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256" r:id="rId2"/>
    <p:sldId id="641" r:id="rId3"/>
    <p:sldId id="426" r:id="rId4"/>
    <p:sldId id="570" r:id="rId5"/>
    <p:sldId id="572" r:id="rId6"/>
    <p:sldId id="573" r:id="rId7"/>
    <p:sldId id="574" r:id="rId8"/>
    <p:sldId id="575" r:id="rId9"/>
    <p:sldId id="576" r:id="rId10"/>
    <p:sldId id="577" r:id="rId11"/>
    <p:sldId id="569" r:id="rId12"/>
    <p:sldId id="578" r:id="rId13"/>
    <p:sldId id="579" r:id="rId14"/>
    <p:sldId id="580" r:id="rId15"/>
    <p:sldId id="581" r:id="rId16"/>
    <p:sldId id="582" r:id="rId17"/>
    <p:sldId id="584" r:id="rId18"/>
    <p:sldId id="632" r:id="rId19"/>
    <p:sldId id="585" r:id="rId20"/>
    <p:sldId id="586" r:id="rId21"/>
    <p:sldId id="633" r:id="rId22"/>
    <p:sldId id="587" r:id="rId23"/>
    <p:sldId id="588" r:id="rId24"/>
    <p:sldId id="589" r:id="rId25"/>
    <p:sldId id="590" r:id="rId26"/>
    <p:sldId id="591" r:id="rId27"/>
    <p:sldId id="592" r:id="rId28"/>
    <p:sldId id="593" r:id="rId29"/>
    <p:sldId id="594" r:id="rId30"/>
    <p:sldId id="595" r:id="rId31"/>
    <p:sldId id="596" r:id="rId32"/>
    <p:sldId id="597" r:id="rId33"/>
    <p:sldId id="598" r:id="rId34"/>
    <p:sldId id="599" r:id="rId35"/>
    <p:sldId id="600" r:id="rId36"/>
    <p:sldId id="601" r:id="rId37"/>
    <p:sldId id="604" r:id="rId38"/>
    <p:sldId id="605" r:id="rId39"/>
    <p:sldId id="606" r:id="rId40"/>
    <p:sldId id="607" r:id="rId41"/>
    <p:sldId id="608" r:id="rId42"/>
    <p:sldId id="611" r:id="rId43"/>
    <p:sldId id="609" r:id="rId44"/>
    <p:sldId id="610" r:id="rId45"/>
    <p:sldId id="612" r:id="rId46"/>
    <p:sldId id="613" r:id="rId47"/>
    <p:sldId id="614" r:id="rId48"/>
    <p:sldId id="615" r:id="rId49"/>
    <p:sldId id="616" r:id="rId50"/>
    <p:sldId id="617" r:id="rId51"/>
    <p:sldId id="618" r:id="rId52"/>
    <p:sldId id="619" r:id="rId53"/>
    <p:sldId id="620" r:id="rId54"/>
    <p:sldId id="621" r:id="rId55"/>
    <p:sldId id="622" r:id="rId56"/>
    <p:sldId id="623" r:id="rId57"/>
    <p:sldId id="624" r:id="rId58"/>
    <p:sldId id="634" r:id="rId59"/>
    <p:sldId id="635" r:id="rId60"/>
    <p:sldId id="636" r:id="rId61"/>
    <p:sldId id="639" r:id="rId62"/>
    <p:sldId id="638" r:id="rId63"/>
    <p:sldId id="640" r:id="rId64"/>
    <p:sldId id="625" r:id="rId65"/>
    <p:sldId id="626" r:id="rId66"/>
    <p:sldId id="627" r:id="rId67"/>
    <p:sldId id="628" r:id="rId68"/>
    <p:sldId id="629" r:id="rId69"/>
    <p:sldId id="630" r:id="rId70"/>
    <p:sldId id="642" r:id="rId71"/>
    <p:sldId id="631" r:id="rId7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D9D9D9"/>
    <a:srgbClr val="385D8A"/>
    <a:srgbClr val="DEDEDE"/>
    <a:srgbClr val="DBDBDB"/>
    <a:srgbClr val="E0E0E0"/>
    <a:srgbClr val="D3D3D3"/>
    <a:srgbClr val="CDCDCD"/>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2" autoAdjust="0"/>
    <p:restoredTop sz="84902" autoAdjust="0"/>
  </p:normalViewPr>
  <p:slideViewPr>
    <p:cSldViewPr>
      <p:cViewPr>
        <p:scale>
          <a:sx n="70" d="100"/>
          <a:sy n="70" d="100"/>
        </p:scale>
        <p:origin x="-2010" y="-72"/>
      </p:cViewPr>
      <p:guideLst>
        <p:guide orient="horz" pos="2160"/>
        <p:guide pos="2880"/>
      </p:guideLst>
    </p:cSldViewPr>
  </p:slideViewPr>
  <p:notesTextViewPr>
    <p:cViewPr>
      <p:scale>
        <a:sx n="1" d="1"/>
        <a:sy n="1" d="1"/>
      </p:scale>
      <p:origin x="0" y="0"/>
    </p:cViewPr>
  </p:notesTextViewPr>
  <p:sorterViewPr>
    <p:cViewPr>
      <p:scale>
        <a:sx n="100" d="100"/>
        <a:sy n="100" d="100"/>
      </p:scale>
      <p:origin x="0" y="16158"/>
    </p:cViewPr>
  </p:sorterViewPr>
  <p:notesViewPr>
    <p:cSldViewPr>
      <p:cViewPr varScale="1">
        <p:scale>
          <a:sx n="46" d="100"/>
          <a:sy n="46" d="100"/>
        </p:scale>
        <p:origin x="-1637"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8E47C74-D93A-40B7-AB92-7B3CC22746D7}" type="datetimeFigureOut">
              <a:rPr lang="en-US" smtClean="0"/>
              <a:t>11/29/2016</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7A6417D0-EE5D-48A4-A7FB-7646DEE55C01}" type="slidenum">
              <a:rPr lang="en-US" smtClean="0"/>
              <a:t>‹#›</a:t>
            </a:fld>
            <a:endParaRPr lang="en-US"/>
          </a:p>
        </p:txBody>
      </p:sp>
    </p:spTree>
    <p:extLst>
      <p:ext uri="{BB962C8B-B14F-4D97-AF65-F5344CB8AC3E}">
        <p14:creationId xmlns:p14="http://schemas.microsoft.com/office/powerpoint/2010/main" val="949514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1730"/>
          </a:xfrm>
          <a:prstGeom prst="rect">
            <a:avLst/>
          </a:prstGeom>
        </p:spPr>
        <p:txBody>
          <a:bodyPr vert="horz" lIns="99039" tIns="49520" rIns="99039" bIns="49520" rtlCol="0"/>
          <a:lstStyle>
            <a:lvl1pPr algn="l">
              <a:defRPr sz="1300"/>
            </a:lvl1pPr>
          </a:lstStyle>
          <a:p>
            <a:endParaRPr lang="en-US"/>
          </a:p>
        </p:txBody>
      </p:sp>
      <p:sp>
        <p:nvSpPr>
          <p:cNvPr id="3" name="Date Placeholder 2"/>
          <p:cNvSpPr>
            <a:spLocks noGrp="1"/>
          </p:cNvSpPr>
          <p:nvPr>
            <p:ph type="dt" idx="1"/>
          </p:nvPr>
        </p:nvSpPr>
        <p:spPr>
          <a:xfrm>
            <a:off x="4021294" y="0"/>
            <a:ext cx="3076364" cy="511730"/>
          </a:xfrm>
          <a:prstGeom prst="rect">
            <a:avLst/>
          </a:prstGeom>
        </p:spPr>
        <p:txBody>
          <a:bodyPr vert="horz" lIns="99039" tIns="49520" rIns="99039" bIns="49520" rtlCol="0"/>
          <a:lstStyle>
            <a:lvl1pPr algn="r">
              <a:defRPr sz="1300"/>
            </a:lvl1pPr>
          </a:lstStyle>
          <a:p>
            <a:fld id="{EE5BE212-9EA4-4675-B11D-BF6736CF4A44}" type="datetimeFigureOut">
              <a:rPr lang="en-US" smtClean="0"/>
              <a:t>11/29/2016</a:t>
            </a:fld>
            <a:endParaRPr lang="en-US"/>
          </a:p>
        </p:txBody>
      </p:sp>
      <p:sp>
        <p:nvSpPr>
          <p:cNvPr id="4" name="Slide Image Placehold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9039" tIns="49520" rIns="99039" bIns="49520" rtlCol="0" anchor="ctr"/>
          <a:lstStyle/>
          <a:p>
            <a:endParaRPr lang="en-US"/>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9039" tIns="49520" rIns="99039" bIns="495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4" cy="511730"/>
          </a:xfrm>
          <a:prstGeom prst="rect">
            <a:avLst/>
          </a:prstGeom>
        </p:spPr>
        <p:txBody>
          <a:bodyPr vert="horz" lIns="99039" tIns="49520" rIns="99039" bIns="49520"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4" cy="511730"/>
          </a:xfrm>
          <a:prstGeom prst="rect">
            <a:avLst/>
          </a:prstGeom>
        </p:spPr>
        <p:txBody>
          <a:bodyPr vert="horz" lIns="99039" tIns="49520" rIns="99039" bIns="49520" rtlCol="0" anchor="b"/>
          <a:lstStyle>
            <a:lvl1pPr algn="r">
              <a:defRPr sz="1300"/>
            </a:lvl1pPr>
          </a:lstStyle>
          <a:p>
            <a:fld id="{F5A49932-F178-4710-AB1E-F2A3C449BD84}" type="slidenum">
              <a:rPr lang="en-US" smtClean="0"/>
              <a:t>‹#›</a:t>
            </a:fld>
            <a:endParaRPr lang="en-US"/>
          </a:p>
        </p:txBody>
      </p:sp>
    </p:spTree>
    <p:extLst>
      <p:ext uri="{BB962C8B-B14F-4D97-AF65-F5344CB8AC3E}">
        <p14:creationId xmlns:p14="http://schemas.microsoft.com/office/powerpoint/2010/main" val="56064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9932-F178-4710-AB1E-F2A3C449BD84}" type="slidenum">
              <a:rPr lang="en-US" smtClean="0"/>
              <a:t>1</a:t>
            </a:fld>
            <a:endParaRPr lang="en-US"/>
          </a:p>
        </p:txBody>
      </p:sp>
    </p:spTree>
    <p:extLst>
      <p:ext uri="{BB962C8B-B14F-4D97-AF65-F5344CB8AC3E}">
        <p14:creationId xmlns:p14="http://schemas.microsoft.com/office/powerpoint/2010/main" val="326988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So in order the make the previous high-level description less obscure and more concrete, let’s </a:t>
            </a:r>
            <a:r>
              <a:rPr lang="en-US" altLang="en-US" baseline="0" dirty="0" smtClean="0">
                <a:latin typeface="Arial" charset="0"/>
                <a:cs typeface="Arial" charset="0"/>
              </a:rPr>
              <a:t>go over an extended usage example of the technique in order to better understand how and when it can be applied.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10</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So the example we’ll see is a proof of a step lower bounds for counters. A counter is a shared object that supports separate Read and Increment </a:t>
            </a:r>
            <a:r>
              <a:rPr lang="en-US" altLang="en-US" baseline="0" dirty="0" smtClean="0">
                <a:latin typeface="Arial" charset="0"/>
                <a:cs typeface="Arial" charset="0"/>
              </a:rPr>
              <a:t>operations and we consider </a:t>
            </a:r>
            <a:r>
              <a:rPr lang="en-US" altLang="en-US" baseline="0" dirty="0" err="1" smtClean="0">
                <a:latin typeface="Arial" charset="0"/>
                <a:cs typeface="Arial" charset="0"/>
              </a:rPr>
              <a:t>linearizable</a:t>
            </a:r>
            <a:r>
              <a:rPr lang="en-US" altLang="en-US" baseline="0" dirty="0" smtClean="0">
                <a:latin typeface="Arial" charset="0"/>
                <a:cs typeface="Arial" charset="0"/>
              </a:rPr>
              <a:t> implementations.</a:t>
            </a:r>
          </a:p>
          <a:p>
            <a:endParaRPr lang="en-US" altLang="en-US" baseline="0" dirty="0" smtClean="0">
              <a:latin typeface="Arial" charset="0"/>
              <a:cs typeface="Arial" charset="0"/>
            </a:endParaRPr>
          </a:p>
          <a:p>
            <a:r>
              <a:rPr lang="en-US" altLang="en-US" baseline="0" dirty="0" smtClean="0">
                <a:latin typeface="Arial" charset="0"/>
                <a:cs typeface="Arial" charset="0"/>
              </a:rPr>
              <a:t>Assume </a:t>
            </a:r>
            <a:r>
              <a:rPr lang="en-US" altLang="en-US" baseline="0" dirty="0" smtClean="0">
                <a:latin typeface="Arial" charset="0"/>
                <a:cs typeface="Arial" charset="0"/>
              </a:rPr>
              <a:t>we have an implementation of a counter from </a:t>
            </a:r>
            <a:r>
              <a:rPr lang="en-US" altLang="en-US" baseline="0" dirty="0" err="1" smtClean="0">
                <a:latin typeface="Arial" charset="0"/>
                <a:cs typeface="Arial" charset="0"/>
              </a:rPr>
              <a:t>historyless</a:t>
            </a:r>
            <a:r>
              <a:rPr lang="en-US" altLang="en-US" baseline="0" dirty="0" smtClean="0">
                <a:latin typeface="Arial" charset="0"/>
                <a:cs typeface="Arial" charset="0"/>
              </a:rPr>
              <a:t> operations, such as </a:t>
            </a:r>
            <a:r>
              <a:rPr lang="en-US" altLang="en-US" baseline="0" dirty="0" smtClean="0">
                <a:latin typeface="Arial" charset="0"/>
                <a:cs typeface="Arial" charset="0"/>
              </a:rPr>
              <a:t>write </a:t>
            </a:r>
            <a:r>
              <a:rPr lang="en-US" altLang="en-US" baseline="0" dirty="0" smtClean="0">
                <a:latin typeface="Arial" charset="0"/>
                <a:cs typeface="Arial" charset="0"/>
              </a:rPr>
              <a:t>&amp; swap, that overwrite each other. We will assume that the counter is long-lived, that is, any process can invoke as many operations on the counter as it likes. </a:t>
            </a:r>
          </a:p>
          <a:p>
            <a:endParaRPr lang="en-US" altLang="en-US" baseline="0" dirty="0" smtClean="0">
              <a:latin typeface="Arial" charset="0"/>
              <a:cs typeface="Arial" charset="0"/>
            </a:endParaRPr>
          </a:p>
          <a:p>
            <a:r>
              <a:rPr lang="en-US" altLang="en-US" baseline="0" dirty="0" smtClean="0">
                <a:latin typeface="Arial" charset="0"/>
                <a:cs typeface="Arial" charset="0"/>
              </a:rPr>
              <a:t>We will prove, using the BC technique, that any obstruction free implementation of a counter from such primitives has an execution in which some process p can be made to run solo and access log n different base objects, while performing a single Read operation. So, let’s start. </a:t>
            </a: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11</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5632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altLang="en-US" baseline="0" dirty="0" smtClean="0">
                    <a:latin typeface="Arial" charset="0"/>
                    <a:cs typeface="Arial" charset="0"/>
                  </a:rPr>
                  <a:t>We designate a single process p, which will be the process that will incur the logarithmic step complexity. This process is about to perform a Read operation. </a:t>
                </a:r>
              </a:p>
              <a:p>
                <a:r>
                  <a:rPr lang="en-US" altLang="en-US" baseline="0" dirty="0" smtClean="0">
                    <a:latin typeface="Arial" charset="0"/>
                    <a:cs typeface="Arial" charset="0"/>
                  </a:rPr>
                  <a:t>I will now show how to construct a sequence of what we call </a:t>
                </a:r>
                <a:r>
                  <a:rPr lang="en-US" altLang="en-US" i="1" baseline="0" dirty="0" smtClean="0">
                    <a:latin typeface="Arial" charset="0"/>
                    <a:cs typeface="Arial" charset="0"/>
                  </a:rPr>
                  <a:t>visible executions</a:t>
                </a:r>
                <a:r>
                  <a:rPr lang="en-US" altLang="en-US" i="0" baseline="0" dirty="0" smtClean="0">
                    <a:latin typeface="Arial" charset="0"/>
                    <a:cs typeface="Arial" charset="0"/>
                  </a:rPr>
                  <a:t>, of length n-1.</a:t>
                </a:r>
              </a:p>
              <a:p>
                <a:r>
                  <a:rPr lang="en-US" altLang="en-US" i="0" baseline="0" dirty="0" smtClean="0">
                    <a:latin typeface="Arial" charset="0"/>
                    <a:cs typeface="Arial" charset="0"/>
                  </a:rPr>
                  <a:t>Process p does not take any step it any of these executions, but they are constructed based on what p would do if we were to let it run.</a:t>
                </a:r>
              </a:p>
              <a:p>
                <a:endParaRPr lang="en-US" altLang="en-US" i="0" baseline="0" dirty="0" smtClean="0">
                  <a:latin typeface="Arial" charset="0"/>
                  <a:cs typeface="Arial" charset="0"/>
                </a:endParaRPr>
              </a:p>
              <a:p>
                <a:r>
                  <a:rPr lang="en-US" altLang="en-US" i="0" baseline="0" dirty="0" smtClean="0">
                    <a:latin typeface="Arial" charset="0"/>
                    <a:cs typeface="Arial" charset="0"/>
                  </a:rPr>
                  <a:t>Each execution is of the form </a:t>
                </a:r>
                <a14:m>
                  <m:oMath xmlns:m="http://schemas.openxmlformats.org/officeDocument/2006/math">
                    <m:r>
                      <m:rPr>
                        <m:nor/>
                      </m:rPr>
                      <a:rPr lang="el-GR" sz="1200" dirty="0" smtClean="0"/>
                      <m:t>α</m:t>
                    </m:r>
                    <m:r>
                      <m:rPr>
                        <m:nor/>
                      </m:rPr>
                      <a:rPr lang="en-US" sz="1200" baseline="-25000" dirty="0" smtClean="0"/>
                      <m:t>i</m:t>
                    </m:r>
                    <m:r>
                      <m:rPr>
                        <m:nor/>
                      </m:rPr>
                      <a:rPr lang="el-GR" sz="1200" dirty="0" smtClean="0"/>
                      <m:t>γ</m:t>
                    </m:r>
                    <m:r>
                      <m:rPr>
                        <m:nor/>
                      </m:rPr>
                      <a:rPr lang="en-US" sz="1200" baseline="-25000" dirty="0" smtClean="0"/>
                      <m:t>i</m:t>
                    </m:r>
                  </m:oMath>
                </a14:m>
                <a:r>
                  <a:rPr lang="en-US" altLang="en-US" i="0" baseline="0" dirty="0" smtClean="0">
                    <a:latin typeface="Arial" charset="0"/>
                    <a:cs typeface="Arial" charset="0"/>
                  </a:rPr>
                  <a:t> , such that </a:t>
                </a:r>
                <a14:m>
                  <m:oMath xmlns:m="http://schemas.openxmlformats.org/officeDocument/2006/math">
                    <m:r>
                      <m:rPr>
                        <m:nor/>
                      </m:rPr>
                      <a:rPr lang="el-GR" sz="1200" dirty="0" smtClean="0"/>
                      <m:t>γ</m:t>
                    </m:r>
                    <m:r>
                      <m:rPr>
                        <m:nor/>
                      </m:rPr>
                      <a:rPr lang="en-US" sz="1200" baseline="-25000" dirty="0" smtClean="0"/>
                      <m:t>i</m:t>
                    </m:r>
                  </m:oMath>
                </a14:m>
                <a:r>
                  <a:rPr lang="en-US" altLang="en-US" i="0" baseline="0" dirty="0" smtClean="0">
                    <a:latin typeface="Arial" charset="0"/>
                    <a:cs typeface="Arial" charset="0"/>
                  </a:rPr>
                  <a:t> is a block write by </a:t>
                </a:r>
                <a:r>
                  <a:rPr lang="en-US" altLang="en-US" i="0" baseline="0" dirty="0" err="1" smtClean="0">
                    <a:latin typeface="Arial" charset="0"/>
                    <a:cs typeface="Arial" charset="0"/>
                  </a:rPr>
                  <a:t>i</a:t>
                </a:r>
                <a:r>
                  <a:rPr lang="en-US" altLang="en-US" i="0" baseline="0" dirty="0" smtClean="0">
                    <a:latin typeface="Arial" charset="0"/>
                    <a:cs typeface="Arial" charset="0"/>
                  </a:rPr>
                  <a:t> distinct processes, each about to apply a write to a different base object. When I say write, I mean </a:t>
                </a:r>
                <a:r>
                  <a:rPr lang="en-US" altLang="en-US" i="0" baseline="0" dirty="0" smtClean="0">
                    <a:latin typeface="Arial" charset="0"/>
                    <a:cs typeface="Arial" charset="0"/>
                  </a:rPr>
                  <a:t>apply a </a:t>
                </a:r>
                <a:r>
                  <a:rPr lang="en-US" altLang="en-US" i="0" baseline="0" dirty="0" smtClean="0">
                    <a:latin typeface="Arial" charset="0"/>
                    <a:cs typeface="Arial" charset="0"/>
                  </a:rPr>
                  <a:t>non-trivial operation such as </a:t>
                </a:r>
                <a:r>
                  <a:rPr lang="en-US" altLang="en-US" i="0" baseline="0" dirty="0" smtClean="0">
                    <a:latin typeface="Arial" charset="0"/>
                    <a:cs typeface="Arial" charset="0"/>
                  </a:rPr>
                  <a:t>write </a:t>
                </a:r>
                <a:r>
                  <a:rPr lang="en-US" altLang="en-US" i="0" baseline="0" dirty="0" smtClean="0">
                    <a:latin typeface="Arial" charset="0"/>
                    <a:cs typeface="Arial" charset="0"/>
                  </a:rPr>
                  <a:t>or swap and not just a write operation.</a:t>
                </a:r>
              </a:p>
              <a:p>
                <a:endParaRPr lang="en-US" altLang="en-US" i="0" baseline="0" dirty="0" smtClean="0">
                  <a:latin typeface="Arial" charset="0"/>
                  <a:cs typeface="Arial" charset="0"/>
                </a:endParaRPr>
              </a:p>
              <a:p>
                <a:r>
                  <a:rPr lang="en-US" altLang="en-US" i="0" baseline="0" dirty="0" smtClean="0">
                    <a:latin typeface="Arial" charset="0"/>
                    <a:cs typeface="Arial" charset="0"/>
                  </a:rPr>
                  <a:t>Each new execution we construct ends with a step that p must be able to observe. That is, p's solo executions immediately before and after these steps must differ. </a:t>
                </a:r>
              </a:p>
              <a:p>
                <a:r>
                  <a:rPr lang="en-US" altLang="en-US" i="0" baseline="0" dirty="0" smtClean="0">
                    <a:latin typeface="Arial" charset="0"/>
                    <a:cs typeface="Arial" charset="0"/>
                  </a:rPr>
                  <a:t>Let’s see how this is done.</a:t>
                </a:r>
              </a:p>
              <a:p>
                <a:endParaRPr lang="en-US" altLang="en-US" baseline="0" dirty="0">
                  <a:latin typeface="Arial" charset="0"/>
                  <a:cs typeface="Arial" charset="0"/>
                </a:endParaRPr>
              </a:p>
            </p:txBody>
          </p:sp>
        </mc:Choice>
        <mc:Fallback xmlns="">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We designate a single process p, which will be the process that will incur the logarithmic step complexity. This process is about to perform a Read operation. </a:t>
                </a:r>
              </a:p>
              <a:p>
                <a:r>
                  <a:rPr lang="en-US" altLang="en-US" baseline="0" dirty="0" smtClean="0">
                    <a:latin typeface="Arial" charset="0"/>
                    <a:cs typeface="Arial" charset="0"/>
                  </a:rPr>
                  <a:t>I will now show how to construct a sequence of what we call </a:t>
                </a:r>
                <a:r>
                  <a:rPr lang="en-US" altLang="en-US" i="1" baseline="0" dirty="0" smtClean="0">
                    <a:latin typeface="Arial" charset="0"/>
                    <a:cs typeface="Arial" charset="0"/>
                  </a:rPr>
                  <a:t>visible executions</a:t>
                </a:r>
                <a:r>
                  <a:rPr lang="en-US" altLang="en-US" i="0" baseline="0" dirty="0" smtClean="0">
                    <a:latin typeface="Arial" charset="0"/>
                    <a:cs typeface="Arial" charset="0"/>
                  </a:rPr>
                  <a:t>, of length n-1.</a:t>
                </a:r>
              </a:p>
              <a:p>
                <a:r>
                  <a:rPr lang="en-US" altLang="en-US" i="0" baseline="0" dirty="0" smtClean="0">
                    <a:latin typeface="Arial" charset="0"/>
                    <a:cs typeface="Arial" charset="0"/>
                  </a:rPr>
                  <a:t>Process p does not take any step it any of these executions, but they are constructed based on what p would do if we were to let it run.</a:t>
                </a:r>
              </a:p>
              <a:p>
                <a:endParaRPr lang="en-US" altLang="en-US" i="0" baseline="0" dirty="0" smtClean="0">
                  <a:latin typeface="Arial" charset="0"/>
                  <a:cs typeface="Arial" charset="0"/>
                </a:endParaRPr>
              </a:p>
              <a:p>
                <a:r>
                  <a:rPr lang="en-US" altLang="en-US" i="0" baseline="0" dirty="0" smtClean="0">
                    <a:latin typeface="Arial" charset="0"/>
                    <a:cs typeface="Arial" charset="0"/>
                  </a:rPr>
                  <a:t>Each execution is of the form </a:t>
                </a:r>
                <a:r>
                  <a:rPr lang="el-GR" sz="1200" i="0" dirty="0" smtClean="0">
                    <a:latin typeface="Cambria Math"/>
                  </a:rPr>
                  <a:t>"α</a:t>
                </a:r>
                <a:r>
                  <a:rPr lang="en-US" sz="1200" i="0" baseline="-25000" dirty="0" smtClean="0">
                    <a:latin typeface="Cambria Math"/>
                  </a:rPr>
                  <a:t>i</a:t>
                </a:r>
                <a:r>
                  <a:rPr lang="el-GR" sz="1200" i="0" dirty="0" smtClean="0">
                    <a:latin typeface="Cambria Math"/>
                  </a:rPr>
                  <a:t>γ</a:t>
                </a:r>
                <a:r>
                  <a:rPr lang="en-US" sz="1200" i="0" baseline="-25000" dirty="0" smtClean="0">
                    <a:latin typeface="Cambria Math"/>
                  </a:rPr>
                  <a:t>i</a:t>
                </a:r>
                <a:r>
                  <a:rPr lang="he-IL" sz="1200" i="0" baseline="-25000" dirty="0" smtClean="0"/>
                  <a:t>"</a:t>
                </a:r>
                <a:r>
                  <a:rPr lang="en-US" altLang="en-US" i="0" baseline="0" dirty="0" smtClean="0">
                    <a:latin typeface="Arial" charset="0"/>
                    <a:cs typeface="Arial" charset="0"/>
                  </a:rPr>
                  <a:t> , such that </a:t>
                </a:r>
                <a:r>
                  <a:rPr lang="el-GR" sz="1200" i="0" dirty="0" smtClean="0">
                    <a:latin typeface="Cambria Math"/>
                  </a:rPr>
                  <a:t>"γ</a:t>
                </a:r>
                <a:r>
                  <a:rPr lang="en-US" sz="1200" i="0" baseline="-25000" dirty="0" smtClean="0">
                    <a:latin typeface="Cambria Math"/>
                  </a:rPr>
                  <a:t>i</a:t>
                </a:r>
                <a:r>
                  <a:rPr lang="he-IL" sz="1200" i="0" baseline="-25000" dirty="0" smtClean="0"/>
                  <a:t>"</a:t>
                </a:r>
                <a:r>
                  <a:rPr lang="en-US" altLang="en-US" i="0" baseline="0" dirty="0" smtClean="0">
                    <a:latin typeface="Arial" charset="0"/>
                    <a:cs typeface="Arial" charset="0"/>
                  </a:rPr>
                  <a:t> is a block write by </a:t>
                </a:r>
                <a:r>
                  <a:rPr lang="en-US" altLang="en-US" i="0" baseline="0" dirty="0" err="1" smtClean="0">
                    <a:latin typeface="Arial" charset="0"/>
                    <a:cs typeface="Arial" charset="0"/>
                  </a:rPr>
                  <a:t>i</a:t>
                </a:r>
                <a:r>
                  <a:rPr lang="en-US" altLang="en-US" i="0" baseline="0" dirty="0" smtClean="0">
                    <a:latin typeface="Arial" charset="0"/>
                    <a:cs typeface="Arial" charset="0"/>
                  </a:rPr>
                  <a:t> distinct processes, each about to apply a write to a different base object. When I say write, I mean a non-trivial operation such as test-and-set or swap and not just a write operation.</a:t>
                </a:r>
              </a:p>
              <a:p>
                <a:endParaRPr lang="en-US" altLang="en-US" i="0" baseline="0" dirty="0" smtClean="0">
                  <a:latin typeface="Arial" charset="0"/>
                  <a:cs typeface="Arial" charset="0"/>
                </a:endParaRPr>
              </a:p>
              <a:p>
                <a:r>
                  <a:rPr lang="en-US" altLang="en-US" i="0" baseline="0" dirty="0" smtClean="0">
                    <a:latin typeface="Arial" charset="0"/>
                    <a:cs typeface="Arial" charset="0"/>
                  </a:rPr>
                  <a:t>Each new execution we construct ends with a step that p must be able to observe. That is, p's solo executions immediately before and after these steps must differ. </a:t>
                </a:r>
              </a:p>
              <a:p>
                <a:r>
                  <a:rPr lang="en-US" altLang="en-US" i="0" baseline="0" dirty="0" smtClean="0">
                    <a:latin typeface="Arial" charset="0"/>
                    <a:cs typeface="Arial" charset="0"/>
                  </a:rPr>
                  <a:t>Let’s see how this is done.</a:t>
                </a:r>
              </a:p>
              <a:p>
                <a:endParaRPr lang="en-US" altLang="en-US" baseline="0" dirty="0">
                  <a:latin typeface="Arial" charset="0"/>
                  <a:cs typeface="Arial" charset="0"/>
                </a:endParaRPr>
              </a:p>
            </p:txBody>
          </p:sp>
        </mc:Fallback>
      </mc:AlternateContent>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12</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This is how we construct the first visible execution.</a:t>
            </a:r>
          </a:p>
          <a:p>
            <a:r>
              <a:rPr lang="en-US" altLang="en-US" baseline="0" dirty="0" smtClean="0">
                <a:latin typeface="Arial" charset="0"/>
                <a:cs typeface="Arial" charset="0"/>
              </a:rPr>
              <a:t>Assuming the counter is initialized to 0, if we let process p perform its Read operation solo from the initial configuration, it will return 0.</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13</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We mark the objects p would access </a:t>
            </a:r>
            <a:r>
              <a:rPr lang="en-US" altLang="en-US" u="sng" baseline="0" dirty="0" smtClean="0">
                <a:latin typeface="Arial" charset="0"/>
                <a:cs typeface="Arial" charset="0"/>
              </a:rPr>
              <a:t>in the order of their first access by p</a:t>
            </a:r>
            <a:r>
              <a:rPr lang="en-US" altLang="en-US" baseline="0" dirty="0" smtClean="0">
                <a:latin typeface="Arial" charset="0"/>
                <a:cs typeface="Arial" charset="0"/>
              </a:rPr>
              <a:t>. Thus, p first accesses the object marked by 1, and the next object it would access is object 2, etc.</a:t>
            </a: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14</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Now, consider process q1 that is about to perform an Increment operation.</a:t>
            </a: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15</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If we let q1 run solo starting from the initial configuration until it ends its </a:t>
            </a:r>
            <a:r>
              <a:rPr lang="en-US" altLang="en-US" baseline="0" dirty="0" err="1" smtClean="0">
                <a:latin typeface="Arial" charset="0"/>
                <a:cs typeface="Arial" charset="0"/>
              </a:rPr>
              <a:t>Inc</a:t>
            </a:r>
            <a:r>
              <a:rPr lang="en-US" altLang="en-US" baseline="0" dirty="0" smtClean="0">
                <a:latin typeface="Arial" charset="0"/>
                <a:cs typeface="Arial" charset="0"/>
              </a:rPr>
              <a:t> operation and only then let p run solo, then p can no longer return value 0, it must return value 1.</a:t>
            </a:r>
          </a:p>
          <a:p>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16</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This means that p must perform a </a:t>
            </a:r>
            <a:r>
              <a:rPr lang="en-US" altLang="en-US" i="1" baseline="0" dirty="0" smtClean="0">
                <a:latin typeface="Arial" charset="0"/>
                <a:cs typeface="Arial" charset="0"/>
              </a:rPr>
              <a:t>modifying step </a:t>
            </a:r>
            <a:r>
              <a:rPr lang="en-US" altLang="en-US" i="0" baseline="0" dirty="0" smtClean="0">
                <a:latin typeface="Arial" charset="0"/>
                <a:cs typeface="Arial" charset="0"/>
              </a:rPr>
              <a:t>for p. A modifying step is a step such that p’s solo execution immediately before and after this step return different values. However, we may want to stop p even earlier, when it is about to perform a </a:t>
            </a:r>
            <a:r>
              <a:rPr lang="en-US" altLang="en-US" i="1" baseline="0" dirty="0" smtClean="0">
                <a:latin typeface="Arial" charset="0"/>
                <a:cs typeface="Arial" charset="0"/>
              </a:rPr>
              <a:t>visible step</a:t>
            </a:r>
            <a:r>
              <a:rPr lang="en-US" altLang="en-US" i="0" baseline="0" dirty="0" smtClean="0">
                <a:latin typeface="Arial" charset="0"/>
                <a:cs typeface="Arial" charset="0"/>
              </a:rPr>
              <a:t>. A step is visible step for p, if p’s solo executions before and after the step differ. Thus, a modifying step for p is also a visible step for p, but the converse is not necessarily true.</a:t>
            </a:r>
          </a:p>
          <a:p>
            <a:r>
              <a:rPr lang="en-US" altLang="en-US" i="0" baseline="0" dirty="0" smtClean="0">
                <a:latin typeface="Arial" charset="0"/>
                <a:cs typeface="Arial" charset="0"/>
              </a:rPr>
              <a:t>But the fact that q1 must perform a modifying step for p means that it also must perform a visible step for p (the first visible step for p may precede the first modifying step for p or not). So, we stop q1 just before it is about to perform such a step.</a:t>
            </a: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17</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So let e1 be the first visible step for p by q1 and let </a:t>
            </a:r>
            <a:r>
              <a:rPr lang="el-GR" sz="1200" dirty="0" smtClean="0">
                <a:solidFill>
                  <a:srgbClr val="0000FF"/>
                </a:solidFill>
              </a:rPr>
              <a:t>α</a:t>
            </a:r>
            <a:r>
              <a:rPr lang="en-US" sz="1200" dirty="0" smtClean="0">
                <a:solidFill>
                  <a:srgbClr val="0000FF"/>
                </a:solidFill>
              </a:rPr>
              <a:t>‘ be the prefix of q1’s execution preceding it. </a:t>
            </a: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18</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5632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So we let </a:t>
                </a:r>
                <a14:m>
                  <m:oMath xmlns:m="http://schemas.openxmlformats.org/officeDocument/2006/math">
                    <m:sSub>
                      <m:sSubPr>
                        <m:ctrlPr>
                          <a:rPr lang="he-IL" sz="1200" i="1" smtClean="0">
                            <a:solidFill>
                              <a:srgbClr val="0000FF"/>
                            </a:solidFill>
                            <a:latin typeface="Cambria Math"/>
                          </a:rPr>
                        </m:ctrlPr>
                      </m:sSubPr>
                      <m:e>
                        <m:r>
                          <a:rPr lang="he-IL" sz="1200" i="1" smtClean="0">
                            <a:solidFill>
                              <a:srgbClr val="0000FF"/>
                            </a:solidFill>
                            <a:latin typeface="Cambria Math"/>
                            <a:ea typeface="Cambria Math"/>
                          </a:rPr>
                          <m:t>𝛼</m:t>
                        </m:r>
                      </m:e>
                      <m:sub>
                        <m:r>
                          <a:rPr lang="he-IL" sz="1200" b="0" i="1" smtClean="0">
                            <a:solidFill>
                              <a:srgbClr val="0000FF"/>
                            </a:solidFill>
                            <a:latin typeface="Cambria Math"/>
                          </a:rPr>
                          <m:t>1</m:t>
                        </m:r>
                      </m:sub>
                    </m:sSub>
                  </m:oMath>
                </a14:m>
                <a:r>
                  <a:rPr lang="he-IL" sz="1200" dirty="0">
                    <a:solidFill>
                      <a:srgbClr val="0000FF"/>
                    </a:solidFill>
                  </a:rPr>
                  <a:t>=</a:t>
                </a:r>
                <a14:m>
                  <m:oMath xmlns:m="http://schemas.openxmlformats.org/officeDocument/2006/math">
                    <m:sSup>
                      <m:sSupPr>
                        <m:ctrlPr>
                          <a:rPr lang="en-US" sz="1200" b="0" i="1" dirty="0" smtClean="0">
                            <a:solidFill>
                              <a:srgbClr val="0000FF"/>
                            </a:solidFill>
                            <a:latin typeface="Cambria Math"/>
                            <a:ea typeface="Cambria Math"/>
                          </a:rPr>
                        </m:ctrlPr>
                      </m:sSupPr>
                      <m:e>
                        <m:r>
                          <a:rPr lang="he-IL" sz="1200" i="1" dirty="0" smtClean="0">
                            <a:solidFill>
                              <a:srgbClr val="0000FF"/>
                            </a:solidFill>
                            <a:latin typeface="Cambria Math"/>
                            <a:ea typeface="Cambria Math"/>
                          </a:rPr>
                          <m:t>𝛼</m:t>
                        </m:r>
                      </m:e>
                      <m:sup>
                        <m:r>
                          <a:rPr lang="en-US" sz="1200" b="0" i="1" dirty="0" smtClean="0">
                            <a:solidFill>
                              <a:srgbClr val="0000FF"/>
                            </a:solidFill>
                            <a:latin typeface="Cambria Math"/>
                            <a:ea typeface="Cambria Math"/>
                          </a:rPr>
                          <m:t>′</m:t>
                        </m:r>
                      </m:sup>
                    </m:sSup>
                  </m:oMath>
                </a14:m>
                <a:r>
                  <a:rPr lang="en-US" altLang="en-US" baseline="0" dirty="0" smtClean="0">
                    <a:latin typeface="Arial" charset="0"/>
                    <a:cs typeface="Arial" charset="0"/>
                  </a:rPr>
                  <a:t> and </a:t>
                </a:r>
                <a14:m>
                  <m:oMath xmlns:m="http://schemas.openxmlformats.org/officeDocument/2006/math">
                    <m:sSub>
                      <m:sSubPr>
                        <m:ctrlPr>
                          <a:rPr lang="he-IL" sz="1200" i="1" smtClean="0">
                            <a:solidFill>
                              <a:srgbClr val="0000FF"/>
                            </a:solidFill>
                            <a:latin typeface="Cambria Math"/>
                          </a:rPr>
                        </m:ctrlPr>
                      </m:sSubPr>
                      <m:e>
                        <m:r>
                          <a:rPr lang="he-IL" sz="1200" i="1" smtClean="0">
                            <a:solidFill>
                              <a:srgbClr val="0000FF"/>
                            </a:solidFill>
                            <a:latin typeface="Cambria Math"/>
                            <a:ea typeface="Cambria Math"/>
                          </a:rPr>
                          <m:t>𝛾</m:t>
                        </m:r>
                      </m:e>
                      <m:sub>
                        <m:r>
                          <a:rPr lang="he-IL" sz="1200" i="1">
                            <a:solidFill>
                              <a:srgbClr val="0000FF"/>
                            </a:solidFill>
                            <a:latin typeface="Cambria Math"/>
                          </a:rPr>
                          <m:t>1</m:t>
                        </m:r>
                      </m:sub>
                    </m:sSub>
                  </m:oMath>
                </a14:m>
                <a:r>
                  <a:rPr lang="he-IL" sz="1200" dirty="0">
                    <a:solidFill>
                      <a:srgbClr val="0000FF"/>
                    </a:solidFill>
                  </a:rPr>
                  <a:t>=</a:t>
                </a:r>
                <a14:m>
                  <m:oMath xmlns:m="http://schemas.openxmlformats.org/officeDocument/2006/math">
                    <m:r>
                      <a:rPr lang="en-US" sz="1200" b="0" i="1" dirty="0" smtClean="0">
                        <a:solidFill>
                          <a:srgbClr val="0000FF"/>
                        </a:solidFill>
                        <a:latin typeface="Cambria Math"/>
                        <a:ea typeface="Cambria Math"/>
                      </a:rPr>
                      <m:t>𝑒</m:t>
                    </m:r>
                    <m:r>
                      <a:rPr lang="en-US" sz="1200" b="0" i="1" baseline="-25000" dirty="0" smtClean="0">
                        <a:solidFill>
                          <a:srgbClr val="0000FF"/>
                        </a:solidFill>
                        <a:latin typeface="Cambria Math"/>
                        <a:ea typeface="Cambria Math"/>
                      </a:rPr>
                      <m:t>1</m:t>
                    </m:r>
                    <m:r>
                      <a:rPr lang="en-US" sz="1200" b="0" i="0" baseline="-25000" dirty="0" smtClean="0">
                        <a:solidFill>
                          <a:srgbClr val="0000FF"/>
                        </a:solidFill>
                        <a:latin typeface="Cambria Math"/>
                        <a:ea typeface="Cambria Math"/>
                      </a:rPr>
                      <m:t>  </m:t>
                    </m:r>
                  </m:oMath>
                </a14:m>
                <a:r>
                  <a:rPr lang="en-US" sz="1200" baseline="0" dirty="0" smtClean="0">
                    <a:solidFill>
                      <a:srgbClr val="0000FF"/>
                    </a:solidFill>
                  </a:rPr>
                  <a:t>and this completes the construction of the first visible execution in the sequence.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FF"/>
                    </a:solidFill>
                  </a:rPr>
                  <a:t>Also, let v1 be the value that event e1 is about to write. Note that this write is not necessarily to the first object accessed by 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25000" dirty="0">
                  <a:solidFill>
                    <a:srgbClr val="0000FF"/>
                  </a:solidFill>
                </a:endParaRPr>
              </a:p>
            </p:txBody>
          </p:sp>
        </mc:Choice>
        <mc:Fallback xmlns="">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So we let </a:t>
                </a:r>
                <a:r>
                  <a:rPr lang="he-IL" sz="1200" i="0" smtClean="0">
                    <a:solidFill>
                      <a:srgbClr val="0000FF"/>
                    </a:solidFill>
                    <a:latin typeface="Cambria Math"/>
                    <a:ea typeface="Cambria Math"/>
                  </a:rPr>
                  <a:t>𝛼</a:t>
                </a:r>
                <a:r>
                  <a:rPr lang="he-IL" sz="1200" i="0" smtClean="0">
                    <a:solidFill>
                      <a:srgbClr val="0000FF"/>
                    </a:solidFill>
                    <a:latin typeface="Cambria Math"/>
                    <a:ea typeface="Cambria Math"/>
                  </a:rPr>
                  <a:t>_</a:t>
                </a:r>
                <a:r>
                  <a:rPr lang="he-IL" sz="1200" b="0" i="0" smtClean="0">
                    <a:solidFill>
                      <a:srgbClr val="0000FF"/>
                    </a:solidFill>
                    <a:latin typeface="Cambria Math"/>
                  </a:rPr>
                  <a:t>1</a:t>
                </a:r>
                <a:r>
                  <a:rPr lang="he-IL" sz="1200" dirty="0">
                    <a:solidFill>
                      <a:srgbClr val="0000FF"/>
                    </a:solidFill>
                  </a:rPr>
                  <a:t>=</a:t>
                </a:r>
                <a:r>
                  <a:rPr lang="he-IL" sz="1200" i="0" dirty="0" smtClean="0">
                    <a:solidFill>
                      <a:srgbClr val="0000FF"/>
                    </a:solidFill>
                    <a:latin typeface="Cambria Math"/>
                    <a:ea typeface="Cambria Math"/>
                  </a:rPr>
                  <a:t>𝛼</a:t>
                </a:r>
                <a:r>
                  <a:rPr lang="en-US" sz="1200" b="0" i="0" dirty="0" smtClean="0">
                    <a:solidFill>
                      <a:srgbClr val="0000FF"/>
                    </a:solidFill>
                    <a:latin typeface="Cambria Math"/>
                    <a:ea typeface="Cambria Math"/>
                  </a:rPr>
                  <a:t>^′</a:t>
                </a:r>
                <a:r>
                  <a:rPr lang="en-US" altLang="en-US" baseline="0" dirty="0" smtClean="0">
                    <a:latin typeface="Arial" charset="0"/>
                    <a:cs typeface="Arial" charset="0"/>
                  </a:rPr>
                  <a:t> and </a:t>
                </a:r>
                <a:r>
                  <a:rPr lang="he-IL" sz="1200" i="0" smtClean="0">
                    <a:solidFill>
                      <a:srgbClr val="0000FF"/>
                    </a:solidFill>
                    <a:latin typeface="Cambria Math"/>
                    <a:ea typeface="Cambria Math"/>
                  </a:rPr>
                  <a:t>𝛾</a:t>
                </a:r>
                <a:r>
                  <a:rPr lang="he-IL" sz="1200" i="0" smtClean="0">
                    <a:solidFill>
                      <a:srgbClr val="0000FF"/>
                    </a:solidFill>
                    <a:latin typeface="Cambria Math"/>
                    <a:ea typeface="Cambria Math"/>
                  </a:rPr>
                  <a:t>_</a:t>
                </a:r>
                <a:r>
                  <a:rPr lang="he-IL" sz="1200" i="0">
                    <a:solidFill>
                      <a:srgbClr val="0000FF"/>
                    </a:solidFill>
                    <a:latin typeface="Cambria Math"/>
                  </a:rPr>
                  <a:t>1</a:t>
                </a:r>
                <a:r>
                  <a:rPr lang="he-IL" sz="1200" dirty="0">
                    <a:solidFill>
                      <a:srgbClr val="0000FF"/>
                    </a:solidFill>
                  </a:rPr>
                  <a:t>=</a:t>
                </a:r>
                <a:r>
                  <a:rPr lang="en-US" sz="1200" b="0" i="0" dirty="0" smtClean="0">
                    <a:solidFill>
                      <a:srgbClr val="0000FF"/>
                    </a:solidFill>
                    <a:latin typeface="Cambria Math"/>
                    <a:ea typeface="Cambria Math"/>
                  </a:rPr>
                  <a:t>𝑒</a:t>
                </a:r>
                <a:r>
                  <a:rPr lang="en-US" sz="1200" b="0" i="0" baseline="-25000" dirty="0" smtClean="0">
                    <a:solidFill>
                      <a:srgbClr val="0000FF"/>
                    </a:solidFill>
                    <a:latin typeface="Cambria Math"/>
                    <a:ea typeface="Cambria Math"/>
                  </a:rPr>
                  <a:t>1  </a:t>
                </a:r>
                <a:r>
                  <a:rPr lang="en-US" sz="1200" baseline="0" dirty="0" smtClean="0">
                    <a:solidFill>
                      <a:srgbClr val="0000FF"/>
                    </a:solidFill>
                  </a:rPr>
                  <a:t>and this completes the construction of the first visible execution in the sequence.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FF"/>
                    </a:solidFill>
                  </a:rPr>
                  <a:t>Also, let v1 be the value that event e1 is about to write. Note that this write is not necessarily to the first object accessed by 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25000" dirty="0">
                  <a:solidFill>
                    <a:srgbClr val="0000FF"/>
                  </a:solidFill>
                </a:endParaRPr>
              </a:p>
            </p:txBody>
          </p:sp>
        </mc:Fallback>
      </mc:AlternateContent>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19</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is a relatively elite set of researches that often also enjoy building</a:t>
            </a:r>
            <a:r>
              <a:rPr lang="en-US" baseline="0" dirty="0" smtClean="0"/>
              <a:t> algorithms, but enjoy even more showing that it is impossible to construct then, or, if unfortunately algorithms may be constructed, enjoy at least showing that they incur high complexity. So, if you belong in this small set, this talk is primarily targeted to you. But even if you’re not - the ideas underlying the technique are fairly simple and so I hope you’ll also find interest in it.</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2</a:t>
            </a:fld>
            <a:endParaRPr lang="en-US"/>
          </a:p>
        </p:txBody>
      </p:sp>
    </p:spTree>
    <p:extLst>
      <p:ext uri="{BB962C8B-B14F-4D97-AF65-F5344CB8AC3E}">
        <p14:creationId xmlns:p14="http://schemas.microsoft.com/office/powerpoint/2010/main" val="79667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5632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altLang="en-US" baseline="0" dirty="0" smtClean="0">
                    <a:latin typeface="Arial" charset="0"/>
                    <a:cs typeface="Arial" charset="0"/>
                  </a:rPr>
                  <a:t>Now, let’s consider what would happen if we let p run after execution </a:t>
                </a:r>
                <a14:m>
                  <m:oMath xmlns:m="http://schemas.openxmlformats.org/officeDocument/2006/math">
                    <m:sSub>
                      <m:sSubPr>
                        <m:ctrlPr>
                          <a:rPr lang="he-IL" sz="800" i="1" smtClean="0">
                            <a:solidFill>
                              <a:srgbClr val="0000FF"/>
                            </a:solidFill>
                            <a:latin typeface="Cambria Math"/>
                          </a:rPr>
                        </m:ctrlPr>
                      </m:sSubPr>
                      <m:e>
                        <m:r>
                          <a:rPr lang="he-IL" sz="800" i="1" smtClean="0">
                            <a:solidFill>
                              <a:srgbClr val="0000FF"/>
                            </a:solidFill>
                            <a:latin typeface="Cambria Math"/>
                            <a:ea typeface="Cambria Math"/>
                          </a:rPr>
                          <m:t>𝛼</m:t>
                        </m:r>
                      </m:e>
                      <m:sub>
                        <m:r>
                          <a:rPr lang="he-IL" sz="800" b="0" i="1" smtClean="0">
                            <a:solidFill>
                              <a:srgbClr val="0000FF"/>
                            </a:solidFill>
                            <a:latin typeface="Cambria Math"/>
                          </a:rPr>
                          <m:t>1</m:t>
                        </m:r>
                      </m:sub>
                    </m:sSub>
                    <m:sSub>
                      <m:sSubPr>
                        <m:ctrlPr>
                          <a:rPr lang="he-IL" sz="1200" i="1" smtClean="0">
                            <a:solidFill>
                              <a:srgbClr val="0000FF"/>
                            </a:solidFill>
                            <a:latin typeface="Cambria Math"/>
                          </a:rPr>
                        </m:ctrlPr>
                      </m:sSubPr>
                      <m:e>
                        <m:r>
                          <a:rPr lang="he-IL" sz="1200" i="1" smtClean="0">
                            <a:solidFill>
                              <a:srgbClr val="0000FF"/>
                            </a:solidFill>
                            <a:latin typeface="Cambria Math"/>
                            <a:ea typeface="Cambria Math"/>
                          </a:rPr>
                          <m:t>𝛾</m:t>
                        </m:r>
                      </m:e>
                      <m:sub>
                        <m:r>
                          <a:rPr lang="he-IL" sz="1200" i="1">
                            <a:solidFill>
                              <a:srgbClr val="0000FF"/>
                            </a:solidFill>
                            <a:latin typeface="Cambria Math"/>
                          </a:rPr>
                          <m:t>1</m:t>
                        </m:r>
                      </m:sub>
                    </m:sSub>
                  </m:oMath>
                </a14:m>
                <a:r>
                  <a:rPr lang="en-US" altLang="en-US" baseline="0" dirty="0" smtClean="0">
                    <a:latin typeface="Arial" charset="0"/>
                    <a:cs typeface="Arial" charset="0"/>
                  </a:rPr>
                  <a:t>. </a:t>
                </a:r>
              </a:p>
              <a:p>
                <a:endParaRPr lang="en-US" altLang="en-US" baseline="0" dirty="0">
                  <a:latin typeface="Arial" charset="0"/>
                  <a:cs typeface="Arial" charset="0"/>
                </a:endParaRPr>
              </a:p>
            </p:txBody>
          </p:sp>
        </mc:Choice>
        <mc:Fallback xmlns="">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Now, let’s consider what would happen if we let p run after execution </a:t>
                </a:r>
                <a:r>
                  <a:rPr lang="he-IL" sz="800" i="0" smtClean="0">
                    <a:solidFill>
                      <a:srgbClr val="0000FF"/>
                    </a:solidFill>
                    <a:latin typeface="Cambria Math"/>
                    <a:ea typeface="Cambria Math"/>
                  </a:rPr>
                  <a:t>𝛼</a:t>
                </a:r>
                <a:r>
                  <a:rPr lang="he-IL" sz="800" i="0" smtClean="0">
                    <a:solidFill>
                      <a:srgbClr val="0000FF"/>
                    </a:solidFill>
                    <a:latin typeface="Cambria Math"/>
                    <a:ea typeface="Cambria Math"/>
                  </a:rPr>
                  <a:t>_</a:t>
                </a:r>
                <a:r>
                  <a:rPr lang="he-IL" sz="800" b="0" i="0" smtClean="0">
                    <a:solidFill>
                      <a:srgbClr val="0000FF"/>
                    </a:solidFill>
                    <a:latin typeface="Cambria Math"/>
                  </a:rPr>
                  <a:t>1</a:t>
                </a:r>
                <a:r>
                  <a:rPr lang="he-IL" sz="1200" b="0" i="0" smtClean="0">
                    <a:solidFill>
                      <a:srgbClr val="0000FF"/>
                    </a:solidFill>
                    <a:latin typeface="Cambria Math"/>
                  </a:rPr>
                  <a:t> </a:t>
                </a:r>
                <a:r>
                  <a:rPr lang="he-IL" sz="1200" i="0" smtClean="0">
                    <a:solidFill>
                      <a:srgbClr val="0000FF"/>
                    </a:solidFill>
                    <a:latin typeface="Cambria Math"/>
                    <a:ea typeface="Cambria Math"/>
                  </a:rPr>
                  <a:t>𝛾</a:t>
                </a:r>
                <a:r>
                  <a:rPr lang="he-IL" sz="1200" i="0" smtClean="0">
                    <a:solidFill>
                      <a:srgbClr val="0000FF"/>
                    </a:solidFill>
                    <a:latin typeface="Cambria Math"/>
                    <a:ea typeface="Cambria Math"/>
                  </a:rPr>
                  <a:t>_</a:t>
                </a:r>
                <a:r>
                  <a:rPr lang="he-IL" sz="1200" i="0">
                    <a:solidFill>
                      <a:srgbClr val="0000FF"/>
                    </a:solidFill>
                    <a:latin typeface="Cambria Math"/>
                  </a:rPr>
                  <a:t>1</a:t>
                </a:r>
                <a:r>
                  <a:rPr lang="en-US" altLang="en-US" baseline="0" dirty="0" smtClean="0">
                    <a:latin typeface="Arial" charset="0"/>
                    <a:cs typeface="Arial" charset="0"/>
                  </a:rPr>
                  <a:t>. </a:t>
                </a:r>
              </a:p>
              <a:p>
                <a:endParaRPr lang="en-US" altLang="en-US" baseline="0" dirty="0">
                  <a:latin typeface="Arial" charset="0"/>
                  <a:cs typeface="Arial" charset="0"/>
                </a:endParaRPr>
              </a:p>
            </p:txBody>
          </p:sp>
        </mc:Fallback>
      </mc:AlternateContent>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20</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First, p reads v1 from the 3’rd object it accesses and so, in general, may change the position and the number of the rest of the objects it accesses in its solo run.  So in this example, it no longer accesses this object (the previous 4</a:t>
            </a:r>
            <a:r>
              <a:rPr lang="en-US" altLang="en-US" baseline="30000" dirty="0" smtClean="0">
                <a:latin typeface="Arial" charset="0"/>
                <a:cs typeface="Arial" charset="0"/>
              </a:rPr>
              <a:t>th</a:t>
            </a:r>
            <a:r>
              <a:rPr lang="en-US" altLang="en-US" baseline="0" dirty="0" smtClean="0">
                <a:latin typeface="Arial" charset="0"/>
                <a:cs typeface="Arial" charset="0"/>
              </a:rPr>
              <a:t>) but instead access this one earlier (the new 4</a:t>
            </a:r>
            <a:r>
              <a:rPr lang="en-US" altLang="en-US" baseline="30000" dirty="0" smtClean="0">
                <a:latin typeface="Arial" charset="0"/>
                <a:cs typeface="Arial" charset="0"/>
              </a:rPr>
              <a:t>th</a:t>
            </a:r>
            <a:r>
              <a:rPr lang="en-US" altLang="en-US" baseline="0" dirty="0" smtClean="0">
                <a:latin typeface="Arial" charset="0"/>
                <a:cs typeface="Arial"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Arial" charset="0"/>
              <a:cs typeface="Arial" charset="0"/>
            </a:endParaRPr>
          </a:p>
          <a:p>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21</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5632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altLang="en-US" baseline="0" dirty="0" smtClean="0">
                    <a:latin typeface="Arial" charset="0"/>
                    <a:cs typeface="Arial" charset="0"/>
                  </a:rPr>
                  <a:t>Also, p’s solo execution after </a:t>
                </a:r>
                <a14:m>
                  <m:oMath xmlns:m="http://schemas.openxmlformats.org/officeDocument/2006/math">
                    <m:sSub>
                      <m:sSubPr>
                        <m:ctrlPr>
                          <a:rPr lang="he-IL" sz="1200" i="1" smtClean="0">
                            <a:solidFill>
                              <a:srgbClr val="0000FF"/>
                            </a:solidFill>
                            <a:latin typeface="Cambria Math"/>
                          </a:rPr>
                        </m:ctrlPr>
                      </m:sSubPr>
                      <m:e>
                        <m:r>
                          <a:rPr lang="he-IL" sz="1200" i="1" smtClean="0">
                            <a:solidFill>
                              <a:srgbClr val="0000FF"/>
                            </a:solidFill>
                            <a:latin typeface="Cambria Math"/>
                            <a:ea typeface="Cambria Math"/>
                          </a:rPr>
                          <m:t>𝛼</m:t>
                        </m:r>
                      </m:e>
                      <m:sub>
                        <m:r>
                          <a:rPr lang="he-IL" sz="1200" b="0" i="1" smtClean="0">
                            <a:solidFill>
                              <a:srgbClr val="0000FF"/>
                            </a:solidFill>
                            <a:latin typeface="Cambria Math"/>
                          </a:rPr>
                          <m:t>1</m:t>
                        </m:r>
                      </m:sub>
                    </m:sSub>
                    <m:sSub>
                      <m:sSubPr>
                        <m:ctrlPr>
                          <a:rPr lang="he-IL" sz="2400" i="1" smtClean="0">
                            <a:solidFill>
                              <a:srgbClr val="0000FF"/>
                            </a:solidFill>
                            <a:latin typeface="Cambria Math"/>
                          </a:rPr>
                        </m:ctrlPr>
                      </m:sSubPr>
                      <m:e>
                        <m:r>
                          <a:rPr lang="he-IL" sz="2400" i="1" smtClean="0">
                            <a:solidFill>
                              <a:srgbClr val="0000FF"/>
                            </a:solidFill>
                            <a:latin typeface="Cambria Math"/>
                            <a:ea typeface="Cambria Math"/>
                          </a:rPr>
                          <m:t>𝛾</m:t>
                        </m:r>
                      </m:e>
                      <m:sub>
                        <m:r>
                          <a:rPr lang="he-IL" sz="2400" i="1">
                            <a:solidFill>
                              <a:srgbClr val="0000FF"/>
                            </a:solidFill>
                            <a:latin typeface="Cambria Math"/>
                          </a:rPr>
                          <m:t>1</m:t>
                        </m:r>
                      </m:sub>
                    </m:sSub>
                  </m:oMath>
                </a14:m>
                <a:r>
                  <a:rPr lang="en-US" altLang="en-US" baseline="0" dirty="0" smtClean="0">
                    <a:latin typeface="Arial" charset="0"/>
                    <a:cs typeface="Arial" charset="0"/>
                  </a:rPr>
                  <a:t> does not necessarily return 0, it might return 1. </a:t>
                </a:r>
                <a:endParaRPr lang="en-US" altLang="en-US" baseline="0" dirty="0">
                  <a:latin typeface="Arial" charset="0"/>
                  <a:cs typeface="Arial" charset="0"/>
                </a:endParaRPr>
              </a:p>
            </p:txBody>
          </p:sp>
        </mc:Choice>
        <mc:Fallback xmlns="">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Also, p’s solo execution after </a:t>
                </a:r>
                <a:r>
                  <a:rPr lang="he-IL" sz="1200" i="0" smtClean="0">
                    <a:solidFill>
                      <a:srgbClr val="0000FF"/>
                    </a:solidFill>
                    <a:latin typeface="Cambria Math"/>
                    <a:ea typeface="Cambria Math"/>
                  </a:rPr>
                  <a:t>𝛼</a:t>
                </a:r>
                <a:r>
                  <a:rPr lang="he-IL" sz="1200" i="0" smtClean="0">
                    <a:solidFill>
                      <a:srgbClr val="0000FF"/>
                    </a:solidFill>
                    <a:latin typeface="Cambria Math"/>
                    <a:ea typeface="Cambria Math"/>
                  </a:rPr>
                  <a:t>_</a:t>
                </a:r>
                <a:r>
                  <a:rPr lang="he-IL" sz="1200" b="0" i="0" smtClean="0">
                    <a:solidFill>
                      <a:srgbClr val="0000FF"/>
                    </a:solidFill>
                    <a:latin typeface="Cambria Math"/>
                  </a:rPr>
                  <a:t>1</a:t>
                </a:r>
                <a:r>
                  <a:rPr lang="he-IL" sz="2400" b="0" i="0" smtClean="0">
                    <a:solidFill>
                      <a:srgbClr val="0000FF"/>
                    </a:solidFill>
                    <a:latin typeface="Cambria Math"/>
                  </a:rPr>
                  <a:t> </a:t>
                </a:r>
                <a:r>
                  <a:rPr lang="he-IL" sz="2400" i="0" smtClean="0">
                    <a:solidFill>
                      <a:srgbClr val="0000FF"/>
                    </a:solidFill>
                    <a:latin typeface="Cambria Math"/>
                    <a:ea typeface="Cambria Math"/>
                  </a:rPr>
                  <a:t>𝛾_</a:t>
                </a:r>
                <a:r>
                  <a:rPr lang="he-IL" sz="2400" i="0">
                    <a:solidFill>
                      <a:srgbClr val="0000FF"/>
                    </a:solidFill>
                    <a:latin typeface="Cambria Math"/>
                  </a:rPr>
                  <a:t>1</a:t>
                </a:r>
                <a:r>
                  <a:rPr lang="en-US" altLang="en-US" baseline="0" dirty="0" smtClean="0">
                    <a:latin typeface="Arial" charset="0"/>
                    <a:cs typeface="Arial" charset="0"/>
                  </a:rPr>
                  <a:t> does not necessarily return 0, it might return 1. </a:t>
                </a:r>
                <a:endParaRPr lang="en-US" altLang="en-US" baseline="0" dirty="0">
                  <a:latin typeface="Arial" charset="0"/>
                  <a:cs typeface="Arial" charset="0"/>
                </a:endParaRPr>
              </a:p>
            </p:txBody>
          </p:sp>
        </mc:Fallback>
      </mc:AlternateContent>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22</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5632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altLang="en-US" baseline="0" dirty="0" smtClean="0">
                    <a:latin typeface="Arial" charset="0"/>
                    <a:cs typeface="Arial" charset="0"/>
                  </a:rPr>
                  <a:t>OK.</a:t>
                </a:r>
              </a:p>
              <a:p>
                <a:r>
                  <a:rPr lang="en-US" altLang="en-US" baseline="0" dirty="0" smtClean="0">
                    <a:latin typeface="Arial" charset="0"/>
                    <a:cs typeface="Arial" charset="0"/>
                  </a:rPr>
                  <a:t>So now, assume we have constructed the first </a:t>
                </a:r>
                <a:r>
                  <a:rPr lang="en-US" altLang="en-US" baseline="0" dirty="0" err="1" smtClean="0">
                    <a:latin typeface="Arial" charset="0"/>
                    <a:cs typeface="Arial" charset="0"/>
                  </a:rPr>
                  <a:t>i</a:t>
                </a:r>
                <a:r>
                  <a:rPr lang="en-US" altLang="en-US" baseline="0" dirty="0" smtClean="0">
                    <a:latin typeface="Arial" charset="0"/>
                    <a:cs typeface="Arial" charset="0"/>
                  </a:rPr>
                  <a:t> executions in the sequence and we would like to construct the i+1'th execution.</a:t>
                </a:r>
                <a:br>
                  <a:rPr lang="en-US" altLang="en-US" baseline="0" dirty="0" smtClean="0">
                    <a:latin typeface="Arial" charset="0"/>
                    <a:cs typeface="Arial" charset="0"/>
                  </a:rPr>
                </a:br>
                <a:r>
                  <a:rPr lang="en-US" altLang="en-US" baseline="0" dirty="0" smtClean="0">
                    <a:latin typeface="Arial" charset="0"/>
                    <a:cs typeface="Arial" charset="0"/>
                  </a:rPr>
                  <a:t>In this example </a:t>
                </a:r>
                <a:r>
                  <a:rPr lang="en-US" altLang="en-US" baseline="0" dirty="0" err="1" smtClean="0">
                    <a:latin typeface="Arial" charset="0"/>
                    <a:cs typeface="Arial" charset="0"/>
                  </a:rPr>
                  <a:t>i</a:t>
                </a:r>
                <a:r>
                  <a:rPr lang="en-US" altLang="en-US" baseline="0" dirty="0" smtClean="0">
                    <a:latin typeface="Arial" charset="0"/>
                    <a:cs typeface="Arial" charset="0"/>
                  </a:rPr>
                  <a:t>=3, so we see the situation after the 3'rd execution. The induction hypothesis is that we have q1…qi, each about to perform a write to a different object, and moreover, for each </a:t>
                </a:r>
                <a:r>
                  <a:rPr lang="en-US" altLang="en-US" baseline="0" dirty="0" err="1" smtClean="0">
                    <a:latin typeface="Arial" charset="0"/>
                    <a:cs typeface="Arial" charset="0"/>
                  </a:rPr>
                  <a:t>i</a:t>
                </a:r>
                <a:r>
                  <a:rPr lang="en-US" altLang="en-US" baseline="0" dirty="0" smtClean="0">
                    <a:latin typeface="Arial" charset="0"/>
                    <a:cs typeface="Arial" charset="0"/>
                  </a:rPr>
                  <a:t>, event </a:t>
                </a:r>
                <a:r>
                  <a:rPr lang="en-US" altLang="en-US" baseline="0" dirty="0" err="1" smtClean="0">
                    <a:latin typeface="Arial" charset="0"/>
                    <a:cs typeface="Arial" charset="0"/>
                  </a:rPr>
                  <a:t>e</a:t>
                </a:r>
                <a:r>
                  <a:rPr lang="en-US" altLang="en-US" baseline="-25000" dirty="0" err="1" smtClean="0">
                    <a:latin typeface="Arial" charset="0"/>
                    <a:cs typeface="Arial" charset="0"/>
                  </a:rPr>
                  <a:t>i</a:t>
                </a:r>
                <a:r>
                  <a:rPr lang="en-US" altLang="en-US" baseline="0" dirty="0" smtClean="0">
                    <a:latin typeface="Arial" charset="0"/>
                    <a:cs typeface="Arial" charset="0"/>
                  </a:rPr>
                  <a:t> is a visible event for p after </a:t>
                </a:r>
                <a14:m>
                  <m:oMath xmlns:m="http://schemas.openxmlformats.org/officeDocument/2006/math">
                    <m:sSub>
                      <m:sSubPr>
                        <m:ctrlPr>
                          <a:rPr lang="he-IL" sz="800" i="1" smtClean="0">
                            <a:solidFill>
                              <a:srgbClr val="0000FF"/>
                            </a:solidFill>
                            <a:latin typeface="Cambria Math"/>
                          </a:rPr>
                        </m:ctrlPr>
                      </m:sSubPr>
                      <m:e>
                        <m:r>
                          <a:rPr lang="he-IL" sz="800" i="1" smtClean="0">
                            <a:solidFill>
                              <a:srgbClr val="0000FF"/>
                            </a:solidFill>
                            <a:latin typeface="Cambria Math"/>
                            <a:ea typeface="Cambria Math"/>
                          </a:rPr>
                          <m:t>𝛼</m:t>
                        </m:r>
                      </m:e>
                      <m:sub>
                        <m:r>
                          <a:rPr lang="en-US" sz="800" b="0" i="1" smtClean="0">
                            <a:solidFill>
                              <a:srgbClr val="0000FF"/>
                            </a:solidFill>
                            <a:latin typeface="Cambria Math"/>
                          </a:rPr>
                          <m:t>𝑖</m:t>
                        </m:r>
                        <m:r>
                          <a:rPr lang="en-US" sz="800" b="0" i="1" smtClean="0">
                            <a:solidFill>
                              <a:srgbClr val="0000FF"/>
                            </a:solidFill>
                            <a:latin typeface="Cambria Math"/>
                          </a:rPr>
                          <m:t> </m:t>
                        </m:r>
                      </m:sub>
                    </m:sSub>
                    <m:sSub>
                      <m:sSubPr>
                        <m:ctrlPr>
                          <a:rPr lang="he-IL" sz="1200" i="1" smtClean="0">
                            <a:solidFill>
                              <a:srgbClr val="0000FF"/>
                            </a:solidFill>
                            <a:latin typeface="Cambria Math"/>
                          </a:rPr>
                        </m:ctrlPr>
                      </m:sSubPr>
                      <m:e>
                        <m:r>
                          <a:rPr lang="he-IL" sz="1200" i="1" smtClean="0">
                            <a:solidFill>
                              <a:srgbClr val="0000FF"/>
                            </a:solidFill>
                            <a:latin typeface="Cambria Math"/>
                            <a:ea typeface="Cambria Math"/>
                          </a:rPr>
                          <m:t>𝛾</m:t>
                        </m:r>
                      </m:e>
                      <m:sub>
                        <m:r>
                          <a:rPr lang="en-US" sz="1200" b="0" i="1" smtClean="0">
                            <a:solidFill>
                              <a:srgbClr val="0000FF"/>
                            </a:solidFill>
                            <a:latin typeface="Cambria Math"/>
                          </a:rPr>
                          <m:t>𝑖</m:t>
                        </m:r>
                        <m:r>
                          <a:rPr lang="en-US" sz="1200" b="0" i="1" smtClean="0">
                            <a:solidFill>
                              <a:srgbClr val="0000FF"/>
                            </a:solidFill>
                            <a:latin typeface="Cambria Math"/>
                          </a:rPr>
                          <m:t>−</m:t>
                        </m:r>
                        <m:r>
                          <a:rPr lang="en-US" sz="1200" b="0" i="1" smtClean="0">
                            <a:solidFill>
                              <a:srgbClr val="0000FF"/>
                            </a:solidFill>
                            <a:latin typeface="Cambria Math"/>
                          </a:rPr>
                          <m:t>1</m:t>
                        </m:r>
                      </m:sub>
                    </m:sSub>
                    <m:r>
                      <a:rPr lang="en-US" sz="1200" b="0" i="1" smtClean="0">
                        <a:solidFill>
                          <a:srgbClr val="0000FF"/>
                        </a:solidFill>
                        <a:latin typeface="Cambria Math"/>
                      </a:rPr>
                      <m:t>.</m:t>
                    </m:r>
                  </m:oMath>
                </a14:m>
                <a:endParaRPr lang="en-US" altLang="en-US" baseline="0" dirty="0">
                  <a:latin typeface="Arial" charset="0"/>
                  <a:cs typeface="Arial" charset="0"/>
                </a:endParaRPr>
              </a:p>
            </p:txBody>
          </p:sp>
        </mc:Choice>
        <mc:Fallback xmlns="">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OK.</a:t>
                </a:r>
              </a:p>
              <a:p>
                <a:r>
                  <a:rPr lang="en-US" altLang="en-US" baseline="0" dirty="0" smtClean="0">
                    <a:latin typeface="Arial" charset="0"/>
                    <a:cs typeface="Arial" charset="0"/>
                  </a:rPr>
                  <a:t>So now, assume we have constructed the first </a:t>
                </a:r>
                <a:r>
                  <a:rPr lang="en-US" altLang="en-US" baseline="0" dirty="0" err="1" smtClean="0">
                    <a:latin typeface="Arial" charset="0"/>
                    <a:cs typeface="Arial" charset="0"/>
                  </a:rPr>
                  <a:t>i</a:t>
                </a:r>
                <a:r>
                  <a:rPr lang="en-US" altLang="en-US" baseline="0" dirty="0" smtClean="0">
                    <a:latin typeface="Arial" charset="0"/>
                    <a:cs typeface="Arial" charset="0"/>
                  </a:rPr>
                  <a:t> executions in the sequence and we would like to construct the i+1'th execution.</a:t>
                </a:r>
                <a:br>
                  <a:rPr lang="en-US" altLang="en-US" baseline="0" dirty="0" smtClean="0">
                    <a:latin typeface="Arial" charset="0"/>
                    <a:cs typeface="Arial" charset="0"/>
                  </a:rPr>
                </a:br>
                <a:r>
                  <a:rPr lang="en-US" altLang="en-US" baseline="0" dirty="0" smtClean="0">
                    <a:latin typeface="Arial" charset="0"/>
                    <a:cs typeface="Arial" charset="0"/>
                  </a:rPr>
                  <a:t>In this example </a:t>
                </a:r>
                <a:r>
                  <a:rPr lang="en-US" altLang="en-US" baseline="0" dirty="0" err="1" smtClean="0">
                    <a:latin typeface="Arial" charset="0"/>
                    <a:cs typeface="Arial" charset="0"/>
                  </a:rPr>
                  <a:t>i</a:t>
                </a:r>
                <a:r>
                  <a:rPr lang="en-US" altLang="en-US" baseline="0" dirty="0" smtClean="0">
                    <a:latin typeface="Arial" charset="0"/>
                    <a:cs typeface="Arial" charset="0"/>
                  </a:rPr>
                  <a:t>=3, so we see the situation after the 3'rd execution. The induction hypothesis is that we have q1…qi, each about to perform a write to a different object, and moreover, for each </a:t>
                </a:r>
                <a:r>
                  <a:rPr lang="en-US" altLang="en-US" baseline="0" dirty="0" err="1" smtClean="0">
                    <a:latin typeface="Arial" charset="0"/>
                    <a:cs typeface="Arial" charset="0"/>
                  </a:rPr>
                  <a:t>i</a:t>
                </a:r>
                <a:r>
                  <a:rPr lang="en-US" altLang="en-US" baseline="0" dirty="0" smtClean="0">
                    <a:latin typeface="Arial" charset="0"/>
                    <a:cs typeface="Arial" charset="0"/>
                  </a:rPr>
                  <a:t>, event </a:t>
                </a:r>
                <a:r>
                  <a:rPr lang="en-US" altLang="en-US" baseline="0" dirty="0" err="1" smtClean="0">
                    <a:latin typeface="Arial" charset="0"/>
                    <a:cs typeface="Arial" charset="0"/>
                  </a:rPr>
                  <a:t>e</a:t>
                </a:r>
                <a:r>
                  <a:rPr lang="en-US" altLang="en-US" baseline="-25000" dirty="0" err="1" smtClean="0">
                    <a:latin typeface="Arial" charset="0"/>
                    <a:cs typeface="Arial" charset="0"/>
                  </a:rPr>
                  <a:t>i</a:t>
                </a:r>
                <a:r>
                  <a:rPr lang="en-US" altLang="en-US" baseline="0" dirty="0" smtClean="0">
                    <a:latin typeface="Arial" charset="0"/>
                    <a:cs typeface="Arial" charset="0"/>
                  </a:rPr>
                  <a:t> is a visible event for p after </a:t>
                </a:r>
                <a:r>
                  <a:rPr lang="he-IL" sz="800" i="0" smtClean="0">
                    <a:solidFill>
                      <a:srgbClr val="0000FF"/>
                    </a:solidFill>
                    <a:latin typeface="Cambria Math"/>
                    <a:ea typeface="Cambria Math"/>
                  </a:rPr>
                  <a:t>𝛼</a:t>
                </a:r>
                <a:r>
                  <a:rPr lang="he-IL" sz="800" i="0" smtClean="0">
                    <a:solidFill>
                      <a:srgbClr val="0000FF"/>
                    </a:solidFill>
                    <a:latin typeface="Cambria Math"/>
                    <a:ea typeface="Cambria Math"/>
                  </a:rPr>
                  <a:t>_(</a:t>
                </a:r>
                <a:r>
                  <a:rPr lang="en-US" sz="800" b="0" i="0" smtClean="0">
                    <a:solidFill>
                      <a:srgbClr val="0000FF"/>
                    </a:solidFill>
                    <a:latin typeface="Cambria Math"/>
                  </a:rPr>
                  <a:t>𝑖 </a:t>
                </a:r>
                <a:r>
                  <a:rPr lang="he-IL" sz="800" b="0" i="0" smtClean="0">
                    <a:solidFill>
                      <a:srgbClr val="0000FF"/>
                    </a:solidFill>
                    <a:latin typeface="Cambria Math"/>
                  </a:rPr>
                  <a:t>)</a:t>
                </a:r>
                <a:r>
                  <a:rPr lang="he-IL" sz="1200" b="0" i="0" smtClean="0">
                    <a:solidFill>
                      <a:srgbClr val="0000FF"/>
                    </a:solidFill>
                    <a:latin typeface="Cambria Math"/>
                  </a:rPr>
                  <a:t> </a:t>
                </a:r>
                <a:r>
                  <a:rPr lang="he-IL" sz="1200" i="0" smtClean="0">
                    <a:solidFill>
                      <a:srgbClr val="0000FF"/>
                    </a:solidFill>
                    <a:latin typeface="Cambria Math"/>
                    <a:ea typeface="Cambria Math"/>
                  </a:rPr>
                  <a:t>𝛾</a:t>
                </a:r>
                <a:r>
                  <a:rPr lang="he-IL" sz="1200" i="0" smtClean="0">
                    <a:solidFill>
                      <a:srgbClr val="0000FF"/>
                    </a:solidFill>
                    <a:latin typeface="Cambria Math"/>
                    <a:ea typeface="Cambria Math"/>
                  </a:rPr>
                  <a:t>_(</a:t>
                </a:r>
                <a:r>
                  <a:rPr lang="en-US" sz="1200" b="0" i="0" smtClean="0">
                    <a:solidFill>
                      <a:srgbClr val="0000FF"/>
                    </a:solidFill>
                    <a:latin typeface="Cambria Math"/>
                  </a:rPr>
                  <a:t>𝑖</a:t>
                </a:r>
                <a:r>
                  <a:rPr lang="en-US" sz="1200" b="0" i="0" smtClean="0">
                    <a:solidFill>
                      <a:srgbClr val="0000FF"/>
                    </a:solidFill>
                    <a:latin typeface="Cambria Math"/>
                  </a:rPr>
                  <a:t>−1</a:t>
                </a:r>
                <a:r>
                  <a:rPr lang="he-IL" sz="1200" b="0" i="0" smtClean="0">
                    <a:solidFill>
                      <a:srgbClr val="0000FF"/>
                    </a:solidFill>
                    <a:latin typeface="Cambria Math"/>
                  </a:rPr>
                  <a:t>)</a:t>
                </a:r>
                <a:r>
                  <a:rPr lang="en-US" sz="1200" b="0" i="0" smtClean="0">
                    <a:solidFill>
                      <a:srgbClr val="0000FF"/>
                    </a:solidFill>
                    <a:latin typeface="Cambria Math"/>
                  </a:rPr>
                  <a:t>.</a:t>
                </a:r>
                <a:endParaRPr lang="en-US" altLang="en-US" baseline="0" dirty="0">
                  <a:latin typeface="Arial" charset="0"/>
                  <a:cs typeface="Arial" charset="0"/>
                </a:endParaRPr>
              </a:p>
            </p:txBody>
          </p:sp>
        </mc:Fallback>
      </mc:AlternateContent>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23</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5632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altLang="en-US" baseline="0" dirty="0" smtClean="0">
                    <a:latin typeface="Arial" charset="0"/>
                    <a:cs typeface="Arial" charset="0"/>
                  </a:rPr>
                  <a:t>So now, let v denote the value that p's Read operation would return if we let it run after </a:t>
                </a:r>
                <a14:m>
                  <m:oMath xmlns:m="http://schemas.openxmlformats.org/officeDocument/2006/math">
                    <m:sSub>
                      <m:sSubPr>
                        <m:ctrlPr>
                          <a:rPr lang="he-IL" sz="800" i="1" smtClean="0">
                            <a:solidFill>
                              <a:srgbClr val="0000FF"/>
                            </a:solidFill>
                            <a:latin typeface="Cambria Math"/>
                          </a:rPr>
                        </m:ctrlPr>
                      </m:sSubPr>
                      <m:e>
                        <m:r>
                          <a:rPr lang="he-IL" sz="800" i="1" smtClean="0">
                            <a:solidFill>
                              <a:srgbClr val="0000FF"/>
                            </a:solidFill>
                            <a:latin typeface="Cambria Math"/>
                            <a:ea typeface="Cambria Math"/>
                          </a:rPr>
                          <m:t>𝛼</m:t>
                        </m:r>
                      </m:e>
                      <m:sub>
                        <m:r>
                          <a:rPr lang="en-US" sz="800" b="0" i="1" smtClean="0">
                            <a:solidFill>
                              <a:srgbClr val="0000FF"/>
                            </a:solidFill>
                            <a:latin typeface="Cambria Math"/>
                          </a:rPr>
                          <m:t>𝑖</m:t>
                        </m:r>
                        <m:r>
                          <a:rPr lang="en-US" sz="800" b="0" i="1" smtClean="0">
                            <a:solidFill>
                              <a:srgbClr val="0000FF"/>
                            </a:solidFill>
                            <a:latin typeface="Cambria Math"/>
                          </a:rPr>
                          <m:t> </m:t>
                        </m:r>
                      </m:sub>
                    </m:sSub>
                    <m:sSub>
                      <m:sSubPr>
                        <m:ctrlPr>
                          <a:rPr lang="he-IL" sz="1200" i="1" smtClean="0">
                            <a:solidFill>
                              <a:srgbClr val="0000FF"/>
                            </a:solidFill>
                            <a:latin typeface="Cambria Math"/>
                          </a:rPr>
                        </m:ctrlPr>
                      </m:sSubPr>
                      <m:e>
                        <m:r>
                          <a:rPr lang="he-IL" sz="1200" i="1" smtClean="0">
                            <a:solidFill>
                              <a:srgbClr val="0000FF"/>
                            </a:solidFill>
                            <a:latin typeface="Cambria Math"/>
                            <a:ea typeface="Cambria Math"/>
                          </a:rPr>
                          <m:t>𝛾</m:t>
                        </m:r>
                      </m:e>
                      <m:sub>
                        <m:r>
                          <a:rPr lang="en-US" sz="1200" b="0" i="1" smtClean="0">
                            <a:solidFill>
                              <a:srgbClr val="0000FF"/>
                            </a:solidFill>
                            <a:latin typeface="Cambria Math"/>
                          </a:rPr>
                          <m:t>𝑖</m:t>
                        </m:r>
                      </m:sub>
                    </m:sSub>
                  </m:oMath>
                </a14:m>
                <a:r>
                  <a:rPr lang="en-US" altLang="en-US" baseline="0" dirty="0" smtClean="0">
                    <a:latin typeface="Arial" charset="0"/>
                    <a:cs typeface="Arial" charset="0"/>
                  </a:rPr>
                  <a:t>.</a:t>
                </a:r>
                <a:endParaRPr lang="en-US" altLang="en-US" baseline="0" dirty="0">
                  <a:latin typeface="Arial" charset="0"/>
                  <a:cs typeface="Arial" charset="0"/>
                </a:endParaRPr>
              </a:p>
            </p:txBody>
          </p:sp>
        </mc:Choice>
        <mc:Fallback xmlns="">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So now, let v denote the value that p's Read operation would return if we let it run after </a:t>
                </a:r>
                <a:r>
                  <a:rPr lang="he-IL" sz="800" i="0" smtClean="0">
                    <a:solidFill>
                      <a:srgbClr val="0000FF"/>
                    </a:solidFill>
                    <a:latin typeface="Cambria Math"/>
                    <a:ea typeface="Cambria Math"/>
                  </a:rPr>
                  <a:t>𝛼</a:t>
                </a:r>
                <a:r>
                  <a:rPr lang="he-IL" sz="800" i="0" smtClean="0">
                    <a:solidFill>
                      <a:srgbClr val="0000FF"/>
                    </a:solidFill>
                    <a:latin typeface="Cambria Math"/>
                    <a:ea typeface="Cambria Math"/>
                  </a:rPr>
                  <a:t>_(</a:t>
                </a:r>
                <a:r>
                  <a:rPr lang="en-US" sz="800" b="0" i="0" smtClean="0">
                    <a:solidFill>
                      <a:srgbClr val="0000FF"/>
                    </a:solidFill>
                    <a:latin typeface="Cambria Math"/>
                  </a:rPr>
                  <a:t>𝑖 </a:t>
                </a:r>
                <a:r>
                  <a:rPr lang="he-IL" sz="800" b="0" i="0" smtClean="0">
                    <a:solidFill>
                      <a:srgbClr val="0000FF"/>
                    </a:solidFill>
                    <a:latin typeface="Cambria Math"/>
                  </a:rPr>
                  <a:t>)</a:t>
                </a:r>
                <a:r>
                  <a:rPr lang="he-IL" sz="1200" b="0" i="0" smtClean="0">
                    <a:solidFill>
                      <a:srgbClr val="0000FF"/>
                    </a:solidFill>
                    <a:latin typeface="Cambria Math"/>
                  </a:rPr>
                  <a:t> </a:t>
                </a:r>
                <a:r>
                  <a:rPr lang="he-IL" sz="1200" i="0" smtClean="0">
                    <a:solidFill>
                      <a:srgbClr val="0000FF"/>
                    </a:solidFill>
                    <a:latin typeface="Cambria Math"/>
                    <a:ea typeface="Cambria Math"/>
                  </a:rPr>
                  <a:t>𝛾</a:t>
                </a:r>
                <a:r>
                  <a:rPr lang="he-IL" sz="1200" i="0" smtClean="0">
                    <a:solidFill>
                      <a:srgbClr val="0000FF"/>
                    </a:solidFill>
                    <a:latin typeface="Cambria Math"/>
                    <a:ea typeface="Cambria Math"/>
                  </a:rPr>
                  <a:t>_</a:t>
                </a:r>
                <a:r>
                  <a:rPr lang="en-US" sz="1200" b="0" i="0" smtClean="0">
                    <a:solidFill>
                      <a:srgbClr val="0000FF"/>
                    </a:solidFill>
                    <a:latin typeface="Cambria Math"/>
                  </a:rPr>
                  <a:t>𝑖</a:t>
                </a:r>
                <a:r>
                  <a:rPr lang="en-US" altLang="en-US" baseline="0" dirty="0" smtClean="0">
                    <a:latin typeface="Arial" charset="0"/>
                    <a:cs typeface="Arial" charset="0"/>
                  </a:rPr>
                  <a:t>.</a:t>
                </a:r>
                <a:endParaRPr lang="en-US" altLang="en-US" baseline="0" dirty="0">
                  <a:latin typeface="Arial" charset="0"/>
                  <a:cs typeface="Arial" charset="0"/>
                </a:endParaRPr>
              </a:p>
            </p:txBody>
          </p:sp>
        </mc:Fallback>
      </mc:AlternateContent>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24</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Assuming </a:t>
            </a:r>
            <a:r>
              <a:rPr lang="en-US" altLang="en-US" baseline="0" dirty="0" err="1" smtClean="0">
                <a:latin typeface="Arial" charset="0"/>
                <a:cs typeface="Arial" charset="0"/>
              </a:rPr>
              <a:t>i</a:t>
            </a:r>
            <a:r>
              <a:rPr lang="en-US" altLang="en-US" baseline="0" dirty="0" smtClean="0">
                <a:latin typeface="Arial" charset="0"/>
                <a:cs typeface="Arial" charset="0"/>
              </a:rPr>
              <a:t>&lt;n-1, we can deploy the next process – q</a:t>
            </a:r>
            <a:r>
              <a:rPr lang="en-US" altLang="en-US" baseline="-25000" dirty="0" smtClean="0">
                <a:latin typeface="Arial" charset="0"/>
                <a:cs typeface="Arial" charset="0"/>
              </a:rPr>
              <a:t>i+1</a:t>
            </a:r>
            <a:r>
              <a:rPr lang="en-US" altLang="en-US" baseline="0" dirty="0" smtClean="0">
                <a:latin typeface="Arial" charset="0"/>
                <a:cs typeface="Arial" charset="0"/>
              </a:rPr>
              <a:t>. Since we assume the counter is long-lived, we can let this process perform to completion v+1 Increment operations one after the other. </a:t>
            </a: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25</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Now, if we let p run after that, p must return a value larger than v.</a:t>
            </a: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26</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5632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altLang="en-US" baseline="0" dirty="0" smtClean="0">
                    <a:latin typeface="Arial" charset="0"/>
                    <a:cs typeface="Arial" charset="0"/>
                  </a:rPr>
                  <a:t>This means that in the course of its execution, </a:t>
                </a:r>
                <a:r>
                  <a:rPr lang="el-GR" sz="1200" b="1" dirty="0" smtClean="0"/>
                  <a:t>α</a:t>
                </a:r>
                <a:r>
                  <a:rPr lang="en-US" altLang="en-US" baseline="0" dirty="0" smtClean="0">
                    <a:latin typeface="Arial" charset="0"/>
                    <a:cs typeface="Arial" charset="0"/>
                  </a:rPr>
                  <a:t>, </a:t>
                </a:r>
                <a14:m>
                  <m:oMath xmlns:m="http://schemas.openxmlformats.org/officeDocument/2006/math">
                    <m:r>
                      <a:rPr lang="en-US" sz="1200" b="1" i="1" smtClean="0">
                        <a:latin typeface="Cambria Math" panose="02040503050406030204" pitchFamily="18" charset="0"/>
                      </a:rPr>
                      <m:t>𝒒</m:t>
                    </m:r>
                  </m:oMath>
                </a14:m>
                <a:r>
                  <a:rPr lang="en-US" sz="1200" b="1" baseline="-25000" dirty="0" smtClean="0"/>
                  <a:t>i+1</a:t>
                </a:r>
                <a:r>
                  <a:rPr lang="en-US" altLang="en-US" baseline="0" dirty="0" smtClean="0">
                    <a:latin typeface="Arial" charset="0"/>
                    <a:cs typeface="Arial" charset="0"/>
                  </a:rPr>
                  <a:t> must perform a modifying event w.r.t p. Recall that we’ve shown before that if a process performs a modifying event in an execution it must also perform (possibly even earlier) a visible event. Thus, we halt process q just before it is about to perform the first visible event w.r.t. p. Clearly, this must be an event to an uncovered object. </a:t>
                </a:r>
                <a:endParaRPr lang="en-US" altLang="en-US" baseline="0" dirty="0">
                  <a:latin typeface="Arial" charset="0"/>
                  <a:cs typeface="Arial" charset="0"/>
                </a:endParaRPr>
              </a:p>
            </p:txBody>
          </p:sp>
        </mc:Choice>
        <mc:Fallback xmlns="">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This means that in the course of its execution, </a:t>
                </a:r>
                <a:r>
                  <a:rPr lang="el-GR" sz="1200" b="1" dirty="0" smtClean="0"/>
                  <a:t>α</a:t>
                </a:r>
                <a:r>
                  <a:rPr lang="en-US" altLang="en-US" baseline="0" dirty="0" smtClean="0">
                    <a:latin typeface="Arial" charset="0"/>
                    <a:cs typeface="Arial" charset="0"/>
                  </a:rPr>
                  <a:t>, </a:t>
                </a:r>
                <a:r>
                  <a:rPr lang="en-US" sz="1200" b="1" i="0" smtClean="0">
                    <a:latin typeface="Cambria Math" panose="02040503050406030204" pitchFamily="18" charset="0"/>
                  </a:rPr>
                  <a:t>𝒒</a:t>
                </a:r>
                <a:r>
                  <a:rPr lang="en-US" sz="1200" b="1" baseline="-25000" dirty="0" smtClean="0"/>
                  <a:t>i+1</a:t>
                </a:r>
                <a:r>
                  <a:rPr lang="en-US" altLang="en-US" baseline="0" dirty="0" smtClean="0">
                    <a:latin typeface="Arial" charset="0"/>
                    <a:cs typeface="Arial" charset="0"/>
                  </a:rPr>
                  <a:t> must perform a modifying event w.r.t p. Recall that we’ve shown before that if a process performs a modifying event in an execution it must also perform (possibly even earlier) a visible event. Thus, we halt process q just before it is about to perform the first visible event w.r.t. p. Clearly, this must be an event to an uncovered object. </a:t>
                </a:r>
                <a:endParaRPr lang="en-US" altLang="en-US" baseline="0" dirty="0">
                  <a:latin typeface="Arial" charset="0"/>
                  <a:cs typeface="Arial" charset="0"/>
                </a:endParaRPr>
              </a:p>
            </p:txBody>
          </p:sp>
        </mc:Fallback>
      </mc:AlternateContent>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27</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Continuing in this manner until we exhaust all processes, we construct a sequence of n-1 visible executions for p.</a:t>
            </a:r>
            <a:br>
              <a:rPr lang="en-US" altLang="en-US" baseline="0" dirty="0" smtClean="0">
                <a:latin typeface="Arial" charset="0"/>
                <a:cs typeface="Arial" charset="0"/>
              </a:rPr>
            </a:br>
            <a:r>
              <a:rPr lang="en-US" altLang="en-US" baseline="0" dirty="0" smtClean="0">
                <a:latin typeface="Arial" charset="0"/>
                <a:cs typeface="Arial" charset="0"/>
              </a:rPr>
              <a:t>Clearly, this is a linear SPACE lower bound for p but, unfortunately, not yet a time lower bound, because we don’t yet know how many different objects p must access in any one of its solo paths.</a:t>
            </a:r>
            <a:endParaRPr lang="en-US" altLang="en-US" baseline="0" dirty="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28</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derive a time</a:t>
            </a:r>
            <a:r>
              <a:rPr lang="en-US" baseline="0" dirty="0" smtClean="0"/>
              <a:t> lower bound from the sequence of visible executions, the technique </a:t>
            </a:r>
            <a:r>
              <a:rPr lang="en-US" baseline="0" dirty="0" smtClean="0"/>
              <a:t>defines what we call a progress </a:t>
            </a:r>
            <a:r>
              <a:rPr lang="en-US" baseline="0" dirty="0" smtClean="0"/>
              <a:t>function </a:t>
            </a:r>
            <a:r>
              <a:rPr lang="en-US" baseline="0" dirty="0" smtClean="0"/>
              <a:t>that assigns an integer value with each configuration </a:t>
            </a:r>
            <a:r>
              <a:rPr lang="en-US" baseline="0" dirty="0" smtClean="0"/>
              <a:t>reached after these </a:t>
            </a:r>
            <a:r>
              <a:rPr lang="en-US" baseline="0" dirty="0" smtClean="0"/>
              <a:t>executions in a manner that I will soon describe. This will allow us to prove the time lower bound, so let’s see how this is done.</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29</a:t>
            </a:fld>
            <a:endParaRPr lang="en-US"/>
          </a:p>
        </p:txBody>
      </p:sp>
    </p:spTree>
    <p:extLst>
      <p:ext uri="{BB962C8B-B14F-4D97-AF65-F5344CB8AC3E}">
        <p14:creationId xmlns:p14="http://schemas.microsoft.com/office/powerpoint/2010/main" val="84103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Hello,</a:t>
            </a:r>
          </a:p>
          <a:p>
            <a:endParaRPr lang="en-US" altLang="en-US" baseline="0" dirty="0" smtClean="0">
              <a:latin typeface="Arial" charset="0"/>
              <a:cs typeface="Arial" charset="0"/>
            </a:endParaRPr>
          </a:p>
          <a:p>
            <a:r>
              <a:rPr lang="en-US" altLang="en-US" baseline="0" dirty="0" smtClean="0">
                <a:latin typeface="Arial" charset="0"/>
                <a:cs typeface="Arial" charset="0"/>
              </a:rPr>
              <a:t>I will describe today a lower bound proof technique called backtracking covering. It was used in the last 10 years or so a few times to prove shared memory lower bounds on various time-complexity measures such as worst case step complexity and memory stalls complexity for various objects. The goal of my talk today is to get you acquainted with this technique so that hopefully, you may be able to identify situation when it may be useful and be able to apply it. </a:t>
            </a:r>
          </a:p>
          <a:p>
            <a:endParaRPr lang="en-US" altLang="en-US" baseline="0" dirty="0" smtClean="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3</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let’s understand</a:t>
            </a:r>
            <a:r>
              <a:rPr lang="en-US" baseline="0" dirty="0" smtClean="0"/>
              <a:t> better </a:t>
            </a:r>
            <a:r>
              <a:rPr lang="en-US" baseline="0" dirty="0" smtClean="0"/>
              <a:t>what prevents us from obtaining </a:t>
            </a:r>
            <a:r>
              <a:rPr lang="en-US" baseline="0" dirty="0" smtClean="0"/>
              <a:t>a time lower bound from the above series of executions.</a:t>
            </a:r>
          </a:p>
          <a:p>
            <a:r>
              <a:rPr lang="en-US" baseline="0" dirty="0" smtClean="0"/>
              <a:t>Assume we already constructed 3 executions are we are lucky so far since, if we consider </a:t>
            </a:r>
            <a:r>
              <a:rPr lang="en-US" baseline="0" dirty="0" err="1" smtClean="0"/>
              <a:t>p’th</a:t>
            </a:r>
            <a:r>
              <a:rPr lang="en-US" baseline="0" dirty="0" smtClean="0"/>
              <a:t> path after the 3’rd execution, it will access all of the 3 covered object.</a:t>
            </a:r>
            <a:br>
              <a:rPr lang="en-US" baseline="0" dirty="0" smtClean="0"/>
            </a:br>
            <a:r>
              <a:rPr lang="en-US" baseline="0" dirty="0" smtClean="0"/>
              <a:t>(In this case it will also access a few uncovered objects).</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30</a:t>
            </a:fld>
            <a:endParaRPr lang="en-US"/>
          </a:p>
        </p:txBody>
      </p:sp>
    </p:spTree>
    <p:extLst>
      <p:ext uri="{BB962C8B-B14F-4D97-AF65-F5344CB8AC3E}">
        <p14:creationId xmlns:p14="http://schemas.microsoft.com/office/powerpoint/2010/main" val="2059430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when we deploy q4 we are</a:t>
            </a:r>
            <a:r>
              <a:rPr lang="en-US" baseline="0" dirty="0" smtClean="0"/>
              <a:t> lucky once again, because the new visible event e4 is to an object further along p’s path so now p’s path includes 4 covered objects. </a:t>
            </a:r>
          </a:p>
        </p:txBody>
      </p:sp>
      <p:sp>
        <p:nvSpPr>
          <p:cNvPr id="4" name="Slide Number Placeholder 3"/>
          <p:cNvSpPr>
            <a:spLocks noGrp="1"/>
          </p:cNvSpPr>
          <p:nvPr>
            <p:ph type="sldNum" sz="quarter" idx="10"/>
          </p:nvPr>
        </p:nvSpPr>
        <p:spPr/>
        <p:txBody>
          <a:bodyPr/>
          <a:lstStyle/>
          <a:p>
            <a:fld id="{F5A49932-F178-4710-AB1E-F2A3C449BD84}" type="slidenum">
              <a:rPr lang="en-US" smtClean="0"/>
              <a:t>31</a:t>
            </a:fld>
            <a:endParaRPr lang="en-US"/>
          </a:p>
        </p:txBody>
      </p:sp>
    </p:spTree>
    <p:extLst>
      <p:ext uri="{BB962C8B-B14F-4D97-AF65-F5344CB8AC3E}">
        <p14:creationId xmlns:p14="http://schemas.microsoft.com/office/powerpoint/2010/main" val="2725988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we are not necessarily always lucky.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Returning to the configuration after the 3</a:t>
            </a:r>
            <a:r>
              <a:rPr lang="en-US" baseline="30000" dirty="0" smtClean="0"/>
              <a:t>rd</a:t>
            </a:r>
            <a:r>
              <a:rPr lang="en-US" baseline="0" dirty="0" smtClean="0"/>
              <a:t> construction step, </a:t>
            </a:r>
            <a:endParaRPr lang="he-IL" dirty="0" smtClean="0"/>
          </a:p>
        </p:txBody>
      </p:sp>
      <p:sp>
        <p:nvSpPr>
          <p:cNvPr id="4" name="Slide Number Placeholder 3"/>
          <p:cNvSpPr>
            <a:spLocks noGrp="1"/>
          </p:cNvSpPr>
          <p:nvPr>
            <p:ph type="sldNum" sz="quarter" idx="10"/>
          </p:nvPr>
        </p:nvSpPr>
        <p:spPr/>
        <p:txBody>
          <a:bodyPr/>
          <a:lstStyle/>
          <a:p>
            <a:fld id="{F5A49932-F178-4710-AB1E-F2A3C449BD84}" type="slidenum">
              <a:rPr lang="en-US" smtClean="0"/>
              <a:t>32</a:t>
            </a:fld>
            <a:endParaRPr lang="en-US"/>
          </a:p>
        </p:txBody>
      </p:sp>
    </p:spTree>
    <p:extLst>
      <p:ext uri="{BB962C8B-B14F-4D97-AF65-F5344CB8AC3E}">
        <p14:creationId xmlns:p14="http://schemas.microsoft.com/office/powerpoint/2010/main" val="278193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may be that the next visible event is to an</a:t>
            </a:r>
            <a:r>
              <a:rPr lang="en-US" baseline="0" dirty="0" smtClean="0"/>
              <a:t> object relatively early on </a:t>
            </a:r>
            <a:r>
              <a:rPr lang="en-US" baseline="0" dirty="0" err="1" smtClean="0"/>
              <a:t>p’th</a:t>
            </a:r>
            <a:r>
              <a:rPr lang="en-US" baseline="0" dirty="0" smtClean="0"/>
              <a:t> path and moreover, this may cause p’s path to get shortcut and to no longer visit some of the objects it visits before the visible event is taken. </a:t>
            </a:r>
          </a:p>
          <a:p>
            <a:r>
              <a:rPr lang="en-US" baseline="0" dirty="0" smtClean="0"/>
              <a:t>So in this example, </a:t>
            </a:r>
            <a:r>
              <a:rPr lang="en-US" baseline="0" dirty="0" err="1" smtClean="0"/>
              <a:t>p’th</a:t>
            </a:r>
            <a:r>
              <a:rPr lang="en-US" baseline="0" dirty="0" smtClean="0"/>
              <a:t> path will only visit 3 objects instead of the 6 objects it visited before the </a:t>
            </a:r>
            <a:r>
              <a:rPr lang="en-US" baseline="0" dirty="0" err="1" smtClean="0"/>
              <a:t>i'th</a:t>
            </a:r>
            <a:r>
              <a:rPr lang="en-US" baseline="0" dirty="0" smtClean="0"/>
              <a:t> construction step. </a:t>
            </a:r>
          </a:p>
          <a:p>
            <a:endParaRPr lang="en-US" baseline="0" dirty="0" smtClean="0"/>
          </a:p>
          <a:p>
            <a:r>
              <a:rPr lang="en-US" baseline="0" dirty="0" smtClean="0"/>
              <a:t>So </a:t>
            </a:r>
            <a:r>
              <a:rPr lang="en-US" baseline="0" dirty="0" smtClean="0"/>
              <a:t>the difficulty we need to address is the following: how </a:t>
            </a:r>
            <a:r>
              <a:rPr lang="en-US" baseline="0" dirty="0" smtClean="0"/>
              <a:t>can we prove that p’s path, at least after some of the construction steps, is long?</a:t>
            </a:r>
          </a:p>
          <a:p>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33</a:t>
            </a:fld>
            <a:endParaRPr lang="en-US"/>
          </a:p>
        </p:txBody>
      </p:sp>
    </p:spTree>
    <p:extLst>
      <p:ext uri="{BB962C8B-B14F-4D97-AF65-F5344CB8AC3E}">
        <p14:creationId xmlns:p14="http://schemas.microsoft.com/office/powerpoint/2010/main" val="2371037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need to </a:t>
            </a:r>
            <a:r>
              <a:rPr lang="en-US" dirty="0" smtClean="0"/>
              <a:t>show </a:t>
            </a:r>
            <a:r>
              <a:rPr lang="en-US" dirty="0" smtClean="0"/>
              <a:t>that indeed if the sequence of visible executions</a:t>
            </a:r>
            <a:r>
              <a:rPr lang="en-US" baseline="0" dirty="0" smtClean="0"/>
              <a:t> is long, then one of </a:t>
            </a:r>
            <a:r>
              <a:rPr lang="en-US" baseline="0" dirty="0" err="1" smtClean="0"/>
              <a:t>p’th</a:t>
            </a:r>
            <a:r>
              <a:rPr lang="en-US" baseline="0" dirty="0" smtClean="0"/>
              <a:t> paths must be long as well</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use the modus </a:t>
            </a:r>
            <a:r>
              <a:rPr lang="en-US" baseline="0" dirty="0" err="1" smtClean="0"/>
              <a:t>tollens</a:t>
            </a:r>
            <a:r>
              <a:rPr lang="en-US" baseline="0" dirty="0" smtClean="0"/>
              <a:t> rule of inference: instead of proving A </a:t>
            </a:r>
            <a:r>
              <a:rPr lang="en-US" baseline="0" dirty="0" smtClean="0">
                <a:sym typeface="Wingdings" panose="05000000000000000000" pitchFamily="2" charset="2"/>
              </a:rPr>
              <a:t>B, we prove not B  not A.</a:t>
            </a:r>
            <a:endParaRPr lang="en-US" baseline="0" dirty="0" smtClean="0"/>
          </a:p>
          <a:p>
            <a:endParaRPr lang="en-US" baseline="0" dirty="0" smtClean="0"/>
          </a:p>
          <a:p>
            <a:r>
              <a:rPr lang="en-US" dirty="0" smtClean="0"/>
              <a:t>That is, we</a:t>
            </a:r>
            <a:r>
              <a:rPr lang="en-US" baseline="0" dirty="0" smtClean="0"/>
              <a:t> show that </a:t>
            </a:r>
            <a:r>
              <a:rPr lang="en-US" baseline="0" dirty="0" smtClean="0"/>
              <a:t>if p’s solo run always accesses a small number of objects, then we cannot construct a long sequence of visible executions. So, if we have a long sequence, this means that in at least some of these paths, many objects are accessed.</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34</a:t>
            </a:fld>
            <a:endParaRPr lang="en-US"/>
          </a:p>
        </p:txBody>
      </p:sp>
    </p:spTree>
    <p:extLst>
      <p:ext uri="{BB962C8B-B14F-4D97-AF65-F5344CB8AC3E}">
        <p14:creationId xmlns:p14="http://schemas.microsoft.com/office/powerpoint/2010/main" val="480026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see the intuition</a:t>
            </a:r>
            <a:r>
              <a:rPr lang="en-US" baseline="0" dirty="0" smtClean="0"/>
              <a:t> of why this is so</a:t>
            </a:r>
            <a:r>
              <a:rPr lang="en-US" baseline="0" dirty="0" smtClean="0"/>
              <a:t>.</a:t>
            </a:r>
          </a:p>
          <a:p>
            <a:endParaRPr lang="en-US" baseline="0" dirty="0" smtClean="0"/>
          </a:p>
          <a:p>
            <a:r>
              <a:rPr lang="en-US" baseline="0" dirty="0" smtClean="0"/>
              <a:t>Assume that p never accesses more than 3 objects in a solo run, and let’s ask the following question: What is the maximum length of a visible executions sequence that may be constructed? </a:t>
            </a:r>
          </a:p>
          <a:p>
            <a:endParaRPr lang="en-US" baseline="0" dirty="0" smtClean="0"/>
          </a:p>
          <a:p>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35</a:t>
            </a:fld>
            <a:endParaRPr lang="en-US"/>
          </a:p>
        </p:txBody>
      </p:sp>
    </p:spTree>
    <p:extLst>
      <p:ext uri="{BB962C8B-B14F-4D97-AF65-F5344CB8AC3E}">
        <p14:creationId xmlns:p14="http://schemas.microsoft.com/office/powerpoint/2010/main" val="2157148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difficult to see that the longest sequence is obtained as follows. </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36</a:t>
            </a:fld>
            <a:endParaRPr lang="en-US"/>
          </a:p>
        </p:txBody>
      </p:sp>
    </p:spTree>
    <p:extLst>
      <p:ext uri="{BB962C8B-B14F-4D97-AF65-F5344CB8AC3E}">
        <p14:creationId xmlns:p14="http://schemas.microsoft.com/office/powerpoint/2010/main" val="2258050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visible event will be to the last object accessed by p – R3.</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37</a:t>
            </a:fld>
            <a:endParaRPr lang="en-US"/>
          </a:p>
        </p:txBody>
      </p:sp>
    </p:spTree>
    <p:extLst>
      <p:ext uri="{BB962C8B-B14F-4D97-AF65-F5344CB8AC3E}">
        <p14:creationId xmlns:p14="http://schemas.microsoft.com/office/powerpoint/2010/main" val="2621907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visible event will be to the previous</a:t>
            </a:r>
            <a:r>
              <a:rPr lang="en-US" baseline="0" dirty="0" smtClean="0"/>
              <a:t> object, R2.</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38</a:t>
            </a:fld>
            <a:endParaRPr lang="en-US"/>
          </a:p>
        </p:txBody>
      </p:sp>
    </p:spTree>
    <p:extLst>
      <p:ext uri="{BB962C8B-B14F-4D97-AF65-F5344CB8AC3E}">
        <p14:creationId xmlns:p14="http://schemas.microsoft.com/office/powerpoint/2010/main" val="3242963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after that,</a:t>
            </a:r>
            <a:r>
              <a:rPr lang="en-US" baseline="0" dirty="0" smtClean="0"/>
              <a:t> p’s path will change: it will no longer access object R3, but will now access last another object – R4</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39</a:t>
            </a:fld>
            <a:endParaRPr lang="en-US"/>
          </a:p>
        </p:txBody>
      </p:sp>
    </p:spTree>
    <p:extLst>
      <p:ext uri="{BB962C8B-B14F-4D97-AF65-F5344CB8AC3E}">
        <p14:creationId xmlns:p14="http://schemas.microsoft.com/office/powerpoint/2010/main" val="83208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baseline="0" dirty="0" smtClean="0">
                <a:latin typeface="Arial" charset="0"/>
                <a:cs typeface="Arial" charset="0"/>
              </a:rPr>
              <a:t>As the name implies, the technique uses a covering argument but with a certain twist, as we’ll </a:t>
            </a:r>
            <a:r>
              <a:rPr lang="en-US" altLang="en-US" baseline="0" dirty="0" smtClean="0">
                <a:latin typeface="Arial" charset="0"/>
                <a:cs typeface="Arial" charset="0"/>
              </a:rPr>
              <a:t>see, that is required for obtaining a time complexity lower bound rather than a space complexity lower bound. </a:t>
            </a:r>
            <a:endParaRPr lang="en-US" altLang="en-US" baseline="0" dirty="0" smtClean="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4</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visible event would be to R4</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40</a:t>
            </a:fld>
            <a:endParaRPr lang="en-US"/>
          </a:p>
        </p:txBody>
      </p:sp>
    </p:spTree>
    <p:extLst>
      <p:ext uri="{BB962C8B-B14F-4D97-AF65-F5344CB8AC3E}">
        <p14:creationId xmlns:p14="http://schemas.microsoft.com/office/powerpoint/2010/main" val="1286501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4’th visible event must be to R1,</a:t>
            </a:r>
            <a:r>
              <a:rPr lang="en-US" baseline="0" dirty="0" smtClean="0"/>
              <a:t> since this is now the ONLY base object that is not covered along </a:t>
            </a:r>
            <a:r>
              <a:rPr lang="en-US" baseline="0" dirty="0" err="1" smtClean="0"/>
              <a:t>p’th</a:t>
            </a:r>
            <a:r>
              <a:rPr lang="en-US" baseline="0" dirty="0" smtClean="0"/>
              <a:t> solo path.</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41</a:t>
            </a:fld>
            <a:endParaRPr lang="en-US"/>
          </a:p>
        </p:txBody>
      </p:sp>
    </p:spTree>
    <p:extLst>
      <p:ext uri="{BB962C8B-B14F-4D97-AF65-F5344CB8AC3E}">
        <p14:creationId xmlns:p14="http://schemas.microsoft.com/office/powerpoint/2010/main" val="230991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e4, the rest of </a:t>
            </a:r>
            <a:r>
              <a:rPr lang="en-US" dirty="0" err="1" smtClean="0"/>
              <a:t>p’th</a:t>
            </a:r>
            <a:r>
              <a:rPr lang="en-US" dirty="0" smtClean="0"/>
              <a:t> path changes again, and it will now access to new objects, which allow us 3 more visible events</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42</a:t>
            </a:fld>
            <a:endParaRPr lang="en-US"/>
          </a:p>
        </p:txBody>
      </p:sp>
    </p:spTree>
    <p:extLst>
      <p:ext uri="{BB962C8B-B14F-4D97-AF65-F5344CB8AC3E}">
        <p14:creationId xmlns:p14="http://schemas.microsoft.com/office/powerpoint/2010/main" val="2602651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to R6</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43</a:t>
            </a:fld>
            <a:endParaRPr lang="en-US"/>
          </a:p>
        </p:txBody>
      </p:sp>
    </p:spTree>
    <p:extLst>
      <p:ext uri="{BB962C8B-B14F-4D97-AF65-F5344CB8AC3E}">
        <p14:creationId xmlns:p14="http://schemas.microsoft.com/office/powerpoint/2010/main" val="414992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to R5, </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44</a:t>
            </a:fld>
            <a:endParaRPr lang="en-US"/>
          </a:p>
        </p:txBody>
      </p:sp>
    </p:spTree>
    <p:extLst>
      <p:ext uri="{BB962C8B-B14F-4D97-AF65-F5344CB8AC3E}">
        <p14:creationId xmlns:p14="http://schemas.microsoft.com/office/powerpoint/2010/main" val="1570226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causes p to now access R7 as its last object</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45</a:t>
            </a:fld>
            <a:endParaRPr lang="en-US"/>
          </a:p>
        </p:txBody>
      </p:sp>
    </p:spTree>
    <p:extLst>
      <p:ext uri="{BB962C8B-B14F-4D97-AF65-F5344CB8AC3E}">
        <p14:creationId xmlns:p14="http://schemas.microsoft.com/office/powerpoint/2010/main" val="1014987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a:t>
            </a:r>
            <a:r>
              <a:rPr lang="en-US" baseline="0" dirty="0" smtClean="0"/>
              <a:t> to R7. Now all the objects accessed by p are covered and so no new visible events w.r.t. p can be added.</a:t>
            </a:r>
            <a:br>
              <a:rPr lang="en-US" baseline="0" dirty="0" smtClean="0"/>
            </a:b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46</a:t>
            </a:fld>
            <a:endParaRPr lang="en-US"/>
          </a:p>
        </p:txBody>
      </p:sp>
    </p:spTree>
    <p:extLst>
      <p:ext uri="{BB962C8B-B14F-4D97-AF65-F5344CB8AC3E}">
        <p14:creationId xmlns:p14="http://schemas.microsoft.com/office/powerpoint/2010/main" val="762205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Altogether, we saw that if the maximum number of objects accessed is 3, then we can only construct a sequence of length roughly 2</a:t>
            </a:r>
            <a:r>
              <a:rPr lang="en-US" baseline="30000" dirty="0" smtClean="0"/>
              <a:t>3</a:t>
            </a:r>
            <a:r>
              <a:rPr lang="en-US" baseline="0" dirty="0" smtClean="0"/>
              <a:t>.</a:t>
            </a:r>
          </a:p>
        </p:txBody>
      </p:sp>
      <p:sp>
        <p:nvSpPr>
          <p:cNvPr id="4" name="Slide Number Placeholder 3"/>
          <p:cNvSpPr>
            <a:spLocks noGrp="1"/>
          </p:cNvSpPr>
          <p:nvPr>
            <p:ph type="sldNum" sz="quarter" idx="10"/>
          </p:nvPr>
        </p:nvSpPr>
        <p:spPr/>
        <p:txBody>
          <a:bodyPr/>
          <a:lstStyle/>
          <a:p>
            <a:fld id="{F5A49932-F178-4710-AB1E-F2A3C449BD84}" type="slidenum">
              <a:rPr lang="en-US" smtClean="0"/>
              <a:t>47</a:t>
            </a:fld>
            <a:endParaRPr lang="en-US"/>
          </a:p>
        </p:txBody>
      </p:sp>
    </p:spTree>
    <p:extLst>
      <p:ext uri="{BB962C8B-B14F-4D97-AF65-F5344CB8AC3E}">
        <p14:creationId xmlns:p14="http://schemas.microsoft.com/office/powerpoint/2010/main" val="4179509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we would like to prove this formally. Continuing our proof for a counter where we have a sequence of length n, we would like to show that in one of the paths, p must access at least log n </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48</a:t>
            </a:fld>
            <a:endParaRPr lang="en-US"/>
          </a:p>
        </p:txBody>
      </p:sp>
    </p:spTree>
    <p:extLst>
      <p:ext uri="{BB962C8B-B14F-4D97-AF65-F5344CB8AC3E}">
        <p14:creationId xmlns:p14="http://schemas.microsoft.com/office/powerpoint/2010/main" val="763379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assume that no path is longer than log n</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49</a:t>
            </a:fld>
            <a:endParaRPr lang="en-US"/>
          </a:p>
        </p:txBody>
      </p:sp>
    </p:spTree>
    <p:extLst>
      <p:ext uri="{BB962C8B-B14F-4D97-AF65-F5344CB8AC3E}">
        <p14:creationId xmlns:p14="http://schemas.microsoft.com/office/powerpoint/2010/main" val="286693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The technique dates back to 2005, to joint work with Faith and </a:t>
            </a:r>
            <a:r>
              <a:rPr lang="en-US" altLang="en-US" baseline="0" dirty="0" err="1" smtClean="0">
                <a:latin typeface="Arial" charset="0"/>
                <a:cs typeface="Arial" charset="0"/>
              </a:rPr>
              <a:t>Nir</a:t>
            </a:r>
            <a:r>
              <a:rPr lang="en-US" altLang="en-US" baseline="0" dirty="0" smtClean="0">
                <a:latin typeface="Arial" charset="0"/>
                <a:cs typeface="Arial" charset="0"/>
              </a:rPr>
              <a:t>, where we proved linear lower bounds on the time complexity of objects such as counters, stacks and queues, using arbitrary read-modify-write objects, when the delays caused by contention in accessing the same variable are taken into consideration.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5</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do, is we</a:t>
                </a:r>
                <a:r>
                  <a:rPr lang="en-US" baseline="0" dirty="0" smtClean="0"/>
                  <a:t> use what we call a progress function   argument: we associate with each of the configurations reached after executions </a:t>
                </a:r>
                <a:r>
                  <a:rPr lang="en-US" altLang="en-US" baseline="0" dirty="0" smtClean="0">
                    <a:latin typeface="Arial" charset="0"/>
                    <a:cs typeface="Arial" charset="0"/>
                  </a:rPr>
                  <a:t> </a:t>
                </a:r>
                <a14:m>
                  <m:oMath xmlns:m="http://schemas.openxmlformats.org/officeDocument/2006/math">
                    <m:sSub>
                      <m:sSubPr>
                        <m:ctrlPr>
                          <a:rPr lang="he-IL" sz="800" i="1" smtClean="0">
                            <a:solidFill>
                              <a:srgbClr val="0000FF"/>
                            </a:solidFill>
                            <a:latin typeface="Cambria Math"/>
                          </a:rPr>
                        </m:ctrlPr>
                      </m:sSubPr>
                      <m:e>
                        <m:r>
                          <a:rPr lang="he-IL" sz="800" i="1" smtClean="0">
                            <a:solidFill>
                              <a:srgbClr val="0000FF"/>
                            </a:solidFill>
                            <a:latin typeface="Cambria Math"/>
                            <a:ea typeface="Cambria Math"/>
                          </a:rPr>
                          <m:t>𝛼</m:t>
                        </m:r>
                      </m:e>
                      <m:sub>
                        <m:r>
                          <a:rPr lang="en-US" sz="800" b="0" i="1" smtClean="0">
                            <a:solidFill>
                              <a:srgbClr val="0000FF"/>
                            </a:solidFill>
                            <a:latin typeface="Cambria Math"/>
                          </a:rPr>
                          <m:t>𝑖</m:t>
                        </m:r>
                        <m:r>
                          <a:rPr lang="en-US" sz="800" b="0" i="1" smtClean="0">
                            <a:solidFill>
                              <a:srgbClr val="0000FF"/>
                            </a:solidFill>
                            <a:latin typeface="Cambria Math"/>
                          </a:rPr>
                          <m:t> </m:t>
                        </m:r>
                      </m:sub>
                    </m:sSub>
                    <m:sSub>
                      <m:sSubPr>
                        <m:ctrlPr>
                          <a:rPr lang="he-IL" sz="1200" i="1" smtClean="0">
                            <a:solidFill>
                              <a:srgbClr val="0000FF"/>
                            </a:solidFill>
                            <a:latin typeface="Cambria Math"/>
                          </a:rPr>
                        </m:ctrlPr>
                      </m:sSubPr>
                      <m:e>
                        <m:r>
                          <a:rPr lang="he-IL" sz="1200" i="1" smtClean="0">
                            <a:solidFill>
                              <a:srgbClr val="0000FF"/>
                            </a:solidFill>
                            <a:latin typeface="Cambria Math"/>
                            <a:ea typeface="Cambria Math"/>
                          </a:rPr>
                          <m:t>𝛾</m:t>
                        </m:r>
                      </m:e>
                      <m:sub>
                        <m:r>
                          <a:rPr lang="en-US" sz="1200" b="0" i="1" smtClean="0">
                            <a:solidFill>
                              <a:srgbClr val="0000FF"/>
                            </a:solidFill>
                            <a:latin typeface="Cambria Math"/>
                          </a:rPr>
                          <m:t>𝑖</m:t>
                        </m:r>
                      </m:sub>
                    </m:sSub>
                    <m:r>
                      <a:rPr lang="en-US" sz="1200" b="0" i="0" smtClean="0">
                        <a:solidFill>
                          <a:srgbClr val="0000FF"/>
                        </a:solidFill>
                        <a:latin typeface="Cambria Math"/>
                      </a:rPr>
                      <m:t> </m:t>
                    </m:r>
                  </m:oMath>
                </a14:m>
                <a:r>
                  <a:rPr lang="en-US" altLang="en-US" baseline="0" dirty="0" smtClean="0">
                    <a:latin typeface="Arial" charset="0"/>
                    <a:cs typeface="Arial" charset="0"/>
                  </a:rPr>
                  <a:t>a binary number that consists of log n digits, which is constructed as follows.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The first object access by p will give us the most significant digit. If this object is covered, the digit would be 1, otherwise it would be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If there is a second object accessed by p exists and it is covered, then the second digit would be 1, otherwise it would be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And so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So, the number associated with the initial configuration is 0 since none of the objects along </a:t>
                </a:r>
                <a:r>
                  <a:rPr lang="en-US" altLang="en-US" baseline="0" dirty="0" err="1" smtClean="0">
                    <a:latin typeface="Arial" charset="0"/>
                    <a:cs typeface="Arial" charset="0"/>
                  </a:rPr>
                  <a:t>p’th</a:t>
                </a:r>
                <a:r>
                  <a:rPr lang="en-US" altLang="en-US" baseline="0" dirty="0" smtClean="0">
                    <a:latin typeface="Arial" charset="0"/>
                    <a:cs typeface="Arial" charset="0"/>
                  </a:rPr>
                  <a:t> path are covered.</a:t>
                </a:r>
                <a:endParaRPr lang="en-US" altLang="en-US" baseline="0" dirty="0">
                  <a:latin typeface="Arial" charset="0"/>
                  <a:cs typeface="Arial" charset="0"/>
                </a:endParaRP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do, is we</a:t>
                </a:r>
                <a:r>
                  <a:rPr lang="en-US" baseline="0" dirty="0" smtClean="0"/>
                  <a:t> use what we call a progress function   argument: we associate with each of the configurations reached after executions </a:t>
                </a:r>
                <a:r>
                  <a:rPr lang="en-US" altLang="en-US" baseline="0" dirty="0" smtClean="0">
                    <a:latin typeface="Arial" charset="0"/>
                    <a:cs typeface="Arial" charset="0"/>
                  </a:rPr>
                  <a:t> </a:t>
                </a:r>
                <a:r>
                  <a:rPr lang="he-IL" sz="800" i="0" smtClean="0">
                    <a:solidFill>
                      <a:srgbClr val="0000FF"/>
                    </a:solidFill>
                    <a:latin typeface="Cambria Math"/>
                    <a:ea typeface="Cambria Math"/>
                  </a:rPr>
                  <a:t>𝛼_(</a:t>
                </a:r>
                <a:r>
                  <a:rPr lang="en-US" sz="800" b="0" i="0" smtClean="0">
                    <a:solidFill>
                      <a:srgbClr val="0000FF"/>
                    </a:solidFill>
                    <a:latin typeface="Cambria Math"/>
                  </a:rPr>
                  <a:t>𝑖 </a:t>
                </a:r>
                <a:r>
                  <a:rPr lang="he-IL" sz="800" b="0" i="0" smtClean="0">
                    <a:solidFill>
                      <a:srgbClr val="0000FF"/>
                    </a:solidFill>
                    <a:latin typeface="Cambria Math"/>
                  </a:rPr>
                  <a:t>)</a:t>
                </a:r>
                <a:r>
                  <a:rPr lang="he-IL" sz="1200" b="0" i="0" smtClean="0">
                    <a:solidFill>
                      <a:srgbClr val="0000FF"/>
                    </a:solidFill>
                    <a:latin typeface="Cambria Math"/>
                  </a:rPr>
                  <a:t> </a:t>
                </a:r>
                <a:r>
                  <a:rPr lang="he-IL" sz="1200" i="0" smtClean="0">
                    <a:solidFill>
                      <a:srgbClr val="0000FF"/>
                    </a:solidFill>
                    <a:latin typeface="Cambria Math"/>
                    <a:ea typeface="Cambria Math"/>
                  </a:rPr>
                  <a:t>𝛾_</a:t>
                </a:r>
                <a:r>
                  <a:rPr lang="en-US" sz="1200" b="0" i="0" smtClean="0">
                    <a:solidFill>
                      <a:srgbClr val="0000FF"/>
                    </a:solidFill>
                    <a:latin typeface="Cambria Math"/>
                  </a:rPr>
                  <a:t>𝑖</a:t>
                </a:r>
                <a:r>
                  <a:rPr lang="en-US" sz="1200" b="0" i="0" smtClean="0">
                    <a:solidFill>
                      <a:srgbClr val="0000FF"/>
                    </a:solidFill>
                    <a:latin typeface="Cambria Math"/>
                  </a:rPr>
                  <a:t>  </a:t>
                </a:r>
                <a:r>
                  <a:rPr lang="en-US" altLang="en-US" baseline="0" dirty="0" smtClean="0">
                    <a:latin typeface="Arial" charset="0"/>
                    <a:cs typeface="Arial" charset="0"/>
                  </a:rPr>
                  <a:t>a binary number that consists of log n digits, which is constructed as follows.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The first object access by p will give us the most significant digit. If this object is covered, the digit would be 1, otherwise it would be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If there is a second object accessed by p exists and it is covered, then the second digit would be 1, otherwise it would be 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And so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So, the number associated with the initial configuration is 0 since none of the objects along </a:t>
                </a:r>
                <a:r>
                  <a:rPr lang="en-US" altLang="en-US" baseline="0" dirty="0" err="1" smtClean="0">
                    <a:latin typeface="Arial" charset="0"/>
                    <a:cs typeface="Arial" charset="0"/>
                  </a:rPr>
                  <a:t>p’th</a:t>
                </a:r>
                <a:r>
                  <a:rPr lang="en-US" altLang="en-US" baseline="0" dirty="0" smtClean="0">
                    <a:latin typeface="Arial" charset="0"/>
                    <a:cs typeface="Arial" charset="0"/>
                  </a:rPr>
                  <a:t> path are covered.</a:t>
                </a:r>
                <a:endParaRPr lang="en-US" altLang="en-US" baseline="0" dirty="0">
                  <a:latin typeface="Arial" charset="0"/>
                  <a:cs typeface="Arial" charset="0"/>
                </a:endParaRPr>
              </a:p>
            </p:txBody>
          </p:sp>
        </mc:Fallback>
      </mc:AlternateContent>
      <p:sp>
        <p:nvSpPr>
          <p:cNvPr id="4" name="Slide Number Placeholder 3"/>
          <p:cNvSpPr>
            <a:spLocks noGrp="1"/>
          </p:cNvSpPr>
          <p:nvPr>
            <p:ph type="sldNum" sz="quarter" idx="10"/>
          </p:nvPr>
        </p:nvSpPr>
        <p:spPr/>
        <p:txBody>
          <a:bodyPr/>
          <a:lstStyle/>
          <a:p>
            <a:fld id="{F5A49932-F178-4710-AB1E-F2A3C449BD84}" type="slidenum">
              <a:rPr lang="en-US" smtClean="0"/>
              <a:t>50</a:t>
            </a:fld>
            <a:endParaRPr lang="en-US"/>
          </a:p>
        </p:txBody>
      </p:sp>
    </p:spTree>
    <p:extLst>
      <p:ext uri="{BB962C8B-B14F-4D97-AF65-F5344CB8AC3E}">
        <p14:creationId xmlns:p14="http://schemas.microsoft.com/office/powerpoint/2010/main" val="260391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after</a:t>
            </a:r>
            <a:r>
              <a:rPr lang="en-US" baseline="0" dirty="0" smtClean="0"/>
              <a:t> the first construction step, this is the situation, then the number associated with this configuration is 001, since only the 3’rd object accessed by p is covered.</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51</a:t>
            </a:fld>
            <a:endParaRPr lang="en-US"/>
          </a:p>
        </p:txBody>
      </p:sp>
    </p:spTree>
    <p:extLst>
      <p:ext uri="{BB962C8B-B14F-4D97-AF65-F5344CB8AC3E}">
        <p14:creationId xmlns:p14="http://schemas.microsoft.com/office/powerpoint/2010/main" val="8056001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on.</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52</a:t>
            </a:fld>
            <a:endParaRPr lang="en-US"/>
          </a:p>
        </p:txBody>
      </p:sp>
    </p:spTree>
    <p:extLst>
      <p:ext uri="{BB962C8B-B14F-4D97-AF65-F5344CB8AC3E}">
        <p14:creationId xmlns:p14="http://schemas.microsoft.com/office/powerpoint/2010/main" val="10551837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Formally, we define the progress function   associated with these configuration</a:t>
            </a:r>
            <a:r>
              <a:rPr lang="en-US" baseline="0" dirty="0" smtClean="0"/>
              <a:t> as follows. </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57</a:t>
            </a:fld>
            <a:endParaRPr lang="en-US"/>
          </a:p>
        </p:txBody>
      </p:sp>
    </p:spTree>
    <p:extLst>
      <p:ext uri="{BB962C8B-B14F-4D97-AF65-F5344CB8AC3E}">
        <p14:creationId xmlns:p14="http://schemas.microsoft.com/office/powerpoint/2010/main" val="4200425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key observation</a:t>
            </a:r>
            <a:r>
              <a:rPr lang="en-US" baseline="0" dirty="0" smtClean="0"/>
              <a:t> w.r.t. this function is that it is monotonically increasing, let’s see why.</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58</a:t>
            </a:fld>
            <a:endParaRPr lang="en-US"/>
          </a:p>
        </p:txBody>
      </p:sp>
    </p:spTree>
    <p:extLst>
      <p:ext uri="{BB962C8B-B14F-4D97-AF65-F5344CB8AC3E}">
        <p14:creationId xmlns:p14="http://schemas.microsoft.com/office/powerpoint/2010/main" val="4200425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recall the “good scenario” that we saw before.</a:t>
            </a:r>
            <a:r>
              <a:rPr lang="en-US" baseline="0" dirty="0" smtClean="0"/>
              <a:t> Assume that log n = 6, so the binary numbers that we associate with configurations have 6 digits, so the number associated with this configuration is 101100.</a:t>
            </a:r>
          </a:p>
          <a:p>
            <a:endParaRPr lang="en-US" dirty="0" smtClean="0"/>
          </a:p>
        </p:txBody>
      </p:sp>
      <p:sp>
        <p:nvSpPr>
          <p:cNvPr id="4" name="Slide Number Placeholder 3"/>
          <p:cNvSpPr>
            <a:spLocks noGrp="1"/>
          </p:cNvSpPr>
          <p:nvPr>
            <p:ph type="sldNum" sz="quarter" idx="10"/>
          </p:nvPr>
        </p:nvSpPr>
        <p:spPr/>
        <p:txBody>
          <a:bodyPr/>
          <a:lstStyle/>
          <a:p>
            <a:fld id="{F5A49932-F178-4710-AB1E-F2A3C449BD84}" type="slidenum">
              <a:rPr lang="en-US" smtClean="0"/>
              <a:t>59</a:t>
            </a:fld>
            <a:endParaRPr lang="en-US"/>
          </a:p>
        </p:txBody>
      </p:sp>
    </p:spTree>
    <p:extLst>
      <p:ext uri="{BB962C8B-B14F-4D97-AF65-F5344CB8AC3E}">
        <p14:creationId xmlns:p14="http://schemas.microsoft.com/office/powerpoint/2010/main" val="4200425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good scenario, the next visible event is to an object farther</a:t>
            </a:r>
            <a:r>
              <a:rPr lang="en-US" baseline="0" dirty="0" smtClean="0"/>
              <a:t> along </a:t>
            </a:r>
            <a:r>
              <a:rPr lang="en-US" baseline="0" dirty="0" err="1" smtClean="0"/>
              <a:t>p’th</a:t>
            </a:r>
            <a:r>
              <a:rPr lang="en-US" baseline="0" dirty="0" smtClean="0"/>
              <a:t> path, so the configuration value increases to </a:t>
            </a:r>
            <a:r>
              <a:rPr lang="en-US" sz="1200" dirty="0" smtClean="0">
                <a:solidFill>
                  <a:srgbClr val="0000FF"/>
                </a:solidFill>
                <a:latin typeface="Comic Sans MS" panose="030F0702030302020204" pitchFamily="66" charset="0"/>
              </a:rPr>
              <a:t>1011</a:t>
            </a:r>
            <a:r>
              <a:rPr lang="en-US" sz="1200" b="1" dirty="0" smtClean="0">
                <a:solidFill>
                  <a:srgbClr val="0000FF"/>
                </a:solidFill>
                <a:latin typeface="Comic Sans MS" panose="030F0702030302020204" pitchFamily="66" charset="0"/>
              </a:rPr>
              <a:t>1</a:t>
            </a:r>
            <a:r>
              <a:rPr lang="en-US" sz="1200" dirty="0" smtClean="0">
                <a:solidFill>
                  <a:srgbClr val="0000FF"/>
                </a:solidFill>
                <a:latin typeface="Comic Sans MS" panose="030F0702030302020204" pitchFamily="66" charset="0"/>
              </a:rPr>
              <a:t>0.</a:t>
            </a:r>
            <a:endParaRPr lang="en-US" dirty="0" smtClean="0"/>
          </a:p>
        </p:txBody>
      </p:sp>
      <p:sp>
        <p:nvSpPr>
          <p:cNvPr id="4" name="Slide Number Placeholder 3"/>
          <p:cNvSpPr>
            <a:spLocks noGrp="1"/>
          </p:cNvSpPr>
          <p:nvPr>
            <p:ph type="sldNum" sz="quarter" idx="10"/>
          </p:nvPr>
        </p:nvSpPr>
        <p:spPr/>
        <p:txBody>
          <a:bodyPr/>
          <a:lstStyle/>
          <a:p>
            <a:fld id="{F5A49932-F178-4710-AB1E-F2A3C449BD84}" type="slidenum">
              <a:rPr lang="en-US" smtClean="0"/>
              <a:t>60</a:t>
            </a:fld>
            <a:endParaRPr lang="en-US"/>
          </a:p>
        </p:txBody>
      </p:sp>
    </p:spTree>
    <p:extLst>
      <p:ext uri="{BB962C8B-B14F-4D97-AF65-F5344CB8AC3E}">
        <p14:creationId xmlns:p14="http://schemas.microsoft.com/office/powerpoint/2010/main" val="4200425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revert to the same configuration and consider the bad scenario.</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61</a:t>
            </a:fld>
            <a:endParaRPr lang="en-US"/>
          </a:p>
        </p:txBody>
      </p:sp>
    </p:spTree>
    <p:extLst>
      <p:ext uri="{BB962C8B-B14F-4D97-AF65-F5344CB8AC3E}">
        <p14:creationId xmlns:p14="http://schemas.microsoft.com/office/powerpoint/2010/main" val="2608657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“bad” scenario, the event by q3 shortcuts p’s path because after reading the 2’nd object it will now only access one additional object. </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62</a:t>
            </a:fld>
            <a:endParaRPr lang="en-US"/>
          </a:p>
        </p:txBody>
      </p:sp>
    </p:spTree>
    <p:extLst>
      <p:ext uri="{BB962C8B-B14F-4D97-AF65-F5344CB8AC3E}">
        <p14:creationId xmlns:p14="http://schemas.microsoft.com/office/powerpoint/2010/main" val="26397973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the value of the progress function   increases also here. Although some digits are flipped from 1 to 0, a more significant digit is flipped from 0 to 1, reflecting the fact that objects farther along p’s path are no longer accessed only if p reads a new value on an earlier object.</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63</a:t>
            </a:fld>
            <a:endParaRPr lang="en-US"/>
          </a:p>
        </p:txBody>
      </p:sp>
    </p:spTree>
    <p:extLst>
      <p:ext uri="{BB962C8B-B14F-4D97-AF65-F5344CB8AC3E}">
        <p14:creationId xmlns:p14="http://schemas.microsoft.com/office/powerpoint/2010/main" val="263979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It was then used again the following year in joint work with </a:t>
            </a:r>
            <a:r>
              <a:rPr lang="en-US" altLang="en-US" baseline="0" dirty="0" err="1" smtClean="0">
                <a:latin typeface="Arial" charset="0"/>
                <a:cs typeface="Arial" charset="0"/>
              </a:rPr>
              <a:t>Hagit</a:t>
            </a:r>
            <a:r>
              <a:rPr lang="en-US" altLang="en-US" baseline="0" dirty="0" smtClean="0">
                <a:latin typeface="Arial" charset="0"/>
                <a:cs typeface="Arial" charset="0"/>
              </a:rPr>
              <a:t>, </a:t>
            </a:r>
            <a:r>
              <a:rPr lang="en-US" altLang="en-US" baseline="0" dirty="0" err="1" smtClean="0">
                <a:latin typeface="Arial" charset="0"/>
                <a:cs typeface="Arial" charset="0"/>
              </a:rPr>
              <a:t>Rachid</a:t>
            </a:r>
            <a:r>
              <a:rPr lang="en-US" altLang="en-US" baseline="0" dirty="0" smtClean="0">
                <a:latin typeface="Arial" charset="0"/>
                <a:cs typeface="Arial" charset="0"/>
              </a:rPr>
              <a:t> and Petr, to prove both step-complexity and memory stall-complexity lower bounds on </a:t>
            </a:r>
            <a:r>
              <a:rPr lang="en-US" altLang="en-US" baseline="0" dirty="0" err="1" smtClean="0">
                <a:latin typeface="Arial" charset="0"/>
                <a:cs typeface="Arial" charset="0"/>
              </a:rPr>
              <a:t>perturabable</a:t>
            </a:r>
            <a:r>
              <a:rPr lang="en-US" altLang="en-US" baseline="0" dirty="0" smtClean="0">
                <a:latin typeface="Arial" charset="0"/>
                <a:cs typeface="Arial" charset="0"/>
              </a:rPr>
              <a:t> objects.</a:t>
            </a:r>
          </a:p>
          <a:p>
            <a:endParaRPr lang="en-US" altLang="en-US" baseline="0" dirty="0" smtClean="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6</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that the progress function   is monotonically</a:t>
            </a:r>
            <a:r>
              <a:rPr lang="en-US" baseline="0" dirty="0" smtClean="0"/>
              <a:t> increasing. Also, it is easy to see that after the first construction step its value is positive.</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64</a:t>
            </a:fld>
            <a:endParaRPr lang="en-US"/>
          </a:p>
        </p:txBody>
      </p:sp>
    </p:spTree>
    <p:extLst>
      <p:ext uri="{BB962C8B-B14F-4D97-AF65-F5344CB8AC3E}">
        <p14:creationId xmlns:p14="http://schemas.microsoft.com/office/powerpoint/2010/main" val="8166385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follows that after a sequence of length n-1,</a:t>
            </a:r>
            <a:r>
              <a:rPr lang="en-US" baseline="0" dirty="0" smtClean="0"/>
              <a:t> it either reaches exactly n-1, which means that p’s path consists of exactly log n covered objects, or otherwise we get a contradiction to our assumption that none of the paths is of length more than log n.</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65</a:t>
            </a:fld>
            <a:endParaRPr lang="en-US"/>
          </a:p>
        </p:txBody>
      </p:sp>
    </p:spTree>
    <p:extLst>
      <p:ext uri="{BB962C8B-B14F-4D97-AF65-F5344CB8AC3E}">
        <p14:creationId xmlns:p14="http://schemas.microsoft.com/office/powerpoint/2010/main" val="16111290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quickly</a:t>
            </a:r>
            <a:r>
              <a:rPr lang="en-US" baseline="0" dirty="0" smtClean="0"/>
              <a:t> discuss two variations on this scheme.</a:t>
            </a:r>
          </a:p>
          <a:p>
            <a:r>
              <a:rPr lang="en-US" baseline="0" dirty="0" smtClean="0"/>
              <a:t>First, in some cases, depending on how we construct the sequence of visible executions, processes may be re-deployed if they are no longer on </a:t>
            </a:r>
            <a:r>
              <a:rPr lang="en-US" baseline="0" dirty="0" err="1" smtClean="0"/>
              <a:t>p’th</a:t>
            </a:r>
            <a:r>
              <a:rPr lang="en-US" baseline="0" dirty="0" smtClean="0"/>
              <a:t> path.</a:t>
            </a:r>
          </a:p>
          <a:p>
            <a:r>
              <a:rPr lang="en-US" baseline="0" dirty="0" smtClean="0"/>
              <a:t>We are actually able to do so in our example, so the proof can be easily extended to show a linear step lower bound for this problem.</a:t>
            </a:r>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68</a:t>
            </a:fld>
            <a:endParaRPr lang="en-US"/>
          </a:p>
        </p:txBody>
      </p:sp>
    </p:spTree>
    <p:extLst>
      <p:ext uri="{BB962C8B-B14F-4D97-AF65-F5344CB8AC3E}">
        <p14:creationId xmlns:p14="http://schemas.microsoft.com/office/powerpoint/2010/main" val="40362299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Secondly, we may choose different progress function  s in different settings.</a:t>
            </a:r>
          </a:p>
          <a:p>
            <a:r>
              <a:rPr lang="en-US" dirty="0" smtClean="0"/>
              <a:t>So, for example,</a:t>
            </a:r>
            <a:r>
              <a:rPr lang="en-US" baseline="0" dirty="0" smtClean="0"/>
              <a:t> for the memory stalls lower bound Faith, </a:t>
            </a:r>
            <a:r>
              <a:rPr lang="en-US" baseline="0" dirty="0" err="1" smtClean="0"/>
              <a:t>Nir</a:t>
            </a:r>
            <a:r>
              <a:rPr lang="en-US" baseline="0" dirty="0" smtClean="0"/>
              <a:t> and I had – since we consider arbitrary read-modify-write operations and take memory stalls into consideration, multiple events may be outstanding on every object, so the function no longer associated binary numbers with configurations – it </a:t>
            </a:r>
            <a:r>
              <a:rPr lang="en-US" baseline="0" dirty="0" err="1" smtClean="0"/>
              <a:t>accessses</a:t>
            </a:r>
            <a:r>
              <a:rPr lang="en-US" baseline="0" dirty="0" smtClean="0"/>
              <a:t> n-</a:t>
            </a:r>
            <a:r>
              <a:rPr lang="en-US" baseline="0" dirty="0" err="1" smtClean="0"/>
              <a:t>ary</a:t>
            </a:r>
            <a:r>
              <a:rPr lang="en-US" baseline="0" dirty="0" smtClean="0"/>
              <a:t> numbers.</a:t>
            </a:r>
          </a:p>
          <a:p>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69</a:t>
            </a:fld>
            <a:endParaRPr lang="en-US"/>
          </a:p>
        </p:txBody>
      </p:sp>
    </p:spTree>
    <p:extLst>
      <p:ext uri="{BB962C8B-B14F-4D97-AF65-F5344CB8AC3E}">
        <p14:creationId xmlns:p14="http://schemas.microsoft.com/office/powerpoint/2010/main" val="18999179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So if some of you will encounter in the future circumstances in which this technique can help you obtain a lower bound and this talk will help you do that, then not all my work in preparing this presentation was in vain. </a:t>
            </a:r>
            <a:r>
              <a:rPr lang="en-US" altLang="en-US" baseline="0" dirty="0" err="1" smtClean="0">
                <a:latin typeface="Arial" charset="0"/>
                <a:cs typeface="Arial" charset="0"/>
              </a:rPr>
              <a:t>Haleluya</a:t>
            </a:r>
            <a:r>
              <a:rPr lang="en-US" altLang="en-US" baseline="0" dirty="0" smtClean="0">
                <a:latin typeface="Arial" charset="0"/>
                <a:cs typeface="Arial" charset="0"/>
              </a:rPr>
              <a:t>!</a:t>
            </a:r>
            <a:br>
              <a:rPr lang="en-US" altLang="en-US" baseline="0" dirty="0" smtClean="0">
                <a:latin typeface="Arial" charset="0"/>
                <a:cs typeface="Arial" charset="0"/>
              </a:rPr>
            </a:br>
            <a:endParaRPr lang="en-US" altLang="en-US" baseline="0" dirty="0" smtClean="0">
              <a:latin typeface="Arial" charset="0"/>
              <a:cs typeface="Arial" charset="0"/>
            </a:endParaRPr>
          </a:p>
          <a:p>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70</a:t>
            </a:fld>
            <a:endParaRPr lang="en-US"/>
          </a:p>
        </p:txBody>
      </p:sp>
    </p:spTree>
    <p:extLst>
      <p:ext uri="{BB962C8B-B14F-4D97-AF65-F5344CB8AC3E}">
        <p14:creationId xmlns:p14="http://schemas.microsoft.com/office/powerpoint/2010/main" val="40524333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cs typeface="Arial" charset="0"/>
              </a:rPr>
              <a:t>So if some of you will encounter in the future circumstances in which this technique can help you obtain a lower bound and this talk will help you do that, then not all my work in preparing this presentation was in vain. </a:t>
            </a:r>
            <a:r>
              <a:rPr lang="en-US" altLang="en-US" baseline="0" dirty="0" err="1" smtClean="0">
                <a:latin typeface="Arial" charset="0"/>
                <a:cs typeface="Arial" charset="0"/>
              </a:rPr>
              <a:t>Haleluya</a:t>
            </a:r>
            <a:r>
              <a:rPr lang="en-US" altLang="en-US" baseline="0" dirty="0" smtClean="0">
                <a:latin typeface="Arial" charset="0"/>
                <a:cs typeface="Arial" charset="0"/>
              </a:rPr>
              <a:t>!</a:t>
            </a:r>
            <a:br>
              <a:rPr lang="en-US" altLang="en-US" baseline="0" dirty="0" smtClean="0">
                <a:latin typeface="Arial" charset="0"/>
                <a:cs typeface="Arial" charset="0"/>
              </a:rPr>
            </a:br>
            <a:endParaRPr lang="en-US" altLang="en-US" baseline="0" dirty="0" smtClean="0">
              <a:latin typeface="Arial" charset="0"/>
              <a:cs typeface="Arial" charset="0"/>
            </a:endParaRPr>
          </a:p>
          <a:p>
            <a:endParaRPr lang="he-IL" dirty="0"/>
          </a:p>
        </p:txBody>
      </p:sp>
      <p:sp>
        <p:nvSpPr>
          <p:cNvPr id="4" name="Slide Number Placeholder 3"/>
          <p:cNvSpPr>
            <a:spLocks noGrp="1"/>
          </p:cNvSpPr>
          <p:nvPr>
            <p:ph type="sldNum" sz="quarter" idx="10"/>
          </p:nvPr>
        </p:nvSpPr>
        <p:spPr/>
        <p:txBody>
          <a:bodyPr/>
          <a:lstStyle/>
          <a:p>
            <a:fld id="{F5A49932-F178-4710-AB1E-F2A3C449BD84}" type="slidenum">
              <a:rPr lang="en-US" smtClean="0"/>
              <a:t>71</a:t>
            </a:fld>
            <a:endParaRPr lang="en-US"/>
          </a:p>
        </p:txBody>
      </p:sp>
    </p:spTree>
    <p:extLst>
      <p:ext uri="{BB962C8B-B14F-4D97-AF65-F5344CB8AC3E}">
        <p14:creationId xmlns:p14="http://schemas.microsoft.com/office/powerpoint/2010/main" val="405243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In joint work with Jim, </a:t>
            </a:r>
            <a:r>
              <a:rPr lang="en-US" altLang="en-US" baseline="0" dirty="0" err="1" smtClean="0">
                <a:latin typeface="Arial" charset="0"/>
                <a:cs typeface="Arial" charset="0"/>
              </a:rPr>
              <a:t>Hagit</a:t>
            </a:r>
            <a:r>
              <a:rPr lang="en-US" altLang="en-US" baseline="0" dirty="0" smtClean="0">
                <a:latin typeface="Arial" charset="0"/>
                <a:cs typeface="Arial" charset="0"/>
              </a:rPr>
              <a:t> and Keren, we proved in 2012 a collection of time lower bounds on restricted-use objects, that is, objects such there is a bound on either the value they may assume or the number of operations that may be applied to them.</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7</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charset="0"/>
                <a:cs typeface="Arial" charset="0"/>
              </a:rPr>
              <a:t>Finally, the last application of the technique yields a step lower bound on the solo step complexity of anonymous consensus. </a:t>
            </a:r>
            <a:r>
              <a:rPr lang="en-US" altLang="en-US" baseline="0" dirty="0" err="1" smtClean="0">
                <a:latin typeface="Arial" charset="0"/>
                <a:cs typeface="Arial" charset="0"/>
              </a:rPr>
              <a:t>Ohad</a:t>
            </a:r>
            <a:r>
              <a:rPr lang="en-US" altLang="en-US" baseline="0" dirty="0" smtClean="0">
                <a:latin typeface="Arial" charset="0"/>
                <a:cs typeface="Arial" charset="0"/>
              </a:rPr>
              <a:t> will speak about this result tomorrow. </a:t>
            </a:r>
            <a:endParaRPr lang="en-US" altLang="en-US" baseline="0" dirty="0" smtClean="0">
              <a:latin typeface="Arial" charset="0"/>
              <a:cs typeface="Arial" charset="0"/>
            </a:endParaRPr>
          </a:p>
          <a:p>
            <a:endParaRPr lang="en-US" altLang="en-US" baseline="0" dirty="0" smtClean="0">
              <a:latin typeface="Arial" charset="0"/>
              <a:cs typeface="Arial" charset="0"/>
            </a:endParaRPr>
          </a:p>
          <a:p>
            <a:r>
              <a:rPr lang="en-US" altLang="en-US" baseline="0" dirty="0" smtClean="0">
                <a:latin typeface="Arial" charset="0"/>
                <a:cs typeface="Arial" charset="0"/>
              </a:rPr>
              <a:t>A common thread to these problems is that it is easier to obtain a space lower bound than to obtain a time lower bound, and the techniques helps us obtain the latter.</a:t>
            </a:r>
            <a:endParaRPr lang="en-US" altLang="en-US" baseline="0" dirty="0" smtClean="0">
              <a:latin typeface="Arial" charset="0"/>
              <a:cs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8</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5632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OK.</a:t>
                </a:r>
              </a:p>
              <a:p>
                <a:endParaRPr lang="en-US" altLang="en-US" baseline="0" dirty="0" smtClean="0">
                  <a:latin typeface="Arial" charset="0"/>
                  <a:cs typeface="Arial" charset="0"/>
                </a:endParaRPr>
              </a:p>
              <a:p>
                <a:r>
                  <a:rPr lang="en-US" altLang="en-US" baseline="0" dirty="0" smtClean="0">
                    <a:latin typeface="Arial" charset="0"/>
                    <a:cs typeface="Arial" charset="0"/>
                  </a:rPr>
                  <a:t>How is the backtracking technique used?</a:t>
                </a:r>
              </a:p>
              <a:p>
                <a:r>
                  <a:rPr lang="en-US" altLang="en-US" baseline="0" dirty="0" smtClean="0">
                    <a:latin typeface="Arial" charset="0"/>
                    <a:cs typeface="Arial" charset="0"/>
                  </a:rPr>
                  <a:t>The general structure is the following.</a:t>
                </a:r>
              </a:p>
              <a:p>
                <a:r>
                  <a:rPr lang="en-US" altLang="en-US" baseline="0" dirty="0" smtClean="0">
                    <a:latin typeface="Arial" charset="0"/>
                    <a:cs typeface="Arial" charset="0"/>
                  </a:rPr>
                  <a:t>We designate a special process p about whose time complexity we will argue.</a:t>
                </a:r>
              </a:p>
              <a:p>
                <a:endParaRPr lang="en-US" altLang="en-US" baseline="0" dirty="0" smtClean="0">
                  <a:latin typeface="Arial" charset="0"/>
                  <a:cs typeface="Arial" charset="0"/>
                </a:endParaRPr>
              </a:p>
              <a:p>
                <a:r>
                  <a:rPr lang="en-US" altLang="en-US" baseline="0" dirty="0" smtClean="0">
                    <a:latin typeface="Arial" charset="0"/>
                    <a:cs typeface="Arial" charset="0"/>
                  </a:rPr>
                  <a:t>The technique may be applied, if we may construct a sequence of executions of some length L that we call </a:t>
                </a:r>
                <a:r>
                  <a:rPr lang="en-US" altLang="en-US" i="1" baseline="0" dirty="0" smtClean="0">
                    <a:latin typeface="Arial" charset="0"/>
                    <a:cs typeface="Arial" charset="0"/>
                  </a:rPr>
                  <a:t>visible executions</a:t>
                </a:r>
                <a:r>
                  <a:rPr lang="en-US" altLang="en-US" i="0" baseline="0" dirty="0" smtClean="0">
                    <a:latin typeface="Arial" charset="0"/>
                    <a:cs typeface="Arial" charset="0"/>
                  </a:rPr>
                  <a:t>. Roughly, each such execution starts after the previous execution and ends when about to apply </a:t>
                </a:r>
                <a:r>
                  <a:rPr lang="en-US" altLang="en-US" i="0" baseline="0" dirty="0" smtClean="0">
                    <a:latin typeface="Arial" charset="0"/>
                    <a:cs typeface="Arial" charset="0"/>
                  </a:rPr>
                  <a:t>a new </a:t>
                </a:r>
                <a:r>
                  <a:rPr lang="en-US" altLang="en-US" i="0" baseline="0" dirty="0" smtClean="0">
                    <a:latin typeface="Arial" charset="0"/>
                    <a:cs typeface="Arial" charset="0"/>
                  </a:rPr>
                  <a:t>step that must be visible to p, to an object that is not yet covered.</a:t>
                </a:r>
              </a:p>
              <a:p>
                <a:endParaRPr lang="en-US" altLang="en-US" i="0" baseline="0" dirty="0" smtClean="0">
                  <a:latin typeface="Arial" charset="0"/>
                  <a:cs typeface="Arial" charset="0"/>
                </a:endParaRPr>
              </a:p>
              <a:p>
                <a:r>
                  <a:rPr lang="en-US" altLang="en-US" i="0" baseline="0" dirty="0" smtClean="0">
                    <a:latin typeface="Arial" charset="0"/>
                    <a:cs typeface="Arial" charset="0"/>
                  </a:rPr>
                  <a:t>Once we have a sequence of visible executions, we associate with the sequence of executions an appropriate progress function   that is required by the proof technique.</a:t>
                </a:r>
              </a:p>
              <a:p>
                <a:endParaRPr lang="en-US" altLang="en-US" i="0" baseline="0" dirty="0" smtClean="0">
                  <a:latin typeface="Arial" charset="0"/>
                  <a:cs typeface="Arial" charset="0"/>
                </a:endParaRPr>
              </a:p>
              <a:p>
                <a:r>
                  <a:rPr lang="en-US" altLang="en-US" i="0" baseline="0" dirty="0" smtClean="0">
                    <a:latin typeface="Arial" charset="0"/>
                    <a:cs typeface="Arial" charset="0"/>
                  </a:rPr>
                  <a:t>Finally, we apply the backtracking covering argument. In general, this yields an </a:t>
                </a:r>
                <a14:m>
                  <m:oMath xmlns:m="http://schemas.openxmlformats.org/officeDocument/2006/math">
                    <m:r>
                      <m:rPr>
                        <m:sty m:val="p"/>
                      </m:rPr>
                      <a:rPr lang="el-GR" sz="1200" i="1" smtClean="0">
                        <a:solidFill>
                          <a:srgbClr val="0000FF"/>
                        </a:solidFill>
                        <a:latin typeface="Cambria Math"/>
                      </a:rPr>
                      <m:t>Ω</m:t>
                    </m:r>
                    <m:r>
                      <a:rPr lang="en-US" sz="1200" b="0" i="1" smtClean="0">
                        <a:solidFill>
                          <a:srgbClr val="0000FF"/>
                        </a:solidFill>
                        <a:latin typeface="Cambria Math"/>
                      </a:rPr>
                      <m:t>(</m:t>
                    </m:r>
                    <m:r>
                      <m:rPr>
                        <m:sty m:val="p"/>
                      </m:rPr>
                      <a:rPr lang="en-US" sz="1200" b="0" i="0" smtClean="0">
                        <a:solidFill>
                          <a:srgbClr val="0000FF"/>
                        </a:solidFill>
                        <a:latin typeface="Cambria Math"/>
                      </a:rPr>
                      <m:t>min</m:t>
                    </m:r>
                    <m:r>
                      <a:rPr lang="en-US" sz="1200" b="0" i="1" smtClean="0">
                        <a:solidFill>
                          <a:srgbClr val="0000FF"/>
                        </a:solidFill>
                        <a:latin typeface="Cambria Math"/>
                      </a:rPr>
                      <m:t>⁡(</m:t>
                    </m:r>
                    <m:func>
                      <m:funcPr>
                        <m:ctrlPr>
                          <a:rPr lang="en-US" sz="1200" b="0" i="1" smtClean="0">
                            <a:solidFill>
                              <a:srgbClr val="0000FF"/>
                            </a:solidFill>
                            <a:latin typeface="Cambria Math"/>
                          </a:rPr>
                        </m:ctrlPr>
                      </m:funcPr>
                      <m:fName>
                        <m:r>
                          <m:rPr>
                            <m:sty m:val="p"/>
                          </m:rPr>
                          <a:rPr lang="en-US" sz="1200" b="0" i="0" smtClean="0">
                            <a:solidFill>
                              <a:srgbClr val="0000FF"/>
                            </a:solidFill>
                            <a:latin typeface="Cambria Math"/>
                          </a:rPr>
                          <m:t>log</m:t>
                        </m:r>
                      </m:fName>
                      <m:e>
                        <m:r>
                          <a:rPr lang="en-US" sz="1200" b="0" i="1" smtClean="0">
                            <a:solidFill>
                              <a:srgbClr val="0000FF"/>
                            </a:solidFill>
                            <a:latin typeface="Cambria Math"/>
                          </a:rPr>
                          <m:t>𝐿</m:t>
                        </m:r>
                        <m:r>
                          <a:rPr lang="en-US" sz="1200" b="0" i="1" smtClean="0">
                            <a:solidFill>
                              <a:srgbClr val="0000FF"/>
                            </a:solidFill>
                            <a:latin typeface="Cambria Math"/>
                          </a:rPr>
                          <m:t>, </m:t>
                        </m:r>
                        <m:r>
                          <a:rPr lang="en-US" sz="1200" b="0" i="1" smtClean="0">
                            <a:solidFill>
                              <a:srgbClr val="0000FF"/>
                            </a:solidFill>
                            <a:latin typeface="Cambria Math"/>
                          </a:rPr>
                          <m:t>𝑛</m:t>
                        </m:r>
                        <m:r>
                          <a:rPr lang="en-US" sz="1200" b="0" i="1" smtClean="0">
                            <a:solidFill>
                              <a:srgbClr val="0000FF"/>
                            </a:solidFill>
                            <a:latin typeface="Cambria Math"/>
                          </a:rPr>
                          <m:t>)</m:t>
                        </m:r>
                      </m:e>
                    </m:func>
                    <m:r>
                      <a:rPr lang="en-US" sz="1200" b="0" i="1" smtClean="0">
                        <a:solidFill>
                          <a:srgbClr val="0000FF"/>
                        </a:solidFill>
                        <a:latin typeface="Cambria Math"/>
                      </a:rPr>
                      <m:t>)</m:t>
                    </m:r>
                  </m:oMath>
                </a14:m>
                <a:r>
                  <a:rPr lang="en-US" sz="1200" dirty="0" smtClean="0"/>
                  <a:t>  </a:t>
                </a:r>
                <a:r>
                  <a:rPr lang="en-US" altLang="en-US" i="0" baseline="0" dirty="0" smtClean="0">
                    <a:latin typeface="Arial" charset="0"/>
                    <a:cs typeface="Arial" charset="0"/>
                  </a:rPr>
                  <a:t>time lower bound. </a:t>
                </a:r>
                <a:endParaRPr lang="en-US" altLang="en-US" baseline="0" dirty="0" smtClean="0">
                  <a:latin typeface="Arial" charset="0"/>
                  <a:cs typeface="Arial" charset="0"/>
                </a:endParaRPr>
              </a:p>
            </p:txBody>
          </p:sp>
        </mc:Choice>
        <mc:Fallback xmlns="">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charset="0"/>
                  <a:cs typeface="Arial" charset="0"/>
                </a:endParaRPr>
              </a:p>
              <a:p>
                <a:r>
                  <a:rPr lang="en-US" altLang="en-US" baseline="0" dirty="0" smtClean="0">
                    <a:latin typeface="Arial" charset="0"/>
                    <a:cs typeface="Arial" charset="0"/>
                  </a:rPr>
                  <a:t>OK.</a:t>
                </a:r>
              </a:p>
              <a:p>
                <a:endParaRPr lang="en-US" altLang="en-US" baseline="0" dirty="0" smtClean="0">
                  <a:latin typeface="Arial" charset="0"/>
                  <a:cs typeface="Arial" charset="0"/>
                </a:endParaRPr>
              </a:p>
              <a:p>
                <a:r>
                  <a:rPr lang="en-US" altLang="en-US" baseline="0" dirty="0" smtClean="0">
                    <a:latin typeface="Arial" charset="0"/>
                    <a:cs typeface="Arial" charset="0"/>
                  </a:rPr>
                  <a:t>How is the backtracking technique used?</a:t>
                </a:r>
              </a:p>
              <a:p>
                <a:r>
                  <a:rPr lang="en-US" altLang="en-US" baseline="0" dirty="0" smtClean="0">
                    <a:latin typeface="Arial" charset="0"/>
                    <a:cs typeface="Arial" charset="0"/>
                  </a:rPr>
                  <a:t>The general structure is the following.</a:t>
                </a:r>
              </a:p>
              <a:p>
                <a:r>
                  <a:rPr lang="en-US" altLang="en-US" baseline="0" dirty="0" smtClean="0">
                    <a:latin typeface="Arial" charset="0"/>
                    <a:cs typeface="Arial" charset="0"/>
                  </a:rPr>
                  <a:t>We designate a special process p about whose time complexity we will argue.</a:t>
                </a:r>
              </a:p>
              <a:p>
                <a:endParaRPr lang="en-US" altLang="en-US" baseline="0" dirty="0" smtClean="0">
                  <a:latin typeface="Arial" charset="0"/>
                  <a:cs typeface="Arial" charset="0"/>
                </a:endParaRPr>
              </a:p>
              <a:p>
                <a:r>
                  <a:rPr lang="en-US" altLang="en-US" baseline="0" dirty="0" smtClean="0">
                    <a:latin typeface="Arial" charset="0"/>
                    <a:cs typeface="Arial" charset="0"/>
                  </a:rPr>
                  <a:t>The technique may be applied, if we may construct a sequence of executions of some length L that we call </a:t>
                </a:r>
                <a:r>
                  <a:rPr lang="en-US" altLang="en-US" i="1" baseline="0" dirty="0" smtClean="0">
                    <a:latin typeface="Arial" charset="0"/>
                    <a:cs typeface="Arial" charset="0"/>
                  </a:rPr>
                  <a:t>visible executions</a:t>
                </a:r>
                <a:r>
                  <a:rPr lang="en-US" altLang="en-US" i="0" baseline="0" dirty="0" smtClean="0">
                    <a:latin typeface="Arial" charset="0"/>
                    <a:cs typeface="Arial" charset="0"/>
                  </a:rPr>
                  <a:t>. Roughly, each such execution starts after the previous execution and ends when about to apply an step that must be visible to p, to an object that is not yet covered.</a:t>
                </a:r>
              </a:p>
              <a:p>
                <a:endParaRPr lang="en-US" altLang="en-US" i="0" baseline="0" dirty="0" smtClean="0">
                  <a:latin typeface="Arial" charset="0"/>
                  <a:cs typeface="Arial" charset="0"/>
                </a:endParaRPr>
              </a:p>
              <a:p>
                <a:r>
                  <a:rPr lang="en-US" altLang="en-US" i="0" baseline="0" dirty="0" smtClean="0">
                    <a:latin typeface="Arial" charset="0"/>
                    <a:cs typeface="Arial" charset="0"/>
                  </a:rPr>
                  <a:t>Once we have a sequence of visible executions, we associate with the sequence of executions an appropriate progress function   that is required by the proof technique.</a:t>
                </a:r>
              </a:p>
              <a:p>
                <a:endParaRPr lang="en-US" altLang="en-US" i="0" baseline="0" dirty="0" smtClean="0">
                  <a:latin typeface="Arial" charset="0"/>
                  <a:cs typeface="Arial" charset="0"/>
                </a:endParaRPr>
              </a:p>
              <a:p>
                <a:r>
                  <a:rPr lang="en-US" altLang="en-US" i="0" baseline="0" dirty="0" smtClean="0">
                    <a:latin typeface="Arial" charset="0"/>
                    <a:cs typeface="Arial" charset="0"/>
                  </a:rPr>
                  <a:t>Finally, we apply the backtracking covering argument. In general, this yields an </a:t>
                </a:r>
                <a:r>
                  <a:rPr lang="el-GR" sz="1200" i="0" smtClean="0">
                    <a:solidFill>
                      <a:srgbClr val="0000FF"/>
                    </a:solidFill>
                    <a:latin typeface="Cambria Math"/>
                  </a:rPr>
                  <a:t>Ω</a:t>
                </a:r>
                <a:r>
                  <a:rPr lang="en-US" sz="1200" b="0" i="0" smtClean="0">
                    <a:solidFill>
                      <a:srgbClr val="0000FF"/>
                    </a:solidFill>
                    <a:latin typeface="Cambria Math"/>
                  </a:rPr>
                  <a:t>(min⁡(log⁡〖𝐿, 𝑛)〗)</a:t>
                </a:r>
                <a:r>
                  <a:rPr lang="en-US" sz="1200" dirty="0" smtClean="0"/>
                  <a:t> </a:t>
                </a:r>
                <a:r>
                  <a:rPr lang="en-US" sz="1200" dirty="0" smtClean="0"/>
                  <a:t> </a:t>
                </a:r>
                <a:r>
                  <a:rPr lang="en-US" altLang="en-US" i="0" baseline="0" dirty="0" smtClean="0">
                    <a:latin typeface="Arial" charset="0"/>
                    <a:cs typeface="Arial" charset="0"/>
                  </a:rPr>
                  <a:t>time lower bound. </a:t>
                </a:r>
                <a:endParaRPr lang="en-US" altLang="en-US" baseline="0" dirty="0" smtClean="0">
                  <a:latin typeface="Arial" charset="0"/>
                  <a:cs typeface="Arial" charset="0"/>
                </a:endParaRPr>
              </a:p>
            </p:txBody>
          </p:sp>
        </mc:Fallback>
      </mc:AlternateContent>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34" charset="0"/>
                <a:cs typeface="Arial" charset="0"/>
              </a:defRPr>
            </a:lvl1pPr>
            <a:lvl2pPr marL="804763" indent="-309524" eaLnBrk="0" hangingPunct="0">
              <a:defRPr sz="2200">
                <a:solidFill>
                  <a:schemeClr val="tx1"/>
                </a:solidFill>
                <a:latin typeface="Verdana" pitchFamily="34" charset="0"/>
                <a:cs typeface="Arial" charset="0"/>
              </a:defRPr>
            </a:lvl2pPr>
            <a:lvl3pPr marL="1238098" indent="-247620" eaLnBrk="0" hangingPunct="0">
              <a:defRPr sz="2200">
                <a:solidFill>
                  <a:schemeClr val="tx1"/>
                </a:solidFill>
                <a:latin typeface="Verdana" pitchFamily="34" charset="0"/>
                <a:cs typeface="Arial" charset="0"/>
              </a:defRPr>
            </a:lvl3pPr>
            <a:lvl4pPr marL="1733337" indent="-247620" eaLnBrk="0" hangingPunct="0">
              <a:defRPr sz="2200">
                <a:solidFill>
                  <a:schemeClr val="tx1"/>
                </a:solidFill>
                <a:latin typeface="Verdana" pitchFamily="34" charset="0"/>
                <a:cs typeface="Arial" charset="0"/>
              </a:defRPr>
            </a:lvl4pPr>
            <a:lvl5pPr marL="2228576" indent="-247620" eaLnBrk="0" hangingPunct="0">
              <a:defRPr sz="2200">
                <a:solidFill>
                  <a:schemeClr val="tx1"/>
                </a:solidFill>
                <a:latin typeface="Verdana" pitchFamily="34" charset="0"/>
                <a:cs typeface="Arial" charset="0"/>
              </a:defRPr>
            </a:lvl5pPr>
            <a:lvl6pPr marL="2723815"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6pPr>
            <a:lvl7pPr marL="3219054"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7pPr>
            <a:lvl8pPr marL="3714293"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8pPr>
            <a:lvl9pPr marL="4209532" indent="-247620" eaLnBrk="0" fontAlgn="base" hangingPunct="0">
              <a:spcBef>
                <a:spcPct val="20000"/>
              </a:spcBef>
              <a:spcAft>
                <a:spcPct val="0"/>
              </a:spcAft>
              <a:buClr>
                <a:schemeClr val="accent2"/>
              </a:buClr>
              <a:buFont typeface="Wingdings" pitchFamily="2" charset="2"/>
              <a:defRPr sz="2200">
                <a:solidFill>
                  <a:schemeClr val="tx1"/>
                </a:solidFill>
                <a:latin typeface="Verdana" pitchFamily="34" charset="0"/>
                <a:cs typeface="Arial" charset="0"/>
              </a:defRPr>
            </a:lvl9pPr>
          </a:lstStyle>
          <a:p>
            <a:pPr eaLnBrk="1" hangingPunct="1"/>
            <a:fld id="{326A37AA-FE4D-4E0C-B726-9A0140EA2B2A}" type="slidenum">
              <a:rPr lang="he-IL" altLang="en-US" sz="1300">
                <a:latin typeface="Arial" charset="0"/>
              </a:rPr>
              <a:pPr eaLnBrk="1" hangingPunct="1"/>
              <a:t>9</a:t>
            </a:fld>
            <a:endParaRPr lang="en-US" altLang="en-US" sz="1300">
              <a:latin typeface="Arial" charset="0"/>
            </a:endParaRPr>
          </a:p>
        </p:txBody>
      </p:sp>
    </p:spTree>
    <p:extLst>
      <p:ext uri="{BB962C8B-B14F-4D97-AF65-F5344CB8AC3E}">
        <p14:creationId xmlns:p14="http://schemas.microsoft.com/office/powerpoint/2010/main" val="10565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435E84F3-9950-4816-8E70-4741F26888A2}" type="slidenum">
              <a:rPr lang="en-US" smtClean="0"/>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Oxaxa</a:t>
            </a:r>
            <a:endParaRPr lang="en-US" dirty="0"/>
          </a:p>
        </p:txBody>
      </p:sp>
    </p:spTree>
    <p:extLst>
      <p:ext uri="{BB962C8B-B14F-4D97-AF65-F5344CB8AC3E}">
        <p14:creationId xmlns:p14="http://schemas.microsoft.com/office/powerpoint/2010/main" val="15554790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435E84F3-9950-4816-8E70-4741F26888A2}" type="slidenum">
              <a:rPr lang="en-US" smtClean="0"/>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61944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435E84F3-9950-4816-8E70-4741F26888A2}" type="slidenum">
              <a:rPr lang="en-US" smtClean="0"/>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333929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095375"/>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484784"/>
            <a:ext cx="8229600" cy="46413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73401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36899"/>
            <a:ext cx="7772400" cy="2820293"/>
          </a:xfrm>
        </p:spPr>
        <p:txBody>
          <a:bodyPr anchor="t"/>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722313" y="620688"/>
            <a:ext cx="7772400" cy="1500187"/>
          </a:xfrm>
        </p:spPr>
        <p:txBody>
          <a:bodyPr anchor="b">
            <a:noAutofit/>
          </a:bodyPr>
          <a:lstStyle>
            <a:lvl1pPr marL="0" indent="0">
              <a:buNone/>
              <a:defRPr sz="4400" b="1">
                <a:solidFill>
                  <a:srgbClr val="0070C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435E84F3-9950-4816-8E70-4741F26888A2}" type="slidenum">
              <a:rPr lang="en-US" smtClean="0"/>
              <a:t>‹#›</a:t>
            </a:fld>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141027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435E84F3-9950-4816-8E70-4741F26888A2}" type="slidenum">
              <a:rPr lang="en-US" smtClean="0"/>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90210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435E84F3-9950-4816-8E70-4741F26888A2}" type="slidenum">
              <a:rPr lang="en-US" smtClean="0"/>
              <a:t>‹#›</a:t>
            </a:fld>
            <a:endParaRPr lang="en-US"/>
          </a:p>
        </p:txBody>
      </p:sp>
      <p:sp>
        <p:nvSpPr>
          <p:cNvPr id="10"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251643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435E84F3-9950-4816-8E70-4741F26888A2}" type="slidenum">
              <a:rPr lang="en-US" smtClean="0"/>
              <a:t>‹#›</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54657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435E84F3-9950-4816-8E70-4741F26888A2}" type="slidenum">
              <a:rPr lang="en-US" smtClean="0"/>
              <a:t>‹#›</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35297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435E84F3-9950-4816-8E70-4741F26888A2}" type="slidenum">
              <a:rPr lang="en-US" smtClean="0"/>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244631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435E84F3-9950-4816-8E70-4741F26888A2}" type="slidenum">
              <a:rPr lang="en-US" smtClean="0"/>
              <a:t>‹#›</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BIRS workshop, </a:t>
            </a:r>
            <a:r>
              <a:rPr lang="es-ES" dirty="0" err="1" smtClean="0"/>
              <a:t>Oxaxa</a:t>
            </a:r>
            <a:endParaRPr lang="en-US" dirty="0"/>
          </a:p>
        </p:txBody>
      </p:sp>
    </p:spTree>
    <p:extLst>
      <p:ext uri="{BB962C8B-B14F-4D97-AF65-F5344CB8AC3E}">
        <p14:creationId xmlns:p14="http://schemas.microsoft.com/office/powerpoint/2010/main" val="230063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google.co.il/url?sa=i&amp;rct=j&amp;q=&amp;esrc=s&amp;source=images&amp;cd=&amp;cad=rja&amp;uact=8&amp;ved=0ahUKEwjx__yP87vQAhVG2BoKHZhcDRsQjRwIBw&amp;url=http://www.starcana.com/cosmic-dirt-november-6-step-up-backwards-mercury-stations-retrograde/&amp;bvm=bv.139782543,bs.2,d.ZGg&amp;psig=AFQjCNH2hQ7fEVf1hyqTz50198tqC_OfHw&amp;ust=147988814486573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859216"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Oxaxa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E84F3-9950-4816-8E70-4741F26888A2}" type="slidenum">
              <a:rPr lang="en-US" smtClean="0"/>
              <a:t>‹#›</a:t>
            </a:fld>
            <a:endParaRPr lang="en-US"/>
          </a:p>
        </p:txBody>
      </p:sp>
      <p:pic>
        <p:nvPicPr>
          <p:cNvPr id="1026" name="Picture 2" descr="תוצאת תמונה עבור ‪backwards‬‏">
            <a:hlinkClick r:id="rId13"/>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86327" y="11089"/>
            <a:ext cx="1257672" cy="125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74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jx__yP87vQAhVG2BoKHZhcDRsQjRwIBw&amp;url=http://www.starcana.com/cosmic-dirt-november-6-step-up-backwards-mercury-stations-retrograde/&amp;bvm=bv.139782543,bs.2,d.ZGg&amp;psig=AFQjCNH2hQ7fEVf1hyqTz50198tqC_OfHw&amp;ust=14798881448657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emf"/><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emf"/><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emf"/><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3" Type="http://schemas.openxmlformats.org/officeDocument/2006/relationships/image" Target="../media/image8.emf"/><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2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3.pn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8.emf"/><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24.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3.png"/><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8.png"/><Relationship Id="rId17" Type="http://schemas.openxmlformats.org/officeDocument/2006/relationships/image" Target="../media/image16.png"/><Relationship Id="rId2" Type="http://schemas.openxmlformats.org/officeDocument/2006/relationships/notesSlide" Target="../notesSlides/notesSlide25.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5" Type="http://schemas.openxmlformats.org/officeDocument/2006/relationships/image" Target="../media/image21.png"/><Relationship Id="rId10" Type="http://schemas.openxmlformats.org/officeDocument/2006/relationships/image" Target="../media/image13.pn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8.emf"/><Relationship Id="rId7"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16.png"/><Relationship Id="rId2" Type="http://schemas.openxmlformats.org/officeDocument/2006/relationships/notesSlide" Target="../notesSlides/notesSlide26.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3.png"/><Relationship Id="rId1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8.emf"/><Relationship Id="rId7"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16.png"/><Relationship Id="rId2" Type="http://schemas.openxmlformats.org/officeDocument/2006/relationships/notesSlide" Target="../notesSlides/notesSlide27.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3.png"/><Relationship Id="rId1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8.emf"/><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28.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3.png"/><Relationship Id="rId1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8.emf"/><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0.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30.png"/><Relationship Id="rId5" Type="http://schemas.openxmlformats.org/officeDocument/2006/relationships/image" Target="../media/image7.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28.png"/><Relationship Id="rId1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1.png"/><Relationship Id="rId1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7.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1.xml"/><Relationship Id="rId16" Type="http://schemas.openxmlformats.org/officeDocument/2006/relationships/image" Target="../media/image34.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8.emf"/><Relationship Id="rId15" Type="http://schemas.openxmlformats.org/officeDocument/2006/relationships/image" Target="../media/image33.png"/><Relationship Id="rId10" Type="http://schemas.openxmlformats.org/officeDocument/2006/relationships/image" Target="../media/image27.png"/><Relationship Id="rId19"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26.png"/><Relationship Id="rId1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3" Type="http://schemas.openxmlformats.org/officeDocument/2006/relationships/image" Target="../media/image8.emf"/><Relationship Id="rId7" Type="http://schemas.openxmlformats.org/officeDocument/2006/relationships/image" Target="../media/image26.png"/><Relationship Id="rId12" Type="http://schemas.openxmlformats.org/officeDocument/2006/relationships/image" Target="../media/image32.png"/><Relationship Id="rId2" Type="http://schemas.openxmlformats.org/officeDocument/2006/relationships/notesSlide" Target="../notesSlides/notesSlide32.xml"/><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31.png"/><Relationship Id="rId5" Type="http://schemas.openxmlformats.org/officeDocument/2006/relationships/image" Target="../media/image7.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28.pn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43.png"/><Relationship Id="rId3" Type="http://schemas.openxmlformats.org/officeDocument/2006/relationships/image" Target="../media/image8.emf"/><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42.png"/><Relationship Id="rId2" Type="http://schemas.openxmlformats.org/officeDocument/2006/relationships/notesSlide" Target="../notesSlides/notesSlide33.xml"/><Relationship Id="rId16" Type="http://schemas.openxmlformats.org/officeDocument/2006/relationships/image" Target="../media/image35.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30.png"/><Relationship Id="rId5" Type="http://schemas.openxmlformats.org/officeDocument/2006/relationships/image" Target="../media/image7.png"/><Relationship Id="rId15" Type="http://schemas.openxmlformats.org/officeDocument/2006/relationships/image" Target="../media/image34.png"/><Relationship Id="rId10" Type="http://schemas.openxmlformats.org/officeDocument/2006/relationships/image" Target="../media/image41.png"/><Relationship Id="rId19" Type="http://schemas.openxmlformats.org/officeDocument/2006/relationships/image" Target="../media/image44.png"/><Relationship Id="rId4" Type="http://schemas.openxmlformats.org/officeDocument/2006/relationships/image" Target="../media/image6.png"/><Relationship Id="rId9" Type="http://schemas.openxmlformats.org/officeDocument/2006/relationships/image" Target="../media/image28.png"/><Relationship Id="rId1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10.jpeg"/><Relationship Id="rId9" Type="http://schemas.openxmlformats.org/officeDocument/2006/relationships/image" Target="../media/image51.png"/></Relationships>
</file>

<file path=ppt/slides/_rels/slide4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10.jpeg"/><Relationship Id="rId9"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10.jpeg"/><Relationship Id="rId9" Type="http://schemas.openxmlformats.org/officeDocument/2006/relationships/image" Target="../media/image51.png"/></Relationships>
</file>

<file path=ppt/slides/_rels/slide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10.jpeg"/><Relationship Id="rId9" Type="http://schemas.openxmlformats.org/officeDocument/2006/relationships/image" Target="../media/image51.png"/></Relationships>
</file>

<file path=ppt/slides/_rels/slide4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10.jpeg"/><Relationship Id="rId9" Type="http://schemas.openxmlformats.org/officeDocument/2006/relationships/image" Target="../media/image51.png"/></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7.png"/><Relationship Id="rId12"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10.jpeg"/><Relationship Id="rId9" Type="http://schemas.openxmlformats.org/officeDocument/2006/relationships/image" Target="../media/image51.png"/></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7.png"/><Relationship Id="rId12"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10.jpeg"/><Relationship Id="rId9" Type="http://schemas.openxmlformats.org/officeDocument/2006/relationships/image" Target="../media/image5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ved=0ahUKEwiG5oG2sM7QAhUE7SYKHfWZBF0QjRwIBw&amp;url=http://www.clipartkid.com/eureka-light-bulb-cliparts/&amp;psig=AFQjCNG6ifKh1I2lozfKktHuXOAFv_ChRw&amp;ust=148052308080294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jpeg"/><Relationship Id="rId7"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jpeg"/><Relationship Id="rId7"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52.png"/></Relationships>
</file>

<file path=ppt/slides/_rels/slide5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jpe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1.png"/><Relationship Id="rId3" Type="http://schemas.openxmlformats.org/officeDocument/2006/relationships/image" Target="../media/image56.png"/><Relationship Id="rId7" Type="http://schemas.openxmlformats.org/officeDocument/2006/relationships/image" Target="../media/image7.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5.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8.emf"/><Relationship Id="rId15" Type="http://schemas.openxmlformats.org/officeDocument/2006/relationships/image" Target="../media/image33.png"/><Relationship Id="rId10" Type="http://schemas.openxmlformats.org/officeDocument/2006/relationships/image" Target="../media/image27.png"/><Relationship Id="rId4" Type="http://schemas.openxmlformats.org/officeDocument/2006/relationships/image" Target="../media/image57.png"/><Relationship Id="rId9" Type="http://schemas.openxmlformats.org/officeDocument/2006/relationships/image" Target="../media/image26.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ved=0ahUKEwiG5oG2sM7QAhUE7SYKHfWZBF0QjRwIBw&amp;url=http://www.clipartkid.com/eureka-light-bulb-cliparts/&amp;psig=AFQjCNG6ifKh1I2lozfKktHuXOAFv_ChRw&amp;ust=148052308080294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1.png"/><Relationship Id="rId18" Type="http://schemas.openxmlformats.org/officeDocument/2006/relationships/image" Target="../media/image38.png"/><Relationship Id="rId3" Type="http://schemas.openxmlformats.org/officeDocument/2006/relationships/image" Target="../media/image56.png"/><Relationship Id="rId7" Type="http://schemas.openxmlformats.org/officeDocument/2006/relationships/image" Target="../media/image7.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6.xml"/><Relationship Id="rId16" Type="http://schemas.openxmlformats.org/officeDocument/2006/relationships/image" Target="../media/image34.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8.emf"/><Relationship Id="rId15" Type="http://schemas.openxmlformats.org/officeDocument/2006/relationships/image" Target="../media/image33.png"/><Relationship Id="rId10" Type="http://schemas.openxmlformats.org/officeDocument/2006/relationships/image" Target="../media/image27.png"/><Relationship Id="rId19" Type="http://schemas.openxmlformats.org/officeDocument/2006/relationships/image" Target="../media/image39.png"/><Relationship Id="rId4" Type="http://schemas.openxmlformats.org/officeDocument/2006/relationships/image" Target="../media/image57.png"/><Relationship Id="rId9" Type="http://schemas.openxmlformats.org/officeDocument/2006/relationships/image" Target="../media/image26.png"/><Relationship Id="rId14" Type="http://schemas.openxmlformats.org/officeDocument/2006/relationships/image" Target="../media/image32.png"/></Relationships>
</file>

<file path=ppt/slides/_rels/slide6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3" Type="http://schemas.openxmlformats.org/officeDocument/2006/relationships/image" Target="../media/image8.emf"/><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image" Target="../media/image57.png"/><Relationship Id="rId2" Type="http://schemas.openxmlformats.org/officeDocument/2006/relationships/notesSlide" Target="../notesSlides/notesSlide57.xml"/><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31.png"/><Relationship Id="rId5" Type="http://schemas.openxmlformats.org/officeDocument/2006/relationships/image" Target="../media/image7.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28.png"/><Relationship Id="rId14" Type="http://schemas.openxmlformats.org/officeDocument/2006/relationships/image" Target="../media/image34.png"/></Relationships>
</file>

<file path=ppt/slides/_rels/slide6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1.png"/><Relationship Id="rId18" Type="http://schemas.openxmlformats.org/officeDocument/2006/relationships/image" Target="../media/image42.png"/><Relationship Id="rId3" Type="http://schemas.openxmlformats.org/officeDocument/2006/relationships/image" Target="../media/image56.png"/><Relationship Id="rId7" Type="http://schemas.openxmlformats.org/officeDocument/2006/relationships/image" Target="../media/image7.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8.xml"/><Relationship Id="rId16" Type="http://schemas.openxmlformats.org/officeDocument/2006/relationships/image" Target="../media/image34.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8.emf"/><Relationship Id="rId15" Type="http://schemas.openxmlformats.org/officeDocument/2006/relationships/image" Target="../media/image33.png"/><Relationship Id="rId10" Type="http://schemas.openxmlformats.org/officeDocument/2006/relationships/image" Target="../media/image27.png"/><Relationship Id="rId19" Type="http://schemas.openxmlformats.org/officeDocument/2006/relationships/image" Target="../media/image43.png"/><Relationship Id="rId4" Type="http://schemas.openxmlformats.org/officeDocument/2006/relationships/image" Target="../media/image57.png"/><Relationship Id="rId9" Type="http://schemas.openxmlformats.org/officeDocument/2006/relationships/image" Target="../media/image26.png"/><Relationship Id="rId14" Type="http://schemas.openxmlformats.org/officeDocument/2006/relationships/image" Target="../media/image32.png"/></Relationships>
</file>

<file path=ppt/slides/_rels/slide6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1.png"/><Relationship Id="rId18" Type="http://schemas.openxmlformats.org/officeDocument/2006/relationships/image" Target="../media/image42.png"/><Relationship Id="rId3" Type="http://schemas.openxmlformats.org/officeDocument/2006/relationships/image" Target="../media/image56.png"/><Relationship Id="rId7" Type="http://schemas.openxmlformats.org/officeDocument/2006/relationships/image" Target="../media/image7.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9.xml"/><Relationship Id="rId16" Type="http://schemas.openxmlformats.org/officeDocument/2006/relationships/image" Target="../media/image34.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8.emf"/><Relationship Id="rId15" Type="http://schemas.openxmlformats.org/officeDocument/2006/relationships/image" Target="../media/image33.png"/><Relationship Id="rId10" Type="http://schemas.openxmlformats.org/officeDocument/2006/relationships/image" Target="../media/image27.png"/><Relationship Id="rId19" Type="http://schemas.openxmlformats.org/officeDocument/2006/relationships/image" Target="../media/image43.png"/><Relationship Id="rId4" Type="http://schemas.openxmlformats.org/officeDocument/2006/relationships/image" Target="../media/image57.png"/><Relationship Id="rId9" Type="http://schemas.openxmlformats.org/officeDocument/2006/relationships/image" Target="../media/image26.png"/><Relationship Id="rId1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8.emf"/><Relationship Id="rId7"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8.png"/><Relationship Id="rId5" Type="http://schemas.openxmlformats.org/officeDocument/2006/relationships/image" Target="../media/image47.png"/><Relationship Id="rId10" Type="http://schemas.openxmlformats.org/officeDocument/2006/relationships/image" Target="../media/image67.png"/><Relationship Id="rId4" Type="http://schemas.openxmlformats.org/officeDocument/2006/relationships/image" Target="../media/image11.emf"/><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ved=0ahUKEwiG5oG2sM7QAhUE7SYKHfWZBF0QjRwIBw&amp;url=http://www.clipartkid.com/eureka-light-bulb-cliparts/&amp;psig=AFQjCNG6ifKh1I2lozfKktHuXOAFv_ChRw&amp;ust=148052308080294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amp;url=https%3A%2F%2Fpreventionconversation.org%2F2015%2F03%2F09%2Ftake-home-message-for-women%2F&amp;psig=AFQjCNF2x_kYY0e8B7R69LKjf8MuZBpj1w&amp;ust=1480687919551550"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0ahUKEwi88ufMltPQAhWm7oMKHTcdC7IQjRwIBw&amp;url=https%3A%2F%2Fknoxschools.instructure.com%2Fcourses%2F461591%2Fmodules%2Fitems%2F743627&amp;bvm=bv.139782543,d.amc&amp;psig=AFQjCNEaJeQ_Em7RQyHz3wwOhNwtepCLYQ&amp;ust=1480688410015371"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ved=0ahUKEwiG5oG2sM7QAhUE7SYKHfWZBF0QjRwIBw&amp;url=http://www.clipartkid.com/eureka-light-bulb-cliparts/&amp;psig=AFQjCNG6ifKh1I2lozfKktHuXOAFv_ChRw&amp;ust=14805230808029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198568" cy="2547715"/>
          </a:xfrm>
        </p:spPr>
        <p:txBody>
          <a:bodyPr>
            <a:noAutofit/>
          </a:bodyPr>
          <a:lstStyle/>
          <a:p>
            <a:pPr algn="l"/>
            <a:r>
              <a:rPr lang="en-US" sz="4800" dirty="0" smtClean="0">
                <a:solidFill>
                  <a:schemeClr val="tx2">
                    <a:lumMod val="75000"/>
                  </a:schemeClr>
                </a:solidFill>
              </a:rPr>
              <a:t>The Backtracking Covering Proof Technique</a:t>
            </a:r>
            <a:endParaRPr lang="en-US" sz="4800" b="1" dirty="0">
              <a:solidFill>
                <a:schemeClr val="tx2">
                  <a:lumMod val="75000"/>
                </a:schemeClr>
              </a:solidFill>
            </a:endParaRPr>
          </a:p>
        </p:txBody>
      </p:sp>
      <p:sp>
        <p:nvSpPr>
          <p:cNvPr id="3" name="Subtitle 2"/>
          <p:cNvSpPr>
            <a:spLocks noGrp="1"/>
          </p:cNvSpPr>
          <p:nvPr>
            <p:ph type="subTitle" idx="1"/>
          </p:nvPr>
        </p:nvSpPr>
        <p:spPr>
          <a:xfrm>
            <a:off x="792088" y="3980656"/>
            <a:ext cx="7956376" cy="1752600"/>
          </a:xfrm>
        </p:spPr>
        <p:txBody>
          <a:bodyPr>
            <a:normAutofit/>
          </a:bodyPr>
          <a:lstStyle/>
          <a:p>
            <a:pPr algn="l"/>
            <a:r>
              <a:rPr lang="en-US" dirty="0" smtClean="0">
                <a:solidFill>
                  <a:srgbClr val="0000FF"/>
                </a:solidFill>
              </a:rPr>
              <a:t>Danny </a:t>
            </a:r>
            <a:r>
              <a:rPr lang="en-US" dirty="0" err="1" smtClean="0">
                <a:solidFill>
                  <a:srgbClr val="0000FF"/>
                </a:solidFill>
              </a:rPr>
              <a:t>Hendler</a:t>
            </a:r>
            <a:r>
              <a:rPr lang="en-US" dirty="0">
                <a:solidFill>
                  <a:srgbClr val="0000FF"/>
                </a:solidFill>
              </a:rPr>
              <a:t/>
            </a:r>
            <a:br>
              <a:rPr lang="en-US" dirty="0">
                <a:solidFill>
                  <a:srgbClr val="0000FF"/>
                </a:solidFill>
              </a:rPr>
            </a:br>
            <a:r>
              <a:rPr lang="en-US" sz="2400" dirty="0" smtClean="0">
                <a:solidFill>
                  <a:schemeClr val="tx1"/>
                </a:solidFill>
              </a:rPr>
              <a:t>Ben-Gurion </a:t>
            </a:r>
            <a:r>
              <a:rPr lang="en-US" sz="2400" dirty="0">
                <a:solidFill>
                  <a:schemeClr val="tx1"/>
                </a:solidFill>
              </a:rPr>
              <a:t>University</a:t>
            </a:r>
          </a:p>
        </p:txBody>
      </p:sp>
      <p:pic>
        <p:nvPicPr>
          <p:cNvPr id="2050" name="Picture 2" descr="תוצאת תמונה עבור ‪backwar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526432"/>
            <a:ext cx="3692996" cy="369299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35889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10</a:t>
            </a:fld>
            <a:endParaRPr lang="en-US" dirty="0"/>
          </a:p>
        </p:txBody>
      </p:sp>
      <p:sp>
        <p:nvSpPr>
          <p:cNvPr id="7" name="Rectangle 5"/>
          <p:cNvSpPr txBox="1">
            <a:spLocks noChangeArrowheads="1"/>
          </p:cNvSpPr>
          <p:nvPr/>
        </p:nvSpPr>
        <p:spPr bwMode="auto">
          <a:xfrm>
            <a:off x="755650" y="2133600"/>
            <a:ext cx="7696200" cy="3429000"/>
          </a:xfrm>
          <a:prstGeom prst="rect">
            <a:avLst/>
          </a:prstGeom>
          <a:noFill/>
          <a:ln w="9525">
            <a:noFill/>
            <a:miter lim="800000"/>
            <a:headEnd/>
            <a:tailEnd/>
          </a:ln>
          <a:effectLst/>
        </p:spPr>
        <p:txBody>
          <a:bodyPr lIns="90488" tIns="44450" rIns="90488" bIns="44450"/>
          <a:lstStyle/>
          <a:p>
            <a:pPr marL="342900" indent="-342900" algn="l" rtl="0">
              <a:spcBef>
                <a:spcPct val="20000"/>
              </a:spcBef>
              <a:buClr>
                <a:schemeClr val="folHlink"/>
              </a:buClr>
              <a:buSzPct val="60000"/>
              <a:buFont typeface="Wingdings" pitchFamily="2" charset="2"/>
              <a:buChar char="n"/>
              <a:defRPr/>
            </a:pPr>
            <a:r>
              <a:rPr lang="en-US" altLang="he-IL" sz="2800" kern="0" dirty="0"/>
              <a:t>Preliminaries</a:t>
            </a:r>
          </a:p>
          <a:p>
            <a:pPr marL="342900" indent="-342900" algn="l" rtl="0">
              <a:spcBef>
                <a:spcPct val="20000"/>
              </a:spcBef>
              <a:buClr>
                <a:schemeClr val="folHlink"/>
              </a:buClr>
              <a:buSzPct val="60000"/>
              <a:buFont typeface="Wingdings" pitchFamily="2" charset="2"/>
              <a:buChar char="n"/>
              <a:defRPr/>
            </a:pPr>
            <a:r>
              <a:rPr lang="en-US" altLang="en-US" sz="2800" kern="0" dirty="0" smtClean="0"/>
              <a:t>An extended example</a:t>
            </a:r>
          </a:p>
          <a:p>
            <a:pPr marL="800100" lvl="1" indent="-342900">
              <a:spcBef>
                <a:spcPct val="20000"/>
              </a:spcBef>
              <a:buClr>
                <a:schemeClr val="folHlink"/>
              </a:buClr>
              <a:buSzPct val="60000"/>
              <a:buFont typeface="Wingdings" pitchFamily="2" charset="2"/>
              <a:buChar char="n"/>
              <a:defRPr/>
            </a:pPr>
            <a:r>
              <a:rPr lang="en-US" altLang="en-US" sz="2400" kern="0" dirty="0" smtClean="0"/>
              <a:t>Constructing visible executions</a:t>
            </a:r>
          </a:p>
          <a:p>
            <a:pPr marL="800100" lvl="1" indent="-342900">
              <a:spcBef>
                <a:spcPct val="20000"/>
              </a:spcBef>
              <a:buClr>
                <a:schemeClr val="folHlink"/>
              </a:buClr>
              <a:buSzPct val="60000"/>
              <a:buFont typeface="Wingdings" pitchFamily="2" charset="2"/>
              <a:buChar char="n"/>
              <a:defRPr/>
            </a:pPr>
            <a:r>
              <a:rPr lang="en-US" altLang="en-US" sz="2400" kern="0" dirty="0" smtClean="0"/>
              <a:t>Progress function  </a:t>
            </a:r>
            <a:endParaRPr lang="en-US" altLang="en-US" sz="2400" kern="0" dirty="0"/>
          </a:p>
          <a:p>
            <a:pPr marL="342900" indent="-342900" algn="l" rtl="0">
              <a:spcBef>
                <a:spcPct val="20000"/>
              </a:spcBef>
              <a:buClr>
                <a:schemeClr val="folHlink"/>
              </a:buClr>
              <a:buSzPct val="60000"/>
              <a:buFont typeface="Wingdings" pitchFamily="2" charset="2"/>
              <a:buChar char="n"/>
              <a:defRPr/>
            </a:pPr>
            <a:r>
              <a:rPr lang="en-US" altLang="en-US" sz="2800" kern="0" dirty="0" smtClean="0"/>
              <a:t>Variations</a:t>
            </a:r>
            <a:endParaRPr lang="en-US" altLang="en-US" sz="2800" kern="0" dirty="0"/>
          </a:p>
          <a:p>
            <a:pPr marL="342900" indent="-342900">
              <a:spcBef>
                <a:spcPct val="20000"/>
              </a:spcBef>
              <a:buClr>
                <a:schemeClr val="folHlink"/>
              </a:buClr>
              <a:buSzPct val="100000"/>
              <a:buFont typeface="Wingdings" panose="05000000000000000000" pitchFamily="2" charset="2"/>
              <a:buChar char="§"/>
              <a:defRPr/>
            </a:pPr>
            <a:r>
              <a:rPr lang="en-US" altLang="en-US" sz="2800" kern="0" dirty="0"/>
              <a:t>Summary</a:t>
            </a:r>
          </a:p>
        </p:txBody>
      </p:sp>
      <p:sp>
        <p:nvSpPr>
          <p:cNvPr id="9" name="Rectangle 6"/>
          <p:cNvSpPr>
            <a:spLocks noChangeArrowheads="1"/>
          </p:cNvSpPr>
          <p:nvPr/>
        </p:nvSpPr>
        <p:spPr bwMode="auto">
          <a:xfrm>
            <a:off x="741363" y="2659409"/>
            <a:ext cx="6688137" cy="491439"/>
          </a:xfrm>
          <a:prstGeom prst="rect">
            <a:avLst/>
          </a:prstGeom>
          <a:solidFill>
            <a:srgbClr val="99CCFF">
              <a:alpha val="25098"/>
            </a:srgbClr>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he-IL" altLang="he-IL" sz="1800"/>
          </a:p>
        </p:txBody>
      </p:sp>
      <p:sp>
        <p:nvSpPr>
          <p:cNvPr id="10"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Talk Outline</a:t>
            </a:r>
          </a:p>
        </p:txBody>
      </p:sp>
      <p:sp>
        <p:nvSpPr>
          <p:cNvPr id="1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988051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smtClean="0"/>
              <a:t>Step lower bound for counters</a:t>
            </a:r>
            <a:endParaRPr lang="en-GB" alt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11</a:t>
            </a:fld>
            <a:endParaRPr lang="en-US" dirty="0"/>
          </a:p>
        </p:txBody>
      </p:sp>
      <p:sp>
        <p:nvSpPr>
          <p:cNvPr id="10" name="Content Placeholder 2"/>
          <p:cNvSpPr>
            <a:spLocks noGrp="1"/>
          </p:cNvSpPr>
          <p:nvPr>
            <p:ph idx="1"/>
          </p:nvPr>
        </p:nvSpPr>
        <p:spPr>
          <a:xfrm>
            <a:off x="251520" y="1144637"/>
            <a:ext cx="8784976" cy="4641379"/>
          </a:xfrm>
        </p:spPr>
        <p:txBody>
          <a:bodyPr>
            <a:normAutofit/>
          </a:bodyPr>
          <a:lstStyle/>
          <a:p>
            <a:r>
              <a:rPr lang="en-US" sz="2800" dirty="0" smtClean="0"/>
              <a:t>Counter supporting </a:t>
            </a:r>
            <a:r>
              <a:rPr lang="en-US" sz="2800" dirty="0" smtClean="0">
                <a:solidFill>
                  <a:srgbClr val="0000FF"/>
                </a:solidFill>
              </a:rPr>
              <a:t>Read</a:t>
            </a:r>
            <a:r>
              <a:rPr lang="en-US" sz="2800" dirty="0" smtClean="0"/>
              <a:t> and </a:t>
            </a:r>
            <a:r>
              <a:rPr lang="en-US" sz="2800" dirty="0" err="1" smtClean="0">
                <a:solidFill>
                  <a:srgbClr val="0000FF"/>
                </a:solidFill>
              </a:rPr>
              <a:t>Inc</a:t>
            </a:r>
            <a:r>
              <a:rPr lang="en-US" sz="2800" dirty="0" smtClean="0">
                <a:solidFill>
                  <a:srgbClr val="0000FF"/>
                </a:solidFill>
              </a:rPr>
              <a:t> </a:t>
            </a:r>
            <a:r>
              <a:rPr lang="en-US" sz="2800" dirty="0" smtClean="0"/>
              <a:t>operations</a:t>
            </a:r>
            <a:br>
              <a:rPr lang="en-US" sz="2800" dirty="0" smtClean="0"/>
            </a:br>
            <a:endParaRPr lang="en-US" sz="2800" dirty="0" smtClean="0"/>
          </a:p>
          <a:p>
            <a:r>
              <a:rPr lang="en-US" sz="2800" dirty="0" smtClean="0"/>
              <a:t>Using </a:t>
            </a:r>
            <a:r>
              <a:rPr lang="en-US" sz="2800" dirty="0" err="1" smtClean="0"/>
              <a:t>Historyless</a:t>
            </a:r>
            <a:r>
              <a:rPr lang="en-US" sz="2800" dirty="0" smtClean="0"/>
              <a:t> primitives </a:t>
            </a:r>
          </a:p>
          <a:p>
            <a:pPr lvl="1"/>
            <a:r>
              <a:rPr lang="en-US" sz="2400" dirty="0" smtClean="0"/>
              <a:t>overwrite each other (e.g., </a:t>
            </a:r>
            <a:r>
              <a:rPr lang="en-US" sz="2400" dirty="0" smtClean="0"/>
              <a:t>write  &amp; </a:t>
            </a:r>
            <a:r>
              <a:rPr lang="en-US" sz="2400" dirty="0" smtClean="0"/>
              <a:t>swap) </a:t>
            </a:r>
            <a:endParaRPr lang="en-US" sz="2000" dirty="0" smtClean="0"/>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467544" y="3681448"/>
                <a:ext cx="8229600" cy="1584176"/>
              </a:xfrm>
              <a:prstGeom prst="rect">
                <a:avLst/>
              </a:prstGeom>
            </p:spPr>
            <p:style>
              <a:lnRef idx="0">
                <a:schemeClr val="accent2"/>
              </a:lnRef>
              <a:fillRef idx="3">
                <a:schemeClr val="accent2"/>
              </a:fillRef>
              <a:effectRef idx="3">
                <a:schemeClr val="accent2"/>
              </a:effectRef>
              <a:fontRef idx="minor">
                <a:schemeClr val="lt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u="sng" dirty="0" smtClean="0">
                    <a:solidFill>
                      <a:schemeClr val="bg1"/>
                    </a:solidFill>
                  </a:rPr>
                  <a:t>Theorem</a:t>
                </a:r>
                <a:r>
                  <a:rPr lang="en-US" dirty="0" smtClean="0">
                    <a:solidFill>
                      <a:schemeClr val="bg1"/>
                    </a:solidFill>
                  </a:rPr>
                  <a:t>: In any OF implementation from </a:t>
                </a:r>
                <a:r>
                  <a:rPr lang="en-US" dirty="0" err="1" smtClean="0">
                    <a:solidFill>
                      <a:schemeClr val="bg1"/>
                    </a:solidFill>
                  </a:rPr>
                  <a:t>historyless</a:t>
                </a:r>
                <a:r>
                  <a:rPr lang="en-US" dirty="0" smtClean="0">
                    <a:solidFill>
                      <a:schemeClr val="bg1"/>
                    </a:solidFill>
                  </a:rPr>
                  <a:t> primitives, there is a solo execution that accesses at least </a:t>
                </a:r>
                <a14:m>
                  <m:oMath xmlns:m="http://schemas.openxmlformats.org/officeDocument/2006/math">
                    <m:func>
                      <m:funcPr>
                        <m:ctrlPr>
                          <a:rPr lang="en-US" i="1" smtClean="0">
                            <a:solidFill>
                              <a:schemeClr val="bg1"/>
                            </a:solidFill>
                            <a:latin typeface="Cambria Math"/>
                          </a:rPr>
                        </m:ctrlPr>
                      </m:funcPr>
                      <m:fName>
                        <m:sSub>
                          <m:sSubPr>
                            <m:ctrlPr>
                              <a:rPr lang="en-US" i="1" smtClean="0">
                                <a:solidFill>
                                  <a:schemeClr val="bg1"/>
                                </a:solidFill>
                                <a:latin typeface="Cambria Math"/>
                              </a:rPr>
                            </m:ctrlPr>
                          </m:sSubPr>
                          <m:e>
                            <m:r>
                              <m:rPr>
                                <m:sty m:val="p"/>
                              </m:rPr>
                              <a:rPr lang="en-US" i="0" smtClean="0">
                                <a:solidFill>
                                  <a:schemeClr val="bg1"/>
                                </a:solidFill>
                                <a:latin typeface="Cambria Math"/>
                              </a:rPr>
                              <m:t>log</m:t>
                            </m:r>
                          </m:e>
                          <m:sub>
                            <m:r>
                              <a:rPr lang="en-US" b="0" i="1" smtClean="0">
                                <a:solidFill>
                                  <a:schemeClr val="bg1"/>
                                </a:solidFill>
                                <a:latin typeface="Cambria Math"/>
                              </a:rPr>
                              <m:t>2</m:t>
                            </m:r>
                          </m:sub>
                        </m:sSub>
                      </m:fName>
                      <m:e>
                        <m:r>
                          <a:rPr lang="en-US" b="0" i="1" smtClean="0">
                            <a:solidFill>
                              <a:schemeClr val="bg1"/>
                            </a:solidFill>
                            <a:latin typeface="Cambria Math"/>
                          </a:rPr>
                          <m:t>𝑛</m:t>
                        </m:r>
                      </m:e>
                    </m:func>
                  </m:oMath>
                </a14:m>
                <a:r>
                  <a:rPr lang="en-US" dirty="0" smtClean="0">
                    <a:solidFill>
                      <a:schemeClr val="bg1"/>
                    </a:solidFill>
                  </a:rPr>
                  <a:t> distinct objects.</a:t>
                </a:r>
                <a:endParaRPr lang="en-US" dirty="0">
                  <a:solidFill>
                    <a:schemeClr val="bg1"/>
                  </a:solidFill>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67544" y="3681448"/>
                <a:ext cx="8229600" cy="1584176"/>
              </a:xfrm>
              <a:prstGeom prst="rect">
                <a:avLst/>
              </a:prstGeom>
              <a:blipFill rotWithShape="1">
                <a:blip r:embed="rId3"/>
                <a:stretch>
                  <a:fillRect/>
                </a:stretch>
              </a:blipFill>
            </p:spPr>
            <p:txBody>
              <a:bodyPr/>
              <a:lstStyle/>
              <a:p>
                <a:r>
                  <a:rPr lang="he-IL">
                    <a:noFill/>
                  </a:rPr>
                  <a:t> </a:t>
                </a:r>
              </a:p>
            </p:txBody>
          </p:sp>
        </mc:Fallback>
      </mc:AlternateContent>
      <p:sp>
        <p:nvSpPr>
          <p:cNvPr id="14" name="TextBox 13"/>
          <p:cNvSpPr txBox="1"/>
          <p:nvPr/>
        </p:nvSpPr>
        <p:spPr>
          <a:xfrm>
            <a:off x="4713820" y="2977749"/>
            <a:ext cx="4178660" cy="369332"/>
          </a:xfrm>
          <a:prstGeom prst="rect">
            <a:avLst/>
          </a:prstGeom>
          <a:noFill/>
        </p:spPr>
        <p:txBody>
          <a:bodyPr wrap="square" rtlCol="1">
            <a:spAutoFit/>
          </a:bodyPr>
          <a:lstStyle/>
          <a:p>
            <a:r>
              <a:rPr lang="en-US" dirty="0" smtClean="0">
                <a:solidFill>
                  <a:srgbClr val="0000FF"/>
                </a:solidFill>
                <a:latin typeface="Comic Sans MS" panose="030F0702030302020204" pitchFamily="66" charset="0"/>
              </a:rPr>
              <a:t>Ellen, </a:t>
            </a:r>
            <a:r>
              <a:rPr lang="en-US" dirty="0" err="1" smtClean="0">
                <a:solidFill>
                  <a:srgbClr val="0000FF"/>
                </a:solidFill>
                <a:latin typeface="Comic Sans MS" panose="030F0702030302020204" pitchFamily="66" charset="0"/>
              </a:rPr>
              <a:t>Herlihy</a:t>
            </a:r>
            <a:r>
              <a:rPr lang="en-US" dirty="0" smtClean="0">
                <a:solidFill>
                  <a:srgbClr val="0000FF"/>
                </a:solidFill>
                <a:latin typeface="Comic Sans MS" panose="030F0702030302020204" pitchFamily="66" charset="0"/>
              </a:rPr>
              <a:t> &amp; </a:t>
            </a:r>
            <a:r>
              <a:rPr lang="en-US" dirty="0" err="1" smtClean="0">
                <a:solidFill>
                  <a:srgbClr val="0000FF"/>
                </a:solidFill>
                <a:latin typeface="Comic Sans MS" panose="030F0702030302020204" pitchFamily="66" charset="0"/>
              </a:rPr>
              <a:t>Shavit</a:t>
            </a:r>
            <a:r>
              <a:rPr lang="en-US" dirty="0" smtClean="0">
                <a:solidFill>
                  <a:srgbClr val="0000FF"/>
                </a:solidFill>
                <a:latin typeface="Comic Sans MS" panose="030F0702030302020204" pitchFamily="66" charset="0"/>
              </a:rPr>
              <a:t>, JACM 1998</a:t>
            </a:r>
            <a:endParaRPr lang="he-IL" dirty="0"/>
          </a:p>
        </p:txBody>
      </p:sp>
      <p:sp>
        <p:nvSpPr>
          <p:cNvPr id="1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914117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smtClean="0"/>
              <a:t>Constructing </a:t>
            </a:r>
            <a:r>
              <a:rPr lang="en-GB" altLang="en-US" u="sng" dirty="0" smtClean="0"/>
              <a:t>visible executions</a:t>
            </a:r>
            <a:r>
              <a:rPr lang="en-GB" altLang="en-US" dirty="0" smtClean="0"/>
              <a:t> </a:t>
            </a:r>
            <a:endParaRPr lang="en-GB" alt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12</a:t>
            </a:fld>
            <a:endParaRPr lang="en-US" dirty="0"/>
          </a:p>
        </p:txBody>
      </p:sp>
      <mc:AlternateContent xmlns:mc="http://schemas.openxmlformats.org/markup-compatibility/2006">
        <mc:Choice xmlns:a14="http://schemas.microsoft.com/office/drawing/2010/main" Requires="a14">
          <p:sp>
            <p:nvSpPr>
              <p:cNvPr id="13" name="Content Placeholder 2"/>
              <p:cNvSpPr txBox="1">
                <a:spLocks/>
              </p:cNvSpPr>
              <p:nvPr/>
            </p:nvSpPr>
            <p:spPr>
              <a:xfrm>
                <a:off x="251520" y="1144637"/>
                <a:ext cx="8784976" cy="4588619"/>
              </a:xfrm>
              <a:prstGeom prst="rect">
                <a:avLst/>
              </a:prstGeom>
            </p:spPr>
            <p:txBody>
              <a:bodyPr tIns="36000" bIns="36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 designated process </a:t>
                </a:r>
                <a:r>
                  <a:rPr lang="en-US" sz="2800" dirty="0" smtClean="0">
                    <a:solidFill>
                      <a:srgbClr val="0000FF"/>
                    </a:solidFill>
                  </a:rPr>
                  <a:t>p</a:t>
                </a:r>
              </a:p>
              <a:p>
                <a:pPr lvl="1"/>
                <a:r>
                  <a:rPr lang="en-US" sz="2400" dirty="0" smtClean="0"/>
                  <a:t>About to perform a Read operation</a:t>
                </a:r>
                <a:br>
                  <a:rPr lang="en-US" sz="2400" dirty="0" smtClean="0"/>
                </a:br>
                <a:endParaRPr lang="en-US" sz="2400" dirty="0" smtClean="0"/>
              </a:p>
              <a:p>
                <a:r>
                  <a:rPr lang="en-US" sz="2800" dirty="0" smtClean="0"/>
                  <a:t>Construct a sequence of executions </a:t>
                </a:r>
                <a14:m>
                  <m:oMath xmlns:m="http://schemas.openxmlformats.org/officeDocument/2006/math">
                    <m:sSubSup>
                      <m:sSubSupPr>
                        <m:ctrlPr>
                          <a:rPr lang="en-US" sz="2800" i="1" smtClean="0">
                            <a:solidFill>
                              <a:srgbClr val="0000FF"/>
                            </a:solidFill>
                            <a:latin typeface="Cambria Math"/>
                          </a:rPr>
                        </m:ctrlPr>
                      </m:sSubSupPr>
                      <m:e>
                        <m:d>
                          <m:dPr>
                            <m:begChr m:val="{"/>
                            <m:endChr m:val="}"/>
                            <m:ctrlPr>
                              <a:rPr lang="en-US" sz="2800" i="1">
                                <a:solidFill>
                                  <a:srgbClr val="0000FF"/>
                                </a:solidFill>
                                <a:latin typeface="Cambria Math"/>
                              </a:rPr>
                            </m:ctrlPr>
                          </m:dPr>
                          <m:e>
                            <m:r>
                              <m:rPr>
                                <m:nor/>
                              </m:rPr>
                              <a:rPr lang="el-GR" sz="2800" dirty="0">
                                <a:solidFill>
                                  <a:srgbClr val="0000FF"/>
                                </a:solidFill>
                              </a:rPr>
                              <m:t>α</m:t>
                            </m:r>
                            <m:r>
                              <m:rPr>
                                <m:nor/>
                              </m:rPr>
                              <a:rPr lang="en-US" sz="2800" baseline="-25000" dirty="0">
                                <a:solidFill>
                                  <a:srgbClr val="0000FF"/>
                                </a:solidFill>
                              </a:rPr>
                              <m:t>i</m:t>
                            </m:r>
                            <m:r>
                              <m:rPr>
                                <m:nor/>
                              </m:rPr>
                              <a:rPr lang="el-GR" sz="2800" dirty="0">
                                <a:solidFill>
                                  <a:srgbClr val="0000FF"/>
                                </a:solidFill>
                              </a:rPr>
                              <m:t>γ</m:t>
                            </m:r>
                            <m:r>
                              <m:rPr>
                                <m:nor/>
                              </m:rPr>
                              <a:rPr lang="en-US" sz="2800" baseline="-25000" dirty="0">
                                <a:solidFill>
                                  <a:srgbClr val="0000FF"/>
                                </a:solidFill>
                              </a:rPr>
                              <m:t>i</m:t>
                            </m:r>
                          </m:e>
                        </m:d>
                      </m:e>
                      <m:sub>
                        <m:r>
                          <a:rPr lang="en-US" sz="2800" b="0" i="1" smtClean="0">
                            <a:solidFill>
                              <a:srgbClr val="0000FF"/>
                            </a:solidFill>
                            <a:latin typeface="Cambria Math" panose="02040503050406030204" pitchFamily="18" charset="0"/>
                          </a:rPr>
                          <m:t>1</m:t>
                        </m:r>
                      </m:sub>
                      <m:sup>
                        <m:r>
                          <a:rPr lang="en-US" sz="2800" b="0" i="1" smtClean="0">
                            <a:solidFill>
                              <a:srgbClr val="0000FF"/>
                            </a:solidFill>
                            <a:latin typeface="Cambria Math"/>
                          </a:rPr>
                          <m:t>𝑛</m:t>
                        </m:r>
                        <m:r>
                          <a:rPr lang="en-US" sz="2800" b="0" i="1" smtClean="0">
                            <a:solidFill>
                              <a:srgbClr val="0000FF"/>
                            </a:solidFill>
                            <a:latin typeface="Cambria Math"/>
                          </a:rPr>
                          <m:t>−</m:t>
                        </m:r>
                        <m:r>
                          <a:rPr lang="en-US" sz="2800" b="0" i="1" smtClean="0">
                            <a:solidFill>
                              <a:srgbClr val="0000FF"/>
                            </a:solidFill>
                            <a:latin typeface="Cambria Math"/>
                          </a:rPr>
                          <m:t>1</m:t>
                        </m:r>
                      </m:sup>
                    </m:sSubSup>
                  </m:oMath>
                </a14:m>
                <a:r>
                  <a:rPr lang="en-US" sz="2800" dirty="0"/>
                  <a:t/>
                </a:r>
                <a:br>
                  <a:rPr lang="en-US" sz="2800" dirty="0"/>
                </a:br>
                <a:r>
                  <a:rPr lang="en-US" sz="2800" dirty="0"/>
                  <a:t>with </a:t>
                </a:r>
                <a:r>
                  <a:rPr lang="en-US" sz="2800" dirty="0" smtClean="0"/>
                  <a:t>larger and larger </a:t>
                </a:r>
                <a:r>
                  <a:rPr lang="en-US" sz="2800" b="1" dirty="0" smtClean="0">
                    <a:solidFill>
                      <a:srgbClr val="C00000"/>
                    </a:solidFill>
                  </a:rPr>
                  <a:t>block </a:t>
                </a:r>
                <a:r>
                  <a:rPr lang="en-US" sz="2800" b="1" dirty="0">
                    <a:solidFill>
                      <a:srgbClr val="C00000"/>
                    </a:solidFill>
                  </a:rPr>
                  <a:t>writes</a:t>
                </a:r>
                <a:r>
                  <a:rPr lang="en-US" sz="2800" i="1" dirty="0"/>
                  <a:t> </a:t>
                </a:r>
                <a14:m>
                  <m:oMath xmlns:m="http://schemas.openxmlformats.org/officeDocument/2006/math">
                    <m:r>
                      <m:rPr>
                        <m:nor/>
                      </m:rPr>
                      <a:rPr lang="el-GR" sz="2800" dirty="0" smtClean="0">
                        <a:solidFill>
                          <a:srgbClr val="0000FF"/>
                        </a:solidFill>
                      </a:rPr>
                      <m:t>γ</m:t>
                    </m:r>
                    <m:r>
                      <m:rPr>
                        <m:nor/>
                      </m:rPr>
                      <a:rPr lang="en-US" sz="2800" baseline="-25000" dirty="0" smtClean="0">
                        <a:solidFill>
                          <a:srgbClr val="0000FF"/>
                        </a:solidFill>
                      </a:rPr>
                      <m:t>i</m:t>
                    </m:r>
                  </m:oMath>
                </a14:m>
                <a:r>
                  <a:rPr lang="en-US" sz="2800" i="1" baseline="-25000" dirty="0" smtClean="0"/>
                  <a:t/>
                </a:r>
                <a:br>
                  <a:rPr lang="en-US" sz="2800" i="1" baseline="-25000" dirty="0" smtClean="0"/>
                </a:br>
                <a:endParaRPr lang="en-US" sz="2800" i="1" baseline="-25000" dirty="0"/>
              </a:p>
              <a:p>
                <a:r>
                  <a:rPr lang="en-US" sz="2800" dirty="0"/>
                  <a:t>Each </a:t>
                </a:r>
                <a14:m>
                  <m:oMath xmlns:m="http://schemas.openxmlformats.org/officeDocument/2006/math">
                    <m:r>
                      <m:rPr>
                        <m:nor/>
                      </m:rPr>
                      <a:rPr lang="el-GR" sz="2800" dirty="0"/>
                      <m:t>α</m:t>
                    </m:r>
                    <m:r>
                      <m:rPr>
                        <m:nor/>
                      </m:rPr>
                      <a:rPr lang="en-US" sz="2800" baseline="-25000" dirty="0"/>
                      <m:t>i</m:t>
                    </m:r>
                    <m:r>
                      <m:rPr>
                        <m:nor/>
                      </m:rPr>
                      <a:rPr lang="el-GR" sz="2800" dirty="0"/>
                      <m:t>γ</m:t>
                    </m:r>
                    <m:r>
                      <m:rPr>
                        <m:nor/>
                      </m:rPr>
                      <a:rPr lang="en-US" sz="2800" baseline="-25000" dirty="0"/>
                      <m:t>i</m:t>
                    </m:r>
                    <m:r>
                      <a:rPr lang="en-US" sz="2800" i="1" baseline="-25000" dirty="0">
                        <a:latin typeface="Cambria Math" panose="02040503050406030204" pitchFamily="18" charset="0"/>
                      </a:rPr>
                      <m:t> </m:t>
                    </m:r>
                  </m:oMath>
                </a14:m>
                <a:r>
                  <a:rPr lang="en-US" sz="2800" dirty="0"/>
                  <a:t>contains a </a:t>
                </a:r>
                <a:r>
                  <a:rPr lang="en-US" sz="2800" b="1" dirty="0">
                    <a:solidFill>
                      <a:srgbClr val="C00000"/>
                    </a:solidFill>
                  </a:rPr>
                  <a:t>new</a:t>
                </a:r>
                <a:r>
                  <a:rPr lang="en-US" sz="2800" dirty="0"/>
                  <a:t> </a:t>
                </a:r>
                <a:r>
                  <a:rPr lang="en-US" sz="2800" dirty="0" smtClean="0"/>
                  <a:t>step </a:t>
                </a:r>
                <a:r>
                  <a:rPr lang="en-US" sz="2800" dirty="0" err="1" smtClean="0">
                    <a:solidFill>
                      <a:srgbClr val="0000FF"/>
                    </a:solidFill>
                  </a:rPr>
                  <a:t>e</a:t>
                </a:r>
                <a:r>
                  <a:rPr lang="en-US" sz="2800" baseline="-25000" dirty="0" err="1" smtClean="0">
                    <a:solidFill>
                      <a:srgbClr val="0000FF"/>
                    </a:solidFill>
                  </a:rPr>
                  <a:t>i</a:t>
                </a:r>
                <a:r>
                  <a:rPr lang="en-US" sz="2800" dirty="0" smtClean="0"/>
                  <a:t> that </a:t>
                </a:r>
                <a:r>
                  <a:rPr lang="en-US" sz="2800" dirty="0" smtClean="0"/>
                  <a:t>process </a:t>
                </a:r>
                <a:r>
                  <a:rPr lang="en-US" sz="2800" dirty="0" smtClean="0">
                    <a:solidFill>
                      <a:srgbClr val="0000FF"/>
                    </a:solidFill>
                  </a:rPr>
                  <a:t>p</a:t>
                </a:r>
                <a:r>
                  <a:rPr lang="en-US" sz="2800" dirty="0" smtClean="0"/>
                  <a:t> </a:t>
                </a:r>
                <a:r>
                  <a:rPr lang="en-US" sz="2800" dirty="0"/>
                  <a:t>must </a:t>
                </a:r>
                <a:r>
                  <a:rPr lang="en-US" sz="2800" dirty="0" smtClean="0"/>
                  <a:t>observe</a:t>
                </a:r>
                <a:endParaRPr lang="en-US" sz="2800" dirty="0"/>
              </a:p>
            </p:txBody>
          </p:sp>
        </mc:Choice>
        <mc:Fallback>
          <p:sp>
            <p:nvSpPr>
              <p:cNvPr id="13" name="Content Placeholder 2"/>
              <p:cNvSpPr txBox="1">
                <a:spLocks noRot="1" noChangeAspect="1" noMove="1" noResize="1" noEditPoints="1" noAdjustHandles="1" noChangeArrowheads="1" noChangeShapeType="1" noTextEdit="1"/>
              </p:cNvSpPr>
              <p:nvPr/>
            </p:nvSpPr>
            <p:spPr>
              <a:xfrm>
                <a:off x="251520" y="1144637"/>
                <a:ext cx="8784976" cy="4588619"/>
              </a:xfrm>
              <a:prstGeom prst="rect">
                <a:avLst/>
              </a:prstGeom>
              <a:blipFill rotWithShape="1">
                <a:blip r:embed="rId3"/>
                <a:stretch>
                  <a:fillRect l="-1180" t="-1463"/>
                </a:stretch>
              </a:blipFill>
            </p:spPr>
            <p:txBody>
              <a:bodyPr/>
              <a:lstStyle/>
              <a:p>
                <a:r>
                  <a:rPr lang="he-IL">
                    <a:noFill/>
                  </a:rPr>
                  <a:t> </a:t>
                </a:r>
              </a:p>
            </p:txBody>
          </p:sp>
        </mc:Fallback>
      </mc:AlternateContent>
      <p:sp>
        <p:nvSpPr>
          <p:cNvPr id="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470352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13</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3"/>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sp>
        <p:nvSpPr>
          <p:cNvPr id="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88233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14</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sp>
        <p:nvSpPr>
          <p:cNvPr id="60" name="TextBox 59"/>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63" name="Straight Arrow Connector 62"/>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27584" y="2924944"/>
            <a:ext cx="3024336"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0 </a:t>
            </a:r>
            <a:endParaRPr lang="he-IL" sz="1600" baseline="-25000" dirty="0"/>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88"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89"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90"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sp>
        <p:nvSpPr>
          <p:cNvPr id="94"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sp>
        <p:nvSpPr>
          <p:cNvPr id="9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569082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15</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sp>
        <p:nvSpPr>
          <p:cNvPr id="60" name="TextBox 59"/>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88"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89"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90"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pic>
        <p:nvPicPr>
          <p:cNvPr id="307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3"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93"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94" name="Rectangular Callout 93"/>
          <p:cNvSpPr/>
          <p:nvPr/>
        </p:nvSpPr>
        <p:spPr>
          <a:xfrm>
            <a:off x="6287460" y="3555564"/>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About to perform an </a:t>
            </a:r>
            <a:r>
              <a:rPr lang="en-US" dirty="0" err="1" smtClean="0">
                <a:solidFill>
                  <a:schemeClr val="tx1"/>
                </a:solidFill>
              </a:rPr>
              <a:t>Inc</a:t>
            </a:r>
            <a:r>
              <a:rPr lang="en-US" dirty="0" smtClean="0">
                <a:solidFill>
                  <a:schemeClr val="tx1"/>
                </a:solidFill>
              </a:rPr>
              <a:t>( ) operation</a:t>
            </a:r>
            <a:endParaRPr lang="he-IL" dirty="0">
              <a:solidFill>
                <a:schemeClr val="tx1"/>
              </a:solidFill>
            </a:endParaRPr>
          </a:p>
        </p:txBody>
      </p:sp>
      <p:cxnSp>
        <p:nvCxnSpPr>
          <p:cNvPr id="100" name="Straight Arrow Connector 99"/>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27584" y="2924944"/>
            <a:ext cx="3024336"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0 </a:t>
            </a:r>
            <a:endParaRPr lang="he-IL" sz="1600" baseline="-25000" dirty="0"/>
          </a:p>
        </p:txBody>
      </p:sp>
      <p:sp>
        <p:nvSpPr>
          <p:cNvPr id="102"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sp>
        <p:nvSpPr>
          <p:cNvPr id="9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027289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16</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sp>
        <p:nvSpPr>
          <p:cNvPr id="60" name="TextBox 59"/>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88"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89"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90"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cxnSp>
        <p:nvCxnSpPr>
          <p:cNvPr id="97" name="Straight Arrow Connector 96"/>
          <p:cNvCxnSpPr/>
          <p:nvPr/>
        </p:nvCxnSpPr>
        <p:spPr>
          <a:xfrm flipV="1">
            <a:off x="442120" y="2177915"/>
            <a:ext cx="1269999" cy="1042021"/>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p:cNvSpPr txBox="1"/>
              <p:nvPr/>
            </p:nvSpPr>
            <p:spPr>
              <a:xfrm rot="19239447">
                <a:off x="89870" y="2386781"/>
                <a:ext cx="1514363" cy="338554"/>
              </a:xfrm>
              <a:prstGeom prst="rect">
                <a:avLst/>
              </a:prstGeom>
              <a:noFill/>
            </p:spPr>
            <p:txBody>
              <a:bodyPr wrap="square" rtlCol="1">
                <a:spAutoFit/>
              </a:bodyPr>
              <a:lstStyle/>
              <a:p>
                <a:r>
                  <a:rPr lang="el-GR" sz="1600" dirty="0"/>
                  <a:t>α</a:t>
                </a:r>
                <a:r>
                  <a:rPr lang="en-US" sz="1600" dirty="0"/>
                  <a:t>: </a:t>
                </a:r>
                <a14:m>
                  <m:oMath xmlns:m="http://schemas.openxmlformats.org/officeDocument/2006/math">
                    <m:r>
                      <a:rPr lang="en-US" sz="1600" b="0" i="1" smtClean="0">
                        <a:latin typeface="Cambria Math" panose="02040503050406030204" pitchFamily="18" charset="0"/>
                      </a:rPr>
                      <m:t>𝑞</m:t>
                    </m:r>
                  </m:oMath>
                </a14:m>
                <a:r>
                  <a:rPr lang="en-US" sz="1600" baseline="-25000" dirty="0" smtClean="0"/>
                  <a:t>1</a:t>
                </a:r>
                <a:r>
                  <a:rPr lang="en-US" sz="1600" dirty="0"/>
                  <a:t> runs </a:t>
                </a:r>
                <a:r>
                  <a:rPr lang="en-US" sz="1600" dirty="0" smtClean="0"/>
                  <a:t>solo</a:t>
                </a:r>
                <a:endParaRPr lang="he-IL" sz="1600" baseline="-25000" dirty="0"/>
              </a:p>
            </p:txBody>
          </p:sp>
        </mc:Choice>
        <mc:Fallback xmlns="">
          <p:sp>
            <p:nvSpPr>
              <p:cNvPr id="99" name="TextBox 98"/>
              <p:cNvSpPr txBox="1">
                <a:spLocks noRot="1" noChangeAspect="1" noMove="1" noResize="1" noEditPoints="1" noAdjustHandles="1" noChangeArrowheads="1" noChangeShapeType="1" noTextEdit="1"/>
              </p:cNvSpPr>
              <p:nvPr/>
            </p:nvSpPr>
            <p:spPr>
              <a:xfrm rot="19239447">
                <a:off x="89870" y="2386781"/>
                <a:ext cx="1514363" cy="338554"/>
              </a:xfrm>
              <a:prstGeom prst="rect">
                <a:avLst/>
              </a:prstGeom>
              <a:blipFill rotWithShape="1">
                <a:blip r:embed="rId6"/>
                <a:stretch>
                  <a:fillRect l="-2632" b="-5970"/>
                </a:stretch>
              </a:blipFill>
            </p:spPr>
            <p:txBody>
              <a:bodyPr/>
              <a:lstStyle/>
              <a:p>
                <a:r>
                  <a:rPr lang="he-IL">
                    <a:noFill/>
                  </a:rPr>
                  <a:t> </a:t>
                </a:r>
              </a:p>
            </p:txBody>
          </p:sp>
        </mc:Fallback>
      </mc:AlternateContent>
      <p:cxnSp>
        <p:nvCxnSpPr>
          <p:cNvPr id="100" name="Straight Arrow Connector 99"/>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27584" y="2924944"/>
            <a:ext cx="3024336"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0 </a:t>
            </a:r>
            <a:endParaRPr lang="he-IL" sz="1600" baseline="-25000" dirty="0"/>
          </a:p>
        </p:txBody>
      </p:sp>
      <p:cxnSp>
        <p:nvCxnSpPr>
          <p:cNvPr id="92" name="Straight Arrow Connector 91"/>
          <p:cNvCxnSpPr/>
          <p:nvPr/>
        </p:nvCxnSpPr>
        <p:spPr>
          <a:xfrm>
            <a:off x="1824401" y="2209909"/>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619969" y="1848147"/>
            <a:ext cx="3024336" cy="338554"/>
          </a:xfrm>
          <a:prstGeom prst="rect">
            <a:avLst/>
          </a:prstGeom>
          <a:noFill/>
        </p:spPr>
        <p:txBody>
          <a:bodyPr wrap="square" rtlCol="1">
            <a:spAutoFit/>
          </a:bodyPr>
          <a:lstStyle/>
          <a:p>
            <a:r>
              <a:rPr lang="en-US" sz="1600" dirty="0" smtClean="0">
                <a:latin typeface="Times New Roman"/>
                <a:cs typeface="Times New Roman"/>
              </a:rPr>
              <a:t>  p </a:t>
            </a:r>
            <a:r>
              <a:rPr lang="en-US" sz="1600" dirty="0" smtClean="0"/>
              <a:t>runs </a:t>
            </a:r>
            <a:r>
              <a:rPr lang="en-US" sz="1600" dirty="0"/>
              <a:t>solo, returns </a:t>
            </a:r>
            <a:r>
              <a:rPr lang="en-US" sz="1600" dirty="0" smtClean="0"/>
              <a:t>1</a:t>
            </a:r>
            <a:endParaRPr lang="he-IL" sz="1600" baseline="-25000" dirty="0"/>
          </a:p>
        </p:txBody>
      </p:sp>
      <p:pic>
        <p:nvPicPr>
          <p:cNvPr id="96" name="Picture 2" descr="תוצאת תמונה עבור ‪funny f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8"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98"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8"/>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103" name="Rectangular Callout 102"/>
          <p:cNvSpPr/>
          <p:nvPr/>
        </p:nvSpPr>
        <p:spPr>
          <a:xfrm>
            <a:off x="6287460" y="3555564"/>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About to perform an </a:t>
            </a:r>
            <a:r>
              <a:rPr lang="en-US" dirty="0" err="1" smtClean="0">
                <a:solidFill>
                  <a:schemeClr val="tx1"/>
                </a:solidFill>
              </a:rPr>
              <a:t>Inc</a:t>
            </a:r>
            <a:r>
              <a:rPr lang="en-US" dirty="0" smtClean="0">
                <a:solidFill>
                  <a:schemeClr val="tx1"/>
                </a:solidFill>
              </a:rPr>
              <a:t>( ) operation</a:t>
            </a:r>
            <a:endParaRPr lang="he-IL" dirty="0">
              <a:solidFill>
                <a:schemeClr val="tx1"/>
              </a:solidFill>
            </a:endParaRPr>
          </a:p>
        </p:txBody>
      </p:sp>
      <p:sp>
        <p:nvSpPr>
          <p:cNvPr id="105"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sp>
        <p:nvSpPr>
          <p:cNvPr id="93"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295989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17</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sp>
        <p:nvSpPr>
          <p:cNvPr id="60" name="TextBox 59"/>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88"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89"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90"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cxnSp>
        <p:nvCxnSpPr>
          <p:cNvPr id="97" name="Straight Arrow Connector 96"/>
          <p:cNvCxnSpPr/>
          <p:nvPr/>
        </p:nvCxnSpPr>
        <p:spPr>
          <a:xfrm flipV="1">
            <a:off x="442120" y="2177915"/>
            <a:ext cx="1269999" cy="1042021"/>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p:cNvSpPr txBox="1"/>
              <p:nvPr/>
            </p:nvSpPr>
            <p:spPr>
              <a:xfrm rot="19239447">
                <a:off x="89870" y="2386781"/>
                <a:ext cx="1514363" cy="338554"/>
              </a:xfrm>
              <a:prstGeom prst="rect">
                <a:avLst/>
              </a:prstGeom>
              <a:noFill/>
            </p:spPr>
            <p:txBody>
              <a:bodyPr wrap="square" rtlCol="1">
                <a:spAutoFit/>
              </a:bodyPr>
              <a:lstStyle/>
              <a:p>
                <a:r>
                  <a:rPr lang="el-GR" sz="1600" dirty="0"/>
                  <a:t>α</a:t>
                </a:r>
                <a:r>
                  <a:rPr lang="en-US" sz="1600" dirty="0"/>
                  <a:t>: </a:t>
                </a:r>
                <a14:m>
                  <m:oMath xmlns:m="http://schemas.openxmlformats.org/officeDocument/2006/math">
                    <m:r>
                      <a:rPr lang="en-US" sz="1600" b="0" i="1" smtClean="0">
                        <a:latin typeface="Cambria Math" panose="02040503050406030204" pitchFamily="18" charset="0"/>
                      </a:rPr>
                      <m:t>𝑞</m:t>
                    </m:r>
                  </m:oMath>
                </a14:m>
                <a:r>
                  <a:rPr lang="en-US" sz="1600" baseline="-25000" dirty="0" smtClean="0"/>
                  <a:t>1</a:t>
                </a:r>
                <a:r>
                  <a:rPr lang="en-US" sz="1600" dirty="0"/>
                  <a:t> runs </a:t>
                </a:r>
                <a:r>
                  <a:rPr lang="en-US" sz="1600" dirty="0" smtClean="0"/>
                  <a:t>solo</a:t>
                </a:r>
                <a:endParaRPr lang="he-IL" sz="1600" baseline="-25000" dirty="0"/>
              </a:p>
            </p:txBody>
          </p:sp>
        </mc:Choice>
        <mc:Fallback xmlns="">
          <p:sp>
            <p:nvSpPr>
              <p:cNvPr id="99" name="TextBox 98"/>
              <p:cNvSpPr txBox="1">
                <a:spLocks noRot="1" noChangeAspect="1" noMove="1" noResize="1" noEditPoints="1" noAdjustHandles="1" noChangeArrowheads="1" noChangeShapeType="1" noTextEdit="1"/>
              </p:cNvSpPr>
              <p:nvPr/>
            </p:nvSpPr>
            <p:spPr>
              <a:xfrm rot="19239447">
                <a:off x="89870" y="2386781"/>
                <a:ext cx="1514363" cy="338554"/>
              </a:xfrm>
              <a:prstGeom prst="rect">
                <a:avLst/>
              </a:prstGeom>
              <a:blipFill rotWithShape="1">
                <a:blip r:embed="rId6"/>
                <a:stretch>
                  <a:fillRect l="-2632" b="-5970"/>
                </a:stretch>
              </a:blipFill>
            </p:spPr>
            <p:txBody>
              <a:bodyPr/>
              <a:lstStyle/>
              <a:p>
                <a:r>
                  <a:rPr lang="he-IL">
                    <a:noFill/>
                  </a:rPr>
                  <a:t> </a:t>
                </a:r>
              </a:p>
            </p:txBody>
          </p:sp>
        </mc:Fallback>
      </mc:AlternateContent>
      <p:cxnSp>
        <p:nvCxnSpPr>
          <p:cNvPr id="100" name="Straight Arrow Connector 99"/>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27584" y="2924944"/>
            <a:ext cx="3024336"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0 </a:t>
            </a:r>
            <a:endParaRPr lang="he-IL" sz="1600" baseline="-25000" dirty="0"/>
          </a:p>
        </p:txBody>
      </p:sp>
      <p:cxnSp>
        <p:nvCxnSpPr>
          <p:cNvPr id="92" name="Straight Arrow Connector 91"/>
          <p:cNvCxnSpPr/>
          <p:nvPr/>
        </p:nvCxnSpPr>
        <p:spPr>
          <a:xfrm>
            <a:off x="1824401" y="2209909"/>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619969" y="1848147"/>
            <a:ext cx="3024336" cy="338554"/>
          </a:xfrm>
          <a:prstGeom prst="rect">
            <a:avLst/>
          </a:prstGeom>
          <a:noFill/>
        </p:spPr>
        <p:txBody>
          <a:bodyPr wrap="square" rtlCol="1">
            <a:spAutoFit/>
          </a:bodyPr>
          <a:lstStyle/>
          <a:p>
            <a:r>
              <a:rPr lang="en-US" sz="1600" dirty="0" smtClean="0">
                <a:latin typeface="Times New Roman"/>
                <a:cs typeface="Times New Roman"/>
              </a:rPr>
              <a:t>  p </a:t>
            </a:r>
            <a:r>
              <a:rPr lang="en-US" sz="1600" dirty="0" smtClean="0"/>
              <a:t>runs </a:t>
            </a:r>
            <a:r>
              <a:rPr lang="en-US" sz="1600" dirty="0"/>
              <a:t>solo, returns </a:t>
            </a:r>
            <a:r>
              <a:rPr lang="en-US" sz="1600" dirty="0" smtClean="0"/>
              <a:t>1</a:t>
            </a:r>
            <a:endParaRPr lang="he-IL" sz="1600" baseline="-25000" dirty="0"/>
          </a:p>
        </p:txBody>
      </p:sp>
      <p:pic>
        <p:nvPicPr>
          <p:cNvPr id="104" name="Picture 2" descr="תוצאת תמונה עבור ‪funny f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8"/>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3" name="Straight Arrow Connector 12"/>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9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4"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94"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10"/>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96" name="Rectangular Callout 95"/>
          <p:cNvSpPr/>
          <p:nvPr/>
        </p:nvSpPr>
        <p:spPr>
          <a:xfrm>
            <a:off x="6287460" y="3555564"/>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About to perform an </a:t>
            </a:r>
            <a:r>
              <a:rPr lang="en-US" dirty="0" err="1" smtClean="0">
                <a:solidFill>
                  <a:schemeClr val="tx1"/>
                </a:solidFill>
              </a:rPr>
              <a:t>Inc</a:t>
            </a:r>
            <a:r>
              <a:rPr lang="en-US" dirty="0" smtClean="0">
                <a:solidFill>
                  <a:schemeClr val="tx1"/>
                </a:solidFill>
              </a:rPr>
              <a:t>( ) operation</a:t>
            </a:r>
            <a:endParaRPr lang="he-IL" dirty="0">
              <a:solidFill>
                <a:schemeClr val="tx1"/>
              </a:solidFill>
            </a:endParaRPr>
          </a:p>
        </p:txBody>
      </p:sp>
      <p:sp>
        <p:nvSpPr>
          <p:cNvPr id="98" name="Content Placeholder 2"/>
          <p:cNvSpPr txBox="1">
            <a:spLocks/>
          </p:cNvSpPr>
          <p:nvPr/>
        </p:nvSpPr>
        <p:spPr>
          <a:xfrm>
            <a:off x="305638" y="1153037"/>
            <a:ext cx="8586841" cy="1403022"/>
          </a:xfrm>
          <a:prstGeom prst="rect">
            <a:avLst/>
          </a:prstGeom>
        </p:spPr>
        <p:style>
          <a:lnRef idx="0">
            <a:schemeClr val="accent2"/>
          </a:lnRef>
          <a:fillRef idx="3">
            <a:schemeClr val="accent2"/>
          </a:fillRef>
          <a:effectRef idx="3">
            <a:schemeClr val="accent2"/>
          </a:effectRef>
          <a:fontRef idx="minor">
            <a:schemeClr val="lt1"/>
          </a:fontRef>
        </p:style>
        <p:txBody>
          <a:bodyPr tIns="36000" bIns="36000" anchor="ctr" anchorCtr="1">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u="sng" dirty="0" smtClean="0">
                <a:solidFill>
                  <a:schemeClr val="bg1"/>
                </a:solidFill>
              </a:rPr>
              <a:t>Visible </a:t>
            </a:r>
            <a:r>
              <a:rPr lang="en-US" b="1" u="sng" dirty="0" smtClean="0">
                <a:solidFill>
                  <a:schemeClr val="bg1"/>
                </a:solidFill>
              </a:rPr>
              <a:t>step</a:t>
            </a:r>
            <a:r>
              <a:rPr lang="en-US" dirty="0" smtClean="0">
                <a:solidFill>
                  <a:schemeClr val="bg1"/>
                </a:solidFill>
              </a:rPr>
              <a:t>: </a:t>
            </a:r>
            <a:r>
              <a:rPr lang="en-US" sz="2800" dirty="0" smtClean="0">
                <a:solidFill>
                  <a:schemeClr val="bg1"/>
                </a:solidFill>
              </a:rPr>
              <a:t>A step </a:t>
            </a:r>
            <a:r>
              <a:rPr lang="en-US" dirty="0">
                <a:solidFill>
                  <a:srgbClr val="0000FF"/>
                </a:solidFill>
              </a:rPr>
              <a:t>e</a:t>
            </a:r>
            <a:r>
              <a:rPr lang="en-US" sz="2800" dirty="0" smtClean="0">
                <a:solidFill>
                  <a:schemeClr val="bg1"/>
                </a:solidFill>
              </a:rPr>
              <a:t> </a:t>
            </a:r>
            <a:r>
              <a:rPr lang="en-US" sz="2800" dirty="0" smtClean="0">
                <a:solidFill>
                  <a:schemeClr val="bg1"/>
                </a:solidFill>
              </a:rPr>
              <a:t>is a visible step for </a:t>
            </a:r>
            <a:r>
              <a:rPr lang="en-US" sz="2800" dirty="0" smtClean="0">
                <a:solidFill>
                  <a:srgbClr val="0000FF"/>
                </a:solidFill>
              </a:rPr>
              <a:t>p</a:t>
            </a:r>
            <a:r>
              <a:rPr lang="en-US" sz="2800" dirty="0" smtClean="0">
                <a:solidFill>
                  <a:schemeClr val="bg1"/>
                </a:solidFill>
              </a:rPr>
              <a:t>, if </a:t>
            </a:r>
            <a:r>
              <a:rPr lang="en-US" sz="2800" dirty="0" smtClean="0">
                <a:solidFill>
                  <a:schemeClr val="bg1"/>
                </a:solidFill>
              </a:rPr>
              <a:t>p's solo run performs different sequences of steps immediately before and after </a:t>
            </a:r>
            <a:r>
              <a:rPr lang="en-US" sz="2800" dirty="0" smtClean="0">
                <a:solidFill>
                  <a:srgbClr val="0000FF"/>
                </a:solidFill>
              </a:rPr>
              <a:t>e</a:t>
            </a:r>
            <a:r>
              <a:rPr lang="en-US" sz="2800" dirty="0" smtClean="0">
                <a:solidFill>
                  <a:schemeClr val="bg1"/>
                </a:solidFill>
              </a:rPr>
              <a:t>.</a:t>
            </a:r>
            <a:endParaRPr lang="en-US" sz="2800" dirty="0">
              <a:solidFill>
                <a:schemeClr val="bg1"/>
              </a:solidFill>
            </a:endParaRPr>
          </a:p>
        </p:txBody>
      </p:sp>
      <p:sp>
        <p:nvSpPr>
          <p:cNvPr id="10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863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18</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sp>
        <p:nvSpPr>
          <p:cNvPr id="60" name="TextBox 59"/>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88"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4</a:t>
            </a:r>
            <a:endParaRPr lang="he-IL" altLang="en-US" b="1">
              <a:solidFill>
                <a:schemeClr val="tx2"/>
              </a:solidFill>
            </a:endParaRPr>
          </a:p>
        </p:txBody>
      </p:sp>
      <p:sp>
        <p:nvSpPr>
          <p:cNvPr id="89"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90"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cxnSp>
        <p:nvCxnSpPr>
          <p:cNvPr id="97" name="Straight Arrow Connector 96"/>
          <p:cNvCxnSpPr/>
          <p:nvPr/>
        </p:nvCxnSpPr>
        <p:spPr>
          <a:xfrm flipV="1">
            <a:off x="442120" y="2177915"/>
            <a:ext cx="1269999" cy="1042021"/>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p:cNvSpPr txBox="1"/>
              <p:nvPr/>
            </p:nvSpPr>
            <p:spPr>
              <a:xfrm rot="19239447">
                <a:off x="89870" y="2386781"/>
                <a:ext cx="1514363" cy="338554"/>
              </a:xfrm>
              <a:prstGeom prst="rect">
                <a:avLst/>
              </a:prstGeom>
              <a:noFill/>
            </p:spPr>
            <p:txBody>
              <a:bodyPr wrap="square" rtlCol="1">
                <a:spAutoFit/>
              </a:bodyPr>
              <a:lstStyle/>
              <a:p>
                <a:r>
                  <a:rPr lang="el-GR" sz="1600" dirty="0"/>
                  <a:t>α</a:t>
                </a:r>
                <a:r>
                  <a:rPr lang="en-US" sz="1600" dirty="0"/>
                  <a:t>: </a:t>
                </a:r>
                <a14:m>
                  <m:oMath xmlns:m="http://schemas.openxmlformats.org/officeDocument/2006/math">
                    <m:r>
                      <a:rPr lang="en-US" sz="1600" b="0" i="1" smtClean="0">
                        <a:latin typeface="Cambria Math" panose="02040503050406030204" pitchFamily="18" charset="0"/>
                      </a:rPr>
                      <m:t>𝑞</m:t>
                    </m:r>
                  </m:oMath>
                </a14:m>
                <a:r>
                  <a:rPr lang="en-US" sz="1600" baseline="-25000" dirty="0" smtClean="0"/>
                  <a:t>1</a:t>
                </a:r>
                <a:r>
                  <a:rPr lang="en-US" sz="1600" dirty="0"/>
                  <a:t> runs </a:t>
                </a:r>
                <a:r>
                  <a:rPr lang="en-US" sz="1600" dirty="0" smtClean="0"/>
                  <a:t>solo</a:t>
                </a:r>
                <a:endParaRPr lang="he-IL" sz="1600" baseline="-25000" dirty="0"/>
              </a:p>
            </p:txBody>
          </p:sp>
        </mc:Choice>
        <mc:Fallback xmlns="">
          <p:sp>
            <p:nvSpPr>
              <p:cNvPr id="99" name="TextBox 98"/>
              <p:cNvSpPr txBox="1">
                <a:spLocks noRot="1" noChangeAspect="1" noMove="1" noResize="1" noEditPoints="1" noAdjustHandles="1" noChangeArrowheads="1" noChangeShapeType="1" noTextEdit="1"/>
              </p:cNvSpPr>
              <p:nvPr/>
            </p:nvSpPr>
            <p:spPr>
              <a:xfrm rot="19239447">
                <a:off x="89870" y="2386781"/>
                <a:ext cx="1514363" cy="338554"/>
              </a:xfrm>
              <a:prstGeom prst="rect">
                <a:avLst/>
              </a:prstGeom>
              <a:blipFill rotWithShape="1">
                <a:blip r:embed="rId6"/>
                <a:stretch>
                  <a:fillRect l="-2632" b="-5970"/>
                </a:stretch>
              </a:blipFill>
            </p:spPr>
            <p:txBody>
              <a:bodyPr/>
              <a:lstStyle/>
              <a:p>
                <a:r>
                  <a:rPr lang="he-IL">
                    <a:noFill/>
                  </a:rPr>
                  <a:t> </a:t>
                </a:r>
              </a:p>
            </p:txBody>
          </p:sp>
        </mc:Fallback>
      </mc:AlternateContent>
      <p:cxnSp>
        <p:nvCxnSpPr>
          <p:cNvPr id="100" name="Straight Arrow Connector 99"/>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27584" y="2924944"/>
            <a:ext cx="3024336"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0 </a:t>
            </a:r>
            <a:endParaRPr lang="he-IL" sz="1600" baseline="-25000" dirty="0"/>
          </a:p>
        </p:txBody>
      </p:sp>
      <p:cxnSp>
        <p:nvCxnSpPr>
          <p:cNvPr id="92" name="Straight Arrow Connector 91"/>
          <p:cNvCxnSpPr/>
          <p:nvPr/>
        </p:nvCxnSpPr>
        <p:spPr>
          <a:xfrm>
            <a:off x="1824401" y="2209909"/>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619969" y="1848147"/>
            <a:ext cx="3024336" cy="338554"/>
          </a:xfrm>
          <a:prstGeom prst="rect">
            <a:avLst/>
          </a:prstGeom>
          <a:noFill/>
        </p:spPr>
        <p:txBody>
          <a:bodyPr wrap="square" rtlCol="1">
            <a:spAutoFit/>
          </a:bodyPr>
          <a:lstStyle/>
          <a:p>
            <a:r>
              <a:rPr lang="en-US" sz="1600" dirty="0" smtClean="0">
                <a:latin typeface="Times New Roman"/>
                <a:cs typeface="Times New Roman"/>
              </a:rPr>
              <a:t>  p </a:t>
            </a:r>
            <a:r>
              <a:rPr lang="en-US" sz="1600" dirty="0" smtClean="0"/>
              <a:t>runs </a:t>
            </a:r>
            <a:r>
              <a:rPr lang="en-US" sz="1600" dirty="0"/>
              <a:t>solo, returns </a:t>
            </a:r>
            <a:r>
              <a:rPr lang="en-US" sz="1600" dirty="0" smtClean="0"/>
              <a:t>1</a:t>
            </a:r>
            <a:endParaRPr lang="he-IL" sz="1600" baseline="-25000" dirty="0"/>
          </a:p>
        </p:txBody>
      </p:sp>
      <p:pic>
        <p:nvPicPr>
          <p:cNvPr id="104" name="Picture 2" descr="תוצאת תמונה עבור ‪funny f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8"/>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3" name="Straight Arrow Connector 12"/>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9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4"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94"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10"/>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96" name="Rectangular Callout 95"/>
          <p:cNvSpPr/>
          <p:nvPr/>
        </p:nvSpPr>
        <p:spPr>
          <a:xfrm>
            <a:off x="6287460" y="3555564"/>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About to perform an </a:t>
            </a:r>
            <a:r>
              <a:rPr lang="en-US" dirty="0" err="1" smtClean="0">
                <a:solidFill>
                  <a:schemeClr val="tx1"/>
                </a:solidFill>
              </a:rPr>
              <a:t>Inc</a:t>
            </a:r>
            <a:r>
              <a:rPr lang="en-US" dirty="0" smtClean="0">
                <a:solidFill>
                  <a:schemeClr val="tx1"/>
                </a:solidFill>
              </a:rPr>
              <a:t>( ) operation</a:t>
            </a:r>
            <a:endParaRPr lang="he-IL" dirty="0">
              <a:solidFill>
                <a:schemeClr val="tx1"/>
              </a:solidFill>
            </a:endParaRPr>
          </a:p>
        </p:txBody>
      </p:sp>
      <p:sp>
        <p:nvSpPr>
          <p:cNvPr id="102" name="TextBox 101"/>
          <p:cNvSpPr txBox="1"/>
          <p:nvPr/>
        </p:nvSpPr>
        <p:spPr>
          <a:xfrm rot="19239447">
            <a:off x="-243895" y="2072999"/>
            <a:ext cx="1850632" cy="461665"/>
          </a:xfrm>
          <a:prstGeom prst="rect">
            <a:avLst/>
          </a:prstGeom>
          <a:noFill/>
        </p:spPr>
        <p:txBody>
          <a:bodyPr wrap="square" rtlCol="1">
            <a:spAutoFit/>
          </a:bodyPr>
          <a:lstStyle/>
          <a:p>
            <a:pPr algn="ctr"/>
            <a:r>
              <a:rPr lang="el-GR" sz="2400" dirty="0">
                <a:solidFill>
                  <a:srgbClr val="0000FF"/>
                </a:solidFill>
              </a:rPr>
              <a:t>α</a:t>
            </a:r>
            <a:r>
              <a:rPr lang="en-US" sz="2400" dirty="0">
                <a:solidFill>
                  <a:srgbClr val="0000FF"/>
                </a:solidFill>
              </a:rPr>
              <a:t>=</a:t>
            </a:r>
            <a:r>
              <a:rPr lang="el-GR" sz="2400" dirty="0">
                <a:solidFill>
                  <a:srgbClr val="0000FF"/>
                </a:solidFill>
              </a:rPr>
              <a:t> </a:t>
            </a:r>
            <a:r>
              <a:rPr lang="el-GR" sz="2400" dirty="0" smtClean="0">
                <a:solidFill>
                  <a:srgbClr val="0000FF"/>
                </a:solidFill>
              </a:rPr>
              <a:t>α</a:t>
            </a:r>
            <a:r>
              <a:rPr lang="en-US" sz="2400" dirty="0" smtClean="0">
                <a:solidFill>
                  <a:srgbClr val="0000FF"/>
                </a:solidFill>
              </a:rPr>
              <a:t>' e</a:t>
            </a:r>
            <a:r>
              <a:rPr lang="en-US" sz="2400" baseline="-25000" dirty="0" smtClean="0">
                <a:solidFill>
                  <a:srgbClr val="0000FF"/>
                </a:solidFill>
              </a:rPr>
              <a:t>1</a:t>
            </a:r>
            <a:r>
              <a:rPr lang="en-US" sz="2400" dirty="0" smtClean="0">
                <a:solidFill>
                  <a:srgbClr val="0000FF"/>
                </a:solidFill>
              </a:rPr>
              <a:t> </a:t>
            </a:r>
            <a:r>
              <a:rPr lang="el-GR" sz="2400" dirty="0">
                <a:solidFill>
                  <a:srgbClr val="0000FF"/>
                </a:solidFill>
              </a:rPr>
              <a:t>α</a:t>
            </a:r>
            <a:r>
              <a:rPr lang="en-US" sz="2400" dirty="0">
                <a:solidFill>
                  <a:srgbClr val="0000FF"/>
                </a:solidFill>
              </a:rPr>
              <a:t>''</a:t>
            </a:r>
            <a:endParaRPr lang="he-IL" sz="2400" baseline="-25000" dirty="0">
              <a:solidFill>
                <a:srgbClr val="0000FF"/>
              </a:solidFill>
            </a:endParaRPr>
          </a:p>
        </p:txBody>
      </p:sp>
      <p:sp>
        <p:nvSpPr>
          <p:cNvPr id="9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13339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19</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88"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4</a:t>
            </a:r>
            <a:endParaRPr lang="he-IL" altLang="en-US" b="1" dirty="0">
              <a:solidFill>
                <a:schemeClr val="tx2"/>
              </a:solidFill>
            </a:endParaRPr>
          </a:p>
        </p:txBody>
      </p:sp>
      <p:sp>
        <p:nvSpPr>
          <p:cNvPr id="89"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5</a:t>
            </a:r>
            <a:endParaRPr lang="he-IL" altLang="en-US" b="1">
              <a:solidFill>
                <a:schemeClr val="tx2"/>
              </a:solidFill>
            </a:endParaRPr>
          </a:p>
        </p:txBody>
      </p:sp>
      <p:sp>
        <p:nvSpPr>
          <p:cNvPr id="90"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pic>
        <p:nvPicPr>
          <p:cNvPr id="10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6588224" y="3068960"/>
                <a:ext cx="2160240" cy="954107"/>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he-IL" sz="2800" b="0" i="1" smtClean="0">
                            <a:solidFill>
                              <a:srgbClr val="0000FF"/>
                            </a:solidFill>
                            <a:latin typeface="Cambria Math"/>
                          </a:rPr>
                          <m:t>1</m:t>
                        </m:r>
                      </m:sub>
                    </m:sSub>
                  </m:oMath>
                </a14:m>
                <a:r>
                  <a:rPr lang="he-IL" sz="2800" dirty="0">
                    <a:solidFill>
                      <a:srgbClr val="0000FF"/>
                    </a:solidFill>
                  </a:rPr>
                  <a:t>=</a:t>
                </a:r>
                <a14:m>
                  <m:oMath xmlns:m="http://schemas.openxmlformats.org/officeDocument/2006/math">
                    <m:sSup>
                      <m:sSupPr>
                        <m:ctrlPr>
                          <a:rPr lang="en-US" sz="2800" b="0" i="1" dirty="0" smtClean="0">
                            <a:solidFill>
                              <a:srgbClr val="0000FF"/>
                            </a:solidFill>
                            <a:latin typeface="Cambria Math"/>
                            <a:ea typeface="Cambria Math"/>
                          </a:rPr>
                        </m:ctrlPr>
                      </m:sSupPr>
                      <m:e>
                        <m:r>
                          <a:rPr lang="he-IL" sz="2800" i="1" dirty="0" smtClean="0">
                            <a:solidFill>
                              <a:srgbClr val="0000FF"/>
                            </a:solidFill>
                            <a:latin typeface="Cambria Math"/>
                            <a:ea typeface="Cambria Math"/>
                          </a:rPr>
                          <m:t>𝛼</m:t>
                        </m:r>
                      </m:e>
                      <m:sup>
                        <m:r>
                          <a:rPr lang="en-US" sz="2800" b="0" i="1" dirty="0" smtClean="0">
                            <a:solidFill>
                              <a:srgbClr val="0000FF"/>
                            </a:solidFill>
                            <a:latin typeface="Cambria Math"/>
                            <a:ea typeface="Cambria Math"/>
                          </a:rPr>
                          <m:t>′</m:t>
                        </m:r>
                      </m:sup>
                    </m:sSup>
                  </m:oMath>
                </a14:m>
                <a:endParaRPr lang="en-US" sz="2800" b="0" dirty="0">
                  <a:solidFill>
                    <a:srgbClr val="0000FF"/>
                  </a:solidFill>
                  <a:ea typeface="Cambria Math"/>
                </a:endParaRPr>
              </a:p>
              <a:p>
                <a14:m>
                  <m:oMath xmlns:m="http://schemas.openxmlformats.org/officeDocument/2006/math">
                    <m:sSub>
                      <m:sSubPr>
                        <m:ctrlPr>
                          <a:rPr lang="he-IL" sz="2800" i="1">
                            <a:solidFill>
                              <a:srgbClr val="0000FF"/>
                            </a:solidFill>
                            <a:latin typeface="Cambria Math"/>
                          </a:rPr>
                        </m:ctrlPr>
                      </m:sSubPr>
                      <m:e>
                        <m:r>
                          <a:rPr lang="he-IL" sz="2800" i="1" smtClean="0">
                            <a:solidFill>
                              <a:srgbClr val="0000FF"/>
                            </a:solidFill>
                            <a:latin typeface="Cambria Math"/>
                            <a:ea typeface="Cambria Math"/>
                          </a:rPr>
                          <m:t>𝛾</m:t>
                        </m:r>
                      </m:e>
                      <m:sub>
                        <m:r>
                          <a:rPr lang="he-IL" sz="2800" i="1">
                            <a:solidFill>
                              <a:srgbClr val="0000FF"/>
                            </a:solidFill>
                            <a:latin typeface="Cambria Math"/>
                          </a:rPr>
                          <m:t>1</m:t>
                        </m:r>
                      </m:sub>
                    </m:sSub>
                  </m:oMath>
                </a14:m>
                <a:r>
                  <a:rPr lang="he-IL" sz="2800" dirty="0">
                    <a:solidFill>
                      <a:srgbClr val="0000FF"/>
                    </a:solidFill>
                  </a:rPr>
                  <a:t>=</a:t>
                </a:r>
                <a14:m>
                  <m:oMath xmlns:m="http://schemas.openxmlformats.org/officeDocument/2006/math">
                    <m:r>
                      <a:rPr lang="en-US" sz="2800" b="0" i="1" dirty="0" smtClean="0">
                        <a:solidFill>
                          <a:srgbClr val="0000FF"/>
                        </a:solidFill>
                        <a:latin typeface="Cambria Math"/>
                        <a:ea typeface="Cambria Math"/>
                      </a:rPr>
                      <m:t>𝑒</m:t>
                    </m:r>
                    <m:r>
                      <a:rPr lang="en-US" sz="2800" b="0" i="1" baseline="-25000" dirty="0" smtClean="0">
                        <a:solidFill>
                          <a:srgbClr val="0000FF"/>
                        </a:solidFill>
                        <a:latin typeface="Cambria Math"/>
                        <a:ea typeface="Cambria Math"/>
                      </a:rPr>
                      <m:t>1</m:t>
                    </m:r>
                  </m:oMath>
                </a14:m>
                <a:endParaRPr lang="en-US" sz="2800" baseline="-25000" dirty="0">
                  <a:solidFill>
                    <a:srgbClr val="0000FF"/>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6588224" y="3068960"/>
                <a:ext cx="2160240" cy="954107"/>
              </a:xfrm>
              <a:prstGeom prst="rect">
                <a:avLst/>
              </a:prstGeom>
              <a:blipFill rotWithShape="1">
                <a:blip r:embed="rId8"/>
                <a:stretch>
                  <a:fillRect t="-6918" b="-15723"/>
                </a:stretch>
              </a:blipFill>
              <a:ln>
                <a:solidFill>
                  <a:schemeClr val="tx1"/>
                </a:solidFill>
              </a:ln>
            </p:spPr>
            <p:txBody>
              <a:bodyPr/>
              <a:lstStyle/>
              <a:p>
                <a:r>
                  <a:rPr lang="he-IL">
                    <a:noFill/>
                  </a:rPr>
                  <a:t> </a:t>
                </a:r>
              </a:p>
            </p:txBody>
          </p:sp>
        </mc:Fallback>
      </mc:AlternateContent>
      <p:cxnSp>
        <p:nvCxnSpPr>
          <p:cNvPr id="102" name="Straight Arrow Connector 101"/>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10"/>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109"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sp>
        <p:nvSpPr>
          <p:cNvPr id="110" name="TextBox 109"/>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111" name="Straight Arrow Connector 110"/>
          <p:cNvCxnSpPr/>
          <p:nvPr/>
        </p:nvCxnSpPr>
        <p:spPr>
          <a:xfrm flipV="1">
            <a:off x="442120" y="2177915"/>
            <a:ext cx="1269999" cy="1042021"/>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p:cNvSpPr txBox="1"/>
              <p:nvPr/>
            </p:nvSpPr>
            <p:spPr>
              <a:xfrm rot="19239447">
                <a:off x="89870" y="2386781"/>
                <a:ext cx="1514363" cy="338554"/>
              </a:xfrm>
              <a:prstGeom prst="rect">
                <a:avLst/>
              </a:prstGeom>
              <a:noFill/>
            </p:spPr>
            <p:txBody>
              <a:bodyPr wrap="square" rtlCol="1">
                <a:spAutoFit/>
              </a:bodyPr>
              <a:lstStyle/>
              <a:p>
                <a:r>
                  <a:rPr lang="el-GR" sz="1600" dirty="0"/>
                  <a:t>α</a:t>
                </a:r>
                <a:r>
                  <a:rPr lang="en-US" sz="1600" dirty="0"/>
                  <a:t>: </a:t>
                </a:r>
                <a14:m>
                  <m:oMath xmlns:m="http://schemas.openxmlformats.org/officeDocument/2006/math">
                    <m:r>
                      <a:rPr lang="en-US" sz="1600" b="0" i="1" smtClean="0">
                        <a:latin typeface="Cambria Math" panose="02040503050406030204" pitchFamily="18" charset="0"/>
                      </a:rPr>
                      <m:t>𝑞</m:t>
                    </m:r>
                  </m:oMath>
                </a14:m>
                <a:r>
                  <a:rPr lang="en-US" sz="1600" baseline="-25000" dirty="0" smtClean="0"/>
                  <a:t>1</a:t>
                </a:r>
                <a:r>
                  <a:rPr lang="en-US" sz="1600" dirty="0"/>
                  <a:t> runs </a:t>
                </a:r>
                <a:r>
                  <a:rPr lang="en-US" sz="1600" dirty="0" smtClean="0"/>
                  <a:t>solo</a:t>
                </a:r>
                <a:endParaRPr lang="he-IL" sz="1600" baseline="-25000" dirty="0"/>
              </a:p>
            </p:txBody>
          </p:sp>
        </mc:Choice>
        <mc:Fallback xmlns="">
          <p:sp>
            <p:nvSpPr>
              <p:cNvPr id="112" name="TextBox 111"/>
              <p:cNvSpPr txBox="1">
                <a:spLocks noRot="1" noChangeAspect="1" noMove="1" noResize="1" noEditPoints="1" noAdjustHandles="1" noChangeArrowheads="1" noChangeShapeType="1" noTextEdit="1"/>
              </p:cNvSpPr>
              <p:nvPr/>
            </p:nvSpPr>
            <p:spPr>
              <a:xfrm rot="19239447">
                <a:off x="89870" y="2386781"/>
                <a:ext cx="1514363" cy="338554"/>
              </a:xfrm>
              <a:prstGeom prst="rect">
                <a:avLst/>
              </a:prstGeom>
              <a:blipFill rotWithShape="1">
                <a:blip r:embed="rId11"/>
                <a:stretch>
                  <a:fillRect l="-2632" b="-5970"/>
                </a:stretch>
              </a:blipFill>
            </p:spPr>
            <p:txBody>
              <a:bodyPr/>
              <a:lstStyle/>
              <a:p>
                <a:r>
                  <a:rPr lang="he-IL">
                    <a:noFill/>
                  </a:rPr>
                  <a:t> </a:t>
                </a:r>
              </a:p>
            </p:txBody>
          </p:sp>
        </mc:Fallback>
      </mc:AlternateContent>
      <p:cxnSp>
        <p:nvCxnSpPr>
          <p:cNvPr id="113" name="Straight Arrow Connector 112"/>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827584" y="2924944"/>
            <a:ext cx="3024336"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0 </a:t>
            </a:r>
            <a:endParaRPr lang="he-IL" sz="1600" baseline="-25000" dirty="0"/>
          </a:p>
        </p:txBody>
      </p:sp>
      <p:cxnSp>
        <p:nvCxnSpPr>
          <p:cNvPr id="115" name="Straight Arrow Connector 114"/>
          <p:cNvCxnSpPr/>
          <p:nvPr/>
        </p:nvCxnSpPr>
        <p:spPr>
          <a:xfrm>
            <a:off x="1824401" y="2209909"/>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619969" y="1848147"/>
            <a:ext cx="3024336" cy="338554"/>
          </a:xfrm>
          <a:prstGeom prst="rect">
            <a:avLst/>
          </a:prstGeom>
          <a:noFill/>
        </p:spPr>
        <p:txBody>
          <a:bodyPr wrap="square" rtlCol="1">
            <a:spAutoFit/>
          </a:bodyPr>
          <a:lstStyle/>
          <a:p>
            <a:r>
              <a:rPr lang="en-US" sz="1600" dirty="0" smtClean="0">
                <a:latin typeface="Times New Roman"/>
                <a:cs typeface="Times New Roman"/>
              </a:rPr>
              <a:t>  p </a:t>
            </a:r>
            <a:r>
              <a:rPr lang="en-US" sz="1600" dirty="0" smtClean="0"/>
              <a:t>runs </a:t>
            </a:r>
            <a:r>
              <a:rPr lang="en-US" sz="1600" dirty="0"/>
              <a:t>solo, returns </a:t>
            </a:r>
            <a:r>
              <a:rPr lang="en-US" sz="1600" dirty="0" smtClean="0"/>
              <a:t>1</a:t>
            </a:r>
            <a:endParaRPr lang="he-IL" sz="1600" baseline="-25000" dirty="0"/>
          </a:p>
        </p:txBody>
      </p:sp>
      <p:sp>
        <p:nvSpPr>
          <p:cNvPr id="117" name="TextBox 116"/>
          <p:cNvSpPr txBox="1"/>
          <p:nvPr/>
        </p:nvSpPr>
        <p:spPr>
          <a:xfrm rot="19239447">
            <a:off x="-243895" y="2072999"/>
            <a:ext cx="1850632" cy="461665"/>
          </a:xfrm>
          <a:prstGeom prst="rect">
            <a:avLst/>
          </a:prstGeom>
          <a:noFill/>
        </p:spPr>
        <p:txBody>
          <a:bodyPr wrap="square" rtlCol="1">
            <a:spAutoFit/>
          </a:bodyPr>
          <a:lstStyle/>
          <a:p>
            <a:pPr algn="ctr"/>
            <a:r>
              <a:rPr lang="el-GR" sz="2400" dirty="0">
                <a:solidFill>
                  <a:srgbClr val="0000FF"/>
                </a:solidFill>
              </a:rPr>
              <a:t>α</a:t>
            </a:r>
            <a:r>
              <a:rPr lang="en-US" sz="2400" dirty="0">
                <a:solidFill>
                  <a:srgbClr val="0000FF"/>
                </a:solidFill>
              </a:rPr>
              <a:t>=</a:t>
            </a:r>
            <a:r>
              <a:rPr lang="el-GR" sz="2400" dirty="0">
                <a:solidFill>
                  <a:srgbClr val="0000FF"/>
                </a:solidFill>
              </a:rPr>
              <a:t> </a:t>
            </a:r>
            <a:r>
              <a:rPr lang="el-GR" sz="2400" dirty="0" smtClean="0">
                <a:solidFill>
                  <a:srgbClr val="0000FF"/>
                </a:solidFill>
              </a:rPr>
              <a:t>α</a:t>
            </a:r>
            <a:r>
              <a:rPr lang="en-US" sz="2400" dirty="0" smtClean="0">
                <a:solidFill>
                  <a:srgbClr val="0000FF"/>
                </a:solidFill>
              </a:rPr>
              <a:t>' e</a:t>
            </a:r>
            <a:r>
              <a:rPr lang="en-US" sz="2400" baseline="-25000" dirty="0">
                <a:solidFill>
                  <a:srgbClr val="0000FF"/>
                </a:solidFill>
              </a:rPr>
              <a:t>1</a:t>
            </a:r>
            <a:r>
              <a:rPr lang="en-US" sz="2400" dirty="0" smtClean="0">
                <a:solidFill>
                  <a:srgbClr val="0000FF"/>
                </a:solidFill>
              </a:rPr>
              <a:t> </a:t>
            </a:r>
            <a:r>
              <a:rPr lang="el-GR" sz="2400" dirty="0">
                <a:solidFill>
                  <a:srgbClr val="0000FF"/>
                </a:solidFill>
              </a:rPr>
              <a:t>α</a:t>
            </a:r>
            <a:r>
              <a:rPr lang="en-US" sz="2400" dirty="0">
                <a:solidFill>
                  <a:srgbClr val="0000FF"/>
                </a:solidFill>
              </a:rPr>
              <a:t>''</a:t>
            </a:r>
            <a:endParaRPr lang="he-IL" sz="2400" baseline="-25000" dirty="0">
              <a:solidFill>
                <a:srgbClr val="0000FF"/>
              </a:solidFill>
            </a:endParaRPr>
          </a:p>
        </p:txBody>
      </p:sp>
      <p:sp>
        <p:nvSpPr>
          <p:cNvPr id="9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85853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2</a:t>
            </a:fld>
            <a:endParaRPr lang="en-US"/>
          </a:p>
        </p:txBody>
      </p:sp>
      <p:sp>
        <p:nvSpPr>
          <p:cNvPr id="5"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smtClean="0"/>
              <a:t>Key target audience</a:t>
            </a:r>
            <a:endParaRPr lang="en-GB" altLang="en-US" dirty="0"/>
          </a:p>
        </p:txBody>
      </p:sp>
      <p:grpSp>
        <p:nvGrpSpPr>
          <p:cNvPr id="20" name="Group 19"/>
          <p:cNvGrpSpPr/>
          <p:nvPr/>
        </p:nvGrpSpPr>
        <p:grpSpPr>
          <a:xfrm>
            <a:off x="1835696" y="1124744"/>
            <a:ext cx="6624736" cy="5112568"/>
            <a:chOff x="1835696" y="1124744"/>
            <a:chExt cx="6624736" cy="5112568"/>
          </a:xfrm>
        </p:grpSpPr>
        <p:sp>
          <p:nvSpPr>
            <p:cNvPr id="4" name="Oval 3"/>
            <p:cNvSpPr/>
            <p:nvPr/>
          </p:nvSpPr>
          <p:spPr>
            <a:xfrm>
              <a:off x="1835696" y="1370014"/>
              <a:ext cx="5400600" cy="486729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Line Callout 1 5"/>
            <p:cNvSpPr/>
            <p:nvPr/>
          </p:nvSpPr>
          <p:spPr>
            <a:xfrm>
              <a:off x="6300192" y="1124744"/>
              <a:ext cx="2160240" cy="576064"/>
            </a:xfrm>
            <a:prstGeom prst="borderCallout1">
              <a:avLst>
                <a:gd name="adj1" fmla="val 18750"/>
                <a:gd name="adj2" fmla="val -3279"/>
                <a:gd name="adj3" fmla="val 107762"/>
                <a:gd name="adj4" fmla="val -39146"/>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Computer scientists</a:t>
              </a:r>
              <a:endParaRPr lang="he-IL" sz="2000" b="1" dirty="0">
                <a:solidFill>
                  <a:schemeClr val="tx1"/>
                </a:solidFill>
              </a:endParaRPr>
            </a:p>
          </p:txBody>
        </p:sp>
      </p:grpSp>
      <p:grpSp>
        <p:nvGrpSpPr>
          <p:cNvPr id="12" name="Group 11"/>
          <p:cNvGrpSpPr/>
          <p:nvPr/>
        </p:nvGrpSpPr>
        <p:grpSpPr>
          <a:xfrm>
            <a:off x="323528" y="1189250"/>
            <a:ext cx="5508612" cy="2887822"/>
            <a:chOff x="323528" y="1189250"/>
            <a:chExt cx="5508612" cy="2887822"/>
          </a:xfrm>
          <a:solidFill>
            <a:srgbClr val="0000FF"/>
          </a:solidFill>
        </p:grpSpPr>
        <p:sp>
          <p:nvSpPr>
            <p:cNvPr id="10" name="Oval 9"/>
            <p:cNvSpPr/>
            <p:nvPr/>
          </p:nvSpPr>
          <p:spPr>
            <a:xfrm>
              <a:off x="3239852" y="2996952"/>
              <a:ext cx="2592288" cy="108012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Line Callout 1 10"/>
            <p:cNvSpPr/>
            <p:nvPr/>
          </p:nvSpPr>
          <p:spPr>
            <a:xfrm>
              <a:off x="323528" y="1189250"/>
              <a:ext cx="2160240" cy="576064"/>
            </a:xfrm>
            <a:prstGeom prst="borderCallout1">
              <a:avLst>
                <a:gd name="adj1" fmla="val 111146"/>
                <a:gd name="adj2" fmla="val 51053"/>
                <a:gd name="adj3" fmla="val 354151"/>
                <a:gd name="adj4" fmla="val 1585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DC researchers</a:t>
              </a:r>
              <a:endParaRPr lang="he-IL" sz="2000" b="1" dirty="0">
                <a:solidFill>
                  <a:schemeClr val="tx1"/>
                </a:solidFill>
              </a:endParaRPr>
            </a:p>
          </p:txBody>
        </p:sp>
      </p:grpSp>
      <p:grpSp>
        <p:nvGrpSpPr>
          <p:cNvPr id="21" name="Group 20"/>
          <p:cNvGrpSpPr/>
          <p:nvPr/>
        </p:nvGrpSpPr>
        <p:grpSpPr>
          <a:xfrm>
            <a:off x="4314800" y="3284984"/>
            <a:ext cx="4505672" cy="2808312"/>
            <a:chOff x="4314800" y="3284984"/>
            <a:chExt cx="4505672" cy="2808312"/>
          </a:xfrm>
        </p:grpSpPr>
        <p:sp>
          <p:nvSpPr>
            <p:cNvPr id="13" name="Oval 12"/>
            <p:cNvSpPr/>
            <p:nvPr/>
          </p:nvSpPr>
          <p:spPr>
            <a:xfrm>
              <a:off x="4314800" y="3284984"/>
              <a:ext cx="1049288"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Line Callout 1 16"/>
            <p:cNvSpPr/>
            <p:nvPr/>
          </p:nvSpPr>
          <p:spPr>
            <a:xfrm>
              <a:off x="7380312" y="5373216"/>
              <a:ext cx="1440160" cy="720080"/>
            </a:xfrm>
            <a:prstGeom prst="borderCallout1">
              <a:avLst>
                <a:gd name="adj1" fmla="val 18750"/>
                <a:gd name="adj2" fmla="val -3279"/>
                <a:gd name="adj3" fmla="val -264667"/>
                <a:gd name="adj4" fmla="val -15065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Shared memory</a:t>
              </a:r>
              <a:endParaRPr lang="he-IL" sz="2000" b="1" dirty="0">
                <a:solidFill>
                  <a:schemeClr val="tx1"/>
                </a:solidFill>
              </a:endParaRPr>
            </a:p>
          </p:txBody>
        </p:sp>
      </p:grpSp>
      <p:grpSp>
        <p:nvGrpSpPr>
          <p:cNvPr id="23" name="Group 22"/>
          <p:cNvGrpSpPr/>
          <p:nvPr/>
        </p:nvGrpSpPr>
        <p:grpSpPr>
          <a:xfrm>
            <a:off x="4695428" y="2132856"/>
            <a:ext cx="4125044" cy="1476164"/>
            <a:chOff x="4695428" y="2132856"/>
            <a:chExt cx="4125044" cy="1476164"/>
          </a:xfrm>
        </p:grpSpPr>
        <p:sp>
          <p:nvSpPr>
            <p:cNvPr id="19" name="Oval 18"/>
            <p:cNvSpPr/>
            <p:nvPr/>
          </p:nvSpPr>
          <p:spPr>
            <a:xfrm>
              <a:off x="4695428" y="3320988"/>
              <a:ext cx="288032" cy="288032"/>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Line Callout 1 21"/>
            <p:cNvSpPr/>
            <p:nvPr/>
          </p:nvSpPr>
          <p:spPr>
            <a:xfrm>
              <a:off x="7380312" y="2132856"/>
              <a:ext cx="1440160" cy="576064"/>
            </a:xfrm>
            <a:prstGeom prst="borderCallout1">
              <a:avLst>
                <a:gd name="adj1" fmla="val 18750"/>
                <a:gd name="adj2" fmla="val -8333"/>
                <a:gd name="adj3" fmla="val 225034"/>
                <a:gd name="adj4" fmla="val -175981"/>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Algorithms</a:t>
              </a:r>
              <a:endParaRPr lang="he-IL" sz="2000" b="1" dirty="0">
                <a:solidFill>
                  <a:schemeClr val="tx1"/>
                </a:solidFill>
              </a:endParaRPr>
            </a:p>
          </p:txBody>
        </p:sp>
      </p:grpSp>
      <p:grpSp>
        <p:nvGrpSpPr>
          <p:cNvPr id="28" name="Group 27"/>
          <p:cNvGrpSpPr/>
          <p:nvPr/>
        </p:nvGrpSpPr>
        <p:grpSpPr>
          <a:xfrm>
            <a:off x="40944" y="2348880"/>
            <a:ext cx="4639068" cy="1171269"/>
            <a:chOff x="40944" y="2348880"/>
            <a:chExt cx="4639068" cy="1171269"/>
          </a:xfrm>
        </p:grpSpPr>
        <p:sp>
          <p:nvSpPr>
            <p:cNvPr id="24" name="Oval 23"/>
            <p:cNvSpPr/>
            <p:nvPr/>
          </p:nvSpPr>
          <p:spPr>
            <a:xfrm>
              <a:off x="4535996" y="3376133"/>
              <a:ext cx="144016" cy="1440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Line Callout 1 26"/>
            <p:cNvSpPr/>
            <p:nvPr/>
          </p:nvSpPr>
          <p:spPr>
            <a:xfrm>
              <a:off x="40944" y="2348880"/>
              <a:ext cx="1872208" cy="576064"/>
            </a:xfrm>
            <a:prstGeom prst="borderCallout1">
              <a:avLst>
                <a:gd name="adj1" fmla="val 111146"/>
                <a:gd name="adj2" fmla="val 51053"/>
                <a:gd name="adj3" fmla="val 193050"/>
                <a:gd name="adj4" fmla="val 24379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Lower bounds!</a:t>
              </a:r>
              <a:endParaRPr lang="he-IL" sz="2000" b="1" dirty="0">
                <a:solidFill>
                  <a:schemeClr val="tx1"/>
                </a:solidFill>
              </a:endParaRPr>
            </a:p>
          </p:txBody>
        </p:sp>
      </p:grpSp>
      <p:sp>
        <p:nvSpPr>
          <p:cNvPr id="30"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62855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20</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pic>
        <p:nvPicPr>
          <p:cNvPr id="10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6588224" y="3068960"/>
                <a:ext cx="2160240" cy="954107"/>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he-IL" sz="2800" b="0" i="1" smtClean="0">
                            <a:solidFill>
                              <a:srgbClr val="0000FF"/>
                            </a:solidFill>
                            <a:latin typeface="Cambria Math"/>
                          </a:rPr>
                          <m:t>1</m:t>
                        </m:r>
                      </m:sub>
                    </m:sSub>
                  </m:oMath>
                </a14:m>
                <a:r>
                  <a:rPr lang="he-IL" sz="2800" dirty="0">
                    <a:solidFill>
                      <a:srgbClr val="0000FF"/>
                    </a:solidFill>
                  </a:rPr>
                  <a:t>=</a:t>
                </a:r>
                <a14:m>
                  <m:oMath xmlns:m="http://schemas.openxmlformats.org/officeDocument/2006/math">
                    <m:sSup>
                      <m:sSupPr>
                        <m:ctrlPr>
                          <a:rPr lang="en-US" sz="2800" b="0" i="1" dirty="0" smtClean="0">
                            <a:solidFill>
                              <a:srgbClr val="0000FF"/>
                            </a:solidFill>
                            <a:latin typeface="Cambria Math"/>
                            <a:ea typeface="Cambria Math"/>
                          </a:rPr>
                        </m:ctrlPr>
                      </m:sSupPr>
                      <m:e>
                        <m:r>
                          <a:rPr lang="he-IL" sz="2800" i="1" dirty="0" smtClean="0">
                            <a:solidFill>
                              <a:srgbClr val="0000FF"/>
                            </a:solidFill>
                            <a:latin typeface="Cambria Math"/>
                            <a:ea typeface="Cambria Math"/>
                          </a:rPr>
                          <m:t>𝛼</m:t>
                        </m:r>
                      </m:e>
                      <m:sup>
                        <m:r>
                          <a:rPr lang="en-US" sz="2800" b="0" i="1" dirty="0" smtClean="0">
                            <a:solidFill>
                              <a:srgbClr val="0000FF"/>
                            </a:solidFill>
                            <a:latin typeface="Cambria Math"/>
                            <a:ea typeface="Cambria Math"/>
                          </a:rPr>
                          <m:t>′</m:t>
                        </m:r>
                      </m:sup>
                    </m:sSup>
                  </m:oMath>
                </a14:m>
                <a:endParaRPr lang="en-US" sz="2800" b="0" dirty="0">
                  <a:solidFill>
                    <a:srgbClr val="0000FF"/>
                  </a:solidFill>
                  <a:ea typeface="Cambria Math"/>
                </a:endParaRPr>
              </a:p>
              <a:p>
                <a14:m>
                  <m:oMath xmlns:m="http://schemas.openxmlformats.org/officeDocument/2006/math">
                    <m:sSub>
                      <m:sSubPr>
                        <m:ctrlPr>
                          <a:rPr lang="he-IL" sz="2800" i="1">
                            <a:solidFill>
                              <a:srgbClr val="0000FF"/>
                            </a:solidFill>
                            <a:latin typeface="Cambria Math"/>
                          </a:rPr>
                        </m:ctrlPr>
                      </m:sSubPr>
                      <m:e>
                        <m:r>
                          <a:rPr lang="he-IL" sz="2800" i="1" smtClean="0">
                            <a:solidFill>
                              <a:srgbClr val="0000FF"/>
                            </a:solidFill>
                            <a:latin typeface="Cambria Math"/>
                            <a:ea typeface="Cambria Math"/>
                          </a:rPr>
                          <m:t>𝛾</m:t>
                        </m:r>
                      </m:e>
                      <m:sub>
                        <m:r>
                          <a:rPr lang="he-IL" sz="2800" i="1">
                            <a:solidFill>
                              <a:srgbClr val="0000FF"/>
                            </a:solidFill>
                            <a:latin typeface="Cambria Math"/>
                          </a:rPr>
                          <m:t>1</m:t>
                        </m:r>
                      </m:sub>
                    </m:sSub>
                  </m:oMath>
                </a14:m>
                <a:r>
                  <a:rPr lang="he-IL" sz="2800" dirty="0">
                    <a:solidFill>
                      <a:srgbClr val="0000FF"/>
                    </a:solidFill>
                  </a:rPr>
                  <a:t>=</a:t>
                </a:r>
                <a14:m>
                  <m:oMath xmlns:m="http://schemas.openxmlformats.org/officeDocument/2006/math">
                    <m:r>
                      <a:rPr lang="en-US" sz="2800" b="0" i="1" dirty="0" smtClean="0">
                        <a:solidFill>
                          <a:srgbClr val="0000FF"/>
                        </a:solidFill>
                        <a:latin typeface="Cambria Math"/>
                        <a:ea typeface="Cambria Math"/>
                      </a:rPr>
                      <m:t>𝑒</m:t>
                    </m:r>
                    <m:r>
                      <a:rPr lang="en-US" sz="2800" b="0" i="1" baseline="-25000" dirty="0" smtClean="0">
                        <a:solidFill>
                          <a:srgbClr val="0000FF"/>
                        </a:solidFill>
                        <a:latin typeface="Cambria Math"/>
                        <a:ea typeface="Cambria Math"/>
                      </a:rPr>
                      <m:t>1</m:t>
                    </m:r>
                  </m:oMath>
                </a14:m>
                <a:endParaRPr lang="en-US" sz="2800" baseline="-25000" dirty="0">
                  <a:solidFill>
                    <a:srgbClr val="0000FF"/>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6588224" y="3068960"/>
                <a:ext cx="2160240" cy="954107"/>
              </a:xfrm>
              <a:prstGeom prst="rect">
                <a:avLst/>
              </a:prstGeom>
              <a:blipFill rotWithShape="1">
                <a:blip r:embed="rId8"/>
                <a:stretch>
                  <a:fillRect t="-6918" b="-15723"/>
                </a:stretch>
              </a:blipFill>
              <a:ln>
                <a:solidFill>
                  <a:schemeClr val="tx1"/>
                </a:solidFill>
              </a:ln>
            </p:spPr>
            <p:txBody>
              <a:bodyPr/>
              <a:lstStyle/>
              <a:p>
                <a:r>
                  <a:rPr lang="he-IL">
                    <a:noFill/>
                  </a:rPr>
                  <a:t> </a:t>
                </a:r>
              </a:p>
            </p:txBody>
          </p:sp>
        </mc:Fallback>
      </mc:AlternateContent>
      <p:cxnSp>
        <p:nvCxnSpPr>
          <p:cNvPr id="102" name="Straight Arrow Connector 101"/>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10"/>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2" name="Content Placeholder 2"/>
              <p:cNvSpPr txBox="1">
                <a:spLocks/>
              </p:cNvSpPr>
              <p:nvPr/>
            </p:nvSpPr>
            <p:spPr>
              <a:xfrm>
                <a:off x="189322" y="1432669"/>
                <a:ext cx="8712968" cy="556171"/>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latin typeface="Comic Sans MS" panose="030F0702030302020204" pitchFamily="66" charset="0"/>
                  </a:rPr>
                  <a:t>What if </a:t>
                </a:r>
                <a:r>
                  <a:rPr lang="en-US" sz="2800" dirty="0" smtClean="0">
                    <a:solidFill>
                      <a:srgbClr val="0000FF"/>
                    </a:solidFill>
                    <a:latin typeface="Comic Sans MS" panose="030F0702030302020204" pitchFamily="66" charset="0"/>
                  </a:rPr>
                  <a:t>p</a:t>
                </a:r>
                <a:r>
                  <a:rPr lang="en-US" sz="2800" dirty="0" smtClean="0">
                    <a:solidFill>
                      <a:schemeClr val="bg1"/>
                    </a:solidFill>
                    <a:latin typeface="Comic Sans MS" panose="030F0702030302020204" pitchFamily="66" charset="0"/>
                  </a:rPr>
                  <a:t> runs after </a:t>
                </a:r>
                <a14:m>
                  <m:oMath xmlns:m="http://schemas.openxmlformats.org/officeDocument/2006/math">
                    <m:sSub>
                      <m:sSubPr>
                        <m:ctrlPr>
                          <a:rPr lang="he-IL" sz="2800" i="1">
                            <a:solidFill>
                              <a:srgbClr val="0000FF"/>
                            </a:solidFill>
                            <a:latin typeface="Cambria Math"/>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sSub>
                      <m:sSubPr>
                        <m:ctrlPr>
                          <a:rPr lang="he-IL" sz="2800" i="1">
                            <a:solidFill>
                              <a:srgbClr val="0000FF"/>
                            </a:solidFill>
                            <a:latin typeface="Cambria Math"/>
                          </a:rPr>
                        </m:ctrlPr>
                      </m:sSubPr>
                      <m:e>
                        <m:r>
                          <a:rPr lang="he-IL" sz="2800" i="1">
                            <a:solidFill>
                              <a:srgbClr val="0000FF"/>
                            </a:solidFill>
                            <a:latin typeface="Cambria Math"/>
                            <a:ea typeface="Cambria Math"/>
                          </a:rPr>
                          <m:t>𝛾</m:t>
                        </m:r>
                      </m:e>
                      <m:sub>
                        <m:r>
                          <a:rPr lang="he-IL" sz="2800" i="1">
                            <a:solidFill>
                              <a:srgbClr val="0000FF"/>
                            </a:solidFill>
                            <a:latin typeface="Cambria Math"/>
                          </a:rPr>
                          <m:t>1</m:t>
                        </m:r>
                      </m:sub>
                    </m:sSub>
                  </m:oMath>
                </a14:m>
                <a:r>
                  <a:rPr lang="en-US" sz="2800" dirty="0" smtClean="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mc:Choice>
        <mc:Fallback xmlns="">
          <p:sp>
            <p:nvSpPr>
              <p:cNvPr id="92" name="Content Placeholder 2"/>
              <p:cNvSpPr txBox="1">
                <a:spLocks noRot="1" noChangeAspect="1" noMove="1" noResize="1" noEditPoints="1" noAdjustHandles="1" noChangeArrowheads="1" noChangeShapeType="1" noTextEdit="1"/>
              </p:cNvSpPr>
              <p:nvPr/>
            </p:nvSpPr>
            <p:spPr>
              <a:xfrm>
                <a:off x="189322" y="1432669"/>
                <a:ext cx="8712968" cy="556171"/>
              </a:xfrm>
              <a:prstGeom prst="rect">
                <a:avLst/>
              </a:prstGeom>
              <a:blipFill rotWithShape="1">
                <a:blip r:embed="rId11"/>
                <a:stretch>
                  <a:fillRect/>
                </a:stretch>
              </a:blipFill>
            </p:spPr>
            <p:txBody>
              <a:bodyPr/>
              <a:lstStyle/>
              <a:p>
                <a:r>
                  <a:rPr lang="he-IL">
                    <a:noFill/>
                  </a:rPr>
                  <a:t> </a:t>
                </a:r>
              </a:p>
            </p:txBody>
          </p:sp>
        </mc:Fallback>
      </mc:AlternateContent>
      <p:sp>
        <p:nvSpPr>
          <p:cNvPr id="96"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sp>
        <p:nvSpPr>
          <p:cNvPr id="99"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4</a:t>
            </a:r>
            <a:endParaRPr lang="he-IL" altLang="en-US" b="1" dirty="0">
              <a:solidFill>
                <a:schemeClr val="tx2"/>
              </a:solidFill>
            </a:endParaRPr>
          </a:p>
        </p:txBody>
      </p:sp>
      <p:sp>
        <p:nvSpPr>
          <p:cNvPr id="100"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5</a:t>
            </a:r>
            <a:endParaRPr lang="he-IL" altLang="en-US" b="1" dirty="0">
              <a:solidFill>
                <a:schemeClr val="tx2"/>
              </a:solidFill>
            </a:endParaRPr>
          </a:p>
        </p:txBody>
      </p:sp>
      <p:sp>
        <p:nvSpPr>
          <p:cNvPr id="101"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6</a:t>
            </a:r>
            <a:endParaRPr lang="he-IL" altLang="en-US" b="1">
              <a:solidFill>
                <a:schemeClr val="tx2"/>
              </a:solidFill>
            </a:endParaRPr>
          </a:p>
        </p:txBody>
      </p:sp>
      <p:sp>
        <p:nvSpPr>
          <p:cNvPr id="8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563190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7"/>
          <p:cNvSpPr txBox="1">
            <a:spLocks noChangeArrowheads="1"/>
          </p:cNvSpPr>
          <p:nvPr/>
        </p:nvSpPr>
        <p:spPr bwMode="auto">
          <a:xfrm>
            <a:off x="5004048" y="621934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rgbClr val="00B050"/>
                </a:solidFill>
              </a:rPr>
              <a:t>4</a:t>
            </a:r>
            <a:endParaRPr lang="he-IL" altLang="en-US" b="1" dirty="0">
              <a:solidFill>
                <a:srgbClr val="00B050"/>
              </a:solidFill>
            </a:endParaRPr>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21</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a:t>
            </a:r>
            <a:endParaRPr lang="he-IL" dirty="0">
              <a:solidFill>
                <a:schemeClr val="tx1"/>
              </a:solidFill>
            </a:endParaRPr>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88"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4</a:t>
            </a:r>
            <a:endParaRPr lang="he-IL" altLang="en-US" b="1" dirty="0">
              <a:solidFill>
                <a:schemeClr val="tx2"/>
              </a:solidFill>
            </a:endParaRPr>
          </a:p>
        </p:txBody>
      </p:sp>
      <p:sp>
        <p:nvSpPr>
          <p:cNvPr id="90"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6</a:t>
            </a:r>
            <a:endParaRPr lang="he-IL" altLang="en-US" b="1" dirty="0">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pic>
        <p:nvPicPr>
          <p:cNvPr id="10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6588224" y="3068960"/>
                <a:ext cx="2160240" cy="954107"/>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he-IL" sz="2800" b="0" i="1" smtClean="0">
                            <a:solidFill>
                              <a:srgbClr val="0000FF"/>
                            </a:solidFill>
                            <a:latin typeface="Cambria Math"/>
                          </a:rPr>
                          <m:t>1</m:t>
                        </m:r>
                      </m:sub>
                    </m:sSub>
                  </m:oMath>
                </a14:m>
                <a:r>
                  <a:rPr lang="he-IL" sz="2800" dirty="0">
                    <a:solidFill>
                      <a:srgbClr val="0000FF"/>
                    </a:solidFill>
                  </a:rPr>
                  <a:t>=</a:t>
                </a:r>
                <a14:m>
                  <m:oMath xmlns:m="http://schemas.openxmlformats.org/officeDocument/2006/math">
                    <m:sSup>
                      <m:sSupPr>
                        <m:ctrlPr>
                          <a:rPr lang="en-US" sz="2800" b="0" i="1" dirty="0" smtClean="0">
                            <a:solidFill>
                              <a:srgbClr val="0000FF"/>
                            </a:solidFill>
                            <a:latin typeface="Cambria Math"/>
                            <a:ea typeface="Cambria Math"/>
                          </a:rPr>
                        </m:ctrlPr>
                      </m:sSupPr>
                      <m:e>
                        <m:r>
                          <a:rPr lang="he-IL" sz="2800" i="1" dirty="0" smtClean="0">
                            <a:solidFill>
                              <a:srgbClr val="0000FF"/>
                            </a:solidFill>
                            <a:latin typeface="Cambria Math"/>
                            <a:ea typeface="Cambria Math"/>
                          </a:rPr>
                          <m:t>𝛼</m:t>
                        </m:r>
                      </m:e>
                      <m:sup>
                        <m:r>
                          <a:rPr lang="en-US" sz="2800" b="0" i="1" dirty="0" smtClean="0">
                            <a:solidFill>
                              <a:srgbClr val="0000FF"/>
                            </a:solidFill>
                            <a:latin typeface="Cambria Math"/>
                            <a:ea typeface="Cambria Math"/>
                          </a:rPr>
                          <m:t>′</m:t>
                        </m:r>
                      </m:sup>
                    </m:sSup>
                  </m:oMath>
                </a14:m>
                <a:endParaRPr lang="en-US" sz="2800" b="0" dirty="0">
                  <a:solidFill>
                    <a:srgbClr val="0000FF"/>
                  </a:solidFill>
                  <a:ea typeface="Cambria Math"/>
                </a:endParaRPr>
              </a:p>
              <a:p>
                <a14:m>
                  <m:oMath xmlns:m="http://schemas.openxmlformats.org/officeDocument/2006/math">
                    <m:sSub>
                      <m:sSubPr>
                        <m:ctrlPr>
                          <a:rPr lang="he-IL" sz="2800" i="1">
                            <a:solidFill>
                              <a:srgbClr val="0000FF"/>
                            </a:solidFill>
                            <a:latin typeface="Cambria Math"/>
                          </a:rPr>
                        </m:ctrlPr>
                      </m:sSubPr>
                      <m:e>
                        <m:r>
                          <a:rPr lang="he-IL" sz="2800" i="1" smtClean="0">
                            <a:solidFill>
                              <a:srgbClr val="0000FF"/>
                            </a:solidFill>
                            <a:latin typeface="Cambria Math"/>
                            <a:ea typeface="Cambria Math"/>
                          </a:rPr>
                          <m:t>𝛾</m:t>
                        </m:r>
                      </m:e>
                      <m:sub>
                        <m:r>
                          <a:rPr lang="he-IL" sz="2800" i="1">
                            <a:solidFill>
                              <a:srgbClr val="0000FF"/>
                            </a:solidFill>
                            <a:latin typeface="Cambria Math"/>
                          </a:rPr>
                          <m:t>1</m:t>
                        </m:r>
                      </m:sub>
                    </m:sSub>
                  </m:oMath>
                </a14:m>
                <a:r>
                  <a:rPr lang="he-IL" sz="2800" dirty="0">
                    <a:solidFill>
                      <a:srgbClr val="0000FF"/>
                    </a:solidFill>
                  </a:rPr>
                  <a:t>=</a:t>
                </a:r>
                <a14:m>
                  <m:oMath xmlns:m="http://schemas.openxmlformats.org/officeDocument/2006/math">
                    <m:r>
                      <a:rPr lang="en-US" sz="2800" b="0" i="1" dirty="0" smtClean="0">
                        <a:solidFill>
                          <a:srgbClr val="0000FF"/>
                        </a:solidFill>
                        <a:latin typeface="Cambria Math"/>
                        <a:ea typeface="Cambria Math"/>
                      </a:rPr>
                      <m:t>𝑒</m:t>
                    </m:r>
                    <m:r>
                      <a:rPr lang="en-US" sz="2800" b="0" i="1" baseline="-25000" dirty="0" smtClean="0">
                        <a:solidFill>
                          <a:srgbClr val="0000FF"/>
                        </a:solidFill>
                        <a:latin typeface="Cambria Math"/>
                        <a:ea typeface="Cambria Math"/>
                      </a:rPr>
                      <m:t>1</m:t>
                    </m:r>
                  </m:oMath>
                </a14:m>
                <a:endParaRPr lang="en-US" sz="2800" baseline="-25000" dirty="0">
                  <a:solidFill>
                    <a:srgbClr val="0000FF"/>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6588224" y="3068960"/>
                <a:ext cx="2160240" cy="954107"/>
              </a:xfrm>
              <a:prstGeom prst="rect">
                <a:avLst/>
              </a:prstGeom>
              <a:blipFill rotWithShape="1">
                <a:blip r:embed="rId8"/>
                <a:stretch>
                  <a:fillRect t="-6918" b="-15723"/>
                </a:stretch>
              </a:blipFill>
              <a:ln>
                <a:solidFill>
                  <a:schemeClr val="tx1"/>
                </a:solidFill>
              </a:ln>
            </p:spPr>
            <p:txBody>
              <a:bodyPr/>
              <a:lstStyle/>
              <a:p>
                <a:r>
                  <a:rPr lang="he-IL">
                    <a:noFill/>
                  </a:rPr>
                  <a:t> </a:t>
                </a:r>
              </a:p>
            </p:txBody>
          </p:sp>
        </mc:Fallback>
      </mc:AlternateContent>
      <p:cxnSp>
        <p:nvCxnSpPr>
          <p:cNvPr id="102" name="Straight Arrow Connector 101"/>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10"/>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2" name="Content Placeholder 2"/>
              <p:cNvSpPr txBox="1">
                <a:spLocks/>
              </p:cNvSpPr>
              <p:nvPr/>
            </p:nvSpPr>
            <p:spPr>
              <a:xfrm>
                <a:off x="189322" y="1432669"/>
                <a:ext cx="8712968" cy="556171"/>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latin typeface="Comic Sans MS" panose="030F0702030302020204" pitchFamily="66" charset="0"/>
                  </a:rPr>
                  <a:t>What if </a:t>
                </a:r>
                <a:r>
                  <a:rPr lang="en-US" sz="2800" dirty="0" smtClean="0">
                    <a:solidFill>
                      <a:srgbClr val="0000FF"/>
                    </a:solidFill>
                    <a:latin typeface="Comic Sans MS" panose="030F0702030302020204" pitchFamily="66" charset="0"/>
                  </a:rPr>
                  <a:t>p</a:t>
                </a:r>
                <a:r>
                  <a:rPr lang="en-US" sz="2800" dirty="0" smtClean="0">
                    <a:solidFill>
                      <a:schemeClr val="bg1"/>
                    </a:solidFill>
                    <a:latin typeface="Comic Sans MS" panose="030F0702030302020204" pitchFamily="66" charset="0"/>
                  </a:rPr>
                  <a:t> runs after </a:t>
                </a:r>
                <a14:m>
                  <m:oMath xmlns:m="http://schemas.openxmlformats.org/officeDocument/2006/math">
                    <m:sSub>
                      <m:sSubPr>
                        <m:ctrlPr>
                          <a:rPr lang="he-IL" sz="2800" i="1">
                            <a:solidFill>
                              <a:srgbClr val="0000FF"/>
                            </a:solidFill>
                            <a:latin typeface="Cambria Math"/>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sSub>
                      <m:sSubPr>
                        <m:ctrlPr>
                          <a:rPr lang="he-IL" sz="2800" i="1">
                            <a:solidFill>
                              <a:srgbClr val="0000FF"/>
                            </a:solidFill>
                            <a:latin typeface="Cambria Math"/>
                          </a:rPr>
                        </m:ctrlPr>
                      </m:sSubPr>
                      <m:e>
                        <m:r>
                          <a:rPr lang="he-IL" sz="2800" i="1">
                            <a:solidFill>
                              <a:srgbClr val="0000FF"/>
                            </a:solidFill>
                            <a:latin typeface="Cambria Math"/>
                            <a:ea typeface="Cambria Math"/>
                          </a:rPr>
                          <m:t>𝛾</m:t>
                        </m:r>
                      </m:e>
                      <m:sub>
                        <m:r>
                          <a:rPr lang="he-IL" sz="2800" i="1">
                            <a:solidFill>
                              <a:srgbClr val="0000FF"/>
                            </a:solidFill>
                            <a:latin typeface="Cambria Math"/>
                          </a:rPr>
                          <m:t>1</m:t>
                        </m:r>
                      </m:sub>
                    </m:sSub>
                  </m:oMath>
                </a14:m>
                <a:r>
                  <a:rPr lang="en-US" sz="2800" dirty="0" smtClean="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mc:Choice>
        <mc:Fallback xmlns="">
          <p:sp>
            <p:nvSpPr>
              <p:cNvPr id="92" name="Content Placeholder 2"/>
              <p:cNvSpPr txBox="1">
                <a:spLocks noRot="1" noChangeAspect="1" noMove="1" noResize="1" noEditPoints="1" noAdjustHandles="1" noChangeArrowheads="1" noChangeShapeType="1" noTextEdit="1"/>
              </p:cNvSpPr>
              <p:nvPr/>
            </p:nvSpPr>
            <p:spPr>
              <a:xfrm>
                <a:off x="189322" y="1432669"/>
                <a:ext cx="8712968" cy="556171"/>
              </a:xfrm>
              <a:prstGeom prst="rect">
                <a:avLst/>
              </a:prstGeom>
              <a:blipFill rotWithShape="1">
                <a:blip r:embed="rId11"/>
                <a:stretch>
                  <a:fillRect/>
                </a:stretch>
              </a:blipFill>
            </p:spPr>
            <p:txBody>
              <a:bodyPr/>
              <a:lstStyle/>
              <a:p>
                <a:r>
                  <a:rPr lang="he-IL">
                    <a:noFill/>
                  </a:rPr>
                  <a:t> </a:t>
                </a:r>
              </a:p>
            </p:txBody>
          </p:sp>
        </mc:Fallback>
      </mc:AlternateContent>
      <p:sp>
        <p:nvSpPr>
          <p:cNvPr id="94" name="TextBox 97"/>
          <p:cNvSpPr txBox="1">
            <a:spLocks noChangeArrowheads="1"/>
          </p:cNvSpPr>
          <p:nvPr/>
        </p:nvSpPr>
        <p:spPr bwMode="auto">
          <a:xfrm>
            <a:off x="5784850" y="62290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rgbClr val="00B050"/>
                </a:solidFill>
              </a:rPr>
              <a:t>5</a:t>
            </a:r>
            <a:endParaRPr lang="he-IL" altLang="en-US" b="1" dirty="0">
              <a:solidFill>
                <a:srgbClr val="00B050"/>
              </a:solidFill>
            </a:endParaRPr>
          </a:p>
        </p:txBody>
      </p:sp>
      <p:sp>
        <p:nvSpPr>
          <p:cNvPr id="96"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p:cxnSp>
        <p:nvCxnSpPr>
          <p:cNvPr id="33" name="Straight Connector 32"/>
          <p:cNvCxnSpPr/>
          <p:nvPr/>
        </p:nvCxnSpPr>
        <p:spPr>
          <a:xfrm flipV="1">
            <a:off x="4472384" y="6062870"/>
            <a:ext cx="199231"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6632972" y="6062870"/>
            <a:ext cx="199231"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
        <p:nvSpPr>
          <p:cNvPr id="107"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5</a:t>
            </a:r>
            <a:endParaRPr lang="he-IL" altLang="en-US" b="1" dirty="0">
              <a:solidFill>
                <a:schemeClr val="tx2"/>
              </a:solidFill>
            </a:endParaRPr>
          </a:p>
        </p:txBody>
      </p:sp>
      <p:cxnSp>
        <p:nvCxnSpPr>
          <p:cNvPr id="108" name="Straight Connector 107"/>
          <p:cNvCxnSpPr/>
          <p:nvPr/>
        </p:nvCxnSpPr>
        <p:spPr>
          <a:xfrm flipV="1">
            <a:off x="5087926" y="6075220"/>
            <a:ext cx="199231"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964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22</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a:off x="227633" y="4112393"/>
            <a:ext cx="1978992" cy="684076"/>
          </a:xfrm>
          <a:prstGeom prst="wedgeRectCallout">
            <a:avLst>
              <a:gd name="adj1" fmla="val -30546"/>
              <a:gd name="adj2" fmla="val 83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trike="sngStrike" dirty="0" smtClean="0">
                <a:solidFill>
                  <a:schemeClr val="bg1">
                    <a:lumMod val="65000"/>
                  </a:schemeClr>
                </a:solidFill>
              </a:rPr>
              <a:t>A solo execution of Read() will return 0</a:t>
            </a:r>
            <a:endParaRPr lang="he-IL" strike="sngStrike" dirty="0">
              <a:solidFill>
                <a:schemeClr val="bg1">
                  <a:lumMod val="65000"/>
                </a:schemeClr>
              </a:solidFill>
            </a:endParaRPr>
          </a:p>
        </p:txBody>
      </p:sp>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6588224" y="3068960"/>
                <a:ext cx="2160240" cy="954107"/>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he-IL" sz="2800" b="0" i="1" smtClean="0">
                            <a:solidFill>
                              <a:srgbClr val="0000FF"/>
                            </a:solidFill>
                            <a:latin typeface="Cambria Math"/>
                          </a:rPr>
                          <m:t>1</m:t>
                        </m:r>
                      </m:sub>
                    </m:sSub>
                  </m:oMath>
                </a14:m>
                <a:r>
                  <a:rPr lang="he-IL" sz="2800" dirty="0">
                    <a:solidFill>
                      <a:srgbClr val="0000FF"/>
                    </a:solidFill>
                  </a:rPr>
                  <a:t>=</a:t>
                </a:r>
                <a14:m>
                  <m:oMath xmlns:m="http://schemas.openxmlformats.org/officeDocument/2006/math">
                    <m:sSup>
                      <m:sSupPr>
                        <m:ctrlPr>
                          <a:rPr lang="en-US" sz="2800" b="0" i="1" dirty="0" smtClean="0">
                            <a:solidFill>
                              <a:srgbClr val="0000FF"/>
                            </a:solidFill>
                            <a:latin typeface="Cambria Math"/>
                            <a:ea typeface="Cambria Math"/>
                          </a:rPr>
                        </m:ctrlPr>
                      </m:sSupPr>
                      <m:e>
                        <m:r>
                          <a:rPr lang="he-IL" sz="2800" i="1" dirty="0" smtClean="0">
                            <a:solidFill>
                              <a:srgbClr val="0000FF"/>
                            </a:solidFill>
                            <a:latin typeface="Cambria Math"/>
                            <a:ea typeface="Cambria Math"/>
                          </a:rPr>
                          <m:t>𝛼</m:t>
                        </m:r>
                      </m:e>
                      <m:sup>
                        <m:r>
                          <a:rPr lang="en-US" sz="2800" b="0" i="1" dirty="0" smtClean="0">
                            <a:solidFill>
                              <a:srgbClr val="0000FF"/>
                            </a:solidFill>
                            <a:latin typeface="Cambria Math"/>
                            <a:ea typeface="Cambria Math"/>
                          </a:rPr>
                          <m:t>′</m:t>
                        </m:r>
                      </m:sup>
                    </m:sSup>
                  </m:oMath>
                </a14:m>
                <a:endParaRPr lang="en-US" sz="2800" b="0" dirty="0">
                  <a:solidFill>
                    <a:srgbClr val="0000FF"/>
                  </a:solidFill>
                  <a:ea typeface="Cambria Math"/>
                </a:endParaRPr>
              </a:p>
              <a:p>
                <a14:m>
                  <m:oMath xmlns:m="http://schemas.openxmlformats.org/officeDocument/2006/math">
                    <m:sSub>
                      <m:sSubPr>
                        <m:ctrlPr>
                          <a:rPr lang="he-IL" sz="2800" i="1">
                            <a:solidFill>
                              <a:srgbClr val="0000FF"/>
                            </a:solidFill>
                            <a:latin typeface="Cambria Math"/>
                          </a:rPr>
                        </m:ctrlPr>
                      </m:sSubPr>
                      <m:e>
                        <m:r>
                          <a:rPr lang="he-IL" sz="2800" i="1" smtClean="0">
                            <a:solidFill>
                              <a:srgbClr val="0000FF"/>
                            </a:solidFill>
                            <a:latin typeface="Cambria Math"/>
                            <a:ea typeface="Cambria Math"/>
                          </a:rPr>
                          <m:t>𝛾</m:t>
                        </m:r>
                      </m:e>
                      <m:sub>
                        <m:r>
                          <a:rPr lang="he-IL" sz="2800" i="1">
                            <a:solidFill>
                              <a:srgbClr val="0000FF"/>
                            </a:solidFill>
                            <a:latin typeface="Cambria Math"/>
                          </a:rPr>
                          <m:t>1</m:t>
                        </m:r>
                      </m:sub>
                    </m:sSub>
                  </m:oMath>
                </a14:m>
                <a:r>
                  <a:rPr lang="he-IL" sz="2800" dirty="0">
                    <a:solidFill>
                      <a:srgbClr val="0000FF"/>
                    </a:solidFill>
                  </a:rPr>
                  <a:t>=</a:t>
                </a:r>
                <a14:m>
                  <m:oMath xmlns:m="http://schemas.openxmlformats.org/officeDocument/2006/math">
                    <m:r>
                      <a:rPr lang="en-US" sz="2800" b="0" i="1" dirty="0" smtClean="0">
                        <a:solidFill>
                          <a:srgbClr val="0000FF"/>
                        </a:solidFill>
                        <a:latin typeface="Cambria Math"/>
                        <a:ea typeface="Cambria Math"/>
                      </a:rPr>
                      <m:t>𝑒</m:t>
                    </m:r>
                    <m:r>
                      <a:rPr lang="en-US" sz="2800" b="0" i="1" baseline="-25000" dirty="0" smtClean="0">
                        <a:solidFill>
                          <a:srgbClr val="0000FF"/>
                        </a:solidFill>
                        <a:latin typeface="Cambria Math"/>
                        <a:ea typeface="Cambria Math"/>
                      </a:rPr>
                      <m:t>1</m:t>
                    </m:r>
                  </m:oMath>
                </a14:m>
                <a:endParaRPr lang="en-US" sz="2800" baseline="-25000" dirty="0">
                  <a:solidFill>
                    <a:srgbClr val="0000FF"/>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6588224" y="3068960"/>
                <a:ext cx="2160240" cy="954107"/>
              </a:xfrm>
              <a:prstGeom prst="rect">
                <a:avLst/>
              </a:prstGeom>
              <a:blipFill rotWithShape="1">
                <a:blip r:embed="rId8"/>
                <a:stretch>
                  <a:fillRect t="-6918" b="-15723"/>
                </a:stretch>
              </a:blipFill>
              <a:ln>
                <a:solidFill>
                  <a:schemeClr val="tx1"/>
                </a:solidFill>
              </a:ln>
            </p:spPr>
            <p:txBody>
              <a:bodyPr/>
              <a:lstStyle/>
              <a:p>
                <a:r>
                  <a:rPr lang="he-IL">
                    <a:noFill/>
                  </a:rPr>
                  <a:t> </a:t>
                </a:r>
              </a:p>
            </p:txBody>
          </p:sp>
        </mc:Fallback>
      </mc:AlternateContent>
      <p:cxnSp>
        <p:nvCxnSpPr>
          <p:cNvPr id="102" name="Straight Arrow Connector 101"/>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10"/>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96" name="Rectangular Callout 95"/>
          <p:cNvSpPr/>
          <p:nvPr/>
        </p:nvSpPr>
        <p:spPr>
          <a:xfrm>
            <a:off x="1558442" y="3203975"/>
            <a:ext cx="2403958" cy="684076"/>
          </a:xfrm>
          <a:prstGeom prst="wedgeRectCallout">
            <a:avLst>
              <a:gd name="adj1" fmla="val -85330"/>
              <a:gd name="adj2" fmla="val 22403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A solo execution of Read() will return 0 or 1</a:t>
            </a:r>
            <a:endParaRPr lang="he-IL" dirty="0">
              <a:solidFill>
                <a:schemeClr val="tx1"/>
              </a:solidFill>
            </a:endParaRPr>
          </a:p>
        </p:txBody>
      </p:sp>
      <p:sp>
        <p:nvSpPr>
          <p:cNvPr id="9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Base case </a:t>
            </a:r>
            <a:endParaRPr lang="en-GB" altLang="en-US" dirty="0"/>
          </a:p>
        </p:txBody>
      </p:sp>
      <mc:AlternateContent xmlns:mc="http://schemas.openxmlformats.org/markup-compatibility/2006" xmlns:a14="http://schemas.microsoft.com/office/drawing/2010/main">
        <mc:Choice Requires="a14">
          <p:sp>
            <p:nvSpPr>
              <p:cNvPr id="99" name="Content Placeholder 2"/>
              <p:cNvSpPr txBox="1">
                <a:spLocks/>
              </p:cNvSpPr>
              <p:nvPr/>
            </p:nvSpPr>
            <p:spPr>
              <a:xfrm>
                <a:off x="189322" y="1432669"/>
                <a:ext cx="8712968" cy="556171"/>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latin typeface="Comic Sans MS" panose="030F0702030302020204" pitchFamily="66" charset="0"/>
                  </a:rPr>
                  <a:t>What if </a:t>
                </a:r>
                <a:r>
                  <a:rPr lang="en-US" sz="2800" dirty="0" smtClean="0">
                    <a:solidFill>
                      <a:srgbClr val="0000FF"/>
                    </a:solidFill>
                    <a:latin typeface="Comic Sans MS" panose="030F0702030302020204" pitchFamily="66" charset="0"/>
                  </a:rPr>
                  <a:t>p</a:t>
                </a:r>
                <a:r>
                  <a:rPr lang="en-US" sz="2800" dirty="0" smtClean="0">
                    <a:solidFill>
                      <a:schemeClr val="bg1"/>
                    </a:solidFill>
                    <a:latin typeface="Comic Sans MS" panose="030F0702030302020204" pitchFamily="66" charset="0"/>
                  </a:rPr>
                  <a:t> runs after </a:t>
                </a:r>
                <a14:m>
                  <m:oMath xmlns:m="http://schemas.openxmlformats.org/officeDocument/2006/math">
                    <m:sSub>
                      <m:sSubPr>
                        <m:ctrlPr>
                          <a:rPr lang="he-IL" sz="2800" i="1">
                            <a:solidFill>
                              <a:srgbClr val="0000FF"/>
                            </a:solidFill>
                            <a:latin typeface="Cambria Math"/>
                          </a:rPr>
                        </m:ctrlPr>
                      </m:sSubPr>
                      <m:e>
                        <m:r>
                          <a:rPr lang="he-IL" sz="2800" i="1">
                            <a:solidFill>
                              <a:srgbClr val="0000FF"/>
                            </a:solidFill>
                            <a:latin typeface="Cambria Math"/>
                            <a:ea typeface="Cambria Math"/>
                          </a:rPr>
                          <m:t>𝛼</m:t>
                        </m:r>
                      </m:e>
                      <m:sub>
                        <m:r>
                          <a:rPr lang="he-IL" sz="2800" i="1">
                            <a:solidFill>
                              <a:srgbClr val="0000FF"/>
                            </a:solidFill>
                            <a:latin typeface="Cambria Math"/>
                          </a:rPr>
                          <m:t>1</m:t>
                        </m:r>
                      </m:sub>
                    </m:sSub>
                    <m:sSub>
                      <m:sSubPr>
                        <m:ctrlPr>
                          <a:rPr lang="he-IL" sz="2800" i="1">
                            <a:solidFill>
                              <a:srgbClr val="0000FF"/>
                            </a:solidFill>
                            <a:latin typeface="Cambria Math"/>
                          </a:rPr>
                        </m:ctrlPr>
                      </m:sSubPr>
                      <m:e>
                        <m:r>
                          <a:rPr lang="he-IL" sz="2800" i="1">
                            <a:solidFill>
                              <a:srgbClr val="0000FF"/>
                            </a:solidFill>
                            <a:latin typeface="Cambria Math"/>
                            <a:ea typeface="Cambria Math"/>
                          </a:rPr>
                          <m:t>𝛾</m:t>
                        </m:r>
                      </m:e>
                      <m:sub>
                        <m:r>
                          <a:rPr lang="he-IL" sz="2800" i="1">
                            <a:solidFill>
                              <a:srgbClr val="0000FF"/>
                            </a:solidFill>
                            <a:latin typeface="Cambria Math"/>
                          </a:rPr>
                          <m:t>1</m:t>
                        </m:r>
                      </m:sub>
                    </m:sSub>
                  </m:oMath>
                </a14:m>
                <a:r>
                  <a:rPr lang="en-US" sz="2800" dirty="0" smtClean="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mc:Choice>
        <mc:Fallback xmlns="">
          <p:sp>
            <p:nvSpPr>
              <p:cNvPr id="99" name="Content Placeholder 2"/>
              <p:cNvSpPr txBox="1">
                <a:spLocks noRot="1" noChangeAspect="1" noMove="1" noResize="1" noEditPoints="1" noAdjustHandles="1" noChangeArrowheads="1" noChangeShapeType="1" noTextEdit="1"/>
              </p:cNvSpPr>
              <p:nvPr/>
            </p:nvSpPr>
            <p:spPr>
              <a:xfrm>
                <a:off x="189322" y="1432669"/>
                <a:ext cx="8712968" cy="556171"/>
              </a:xfrm>
              <a:prstGeom prst="rect">
                <a:avLst/>
              </a:prstGeom>
              <a:blipFill rotWithShape="1">
                <a:blip r:embed="rId11"/>
                <a:stretch>
                  <a:fillRect/>
                </a:stretch>
              </a:blipFill>
            </p:spPr>
            <p:txBody>
              <a:bodyPr/>
              <a:lstStyle/>
              <a:p>
                <a:r>
                  <a:rPr lang="he-IL">
                    <a:noFill/>
                  </a:rPr>
                  <a:t> </a:t>
                </a:r>
              </a:p>
            </p:txBody>
          </p:sp>
        </mc:Fallback>
      </mc:AlternateContent>
      <p:sp>
        <p:nvSpPr>
          <p:cNvPr id="8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
        <p:nvSpPr>
          <p:cNvPr id="92" name="TextBox 97"/>
          <p:cNvSpPr txBox="1">
            <a:spLocks noChangeArrowheads="1"/>
          </p:cNvSpPr>
          <p:nvPr/>
        </p:nvSpPr>
        <p:spPr bwMode="auto">
          <a:xfrm>
            <a:off x="5004048" y="621934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rgbClr val="00B050"/>
                </a:solidFill>
              </a:rPr>
              <a:t>4</a:t>
            </a:r>
            <a:endParaRPr lang="he-IL" altLang="en-US" b="1" dirty="0">
              <a:solidFill>
                <a:srgbClr val="00B050"/>
              </a:solidFill>
            </a:endParaRPr>
          </a:p>
        </p:txBody>
      </p:sp>
      <p:sp>
        <p:nvSpPr>
          <p:cNvPr id="93"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34"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135" name="TextBox 99"/>
          <p:cNvSpPr txBox="1">
            <a:spLocks noChangeArrowheads="1"/>
          </p:cNvSpPr>
          <p:nvPr/>
        </p:nvSpPr>
        <p:spPr bwMode="auto">
          <a:xfrm>
            <a:off x="43561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4</a:t>
            </a:r>
            <a:endParaRPr lang="he-IL" altLang="en-US" b="1" dirty="0">
              <a:solidFill>
                <a:schemeClr val="tx2"/>
              </a:solidFill>
            </a:endParaRPr>
          </a:p>
        </p:txBody>
      </p:sp>
      <p:sp>
        <p:nvSpPr>
          <p:cNvPr id="136" name="TextBox 101"/>
          <p:cNvSpPr txBox="1">
            <a:spLocks noChangeArrowheads="1"/>
          </p:cNvSpPr>
          <p:nvPr/>
        </p:nvSpPr>
        <p:spPr bwMode="auto">
          <a:xfrm>
            <a:off x="651668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6</a:t>
            </a:r>
            <a:endParaRPr lang="he-IL" altLang="en-US" b="1" dirty="0">
              <a:solidFill>
                <a:schemeClr val="tx2"/>
              </a:solidFill>
            </a:endParaRPr>
          </a:p>
        </p:txBody>
      </p:sp>
      <p:sp>
        <p:nvSpPr>
          <p:cNvPr id="137"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2</a:t>
            </a:r>
            <a:endParaRPr lang="he-IL" altLang="en-US" b="1">
              <a:solidFill>
                <a:schemeClr val="tx2"/>
              </a:solidFill>
            </a:endParaRPr>
          </a:p>
        </p:txBody>
      </p:sp>
      <p:sp>
        <p:nvSpPr>
          <p:cNvPr id="138" name="TextBox 97"/>
          <p:cNvSpPr txBox="1">
            <a:spLocks noChangeArrowheads="1"/>
          </p:cNvSpPr>
          <p:nvPr/>
        </p:nvSpPr>
        <p:spPr bwMode="auto">
          <a:xfrm>
            <a:off x="5784850" y="62290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rgbClr val="00B050"/>
                </a:solidFill>
              </a:rPr>
              <a:t>5</a:t>
            </a:r>
            <a:endParaRPr lang="he-IL" altLang="en-US" b="1" dirty="0">
              <a:solidFill>
                <a:srgbClr val="00B050"/>
              </a:solidFill>
            </a:endParaRPr>
          </a:p>
        </p:txBody>
      </p:sp>
      <p:cxnSp>
        <p:nvCxnSpPr>
          <p:cNvPr id="139" name="Straight Connector 138"/>
          <p:cNvCxnSpPr/>
          <p:nvPr/>
        </p:nvCxnSpPr>
        <p:spPr>
          <a:xfrm flipV="1">
            <a:off x="4472384" y="6062870"/>
            <a:ext cx="199231"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632972" y="6062870"/>
            <a:ext cx="199231"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00"/>
          <p:cNvSpPr txBox="1">
            <a:spLocks noChangeArrowheads="1"/>
          </p:cNvSpPr>
          <p:nvPr/>
        </p:nvSpPr>
        <p:spPr bwMode="auto">
          <a:xfrm>
            <a:off x="5003800"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5</a:t>
            </a:r>
            <a:endParaRPr lang="he-IL" altLang="en-US" b="1" dirty="0">
              <a:solidFill>
                <a:schemeClr val="tx2"/>
              </a:solidFill>
            </a:endParaRPr>
          </a:p>
        </p:txBody>
      </p:sp>
      <p:cxnSp>
        <p:nvCxnSpPr>
          <p:cNvPr id="142" name="Straight Connector 141"/>
          <p:cNvCxnSpPr/>
          <p:nvPr/>
        </p:nvCxnSpPr>
        <p:spPr>
          <a:xfrm flipV="1">
            <a:off x="5087926" y="6075220"/>
            <a:ext cx="199231" cy="144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72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04048" y="5941020"/>
            <a:ext cx="1944440" cy="381531"/>
            <a:chOff x="5004048" y="5941020"/>
            <a:chExt cx="1944440" cy="381531"/>
          </a:xfrm>
        </p:grpSpPr>
        <p:sp>
          <p:nvSpPr>
            <p:cNvPr id="93" name="TextBox 97"/>
            <p:cNvSpPr txBox="1">
              <a:spLocks noChangeArrowheads="1"/>
            </p:cNvSpPr>
            <p:nvPr/>
          </p:nvSpPr>
          <p:spPr bwMode="auto">
            <a:xfrm>
              <a:off x="500404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95"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gr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23</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10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02" name="Straight Arrow Connector 101"/>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9"/>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9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Inductive construction</a:t>
            </a:r>
            <a:endParaRPr lang="en-GB" altLang="en-US" dirty="0"/>
          </a:p>
        </p:txBody>
      </p:sp>
      <mc:AlternateContent xmlns:mc="http://schemas.openxmlformats.org/markup-compatibility/2006" xmlns:a14="http://schemas.microsoft.com/office/drawing/2010/main">
        <mc:Choice Requires="a14">
          <p:sp>
            <p:nvSpPr>
              <p:cNvPr id="89" name="TextBox 88"/>
              <p:cNvSpPr txBox="1"/>
              <p:nvPr/>
            </p:nvSpPr>
            <p:spPr>
              <a:xfrm>
                <a:off x="5499448" y="1700808"/>
                <a:ext cx="2160240" cy="882614"/>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rPr>
                          <m:t>𝑖</m:t>
                        </m:r>
                        <m:r>
                          <a:rPr lang="en-US" sz="28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i</a:t>
                </a:r>
                <a:endParaRPr lang="en-US" sz="2400" b="0" baseline="-25000" dirty="0">
                  <a:solidFill>
                    <a:srgbClr val="0000FF"/>
                  </a:solidFill>
                  <a:ea typeface="Cambria Math"/>
                </a:endParaRPr>
              </a:p>
              <a:p>
                <a14:m>
                  <m:oMath xmlns:m="http://schemas.openxmlformats.org/officeDocument/2006/math">
                    <m:sSub>
                      <m:sSubPr>
                        <m:ctrlPr>
                          <a:rPr lang="he-IL" sz="2400" i="1">
                            <a:solidFill>
                              <a:srgbClr val="0000FF"/>
                            </a:solidFill>
                            <a:latin typeface="Cambria Math"/>
                          </a:rPr>
                        </m:ctrlPr>
                      </m:sSubPr>
                      <m:e>
                        <m:r>
                          <a:rPr lang="he-IL" sz="2400" i="1" smtClean="0">
                            <a:solidFill>
                              <a:srgbClr val="0000FF"/>
                            </a:solidFill>
                            <a:latin typeface="Cambria Math"/>
                            <a:ea typeface="Cambria Math"/>
                          </a:rPr>
                          <m:t>𝛾</m:t>
                        </m:r>
                      </m:e>
                      <m:sub>
                        <m:r>
                          <a:rPr lang="en-US" sz="2400" b="0" i="1" smtClean="0">
                            <a:solidFill>
                              <a:srgbClr val="0000FF"/>
                            </a:solidFill>
                            <a:latin typeface="Cambria Math"/>
                          </a:rPr>
                          <m:t>𝑖</m:t>
                        </m:r>
                      </m:sub>
                    </m:sSub>
                  </m:oMath>
                </a14:m>
                <a:r>
                  <a:rPr lang="he-IL" sz="2400" dirty="0" smtClean="0">
                    <a:solidFill>
                      <a:srgbClr val="0000FF"/>
                    </a:solidFill>
                  </a:rPr>
                  <a:t>=</a:t>
                </a:r>
                <a:r>
                  <a:rPr lang="en-US" sz="2400" dirty="0" smtClean="0">
                    <a:solidFill>
                      <a:srgbClr val="0000FF"/>
                    </a:solidFill>
                  </a:rPr>
                  <a:t>e</a:t>
                </a:r>
                <a:r>
                  <a:rPr lang="en-US" sz="2400" baseline="-25000" dirty="0" smtClean="0">
                    <a:solidFill>
                      <a:srgbClr val="0000FF"/>
                    </a:solidFill>
                  </a:rPr>
                  <a:t>1</a:t>
                </a:r>
                <a:r>
                  <a:rPr lang="en-US" sz="2400" dirty="0" smtClean="0">
                    <a:solidFill>
                      <a:srgbClr val="0000FF"/>
                    </a:solidFill>
                  </a:rPr>
                  <a:t>…e</a:t>
                </a:r>
                <a:r>
                  <a:rPr lang="en-US" sz="2400" baseline="-25000" dirty="0" smtClean="0">
                    <a:solidFill>
                      <a:srgbClr val="0000FF"/>
                    </a:solidFill>
                  </a:rPr>
                  <a:t>i</a:t>
                </a:r>
                <a:endParaRPr lang="en-US" sz="2400" baseline="-25000" dirty="0">
                  <a:solidFill>
                    <a:srgbClr val="0000FF"/>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499448" y="1700808"/>
                <a:ext cx="2160240" cy="882614"/>
              </a:xfrm>
              <a:prstGeom prst="rect">
                <a:avLst/>
              </a:prstGeom>
              <a:blipFill rotWithShape="1">
                <a:blip r:embed="rId10"/>
                <a:stretch>
                  <a:fillRect l="-280" b="-14286"/>
                </a:stretch>
              </a:blipFill>
              <a:ln>
                <a:solidFill>
                  <a:schemeClr val="tx1"/>
                </a:solidFill>
              </a:ln>
            </p:spPr>
            <p:txBody>
              <a:bodyPr/>
              <a:lstStyle/>
              <a:p>
                <a:r>
                  <a:rPr lang="he-IL">
                    <a:noFill/>
                  </a:rPr>
                  <a:t> </a:t>
                </a:r>
              </a:p>
            </p:txBody>
          </p:sp>
        </mc:Fallback>
      </mc:AlternateContent>
      <p:pic>
        <p:nvPicPr>
          <p:cNvPr id="90"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557"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9" name="Text Box 49"/>
              <p:cNvSpPr txBox="1">
                <a:spLocks noChangeArrowheads="1"/>
              </p:cNvSpPr>
              <p:nvPr/>
            </p:nvSpPr>
            <p:spPr bwMode="auto">
              <a:xfrm>
                <a:off x="2198936"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99" name="Text Box 49"/>
              <p:cNvSpPr txBox="1">
                <a:spLocks noRot="1" noChangeAspect="1" noMove="1" noResize="1" noEditPoints="1" noAdjustHandles="1" noChangeArrowheads="1" noChangeShapeType="1" noTextEdit="1"/>
              </p:cNvSpPr>
              <p:nvPr/>
            </p:nvSpPr>
            <p:spPr bwMode="auto">
              <a:xfrm>
                <a:off x="2198936" y="4365192"/>
                <a:ext cx="912813" cy="461665"/>
              </a:xfrm>
              <a:prstGeom prst="rect">
                <a:avLst/>
              </a:prstGeom>
              <a:blipFill rotWithShape="1">
                <a:blip r:embed="rId11"/>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00" name="Straight Arrow Connector 99"/>
          <p:cNvCxnSpPr/>
          <p:nvPr/>
        </p:nvCxnSpPr>
        <p:spPr>
          <a:xfrm flipH="1">
            <a:off x="3111749"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 Box 49"/>
              <p:cNvSpPr txBox="1">
                <a:spLocks noChangeArrowheads="1"/>
              </p:cNvSpPr>
              <p:nvPr/>
            </p:nvSpPr>
            <p:spPr bwMode="auto">
              <a:xfrm>
                <a:off x="2790388" y="5523852"/>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1" name="Text Box 49"/>
              <p:cNvSpPr txBox="1">
                <a:spLocks noRot="1" noChangeAspect="1" noMove="1" noResize="1" noEditPoints="1" noAdjustHandles="1" noChangeArrowheads="1" noChangeShapeType="1" noTextEdit="1"/>
              </p:cNvSpPr>
              <p:nvPr/>
            </p:nvSpPr>
            <p:spPr bwMode="auto">
              <a:xfrm>
                <a:off x="2790388" y="5523852"/>
                <a:ext cx="895909" cy="400110"/>
              </a:xfrm>
              <a:prstGeom prst="rect">
                <a:avLst/>
              </a:prstGeom>
              <a:blipFill rotWithShape="1">
                <a:blip r:embed="rId12"/>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07"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293096"/>
            <a:ext cx="568311" cy="548457"/>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Arrow Connector 107"/>
          <p:cNvCxnSpPr/>
          <p:nvPr/>
        </p:nvCxnSpPr>
        <p:spPr>
          <a:xfrm flipH="1">
            <a:off x="8137560" y="4901807"/>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 Box 49"/>
              <p:cNvSpPr txBox="1">
                <a:spLocks noChangeArrowheads="1"/>
              </p:cNvSpPr>
              <p:nvPr/>
            </p:nvSpPr>
            <p:spPr bwMode="auto">
              <a:xfrm>
                <a:off x="7236296" y="430605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09" name="Text Box 49"/>
              <p:cNvSpPr txBox="1">
                <a:spLocks noRot="1" noChangeAspect="1" noMove="1" noResize="1" noEditPoints="1" noAdjustHandles="1" noChangeArrowheads="1" noChangeShapeType="1" noTextEdit="1"/>
              </p:cNvSpPr>
              <p:nvPr/>
            </p:nvSpPr>
            <p:spPr bwMode="auto">
              <a:xfrm>
                <a:off x="7236296" y="4306058"/>
                <a:ext cx="912813" cy="461665"/>
              </a:xfrm>
              <a:prstGeom prst="rect">
                <a:avLst/>
              </a:prstGeom>
              <a:blipFill rotWithShape="1">
                <a:blip r:embed="rId13"/>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0" name="Text Box 49"/>
              <p:cNvSpPr txBox="1">
                <a:spLocks noChangeArrowheads="1"/>
              </p:cNvSpPr>
              <p:nvPr/>
            </p:nvSpPr>
            <p:spPr bwMode="auto">
              <a:xfrm>
                <a:off x="7843400" y="5566370"/>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10" name="Text Box 49"/>
              <p:cNvSpPr txBox="1">
                <a:spLocks noRot="1" noChangeAspect="1" noMove="1" noResize="1" noEditPoints="1" noAdjustHandles="1" noChangeArrowheads="1" noChangeShapeType="1" noTextEdit="1"/>
              </p:cNvSpPr>
              <p:nvPr/>
            </p:nvSpPr>
            <p:spPr bwMode="auto">
              <a:xfrm>
                <a:off x="7843400" y="5566370"/>
                <a:ext cx="895909" cy="400110"/>
              </a:xfrm>
              <a:prstGeom prst="rect">
                <a:avLst/>
              </a:prstGeom>
              <a:blipFill rotWithShape="1">
                <a:blip r:embed="rId14"/>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1" name="Text Box 49"/>
              <p:cNvSpPr txBox="1">
                <a:spLocks noChangeArrowheads="1"/>
              </p:cNvSpPr>
              <p:nvPr/>
            </p:nvSpPr>
            <p:spPr bwMode="auto">
              <a:xfrm>
                <a:off x="7506675"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11" name="Text Box 49"/>
              <p:cNvSpPr txBox="1">
                <a:spLocks noRot="1" noChangeAspect="1" noMove="1" noResize="1" noEditPoints="1" noAdjustHandles="1" noChangeArrowheads="1" noChangeShapeType="1" noTextEdit="1"/>
              </p:cNvSpPr>
              <p:nvPr/>
            </p:nvSpPr>
            <p:spPr bwMode="auto">
              <a:xfrm>
                <a:off x="7506675" y="4872154"/>
                <a:ext cx="912813" cy="461665"/>
              </a:xfrm>
              <a:prstGeom prst="rect">
                <a:avLst/>
              </a:prstGeom>
              <a:blipFill rotWithShape="1">
                <a:blip r:embed="rId1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2" name="Text Box 49"/>
              <p:cNvSpPr txBox="1">
                <a:spLocks noChangeArrowheads="1"/>
              </p:cNvSpPr>
              <p:nvPr/>
            </p:nvSpPr>
            <p:spPr bwMode="auto">
              <a:xfrm>
                <a:off x="2483768"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12" name="Text Box 49"/>
              <p:cNvSpPr txBox="1">
                <a:spLocks noRot="1" noChangeAspect="1" noMove="1" noResize="1" noEditPoints="1" noAdjustHandles="1" noChangeArrowheads="1" noChangeShapeType="1" noTextEdit="1"/>
              </p:cNvSpPr>
              <p:nvPr/>
            </p:nvSpPr>
            <p:spPr bwMode="auto">
              <a:xfrm>
                <a:off x="2483768" y="4872154"/>
                <a:ext cx="912813" cy="461665"/>
              </a:xfrm>
              <a:prstGeom prst="rect">
                <a:avLst/>
              </a:prstGeom>
              <a:blipFill rotWithShape="1">
                <a:blip r:embed="rId1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8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117657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24</a:t>
            </a:fld>
            <a:endParaRPr lang="en-US" dirty="0"/>
          </a:p>
        </p:txBody>
      </p:sp>
      <p:sp>
        <p:nvSpPr>
          <p:cNvPr id="9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Inductive construction</a:t>
            </a:r>
            <a:endParaRPr lang="en-GB" altLang="en-US" dirty="0"/>
          </a:p>
        </p:txBody>
      </p:sp>
      <p:sp>
        <p:nvSpPr>
          <p:cNvPr id="88" name="TextBox 87"/>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92" name="Straight Arrow Connector 91"/>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899592" y="2924944"/>
            <a:ext cx="2592288"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a:t>
            </a:r>
            <a:r>
              <a:rPr lang="en-US" sz="1600" dirty="0" smtClean="0"/>
              <a:t>v </a:t>
            </a:r>
            <a:endParaRPr lang="he-IL" sz="1600" baseline="-25000" dirty="0"/>
          </a:p>
        </p:txBody>
      </p:sp>
      <p:grpSp>
        <p:nvGrpSpPr>
          <p:cNvPr id="96" name="Group 95"/>
          <p:cNvGrpSpPr/>
          <p:nvPr/>
        </p:nvGrpSpPr>
        <p:grpSpPr>
          <a:xfrm>
            <a:off x="5004048" y="5941020"/>
            <a:ext cx="1944440" cy="381531"/>
            <a:chOff x="5004048" y="5941020"/>
            <a:chExt cx="1944440" cy="381531"/>
          </a:xfrm>
        </p:grpSpPr>
        <p:sp>
          <p:nvSpPr>
            <p:cNvPr id="98" name="TextBox 97"/>
            <p:cNvSpPr txBox="1">
              <a:spLocks noChangeArrowheads="1"/>
            </p:cNvSpPr>
            <p:nvPr/>
          </p:nvSpPr>
          <p:spPr bwMode="auto">
            <a:xfrm>
              <a:off x="500404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113"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grpSp>
      <p:sp>
        <p:nvSpPr>
          <p:cNvPr id="114"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35"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52"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52"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5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72"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173"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17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7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76" name="Straight Arrow Connector 175"/>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7"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77"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78"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78"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9"/>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79"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557"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0" name="Text Box 49"/>
              <p:cNvSpPr txBox="1">
                <a:spLocks noChangeArrowheads="1"/>
              </p:cNvSpPr>
              <p:nvPr/>
            </p:nvSpPr>
            <p:spPr bwMode="auto">
              <a:xfrm>
                <a:off x="2198936"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80" name="Text Box 49"/>
              <p:cNvSpPr txBox="1">
                <a:spLocks noRot="1" noChangeAspect="1" noMove="1" noResize="1" noEditPoints="1" noAdjustHandles="1" noChangeArrowheads="1" noChangeShapeType="1" noTextEdit="1"/>
              </p:cNvSpPr>
              <p:nvPr/>
            </p:nvSpPr>
            <p:spPr bwMode="auto">
              <a:xfrm>
                <a:off x="2198936" y="4365192"/>
                <a:ext cx="912813" cy="461665"/>
              </a:xfrm>
              <a:prstGeom prst="rect">
                <a:avLst/>
              </a:prstGeom>
              <a:blipFill rotWithShape="1">
                <a:blip r:embed="rId10"/>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81" name="Straight Arrow Connector 180"/>
          <p:cNvCxnSpPr/>
          <p:nvPr/>
        </p:nvCxnSpPr>
        <p:spPr>
          <a:xfrm flipH="1">
            <a:off x="3111749"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2" name="Text Box 49"/>
              <p:cNvSpPr txBox="1">
                <a:spLocks noChangeArrowheads="1"/>
              </p:cNvSpPr>
              <p:nvPr/>
            </p:nvSpPr>
            <p:spPr bwMode="auto">
              <a:xfrm>
                <a:off x="2790388" y="5523852"/>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82" name="Text Box 49"/>
              <p:cNvSpPr txBox="1">
                <a:spLocks noRot="1" noChangeAspect="1" noMove="1" noResize="1" noEditPoints="1" noAdjustHandles="1" noChangeArrowheads="1" noChangeShapeType="1" noTextEdit="1"/>
              </p:cNvSpPr>
              <p:nvPr/>
            </p:nvSpPr>
            <p:spPr bwMode="auto">
              <a:xfrm>
                <a:off x="2790388" y="5523852"/>
                <a:ext cx="895909" cy="400110"/>
              </a:xfrm>
              <a:prstGeom prst="rect">
                <a:avLst/>
              </a:prstGeom>
              <a:blipFill rotWithShape="1">
                <a:blip r:embed="rId11"/>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83"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293096"/>
            <a:ext cx="568311" cy="548457"/>
          </a:xfrm>
          <a:prstGeom prst="rect">
            <a:avLst/>
          </a:prstGeom>
          <a:noFill/>
          <a:extLst>
            <a:ext uri="{909E8E84-426E-40DD-AFC4-6F175D3DCCD1}">
              <a14:hiddenFill xmlns:a14="http://schemas.microsoft.com/office/drawing/2010/main">
                <a:solidFill>
                  <a:srgbClr val="FFFFFF"/>
                </a:solidFill>
              </a14:hiddenFill>
            </a:ext>
          </a:extLst>
        </p:spPr>
      </p:pic>
      <p:cxnSp>
        <p:nvCxnSpPr>
          <p:cNvPr id="184" name="Straight Arrow Connector 183"/>
          <p:cNvCxnSpPr/>
          <p:nvPr/>
        </p:nvCxnSpPr>
        <p:spPr>
          <a:xfrm flipH="1">
            <a:off x="8137560" y="4901807"/>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5" name="Text Box 49"/>
              <p:cNvSpPr txBox="1">
                <a:spLocks noChangeArrowheads="1"/>
              </p:cNvSpPr>
              <p:nvPr/>
            </p:nvSpPr>
            <p:spPr bwMode="auto">
              <a:xfrm>
                <a:off x="7236296" y="430605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85" name="Text Box 49"/>
              <p:cNvSpPr txBox="1">
                <a:spLocks noRot="1" noChangeAspect="1" noMove="1" noResize="1" noEditPoints="1" noAdjustHandles="1" noChangeArrowheads="1" noChangeShapeType="1" noTextEdit="1"/>
              </p:cNvSpPr>
              <p:nvPr/>
            </p:nvSpPr>
            <p:spPr bwMode="auto">
              <a:xfrm>
                <a:off x="7236296" y="4306058"/>
                <a:ext cx="912813" cy="461665"/>
              </a:xfrm>
              <a:prstGeom prst="rect">
                <a:avLst/>
              </a:prstGeom>
              <a:blipFill rotWithShape="1">
                <a:blip r:embed="rId12"/>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86" name="Text Box 49"/>
              <p:cNvSpPr txBox="1">
                <a:spLocks noChangeArrowheads="1"/>
              </p:cNvSpPr>
              <p:nvPr/>
            </p:nvSpPr>
            <p:spPr bwMode="auto">
              <a:xfrm>
                <a:off x="7843400" y="5566370"/>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86" name="Text Box 49"/>
              <p:cNvSpPr txBox="1">
                <a:spLocks noRot="1" noChangeAspect="1" noMove="1" noResize="1" noEditPoints="1" noAdjustHandles="1" noChangeArrowheads="1" noChangeShapeType="1" noTextEdit="1"/>
              </p:cNvSpPr>
              <p:nvPr/>
            </p:nvSpPr>
            <p:spPr bwMode="auto">
              <a:xfrm>
                <a:off x="7843400" y="5566370"/>
                <a:ext cx="895909" cy="400110"/>
              </a:xfrm>
              <a:prstGeom prst="rect">
                <a:avLst/>
              </a:prstGeom>
              <a:blipFill rotWithShape="1">
                <a:blip r:embed="rId13"/>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87" name="Text Box 49"/>
              <p:cNvSpPr txBox="1">
                <a:spLocks noChangeArrowheads="1"/>
              </p:cNvSpPr>
              <p:nvPr/>
            </p:nvSpPr>
            <p:spPr bwMode="auto">
              <a:xfrm>
                <a:off x="7506675"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87" name="Text Box 49"/>
              <p:cNvSpPr txBox="1">
                <a:spLocks noRot="1" noChangeAspect="1" noMove="1" noResize="1" noEditPoints="1" noAdjustHandles="1" noChangeArrowheads="1" noChangeShapeType="1" noTextEdit="1"/>
              </p:cNvSpPr>
              <p:nvPr/>
            </p:nvSpPr>
            <p:spPr bwMode="auto">
              <a:xfrm>
                <a:off x="7506675" y="4872154"/>
                <a:ext cx="912813" cy="461665"/>
              </a:xfrm>
              <a:prstGeom prst="rect">
                <a:avLst/>
              </a:prstGeom>
              <a:blipFill rotWithShape="1">
                <a:blip r:embed="rId1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88" name="Text Box 49"/>
              <p:cNvSpPr txBox="1">
                <a:spLocks noChangeArrowheads="1"/>
              </p:cNvSpPr>
              <p:nvPr/>
            </p:nvSpPr>
            <p:spPr bwMode="auto">
              <a:xfrm>
                <a:off x="2483768"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88" name="Text Box 49"/>
              <p:cNvSpPr txBox="1">
                <a:spLocks noRot="1" noChangeAspect="1" noMove="1" noResize="1" noEditPoints="1" noAdjustHandles="1" noChangeArrowheads="1" noChangeShapeType="1" noTextEdit="1"/>
              </p:cNvSpPr>
              <p:nvPr/>
            </p:nvSpPr>
            <p:spPr bwMode="auto">
              <a:xfrm>
                <a:off x="2483768" y="4872154"/>
                <a:ext cx="912813" cy="461665"/>
              </a:xfrm>
              <a:prstGeom prst="rect">
                <a:avLst/>
              </a:prstGeom>
              <a:blipFill rotWithShape="1">
                <a:blip r:embed="rId1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1" name="TextBox 190"/>
              <p:cNvSpPr txBox="1"/>
              <p:nvPr/>
            </p:nvSpPr>
            <p:spPr>
              <a:xfrm>
                <a:off x="5499448" y="1700808"/>
                <a:ext cx="2160240" cy="882614"/>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rPr>
                          <m:t>𝑖</m:t>
                        </m:r>
                        <m:r>
                          <a:rPr lang="en-US" sz="28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i</a:t>
                </a:r>
                <a:endParaRPr lang="en-US" sz="2400" b="0" baseline="-25000" dirty="0">
                  <a:solidFill>
                    <a:srgbClr val="0000FF"/>
                  </a:solidFill>
                  <a:ea typeface="Cambria Math"/>
                </a:endParaRPr>
              </a:p>
              <a:p>
                <a14:m>
                  <m:oMath xmlns:m="http://schemas.openxmlformats.org/officeDocument/2006/math">
                    <m:sSub>
                      <m:sSubPr>
                        <m:ctrlPr>
                          <a:rPr lang="he-IL" sz="2400" i="1">
                            <a:solidFill>
                              <a:srgbClr val="0000FF"/>
                            </a:solidFill>
                            <a:latin typeface="Cambria Math"/>
                          </a:rPr>
                        </m:ctrlPr>
                      </m:sSubPr>
                      <m:e>
                        <m:r>
                          <a:rPr lang="he-IL" sz="2400" i="1" smtClean="0">
                            <a:solidFill>
                              <a:srgbClr val="0000FF"/>
                            </a:solidFill>
                            <a:latin typeface="Cambria Math"/>
                            <a:ea typeface="Cambria Math"/>
                          </a:rPr>
                          <m:t>𝛾</m:t>
                        </m:r>
                      </m:e>
                      <m:sub>
                        <m:r>
                          <a:rPr lang="en-US" sz="2400" b="0" i="1" smtClean="0">
                            <a:solidFill>
                              <a:srgbClr val="0000FF"/>
                            </a:solidFill>
                            <a:latin typeface="Cambria Math"/>
                          </a:rPr>
                          <m:t>𝑖</m:t>
                        </m:r>
                      </m:sub>
                    </m:sSub>
                  </m:oMath>
                </a14:m>
                <a:r>
                  <a:rPr lang="he-IL" sz="2400" dirty="0" smtClean="0">
                    <a:solidFill>
                      <a:srgbClr val="0000FF"/>
                    </a:solidFill>
                  </a:rPr>
                  <a:t>=</a:t>
                </a:r>
                <a:r>
                  <a:rPr lang="en-US" sz="2400" dirty="0" smtClean="0">
                    <a:solidFill>
                      <a:srgbClr val="0000FF"/>
                    </a:solidFill>
                  </a:rPr>
                  <a:t>e</a:t>
                </a:r>
                <a:r>
                  <a:rPr lang="en-US" sz="2400" baseline="-25000" dirty="0" smtClean="0">
                    <a:solidFill>
                      <a:srgbClr val="0000FF"/>
                    </a:solidFill>
                  </a:rPr>
                  <a:t>1</a:t>
                </a:r>
                <a:r>
                  <a:rPr lang="en-US" sz="2400" dirty="0" smtClean="0">
                    <a:solidFill>
                      <a:srgbClr val="0000FF"/>
                    </a:solidFill>
                  </a:rPr>
                  <a:t>…e</a:t>
                </a:r>
                <a:r>
                  <a:rPr lang="en-US" sz="2400" baseline="-25000" dirty="0" smtClean="0">
                    <a:solidFill>
                      <a:srgbClr val="0000FF"/>
                    </a:solidFill>
                  </a:rPr>
                  <a:t>i</a:t>
                </a:r>
                <a:endParaRPr lang="en-US" sz="2400" baseline="-25000" dirty="0">
                  <a:solidFill>
                    <a:srgbClr val="0000FF"/>
                  </a:solidFill>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5499448" y="1700808"/>
                <a:ext cx="2160240" cy="882614"/>
              </a:xfrm>
              <a:prstGeom prst="rect">
                <a:avLst/>
              </a:prstGeom>
              <a:blipFill rotWithShape="1">
                <a:blip r:embed="rId16"/>
                <a:stretch>
                  <a:fillRect l="-280" b="-14286"/>
                </a:stretch>
              </a:blipFill>
              <a:ln>
                <a:solidFill>
                  <a:schemeClr val="tx1"/>
                </a:solidFill>
              </a:ln>
            </p:spPr>
            <p:txBody>
              <a:bodyPr/>
              <a:lstStyle/>
              <a:p>
                <a:r>
                  <a:rPr lang="he-IL">
                    <a:noFill/>
                  </a:rPr>
                  <a:t> </a:t>
                </a:r>
              </a:p>
            </p:txBody>
          </p:sp>
        </mc:Fallback>
      </mc:AlternateContent>
      <p:sp>
        <p:nvSpPr>
          <p:cNvPr id="87"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193973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25</a:t>
            </a:fld>
            <a:endParaRPr lang="en-US" dirty="0"/>
          </a:p>
        </p:txBody>
      </p:sp>
      <p:sp>
        <p:nvSpPr>
          <p:cNvPr id="9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Inductive construction</a:t>
            </a:r>
            <a:endParaRPr lang="en-GB" altLang="en-US" dirty="0"/>
          </a:p>
        </p:txBody>
      </p:sp>
      <p:sp>
        <p:nvSpPr>
          <p:cNvPr id="88" name="TextBox 87"/>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92" name="Straight Arrow Connector 91"/>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442120" y="2177915"/>
            <a:ext cx="1269999" cy="1042021"/>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p:cNvSpPr txBox="1"/>
              <p:nvPr/>
            </p:nvSpPr>
            <p:spPr>
              <a:xfrm rot="19239447">
                <a:off x="33541" y="1877370"/>
                <a:ext cx="1514363" cy="830997"/>
              </a:xfrm>
              <a:prstGeom prst="rect">
                <a:avLst/>
              </a:prstGeom>
              <a:noFill/>
            </p:spPr>
            <p:txBody>
              <a:bodyPr wrap="square" rtlCol="1">
                <a:spAutoFit/>
              </a:bodyPr>
              <a:lstStyle/>
              <a:p>
                <a:r>
                  <a:rPr lang="el-GR" sz="1600" b="1" dirty="0"/>
                  <a:t>α</a:t>
                </a:r>
                <a:r>
                  <a:rPr lang="en-US" sz="1600" b="1" dirty="0"/>
                  <a:t>: </a:t>
                </a:r>
                <a14:m>
                  <m:oMath xmlns:m="http://schemas.openxmlformats.org/officeDocument/2006/math">
                    <m:r>
                      <a:rPr lang="en-US" sz="1600" b="1" i="1" smtClean="0">
                        <a:latin typeface="Cambria Math" panose="02040503050406030204" pitchFamily="18" charset="0"/>
                      </a:rPr>
                      <m:t>𝒒</m:t>
                    </m:r>
                  </m:oMath>
                </a14:m>
                <a:r>
                  <a:rPr lang="en-US" sz="1600" b="1" baseline="-25000" dirty="0" smtClean="0"/>
                  <a:t>i+1</a:t>
                </a:r>
                <a:r>
                  <a:rPr lang="en-US" sz="1600" b="1" dirty="0" smtClean="0"/>
                  <a:t> </a:t>
                </a:r>
                <a:r>
                  <a:rPr lang="en-US" sz="1600" b="1" dirty="0"/>
                  <a:t>runs </a:t>
                </a:r>
                <a:r>
                  <a:rPr lang="en-US" sz="1600" b="1" dirty="0" smtClean="0"/>
                  <a:t>solo </a:t>
                </a:r>
                <a:br>
                  <a:rPr lang="en-US" sz="1600" b="1" dirty="0" smtClean="0"/>
                </a:br>
                <a:r>
                  <a:rPr lang="en-US" sz="1600" b="1" dirty="0" smtClean="0"/>
                  <a:t>completes v+1 </a:t>
                </a:r>
                <a:r>
                  <a:rPr lang="en-US" sz="1600" b="1" dirty="0" err="1" smtClean="0"/>
                  <a:t>Inc</a:t>
                </a:r>
                <a:r>
                  <a:rPr lang="en-US" sz="1600" b="1" dirty="0" smtClean="0"/>
                  <a:t>() operations</a:t>
                </a:r>
                <a:endParaRPr lang="he-IL" sz="1600" b="1" baseline="-25000" dirty="0"/>
              </a:p>
            </p:txBody>
          </p:sp>
        </mc:Choice>
        <mc:Fallback xmlns="">
          <p:sp>
            <p:nvSpPr>
              <p:cNvPr id="98" name="TextBox 97"/>
              <p:cNvSpPr txBox="1">
                <a:spLocks noRot="1" noChangeAspect="1" noMove="1" noResize="1" noEditPoints="1" noAdjustHandles="1" noChangeArrowheads="1" noChangeShapeType="1" noTextEdit="1"/>
              </p:cNvSpPr>
              <p:nvPr/>
            </p:nvSpPr>
            <p:spPr>
              <a:xfrm rot="19239447">
                <a:off x="33541" y="1877370"/>
                <a:ext cx="1514363" cy="830997"/>
              </a:xfrm>
              <a:prstGeom prst="rect">
                <a:avLst/>
              </a:prstGeom>
              <a:blipFill rotWithShape="1">
                <a:blip r:embed="rId3"/>
                <a:stretch>
                  <a:fillRect l="-2151" t="-3409" r="-3584" b="-4545"/>
                </a:stretch>
              </a:blipFill>
            </p:spPr>
            <p:txBody>
              <a:bodyPr/>
              <a:lstStyle/>
              <a:p>
                <a:r>
                  <a:rPr lang="he-IL">
                    <a:noFill/>
                  </a:rPr>
                  <a:t> </a:t>
                </a:r>
              </a:p>
            </p:txBody>
          </p:sp>
        </mc:Fallback>
      </mc:AlternateContent>
      <p:sp>
        <p:nvSpPr>
          <p:cNvPr id="113" name="TextBox 112"/>
          <p:cNvSpPr txBox="1"/>
          <p:nvPr/>
        </p:nvSpPr>
        <p:spPr>
          <a:xfrm>
            <a:off x="899592" y="2924944"/>
            <a:ext cx="2592288"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a:t>
            </a:r>
            <a:r>
              <a:rPr lang="en-US" sz="1600" dirty="0" smtClean="0"/>
              <a:t>v </a:t>
            </a:r>
            <a:endParaRPr lang="he-IL" sz="1600" baseline="-25000" dirty="0"/>
          </a:p>
        </p:txBody>
      </p:sp>
      <p:grpSp>
        <p:nvGrpSpPr>
          <p:cNvPr id="114" name="Group 113"/>
          <p:cNvGrpSpPr/>
          <p:nvPr/>
        </p:nvGrpSpPr>
        <p:grpSpPr>
          <a:xfrm>
            <a:off x="5004048" y="5941020"/>
            <a:ext cx="1944440" cy="381531"/>
            <a:chOff x="5004048" y="5941020"/>
            <a:chExt cx="1944440" cy="381531"/>
          </a:xfrm>
        </p:grpSpPr>
        <p:sp>
          <p:nvSpPr>
            <p:cNvPr id="115" name="TextBox 114"/>
            <p:cNvSpPr txBox="1">
              <a:spLocks noChangeArrowheads="1"/>
            </p:cNvSpPr>
            <p:nvPr/>
          </p:nvSpPr>
          <p:spPr bwMode="auto">
            <a:xfrm>
              <a:off x="500404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116"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grpSp>
      <p:sp>
        <p:nvSpPr>
          <p:cNvPr id="117"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38"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55"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55"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5"/>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5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75"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176"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177" name="Picture 2" descr="תוצאת תמונה עבור ‪funny f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8"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78"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8"/>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79" name="Straight Arrow Connector 178"/>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80"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81"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81"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10"/>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82" name="Picture 2" descr="תוצאת תמונה עבור ‪funny f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8557"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3" name="Text Box 49"/>
              <p:cNvSpPr txBox="1">
                <a:spLocks noChangeArrowheads="1"/>
              </p:cNvSpPr>
              <p:nvPr/>
            </p:nvSpPr>
            <p:spPr bwMode="auto">
              <a:xfrm>
                <a:off x="2198936"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83" name="Text Box 49"/>
              <p:cNvSpPr txBox="1">
                <a:spLocks noRot="1" noChangeAspect="1" noMove="1" noResize="1" noEditPoints="1" noAdjustHandles="1" noChangeArrowheads="1" noChangeShapeType="1" noTextEdit="1"/>
              </p:cNvSpPr>
              <p:nvPr/>
            </p:nvSpPr>
            <p:spPr bwMode="auto">
              <a:xfrm>
                <a:off x="2198936" y="4365192"/>
                <a:ext cx="912813" cy="461665"/>
              </a:xfrm>
              <a:prstGeom prst="rect">
                <a:avLst/>
              </a:prstGeom>
              <a:blipFill rotWithShape="1">
                <a:blip r:embed="rId11"/>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84" name="Straight Arrow Connector 183"/>
          <p:cNvCxnSpPr/>
          <p:nvPr/>
        </p:nvCxnSpPr>
        <p:spPr>
          <a:xfrm flipH="1">
            <a:off x="3111749"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5" name="Text Box 49"/>
              <p:cNvSpPr txBox="1">
                <a:spLocks noChangeArrowheads="1"/>
              </p:cNvSpPr>
              <p:nvPr/>
            </p:nvSpPr>
            <p:spPr bwMode="auto">
              <a:xfrm>
                <a:off x="2790388" y="5523852"/>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85" name="Text Box 49"/>
              <p:cNvSpPr txBox="1">
                <a:spLocks noRot="1" noChangeAspect="1" noMove="1" noResize="1" noEditPoints="1" noAdjustHandles="1" noChangeArrowheads="1" noChangeShapeType="1" noTextEdit="1"/>
              </p:cNvSpPr>
              <p:nvPr/>
            </p:nvSpPr>
            <p:spPr bwMode="auto">
              <a:xfrm>
                <a:off x="2790388" y="5523852"/>
                <a:ext cx="895909" cy="400110"/>
              </a:xfrm>
              <a:prstGeom prst="rect">
                <a:avLst/>
              </a:prstGeom>
              <a:blipFill rotWithShape="1">
                <a:blip r:embed="rId12"/>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86" name="Picture 2" descr="תוצאת תמונה עבור ‪funny f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4293096"/>
            <a:ext cx="568311" cy="548457"/>
          </a:xfrm>
          <a:prstGeom prst="rect">
            <a:avLst/>
          </a:prstGeom>
          <a:noFill/>
          <a:extLst>
            <a:ext uri="{909E8E84-426E-40DD-AFC4-6F175D3DCCD1}">
              <a14:hiddenFill xmlns:a14="http://schemas.microsoft.com/office/drawing/2010/main">
                <a:solidFill>
                  <a:srgbClr val="FFFFFF"/>
                </a:solidFill>
              </a14:hiddenFill>
            </a:ext>
          </a:extLst>
        </p:spPr>
      </p:pic>
      <p:cxnSp>
        <p:nvCxnSpPr>
          <p:cNvPr id="187" name="Straight Arrow Connector 186"/>
          <p:cNvCxnSpPr/>
          <p:nvPr/>
        </p:nvCxnSpPr>
        <p:spPr>
          <a:xfrm flipH="1">
            <a:off x="8137560" y="4901807"/>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Text Box 49"/>
              <p:cNvSpPr txBox="1">
                <a:spLocks noChangeArrowheads="1"/>
              </p:cNvSpPr>
              <p:nvPr/>
            </p:nvSpPr>
            <p:spPr bwMode="auto">
              <a:xfrm>
                <a:off x="7236296" y="430605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88" name="Text Box 49"/>
              <p:cNvSpPr txBox="1">
                <a:spLocks noRot="1" noChangeAspect="1" noMove="1" noResize="1" noEditPoints="1" noAdjustHandles="1" noChangeArrowheads="1" noChangeShapeType="1" noTextEdit="1"/>
              </p:cNvSpPr>
              <p:nvPr/>
            </p:nvSpPr>
            <p:spPr bwMode="auto">
              <a:xfrm>
                <a:off x="7236296" y="4306058"/>
                <a:ext cx="912813" cy="461665"/>
              </a:xfrm>
              <a:prstGeom prst="rect">
                <a:avLst/>
              </a:prstGeom>
              <a:blipFill rotWithShape="1">
                <a:blip r:embed="rId13"/>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89" name="Text Box 49"/>
              <p:cNvSpPr txBox="1">
                <a:spLocks noChangeArrowheads="1"/>
              </p:cNvSpPr>
              <p:nvPr/>
            </p:nvSpPr>
            <p:spPr bwMode="auto">
              <a:xfrm>
                <a:off x="7843400" y="5566370"/>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89" name="Text Box 49"/>
              <p:cNvSpPr txBox="1">
                <a:spLocks noRot="1" noChangeAspect="1" noMove="1" noResize="1" noEditPoints="1" noAdjustHandles="1" noChangeArrowheads="1" noChangeShapeType="1" noTextEdit="1"/>
              </p:cNvSpPr>
              <p:nvPr/>
            </p:nvSpPr>
            <p:spPr bwMode="auto">
              <a:xfrm>
                <a:off x="7843400" y="5566370"/>
                <a:ext cx="895909" cy="400110"/>
              </a:xfrm>
              <a:prstGeom prst="rect">
                <a:avLst/>
              </a:prstGeom>
              <a:blipFill rotWithShape="1">
                <a:blip r:embed="rId14"/>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0" name="Text Box 49"/>
              <p:cNvSpPr txBox="1">
                <a:spLocks noChangeArrowheads="1"/>
              </p:cNvSpPr>
              <p:nvPr/>
            </p:nvSpPr>
            <p:spPr bwMode="auto">
              <a:xfrm>
                <a:off x="7506675"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90" name="Text Box 49"/>
              <p:cNvSpPr txBox="1">
                <a:spLocks noRot="1" noChangeAspect="1" noMove="1" noResize="1" noEditPoints="1" noAdjustHandles="1" noChangeArrowheads="1" noChangeShapeType="1" noTextEdit="1"/>
              </p:cNvSpPr>
              <p:nvPr/>
            </p:nvSpPr>
            <p:spPr bwMode="auto">
              <a:xfrm>
                <a:off x="7506675" y="4872154"/>
                <a:ext cx="912813" cy="461665"/>
              </a:xfrm>
              <a:prstGeom prst="rect">
                <a:avLst/>
              </a:prstGeom>
              <a:blipFill rotWithShape="1">
                <a:blip r:embed="rId1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1" name="Text Box 49"/>
              <p:cNvSpPr txBox="1">
                <a:spLocks noChangeArrowheads="1"/>
              </p:cNvSpPr>
              <p:nvPr/>
            </p:nvSpPr>
            <p:spPr bwMode="auto">
              <a:xfrm>
                <a:off x="2483768"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91" name="Text Box 49"/>
              <p:cNvSpPr txBox="1">
                <a:spLocks noRot="1" noChangeAspect="1" noMove="1" noResize="1" noEditPoints="1" noAdjustHandles="1" noChangeArrowheads="1" noChangeShapeType="1" noTextEdit="1"/>
              </p:cNvSpPr>
              <p:nvPr/>
            </p:nvSpPr>
            <p:spPr bwMode="auto">
              <a:xfrm>
                <a:off x="2483768" y="4872154"/>
                <a:ext cx="912813" cy="461665"/>
              </a:xfrm>
              <a:prstGeom prst="rect">
                <a:avLst/>
              </a:prstGeom>
              <a:blipFill rotWithShape="1">
                <a:blip r:embed="rId1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4" name="TextBox 193"/>
              <p:cNvSpPr txBox="1"/>
              <p:nvPr/>
            </p:nvSpPr>
            <p:spPr>
              <a:xfrm>
                <a:off x="5499448" y="1700808"/>
                <a:ext cx="2160240" cy="882614"/>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rPr>
                          <m:t>𝑖</m:t>
                        </m:r>
                        <m:r>
                          <a:rPr lang="en-US" sz="28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i</a:t>
                </a:r>
                <a:endParaRPr lang="en-US" sz="2400" b="0" baseline="-25000" dirty="0">
                  <a:solidFill>
                    <a:srgbClr val="0000FF"/>
                  </a:solidFill>
                  <a:ea typeface="Cambria Math"/>
                </a:endParaRPr>
              </a:p>
              <a:p>
                <a14:m>
                  <m:oMath xmlns:m="http://schemas.openxmlformats.org/officeDocument/2006/math">
                    <m:sSub>
                      <m:sSubPr>
                        <m:ctrlPr>
                          <a:rPr lang="he-IL" sz="2400" i="1">
                            <a:solidFill>
                              <a:srgbClr val="0000FF"/>
                            </a:solidFill>
                            <a:latin typeface="Cambria Math"/>
                          </a:rPr>
                        </m:ctrlPr>
                      </m:sSubPr>
                      <m:e>
                        <m:r>
                          <a:rPr lang="he-IL" sz="2400" i="1" smtClean="0">
                            <a:solidFill>
                              <a:srgbClr val="0000FF"/>
                            </a:solidFill>
                            <a:latin typeface="Cambria Math"/>
                            <a:ea typeface="Cambria Math"/>
                          </a:rPr>
                          <m:t>𝛾</m:t>
                        </m:r>
                      </m:e>
                      <m:sub>
                        <m:r>
                          <a:rPr lang="en-US" sz="2400" b="0" i="1" smtClean="0">
                            <a:solidFill>
                              <a:srgbClr val="0000FF"/>
                            </a:solidFill>
                            <a:latin typeface="Cambria Math"/>
                          </a:rPr>
                          <m:t>𝑖</m:t>
                        </m:r>
                      </m:sub>
                    </m:sSub>
                  </m:oMath>
                </a14:m>
                <a:r>
                  <a:rPr lang="he-IL" sz="2400" dirty="0" smtClean="0">
                    <a:solidFill>
                      <a:srgbClr val="0000FF"/>
                    </a:solidFill>
                  </a:rPr>
                  <a:t>=</a:t>
                </a:r>
                <a:r>
                  <a:rPr lang="en-US" sz="2400" dirty="0" smtClean="0">
                    <a:solidFill>
                      <a:srgbClr val="0000FF"/>
                    </a:solidFill>
                  </a:rPr>
                  <a:t>e</a:t>
                </a:r>
                <a:r>
                  <a:rPr lang="en-US" sz="2400" baseline="-25000" dirty="0" smtClean="0">
                    <a:solidFill>
                      <a:srgbClr val="0000FF"/>
                    </a:solidFill>
                  </a:rPr>
                  <a:t>1</a:t>
                </a:r>
                <a:r>
                  <a:rPr lang="en-US" sz="2400" dirty="0" smtClean="0">
                    <a:solidFill>
                      <a:srgbClr val="0000FF"/>
                    </a:solidFill>
                  </a:rPr>
                  <a:t>…e</a:t>
                </a:r>
                <a:r>
                  <a:rPr lang="en-US" sz="2400" baseline="-25000" dirty="0" smtClean="0">
                    <a:solidFill>
                      <a:srgbClr val="0000FF"/>
                    </a:solidFill>
                  </a:rPr>
                  <a:t>i</a:t>
                </a:r>
                <a:endParaRPr lang="en-US" sz="2400" baseline="-25000" dirty="0">
                  <a:solidFill>
                    <a:srgbClr val="0000FF"/>
                  </a:solidFill>
                </a:endParaRPr>
              </a:p>
            </p:txBody>
          </p:sp>
        </mc:Choice>
        <mc:Fallback xmlns="">
          <p:sp>
            <p:nvSpPr>
              <p:cNvPr id="194" name="TextBox 193"/>
              <p:cNvSpPr txBox="1">
                <a:spLocks noRot="1" noChangeAspect="1" noMove="1" noResize="1" noEditPoints="1" noAdjustHandles="1" noChangeArrowheads="1" noChangeShapeType="1" noTextEdit="1"/>
              </p:cNvSpPr>
              <p:nvPr/>
            </p:nvSpPr>
            <p:spPr>
              <a:xfrm>
                <a:off x="5499448" y="1700808"/>
                <a:ext cx="2160240" cy="882614"/>
              </a:xfrm>
              <a:prstGeom prst="rect">
                <a:avLst/>
              </a:prstGeom>
              <a:blipFill rotWithShape="1">
                <a:blip r:embed="rId17"/>
                <a:stretch>
                  <a:fillRect l="-280" b="-14286"/>
                </a:stretch>
              </a:blipFill>
              <a:ln>
                <a:solidFill>
                  <a:schemeClr val="tx1"/>
                </a:solidFill>
              </a:ln>
            </p:spPr>
            <p:txBody>
              <a:bodyPr/>
              <a:lstStyle/>
              <a:p>
                <a:r>
                  <a:rPr lang="he-IL">
                    <a:noFill/>
                  </a:rPr>
                  <a:t> </a:t>
                </a:r>
              </a:p>
            </p:txBody>
          </p:sp>
        </mc:Fallback>
      </mc:AlternateContent>
      <p:sp>
        <p:nvSpPr>
          <p:cNvPr id="8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241141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04048" y="5941020"/>
            <a:ext cx="1944440" cy="381531"/>
            <a:chOff x="5004048" y="5941020"/>
            <a:chExt cx="1944440" cy="381531"/>
          </a:xfrm>
        </p:grpSpPr>
        <p:sp>
          <p:nvSpPr>
            <p:cNvPr id="93" name="TextBox 97"/>
            <p:cNvSpPr txBox="1">
              <a:spLocks noChangeArrowheads="1"/>
            </p:cNvSpPr>
            <p:nvPr/>
          </p:nvSpPr>
          <p:spPr bwMode="auto">
            <a:xfrm>
              <a:off x="500404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95"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gr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26</a:t>
            </a:fld>
            <a:endParaRPr lang="en-US" dirty="0"/>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sp>
        <p:nvSpPr>
          <p:cNvPr id="9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Inductive construction</a:t>
            </a:r>
            <a:endParaRPr lang="en-GB" altLang="en-US" dirty="0"/>
          </a:p>
        </p:txBody>
      </p:sp>
      <p:sp>
        <p:nvSpPr>
          <p:cNvPr id="88" name="TextBox 87"/>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92" name="Straight Arrow Connector 91"/>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442120" y="2177915"/>
            <a:ext cx="1269999" cy="1042021"/>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899592" y="2924944"/>
            <a:ext cx="2592288"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a:t>
            </a:r>
            <a:r>
              <a:rPr lang="en-US" sz="1600" dirty="0" smtClean="0"/>
              <a:t>v </a:t>
            </a:r>
            <a:endParaRPr lang="he-IL" sz="1600" baseline="-25000" dirty="0"/>
          </a:p>
        </p:txBody>
      </p:sp>
      <p:cxnSp>
        <p:nvCxnSpPr>
          <p:cNvPr id="94" name="Straight Arrow Connector 93"/>
          <p:cNvCxnSpPr/>
          <p:nvPr/>
        </p:nvCxnSpPr>
        <p:spPr>
          <a:xfrm>
            <a:off x="1824401" y="2209909"/>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547664" y="1772816"/>
            <a:ext cx="3024336" cy="400110"/>
          </a:xfrm>
          <a:prstGeom prst="rect">
            <a:avLst/>
          </a:prstGeom>
          <a:noFill/>
        </p:spPr>
        <p:txBody>
          <a:bodyPr wrap="square" rtlCol="1">
            <a:spAutoFit/>
          </a:bodyPr>
          <a:lstStyle/>
          <a:p>
            <a:r>
              <a:rPr lang="en-US" sz="2000" b="1" dirty="0" smtClean="0">
                <a:latin typeface="Times New Roman"/>
                <a:cs typeface="Times New Roman"/>
              </a:rPr>
              <a:t>  p </a:t>
            </a:r>
            <a:r>
              <a:rPr lang="en-US" sz="2000" b="1" dirty="0" smtClean="0"/>
              <a:t>runs </a:t>
            </a:r>
            <a:r>
              <a:rPr lang="en-US" sz="2000" b="1" dirty="0"/>
              <a:t>solo, returns </a:t>
            </a:r>
            <a:r>
              <a:rPr lang="en-US" sz="2000" b="1" dirty="0" smtClean="0"/>
              <a:t>u&gt;v</a:t>
            </a:r>
            <a:endParaRPr lang="he-IL" sz="2000" b="1" baseline="-25000" dirty="0"/>
          </a:p>
        </p:txBody>
      </p:sp>
      <p:grpSp>
        <p:nvGrpSpPr>
          <p:cNvPr id="115" name="Group 114"/>
          <p:cNvGrpSpPr/>
          <p:nvPr/>
        </p:nvGrpSpPr>
        <p:grpSpPr>
          <a:xfrm>
            <a:off x="5004048" y="5941020"/>
            <a:ext cx="1944440" cy="381531"/>
            <a:chOff x="5004048" y="5941020"/>
            <a:chExt cx="1944440" cy="381531"/>
          </a:xfrm>
        </p:grpSpPr>
        <p:sp>
          <p:nvSpPr>
            <p:cNvPr id="116" name="TextBox 115"/>
            <p:cNvSpPr txBox="1">
              <a:spLocks noChangeArrowheads="1"/>
            </p:cNvSpPr>
            <p:nvPr/>
          </p:nvSpPr>
          <p:spPr bwMode="auto">
            <a:xfrm>
              <a:off x="500404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117"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grpSp>
      <p:sp>
        <p:nvSpPr>
          <p:cNvPr id="118"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3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56"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56"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76"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177"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178"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9"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79"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80" name="Straight Arrow Connector 179"/>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1"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81"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82"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82"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9"/>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83"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557"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4" name="Text Box 49"/>
              <p:cNvSpPr txBox="1">
                <a:spLocks noChangeArrowheads="1"/>
              </p:cNvSpPr>
              <p:nvPr/>
            </p:nvSpPr>
            <p:spPr bwMode="auto">
              <a:xfrm>
                <a:off x="2198936"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84" name="Text Box 49"/>
              <p:cNvSpPr txBox="1">
                <a:spLocks noRot="1" noChangeAspect="1" noMove="1" noResize="1" noEditPoints="1" noAdjustHandles="1" noChangeArrowheads="1" noChangeShapeType="1" noTextEdit="1"/>
              </p:cNvSpPr>
              <p:nvPr/>
            </p:nvSpPr>
            <p:spPr bwMode="auto">
              <a:xfrm>
                <a:off x="2198936" y="4365192"/>
                <a:ext cx="912813" cy="461665"/>
              </a:xfrm>
              <a:prstGeom prst="rect">
                <a:avLst/>
              </a:prstGeom>
              <a:blipFill rotWithShape="1">
                <a:blip r:embed="rId10"/>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85" name="Straight Arrow Connector 184"/>
          <p:cNvCxnSpPr/>
          <p:nvPr/>
        </p:nvCxnSpPr>
        <p:spPr>
          <a:xfrm flipH="1">
            <a:off x="3111749"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6" name="Text Box 49"/>
              <p:cNvSpPr txBox="1">
                <a:spLocks noChangeArrowheads="1"/>
              </p:cNvSpPr>
              <p:nvPr/>
            </p:nvSpPr>
            <p:spPr bwMode="auto">
              <a:xfrm>
                <a:off x="2790388" y="5523852"/>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86" name="Text Box 49"/>
              <p:cNvSpPr txBox="1">
                <a:spLocks noRot="1" noChangeAspect="1" noMove="1" noResize="1" noEditPoints="1" noAdjustHandles="1" noChangeArrowheads="1" noChangeShapeType="1" noTextEdit="1"/>
              </p:cNvSpPr>
              <p:nvPr/>
            </p:nvSpPr>
            <p:spPr bwMode="auto">
              <a:xfrm>
                <a:off x="2790388" y="5523852"/>
                <a:ext cx="895909" cy="400110"/>
              </a:xfrm>
              <a:prstGeom prst="rect">
                <a:avLst/>
              </a:prstGeom>
              <a:blipFill rotWithShape="1">
                <a:blip r:embed="rId11"/>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87"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293096"/>
            <a:ext cx="568311" cy="548457"/>
          </a:xfrm>
          <a:prstGeom prst="rect">
            <a:avLst/>
          </a:prstGeom>
          <a:noFill/>
          <a:extLst>
            <a:ext uri="{909E8E84-426E-40DD-AFC4-6F175D3DCCD1}">
              <a14:hiddenFill xmlns:a14="http://schemas.microsoft.com/office/drawing/2010/main">
                <a:solidFill>
                  <a:srgbClr val="FFFFFF"/>
                </a:solidFill>
              </a14:hiddenFill>
            </a:ext>
          </a:extLst>
        </p:spPr>
      </p:pic>
      <p:cxnSp>
        <p:nvCxnSpPr>
          <p:cNvPr id="188" name="Straight Arrow Connector 187"/>
          <p:cNvCxnSpPr/>
          <p:nvPr/>
        </p:nvCxnSpPr>
        <p:spPr>
          <a:xfrm flipH="1">
            <a:off x="8137560" y="4901807"/>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9" name="Text Box 49"/>
              <p:cNvSpPr txBox="1">
                <a:spLocks noChangeArrowheads="1"/>
              </p:cNvSpPr>
              <p:nvPr/>
            </p:nvSpPr>
            <p:spPr bwMode="auto">
              <a:xfrm>
                <a:off x="7236296" y="430605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89" name="Text Box 49"/>
              <p:cNvSpPr txBox="1">
                <a:spLocks noRot="1" noChangeAspect="1" noMove="1" noResize="1" noEditPoints="1" noAdjustHandles="1" noChangeArrowheads="1" noChangeShapeType="1" noTextEdit="1"/>
              </p:cNvSpPr>
              <p:nvPr/>
            </p:nvSpPr>
            <p:spPr bwMode="auto">
              <a:xfrm>
                <a:off x="7236296" y="4306058"/>
                <a:ext cx="912813" cy="461665"/>
              </a:xfrm>
              <a:prstGeom prst="rect">
                <a:avLst/>
              </a:prstGeom>
              <a:blipFill rotWithShape="1">
                <a:blip r:embed="rId12"/>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0" name="Text Box 49"/>
              <p:cNvSpPr txBox="1">
                <a:spLocks noChangeArrowheads="1"/>
              </p:cNvSpPr>
              <p:nvPr/>
            </p:nvSpPr>
            <p:spPr bwMode="auto">
              <a:xfrm>
                <a:off x="7843400" y="5566370"/>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90" name="Text Box 49"/>
              <p:cNvSpPr txBox="1">
                <a:spLocks noRot="1" noChangeAspect="1" noMove="1" noResize="1" noEditPoints="1" noAdjustHandles="1" noChangeArrowheads="1" noChangeShapeType="1" noTextEdit="1"/>
              </p:cNvSpPr>
              <p:nvPr/>
            </p:nvSpPr>
            <p:spPr bwMode="auto">
              <a:xfrm>
                <a:off x="7843400" y="5566370"/>
                <a:ext cx="895909" cy="400110"/>
              </a:xfrm>
              <a:prstGeom prst="rect">
                <a:avLst/>
              </a:prstGeom>
              <a:blipFill rotWithShape="1">
                <a:blip r:embed="rId13"/>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1" name="Text Box 49"/>
              <p:cNvSpPr txBox="1">
                <a:spLocks noChangeArrowheads="1"/>
              </p:cNvSpPr>
              <p:nvPr/>
            </p:nvSpPr>
            <p:spPr bwMode="auto">
              <a:xfrm>
                <a:off x="7506675"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91" name="Text Box 49"/>
              <p:cNvSpPr txBox="1">
                <a:spLocks noRot="1" noChangeAspect="1" noMove="1" noResize="1" noEditPoints="1" noAdjustHandles="1" noChangeArrowheads="1" noChangeShapeType="1" noTextEdit="1"/>
              </p:cNvSpPr>
              <p:nvPr/>
            </p:nvSpPr>
            <p:spPr bwMode="auto">
              <a:xfrm>
                <a:off x="7506675" y="4872154"/>
                <a:ext cx="912813" cy="461665"/>
              </a:xfrm>
              <a:prstGeom prst="rect">
                <a:avLst/>
              </a:prstGeom>
              <a:blipFill rotWithShape="1">
                <a:blip r:embed="rId1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2" name="Text Box 49"/>
              <p:cNvSpPr txBox="1">
                <a:spLocks noChangeArrowheads="1"/>
              </p:cNvSpPr>
              <p:nvPr/>
            </p:nvSpPr>
            <p:spPr bwMode="auto">
              <a:xfrm>
                <a:off x="2483768"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92" name="Text Box 49"/>
              <p:cNvSpPr txBox="1">
                <a:spLocks noRot="1" noChangeAspect="1" noMove="1" noResize="1" noEditPoints="1" noAdjustHandles="1" noChangeArrowheads="1" noChangeShapeType="1" noTextEdit="1"/>
              </p:cNvSpPr>
              <p:nvPr/>
            </p:nvSpPr>
            <p:spPr bwMode="auto">
              <a:xfrm>
                <a:off x="2483768" y="4872154"/>
                <a:ext cx="912813" cy="461665"/>
              </a:xfrm>
              <a:prstGeom prst="rect">
                <a:avLst/>
              </a:prstGeom>
              <a:blipFill rotWithShape="1">
                <a:blip r:embed="rId1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4" name="TextBox 193"/>
              <p:cNvSpPr txBox="1"/>
              <p:nvPr/>
            </p:nvSpPr>
            <p:spPr>
              <a:xfrm rot="19239447">
                <a:off x="33541" y="1877370"/>
                <a:ext cx="1514363" cy="830997"/>
              </a:xfrm>
              <a:prstGeom prst="rect">
                <a:avLst/>
              </a:prstGeom>
              <a:noFill/>
            </p:spPr>
            <p:txBody>
              <a:bodyPr wrap="square" rtlCol="1">
                <a:spAutoFit/>
              </a:bodyPr>
              <a:lstStyle/>
              <a:p>
                <a:r>
                  <a:rPr lang="el-GR" sz="1600" b="1" dirty="0"/>
                  <a:t>α</a:t>
                </a:r>
                <a:r>
                  <a:rPr lang="en-US" sz="1600" b="1" dirty="0"/>
                  <a:t>: </a:t>
                </a:r>
                <a14:m>
                  <m:oMath xmlns:m="http://schemas.openxmlformats.org/officeDocument/2006/math">
                    <m:r>
                      <a:rPr lang="en-US" sz="1600" b="1" i="1" smtClean="0">
                        <a:latin typeface="Cambria Math" panose="02040503050406030204" pitchFamily="18" charset="0"/>
                      </a:rPr>
                      <m:t>𝒒</m:t>
                    </m:r>
                  </m:oMath>
                </a14:m>
                <a:r>
                  <a:rPr lang="en-US" sz="1600" b="1" baseline="-25000" dirty="0" smtClean="0"/>
                  <a:t>i+1</a:t>
                </a:r>
                <a:r>
                  <a:rPr lang="en-US" sz="1600" b="1" dirty="0" smtClean="0"/>
                  <a:t> </a:t>
                </a:r>
                <a:r>
                  <a:rPr lang="en-US" sz="1600" b="1" dirty="0"/>
                  <a:t>runs </a:t>
                </a:r>
                <a:r>
                  <a:rPr lang="en-US" sz="1600" b="1" dirty="0" smtClean="0"/>
                  <a:t>solo </a:t>
                </a:r>
                <a:br>
                  <a:rPr lang="en-US" sz="1600" b="1" dirty="0" smtClean="0"/>
                </a:br>
                <a:r>
                  <a:rPr lang="en-US" sz="1600" b="1" dirty="0" smtClean="0"/>
                  <a:t>completes v+1 </a:t>
                </a:r>
                <a:r>
                  <a:rPr lang="en-US" sz="1600" b="1" dirty="0" err="1" smtClean="0"/>
                  <a:t>Inc</a:t>
                </a:r>
                <a:r>
                  <a:rPr lang="en-US" sz="1600" b="1" dirty="0" smtClean="0"/>
                  <a:t>() operations</a:t>
                </a:r>
                <a:endParaRPr lang="he-IL" sz="1600" b="1" baseline="-25000" dirty="0"/>
              </a:p>
            </p:txBody>
          </p:sp>
        </mc:Choice>
        <mc:Fallback xmlns="">
          <p:sp>
            <p:nvSpPr>
              <p:cNvPr id="194" name="TextBox 193"/>
              <p:cNvSpPr txBox="1">
                <a:spLocks noRot="1" noChangeAspect="1" noMove="1" noResize="1" noEditPoints="1" noAdjustHandles="1" noChangeArrowheads="1" noChangeShapeType="1" noTextEdit="1"/>
              </p:cNvSpPr>
              <p:nvPr/>
            </p:nvSpPr>
            <p:spPr>
              <a:xfrm rot="19239447">
                <a:off x="33541" y="1877370"/>
                <a:ext cx="1514363" cy="830997"/>
              </a:xfrm>
              <a:prstGeom prst="rect">
                <a:avLst/>
              </a:prstGeom>
              <a:blipFill rotWithShape="1">
                <a:blip r:embed="rId16"/>
                <a:stretch>
                  <a:fillRect l="-2151" t="-3409" r="-3584" b="-454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6" name="TextBox 195"/>
              <p:cNvSpPr txBox="1"/>
              <p:nvPr/>
            </p:nvSpPr>
            <p:spPr>
              <a:xfrm>
                <a:off x="5499448" y="1700808"/>
                <a:ext cx="2160240" cy="882614"/>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rPr>
                          <m:t>𝑖</m:t>
                        </m:r>
                        <m:r>
                          <a:rPr lang="en-US" sz="28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i</a:t>
                </a:r>
                <a:endParaRPr lang="en-US" sz="2400" b="0" baseline="-25000" dirty="0">
                  <a:solidFill>
                    <a:srgbClr val="0000FF"/>
                  </a:solidFill>
                  <a:ea typeface="Cambria Math"/>
                </a:endParaRPr>
              </a:p>
              <a:p>
                <a14:m>
                  <m:oMath xmlns:m="http://schemas.openxmlformats.org/officeDocument/2006/math">
                    <m:sSub>
                      <m:sSubPr>
                        <m:ctrlPr>
                          <a:rPr lang="he-IL" sz="2400" i="1">
                            <a:solidFill>
                              <a:srgbClr val="0000FF"/>
                            </a:solidFill>
                            <a:latin typeface="Cambria Math"/>
                          </a:rPr>
                        </m:ctrlPr>
                      </m:sSubPr>
                      <m:e>
                        <m:r>
                          <a:rPr lang="he-IL" sz="2400" i="1" smtClean="0">
                            <a:solidFill>
                              <a:srgbClr val="0000FF"/>
                            </a:solidFill>
                            <a:latin typeface="Cambria Math"/>
                            <a:ea typeface="Cambria Math"/>
                          </a:rPr>
                          <m:t>𝛾</m:t>
                        </m:r>
                      </m:e>
                      <m:sub>
                        <m:r>
                          <a:rPr lang="en-US" sz="2400" b="0" i="1" smtClean="0">
                            <a:solidFill>
                              <a:srgbClr val="0000FF"/>
                            </a:solidFill>
                            <a:latin typeface="Cambria Math"/>
                          </a:rPr>
                          <m:t>𝑖</m:t>
                        </m:r>
                      </m:sub>
                    </m:sSub>
                  </m:oMath>
                </a14:m>
                <a:r>
                  <a:rPr lang="he-IL" sz="2400" dirty="0" smtClean="0">
                    <a:solidFill>
                      <a:srgbClr val="0000FF"/>
                    </a:solidFill>
                  </a:rPr>
                  <a:t>=</a:t>
                </a:r>
                <a:r>
                  <a:rPr lang="en-US" sz="2400" dirty="0" smtClean="0">
                    <a:solidFill>
                      <a:srgbClr val="0000FF"/>
                    </a:solidFill>
                  </a:rPr>
                  <a:t>e</a:t>
                </a:r>
                <a:r>
                  <a:rPr lang="en-US" sz="2400" baseline="-25000" dirty="0" smtClean="0">
                    <a:solidFill>
                      <a:srgbClr val="0000FF"/>
                    </a:solidFill>
                  </a:rPr>
                  <a:t>1</a:t>
                </a:r>
                <a:r>
                  <a:rPr lang="en-US" sz="2400" dirty="0" smtClean="0">
                    <a:solidFill>
                      <a:srgbClr val="0000FF"/>
                    </a:solidFill>
                  </a:rPr>
                  <a:t>…e</a:t>
                </a:r>
                <a:r>
                  <a:rPr lang="en-US" sz="2400" baseline="-25000" dirty="0" smtClean="0">
                    <a:solidFill>
                      <a:srgbClr val="0000FF"/>
                    </a:solidFill>
                  </a:rPr>
                  <a:t>i</a:t>
                </a:r>
                <a:endParaRPr lang="en-US" sz="2400" baseline="-25000" dirty="0">
                  <a:solidFill>
                    <a:srgbClr val="0000FF"/>
                  </a:solidFill>
                </a:endParaRPr>
              </a:p>
            </p:txBody>
          </p:sp>
        </mc:Choice>
        <mc:Fallback xmlns="">
          <p:sp>
            <p:nvSpPr>
              <p:cNvPr id="196" name="TextBox 195"/>
              <p:cNvSpPr txBox="1">
                <a:spLocks noRot="1" noChangeAspect="1" noMove="1" noResize="1" noEditPoints="1" noAdjustHandles="1" noChangeArrowheads="1" noChangeShapeType="1" noTextEdit="1"/>
              </p:cNvSpPr>
              <p:nvPr/>
            </p:nvSpPr>
            <p:spPr>
              <a:xfrm>
                <a:off x="5499448" y="1700808"/>
                <a:ext cx="2160240" cy="882614"/>
              </a:xfrm>
              <a:prstGeom prst="rect">
                <a:avLst/>
              </a:prstGeom>
              <a:blipFill rotWithShape="1">
                <a:blip r:embed="rId17"/>
                <a:stretch>
                  <a:fillRect l="-280" b="-14286"/>
                </a:stretch>
              </a:blipFill>
              <a:ln>
                <a:solidFill>
                  <a:schemeClr val="tx1"/>
                </a:solidFill>
              </a:ln>
            </p:spPr>
            <p:txBody>
              <a:bodyPr/>
              <a:lstStyle/>
              <a:p>
                <a:r>
                  <a:rPr lang="he-IL">
                    <a:noFill/>
                  </a:rPr>
                  <a:t> </a:t>
                </a:r>
              </a:p>
            </p:txBody>
          </p:sp>
        </mc:Fallback>
      </mc:AlternateContent>
      <p:sp>
        <p:nvSpPr>
          <p:cNvPr id="9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397325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04048" y="5941020"/>
            <a:ext cx="1944440" cy="381531"/>
            <a:chOff x="5004048" y="5941020"/>
            <a:chExt cx="1944440" cy="381531"/>
          </a:xfrm>
        </p:grpSpPr>
        <p:sp>
          <p:nvSpPr>
            <p:cNvPr id="93" name="TextBox 97"/>
            <p:cNvSpPr txBox="1">
              <a:spLocks noChangeArrowheads="1"/>
            </p:cNvSpPr>
            <p:nvPr/>
          </p:nvSpPr>
          <p:spPr bwMode="auto">
            <a:xfrm>
              <a:off x="500404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95"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gr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27</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10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02" name="Straight Arrow Connector 101"/>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9"/>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9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Inductive construction</a:t>
            </a:r>
            <a:endParaRPr lang="en-GB" altLang="en-US" dirty="0"/>
          </a:p>
        </p:txBody>
      </p:sp>
      <p:pic>
        <p:nvPicPr>
          <p:cNvPr id="90"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557"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9" name="Text Box 49"/>
              <p:cNvSpPr txBox="1">
                <a:spLocks noChangeArrowheads="1"/>
              </p:cNvSpPr>
              <p:nvPr/>
            </p:nvSpPr>
            <p:spPr bwMode="auto">
              <a:xfrm>
                <a:off x="2198936"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99" name="Text Box 49"/>
              <p:cNvSpPr txBox="1">
                <a:spLocks noRot="1" noChangeAspect="1" noMove="1" noResize="1" noEditPoints="1" noAdjustHandles="1" noChangeArrowheads="1" noChangeShapeType="1" noTextEdit="1"/>
              </p:cNvSpPr>
              <p:nvPr/>
            </p:nvSpPr>
            <p:spPr bwMode="auto">
              <a:xfrm>
                <a:off x="2198936" y="4365192"/>
                <a:ext cx="912813" cy="461665"/>
              </a:xfrm>
              <a:prstGeom prst="rect">
                <a:avLst/>
              </a:prstGeom>
              <a:blipFill rotWithShape="1">
                <a:blip r:embed="rId10"/>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00" name="Straight Arrow Connector 99"/>
          <p:cNvCxnSpPr/>
          <p:nvPr/>
        </p:nvCxnSpPr>
        <p:spPr>
          <a:xfrm flipH="1">
            <a:off x="3111749"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 Box 49"/>
              <p:cNvSpPr txBox="1">
                <a:spLocks noChangeArrowheads="1"/>
              </p:cNvSpPr>
              <p:nvPr/>
            </p:nvSpPr>
            <p:spPr bwMode="auto">
              <a:xfrm>
                <a:off x="2790388" y="5523852"/>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1" name="Text Box 49"/>
              <p:cNvSpPr txBox="1">
                <a:spLocks noRot="1" noChangeAspect="1" noMove="1" noResize="1" noEditPoints="1" noAdjustHandles="1" noChangeArrowheads="1" noChangeShapeType="1" noTextEdit="1"/>
              </p:cNvSpPr>
              <p:nvPr/>
            </p:nvSpPr>
            <p:spPr bwMode="auto">
              <a:xfrm>
                <a:off x="2790388" y="5523852"/>
                <a:ext cx="895909" cy="400110"/>
              </a:xfrm>
              <a:prstGeom prst="rect">
                <a:avLst/>
              </a:prstGeom>
              <a:blipFill rotWithShape="1">
                <a:blip r:embed="rId11"/>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07"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293096"/>
            <a:ext cx="568311" cy="548457"/>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Arrow Connector 107"/>
          <p:cNvCxnSpPr/>
          <p:nvPr/>
        </p:nvCxnSpPr>
        <p:spPr>
          <a:xfrm flipH="1">
            <a:off x="8137560" y="4901807"/>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 Box 49"/>
              <p:cNvSpPr txBox="1">
                <a:spLocks noChangeArrowheads="1"/>
              </p:cNvSpPr>
              <p:nvPr/>
            </p:nvSpPr>
            <p:spPr bwMode="auto">
              <a:xfrm>
                <a:off x="7236296" y="430605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09" name="Text Box 49"/>
              <p:cNvSpPr txBox="1">
                <a:spLocks noRot="1" noChangeAspect="1" noMove="1" noResize="1" noEditPoints="1" noAdjustHandles="1" noChangeArrowheads="1" noChangeShapeType="1" noTextEdit="1"/>
              </p:cNvSpPr>
              <p:nvPr/>
            </p:nvSpPr>
            <p:spPr bwMode="auto">
              <a:xfrm>
                <a:off x="7236296" y="4306058"/>
                <a:ext cx="912813" cy="461665"/>
              </a:xfrm>
              <a:prstGeom prst="rect">
                <a:avLst/>
              </a:prstGeom>
              <a:blipFill rotWithShape="1">
                <a:blip r:embed="rId12"/>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0" name="Text Box 49"/>
              <p:cNvSpPr txBox="1">
                <a:spLocks noChangeArrowheads="1"/>
              </p:cNvSpPr>
              <p:nvPr/>
            </p:nvSpPr>
            <p:spPr bwMode="auto">
              <a:xfrm>
                <a:off x="7843400" y="5566370"/>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10" name="Text Box 49"/>
              <p:cNvSpPr txBox="1">
                <a:spLocks noRot="1" noChangeAspect="1" noMove="1" noResize="1" noEditPoints="1" noAdjustHandles="1" noChangeArrowheads="1" noChangeShapeType="1" noTextEdit="1"/>
              </p:cNvSpPr>
              <p:nvPr/>
            </p:nvSpPr>
            <p:spPr bwMode="auto">
              <a:xfrm>
                <a:off x="7843400" y="5566370"/>
                <a:ext cx="895909" cy="400110"/>
              </a:xfrm>
              <a:prstGeom prst="rect">
                <a:avLst/>
              </a:prstGeom>
              <a:blipFill rotWithShape="1">
                <a:blip r:embed="rId13"/>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1" name="Text Box 49"/>
              <p:cNvSpPr txBox="1">
                <a:spLocks noChangeArrowheads="1"/>
              </p:cNvSpPr>
              <p:nvPr/>
            </p:nvSpPr>
            <p:spPr bwMode="auto">
              <a:xfrm>
                <a:off x="7506675"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11" name="Text Box 49"/>
              <p:cNvSpPr txBox="1">
                <a:spLocks noRot="1" noChangeAspect="1" noMove="1" noResize="1" noEditPoints="1" noAdjustHandles="1" noChangeArrowheads="1" noChangeShapeType="1" noTextEdit="1"/>
              </p:cNvSpPr>
              <p:nvPr/>
            </p:nvSpPr>
            <p:spPr bwMode="auto">
              <a:xfrm>
                <a:off x="7506675" y="4872154"/>
                <a:ext cx="912813" cy="461665"/>
              </a:xfrm>
              <a:prstGeom prst="rect">
                <a:avLst/>
              </a:prstGeom>
              <a:blipFill rotWithShape="1">
                <a:blip r:embed="rId1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2" name="Text Box 49"/>
              <p:cNvSpPr txBox="1">
                <a:spLocks noChangeArrowheads="1"/>
              </p:cNvSpPr>
              <p:nvPr/>
            </p:nvSpPr>
            <p:spPr bwMode="auto">
              <a:xfrm>
                <a:off x="2483768"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12" name="Text Box 49"/>
              <p:cNvSpPr txBox="1">
                <a:spLocks noRot="1" noChangeAspect="1" noMove="1" noResize="1" noEditPoints="1" noAdjustHandles="1" noChangeArrowheads="1" noChangeShapeType="1" noTextEdit="1"/>
              </p:cNvSpPr>
              <p:nvPr/>
            </p:nvSpPr>
            <p:spPr bwMode="auto">
              <a:xfrm>
                <a:off x="2483768" y="4872154"/>
                <a:ext cx="912813" cy="461665"/>
              </a:xfrm>
              <a:prstGeom prst="rect">
                <a:avLst/>
              </a:prstGeom>
              <a:blipFill rotWithShape="1">
                <a:blip r:embed="rId1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88" name="TextBox 87"/>
          <p:cNvSpPr txBox="1"/>
          <p:nvPr/>
        </p:nvSpPr>
        <p:spPr>
          <a:xfrm>
            <a:off x="179512" y="3116012"/>
            <a:ext cx="720080" cy="400110"/>
          </a:xfrm>
          <a:prstGeom prst="rect">
            <a:avLst/>
          </a:prstGeom>
          <a:noFill/>
        </p:spPr>
        <p:txBody>
          <a:bodyPr wrap="square" rtlCol="1">
            <a:spAutoFit/>
          </a:bodyPr>
          <a:lstStyle/>
          <a:p>
            <a:r>
              <a:rPr lang="en-US" sz="2000" dirty="0"/>
              <a:t>C</a:t>
            </a:r>
            <a:r>
              <a:rPr lang="en-US" sz="2000" baseline="-25000" dirty="0"/>
              <a:t>0</a:t>
            </a:r>
            <a:endParaRPr lang="he-IL" sz="2000" baseline="-25000" dirty="0"/>
          </a:p>
        </p:txBody>
      </p:sp>
      <p:cxnSp>
        <p:nvCxnSpPr>
          <p:cNvPr id="92" name="Straight Arrow Connector 91"/>
          <p:cNvCxnSpPr/>
          <p:nvPr/>
        </p:nvCxnSpPr>
        <p:spPr>
          <a:xfrm>
            <a:off x="621440" y="3363100"/>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442120" y="2177915"/>
            <a:ext cx="1269999" cy="1042021"/>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p:cNvSpPr txBox="1"/>
              <p:nvPr/>
            </p:nvSpPr>
            <p:spPr>
              <a:xfrm rot="19239447">
                <a:off x="33541" y="1877370"/>
                <a:ext cx="1514363" cy="830997"/>
              </a:xfrm>
              <a:prstGeom prst="rect">
                <a:avLst/>
              </a:prstGeom>
              <a:noFill/>
            </p:spPr>
            <p:txBody>
              <a:bodyPr wrap="square" rtlCol="1">
                <a:spAutoFit/>
              </a:bodyPr>
              <a:lstStyle/>
              <a:p>
                <a:r>
                  <a:rPr lang="el-GR" sz="1600" b="1" dirty="0"/>
                  <a:t>α</a:t>
                </a:r>
                <a:r>
                  <a:rPr lang="en-US" sz="1600" b="1" dirty="0"/>
                  <a:t>: </a:t>
                </a:r>
                <a14:m>
                  <m:oMath xmlns:m="http://schemas.openxmlformats.org/officeDocument/2006/math">
                    <m:r>
                      <a:rPr lang="en-US" sz="1600" b="1" i="1" smtClean="0">
                        <a:latin typeface="Cambria Math" panose="02040503050406030204" pitchFamily="18" charset="0"/>
                      </a:rPr>
                      <m:t>𝒒</m:t>
                    </m:r>
                  </m:oMath>
                </a14:m>
                <a:r>
                  <a:rPr lang="en-US" sz="1600" b="1" baseline="-25000" dirty="0" smtClean="0"/>
                  <a:t>i+1</a:t>
                </a:r>
                <a:r>
                  <a:rPr lang="en-US" sz="1600" b="1" dirty="0" smtClean="0"/>
                  <a:t> </a:t>
                </a:r>
                <a:r>
                  <a:rPr lang="en-US" sz="1600" b="1" dirty="0"/>
                  <a:t>runs </a:t>
                </a:r>
                <a:r>
                  <a:rPr lang="en-US" sz="1600" b="1" dirty="0" smtClean="0"/>
                  <a:t>solo </a:t>
                </a:r>
                <a:br>
                  <a:rPr lang="en-US" sz="1600" b="1" dirty="0" smtClean="0"/>
                </a:br>
                <a:r>
                  <a:rPr lang="en-US" sz="1600" b="1" dirty="0" smtClean="0"/>
                  <a:t>completes k+1 </a:t>
                </a:r>
                <a:r>
                  <a:rPr lang="en-US" sz="1600" b="1" dirty="0" err="1" smtClean="0"/>
                  <a:t>Inc</a:t>
                </a:r>
                <a:r>
                  <a:rPr lang="en-US" sz="1600" b="1" dirty="0" smtClean="0"/>
                  <a:t>() operations</a:t>
                </a:r>
                <a:endParaRPr lang="he-IL" sz="1600" b="1" baseline="-25000" dirty="0"/>
              </a:p>
            </p:txBody>
          </p:sp>
        </mc:Choice>
        <mc:Fallback xmlns="">
          <p:sp>
            <p:nvSpPr>
              <p:cNvPr id="98" name="TextBox 97"/>
              <p:cNvSpPr txBox="1">
                <a:spLocks noRot="1" noChangeAspect="1" noMove="1" noResize="1" noEditPoints="1" noAdjustHandles="1" noChangeArrowheads="1" noChangeShapeType="1" noTextEdit="1"/>
              </p:cNvSpPr>
              <p:nvPr/>
            </p:nvSpPr>
            <p:spPr>
              <a:xfrm rot="19239447">
                <a:off x="33541" y="1877370"/>
                <a:ext cx="1514363" cy="830997"/>
              </a:xfrm>
              <a:prstGeom prst="rect">
                <a:avLst/>
              </a:prstGeom>
              <a:blipFill rotWithShape="1">
                <a:blip r:embed="rId16"/>
                <a:stretch>
                  <a:fillRect l="-2151" t="-3409" r="-3584" b="-4545"/>
                </a:stretch>
              </a:blipFill>
            </p:spPr>
            <p:txBody>
              <a:bodyPr/>
              <a:lstStyle/>
              <a:p>
                <a:r>
                  <a:rPr lang="he-IL">
                    <a:noFill/>
                  </a:rPr>
                  <a:t> </a:t>
                </a:r>
              </a:p>
            </p:txBody>
          </p:sp>
        </mc:Fallback>
      </mc:AlternateContent>
      <p:sp>
        <p:nvSpPr>
          <p:cNvPr id="113" name="TextBox 112"/>
          <p:cNvSpPr txBox="1"/>
          <p:nvPr/>
        </p:nvSpPr>
        <p:spPr>
          <a:xfrm>
            <a:off x="899592" y="2924944"/>
            <a:ext cx="2592288" cy="338554"/>
          </a:xfrm>
          <a:prstGeom prst="rect">
            <a:avLst/>
          </a:prstGeom>
          <a:noFill/>
        </p:spPr>
        <p:txBody>
          <a:bodyPr wrap="square" rtlCol="1">
            <a:spAutoFit/>
          </a:bodyPr>
          <a:lstStyle/>
          <a:p>
            <a:r>
              <a:rPr lang="en-US" sz="1600" dirty="0" smtClean="0">
                <a:latin typeface="Times New Roman"/>
                <a:cs typeface="Times New Roman"/>
              </a:rPr>
              <a:t>p </a:t>
            </a:r>
            <a:r>
              <a:rPr lang="en-US" sz="1600" dirty="0" smtClean="0"/>
              <a:t>runs </a:t>
            </a:r>
            <a:r>
              <a:rPr lang="en-US" sz="1600" dirty="0"/>
              <a:t>solo, returns </a:t>
            </a:r>
            <a:r>
              <a:rPr lang="en-US" sz="1600" dirty="0" smtClean="0"/>
              <a:t>v </a:t>
            </a:r>
            <a:endParaRPr lang="he-IL" sz="1600" baseline="-25000" dirty="0"/>
          </a:p>
        </p:txBody>
      </p:sp>
      <p:cxnSp>
        <p:nvCxnSpPr>
          <p:cNvPr id="94" name="Straight Arrow Connector 93"/>
          <p:cNvCxnSpPr/>
          <p:nvPr/>
        </p:nvCxnSpPr>
        <p:spPr>
          <a:xfrm>
            <a:off x="1824401" y="2209909"/>
            <a:ext cx="2615473" cy="0"/>
          </a:xfrm>
          <a:prstGeom prst="straightConnector1">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547664" y="1772816"/>
            <a:ext cx="3024336" cy="400110"/>
          </a:xfrm>
          <a:prstGeom prst="rect">
            <a:avLst/>
          </a:prstGeom>
          <a:noFill/>
        </p:spPr>
        <p:txBody>
          <a:bodyPr wrap="square" rtlCol="1">
            <a:spAutoFit/>
          </a:bodyPr>
          <a:lstStyle/>
          <a:p>
            <a:r>
              <a:rPr lang="en-US" sz="2000" b="1" dirty="0" smtClean="0">
                <a:latin typeface="Times New Roman"/>
                <a:cs typeface="Times New Roman"/>
              </a:rPr>
              <a:t>  p </a:t>
            </a:r>
            <a:r>
              <a:rPr lang="en-US" sz="2000" b="1" dirty="0" smtClean="0"/>
              <a:t>runs </a:t>
            </a:r>
            <a:r>
              <a:rPr lang="en-US" sz="2000" b="1" dirty="0"/>
              <a:t>solo, returns </a:t>
            </a:r>
            <a:r>
              <a:rPr lang="en-US" sz="2000" b="1" dirty="0" smtClean="0"/>
              <a:t>u&gt;v</a:t>
            </a:r>
            <a:endParaRPr lang="he-IL" sz="2000" b="1" baseline="-25000" dirty="0"/>
          </a:p>
        </p:txBody>
      </p:sp>
      <p:sp>
        <p:nvSpPr>
          <p:cNvPr id="2" name="TextBox 1"/>
          <p:cNvSpPr txBox="1"/>
          <p:nvPr/>
        </p:nvSpPr>
        <p:spPr>
          <a:xfrm>
            <a:off x="4067943" y="3094221"/>
            <a:ext cx="4671365" cy="830997"/>
          </a:xfrm>
          <a:prstGeom prst="rect">
            <a:avLst/>
          </a:prstGeom>
          <a:noFill/>
          <a:ln>
            <a:solidFill>
              <a:schemeClr val="tx1"/>
            </a:solidFill>
          </a:ln>
        </p:spPr>
        <p:txBody>
          <a:bodyPr wrap="square" rtlCol="1">
            <a:spAutoFit/>
          </a:bodyPr>
          <a:lstStyle/>
          <a:p>
            <a:r>
              <a:rPr lang="en-US" sz="2400" dirty="0" smtClean="0"/>
              <a:t>q</a:t>
            </a:r>
            <a:r>
              <a:rPr lang="en-US" sz="2400" baseline="-25000" dirty="0" smtClean="0"/>
              <a:t>i+1</a:t>
            </a:r>
            <a:r>
              <a:rPr lang="en-US" sz="2400" dirty="0" smtClean="0"/>
              <a:t> </a:t>
            </a:r>
            <a:r>
              <a:rPr lang="en-US" sz="2400" dirty="0"/>
              <a:t>must perform a visible </a:t>
            </a:r>
            <a:r>
              <a:rPr lang="en-US" sz="2400" dirty="0" smtClean="0"/>
              <a:t>step e</a:t>
            </a:r>
            <a:r>
              <a:rPr lang="en-US" sz="2400" baseline="-25000" dirty="0" smtClean="0"/>
              <a:t>i+1</a:t>
            </a:r>
            <a:r>
              <a:rPr lang="en-US" sz="2400" baseline="-25000" dirty="0"/>
              <a:t/>
            </a:r>
            <a:br>
              <a:rPr lang="en-US" sz="2400" baseline="-25000" dirty="0"/>
            </a:br>
            <a:r>
              <a:rPr lang="en-US" sz="2400" dirty="0"/>
              <a:t>for p </a:t>
            </a:r>
            <a:r>
              <a:rPr lang="en-US" sz="2400" u="sng" dirty="0"/>
              <a:t>on an uncovered </a:t>
            </a:r>
            <a:r>
              <a:rPr lang="en-US" sz="2400" u="sng" dirty="0" smtClean="0"/>
              <a:t>variable</a:t>
            </a:r>
            <a:endParaRPr lang="he-IL" sz="2400" dirty="0"/>
          </a:p>
        </p:txBody>
      </p:sp>
      <mc:AlternateContent xmlns:mc="http://schemas.openxmlformats.org/markup-compatibility/2006" xmlns:a14="http://schemas.microsoft.com/office/drawing/2010/main">
        <mc:Choice Requires="a14">
          <p:sp>
            <p:nvSpPr>
              <p:cNvPr id="118" name="TextBox 117"/>
              <p:cNvSpPr txBox="1"/>
              <p:nvPr/>
            </p:nvSpPr>
            <p:spPr>
              <a:xfrm>
                <a:off x="5499448" y="1700808"/>
                <a:ext cx="2160240" cy="882614"/>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rPr>
                          <m:t>𝑖</m:t>
                        </m:r>
                        <m:r>
                          <a:rPr lang="en-US" sz="28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i</a:t>
                </a:r>
                <a:endParaRPr lang="en-US" sz="2400" b="0" baseline="-25000" dirty="0">
                  <a:solidFill>
                    <a:srgbClr val="0000FF"/>
                  </a:solidFill>
                  <a:ea typeface="Cambria Math"/>
                </a:endParaRPr>
              </a:p>
              <a:p>
                <a14:m>
                  <m:oMath xmlns:m="http://schemas.openxmlformats.org/officeDocument/2006/math">
                    <m:sSub>
                      <m:sSubPr>
                        <m:ctrlPr>
                          <a:rPr lang="he-IL" sz="2400" i="1">
                            <a:solidFill>
                              <a:srgbClr val="0000FF"/>
                            </a:solidFill>
                            <a:latin typeface="Cambria Math"/>
                          </a:rPr>
                        </m:ctrlPr>
                      </m:sSubPr>
                      <m:e>
                        <m:r>
                          <a:rPr lang="he-IL" sz="2400" i="1" smtClean="0">
                            <a:solidFill>
                              <a:srgbClr val="0000FF"/>
                            </a:solidFill>
                            <a:latin typeface="Cambria Math"/>
                            <a:ea typeface="Cambria Math"/>
                          </a:rPr>
                          <m:t>𝛾</m:t>
                        </m:r>
                      </m:e>
                      <m:sub>
                        <m:r>
                          <a:rPr lang="en-US" sz="2400" b="0" i="1" smtClean="0">
                            <a:solidFill>
                              <a:srgbClr val="0000FF"/>
                            </a:solidFill>
                            <a:latin typeface="Cambria Math"/>
                          </a:rPr>
                          <m:t>𝑖</m:t>
                        </m:r>
                      </m:sub>
                    </m:sSub>
                  </m:oMath>
                </a14:m>
                <a:r>
                  <a:rPr lang="he-IL" sz="2400" dirty="0" smtClean="0">
                    <a:solidFill>
                      <a:srgbClr val="0000FF"/>
                    </a:solidFill>
                  </a:rPr>
                  <a:t>=</a:t>
                </a:r>
                <a:r>
                  <a:rPr lang="en-US" sz="2400" dirty="0" smtClean="0">
                    <a:solidFill>
                      <a:srgbClr val="0000FF"/>
                    </a:solidFill>
                  </a:rPr>
                  <a:t>e</a:t>
                </a:r>
                <a:r>
                  <a:rPr lang="en-US" sz="2400" baseline="-25000" dirty="0" smtClean="0">
                    <a:solidFill>
                      <a:srgbClr val="0000FF"/>
                    </a:solidFill>
                  </a:rPr>
                  <a:t>1</a:t>
                </a:r>
                <a:r>
                  <a:rPr lang="en-US" sz="2400" dirty="0" smtClean="0">
                    <a:solidFill>
                      <a:srgbClr val="0000FF"/>
                    </a:solidFill>
                  </a:rPr>
                  <a:t>…e</a:t>
                </a:r>
                <a:r>
                  <a:rPr lang="en-US" sz="2400" baseline="-25000" dirty="0" smtClean="0">
                    <a:solidFill>
                      <a:srgbClr val="0000FF"/>
                    </a:solidFill>
                  </a:rPr>
                  <a:t>i</a:t>
                </a:r>
                <a:endParaRPr lang="en-US" sz="2400" baseline="-25000" dirty="0">
                  <a:solidFill>
                    <a:srgbClr val="0000FF"/>
                  </a:solidFill>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5499448" y="1700808"/>
                <a:ext cx="2160240" cy="882614"/>
              </a:xfrm>
              <a:prstGeom prst="rect">
                <a:avLst/>
              </a:prstGeom>
              <a:blipFill rotWithShape="1">
                <a:blip r:embed="rId17"/>
                <a:stretch>
                  <a:fillRect l="-280" b="-14286"/>
                </a:stretch>
              </a:blipFill>
              <a:ln>
                <a:solidFill>
                  <a:schemeClr val="tx1"/>
                </a:solidFill>
              </a:ln>
            </p:spPr>
            <p:txBody>
              <a:bodyPr/>
              <a:lstStyle/>
              <a:p>
                <a:r>
                  <a:rPr lang="he-IL">
                    <a:noFill/>
                  </a:rPr>
                  <a:t> </a:t>
                </a:r>
              </a:p>
            </p:txBody>
          </p:sp>
        </mc:Fallback>
      </mc:AlternateContent>
      <p:sp>
        <p:nvSpPr>
          <p:cNvPr id="115"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581926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04048" y="5941020"/>
            <a:ext cx="1944440" cy="381531"/>
            <a:chOff x="5004048" y="5941020"/>
            <a:chExt cx="1944440" cy="381531"/>
          </a:xfrm>
        </p:grpSpPr>
        <p:sp>
          <p:nvSpPr>
            <p:cNvPr id="93" name="TextBox 97"/>
            <p:cNvSpPr txBox="1">
              <a:spLocks noChangeArrowheads="1"/>
            </p:cNvSpPr>
            <p:nvPr/>
          </p:nvSpPr>
          <p:spPr bwMode="auto">
            <a:xfrm>
              <a:off x="500404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95"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gr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28</a:t>
            </a:fld>
            <a:endParaRPr lang="en-US" dirty="0"/>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1"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61"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6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87" name="TextBox 98"/>
          <p:cNvSpPr txBox="1">
            <a:spLocks noChangeArrowheads="1"/>
          </p:cNvSpPr>
          <p:nvPr/>
        </p:nvSpPr>
        <p:spPr bwMode="auto">
          <a:xfrm>
            <a:off x="3635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a:solidFill>
                  <a:schemeClr val="tx2"/>
                </a:solidFill>
              </a:rPr>
              <a:t>3</a:t>
            </a:r>
            <a:endParaRPr lang="he-IL" altLang="en-US" b="1">
              <a:solidFill>
                <a:schemeClr val="tx2"/>
              </a:solidFill>
            </a:endParaRPr>
          </a:p>
        </p:txBody>
      </p:sp>
      <p:sp>
        <p:nvSpPr>
          <p:cNvPr id="9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10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689" y="4464719"/>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5652120" y="449166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5652120" y="4491668"/>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02" name="Straight Arrow Connector 101"/>
          <p:cNvCxnSpPr/>
          <p:nvPr/>
        </p:nvCxnSpPr>
        <p:spPr>
          <a:xfrm flipH="1">
            <a:off x="3810794" y="4796469"/>
            <a:ext cx="2696369" cy="7699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4731136" y="47197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4731136" y="4719754"/>
                <a:ext cx="912813" cy="461665"/>
              </a:xfrm>
              <a:prstGeom prst="rect">
                <a:avLst/>
              </a:prstGeom>
              <a:blipFill rotWithShape="1">
                <a:blip r:embed="rId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3503755" y="552757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3503755" y="5527578"/>
                <a:ext cx="895909" cy="400110"/>
              </a:xfrm>
              <a:prstGeom prst="rect">
                <a:avLst/>
              </a:prstGeom>
              <a:blipFill rotWithShape="1">
                <a:blip r:embed="rId9"/>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97" name="Rectangle 4"/>
          <p:cNvSpPr>
            <a:spLocks noGrp="1" noChangeArrowheads="1"/>
          </p:cNvSpPr>
          <p:nvPr>
            <p:ph type="title"/>
          </p:nvPr>
        </p:nvSpPr>
        <p:spPr>
          <a:xfrm>
            <a:off x="457200" y="274638"/>
            <a:ext cx="7715200" cy="1095375"/>
          </a:xfrm>
          <a:noFill/>
        </p:spPr>
        <p:txBody>
          <a:bodyPr>
            <a:normAutofit fontScale="90000"/>
          </a:bodyPr>
          <a:lstStyle/>
          <a:p>
            <a:pPr eaLnBrk="1" hangingPunct="1"/>
            <a:r>
              <a:rPr lang="en-GB" altLang="en-US" dirty="0" smtClean="0"/>
              <a:t>Constructing visible executions</a:t>
            </a:r>
            <a:br>
              <a:rPr lang="en-GB" altLang="en-US" dirty="0" smtClean="0"/>
            </a:br>
            <a:r>
              <a:rPr lang="en-GB" altLang="en-US" dirty="0" smtClean="0"/>
              <a:t>Inductive construction</a:t>
            </a:r>
            <a:endParaRPr lang="en-GB" altLang="en-US" dirty="0"/>
          </a:p>
        </p:txBody>
      </p:sp>
      <p:pic>
        <p:nvPicPr>
          <p:cNvPr id="90"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557"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9" name="Text Box 49"/>
              <p:cNvSpPr txBox="1">
                <a:spLocks noChangeArrowheads="1"/>
              </p:cNvSpPr>
              <p:nvPr/>
            </p:nvSpPr>
            <p:spPr bwMode="auto">
              <a:xfrm>
                <a:off x="2198936"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99" name="Text Box 49"/>
              <p:cNvSpPr txBox="1">
                <a:spLocks noRot="1" noChangeAspect="1" noMove="1" noResize="1" noEditPoints="1" noAdjustHandles="1" noChangeArrowheads="1" noChangeShapeType="1" noTextEdit="1"/>
              </p:cNvSpPr>
              <p:nvPr/>
            </p:nvSpPr>
            <p:spPr bwMode="auto">
              <a:xfrm>
                <a:off x="2198936" y="4365192"/>
                <a:ext cx="912813" cy="461665"/>
              </a:xfrm>
              <a:prstGeom prst="rect">
                <a:avLst/>
              </a:prstGeom>
              <a:blipFill rotWithShape="1">
                <a:blip r:embed="rId10"/>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00" name="Straight Arrow Connector 99"/>
          <p:cNvCxnSpPr/>
          <p:nvPr/>
        </p:nvCxnSpPr>
        <p:spPr>
          <a:xfrm flipH="1">
            <a:off x="3111749"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 Box 49"/>
              <p:cNvSpPr txBox="1">
                <a:spLocks noChangeArrowheads="1"/>
              </p:cNvSpPr>
              <p:nvPr/>
            </p:nvSpPr>
            <p:spPr bwMode="auto">
              <a:xfrm>
                <a:off x="2790388" y="5523852"/>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1" name="Text Box 49"/>
              <p:cNvSpPr txBox="1">
                <a:spLocks noRot="1" noChangeAspect="1" noMove="1" noResize="1" noEditPoints="1" noAdjustHandles="1" noChangeArrowheads="1" noChangeShapeType="1" noTextEdit="1"/>
              </p:cNvSpPr>
              <p:nvPr/>
            </p:nvSpPr>
            <p:spPr bwMode="auto">
              <a:xfrm>
                <a:off x="2790388" y="5523852"/>
                <a:ext cx="895909" cy="400110"/>
              </a:xfrm>
              <a:prstGeom prst="rect">
                <a:avLst/>
              </a:prstGeom>
              <a:blipFill rotWithShape="1">
                <a:blip r:embed="rId11"/>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07"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293096"/>
            <a:ext cx="568311" cy="548457"/>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Arrow Connector 107"/>
          <p:cNvCxnSpPr/>
          <p:nvPr/>
        </p:nvCxnSpPr>
        <p:spPr>
          <a:xfrm flipH="1">
            <a:off x="8137560" y="4901807"/>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 Box 49"/>
              <p:cNvSpPr txBox="1">
                <a:spLocks noChangeArrowheads="1"/>
              </p:cNvSpPr>
              <p:nvPr/>
            </p:nvSpPr>
            <p:spPr bwMode="auto">
              <a:xfrm>
                <a:off x="7236296" y="4306058"/>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09" name="Text Box 49"/>
              <p:cNvSpPr txBox="1">
                <a:spLocks noRot="1" noChangeAspect="1" noMove="1" noResize="1" noEditPoints="1" noAdjustHandles="1" noChangeArrowheads="1" noChangeShapeType="1" noTextEdit="1"/>
              </p:cNvSpPr>
              <p:nvPr/>
            </p:nvSpPr>
            <p:spPr bwMode="auto">
              <a:xfrm>
                <a:off x="7236296" y="4306058"/>
                <a:ext cx="912813" cy="461665"/>
              </a:xfrm>
              <a:prstGeom prst="rect">
                <a:avLst/>
              </a:prstGeom>
              <a:blipFill rotWithShape="1">
                <a:blip r:embed="rId12"/>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0" name="Text Box 49"/>
              <p:cNvSpPr txBox="1">
                <a:spLocks noChangeArrowheads="1"/>
              </p:cNvSpPr>
              <p:nvPr/>
            </p:nvSpPr>
            <p:spPr bwMode="auto">
              <a:xfrm>
                <a:off x="7843400" y="5566370"/>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10" name="Text Box 49"/>
              <p:cNvSpPr txBox="1">
                <a:spLocks noRot="1" noChangeAspect="1" noMove="1" noResize="1" noEditPoints="1" noAdjustHandles="1" noChangeArrowheads="1" noChangeShapeType="1" noTextEdit="1"/>
              </p:cNvSpPr>
              <p:nvPr/>
            </p:nvSpPr>
            <p:spPr bwMode="auto">
              <a:xfrm>
                <a:off x="7843400" y="5566370"/>
                <a:ext cx="895909" cy="400110"/>
              </a:xfrm>
              <a:prstGeom prst="rect">
                <a:avLst/>
              </a:prstGeom>
              <a:blipFill rotWithShape="1">
                <a:blip r:embed="rId13"/>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1" name="Text Box 49"/>
              <p:cNvSpPr txBox="1">
                <a:spLocks noChangeArrowheads="1"/>
              </p:cNvSpPr>
              <p:nvPr/>
            </p:nvSpPr>
            <p:spPr bwMode="auto">
              <a:xfrm>
                <a:off x="7506675"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11" name="Text Box 49"/>
              <p:cNvSpPr txBox="1">
                <a:spLocks noRot="1" noChangeAspect="1" noMove="1" noResize="1" noEditPoints="1" noAdjustHandles="1" noChangeArrowheads="1" noChangeShapeType="1" noTextEdit="1"/>
              </p:cNvSpPr>
              <p:nvPr/>
            </p:nvSpPr>
            <p:spPr bwMode="auto">
              <a:xfrm>
                <a:off x="7506675" y="4872154"/>
                <a:ext cx="912813" cy="461665"/>
              </a:xfrm>
              <a:prstGeom prst="rect">
                <a:avLst/>
              </a:prstGeom>
              <a:blipFill rotWithShape="1">
                <a:blip r:embed="rId1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2" name="Text Box 49"/>
              <p:cNvSpPr txBox="1">
                <a:spLocks noChangeArrowheads="1"/>
              </p:cNvSpPr>
              <p:nvPr/>
            </p:nvSpPr>
            <p:spPr bwMode="auto">
              <a:xfrm>
                <a:off x="2483768"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12" name="Text Box 49"/>
              <p:cNvSpPr txBox="1">
                <a:spLocks noRot="1" noChangeAspect="1" noMove="1" noResize="1" noEditPoints="1" noAdjustHandles="1" noChangeArrowheads="1" noChangeShapeType="1" noTextEdit="1"/>
              </p:cNvSpPr>
              <p:nvPr/>
            </p:nvSpPr>
            <p:spPr bwMode="auto">
              <a:xfrm>
                <a:off x="2483768" y="4872154"/>
                <a:ext cx="912813" cy="461665"/>
              </a:xfrm>
              <a:prstGeom prst="rect">
                <a:avLst/>
              </a:prstGeom>
              <a:blipFill rotWithShape="1">
                <a:blip r:embed="rId1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5499448" y="1700808"/>
                <a:ext cx="2638112" cy="830997"/>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400" i="1" smtClean="0">
                            <a:solidFill>
                              <a:srgbClr val="0000FF"/>
                            </a:solidFill>
                            <a:latin typeface="Cambria Math"/>
                          </a:rPr>
                        </m:ctrlPr>
                      </m:sSubPr>
                      <m:e>
                        <m:r>
                          <a:rPr lang="he-IL" sz="2400" i="1" smtClean="0">
                            <a:solidFill>
                              <a:srgbClr val="0000FF"/>
                            </a:solidFill>
                            <a:latin typeface="Cambria Math"/>
                            <a:ea typeface="Cambria Math"/>
                          </a:rPr>
                          <m:t>𝛼</m:t>
                        </m:r>
                      </m:e>
                      <m:sub>
                        <m:r>
                          <a:rPr lang="en-US" sz="2400" b="0" i="1" smtClean="0">
                            <a:solidFill>
                              <a:srgbClr val="0000FF"/>
                            </a:solidFill>
                            <a:latin typeface="Cambria Math"/>
                          </a:rPr>
                          <m:t>𝑛</m:t>
                        </m:r>
                        <m:r>
                          <a:rPr lang="en-US" sz="2400" b="0" i="1" smtClean="0">
                            <a:solidFill>
                              <a:srgbClr val="0000FF"/>
                            </a:solidFill>
                            <a:latin typeface="Cambria Math"/>
                          </a:rPr>
                          <m:t>−</m:t>
                        </m:r>
                        <m:r>
                          <a:rPr lang="en-US" sz="2400" b="0" i="1" smtClean="0">
                            <a:solidFill>
                              <a:srgbClr val="0000FF"/>
                            </a:solidFill>
                            <a:latin typeface="Cambria Math"/>
                          </a:rPr>
                          <m:t>1</m:t>
                        </m:r>
                        <m:r>
                          <a:rPr lang="en-US" sz="24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n-1</a:t>
                </a:r>
                <a:endParaRPr lang="en-US" sz="2400" b="0" baseline="-25000" dirty="0">
                  <a:solidFill>
                    <a:srgbClr val="0000FF"/>
                  </a:solidFill>
                  <a:ea typeface="Cambria Math"/>
                </a:endParaRPr>
              </a:p>
              <a:p>
                <a14:m>
                  <m:oMath xmlns:m="http://schemas.openxmlformats.org/officeDocument/2006/math">
                    <m:sSub>
                      <m:sSubPr>
                        <m:ctrlPr>
                          <a:rPr lang="he-IL" sz="2400" i="1">
                            <a:solidFill>
                              <a:srgbClr val="0000FF"/>
                            </a:solidFill>
                            <a:latin typeface="Cambria Math"/>
                          </a:rPr>
                        </m:ctrlPr>
                      </m:sSubPr>
                      <m:e>
                        <m:r>
                          <a:rPr lang="he-IL" sz="2400" i="1" smtClean="0">
                            <a:solidFill>
                              <a:srgbClr val="0000FF"/>
                            </a:solidFill>
                            <a:latin typeface="Cambria Math"/>
                            <a:ea typeface="Cambria Math"/>
                          </a:rPr>
                          <m:t>𝛾</m:t>
                        </m:r>
                      </m:e>
                      <m:sub>
                        <m:r>
                          <a:rPr lang="en-US" sz="2400" b="0" i="1" smtClean="0">
                            <a:solidFill>
                              <a:srgbClr val="0000FF"/>
                            </a:solidFill>
                            <a:latin typeface="Cambria Math"/>
                          </a:rPr>
                          <m:t>𝑛</m:t>
                        </m:r>
                        <m:r>
                          <a:rPr lang="en-US" sz="2400" b="0" i="1" smtClean="0">
                            <a:solidFill>
                              <a:srgbClr val="0000FF"/>
                            </a:solidFill>
                            <a:latin typeface="Cambria Math"/>
                          </a:rPr>
                          <m:t>−</m:t>
                        </m:r>
                        <m:r>
                          <a:rPr lang="en-US" sz="2400" b="0" i="1" smtClean="0">
                            <a:solidFill>
                              <a:srgbClr val="0000FF"/>
                            </a:solidFill>
                            <a:latin typeface="Cambria Math"/>
                          </a:rPr>
                          <m:t>1</m:t>
                        </m:r>
                      </m:sub>
                    </m:sSub>
                  </m:oMath>
                </a14:m>
                <a:r>
                  <a:rPr lang="he-IL" sz="2400" dirty="0" smtClean="0">
                    <a:solidFill>
                      <a:srgbClr val="0000FF"/>
                    </a:solidFill>
                  </a:rPr>
                  <a:t>=</a:t>
                </a:r>
                <a:r>
                  <a:rPr lang="en-US" sz="2400" dirty="0" smtClean="0">
                    <a:solidFill>
                      <a:srgbClr val="0000FF"/>
                    </a:solidFill>
                  </a:rPr>
                  <a:t>e</a:t>
                </a:r>
                <a:r>
                  <a:rPr lang="en-US" sz="2400" baseline="-25000" dirty="0" smtClean="0">
                    <a:solidFill>
                      <a:srgbClr val="0000FF"/>
                    </a:solidFill>
                  </a:rPr>
                  <a:t>1</a:t>
                </a:r>
                <a:r>
                  <a:rPr lang="en-US" sz="2400" dirty="0" smtClean="0">
                    <a:solidFill>
                      <a:srgbClr val="0000FF"/>
                    </a:solidFill>
                  </a:rPr>
                  <a:t>…e</a:t>
                </a:r>
                <a:r>
                  <a:rPr lang="en-US" sz="2400" baseline="-25000" dirty="0" smtClean="0">
                    <a:solidFill>
                      <a:srgbClr val="0000FF"/>
                    </a:solidFill>
                  </a:rPr>
                  <a:t>n-1</a:t>
                </a:r>
                <a:endParaRPr lang="en-US" sz="2400" baseline="-25000" dirty="0">
                  <a:solidFill>
                    <a:srgbClr val="0000FF"/>
                  </a:solidFill>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5499448" y="1700808"/>
                <a:ext cx="2638112" cy="830997"/>
              </a:xfrm>
              <a:prstGeom prst="rect">
                <a:avLst/>
              </a:prstGeom>
              <a:blipFill rotWithShape="1">
                <a:blip r:embed="rId16"/>
                <a:stretch>
                  <a:fillRect l="-230" t="-5072" b="-15217"/>
                </a:stretch>
              </a:blipFill>
              <a:ln>
                <a:solidFill>
                  <a:schemeClr val="tx1"/>
                </a:solidFill>
              </a:ln>
            </p:spPr>
            <p:txBody>
              <a:bodyPr/>
              <a:lstStyle/>
              <a:p>
                <a:r>
                  <a:rPr lang="he-IL">
                    <a:noFill/>
                  </a:rPr>
                  <a:t> </a:t>
                </a:r>
              </a:p>
            </p:txBody>
          </p:sp>
        </mc:Fallback>
      </mc:AlternateContent>
      <p:sp>
        <p:nvSpPr>
          <p:cNvPr id="120" name="Content Placeholder 2"/>
          <p:cNvSpPr txBox="1">
            <a:spLocks/>
          </p:cNvSpPr>
          <p:nvPr/>
        </p:nvSpPr>
        <p:spPr>
          <a:xfrm>
            <a:off x="1476374" y="2852937"/>
            <a:ext cx="5934869"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chemeClr val="bg1"/>
                </a:solidFill>
                <a:latin typeface="Comic Sans MS" panose="030F0702030302020204" pitchFamily="66" charset="0"/>
              </a:rPr>
              <a:t>We get a linear space lower bound, </a:t>
            </a:r>
            <a:br>
              <a:rPr lang="en-US" sz="2800" dirty="0" smtClean="0">
                <a:solidFill>
                  <a:schemeClr val="bg1"/>
                </a:solidFill>
                <a:latin typeface="Comic Sans MS" panose="030F0702030302020204" pitchFamily="66" charset="0"/>
              </a:rPr>
            </a:br>
            <a:r>
              <a:rPr lang="en-US" sz="2800" u="sng" dirty="0" smtClean="0">
                <a:solidFill>
                  <a:schemeClr val="bg1"/>
                </a:solidFill>
                <a:latin typeface="Comic Sans MS" panose="030F0702030302020204" pitchFamily="66" charset="0"/>
              </a:rPr>
              <a:t>but not a time lower bound</a:t>
            </a:r>
            <a:r>
              <a:rPr lang="en-US" sz="2800" dirty="0" smtClean="0">
                <a:solidFill>
                  <a:schemeClr val="bg1"/>
                </a:solidFill>
                <a:latin typeface="Comic Sans MS" panose="030F0702030302020204" pitchFamily="66" charset="0"/>
              </a:rPr>
              <a:t>…</a:t>
            </a:r>
            <a:endParaRPr lang="en-US" sz="2800" dirty="0">
              <a:solidFill>
                <a:schemeClr val="bg1"/>
              </a:solidFill>
              <a:latin typeface="Comic Sans MS" panose="030F0702030302020204" pitchFamily="66" charset="0"/>
            </a:endParaRPr>
          </a:p>
          <a:p>
            <a:pPr marL="0" indent="0">
              <a:buFont typeface="Arial" pitchFamily="34" charset="0"/>
              <a:buNone/>
            </a:pPr>
            <a:endParaRPr lang="en-US" sz="2400" dirty="0"/>
          </a:p>
        </p:txBody>
      </p:sp>
      <p:sp>
        <p:nvSpPr>
          <p:cNvPr id="8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182348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29</a:t>
            </a:fld>
            <a:endParaRPr lang="en-US"/>
          </a:p>
        </p:txBody>
      </p:sp>
      <p:sp>
        <p:nvSpPr>
          <p:cNvPr id="14" name="Rectangle 6"/>
          <p:cNvSpPr>
            <a:spLocks noChangeArrowheads="1"/>
          </p:cNvSpPr>
          <p:nvPr/>
        </p:nvSpPr>
        <p:spPr bwMode="auto">
          <a:xfrm>
            <a:off x="741363" y="3541952"/>
            <a:ext cx="6688137" cy="491439"/>
          </a:xfrm>
          <a:prstGeom prst="rect">
            <a:avLst/>
          </a:prstGeom>
          <a:solidFill>
            <a:srgbClr val="99CCFF">
              <a:alpha val="25098"/>
            </a:srgbClr>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he-IL" altLang="he-IL" sz="1800"/>
          </a:p>
        </p:txBody>
      </p:sp>
      <p:sp>
        <p:nvSpPr>
          <p:cNvPr id="15"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Talk Outline</a:t>
            </a:r>
          </a:p>
        </p:txBody>
      </p:sp>
      <p:sp>
        <p:nvSpPr>
          <p:cNvPr id="16" name="Rectangle 5"/>
          <p:cNvSpPr txBox="1">
            <a:spLocks noChangeArrowheads="1"/>
          </p:cNvSpPr>
          <p:nvPr/>
        </p:nvSpPr>
        <p:spPr bwMode="auto">
          <a:xfrm>
            <a:off x="755650" y="2133600"/>
            <a:ext cx="7696200" cy="3429000"/>
          </a:xfrm>
          <a:prstGeom prst="rect">
            <a:avLst/>
          </a:prstGeom>
          <a:noFill/>
          <a:ln w="9525">
            <a:noFill/>
            <a:miter lim="800000"/>
            <a:headEnd/>
            <a:tailEnd/>
          </a:ln>
          <a:effectLst/>
        </p:spPr>
        <p:txBody>
          <a:bodyPr lIns="90488" tIns="44450" rIns="90488" bIns="44450"/>
          <a:lstStyle/>
          <a:p>
            <a:pPr marL="342900" indent="-342900" algn="l" rtl="0">
              <a:spcBef>
                <a:spcPct val="20000"/>
              </a:spcBef>
              <a:buClr>
                <a:schemeClr val="folHlink"/>
              </a:buClr>
              <a:buSzPct val="60000"/>
              <a:buFont typeface="Wingdings" pitchFamily="2" charset="2"/>
              <a:buChar char="n"/>
              <a:defRPr/>
            </a:pPr>
            <a:r>
              <a:rPr lang="en-US" altLang="he-IL" sz="2800" kern="0" dirty="0"/>
              <a:t>Preliminaries</a:t>
            </a:r>
          </a:p>
          <a:p>
            <a:pPr marL="342900" indent="-342900" algn="l" rtl="0">
              <a:spcBef>
                <a:spcPct val="20000"/>
              </a:spcBef>
              <a:buClr>
                <a:schemeClr val="folHlink"/>
              </a:buClr>
              <a:buSzPct val="60000"/>
              <a:buFont typeface="Wingdings" pitchFamily="2" charset="2"/>
              <a:buChar char="n"/>
              <a:defRPr/>
            </a:pPr>
            <a:r>
              <a:rPr lang="en-US" altLang="en-US" sz="2800" kern="0" dirty="0" smtClean="0"/>
              <a:t>An extended example</a:t>
            </a:r>
          </a:p>
          <a:p>
            <a:pPr marL="800100" lvl="1" indent="-342900">
              <a:spcBef>
                <a:spcPct val="20000"/>
              </a:spcBef>
              <a:buClr>
                <a:schemeClr val="folHlink"/>
              </a:buClr>
              <a:buSzPct val="60000"/>
              <a:buFont typeface="Wingdings" pitchFamily="2" charset="2"/>
              <a:buChar char="n"/>
              <a:defRPr/>
            </a:pPr>
            <a:r>
              <a:rPr lang="en-US" altLang="en-US" sz="2400" kern="0" dirty="0" smtClean="0"/>
              <a:t>Constructing visible executions</a:t>
            </a:r>
          </a:p>
          <a:p>
            <a:pPr marL="800100" lvl="1" indent="-342900">
              <a:spcBef>
                <a:spcPct val="20000"/>
              </a:spcBef>
              <a:buClr>
                <a:schemeClr val="folHlink"/>
              </a:buClr>
              <a:buSzPct val="60000"/>
              <a:buFont typeface="Wingdings" pitchFamily="2" charset="2"/>
              <a:buChar char="n"/>
              <a:defRPr/>
            </a:pPr>
            <a:r>
              <a:rPr lang="en-US" altLang="en-US" sz="2400" kern="0" dirty="0" smtClean="0"/>
              <a:t>Progress function  </a:t>
            </a:r>
            <a:endParaRPr lang="en-US" altLang="en-US" sz="2400" kern="0" dirty="0"/>
          </a:p>
          <a:p>
            <a:pPr marL="342900" indent="-342900" algn="l" rtl="0">
              <a:spcBef>
                <a:spcPct val="20000"/>
              </a:spcBef>
              <a:buClr>
                <a:schemeClr val="folHlink"/>
              </a:buClr>
              <a:buSzPct val="60000"/>
              <a:buFont typeface="Wingdings" pitchFamily="2" charset="2"/>
              <a:buChar char="n"/>
              <a:defRPr/>
            </a:pPr>
            <a:r>
              <a:rPr lang="en-US" altLang="en-US" sz="2800" kern="0" dirty="0" smtClean="0"/>
              <a:t>Variations</a:t>
            </a:r>
            <a:endParaRPr lang="en-US" altLang="en-US" sz="2800" kern="0" dirty="0"/>
          </a:p>
          <a:p>
            <a:pPr marL="342900" indent="-342900">
              <a:spcBef>
                <a:spcPct val="20000"/>
              </a:spcBef>
              <a:buClr>
                <a:schemeClr val="folHlink"/>
              </a:buClr>
              <a:buSzPct val="100000"/>
              <a:buFont typeface="Wingdings" panose="05000000000000000000" pitchFamily="2" charset="2"/>
              <a:buChar char="§"/>
              <a:defRPr/>
            </a:pPr>
            <a:r>
              <a:rPr lang="en-US" altLang="en-US" sz="2800" kern="0" dirty="0"/>
              <a:t>Summary</a:t>
            </a:r>
          </a:p>
        </p:txBody>
      </p:sp>
      <p:sp>
        <p:nvSpPr>
          <p:cNvPr id="7"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30200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smtClean="0"/>
              <a:t>Backtracking covering: what </a:t>
            </a:r>
            <a:r>
              <a:rPr lang="en-GB" altLang="en-US" dirty="0" smtClean="0"/>
              <a:t>is it?</a:t>
            </a:r>
            <a:endParaRPr lang="en-GB" altLang="en-US" dirty="0"/>
          </a:p>
        </p:txBody>
      </p:sp>
      <p:sp>
        <p:nvSpPr>
          <p:cNvPr id="39" name="Content Placeholder 2"/>
          <p:cNvSpPr>
            <a:spLocks noGrp="1"/>
          </p:cNvSpPr>
          <p:nvPr>
            <p:ph idx="1"/>
          </p:nvPr>
        </p:nvSpPr>
        <p:spPr>
          <a:xfrm>
            <a:off x="251520" y="1144637"/>
            <a:ext cx="8784976" cy="4641379"/>
          </a:xfrm>
        </p:spPr>
        <p:txBody>
          <a:bodyPr>
            <a:normAutofit/>
          </a:bodyPr>
          <a:lstStyle/>
          <a:p>
            <a:r>
              <a:rPr lang="en-US" sz="2800" dirty="0" smtClean="0"/>
              <a:t>A proof technique for proving time lower bounds</a:t>
            </a:r>
          </a:p>
          <a:p>
            <a:pPr lvl="1"/>
            <a:r>
              <a:rPr lang="en-US" sz="2400" dirty="0" smtClean="0"/>
              <a:t>Shared memory model</a:t>
            </a:r>
          </a:p>
          <a:p>
            <a:pPr lvl="1"/>
            <a:r>
              <a:rPr lang="en-US" sz="2400" dirty="0" smtClean="0"/>
              <a:t>Counters, stacks, queues, consensus, </a:t>
            </a:r>
            <a:r>
              <a:rPr lang="en-US" sz="2400" dirty="0" smtClean="0"/>
              <a:t>…</a:t>
            </a:r>
          </a:p>
          <a:p>
            <a:pPr lvl="1"/>
            <a:r>
              <a:rPr lang="en-US" sz="2400" dirty="0" smtClean="0"/>
              <a:t>Obstruction-free, </a:t>
            </a:r>
            <a:r>
              <a:rPr lang="en-US" sz="2400" dirty="0" err="1" smtClean="0"/>
              <a:t>nonblocking</a:t>
            </a:r>
            <a:r>
              <a:rPr lang="en-US" sz="2400" dirty="0" smtClean="0"/>
              <a:t>, wait-free…</a:t>
            </a:r>
          </a:p>
          <a:p>
            <a:pPr lvl="1"/>
            <a:r>
              <a:rPr lang="en-US" sz="2400" dirty="0" smtClean="0"/>
              <a:t>Deterministic</a:t>
            </a:r>
            <a:endParaRPr lang="en-US" sz="2400" dirty="0" smtClean="0"/>
          </a:p>
          <a:p>
            <a:pPr lvl="1"/>
            <a:r>
              <a:rPr lang="en-US" sz="2400" dirty="0" err="1" smtClean="0"/>
              <a:t>Linearizable</a:t>
            </a:r>
            <a:endParaRPr lang="en-US" sz="2400" dirty="0" smtClean="0"/>
          </a:p>
          <a:p>
            <a:pPr lvl="1"/>
            <a:r>
              <a:rPr lang="en-US" sz="2400" dirty="0" smtClean="0"/>
              <a:t>Steps, memory stalls</a:t>
            </a:r>
            <a:br>
              <a:rPr lang="en-US" sz="2400" dirty="0" smtClean="0"/>
            </a:br>
            <a:endParaRPr lang="en-US" sz="2400" dirty="0" smtClean="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3</a:t>
            </a:fld>
            <a:endParaRPr lang="en-US" dirty="0"/>
          </a:p>
        </p:txBody>
      </p:sp>
      <p:sp>
        <p:nvSpPr>
          <p:cNvPr id="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944889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30</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Why no time lower bound, yet:</a:t>
            </a:r>
          </a:p>
          <a:p>
            <a:r>
              <a:rPr lang="en-GB" altLang="en-US" sz="4000" dirty="0" smtClean="0"/>
              <a:t>The “good” scenario</a:t>
            </a:r>
            <a:endParaRPr lang="en-GB" altLang="en-US" sz="4000" dirty="0"/>
          </a:p>
        </p:txBody>
      </p:sp>
      <p:sp>
        <p:nvSpPr>
          <p:cNvPr id="9" name="TextBox 97"/>
          <p:cNvSpPr txBox="1">
            <a:spLocks noChangeArrowheads="1"/>
          </p:cNvSpPr>
          <p:nvPr/>
        </p:nvSpPr>
        <p:spPr bwMode="auto">
          <a:xfrm>
            <a:off x="579638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sp>
        <p:nvSpPr>
          <p:cNvPr id="10"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6</a:t>
            </a:r>
            <a:endParaRPr lang="he-IL" altLang="en-US" b="1" dirty="0">
              <a:solidFill>
                <a:schemeClr val="tx2"/>
              </a:solidFill>
            </a:endParaRPr>
          </a:p>
        </p:txBody>
      </p:sp>
      <p:sp>
        <p:nvSpPr>
          <p:cNvPr id="11"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2"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49"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9"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5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9" name="TextBox 98"/>
          <p:cNvSpPr txBox="1">
            <a:spLocks noChangeArrowheads="1"/>
          </p:cNvSpPr>
          <p:nvPr/>
        </p:nvSpPr>
        <p:spPr bwMode="auto">
          <a:xfrm>
            <a:off x="4327649"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70"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pic>
        <p:nvPicPr>
          <p:cNvPr id="76"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7"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77"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78" name="Straight Arrow Connector 77"/>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79"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8"/>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5"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85"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5499448" y="1700808"/>
                <a:ext cx="2638112" cy="944169"/>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ea typeface="Cambria Math"/>
                          </a:rPr>
                          <m:t>3</m:t>
                        </m:r>
                        <m:r>
                          <a:rPr lang="en-US" sz="28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3</a:t>
                </a:r>
                <a:endParaRPr lang="en-US" sz="2400" b="0" baseline="-25000" dirty="0">
                  <a:solidFill>
                    <a:srgbClr val="0000FF"/>
                  </a:solidFill>
                  <a:ea typeface="Cambria Math"/>
                </a:endParaRPr>
              </a:p>
              <a:p>
                <a14:m>
                  <m:oMath xmlns:m="http://schemas.openxmlformats.org/officeDocument/2006/math">
                    <m:sSub>
                      <m:sSubPr>
                        <m:ctrlPr>
                          <a:rPr lang="he-IL" sz="2800" i="1">
                            <a:solidFill>
                              <a:srgbClr val="0000FF"/>
                            </a:solidFill>
                            <a:latin typeface="Cambria Math"/>
                          </a:rPr>
                        </m:ctrlPr>
                      </m:sSubPr>
                      <m:e>
                        <m:r>
                          <a:rPr lang="he-IL" sz="2800" i="1" smtClean="0">
                            <a:solidFill>
                              <a:srgbClr val="0000FF"/>
                            </a:solidFill>
                            <a:latin typeface="Cambria Math"/>
                            <a:ea typeface="Cambria Math"/>
                          </a:rPr>
                          <m:t>𝛾</m:t>
                        </m:r>
                      </m:e>
                      <m:sub>
                        <m:r>
                          <a:rPr lang="he-IL" sz="2800" b="0" i="1" smtClean="0">
                            <a:solidFill>
                              <a:srgbClr val="0000FF"/>
                            </a:solidFill>
                            <a:latin typeface="Cambria Math"/>
                            <a:ea typeface="Cambria Math"/>
                          </a:rPr>
                          <m:t>3</m:t>
                        </m:r>
                      </m:sub>
                    </m:sSub>
                  </m:oMath>
                </a14:m>
                <a:r>
                  <a:rPr lang="he-IL" sz="2800" dirty="0" smtClean="0">
                    <a:solidFill>
                      <a:srgbClr val="0000FF"/>
                    </a:solidFill>
                  </a:rPr>
                  <a:t>=</a:t>
                </a:r>
                <a:r>
                  <a:rPr lang="en-US" sz="2800" dirty="0" smtClean="0">
                    <a:solidFill>
                      <a:srgbClr val="0000FF"/>
                    </a:solidFill>
                  </a:rPr>
                  <a:t>e</a:t>
                </a:r>
                <a:r>
                  <a:rPr lang="en-US" sz="2800" baseline="-25000" dirty="0" smtClean="0">
                    <a:solidFill>
                      <a:srgbClr val="0000FF"/>
                    </a:solidFill>
                  </a:rPr>
                  <a:t>1</a:t>
                </a:r>
                <a:r>
                  <a:rPr lang="en-US" sz="2800" dirty="0" smtClean="0">
                    <a:solidFill>
                      <a:srgbClr val="0000FF"/>
                    </a:solidFill>
                  </a:rPr>
                  <a:t>…e</a:t>
                </a:r>
                <a:r>
                  <a:rPr lang="en-US" sz="2800" baseline="-25000" dirty="0">
                    <a:solidFill>
                      <a:srgbClr val="0000FF"/>
                    </a:solidFill>
                  </a:rPr>
                  <a:t>3</a:t>
                </a:r>
              </a:p>
            </p:txBody>
          </p:sp>
        </mc:Choice>
        <mc:Fallback xmlns="">
          <p:sp>
            <p:nvSpPr>
              <p:cNvPr id="86" name="TextBox 85"/>
              <p:cNvSpPr txBox="1">
                <a:spLocks noRot="1" noChangeAspect="1" noMove="1" noResize="1" noEditPoints="1" noAdjustHandles="1" noChangeArrowheads="1" noChangeShapeType="1" noTextEdit="1"/>
              </p:cNvSpPr>
              <p:nvPr/>
            </p:nvSpPr>
            <p:spPr>
              <a:xfrm>
                <a:off x="5499448" y="1700808"/>
                <a:ext cx="2638112" cy="944169"/>
              </a:xfrm>
              <a:prstGeom prst="rect">
                <a:avLst/>
              </a:prstGeom>
              <a:blipFill rotWithShape="1">
                <a:blip r:embed="rId10"/>
                <a:stretch>
                  <a:fillRect b="-16561"/>
                </a:stretch>
              </a:blipFill>
              <a:ln>
                <a:solidFill>
                  <a:schemeClr val="tx1"/>
                </a:solidFill>
              </a:ln>
            </p:spPr>
            <p:txBody>
              <a:bodyPr/>
              <a:lstStyle/>
              <a:p>
                <a:r>
                  <a:rPr lang="he-IL">
                    <a:noFill/>
                  </a:rPr>
                  <a:t> </a:t>
                </a:r>
              </a:p>
            </p:txBody>
          </p:sp>
        </mc:Fallback>
      </mc:AlternateContent>
      <p:grpSp>
        <p:nvGrpSpPr>
          <p:cNvPr id="92" name="Group 91"/>
          <p:cNvGrpSpPr/>
          <p:nvPr/>
        </p:nvGrpSpPr>
        <p:grpSpPr>
          <a:xfrm>
            <a:off x="2211917" y="4330600"/>
            <a:ext cx="1478735" cy="1567661"/>
            <a:chOff x="2211917" y="4330600"/>
            <a:chExt cx="1478735" cy="1567661"/>
          </a:xfrm>
        </p:grpSpPr>
        <p:pic>
          <p:nvPicPr>
            <p:cNvPr id="87"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8"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88"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1"/>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89" name="Straight Arrow Connector 88"/>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90"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2"/>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1"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91"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3"/>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99" name="Group 98"/>
          <p:cNvGrpSpPr/>
          <p:nvPr/>
        </p:nvGrpSpPr>
        <p:grpSpPr>
          <a:xfrm>
            <a:off x="3669329" y="4347675"/>
            <a:ext cx="1478735" cy="1567661"/>
            <a:chOff x="2211917" y="4330600"/>
            <a:chExt cx="1478735" cy="1567661"/>
          </a:xfrm>
        </p:grpSpPr>
        <p:pic>
          <p:nvPicPr>
            <p:cNvPr id="100"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1"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01"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4"/>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02" name="Straight Arrow Connector 101"/>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5"/>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4"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04"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06" name="TextBox 102"/>
          <p:cNvSpPr txBox="1">
            <a:spLocks noChangeArrowheads="1"/>
          </p:cNvSpPr>
          <p:nvPr/>
        </p:nvSpPr>
        <p:spPr bwMode="auto">
          <a:xfrm>
            <a:off x="220662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sp>
        <p:nvSpPr>
          <p:cNvPr id="93"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357292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7" name="TextBox 146"/>
              <p:cNvSpPr txBox="1"/>
              <p:nvPr/>
            </p:nvSpPr>
            <p:spPr>
              <a:xfrm>
                <a:off x="5499448" y="1700808"/>
                <a:ext cx="2638112" cy="944169"/>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a:rPr>
                        </m:ctrlPr>
                      </m:sSubPr>
                      <m:e>
                        <m:r>
                          <a:rPr lang="he-IL" sz="2800" i="1" smtClean="0">
                            <a:solidFill>
                              <a:schemeClr val="bg1">
                                <a:lumMod val="65000"/>
                              </a:schemeClr>
                            </a:solidFill>
                            <a:latin typeface="Cambria Math"/>
                            <a:ea typeface="Cambria Math"/>
                          </a:rPr>
                          <m:t>𝛼</m:t>
                        </m:r>
                      </m:e>
                      <m:sub>
                        <m:r>
                          <a:rPr lang="en-US" sz="2800" b="0" i="1" smtClean="0">
                            <a:solidFill>
                              <a:schemeClr val="bg1">
                                <a:lumMod val="65000"/>
                              </a:schemeClr>
                            </a:solidFill>
                            <a:latin typeface="Cambria Math"/>
                            <a:ea typeface="Cambria Math"/>
                          </a:rPr>
                          <m:t>3</m:t>
                        </m:r>
                        <m:r>
                          <a:rPr lang="en-US" sz="2800" b="0" i="1" smtClean="0">
                            <a:solidFill>
                              <a:schemeClr val="bg1">
                                <a:lumMod val="65000"/>
                              </a:schemeClr>
                            </a:solidFill>
                            <a:latin typeface="Cambria Math"/>
                          </a:rPr>
                          <m:t> </m:t>
                        </m:r>
                      </m:sub>
                    </m:sSub>
                  </m:oMath>
                </a14:m>
                <a:r>
                  <a:rPr lang="en-US" sz="2400" b="0" dirty="0" smtClean="0">
                    <a:solidFill>
                      <a:schemeClr val="bg1">
                        <a:lumMod val="65000"/>
                      </a:schemeClr>
                    </a:solidFill>
                    <a:ea typeface="Cambria Math"/>
                  </a:rPr>
                  <a:t>by q</a:t>
                </a:r>
                <a:r>
                  <a:rPr lang="en-US" sz="2400" b="0" baseline="-25000" dirty="0" smtClean="0">
                    <a:solidFill>
                      <a:schemeClr val="bg1">
                        <a:lumMod val="65000"/>
                      </a:schemeClr>
                    </a:solidFill>
                    <a:ea typeface="Cambria Math"/>
                  </a:rPr>
                  <a:t>1</a:t>
                </a:r>
                <a:r>
                  <a:rPr lang="en-US" sz="2400" b="0" dirty="0" smtClean="0">
                    <a:solidFill>
                      <a:schemeClr val="bg1">
                        <a:lumMod val="65000"/>
                      </a:schemeClr>
                    </a:solidFill>
                    <a:ea typeface="Cambria Math"/>
                  </a:rPr>
                  <a:t>…q</a:t>
                </a:r>
                <a:r>
                  <a:rPr lang="en-US" sz="2400" b="0" baseline="-25000" dirty="0" smtClean="0">
                    <a:solidFill>
                      <a:schemeClr val="bg1">
                        <a:lumMod val="65000"/>
                      </a:schemeClr>
                    </a:solidFill>
                    <a:ea typeface="Cambria Math"/>
                  </a:rPr>
                  <a:t>3</a:t>
                </a:r>
                <a:endParaRPr lang="en-US" sz="2400" b="0" baseline="-2500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a:rPr>
                        </m:ctrlPr>
                      </m:sSubPr>
                      <m:e>
                        <m:r>
                          <a:rPr lang="he-IL" sz="2800" i="1" smtClean="0">
                            <a:solidFill>
                              <a:schemeClr val="bg1">
                                <a:lumMod val="65000"/>
                              </a:schemeClr>
                            </a:solidFill>
                            <a:latin typeface="Cambria Math"/>
                            <a:ea typeface="Cambria Math"/>
                          </a:rPr>
                          <m:t>𝛾</m:t>
                        </m:r>
                      </m:e>
                      <m:sub>
                        <m:r>
                          <a:rPr lang="he-IL" sz="2800" b="0" i="1" smtClean="0">
                            <a:solidFill>
                              <a:schemeClr val="bg1">
                                <a:lumMod val="65000"/>
                              </a:schemeClr>
                            </a:solidFill>
                            <a:latin typeface="Cambria Math"/>
                            <a:ea typeface="Cambria Math"/>
                          </a:rPr>
                          <m:t>3</m:t>
                        </m:r>
                      </m:sub>
                    </m:sSub>
                  </m:oMath>
                </a14:m>
                <a:r>
                  <a:rPr lang="he-IL" sz="2800" dirty="0" smtClean="0">
                    <a:solidFill>
                      <a:schemeClr val="bg1">
                        <a:lumMod val="65000"/>
                      </a:schemeClr>
                    </a:solidFill>
                  </a:rPr>
                  <a:t>=</a:t>
                </a:r>
                <a:r>
                  <a:rPr lang="en-US" sz="2800" dirty="0" smtClean="0">
                    <a:solidFill>
                      <a:schemeClr val="bg1">
                        <a:lumMod val="65000"/>
                      </a:schemeClr>
                    </a:solidFill>
                  </a:rPr>
                  <a:t>e</a:t>
                </a:r>
                <a:r>
                  <a:rPr lang="en-US" sz="2800" baseline="-25000" dirty="0" smtClean="0">
                    <a:solidFill>
                      <a:schemeClr val="bg1">
                        <a:lumMod val="65000"/>
                      </a:schemeClr>
                    </a:solidFill>
                  </a:rPr>
                  <a:t>1</a:t>
                </a:r>
                <a:r>
                  <a:rPr lang="en-US" sz="2800" dirty="0" smtClean="0">
                    <a:solidFill>
                      <a:schemeClr val="bg1">
                        <a:lumMod val="65000"/>
                      </a:schemeClr>
                    </a:solidFill>
                  </a:rPr>
                  <a:t>…e</a:t>
                </a:r>
                <a:r>
                  <a:rPr lang="en-US" sz="2800" baseline="-25000" dirty="0">
                    <a:solidFill>
                      <a:schemeClr val="bg1">
                        <a:lumMod val="65000"/>
                      </a:schemeClr>
                    </a:solidFill>
                  </a:rPr>
                  <a:t>3</a:t>
                </a:r>
              </a:p>
            </p:txBody>
          </p:sp>
        </mc:Choice>
        <mc:Fallback xmlns="">
          <p:sp>
            <p:nvSpPr>
              <p:cNvPr id="147" name="TextBox 146"/>
              <p:cNvSpPr txBox="1">
                <a:spLocks noRot="1" noChangeAspect="1" noMove="1" noResize="1" noEditPoints="1" noAdjustHandles="1" noChangeArrowheads="1" noChangeShapeType="1" noTextEdit="1"/>
              </p:cNvSpPr>
              <p:nvPr/>
            </p:nvSpPr>
            <p:spPr>
              <a:xfrm>
                <a:off x="5499448" y="1700808"/>
                <a:ext cx="2638112" cy="944169"/>
              </a:xfrm>
              <a:prstGeom prst="rect">
                <a:avLst/>
              </a:prstGeom>
              <a:blipFill rotWithShape="1">
                <a:blip r:embed="rId3"/>
                <a:stretch>
                  <a:fillRect b="-16561"/>
                </a:stretch>
              </a:blipFill>
              <a:ln>
                <a:solidFill>
                  <a:schemeClr val="tx1"/>
                </a:solid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5988844" y="1969658"/>
                <a:ext cx="2638112" cy="944169"/>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ea typeface="Cambria Math"/>
                          </a:rPr>
                          <m:t>4</m:t>
                        </m:r>
                        <m:r>
                          <a:rPr lang="en-US" sz="28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4</a:t>
                </a:r>
                <a:endParaRPr lang="en-US" sz="2400" b="0" baseline="-25000" dirty="0">
                  <a:solidFill>
                    <a:srgbClr val="0000FF"/>
                  </a:solidFill>
                  <a:ea typeface="Cambria Math"/>
                </a:endParaRPr>
              </a:p>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𝛾</m:t>
                        </m:r>
                      </m:e>
                      <m:sub>
                        <m:r>
                          <a:rPr lang="en-US" sz="2800" b="0" i="1" smtClean="0">
                            <a:solidFill>
                              <a:srgbClr val="0000FF"/>
                            </a:solidFill>
                            <a:latin typeface="Cambria Math"/>
                          </a:rPr>
                          <m:t>4</m:t>
                        </m:r>
                      </m:sub>
                    </m:sSub>
                  </m:oMath>
                </a14:m>
                <a:r>
                  <a:rPr lang="he-IL" sz="2800" dirty="0" smtClean="0">
                    <a:solidFill>
                      <a:srgbClr val="0000FF"/>
                    </a:solidFill>
                  </a:rPr>
                  <a:t>=</a:t>
                </a:r>
                <a:r>
                  <a:rPr lang="en-US" sz="2800" dirty="0" smtClean="0">
                    <a:solidFill>
                      <a:srgbClr val="0000FF"/>
                    </a:solidFill>
                  </a:rPr>
                  <a:t>e</a:t>
                </a:r>
                <a:r>
                  <a:rPr lang="en-US" sz="2800" baseline="-25000" dirty="0" smtClean="0">
                    <a:solidFill>
                      <a:srgbClr val="0000FF"/>
                    </a:solidFill>
                  </a:rPr>
                  <a:t>1</a:t>
                </a:r>
                <a:r>
                  <a:rPr lang="en-US" sz="2800" dirty="0" smtClean="0">
                    <a:solidFill>
                      <a:srgbClr val="0000FF"/>
                    </a:solidFill>
                  </a:rPr>
                  <a:t>…e</a:t>
                </a:r>
                <a:r>
                  <a:rPr lang="en-US" sz="2800" baseline="-25000" dirty="0" smtClean="0">
                    <a:solidFill>
                      <a:srgbClr val="0000FF"/>
                    </a:solidFill>
                  </a:rPr>
                  <a:t>4</a:t>
                </a:r>
                <a:endParaRPr lang="en-US" sz="2800" baseline="-25000" dirty="0">
                  <a:solidFill>
                    <a:srgbClr val="0000FF"/>
                  </a:solidFill>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5988844" y="1969658"/>
                <a:ext cx="2638112" cy="944169"/>
              </a:xfrm>
              <a:prstGeom prst="rect">
                <a:avLst/>
              </a:prstGeom>
              <a:blipFill rotWithShape="1">
                <a:blip r:embed="rId4"/>
                <a:stretch>
                  <a:fillRect b="-16561"/>
                </a:stretch>
              </a:blipFill>
              <a:ln>
                <a:solidFill>
                  <a:schemeClr val="tx1"/>
                </a:solidFill>
              </a:ln>
            </p:spPr>
            <p:txBody>
              <a:bodyPr/>
              <a:lstStyle/>
              <a:p>
                <a:r>
                  <a:rPr lang="he-IL">
                    <a:noFill/>
                  </a:rPr>
                  <a:t> </a:t>
                </a:r>
              </a:p>
            </p:txBody>
          </p:sp>
        </mc:Fallback>
      </mc:AlternateContent>
      <p:sp>
        <p:nvSpPr>
          <p:cNvPr id="2" name="Slide Number Placeholder 1"/>
          <p:cNvSpPr>
            <a:spLocks noGrp="1"/>
          </p:cNvSpPr>
          <p:nvPr>
            <p:ph type="sldNum" sz="quarter" idx="12"/>
          </p:nvPr>
        </p:nvSpPr>
        <p:spPr/>
        <p:txBody>
          <a:bodyPr/>
          <a:lstStyle/>
          <a:p>
            <a:fld id="{435E84F3-9950-4816-8E70-4741F26888A2}" type="slidenum">
              <a:rPr lang="en-US" smtClean="0"/>
              <a:t>31</a:t>
            </a:fld>
            <a:endParaRPr lang="en-US"/>
          </a:p>
        </p:txBody>
      </p:sp>
      <p:sp>
        <p:nvSpPr>
          <p:cNvPr id="11"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2"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49"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9"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6"/>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5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6"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7"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77"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9"/>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78" name="Straight Arrow Connector 77"/>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79"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10"/>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5"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85"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11"/>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92" name="Group 91"/>
          <p:cNvGrpSpPr/>
          <p:nvPr/>
        </p:nvGrpSpPr>
        <p:grpSpPr>
          <a:xfrm>
            <a:off x="2211917" y="4330600"/>
            <a:ext cx="1478735" cy="1567661"/>
            <a:chOff x="2211917" y="4330600"/>
            <a:chExt cx="1478735" cy="1567661"/>
          </a:xfrm>
        </p:grpSpPr>
        <p:pic>
          <p:nvPicPr>
            <p:cNvPr id="87"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8"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88"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2"/>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89" name="Straight Arrow Connector 88"/>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90"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3"/>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1"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91"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4"/>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99" name="Group 98"/>
          <p:cNvGrpSpPr/>
          <p:nvPr/>
        </p:nvGrpSpPr>
        <p:grpSpPr>
          <a:xfrm>
            <a:off x="3669329" y="4347675"/>
            <a:ext cx="1478735" cy="1567661"/>
            <a:chOff x="2211917" y="4330600"/>
            <a:chExt cx="1478735" cy="1567661"/>
          </a:xfrm>
        </p:grpSpPr>
        <p:pic>
          <p:nvPicPr>
            <p:cNvPr id="100"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1"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01"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5"/>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02" name="Straight Arrow Connector 101"/>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6"/>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4"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04"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93" name="Group 92"/>
          <p:cNvGrpSpPr/>
          <p:nvPr/>
        </p:nvGrpSpPr>
        <p:grpSpPr>
          <a:xfrm>
            <a:off x="5109489" y="4347675"/>
            <a:ext cx="1478735" cy="1567661"/>
            <a:chOff x="2211917" y="4330600"/>
            <a:chExt cx="1478735" cy="1567661"/>
          </a:xfrm>
        </p:grpSpPr>
        <p:pic>
          <p:nvPicPr>
            <p:cNvPr id="94"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5"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4</m:t>
                        </m:r>
                      </m:oMath>
                    </m:oMathPara>
                  </a14:m>
                  <a:endParaRPr lang="en-US" altLang="en-US" sz="2400" baseline="-25000" dirty="0">
                    <a:solidFill>
                      <a:srgbClr val="0070C0"/>
                    </a:solidFill>
                  </a:endParaRPr>
                </a:p>
              </p:txBody>
            </p:sp>
          </mc:Choice>
          <mc:Fallback xmlns="">
            <p:sp>
              <p:nvSpPr>
                <p:cNvPr id="95"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8"/>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96" name="Straight Arrow Connector 95"/>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4</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97"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9"/>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8"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4</m:t>
                        </m:r>
                      </m:oMath>
                    </m:oMathPara>
                  </a14:m>
                  <a:endParaRPr lang="en-US" altLang="en-US" sz="2400" baseline="-25000" dirty="0">
                    <a:solidFill>
                      <a:schemeClr val="tx1"/>
                    </a:solidFill>
                  </a:endParaRPr>
                </a:p>
              </p:txBody>
            </p:sp>
          </mc:Choice>
          <mc:Fallback xmlns="">
            <p:sp>
              <p:nvSpPr>
                <p:cNvPr id="98"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2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07" name="Content Placeholder 2"/>
          <p:cNvSpPr txBox="1">
            <a:spLocks/>
          </p:cNvSpPr>
          <p:nvPr/>
        </p:nvSpPr>
        <p:spPr>
          <a:xfrm>
            <a:off x="345090" y="2996952"/>
            <a:ext cx="6361304"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chemeClr val="bg1"/>
                </a:solidFill>
                <a:latin typeface="Comic Sans MS" panose="030F0702030302020204" pitchFamily="66" charset="0"/>
              </a:rPr>
              <a:t>More covered objects along </a:t>
            </a:r>
            <a:r>
              <a:rPr lang="en-US" sz="2800" dirty="0" smtClean="0">
                <a:solidFill>
                  <a:srgbClr val="0000FF"/>
                </a:solidFill>
                <a:latin typeface="Comic Sans MS" panose="030F0702030302020204" pitchFamily="66" charset="0"/>
              </a:rPr>
              <a:t>p</a:t>
            </a:r>
            <a:r>
              <a:rPr lang="en-US" sz="2800" dirty="0" smtClean="0">
                <a:solidFill>
                  <a:schemeClr val="bg1"/>
                </a:solidFill>
                <a:latin typeface="Comic Sans MS" panose="030F0702030302020204" pitchFamily="66" charset="0"/>
              </a:rPr>
              <a:t>'s path</a:t>
            </a:r>
            <a:endParaRPr lang="en-US" sz="2400" dirty="0"/>
          </a:p>
        </p:txBody>
      </p:sp>
      <p:sp>
        <p:nvSpPr>
          <p:cNvPr id="108" name="TextBox 97"/>
          <p:cNvSpPr txBox="1">
            <a:spLocks noChangeArrowheads="1"/>
          </p:cNvSpPr>
          <p:nvPr/>
        </p:nvSpPr>
        <p:spPr bwMode="auto">
          <a:xfrm>
            <a:off x="579638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sp>
        <p:nvSpPr>
          <p:cNvPr id="109"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6</a:t>
            </a:r>
            <a:endParaRPr lang="he-IL" altLang="en-US" b="1" dirty="0">
              <a:solidFill>
                <a:schemeClr val="tx2"/>
              </a:solidFill>
            </a:endParaRPr>
          </a:p>
        </p:txBody>
      </p:sp>
      <p:sp>
        <p:nvSpPr>
          <p:cNvPr id="110"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43" name="TextBox 98"/>
          <p:cNvSpPr txBox="1">
            <a:spLocks noChangeArrowheads="1"/>
          </p:cNvSpPr>
          <p:nvPr/>
        </p:nvSpPr>
        <p:spPr bwMode="auto">
          <a:xfrm>
            <a:off x="4327649"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144"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sp>
        <p:nvSpPr>
          <p:cNvPr id="145" name="TextBox 102"/>
          <p:cNvSpPr txBox="1">
            <a:spLocks noChangeArrowheads="1"/>
          </p:cNvSpPr>
          <p:nvPr/>
        </p:nvSpPr>
        <p:spPr bwMode="auto">
          <a:xfrm>
            <a:off x="220662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sp>
        <p:nvSpPr>
          <p:cNvPr id="146"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Why no time lower bound, yet:</a:t>
            </a:r>
          </a:p>
          <a:p>
            <a:r>
              <a:rPr lang="en-GB" altLang="en-US" sz="4000" dirty="0" smtClean="0"/>
              <a:t>The “good” scenario</a:t>
            </a:r>
            <a:endParaRPr lang="en-GB" altLang="en-US" sz="4000" dirty="0"/>
          </a:p>
        </p:txBody>
      </p:sp>
      <p:sp>
        <p:nvSpPr>
          <p:cNvPr id="14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08683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0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2000"/>
                                        <p:tgtEl>
                                          <p:spTgt spid="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32</a:t>
            </a:fld>
            <a:endParaRPr lang="en-US"/>
          </a:p>
        </p:txBody>
      </p:sp>
      <p:sp>
        <p:nvSpPr>
          <p:cNvPr id="93"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Why no time lower bound, yet:</a:t>
            </a:r>
          </a:p>
          <a:p>
            <a:r>
              <a:rPr lang="en-GB" altLang="en-US" sz="4000" dirty="0" smtClean="0"/>
              <a:t>The “bad” scenario</a:t>
            </a:r>
            <a:endParaRPr lang="en-GB" altLang="en-US" sz="4000" dirty="0"/>
          </a:p>
        </p:txBody>
      </p:sp>
      <p:sp>
        <p:nvSpPr>
          <p:cNvPr id="9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97"/>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98"/>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33"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33"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3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52"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3"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53"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54" name="Straight Arrow Connector 153"/>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55"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8"/>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6"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56"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157" name="Group 156"/>
          <p:cNvGrpSpPr/>
          <p:nvPr/>
        </p:nvGrpSpPr>
        <p:grpSpPr>
          <a:xfrm>
            <a:off x="2211917" y="4330600"/>
            <a:ext cx="1478735" cy="1567661"/>
            <a:chOff x="2211917" y="4330600"/>
            <a:chExt cx="1478735" cy="1567661"/>
          </a:xfrm>
        </p:grpSpPr>
        <p:pic>
          <p:nvPicPr>
            <p:cNvPr id="158"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9"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59"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0"/>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60" name="Straight Arrow Connector 159"/>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1"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61"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1"/>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2"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62"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2"/>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163" name="Group 162"/>
          <p:cNvGrpSpPr/>
          <p:nvPr/>
        </p:nvGrpSpPr>
        <p:grpSpPr>
          <a:xfrm>
            <a:off x="3669329" y="4347675"/>
            <a:ext cx="1478735" cy="1567661"/>
            <a:chOff x="2211917" y="4330600"/>
            <a:chExt cx="1478735" cy="1567661"/>
          </a:xfrm>
        </p:grpSpPr>
        <p:pic>
          <p:nvPicPr>
            <p:cNvPr id="16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5"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65"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3"/>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66" name="Straight Arrow Connector 165"/>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7"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67"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4"/>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8"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68"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69" name="TextBox 168"/>
              <p:cNvSpPr txBox="1"/>
              <p:nvPr/>
            </p:nvSpPr>
            <p:spPr>
              <a:xfrm>
                <a:off x="5499448" y="1700808"/>
                <a:ext cx="2638112" cy="944169"/>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ea typeface="Cambria Math"/>
                          </a:rPr>
                          <m:t>3</m:t>
                        </m:r>
                        <m:r>
                          <a:rPr lang="en-US" sz="2800" b="0" i="1" smtClean="0">
                            <a:solidFill>
                              <a:srgbClr val="0000FF"/>
                            </a:solidFill>
                            <a:latin typeface="Cambria Math"/>
                          </a:rPr>
                          <m:t> </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3</a:t>
                </a:r>
                <a:endParaRPr lang="en-US" sz="2400" b="0" baseline="-25000" dirty="0">
                  <a:solidFill>
                    <a:srgbClr val="0000FF"/>
                  </a:solidFill>
                  <a:ea typeface="Cambria Math"/>
                </a:endParaRPr>
              </a:p>
              <a:p>
                <a14:m>
                  <m:oMath xmlns:m="http://schemas.openxmlformats.org/officeDocument/2006/math">
                    <m:sSub>
                      <m:sSubPr>
                        <m:ctrlPr>
                          <a:rPr lang="he-IL" sz="2800" i="1">
                            <a:solidFill>
                              <a:srgbClr val="0000FF"/>
                            </a:solidFill>
                            <a:latin typeface="Cambria Math"/>
                          </a:rPr>
                        </m:ctrlPr>
                      </m:sSubPr>
                      <m:e>
                        <m:r>
                          <a:rPr lang="he-IL" sz="2800" i="1" smtClean="0">
                            <a:solidFill>
                              <a:srgbClr val="0000FF"/>
                            </a:solidFill>
                            <a:latin typeface="Cambria Math"/>
                            <a:ea typeface="Cambria Math"/>
                          </a:rPr>
                          <m:t>𝛾</m:t>
                        </m:r>
                      </m:e>
                      <m:sub>
                        <m:r>
                          <a:rPr lang="he-IL" sz="2800" b="0" i="1" smtClean="0">
                            <a:solidFill>
                              <a:srgbClr val="0000FF"/>
                            </a:solidFill>
                            <a:latin typeface="Cambria Math"/>
                            <a:ea typeface="Cambria Math"/>
                          </a:rPr>
                          <m:t>3</m:t>
                        </m:r>
                      </m:sub>
                    </m:sSub>
                  </m:oMath>
                </a14:m>
                <a:r>
                  <a:rPr lang="he-IL" sz="2800" dirty="0" smtClean="0">
                    <a:solidFill>
                      <a:srgbClr val="0000FF"/>
                    </a:solidFill>
                  </a:rPr>
                  <a:t>=</a:t>
                </a:r>
                <a:r>
                  <a:rPr lang="en-US" sz="2800" dirty="0" smtClean="0">
                    <a:solidFill>
                      <a:srgbClr val="0000FF"/>
                    </a:solidFill>
                  </a:rPr>
                  <a:t>e</a:t>
                </a:r>
                <a:r>
                  <a:rPr lang="en-US" sz="2800" baseline="-25000" dirty="0" smtClean="0">
                    <a:solidFill>
                      <a:srgbClr val="0000FF"/>
                    </a:solidFill>
                  </a:rPr>
                  <a:t>1</a:t>
                </a:r>
                <a:r>
                  <a:rPr lang="en-US" sz="2800" dirty="0" smtClean="0">
                    <a:solidFill>
                      <a:srgbClr val="0000FF"/>
                    </a:solidFill>
                  </a:rPr>
                  <a:t>…e</a:t>
                </a:r>
                <a:r>
                  <a:rPr lang="en-US" sz="2800" baseline="-25000" dirty="0">
                    <a:solidFill>
                      <a:srgbClr val="0000FF"/>
                    </a:solidFill>
                  </a:rPr>
                  <a:t>3</a:t>
                </a:r>
              </a:p>
            </p:txBody>
          </p:sp>
        </mc:Choice>
        <mc:Fallback xmlns="">
          <p:sp>
            <p:nvSpPr>
              <p:cNvPr id="169" name="TextBox 168"/>
              <p:cNvSpPr txBox="1">
                <a:spLocks noRot="1" noChangeAspect="1" noMove="1" noResize="1" noEditPoints="1" noAdjustHandles="1" noChangeArrowheads="1" noChangeShapeType="1" noTextEdit="1"/>
              </p:cNvSpPr>
              <p:nvPr/>
            </p:nvSpPr>
            <p:spPr>
              <a:xfrm>
                <a:off x="5499448" y="1700808"/>
                <a:ext cx="2638112" cy="944169"/>
              </a:xfrm>
              <a:prstGeom prst="rect">
                <a:avLst/>
              </a:prstGeom>
              <a:blipFill rotWithShape="1">
                <a:blip r:embed="rId16"/>
                <a:stretch>
                  <a:fillRect b="-16561"/>
                </a:stretch>
              </a:blipFill>
              <a:ln>
                <a:solidFill>
                  <a:schemeClr val="tx1"/>
                </a:solidFill>
              </a:ln>
            </p:spPr>
            <p:txBody>
              <a:bodyPr/>
              <a:lstStyle/>
              <a:p>
                <a:r>
                  <a:rPr lang="he-IL">
                    <a:noFill/>
                  </a:rPr>
                  <a:t> </a:t>
                </a:r>
              </a:p>
            </p:txBody>
          </p:sp>
        </mc:Fallback>
      </mc:AlternateContent>
      <p:sp>
        <p:nvSpPr>
          <p:cNvPr id="80"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084007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33</a:t>
            </a:fld>
            <a:endParaRPr lang="en-US"/>
          </a:p>
        </p:txBody>
      </p:sp>
      <p:sp>
        <p:nvSpPr>
          <p:cNvPr id="5" name="TextBox 97"/>
          <p:cNvSpPr txBox="1">
            <a:spLocks noChangeArrowheads="1"/>
          </p:cNvSpPr>
          <p:nvPr/>
        </p:nvSpPr>
        <p:spPr bwMode="auto">
          <a:xfrm>
            <a:off x="579638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sp>
        <p:nvSpPr>
          <p:cNvPr id="6"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6</a:t>
            </a:r>
            <a:endParaRPr lang="he-IL" altLang="en-US" b="1" dirty="0">
              <a:solidFill>
                <a:schemeClr val="tx2"/>
              </a:solidFill>
            </a:endParaRPr>
          </a:p>
        </p:txBody>
      </p:sp>
      <p:sp>
        <p:nvSpPr>
          <p:cNvPr id="7"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9"/>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8"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45"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5"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6"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5" name="TextBox 98"/>
          <p:cNvSpPr txBox="1">
            <a:spLocks noChangeArrowheads="1"/>
          </p:cNvSpPr>
          <p:nvPr/>
        </p:nvSpPr>
        <p:spPr bwMode="auto">
          <a:xfrm>
            <a:off x="4327649"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66"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pic>
        <p:nvPicPr>
          <p:cNvPr id="67"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69" name="Straight Arrow Connector 68"/>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70"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8"/>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1"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71"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499448" y="1700808"/>
                <a:ext cx="2638112" cy="944169"/>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chemeClr val="bg1">
                                <a:lumMod val="65000"/>
                              </a:schemeClr>
                            </a:solidFill>
                            <a:latin typeface="Cambria Math"/>
                          </a:rPr>
                        </m:ctrlPr>
                      </m:sSubPr>
                      <m:e>
                        <m:r>
                          <a:rPr lang="he-IL" sz="2800" i="1" smtClean="0">
                            <a:solidFill>
                              <a:schemeClr val="bg1">
                                <a:lumMod val="65000"/>
                              </a:schemeClr>
                            </a:solidFill>
                            <a:latin typeface="Cambria Math"/>
                            <a:ea typeface="Cambria Math"/>
                          </a:rPr>
                          <m:t>𝛼</m:t>
                        </m:r>
                      </m:e>
                      <m:sub>
                        <m:r>
                          <a:rPr lang="en-US" sz="2800" b="0" i="1" smtClean="0">
                            <a:solidFill>
                              <a:schemeClr val="bg1">
                                <a:lumMod val="65000"/>
                              </a:schemeClr>
                            </a:solidFill>
                            <a:latin typeface="Cambria Math"/>
                            <a:ea typeface="Cambria Math"/>
                          </a:rPr>
                          <m:t>2</m:t>
                        </m:r>
                        <m:r>
                          <a:rPr lang="en-US" sz="2800" b="0" i="1" smtClean="0">
                            <a:solidFill>
                              <a:schemeClr val="bg1">
                                <a:lumMod val="65000"/>
                              </a:schemeClr>
                            </a:solidFill>
                            <a:latin typeface="Cambria Math"/>
                          </a:rPr>
                          <m:t> </m:t>
                        </m:r>
                      </m:sub>
                    </m:sSub>
                  </m:oMath>
                </a14:m>
                <a:r>
                  <a:rPr lang="en-US" sz="2400" b="0" dirty="0" smtClean="0">
                    <a:solidFill>
                      <a:schemeClr val="bg1">
                        <a:lumMod val="65000"/>
                      </a:schemeClr>
                    </a:solidFill>
                    <a:ea typeface="Cambria Math"/>
                  </a:rPr>
                  <a:t>by q</a:t>
                </a:r>
                <a:r>
                  <a:rPr lang="en-US" sz="2400" b="0" baseline="-25000" dirty="0" smtClean="0">
                    <a:solidFill>
                      <a:schemeClr val="bg1">
                        <a:lumMod val="65000"/>
                      </a:schemeClr>
                    </a:solidFill>
                    <a:ea typeface="Cambria Math"/>
                  </a:rPr>
                  <a:t>0</a:t>
                </a:r>
                <a:r>
                  <a:rPr lang="en-US" sz="2400" b="0" dirty="0" smtClean="0">
                    <a:solidFill>
                      <a:schemeClr val="bg1">
                        <a:lumMod val="65000"/>
                      </a:schemeClr>
                    </a:solidFill>
                    <a:ea typeface="Cambria Math"/>
                  </a:rPr>
                  <a:t>…q</a:t>
                </a:r>
                <a:r>
                  <a:rPr lang="en-US" sz="2400" b="0" baseline="-25000" dirty="0" smtClean="0">
                    <a:solidFill>
                      <a:schemeClr val="bg1">
                        <a:lumMod val="65000"/>
                      </a:schemeClr>
                    </a:solidFill>
                    <a:ea typeface="Cambria Math"/>
                  </a:rPr>
                  <a:t>2</a:t>
                </a:r>
                <a:endParaRPr lang="en-US" sz="2400" b="0" baseline="-25000" dirty="0">
                  <a:solidFill>
                    <a:schemeClr val="bg1">
                      <a:lumMod val="65000"/>
                    </a:schemeClr>
                  </a:solidFill>
                  <a:ea typeface="Cambria Math"/>
                </a:endParaRPr>
              </a:p>
              <a:p>
                <a14:m>
                  <m:oMath xmlns:m="http://schemas.openxmlformats.org/officeDocument/2006/math">
                    <m:sSub>
                      <m:sSubPr>
                        <m:ctrlPr>
                          <a:rPr lang="he-IL" sz="2800" i="1">
                            <a:solidFill>
                              <a:schemeClr val="bg1">
                                <a:lumMod val="65000"/>
                              </a:schemeClr>
                            </a:solidFill>
                            <a:latin typeface="Cambria Math"/>
                          </a:rPr>
                        </m:ctrlPr>
                      </m:sSubPr>
                      <m:e>
                        <m:r>
                          <a:rPr lang="he-IL" sz="2800" i="1" smtClean="0">
                            <a:solidFill>
                              <a:schemeClr val="bg1">
                                <a:lumMod val="65000"/>
                              </a:schemeClr>
                            </a:solidFill>
                            <a:latin typeface="Cambria Math"/>
                            <a:ea typeface="Cambria Math"/>
                          </a:rPr>
                          <m:t>𝛾</m:t>
                        </m:r>
                      </m:e>
                      <m:sub>
                        <m:r>
                          <a:rPr lang="en-US" sz="2800" b="0" i="1" smtClean="0">
                            <a:solidFill>
                              <a:schemeClr val="bg1">
                                <a:lumMod val="65000"/>
                              </a:schemeClr>
                            </a:solidFill>
                            <a:latin typeface="Cambria Math"/>
                          </a:rPr>
                          <m:t>2</m:t>
                        </m:r>
                      </m:sub>
                    </m:sSub>
                  </m:oMath>
                </a14:m>
                <a:r>
                  <a:rPr lang="he-IL" sz="2800" dirty="0" smtClean="0">
                    <a:solidFill>
                      <a:schemeClr val="bg1">
                        <a:lumMod val="65000"/>
                      </a:schemeClr>
                    </a:solidFill>
                  </a:rPr>
                  <a:t>=</a:t>
                </a:r>
                <a:r>
                  <a:rPr lang="en-US" sz="2800" dirty="0" smtClean="0">
                    <a:solidFill>
                      <a:schemeClr val="bg1">
                        <a:lumMod val="65000"/>
                      </a:schemeClr>
                    </a:solidFill>
                  </a:rPr>
                  <a:t>e</a:t>
                </a:r>
                <a:r>
                  <a:rPr lang="en-US" sz="2800" baseline="-25000" dirty="0" smtClean="0">
                    <a:solidFill>
                      <a:schemeClr val="bg1">
                        <a:lumMod val="65000"/>
                      </a:schemeClr>
                    </a:solidFill>
                  </a:rPr>
                  <a:t>0</a:t>
                </a:r>
                <a:r>
                  <a:rPr lang="en-US" sz="2800" dirty="0" smtClean="0">
                    <a:solidFill>
                      <a:schemeClr val="bg1">
                        <a:lumMod val="65000"/>
                      </a:schemeClr>
                    </a:solidFill>
                  </a:rPr>
                  <a:t>…e</a:t>
                </a:r>
                <a:r>
                  <a:rPr lang="en-US" sz="2800" baseline="-25000" dirty="0" smtClean="0">
                    <a:solidFill>
                      <a:schemeClr val="bg1">
                        <a:lumMod val="65000"/>
                      </a:schemeClr>
                    </a:solidFill>
                  </a:rPr>
                  <a:t>2</a:t>
                </a:r>
                <a:endParaRPr lang="en-US" sz="2800" baseline="-25000" dirty="0">
                  <a:solidFill>
                    <a:schemeClr val="bg1">
                      <a:lumMod val="65000"/>
                    </a:schemeClr>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5499448" y="1700808"/>
                <a:ext cx="2638112" cy="944169"/>
              </a:xfrm>
              <a:prstGeom prst="rect">
                <a:avLst/>
              </a:prstGeom>
              <a:blipFill rotWithShape="1">
                <a:blip r:embed="rId10"/>
                <a:stretch>
                  <a:fillRect b="-16561"/>
                </a:stretch>
              </a:blipFill>
              <a:ln>
                <a:solidFill>
                  <a:schemeClr val="tx1"/>
                </a:solidFill>
              </a:ln>
            </p:spPr>
            <p:txBody>
              <a:bodyPr/>
              <a:lstStyle/>
              <a:p>
                <a:r>
                  <a:rPr lang="he-IL">
                    <a:noFill/>
                  </a:rPr>
                  <a:t> </a:t>
                </a:r>
              </a:p>
            </p:txBody>
          </p:sp>
        </mc:Fallback>
      </mc:AlternateContent>
      <p:grpSp>
        <p:nvGrpSpPr>
          <p:cNvPr id="73" name="Group 72"/>
          <p:cNvGrpSpPr/>
          <p:nvPr/>
        </p:nvGrpSpPr>
        <p:grpSpPr>
          <a:xfrm>
            <a:off x="2211917" y="4330600"/>
            <a:ext cx="1478735" cy="1567661"/>
            <a:chOff x="2211917" y="4330600"/>
            <a:chExt cx="1478735" cy="1567661"/>
          </a:xfrm>
        </p:grpSpPr>
        <p:pic>
          <p:nvPicPr>
            <p:cNvPr id="74"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5"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75"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1"/>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76" name="Straight Arrow Connector 75"/>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77"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2"/>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8"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78"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3"/>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79" name="Group 78"/>
          <p:cNvGrpSpPr/>
          <p:nvPr/>
        </p:nvGrpSpPr>
        <p:grpSpPr>
          <a:xfrm>
            <a:off x="3669329" y="4347675"/>
            <a:ext cx="1478735" cy="1567661"/>
            <a:chOff x="2211917" y="4330600"/>
            <a:chExt cx="1478735" cy="1567661"/>
          </a:xfrm>
        </p:grpSpPr>
        <p:pic>
          <p:nvPicPr>
            <p:cNvPr id="80"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1"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81"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4"/>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82" name="Straight Arrow Connector 81"/>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83"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5"/>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4"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84"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85" name="TextBox 102"/>
          <p:cNvSpPr txBox="1">
            <a:spLocks noChangeArrowheads="1"/>
          </p:cNvSpPr>
          <p:nvPr/>
        </p:nvSpPr>
        <p:spPr bwMode="auto">
          <a:xfrm>
            <a:off x="220662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86"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1233" y="2655936"/>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7" name="Text Box 49"/>
              <p:cNvSpPr txBox="1">
                <a:spLocks noChangeArrowheads="1"/>
              </p:cNvSpPr>
              <p:nvPr/>
            </p:nvSpPr>
            <p:spPr bwMode="auto">
              <a:xfrm>
                <a:off x="1491612" y="2699331"/>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4</m:t>
                      </m:r>
                    </m:oMath>
                  </m:oMathPara>
                </a14:m>
                <a:endParaRPr lang="en-US" altLang="en-US" sz="2400" baseline="-25000" dirty="0">
                  <a:solidFill>
                    <a:srgbClr val="0070C0"/>
                  </a:solidFill>
                </a:endParaRPr>
              </a:p>
            </p:txBody>
          </p:sp>
        </mc:Choice>
        <mc:Fallback xmlns="">
          <p:sp>
            <p:nvSpPr>
              <p:cNvPr id="87" name="Text Box 49"/>
              <p:cNvSpPr txBox="1">
                <a:spLocks noRot="1" noChangeAspect="1" noMove="1" noResize="1" noEditPoints="1" noAdjustHandles="1" noChangeArrowheads="1" noChangeShapeType="1" noTextEdit="1"/>
              </p:cNvSpPr>
              <p:nvPr/>
            </p:nvSpPr>
            <p:spPr bwMode="auto">
              <a:xfrm>
                <a:off x="1491612" y="2699331"/>
                <a:ext cx="912813" cy="461665"/>
              </a:xfrm>
              <a:prstGeom prst="rect">
                <a:avLst/>
              </a:prstGeom>
              <a:blipFill rotWithShape="1">
                <a:blip r:embed="rId1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88" name="Straight Arrow Connector 87"/>
          <p:cNvCxnSpPr/>
          <p:nvPr/>
        </p:nvCxnSpPr>
        <p:spPr>
          <a:xfrm flipH="1">
            <a:off x="2404425" y="3264647"/>
            <a:ext cx="2" cy="23017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 Box 49"/>
              <p:cNvSpPr txBox="1">
                <a:spLocks noChangeArrowheads="1"/>
              </p:cNvSpPr>
              <p:nvPr/>
            </p:nvSpPr>
            <p:spPr bwMode="auto">
              <a:xfrm>
                <a:off x="1776444" y="3206293"/>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4</m:t>
                      </m:r>
                    </m:oMath>
                  </m:oMathPara>
                </a14:m>
                <a:endParaRPr lang="en-US" altLang="en-US" sz="2400" baseline="-25000" dirty="0">
                  <a:solidFill>
                    <a:schemeClr val="tx1"/>
                  </a:solidFill>
                </a:endParaRPr>
              </a:p>
            </p:txBody>
          </p:sp>
        </mc:Choice>
        <mc:Fallback xmlns="">
          <p:sp>
            <p:nvSpPr>
              <p:cNvPr id="89" name="Text Box 49"/>
              <p:cNvSpPr txBox="1">
                <a:spLocks noRot="1" noChangeAspect="1" noMove="1" noResize="1" noEditPoints="1" noAdjustHandles="1" noChangeArrowheads="1" noChangeShapeType="1" noTextEdit="1"/>
              </p:cNvSpPr>
              <p:nvPr/>
            </p:nvSpPr>
            <p:spPr bwMode="auto">
              <a:xfrm>
                <a:off x="1776444" y="3206293"/>
                <a:ext cx="912813" cy="461665"/>
              </a:xfrm>
              <a:prstGeom prst="rect">
                <a:avLst/>
              </a:prstGeom>
              <a:blipFill rotWithShape="1">
                <a:blip r:embed="rId1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0" name="Text Box 49"/>
              <p:cNvSpPr txBox="1">
                <a:spLocks noChangeArrowheads="1"/>
              </p:cNvSpPr>
              <p:nvPr/>
            </p:nvSpPr>
            <p:spPr bwMode="auto">
              <a:xfrm>
                <a:off x="2089738" y="55107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4</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90" name="Text Box 49"/>
              <p:cNvSpPr txBox="1">
                <a:spLocks noRot="1" noChangeAspect="1" noMove="1" noResize="1" noEditPoints="1" noAdjustHandles="1" noChangeArrowheads="1" noChangeShapeType="1" noTextEdit="1"/>
              </p:cNvSpPr>
              <p:nvPr/>
            </p:nvSpPr>
            <p:spPr bwMode="auto">
              <a:xfrm>
                <a:off x="2089738" y="5510748"/>
                <a:ext cx="895909" cy="400110"/>
              </a:xfrm>
              <a:prstGeom prst="rect">
                <a:avLst/>
              </a:prstGeom>
              <a:blipFill rotWithShape="1">
                <a:blip r:embed="rId19"/>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6110352" y="1980775"/>
                <a:ext cx="2638112" cy="944169"/>
              </a:xfrm>
              <a:prstGeom prst="rect">
                <a:avLst/>
              </a:prstGeom>
              <a:solidFill>
                <a:schemeClr val="bg1">
                  <a:lumMod val="95000"/>
                </a:schemeClr>
              </a:solidFill>
              <a:ln>
                <a:solidFill>
                  <a:schemeClr val="tx1"/>
                </a:solidFill>
              </a:ln>
            </p:spPr>
            <p:txBody>
              <a:bodyPr wrap="square" rtlCol="1">
                <a:spAutoFit/>
              </a:bodyPr>
              <a:lstStyle/>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𝛼</m:t>
                        </m:r>
                      </m:e>
                      <m:sub>
                        <m:r>
                          <a:rPr lang="en-US" sz="2800" b="0" i="1" smtClean="0">
                            <a:solidFill>
                              <a:srgbClr val="0000FF"/>
                            </a:solidFill>
                            <a:latin typeface="Cambria Math"/>
                            <a:ea typeface="Cambria Math"/>
                          </a:rPr>
                          <m:t>4</m:t>
                        </m:r>
                      </m:sub>
                    </m:sSub>
                  </m:oMath>
                </a14:m>
                <a:r>
                  <a:rPr lang="en-US" sz="2400" b="0" dirty="0" smtClean="0">
                    <a:solidFill>
                      <a:srgbClr val="0000FF"/>
                    </a:solidFill>
                    <a:ea typeface="Cambria Math"/>
                  </a:rPr>
                  <a:t>by q</a:t>
                </a:r>
                <a:r>
                  <a:rPr lang="en-US" sz="2400" b="0" baseline="-25000" dirty="0" smtClean="0">
                    <a:solidFill>
                      <a:srgbClr val="0000FF"/>
                    </a:solidFill>
                    <a:ea typeface="Cambria Math"/>
                  </a:rPr>
                  <a:t>1</a:t>
                </a:r>
                <a:r>
                  <a:rPr lang="en-US" sz="2400" b="0" dirty="0" smtClean="0">
                    <a:solidFill>
                      <a:srgbClr val="0000FF"/>
                    </a:solidFill>
                    <a:ea typeface="Cambria Math"/>
                  </a:rPr>
                  <a:t>…q</a:t>
                </a:r>
                <a:r>
                  <a:rPr lang="en-US" sz="2400" b="0" baseline="-25000" dirty="0" smtClean="0">
                    <a:solidFill>
                      <a:srgbClr val="0000FF"/>
                    </a:solidFill>
                    <a:ea typeface="Cambria Math"/>
                  </a:rPr>
                  <a:t>4</a:t>
                </a:r>
                <a:endParaRPr lang="en-US" sz="2400" b="0" baseline="-25000" dirty="0">
                  <a:solidFill>
                    <a:srgbClr val="0000FF"/>
                  </a:solidFill>
                  <a:ea typeface="Cambria Math"/>
                </a:endParaRPr>
              </a:p>
              <a:p>
                <a14:m>
                  <m:oMath xmlns:m="http://schemas.openxmlformats.org/officeDocument/2006/math">
                    <m:sSub>
                      <m:sSubPr>
                        <m:ctrlPr>
                          <a:rPr lang="he-IL" sz="2800" i="1" smtClean="0">
                            <a:solidFill>
                              <a:srgbClr val="0000FF"/>
                            </a:solidFill>
                            <a:latin typeface="Cambria Math"/>
                          </a:rPr>
                        </m:ctrlPr>
                      </m:sSubPr>
                      <m:e>
                        <m:r>
                          <a:rPr lang="he-IL" sz="2800" i="1" smtClean="0">
                            <a:solidFill>
                              <a:srgbClr val="0000FF"/>
                            </a:solidFill>
                            <a:latin typeface="Cambria Math"/>
                            <a:ea typeface="Cambria Math"/>
                          </a:rPr>
                          <m:t>𝛾</m:t>
                        </m:r>
                      </m:e>
                      <m:sub>
                        <m:r>
                          <a:rPr lang="en-US" sz="2800" b="0" i="1" smtClean="0">
                            <a:solidFill>
                              <a:srgbClr val="0000FF"/>
                            </a:solidFill>
                            <a:latin typeface="Cambria Math"/>
                          </a:rPr>
                          <m:t>4</m:t>
                        </m:r>
                      </m:sub>
                    </m:sSub>
                  </m:oMath>
                </a14:m>
                <a:r>
                  <a:rPr lang="he-IL" sz="2800" dirty="0" smtClean="0">
                    <a:solidFill>
                      <a:srgbClr val="0000FF"/>
                    </a:solidFill>
                  </a:rPr>
                  <a:t>=</a:t>
                </a:r>
                <a:r>
                  <a:rPr lang="en-US" sz="2800" dirty="0" smtClean="0">
                    <a:solidFill>
                      <a:srgbClr val="0000FF"/>
                    </a:solidFill>
                  </a:rPr>
                  <a:t>e</a:t>
                </a:r>
                <a:r>
                  <a:rPr lang="en-US" sz="2800" baseline="-25000" dirty="0" smtClean="0">
                    <a:solidFill>
                      <a:srgbClr val="0000FF"/>
                    </a:solidFill>
                  </a:rPr>
                  <a:t>1</a:t>
                </a:r>
                <a:r>
                  <a:rPr lang="en-US" sz="2800" dirty="0" smtClean="0">
                    <a:solidFill>
                      <a:srgbClr val="0000FF"/>
                    </a:solidFill>
                  </a:rPr>
                  <a:t>…e</a:t>
                </a:r>
                <a:r>
                  <a:rPr lang="en-US" sz="2800" baseline="-25000" dirty="0" smtClean="0">
                    <a:solidFill>
                      <a:srgbClr val="0000FF"/>
                    </a:solidFill>
                  </a:rPr>
                  <a:t>4</a:t>
                </a:r>
                <a:endParaRPr lang="en-US" sz="2800" baseline="-25000" dirty="0">
                  <a:solidFill>
                    <a:srgbClr val="0000FF"/>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6110352" y="1980775"/>
                <a:ext cx="2638112" cy="944169"/>
              </a:xfrm>
              <a:prstGeom prst="rect">
                <a:avLst/>
              </a:prstGeom>
              <a:blipFill rotWithShape="1">
                <a:blip r:embed="rId20"/>
                <a:stretch>
                  <a:fillRect b="-16561"/>
                </a:stretch>
              </a:blipFill>
              <a:ln>
                <a:solidFill>
                  <a:schemeClr val="tx1"/>
                </a:solidFill>
              </a:ln>
            </p:spPr>
            <p:txBody>
              <a:bodyPr/>
              <a:lstStyle/>
              <a:p>
                <a:r>
                  <a:rPr lang="he-IL">
                    <a:noFill/>
                  </a:rPr>
                  <a:t> </a:t>
                </a:r>
              </a:p>
            </p:txBody>
          </p:sp>
        </mc:Fallback>
      </mc:AlternateContent>
      <p:grpSp>
        <p:nvGrpSpPr>
          <p:cNvPr id="107" name="Group 106"/>
          <p:cNvGrpSpPr/>
          <p:nvPr/>
        </p:nvGrpSpPr>
        <p:grpSpPr>
          <a:xfrm>
            <a:off x="3002899" y="5949280"/>
            <a:ext cx="3818018" cy="368300"/>
            <a:chOff x="3002899" y="5949280"/>
            <a:chExt cx="3818018" cy="368300"/>
          </a:xfrm>
        </p:grpSpPr>
        <p:cxnSp>
          <p:nvCxnSpPr>
            <p:cNvPr id="94" name="Straight Connector 93"/>
            <p:cNvCxnSpPr/>
            <p:nvPr/>
          </p:nvCxnSpPr>
          <p:spPr>
            <a:xfrm flipV="1">
              <a:off x="3002899" y="6004036"/>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419941"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5860101"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6596850"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06" name="TextBox 102"/>
            <p:cNvSpPr txBox="1">
              <a:spLocks noChangeArrowheads="1"/>
            </p:cNvSpPr>
            <p:nvPr/>
          </p:nvSpPr>
          <p:spPr bwMode="auto">
            <a:xfrm>
              <a:off x="3564136" y="594928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rgbClr val="0000FF"/>
                  </a:solidFill>
                </a:rPr>
                <a:t>3</a:t>
              </a:r>
              <a:endParaRPr lang="he-IL" altLang="en-US" b="1" dirty="0">
                <a:solidFill>
                  <a:srgbClr val="0000FF"/>
                </a:solidFill>
              </a:endParaRPr>
            </a:p>
          </p:txBody>
        </p:sp>
      </p:grpSp>
      <p:sp>
        <p:nvSpPr>
          <p:cNvPr id="108" name="Content Placeholder 2"/>
          <p:cNvSpPr txBox="1">
            <a:spLocks/>
          </p:cNvSpPr>
          <p:nvPr/>
        </p:nvSpPr>
        <p:spPr>
          <a:xfrm>
            <a:off x="3669329" y="2996952"/>
            <a:ext cx="4655522" cy="67100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chemeClr val="bg1"/>
                </a:solidFill>
                <a:latin typeface="Comic Sans MS" panose="030F0702030302020204" pitchFamily="66" charset="0"/>
              </a:rPr>
              <a:t>p's path may get shortcut</a:t>
            </a:r>
            <a:endParaRPr lang="en-US" sz="2400" dirty="0"/>
          </a:p>
        </p:txBody>
      </p:sp>
      <p:sp>
        <p:nvSpPr>
          <p:cNvPr id="109"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Why no time lower bound, yet:</a:t>
            </a:r>
          </a:p>
          <a:p>
            <a:r>
              <a:rPr lang="en-GB" altLang="en-US" sz="4000" dirty="0" smtClean="0"/>
              <a:t>The “bad” scenario</a:t>
            </a:r>
            <a:endParaRPr lang="en-GB" altLang="en-US" sz="4000" dirty="0"/>
          </a:p>
        </p:txBody>
      </p:sp>
      <p:sp>
        <p:nvSpPr>
          <p:cNvPr id="9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8337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34</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99"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a:t>
            </a:r>
            <a:r>
              <a:rPr lang="en-US" sz="2400" dirty="0" smtClean="0">
                <a:solidFill>
                  <a:srgbClr val="0000FF"/>
                </a:solidFill>
                <a:latin typeface="Comic Sans MS" panose="030F0702030302020204" pitchFamily="66" charset="0"/>
              </a:rPr>
              <a:t>p</a:t>
            </a:r>
            <a:r>
              <a:rPr lang="en-US" sz="2400" dirty="0" smtClean="0">
                <a:solidFill>
                  <a:schemeClr val="bg1"/>
                </a:solidFill>
                <a:latin typeface="Comic Sans MS" panose="030F0702030302020204" pitchFamily="66" charset="0"/>
              </a:rPr>
              <a:t>‘s paths must be “long’’ as well</a:t>
            </a:r>
            <a:endParaRPr lang="en-US" sz="2400" dirty="0"/>
          </a:p>
        </p:txBody>
      </p:sp>
      <p:sp>
        <p:nvSpPr>
          <p:cNvPr id="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514249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35</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92" name="TextBox 91"/>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a:t>
            </a:r>
            <a:r>
              <a:rPr lang="en-US" sz="2400" dirty="0" smtClean="0">
                <a:latin typeface="Comic Sans MS" panose="030F0702030302020204" pitchFamily="66" charset="0"/>
              </a:rPr>
              <a:t>variables in each solo run, </a:t>
            </a:r>
            <a:r>
              <a:rPr lang="en-US" sz="2400" dirty="0" smtClean="0">
                <a:latin typeface="Comic Sans MS" panose="030F0702030302020204" pitchFamily="66" charset="0"/>
              </a:rPr>
              <a:t>how many visible executions can be accommodated? </a:t>
            </a:r>
            <a:endParaRPr lang="he-IL" sz="2400" dirty="0">
              <a:latin typeface="Comic Sans MS" panose="030F0702030302020204" pitchFamily="66" charset="0"/>
            </a:endParaRPr>
          </a:p>
        </p:txBody>
      </p:sp>
      <p:sp>
        <p:nvSpPr>
          <p:cNvPr id="7"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a:t>
            </a:r>
            <a:r>
              <a:rPr lang="en-US" sz="2400" dirty="0" smtClean="0">
                <a:solidFill>
                  <a:srgbClr val="0000FF"/>
                </a:solidFill>
                <a:latin typeface="Comic Sans MS" panose="030F0702030302020204" pitchFamily="66" charset="0"/>
              </a:rPr>
              <a:t>p</a:t>
            </a:r>
            <a:r>
              <a:rPr lang="en-US" sz="2400" dirty="0" smtClean="0">
                <a:solidFill>
                  <a:schemeClr val="bg1"/>
                </a:solidFill>
                <a:latin typeface="Comic Sans MS" panose="030F0702030302020204" pitchFamily="66" charset="0"/>
              </a:rPr>
              <a:t>‘s paths must be “long’’ as well</a:t>
            </a:r>
            <a:endParaRPr lang="en-US" sz="2400" dirty="0"/>
          </a:p>
        </p:txBody>
      </p:sp>
      <p:sp>
        <p:nvSpPr>
          <p:cNvPr id="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123247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36</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mc:AlternateContent xmlns:mc="http://schemas.openxmlformats.org/markup-compatibility/2006" xmlns:a14="http://schemas.microsoft.com/office/drawing/2010/main">
        <mc:Choice Requires="a14">
          <p:sp>
            <p:nvSpPr>
              <p:cNvPr id="48"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8"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3"/>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70" name="Group 69"/>
          <p:cNvGrpSpPr/>
          <p:nvPr/>
        </p:nvGrpSpPr>
        <p:grpSpPr>
          <a:xfrm>
            <a:off x="4600976" y="3629124"/>
            <a:ext cx="590120" cy="764559"/>
            <a:chOff x="2181680" y="3643077"/>
            <a:chExt cx="590120" cy="764559"/>
          </a:xfrm>
        </p:grpSpPr>
        <p:grpSp>
          <p:nvGrpSpPr>
            <p:cNvPr id="71" name="Group 70"/>
            <p:cNvGrpSpPr/>
            <p:nvPr/>
          </p:nvGrpSpPr>
          <p:grpSpPr>
            <a:xfrm>
              <a:off x="2181680" y="3643077"/>
              <a:ext cx="590120" cy="432570"/>
              <a:chOff x="5035550" y="5590183"/>
              <a:chExt cx="398463" cy="320675"/>
            </a:xfrm>
          </p:grpSpPr>
          <p:sp>
            <p:nvSpPr>
              <p:cNvPr id="73"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79" name="Group 78"/>
          <p:cNvGrpSpPr/>
          <p:nvPr/>
        </p:nvGrpSpPr>
        <p:grpSpPr>
          <a:xfrm>
            <a:off x="7020272" y="3629124"/>
            <a:ext cx="590120" cy="764559"/>
            <a:chOff x="2181680" y="3643077"/>
            <a:chExt cx="590120" cy="764559"/>
          </a:xfrm>
        </p:grpSpPr>
        <p:grpSp>
          <p:nvGrpSpPr>
            <p:cNvPr id="80" name="Group 79"/>
            <p:cNvGrpSpPr/>
            <p:nvPr/>
          </p:nvGrpSpPr>
          <p:grpSpPr>
            <a:xfrm>
              <a:off x="2181680" y="3643077"/>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cxnSp>
        <p:nvCxnSpPr>
          <p:cNvPr id="69" name="Straight Arrow Connector 68"/>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237844"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080167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37</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grpSp>
        <p:nvGrpSpPr>
          <p:cNvPr id="58" name="Group 57"/>
          <p:cNvGrpSpPr/>
          <p:nvPr/>
        </p:nvGrpSpPr>
        <p:grpSpPr>
          <a:xfrm>
            <a:off x="2181680" y="3629124"/>
            <a:ext cx="590120" cy="764559"/>
            <a:chOff x="2181680" y="3643077"/>
            <a:chExt cx="590120" cy="764559"/>
          </a:xfrm>
        </p:grpSpPr>
        <p:grpSp>
          <p:nvGrpSpPr>
            <p:cNvPr id="5" name="Group 4"/>
            <p:cNvGrpSpPr/>
            <p:nvPr/>
          </p:nvGrpSpPr>
          <p:grpSpPr>
            <a:xfrm>
              <a:off x="2181680" y="3643077"/>
              <a:ext cx="590120" cy="432570"/>
              <a:chOff x="5035550" y="5590183"/>
              <a:chExt cx="398463" cy="320675"/>
            </a:xfrm>
          </p:grpSpPr>
          <p:sp>
            <p:nvSpPr>
              <p:cNvPr id="13"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70" name="Group 69"/>
          <p:cNvGrpSpPr/>
          <p:nvPr/>
        </p:nvGrpSpPr>
        <p:grpSpPr>
          <a:xfrm>
            <a:off x="4600976" y="3629124"/>
            <a:ext cx="590120" cy="764559"/>
            <a:chOff x="2181680" y="3643077"/>
            <a:chExt cx="590120" cy="764559"/>
          </a:xfrm>
        </p:grpSpPr>
        <p:grpSp>
          <p:nvGrpSpPr>
            <p:cNvPr id="71" name="Group 70"/>
            <p:cNvGrpSpPr/>
            <p:nvPr/>
          </p:nvGrpSpPr>
          <p:grpSpPr>
            <a:xfrm>
              <a:off x="2181680" y="3643077"/>
              <a:ext cx="590120" cy="432570"/>
              <a:chOff x="5035550" y="5590183"/>
              <a:chExt cx="398463" cy="320675"/>
            </a:xfrm>
          </p:grpSpPr>
          <p:sp>
            <p:nvSpPr>
              <p:cNvPr id="73"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79" name="Group 78"/>
          <p:cNvGrpSpPr/>
          <p:nvPr/>
        </p:nvGrpSpPr>
        <p:grpSpPr>
          <a:xfrm>
            <a:off x="7020272" y="3629124"/>
            <a:ext cx="590120" cy="764559"/>
            <a:chOff x="2181680" y="3643077"/>
            <a:chExt cx="590120" cy="764559"/>
          </a:xfrm>
        </p:grpSpPr>
        <p:grpSp>
          <p:nvGrpSpPr>
            <p:cNvPr id="80" name="Group 79"/>
            <p:cNvGrpSpPr/>
            <p:nvPr/>
          </p:nvGrpSpPr>
          <p:grpSpPr>
            <a:xfrm>
              <a:off x="2181680" y="3643077"/>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237844"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45"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18483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435E84F3-9950-4816-8E70-4741F26888A2}" type="slidenum">
              <a:rPr lang="en-US" smtClean="0"/>
              <a:t>38</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grpSp>
        <p:nvGrpSpPr>
          <p:cNvPr id="58" name="Group 57"/>
          <p:cNvGrpSpPr/>
          <p:nvPr/>
        </p:nvGrpSpPr>
        <p:grpSpPr>
          <a:xfrm>
            <a:off x="2181680" y="3629124"/>
            <a:ext cx="590120" cy="764559"/>
            <a:chOff x="2181680" y="3643077"/>
            <a:chExt cx="590120" cy="764559"/>
          </a:xfrm>
        </p:grpSpPr>
        <p:grpSp>
          <p:nvGrpSpPr>
            <p:cNvPr id="5" name="Group 4"/>
            <p:cNvGrpSpPr/>
            <p:nvPr/>
          </p:nvGrpSpPr>
          <p:grpSpPr>
            <a:xfrm>
              <a:off x="2181680" y="3643077"/>
              <a:ext cx="590120" cy="432570"/>
              <a:chOff x="5035550" y="5590183"/>
              <a:chExt cx="398463" cy="320675"/>
            </a:xfrm>
          </p:grpSpPr>
          <p:sp>
            <p:nvSpPr>
              <p:cNvPr id="13"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nvGrpSpPr>
          <p:cNvPr id="79" name="Group 78"/>
          <p:cNvGrpSpPr/>
          <p:nvPr/>
        </p:nvGrpSpPr>
        <p:grpSpPr>
          <a:xfrm>
            <a:off x="7020272" y="3629124"/>
            <a:ext cx="590120" cy="764559"/>
            <a:chOff x="2181680" y="3643077"/>
            <a:chExt cx="590120" cy="764559"/>
          </a:xfrm>
        </p:grpSpPr>
        <p:grpSp>
          <p:nvGrpSpPr>
            <p:cNvPr id="80" name="Group 79"/>
            <p:cNvGrpSpPr/>
            <p:nvPr/>
          </p:nvGrpSpPr>
          <p:grpSpPr>
            <a:xfrm>
              <a:off x="2181680" y="3643077"/>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2000"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7"/>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cxnSp>
        <p:nvCxnSpPr>
          <p:cNvPr id="69" name="Straight Arrow Connector 68"/>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543215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435E84F3-9950-4816-8E70-4741F26888A2}" type="slidenum">
              <a:rPr lang="en-US" smtClean="0"/>
              <a:t>39</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grpSp>
        <p:nvGrpSpPr>
          <p:cNvPr id="58" name="Group 57"/>
          <p:cNvGrpSpPr/>
          <p:nvPr/>
        </p:nvGrpSpPr>
        <p:grpSpPr>
          <a:xfrm>
            <a:off x="2181680" y="3629124"/>
            <a:ext cx="590120" cy="764559"/>
            <a:chOff x="2181680" y="3643077"/>
            <a:chExt cx="590120" cy="764559"/>
          </a:xfrm>
        </p:grpSpPr>
        <p:grpSp>
          <p:nvGrpSpPr>
            <p:cNvPr id="5" name="Group 4"/>
            <p:cNvGrpSpPr/>
            <p:nvPr/>
          </p:nvGrpSpPr>
          <p:grpSpPr>
            <a:xfrm>
              <a:off x="2181680" y="3643077"/>
              <a:ext cx="590120" cy="432570"/>
              <a:chOff x="5035550" y="5590183"/>
              <a:chExt cx="398463" cy="320675"/>
            </a:xfrm>
          </p:grpSpPr>
          <p:sp>
            <p:nvSpPr>
              <p:cNvPr id="13"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2000"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7"/>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43" name="Group 42"/>
          <p:cNvGrpSpPr/>
          <p:nvPr/>
        </p:nvGrpSpPr>
        <p:grpSpPr>
          <a:xfrm>
            <a:off x="7016405" y="4393683"/>
            <a:ext cx="590120" cy="432570"/>
            <a:chOff x="5035550" y="5590183"/>
            <a:chExt cx="398463" cy="320675"/>
          </a:xfrm>
        </p:grpSpPr>
        <p:sp>
          <p:nvSpPr>
            <p:cNvPr id="45"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91096" y="3848472"/>
            <a:ext cx="1825309" cy="76149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63"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834040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2"/>
          <p:cNvSpPr>
            <a:spLocks noGrp="1"/>
          </p:cNvSpPr>
          <p:nvPr>
            <p:ph idx="1"/>
          </p:nvPr>
        </p:nvSpPr>
        <p:spPr>
          <a:xfrm>
            <a:off x="251520" y="1144637"/>
            <a:ext cx="8784976" cy="4641379"/>
          </a:xfrm>
        </p:spPr>
        <p:txBody>
          <a:bodyPr>
            <a:normAutofit/>
          </a:bodyPr>
          <a:lstStyle/>
          <a:p>
            <a:r>
              <a:rPr lang="en-US" sz="2800" dirty="0">
                <a:solidFill>
                  <a:schemeClr val="bg1">
                    <a:lumMod val="65000"/>
                  </a:schemeClr>
                </a:solidFill>
              </a:rPr>
              <a:t>A proof technique for proving time lower bounds</a:t>
            </a:r>
          </a:p>
          <a:p>
            <a:pPr lvl="1"/>
            <a:r>
              <a:rPr lang="en-US" sz="2400" dirty="0">
                <a:solidFill>
                  <a:schemeClr val="bg1">
                    <a:lumMod val="65000"/>
                  </a:schemeClr>
                </a:solidFill>
              </a:rPr>
              <a:t>Shared memory model</a:t>
            </a:r>
          </a:p>
          <a:p>
            <a:pPr lvl="1"/>
            <a:r>
              <a:rPr lang="en-US" sz="2400" dirty="0">
                <a:solidFill>
                  <a:schemeClr val="bg1">
                    <a:lumMod val="65000"/>
                  </a:schemeClr>
                </a:solidFill>
              </a:rPr>
              <a:t>Counters, stacks, queues, consensus, </a:t>
            </a:r>
            <a:r>
              <a:rPr lang="en-US" sz="2400" dirty="0" smtClean="0">
                <a:solidFill>
                  <a:schemeClr val="bg1">
                    <a:lumMod val="65000"/>
                  </a:schemeClr>
                </a:solidFill>
              </a:rPr>
              <a:t>…</a:t>
            </a:r>
          </a:p>
          <a:p>
            <a:pPr lvl="1"/>
            <a:r>
              <a:rPr lang="en-US" sz="2400" dirty="0">
                <a:solidFill>
                  <a:schemeClr val="bg1">
                    <a:lumMod val="65000"/>
                  </a:schemeClr>
                </a:solidFill>
              </a:rPr>
              <a:t>Obstruction-free, </a:t>
            </a:r>
            <a:r>
              <a:rPr lang="en-US" sz="2400" dirty="0" err="1">
                <a:solidFill>
                  <a:schemeClr val="bg1">
                    <a:lumMod val="65000"/>
                  </a:schemeClr>
                </a:solidFill>
              </a:rPr>
              <a:t>nonblocking</a:t>
            </a:r>
            <a:r>
              <a:rPr lang="en-US" sz="2400" dirty="0">
                <a:solidFill>
                  <a:schemeClr val="bg1">
                    <a:lumMod val="65000"/>
                  </a:schemeClr>
                </a:solidFill>
              </a:rPr>
              <a:t>, wait-free</a:t>
            </a:r>
            <a:r>
              <a:rPr lang="en-US" sz="2400" dirty="0" smtClean="0">
                <a:solidFill>
                  <a:schemeClr val="bg1">
                    <a:lumMod val="65000"/>
                  </a:schemeClr>
                </a:solidFill>
              </a:rPr>
              <a:t>…</a:t>
            </a:r>
          </a:p>
          <a:p>
            <a:pPr lvl="1"/>
            <a:r>
              <a:rPr lang="en-US" sz="2400" dirty="0" smtClean="0">
                <a:solidFill>
                  <a:schemeClr val="bg1">
                    <a:lumMod val="65000"/>
                  </a:schemeClr>
                </a:solidFill>
              </a:rPr>
              <a:t>Deterministic</a:t>
            </a:r>
          </a:p>
          <a:p>
            <a:pPr lvl="1"/>
            <a:r>
              <a:rPr lang="en-US" sz="2400" dirty="0" err="1" smtClean="0">
                <a:solidFill>
                  <a:schemeClr val="bg1">
                    <a:lumMod val="65000"/>
                  </a:schemeClr>
                </a:solidFill>
              </a:rPr>
              <a:t>Linearizable</a:t>
            </a:r>
            <a:endParaRPr lang="en-US" sz="2400" dirty="0">
              <a:solidFill>
                <a:schemeClr val="bg1">
                  <a:lumMod val="65000"/>
                </a:schemeClr>
              </a:solidFill>
            </a:endParaRPr>
          </a:p>
          <a:p>
            <a:pPr lvl="1"/>
            <a:r>
              <a:rPr lang="en-US" sz="2400" dirty="0">
                <a:solidFill>
                  <a:schemeClr val="bg1">
                    <a:lumMod val="65000"/>
                  </a:schemeClr>
                </a:solidFill>
              </a:rPr>
              <a:t>Steps, memory stalls</a:t>
            </a:r>
            <a:r>
              <a:rPr lang="en-US" sz="2400" dirty="0" smtClean="0"/>
              <a:t/>
            </a:r>
            <a:br>
              <a:rPr lang="en-US" sz="2400" dirty="0" smtClean="0"/>
            </a:br>
            <a:endParaRPr lang="en-US" sz="2400" dirty="0" smtClean="0"/>
          </a:p>
          <a:p>
            <a:r>
              <a:rPr lang="en-US" sz="2800" dirty="0" smtClean="0"/>
              <a:t>A covering argument with a twist</a:t>
            </a:r>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4</a:t>
            </a:fld>
            <a:endParaRPr lang="en-US" dirty="0"/>
          </a:p>
        </p:txBody>
      </p:sp>
      <p:sp>
        <p:nvSpPr>
          <p:cNvPr id="7" name="Rectangle 4"/>
          <p:cNvSpPr>
            <a:spLocks noGrp="1" noChangeArrowheads="1"/>
          </p:cNvSpPr>
          <p:nvPr>
            <p:ph type="title"/>
          </p:nvPr>
        </p:nvSpPr>
        <p:spPr>
          <a:xfrm>
            <a:off x="457200" y="274638"/>
            <a:ext cx="7715200" cy="1095375"/>
          </a:xfrm>
          <a:noFill/>
        </p:spPr>
        <p:txBody>
          <a:bodyPr>
            <a:normAutofit/>
          </a:bodyPr>
          <a:lstStyle/>
          <a:p>
            <a:pPr eaLnBrk="1" hangingPunct="1"/>
            <a:r>
              <a:rPr lang="en-GB" altLang="en-US" dirty="0" smtClean="0"/>
              <a:t>Backtracking covering: what </a:t>
            </a:r>
            <a:r>
              <a:rPr lang="en-GB" altLang="en-US" dirty="0" smtClean="0"/>
              <a:t>is it?</a:t>
            </a:r>
            <a:endParaRPr lang="en-GB" altLang="en-US" dirty="0"/>
          </a:p>
        </p:txBody>
      </p:sp>
      <p:sp>
        <p:nvSpPr>
          <p:cNvPr id="10"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675125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mc:AlternateContent xmlns:mc="http://schemas.openxmlformats.org/markup-compatibility/2006" xmlns:a14="http://schemas.microsoft.com/office/drawing/2010/main">
        <mc:Choice Requires="a14">
          <p:sp>
            <p:nvSpPr>
              <p:cNvPr id="6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6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435E84F3-9950-4816-8E70-4741F26888A2}" type="slidenum">
              <a:rPr lang="en-US" smtClean="0"/>
              <a:t>40</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5"/>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6"/>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2000"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4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191096" y="3848472"/>
            <a:ext cx="1825309" cy="76149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200344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6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2" name="Slide Number Placeholder 1"/>
          <p:cNvSpPr>
            <a:spLocks noGrp="1"/>
          </p:cNvSpPr>
          <p:nvPr>
            <p:ph type="sldNum" sz="quarter" idx="12"/>
          </p:nvPr>
        </p:nvSpPr>
        <p:spPr/>
        <p:txBody>
          <a:bodyPr/>
          <a:lstStyle/>
          <a:p>
            <a:fld id="{435E84F3-9950-4816-8E70-4741F26888A2}" type="slidenum">
              <a:rPr lang="en-US" smtClean="0"/>
              <a:t>41</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6" name="Group 5"/>
          <p:cNvGrpSpPr/>
          <p:nvPr/>
        </p:nvGrpSpPr>
        <p:grpSpPr>
          <a:xfrm>
            <a:off x="4605155" y="3629124"/>
            <a:ext cx="590120" cy="764559"/>
            <a:chOff x="4600976" y="3629124"/>
            <a:chExt cx="590120" cy="764559"/>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5"/>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6"/>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2000"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4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123728" y="2924944"/>
            <a:ext cx="568006" cy="667835"/>
            <a:chOff x="6366200" y="3625261"/>
            <a:chExt cx="568006" cy="667835"/>
          </a:xfrm>
        </p:grpSpPr>
        <p:pic>
          <p:nvPicPr>
            <p:cNvPr id="6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9"/>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cxnSp>
        <p:nvCxnSpPr>
          <p:cNvPr id="125" name="Straight Arrow Connector 124"/>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5191096" y="3848472"/>
            <a:ext cx="1825309" cy="76149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5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201441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6</a:t>
            </a:r>
            <a:endParaRPr lang="en-US" sz="2400" baseline="-25000" dirty="0"/>
          </a:p>
        </p:txBody>
      </p:sp>
      <p:sp>
        <p:nvSpPr>
          <p:cNvPr id="103"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5</a:t>
            </a:r>
            <a:endParaRPr lang="en-US" sz="2400" baseline="-25000" dirty="0"/>
          </a:p>
        </p:txBody>
      </p:sp>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6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2" name="Slide Number Placeholder 1"/>
          <p:cNvSpPr>
            <a:spLocks noGrp="1"/>
          </p:cNvSpPr>
          <p:nvPr>
            <p:ph type="sldNum" sz="quarter" idx="12"/>
          </p:nvPr>
        </p:nvSpPr>
        <p:spPr/>
        <p:txBody>
          <a:bodyPr/>
          <a:lstStyle/>
          <a:p>
            <a:fld id="{435E84F3-9950-4816-8E70-4741F26888A2}" type="slidenum">
              <a:rPr lang="en-US" smtClean="0"/>
              <a:t>42</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6" name="Group 5"/>
          <p:cNvGrpSpPr/>
          <p:nvPr/>
        </p:nvGrpSpPr>
        <p:grpSpPr>
          <a:xfrm>
            <a:off x="4605155" y="3629124"/>
            <a:ext cx="590120" cy="764559"/>
            <a:chOff x="4600976" y="3629124"/>
            <a:chExt cx="590120" cy="764559"/>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5"/>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6"/>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2000"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4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17298" y="5378939"/>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123728" y="2924944"/>
            <a:ext cx="568006" cy="667835"/>
            <a:chOff x="6366200" y="3625261"/>
            <a:chExt cx="568006" cy="667835"/>
          </a:xfrm>
        </p:grpSpPr>
        <p:pic>
          <p:nvPicPr>
            <p:cNvPr id="6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9"/>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71"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100" name="Straight Connector 99"/>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2" name="Straight Connector 91"/>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57145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6</a:t>
            </a:r>
            <a:endParaRPr lang="en-US" sz="2400" baseline="-25000" dirty="0"/>
          </a:p>
        </p:txBody>
      </p:sp>
      <p:sp>
        <p:nvSpPr>
          <p:cNvPr id="103"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5</a:t>
            </a:r>
            <a:endParaRPr lang="en-US" sz="2400" baseline="-25000" dirty="0"/>
          </a:p>
        </p:txBody>
      </p:sp>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6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2" name="Slide Number Placeholder 1"/>
          <p:cNvSpPr>
            <a:spLocks noGrp="1"/>
          </p:cNvSpPr>
          <p:nvPr>
            <p:ph type="sldNum" sz="quarter" idx="12"/>
          </p:nvPr>
        </p:nvSpPr>
        <p:spPr/>
        <p:txBody>
          <a:bodyPr/>
          <a:lstStyle/>
          <a:p>
            <a:fld id="{435E84F3-9950-4816-8E70-4741F26888A2}" type="slidenum">
              <a:rPr lang="en-US" smtClean="0"/>
              <a:t>43</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6" name="Group 5"/>
          <p:cNvGrpSpPr/>
          <p:nvPr/>
        </p:nvGrpSpPr>
        <p:grpSpPr>
          <a:xfrm>
            <a:off x="4605155" y="3629124"/>
            <a:ext cx="590120" cy="764559"/>
            <a:chOff x="4600976" y="3629124"/>
            <a:chExt cx="590120" cy="764559"/>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5"/>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6"/>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2000"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4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17298" y="5378939"/>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123728" y="2924944"/>
            <a:ext cx="568006" cy="667835"/>
            <a:chOff x="6366200" y="3625261"/>
            <a:chExt cx="568006" cy="667835"/>
          </a:xfrm>
        </p:grpSpPr>
        <p:pic>
          <p:nvPicPr>
            <p:cNvPr id="6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9"/>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71"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100" name="Straight Connector 99"/>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92"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5</m:t>
                      </m:r>
                    </m:oMath>
                  </m:oMathPara>
                </a14:m>
                <a:endParaRPr lang="en-US" altLang="en-US" sz="2000" baseline="-25000" dirty="0">
                  <a:solidFill>
                    <a:schemeClr val="tx1"/>
                  </a:solidFill>
                </a:endParaRPr>
              </a:p>
            </p:txBody>
          </p:sp>
        </mc:Choice>
        <mc:Fallback xmlns="">
          <p:sp>
            <p:nvSpPr>
              <p:cNvPr id="92"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10"/>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93"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Arrow Connector 93"/>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605758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6</a:t>
            </a:r>
            <a:endParaRPr lang="en-US" sz="2400" baseline="-25000" dirty="0"/>
          </a:p>
        </p:txBody>
      </p:sp>
      <p:sp>
        <p:nvSpPr>
          <p:cNvPr id="103"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5</a:t>
            </a:r>
            <a:endParaRPr lang="en-US" sz="2400" baseline="-25000" dirty="0"/>
          </a:p>
        </p:txBody>
      </p:sp>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6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2" name="Slide Number Placeholder 1"/>
          <p:cNvSpPr>
            <a:spLocks noGrp="1"/>
          </p:cNvSpPr>
          <p:nvPr>
            <p:ph type="sldNum" sz="quarter" idx="12"/>
          </p:nvPr>
        </p:nvSpPr>
        <p:spPr/>
        <p:txBody>
          <a:bodyPr/>
          <a:lstStyle/>
          <a:p>
            <a:fld id="{435E84F3-9950-4816-8E70-4741F26888A2}" type="slidenum">
              <a:rPr lang="en-US" smtClean="0"/>
              <a:t>44</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6" name="Group 5"/>
          <p:cNvGrpSpPr/>
          <p:nvPr/>
        </p:nvGrpSpPr>
        <p:grpSpPr>
          <a:xfrm>
            <a:off x="4605155" y="3629124"/>
            <a:ext cx="590120" cy="764559"/>
            <a:chOff x="4600976" y="3629124"/>
            <a:chExt cx="590120" cy="764559"/>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5"/>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6"/>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1044"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4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17298" y="5378939"/>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123728" y="2924944"/>
            <a:ext cx="568006" cy="667835"/>
            <a:chOff x="6366200" y="3625261"/>
            <a:chExt cx="568006" cy="667835"/>
          </a:xfrm>
        </p:grpSpPr>
        <p:pic>
          <p:nvPicPr>
            <p:cNvPr id="6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9"/>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71"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100" name="Straight Connector 99"/>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92"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5</m:t>
                      </m:r>
                    </m:oMath>
                  </m:oMathPara>
                </a14:m>
                <a:endParaRPr lang="en-US" altLang="en-US" sz="2000" baseline="-25000" dirty="0">
                  <a:solidFill>
                    <a:schemeClr val="tx1"/>
                  </a:solidFill>
                </a:endParaRPr>
              </a:p>
            </p:txBody>
          </p:sp>
        </mc:Choice>
        <mc:Fallback xmlns="">
          <p:sp>
            <p:nvSpPr>
              <p:cNvPr id="92"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10"/>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93"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Arrow Connector 93"/>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4571044" y="4472341"/>
            <a:ext cx="568006" cy="667835"/>
            <a:chOff x="6366200" y="3625261"/>
            <a:chExt cx="568006" cy="667835"/>
          </a:xfrm>
        </p:grpSpPr>
        <p:pic>
          <p:nvPicPr>
            <p:cNvPr id="9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Arrow Connector 9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6</m:t>
                        </m:r>
                      </m:oMath>
                    </m:oMathPara>
                  </a14:m>
                  <a:endParaRPr lang="en-US" altLang="en-US" sz="2000" baseline="-25000" dirty="0">
                    <a:solidFill>
                      <a:schemeClr val="tx1"/>
                    </a:solidFill>
                  </a:endParaRPr>
                </a:p>
              </p:txBody>
            </p:sp>
          </mc:Choice>
          <mc:Fallback xmlns="">
            <p:sp>
              <p:nvSpPr>
                <p:cNvPr id="9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11"/>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cxnSp>
        <p:nvCxnSpPr>
          <p:cNvPr id="99" name="Straight Connector 98"/>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393139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6</a:t>
            </a:r>
            <a:endParaRPr lang="en-US" sz="2400" baseline="-25000" dirty="0"/>
          </a:p>
        </p:txBody>
      </p:sp>
      <p:sp>
        <p:nvSpPr>
          <p:cNvPr id="103"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5</a:t>
            </a:r>
            <a:endParaRPr lang="en-US" sz="2400" baseline="-25000" dirty="0"/>
          </a:p>
        </p:txBody>
      </p:sp>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6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2" name="Slide Number Placeholder 1"/>
          <p:cNvSpPr>
            <a:spLocks noGrp="1"/>
          </p:cNvSpPr>
          <p:nvPr>
            <p:ph type="sldNum" sz="quarter" idx="12"/>
          </p:nvPr>
        </p:nvSpPr>
        <p:spPr/>
        <p:txBody>
          <a:bodyPr/>
          <a:lstStyle/>
          <a:p>
            <a:fld id="{435E84F3-9950-4816-8E70-4741F26888A2}" type="slidenum">
              <a:rPr lang="en-US" smtClean="0"/>
              <a:t>45</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6" name="Group 5"/>
          <p:cNvGrpSpPr/>
          <p:nvPr/>
        </p:nvGrpSpPr>
        <p:grpSpPr>
          <a:xfrm>
            <a:off x="4605155" y="3629124"/>
            <a:ext cx="590120" cy="764559"/>
            <a:chOff x="4600976" y="3629124"/>
            <a:chExt cx="590120" cy="764559"/>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5"/>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6"/>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1044"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4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17298" y="5378939"/>
            <a:ext cx="1730966" cy="79422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123728" y="2924944"/>
            <a:ext cx="568006" cy="667835"/>
            <a:chOff x="6366200" y="3625261"/>
            <a:chExt cx="568006" cy="667835"/>
          </a:xfrm>
        </p:grpSpPr>
        <p:pic>
          <p:nvPicPr>
            <p:cNvPr id="6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9"/>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71"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100" name="Straight Connector 99"/>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92"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5</m:t>
                      </m:r>
                    </m:oMath>
                  </m:oMathPara>
                </a14:m>
                <a:endParaRPr lang="en-US" altLang="en-US" sz="2000" baseline="-25000" dirty="0">
                  <a:solidFill>
                    <a:schemeClr val="tx1"/>
                  </a:solidFill>
                </a:endParaRPr>
              </a:p>
            </p:txBody>
          </p:sp>
        </mc:Choice>
        <mc:Fallback xmlns="">
          <p:sp>
            <p:nvSpPr>
              <p:cNvPr id="92"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10"/>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93"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Arrow Connector 93"/>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4571044" y="4472341"/>
            <a:ext cx="568006" cy="667835"/>
            <a:chOff x="6366200" y="3625261"/>
            <a:chExt cx="568006" cy="667835"/>
          </a:xfrm>
        </p:grpSpPr>
        <p:pic>
          <p:nvPicPr>
            <p:cNvPr id="9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Arrow Connector 9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6</m:t>
                        </m:r>
                      </m:oMath>
                    </m:oMathPara>
                  </a14:m>
                  <a:endParaRPr lang="en-US" altLang="en-US" sz="2000" baseline="-25000" dirty="0">
                    <a:solidFill>
                      <a:schemeClr val="tx1"/>
                    </a:solidFill>
                  </a:endParaRPr>
                </a:p>
              </p:txBody>
            </p:sp>
          </mc:Choice>
          <mc:Fallback xmlns="">
            <p:sp>
              <p:nvSpPr>
                <p:cNvPr id="9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11"/>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cxnSp>
        <p:nvCxnSpPr>
          <p:cNvPr id="99" name="Straight Connector 98"/>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reeform 25"/>
          <p:cNvSpPr>
            <a:spLocks/>
          </p:cNvSpPr>
          <p:nvPr/>
        </p:nvSpPr>
        <p:spPr bwMode="auto">
          <a:xfrm>
            <a:off x="6978920" y="595687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7</a:t>
            </a:r>
            <a:endParaRPr lang="en-US" sz="2400" baseline="-25000" dirty="0"/>
          </a:p>
        </p:txBody>
      </p:sp>
      <p:sp>
        <p:nvSpPr>
          <p:cNvPr id="109" name="Freeform 26"/>
          <p:cNvSpPr>
            <a:spLocks/>
          </p:cNvSpPr>
          <p:nvPr/>
        </p:nvSpPr>
        <p:spPr bwMode="auto">
          <a:xfrm>
            <a:off x="6975389" y="5949280"/>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89"/>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0"/>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89"/>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90"/>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TextBox 97"/>
          <p:cNvSpPr txBox="1">
            <a:spLocks noChangeArrowheads="1"/>
          </p:cNvSpPr>
          <p:nvPr/>
        </p:nvSpPr>
        <p:spPr bwMode="auto">
          <a:xfrm>
            <a:off x="7054763" y="6345539"/>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sp>
        <p:nvSpPr>
          <p:cNvPr id="127" name="Freeform 26"/>
          <p:cNvSpPr>
            <a:spLocks/>
          </p:cNvSpPr>
          <p:nvPr/>
        </p:nvSpPr>
        <p:spPr bwMode="auto">
          <a:xfrm>
            <a:off x="6978920" y="595687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89"/>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90"/>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89"/>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90"/>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2" name="Straight Connector 131"/>
          <p:cNvCxnSpPr/>
          <p:nvPr/>
        </p:nvCxnSpPr>
        <p:spPr>
          <a:xfrm flipV="1">
            <a:off x="7164288" y="562111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680984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6</a:t>
            </a:r>
            <a:endParaRPr lang="en-US" sz="2400" baseline="-25000" dirty="0"/>
          </a:p>
        </p:txBody>
      </p:sp>
      <p:sp>
        <p:nvSpPr>
          <p:cNvPr id="103"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5</a:t>
            </a:r>
            <a:endParaRPr lang="en-US" sz="2400" baseline="-25000" dirty="0"/>
          </a:p>
        </p:txBody>
      </p:sp>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6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2" name="Slide Number Placeholder 1"/>
          <p:cNvSpPr>
            <a:spLocks noGrp="1"/>
          </p:cNvSpPr>
          <p:nvPr>
            <p:ph type="sldNum" sz="quarter" idx="12"/>
          </p:nvPr>
        </p:nvSpPr>
        <p:spPr/>
        <p:txBody>
          <a:bodyPr/>
          <a:lstStyle/>
          <a:p>
            <a:fld id="{435E84F3-9950-4816-8E70-4741F26888A2}" type="slidenum">
              <a:rPr lang="en-US" smtClean="0"/>
              <a:t>46</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6" name="Group 5"/>
          <p:cNvGrpSpPr/>
          <p:nvPr/>
        </p:nvGrpSpPr>
        <p:grpSpPr>
          <a:xfrm>
            <a:off x="4605155" y="3629124"/>
            <a:ext cx="590120" cy="764559"/>
            <a:chOff x="4600976" y="3629124"/>
            <a:chExt cx="590120" cy="764559"/>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5"/>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6"/>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0"/>
          <p:cNvGrpSpPr/>
          <p:nvPr/>
        </p:nvGrpSpPr>
        <p:grpSpPr>
          <a:xfrm>
            <a:off x="4571044"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4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17298" y="5378939"/>
            <a:ext cx="1730966" cy="79422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123728" y="2924944"/>
            <a:ext cx="568006" cy="667835"/>
            <a:chOff x="6366200" y="3625261"/>
            <a:chExt cx="568006" cy="667835"/>
          </a:xfrm>
        </p:grpSpPr>
        <p:pic>
          <p:nvPicPr>
            <p:cNvPr id="6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9"/>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71"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100" name="Straight Connector 99"/>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5" name="Group 4"/>
          <p:cNvGrpSpPr/>
          <p:nvPr/>
        </p:nvGrpSpPr>
        <p:grpSpPr>
          <a:xfrm>
            <a:off x="7497328" y="5013176"/>
            <a:ext cx="1089034" cy="594813"/>
            <a:chOff x="7497328" y="5013176"/>
            <a:chExt cx="1089034" cy="594813"/>
          </a:xfrm>
        </p:grpSpPr>
        <p:sp>
          <p:nvSpPr>
            <p:cNvPr id="113"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92"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5</m:t>
                        </m:r>
                      </m:oMath>
                    </m:oMathPara>
                  </a14:m>
                  <a:endParaRPr lang="en-US" altLang="en-US" sz="2000" baseline="-25000" dirty="0">
                    <a:solidFill>
                      <a:schemeClr val="tx1"/>
                    </a:solidFill>
                  </a:endParaRPr>
                </a:p>
              </p:txBody>
            </p:sp>
          </mc:Choice>
          <mc:Fallback xmlns="">
            <p:sp>
              <p:nvSpPr>
                <p:cNvPr id="92"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10"/>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93"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Arrow Connector 93"/>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4571044" y="4472341"/>
            <a:ext cx="568006" cy="667835"/>
            <a:chOff x="6366200" y="3625261"/>
            <a:chExt cx="568006" cy="667835"/>
          </a:xfrm>
        </p:grpSpPr>
        <p:pic>
          <p:nvPicPr>
            <p:cNvPr id="9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Arrow Connector 9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6</m:t>
                        </m:r>
                      </m:oMath>
                    </m:oMathPara>
                  </a14:m>
                  <a:endParaRPr lang="en-US" altLang="en-US" sz="2000" baseline="-25000" dirty="0">
                    <a:solidFill>
                      <a:schemeClr val="tx1"/>
                    </a:solidFill>
                  </a:endParaRPr>
                </a:p>
              </p:txBody>
            </p:sp>
          </mc:Choice>
          <mc:Fallback xmlns="">
            <p:sp>
              <p:nvSpPr>
                <p:cNvPr id="9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11"/>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cxnSp>
        <p:nvCxnSpPr>
          <p:cNvPr id="99" name="Straight Connector 98"/>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reeform 25"/>
          <p:cNvSpPr>
            <a:spLocks/>
          </p:cNvSpPr>
          <p:nvPr/>
        </p:nvSpPr>
        <p:spPr bwMode="auto">
          <a:xfrm>
            <a:off x="6978920" y="595687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chemeClr val="bg1">
              <a:lumMod val="85000"/>
            </a:schemeClr>
          </a:solidFill>
          <a:ln>
            <a:noFill/>
          </a:ln>
          <a:extLst/>
        </p:spPr>
        <p:txBody>
          <a:bodyPr/>
          <a:lstStyle/>
          <a:p>
            <a:pPr algn="ctr"/>
            <a:r>
              <a:rPr lang="en-US" sz="2400" dirty="0" smtClean="0"/>
              <a:t>R</a:t>
            </a:r>
            <a:r>
              <a:rPr lang="en-US" sz="2400" baseline="-25000" dirty="0" smtClean="0"/>
              <a:t>7</a:t>
            </a:r>
            <a:endParaRPr lang="en-US" sz="2400" baseline="-25000" dirty="0"/>
          </a:p>
        </p:txBody>
      </p:sp>
      <p:sp>
        <p:nvSpPr>
          <p:cNvPr id="109" name="Freeform 26"/>
          <p:cNvSpPr>
            <a:spLocks/>
          </p:cNvSpPr>
          <p:nvPr/>
        </p:nvSpPr>
        <p:spPr bwMode="auto">
          <a:xfrm>
            <a:off x="6975389" y="5949280"/>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89"/>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0"/>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89"/>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90"/>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TextBox 97"/>
          <p:cNvSpPr txBox="1">
            <a:spLocks noChangeArrowheads="1"/>
          </p:cNvSpPr>
          <p:nvPr/>
        </p:nvSpPr>
        <p:spPr bwMode="auto">
          <a:xfrm>
            <a:off x="7054763" y="6345539"/>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sp>
        <p:nvSpPr>
          <p:cNvPr id="127" name="Freeform 26"/>
          <p:cNvSpPr>
            <a:spLocks/>
          </p:cNvSpPr>
          <p:nvPr/>
        </p:nvSpPr>
        <p:spPr bwMode="auto">
          <a:xfrm>
            <a:off x="6978920" y="595687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89"/>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90"/>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89"/>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90"/>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2" name="Straight Connector 131"/>
          <p:cNvCxnSpPr/>
          <p:nvPr/>
        </p:nvCxnSpPr>
        <p:spPr>
          <a:xfrm flipV="1">
            <a:off x="7164288" y="562111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7524328" y="5786515"/>
            <a:ext cx="1089034" cy="594813"/>
            <a:chOff x="7497328" y="5013176"/>
            <a:chExt cx="1089034" cy="594813"/>
          </a:xfrm>
        </p:grpSpPr>
        <p:sp>
          <p:nvSpPr>
            <p:cNvPr id="13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43"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7</m:t>
                        </m:r>
                      </m:oMath>
                    </m:oMathPara>
                  </a14:m>
                  <a:endParaRPr lang="en-US" altLang="en-US" sz="2000" baseline="-25000" dirty="0">
                    <a:solidFill>
                      <a:schemeClr val="tx1"/>
                    </a:solidFill>
                  </a:endParaRPr>
                </a:p>
              </p:txBody>
            </p:sp>
          </mc:Choice>
          <mc:Fallback xmlns="">
            <p:sp>
              <p:nvSpPr>
                <p:cNvPr id="143"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12"/>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44"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Arrow Connector 144"/>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3"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946650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6</a:t>
            </a:r>
            <a:endParaRPr lang="en-US" sz="2400" baseline="-25000" dirty="0"/>
          </a:p>
        </p:txBody>
      </p:sp>
      <p:sp>
        <p:nvSpPr>
          <p:cNvPr id="103"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5</a:t>
            </a:r>
            <a:endParaRPr lang="en-US" sz="2400" baseline="-25000" dirty="0"/>
          </a:p>
        </p:txBody>
      </p:sp>
      <p:sp>
        <p:nvSpPr>
          <p:cNvPr id="1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1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6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6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2" name="Slide Number Placeholder 1"/>
          <p:cNvSpPr>
            <a:spLocks noGrp="1"/>
          </p:cNvSpPr>
          <p:nvPr>
            <p:ph type="sldNum" sz="quarter" idx="12"/>
          </p:nvPr>
        </p:nvSpPr>
        <p:spPr/>
        <p:txBody>
          <a:bodyPr/>
          <a:lstStyle/>
          <a:p>
            <a:fld id="{435E84F3-9950-4816-8E70-4741F26888A2}" type="slidenum">
              <a:rPr lang="en-US" smtClean="0"/>
              <a:t>47</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Time lower bound intuition</a:t>
            </a:r>
            <a:endParaRPr lang="en-GB" altLang="en-US" sz="4000" dirty="0"/>
          </a:p>
        </p:txBody>
      </p:sp>
      <p:sp>
        <p:nvSpPr>
          <p:cNvPr id="15"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0" name="Content Placeholder 2"/>
          <p:cNvSpPr txBox="1">
            <a:spLocks/>
          </p:cNvSpPr>
          <p:nvPr/>
        </p:nvSpPr>
        <p:spPr>
          <a:xfrm>
            <a:off x="772992" y="1052736"/>
            <a:ext cx="7543423" cy="864096"/>
          </a:xfrm>
          <a:prstGeom prst="rect">
            <a:avLst/>
          </a:prstGeom>
        </p:spPr>
        <p:style>
          <a:lnRef idx="1">
            <a:schemeClr val="accent6"/>
          </a:lnRef>
          <a:fillRef idx="3">
            <a:schemeClr val="accent6"/>
          </a:fillRef>
          <a:effectRef idx="2">
            <a:schemeClr val="accent6"/>
          </a:effectRef>
          <a:fontRef idx="minor">
            <a:schemeClr val="lt1"/>
          </a:fontRef>
        </p:style>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Comic Sans MS" panose="030F0702030302020204" pitchFamily="66" charset="0"/>
              </a:rPr>
              <a:t>If the sequence of visible executions is “long”, then one of p‘s paths must be “long’’ as well</a:t>
            </a:r>
            <a:endParaRPr lang="en-US" sz="2400" dirty="0"/>
          </a:p>
        </p:txBody>
      </p:sp>
      <p:sp>
        <p:nvSpPr>
          <p:cNvPr id="61" name="TextBox 60"/>
          <p:cNvSpPr txBox="1"/>
          <p:nvPr/>
        </p:nvSpPr>
        <p:spPr>
          <a:xfrm>
            <a:off x="467544" y="2021939"/>
            <a:ext cx="8136904" cy="830997"/>
          </a:xfrm>
          <a:prstGeom prst="rect">
            <a:avLst/>
          </a:prstGeom>
          <a:noFill/>
        </p:spPr>
        <p:txBody>
          <a:bodyPr wrap="square" rtlCol="1">
            <a:spAutoFit/>
          </a:bodyPr>
          <a:lstStyle/>
          <a:p>
            <a:pPr algn="ctr"/>
            <a:r>
              <a:rPr lang="en-US" sz="2400" dirty="0" smtClean="0">
                <a:latin typeface="Comic Sans MS" panose="030F0702030302020204" pitchFamily="66" charset="0"/>
              </a:rPr>
              <a:t>If </a:t>
            </a:r>
            <a:r>
              <a:rPr lang="en-US" sz="2400" dirty="0" smtClean="0">
                <a:solidFill>
                  <a:srgbClr val="0000FF"/>
                </a:solidFill>
                <a:latin typeface="Comic Sans MS" panose="030F0702030302020204" pitchFamily="66" charset="0"/>
              </a:rPr>
              <a:t>p</a:t>
            </a:r>
            <a:r>
              <a:rPr lang="en-US" sz="2400" dirty="0" smtClean="0">
                <a:latin typeface="Comic Sans MS" panose="030F0702030302020204" pitchFamily="66" charset="0"/>
              </a:rPr>
              <a:t> accesses  at most 3 variables, how many visible executions can be accommodated? </a:t>
            </a:r>
            <a:endParaRPr lang="he-IL" sz="2400" dirty="0">
              <a:latin typeface="Comic Sans MS" panose="030F0702030302020204" pitchFamily="66" charset="0"/>
            </a:endParaRPr>
          </a:p>
        </p:txBody>
      </p:sp>
      <p:grpSp>
        <p:nvGrpSpPr>
          <p:cNvPr id="6" name="Group 5"/>
          <p:cNvGrpSpPr/>
          <p:nvPr/>
        </p:nvGrpSpPr>
        <p:grpSpPr>
          <a:xfrm>
            <a:off x="4605155" y="3629124"/>
            <a:ext cx="590120" cy="764559"/>
            <a:chOff x="4600976" y="3629124"/>
            <a:chExt cx="590120" cy="764559"/>
          </a:xfrm>
        </p:grpSpPr>
        <p:sp>
          <p:nvSpPr>
            <p:cNvPr id="73"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4"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80" name="Group 79"/>
          <p:cNvGrpSpPr/>
          <p:nvPr/>
        </p:nvGrpSpPr>
        <p:grpSpPr>
          <a:xfrm>
            <a:off x="7020272" y="3629124"/>
            <a:ext cx="590120" cy="432570"/>
            <a:chOff x="5035550" y="5590183"/>
            <a:chExt cx="398463" cy="320675"/>
          </a:xfrm>
        </p:grpSpPr>
        <p:sp>
          <p:nvSpPr>
            <p:cNvPr id="8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8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36" name="Group 35"/>
          <p:cNvGrpSpPr/>
          <p:nvPr/>
        </p:nvGrpSpPr>
        <p:grpSpPr>
          <a:xfrm>
            <a:off x="6948264" y="2903234"/>
            <a:ext cx="568006" cy="667835"/>
            <a:chOff x="6366200" y="3625261"/>
            <a:chExt cx="568006" cy="667835"/>
          </a:xfrm>
        </p:grpSpPr>
        <p:pic>
          <p:nvPicPr>
            <p:cNvPr id="37"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3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5"/>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8" name="Group 7"/>
          <p:cNvGrpSpPr/>
          <p:nvPr/>
        </p:nvGrpSpPr>
        <p:grpSpPr>
          <a:xfrm>
            <a:off x="58787" y="3570014"/>
            <a:ext cx="912813" cy="507058"/>
            <a:chOff x="58787" y="3570014"/>
            <a:chExt cx="912813" cy="507058"/>
          </a:xfrm>
        </p:grpSpPr>
        <mc:AlternateContent xmlns:mc="http://schemas.openxmlformats.org/markup-compatibility/2006" xmlns:a14="http://schemas.microsoft.com/office/drawing/2010/main">
          <mc:Choice Requires="a14">
            <p:sp>
              <p:nvSpPr>
                <p:cNvPr id="4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6"/>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p:cNvGrpSpPr/>
          <p:nvPr/>
        </p:nvGrpSpPr>
        <p:grpSpPr>
          <a:xfrm>
            <a:off x="4571044" y="2924944"/>
            <a:ext cx="568006" cy="667835"/>
            <a:chOff x="6366200" y="3625261"/>
            <a:chExt cx="568006" cy="667835"/>
          </a:xfrm>
        </p:grpSpPr>
        <p:pic>
          <p:nvPicPr>
            <p:cNvPr id="52"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5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4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4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9" name="Straight Connector 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17298" y="5378939"/>
            <a:ext cx="1730966" cy="79422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123728" y="2924944"/>
            <a:ext cx="568006" cy="667835"/>
            <a:chOff x="6366200" y="3625261"/>
            <a:chExt cx="568006" cy="667835"/>
          </a:xfrm>
        </p:grpSpPr>
        <p:pic>
          <p:nvPicPr>
            <p:cNvPr id="6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6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9"/>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71"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100" name="Straight Connector 99"/>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5" name="Group 4"/>
          <p:cNvGrpSpPr/>
          <p:nvPr/>
        </p:nvGrpSpPr>
        <p:grpSpPr>
          <a:xfrm>
            <a:off x="7497328" y="5013176"/>
            <a:ext cx="1089034" cy="594813"/>
            <a:chOff x="7497328" y="5013176"/>
            <a:chExt cx="1089034" cy="594813"/>
          </a:xfrm>
        </p:grpSpPr>
        <p:sp>
          <p:nvSpPr>
            <p:cNvPr id="113"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92"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5</m:t>
                        </m:r>
                      </m:oMath>
                    </m:oMathPara>
                  </a14:m>
                  <a:endParaRPr lang="en-US" altLang="en-US" sz="2000" baseline="-25000" dirty="0">
                    <a:solidFill>
                      <a:schemeClr val="tx1"/>
                    </a:solidFill>
                  </a:endParaRPr>
                </a:p>
              </p:txBody>
            </p:sp>
          </mc:Choice>
          <mc:Fallback xmlns="">
            <p:sp>
              <p:nvSpPr>
                <p:cNvPr id="92"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10"/>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93"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Straight Arrow Connector 93"/>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4571044" y="4472341"/>
            <a:ext cx="568006" cy="667835"/>
            <a:chOff x="6366200" y="3625261"/>
            <a:chExt cx="568006" cy="667835"/>
          </a:xfrm>
        </p:grpSpPr>
        <p:pic>
          <p:nvPicPr>
            <p:cNvPr id="96"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Arrow Connector 9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6</m:t>
                        </m:r>
                      </m:oMath>
                    </m:oMathPara>
                  </a14:m>
                  <a:endParaRPr lang="en-US" altLang="en-US" sz="2000" baseline="-25000" dirty="0">
                    <a:solidFill>
                      <a:schemeClr val="tx1"/>
                    </a:solidFill>
                  </a:endParaRPr>
                </a:p>
              </p:txBody>
            </p:sp>
          </mc:Choice>
          <mc:Fallback xmlns="">
            <p:sp>
              <p:nvSpPr>
                <p:cNvPr id="9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11"/>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cxnSp>
        <p:nvCxnSpPr>
          <p:cNvPr id="99" name="Straight Connector 98"/>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Freeform 25"/>
          <p:cNvSpPr>
            <a:spLocks/>
          </p:cNvSpPr>
          <p:nvPr/>
        </p:nvSpPr>
        <p:spPr bwMode="auto">
          <a:xfrm>
            <a:off x="6978920" y="595687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7</a:t>
            </a:r>
            <a:endParaRPr lang="en-US" sz="2400" baseline="-25000" dirty="0"/>
          </a:p>
        </p:txBody>
      </p:sp>
      <p:sp>
        <p:nvSpPr>
          <p:cNvPr id="109" name="Freeform 26"/>
          <p:cNvSpPr>
            <a:spLocks/>
          </p:cNvSpPr>
          <p:nvPr/>
        </p:nvSpPr>
        <p:spPr bwMode="auto">
          <a:xfrm>
            <a:off x="6975389" y="5949280"/>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89"/>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0"/>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89"/>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90"/>
          <p:cNvSpPr>
            <a:spLocks/>
          </p:cNvSpPr>
          <p:nvPr/>
        </p:nvSpPr>
        <p:spPr bwMode="auto">
          <a:xfrm>
            <a:off x="7494977" y="6317607"/>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TextBox 97"/>
          <p:cNvSpPr txBox="1">
            <a:spLocks noChangeArrowheads="1"/>
          </p:cNvSpPr>
          <p:nvPr/>
        </p:nvSpPr>
        <p:spPr bwMode="auto">
          <a:xfrm>
            <a:off x="7054763" y="6345539"/>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sp>
        <p:nvSpPr>
          <p:cNvPr id="127" name="Freeform 26"/>
          <p:cNvSpPr>
            <a:spLocks/>
          </p:cNvSpPr>
          <p:nvPr/>
        </p:nvSpPr>
        <p:spPr bwMode="auto">
          <a:xfrm>
            <a:off x="6978920" y="595687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89"/>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90"/>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89"/>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90"/>
          <p:cNvSpPr>
            <a:spLocks/>
          </p:cNvSpPr>
          <p:nvPr/>
        </p:nvSpPr>
        <p:spPr bwMode="auto">
          <a:xfrm>
            <a:off x="7498508" y="632520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2" name="Straight Connector 131"/>
          <p:cNvCxnSpPr/>
          <p:nvPr/>
        </p:nvCxnSpPr>
        <p:spPr>
          <a:xfrm flipV="1">
            <a:off x="7164288" y="562111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7524328" y="5786515"/>
            <a:ext cx="1089034" cy="594813"/>
            <a:chOff x="7497328" y="5013176"/>
            <a:chExt cx="1089034" cy="594813"/>
          </a:xfrm>
        </p:grpSpPr>
        <p:sp>
          <p:nvSpPr>
            <p:cNvPr id="13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43"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7</m:t>
                        </m:r>
                      </m:oMath>
                    </m:oMathPara>
                  </a14:m>
                  <a:endParaRPr lang="en-US" altLang="en-US" sz="2000" baseline="-25000" dirty="0">
                    <a:solidFill>
                      <a:schemeClr val="tx1"/>
                    </a:solidFill>
                  </a:endParaRPr>
                </a:p>
              </p:txBody>
            </p:sp>
          </mc:Choice>
          <mc:Fallback xmlns="">
            <p:sp>
              <p:nvSpPr>
                <p:cNvPr id="143"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12"/>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44" name="Picture 2" descr="תוצאת תמונה עבור ‪funny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Arrow Connector 144"/>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992171" y="2403472"/>
            <a:ext cx="763349" cy="461665"/>
          </a:xfrm>
          <a:prstGeom prst="rect">
            <a:avLst/>
          </a:prstGeom>
          <a:noFill/>
          <a:ln>
            <a:solidFill>
              <a:schemeClr val="tx1"/>
            </a:solidFill>
          </a:ln>
        </p:spPr>
        <p:txBody>
          <a:bodyPr wrap="none" rtlCol="1">
            <a:spAutoFit/>
          </a:bodyPr>
          <a:lstStyle/>
          <a:p>
            <a:r>
              <a:rPr lang="en-US" sz="2400" dirty="0" smtClean="0">
                <a:solidFill>
                  <a:srgbClr val="0000FF"/>
                </a:solidFill>
                <a:latin typeface="Comic Sans MS" panose="030F0702030302020204" pitchFamily="66" charset="0"/>
              </a:rPr>
              <a:t>2</a:t>
            </a:r>
            <a:r>
              <a:rPr lang="en-US" sz="2400" baseline="30000" dirty="0" smtClean="0">
                <a:solidFill>
                  <a:srgbClr val="0000FF"/>
                </a:solidFill>
                <a:latin typeface="Comic Sans MS" panose="030F0702030302020204" pitchFamily="66" charset="0"/>
              </a:rPr>
              <a:t>3</a:t>
            </a:r>
            <a:r>
              <a:rPr lang="en-US" sz="2400" dirty="0" smtClean="0">
                <a:solidFill>
                  <a:srgbClr val="0000FF"/>
                </a:solidFill>
                <a:latin typeface="Comic Sans MS" panose="030F0702030302020204" pitchFamily="66" charset="0"/>
              </a:rPr>
              <a:t>-1</a:t>
            </a:r>
            <a:endParaRPr lang="he-IL" sz="2400" dirty="0">
              <a:solidFill>
                <a:srgbClr val="0000FF"/>
              </a:solidFill>
              <a:latin typeface="Comic Sans MS" panose="030F0702030302020204" pitchFamily="66" charset="0"/>
            </a:endParaRPr>
          </a:p>
        </p:txBody>
      </p:sp>
      <p:sp>
        <p:nvSpPr>
          <p:cNvPr id="14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8679975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48</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133" name="TextBox 132"/>
          <p:cNvSpPr txBox="1"/>
          <p:nvPr/>
        </p:nvSpPr>
        <p:spPr>
          <a:xfrm>
            <a:off x="0" y="1095127"/>
            <a:ext cx="9144000" cy="461665"/>
          </a:xfrm>
          <a:prstGeom prst="rect">
            <a:avLst/>
          </a:prstGeom>
          <a:noFill/>
        </p:spPr>
        <p:txBody>
          <a:bodyPr wrap="square" rtlCol="1">
            <a:spAutoFit/>
          </a:bodyPr>
          <a:lstStyle/>
          <a:p>
            <a:pPr algn="ctr"/>
            <a:r>
              <a:rPr lang="en-US" sz="2400" dirty="0" smtClean="0">
                <a:latin typeface="Comic Sans MS" panose="030F0702030302020204" pitchFamily="66" charset="0"/>
              </a:rPr>
              <a:t>We want to show that at least one path is of length </a:t>
            </a:r>
            <a:r>
              <a:rPr lang="en-US" sz="2400" dirty="0" smtClean="0">
                <a:solidFill>
                  <a:srgbClr val="0000FF"/>
                </a:solidFill>
                <a:latin typeface="Comic Sans MS" panose="030F0702030302020204" pitchFamily="66" charset="0"/>
              </a:rPr>
              <a:t>log n</a:t>
            </a:r>
            <a:endParaRPr lang="he-IL" sz="2400" dirty="0">
              <a:solidFill>
                <a:srgbClr val="0000FF"/>
              </a:solidFill>
              <a:latin typeface="Comic Sans MS" panose="030F0702030302020204" pitchFamily="66" charset="0"/>
            </a:endParaRPr>
          </a:p>
        </p:txBody>
      </p:sp>
      <p:sp>
        <p:nvSpPr>
          <p:cNvPr id="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18615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49</a:t>
            </a:fld>
            <a:endParaRPr lang="en-US"/>
          </a:p>
        </p:txBody>
      </p:sp>
      <p:sp>
        <p:nvSpPr>
          <p:cNvPr id="6" name="TextBox 5"/>
          <p:cNvSpPr txBox="1"/>
          <p:nvPr/>
        </p:nvSpPr>
        <p:spPr>
          <a:xfrm>
            <a:off x="179512" y="1556792"/>
            <a:ext cx="8424936" cy="461665"/>
          </a:xfrm>
          <a:prstGeom prst="rect">
            <a:avLst/>
          </a:prstGeom>
          <a:noFill/>
        </p:spPr>
        <p:txBody>
          <a:bodyPr wrap="square" rtlCol="1">
            <a:spAutoFit/>
          </a:bodyPr>
          <a:lstStyle/>
          <a:p>
            <a:pPr algn="ctr"/>
            <a:r>
              <a:rPr lang="en-US" sz="2400" dirty="0" smtClean="0">
                <a:latin typeface="Comic Sans MS" panose="030F0702030302020204" pitchFamily="66" charset="0"/>
              </a:rPr>
              <a:t>Assume no path is longer…</a:t>
            </a:r>
            <a:endParaRPr lang="he-IL" sz="2400" dirty="0">
              <a:latin typeface="Comic Sans MS" panose="030F0702030302020204" pitchFamily="66" charset="0"/>
            </a:endParaRPr>
          </a:p>
        </p:txBody>
      </p:sp>
      <p:sp>
        <p:nvSpPr>
          <p:cNvPr id="7" name="TextBox 6"/>
          <p:cNvSpPr txBox="1"/>
          <p:nvPr/>
        </p:nvSpPr>
        <p:spPr>
          <a:xfrm>
            <a:off x="0" y="1095127"/>
            <a:ext cx="9144000"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We want to show that at least one path is of length log n</a:t>
            </a:r>
            <a:endParaRPr lang="he-IL" sz="2400" dirty="0">
              <a:solidFill>
                <a:schemeClr val="bg1">
                  <a:lumMod val="50000"/>
                </a:schemeClr>
              </a:solidFill>
              <a:latin typeface="Comic Sans MS" panose="030F0702030302020204" pitchFamily="66" charset="0"/>
            </a:endParaRPr>
          </a:p>
        </p:txBody>
      </p:sp>
      <p:sp>
        <p:nvSpPr>
          <p:cNvPr id="9"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10"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427541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smtClean="0"/>
              <a:t>Origins and Usage</a:t>
            </a:r>
            <a:endParaRPr lang="en-GB" alt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5</a:t>
            </a:fld>
            <a:endParaRPr lang="en-US" dirty="0"/>
          </a:p>
        </p:txBody>
      </p:sp>
      <p:sp>
        <p:nvSpPr>
          <p:cNvPr id="13" name="Content Placeholder 2"/>
          <p:cNvSpPr>
            <a:spLocks noGrp="1"/>
          </p:cNvSpPr>
          <p:nvPr>
            <p:ph idx="1"/>
          </p:nvPr>
        </p:nvSpPr>
        <p:spPr>
          <a:xfrm>
            <a:off x="251520" y="1196752"/>
            <a:ext cx="8784976" cy="3940547"/>
          </a:xfrm>
        </p:spPr>
        <p:txBody>
          <a:bodyPr>
            <a:normAutofit/>
          </a:bodyPr>
          <a:lstStyle/>
          <a:p>
            <a:r>
              <a:rPr lang="en-US" sz="2800" dirty="0" smtClean="0"/>
              <a:t>Linear lower bound on memory stalls</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pPr marL="0" indent="0">
              <a:buNone/>
            </a:pPr>
            <a:r>
              <a:rPr lang="en-US" sz="2800" dirty="0" smtClean="0"/>
              <a:t/>
            </a:r>
            <a:br>
              <a:rPr lang="en-US" sz="2800" dirty="0" smtClean="0"/>
            </a:br>
            <a:r>
              <a:rPr lang="en-US" sz="2800" dirty="0" smtClean="0"/>
              <a:t>                 </a:t>
            </a:r>
            <a:endParaRPr lang="en-US" sz="2800" dirty="0" smtClean="0">
              <a:solidFill>
                <a:srgbClr val="92D050"/>
              </a:solidFill>
            </a:endParaRPr>
          </a:p>
        </p:txBody>
      </p:sp>
      <p:sp>
        <p:nvSpPr>
          <p:cNvPr id="14" name="TextBox 13"/>
          <p:cNvSpPr txBox="1"/>
          <p:nvPr/>
        </p:nvSpPr>
        <p:spPr>
          <a:xfrm>
            <a:off x="1984765" y="1619508"/>
            <a:ext cx="6835707" cy="369332"/>
          </a:xfrm>
          <a:prstGeom prst="rect">
            <a:avLst/>
          </a:prstGeom>
          <a:noFill/>
        </p:spPr>
        <p:txBody>
          <a:bodyPr wrap="square" rtlCol="1">
            <a:spAutoFit/>
          </a:bodyPr>
          <a:lstStyle/>
          <a:p>
            <a:r>
              <a:rPr lang="en-US" dirty="0">
                <a:latin typeface="Comic Sans MS" panose="030F0702030302020204" pitchFamily="66" charset="0"/>
              </a:rPr>
              <a:t> </a:t>
            </a:r>
            <a:r>
              <a:rPr lang="en-US" dirty="0" smtClean="0">
                <a:solidFill>
                  <a:srgbClr val="0000FF"/>
                </a:solidFill>
                <a:latin typeface="Comic Sans MS" panose="030F0702030302020204" pitchFamily="66" charset="0"/>
              </a:rPr>
              <a:t>Ellen, </a:t>
            </a:r>
            <a:r>
              <a:rPr lang="en-US" dirty="0" err="1" smtClean="0">
                <a:solidFill>
                  <a:srgbClr val="0000FF"/>
                </a:solidFill>
                <a:latin typeface="Comic Sans MS" panose="030F0702030302020204" pitchFamily="66" charset="0"/>
              </a:rPr>
              <a:t>Hendler</a:t>
            </a:r>
            <a:r>
              <a:rPr lang="en-US" dirty="0" smtClean="0">
                <a:solidFill>
                  <a:srgbClr val="0000FF"/>
                </a:solidFill>
                <a:latin typeface="Comic Sans MS" panose="030F0702030302020204" pitchFamily="66" charset="0"/>
              </a:rPr>
              <a:t> &amp; </a:t>
            </a:r>
            <a:r>
              <a:rPr lang="en-US" dirty="0" err="1" smtClean="0">
                <a:solidFill>
                  <a:srgbClr val="0000FF"/>
                </a:solidFill>
                <a:latin typeface="Comic Sans MS" panose="030F0702030302020204" pitchFamily="66" charset="0"/>
              </a:rPr>
              <a:t>Shavit</a:t>
            </a:r>
            <a:r>
              <a:rPr lang="en-US" dirty="0">
                <a:solidFill>
                  <a:srgbClr val="0000FF"/>
                </a:solidFill>
                <a:latin typeface="Comic Sans MS" panose="030F0702030302020204" pitchFamily="66" charset="0"/>
              </a:rPr>
              <a:t>, FOCS </a:t>
            </a:r>
            <a:r>
              <a:rPr lang="en-US" dirty="0" smtClean="0">
                <a:solidFill>
                  <a:srgbClr val="0000FF"/>
                </a:solidFill>
                <a:latin typeface="Comic Sans MS" panose="030F0702030302020204" pitchFamily="66" charset="0"/>
              </a:rPr>
              <a:t>2005, SIAM J. </a:t>
            </a:r>
            <a:r>
              <a:rPr lang="en-US" dirty="0" err="1" smtClean="0">
                <a:solidFill>
                  <a:srgbClr val="0000FF"/>
                </a:solidFill>
                <a:latin typeface="Comic Sans MS" panose="030F0702030302020204" pitchFamily="66" charset="0"/>
              </a:rPr>
              <a:t>Comput</a:t>
            </a:r>
            <a:r>
              <a:rPr lang="en-US" dirty="0" smtClean="0">
                <a:solidFill>
                  <a:srgbClr val="0000FF"/>
                </a:solidFill>
                <a:latin typeface="Comic Sans MS" panose="030F0702030302020204" pitchFamily="66" charset="0"/>
              </a:rPr>
              <a:t>. 2012</a:t>
            </a:r>
            <a:endParaRPr lang="he-IL" dirty="0"/>
          </a:p>
        </p:txBody>
      </p:sp>
      <p:pic>
        <p:nvPicPr>
          <p:cNvPr id="12290" name="Picture 2" descr="תוצאת תמונה עבור ‪eurek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741800"/>
            <a:ext cx="648988"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992795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50</a:t>
            </a:fld>
            <a:endParaRPr lang="en-US"/>
          </a:p>
        </p:txBody>
      </p:sp>
      <p:sp>
        <p:nvSpPr>
          <p:cNvPr id="6" name="TextBox 5"/>
          <p:cNvSpPr txBox="1"/>
          <p:nvPr/>
        </p:nvSpPr>
        <p:spPr>
          <a:xfrm>
            <a:off x="179512" y="1556792"/>
            <a:ext cx="8424936"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Assume no path is longer…</a:t>
            </a:r>
            <a:endParaRPr lang="he-IL" sz="2400" dirty="0">
              <a:solidFill>
                <a:schemeClr val="bg1">
                  <a:lumMod val="50000"/>
                </a:schemeClr>
              </a:solidFill>
              <a:latin typeface="Comic Sans MS" panose="030F0702030302020204" pitchFamily="66" charset="0"/>
            </a:endParaRPr>
          </a:p>
        </p:txBody>
      </p:sp>
      <p:sp>
        <p:nvSpPr>
          <p:cNvPr id="63" name="TextBox 62"/>
          <p:cNvSpPr txBox="1"/>
          <p:nvPr/>
        </p:nvSpPr>
        <p:spPr>
          <a:xfrm>
            <a:off x="0" y="1095127"/>
            <a:ext cx="9144000"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We want to show that at least one path is of length log n</a:t>
            </a:r>
            <a:endParaRPr lang="he-IL" sz="2400" dirty="0">
              <a:solidFill>
                <a:schemeClr val="bg1">
                  <a:lumMod val="50000"/>
                </a:schemeClr>
              </a:solidFill>
              <a:latin typeface="Comic Sans MS" panose="030F0702030302020204" pitchFamily="66" charset="0"/>
            </a:endParaRPr>
          </a:p>
        </p:txBody>
      </p:sp>
      <p:sp>
        <p:nvSpPr>
          <p:cNvPr id="95" name="TextBox 94"/>
          <p:cNvSpPr txBox="1"/>
          <p:nvPr/>
        </p:nvSpPr>
        <p:spPr>
          <a:xfrm>
            <a:off x="331912" y="1959223"/>
            <a:ext cx="8424936" cy="461665"/>
          </a:xfrm>
          <a:prstGeom prst="rect">
            <a:avLst/>
          </a:prstGeom>
          <a:noFill/>
        </p:spPr>
        <p:txBody>
          <a:bodyPr wrap="square" rtlCol="1">
            <a:spAutoFit/>
          </a:bodyPr>
          <a:lstStyle/>
          <a:p>
            <a:pPr algn="ctr"/>
            <a:r>
              <a:rPr lang="en-US" sz="2400" dirty="0" smtClean="0">
                <a:latin typeface="Comic Sans MS" panose="030F0702030302020204" pitchFamily="66" charset="0"/>
              </a:rPr>
              <a:t>Associate an L-digit binary number with each path</a:t>
            </a:r>
            <a:endParaRPr lang="he-IL" sz="2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96"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96"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3"/>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9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p:sp>
        <p:nvSpPr>
          <p:cNvPr id="99"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nvGrpSpPr>
          <p:cNvPr id="105" name="Group 104"/>
          <p:cNvGrpSpPr/>
          <p:nvPr/>
        </p:nvGrpSpPr>
        <p:grpSpPr>
          <a:xfrm>
            <a:off x="4600976" y="3629124"/>
            <a:ext cx="590120" cy="764559"/>
            <a:chOff x="2181680" y="3643077"/>
            <a:chExt cx="590120" cy="764559"/>
          </a:xfrm>
        </p:grpSpPr>
        <p:grpSp>
          <p:nvGrpSpPr>
            <p:cNvPr id="106" name="Group 105"/>
            <p:cNvGrpSpPr/>
            <p:nvPr/>
          </p:nvGrpSpPr>
          <p:grpSpPr>
            <a:xfrm>
              <a:off x="2181680" y="3643077"/>
              <a:ext cx="590120" cy="432570"/>
              <a:chOff x="5035550" y="5590183"/>
              <a:chExt cx="398463" cy="320675"/>
            </a:xfrm>
          </p:grpSpPr>
          <p:sp>
            <p:nvSpPr>
              <p:cNvPr id="108"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2</a:t>
                </a:r>
                <a:endParaRPr lang="en-US" sz="2400" baseline="-25000" dirty="0"/>
              </a:p>
            </p:txBody>
          </p:sp>
          <p:sp>
            <p:nvSpPr>
              <p:cNvPr id="109"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7"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114" name="Group 113"/>
          <p:cNvGrpSpPr/>
          <p:nvPr/>
        </p:nvGrpSpPr>
        <p:grpSpPr>
          <a:xfrm>
            <a:off x="7020272" y="3629124"/>
            <a:ext cx="590120" cy="764559"/>
            <a:chOff x="2181680" y="3643077"/>
            <a:chExt cx="590120" cy="764559"/>
          </a:xfrm>
        </p:grpSpPr>
        <p:grpSp>
          <p:nvGrpSpPr>
            <p:cNvPr id="115" name="Group 114"/>
            <p:cNvGrpSpPr/>
            <p:nvPr/>
          </p:nvGrpSpPr>
          <p:grpSpPr>
            <a:xfrm>
              <a:off x="2181680" y="3643077"/>
              <a:ext cx="590120" cy="432570"/>
              <a:chOff x="5035550" y="5590183"/>
              <a:chExt cx="398463" cy="320675"/>
            </a:xfrm>
          </p:grpSpPr>
          <p:sp>
            <p:nvSpPr>
              <p:cNvPr id="117"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118"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6"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cxnSp>
        <p:nvCxnSpPr>
          <p:cNvPr id="123" name="Straight Arrow Connector 122"/>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5237844"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51920" y="2564904"/>
            <a:ext cx="749056"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000</a:t>
            </a:r>
            <a:endParaRPr lang="he-IL" sz="2400" dirty="0">
              <a:solidFill>
                <a:srgbClr val="0000FF"/>
              </a:solidFill>
              <a:latin typeface="Comic Sans MS" panose="030F0702030302020204" pitchFamily="66" charset="0"/>
            </a:endParaRPr>
          </a:p>
        </p:txBody>
      </p:sp>
      <p:sp>
        <p:nvSpPr>
          <p:cNvPr id="127"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3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232467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51</a:t>
            </a:fld>
            <a:endParaRPr lang="en-US"/>
          </a:p>
        </p:txBody>
      </p:sp>
      <p:sp>
        <p:nvSpPr>
          <p:cNvPr id="63" name="TextBox 62"/>
          <p:cNvSpPr txBox="1"/>
          <p:nvPr/>
        </p:nvSpPr>
        <p:spPr>
          <a:xfrm>
            <a:off x="0" y="1095127"/>
            <a:ext cx="9144000"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We want to show that at least one path is of length log n</a:t>
            </a:r>
            <a:endParaRPr lang="he-IL" sz="2400" dirty="0">
              <a:solidFill>
                <a:schemeClr val="bg1">
                  <a:lumMod val="50000"/>
                </a:schemeClr>
              </a:solidFill>
              <a:latin typeface="Comic Sans MS" panose="030F0702030302020204" pitchFamily="66" charset="0"/>
            </a:endParaRPr>
          </a:p>
        </p:txBody>
      </p:sp>
      <p:sp>
        <p:nvSpPr>
          <p:cNvPr id="95" name="TextBox 94"/>
          <p:cNvSpPr txBox="1"/>
          <p:nvPr/>
        </p:nvSpPr>
        <p:spPr>
          <a:xfrm>
            <a:off x="331912" y="1959223"/>
            <a:ext cx="8424936" cy="461665"/>
          </a:xfrm>
          <a:prstGeom prst="rect">
            <a:avLst/>
          </a:prstGeom>
          <a:noFill/>
        </p:spPr>
        <p:txBody>
          <a:bodyPr wrap="square" rtlCol="1">
            <a:spAutoFit/>
          </a:bodyPr>
          <a:lstStyle/>
          <a:p>
            <a:pPr algn="ctr"/>
            <a:r>
              <a:rPr lang="en-US" sz="2400" dirty="0" smtClean="0">
                <a:latin typeface="Comic Sans MS" panose="030F0702030302020204" pitchFamily="66" charset="0"/>
              </a:rPr>
              <a:t>Associate an L-digit binary number with each path</a:t>
            </a:r>
            <a:endParaRPr lang="he-IL" sz="2400" dirty="0">
              <a:latin typeface="Comic Sans MS" panose="030F0702030302020204" pitchFamily="66" charset="0"/>
            </a:endParaRPr>
          </a:p>
        </p:txBody>
      </p:sp>
      <p:sp>
        <p:nvSpPr>
          <p:cNvPr id="90" name="TextBox 89"/>
          <p:cNvSpPr txBox="1"/>
          <p:nvPr/>
        </p:nvSpPr>
        <p:spPr>
          <a:xfrm>
            <a:off x="3851920" y="2564904"/>
            <a:ext cx="936104"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00</a:t>
            </a:r>
            <a:r>
              <a:rPr lang="en-US" sz="2400" b="1" dirty="0" smtClean="0">
                <a:solidFill>
                  <a:srgbClr val="0000FF"/>
                </a:solidFill>
                <a:latin typeface="Comic Sans MS" panose="030F0702030302020204" pitchFamily="66" charset="0"/>
              </a:rPr>
              <a:t>1</a:t>
            </a:r>
            <a:endParaRPr lang="he-IL" sz="2400" b="1" dirty="0">
              <a:solidFill>
                <a:srgbClr val="0000FF"/>
              </a:solidFill>
              <a:latin typeface="Comic Sans MS" panose="030F0702030302020204" pitchFamily="66" charset="0"/>
            </a:endParaRPr>
          </a:p>
        </p:txBody>
      </p:sp>
      <p:grpSp>
        <p:nvGrpSpPr>
          <p:cNvPr id="38" name="Group 37"/>
          <p:cNvGrpSpPr/>
          <p:nvPr/>
        </p:nvGrpSpPr>
        <p:grpSpPr>
          <a:xfrm>
            <a:off x="2181680" y="3629124"/>
            <a:ext cx="590120" cy="764559"/>
            <a:chOff x="2181680" y="3643077"/>
            <a:chExt cx="590120" cy="764559"/>
          </a:xfrm>
        </p:grpSpPr>
        <p:grpSp>
          <p:nvGrpSpPr>
            <p:cNvPr id="39" name="Group 38"/>
            <p:cNvGrpSpPr/>
            <p:nvPr/>
          </p:nvGrpSpPr>
          <p:grpSpPr>
            <a:xfrm>
              <a:off x="2181680" y="3643077"/>
              <a:ext cx="590120" cy="432570"/>
              <a:chOff x="5035550" y="5590183"/>
              <a:chExt cx="398463" cy="320675"/>
            </a:xfrm>
          </p:grpSpPr>
          <p:sp>
            <p:nvSpPr>
              <p:cNvPr id="41"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p:sp>
            <p:nvSpPr>
              <p:cNvPr id="42"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grpSp>
        <p:nvGrpSpPr>
          <p:cNvPr id="47" name="Group 46"/>
          <p:cNvGrpSpPr/>
          <p:nvPr/>
        </p:nvGrpSpPr>
        <p:grpSpPr>
          <a:xfrm>
            <a:off x="4600976" y="3629124"/>
            <a:ext cx="590120" cy="764559"/>
            <a:chOff x="2181680" y="3643077"/>
            <a:chExt cx="590120" cy="764559"/>
          </a:xfrm>
        </p:grpSpPr>
        <p:grpSp>
          <p:nvGrpSpPr>
            <p:cNvPr id="48" name="Group 47"/>
            <p:cNvGrpSpPr/>
            <p:nvPr/>
          </p:nvGrpSpPr>
          <p:grpSpPr>
            <a:xfrm>
              <a:off x="2181680" y="3643077"/>
              <a:ext cx="590120" cy="432570"/>
              <a:chOff x="5035550" y="5590183"/>
              <a:chExt cx="398463" cy="320675"/>
            </a:xfrm>
          </p:grpSpPr>
          <p:sp>
            <p:nvSpPr>
              <p:cNvPr id="50"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2</a:t>
                </a:r>
                <a:endParaRPr lang="en-US" sz="2400" baseline="-25000" dirty="0"/>
              </a:p>
            </p:txBody>
          </p:sp>
          <p:sp>
            <p:nvSpPr>
              <p:cNvPr id="51"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9"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56" name="Group 55"/>
          <p:cNvGrpSpPr/>
          <p:nvPr/>
        </p:nvGrpSpPr>
        <p:grpSpPr>
          <a:xfrm>
            <a:off x="7020272" y="3629124"/>
            <a:ext cx="590120" cy="764559"/>
            <a:chOff x="2181680" y="3643077"/>
            <a:chExt cx="590120" cy="764559"/>
          </a:xfrm>
        </p:grpSpPr>
        <p:grpSp>
          <p:nvGrpSpPr>
            <p:cNvPr id="57" name="Group 56"/>
            <p:cNvGrpSpPr/>
            <p:nvPr/>
          </p:nvGrpSpPr>
          <p:grpSpPr>
            <a:xfrm>
              <a:off x="2181680" y="3643077"/>
              <a:ext cx="590120" cy="432570"/>
              <a:chOff x="5035550" y="5590183"/>
              <a:chExt cx="398463" cy="320675"/>
            </a:xfrm>
          </p:grpSpPr>
          <p:sp>
            <p:nvSpPr>
              <p:cNvPr id="59"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60"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grpSp>
        <p:nvGrpSpPr>
          <p:cNvPr id="66" name="Group 65"/>
          <p:cNvGrpSpPr/>
          <p:nvPr/>
        </p:nvGrpSpPr>
        <p:grpSpPr>
          <a:xfrm>
            <a:off x="6948264" y="2903234"/>
            <a:ext cx="568006" cy="667835"/>
            <a:chOff x="6366200" y="3625261"/>
            <a:chExt cx="568006" cy="667835"/>
          </a:xfrm>
        </p:grpSpPr>
        <p:pic>
          <p:nvPicPr>
            <p:cNvPr id="67"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Arrow Connector 6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6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7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7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7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71"/>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237844"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79512" y="1556792"/>
            <a:ext cx="8424936"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Assume no path is longer…</a:t>
            </a:r>
            <a:endParaRPr lang="he-IL" sz="2400" dirty="0">
              <a:solidFill>
                <a:schemeClr val="bg1">
                  <a:lumMod val="50000"/>
                </a:schemeClr>
              </a:solidFill>
              <a:latin typeface="Comic Sans MS" panose="030F0702030302020204" pitchFamily="66" charset="0"/>
            </a:endParaRPr>
          </a:p>
        </p:txBody>
      </p:sp>
      <p:sp>
        <p:nvSpPr>
          <p:cNvPr id="76"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77"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6871908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52</a:t>
            </a:fld>
            <a:endParaRPr lang="en-US"/>
          </a:p>
        </p:txBody>
      </p:sp>
      <p:sp>
        <p:nvSpPr>
          <p:cNvPr id="95" name="TextBox 94"/>
          <p:cNvSpPr txBox="1"/>
          <p:nvPr/>
        </p:nvSpPr>
        <p:spPr>
          <a:xfrm>
            <a:off x="331912" y="1959223"/>
            <a:ext cx="8424936" cy="461665"/>
          </a:xfrm>
          <a:prstGeom prst="rect">
            <a:avLst/>
          </a:prstGeom>
          <a:noFill/>
        </p:spPr>
        <p:txBody>
          <a:bodyPr wrap="square" rtlCol="1">
            <a:spAutoFit/>
          </a:bodyPr>
          <a:lstStyle/>
          <a:p>
            <a:pPr algn="ctr"/>
            <a:r>
              <a:rPr lang="en-US" sz="2400" dirty="0" smtClean="0">
                <a:latin typeface="Comic Sans MS" panose="030F0702030302020204" pitchFamily="66" charset="0"/>
              </a:rPr>
              <a:t>Associate an L-digit binary number with each path</a:t>
            </a:r>
            <a:endParaRPr lang="he-IL" sz="2400" dirty="0">
              <a:latin typeface="Comic Sans MS" panose="030F0702030302020204" pitchFamily="66" charset="0"/>
            </a:endParaRPr>
          </a:p>
        </p:txBody>
      </p:sp>
      <p:sp>
        <p:nvSpPr>
          <p:cNvPr id="90" name="TextBox 89"/>
          <p:cNvSpPr txBox="1"/>
          <p:nvPr/>
        </p:nvSpPr>
        <p:spPr>
          <a:xfrm>
            <a:off x="3851920" y="2564904"/>
            <a:ext cx="936104"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0</a:t>
            </a:r>
            <a:r>
              <a:rPr lang="en-US" sz="2400" b="1" dirty="0" smtClean="0">
                <a:solidFill>
                  <a:srgbClr val="0000FF"/>
                </a:solidFill>
                <a:latin typeface="Comic Sans MS" panose="030F0702030302020204" pitchFamily="66" charset="0"/>
              </a:rPr>
              <a:t>10</a:t>
            </a:r>
            <a:endParaRPr lang="he-IL" sz="2400" b="1" dirty="0">
              <a:solidFill>
                <a:srgbClr val="0000FF"/>
              </a:solidFill>
              <a:latin typeface="Comic Sans MS" panose="030F0702030302020204" pitchFamily="66" charset="0"/>
            </a:endParaRPr>
          </a:p>
        </p:txBody>
      </p:sp>
      <p:sp>
        <p:nvSpPr>
          <p:cNvPr id="74"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75"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6" name="Group 75"/>
          <p:cNvGrpSpPr/>
          <p:nvPr/>
        </p:nvGrpSpPr>
        <p:grpSpPr>
          <a:xfrm>
            <a:off x="2181680" y="3629124"/>
            <a:ext cx="590120" cy="764559"/>
            <a:chOff x="2181680" y="3643077"/>
            <a:chExt cx="590120" cy="764559"/>
          </a:xfrm>
        </p:grpSpPr>
        <p:grpSp>
          <p:nvGrpSpPr>
            <p:cNvPr id="77" name="Group 76"/>
            <p:cNvGrpSpPr/>
            <p:nvPr/>
          </p:nvGrpSpPr>
          <p:grpSpPr>
            <a:xfrm>
              <a:off x="2181680" y="3643077"/>
              <a:ext cx="590120" cy="432570"/>
              <a:chOff x="5035550" y="5590183"/>
              <a:chExt cx="398463" cy="320675"/>
            </a:xfrm>
          </p:grpSpPr>
          <p:sp>
            <p:nvSpPr>
              <p:cNvPr id="79"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p:sp>
            <p:nvSpPr>
              <p:cNvPr id="80"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8" name="TextBox 97"/>
            <p:cNvSpPr txBox="1">
              <a:spLocks noChangeArrowheads="1"/>
            </p:cNvSpPr>
            <p:nvPr/>
          </p:nvSpPr>
          <p:spPr bwMode="auto">
            <a:xfrm>
              <a:off x="2261054" y="4039336"/>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sp>
        <p:nvSpPr>
          <p:cNvPr id="8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nvGrpSpPr>
          <p:cNvPr id="91" name="Group 90"/>
          <p:cNvGrpSpPr/>
          <p:nvPr/>
        </p:nvGrpSpPr>
        <p:grpSpPr>
          <a:xfrm>
            <a:off x="7020272" y="3629124"/>
            <a:ext cx="590120" cy="432570"/>
            <a:chOff x="5035550" y="5590183"/>
            <a:chExt cx="398463" cy="320675"/>
          </a:xfrm>
        </p:grpSpPr>
        <p:sp>
          <p:nvSpPr>
            <p:cNvPr id="92"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93"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9"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100" name="Group 99"/>
          <p:cNvGrpSpPr/>
          <p:nvPr/>
        </p:nvGrpSpPr>
        <p:grpSpPr>
          <a:xfrm>
            <a:off x="6948264" y="2903234"/>
            <a:ext cx="568006" cy="667835"/>
            <a:chOff x="6366200" y="3625261"/>
            <a:chExt cx="568006" cy="667835"/>
          </a:xfrm>
        </p:grpSpPr>
        <p:pic>
          <p:nvPicPr>
            <p:cNvPr id="101"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Arrow Connector 101"/>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103"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04"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04"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 name="Group 105"/>
          <p:cNvGrpSpPr/>
          <p:nvPr/>
        </p:nvGrpSpPr>
        <p:grpSpPr>
          <a:xfrm>
            <a:off x="4572000" y="2924944"/>
            <a:ext cx="568006" cy="667835"/>
            <a:chOff x="6366200" y="3625261"/>
            <a:chExt cx="568006" cy="667835"/>
          </a:xfrm>
        </p:grpSpPr>
        <p:pic>
          <p:nvPicPr>
            <p:cNvPr id="107"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Straight Arrow Connector 10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10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7"/>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110" name="Group 109"/>
          <p:cNvGrpSpPr/>
          <p:nvPr/>
        </p:nvGrpSpPr>
        <p:grpSpPr>
          <a:xfrm>
            <a:off x="7016405" y="4393683"/>
            <a:ext cx="590120" cy="432570"/>
            <a:chOff x="5035550" y="5590183"/>
            <a:chExt cx="398463" cy="320675"/>
          </a:xfrm>
        </p:grpSpPr>
        <p:sp>
          <p:nvSpPr>
            <p:cNvPr id="111"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4</a:t>
              </a:r>
              <a:endParaRPr lang="en-US" sz="2400" baseline="-25000" dirty="0"/>
            </a:p>
          </p:txBody>
        </p:sp>
        <p:sp>
          <p:nvSpPr>
            <p:cNvPr id="112"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7"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118" name="Straight Connector 117"/>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5191096" y="3848472"/>
            <a:ext cx="1825309" cy="76149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79512" y="1556792"/>
            <a:ext cx="8424936"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Assume no path is longer…</a:t>
            </a:r>
            <a:endParaRPr lang="he-IL" sz="2400" dirty="0">
              <a:solidFill>
                <a:schemeClr val="bg1">
                  <a:lumMod val="50000"/>
                </a:schemeClr>
              </a:solidFill>
              <a:latin typeface="Comic Sans MS" panose="030F0702030302020204" pitchFamily="66" charset="0"/>
            </a:endParaRPr>
          </a:p>
        </p:txBody>
      </p:sp>
      <p:sp>
        <p:nvSpPr>
          <p:cNvPr id="122" name="TextBox 121"/>
          <p:cNvSpPr txBox="1"/>
          <p:nvPr/>
        </p:nvSpPr>
        <p:spPr>
          <a:xfrm>
            <a:off x="0" y="1095127"/>
            <a:ext cx="9144000"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We want to show that at least one path is of length log n</a:t>
            </a:r>
            <a:endParaRPr lang="he-IL" sz="2400" dirty="0">
              <a:solidFill>
                <a:schemeClr val="bg1">
                  <a:lumMod val="50000"/>
                </a:schemeClr>
              </a:solidFill>
              <a:latin typeface="Comic Sans MS" panose="030F0702030302020204" pitchFamily="66" charset="0"/>
            </a:endParaRPr>
          </a:p>
        </p:txBody>
      </p:sp>
      <p:sp>
        <p:nvSpPr>
          <p:cNvPr id="12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54"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820152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53</a:t>
            </a:fld>
            <a:endParaRPr lang="en-US"/>
          </a:p>
        </p:txBody>
      </p:sp>
      <p:sp>
        <p:nvSpPr>
          <p:cNvPr id="95" name="TextBox 94"/>
          <p:cNvSpPr txBox="1"/>
          <p:nvPr/>
        </p:nvSpPr>
        <p:spPr>
          <a:xfrm>
            <a:off x="331912" y="1959223"/>
            <a:ext cx="8424936" cy="461665"/>
          </a:xfrm>
          <a:prstGeom prst="rect">
            <a:avLst/>
          </a:prstGeom>
          <a:noFill/>
        </p:spPr>
        <p:txBody>
          <a:bodyPr wrap="square" rtlCol="1">
            <a:spAutoFit/>
          </a:bodyPr>
          <a:lstStyle/>
          <a:p>
            <a:pPr algn="ctr"/>
            <a:r>
              <a:rPr lang="en-US" sz="2400" dirty="0" smtClean="0">
                <a:latin typeface="Comic Sans MS" panose="030F0702030302020204" pitchFamily="66" charset="0"/>
              </a:rPr>
              <a:t>Associate an L-digit binary number with each path</a:t>
            </a:r>
            <a:endParaRPr lang="he-IL" sz="2400" dirty="0">
              <a:latin typeface="Comic Sans MS" panose="030F0702030302020204" pitchFamily="66" charset="0"/>
            </a:endParaRPr>
          </a:p>
        </p:txBody>
      </p:sp>
      <p:sp>
        <p:nvSpPr>
          <p:cNvPr id="90" name="TextBox 89"/>
          <p:cNvSpPr txBox="1"/>
          <p:nvPr/>
        </p:nvSpPr>
        <p:spPr>
          <a:xfrm>
            <a:off x="3851920" y="2564904"/>
            <a:ext cx="936104"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01</a:t>
            </a:r>
            <a:r>
              <a:rPr lang="en-US" sz="2400" b="1" dirty="0" smtClean="0">
                <a:solidFill>
                  <a:srgbClr val="0000FF"/>
                </a:solidFill>
                <a:latin typeface="Comic Sans MS" panose="030F0702030302020204" pitchFamily="66" charset="0"/>
              </a:rPr>
              <a:t>1</a:t>
            </a:r>
            <a:endParaRPr lang="he-IL" sz="2400" b="1" dirty="0">
              <a:solidFill>
                <a:srgbClr val="0000FF"/>
              </a:solidFill>
              <a:latin typeface="Comic Sans MS" panose="030F0702030302020204" pitchFamily="66" charset="0"/>
            </a:endParaRPr>
          </a:p>
        </p:txBody>
      </p:sp>
      <p:sp>
        <p:nvSpPr>
          <p:cNvPr id="54"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1</a:t>
            </a:r>
            <a:endParaRPr lang="en-US" sz="2400" baseline="-25000" dirty="0"/>
          </a:p>
        </p:txBody>
      </p:sp>
      <mc:AlternateContent xmlns:mc="http://schemas.openxmlformats.org/markup-compatibility/2006" xmlns:a14="http://schemas.microsoft.com/office/drawing/2010/main">
        <mc:Choice Requires="a14">
          <p:sp>
            <p:nvSpPr>
              <p:cNvPr id="55"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55"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2"/>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56"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57"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nvGrpSpPr>
          <p:cNvPr id="70" name="Group 69"/>
          <p:cNvGrpSpPr/>
          <p:nvPr/>
        </p:nvGrpSpPr>
        <p:grpSpPr>
          <a:xfrm>
            <a:off x="7020272" y="3629124"/>
            <a:ext cx="590120" cy="432570"/>
            <a:chOff x="5035550" y="5590183"/>
            <a:chExt cx="398463" cy="320675"/>
          </a:xfrm>
        </p:grpSpPr>
        <p:sp>
          <p:nvSpPr>
            <p:cNvPr id="71"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72"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4"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125" name="Group 124"/>
          <p:cNvGrpSpPr/>
          <p:nvPr/>
        </p:nvGrpSpPr>
        <p:grpSpPr>
          <a:xfrm>
            <a:off x="6948264" y="2903234"/>
            <a:ext cx="568006" cy="667835"/>
            <a:chOff x="6366200" y="3625261"/>
            <a:chExt cx="568006" cy="667835"/>
          </a:xfrm>
        </p:grpSpPr>
        <p:pic>
          <p:nvPicPr>
            <p:cNvPr id="126"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Straight Arrow Connector 12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12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29"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29"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3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1" name="Group 130"/>
          <p:cNvGrpSpPr/>
          <p:nvPr/>
        </p:nvGrpSpPr>
        <p:grpSpPr>
          <a:xfrm>
            <a:off x="4572000" y="2924944"/>
            <a:ext cx="568006" cy="667835"/>
            <a:chOff x="6366200" y="3625261"/>
            <a:chExt cx="568006" cy="667835"/>
          </a:xfrm>
        </p:grpSpPr>
        <p:pic>
          <p:nvPicPr>
            <p:cNvPr id="132"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Straight Arrow Connector 13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13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7"/>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35"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136"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142" name="Straight Connector 141"/>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43"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44" name="Straight Arrow Connector 143"/>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2800375" y="3848472"/>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5191096" y="3848472"/>
            <a:ext cx="1825309" cy="76149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79512" y="1556792"/>
            <a:ext cx="8424936"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Assume no path is longer…</a:t>
            </a:r>
            <a:endParaRPr lang="he-IL" sz="2400" dirty="0">
              <a:solidFill>
                <a:schemeClr val="bg1">
                  <a:lumMod val="50000"/>
                </a:schemeClr>
              </a:solidFill>
              <a:latin typeface="Comic Sans MS" panose="030F0702030302020204" pitchFamily="66" charset="0"/>
            </a:endParaRPr>
          </a:p>
        </p:txBody>
      </p:sp>
      <p:sp>
        <p:nvSpPr>
          <p:cNvPr id="148" name="TextBox 147"/>
          <p:cNvSpPr txBox="1"/>
          <p:nvPr/>
        </p:nvSpPr>
        <p:spPr>
          <a:xfrm>
            <a:off x="0" y="1095127"/>
            <a:ext cx="9144000"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We want to show that at least one path is of length log n</a:t>
            </a:r>
            <a:endParaRPr lang="he-IL" sz="2400" dirty="0">
              <a:solidFill>
                <a:schemeClr val="bg1">
                  <a:lumMod val="50000"/>
                </a:schemeClr>
              </a:solidFill>
              <a:latin typeface="Comic Sans MS" panose="030F0702030302020204" pitchFamily="66" charset="0"/>
            </a:endParaRPr>
          </a:p>
        </p:txBody>
      </p:sp>
      <p:sp>
        <p:nvSpPr>
          <p:cNvPr id="150"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63"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1317002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54</a:t>
            </a:fld>
            <a:endParaRPr lang="en-US"/>
          </a:p>
        </p:txBody>
      </p:sp>
      <p:sp>
        <p:nvSpPr>
          <p:cNvPr id="95" name="TextBox 94"/>
          <p:cNvSpPr txBox="1"/>
          <p:nvPr/>
        </p:nvSpPr>
        <p:spPr>
          <a:xfrm>
            <a:off x="331912" y="1959223"/>
            <a:ext cx="8424936" cy="461665"/>
          </a:xfrm>
          <a:prstGeom prst="rect">
            <a:avLst/>
          </a:prstGeom>
          <a:noFill/>
        </p:spPr>
        <p:txBody>
          <a:bodyPr wrap="square" rtlCol="1">
            <a:spAutoFit/>
          </a:bodyPr>
          <a:lstStyle/>
          <a:p>
            <a:pPr algn="ctr"/>
            <a:r>
              <a:rPr lang="en-US" sz="2400" dirty="0" smtClean="0">
                <a:latin typeface="Comic Sans MS" panose="030F0702030302020204" pitchFamily="66" charset="0"/>
              </a:rPr>
              <a:t>Associate an L-digit binary number with each path</a:t>
            </a:r>
            <a:endParaRPr lang="he-IL" sz="2400" dirty="0">
              <a:latin typeface="Comic Sans MS" panose="030F0702030302020204" pitchFamily="66" charset="0"/>
            </a:endParaRPr>
          </a:p>
        </p:txBody>
      </p:sp>
      <p:sp>
        <p:nvSpPr>
          <p:cNvPr id="90" name="TextBox 89"/>
          <p:cNvSpPr txBox="1"/>
          <p:nvPr/>
        </p:nvSpPr>
        <p:spPr>
          <a:xfrm>
            <a:off x="3851920" y="2564904"/>
            <a:ext cx="936104" cy="461665"/>
          </a:xfrm>
          <a:prstGeom prst="rect">
            <a:avLst/>
          </a:prstGeom>
          <a:noFill/>
        </p:spPr>
        <p:txBody>
          <a:bodyPr wrap="square" rtlCol="1">
            <a:spAutoFit/>
          </a:bodyPr>
          <a:lstStyle/>
          <a:p>
            <a:r>
              <a:rPr lang="en-US" sz="2400" b="1" dirty="0" smtClean="0">
                <a:solidFill>
                  <a:srgbClr val="0000FF"/>
                </a:solidFill>
                <a:latin typeface="Comic Sans MS" panose="030F0702030302020204" pitchFamily="66" charset="0"/>
              </a:rPr>
              <a:t>100</a:t>
            </a:r>
            <a:endParaRPr lang="he-IL" sz="2400" b="1" dirty="0">
              <a:solidFill>
                <a:srgbClr val="0000FF"/>
              </a:solidFill>
              <a:latin typeface="Comic Sans MS" panose="030F0702030302020204" pitchFamily="66" charset="0"/>
            </a:endParaRPr>
          </a:p>
        </p:txBody>
      </p:sp>
      <p:sp>
        <p:nvSpPr>
          <p:cNvPr id="74"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6</a:t>
            </a:r>
            <a:endParaRPr lang="en-US" sz="2400" baseline="-25000" dirty="0"/>
          </a:p>
        </p:txBody>
      </p:sp>
      <p:sp>
        <p:nvSpPr>
          <p:cNvPr id="75"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5</a:t>
            </a:r>
            <a:endParaRPr lang="en-US" sz="2400" baseline="-25000" dirty="0"/>
          </a:p>
        </p:txBody>
      </p:sp>
      <p:sp>
        <p:nvSpPr>
          <p:cNvPr id="76"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77"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78"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78"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2"/>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79"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nvGrpSpPr>
          <p:cNvPr id="84" name="Group 83"/>
          <p:cNvGrpSpPr/>
          <p:nvPr/>
        </p:nvGrpSpPr>
        <p:grpSpPr>
          <a:xfrm>
            <a:off x="4605155" y="3629124"/>
            <a:ext cx="590120" cy="764559"/>
            <a:chOff x="4600976" y="3629124"/>
            <a:chExt cx="590120" cy="764559"/>
          </a:xfrm>
        </p:grpSpPr>
        <p:sp>
          <p:nvSpPr>
            <p:cNvPr id="85"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86"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93" name="Group 92"/>
          <p:cNvGrpSpPr/>
          <p:nvPr/>
        </p:nvGrpSpPr>
        <p:grpSpPr>
          <a:xfrm>
            <a:off x="7020272" y="3629124"/>
            <a:ext cx="590120" cy="432570"/>
            <a:chOff x="5035550" y="5590183"/>
            <a:chExt cx="398463" cy="320675"/>
          </a:xfrm>
        </p:grpSpPr>
        <p:sp>
          <p:nvSpPr>
            <p:cNvPr id="9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96"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1"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102" name="Group 101"/>
          <p:cNvGrpSpPr/>
          <p:nvPr/>
        </p:nvGrpSpPr>
        <p:grpSpPr>
          <a:xfrm>
            <a:off x="6948264" y="2903234"/>
            <a:ext cx="568006" cy="667835"/>
            <a:chOff x="6366200" y="3625261"/>
            <a:chExt cx="568006" cy="667835"/>
          </a:xfrm>
        </p:grpSpPr>
        <p:pic>
          <p:nvPicPr>
            <p:cNvPr id="103"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Straight Arrow Connector 103"/>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105"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06"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06"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0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 name="Group 107"/>
          <p:cNvGrpSpPr/>
          <p:nvPr/>
        </p:nvGrpSpPr>
        <p:grpSpPr>
          <a:xfrm>
            <a:off x="4572000" y="2924944"/>
            <a:ext cx="568006" cy="667835"/>
            <a:chOff x="6366200" y="3625261"/>
            <a:chExt cx="568006" cy="667835"/>
          </a:xfrm>
        </p:grpSpPr>
        <p:pic>
          <p:nvPicPr>
            <p:cNvPr id="109"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Straight Arrow Connector 109"/>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111"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7"/>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12"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113"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119" name="Straight Connector 11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20"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Arrow Connector 146"/>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5217298" y="5378939"/>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2123728" y="2924944"/>
            <a:ext cx="568006" cy="667835"/>
            <a:chOff x="6366200" y="3625261"/>
            <a:chExt cx="568006" cy="667835"/>
          </a:xfrm>
        </p:grpSpPr>
        <p:pic>
          <p:nvPicPr>
            <p:cNvPr id="151"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52" name="Straight Arrow Connector 151"/>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153"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54"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160" name="Straight Connector 159"/>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177" name="Straight Connector 176"/>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179512" y="1556792"/>
            <a:ext cx="8424936"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Assume no path is longer…</a:t>
            </a:r>
            <a:endParaRPr lang="he-IL" sz="2400" dirty="0">
              <a:solidFill>
                <a:schemeClr val="bg1">
                  <a:lumMod val="50000"/>
                </a:schemeClr>
              </a:solidFill>
              <a:latin typeface="Comic Sans MS" panose="030F0702030302020204" pitchFamily="66" charset="0"/>
            </a:endParaRPr>
          </a:p>
        </p:txBody>
      </p:sp>
      <p:sp>
        <p:nvSpPr>
          <p:cNvPr id="179" name="TextBox 178"/>
          <p:cNvSpPr txBox="1"/>
          <p:nvPr/>
        </p:nvSpPr>
        <p:spPr>
          <a:xfrm>
            <a:off x="0" y="1095127"/>
            <a:ext cx="9144000"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We want to show that at least one path is of length log n</a:t>
            </a:r>
            <a:endParaRPr lang="he-IL" sz="2400" dirty="0">
              <a:solidFill>
                <a:schemeClr val="bg1">
                  <a:lumMod val="50000"/>
                </a:schemeClr>
              </a:solidFill>
              <a:latin typeface="Comic Sans MS" panose="030F0702030302020204" pitchFamily="66" charset="0"/>
            </a:endParaRPr>
          </a:p>
        </p:txBody>
      </p:sp>
      <p:sp>
        <p:nvSpPr>
          <p:cNvPr id="181"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121"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3577464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55</a:t>
            </a:fld>
            <a:endParaRPr lang="en-US"/>
          </a:p>
        </p:txBody>
      </p:sp>
      <p:sp>
        <p:nvSpPr>
          <p:cNvPr id="95" name="TextBox 94"/>
          <p:cNvSpPr txBox="1"/>
          <p:nvPr/>
        </p:nvSpPr>
        <p:spPr>
          <a:xfrm>
            <a:off x="331912" y="1959223"/>
            <a:ext cx="8424936" cy="461665"/>
          </a:xfrm>
          <a:prstGeom prst="rect">
            <a:avLst/>
          </a:prstGeom>
          <a:noFill/>
        </p:spPr>
        <p:txBody>
          <a:bodyPr wrap="square" rtlCol="1">
            <a:spAutoFit/>
          </a:bodyPr>
          <a:lstStyle/>
          <a:p>
            <a:pPr algn="ctr"/>
            <a:r>
              <a:rPr lang="en-US" sz="2400" dirty="0" smtClean="0">
                <a:latin typeface="Comic Sans MS" panose="030F0702030302020204" pitchFamily="66" charset="0"/>
              </a:rPr>
              <a:t>Associate an L-digit binary number with each path</a:t>
            </a:r>
            <a:endParaRPr lang="he-IL" sz="2400" dirty="0">
              <a:latin typeface="Comic Sans MS" panose="030F0702030302020204" pitchFamily="66" charset="0"/>
            </a:endParaRPr>
          </a:p>
        </p:txBody>
      </p:sp>
      <p:sp>
        <p:nvSpPr>
          <p:cNvPr id="90" name="TextBox 89"/>
          <p:cNvSpPr txBox="1"/>
          <p:nvPr/>
        </p:nvSpPr>
        <p:spPr>
          <a:xfrm>
            <a:off x="3851920" y="2564904"/>
            <a:ext cx="936104"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10</a:t>
            </a:r>
            <a:r>
              <a:rPr lang="en-US" sz="2400" b="1" dirty="0" smtClean="0">
                <a:solidFill>
                  <a:srgbClr val="0000FF"/>
                </a:solidFill>
                <a:latin typeface="Comic Sans MS" panose="030F0702030302020204" pitchFamily="66" charset="0"/>
              </a:rPr>
              <a:t>1</a:t>
            </a:r>
            <a:endParaRPr lang="he-IL" sz="2400" b="1" dirty="0">
              <a:solidFill>
                <a:srgbClr val="0000FF"/>
              </a:solidFill>
              <a:latin typeface="Comic Sans MS" panose="030F0702030302020204" pitchFamily="66" charset="0"/>
            </a:endParaRPr>
          </a:p>
        </p:txBody>
      </p:sp>
      <p:sp>
        <p:nvSpPr>
          <p:cNvPr id="178" name="TextBox 177"/>
          <p:cNvSpPr txBox="1"/>
          <p:nvPr/>
        </p:nvSpPr>
        <p:spPr>
          <a:xfrm>
            <a:off x="179512" y="1556792"/>
            <a:ext cx="8424936"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Assume no path is longer…</a:t>
            </a:r>
            <a:endParaRPr lang="he-IL" sz="2400" dirty="0">
              <a:solidFill>
                <a:schemeClr val="bg1">
                  <a:lumMod val="50000"/>
                </a:schemeClr>
              </a:solidFill>
              <a:latin typeface="Comic Sans MS" panose="030F0702030302020204" pitchFamily="66" charset="0"/>
            </a:endParaRPr>
          </a:p>
        </p:txBody>
      </p:sp>
      <p:sp>
        <p:nvSpPr>
          <p:cNvPr id="121"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6</a:t>
            </a:r>
            <a:endParaRPr lang="en-US" sz="2400" baseline="-25000" dirty="0"/>
          </a:p>
        </p:txBody>
      </p:sp>
      <p:sp>
        <p:nvSpPr>
          <p:cNvPr id="122"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5</a:t>
            </a:r>
            <a:endParaRPr lang="en-US" sz="2400" baseline="-25000" dirty="0"/>
          </a:p>
        </p:txBody>
      </p:sp>
      <p:sp>
        <p:nvSpPr>
          <p:cNvPr id="123"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124"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25"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125"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2"/>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126"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nvGrpSpPr>
          <p:cNvPr id="131" name="Group 130"/>
          <p:cNvGrpSpPr/>
          <p:nvPr/>
        </p:nvGrpSpPr>
        <p:grpSpPr>
          <a:xfrm>
            <a:off x="4605155" y="3629124"/>
            <a:ext cx="590120" cy="764559"/>
            <a:chOff x="4600976" y="3629124"/>
            <a:chExt cx="590120" cy="764559"/>
          </a:xfrm>
        </p:grpSpPr>
        <p:sp>
          <p:nvSpPr>
            <p:cNvPr id="132"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133"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139" name="Group 138"/>
          <p:cNvGrpSpPr/>
          <p:nvPr/>
        </p:nvGrpSpPr>
        <p:grpSpPr>
          <a:xfrm>
            <a:off x="7020272" y="3629124"/>
            <a:ext cx="590120" cy="432570"/>
            <a:chOff x="5035550" y="5590183"/>
            <a:chExt cx="398463" cy="320675"/>
          </a:xfrm>
        </p:grpSpPr>
        <p:sp>
          <p:nvSpPr>
            <p:cNvPr id="140"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141"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6"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179" name="Group 178"/>
          <p:cNvGrpSpPr/>
          <p:nvPr/>
        </p:nvGrpSpPr>
        <p:grpSpPr>
          <a:xfrm>
            <a:off x="6948264" y="2903234"/>
            <a:ext cx="568006" cy="667835"/>
            <a:chOff x="6366200" y="3625261"/>
            <a:chExt cx="568006" cy="667835"/>
          </a:xfrm>
        </p:grpSpPr>
        <p:pic>
          <p:nvPicPr>
            <p:cNvPr id="180"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81" name="Straight Arrow Connector 180"/>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2"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182"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83"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83"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8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 name="Group 184"/>
          <p:cNvGrpSpPr/>
          <p:nvPr/>
        </p:nvGrpSpPr>
        <p:grpSpPr>
          <a:xfrm>
            <a:off x="4572000" y="2924944"/>
            <a:ext cx="568006" cy="667835"/>
            <a:chOff x="6366200" y="3625261"/>
            <a:chExt cx="568006" cy="667835"/>
          </a:xfrm>
        </p:grpSpPr>
        <p:pic>
          <p:nvPicPr>
            <p:cNvPr id="186"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87" name="Straight Arrow Connector 186"/>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188"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7"/>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89"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190"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196" name="Straight Connector 195"/>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97"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98" name="Straight Arrow Connector 197"/>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5217298" y="5378939"/>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a:off x="2123728" y="2924944"/>
            <a:ext cx="568006" cy="667835"/>
            <a:chOff x="6366200" y="3625261"/>
            <a:chExt cx="568006" cy="667835"/>
          </a:xfrm>
        </p:grpSpPr>
        <p:pic>
          <p:nvPicPr>
            <p:cNvPr id="202"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Straight Arrow Connector 202"/>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4"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204"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205"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211" name="Straight Connector 210"/>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228"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5</m:t>
                      </m:r>
                    </m:oMath>
                  </m:oMathPara>
                </a14:m>
                <a:endParaRPr lang="en-US" altLang="en-US" sz="2000" baseline="-25000" dirty="0">
                  <a:solidFill>
                    <a:schemeClr val="tx1"/>
                  </a:solidFill>
                </a:endParaRPr>
              </a:p>
            </p:txBody>
          </p:sp>
        </mc:Choice>
        <mc:Fallback xmlns="">
          <p:sp>
            <p:nvSpPr>
              <p:cNvPr id="228"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9"/>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229"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230" name="Straight Arrow Connector 229"/>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0" y="1095127"/>
            <a:ext cx="9144000"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We want to show that at least one path is of length log n</a:t>
            </a:r>
            <a:endParaRPr lang="he-IL" sz="2400" dirty="0">
              <a:solidFill>
                <a:schemeClr val="bg1">
                  <a:lumMod val="50000"/>
                </a:schemeClr>
              </a:solidFill>
              <a:latin typeface="Comic Sans MS" panose="030F0702030302020204" pitchFamily="66" charset="0"/>
            </a:endParaRPr>
          </a:p>
        </p:txBody>
      </p:sp>
      <p:sp>
        <p:nvSpPr>
          <p:cNvPr id="23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8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7192079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56</a:t>
            </a:fld>
            <a:endParaRPr lang="en-US"/>
          </a:p>
        </p:txBody>
      </p:sp>
      <p:sp>
        <p:nvSpPr>
          <p:cNvPr id="95" name="TextBox 94"/>
          <p:cNvSpPr txBox="1"/>
          <p:nvPr/>
        </p:nvSpPr>
        <p:spPr>
          <a:xfrm>
            <a:off x="331912" y="1959223"/>
            <a:ext cx="8424936" cy="461665"/>
          </a:xfrm>
          <a:prstGeom prst="rect">
            <a:avLst/>
          </a:prstGeom>
          <a:noFill/>
        </p:spPr>
        <p:txBody>
          <a:bodyPr wrap="square" rtlCol="1">
            <a:spAutoFit/>
          </a:bodyPr>
          <a:lstStyle/>
          <a:p>
            <a:pPr algn="ctr"/>
            <a:r>
              <a:rPr lang="en-US" sz="2400" dirty="0" smtClean="0">
                <a:latin typeface="Comic Sans MS" panose="030F0702030302020204" pitchFamily="66" charset="0"/>
              </a:rPr>
              <a:t>Associate an L-digit binary number with each path</a:t>
            </a:r>
            <a:endParaRPr lang="he-IL" sz="2400" dirty="0">
              <a:latin typeface="Comic Sans MS" panose="030F0702030302020204" pitchFamily="66" charset="0"/>
            </a:endParaRPr>
          </a:p>
        </p:txBody>
      </p:sp>
      <p:sp>
        <p:nvSpPr>
          <p:cNvPr id="90" name="TextBox 89"/>
          <p:cNvSpPr txBox="1"/>
          <p:nvPr/>
        </p:nvSpPr>
        <p:spPr>
          <a:xfrm>
            <a:off x="3851920" y="2564904"/>
            <a:ext cx="936104" cy="461665"/>
          </a:xfrm>
          <a:prstGeom prst="rect">
            <a:avLst/>
          </a:prstGeom>
          <a:noFill/>
        </p:spPr>
        <p:txBody>
          <a:bodyPr wrap="square" rtlCol="1">
            <a:spAutoFit/>
          </a:bodyPr>
          <a:lstStyle/>
          <a:p>
            <a:r>
              <a:rPr lang="en-US" sz="2400" b="1" dirty="0" smtClean="0">
                <a:solidFill>
                  <a:srgbClr val="0000FF"/>
                </a:solidFill>
                <a:latin typeface="Comic Sans MS" panose="030F0702030302020204" pitchFamily="66" charset="0"/>
              </a:rPr>
              <a:t>11</a:t>
            </a:r>
            <a:r>
              <a:rPr lang="en-US" sz="2400" dirty="0" smtClean="0">
                <a:solidFill>
                  <a:srgbClr val="0000FF"/>
                </a:solidFill>
                <a:latin typeface="Comic Sans MS" panose="030F0702030302020204" pitchFamily="66" charset="0"/>
              </a:rPr>
              <a:t>1</a:t>
            </a:r>
            <a:endParaRPr lang="he-IL" sz="2400" b="1" dirty="0">
              <a:solidFill>
                <a:srgbClr val="0000FF"/>
              </a:solidFill>
              <a:latin typeface="Comic Sans MS" panose="030F0702030302020204" pitchFamily="66" charset="0"/>
            </a:endParaRPr>
          </a:p>
        </p:txBody>
      </p:sp>
      <p:sp>
        <p:nvSpPr>
          <p:cNvPr id="178" name="TextBox 177"/>
          <p:cNvSpPr txBox="1"/>
          <p:nvPr/>
        </p:nvSpPr>
        <p:spPr>
          <a:xfrm>
            <a:off x="179512" y="1556792"/>
            <a:ext cx="8424936"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Assume no path is longer…</a:t>
            </a:r>
            <a:endParaRPr lang="he-IL" sz="2400" dirty="0">
              <a:solidFill>
                <a:schemeClr val="bg1">
                  <a:lumMod val="50000"/>
                </a:schemeClr>
              </a:solidFill>
              <a:latin typeface="Comic Sans MS" panose="030F0702030302020204" pitchFamily="66" charset="0"/>
            </a:endParaRPr>
          </a:p>
        </p:txBody>
      </p:sp>
      <p:sp>
        <p:nvSpPr>
          <p:cNvPr id="88" name="Freeform 25"/>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6</a:t>
            </a:r>
            <a:endParaRPr lang="en-US" sz="2400" baseline="-25000" dirty="0"/>
          </a:p>
        </p:txBody>
      </p:sp>
      <p:sp>
        <p:nvSpPr>
          <p:cNvPr id="89" name="Freeform 25"/>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5</a:t>
            </a:r>
            <a:endParaRPr lang="en-US" sz="2400" baseline="-25000" dirty="0"/>
          </a:p>
        </p:txBody>
      </p:sp>
      <p:sp>
        <p:nvSpPr>
          <p:cNvPr id="91" name="Freeform 25"/>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1</a:t>
            </a:r>
            <a:endParaRPr lang="en-US" sz="2400" baseline="-25000" dirty="0"/>
          </a:p>
        </p:txBody>
      </p:sp>
      <p:sp>
        <p:nvSpPr>
          <p:cNvPr id="92" name="Freeform 26"/>
          <p:cNvSpPr>
            <a:spLocks/>
          </p:cNvSpPr>
          <p:nvPr/>
        </p:nvSpPr>
        <p:spPr bwMode="auto">
          <a:xfrm>
            <a:off x="2181680"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93" name="Text Box 49"/>
              <p:cNvSpPr txBox="1">
                <a:spLocks noChangeArrowheads="1"/>
              </p:cNvSpPr>
              <p:nvPr/>
            </p:nvSpPr>
            <p:spPr bwMode="auto">
              <a:xfrm>
                <a:off x="7745791" y="4185177"/>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3</m:t>
                      </m:r>
                    </m:oMath>
                  </m:oMathPara>
                </a14:m>
                <a:endParaRPr lang="en-US" altLang="en-US" sz="2000" baseline="-25000" dirty="0">
                  <a:solidFill>
                    <a:schemeClr val="tx1"/>
                  </a:solidFill>
                </a:endParaRPr>
              </a:p>
            </p:txBody>
          </p:sp>
        </mc:Choice>
        <mc:Fallback xmlns="">
          <p:sp>
            <p:nvSpPr>
              <p:cNvPr id="93" name="Text Box 49"/>
              <p:cNvSpPr txBox="1">
                <a:spLocks noRot="1" noChangeAspect="1" noMove="1" noResize="1" noEditPoints="1" noAdjustHandles="1" noChangeArrowheads="1" noChangeShapeType="1" noTextEdit="1"/>
              </p:cNvSpPr>
              <p:nvPr/>
            </p:nvSpPr>
            <p:spPr bwMode="auto">
              <a:xfrm>
                <a:off x="7745791" y="4185177"/>
                <a:ext cx="460994" cy="392993"/>
              </a:xfrm>
              <a:prstGeom prst="rect">
                <a:avLst/>
              </a:prstGeom>
              <a:blipFill rotWithShape="1">
                <a:blip r:embed="rId2"/>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sp>
        <p:nvSpPr>
          <p:cNvPr id="94"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89"/>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0"/>
          <p:cNvSpPr>
            <a:spLocks/>
          </p:cNvSpPr>
          <p:nvPr/>
        </p:nvSpPr>
        <p:spPr bwMode="auto">
          <a:xfrm>
            <a:off x="2701268"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TextBox 97"/>
          <p:cNvSpPr txBox="1">
            <a:spLocks noChangeArrowheads="1"/>
          </p:cNvSpPr>
          <p:nvPr/>
        </p:nvSpPr>
        <p:spPr bwMode="auto">
          <a:xfrm>
            <a:off x="2261054"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grpSp>
        <p:nvGrpSpPr>
          <p:cNvPr id="100" name="Group 99"/>
          <p:cNvGrpSpPr/>
          <p:nvPr/>
        </p:nvGrpSpPr>
        <p:grpSpPr>
          <a:xfrm>
            <a:off x="4605155" y="3629124"/>
            <a:ext cx="590120" cy="764559"/>
            <a:chOff x="4600976" y="3629124"/>
            <a:chExt cx="590120" cy="764559"/>
          </a:xfrm>
        </p:grpSpPr>
        <p:sp>
          <p:nvSpPr>
            <p:cNvPr id="101" name="Freeform 25"/>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2</a:t>
              </a:r>
              <a:endParaRPr lang="en-US" sz="2400" baseline="-25000" dirty="0"/>
            </a:p>
          </p:txBody>
        </p:sp>
        <p:sp>
          <p:nvSpPr>
            <p:cNvPr id="102" name="Freeform 26"/>
            <p:cNvSpPr>
              <a:spLocks/>
            </p:cNvSpPr>
            <p:nvPr/>
          </p:nvSpPr>
          <p:spPr bwMode="auto">
            <a:xfrm>
              <a:off x="4600976" y="362912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89"/>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90"/>
            <p:cNvSpPr>
              <a:spLocks/>
            </p:cNvSpPr>
            <p:nvPr/>
          </p:nvSpPr>
          <p:spPr bwMode="auto">
            <a:xfrm>
              <a:off x="5120564" y="399745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TextBox 97"/>
            <p:cNvSpPr txBox="1">
              <a:spLocks noChangeArrowheads="1"/>
            </p:cNvSpPr>
            <p:nvPr/>
          </p:nvSpPr>
          <p:spPr bwMode="auto">
            <a:xfrm>
              <a:off x="4680350"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grpSp>
      <p:grpSp>
        <p:nvGrpSpPr>
          <p:cNvPr id="108" name="Group 107"/>
          <p:cNvGrpSpPr/>
          <p:nvPr/>
        </p:nvGrpSpPr>
        <p:grpSpPr>
          <a:xfrm>
            <a:off x="7020272" y="3629124"/>
            <a:ext cx="590120" cy="432570"/>
            <a:chOff x="5035550" y="5590183"/>
            <a:chExt cx="398463" cy="320675"/>
          </a:xfrm>
        </p:grpSpPr>
        <p:sp>
          <p:nvSpPr>
            <p:cNvPr id="109"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2400" dirty="0" smtClean="0"/>
                <a:t>R</a:t>
              </a:r>
              <a:r>
                <a:rPr lang="en-US" sz="2400" baseline="-25000" dirty="0" smtClean="0"/>
                <a:t>3</a:t>
              </a:r>
              <a:endParaRPr lang="en-US" sz="2400" baseline="-25000" dirty="0"/>
            </a:p>
          </p:txBody>
        </p:sp>
        <p:sp>
          <p:nvSpPr>
            <p:cNvPr id="110"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 name="TextBox 97"/>
          <p:cNvSpPr txBox="1">
            <a:spLocks noChangeArrowheads="1"/>
          </p:cNvSpPr>
          <p:nvPr/>
        </p:nvSpPr>
        <p:spPr bwMode="auto">
          <a:xfrm>
            <a:off x="7099646" y="402538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grpSp>
        <p:nvGrpSpPr>
          <p:cNvPr id="116" name="Group 115"/>
          <p:cNvGrpSpPr/>
          <p:nvPr/>
        </p:nvGrpSpPr>
        <p:grpSpPr>
          <a:xfrm>
            <a:off x="6948264" y="2903234"/>
            <a:ext cx="568006" cy="667835"/>
            <a:chOff x="6366200" y="3625261"/>
            <a:chExt cx="568006" cy="667835"/>
          </a:xfrm>
        </p:grpSpPr>
        <p:pic>
          <p:nvPicPr>
            <p:cNvPr id="117"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Arrow Connector 117"/>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1</m:t>
                        </m:r>
                      </m:oMath>
                    </m:oMathPara>
                  </a14:m>
                  <a:endParaRPr lang="en-US" altLang="en-US" sz="2000" baseline="-25000" dirty="0">
                    <a:solidFill>
                      <a:schemeClr val="tx1"/>
                    </a:solidFill>
                  </a:endParaRPr>
                </a:p>
              </p:txBody>
            </p:sp>
          </mc:Choice>
          <mc:Fallback xmlns="">
            <p:sp>
              <p:nvSpPr>
                <p:cNvPr id="119"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20" name="Text Box 49"/>
              <p:cNvSpPr txBox="1">
                <a:spLocks noChangeArrowheads="1"/>
              </p:cNvSpPr>
              <p:nvPr/>
            </p:nvSpPr>
            <p:spPr bwMode="auto">
              <a:xfrm>
                <a:off x="58787" y="357001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20" name="Text Box 49"/>
              <p:cNvSpPr txBox="1">
                <a:spLocks noRot="1" noChangeAspect="1" noMove="1" noResize="1" noEditPoints="1" noAdjustHandles="1" noChangeArrowheads="1" noChangeShapeType="1" noTextEdit="1"/>
              </p:cNvSpPr>
              <p:nvPr/>
            </p:nvSpPr>
            <p:spPr bwMode="auto">
              <a:xfrm>
                <a:off x="58787" y="3570014"/>
                <a:ext cx="912813" cy="461665"/>
              </a:xfrm>
              <a:prstGeom prst="rect">
                <a:avLst/>
              </a:prstGeom>
              <a:blipFill rotWithShape="1">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4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74" y="3619872"/>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 name="Group 147"/>
          <p:cNvGrpSpPr/>
          <p:nvPr/>
        </p:nvGrpSpPr>
        <p:grpSpPr>
          <a:xfrm>
            <a:off x="4571044" y="2924944"/>
            <a:ext cx="568006" cy="667835"/>
            <a:chOff x="6366200" y="3625261"/>
            <a:chExt cx="568006" cy="667835"/>
          </a:xfrm>
        </p:grpSpPr>
        <p:pic>
          <p:nvPicPr>
            <p:cNvPr id="149"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50" name="Straight Arrow Connector 149"/>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1"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2</m:t>
                        </m:r>
                      </m:oMath>
                    </m:oMathPara>
                  </a14:m>
                  <a:endParaRPr lang="en-US" altLang="en-US" sz="2000" baseline="-25000" dirty="0">
                    <a:solidFill>
                      <a:schemeClr val="tx1"/>
                    </a:solidFill>
                  </a:endParaRPr>
                </a:p>
              </p:txBody>
            </p:sp>
          </mc:Choice>
          <mc:Fallback xmlns="">
            <p:sp>
              <p:nvSpPr>
                <p:cNvPr id="151"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7"/>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52" name="Freeform 25"/>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D9D9D9"/>
          </a:solidFill>
          <a:ln>
            <a:noFill/>
          </a:ln>
          <a:extLst/>
        </p:spPr>
        <p:txBody>
          <a:bodyPr/>
          <a:lstStyle/>
          <a:p>
            <a:pPr algn="ctr"/>
            <a:r>
              <a:rPr lang="en-US" sz="2400" dirty="0" smtClean="0"/>
              <a:t>R</a:t>
            </a:r>
            <a:r>
              <a:rPr lang="en-US" sz="2400" baseline="-25000" dirty="0" smtClean="0"/>
              <a:t>4</a:t>
            </a:r>
            <a:endParaRPr lang="en-US" sz="2400" baseline="-25000" dirty="0"/>
          </a:p>
        </p:txBody>
      </p:sp>
      <p:sp>
        <p:nvSpPr>
          <p:cNvPr id="153" name="Freeform 26"/>
          <p:cNvSpPr>
            <a:spLocks/>
          </p:cNvSpPr>
          <p:nvPr/>
        </p:nvSpPr>
        <p:spPr bwMode="auto">
          <a:xfrm>
            <a:off x="7016405" y="4393683"/>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89"/>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90"/>
          <p:cNvSpPr>
            <a:spLocks/>
          </p:cNvSpPr>
          <p:nvPr/>
        </p:nvSpPr>
        <p:spPr bwMode="auto">
          <a:xfrm>
            <a:off x="7535993" y="4762010"/>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TextBox 97"/>
          <p:cNvSpPr txBox="1">
            <a:spLocks noChangeArrowheads="1"/>
          </p:cNvSpPr>
          <p:nvPr/>
        </p:nvSpPr>
        <p:spPr bwMode="auto">
          <a:xfrm>
            <a:off x="7084470" y="4794354"/>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cxnSp>
        <p:nvCxnSpPr>
          <p:cNvPr id="159" name="Straight Connector 158"/>
          <p:cNvCxnSpPr/>
          <p:nvPr/>
        </p:nvCxnSpPr>
        <p:spPr>
          <a:xfrm flipV="1">
            <a:off x="7211396" y="4133951"/>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60"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85" y="4345262"/>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Arrow Connector 160"/>
          <p:cNvCxnSpPr/>
          <p:nvPr/>
        </p:nvCxnSpPr>
        <p:spPr>
          <a:xfrm flipH="1">
            <a:off x="7610392" y="4581128"/>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217298" y="5378939"/>
            <a:ext cx="177290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2771800" y="3848472"/>
            <a:ext cx="2124191" cy="131418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2123728" y="2924944"/>
            <a:ext cx="568006" cy="667835"/>
            <a:chOff x="6366200" y="3625261"/>
            <a:chExt cx="568006" cy="667835"/>
          </a:xfrm>
        </p:grpSpPr>
        <p:pic>
          <p:nvPicPr>
            <p:cNvPr id="165"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166" name="Straight Arrow Connector 165"/>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7"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4</m:t>
                        </m:r>
                      </m:oMath>
                    </m:oMathPara>
                  </a14:m>
                  <a:endParaRPr lang="en-US" altLang="en-US" sz="2000" baseline="-25000" dirty="0">
                    <a:solidFill>
                      <a:schemeClr val="tx1"/>
                    </a:solidFill>
                  </a:endParaRPr>
                </a:p>
              </p:txBody>
            </p:sp>
          </mc:Choice>
          <mc:Fallback xmlns="">
            <p:sp>
              <p:nvSpPr>
                <p:cNvPr id="167"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8"/>
                  <a:stretch>
                    <a:fillRect b="-15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68" name="Freeform 26"/>
          <p:cNvSpPr>
            <a:spLocks/>
          </p:cNvSpPr>
          <p:nvPr/>
        </p:nvSpPr>
        <p:spPr bwMode="auto">
          <a:xfrm>
            <a:off x="4605155" y="5162654"/>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89"/>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90"/>
          <p:cNvSpPr>
            <a:spLocks/>
          </p:cNvSpPr>
          <p:nvPr/>
        </p:nvSpPr>
        <p:spPr bwMode="auto">
          <a:xfrm>
            <a:off x="5124743" y="5530981"/>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TextBox 97"/>
          <p:cNvSpPr txBox="1">
            <a:spLocks noChangeArrowheads="1"/>
          </p:cNvSpPr>
          <p:nvPr/>
        </p:nvSpPr>
        <p:spPr bwMode="auto">
          <a:xfrm>
            <a:off x="4684529" y="5558913"/>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cxnSp>
        <p:nvCxnSpPr>
          <p:cNvPr id="174" name="Straight Connector 173"/>
          <p:cNvCxnSpPr/>
          <p:nvPr/>
        </p:nvCxnSpPr>
        <p:spPr>
          <a:xfrm flipV="1">
            <a:off x="4787934" y="4106548"/>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Freeform 26"/>
          <p:cNvSpPr>
            <a:spLocks/>
          </p:cNvSpPr>
          <p:nvPr/>
        </p:nvSpPr>
        <p:spPr bwMode="auto">
          <a:xfrm>
            <a:off x="4608686" y="5170248"/>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89"/>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90"/>
          <p:cNvSpPr>
            <a:spLocks/>
          </p:cNvSpPr>
          <p:nvPr/>
        </p:nvSpPr>
        <p:spPr bwMode="auto">
          <a:xfrm>
            <a:off x="5128274" y="5538575"/>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6"/>
          <p:cNvSpPr>
            <a:spLocks/>
          </p:cNvSpPr>
          <p:nvPr/>
        </p:nvSpPr>
        <p:spPr bwMode="auto">
          <a:xfrm>
            <a:off x="6977740" y="5167825"/>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89"/>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90"/>
          <p:cNvSpPr>
            <a:spLocks/>
          </p:cNvSpPr>
          <p:nvPr/>
        </p:nvSpPr>
        <p:spPr bwMode="auto">
          <a:xfrm>
            <a:off x="7497328" y="5536152"/>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26"/>
          <p:cNvSpPr>
            <a:spLocks/>
          </p:cNvSpPr>
          <p:nvPr/>
        </p:nvSpPr>
        <p:spPr bwMode="auto">
          <a:xfrm>
            <a:off x="6981271" y="5175419"/>
            <a:ext cx="590120" cy="432570"/>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89"/>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90"/>
          <p:cNvSpPr>
            <a:spLocks/>
          </p:cNvSpPr>
          <p:nvPr/>
        </p:nvSpPr>
        <p:spPr bwMode="auto">
          <a:xfrm>
            <a:off x="7500859" y="5543746"/>
            <a:ext cx="70532" cy="64243"/>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TextBox 97"/>
          <p:cNvSpPr txBox="1">
            <a:spLocks noChangeArrowheads="1"/>
          </p:cNvSpPr>
          <p:nvPr/>
        </p:nvSpPr>
        <p:spPr bwMode="auto">
          <a:xfrm>
            <a:off x="7052171" y="555734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245" name="Text Box 49"/>
              <p:cNvSpPr txBox="1">
                <a:spLocks noChangeArrowheads="1"/>
              </p:cNvSpPr>
              <p:nvPr/>
            </p:nvSpPr>
            <p:spPr bwMode="auto">
              <a:xfrm>
                <a:off x="7731735" y="5013176"/>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5</m:t>
                      </m:r>
                    </m:oMath>
                  </m:oMathPara>
                </a14:m>
                <a:endParaRPr lang="en-US" altLang="en-US" sz="2000" baseline="-25000" dirty="0">
                  <a:solidFill>
                    <a:schemeClr val="tx1"/>
                  </a:solidFill>
                </a:endParaRPr>
              </a:p>
            </p:txBody>
          </p:sp>
        </mc:Choice>
        <mc:Fallback xmlns="">
          <p:sp>
            <p:nvSpPr>
              <p:cNvPr id="245" name="Text Box 49"/>
              <p:cNvSpPr txBox="1">
                <a:spLocks noRot="1" noChangeAspect="1" noMove="1" noResize="1" noEditPoints="1" noAdjustHandles="1" noChangeArrowheads="1" noChangeShapeType="1" noTextEdit="1"/>
              </p:cNvSpPr>
              <p:nvPr/>
            </p:nvSpPr>
            <p:spPr bwMode="auto">
              <a:xfrm>
                <a:off x="7731735" y="5013176"/>
                <a:ext cx="460994" cy="392993"/>
              </a:xfrm>
              <a:prstGeom prst="rect">
                <a:avLst/>
              </a:prstGeom>
              <a:blipFill rotWithShape="1">
                <a:blip r:embed="rId9"/>
                <a:stretch>
                  <a:fillRect b="-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246"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729" y="5173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247" name="Straight Arrow Connector 246"/>
          <p:cNvCxnSpPr/>
          <p:nvPr/>
        </p:nvCxnSpPr>
        <p:spPr>
          <a:xfrm flipH="1">
            <a:off x="7596336" y="5409127"/>
            <a:ext cx="5963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8" name="Group 247"/>
          <p:cNvGrpSpPr/>
          <p:nvPr/>
        </p:nvGrpSpPr>
        <p:grpSpPr>
          <a:xfrm>
            <a:off x="4571044" y="4472341"/>
            <a:ext cx="568006" cy="667835"/>
            <a:chOff x="6366200" y="3625261"/>
            <a:chExt cx="568006" cy="667835"/>
          </a:xfrm>
        </p:grpSpPr>
        <p:pic>
          <p:nvPicPr>
            <p:cNvPr id="249" name="Picture 2" descr="תוצאת תמונה עבור ‪funny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73" y="3625261"/>
              <a:ext cx="393633" cy="379882"/>
            </a:xfrm>
            <a:prstGeom prst="rect">
              <a:avLst/>
            </a:prstGeom>
            <a:noFill/>
            <a:extLst>
              <a:ext uri="{909E8E84-426E-40DD-AFC4-6F175D3DCCD1}">
                <a14:hiddenFill xmlns:a14="http://schemas.microsoft.com/office/drawing/2010/main">
                  <a:solidFill>
                    <a:srgbClr val="FFFFFF"/>
                  </a:solidFill>
                </a14:hiddenFill>
              </a:ext>
            </a:extLst>
          </p:spPr>
        </p:pic>
        <p:cxnSp>
          <p:nvCxnSpPr>
            <p:cNvPr id="250" name="Straight Arrow Connector 249"/>
            <p:cNvCxnSpPr/>
            <p:nvPr/>
          </p:nvCxnSpPr>
          <p:spPr>
            <a:xfrm flipH="1">
              <a:off x="6729401" y="4005064"/>
              <a:ext cx="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1" name="Text Box 49"/>
                <p:cNvSpPr txBox="1">
                  <a:spLocks noChangeArrowheads="1"/>
                </p:cNvSpPr>
                <p:nvPr/>
              </p:nvSpPr>
              <p:spPr bwMode="auto">
                <a:xfrm>
                  <a:off x="6366200" y="3852422"/>
                  <a:ext cx="460994" cy="392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a:rPr>
                          <m:t>𝑒</m:t>
                        </m:r>
                        <m:r>
                          <a:rPr lang="en-US" altLang="en-US" sz="2000" b="0" i="1" baseline="-25000" smtClean="0">
                            <a:solidFill>
                              <a:schemeClr val="tx1"/>
                            </a:solidFill>
                            <a:latin typeface="Cambria Math"/>
                          </a:rPr>
                          <m:t>6</m:t>
                        </m:r>
                      </m:oMath>
                    </m:oMathPara>
                  </a14:m>
                  <a:endParaRPr lang="en-US" altLang="en-US" sz="2000" baseline="-25000" dirty="0">
                    <a:solidFill>
                      <a:schemeClr val="tx1"/>
                    </a:solidFill>
                  </a:endParaRPr>
                </a:p>
              </p:txBody>
            </p:sp>
          </mc:Choice>
          <mc:Fallback xmlns="">
            <p:sp>
              <p:nvSpPr>
                <p:cNvPr id="251" name="Text Box 49"/>
                <p:cNvSpPr txBox="1">
                  <a:spLocks noRot="1" noChangeAspect="1" noMove="1" noResize="1" noEditPoints="1" noAdjustHandles="1" noChangeArrowheads="1" noChangeShapeType="1" noTextEdit="1"/>
                </p:cNvSpPr>
                <p:nvPr/>
              </p:nvSpPr>
              <p:spPr bwMode="auto">
                <a:xfrm>
                  <a:off x="6366200" y="3852422"/>
                  <a:ext cx="460994" cy="392993"/>
                </a:xfrm>
                <a:prstGeom prst="rect">
                  <a:avLst/>
                </a:prstGeom>
                <a:blipFill rotWithShape="1">
                  <a:blip r:embed="rId10"/>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cxnSp>
        <p:nvCxnSpPr>
          <p:cNvPr id="252" name="Straight Connector 251"/>
          <p:cNvCxnSpPr/>
          <p:nvPr/>
        </p:nvCxnSpPr>
        <p:spPr>
          <a:xfrm flipV="1">
            <a:off x="7191584" y="4901034"/>
            <a:ext cx="216114" cy="1841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0" y="1095127"/>
            <a:ext cx="9144000" cy="461665"/>
          </a:xfrm>
          <a:prstGeom prst="rect">
            <a:avLst/>
          </a:prstGeom>
          <a:noFill/>
        </p:spPr>
        <p:txBody>
          <a:bodyPr wrap="square" rtlCol="1">
            <a:spAutoFit/>
          </a:bodyPr>
          <a:lstStyle/>
          <a:p>
            <a:pPr algn="ctr"/>
            <a:r>
              <a:rPr lang="en-US" sz="2400" dirty="0" smtClean="0">
                <a:solidFill>
                  <a:schemeClr val="bg1">
                    <a:lumMod val="50000"/>
                  </a:schemeClr>
                </a:solidFill>
                <a:latin typeface="Comic Sans MS" panose="030F0702030302020204" pitchFamily="66" charset="0"/>
              </a:rPr>
              <a:t>We want to show that at least one path is of length log n</a:t>
            </a:r>
            <a:endParaRPr lang="he-IL" sz="2400" dirty="0">
              <a:solidFill>
                <a:schemeClr val="bg1">
                  <a:lumMod val="50000"/>
                </a:schemeClr>
              </a:solidFill>
              <a:latin typeface="Comic Sans MS" panose="030F0702030302020204" pitchFamily="66" charset="0"/>
            </a:endParaRPr>
          </a:p>
        </p:txBody>
      </p:sp>
      <p:sp>
        <p:nvSpPr>
          <p:cNvPr id="255"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Progress function argument</a:t>
            </a:r>
            <a:endParaRPr lang="en-GB" altLang="en-US" sz="4000" dirty="0"/>
          </a:p>
        </p:txBody>
      </p:sp>
      <p:sp>
        <p:nvSpPr>
          <p:cNvPr id="121"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2642945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57</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fontScale="925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a:t>
            </a:r>
            <a:r>
              <a:rPr lang="en-GB" altLang="en-US" sz="4000" dirty="0" smtClean="0"/>
              <a:t>function expression</a:t>
            </a:r>
            <a:endParaRPr lang="en-GB" altLang="en-US" sz="4000" dirty="0"/>
          </a:p>
        </p:txBody>
      </p:sp>
      <mc:AlternateContent xmlns:mc="http://schemas.openxmlformats.org/markup-compatibility/2006" xmlns:a14="http://schemas.microsoft.com/office/drawing/2010/main">
        <mc:Choice Requires="a14">
          <p:sp>
            <p:nvSpPr>
              <p:cNvPr id="121"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121"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2"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22"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4"/>
                <a:stretch>
                  <a:fillRect/>
                </a:stretch>
              </a:blipFill>
              <a:ln/>
            </p:spPr>
            <p:txBody>
              <a:bodyPr/>
              <a:lstStyle/>
              <a:p>
                <a:r>
                  <a:rPr lang="he-IL">
                    <a:noFill/>
                  </a:rPr>
                  <a:t> </a:t>
                </a:r>
              </a:p>
            </p:txBody>
          </p:sp>
        </mc:Fallback>
      </mc:AlternateContent>
      <p:sp>
        <p:nvSpPr>
          <p:cNvPr id="7"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3688054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58</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fontScale="925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endParaRPr lang="en-GB" altLang="en-US" sz="4000" dirty="0"/>
          </a:p>
        </p:txBody>
      </p:sp>
      <mc:AlternateContent xmlns:mc="http://schemas.openxmlformats.org/markup-compatibility/2006" xmlns:a14="http://schemas.microsoft.com/office/drawing/2010/main">
        <mc:Choice Requires="a14">
          <p:sp>
            <p:nvSpPr>
              <p:cNvPr id="121"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121"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2"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22"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4"/>
                <a:stretch>
                  <a:fillRect/>
                </a:stretch>
              </a:blip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1331640" y="3068960"/>
                <a:ext cx="6264696" cy="515318"/>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14:m>
                  <m:oMath xmlns:m="http://schemas.openxmlformats.org/officeDocument/2006/math">
                    <m:r>
                      <m:rPr>
                        <m:sty m:val="p"/>
                      </m:rPr>
                      <a:rPr lang="en-US" sz="2800">
                        <a:latin typeface="Cambria Math" panose="02040503050406030204" pitchFamily="18" charset="0"/>
                      </a:rPr>
                      <m:t>Ψ</m:t>
                    </m:r>
                    <m:r>
                      <a:rPr lang="en-US" sz="2800" i="1">
                        <a:latin typeface="Cambria Math" panose="02040503050406030204" pitchFamily="18" charset="0"/>
                      </a:rPr>
                      <m:t> </m:t>
                    </m:r>
                  </m:oMath>
                </a14:m>
                <a:r>
                  <a:rPr lang="en-US" sz="2800" dirty="0" smtClean="0"/>
                  <a:t>is monotonically increasing, because:</a:t>
                </a:r>
                <a:endParaRPr lang="en-US" sz="28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331640" y="3068960"/>
                <a:ext cx="6264696" cy="515318"/>
              </a:xfrm>
              <a:prstGeom prst="rect">
                <a:avLst/>
              </a:prstGeom>
              <a:blipFill rotWithShape="1">
                <a:blip r:embed="rId5"/>
                <a:stretch>
                  <a:fillRect t="-11765" b="-32941"/>
                </a:stretch>
              </a:blipFill>
            </p:spPr>
            <p:txBody>
              <a:bodyPr/>
              <a:lstStyle/>
              <a:p>
                <a:r>
                  <a:rPr lang="he-IL">
                    <a:noFill/>
                  </a:rPr>
                  <a:t> </a:t>
                </a:r>
              </a:p>
            </p:txBody>
          </p:sp>
        </mc:Fallback>
      </mc:AlternateContent>
      <p:sp>
        <p:nvSpPr>
          <p:cNvPr id="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684110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59</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r>
              <a:rPr lang="en-GB" altLang="en-US" sz="4000" dirty="0"/>
              <a:t/>
            </a:r>
            <a:br>
              <a:rPr lang="en-GB" altLang="en-US" sz="4000" dirty="0"/>
            </a:br>
            <a:r>
              <a:rPr lang="en-GB" altLang="en-US" sz="4000" dirty="0" smtClean="0"/>
              <a:t>Function grows in “good” scenario</a:t>
            </a:r>
            <a:endParaRPr lang="en-GB" altLang="en-US" sz="4000" dirty="0"/>
          </a:p>
        </p:txBody>
      </p:sp>
      <mc:AlternateContent xmlns:mc="http://schemas.openxmlformats.org/markup-compatibility/2006" xmlns:a14="http://schemas.microsoft.com/office/drawing/2010/main">
        <mc:Choice Requires="a14">
          <p:sp>
            <p:nvSpPr>
              <p:cNvPr id="121"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121"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2"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22"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4"/>
                <a:stretch>
                  <a:fillRect/>
                </a:stretch>
              </a:blipFill>
              <a:ln/>
            </p:spPr>
            <p:txBody>
              <a:bodyPr/>
              <a:lstStyle/>
              <a:p>
                <a:r>
                  <a:rPr lang="he-IL">
                    <a:noFill/>
                  </a:rPr>
                  <a:t> </a:t>
                </a:r>
              </a:p>
            </p:txBody>
          </p:sp>
        </mc:Fallback>
      </mc:AlternateContent>
      <p:sp>
        <p:nvSpPr>
          <p:cNvPr id="82" name="TextBox 97"/>
          <p:cNvSpPr txBox="1">
            <a:spLocks noChangeArrowheads="1"/>
          </p:cNvSpPr>
          <p:nvPr/>
        </p:nvSpPr>
        <p:spPr bwMode="auto">
          <a:xfrm>
            <a:off x="579638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sp>
        <p:nvSpPr>
          <p:cNvPr id="83"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6</a:t>
            </a:r>
            <a:endParaRPr lang="he-IL" altLang="en-US" b="1" dirty="0">
              <a:solidFill>
                <a:schemeClr val="tx2"/>
              </a:solidFill>
            </a:endParaRPr>
          </a:p>
        </p:txBody>
      </p:sp>
      <p:sp>
        <p:nvSpPr>
          <p:cNvPr id="84"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5"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86"/>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7"/>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5"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24"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24"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6"/>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2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44" name="TextBox 98"/>
          <p:cNvSpPr txBox="1">
            <a:spLocks noChangeArrowheads="1"/>
          </p:cNvSpPr>
          <p:nvPr/>
        </p:nvSpPr>
        <p:spPr bwMode="auto">
          <a:xfrm>
            <a:off x="4327649"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145"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pic>
        <p:nvPicPr>
          <p:cNvPr id="146"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7"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47"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9"/>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48" name="Straight Arrow Connector 147"/>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9"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49"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10"/>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0"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50"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11"/>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151" name="Group 150"/>
          <p:cNvGrpSpPr/>
          <p:nvPr/>
        </p:nvGrpSpPr>
        <p:grpSpPr>
          <a:xfrm>
            <a:off x="2211917" y="4330600"/>
            <a:ext cx="1478735" cy="1567661"/>
            <a:chOff x="2211917" y="4330600"/>
            <a:chExt cx="1478735" cy="1567661"/>
          </a:xfrm>
        </p:grpSpPr>
        <p:pic>
          <p:nvPicPr>
            <p:cNvPr id="152"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3"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53"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2"/>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54" name="Straight Arrow Connector 153"/>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55"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3"/>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6"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56"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4"/>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157" name="Group 156"/>
          <p:cNvGrpSpPr/>
          <p:nvPr/>
        </p:nvGrpSpPr>
        <p:grpSpPr>
          <a:xfrm>
            <a:off x="3669329" y="4347675"/>
            <a:ext cx="1478735" cy="1567661"/>
            <a:chOff x="2211917" y="4330600"/>
            <a:chExt cx="1478735" cy="1567661"/>
          </a:xfrm>
        </p:grpSpPr>
        <p:pic>
          <p:nvPicPr>
            <p:cNvPr id="158"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9"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59"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5"/>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60" name="Straight Arrow Connector 159"/>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1"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61"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6"/>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2"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62"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63" name="TextBox 102"/>
          <p:cNvSpPr txBox="1">
            <a:spLocks noChangeArrowheads="1"/>
          </p:cNvSpPr>
          <p:nvPr/>
        </p:nvSpPr>
        <p:spPr bwMode="auto">
          <a:xfrm>
            <a:off x="220662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sp>
        <p:nvSpPr>
          <p:cNvPr id="164" name="TextBox 163"/>
          <p:cNvSpPr txBox="1"/>
          <p:nvPr/>
        </p:nvSpPr>
        <p:spPr>
          <a:xfrm>
            <a:off x="3690651" y="3717032"/>
            <a:ext cx="1544129"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101100</a:t>
            </a:r>
            <a:endParaRPr lang="he-IL" sz="2400" dirty="0">
              <a:solidFill>
                <a:srgbClr val="0000FF"/>
              </a:solidFill>
              <a:latin typeface="Comic Sans MS" panose="030F0702030302020204" pitchFamily="66" charset="0"/>
            </a:endParaRPr>
          </a:p>
        </p:txBody>
      </p:sp>
      <p:sp>
        <p:nvSpPr>
          <p:cNvPr id="16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977925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smtClean="0"/>
              <a:t>Origins and Usage</a:t>
            </a:r>
            <a:endParaRPr lang="en-GB" alt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6</a:t>
            </a:fld>
            <a:endParaRPr lang="en-US" dirty="0"/>
          </a:p>
        </p:txBody>
      </p:sp>
      <p:sp>
        <p:nvSpPr>
          <p:cNvPr id="11" name="Content Placeholder 2"/>
          <p:cNvSpPr>
            <a:spLocks noGrp="1"/>
          </p:cNvSpPr>
          <p:nvPr>
            <p:ph idx="1"/>
          </p:nvPr>
        </p:nvSpPr>
        <p:spPr>
          <a:xfrm>
            <a:off x="251520" y="1196752"/>
            <a:ext cx="8784976" cy="3940547"/>
          </a:xfrm>
        </p:spPr>
        <p:txBody>
          <a:bodyPr>
            <a:normAutofit/>
          </a:bodyPr>
          <a:lstStyle/>
          <a:p>
            <a:r>
              <a:rPr lang="en-US" sz="2800" dirty="0" smtClean="0">
                <a:solidFill>
                  <a:schemeClr val="bg1">
                    <a:lumMod val="65000"/>
                  </a:schemeClr>
                </a:solidFill>
              </a:rPr>
              <a:t>Linear lower bound on memory stalls</a:t>
            </a:r>
            <a:br>
              <a:rPr lang="en-US" sz="2800" dirty="0" smtClean="0">
                <a:solidFill>
                  <a:schemeClr val="bg1">
                    <a:lumMod val="65000"/>
                  </a:schemeClr>
                </a:solidFill>
              </a:rPr>
            </a:br>
            <a:endParaRPr lang="en-US" sz="2800" dirty="0" smtClean="0">
              <a:solidFill>
                <a:schemeClr val="bg1">
                  <a:lumMod val="65000"/>
                </a:schemeClr>
              </a:solidFill>
            </a:endParaRPr>
          </a:p>
          <a:p>
            <a:r>
              <a:rPr lang="en-US" sz="2800" dirty="0" smtClean="0"/>
              <a:t>Time lower bounds on </a:t>
            </a:r>
            <a:r>
              <a:rPr lang="en-US" sz="2800" i="1" dirty="0" smtClean="0"/>
              <a:t>step-contention free </a:t>
            </a:r>
            <a:r>
              <a:rPr lang="en-US" sz="2800" dirty="0" smtClean="0"/>
              <a:t>executions</a:t>
            </a:r>
            <a:br>
              <a:rPr lang="en-US" sz="2800" dirty="0" smtClean="0"/>
            </a:br>
            <a:r>
              <a:rPr lang="en-US" sz="2800" dirty="0" smtClean="0"/>
              <a:t/>
            </a:r>
            <a:br>
              <a:rPr lang="en-US" sz="2800" dirty="0" smtClean="0"/>
            </a:br>
            <a:endParaRPr lang="en-US" sz="2800" dirty="0" smtClean="0"/>
          </a:p>
          <a:p>
            <a:pPr marL="0" indent="0">
              <a:buNone/>
            </a:pPr>
            <a:r>
              <a:rPr lang="en-US" sz="2800" dirty="0" smtClean="0"/>
              <a:t/>
            </a:r>
            <a:br>
              <a:rPr lang="en-US" sz="2800" dirty="0" smtClean="0"/>
            </a:br>
            <a:r>
              <a:rPr lang="en-US" sz="2800" dirty="0" smtClean="0"/>
              <a:t>                 </a:t>
            </a:r>
            <a:endParaRPr lang="en-US" sz="2800" dirty="0" smtClean="0">
              <a:solidFill>
                <a:srgbClr val="92D050"/>
              </a:solidFill>
            </a:endParaRPr>
          </a:p>
        </p:txBody>
      </p:sp>
      <p:sp>
        <p:nvSpPr>
          <p:cNvPr id="12" name="TextBox 11"/>
          <p:cNvSpPr txBox="1"/>
          <p:nvPr/>
        </p:nvSpPr>
        <p:spPr>
          <a:xfrm>
            <a:off x="1984765" y="1619508"/>
            <a:ext cx="6763699" cy="369332"/>
          </a:xfrm>
          <a:prstGeom prst="rect">
            <a:avLst/>
          </a:prstGeom>
          <a:noFill/>
        </p:spPr>
        <p:txBody>
          <a:bodyPr wrap="square" rtlCol="1">
            <a:spAutoFit/>
          </a:bodyPr>
          <a:lstStyle/>
          <a:p>
            <a:r>
              <a:rPr lang="en-US" dirty="0">
                <a:solidFill>
                  <a:schemeClr val="bg1">
                    <a:lumMod val="65000"/>
                  </a:schemeClr>
                </a:solidFill>
                <a:latin typeface="Comic Sans MS" panose="030F0702030302020204" pitchFamily="66" charset="0"/>
              </a:rPr>
              <a:t> </a:t>
            </a:r>
            <a:r>
              <a:rPr lang="en-US" dirty="0" smtClean="0">
                <a:solidFill>
                  <a:schemeClr val="bg1">
                    <a:lumMod val="65000"/>
                  </a:schemeClr>
                </a:solidFill>
                <a:latin typeface="Comic Sans MS" panose="030F0702030302020204" pitchFamily="66" charset="0"/>
              </a:rPr>
              <a:t>Ellen, </a:t>
            </a:r>
            <a:r>
              <a:rPr lang="en-US" dirty="0" err="1" smtClean="0">
                <a:solidFill>
                  <a:schemeClr val="bg1">
                    <a:lumMod val="65000"/>
                  </a:schemeClr>
                </a:solidFill>
                <a:latin typeface="Comic Sans MS" panose="030F0702030302020204" pitchFamily="66" charset="0"/>
              </a:rPr>
              <a:t>Hendler</a:t>
            </a:r>
            <a:r>
              <a:rPr lang="en-US" dirty="0" smtClean="0">
                <a:solidFill>
                  <a:schemeClr val="bg1">
                    <a:lumMod val="65000"/>
                  </a:schemeClr>
                </a:solidFill>
                <a:latin typeface="Comic Sans MS" panose="030F0702030302020204" pitchFamily="66" charset="0"/>
              </a:rPr>
              <a:t> &amp; </a:t>
            </a:r>
            <a:r>
              <a:rPr lang="en-US" dirty="0" err="1" smtClean="0">
                <a:solidFill>
                  <a:schemeClr val="bg1">
                    <a:lumMod val="65000"/>
                  </a:schemeClr>
                </a:solidFill>
                <a:latin typeface="Comic Sans MS" panose="030F0702030302020204" pitchFamily="66" charset="0"/>
              </a:rPr>
              <a:t>Shavit</a:t>
            </a:r>
            <a:r>
              <a:rPr lang="en-US" dirty="0">
                <a:solidFill>
                  <a:schemeClr val="bg1">
                    <a:lumMod val="65000"/>
                  </a:schemeClr>
                </a:solidFill>
                <a:latin typeface="Comic Sans MS" panose="030F0702030302020204" pitchFamily="66" charset="0"/>
              </a:rPr>
              <a:t>, FOCS </a:t>
            </a:r>
            <a:r>
              <a:rPr lang="en-US" dirty="0" smtClean="0">
                <a:solidFill>
                  <a:schemeClr val="bg1">
                    <a:lumMod val="65000"/>
                  </a:schemeClr>
                </a:solidFill>
                <a:latin typeface="Comic Sans MS" panose="030F0702030302020204" pitchFamily="66" charset="0"/>
              </a:rPr>
              <a:t>2005, SIAM J. </a:t>
            </a:r>
            <a:r>
              <a:rPr lang="en-US" dirty="0" err="1" smtClean="0">
                <a:solidFill>
                  <a:schemeClr val="bg1">
                    <a:lumMod val="65000"/>
                  </a:schemeClr>
                </a:solidFill>
                <a:latin typeface="Comic Sans MS" panose="030F0702030302020204" pitchFamily="66" charset="0"/>
              </a:rPr>
              <a:t>Comput</a:t>
            </a:r>
            <a:r>
              <a:rPr lang="en-US" dirty="0" smtClean="0">
                <a:solidFill>
                  <a:schemeClr val="bg1">
                    <a:lumMod val="65000"/>
                  </a:schemeClr>
                </a:solidFill>
                <a:latin typeface="Comic Sans MS" panose="030F0702030302020204" pitchFamily="66" charset="0"/>
              </a:rPr>
              <a:t>. 2012</a:t>
            </a:r>
            <a:endParaRPr lang="he-IL" dirty="0">
              <a:solidFill>
                <a:schemeClr val="bg1">
                  <a:lumMod val="65000"/>
                </a:schemeClr>
              </a:solidFill>
            </a:endParaRPr>
          </a:p>
        </p:txBody>
      </p:sp>
      <p:sp>
        <p:nvSpPr>
          <p:cNvPr id="13" name="TextBox 12"/>
          <p:cNvSpPr txBox="1"/>
          <p:nvPr/>
        </p:nvSpPr>
        <p:spPr>
          <a:xfrm>
            <a:off x="1187624" y="2555612"/>
            <a:ext cx="7416824" cy="369332"/>
          </a:xfrm>
          <a:prstGeom prst="rect">
            <a:avLst/>
          </a:prstGeom>
          <a:noFill/>
        </p:spPr>
        <p:txBody>
          <a:bodyPr wrap="square" rtlCol="1">
            <a:spAutoFit/>
          </a:bodyPr>
          <a:lstStyle/>
          <a:p>
            <a:r>
              <a:rPr lang="en-US" dirty="0">
                <a:latin typeface="Comic Sans MS" panose="030F0702030302020204" pitchFamily="66" charset="0"/>
              </a:rPr>
              <a:t> </a:t>
            </a:r>
            <a:r>
              <a:rPr lang="en-US" dirty="0" err="1" smtClean="0">
                <a:solidFill>
                  <a:srgbClr val="0000FF"/>
                </a:solidFill>
                <a:latin typeface="Comic Sans MS" panose="030F0702030302020204" pitchFamily="66" charset="0"/>
              </a:rPr>
              <a:t>Attiya</a:t>
            </a:r>
            <a:r>
              <a:rPr lang="en-US" dirty="0" smtClean="0">
                <a:solidFill>
                  <a:srgbClr val="0000FF"/>
                </a:solidFill>
                <a:latin typeface="Comic Sans MS" panose="030F0702030302020204" pitchFamily="66" charset="0"/>
              </a:rPr>
              <a:t>, </a:t>
            </a:r>
            <a:r>
              <a:rPr lang="en-US" dirty="0" err="1" smtClean="0">
                <a:solidFill>
                  <a:srgbClr val="0000FF"/>
                </a:solidFill>
                <a:latin typeface="Comic Sans MS" panose="030F0702030302020204" pitchFamily="66" charset="0"/>
              </a:rPr>
              <a:t>Guerraoui</a:t>
            </a:r>
            <a:r>
              <a:rPr lang="en-US" dirty="0" smtClean="0">
                <a:solidFill>
                  <a:srgbClr val="0000FF"/>
                </a:solidFill>
                <a:latin typeface="Comic Sans MS" panose="030F0702030302020204" pitchFamily="66" charset="0"/>
              </a:rPr>
              <a:t>, </a:t>
            </a:r>
            <a:r>
              <a:rPr lang="en-US" dirty="0" err="1" smtClean="0">
                <a:solidFill>
                  <a:srgbClr val="0000FF"/>
                </a:solidFill>
                <a:latin typeface="Comic Sans MS" panose="030F0702030302020204" pitchFamily="66" charset="0"/>
              </a:rPr>
              <a:t>Hendler</a:t>
            </a:r>
            <a:r>
              <a:rPr lang="en-US" dirty="0" smtClean="0">
                <a:solidFill>
                  <a:srgbClr val="0000FF"/>
                </a:solidFill>
                <a:latin typeface="Comic Sans MS" panose="030F0702030302020204" pitchFamily="66" charset="0"/>
              </a:rPr>
              <a:t> &amp; </a:t>
            </a:r>
            <a:r>
              <a:rPr lang="en-US" dirty="0" err="1" smtClean="0">
                <a:solidFill>
                  <a:srgbClr val="0000FF"/>
                </a:solidFill>
                <a:latin typeface="Comic Sans MS" panose="030F0702030302020204" pitchFamily="66" charset="0"/>
              </a:rPr>
              <a:t>Kouznetsov</a:t>
            </a:r>
            <a:r>
              <a:rPr lang="en-US" dirty="0" smtClean="0">
                <a:solidFill>
                  <a:srgbClr val="0000FF"/>
                </a:solidFill>
                <a:latin typeface="Comic Sans MS" panose="030F0702030302020204" pitchFamily="66" charset="0"/>
              </a:rPr>
              <a:t>, PODC 2006, JACM 2009</a:t>
            </a:r>
            <a:endParaRPr lang="he-IL" dirty="0"/>
          </a:p>
        </p:txBody>
      </p:sp>
      <p:pic>
        <p:nvPicPr>
          <p:cNvPr id="17" name="Picture 2" descr="תוצאת תמונה עבור ‪eurek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741800"/>
            <a:ext cx="648988" cy="79208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40729023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60</a:t>
            </a:fld>
            <a:endParaRPr lang="en-US"/>
          </a:p>
        </p:txBody>
      </p:sp>
      <mc:AlternateContent xmlns:mc="http://schemas.openxmlformats.org/markup-compatibility/2006" xmlns:a14="http://schemas.microsoft.com/office/drawing/2010/main">
        <mc:Choice Requires="a14">
          <p:sp>
            <p:nvSpPr>
              <p:cNvPr id="121"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121"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2"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22"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4"/>
                <a:stretch>
                  <a:fillRect/>
                </a:stretch>
              </a:blipFill>
              <a:ln/>
            </p:spPr>
            <p:txBody>
              <a:bodyPr/>
              <a:lstStyle/>
              <a:p>
                <a:r>
                  <a:rPr lang="he-IL">
                    <a:noFill/>
                  </a:rPr>
                  <a:t> </a:t>
                </a:r>
              </a:p>
            </p:txBody>
          </p:sp>
        </mc:Fallback>
      </mc:AlternateContent>
      <p:sp>
        <p:nvSpPr>
          <p:cNvPr id="164" name="TextBox 163"/>
          <p:cNvSpPr txBox="1"/>
          <p:nvPr/>
        </p:nvSpPr>
        <p:spPr>
          <a:xfrm>
            <a:off x="3690651" y="3717032"/>
            <a:ext cx="1544129"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101100</a:t>
            </a:r>
            <a:endParaRPr lang="he-IL" sz="2400" dirty="0">
              <a:solidFill>
                <a:srgbClr val="0000FF"/>
              </a:solidFill>
              <a:latin typeface="Comic Sans MS" panose="030F0702030302020204" pitchFamily="66" charset="0"/>
            </a:endParaRPr>
          </a:p>
        </p:txBody>
      </p:sp>
      <p:sp>
        <p:nvSpPr>
          <p:cNvPr id="165"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6"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167"/>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68"/>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86"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203"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203"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6"/>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204"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2"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3"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223"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9"/>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224" name="Straight Arrow Connector 223"/>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5"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225"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10"/>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26"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226"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11"/>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227" name="Group 226"/>
          <p:cNvGrpSpPr/>
          <p:nvPr/>
        </p:nvGrpSpPr>
        <p:grpSpPr>
          <a:xfrm>
            <a:off x="2211917" y="4330600"/>
            <a:ext cx="1478735" cy="1567661"/>
            <a:chOff x="2211917" y="4330600"/>
            <a:chExt cx="1478735" cy="1567661"/>
          </a:xfrm>
        </p:grpSpPr>
        <p:pic>
          <p:nvPicPr>
            <p:cNvPr id="228"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9"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229"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2"/>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230" name="Straight Arrow Connector 229"/>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1"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231"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3"/>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32"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232"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4"/>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233" name="Group 232"/>
          <p:cNvGrpSpPr/>
          <p:nvPr/>
        </p:nvGrpSpPr>
        <p:grpSpPr>
          <a:xfrm>
            <a:off x="3669329" y="4347675"/>
            <a:ext cx="1478735" cy="1567661"/>
            <a:chOff x="2211917" y="4330600"/>
            <a:chExt cx="1478735" cy="1567661"/>
          </a:xfrm>
        </p:grpSpPr>
        <p:pic>
          <p:nvPicPr>
            <p:cNvPr id="234"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35"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235"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5"/>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236" name="Straight Arrow Connector 235"/>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7"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237"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6"/>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38"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238"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239" name="Group 238"/>
          <p:cNvGrpSpPr/>
          <p:nvPr/>
        </p:nvGrpSpPr>
        <p:grpSpPr>
          <a:xfrm>
            <a:off x="5109489" y="4347675"/>
            <a:ext cx="1478735" cy="1567661"/>
            <a:chOff x="2211917" y="4330600"/>
            <a:chExt cx="1478735" cy="1567661"/>
          </a:xfrm>
        </p:grpSpPr>
        <p:pic>
          <p:nvPicPr>
            <p:cNvPr id="240"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1"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4</m:t>
                        </m:r>
                      </m:oMath>
                    </m:oMathPara>
                  </a14:m>
                  <a:endParaRPr lang="en-US" altLang="en-US" sz="2400" baseline="-25000" dirty="0">
                    <a:solidFill>
                      <a:srgbClr val="0070C0"/>
                    </a:solidFill>
                  </a:endParaRPr>
                </a:p>
              </p:txBody>
            </p:sp>
          </mc:Choice>
          <mc:Fallback xmlns="">
            <p:sp>
              <p:nvSpPr>
                <p:cNvPr id="241"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8"/>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242" name="Straight Arrow Connector 241"/>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4</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243"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9"/>
                  <a:stretch>
                    <a:fillRect l="-7483"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44"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4</m:t>
                        </m:r>
                      </m:oMath>
                    </m:oMathPara>
                  </a14:m>
                  <a:endParaRPr lang="en-US" altLang="en-US" sz="2400" baseline="-25000" dirty="0">
                    <a:solidFill>
                      <a:schemeClr val="tx1"/>
                    </a:solidFill>
                  </a:endParaRPr>
                </a:p>
              </p:txBody>
            </p:sp>
          </mc:Choice>
          <mc:Fallback xmlns="">
            <p:sp>
              <p:nvSpPr>
                <p:cNvPr id="244"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2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245" name="TextBox 97"/>
          <p:cNvSpPr txBox="1">
            <a:spLocks noChangeArrowheads="1"/>
          </p:cNvSpPr>
          <p:nvPr/>
        </p:nvSpPr>
        <p:spPr bwMode="auto">
          <a:xfrm>
            <a:off x="579638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sp>
        <p:nvSpPr>
          <p:cNvPr id="246"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6</a:t>
            </a:r>
            <a:endParaRPr lang="he-IL" altLang="en-US" b="1" dirty="0">
              <a:solidFill>
                <a:schemeClr val="tx2"/>
              </a:solidFill>
            </a:endParaRPr>
          </a:p>
        </p:txBody>
      </p:sp>
      <p:sp>
        <p:nvSpPr>
          <p:cNvPr id="247"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280" name="TextBox 98"/>
          <p:cNvSpPr txBox="1">
            <a:spLocks noChangeArrowheads="1"/>
          </p:cNvSpPr>
          <p:nvPr/>
        </p:nvSpPr>
        <p:spPr bwMode="auto">
          <a:xfrm>
            <a:off x="4327649"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281"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sp>
        <p:nvSpPr>
          <p:cNvPr id="282" name="TextBox 102"/>
          <p:cNvSpPr txBox="1">
            <a:spLocks noChangeArrowheads="1"/>
          </p:cNvSpPr>
          <p:nvPr/>
        </p:nvSpPr>
        <p:spPr bwMode="auto">
          <a:xfrm>
            <a:off x="220662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grpSp>
        <p:nvGrpSpPr>
          <p:cNvPr id="11" name="Group 10"/>
          <p:cNvGrpSpPr/>
          <p:nvPr/>
        </p:nvGrpSpPr>
        <p:grpSpPr>
          <a:xfrm>
            <a:off x="3690651" y="3255422"/>
            <a:ext cx="1544129" cy="923275"/>
            <a:chOff x="3690651" y="3255422"/>
            <a:chExt cx="1544129" cy="923275"/>
          </a:xfrm>
        </p:grpSpPr>
        <p:sp>
          <p:nvSpPr>
            <p:cNvPr id="283" name="TextBox 282"/>
            <p:cNvSpPr txBox="1"/>
            <p:nvPr/>
          </p:nvSpPr>
          <p:spPr>
            <a:xfrm>
              <a:off x="3690651" y="3255422"/>
              <a:ext cx="1544129"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1011</a:t>
              </a:r>
              <a:r>
                <a:rPr lang="en-US" sz="2400" b="1" dirty="0" smtClean="0">
                  <a:solidFill>
                    <a:srgbClr val="0000FF"/>
                  </a:solidFill>
                  <a:latin typeface="Comic Sans MS" panose="030F0702030302020204" pitchFamily="66" charset="0"/>
                </a:rPr>
                <a:t>1</a:t>
              </a:r>
              <a:r>
                <a:rPr lang="en-US" sz="2400" dirty="0" smtClean="0">
                  <a:solidFill>
                    <a:srgbClr val="0000FF"/>
                  </a:solidFill>
                  <a:latin typeface="Comic Sans MS" panose="030F0702030302020204" pitchFamily="66" charset="0"/>
                </a:rPr>
                <a:t>0</a:t>
              </a:r>
              <a:endParaRPr lang="he-IL" sz="2400" dirty="0">
                <a:solidFill>
                  <a:srgbClr val="0000FF"/>
                </a:solidFill>
                <a:latin typeface="Comic Sans MS" panose="030F0702030302020204" pitchFamily="66" charset="0"/>
              </a:endParaRPr>
            </a:p>
          </p:txBody>
        </p:sp>
        <p:cxnSp>
          <p:nvCxnSpPr>
            <p:cNvPr id="6" name="Straight Connector 5"/>
            <p:cNvCxnSpPr/>
            <p:nvPr/>
          </p:nvCxnSpPr>
          <p:spPr>
            <a:xfrm flipV="1">
              <a:off x="4341813" y="3717087"/>
              <a:ext cx="271292" cy="461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r>
              <a:rPr lang="en-GB" altLang="en-US" sz="4000" dirty="0"/>
              <a:t/>
            </a:r>
            <a:br>
              <a:rPr lang="en-GB" altLang="en-US" sz="4000" dirty="0"/>
            </a:br>
            <a:r>
              <a:rPr lang="en-GB" altLang="en-US" sz="4000" dirty="0" smtClean="0"/>
              <a:t>Function grows in “good” scenario</a:t>
            </a:r>
            <a:endParaRPr lang="en-GB" altLang="en-US" sz="4000" dirty="0"/>
          </a:p>
        </p:txBody>
      </p:sp>
      <p:sp>
        <p:nvSpPr>
          <p:cNvPr id="12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81361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2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61</a:t>
            </a:fld>
            <a:endParaRPr lang="en-US"/>
          </a:p>
        </p:txBody>
      </p:sp>
      <p:sp>
        <p:nvSpPr>
          <p:cNvPr id="4" name="TextBox 97"/>
          <p:cNvSpPr txBox="1">
            <a:spLocks noChangeArrowheads="1"/>
          </p:cNvSpPr>
          <p:nvPr/>
        </p:nvSpPr>
        <p:spPr bwMode="auto">
          <a:xfrm>
            <a:off x="579638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sp>
        <p:nvSpPr>
          <p:cNvPr id="5"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6</a:t>
            </a:r>
            <a:endParaRPr lang="he-IL" altLang="en-US" b="1" dirty="0">
              <a:solidFill>
                <a:schemeClr val="tx2"/>
              </a:solidFill>
            </a:endParaRPr>
          </a:p>
        </p:txBody>
      </p:sp>
      <p:sp>
        <p:nvSpPr>
          <p:cNvPr id="6"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7"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44"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44"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4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64" name="TextBox 98"/>
          <p:cNvSpPr txBox="1">
            <a:spLocks noChangeArrowheads="1"/>
          </p:cNvSpPr>
          <p:nvPr/>
        </p:nvSpPr>
        <p:spPr bwMode="auto">
          <a:xfrm>
            <a:off x="4327649"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65"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pic>
        <p:nvPicPr>
          <p:cNvPr id="66"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7"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67"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7"/>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68" name="Straight Arrow Connector 67"/>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69"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8"/>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0"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70"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71" name="Group 70"/>
          <p:cNvGrpSpPr/>
          <p:nvPr/>
        </p:nvGrpSpPr>
        <p:grpSpPr>
          <a:xfrm>
            <a:off x="2211917" y="4330600"/>
            <a:ext cx="1478735" cy="1567661"/>
            <a:chOff x="2211917" y="4330600"/>
            <a:chExt cx="1478735" cy="1567661"/>
          </a:xfrm>
        </p:grpSpPr>
        <p:pic>
          <p:nvPicPr>
            <p:cNvPr id="72"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3"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73"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0"/>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74" name="Straight Arrow Connector 73"/>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75"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1"/>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6"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76"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2"/>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77" name="Group 76"/>
          <p:cNvGrpSpPr/>
          <p:nvPr/>
        </p:nvGrpSpPr>
        <p:grpSpPr>
          <a:xfrm>
            <a:off x="3669329" y="4347675"/>
            <a:ext cx="1478735" cy="1567661"/>
            <a:chOff x="2211917" y="4330600"/>
            <a:chExt cx="1478735" cy="1567661"/>
          </a:xfrm>
        </p:grpSpPr>
        <p:pic>
          <p:nvPicPr>
            <p:cNvPr id="78" name="Picture 2" descr="תוצאת תמונה עבור ‪funny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9"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79"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3"/>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80" name="Straight Arrow Connector 79"/>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81"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4"/>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2"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82"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83" name="TextBox 102"/>
          <p:cNvSpPr txBox="1">
            <a:spLocks noChangeArrowheads="1"/>
          </p:cNvSpPr>
          <p:nvPr/>
        </p:nvSpPr>
        <p:spPr bwMode="auto">
          <a:xfrm>
            <a:off x="220662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sp>
        <p:nvSpPr>
          <p:cNvPr id="84" name="TextBox 83"/>
          <p:cNvSpPr txBox="1"/>
          <p:nvPr/>
        </p:nvSpPr>
        <p:spPr>
          <a:xfrm>
            <a:off x="3690651" y="3717032"/>
            <a:ext cx="1544129"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101100</a:t>
            </a:r>
            <a:endParaRPr lang="he-IL" sz="24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6"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86"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1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7"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87"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17"/>
                <a:stretch>
                  <a:fillRect/>
                </a:stretch>
              </a:blipFill>
              <a:ln/>
            </p:spPr>
            <p:txBody>
              <a:bodyPr/>
              <a:lstStyle/>
              <a:p>
                <a:r>
                  <a:rPr lang="he-IL">
                    <a:noFill/>
                  </a:rPr>
                  <a:t> </a:t>
                </a:r>
              </a:p>
            </p:txBody>
          </p:sp>
        </mc:Fallback>
      </mc:AlternateContent>
      <p:sp>
        <p:nvSpPr>
          <p:cNvPr id="89"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r>
              <a:rPr lang="en-GB" altLang="en-US" sz="4000" dirty="0"/>
              <a:t/>
            </a:r>
            <a:br>
              <a:rPr lang="en-GB" altLang="en-US" sz="4000" dirty="0"/>
            </a:br>
            <a:r>
              <a:rPr lang="en-GB" altLang="en-US" sz="4000" dirty="0" smtClean="0"/>
              <a:t>Function grows in “bad” scenario</a:t>
            </a:r>
            <a:endParaRPr lang="en-GB" altLang="en-US" sz="4000" dirty="0"/>
          </a:p>
        </p:txBody>
      </p:sp>
      <p:sp>
        <p:nvSpPr>
          <p:cNvPr id="90"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8597470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62</a:t>
            </a:fld>
            <a:endParaRPr lang="en-US"/>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4"/>
                <a:stretch>
                  <a:fillRect/>
                </a:stretch>
              </a:blipFill>
              <a:ln/>
            </p:spPr>
            <p:txBody>
              <a:bodyPr/>
              <a:lstStyle/>
              <a:p>
                <a:r>
                  <a:rPr lang="he-IL">
                    <a:noFill/>
                  </a:rPr>
                  <a:t> </a:t>
                </a:r>
              </a:p>
            </p:txBody>
          </p:sp>
        </mc:Fallback>
      </mc:AlternateContent>
      <p:sp>
        <p:nvSpPr>
          <p:cNvPr id="88" name="TextBox 97"/>
          <p:cNvSpPr txBox="1">
            <a:spLocks noChangeArrowheads="1"/>
          </p:cNvSpPr>
          <p:nvPr/>
        </p:nvSpPr>
        <p:spPr bwMode="auto">
          <a:xfrm>
            <a:off x="579638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sp>
        <p:nvSpPr>
          <p:cNvPr id="89"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6</a:t>
            </a:r>
            <a:endParaRPr lang="he-IL" altLang="en-US" b="1" dirty="0">
              <a:solidFill>
                <a:schemeClr val="tx2"/>
              </a:solidFill>
            </a:endParaRPr>
          </a:p>
        </p:txBody>
      </p:sp>
      <p:sp>
        <p:nvSpPr>
          <p:cNvPr id="90"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1"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92"/>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1"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28"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28"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6"/>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29"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48" name="TextBox 98"/>
          <p:cNvSpPr txBox="1">
            <a:spLocks noChangeArrowheads="1"/>
          </p:cNvSpPr>
          <p:nvPr/>
        </p:nvSpPr>
        <p:spPr bwMode="auto">
          <a:xfrm>
            <a:off x="4327649"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149"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pic>
        <p:nvPicPr>
          <p:cNvPr id="150"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1"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51"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9"/>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52" name="Straight Arrow Connector 151"/>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53"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10"/>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4"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54"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11"/>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155" name="Group 154"/>
          <p:cNvGrpSpPr/>
          <p:nvPr/>
        </p:nvGrpSpPr>
        <p:grpSpPr>
          <a:xfrm>
            <a:off x="2211917" y="4330600"/>
            <a:ext cx="1478735" cy="1567661"/>
            <a:chOff x="2211917" y="4330600"/>
            <a:chExt cx="1478735" cy="1567661"/>
          </a:xfrm>
        </p:grpSpPr>
        <p:pic>
          <p:nvPicPr>
            <p:cNvPr id="156"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7"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57"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2"/>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58" name="Straight Arrow Connector 157"/>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59"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3"/>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0"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60"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4"/>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161" name="Group 160"/>
          <p:cNvGrpSpPr/>
          <p:nvPr/>
        </p:nvGrpSpPr>
        <p:grpSpPr>
          <a:xfrm>
            <a:off x="3669329" y="4347675"/>
            <a:ext cx="1478735" cy="1567661"/>
            <a:chOff x="2211917" y="4330600"/>
            <a:chExt cx="1478735" cy="1567661"/>
          </a:xfrm>
        </p:grpSpPr>
        <p:pic>
          <p:nvPicPr>
            <p:cNvPr id="162"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3"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63"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5"/>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64" name="Straight Arrow Connector 163"/>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65"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6"/>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6"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66"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67" name="TextBox 102"/>
          <p:cNvSpPr txBox="1">
            <a:spLocks noChangeArrowheads="1"/>
          </p:cNvSpPr>
          <p:nvPr/>
        </p:nvSpPr>
        <p:spPr bwMode="auto">
          <a:xfrm>
            <a:off x="220662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168"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1233" y="286477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9" name="Text Box 49"/>
              <p:cNvSpPr txBox="1">
                <a:spLocks noChangeArrowheads="1"/>
              </p:cNvSpPr>
              <p:nvPr/>
            </p:nvSpPr>
            <p:spPr bwMode="auto">
              <a:xfrm>
                <a:off x="1491612" y="2699331"/>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4</m:t>
                      </m:r>
                    </m:oMath>
                  </m:oMathPara>
                </a14:m>
                <a:endParaRPr lang="en-US" altLang="en-US" sz="2400" baseline="-25000" dirty="0">
                  <a:solidFill>
                    <a:srgbClr val="0070C0"/>
                  </a:solidFill>
                </a:endParaRPr>
              </a:p>
            </p:txBody>
          </p:sp>
        </mc:Choice>
        <mc:Fallback xmlns="">
          <p:sp>
            <p:nvSpPr>
              <p:cNvPr id="169" name="Text Box 49"/>
              <p:cNvSpPr txBox="1">
                <a:spLocks noRot="1" noChangeAspect="1" noMove="1" noResize="1" noEditPoints="1" noAdjustHandles="1" noChangeArrowheads="1" noChangeShapeType="1" noTextEdit="1"/>
              </p:cNvSpPr>
              <p:nvPr/>
            </p:nvSpPr>
            <p:spPr bwMode="auto">
              <a:xfrm>
                <a:off x="1491612" y="2699331"/>
                <a:ext cx="912813" cy="461665"/>
              </a:xfrm>
              <a:prstGeom prst="rect">
                <a:avLst/>
              </a:prstGeom>
              <a:blipFill rotWithShape="1">
                <a:blip r:embed="rId18"/>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70" name="Straight Arrow Connector 169"/>
          <p:cNvCxnSpPr/>
          <p:nvPr/>
        </p:nvCxnSpPr>
        <p:spPr>
          <a:xfrm flipH="1">
            <a:off x="2404425" y="3667958"/>
            <a:ext cx="1431" cy="1898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1" name="Text Box 49"/>
              <p:cNvSpPr txBox="1">
                <a:spLocks noChangeArrowheads="1"/>
              </p:cNvSpPr>
              <p:nvPr/>
            </p:nvSpPr>
            <p:spPr bwMode="auto">
              <a:xfrm>
                <a:off x="1776444" y="3206293"/>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4</m:t>
                      </m:r>
                    </m:oMath>
                  </m:oMathPara>
                </a14:m>
                <a:endParaRPr lang="en-US" altLang="en-US" sz="2400" baseline="-25000" dirty="0">
                  <a:solidFill>
                    <a:schemeClr val="tx1"/>
                  </a:solidFill>
                </a:endParaRPr>
              </a:p>
            </p:txBody>
          </p:sp>
        </mc:Choice>
        <mc:Fallback xmlns="">
          <p:sp>
            <p:nvSpPr>
              <p:cNvPr id="171" name="Text Box 49"/>
              <p:cNvSpPr txBox="1">
                <a:spLocks noRot="1" noChangeAspect="1" noMove="1" noResize="1" noEditPoints="1" noAdjustHandles="1" noChangeArrowheads="1" noChangeShapeType="1" noTextEdit="1"/>
              </p:cNvSpPr>
              <p:nvPr/>
            </p:nvSpPr>
            <p:spPr bwMode="auto">
              <a:xfrm>
                <a:off x="1776444" y="3206293"/>
                <a:ext cx="912813" cy="461665"/>
              </a:xfrm>
              <a:prstGeom prst="rect">
                <a:avLst/>
              </a:prstGeom>
              <a:blipFill rotWithShape="1">
                <a:blip r:embed="rId1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72" name="Text Box 49"/>
              <p:cNvSpPr txBox="1">
                <a:spLocks noChangeArrowheads="1"/>
              </p:cNvSpPr>
              <p:nvPr/>
            </p:nvSpPr>
            <p:spPr bwMode="auto">
              <a:xfrm>
                <a:off x="2089738" y="55107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4</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72" name="Text Box 49"/>
              <p:cNvSpPr txBox="1">
                <a:spLocks noRot="1" noChangeAspect="1" noMove="1" noResize="1" noEditPoints="1" noAdjustHandles="1" noChangeArrowheads="1" noChangeShapeType="1" noTextEdit="1"/>
              </p:cNvSpPr>
              <p:nvPr/>
            </p:nvSpPr>
            <p:spPr bwMode="auto">
              <a:xfrm>
                <a:off x="2089738" y="5510748"/>
                <a:ext cx="895909" cy="400110"/>
              </a:xfrm>
              <a:prstGeom prst="rect">
                <a:avLst/>
              </a:prstGeom>
              <a:blipFill rotWithShape="1">
                <a:blip r:embed="rId20"/>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173" name="Group 172"/>
          <p:cNvGrpSpPr/>
          <p:nvPr/>
        </p:nvGrpSpPr>
        <p:grpSpPr>
          <a:xfrm>
            <a:off x="3002899" y="5949280"/>
            <a:ext cx="3818018" cy="368300"/>
            <a:chOff x="3002899" y="5949280"/>
            <a:chExt cx="3818018" cy="368300"/>
          </a:xfrm>
        </p:grpSpPr>
        <p:cxnSp>
          <p:nvCxnSpPr>
            <p:cNvPr id="174" name="Straight Connector 173"/>
            <p:cNvCxnSpPr/>
            <p:nvPr/>
          </p:nvCxnSpPr>
          <p:spPr>
            <a:xfrm flipV="1">
              <a:off x="3002899" y="6004036"/>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419941"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860101"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6596850"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78" name="TextBox 102"/>
            <p:cNvSpPr txBox="1">
              <a:spLocks noChangeArrowheads="1"/>
            </p:cNvSpPr>
            <p:nvPr/>
          </p:nvSpPr>
          <p:spPr bwMode="auto">
            <a:xfrm>
              <a:off x="3564136" y="594928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rgbClr val="0000FF"/>
                  </a:solidFill>
                </a:rPr>
                <a:t>3</a:t>
              </a:r>
              <a:endParaRPr lang="he-IL" altLang="en-US" b="1" dirty="0">
                <a:solidFill>
                  <a:srgbClr val="0000FF"/>
                </a:solidFill>
              </a:endParaRPr>
            </a:p>
          </p:txBody>
        </p:sp>
      </p:grpSp>
      <p:sp>
        <p:nvSpPr>
          <p:cNvPr id="181" name="TextBox 180"/>
          <p:cNvSpPr txBox="1"/>
          <p:nvPr/>
        </p:nvSpPr>
        <p:spPr>
          <a:xfrm>
            <a:off x="3690651" y="3717032"/>
            <a:ext cx="1544129"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101100</a:t>
            </a:r>
            <a:endParaRPr lang="he-IL" sz="2400" dirty="0">
              <a:solidFill>
                <a:srgbClr val="0000FF"/>
              </a:solidFill>
              <a:latin typeface="Comic Sans MS" panose="030F0702030302020204" pitchFamily="66" charset="0"/>
            </a:endParaRPr>
          </a:p>
        </p:txBody>
      </p:sp>
      <p:sp>
        <p:nvSpPr>
          <p:cNvPr id="180"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r>
              <a:rPr lang="en-GB" altLang="en-US" sz="4000" dirty="0"/>
              <a:t/>
            </a:r>
            <a:br>
              <a:rPr lang="en-GB" altLang="en-US" sz="4000" dirty="0"/>
            </a:br>
            <a:r>
              <a:rPr lang="en-GB" altLang="en-US" sz="4000" dirty="0" smtClean="0"/>
              <a:t>Function grows in “bad” scenario</a:t>
            </a:r>
            <a:endParaRPr lang="en-GB" altLang="en-US" sz="4000" dirty="0"/>
          </a:p>
        </p:txBody>
      </p:sp>
      <p:sp>
        <p:nvSpPr>
          <p:cNvPr id="18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5139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63</a:t>
            </a:fld>
            <a:endParaRPr lang="en-US"/>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4"/>
                <a:stretch>
                  <a:fillRect/>
                </a:stretch>
              </a:blipFill>
              <a:ln/>
            </p:spPr>
            <p:txBody>
              <a:bodyPr/>
              <a:lstStyle/>
              <a:p>
                <a:r>
                  <a:rPr lang="he-IL">
                    <a:noFill/>
                  </a:rPr>
                  <a:t> </a:t>
                </a:r>
              </a:p>
            </p:txBody>
          </p:sp>
        </mc:Fallback>
      </mc:AlternateContent>
      <p:sp>
        <p:nvSpPr>
          <p:cNvPr id="88" name="TextBox 97"/>
          <p:cNvSpPr txBox="1">
            <a:spLocks noChangeArrowheads="1"/>
          </p:cNvSpPr>
          <p:nvPr/>
        </p:nvSpPr>
        <p:spPr bwMode="auto">
          <a:xfrm>
            <a:off x="5796384"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5</a:t>
            </a:r>
            <a:endParaRPr lang="he-IL" altLang="en-US" b="1" dirty="0">
              <a:solidFill>
                <a:schemeClr val="tx2"/>
              </a:solidFill>
            </a:endParaRPr>
          </a:p>
        </p:txBody>
      </p:sp>
      <p:sp>
        <p:nvSpPr>
          <p:cNvPr id="89" name="TextBox 97"/>
          <p:cNvSpPr txBox="1">
            <a:spLocks noChangeArrowheads="1"/>
          </p:cNvSpPr>
          <p:nvPr/>
        </p:nvSpPr>
        <p:spPr bwMode="auto">
          <a:xfrm>
            <a:off x="6516688" y="5954251"/>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6</a:t>
            </a:r>
            <a:endParaRPr lang="he-IL" altLang="en-US" b="1" dirty="0">
              <a:solidFill>
                <a:schemeClr val="tx2"/>
              </a:solidFill>
            </a:endParaRPr>
          </a:p>
        </p:txBody>
      </p:sp>
      <p:sp>
        <p:nvSpPr>
          <p:cNvPr id="90" name="AutoShape 4"/>
          <p:cNvSpPr>
            <a:spLocks noChangeAspect="1" noChangeArrowheads="1" noTextEdit="1"/>
          </p:cNvSpPr>
          <p:nvPr/>
        </p:nvSpPr>
        <p:spPr bwMode="auto">
          <a:xfrm>
            <a:off x="744538" y="5290145"/>
            <a:ext cx="7654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1" name="Freeform 9"/>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0"/>
          <p:cNvSpPr>
            <a:spLocks/>
          </p:cNvSpPr>
          <p:nvPr/>
        </p:nvSpPr>
        <p:spPr bwMode="auto">
          <a:xfrm>
            <a:off x="1512888" y="5553670"/>
            <a:ext cx="398462"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92"/>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3"/>
          <p:cNvSpPr>
            <a:spLocks/>
          </p:cNvSpPr>
          <p:nvPr/>
        </p:nvSpPr>
        <p:spPr bwMode="auto">
          <a:xfrm>
            <a:off x="2206625" y="55536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7"/>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8"/>
          <p:cNvSpPr>
            <a:spLocks/>
          </p:cNvSpPr>
          <p:nvPr/>
        </p:nvSpPr>
        <p:spPr bwMode="auto">
          <a:xfrm>
            <a:off x="36115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22"/>
          <p:cNvSpPr>
            <a:spLocks/>
          </p:cNvSpPr>
          <p:nvPr/>
        </p:nvSpPr>
        <p:spPr bwMode="auto">
          <a:xfrm>
            <a:off x="4341813" y="5580658"/>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5"/>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26"/>
          <p:cNvSpPr>
            <a:spLocks/>
          </p:cNvSpPr>
          <p:nvPr/>
        </p:nvSpPr>
        <p:spPr bwMode="auto">
          <a:xfrm>
            <a:off x="5035550" y="5590183"/>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9"/>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0"/>
          <p:cNvSpPr>
            <a:spLocks/>
          </p:cNvSpPr>
          <p:nvPr/>
        </p:nvSpPr>
        <p:spPr bwMode="auto">
          <a:xfrm>
            <a:off x="5784850" y="5590183"/>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33"/>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4"/>
          <p:cNvSpPr>
            <a:spLocks/>
          </p:cNvSpPr>
          <p:nvPr/>
        </p:nvSpPr>
        <p:spPr bwMode="auto">
          <a:xfrm>
            <a:off x="6507163" y="5590183"/>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37"/>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38"/>
          <p:cNvSpPr>
            <a:spLocks/>
          </p:cNvSpPr>
          <p:nvPr/>
        </p:nvSpPr>
        <p:spPr bwMode="auto">
          <a:xfrm>
            <a:off x="7948613" y="5599708"/>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39"/>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40"/>
          <p:cNvSpPr>
            <a:spLocks/>
          </p:cNvSpPr>
          <p:nvPr/>
        </p:nvSpPr>
        <p:spPr bwMode="auto">
          <a:xfrm>
            <a:off x="8301038" y="5872758"/>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1"/>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42"/>
          <p:cNvSpPr>
            <a:spLocks/>
          </p:cNvSpPr>
          <p:nvPr/>
        </p:nvSpPr>
        <p:spPr bwMode="auto">
          <a:xfrm>
            <a:off x="2895600" y="5566370"/>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1"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28" name="Text Box 49"/>
              <p:cNvSpPr txBox="1">
                <a:spLocks noChangeArrowheads="1"/>
              </p:cNvSpPr>
              <p:nvPr/>
            </p:nvSpPr>
            <p:spPr bwMode="auto">
              <a:xfrm>
                <a:off x="-150767" y="505931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panose="02040503050406030204" pitchFamily="18" charset="0"/>
                        </a:rPr>
                        <m:t>𝑝</m:t>
                      </m:r>
                    </m:oMath>
                  </m:oMathPara>
                </a14:m>
                <a:endParaRPr lang="en-US" altLang="en-US" sz="2400" dirty="0">
                  <a:solidFill>
                    <a:srgbClr val="0070C0"/>
                  </a:solidFill>
                </a:endParaRPr>
              </a:p>
            </p:txBody>
          </p:sp>
        </mc:Choice>
        <mc:Fallback xmlns="">
          <p:sp>
            <p:nvSpPr>
              <p:cNvPr id="128" name="Text Box 49"/>
              <p:cNvSpPr txBox="1">
                <a:spLocks noRot="1" noChangeAspect="1" noMove="1" noResize="1" noEditPoints="1" noAdjustHandles="1" noChangeArrowheads="1" noChangeShapeType="1" noTextEdit="1"/>
              </p:cNvSpPr>
              <p:nvPr/>
            </p:nvSpPr>
            <p:spPr bwMode="auto">
              <a:xfrm>
                <a:off x="-150767" y="5059312"/>
                <a:ext cx="912813" cy="461665"/>
              </a:xfrm>
              <a:prstGeom prst="rect">
                <a:avLst/>
              </a:prstGeom>
              <a:blipFill rotWithShape="1">
                <a:blip r:embed="rId6"/>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pic>
        <p:nvPicPr>
          <p:cNvPr id="129"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20" y="5109170"/>
            <a:ext cx="302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752108"/>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Freeform 81"/>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82"/>
          <p:cNvSpPr>
            <a:spLocks/>
          </p:cNvSpPr>
          <p:nvPr/>
        </p:nvSpPr>
        <p:spPr bwMode="auto">
          <a:xfrm>
            <a:off x="1855788" y="5825133"/>
            <a:ext cx="55562" cy="47625"/>
          </a:xfrm>
          <a:custGeom>
            <a:avLst/>
            <a:gdLst>
              <a:gd name="T0" fmla="*/ 0 w 35"/>
              <a:gd name="T1" fmla="*/ 2147483647 h 30"/>
              <a:gd name="T2" fmla="*/ 2147483647 w 35"/>
              <a:gd name="T3" fmla="*/ 0 h 30"/>
              <a:gd name="T4" fmla="*/ 2147483647 w 35"/>
              <a:gd name="T5" fmla="*/ 2147483647 h 30"/>
              <a:gd name="T6" fmla="*/ 2147483647 w 35"/>
              <a:gd name="T7" fmla="*/ 2147483647 h 30"/>
              <a:gd name="T8" fmla="*/ 2147483647 w 35"/>
              <a:gd name="T9" fmla="*/ 0 h 30"/>
              <a:gd name="T10" fmla="*/ 2147483647 w 35"/>
              <a:gd name="T11" fmla="*/ 0 h 30"/>
              <a:gd name="T12" fmla="*/ 0 w 35"/>
              <a:gd name="T13" fmla="*/ 2147483647 h 30"/>
              <a:gd name="T14" fmla="*/ 0 60000 65536"/>
              <a:gd name="T15" fmla="*/ 0 60000 65536"/>
              <a:gd name="T16" fmla="*/ 0 60000 65536"/>
              <a:gd name="T17" fmla="*/ 0 60000 65536"/>
              <a:gd name="T18" fmla="*/ 0 60000 65536"/>
              <a:gd name="T19" fmla="*/ 0 60000 65536"/>
              <a:gd name="T20" fmla="*/ 0 60000 65536"/>
              <a:gd name="T21" fmla="*/ 0 w 35"/>
              <a:gd name="T22" fmla="*/ 0 h 30"/>
              <a:gd name="T23" fmla="*/ 35 w 3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0">
                <a:moveTo>
                  <a:pt x="0" y="30"/>
                </a:moveTo>
                <a:lnTo>
                  <a:pt x="6" y="0"/>
                </a:lnTo>
                <a:lnTo>
                  <a:pt x="12" y="6"/>
                </a:lnTo>
                <a:lnTo>
                  <a:pt x="18" y="6"/>
                </a:lnTo>
                <a:lnTo>
                  <a:pt x="24" y="0"/>
                </a:lnTo>
                <a:lnTo>
                  <a:pt x="35"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83"/>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84"/>
          <p:cNvSpPr>
            <a:spLocks/>
          </p:cNvSpPr>
          <p:nvPr/>
        </p:nvSpPr>
        <p:spPr bwMode="auto">
          <a:xfrm>
            <a:off x="2547938" y="58251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85"/>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86"/>
          <p:cNvSpPr>
            <a:spLocks/>
          </p:cNvSpPr>
          <p:nvPr/>
        </p:nvSpPr>
        <p:spPr bwMode="auto">
          <a:xfrm>
            <a:off x="3962400" y="5863233"/>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87"/>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88"/>
          <p:cNvSpPr>
            <a:spLocks/>
          </p:cNvSpPr>
          <p:nvPr/>
        </p:nvSpPr>
        <p:spPr bwMode="auto">
          <a:xfrm>
            <a:off x="4692650" y="5853708"/>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89"/>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90"/>
          <p:cNvSpPr>
            <a:spLocks/>
          </p:cNvSpPr>
          <p:nvPr/>
        </p:nvSpPr>
        <p:spPr bwMode="auto">
          <a:xfrm>
            <a:off x="5386388"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91"/>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92"/>
          <p:cNvSpPr>
            <a:spLocks/>
          </p:cNvSpPr>
          <p:nvPr/>
        </p:nvSpPr>
        <p:spPr bwMode="auto">
          <a:xfrm>
            <a:off x="6135688" y="5863233"/>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93"/>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94"/>
          <p:cNvSpPr>
            <a:spLocks/>
          </p:cNvSpPr>
          <p:nvPr/>
        </p:nvSpPr>
        <p:spPr bwMode="auto">
          <a:xfrm>
            <a:off x="6858000" y="5863233"/>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95"/>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96"/>
          <p:cNvSpPr>
            <a:spLocks/>
          </p:cNvSpPr>
          <p:nvPr/>
        </p:nvSpPr>
        <p:spPr bwMode="auto">
          <a:xfrm>
            <a:off x="3236913" y="5837833"/>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TextBox 97"/>
          <p:cNvSpPr txBox="1">
            <a:spLocks noChangeArrowheads="1"/>
          </p:cNvSpPr>
          <p:nvPr/>
        </p:nvSpPr>
        <p:spPr bwMode="auto">
          <a:xfrm>
            <a:off x="147637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48" name="TextBox 98"/>
          <p:cNvSpPr txBox="1">
            <a:spLocks noChangeArrowheads="1"/>
          </p:cNvSpPr>
          <p:nvPr/>
        </p:nvSpPr>
        <p:spPr bwMode="auto">
          <a:xfrm>
            <a:off x="4327649"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4</a:t>
            </a:r>
            <a:endParaRPr lang="he-IL" altLang="en-US" b="1" dirty="0">
              <a:solidFill>
                <a:schemeClr val="tx2"/>
              </a:solidFill>
            </a:endParaRPr>
          </a:p>
        </p:txBody>
      </p:sp>
      <p:sp>
        <p:nvSpPr>
          <p:cNvPr id="149" name="TextBox 102"/>
          <p:cNvSpPr txBox="1">
            <a:spLocks noChangeArrowheads="1"/>
          </p:cNvSpPr>
          <p:nvPr/>
        </p:nvSpPr>
        <p:spPr bwMode="auto">
          <a:xfrm>
            <a:off x="2916238"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3</a:t>
            </a:r>
            <a:endParaRPr lang="he-IL" altLang="en-US" b="1" dirty="0">
              <a:solidFill>
                <a:schemeClr val="tx2"/>
              </a:solidFill>
            </a:endParaRPr>
          </a:p>
        </p:txBody>
      </p:sp>
      <p:pic>
        <p:nvPicPr>
          <p:cNvPr id="150"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7205" y="432179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1" name="Text Box 49"/>
              <p:cNvSpPr txBox="1">
                <a:spLocks noChangeArrowheads="1"/>
              </p:cNvSpPr>
              <p:nvPr/>
            </p:nvSpPr>
            <p:spPr bwMode="auto">
              <a:xfrm>
                <a:off x="827584" y="4365192"/>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1</m:t>
                      </m:r>
                    </m:oMath>
                  </m:oMathPara>
                </a14:m>
                <a:endParaRPr lang="en-US" altLang="en-US" sz="2400" baseline="-25000" dirty="0">
                  <a:solidFill>
                    <a:srgbClr val="0070C0"/>
                  </a:solidFill>
                </a:endParaRPr>
              </a:p>
            </p:txBody>
          </p:sp>
        </mc:Choice>
        <mc:Fallback xmlns="">
          <p:sp>
            <p:nvSpPr>
              <p:cNvPr id="151" name="Text Box 49"/>
              <p:cNvSpPr txBox="1">
                <a:spLocks noRot="1" noChangeAspect="1" noMove="1" noResize="1" noEditPoints="1" noAdjustHandles="1" noChangeArrowheads="1" noChangeShapeType="1" noTextEdit="1"/>
              </p:cNvSpPr>
              <p:nvPr/>
            </p:nvSpPr>
            <p:spPr bwMode="auto">
              <a:xfrm>
                <a:off x="827584" y="4365192"/>
                <a:ext cx="912813" cy="461665"/>
              </a:xfrm>
              <a:prstGeom prst="rect">
                <a:avLst/>
              </a:prstGeom>
              <a:blipFill rotWithShape="1">
                <a:blip r:embed="rId9"/>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52" name="Straight Arrow Connector 151"/>
          <p:cNvCxnSpPr/>
          <p:nvPr/>
        </p:nvCxnSpPr>
        <p:spPr>
          <a:xfrm flipH="1">
            <a:off x="1740397" y="4930508"/>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Text Box 49"/>
              <p:cNvSpPr txBox="1">
                <a:spLocks noChangeArrowheads="1"/>
              </p:cNvSpPr>
              <p:nvPr/>
            </p:nvSpPr>
            <p:spPr bwMode="auto">
              <a:xfrm>
                <a:off x="1410410" y="54893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1</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53" name="Text Box 49"/>
              <p:cNvSpPr txBox="1">
                <a:spLocks noRot="1" noChangeAspect="1" noMove="1" noResize="1" noEditPoints="1" noAdjustHandles="1" noChangeArrowheads="1" noChangeShapeType="1" noTextEdit="1"/>
              </p:cNvSpPr>
              <p:nvPr/>
            </p:nvSpPr>
            <p:spPr bwMode="auto">
              <a:xfrm>
                <a:off x="1410410" y="5489348"/>
                <a:ext cx="895909" cy="400110"/>
              </a:xfrm>
              <a:prstGeom prst="rect">
                <a:avLst/>
              </a:prstGeom>
              <a:blipFill rotWithShape="1">
                <a:blip r:embed="rId10"/>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4" name="Text Box 49"/>
              <p:cNvSpPr txBox="1">
                <a:spLocks noChangeArrowheads="1"/>
              </p:cNvSpPr>
              <p:nvPr/>
            </p:nvSpPr>
            <p:spPr bwMode="auto">
              <a:xfrm>
                <a:off x="1112416" y="4872154"/>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1</m:t>
                      </m:r>
                    </m:oMath>
                  </m:oMathPara>
                </a14:m>
                <a:endParaRPr lang="en-US" altLang="en-US" sz="2400" baseline="-25000" dirty="0">
                  <a:solidFill>
                    <a:schemeClr val="tx1"/>
                  </a:solidFill>
                </a:endParaRPr>
              </a:p>
            </p:txBody>
          </p:sp>
        </mc:Choice>
        <mc:Fallback xmlns="">
          <p:sp>
            <p:nvSpPr>
              <p:cNvPr id="154" name="Text Box 49"/>
              <p:cNvSpPr txBox="1">
                <a:spLocks noRot="1" noChangeAspect="1" noMove="1" noResize="1" noEditPoints="1" noAdjustHandles="1" noChangeArrowheads="1" noChangeShapeType="1" noTextEdit="1"/>
              </p:cNvSpPr>
              <p:nvPr/>
            </p:nvSpPr>
            <p:spPr bwMode="auto">
              <a:xfrm>
                <a:off x="1112416" y="4872154"/>
                <a:ext cx="912813" cy="461665"/>
              </a:xfrm>
              <a:prstGeom prst="rect">
                <a:avLst/>
              </a:prstGeom>
              <a:blipFill rotWithShape="1">
                <a:blip r:embed="rId11"/>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155" name="Group 154"/>
          <p:cNvGrpSpPr/>
          <p:nvPr/>
        </p:nvGrpSpPr>
        <p:grpSpPr>
          <a:xfrm>
            <a:off x="2211917" y="4330600"/>
            <a:ext cx="1478735" cy="1567661"/>
            <a:chOff x="2211917" y="4330600"/>
            <a:chExt cx="1478735" cy="1567661"/>
          </a:xfrm>
        </p:grpSpPr>
        <p:pic>
          <p:nvPicPr>
            <p:cNvPr id="156"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7"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2</m:t>
                        </m:r>
                      </m:oMath>
                    </m:oMathPara>
                  </a14:m>
                  <a:endParaRPr lang="en-US" altLang="en-US" sz="2400" baseline="-25000" dirty="0">
                    <a:solidFill>
                      <a:srgbClr val="0070C0"/>
                    </a:solidFill>
                  </a:endParaRPr>
                </a:p>
              </p:txBody>
            </p:sp>
          </mc:Choice>
          <mc:Fallback xmlns="">
            <p:sp>
              <p:nvSpPr>
                <p:cNvPr id="157"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2"/>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58" name="Straight Arrow Connector 157"/>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2</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59"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3"/>
                  <a:stretch>
                    <a:fillRect l="-680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0"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2</m:t>
                        </m:r>
                      </m:oMath>
                    </m:oMathPara>
                  </a14:m>
                  <a:endParaRPr lang="en-US" altLang="en-US" sz="2400" baseline="-25000" dirty="0">
                    <a:solidFill>
                      <a:schemeClr val="tx1"/>
                    </a:solidFill>
                  </a:endParaRPr>
                </a:p>
              </p:txBody>
            </p:sp>
          </mc:Choice>
          <mc:Fallback xmlns="">
            <p:sp>
              <p:nvSpPr>
                <p:cNvPr id="160"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4"/>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grpSp>
        <p:nvGrpSpPr>
          <p:cNvPr id="161" name="Group 160"/>
          <p:cNvGrpSpPr/>
          <p:nvPr/>
        </p:nvGrpSpPr>
        <p:grpSpPr>
          <a:xfrm>
            <a:off x="3669329" y="4347675"/>
            <a:ext cx="1478735" cy="1567661"/>
            <a:chOff x="2211917" y="4330600"/>
            <a:chExt cx="1478735" cy="1567661"/>
          </a:xfrm>
        </p:grpSpPr>
        <p:pic>
          <p:nvPicPr>
            <p:cNvPr id="162"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538" y="4330600"/>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3" name="Text Box 49"/>
                <p:cNvSpPr txBox="1">
                  <a:spLocks noChangeArrowheads="1"/>
                </p:cNvSpPr>
                <p:nvPr/>
              </p:nvSpPr>
              <p:spPr bwMode="auto">
                <a:xfrm>
                  <a:off x="2211917" y="4373995"/>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3</m:t>
                        </m:r>
                      </m:oMath>
                    </m:oMathPara>
                  </a14:m>
                  <a:endParaRPr lang="en-US" altLang="en-US" sz="2400" baseline="-25000" dirty="0">
                    <a:solidFill>
                      <a:srgbClr val="0070C0"/>
                    </a:solidFill>
                  </a:endParaRPr>
                </a:p>
              </p:txBody>
            </p:sp>
          </mc:Choice>
          <mc:Fallback xmlns="">
            <p:sp>
              <p:nvSpPr>
                <p:cNvPr id="163" name="Text Box 49"/>
                <p:cNvSpPr txBox="1">
                  <a:spLocks noRot="1" noChangeAspect="1" noMove="1" noResize="1" noEditPoints="1" noAdjustHandles="1" noChangeArrowheads="1" noChangeShapeType="1" noTextEdit="1"/>
                </p:cNvSpPr>
                <p:nvPr/>
              </p:nvSpPr>
              <p:spPr bwMode="auto">
                <a:xfrm>
                  <a:off x="2211917" y="4373995"/>
                  <a:ext cx="912813" cy="461665"/>
                </a:xfrm>
                <a:prstGeom prst="rect">
                  <a:avLst/>
                </a:prstGeom>
                <a:blipFill rotWithShape="1">
                  <a:blip r:embed="rId15"/>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64" name="Straight Arrow Connector 163"/>
            <p:cNvCxnSpPr/>
            <p:nvPr/>
          </p:nvCxnSpPr>
          <p:spPr>
            <a:xfrm flipH="1">
              <a:off x="3124730" y="4939311"/>
              <a:ext cx="1" cy="5904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Text Box 49"/>
                <p:cNvSpPr txBox="1">
                  <a:spLocks noChangeArrowheads="1"/>
                </p:cNvSpPr>
                <p:nvPr/>
              </p:nvSpPr>
              <p:spPr bwMode="auto">
                <a:xfrm>
                  <a:off x="2794743" y="5498151"/>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3</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65" name="Text Box 49"/>
                <p:cNvSpPr txBox="1">
                  <a:spLocks noRot="1" noChangeAspect="1" noMove="1" noResize="1" noEditPoints="1" noAdjustHandles="1" noChangeArrowheads="1" noChangeShapeType="1" noTextEdit="1"/>
                </p:cNvSpPr>
                <p:nvPr/>
              </p:nvSpPr>
              <p:spPr bwMode="auto">
                <a:xfrm>
                  <a:off x="2794743" y="5498151"/>
                  <a:ext cx="895909" cy="400110"/>
                </a:xfrm>
                <a:prstGeom prst="rect">
                  <a:avLst/>
                </a:prstGeom>
                <a:blipFill rotWithShape="1">
                  <a:blip r:embed="rId16"/>
                  <a:stretch>
                    <a:fillRect l="-7534" t="-7692"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6" name="Text Box 49"/>
                <p:cNvSpPr txBox="1">
                  <a:spLocks noChangeArrowheads="1"/>
                </p:cNvSpPr>
                <p:nvPr/>
              </p:nvSpPr>
              <p:spPr bwMode="auto">
                <a:xfrm>
                  <a:off x="2496749" y="4880957"/>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3</m:t>
                        </m:r>
                      </m:oMath>
                    </m:oMathPara>
                  </a14:m>
                  <a:endParaRPr lang="en-US" altLang="en-US" sz="2400" baseline="-25000" dirty="0">
                    <a:solidFill>
                      <a:schemeClr val="tx1"/>
                    </a:solidFill>
                  </a:endParaRPr>
                </a:p>
              </p:txBody>
            </p:sp>
          </mc:Choice>
          <mc:Fallback xmlns="">
            <p:sp>
              <p:nvSpPr>
                <p:cNvPr id="166" name="Text Box 49"/>
                <p:cNvSpPr txBox="1">
                  <a:spLocks noRot="1" noChangeAspect="1" noMove="1" noResize="1" noEditPoints="1" noAdjustHandles="1" noChangeArrowheads="1" noChangeShapeType="1" noTextEdit="1"/>
                </p:cNvSpPr>
                <p:nvPr/>
              </p:nvSpPr>
              <p:spPr bwMode="auto">
                <a:xfrm>
                  <a:off x="2496749" y="4880957"/>
                  <a:ext cx="912813" cy="461665"/>
                </a:xfrm>
                <a:prstGeom prst="rect">
                  <a:avLst/>
                </a:prstGeom>
                <a:blipFill rotWithShape="1">
                  <a:blip r:embed="rId17"/>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sp>
        <p:nvSpPr>
          <p:cNvPr id="167" name="TextBox 102"/>
          <p:cNvSpPr txBox="1">
            <a:spLocks noChangeArrowheads="1"/>
          </p:cNvSpPr>
          <p:nvPr/>
        </p:nvSpPr>
        <p:spPr bwMode="auto">
          <a:xfrm>
            <a:off x="2206625" y="594102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2</a:t>
            </a:r>
            <a:endParaRPr lang="he-IL" altLang="en-US" b="1" dirty="0">
              <a:solidFill>
                <a:schemeClr val="tx2"/>
              </a:solidFill>
            </a:endParaRPr>
          </a:p>
        </p:txBody>
      </p:sp>
      <p:pic>
        <p:nvPicPr>
          <p:cNvPr id="168" name="Picture 2" descr="תוצאת תמונה עבור ‪funny f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1233" y="2864777"/>
            <a:ext cx="568311" cy="5484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9" name="Text Box 49"/>
              <p:cNvSpPr txBox="1">
                <a:spLocks noChangeArrowheads="1"/>
              </p:cNvSpPr>
              <p:nvPr/>
            </p:nvSpPr>
            <p:spPr bwMode="auto">
              <a:xfrm>
                <a:off x="1491612" y="2699331"/>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rgbClr val="0070C0"/>
                          </a:solidFill>
                          <a:latin typeface="Cambria Math"/>
                        </a:rPr>
                        <m:t>𝑞</m:t>
                      </m:r>
                      <m:r>
                        <a:rPr lang="en-US" altLang="en-US" sz="2400" b="0" i="1" baseline="-25000" smtClean="0">
                          <a:solidFill>
                            <a:srgbClr val="0070C0"/>
                          </a:solidFill>
                          <a:latin typeface="Cambria Math"/>
                        </a:rPr>
                        <m:t>4</m:t>
                      </m:r>
                    </m:oMath>
                  </m:oMathPara>
                </a14:m>
                <a:endParaRPr lang="en-US" altLang="en-US" sz="2400" baseline="-25000" dirty="0">
                  <a:solidFill>
                    <a:srgbClr val="0070C0"/>
                  </a:solidFill>
                </a:endParaRPr>
              </a:p>
            </p:txBody>
          </p:sp>
        </mc:Choice>
        <mc:Fallback xmlns="">
          <p:sp>
            <p:nvSpPr>
              <p:cNvPr id="169" name="Text Box 49"/>
              <p:cNvSpPr txBox="1">
                <a:spLocks noRot="1" noChangeAspect="1" noMove="1" noResize="1" noEditPoints="1" noAdjustHandles="1" noChangeArrowheads="1" noChangeShapeType="1" noTextEdit="1"/>
              </p:cNvSpPr>
              <p:nvPr/>
            </p:nvSpPr>
            <p:spPr bwMode="auto">
              <a:xfrm>
                <a:off x="1491612" y="2699331"/>
                <a:ext cx="912813" cy="461665"/>
              </a:xfrm>
              <a:prstGeom prst="rect">
                <a:avLst/>
              </a:prstGeom>
              <a:blipFill rotWithShape="1">
                <a:blip r:embed="rId18"/>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cxnSp>
        <p:nvCxnSpPr>
          <p:cNvPr id="170" name="Straight Arrow Connector 169"/>
          <p:cNvCxnSpPr/>
          <p:nvPr/>
        </p:nvCxnSpPr>
        <p:spPr>
          <a:xfrm flipH="1">
            <a:off x="2404425" y="3667958"/>
            <a:ext cx="1431" cy="18984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1" name="Text Box 49"/>
              <p:cNvSpPr txBox="1">
                <a:spLocks noChangeArrowheads="1"/>
              </p:cNvSpPr>
              <p:nvPr/>
            </p:nvSpPr>
            <p:spPr bwMode="auto">
              <a:xfrm>
                <a:off x="1776444" y="3206293"/>
                <a:ext cx="91281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solidFill>
                            <a:schemeClr val="tx1"/>
                          </a:solidFill>
                          <a:latin typeface="Cambria Math"/>
                        </a:rPr>
                        <m:t>𝑒</m:t>
                      </m:r>
                      <m:r>
                        <a:rPr lang="en-US" altLang="en-US" sz="2400" b="0" i="1" baseline="-25000" smtClean="0">
                          <a:solidFill>
                            <a:schemeClr val="tx1"/>
                          </a:solidFill>
                          <a:latin typeface="Cambria Math"/>
                        </a:rPr>
                        <m:t>4</m:t>
                      </m:r>
                    </m:oMath>
                  </m:oMathPara>
                </a14:m>
                <a:endParaRPr lang="en-US" altLang="en-US" sz="2400" baseline="-25000" dirty="0">
                  <a:solidFill>
                    <a:schemeClr val="tx1"/>
                  </a:solidFill>
                </a:endParaRPr>
              </a:p>
            </p:txBody>
          </p:sp>
        </mc:Choice>
        <mc:Fallback xmlns="">
          <p:sp>
            <p:nvSpPr>
              <p:cNvPr id="171" name="Text Box 49"/>
              <p:cNvSpPr txBox="1">
                <a:spLocks noRot="1" noChangeAspect="1" noMove="1" noResize="1" noEditPoints="1" noAdjustHandles="1" noChangeArrowheads="1" noChangeShapeType="1" noTextEdit="1"/>
              </p:cNvSpPr>
              <p:nvPr/>
            </p:nvSpPr>
            <p:spPr bwMode="auto">
              <a:xfrm>
                <a:off x="1776444" y="3206293"/>
                <a:ext cx="912813" cy="461665"/>
              </a:xfrm>
              <a:prstGeom prst="rect">
                <a:avLst/>
              </a:prstGeom>
              <a:blipFill rotWithShape="1">
                <a:blip r:embed="rId1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72" name="Text Box 49"/>
              <p:cNvSpPr txBox="1">
                <a:spLocks noChangeArrowheads="1"/>
              </p:cNvSpPr>
              <p:nvPr/>
            </p:nvSpPr>
            <p:spPr bwMode="auto">
              <a:xfrm>
                <a:off x="2089738" y="5510748"/>
                <a:ext cx="89590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sz="2000" b="0" dirty="0" smtClean="0">
                    <a:solidFill>
                      <a:schemeClr val="tx1"/>
                    </a:solidFill>
                  </a:rPr>
                  <a:t>(</a:t>
                </a:r>
                <a14:m>
                  <m:oMath xmlns:m="http://schemas.openxmlformats.org/officeDocument/2006/math">
                    <m:r>
                      <a:rPr lang="en-US" altLang="en-US" sz="2000" b="0" i="1" smtClean="0">
                        <a:solidFill>
                          <a:schemeClr val="tx1"/>
                        </a:solidFill>
                        <a:latin typeface="Cambria Math"/>
                      </a:rPr>
                      <m:t>𝑣</m:t>
                    </m:r>
                    <m:r>
                      <a:rPr lang="en-US" altLang="en-US" sz="2000" b="0" i="1" baseline="-25000" smtClean="0">
                        <a:solidFill>
                          <a:schemeClr val="tx1"/>
                        </a:solidFill>
                        <a:latin typeface="Cambria Math"/>
                      </a:rPr>
                      <m:t>4</m:t>
                    </m:r>
                    <m:r>
                      <a:rPr lang="en-US" altLang="en-US" sz="2000" b="0" i="1" smtClean="0">
                        <a:solidFill>
                          <a:schemeClr val="tx1"/>
                        </a:solidFill>
                        <a:latin typeface="Cambria Math"/>
                      </a:rPr>
                      <m:t>)</m:t>
                    </m:r>
                  </m:oMath>
                </a14:m>
                <a:endParaRPr lang="en-US" altLang="en-US" sz="2000" dirty="0">
                  <a:solidFill>
                    <a:schemeClr val="tx1"/>
                  </a:solidFill>
                </a:endParaRPr>
              </a:p>
            </p:txBody>
          </p:sp>
        </mc:Choice>
        <mc:Fallback xmlns="">
          <p:sp>
            <p:nvSpPr>
              <p:cNvPr id="172" name="Text Box 49"/>
              <p:cNvSpPr txBox="1">
                <a:spLocks noRot="1" noChangeAspect="1" noMove="1" noResize="1" noEditPoints="1" noAdjustHandles="1" noChangeArrowheads="1" noChangeShapeType="1" noTextEdit="1"/>
              </p:cNvSpPr>
              <p:nvPr/>
            </p:nvSpPr>
            <p:spPr bwMode="auto">
              <a:xfrm>
                <a:off x="2089738" y="5510748"/>
                <a:ext cx="895909" cy="400110"/>
              </a:xfrm>
              <a:prstGeom prst="rect">
                <a:avLst/>
              </a:prstGeom>
              <a:blipFill rotWithShape="1">
                <a:blip r:embed="rId20"/>
                <a:stretch>
                  <a:fillRect l="-7483"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noFill/>
                  </a:rPr>
                  <a:t> </a:t>
                </a:r>
              </a:p>
            </p:txBody>
          </p:sp>
        </mc:Fallback>
      </mc:AlternateContent>
      <p:grpSp>
        <p:nvGrpSpPr>
          <p:cNvPr id="173" name="Group 172"/>
          <p:cNvGrpSpPr/>
          <p:nvPr/>
        </p:nvGrpSpPr>
        <p:grpSpPr>
          <a:xfrm>
            <a:off x="3002899" y="5949280"/>
            <a:ext cx="3818018" cy="368300"/>
            <a:chOff x="3002899" y="5949280"/>
            <a:chExt cx="3818018" cy="368300"/>
          </a:xfrm>
        </p:grpSpPr>
        <p:cxnSp>
          <p:nvCxnSpPr>
            <p:cNvPr id="174" name="Straight Connector 173"/>
            <p:cNvCxnSpPr/>
            <p:nvPr/>
          </p:nvCxnSpPr>
          <p:spPr>
            <a:xfrm flipV="1">
              <a:off x="3002899" y="6004036"/>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419941"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860101"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6596850" y="6021288"/>
              <a:ext cx="224067"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78" name="TextBox 102"/>
            <p:cNvSpPr txBox="1">
              <a:spLocks noChangeArrowheads="1"/>
            </p:cNvSpPr>
            <p:nvPr/>
          </p:nvSpPr>
          <p:spPr bwMode="auto">
            <a:xfrm>
              <a:off x="3564136" y="594928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rgbClr val="0000FF"/>
                  </a:solidFill>
                </a:rPr>
                <a:t>3</a:t>
              </a:r>
              <a:endParaRPr lang="he-IL" altLang="en-US" b="1" dirty="0">
                <a:solidFill>
                  <a:srgbClr val="0000FF"/>
                </a:solidFill>
              </a:endParaRPr>
            </a:p>
          </p:txBody>
        </p:sp>
      </p:grpSp>
      <p:sp>
        <p:nvSpPr>
          <p:cNvPr id="181" name="TextBox 180"/>
          <p:cNvSpPr txBox="1"/>
          <p:nvPr/>
        </p:nvSpPr>
        <p:spPr>
          <a:xfrm>
            <a:off x="3690651" y="3717032"/>
            <a:ext cx="1544129"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101100</a:t>
            </a:r>
            <a:endParaRPr lang="he-IL" sz="2400" dirty="0">
              <a:solidFill>
                <a:srgbClr val="0000FF"/>
              </a:solidFill>
              <a:latin typeface="Comic Sans MS" panose="030F0702030302020204" pitchFamily="66" charset="0"/>
            </a:endParaRPr>
          </a:p>
        </p:txBody>
      </p:sp>
      <p:sp>
        <p:nvSpPr>
          <p:cNvPr id="180" name="TextBox 179"/>
          <p:cNvSpPr txBox="1"/>
          <p:nvPr/>
        </p:nvSpPr>
        <p:spPr>
          <a:xfrm>
            <a:off x="3690651" y="3255422"/>
            <a:ext cx="1544129" cy="461665"/>
          </a:xfrm>
          <a:prstGeom prst="rect">
            <a:avLst/>
          </a:prstGeom>
          <a:noFill/>
        </p:spPr>
        <p:txBody>
          <a:bodyPr wrap="square" rtlCol="1">
            <a:spAutoFit/>
          </a:bodyPr>
          <a:lstStyle/>
          <a:p>
            <a:r>
              <a:rPr lang="en-US" sz="2400" dirty="0" smtClean="0">
                <a:solidFill>
                  <a:srgbClr val="0000FF"/>
                </a:solidFill>
                <a:latin typeface="Comic Sans MS" panose="030F0702030302020204" pitchFamily="66" charset="0"/>
              </a:rPr>
              <a:t>110000</a:t>
            </a:r>
            <a:endParaRPr lang="he-IL" sz="2400" dirty="0">
              <a:solidFill>
                <a:srgbClr val="0000FF"/>
              </a:solidFill>
              <a:latin typeface="Comic Sans MS" panose="030F0702030302020204" pitchFamily="66" charset="0"/>
            </a:endParaRPr>
          </a:p>
        </p:txBody>
      </p:sp>
      <p:cxnSp>
        <p:nvCxnSpPr>
          <p:cNvPr id="182" name="Straight Connector 181"/>
          <p:cNvCxnSpPr/>
          <p:nvPr/>
        </p:nvCxnSpPr>
        <p:spPr>
          <a:xfrm>
            <a:off x="3954161" y="3947864"/>
            <a:ext cx="767064"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Rectangle 4"/>
          <p:cNvSpPr txBox="1">
            <a:spLocks noChangeArrowheads="1"/>
          </p:cNvSpPr>
          <p:nvPr/>
        </p:nvSpPr>
        <p:spPr>
          <a:xfrm>
            <a:off x="457200" y="274638"/>
            <a:ext cx="8147248" cy="1095375"/>
          </a:xfrm>
          <a:prstGeom prst="rect">
            <a:avLst/>
          </a:prstGeom>
          <a:noFill/>
        </p:spPr>
        <p:txBody>
          <a:bodyPr>
            <a:normAutofit fontScale="92500" lnSpcReduction="2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r>
              <a:rPr lang="en-GB" altLang="en-US" sz="4000" dirty="0"/>
              <a:t/>
            </a:r>
            <a:br>
              <a:rPr lang="en-GB" altLang="en-US" sz="4000" dirty="0"/>
            </a:br>
            <a:r>
              <a:rPr lang="en-GB" altLang="en-US" sz="4000" dirty="0" smtClean="0"/>
              <a:t>Function grows in “good” scenario</a:t>
            </a:r>
            <a:endParaRPr lang="en-GB" altLang="en-US" sz="4000" dirty="0"/>
          </a:p>
        </p:txBody>
      </p:sp>
      <p:sp>
        <p:nvSpPr>
          <p:cNvPr id="179"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2674251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64</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fontScale="925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endParaRPr lang="en-GB" altLang="en-US" sz="4000" dirty="0"/>
          </a:p>
        </p:txBody>
      </p:sp>
      <mc:AlternateContent xmlns:mc="http://schemas.openxmlformats.org/markup-compatibility/2006" xmlns:a14="http://schemas.microsoft.com/office/drawing/2010/main">
        <mc:Choice Requires="a14">
          <p:sp>
            <p:nvSpPr>
              <p:cNvPr id="122"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22"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3"/>
                <a:stretch>
                  <a:fillRect/>
                </a:stretch>
              </a:blip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0" name="Content Placeholder 2"/>
              <p:cNvSpPr txBox="1">
                <a:spLocks/>
              </p:cNvSpPr>
              <p:nvPr/>
            </p:nvSpPr>
            <p:spPr>
              <a:xfrm>
                <a:off x="1331640" y="3129706"/>
                <a:ext cx="6264696" cy="515318"/>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14:m>
                  <m:oMath xmlns:m="http://schemas.openxmlformats.org/officeDocument/2006/math">
                    <m:sSub>
                      <m:sSubPr>
                        <m:ctrlPr>
                          <a:rPr lang="en-US" sz="2800" i="1" smtClean="0">
                            <a:latin typeface="Cambria Math"/>
                          </a:rPr>
                        </m:ctrlPr>
                      </m:sSubPr>
                      <m:e>
                        <m:r>
                          <m:rPr>
                            <m:sty m:val="p"/>
                          </m:rPr>
                          <a:rPr lang="en-US" sz="2800">
                            <a:latin typeface="Cambria Math" panose="02040503050406030204" pitchFamily="18" charset="0"/>
                          </a:rPr>
                          <m:t>Ψ</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1</m:t>
                    </m:r>
                  </m:oMath>
                </a14:m>
                <a:r>
                  <a:rPr lang="en-US" sz="2800" dirty="0"/>
                  <a:t> </a:t>
                </a:r>
                <a:r>
                  <a:rPr lang="en-US" sz="2800" dirty="0" smtClean="0"/>
                  <a:t>and </a:t>
                </a:r>
                <a14:m>
                  <m:oMath xmlns:m="http://schemas.openxmlformats.org/officeDocument/2006/math">
                    <m:r>
                      <m:rPr>
                        <m:sty m:val="p"/>
                      </m:rPr>
                      <a:rPr lang="en-US" sz="2800">
                        <a:latin typeface="Cambria Math" panose="02040503050406030204" pitchFamily="18" charset="0"/>
                      </a:rPr>
                      <m:t>Ψ</m:t>
                    </m:r>
                    <m:r>
                      <a:rPr lang="en-US" sz="2800" i="1">
                        <a:latin typeface="Cambria Math" panose="02040503050406030204" pitchFamily="18" charset="0"/>
                      </a:rPr>
                      <m:t> </m:t>
                    </m:r>
                  </m:oMath>
                </a14:m>
                <a:r>
                  <a:rPr lang="en-US" sz="2800" dirty="0" smtClean="0"/>
                  <a:t>monotonically increasing</a:t>
                </a:r>
                <a:endParaRPr lang="en-US" sz="2800" dirty="0"/>
              </a:p>
            </p:txBody>
          </p:sp>
        </mc:Choice>
        <mc:Fallback xmlns="">
          <p:sp>
            <p:nvSpPr>
              <p:cNvPr id="190" name="Content Placeholder 2"/>
              <p:cNvSpPr txBox="1">
                <a:spLocks noRot="1" noChangeAspect="1" noMove="1" noResize="1" noEditPoints="1" noAdjustHandles="1" noChangeArrowheads="1" noChangeShapeType="1" noTextEdit="1"/>
              </p:cNvSpPr>
              <p:nvPr/>
            </p:nvSpPr>
            <p:spPr>
              <a:xfrm>
                <a:off x="1331640" y="3129706"/>
                <a:ext cx="6264696" cy="515318"/>
              </a:xfrm>
              <a:prstGeom prst="rect">
                <a:avLst/>
              </a:prstGeom>
              <a:blipFill rotWithShape="1">
                <a:blip r:embed="rId4"/>
                <a:stretch>
                  <a:fillRect t="-11765" b="-3294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5"/>
                <a:stretch>
                  <a:fillRect/>
                </a:stretch>
              </a:blipFill>
            </p:spPr>
            <p:txBody>
              <a:bodyPr/>
              <a:lstStyle/>
              <a:p>
                <a:r>
                  <a:rPr lang="he-IL">
                    <a:noFill/>
                  </a:rPr>
                  <a:t> </a:t>
                </a:r>
              </a:p>
            </p:txBody>
          </p:sp>
        </mc:Fallback>
      </mc:AlternateContent>
      <p:sp>
        <p:nvSpPr>
          <p:cNvPr id="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160047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65</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fontScale="925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endParaRPr lang="en-GB" altLang="en-US" sz="4000" dirty="0"/>
          </a:p>
        </p:txBody>
      </p:sp>
      <mc:AlternateContent xmlns:mc="http://schemas.openxmlformats.org/markup-compatibility/2006" xmlns:a14="http://schemas.microsoft.com/office/drawing/2010/main">
        <mc:Choice Requires="a14">
          <p:sp>
            <p:nvSpPr>
              <p:cNvPr id="122"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22"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3"/>
                <a:stretch>
                  <a:fillRect/>
                </a:stretch>
              </a:blip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0" name="Content Placeholder 2"/>
              <p:cNvSpPr txBox="1">
                <a:spLocks/>
              </p:cNvSpPr>
              <p:nvPr/>
            </p:nvSpPr>
            <p:spPr>
              <a:xfrm>
                <a:off x="1331640" y="3129706"/>
                <a:ext cx="6264696" cy="515318"/>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14:m>
                  <m:oMath xmlns:m="http://schemas.openxmlformats.org/officeDocument/2006/math">
                    <m:sSub>
                      <m:sSubPr>
                        <m:ctrlPr>
                          <a:rPr lang="en-US" sz="2800" i="1" smtClean="0">
                            <a:latin typeface="Cambria Math"/>
                          </a:rPr>
                        </m:ctrlPr>
                      </m:sSubPr>
                      <m:e>
                        <m:r>
                          <m:rPr>
                            <m:sty m:val="p"/>
                          </m:rPr>
                          <a:rPr lang="en-US" sz="2800">
                            <a:latin typeface="Cambria Math" panose="02040503050406030204" pitchFamily="18" charset="0"/>
                          </a:rPr>
                          <m:t>Ψ</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1</m:t>
                    </m:r>
                  </m:oMath>
                </a14:m>
                <a:r>
                  <a:rPr lang="en-US" sz="2800" dirty="0"/>
                  <a:t> </a:t>
                </a:r>
                <a:r>
                  <a:rPr lang="en-US" sz="2800" dirty="0" smtClean="0"/>
                  <a:t>and </a:t>
                </a:r>
                <a14:m>
                  <m:oMath xmlns:m="http://schemas.openxmlformats.org/officeDocument/2006/math">
                    <m:r>
                      <m:rPr>
                        <m:sty m:val="p"/>
                      </m:rPr>
                      <a:rPr lang="en-US" sz="2800">
                        <a:latin typeface="Cambria Math" panose="02040503050406030204" pitchFamily="18" charset="0"/>
                      </a:rPr>
                      <m:t>Ψ</m:t>
                    </m:r>
                    <m:r>
                      <a:rPr lang="en-US" sz="2800" i="1">
                        <a:latin typeface="Cambria Math" panose="02040503050406030204" pitchFamily="18" charset="0"/>
                      </a:rPr>
                      <m:t> </m:t>
                    </m:r>
                  </m:oMath>
                </a14:m>
                <a:r>
                  <a:rPr lang="en-US" sz="2800" dirty="0" smtClean="0"/>
                  <a:t>monotonically increasing</a:t>
                </a:r>
                <a:endParaRPr lang="en-US" sz="2800" dirty="0"/>
              </a:p>
            </p:txBody>
          </p:sp>
        </mc:Choice>
        <mc:Fallback xmlns="">
          <p:sp>
            <p:nvSpPr>
              <p:cNvPr id="190" name="Content Placeholder 2"/>
              <p:cNvSpPr txBox="1">
                <a:spLocks noRot="1" noChangeAspect="1" noMove="1" noResize="1" noEditPoints="1" noAdjustHandles="1" noChangeArrowheads="1" noChangeShapeType="1" noTextEdit="1"/>
              </p:cNvSpPr>
              <p:nvPr/>
            </p:nvSpPr>
            <p:spPr>
              <a:xfrm>
                <a:off x="1331640" y="3129706"/>
                <a:ext cx="6264696" cy="515318"/>
              </a:xfrm>
              <a:prstGeom prst="rect">
                <a:avLst/>
              </a:prstGeom>
              <a:blipFill rotWithShape="1">
                <a:blip r:embed="rId4"/>
                <a:stretch>
                  <a:fillRect t="-11765" b="-3294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1" name="Content Placeholder 2"/>
              <p:cNvSpPr txBox="1">
                <a:spLocks/>
              </p:cNvSpPr>
              <p:nvPr/>
            </p:nvSpPr>
            <p:spPr>
              <a:xfrm>
                <a:off x="297887" y="4209826"/>
                <a:ext cx="8352928" cy="731342"/>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Ψ</m:t>
                          </m:r>
                        </m:e>
                        <m:sub>
                          <m:r>
                            <a:rPr lang="en-US" sz="2800" b="0" i="1" smtClean="0">
                              <a:latin typeface="Cambria Math"/>
                            </a:rPr>
                            <m:t>𝑛</m:t>
                          </m:r>
                          <m:r>
                            <a:rPr lang="en-US" sz="2800" b="0" i="1" smtClean="0">
                              <a:latin typeface="Cambria Math"/>
                            </a:rPr>
                            <m:t>−</m:t>
                          </m:r>
                          <m:r>
                            <a:rPr lang="en-US" sz="2800" b="0" i="1" smtClean="0">
                              <a:latin typeface="Cambria Math"/>
                            </a:rPr>
                            <m:t>1</m:t>
                          </m:r>
                        </m:sub>
                      </m:sSub>
                      <m:r>
                        <a:rPr lang="en-US" sz="2800" i="1">
                          <a:latin typeface="Cambria Math" panose="02040503050406030204" pitchFamily="18" charset="0"/>
                        </a:rPr>
                        <m:t>≥</m:t>
                      </m:r>
                      <m:r>
                        <a:rPr lang="en-US" sz="2800" b="0" i="1" smtClean="0">
                          <a:latin typeface="Cambria Math"/>
                        </a:rPr>
                        <m:t>𝑛</m:t>
                      </m:r>
                      <m:r>
                        <a:rPr lang="en-US" sz="2800" b="0" i="1" smtClean="0">
                          <a:latin typeface="Cambria Math"/>
                        </a:rPr>
                        <m:t>−</m:t>
                      </m:r>
                      <m:r>
                        <a:rPr lang="en-US" sz="2800" b="0" i="1" smtClean="0">
                          <a:latin typeface="Cambria Math"/>
                        </a:rPr>
                        <m:t>1</m:t>
                      </m:r>
                    </m:oMath>
                  </m:oMathPara>
                </a14:m>
                <a:endParaRPr lang="en-US" sz="2800" dirty="0"/>
              </a:p>
            </p:txBody>
          </p:sp>
        </mc:Choice>
        <mc:Fallback xmlns="">
          <p:sp>
            <p:nvSpPr>
              <p:cNvPr id="191" name="Content Placeholder 2"/>
              <p:cNvSpPr txBox="1">
                <a:spLocks noRot="1" noChangeAspect="1" noMove="1" noResize="1" noEditPoints="1" noAdjustHandles="1" noChangeArrowheads="1" noChangeShapeType="1" noTextEdit="1"/>
              </p:cNvSpPr>
              <p:nvPr/>
            </p:nvSpPr>
            <p:spPr>
              <a:xfrm>
                <a:off x="297887" y="4209826"/>
                <a:ext cx="8352928" cy="731342"/>
              </a:xfrm>
              <a:prstGeom prst="rect">
                <a:avLst/>
              </a:prstGeom>
              <a:blipFill rotWithShape="1">
                <a:blip r:embed="rId5"/>
                <a:stretch>
                  <a:fillRect/>
                </a:stretch>
              </a:blipFill>
            </p:spPr>
            <p:txBody>
              <a:bodyPr/>
              <a:lstStyle/>
              <a:p>
                <a:r>
                  <a:rPr lang="he-IL">
                    <a:noFill/>
                  </a:rPr>
                  <a:t> </a:t>
                </a:r>
              </a:p>
            </p:txBody>
          </p:sp>
        </mc:Fallback>
      </mc:AlternateContent>
      <p:sp>
        <p:nvSpPr>
          <p:cNvPr id="5" name="Down Arrow 4"/>
          <p:cNvSpPr/>
          <p:nvPr/>
        </p:nvSpPr>
        <p:spPr>
          <a:xfrm>
            <a:off x="4139952" y="3699616"/>
            <a:ext cx="334399" cy="50405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6"/>
                <a:stretch>
                  <a:fillRect/>
                </a:stretch>
              </a:blipFill>
            </p:spPr>
            <p:txBody>
              <a:bodyPr/>
              <a:lstStyle/>
              <a:p>
                <a:r>
                  <a:rPr lang="he-IL">
                    <a:noFill/>
                  </a:rPr>
                  <a:t> </a:t>
                </a:r>
              </a:p>
            </p:txBody>
          </p:sp>
        </mc:Fallback>
      </mc:AlternateContent>
      <p:sp>
        <p:nvSpPr>
          <p:cNvPr id="12"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1509305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66</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fontScale="925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Formal progress function expression</a:t>
            </a:r>
            <a:endParaRPr lang="en-GB" altLang="en-US" sz="4000" dirty="0"/>
          </a:p>
        </p:txBody>
      </p:sp>
      <mc:AlternateContent xmlns:mc="http://schemas.openxmlformats.org/markup-compatibility/2006" xmlns:a14="http://schemas.microsoft.com/office/drawing/2010/main">
        <mc:Choice Requires="a14">
          <p:sp>
            <p:nvSpPr>
              <p:cNvPr id="122" name="Content Placeholder 2"/>
              <p:cNvSpPr txBox="1">
                <a:spLocks/>
              </p:cNvSpPr>
              <p:nvPr/>
            </p:nvSpPr>
            <p:spPr>
              <a:xfrm>
                <a:off x="4031105" y="1536081"/>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22" name="Content Placeholder 2"/>
              <p:cNvSpPr txBox="1">
                <a:spLocks noRot="1" noChangeAspect="1" noMove="1" noResize="1" noEditPoints="1" noAdjustHandles="1" noChangeArrowheads="1" noChangeShapeType="1" noTextEdit="1"/>
              </p:cNvSpPr>
              <p:nvPr/>
            </p:nvSpPr>
            <p:spPr>
              <a:xfrm>
                <a:off x="4031105" y="1536081"/>
                <a:ext cx="4624390" cy="1244847"/>
              </a:xfrm>
              <a:prstGeom prst="rect">
                <a:avLst/>
              </a:prstGeom>
              <a:blipFill rotWithShape="1">
                <a:blip r:embed="rId2"/>
                <a:stretch>
                  <a:fillRect/>
                </a:stretch>
              </a:blipFill>
              <a:ln/>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0" name="Content Placeholder 2"/>
              <p:cNvSpPr txBox="1">
                <a:spLocks/>
              </p:cNvSpPr>
              <p:nvPr/>
            </p:nvSpPr>
            <p:spPr>
              <a:xfrm>
                <a:off x="1331640" y="3129706"/>
                <a:ext cx="6264696" cy="515318"/>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14:m>
                  <m:oMath xmlns:m="http://schemas.openxmlformats.org/officeDocument/2006/math">
                    <m:sSub>
                      <m:sSubPr>
                        <m:ctrlPr>
                          <a:rPr lang="en-US" sz="2800" i="1" smtClean="0">
                            <a:latin typeface="Cambria Math"/>
                          </a:rPr>
                        </m:ctrlPr>
                      </m:sSubPr>
                      <m:e>
                        <m:r>
                          <m:rPr>
                            <m:sty m:val="p"/>
                          </m:rPr>
                          <a:rPr lang="en-US" sz="2800">
                            <a:latin typeface="Cambria Math" panose="02040503050406030204" pitchFamily="18" charset="0"/>
                          </a:rPr>
                          <m:t>Ψ</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1</m:t>
                    </m:r>
                  </m:oMath>
                </a14:m>
                <a:r>
                  <a:rPr lang="en-US" sz="2800" dirty="0"/>
                  <a:t> </a:t>
                </a:r>
                <a:r>
                  <a:rPr lang="en-US" sz="2800" dirty="0" smtClean="0"/>
                  <a:t>and </a:t>
                </a:r>
                <a14:m>
                  <m:oMath xmlns:m="http://schemas.openxmlformats.org/officeDocument/2006/math">
                    <m:r>
                      <m:rPr>
                        <m:sty m:val="p"/>
                      </m:rPr>
                      <a:rPr lang="en-US" sz="2800">
                        <a:latin typeface="Cambria Math" panose="02040503050406030204" pitchFamily="18" charset="0"/>
                      </a:rPr>
                      <m:t>Ψ</m:t>
                    </m:r>
                    <m:r>
                      <a:rPr lang="en-US" sz="2800" i="1">
                        <a:latin typeface="Cambria Math" panose="02040503050406030204" pitchFamily="18" charset="0"/>
                      </a:rPr>
                      <m:t> </m:t>
                    </m:r>
                  </m:oMath>
                </a14:m>
                <a:r>
                  <a:rPr lang="en-US" sz="2800" dirty="0" smtClean="0"/>
                  <a:t>monotonically increasing</a:t>
                </a:r>
                <a:endParaRPr lang="en-US" sz="2800" dirty="0"/>
              </a:p>
            </p:txBody>
          </p:sp>
        </mc:Choice>
        <mc:Fallback xmlns="">
          <p:sp>
            <p:nvSpPr>
              <p:cNvPr id="190" name="Content Placeholder 2"/>
              <p:cNvSpPr txBox="1">
                <a:spLocks noRot="1" noChangeAspect="1" noMove="1" noResize="1" noEditPoints="1" noAdjustHandles="1" noChangeArrowheads="1" noChangeShapeType="1" noTextEdit="1"/>
              </p:cNvSpPr>
              <p:nvPr/>
            </p:nvSpPr>
            <p:spPr>
              <a:xfrm>
                <a:off x="1331640" y="3129706"/>
                <a:ext cx="6264696" cy="515318"/>
              </a:xfrm>
              <a:prstGeom prst="rect">
                <a:avLst/>
              </a:prstGeom>
              <a:blipFill rotWithShape="1">
                <a:blip r:embed="rId3"/>
                <a:stretch>
                  <a:fillRect t="-11765" b="-3294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1" name="Content Placeholder 2"/>
              <p:cNvSpPr txBox="1">
                <a:spLocks/>
              </p:cNvSpPr>
              <p:nvPr/>
            </p:nvSpPr>
            <p:spPr>
              <a:xfrm>
                <a:off x="297887" y="4209826"/>
                <a:ext cx="8352928" cy="731342"/>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Ψ</m:t>
                          </m:r>
                        </m:e>
                        <m:sub>
                          <m:r>
                            <a:rPr lang="en-US" sz="2800" b="0" i="1" smtClean="0">
                              <a:latin typeface="Cambria Math"/>
                            </a:rPr>
                            <m:t>𝑛</m:t>
                          </m:r>
                          <m:r>
                            <a:rPr lang="en-US" sz="2800" b="0" i="1" smtClean="0">
                              <a:latin typeface="Cambria Math"/>
                            </a:rPr>
                            <m:t>−</m:t>
                          </m:r>
                          <m:r>
                            <a:rPr lang="en-US" sz="2800" b="0" i="1" smtClean="0">
                              <a:latin typeface="Cambria Math"/>
                            </a:rPr>
                            <m:t>1</m:t>
                          </m:r>
                        </m:sub>
                      </m:sSub>
                      <m:r>
                        <a:rPr lang="en-US" sz="2800" i="1">
                          <a:latin typeface="Cambria Math" panose="02040503050406030204" pitchFamily="18" charset="0"/>
                        </a:rPr>
                        <m:t>≥</m:t>
                      </m:r>
                      <m:r>
                        <a:rPr lang="en-US" sz="2800" b="0" i="1" smtClean="0">
                          <a:latin typeface="Cambria Math"/>
                        </a:rPr>
                        <m:t>𝑛</m:t>
                      </m:r>
                      <m:r>
                        <a:rPr lang="en-US" sz="2800" b="0" i="1" smtClean="0">
                          <a:latin typeface="Cambria Math"/>
                        </a:rPr>
                        <m:t>−</m:t>
                      </m:r>
                      <m:r>
                        <a:rPr lang="en-US" sz="2800" b="0" i="1" smtClean="0">
                          <a:latin typeface="Cambria Math"/>
                        </a:rPr>
                        <m:t>1</m:t>
                      </m:r>
                    </m:oMath>
                  </m:oMathPara>
                </a14:m>
                <a:endParaRPr lang="en-US" sz="2800" dirty="0"/>
              </a:p>
            </p:txBody>
          </p:sp>
        </mc:Choice>
        <mc:Fallback xmlns="">
          <p:sp>
            <p:nvSpPr>
              <p:cNvPr id="191" name="Content Placeholder 2"/>
              <p:cNvSpPr txBox="1">
                <a:spLocks noRot="1" noChangeAspect="1" noMove="1" noResize="1" noEditPoints="1" noAdjustHandles="1" noChangeArrowheads="1" noChangeShapeType="1" noTextEdit="1"/>
              </p:cNvSpPr>
              <p:nvPr/>
            </p:nvSpPr>
            <p:spPr>
              <a:xfrm>
                <a:off x="297887" y="4209826"/>
                <a:ext cx="8352928" cy="731342"/>
              </a:xfrm>
              <a:prstGeom prst="rect">
                <a:avLst/>
              </a:prstGeom>
              <a:blipFill rotWithShape="1">
                <a:blip r:embed="rId4"/>
                <a:stretch>
                  <a:fillRect/>
                </a:stretch>
              </a:blipFill>
            </p:spPr>
            <p:txBody>
              <a:bodyPr/>
              <a:lstStyle/>
              <a:p>
                <a:r>
                  <a:rPr lang="he-IL">
                    <a:noFill/>
                  </a:rPr>
                  <a:t> </a:t>
                </a:r>
              </a:p>
            </p:txBody>
          </p:sp>
        </mc:Fallback>
      </mc:AlternateContent>
      <p:sp>
        <p:nvSpPr>
          <p:cNvPr id="5" name="Down Arrow 4"/>
          <p:cNvSpPr/>
          <p:nvPr/>
        </p:nvSpPr>
        <p:spPr>
          <a:xfrm>
            <a:off x="4139952" y="3699616"/>
            <a:ext cx="334399" cy="50405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Down Arrow 9"/>
          <p:cNvSpPr/>
          <p:nvPr/>
        </p:nvSpPr>
        <p:spPr>
          <a:xfrm>
            <a:off x="4196425" y="4845632"/>
            <a:ext cx="334399" cy="50405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Content Placeholder 2"/>
          <p:cNvSpPr txBox="1">
            <a:spLocks/>
          </p:cNvSpPr>
          <p:nvPr/>
        </p:nvSpPr>
        <p:spPr>
          <a:xfrm>
            <a:off x="1331640" y="5445224"/>
            <a:ext cx="6264696" cy="515318"/>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t>At least one path of length at least log n</a:t>
            </a:r>
            <a:endParaRPr lang="en-US" sz="2800" b="1" dirty="0"/>
          </a:p>
        </p:txBody>
      </p:sp>
      <mc:AlternateContent xmlns:mc="http://schemas.openxmlformats.org/markup-compatibility/2006" xmlns:a14="http://schemas.microsoft.com/office/drawing/2010/main">
        <mc:Choice Requires="a14">
          <p:sp>
            <p:nvSpPr>
              <p:cNvPr id="12" name="Content Placeholder 2"/>
              <p:cNvSpPr txBox="1">
                <a:spLocks/>
              </p:cNvSpPr>
              <p:nvPr/>
            </p:nvSpPr>
            <p:spPr>
              <a:xfrm>
                <a:off x="323528" y="1524137"/>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func>
                            <m:funcPr>
                              <m:ctrlPr>
                                <a:rPr lang="en-US" sz="3800" b="0" i="1" smtClean="0">
                                  <a:solidFill>
                                    <a:schemeClr val="bg1"/>
                                  </a:solidFill>
                                  <a:latin typeface="Cambria Math"/>
                                </a:rPr>
                              </m:ctrlPr>
                            </m:funcPr>
                            <m:fName>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e>
                          </m:func>
                        </m:sup>
                        <m:e>
                          <m:sSup>
                            <m:sSupPr>
                              <m:ctrlPr>
                                <a:rPr lang="en-US" sz="3800" b="0" i="1" smtClean="0">
                                  <a:solidFill>
                                    <a:schemeClr val="bg1"/>
                                  </a:solidFill>
                                  <a:latin typeface="Cambria Math"/>
                                </a:rPr>
                              </m:ctrlPr>
                            </m:sSupPr>
                            <m:e>
                              <m:r>
                                <a:rPr lang="en-US" sz="3800" b="0" i="1" smtClean="0">
                                  <a:solidFill>
                                    <a:schemeClr val="bg1"/>
                                  </a:solidFill>
                                  <a:latin typeface="Cambria Math" panose="02040503050406030204" pitchFamily="18" charset="0"/>
                                </a:rPr>
                                <m:t>2</m:t>
                              </m:r>
                            </m:e>
                            <m:sup>
                              <m:func>
                                <m:funcPr>
                                  <m:ctrlPr>
                                    <a:rPr lang="en-US" sz="3800" b="0" i="1" smtClean="0">
                                      <a:solidFill>
                                        <a:schemeClr val="bg1"/>
                                      </a:solidFill>
                                      <a:latin typeface="Cambria Math"/>
                                    </a:rPr>
                                  </m:ctrlPr>
                                </m:funcPr>
                                <m:fName>
                                  <m:r>
                                    <a:rPr lang="en-US" sz="3800" b="0" i="0" smtClean="0">
                                      <a:solidFill>
                                        <a:schemeClr val="bg1"/>
                                      </a:solidFill>
                                      <a:latin typeface="Cambria Math"/>
                                    </a:rPr>
                                    <m:t>(</m:t>
                                  </m:r>
                                  <m:r>
                                    <m:rPr>
                                      <m:sty m:val="p"/>
                                    </m:rPr>
                                    <a:rPr lang="en-US" sz="3800" b="0" i="0" smtClean="0">
                                      <a:solidFill>
                                        <a:schemeClr val="bg1"/>
                                      </a:solidFill>
                                      <a:latin typeface="Cambria Math"/>
                                    </a:rPr>
                                    <m:t>log</m:t>
                                  </m:r>
                                </m:fName>
                                <m:e>
                                  <m:r>
                                    <a:rPr lang="en-US" sz="3800" b="0" i="1" smtClean="0">
                                      <a:solidFill>
                                        <a:schemeClr val="bg1"/>
                                      </a:solidFill>
                                      <a:latin typeface="Cambria Math"/>
                                    </a:rPr>
                                    <m:t>𝑛</m:t>
                                  </m:r>
                                  <m:r>
                                    <a:rPr lang="en-US" sz="3800" b="0" i="1" smtClean="0">
                                      <a:solidFill>
                                        <a:schemeClr val="bg1"/>
                                      </a:solidFill>
                                      <a:latin typeface="Cambria Math"/>
                                    </a:rPr>
                                    <m:t>)</m:t>
                                  </m:r>
                                </m:e>
                              </m:func>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323528" y="1524137"/>
                <a:ext cx="3635569" cy="1256791"/>
              </a:xfrm>
              <a:prstGeom prst="rect">
                <a:avLst/>
              </a:prstGeom>
              <a:blipFill rotWithShape="1">
                <a:blip r:embed="rId5"/>
                <a:stretch>
                  <a:fillRect/>
                </a:stretch>
              </a:blipFill>
            </p:spPr>
            <p:txBody>
              <a:bodyPr/>
              <a:lstStyle/>
              <a:p>
                <a:r>
                  <a:rPr lang="he-IL">
                    <a:noFill/>
                  </a:rPr>
                  <a:t> </a:t>
                </a:r>
              </a:p>
            </p:txBody>
          </p:sp>
        </mc:Fallback>
      </mc:AlternateContent>
      <p:sp>
        <p:nvSpPr>
          <p:cNvPr id="14"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228462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67</a:t>
            </a:fld>
            <a:endParaRPr lang="en-US"/>
          </a:p>
        </p:txBody>
      </p:sp>
      <p:sp>
        <p:nvSpPr>
          <p:cNvPr id="4" name="Rectangle 5"/>
          <p:cNvSpPr txBox="1">
            <a:spLocks noChangeArrowheads="1"/>
          </p:cNvSpPr>
          <p:nvPr/>
        </p:nvSpPr>
        <p:spPr bwMode="auto">
          <a:xfrm>
            <a:off x="755650" y="2133600"/>
            <a:ext cx="7696200" cy="3429000"/>
          </a:xfrm>
          <a:prstGeom prst="rect">
            <a:avLst/>
          </a:prstGeom>
          <a:noFill/>
          <a:ln w="9525">
            <a:noFill/>
            <a:miter lim="800000"/>
            <a:headEnd/>
            <a:tailEnd/>
          </a:ln>
          <a:effectLst/>
        </p:spPr>
        <p:txBody>
          <a:bodyPr lIns="90488" tIns="44450" rIns="90488" bIns="44450"/>
          <a:lstStyle/>
          <a:p>
            <a:pPr marL="342900" indent="-342900" algn="l" rtl="0">
              <a:spcBef>
                <a:spcPct val="20000"/>
              </a:spcBef>
              <a:buClr>
                <a:schemeClr val="folHlink"/>
              </a:buClr>
              <a:buSzPct val="60000"/>
              <a:buFont typeface="Wingdings" pitchFamily="2" charset="2"/>
              <a:buChar char="n"/>
              <a:defRPr/>
            </a:pPr>
            <a:r>
              <a:rPr lang="en-US" altLang="he-IL" sz="2800" kern="0" dirty="0"/>
              <a:t>Preliminaries</a:t>
            </a:r>
          </a:p>
          <a:p>
            <a:pPr marL="342900" indent="-342900" algn="l" rtl="0">
              <a:spcBef>
                <a:spcPct val="20000"/>
              </a:spcBef>
              <a:buClr>
                <a:schemeClr val="folHlink"/>
              </a:buClr>
              <a:buSzPct val="60000"/>
              <a:buFont typeface="Wingdings" pitchFamily="2" charset="2"/>
              <a:buChar char="n"/>
              <a:defRPr/>
            </a:pPr>
            <a:r>
              <a:rPr lang="en-US" altLang="en-US" sz="2800" kern="0" dirty="0" smtClean="0"/>
              <a:t>An extended example</a:t>
            </a:r>
          </a:p>
          <a:p>
            <a:pPr marL="800100" lvl="1" indent="-342900">
              <a:spcBef>
                <a:spcPct val="20000"/>
              </a:spcBef>
              <a:buClr>
                <a:schemeClr val="folHlink"/>
              </a:buClr>
              <a:buSzPct val="60000"/>
              <a:buFont typeface="Wingdings" pitchFamily="2" charset="2"/>
              <a:buChar char="n"/>
              <a:defRPr/>
            </a:pPr>
            <a:r>
              <a:rPr lang="en-US" altLang="en-US" sz="2400" kern="0" dirty="0" smtClean="0"/>
              <a:t>Constructing visible executions</a:t>
            </a:r>
          </a:p>
          <a:p>
            <a:pPr marL="800100" lvl="1" indent="-342900">
              <a:spcBef>
                <a:spcPct val="20000"/>
              </a:spcBef>
              <a:buClr>
                <a:schemeClr val="folHlink"/>
              </a:buClr>
              <a:buSzPct val="60000"/>
              <a:buFont typeface="Wingdings" pitchFamily="2" charset="2"/>
              <a:buChar char="n"/>
              <a:defRPr/>
            </a:pPr>
            <a:r>
              <a:rPr lang="en-US" altLang="en-US" sz="2400" kern="0" dirty="0" smtClean="0"/>
              <a:t>Progress function  </a:t>
            </a:r>
            <a:endParaRPr lang="en-US" altLang="en-US" sz="2400" kern="0" dirty="0"/>
          </a:p>
          <a:p>
            <a:pPr marL="342900" indent="-342900" algn="l" rtl="0">
              <a:spcBef>
                <a:spcPct val="20000"/>
              </a:spcBef>
              <a:buClr>
                <a:schemeClr val="folHlink"/>
              </a:buClr>
              <a:buSzPct val="60000"/>
              <a:buFont typeface="Wingdings" pitchFamily="2" charset="2"/>
              <a:buChar char="n"/>
              <a:defRPr/>
            </a:pPr>
            <a:r>
              <a:rPr lang="en-US" altLang="en-US" sz="2800" kern="0" dirty="0" smtClean="0"/>
              <a:t>Variations</a:t>
            </a:r>
            <a:endParaRPr lang="en-US" altLang="en-US" sz="2800" kern="0" dirty="0"/>
          </a:p>
          <a:p>
            <a:pPr marL="342900" indent="-342900">
              <a:spcBef>
                <a:spcPct val="20000"/>
              </a:spcBef>
              <a:buClr>
                <a:schemeClr val="folHlink"/>
              </a:buClr>
              <a:buSzPct val="100000"/>
              <a:buFont typeface="Wingdings" panose="05000000000000000000" pitchFamily="2" charset="2"/>
              <a:buChar char="§"/>
              <a:defRPr/>
            </a:pPr>
            <a:r>
              <a:rPr lang="en-US" altLang="en-US" sz="2800" kern="0" dirty="0"/>
              <a:t>Summary</a:t>
            </a:r>
          </a:p>
        </p:txBody>
      </p:sp>
      <p:sp>
        <p:nvSpPr>
          <p:cNvPr id="5" name="Rectangle 4"/>
          <p:cNvSpPr txBox="1">
            <a:spLocks noChangeArrowheads="1"/>
          </p:cNvSpPr>
          <p:nvPr/>
        </p:nvSpPr>
        <p:spPr>
          <a:xfrm>
            <a:off x="457200" y="274638"/>
            <a:ext cx="7715200"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dirty="0"/>
              <a:t>Talk Outline</a:t>
            </a:r>
          </a:p>
        </p:txBody>
      </p:sp>
      <p:sp>
        <p:nvSpPr>
          <p:cNvPr id="6" name="Rectangle 6"/>
          <p:cNvSpPr>
            <a:spLocks noChangeArrowheads="1"/>
          </p:cNvSpPr>
          <p:nvPr/>
        </p:nvSpPr>
        <p:spPr bwMode="auto">
          <a:xfrm>
            <a:off x="741363" y="4062393"/>
            <a:ext cx="6688137" cy="491439"/>
          </a:xfrm>
          <a:prstGeom prst="rect">
            <a:avLst/>
          </a:prstGeom>
          <a:solidFill>
            <a:srgbClr val="99CCFF">
              <a:alpha val="25098"/>
            </a:srgbClr>
          </a:solidFill>
          <a:ln w="9525">
            <a:solidFill>
              <a:schemeClr val="tx1"/>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he-IL" altLang="he-IL" sz="1800"/>
          </a:p>
        </p:txBody>
      </p:sp>
      <p:sp>
        <p:nvSpPr>
          <p:cNvPr id="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5672588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68</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3600" dirty="0" smtClean="0"/>
              <a:t>Sometimes “coverers” may be re-used</a:t>
            </a:r>
            <a:endParaRPr lang="en-GB" altLang="en-US" sz="3600" dirty="0"/>
          </a:p>
        </p:txBody>
      </p:sp>
      <p:sp>
        <p:nvSpPr>
          <p:cNvPr id="110" name="TextBox 109"/>
          <p:cNvSpPr txBox="1"/>
          <p:nvPr/>
        </p:nvSpPr>
        <p:spPr>
          <a:xfrm>
            <a:off x="12488" y="1095126"/>
            <a:ext cx="9144000" cy="830997"/>
          </a:xfrm>
          <a:prstGeom prst="rect">
            <a:avLst/>
          </a:prstGeom>
          <a:noFill/>
        </p:spPr>
        <p:txBody>
          <a:bodyPr wrap="square" rtlCol="1">
            <a:spAutoFit/>
          </a:bodyPr>
          <a:lstStyle/>
          <a:p>
            <a:pPr algn="ctr"/>
            <a:r>
              <a:rPr lang="en-US" sz="2400" dirty="0" smtClean="0">
                <a:latin typeface="Comic Sans MS" panose="030F0702030302020204" pitchFamily="66" charset="0"/>
              </a:rPr>
              <a:t>In our example, since counter is long-lived, </a:t>
            </a:r>
            <a:br>
              <a:rPr lang="en-US" sz="2400" dirty="0" smtClean="0">
                <a:latin typeface="Comic Sans MS" panose="030F0702030302020204" pitchFamily="66" charset="0"/>
              </a:rPr>
            </a:br>
            <a:r>
              <a:rPr lang="en-US" sz="2400" u="sng" dirty="0" smtClean="0">
                <a:latin typeface="Comic Sans MS" panose="030F0702030302020204" pitchFamily="66" charset="0"/>
              </a:rPr>
              <a:t>processes no longer on current path may be re-used</a:t>
            </a:r>
            <a:endParaRPr lang="he-IL" sz="2400" u="sng" dirty="0">
              <a:solidFill>
                <a:srgbClr val="0000FF"/>
              </a:solidFill>
              <a:latin typeface="Comic Sans MS" panose="030F0702030302020204" pitchFamily="66" charset="0"/>
            </a:endParaRPr>
          </a:p>
        </p:txBody>
      </p:sp>
      <p:sp>
        <p:nvSpPr>
          <p:cNvPr id="111" name="Down Arrow 110"/>
          <p:cNvSpPr/>
          <p:nvPr/>
        </p:nvSpPr>
        <p:spPr>
          <a:xfrm>
            <a:off x="4139952" y="2564904"/>
            <a:ext cx="334399" cy="50405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 name="Content Placeholder 2"/>
          <p:cNvSpPr txBox="1">
            <a:spLocks/>
          </p:cNvSpPr>
          <p:nvPr/>
        </p:nvSpPr>
        <p:spPr>
          <a:xfrm>
            <a:off x="1331640" y="3501008"/>
            <a:ext cx="6264696" cy="515318"/>
          </a:xfrm>
          <a:prstGeom prst="rect">
            <a:avLst/>
          </a:prstGeom>
        </p:spPr>
        <p:txBody>
          <a:bodyPr tIns="36000" bIns="3600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t>A linear lower bound</a:t>
            </a:r>
            <a:endParaRPr lang="en-US" sz="2800" b="1" dirty="0"/>
          </a:p>
        </p:txBody>
      </p:sp>
      <p:sp>
        <p:nvSpPr>
          <p:cNvPr id="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0188742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5E84F3-9950-4816-8E70-4741F26888A2}" type="slidenum">
              <a:rPr lang="en-US" smtClean="0"/>
              <a:t>69</a:t>
            </a:fld>
            <a:endParaRPr lang="en-US"/>
          </a:p>
        </p:txBody>
      </p:sp>
      <p:sp>
        <p:nvSpPr>
          <p:cNvPr id="4" name="Rectangle 4"/>
          <p:cNvSpPr txBox="1">
            <a:spLocks noChangeArrowheads="1"/>
          </p:cNvSpPr>
          <p:nvPr/>
        </p:nvSpPr>
        <p:spPr>
          <a:xfrm>
            <a:off x="457200" y="274638"/>
            <a:ext cx="8147248" cy="1095375"/>
          </a:xfrm>
          <a:prstGeom prst="rect">
            <a:avLst/>
          </a:prstGeom>
          <a:noFill/>
        </p:spPr>
        <p:txBody>
          <a:bodyPr>
            <a:normAutofit fontScale="85000" lnSpcReduction="10000"/>
          </a:bodyPr>
          <a:lstStyle>
            <a:lvl1pPr algn="l" defTabSz="914400" rtl="0" eaLnBrk="1" latinLnBrk="0" hangingPunct="1">
              <a:spcBef>
                <a:spcPct val="0"/>
              </a:spcBef>
              <a:buNone/>
              <a:defRPr sz="4400" b="1" kern="1200">
                <a:solidFill>
                  <a:schemeClr val="accent1">
                    <a:lumMod val="75000"/>
                  </a:schemeClr>
                </a:solidFill>
                <a:latin typeface="Candara" panose="020E0502030303020204" pitchFamily="34" charset="0"/>
                <a:ea typeface="+mj-ea"/>
                <a:cs typeface="+mj-cs"/>
              </a:defRPr>
            </a:lvl1pPr>
          </a:lstStyle>
          <a:p>
            <a:r>
              <a:rPr lang="en-GB" altLang="en-US" sz="4000" dirty="0" smtClean="0"/>
              <a:t>Other progress </a:t>
            </a:r>
            <a:r>
              <a:rPr lang="en-GB" altLang="en-US" sz="4000" dirty="0" smtClean="0"/>
              <a:t>functions are possible</a:t>
            </a:r>
            <a:endParaRPr lang="en-GB" altLang="en-US" sz="4000" dirty="0" smtClean="0"/>
          </a:p>
          <a:p>
            <a:r>
              <a:rPr lang="en-GB" altLang="en-US" sz="4000" dirty="0" smtClean="0"/>
              <a:t>Example: modelling memory contention</a:t>
            </a:r>
            <a:endParaRPr lang="en-GB" altLang="en-US" sz="4000" dirty="0"/>
          </a:p>
        </p:txBody>
      </p:sp>
      <p:sp>
        <p:nvSpPr>
          <p:cNvPr id="34" name="Freeform 3"/>
          <p:cNvSpPr>
            <a:spLocks/>
          </p:cNvSpPr>
          <p:nvPr/>
        </p:nvSpPr>
        <p:spPr bwMode="auto">
          <a:xfrm>
            <a:off x="754063" y="5520953"/>
            <a:ext cx="379412" cy="319088"/>
          </a:xfrm>
          <a:custGeom>
            <a:avLst/>
            <a:gdLst>
              <a:gd name="T0" fmla="*/ 0 w 239"/>
              <a:gd name="T1" fmla="*/ 0 h 201"/>
              <a:gd name="T2" fmla="*/ 2147483647 w 239"/>
              <a:gd name="T3" fmla="*/ 0 h 201"/>
              <a:gd name="T4" fmla="*/ 2147483647 w 239"/>
              <a:gd name="T5" fmla="*/ 2147483647 h 201"/>
              <a:gd name="T6" fmla="*/ 2147483647 w 239"/>
              <a:gd name="T7" fmla="*/ 2147483647 h 201"/>
              <a:gd name="T8" fmla="*/ 0 w 239"/>
              <a:gd name="T9" fmla="*/ 2147483647 h 201"/>
              <a:gd name="T10" fmla="*/ 0 w 239"/>
              <a:gd name="T11" fmla="*/ 0 h 201"/>
              <a:gd name="T12" fmla="*/ 0 60000 65536"/>
              <a:gd name="T13" fmla="*/ 0 60000 65536"/>
              <a:gd name="T14" fmla="*/ 0 60000 65536"/>
              <a:gd name="T15" fmla="*/ 0 60000 65536"/>
              <a:gd name="T16" fmla="*/ 0 60000 65536"/>
              <a:gd name="T17" fmla="*/ 0 60000 65536"/>
              <a:gd name="T18" fmla="*/ 0 w 239"/>
              <a:gd name="T19" fmla="*/ 0 h 201"/>
              <a:gd name="T20" fmla="*/ 239 w 239"/>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39" h="201">
                <a:moveTo>
                  <a:pt x="0" y="0"/>
                </a:moveTo>
                <a:lnTo>
                  <a:pt x="239" y="0"/>
                </a:lnTo>
                <a:lnTo>
                  <a:pt x="239" y="177"/>
                </a:lnTo>
                <a:lnTo>
                  <a:pt x="209"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5" name="Freeform 4"/>
          <p:cNvSpPr>
            <a:spLocks/>
          </p:cNvSpPr>
          <p:nvPr/>
        </p:nvSpPr>
        <p:spPr bwMode="auto">
          <a:xfrm>
            <a:off x="754063" y="5520953"/>
            <a:ext cx="379412" cy="319088"/>
          </a:xfrm>
          <a:custGeom>
            <a:avLst/>
            <a:gdLst>
              <a:gd name="T0" fmla="*/ 0 w 239"/>
              <a:gd name="T1" fmla="*/ 0 h 201"/>
              <a:gd name="T2" fmla="*/ 2147483647 w 239"/>
              <a:gd name="T3" fmla="*/ 0 h 201"/>
              <a:gd name="T4" fmla="*/ 2147483647 w 239"/>
              <a:gd name="T5" fmla="*/ 2147483647 h 201"/>
              <a:gd name="T6" fmla="*/ 2147483647 w 239"/>
              <a:gd name="T7" fmla="*/ 2147483647 h 201"/>
              <a:gd name="T8" fmla="*/ 0 w 239"/>
              <a:gd name="T9" fmla="*/ 2147483647 h 201"/>
              <a:gd name="T10" fmla="*/ 0 w 239"/>
              <a:gd name="T11" fmla="*/ 0 h 201"/>
              <a:gd name="T12" fmla="*/ 0 60000 65536"/>
              <a:gd name="T13" fmla="*/ 0 60000 65536"/>
              <a:gd name="T14" fmla="*/ 0 60000 65536"/>
              <a:gd name="T15" fmla="*/ 0 60000 65536"/>
              <a:gd name="T16" fmla="*/ 0 60000 65536"/>
              <a:gd name="T17" fmla="*/ 0 60000 65536"/>
              <a:gd name="T18" fmla="*/ 0 w 239"/>
              <a:gd name="T19" fmla="*/ 0 h 201"/>
              <a:gd name="T20" fmla="*/ 239 w 239"/>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39" h="201">
                <a:moveTo>
                  <a:pt x="0" y="0"/>
                </a:moveTo>
                <a:lnTo>
                  <a:pt x="239" y="0"/>
                </a:lnTo>
                <a:lnTo>
                  <a:pt x="239" y="177"/>
                </a:lnTo>
                <a:lnTo>
                  <a:pt x="209"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36" name="Freeform 5"/>
          <p:cNvSpPr>
            <a:spLocks/>
          </p:cNvSpPr>
          <p:nvPr/>
        </p:nvSpPr>
        <p:spPr bwMode="auto">
          <a:xfrm>
            <a:off x="1076325" y="5801941"/>
            <a:ext cx="47625" cy="38100"/>
          </a:xfrm>
          <a:custGeom>
            <a:avLst/>
            <a:gdLst>
              <a:gd name="T0" fmla="*/ 0 w 30"/>
              <a:gd name="T1" fmla="*/ 2147483647 h 24"/>
              <a:gd name="T2" fmla="*/ 2147483647 w 30"/>
              <a:gd name="T3" fmla="*/ 0 h 24"/>
              <a:gd name="T4" fmla="*/ 2147483647 w 30"/>
              <a:gd name="T5" fmla="*/ 0 h 24"/>
              <a:gd name="T6" fmla="*/ 2147483647 w 30"/>
              <a:gd name="T7" fmla="*/ 0 h 24"/>
              <a:gd name="T8" fmla="*/ 2147483647 w 30"/>
              <a:gd name="T9" fmla="*/ 0 h 24"/>
              <a:gd name="T10" fmla="*/ 2147483647 w 30"/>
              <a:gd name="T11" fmla="*/ 0 h 24"/>
              <a:gd name="T12" fmla="*/ 0 w 30"/>
              <a:gd name="T13" fmla="*/ 2147483647 h 24"/>
              <a:gd name="T14" fmla="*/ 0 60000 65536"/>
              <a:gd name="T15" fmla="*/ 0 60000 65536"/>
              <a:gd name="T16" fmla="*/ 0 60000 65536"/>
              <a:gd name="T17" fmla="*/ 0 60000 65536"/>
              <a:gd name="T18" fmla="*/ 0 60000 65536"/>
              <a:gd name="T19" fmla="*/ 0 60000 65536"/>
              <a:gd name="T20" fmla="*/ 0 60000 65536"/>
              <a:gd name="T21" fmla="*/ 0 w 30"/>
              <a:gd name="T22" fmla="*/ 0 h 24"/>
              <a:gd name="T23" fmla="*/ 30 w 3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4">
                <a:moveTo>
                  <a:pt x="0" y="24"/>
                </a:moveTo>
                <a:lnTo>
                  <a:pt x="6" y="0"/>
                </a:lnTo>
                <a:lnTo>
                  <a:pt x="12" y="0"/>
                </a:lnTo>
                <a:lnTo>
                  <a:pt x="18" y="0"/>
                </a:lnTo>
                <a:lnTo>
                  <a:pt x="24" y="0"/>
                </a:lnTo>
                <a:lnTo>
                  <a:pt x="30" y="0"/>
                </a:lnTo>
                <a:lnTo>
                  <a:pt x="0" y="24"/>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7" name="Freeform 6"/>
          <p:cNvSpPr>
            <a:spLocks/>
          </p:cNvSpPr>
          <p:nvPr/>
        </p:nvSpPr>
        <p:spPr bwMode="auto">
          <a:xfrm>
            <a:off x="1076325" y="5801941"/>
            <a:ext cx="47625" cy="38100"/>
          </a:xfrm>
          <a:custGeom>
            <a:avLst/>
            <a:gdLst>
              <a:gd name="T0" fmla="*/ 0 w 30"/>
              <a:gd name="T1" fmla="*/ 2147483647 h 24"/>
              <a:gd name="T2" fmla="*/ 2147483647 w 30"/>
              <a:gd name="T3" fmla="*/ 0 h 24"/>
              <a:gd name="T4" fmla="*/ 2147483647 w 30"/>
              <a:gd name="T5" fmla="*/ 0 h 24"/>
              <a:gd name="T6" fmla="*/ 2147483647 w 30"/>
              <a:gd name="T7" fmla="*/ 0 h 24"/>
              <a:gd name="T8" fmla="*/ 2147483647 w 30"/>
              <a:gd name="T9" fmla="*/ 0 h 24"/>
              <a:gd name="T10" fmla="*/ 2147483647 w 30"/>
              <a:gd name="T11" fmla="*/ 0 h 24"/>
              <a:gd name="T12" fmla="*/ 0 w 30"/>
              <a:gd name="T13" fmla="*/ 2147483647 h 24"/>
              <a:gd name="T14" fmla="*/ 0 60000 65536"/>
              <a:gd name="T15" fmla="*/ 0 60000 65536"/>
              <a:gd name="T16" fmla="*/ 0 60000 65536"/>
              <a:gd name="T17" fmla="*/ 0 60000 65536"/>
              <a:gd name="T18" fmla="*/ 0 60000 65536"/>
              <a:gd name="T19" fmla="*/ 0 60000 65536"/>
              <a:gd name="T20" fmla="*/ 0 60000 65536"/>
              <a:gd name="T21" fmla="*/ 0 w 30"/>
              <a:gd name="T22" fmla="*/ 0 h 24"/>
              <a:gd name="T23" fmla="*/ 30 w 3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4">
                <a:moveTo>
                  <a:pt x="0" y="24"/>
                </a:moveTo>
                <a:lnTo>
                  <a:pt x="6" y="0"/>
                </a:lnTo>
                <a:lnTo>
                  <a:pt x="12" y="0"/>
                </a:lnTo>
                <a:lnTo>
                  <a:pt x="18" y="0"/>
                </a:lnTo>
                <a:lnTo>
                  <a:pt x="24" y="0"/>
                </a:lnTo>
                <a:lnTo>
                  <a:pt x="30" y="0"/>
                </a:lnTo>
                <a:lnTo>
                  <a:pt x="0" y="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38" name="Freeform 7"/>
          <p:cNvSpPr>
            <a:spLocks/>
          </p:cNvSpPr>
          <p:nvPr/>
        </p:nvSpPr>
        <p:spPr bwMode="auto">
          <a:xfrm>
            <a:off x="2163763" y="5547941"/>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39" name="Freeform 8"/>
          <p:cNvSpPr>
            <a:spLocks/>
          </p:cNvSpPr>
          <p:nvPr/>
        </p:nvSpPr>
        <p:spPr bwMode="auto">
          <a:xfrm>
            <a:off x="2163763" y="5547941"/>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0" name="Freeform 9"/>
          <p:cNvSpPr>
            <a:spLocks/>
          </p:cNvSpPr>
          <p:nvPr/>
        </p:nvSpPr>
        <p:spPr bwMode="auto">
          <a:xfrm>
            <a:off x="2514600" y="5820991"/>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1" name="Freeform 10"/>
          <p:cNvSpPr>
            <a:spLocks/>
          </p:cNvSpPr>
          <p:nvPr/>
        </p:nvSpPr>
        <p:spPr bwMode="auto">
          <a:xfrm>
            <a:off x="2514600" y="5820991"/>
            <a:ext cx="47625" cy="47625"/>
          </a:xfrm>
          <a:custGeom>
            <a:avLst/>
            <a:gdLst>
              <a:gd name="T0" fmla="*/ 0 w 30"/>
              <a:gd name="T1" fmla="*/ 2147483647 h 30"/>
              <a:gd name="T2" fmla="*/ 2147483647 w 30"/>
              <a:gd name="T3" fmla="*/ 0 h 30"/>
              <a:gd name="T4" fmla="*/ 2147483647 w 30"/>
              <a:gd name="T5" fmla="*/ 0 h 30"/>
              <a:gd name="T6" fmla="*/ 2147483647 w 30"/>
              <a:gd name="T7" fmla="*/ 2147483647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2" y="6"/>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2" name="Freeform 11"/>
          <p:cNvSpPr>
            <a:spLocks/>
          </p:cNvSpPr>
          <p:nvPr/>
        </p:nvSpPr>
        <p:spPr bwMode="auto">
          <a:xfrm>
            <a:off x="2894013" y="5538416"/>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3" name="Freeform 12"/>
          <p:cNvSpPr>
            <a:spLocks/>
          </p:cNvSpPr>
          <p:nvPr/>
        </p:nvSpPr>
        <p:spPr bwMode="auto">
          <a:xfrm>
            <a:off x="2894013" y="5538416"/>
            <a:ext cx="407987"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8"/>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4" name="Freeform 13"/>
          <p:cNvSpPr>
            <a:spLocks/>
          </p:cNvSpPr>
          <p:nvPr/>
        </p:nvSpPr>
        <p:spPr bwMode="auto">
          <a:xfrm>
            <a:off x="3244850" y="5811466"/>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5" name="Freeform 14"/>
          <p:cNvSpPr>
            <a:spLocks/>
          </p:cNvSpPr>
          <p:nvPr/>
        </p:nvSpPr>
        <p:spPr bwMode="auto">
          <a:xfrm>
            <a:off x="3244850" y="5811466"/>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6" name="Freeform 15"/>
          <p:cNvSpPr>
            <a:spLocks/>
          </p:cNvSpPr>
          <p:nvPr/>
        </p:nvSpPr>
        <p:spPr bwMode="auto">
          <a:xfrm>
            <a:off x="3587750" y="5547941"/>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7" name="Freeform 16"/>
          <p:cNvSpPr>
            <a:spLocks/>
          </p:cNvSpPr>
          <p:nvPr/>
        </p:nvSpPr>
        <p:spPr bwMode="auto">
          <a:xfrm>
            <a:off x="3587750" y="5547941"/>
            <a:ext cx="398463"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8" name="Freeform 17"/>
          <p:cNvSpPr>
            <a:spLocks/>
          </p:cNvSpPr>
          <p:nvPr/>
        </p:nvSpPr>
        <p:spPr bwMode="auto">
          <a:xfrm>
            <a:off x="3938588" y="5820991"/>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49" name="Freeform 18"/>
          <p:cNvSpPr>
            <a:spLocks/>
          </p:cNvSpPr>
          <p:nvPr/>
        </p:nvSpPr>
        <p:spPr bwMode="auto">
          <a:xfrm>
            <a:off x="3938588" y="5820991"/>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24"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0" name="Freeform 19"/>
          <p:cNvSpPr>
            <a:spLocks/>
          </p:cNvSpPr>
          <p:nvPr/>
        </p:nvSpPr>
        <p:spPr bwMode="auto">
          <a:xfrm>
            <a:off x="4337050" y="5547941"/>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1" name="Freeform 20"/>
          <p:cNvSpPr>
            <a:spLocks/>
          </p:cNvSpPr>
          <p:nvPr/>
        </p:nvSpPr>
        <p:spPr bwMode="auto">
          <a:xfrm>
            <a:off x="4337050" y="5547941"/>
            <a:ext cx="407988" cy="320675"/>
          </a:xfrm>
          <a:custGeom>
            <a:avLst/>
            <a:gdLst>
              <a:gd name="T0" fmla="*/ 0 w 257"/>
              <a:gd name="T1" fmla="*/ 0 h 202"/>
              <a:gd name="T2" fmla="*/ 2147483647 w 257"/>
              <a:gd name="T3" fmla="*/ 0 h 202"/>
              <a:gd name="T4" fmla="*/ 2147483647 w 257"/>
              <a:gd name="T5" fmla="*/ 2147483647 h 202"/>
              <a:gd name="T6" fmla="*/ 2147483647 w 257"/>
              <a:gd name="T7" fmla="*/ 2147483647 h 202"/>
              <a:gd name="T8" fmla="*/ 0 w 257"/>
              <a:gd name="T9" fmla="*/ 2147483647 h 202"/>
              <a:gd name="T10" fmla="*/ 0 w 257"/>
              <a:gd name="T11" fmla="*/ 0 h 202"/>
              <a:gd name="T12" fmla="*/ 0 60000 65536"/>
              <a:gd name="T13" fmla="*/ 0 60000 65536"/>
              <a:gd name="T14" fmla="*/ 0 60000 65536"/>
              <a:gd name="T15" fmla="*/ 0 60000 65536"/>
              <a:gd name="T16" fmla="*/ 0 60000 65536"/>
              <a:gd name="T17" fmla="*/ 0 60000 65536"/>
              <a:gd name="T18" fmla="*/ 0 w 257"/>
              <a:gd name="T19" fmla="*/ 0 h 202"/>
              <a:gd name="T20" fmla="*/ 257 w 25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7" h="202">
                <a:moveTo>
                  <a:pt x="0" y="0"/>
                </a:moveTo>
                <a:lnTo>
                  <a:pt x="257" y="0"/>
                </a:lnTo>
                <a:lnTo>
                  <a:pt x="257" y="172"/>
                </a:lnTo>
                <a:lnTo>
                  <a:pt x="227"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2" name="Freeform 21"/>
          <p:cNvSpPr>
            <a:spLocks/>
          </p:cNvSpPr>
          <p:nvPr/>
        </p:nvSpPr>
        <p:spPr bwMode="auto">
          <a:xfrm>
            <a:off x="4687888" y="5820991"/>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3" name="Freeform 22"/>
          <p:cNvSpPr>
            <a:spLocks/>
          </p:cNvSpPr>
          <p:nvPr/>
        </p:nvSpPr>
        <p:spPr bwMode="auto">
          <a:xfrm>
            <a:off x="4687888" y="5820991"/>
            <a:ext cx="57150" cy="47625"/>
          </a:xfrm>
          <a:custGeom>
            <a:avLst/>
            <a:gdLst>
              <a:gd name="T0" fmla="*/ 0 w 36"/>
              <a:gd name="T1" fmla="*/ 2147483647 h 30"/>
              <a:gd name="T2" fmla="*/ 2147483647 w 36"/>
              <a:gd name="T3" fmla="*/ 0 h 30"/>
              <a:gd name="T4" fmla="*/ 2147483647 w 36"/>
              <a:gd name="T5" fmla="*/ 0 h 30"/>
              <a:gd name="T6" fmla="*/ 2147483647 w 36"/>
              <a:gd name="T7" fmla="*/ 0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6" y="0"/>
                </a:lnTo>
                <a:lnTo>
                  <a:pt x="12" y="0"/>
                </a:lnTo>
                <a:lnTo>
                  <a:pt x="18" y="0"/>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4" name="Freeform 23"/>
          <p:cNvSpPr>
            <a:spLocks/>
          </p:cNvSpPr>
          <p:nvPr/>
        </p:nvSpPr>
        <p:spPr bwMode="auto">
          <a:xfrm>
            <a:off x="5059363" y="5547941"/>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5" name="Freeform 24"/>
          <p:cNvSpPr>
            <a:spLocks/>
          </p:cNvSpPr>
          <p:nvPr/>
        </p:nvSpPr>
        <p:spPr bwMode="auto">
          <a:xfrm>
            <a:off x="5059363" y="5547941"/>
            <a:ext cx="398462" cy="320675"/>
          </a:xfrm>
          <a:custGeom>
            <a:avLst/>
            <a:gdLst>
              <a:gd name="T0" fmla="*/ 0 w 251"/>
              <a:gd name="T1" fmla="*/ 0 h 202"/>
              <a:gd name="T2" fmla="*/ 2147483647 w 251"/>
              <a:gd name="T3" fmla="*/ 0 h 202"/>
              <a:gd name="T4" fmla="*/ 2147483647 w 251"/>
              <a:gd name="T5" fmla="*/ 2147483647 h 202"/>
              <a:gd name="T6" fmla="*/ 2147483647 w 251"/>
              <a:gd name="T7" fmla="*/ 2147483647 h 202"/>
              <a:gd name="T8" fmla="*/ 0 w 251"/>
              <a:gd name="T9" fmla="*/ 2147483647 h 202"/>
              <a:gd name="T10" fmla="*/ 0 w 251"/>
              <a:gd name="T11" fmla="*/ 0 h 202"/>
              <a:gd name="T12" fmla="*/ 0 60000 65536"/>
              <a:gd name="T13" fmla="*/ 0 60000 65536"/>
              <a:gd name="T14" fmla="*/ 0 60000 65536"/>
              <a:gd name="T15" fmla="*/ 0 60000 65536"/>
              <a:gd name="T16" fmla="*/ 0 60000 65536"/>
              <a:gd name="T17" fmla="*/ 0 60000 65536"/>
              <a:gd name="T18" fmla="*/ 0 w 251"/>
              <a:gd name="T19" fmla="*/ 0 h 202"/>
              <a:gd name="T20" fmla="*/ 251 w 251"/>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251" h="202">
                <a:moveTo>
                  <a:pt x="0" y="0"/>
                </a:moveTo>
                <a:lnTo>
                  <a:pt x="251" y="0"/>
                </a:lnTo>
                <a:lnTo>
                  <a:pt x="251" y="172"/>
                </a:lnTo>
                <a:lnTo>
                  <a:pt x="221" y="202"/>
                </a:lnTo>
                <a:lnTo>
                  <a:pt x="0" y="20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6" name="Freeform 25"/>
          <p:cNvSpPr>
            <a:spLocks/>
          </p:cNvSpPr>
          <p:nvPr/>
        </p:nvSpPr>
        <p:spPr bwMode="auto">
          <a:xfrm>
            <a:off x="5410200" y="5820991"/>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7" name="Freeform 26"/>
          <p:cNvSpPr>
            <a:spLocks/>
          </p:cNvSpPr>
          <p:nvPr/>
        </p:nvSpPr>
        <p:spPr bwMode="auto">
          <a:xfrm>
            <a:off x="5410200" y="5820991"/>
            <a:ext cx="47625" cy="47625"/>
          </a:xfrm>
          <a:custGeom>
            <a:avLst/>
            <a:gdLst>
              <a:gd name="T0" fmla="*/ 0 w 30"/>
              <a:gd name="T1" fmla="*/ 2147483647 h 30"/>
              <a:gd name="T2" fmla="*/ 2147483647 w 30"/>
              <a:gd name="T3" fmla="*/ 0 h 30"/>
              <a:gd name="T4" fmla="*/ 2147483647 w 30"/>
              <a:gd name="T5" fmla="*/ 0 h 30"/>
              <a:gd name="T6" fmla="*/ 2147483647 w 30"/>
              <a:gd name="T7" fmla="*/ 0 h 30"/>
              <a:gd name="T8" fmla="*/ 2147483647 w 30"/>
              <a:gd name="T9" fmla="*/ 0 h 30"/>
              <a:gd name="T10" fmla="*/ 2147483647 w 30"/>
              <a:gd name="T11" fmla="*/ 0 h 30"/>
              <a:gd name="T12" fmla="*/ 0 w 30"/>
              <a:gd name="T13" fmla="*/ 2147483647 h 30"/>
              <a:gd name="T14" fmla="*/ 0 60000 65536"/>
              <a:gd name="T15" fmla="*/ 0 60000 65536"/>
              <a:gd name="T16" fmla="*/ 0 60000 65536"/>
              <a:gd name="T17" fmla="*/ 0 60000 65536"/>
              <a:gd name="T18" fmla="*/ 0 60000 65536"/>
              <a:gd name="T19" fmla="*/ 0 60000 65536"/>
              <a:gd name="T20" fmla="*/ 0 60000 65536"/>
              <a:gd name="T21" fmla="*/ 0 w 30"/>
              <a:gd name="T22" fmla="*/ 0 h 30"/>
              <a:gd name="T23" fmla="*/ 30 w 30"/>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0">
                <a:moveTo>
                  <a:pt x="0" y="30"/>
                </a:moveTo>
                <a:lnTo>
                  <a:pt x="6" y="0"/>
                </a:lnTo>
                <a:lnTo>
                  <a:pt x="12" y="0"/>
                </a:lnTo>
                <a:lnTo>
                  <a:pt x="18" y="0"/>
                </a:lnTo>
                <a:lnTo>
                  <a:pt x="30"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8" name="Freeform 27"/>
          <p:cNvSpPr>
            <a:spLocks/>
          </p:cNvSpPr>
          <p:nvPr/>
        </p:nvSpPr>
        <p:spPr bwMode="auto">
          <a:xfrm>
            <a:off x="6500813" y="5557466"/>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59" name="Freeform 28"/>
          <p:cNvSpPr>
            <a:spLocks/>
          </p:cNvSpPr>
          <p:nvPr/>
        </p:nvSpPr>
        <p:spPr bwMode="auto">
          <a:xfrm>
            <a:off x="6500813" y="5557466"/>
            <a:ext cx="400050" cy="319087"/>
          </a:xfrm>
          <a:custGeom>
            <a:avLst/>
            <a:gdLst>
              <a:gd name="T0" fmla="*/ 0 w 252"/>
              <a:gd name="T1" fmla="*/ 0 h 201"/>
              <a:gd name="T2" fmla="*/ 2147483647 w 252"/>
              <a:gd name="T3" fmla="*/ 0 h 201"/>
              <a:gd name="T4" fmla="*/ 2147483647 w 252"/>
              <a:gd name="T5" fmla="*/ 2147483647 h 201"/>
              <a:gd name="T6" fmla="*/ 2147483647 w 252"/>
              <a:gd name="T7" fmla="*/ 2147483647 h 201"/>
              <a:gd name="T8" fmla="*/ 0 w 252"/>
              <a:gd name="T9" fmla="*/ 2147483647 h 201"/>
              <a:gd name="T10" fmla="*/ 0 w 252"/>
              <a:gd name="T11" fmla="*/ 0 h 201"/>
              <a:gd name="T12" fmla="*/ 0 60000 65536"/>
              <a:gd name="T13" fmla="*/ 0 60000 65536"/>
              <a:gd name="T14" fmla="*/ 0 60000 65536"/>
              <a:gd name="T15" fmla="*/ 0 60000 65536"/>
              <a:gd name="T16" fmla="*/ 0 60000 65536"/>
              <a:gd name="T17" fmla="*/ 0 60000 65536"/>
              <a:gd name="T18" fmla="*/ 0 w 252"/>
              <a:gd name="T19" fmla="*/ 0 h 201"/>
              <a:gd name="T20" fmla="*/ 252 w 25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2" h="201">
                <a:moveTo>
                  <a:pt x="0" y="0"/>
                </a:moveTo>
                <a:lnTo>
                  <a:pt x="252" y="0"/>
                </a:lnTo>
                <a:lnTo>
                  <a:pt x="252" y="178"/>
                </a:lnTo>
                <a:lnTo>
                  <a:pt x="222"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60" name="Freeform 29"/>
          <p:cNvSpPr>
            <a:spLocks/>
          </p:cNvSpPr>
          <p:nvPr/>
        </p:nvSpPr>
        <p:spPr bwMode="auto">
          <a:xfrm>
            <a:off x="6853238" y="5830516"/>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1" name="Freeform 30"/>
          <p:cNvSpPr>
            <a:spLocks/>
          </p:cNvSpPr>
          <p:nvPr/>
        </p:nvSpPr>
        <p:spPr bwMode="auto">
          <a:xfrm>
            <a:off x="6853238" y="5830516"/>
            <a:ext cx="47625" cy="46037"/>
          </a:xfrm>
          <a:custGeom>
            <a:avLst/>
            <a:gdLst>
              <a:gd name="T0" fmla="*/ 0 w 30"/>
              <a:gd name="T1" fmla="*/ 2147483647 h 29"/>
              <a:gd name="T2" fmla="*/ 2147483647 w 30"/>
              <a:gd name="T3" fmla="*/ 0 h 29"/>
              <a:gd name="T4" fmla="*/ 2147483647 w 30"/>
              <a:gd name="T5" fmla="*/ 0 h 29"/>
              <a:gd name="T6" fmla="*/ 2147483647 w 30"/>
              <a:gd name="T7" fmla="*/ 0 h 29"/>
              <a:gd name="T8" fmla="*/ 2147483647 w 30"/>
              <a:gd name="T9" fmla="*/ 0 h 29"/>
              <a:gd name="T10" fmla="*/ 2147483647 w 30"/>
              <a:gd name="T11" fmla="*/ 0 h 29"/>
              <a:gd name="T12" fmla="*/ 0 w 30"/>
              <a:gd name="T13" fmla="*/ 2147483647 h 29"/>
              <a:gd name="T14" fmla="*/ 0 60000 65536"/>
              <a:gd name="T15" fmla="*/ 0 60000 65536"/>
              <a:gd name="T16" fmla="*/ 0 60000 65536"/>
              <a:gd name="T17" fmla="*/ 0 60000 65536"/>
              <a:gd name="T18" fmla="*/ 0 60000 65536"/>
              <a:gd name="T19" fmla="*/ 0 60000 65536"/>
              <a:gd name="T20" fmla="*/ 0 60000 65536"/>
              <a:gd name="T21" fmla="*/ 0 w 30"/>
              <a:gd name="T22" fmla="*/ 0 h 29"/>
              <a:gd name="T23" fmla="*/ 30 w 3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
                <a:moveTo>
                  <a:pt x="0" y="29"/>
                </a:moveTo>
                <a:lnTo>
                  <a:pt x="6" y="0"/>
                </a:lnTo>
                <a:lnTo>
                  <a:pt x="12" y="0"/>
                </a:lnTo>
                <a:lnTo>
                  <a:pt x="18" y="0"/>
                </a:lnTo>
                <a:lnTo>
                  <a:pt x="24" y="0"/>
                </a:lnTo>
                <a:lnTo>
                  <a:pt x="30" y="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62" name="Freeform 31"/>
          <p:cNvSpPr>
            <a:spLocks/>
          </p:cNvSpPr>
          <p:nvPr/>
        </p:nvSpPr>
        <p:spPr bwMode="auto">
          <a:xfrm>
            <a:off x="1447800" y="5524128"/>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3" name="Freeform 32"/>
          <p:cNvSpPr>
            <a:spLocks/>
          </p:cNvSpPr>
          <p:nvPr/>
        </p:nvSpPr>
        <p:spPr bwMode="auto">
          <a:xfrm>
            <a:off x="1447800" y="5524128"/>
            <a:ext cx="398463" cy="319088"/>
          </a:xfrm>
          <a:custGeom>
            <a:avLst/>
            <a:gdLst>
              <a:gd name="T0" fmla="*/ 0 w 251"/>
              <a:gd name="T1" fmla="*/ 0 h 201"/>
              <a:gd name="T2" fmla="*/ 2147483647 w 251"/>
              <a:gd name="T3" fmla="*/ 0 h 201"/>
              <a:gd name="T4" fmla="*/ 2147483647 w 251"/>
              <a:gd name="T5" fmla="*/ 2147483647 h 201"/>
              <a:gd name="T6" fmla="*/ 2147483647 w 251"/>
              <a:gd name="T7" fmla="*/ 2147483647 h 201"/>
              <a:gd name="T8" fmla="*/ 0 w 251"/>
              <a:gd name="T9" fmla="*/ 2147483647 h 201"/>
              <a:gd name="T10" fmla="*/ 0 w 251"/>
              <a:gd name="T11" fmla="*/ 0 h 201"/>
              <a:gd name="T12" fmla="*/ 0 60000 65536"/>
              <a:gd name="T13" fmla="*/ 0 60000 65536"/>
              <a:gd name="T14" fmla="*/ 0 60000 65536"/>
              <a:gd name="T15" fmla="*/ 0 60000 65536"/>
              <a:gd name="T16" fmla="*/ 0 60000 65536"/>
              <a:gd name="T17" fmla="*/ 0 60000 65536"/>
              <a:gd name="T18" fmla="*/ 0 w 251"/>
              <a:gd name="T19" fmla="*/ 0 h 201"/>
              <a:gd name="T20" fmla="*/ 251 w 251"/>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251" h="201">
                <a:moveTo>
                  <a:pt x="0" y="0"/>
                </a:moveTo>
                <a:lnTo>
                  <a:pt x="251" y="0"/>
                </a:lnTo>
                <a:lnTo>
                  <a:pt x="251" y="177"/>
                </a:lnTo>
                <a:lnTo>
                  <a:pt x="221" y="201"/>
                </a:lnTo>
                <a:lnTo>
                  <a:pt x="0" y="201"/>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64" name="Freeform 33"/>
          <p:cNvSpPr>
            <a:spLocks/>
          </p:cNvSpPr>
          <p:nvPr/>
        </p:nvSpPr>
        <p:spPr bwMode="auto">
          <a:xfrm>
            <a:off x="1789113" y="5795591"/>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close/>
              </a:path>
            </a:pathLst>
          </a:custGeom>
          <a:solidFill>
            <a:srgbClr val="A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65" name="Freeform 34"/>
          <p:cNvSpPr>
            <a:spLocks/>
          </p:cNvSpPr>
          <p:nvPr/>
        </p:nvSpPr>
        <p:spPr bwMode="auto">
          <a:xfrm>
            <a:off x="1789113" y="5795591"/>
            <a:ext cx="57150" cy="47625"/>
          </a:xfrm>
          <a:custGeom>
            <a:avLst/>
            <a:gdLst>
              <a:gd name="T0" fmla="*/ 0 w 36"/>
              <a:gd name="T1" fmla="*/ 2147483647 h 30"/>
              <a:gd name="T2" fmla="*/ 2147483647 w 36"/>
              <a:gd name="T3" fmla="*/ 0 h 30"/>
              <a:gd name="T4" fmla="*/ 2147483647 w 36"/>
              <a:gd name="T5" fmla="*/ 0 h 30"/>
              <a:gd name="T6" fmla="*/ 2147483647 w 36"/>
              <a:gd name="T7" fmla="*/ 2147483647 h 30"/>
              <a:gd name="T8" fmla="*/ 2147483647 w 36"/>
              <a:gd name="T9" fmla="*/ 0 h 30"/>
              <a:gd name="T10" fmla="*/ 2147483647 w 36"/>
              <a:gd name="T11" fmla="*/ 0 h 30"/>
              <a:gd name="T12" fmla="*/ 0 w 36"/>
              <a:gd name="T13" fmla="*/ 2147483647 h 30"/>
              <a:gd name="T14" fmla="*/ 0 60000 65536"/>
              <a:gd name="T15" fmla="*/ 0 60000 65536"/>
              <a:gd name="T16" fmla="*/ 0 60000 65536"/>
              <a:gd name="T17" fmla="*/ 0 60000 65536"/>
              <a:gd name="T18" fmla="*/ 0 60000 65536"/>
              <a:gd name="T19" fmla="*/ 0 60000 65536"/>
              <a:gd name="T20" fmla="*/ 0 60000 65536"/>
              <a:gd name="T21" fmla="*/ 0 w 36"/>
              <a:gd name="T22" fmla="*/ 0 h 30"/>
              <a:gd name="T23" fmla="*/ 36 w 3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0">
                <a:moveTo>
                  <a:pt x="0" y="30"/>
                </a:moveTo>
                <a:lnTo>
                  <a:pt x="12" y="0"/>
                </a:lnTo>
                <a:lnTo>
                  <a:pt x="18" y="6"/>
                </a:lnTo>
                <a:lnTo>
                  <a:pt x="24" y="0"/>
                </a:lnTo>
                <a:lnTo>
                  <a:pt x="36" y="0"/>
                </a:lnTo>
                <a:lnTo>
                  <a:pt x="0"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pic>
        <p:nvPicPr>
          <p:cNvPr id="6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709866"/>
            <a:ext cx="496888"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41291"/>
            <a:ext cx="20447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38"/>
          <p:cNvGrpSpPr>
            <a:grpSpLocks/>
          </p:cNvGrpSpPr>
          <p:nvPr/>
        </p:nvGrpSpPr>
        <p:grpSpPr bwMode="auto">
          <a:xfrm>
            <a:off x="457200" y="3466728"/>
            <a:ext cx="533400" cy="914400"/>
            <a:chOff x="192" y="2112"/>
            <a:chExt cx="336" cy="576"/>
          </a:xfrm>
        </p:grpSpPr>
        <p:sp>
          <p:nvSpPr>
            <p:cNvPr id="70" name="AutoShape 39"/>
            <p:cNvSpPr>
              <a:spLocks noChangeAspect="1" noChangeArrowheads="1" noTextEdit="1"/>
            </p:cNvSpPr>
            <p:nvPr/>
          </p:nvSpPr>
          <p:spPr bwMode="auto">
            <a:xfrm>
              <a:off x="192" y="2175"/>
              <a:ext cx="23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pic>
          <p:nvPicPr>
            <p:cNvPr id="71"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401"/>
              <a:ext cx="221"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41"/>
            <p:cNvSpPr txBox="1">
              <a:spLocks noChangeArrowheads="1"/>
            </p:cNvSpPr>
            <p:nvPr/>
          </p:nvSpPr>
          <p:spPr bwMode="auto">
            <a:xfrm>
              <a:off x="192" y="211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50000"/>
                </a:spcBef>
                <a:buClrTx/>
                <a:buSzTx/>
                <a:buFontTx/>
                <a:buNone/>
              </a:pPr>
              <a:r>
                <a:rPr lang="en-US" altLang="he-IL" sz="2400"/>
                <a:t>p</a:t>
              </a:r>
            </a:p>
          </p:txBody>
        </p:sp>
        <p:pic>
          <p:nvPicPr>
            <p:cNvPr id="73"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400"/>
              <a:ext cx="221"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5" name="Picture 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3571503"/>
            <a:ext cx="2905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450" y="3161928"/>
            <a:ext cx="2905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4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3998541"/>
            <a:ext cx="2905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0925" y="4408116"/>
            <a:ext cx="2905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50"/>
          <p:cNvSpPr>
            <a:spLocks noChangeArrowheads="1"/>
          </p:cNvSpPr>
          <p:nvPr/>
        </p:nvSpPr>
        <p:spPr bwMode="auto">
          <a:xfrm>
            <a:off x="4340225" y="3922341"/>
            <a:ext cx="280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2400"/>
              <a:t>|G</a:t>
            </a:r>
          </a:p>
        </p:txBody>
      </p:sp>
      <p:sp>
        <p:nvSpPr>
          <p:cNvPr id="80" name="Rectangle 51"/>
          <p:cNvSpPr>
            <a:spLocks noChangeArrowheads="1"/>
          </p:cNvSpPr>
          <p:nvPr/>
        </p:nvSpPr>
        <p:spPr bwMode="auto">
          <a:xfrm>
            <a:off x="4622800" y="4131891"/>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1400"/>
              <a:t>2</a:t>
            </a:r>
            <a:endParaRPr lang="en-US" altLang="he-IL" sz="2400"/>
          </a:p>
        </p:txBody>
      </p:sp>
      <p:sp>
        <p:nvSpPr>
          <p:cNvPr id="81" name="Rectangle 52"/>
          <p:cNvSpPr>
            <a:spLocks noChangeArrowheads="1"/>
          </p:cNvSpPr>
          <p:nvPr/>
        </p:nvSpPr>
        <p:spPr bwMode="auto">
          <a:xfrm>
            <a:off x="4706938" y="3922341"/>
            <a:ext cx="136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2400"/>
              <a:t>| </a:t>
            </a:r>
          </a:p>
        </p:txBody>
      </p:sp>
      <p:sp>
        <p:nvSpPr>
          <p:cNvPr id="82" name="Rectangle 53"/>
          <p:cNvSpPr>
            <a:spLocks noChangeArrowheads="1"/>
          </p:cNvSpPr>
          <p:nvPr/>
        </p:nvSpPr>
        <p:spPr bwMode="auto">
          <a:xfrm>
            <a:off x="4837113" y="4131891"/>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1400"/>
              <a:t>  </a:t>
            </a:r>
            <a:endParaRPr lang="en-US" altLang="he-IL" sz="2400"/>
          </a:p>
        </p:txBody>
      </p:sp>
      <p:sp>
        <p:nvSpPr>
          <p:cNvPr id="83" name="Rectangle 54"/>
          <p:cNvSpPr>
            <a:spLocks noChangeArrowheads="1"/>
          </p:cNvSpPr>
          <p:nvPr/>
        </p:nvSpPr>
        <p:spPr bwMode="auto">
          <a:xfrm>
            <a:off x="4932363" y="3922341"/>
            <a:ext cx="468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2400"/>
              <a:t>= K</a:t>
            </a:r>
          </a:p>
        </p:txBody>
      </p:sp>
      <p:sp>
        <p:nvSpPr>
          <p:cNvPr id="84" name="Rectangle 55"/>
          <p:cNvSpPr>
            <a:spLocks noChangeArrowheads="1"/>
          </p:cNvSpPr>
          <p:nvPr/>
        </p:nvSpPr>
        <p:spPr bwMode="auto">
          <a:xfrm>
            <a:off x="5391150" y="4131891"/>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1400"/>
              <a:t>2</a:t>
            </a:r>
            <a:endParaRPr lang="en-US" altLang="he-IL" sz="2400"/>
          </a:p>
        </p:txBody>
      </p:sp>
      <p:sp>
        <p:nvSpPr>
          <p:cNvPr id="85" name="Freeform 56"/>
          <p:cNvSpPr>
            <a:spLocks/>
          </p:cNvSpPr>
          <p:nvPr/>
        </p:nvSpPr>
        <p:spPr bwMode="auto">
          <a:xfrm>
            <a:off x="3694113" y="5338391"/>
            <a:ext cx="103187" cy="104775"/>
          </a:xfrm>
          <a:custGeom>
            <a:avLst/>
            <a:gdLst>
              <a:gd name="T0" fmla="*/ 2147483647 w 65"/>
              <a:gd name="T1" fmla="*/ 2147483647 h 66"/>
              <a:gd name="T2" fmla="*/ 0 w 65"/>
              <a:gd name="T3" fmla="*/ 0 h 66"/>
              <a:gd name="T4" fmla="*/ 2147483647 w 65"/>
              <a:gd name="T5" fmla="*/ 0 h 66"/>
              <a:gd name="T6" fmla="*/ 2147483647 w 65"/>
              <a:gd name="T7" fmla="*/ 2147483647 h 66"/>
              <a:gd name="T8" fmla="*/ 0 60000 65536"/>
              <a:gd name="T9" fmla="*/ 0 60000 65536"/>
              <a:gd name="T10" fmla="*/ 0 60000 65536"/>
              <a:gd name="T11" fmla="*/ 0 60000 65536"/>
              <a:gd name="T12" fmla="*/ 0 w 65"/>
              <a:gd name="T13" fmla="*/ 0 h 66"/>
              <a:gd name="T14" fmla="*/ 65 w 65"/>
              <a:gd name="T15" fmla="*/ 66 h 66"/>
            </a:gdLst>
            <a:ahLst/>
            <a:cxnLst>
              <a:cxn ang="T8">
                <a:pos x="T0" y="T1"/>
              </a:cxn>
              <a:cxn ang="T9">
                <a:pos x="T2" y="T3"/>
              </a:cxn>
              <a:cxn ang="T10">
                <a:pos x="T4" y="T5"/>
              </a:cxn>
              <a:cxn ang="T11">
                <a:pos x="T6" y="T7"/>
              </a:cxn>
            </a:cxnLst>
            <a:rect l="T12" t="T13" r="T14" b="T15"/>
            <a:pathLst>
              <a:path w="65" h="66">
                <a:moveTo>
                  <a:pt x="29" y="66"/>
                </a:moveTo>
                <a:lnTo>
                  <a:pt x="0" y="0"/>
                </a:lnTo>
                <a:lnTo>
                  <a:pt x="65" y="0"/>
                </a:lnTo>
                <a:lnTo>
                  <a:pt x="29"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6" name="Freeform 57"/>
          <p:cNvSpPr>
            <a:spLocks/>
          </p:cNvSpPr>
          <p:nvPr/>
        </p:nvSpPr>
        <p:spPr bwMode="auto">
          <a:xfrm>
            <a:off x="3722688" y="4825628"/>
            <a:ext cx="36512" cy="531813"/>
          </a:xfrm>
          <a:custGeom>
            <a:avLst/>
            <a:gdLst>
              <a:gd name="T0" fmla="*/ 2147483647 w 23"/>
              <a:gd name="T1" fmla="*/ 0 h 335"/>
              <a:gd name="T2" fmla="*/ 2147483647 w 23"/>
              <a:gd name="T3" fmla="*/ 2147483647 h 335"/>
              <a:gd name="T4" fmla="*/ 2147483647 w 23"/>
              <a:gd name="T5" fmla="*/ 2147483647 h 335"/>
              <a:gd name="T6" fmla="*/ 0 w 23"/>
              <a:gd name="T7" fmla="*/ 0 h 335"/>
              <a:gd name="T8" fmla="*/ 2147483647 w 23"/>
              <a:gd name="T9" fmla="*/ 0 h 335"/>
              <a:gd name="T10" fmla="*/ 0 60000 65536"/>
              <a:gd name="T11" fmla="*/ 0 60000 65536"/>
              <a:gd name="T12" fmla="*/ 0 60000 65536"/>
              <a:gd name="T13" fmla="*/ 0 60000 65536"/>
              <a:gd name="T14" fmla="*/ 0 60000 65536"/>
              <a:gd name="T15" fmla="*/ 0 w 23"/>
              <a:gd name="T16" fmla="*/ 0 h 335"/>
              <a:gd name="T17" fmla="*/ 23 w 23"/>
              <a:gd name="T18" fmla="*/ 335 h 335"/>
            </a:gdLst>
            <a:ahLst/>
            <a:cxnLst>
              <a:cxn ang="T10">
                <a:pos x="T0" y="T1"/>
              </a:cxn>
              <a:cxn ang="T11">
                <a:pos x="T2" y="T3"/>
              </a:cxn>
              <a:cxn ang="T12">
                <a:pos x="T4" y="T5"/>
              </a:cxn>
              <a:cxn ang="T13">
                <a:pos x="T6" y="T7"/>
              </a:cxn>
              <a:cxn ang="T14">
                <a:pos x="T8" y="T9"/>
              </a:cxn>
            </a:cxnLst>
            <a:rect l="T15" t="T16" r="T17" b="T18"/>
            <a:pathLst>
              <a:path w="23" h="335">
                <a:moveTo>
                  <a:pt x="23" y="0"/>
                </a:moveTo>
                <a:lnTo>
                  <a:pt x="23" y="335"/>
                </a:lnTo>
                <a:lnTo>
                  <a:pt x="6" y="335"/>
                </a:lnTo>
                <a:lnTo>
                  <a:pt x="0"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87" name="Freeform 58"/>
          <p:cNvSpPr>
            <a:spLocks/>
          </p:cNvSpPr>
          <p:nvPr/>
        </p:nvSpPr>
        <p:spPr bwMode="auto">
          <a:xfrm>
            <a:off x="3886200" y="2857128"/>
            <a:ext cx="407988" cy="2025650"/>
          </a:xfrm>
          <a:custGeom>
            <a:avLst/>
            <a:gdLst>
              <a:gd name="T0" fmla="*/ 2147483647 w 230"/>
              <a:gd name="T1" fmla="*/ 0 h 1054"/>
              <a:gd name="T2" fmla="*/ 2147483647 w 230"/>
              <a:gd name="T3" fmla="*/ 2147483647 h 1054"/>
              <a:gd name="T4" fmla="*/ 2147483647 w 230"/>
              <a:gd name="T5" fmla="*/ 2147483647 h 1054"/>
              <a:gd name="T6" fmla="*/ 2147483647 w 230"/>
              <a:gd name="T7" fmla="*/ 2147483647 h 1054"/>
              <a:gd name="T8" fmla="*/ 2147483647 w 230"/>
              <a:gd name="T9" fmla="*/ 2147483647 h 1054"/>
              <a:gd name="T10" fmla="*/ 2147483647 w 230"/>
              <a:gd name="T11" fmla="*/ 2147483647 h 1054"/>
              <a:gd name="T12" fmla="*/ 2147483647 w 230"/>
              <a:gd name="T13" fmla="*/ 2147483647 h 1054"/>
              <a:gd name="T14" fmla="*/ 2147483647 w 230"/>
              <a:gd name="T15" fmla="*/ 2147483647 h 1054"/>
              <a:gd name="T16" fmla="*/ 2147483647 w 230"/>
              <a:gd name="T17" fmla="*/ 2147483647 h 1054"/>
              <a:gd name="T18" fmla="*/ 2147483647 w 230"/>
              <a:gd name="T19" fmla="*/ 2147483647 h 1054"/>
              <a:gd name="T20" fmla="*/ 2147483647 w 230"/>
              <a:gd name="T21" fmla="*/ 2147483647 h 1054"/>
              <a:gd name="T22" fmla="*/ 2147483647 w 230"/>
              <a:gd name="T23" fmla="*/ 2147483647 h 1054"/>
              <a:gd name="T24" fmla="*/ 2147483647 w 230"/>
              <a:gd name="T25" fmla="*/ 2147483647 h 1054"/>
              <a:gd name="T26" fmla="*/ 2147483647 w 230"/>
              <a:gd name="T27" fmla="*/ 2147483647 h 1054"/>
              <a:gd name="T28" fmla="*/ 2147483647 w 230"/>
              <a:gd name="T29" fmla="*/ 2147483647 h 1054"/>
              <a:gd name="T30" fmla="*/ 2147483647 w 230"/>
              <a:gd name="T31" fmla="*/ 2147483647 h 1054"/>
              <a:gd name="T32" fmla="*/ 2147483647 w 230"/>
              <a:gd name="T33" fmla="*/ 2147483647 h 1054"/>
              <a:gd name="T34" fmla="*/ 2147483647 w 230"/>
              <a:gd name="T35" fmla="*/ 2147483647 h 1054"/>
              <a:gd name="T36" fmla="*/ 2147483647 w 230"/>
              <a:gd name="T37" fmla="*/ 2147483647 h 1054"/>
              <a:gd name="T38" fmla="*/ 2147483647 w 230"/>
              <a:gd name="T39" fmla="*/ 2147483647 h 1054"/>
              <a:gd name="T40" fmla="*/ 2147483647 w 230"/>
              <a:gd name="T41" fmla="*/ 2147483647 h 1054"/>
              <a:gd name="T42" fmla="*/ 2147483647 w 230"/>
              <a:gd name="T43" fmla="*/ 2147483647 h 1054"/>
              <a:gd name="T44" fmla="*/ 2147483647 w 230"/>
              <a:gd name="T45" fmla="*/ 2147483647 h 1054"/>
              <a:gd name="T46" fmla="*/ 2147483647 w 230"/>
              <a:gd name="T47" fmla="*/ 2147483647 h 1054"/>
              <a:gd name="T48" fmla="*/ 2147483647 w 230"/>
              <a:gd name="T49" fmla="*/ 2147483647 h 1054"/>
              <a:gd name="T50" fmla="*/ 2147483647 w 230"/>
              <a:gd name="T51" fmla="*/ 2147483647 h 1054"/>
              <a:gd name="T52" fmla="*/ 2147483647 w 230"/>
              <a:gd name="T53" fmla="*/ 2147483647 h 1054"/>
              <a:gd name="T54" fmla="*/ 0 w 230"/>
              <a:gd name="T55" fmla="*/ 2147483647 h 10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054"/>
              <a:gd name="T86" fmla="*/ 230 w 230"/>
              <a:gd name="T87" fmla="*/ 1054 h 10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054">
                <a:moveTo>
                  <a:pt x="41" y="0"/>
                </a:moveTo>
                <a:lnTo>
                  <a:pt x="82" y="36"/>
                </a:lnTo>
                <a:lnTo>
                  <a:pt x="100" y="78"/>
                </a:lnTo>
                <a:lnTo>
                  <a:pt x="106" y="132"/>
                </a:lnTo>
                <a:lnTo>
                  <a:pt x="106" y="186"/>
                </a:lnTo>
                <a:lnTo>
                  <a:pt x="112" y="233"/>
                </a:lnTo>
                <a:lnTo>
                  <a:pt x="118" y="281"/>
                </a:lnTo>
                <a:lnTo>
                  <a:pt x="124" y="335"/>
                </a:lnTo>
                <a:lnTo>
                  <a:pt x="124" y="383"/>
                </a:lnTo>
                <a:lnTo>
                  <a:pt x="124" y="431"/>
                </a:lnTo>
                <a:lnTo>
                  <a:pt x="112" y="479"/>
                </a:lnTo>
                <a:lnTo>
                  <a:pt x="112" y="521"/>
                </a:lnTo>
                <a:lnTo>
                  <a:pt x="153" y="545"/>
                </a:lnTo>
                <a:lnTo>
                  <a:pt x="194" y="563"/>
                </a:lnTo>
                <a:lnTo>
                  <a:pt x="230" y="569"/>
                </a:lnTo>
                <a:lnTo>
                  <a:pt x="218" y="581"/>
                </a:lnTo>
                <a:lnTo>
                  <a:pt x="147" y="587"/>
                </a:lnTo>
                <a:lnTo>
                  <a:pt x="112" y="611"/>
                </a:lnTo>
                <a:lnTo>
                  <a:pt x="100" y="653"/>
                </a:lnTo>
                <a:lnTo>
                  <a:pt x="100" y="713"/>
                </a:lnTo>
                <a:lnTo>
                  <a:pt x="112" y="772"/>
                </a:lnTo>
                <a:lnTo>
                  <a:pt x="112" y="826"/>
                </a:lnTo>
                <a:lnTo>
                  <a:pt x="106" y="880"/>
                </a:lnTo>
                <a:lnTo>
                  <a:pt x="100" y="934"/>
                </a:lnTo>
                <a:lnTo>
                  <a:pt x="88" y="982"/>
                </a:lnTo>
                <a:lnTo>
                  <a:pt x="65" y="1024"/>
                </a:lnTo>
                <a:lnTo>
                  <a:pt x="17" y="1054"/>
                </a:lnTo>
                <a:lnTo>
                  <a:pt x="0" y="105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pic>
        <p:nvPicPr>
          <p:cNvPr id="88"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52528"/>
            <a:ext cx="496888"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3573091"/>
            <a:ext cx="2905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6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4000128"/>
            <a:ext cx="2905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6525" y="4409703"/>
            <a:ext cx="2905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63"/>
          <p:cNvSpPr>
            <a:spLocks noChangeArrowheads="1"/>
          </p:cNvSpPr>
          <p:nvPr/>
        </p:nvSpPr>
        <p:spPr bwMode="auto">
          <a:xfrm>
            <a:off x="7235825" y="3923928"/>
            <a:ext cx="280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2400"/>
              <a:t>|G</a:t>
            </a:r>
          </a:p>
        </p:txBody>
      </p:sp>
      <p:sp>
        <p:nvSpPr>
          <p:cNvPr id="93" name="Rectangle 64"/>
          <p:cNvSpPr>
            <a:spLocks noChangeArrowheads="1"/>
          </p:cNvSpPr>
          <p:nvPr/>
        </p:nvSpPr>
        <p:spPr bwMode="auto">
          <a:xfrm>
            <a:off x="7467600" y="4168403"/>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1400"/>
              <a:t>m</a:t>
            </a:r>
            <a:endParaRPr lang="en-US" altLang="he-IL" sz="2400"/>
          </a:p>
        </p:txBody>
      </p:sp>
      <p:sp>
        <p:nvSpPr>
          <p:cNvPr id="94" name="Rectangle 65"/>
          <p:cNvSpPr>
            <a:spLocks noChangeArrowheads="1"/>
          </p:cNvSpPr>
          <p:nvPr/>
        </p:nvSpPr>
        <p:spPr bwMode="auto">
          <a:xfrm>
            <a:off x="7620000" y="3923928"/>
            <a:ext cx="136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2400"/>
              <a:t>| </a:t>
            </a:r>
          </a:p>
        </p:txBody>
      </p:sp>
      <p:sp>
        <p:nvSpPr>
          <p:cNvPr id="95" name="Rectangle 66"/>
          <p:cNvSpPr>
            <a:spLocks noChangeArrowheads="1"/>
          </p:cNvSpPr>
          <p:nvPr/>
        </p:nvSpPr>
        <p:spPr bwMode="auto">
          <a:xfrm>
            <a:off x="7732713" y="4133478"/>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1400"/>
              <a:t>  </a:t>
            </a:r>
            <a:endParaRPr lang="en-US" altLang="he-IL" sz="2400"/>
          </a:p>
        </p:txBody>
      </p:sp>
      <p:sp>
        <p:nvSpPr>
          <p:cNvPr id="96" name="Rectangle 67"/>
          <p:cNvSpPr>
            <a:spLocks noChangeArrowheads="1"/>
          </p:cNvSpPr>
          <p:nvPr/>
        </p:nvSpPr>
        <p:spPr bwMode="auto">
          <a:xfrm>
            <a:off x="7827963" y="3923928"/>
            <a:ext cx="468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2400"/>
              <a:t>= K</a:t>
            </a:r>
          </a:p>
        </p:txBody>
      </p:sp>
      <p:sp>
        <p:nvSpPr>
          <p:cNvPr id="97" name="Rectangle 68"/>
          <p:cNvSpPr>
            <a:spLocks noChangeArrowheads="1"/>
          </p:cNvSpPr>
          <p:nvPr/>
        </p:nvSpPr>
        <p:spPr bwMode="auto">
          <a:xfrm>
            <a:off x="8286750" y="4133478"/>
            <a:ext cx="138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63"/>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a:spcBef>
                <a:spcPts val="563"/>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a:spcBef>
                <a:spcPts val="463"/>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a:spcBef>
                <a:spcPts val="363"/>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algn="l" rtl="0" eaLnBrk="0" fontAlgn="base" hangingPunct="0">
              <a:spcBef>
                <a:spcPts val="363"/>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spcBef>
                <a:spcPct val="0"/>
              </a:spcBef>
              <a:buClrTx/>
              <a:buSzTx/>
              <a:buFontTx/>
              <a:buNone/>
            </a:pPr>
            <a:r>
              <a:rPr lang="en-US" altLang="he-IL" sz="1400"/>
              <a:t>m</a:t>
            </a:r>
            <a:endParaRPr lang="en-US" altLang="he-IL" sz="2400"/>
          </a:p>
        </p:txBody>
      </p:sp>
      <p:sp>
        <p:nvSpPr>
          <p:cNvPr id="98" name="Freeform 69"/>
          <p:cNvSpPr>
            <a:spLocks/>
          </p:cNvSpPr>
          <p:nvPr/>
        </p:nvSpPr>
        <p:spPr bwMode="auto">
          <a:xfrm>
            <a:off x="6589713" y="5339978"/>
            <a:ext cx="103187" cy="104775"/>
          </a:xfrm>
          <a:custGeom>
            <a:avLst/>
            <a:gdLst>
              <a:gd name="T0" fmla="*/ 2147483647 w 65"/>
              <a:gd name="T1" fmla="*/ 2147483647 h 66"/>
              <a:gd name="T2" fmla="*/ 0 w 65"/>
              <a:gd name="T3" fmla="*/ 0 h 66"/>
              <a:gd name="T4" fmla="*/ 2147483647 w 65"/>
              <a:gd name="T5" fmla="*/ 0 h 66"/>
              <a:gd name="T6" fmla="*/ 2147483647 w 65"/>
              <a:gd name="T7" fmla="*/ 2147483647 h 66"/>
              <a:gd name="T8" fmla="*/ 0 60000 65536"/>
              <a:gd name="T9" fmla="*/ 0 60000 65536"/>
              <a:gd name="T10" fmla="*/ 0 60000 65536"/>
              <a:gd name="T11" fmla="*/ 0 60000 65536"/>
              <a:gd name="T12" fmla="*/ 0 w 65"/>
              <a:gd name="T13" fmla="*/ 0 h 66"/>
              <a:gd name="T14" fmla="*/ 65 w 65"/>
              <a:gd name="T15" fmla="*/ 66 h 66"/>
            </a:gdLst>
            <a:ahLst/>
            <a:cxnLst>
              <a:cxn ang="T8">
                <a:pos x="T0" y="T1"/>
              </a:cxn>
              <a:cxn ang="T9">
                <a:pos x="T2" y="T3"/>
              </a:cxn>
              <a:cxn ang="T10">
                <a:pos x="T4" y="T5"/>
              </a:cxn>
              <a:cxn ang="T11">
                <a:pos x="T6" y="T7"/>
              </a:cxn>
            </a:cxnLst>
            <a:rect l="T12" t="T13" r="T14" b="T15"/>
            <a:pathLst>
              <a:path w="65" h="66">
                <a:moveTo>
                  <a:pt x="29" y="66"/>
                </a:moveTo>
                <a:lnTo>
                  <a:pt x="0" y="0"/>
                </a:lnTo>
                <a:lnTo>
                  <a:pt x="65" y="0"/>
                </a:lnTo>
                <a:lnTo>
                  <a:pt x="29"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99" name="Freeform 70"/>
          <p:cNvSpPr>
            <a:spLocks/>
          </p:cNvSpPr>
          <p:nvPr/>
        </p:nvSpPr>
        <p:spPr bwMode="auto">
          <a:xfrm>
            <a:off x="6618288" y="4827216"/>
            <a:ext cx="36512" cy="531812"/>
          </a:xfrm>
          <a:custGeom>
            <a:avLst/>
            <a:gdLst>
              <a:gd name="T0" fmla="*/ 2147483647 w 23"/>
              <a:gd name="T1" fmla="*/ 0 h 335"/>
              <a:gd name="T2" fmla="*/ 2147483647 w 23"/>
              <a:gd name="T3" fmla="*/ 2147483647 h 335"/>
              <a:gd name="T4" fmla="*/ 2147483647 w 23"/>
              <a:gd name="T5" fmla="*/ 2147483647 h 335"/>
              <a:gd name="T6" fmla="*/ 0 w 23"/>
              <a:gd name="T7" fmla="*/ 0 h 335"/>
              <a:gd name="T8" fmla="*/ 2147483647 w 23"/>
              <a:gd name="T9" fmla="*/ 0 h 335"/>
              <a:gd name="T10" fmla="*/ 0 60000 65536"/>
              <a:gd name="T11" fmla="*/ 0 60000 65536"/>
              <a:gd name="T12" fmla="*/ 0 60000 65536"/>
              <a:gd name="T13" fmla="*/ 0 60000 65536"/>
              <a:gd name="T14" fmla="*/ 0 60000 65536"/>
              <a:gd name="T15" fmla="*/ 0 w 23"/>
              <a:gd name="T16" fmla="*/ 0 h 335"/>
              <a:gd name="T17" fmla="*/ 23 w 23"/>
              <a:gd name="T18" fmla="*/ 335 h 335"/>
            </a:gdLst>
            <a:ahLst/>
            <a:cxnLst>
              <a:cxn ang="T10">
                <a:pos x="T0" y="T1"/>
              </a:cxn>
              <a:cxn ang="T11">
                <a:pos x="T2" y="T3"/>
              </a:cxn>
              <a:cxn ang="T12">
                <a:pos x="T4" y="T5"/>
              </a:cxn>
              <a:cxn ang="T13">
                <a:pos x="T6" y="T7"/>
              </a:cxn>
              <a:cxn ang="T14">
                <a:pos x="T8" y="T9"/>
              </a:cxn>
            </a:cxnLst>
            <a:rect l="T15" t="T16" r="T17" b="T18"/>
            <a:pathLst>
              <a:path w="23" h="335">
                <a:moveTo>
                  <a:pt x="23" y="0"/>
                </a:moveTo>
                <a:lnTo>
                  <a:pt x="23" y="335"/>
                </a:lnTo>
                <a:lnTo>
                  <a:pt x="6" y="335"/>
                </a:lnTo>
                <a:lnTo>
                  <a:pt x="0"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100" name="Freeform 71"/>
          <p:cNvSpPr>
            <a:spLocks/>
          </p:cNvSpPr>
          <p:nvPr/>
        </p:nvSpPr>
        <p:spPr bwMode="auto">
          <a:xfrm>
            <a:off x="6705600" y="3542928"/>
            <a:ext cx="484188" cy="1341438"/>
          </a:xfrm>
          <a:custGeom>
            <a:avLst/>
            <a:gdLst>
              <a:gd name="T0" fmla="*/ 2147483647 w 230"/>
              <a:gd name="T1" fmla="*/ 0 h 1054"/>
              <a:gd name="T2" fmla="*/ 2147483647 w 230"/>
              <a:gd name="T3" fmla="*/ 2147483647 h 1054"/>
              <a:gd name="T4" fmla="*/ 2147483647 w 230"/>
              <a:gd name="T5" fmla="*/ 2147483647 h 1054"/>
              <a:gd name="T6" fmla="*/ 2147483647 w 230"/>
              <a:gd name="T7" fmla="*/ 2147483647 h 1054"/>
              <a:gd name="T8" fmla="*/ 2147483647 w 230"/>
              <a:gd name="T9" fmla="*/ 2147483647 h 1054"/>
              <a:gd name="T10" fmla="*/ 2147483647 w 230"/>
              <a:gd name="T11" fmla="*/ 2147483647 h 1054"/>
              <a:gd name="T12" fmla="*/ 2147483647 w 230"/>
              <a:gd name="T13" fmla="*/ 2147483647 h 1054"/>
              <a:gd name="T14" fmla="*/ 2147483647 w 230"/>
              <a:gd name="T15" fmla="*/ 2147483647 h 1054"/>
              <a:gd name="T16" fmla="*/ 2147483647 w 230"/>
              <a:gd name="T17" fmla="*/ 2147483647 h 1054"/>
              <a:gd name="T18" fmla="*/ 2147483647 w 230"/>
              <a:gd name="T19" fmla="*/ 2147483647 h 1054"/>
              <a:gd name="T20" fmla="*/ 2147483647 w 230"/>
              <a:gd name="T21" fmla="*/ 2147483647 h 1054"/>
              <a:gd name="T22" fmla="*/ 2147483647 w 230"/>
              <a:gd name="T23" fmla="*/ 2147483647 h 1054"/>
              <a:gd name="T24" fmla="*/ 2147483647 w 230"/>
              <a:gd name="T25" fmla="*/ 2147483647 h 1054"/>
              <a:gd name="T26" fmla="*/ 2147483647 w 230"/>
              <a:gd name="T27" fmla="*/ 2147483647 h 1054"/>
              <a:gd name="T28" fmla="*/ 2147483647 w 230"/>
              <a:gd name="T29" fmla="*/ 2147483647 h 1054"/>
              <a:gd name="T30" fmla="*/ 2147483647 w 230"/>
              <a:gd name="T31" fmla="*/ 2147483647 h 1054"/>
              <a:gd name="T32" fmla="*/ 2147483647 w 230"/>
              <a:gd name="T33" fmla="*/ 2147483647 h 1054"/>
              <a:gd name="T34" fmla="*/ 2147483647 w 230"/>
              <a:gd name="T35" fmla="*/ 2147483647 h 1054"/>
              <a:gd name="T36" fmla="*/ 2147483647 w 230"/>
              <a:gd name="T37" fmla="*/ 2147483647 h 1054"/>
              <a:gd name="T38" fmla="*/ 2147483647 w 230"/>
              <a:gd name="T39" fmla="*/ 2147483647 h 1054"/>
              <a:gd name="T40" fmla="*/ 2147483647 w 230"/>
              <a:gd name="T41" fmla="*/ 2147483647 h 1054"/>
              <a:gd name="T42" fmla="*/ 2147483647 w 230"/>
              <a:gd name="T43" fmla="*/ 2147483647 h 1054"/>
              <a:gd name="T44" fmla="*/ 2147483647 w 230"/>
              <a:gd name="T45" fmla="*/ 2147483647 h 1054"/>
              <a:gd name="T46" fmla="*/ 2147483647 w 230"/>
              <a:gd name="T47" fmla="*/ 2147483647 h 1054"/>
              <a:gd name="T48" fmla="*/ 2147483647 w 230"/>
              <a:gd name="T49" fmla="*/ 2147483647 h 1054"/>
              <a:gd name="T50" fmla="*/ 2147483647 w 230"/>
              <a:gd name="T51" fmla="*/ 2147483647 h 1054"/>
              <a:gd name="T52" fmla="*/ 2147483647 w 230"/>
              <a:gd name="T53" fmla="*/ 2147483647 h 1054"/>
              <a:gd name="T54" fmla="*/ 0 w 230"/>
              <a:gd name="T55" fmla="*/ 2147483647 h 10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054"/>
              <a:gd name="T86" fmla="*/ 230 w 230"/>
              <a:gd name="T87" fmla="*/ 1054 h 10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054">
                <a:moveTo>
                  <a:pt x="41" y="0"/>
                </a:moveTo>
                <a:lnTo>
                  <a:pt x="82" y="36"/>
                </a:lnTo>
                <a:lnTo>
                  <a:pt x="100" y="78"/>
                </a:lnTo>
                <a:lnTo>
                  <a:pt x="106" y="132"/>
                </a:lnTo>
                <a:lnTo>
                  <a:pt x="106" y="186"/>
                </a:lnTo>
                <a:lnTo>
                  <a:pt x="112" y="233"/>
                </a:lnTo>
                <a:lnTo>
                  <a:pt x="118" y="281"/>
                </a:lnTo>
                <a:lnTo>
                  <a:pt x="124" y="335"/>
                </a:lnTo>
                <a:lnTo>
                  <a:pt x="124" y="383"/>
                </a:lnTo>
                <a:lnTo>
                  <a:pt x="124" y="431"/>
                </a:lnTo>
                <a:lnTo>
                  <a:pt x="112" y="479"/>
                </a:lnTo>
                <a:lnTo>
                  <a:pt x="112" y="521"/>
                </a:lnTo>
                <a:lnTo>
                  <a:pt x="153" y="545"/>
                </a:lnTo>
                <a:lnTo>
                  <a:pt x="194" y="563"/>
                </a:lnTo>
                <a:lnTo>
                  <a:pt x="230" y="569"/>
                </a:lnTo>
                <a:lnTo>
                  <a:pt x="218" y="581"/>
                </a:lnTo>
                <a:lnTo>
                  <a:pt x="147" y="587"/>
                </a:lnTo>
                <a:lnTo>
                  <a:pt x="112" y="611"/>
                </a:lnTo>
                <a:lnTo>
                  <a:pt x="100" y="653"/>
                </a:lnTo>
                <a:lnTo>
                  <a:pt x="100" y="713"/>
                </a:lnTo>
                <a:lnTo>
                  <a:pt x="112" y="772"/>
                </a:lnTo>
                <a:lnTo>
                  <a:pt x="112" y="826"/>
                </a:lnTo>
                <a:lnTo>
                  <a:pt x="106" y="880"/>
                </a:lnTo>
                <a:lnTo>
                  <a:pt x="100" y="934"/>
                </a:lnTo>
                <a:lnTo>
                  <a:pt x="88" y="982"/>
                </a:lnTo>
                <a:lnTo>
                  <a:pt x="65" y="1024"/>
                </a:lnTo>
                <a:lnTo>
                  <a:pt x="17" y="1054"/>
                </a:lnTo>
                <a:lnTo>
                  <a:pt x="0" y="105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pic>
        <p:nvPicPr>
          <p:cNvPr id="102"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780928"/>
            <a:ext cx="2905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Box 97"/>
          <p:cNvSpPr txBox="1">
            <a:spLocks noChangeArrowheads="1"/>
          </p:cNvSpPr>
          <p:nvPr/>
        </p:nvSpPr>
        <p:spPr bwMode="auto">
          <a:xfrm>
            <a:off x="1475904" y="586901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a:solidFill>
                  <a:schemeClr val="tx2"/>
                </a:solidFill>
              </a:rPr>
              <a:t>1</a:t>
            </a:r>
            <a:endParaRPr lang="he-IL" altLang="en-US" b="1" dirty="0">
              <a:solidFill>
                <a:schemeClr val="tx2"/>
              </a:solidFill>
            </a:endParaRPr>
          </a:p>
        </p:txBody>
      </p:sp>
      <p:sp>
        <p:nvSpPr>
          <p:cNvPr id="104" name="TextBox 97"/>
          <p:cNvSpPr txBox="1">
            <a:spLocks noChangeArrowheads="1"/>
          </p:cNvSpPr>
          <p:nvPr/>
        </p:nvSpPr>
        <p:spPr bwMode="auto">
          <a:xfrm>
            <a:off x="3571081" y="587663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2</a:t>
            </a:r>
            <a:endParaRPr lang="he-IL" altLang="en-US" b="1" dirty="0">
              <a:solidFill>
                <a:schemeClr val="tx2"/>
              </a:solidFill>
            </a:endParaRPr>
          </a:p>
        </p:txBody>
      </p:sp>
      <p:sp>
        <p:nvSpPr>
          <p:cNvPr id="105" name="TextBox 97"/>
          <p:cNvSpPr txBox="1">
            <a:spLocks noChangeArrowheads="1"/>
          </p:cNvSpPr>
          <p:nvPr/>
        </p:nvSpPr>
        <p:spPr bwMode="auto">
          <a:xfrm>
            <a:off x="6515894" y="587663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r>
              <a:rPr lang="en-US" altLang="en-US" b="1" dirty="0" smtClean="0">
                <a:solidFill>
                  <a:schemeClr val="tx2"/>
                </a:solidFill>
              </a:rPr>
              <a:t>k</a:t>
            </a:r>
            <a:endParaRPr lang="he-IL" altLang="en-US" b="1" dirty="0">
              <a:solidFill>
                <a:schemeClr val="tx2"/>
              </a:solidFill>
            </a:endParaRPr>
          </a:p>
        </p:txBody>
      </p:sp>
      <mc:AlternateContent xmlns:mc="http://schemas.openxmlformats.org/markup-compatibility/2006" xmlns:a14="http://schemas.microsoft.com/office/drawing/2010/main">
        <mc:Choice Requires="a14">
          <p:sp>
            <p:nvSpPr>
              <p:cNvPr id="106" name="Content Placeholder 2"/>
              <p:cNvSpPr txBox="1">
                <a:spLocks/>
              </p:cNvSpPr>
              <p:nvPr/>
            </p:nvSpPr>
            <p:spPr>
              <a:xfrm>
                <a:off x="323528" y="1340768"/>
                <a:ext cx="3635569" cy="1256791"/>
              </a:xfrm>
              <a:prstGeom prst="rect">
                <a:avLst/>
              </a:prstGeom>
            </p:spPr>
            <p:style>
              <a:lnRef idx="1">
                <a:schemeClr val="accent1"/>
              </a:lnRef>
              <a:fillRef idx="3">
                <a:schemeClr val="accent1"/>
              </a:fillRef>
              <a:effectRef idx="2">
                <a:schemeClr val="accent1"/>
              </a:effectRef>
              <a:fontRef idx="minor">
                <a:schemeClr val="lt1"/>
              </a:fontRef>
            </p:style>
            <p:txBody>
              <a:bodyPr tIns="36000" bIns="3600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nary>
                        <m:naryPr>
                          <m:chr m:val="∑"/>
                          <m:ctrlPr>
                            <a:rPr lang="en-US" sz="3800" b="0" i="1" smtClean="0">
                              <a:solidFill>
                                <a:schemeClr val="bg1"/>
                              </a:solidFill>
                              <a:latin typeface="Cambria Math"/>
                            </a:rPr>
                          </m:ctrlPr>
                        </m:naryPr>
                        <m:sub>
                          <m:r>
                            <m:rPr>
                              <m:brk m:alnAt="23"/>
                            </m:rP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r>
                            <m:rPr>
                              <m:brk m:alnAt="23"/>
                            </m:rPr>
                            <a:rPr lang="en-US" sz="3800" b="0" i="1" smtClean="0">
                              <a:solidFill>
                                <a:schemeClr val="bg1"/>
                              </a:solidFill>
                              <a:latin typeface="Cambria Math" panose="02040503050406030204" pitchFamily="18" charset="0"/>
                            </a:rPr>
                            <m:t>1</m:t>
                          </m:r>
                        </m:sub>
                        <m:sup>
                          <m:r>
                            <a:rPr lang="en-US" sz="3800" b="0" i="1" smtClean="0">
                              <a:solidFill>
                                <a:schemeClr val="bg1"/>
                              </a:solidFill>
                              <a:latin typeface="Cambria Math" panose="02040503050406030204" pitchFamily="18" charset="0"/>
                            </a:rPr>
                            <m:t>𝐿</m:t>
                          </m:r>
                        </m:sup>
                        <m:e>
                          <m:r>
                            <a:rPr lang="en-US" sz="3800" b="0" i="1" smtClean="0">
                              <a:solidFill>
                                <a:schemeClr val="bg1"/>
                              </a:solidFill>
                              <a:latin typeface="Cambria Math"/>
                            </a:rPr>
                            <m:t>𝐾</m:t>
                          </m:r>
                          <m:r>
                            <a:rPr lang="en-US" sz="3800" b="0" i="1" baseline="-25000" smtClean="0">
                              <a:solidFill>
                                <a:schemeClr val="bg1"/>
                              </a:solidFill>
                              <a:latin typeface="Cambria Math"/>
                            </a:rPr>
                            <m:t>𝑗</m:t>
                          </m:r>
                          <m:sSup>
                            <m:sSupPr>
                              <m:ctrlPr>
                                <a:rPr lang="en-US" sz="3800" b="0" i="1" smtClean="0">
                                  <a:solidFill>
                                    <a:schemeClr val="bg1"/>
                                  </a:solidFill>
                                  <a:latin typeface="Cambria Math"/>
                                </a:rPr>
                              </m:ctrlPr>
                            </m:sSupPr>
                            <m:e>
                              <m:r>
                                <a:rPr lang="en-US" sz="3800" b="0" i="1" smtClean="0">
                                  <a:solidFill>
                                    <a:schemeClr val="bg1"/>
                                  </a:solidFill>
                                  <a:latin typeface="Cambria Math"/>
                                </a:rPr>
                                <m:t>𝑛</m:t>
                              </m:r>
                            </m:e>
                            <m:sup>
                              <m:r>
                                <a:rPr lang="en-US" sz="3800" b="0" i="1" smtClean="0">
                                  <a:solidFill>
                                    <a:schemeClr val="bg1"/>
                                  </a:solidFill>
                                  <a:latin typeface="Cambria Math" panose="02040503050406030204" pitchFamily="18" charset="0"/>
                                </a:rPr>
                                <m:t>𝐿</m:t>
                              </m:r>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sup>
                          </m:sSup>
                          <m:r>
                            <a:rPr lang="en-US" sz="3800" b="0" i="1" smtClean="0">
                              <a:solidFill>
                                <a:schemeClr val="bg1"/>
                              </a:solidFill>
                              <a:latin typeface="Cambria Math" panose="02040503050406030204" pitchFamily="18" charset="0"/>
                            </a:rPr>
                            <m:t>⋅</m:t>
                          </m:r>
                          <m:sSub>
                            <m:sSubPr>
                              <m:ctrlPr>
                                <a:rPr lang="en-US" sz="3800" b="0" i="1" smtClean="0">
                                  <a:solidFill>
                                    <a:schemeClr val="bg1"/>
                                  </a:solidFill>
                                  <a:latin typeface="Cambria Math"/>
                                </a:rPr>
                              </m:ctrlPr>
                            </m:sSubPr>
                            <m:e>
                              <m:r>
                                <m:rPr>
                                  <m:sty m:val="p"/>
                                </m:rPr>
                                <a:rPr lang="en-US" sz="3800" b="0" i="0" smtClean="0">
                                  <a:solidFill>
                                    <a:schemeClr val="bg1"/>
                                  </a:solidFill>
                                  <a:latin typeface="Cambria Math" panose="02040503050406030204" pitchFamily="18" charset="0"/>
                                </a:rPr>
                                <m:t>Ψ</m:t>
                              </m:r>
                            </m:e>
                            <m:sub>
                              <m:r>
                                <a:rPr lang="en-US" sz="3800" b="0" i="1" smtClean="0">
                                  <a:solidFill>
                                    <a:schemeClr val="bg1"/>
                                  </a:solidFill>
                                  <a:latin typeface="Cambria Math" panose="02040503050406030204" pitchFamily="18" charset="0"/>
                                </a:rPr>
                                <m:t>𝑖</m:t>
                              </m:r>
                            </m:sub>
                          </m:sSub>
                          <m:r>
                            <a:rPr lang="en-US" sz="3800" b="0" i="1" smtClean="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𝑗</m:t>
                          </m:r>
                          <m:r>
                            <a:rPr lang="en-US" sz="3800" b="0" i="1" smtClean="0">
                              <a:solidFill>
                                <a:schemeClr val="bg1"/>
                              </a:solidFill>
                              <a:latin typeface="Cambria Math" panose="02040503050406030204" pitchFamily="18" charset="0"/>
                            </a:rPr>
                            <m:t>]</m:t>
                          </m:r>
                        </m:e>
                      </m:nary>
                    </m:oMath>
                  </m:oMathPara>
                </a14:m>
                <a:endParaRPr lang="en-US" sz="3800" dirty="0">
                  <a:solidFill>
                    <a:schemeClr val="bg1"/>
                  </a:solidFill>
                </a:endParaRPr>
              </a:p>
            </p:txBody>
          </p:sp>
        </mc:Choice>
        <mc:Fallback xmlns="">
          <p:sp>
            <p:nvSpPr>
              <p:cNvPr id="106" name="Content Placeholder 2"/>
              <p:cNvSpPr txBox="1">
                <a:spLocks noRot="1" noChangeAspect="1" noMove="1" noResize="1" noEditPoints="1" noAdjustHandles="1" noChangeArrowheads="1" noChangeShapeType="1" noTextEdit="1"/>
              </p:cNvSpPr>
              <p:nvPr/>
            </p:nvSpPr>
            <p:spPr>
              <a:xfrm>
                <a:off x="323528" y="1340768"/>
                <a:ext cx="3635569" cy="1256791"/>
              </a:xfrm>
              <a:prstGeom prst="rect">
                <a:avLst/>
              </a:prstGeom>
              <a:blipFill rotWithShape="1">
                <a:blip r:embed="rId10"/>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7" name="Content Placeholder 2"/>
              <p:cNvSpPr txBox="1">
                <a:spLocks/>
              </p:cNvSpPr>
              <p:nvPr/>
            </p:nvSpPr>
            <p:spPr>
              <a:xfrm>
                <a:off x="4031105" y="1352712"/>
                <a:ext cx="4624390" cy="1244847"/>
              </a:xfrm>
              <a:prstGeom prst="rect">
                <a:avLst/>
              </a:prstGeom>
              <a:ln/>
            </p:spPr>
            <p:style>
              <a:lnRef idx="2">
                <a:schemeClr val="dk1"/>
              </a:lnRef>
              <a:fillRef idx="1">
                <a:schemeClr val="lt1"/>
              </a:fillRef>
              <a:effectRef idx="0">
                <a:schemeClr val="dk1"/>
              </a:effectRef>
              <a:fontRef idx="minor">
                <a:schemeClr val="dk1"/>
              </a:fontRef>
            </p:style>
            <p:txBody>
              <a:bodyPr tIns="36000" bIns="36000" anchor="ctr" anchorCtr="1">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m:rPr>
                              <m:sty m:val="p"/>
                            </m:rPr>
                            <a:rPr lang="en-US" sz="2400" b="0" i="0" smtClean="0">
                              <a:latin typeface="Cambria Math" panose="02040503050406030204" pitchFamily="18" charset="0"/>
                            </a:rPr>
                            <m:t>Ψ</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d>
                        <m:dPr>
                          <m:begChr m:val="{"/>
                          <m:endChr m:val=""/>
                          <m:ctrlPr>
                            <a:rPr lang="en-US" sz="2400" i="1" smtClean="0">
                              <a:latin typeface="Cambria Math"/>
                            </a:rPr>
                          </m:ctrlPr>
                        </m:dPr>
                        <m:e>
                          <m:eqArr>
                            <m:eqArrPr>
                              <m:ctrlPr>
                                <a:rPr lang="en-US" sz="2400" i="1" smtClean="0">
                                  <a:latin typeface="Cambria Math"/>
                                </a:rPr>
                              </m:ctrlPr>
                            </m:eqArrPr>
                            <m:e>
                              <m:r>
                                <a:rPr lang="en-US" sz="2400" i="1" smtClean="0">
                                  <a:latin typeface="Cambria Math" panose="02040503050406030204" pitchFamily="18" charset="0"/>
                                </a:rPr>
                                <m:t>&amp;</m:t>
                              </m:r>
                              <m:r>
                                <a:rPr lang="en-US" sz="2400" b="0" i="1" smtClean="0">
                                  <a:latin typeface="Cambria Math" panose="02040503050406030204" pitchFamily="18" charset="0"/>
                                </a:rPr>
                                <m:t>1</m:t>
                              </m:r>
                              <m:r>
                                <a:rPr lang="en-US" sz="2400" i="1" smtClean="0">
                                  <a:latin typeface="Cambria Math" panose="02040503050406030204" pitchFamily="18" charset="0"/>
                                </a:rPr>
                                <m:t>  </m:t>
                              </m:r>
                              <m:r>
                                <m:rPr>
                                  <m:nor/>
                                </m:rPr>
                                <a:rPr lang="en-US" sz="2400" b="0" i="0" smtClean="0">
                                  <a:latin typeface="Cambria Math" panose="02040503050406030204" pitchFamily="18" charset="0"/>
                                </a:rPr>
                                <m:t>if</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object</m:t>
                              </m:r>
                              <m:r>
                                <m:rPr>
                                  <m:nor/>
                                </m:rPr>
                                <a:rPr lang="en-US" sz="2400" b="0" i="0"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 </m:t>
                              </m:r>
                              <m:r>
                                <m:rPr>
                                  <m:nor/>
                                </m:rPr>
                                <a:rPr lang="en-US" sz="2400" b="0" i="0" smtClean="0">
                                  <a:latin typeface="Cambria Math" panose="02040503050406030204" pitchFamily="18" charset="0"/>
                                </a:rPr>
                                <m:t>is</m:t>
                              </m:r>
                              <m:r>
                                <m:rPr>
                                  <m:nor/>
                                </m:rPr>
                                <a:rPr lang="en-US" sz="2400" b="0" i="0" smtClean="0">
                                  <a:latin typeface="Cambria Math" panose="02040503050406030204" pitchFamily="18" charset="0"/>
                                </a:rPr>
                                <m:t> </m:t>
                              </m:r>
                              <m:r>
                                <m:rPr>
                                  <m:nor/>
                                </m:rPr>
                                <a:rPr lang="en-US" sz="2400" b="0" i="0" smtClean="0">
                                  <a:latin typeface="Cambria Math" panose="02040503050406030204" pitchFamily="18" charset="0"/>
                                </a:rPr>
                                <m:t>covered</m:t>
                              </m:r>
                            </m:e>
                            <m:e>
                              <m:r>
                                <a:rPr lang="en-US" sz="2400" i="1" smtClean="0">
                                  <a:latin typeface="Cambria Math" panose="02040503050406030204" pitchFamily="18" charset="0"/>
                                </a:rPr>
                                <m:t>&amp;</m:t>
                              </m:r>
                              <m:r>
                                <a:rPr lang="en-US" sz="2400" b="0" i="1" smtClean="0">
                                  <a:latin typeface="Cambria Math" panose="02040503050406030204" pitchFamily="18" charset="0"/>
                                </a:rPr>
                                <m:t>0</m:t>
                              </m:r>
                              <m:r>
                                <a:rPr lang="en-US" sz="2400" i="1" smtClean="0">
                                  <a:latin typeface="Cambria Math" panose="02040503050406030204" pitchFamily="18" charset="0"/>
                                </a:rPr>
                                <m:t>  </m:t>
                              </m:r>
                              <m:r>
                                <m:rPr>
                                  <m:nor/>
                                </m:rPr>
                                <a:rPr lang="en-US" sz="2400" b="0" i="0" smtClean="0">
                                  <a:latin typeface="Cambria Math" panose="02040503050406030204" pitchFamily="18" charset="0"/>
                                </a:rPr>
                                <m:t>otherwise</m:t>
                              </m:r>
                            </m:e>
                          </m:eqArr>
                        </m:e>
                      </m:d>
                    </m:oMath>
                  </m:oMathPara>
                </a14:m>
                <a:endParaRPr lang="en-US" sz="2400" dirty="0"/>
              </a:p>
            </p:txBody>
          </p:sp>
        </mc:Choice>
        <mc:Fallback xmlns="">
          <p:sp>
            <p:nvSpPr>
              <p:cNvPr id="107" name="Content Placeholder 2"/>
              <p:cNvSpPr txBox="1">
                <a:spLocks noRot="1" noChangeAspect="1" noMove="1" noResize="1" noEditPoints="1" noAdjustHandles="1" noChangeArrowheads="1" noChangeShapeType="1" noTextEdit="1"/>
              </p:cNvSpPr>
              <p:nvPr/>
            </p:nvSpPr>
            <p:spPr>
              <a:xfrm>
                <a:off x="4031105" y="1352712"/>
                <a:ext cx="4624390" cy="1244847"/>
              </a:xfrm>
              <a:prstGeom prst="rect">
                <a:avLst/>
              </a:prstGeom>
              <a:blipFill rotWithShape="1">
                <a:blip r:embed="rId11"/>
                <a:stretch>
                  <a:fillRect/>
                </a:stretch>
              </a:blipFill>
              <a:ln/>
            </p:spPr>
            <p:txBody>
              <a:bodyPr/>
              <a:lstStyle/>
              <a:p>
                <a:r>
                  <a:rPr lang="he-IL">
                    <a:noFill/>
                  </a:rPr>
                  <a:t> </a:t>
                </a:r>
              </a:p>
            </p:txBody>
          </p:sp>
        </mc:Fallback>
      </mc:AlternateContent>
      <p:sp>
        <p:nvSpPr>
          <p:cNvPr id="108"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988922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smtClean="0"/>
              <a:t>Origins and Usage</a:t>
            </a:r>
            <a:endParaRPr lang="en-GB" altLang="en-US" dirty="0"/>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7</a:t>
            </a:fld>
            <a:endParaRPr lang="en-US" dirty="0"/>
          </a:p>
        </p:txBody>
      </p:sp>
      <p:sp>
        <p:nvSpPr>
          <p:cNvPr id="12" name="Content Placeholder 2"/>
          <p:cNvSpPr>
            <a:spLocks noGrp="1"/>
          </p:cNvSpPr>
          <p:nvPr>
            <p:ph idx="1"/>
          </p:nvPr>
        </p:nvSpPr>
        <p:spPr>
          <a:xfrm>
            <a:off x="251520" y="1196752"/>
            <a:ext cx="8784976" cy="3940547"/>
          </a:xfrm>
        </p:spPr>
        <p:txBody>
          <a:bodyPr>
            <a:normAutofit/>
          </a:bodyPr>
          <a:lstStyle/>
          <a:p>
            <a:r>
              <a:rPr lang="en-US" sz="2800" dirty="0" smtClean="0">
                <a:solidFill>
                  <a:schemeClr val="bg1">
                    <a:lumMod val="65000"/>
                  </a:schemeClr>
                </a:solidFill>
              </a:rPr>
              <a:t>Linear lower bound on memory stalls</a:t>
            </a:r>
            <a:br>
              <a:rPr lang="en-US" sz="2800" dirty="0" smtClean="0">
                <a:solidFill>
                  <a:schemeClr val="bg1">
                    <a:lumMod val="65000"/>
                  </a:schemeClr>
                </a:solidFill>
              </a:rPr>
            </a:br>
            <a:endParaRPr lang="en-US" sz="2800" dirty="0" smtClean="0">
              <a:solidFill>
                <a:schemeClr val="bg1">
                  <a:lumMod val="65000"/>
                </a:schemeClr>
              </a:solidFill>
            </a:endParaRPr>
          </a:p>
          <a:p>
            <a:r>
              <a:rPr lang="en-US" sz="2800" dirty="0" smtClean="0">
                <a:solidFill>
                  <a:schemeClr val="bg1">
                    <a:lumMod val="65000"/>
                  </a:schemeClr>
                </a:solidFill>
              </a:rPr>
              <a:t>Time lower bounds on </a:t>
            </a:r>
            <a:r>
              <a:rPr lang="en-US" sz="2800" i="1" dirty="0" smtClean="0">
                <a:solidFill>
                  <a:schemeClr val="bg1">
                    <a:lumMod val="65000"/>
                  </a:schemeClr>
                </a:solidFill>
              </a:rPr>
              <a:t>step-contention free </a:t>
            </a:r>
            <a:r>
              <a:rPr lang="en-US" sz="2800" dirty="0" smtClean="0">
                <a:solidFill>
                  <a:schemeClr val="bg1">
                    <a:lumMod val="65000"/>
                  </a:schemeClr>
                </a:solidFill>
              </a:rPr>
              <a:t>executions</a:t>
            </a:r>
            <a:br>
              <a:rPr lang="en-US" sz="2800" dirty="0" smtClean="0">
                <a:solidFill>
                  <a:schemeClr val="bg1">
                    <a:lumMod val="65000"/>
                  </a:schemeClr>
                </a:solidFill>
              </a:rPr>
            </a:br>
            <a:endParaRPr lang="en-US" sz="2800" dirty="0" smtClean="0">
              <a:solidFill>
                <a:schemeClr val="bg1">
                  <a:lumMod val="65000"/>
                </a:schemeClr>
              </a:solidFill>
            </a:endParaRPr>
          </a:p>
          <a:p>
            <a:r>
              <a:rPr lang="en-US" sz="2800" dirty="0" smtClean="0"/>
              <a:t>Time lower bounds for restricted use objects</a:t>
            </a:r>
            <a:br>
              <a:rPr lang="en-US" sz="2800" dirty="0" smtClean="0"/>
            </a:br>
            <a:endParaRPr lang="en-US" sz="2800" dirty="0" smtClean="0"/>
          </a:p>
          <a:p>
            <a:pPr marL="0" indent="0">
              <a:buNone/>
            </a:pPr>
            <a:r>
              <a:rPr lang="en-US" sz="2800" dirty="0" smtClean="0"/>
              <a:t/>
            </a:r>
            <a:br>
              <a:rPr lang="en-US" sz="2800" dirty="0" smtClean="0"/>
            </a:br>
            <a:r>
              <a:rPr lang="en-US" sz="2800" dirty="0" smtClean="0"/>
              <a:t>                 </a:t>
            </a:r>
            <a:endParaRPr lang="en-US" sz="2800" dirty="0" smtClean="0">
              <a:solidFill>
                <a:srgbClr val="92D050"/>
              </a:solidFill>
            </a:endParaRPr>
          </a:p>
        </p:txBody>
      </p:sp>
      <p:sp>
        <p:nvSpPr>
          <p:cNvPr id="14" name="TextBox 13"/>
          <p:cNvSpPr txBox="1"/>
          <p:nvPr/>
        </p:nvSpPr>
        <p:spPr>
          <a:xfrm>
            <a:off x="1187624" y="2555612"/>
            <a:ext cx="7416824" cy="369332"/>
          </a:xfrm>
          <a:prstGeom prst="rect">
            <a:avLst/>
          </a:prstGeom>
          <a:noFill/>
        </p:spPr>
        <p:txBody>
          <a:bodyPr wrap="square" rtlCol="1">
            <a:spAutoFit/>
          </a:bodyPr>
          <a:lstStyle/>
          <a:p>
            <a:r>
              <a:rPr lang="en-US" dirty="0">
                <a:latin typeface="Comic Sans MS" panose="030F0702030302020204" pitchFamily="66" charset="0"/>
              </a:rPr>
              <a:t> </a:t>
            </a:r>
            <a:r>
              <a:rPr lang="en-US" dirty="0" err="1" smtClean="0">
                <a:solidFill>
                  <a:schemeClr val="bg1">
                    <a:lumMod val="65000"/>
                  </a:schemeClr>
                </a:solidFill>
                <a:latin typeface="Comic Sans MS" panose="030F0702030302020204" pitchFamily="66" charset="0"/>
              </a:rPr>
              <a:t>Attiya</a:t>
            </a:r>
            <a:r>
              <a:rPr lang="en-US" dirty="0" smtClean="0">
                <a:solidFill>
                  <a:schemeClr val="bg1">
                    <a:lumMod val="65000"/>
                  </a:schemeClr>
                </a:solidFill>
                <a:latin typeface="Comic Sans MS" panose="030F0702030302020204" pitchFamily="66" charset="0"/>
              </a:rPr>
              <a:t>, </a:t>
            </a:r>
            <a:r>
              <a:rPr lang="en-US" dirty="0" err="1" smtClean="0">
                <a:solidFill>
                  <a:schemeClr val="bg1">
                    <a:lumMod val="65000"/>
                  </a:schemeClr>
                </a:solidFill>
                <a:latin typeface="Comic Sans MS" panose="030F0702030302020204" pitchFamily="66" charset="0"/>
              </a:rPr>
              <a:t>Guerraoui</a:t>
            </a:r>
            <a:r>
              <a:rPr lang="en-US" dirty="0" smtClean="0">
                <a:solidFill>
                  <a:schemeClr val="bg1">
                    <a:lumMod val="65000"/>
                  </a:schemeClr>
                </a:solidFill>
                <a:latin typeface="Comic Sans MS" panose="030F0702030302020204" pitchFamily="66" charset="0"/>
              </a:rPr>
              <a:t>, </a:t>
            </a:r>
            <a:r>
              <a:rPr lang="en-US" dirty="0" err="1" smtClean="0">
                <a:solidFill>
                  <a:schemeClr val="bg1">
                    <a:lumMod val="65000"/>
                  </a:schemeClr>
                </a:solidFill>
                <a:latin typeface="Comic Sans MS" panose="030F0702030302020204" pitchFamily="66" charset="0"/>
              </a:rPr>
              <a:t>Hendler</a:t>
            </a:r>
            <a:r>
              <a:rPr lang="en-US" dirty="0" smtClean="0">
                <a:solidFill>
                  <a:schemeClr val="bg1">
                    <a:lumMod val="65000"/>
                  </a:schemeClr>
                </a:solidFill>
                <a:latin typeface="Comic Sans MS" panose="030F0702030302020204" pitchFamily="66" charset="0"/>
              </a:rPr>
              <a:t> &amp; </a:t>
            </a:r>
            <a:r>
              <a:rPr lang="en-US" dirty="0" err="1" smtClean="0">
                <a:solidFill>
                  <a:schemeClr val="bg1">
                    <a:lumMod val="65000"/>
                  </a:schemeClr>
                </a:solidFill>
                <a:latin typeface="Comic Sans MS" panose="030F0702030302020204" pitchFamily="66" charset="0"/>
              </a:rPr>
              <a:t>Kouznetsov</a:t>
            </a:r>
            <a:r>
              <a:rPr lang="en-US" dirty="0" smtClean="0">
                <a:solidFill>
                  <a:schemeClr val="bg1">
                    <a:lumMod val="65000"/>
                  </a:schemeClr>
                </a:solidFill>
                <a:latin typeface="Comic Sans MS" panose="030F0702030302020204" pitchFamily="66" charset="0"/>
              </a:rPr>
              <a:t>, PODC 2006, JACM 2009</a:t>
            </a:r>
            <a:endParaRPr lang="he-IL" dirty="0">
              <a:solidFill>
                <a:schemeClr val="bg1">
                  <a:lumMod val="65000"/>
                </a:schemeClr>
              </a:solidFill>
            </a:endParaRPr>
          </a:p>
        </p:txBody>
      </p:sp>
      <p:sp>
        <p:nvSpPr>
          <p:cNvPr id="15" name="TextBox 14"/>
          <p:cNvSpPr txBox="1"/>
          <p:nvPr/>
        </p:nvSpPr>
        <p:spPr>
          <a:xfrm>
            <a:off x="179512" y="3491716"/>
            <a:ext cx="8424936" cy="369332"/>
          </a:xfrm>
          <a:prstGeom prst="rect">
            <a:avLst/>
          </a:prstGeom>
          <a:noFill/>
        </p:spPr>
        <p:txBody>
          <a:bodyPr wrap="square" rtlCol="1">
            <a:spAutoFit/>
          </a:bodyPr>
          <a:lstStyle/>
          <a:p>
            <a:r>
              <a:rPr lang="en-US" dirty="0">
                <a:latin typeface="Comic Sans MS" panose="030F0702030302020204" pitchFamily="66" charset="0"/>
              </a:rPr>
              <a:t> </a:t>
            </a:r>
            <a:r>
              <a:rPr lang="en-US" dirty="0" err="1" smtClean="0">
                <a:solidFill>
                  <a:srgbClr val="0000FF"/>
                </a:solidFill>
                <a:latin typeface="Comic Sans MS" panose="030F0702030302020204" pitchFamily="66" charset="0"/>
              </a:rPr>
              <a:t>Aspnes</a:t>
            </a:r>
            <a:r>
              <a:rPr lang="en-US" dirty="0" smtClean="0">
                <a:solidFill>
                  <a:srgbClr val="0000FF"/>
                </a:solidFill>
                <a:latin typeface="Comic Sans MS" panose="030F0702030302020204" pitchFamily="66" charset="0"/>
              </a:rPr>
              <a:t>, </a:t>
            </a:r>
            <a:r>
              <a:rPr lang="en-US" dirty="0" err="1" smtClean="0">
                <a:solidFill>
                  <a:srgbClr val="0000FF"/>
                </a:solidFill>
                <a:latin typeface="Comic Sans MS" panose="030F0702030302020204" pitchFamily="66" charset="0"/>
              </a:rPr>
              <a:t>Attiya</a:t>
            </a:r>
            <a:r>
              <a:rPr lang="en-US" dirty="0" smtClean="0">
                <a:solidFill>
                  <a:srgbClr val="0000FF"/>
                </a:solidFill>
                <a:latin typeface="Comic Sans MS" panose="030F0702030302020204" pitchFamily="66" charset="0"/>
              </a:rPr>
              <a:t>, Censor-Hillel &amp; </a:t>
            </a:r>
            <a:r>
              <a:rPr lang="en-US" dirty="0" err="1" smtClean="0">
                <a:solidFill>
                  <a:srgbClr val="0000FF"/>
                </a:solidFill>
                <a:latin typeface="Comic Sans MS" panose="030F0702030302020204" pitchFamily="66" charset="0"/>
              </a:rPr>
              <a:t>Hendler</a:t>
            </a:r>
            <a:r>
              <a:rPr lang="en-US" dirty="0" smtClean="0">
                <a:solidFill>
                  <a:srgbClr val="0000FF"/>
                </a:solidFill>
                <a:latin typeface="Comic Sans MS" panose="030F0702030302020204" pitchFamily="66" charset="0"/>
              </a:rPr>
              <a:t>, SPAA 2012, </a:t>
            </a:r>
            <a:r>
              <a:rPr lang="en-US" dirty="0">
                <a:solidFill>
                  <a:srgbClr val="0000FF"/>
                </a:solidFill>
                <a:latin typeface="Comic Sans MS" panose="030F0702030302020204" pitchFamily="66" charset="0"/>
              </a:rPr>
              <a:t>SIAM J. </a:t>
            </a:r>
            <a:r>
              <a:rPr lang="en-US" dirty="0" err="1">
                <a:solidFill>
                  <a:srgbClr val="0000FF"/>
                </a:solidFill>
                <a:latin typeface="Comic Sans MS" panose="030F0702030302020204" pitchFamily="66" charset="0"/>
              </a:rPr>
              <a:t>Comput</a:t>
            </a:r>
            <a:r>
              <a:rPr lang="en-US" dirty="0">
                <a:solidFill>
                  <a:srgbClr val="0000FF"/>
                </a:solidFill>
                <a:latin typeface="Comic Sans MS" panose="030F0702030302020204" pitchFamily="66" charset="0"/>
              </a:rPr>
              <a:t>. </a:t>
            </a:r>
            <a:r>
              <a:rPr lang="en-US" dirty="0" smtClean="0">
                <a:solidFill>
                  <a:srgbClr val="0000FF"/>
                </a:solidFill>
                <a:latin typeface="Comic Sans MS" panose="030F0702030302020204" pitchFamily="66" charset="0"/>
              </a:rPr>
              <a:t>2016</a:t>
            </a:r>
            <a:endParaRPr lang="he-IL" dirty="0"/>
          </a:p>
        </p:txBody>
      </p:sp>
      <p:sp>
        <p:nvSpPr>
          <p:cNvPr id="19" name="TextBox 18"/>
          <p:cNvSpPr txBox="1"/>
          <p:nvPr/>
        </p:nvSpPr>
        <p:spPr>
          <a:xfrm>
            <a:off x="1984765" y="1619508"/>
            <a:ext cx="6763699" cy="369332"/>
          </a:xfrm>
          <a:prstGeom prst="rect">
            <a:avLst/>
          </a:prstGeom>
          <a:noFill/>
        </p:spPr>
        <p:txBody>
          <a:bodyPr wrap="square" rtlCol="1">
            <a:spAutoFit/>
          </a:bodyPr>
          <a:lstStyle/>
          <a:p>
            <a:r>
              <a:rPr lang="en-US" dirty="0">
                <a:solidFill>
                  <a:schemeClr val="bg1">
                    <a:lumMod val="65000"/>
                  </a:schemeClr>
                </a:solidFill>
                <a:latin typeface="Comic Sans MS" panose="030F0702030302020204" pitchFamily="66" charset="0"/>
              </a:rPr>
              <a:t> </a:t>
            </a:r>
            <a:r>
              <a:rPr lang="en-US" dirty="0" smtClean="0">
                <a:solidFill>
                  <a:schemeClr val="bg1">
                    <a:lumMod val="65000"/>
                  </a:schemeClr>
                </a:solidFill>
                <a:latin typeface="Comic Sans MS" panose="030F0702030302020204" pitchFamily="66" charset="0"/>
              </a:rPr>
              <a:t>Ellen, </a:t>
            </a:r>
            <a:r>
              <a:rPr lang="en-US" dirty="0" err="1" smtClean="0">
                <a:solidFill>
                  <a:schemeClr val="bg1">
                    <a:lumMod val="65000"/>
                  </a:schemeClr>
                </a:solidFill>
                <a:latin typeface="Comic Sans MS" panose="030F0702030302020204" pitchFamily="66" charset="0"/>
              </a:rPr>
              <a:t>Hendler</a:t>
            </a:r>
            <a:r>
              <a:rPr lang="en-US" dirty="0" smtClean="0">
                <a:solidFill>
                  <a:schemeClr val="bg1">
                    <a:lumMod val="65000"/>
                  </a:schemeClr>
                </a:solidFill>
                <a:latin typeface="Comic Sans MS" panose="030F0702030302020204" pitchFamily="66" charset="0"/>
              </a:rPr>
              <a:t> &amp; </a:t>
            </a:r>
            <a:r>
              <a:rPr lang="en-US" dirty="0" err="1" smtClean="0">
                <a:solidFill>
                  <a:schemeClr val="bg1">
                    <a:lumMod val="65000"/>
                  </a:schemeClr>
                </a:solidFill>
                <a:latin typeface="Comic Sans MS" panose="030F0702030302020204" pitchFamily="66" charset="0"/>
              </a:rPr>
              <a:t>Shavit</a:t>
            </a:r>
            <a:r>
              <a:rPr lang="en-US" dirty="0">
                <a:solidFill>
                  <a:schemeClr val="bg1">
                    <a:lumMod val="65000"/>
                  </a:schemeClr>
                </a:solidFill>
                <a:latin typeface="Comic Sans MS" panose="030F0702030302020204" pitchFamily="66" charset="0"/>
              </a:rPr>
              <a:t>, FOCS </a:t>
            </a:r>
            <a:r>
              <a:rPr lang="en-US" dirty="0" smtClean="0">
                <a:solidFill>
                  <a:schemeClr val="bg1">
                    <a:lumMod val="65000"/>
                  </a:schemeClr>
                </a:solidFill>
                <a:latin typeface="Comic Sans MS" panose="030F0702030302020204" pitchFamily="66" charset="0"/>
              </a:rPr>
              <a:t>2005, SIAM J. </a:t>
            </a:r>
            <a:r>
              <a:rPr lang="en-US" dirty="0" err="1" smtClean="0">
                <a:solidFill>
                  <a:schemeClr val="bg1">
                    <a:lumMod val="65000"/>
                  </a:schemeClr>
                </a:solidFill>
                <a:latin typeface="Comic Sans MS" panose="030F0702030302020204" pitchFamily="66" charset="0"/>
              </a:rPr>
              <a:t>Comput</a:t>
            </a:r>
            <a:r>
              <a:rPr lang="en-US" dirty="0" smtClean="0">
                <a:solidFill>
                  <a:schemeClr val="bg1">
                    <a:lumMod val="65000"/>
                  </a:schemeClr>
                </a:solidFill>
                <a:latin typeface="Comic Sans MS" panose="030F0702030302020204" pitchFamily="66" charset="0"/>
              </a:rPr>
              <a:t>. 2012</a:t>
            </a:r>
            <a:endParaRPr lang="he-IL" dirty="0">
              <a:solidFill>
                <a:schemeClr val="bg1">
                  <a:lumMod val="65000"/>
                </a:schemeClr>
              </a:solidFill>
            </a:endParaRPr>
          </a:p>
        </p:txBody>
      </p:sp>
      <p:pic>
        <p:nvPicPr>
          <p:cNvPr id="20" name="Picture 2" descr="תוצאת תמונה עבור ‪eurek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741800"/>
            <a:ext cx="648988" cy="792088"/>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22107290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51520" y="1484785"/>
            <a:ext cx="8640960" cy="1584175"/>
          </a:xfrm>
          <a:ln>
            <a:solidFill>
              <a:schemeClr val="tx1"/>
            </a:solidFill>
          </a:ln>
        </p:spPr>
        <p:txBody>
          <a:bodyPr>
            <a:normAutofit/>
          </a:bodyPr>
          <a:lstStyle/>
          <a:p>
            <a:pPr marL="0" indent="0">
              <a:buNone/>
            </a:pPr>
            <a:r>
              <a:rPr lang="en-US" dirty="0" smtClean="0">
                <a:solidFill>
                  <a:srgbClr val="0000FF"/>
                </a:solidFill>
              </a:rPr>
              <a:t>IF</a:t>
            </a:r>
            <a:r>
              <a:rPr lang="en-US" dirty="0" smtClean="0"/>
              <a:t> you can construct a ``long’’ sequence of visible executions</a:t>
            </a:r>
            <a:r>
              <a:rPr lang="en-US" dirty="0" smtClean="0"/>
              <a:t>, </a:t>
            </a:r>
            <a:r>
              <a:rPr lang="en-US" dirty="0" smtClean="0">
                <a:solidFill>
                  <a:srgbClr val="00B050"/>
                </a:solidFill>
              </a:rPr>
              <a:t>you may use BC for time lower bound</a:t>
            </a:r>
          </a:p>
          <a:p>
            <a:pPr lvl="1">
              <a:buFont typeface="Wingdings" panose="05000000000000000000" pitchFamily="2" charset="2"/>
              <a:buChar char="§"/>
            </a:pPr>
            <a:r>
              <a:rPr lang="en-US" dirty="0" smtClean="0">
                <a:solidFill>
                  <a:srgbClr val="FF0000"/>
                </a:solidFill>
              </a:rPr>
              <a:t>This may be challenging</a:t>
            </a:r>
          </a:p>
        </p:txBody>
      </p:sp>
      <p:sp>
        <p:nvSpPr>
          <p:cNvPr id="2" name="Title 1"/>
          <p:cNvSpPr>
            <a:spLocks noGrp="1"/>
          </p:cNvSpPr>
          <p:nvPr>
            <p:ph type="title"/>
          </p:nvPr>
        </p:nvSpPr>
        <p:spPr/>
        <p:txBody>
          <a:bodyPr/>
          <a:lstStyle/>
          <a:p>
            <a:r>
              <a:rPr lang="en-US" dirty="0" smtClean="0"/>
              <a:t>Take home message</a:t>
            </a:r>
            <a:endParaRPr lang="he-IL" dirty="0"/>
          </a:p>
        </p:txBody>
      </p:sp>
      <p:sp>
        <p:nvSpPr>
          <p:cNvPr id="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
        <p:nvSpPr>
          <p:cNvPr id="4" name="AutoShape 2" descr="תוצאת תמונה עבור ‪take home message‬‏">
            <a:hlinkClick r:id="rId3"/>
          </p:cNvPr>
          <p:cNvSpPr>
            <a:spLocks noChangeAspect="1" noChangeArrowheads="1"/>
          </p:cNvSpPr>
          <p:nvPr/>
        </p:nvSpPr>
        <p:spPr bwMode="auto">
          <a:xfrm>
            <a:off x="4198938" y="-1790700"/>
            <a:ext cx="4076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descr="תוצאת תמונה עבור ‪take home message‬‏">
            <a:hlinkClick r:id="rId3"/>
          </p:cNvPr>
          <p:cNvSpPr>
            <a:spLocks noChangeAspect="1" noChangeArrowheads="1"/>
          </p:cNvSpPr>
          <p:nvPr/>
        </p:nvSpPr>
        <p:spPr bwMode="auto">
          <a:xfrm>
            <a:off x="4351338" y="-1638300"/>
            <a:ext cx="4076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3386534"/>
            <a:ext cx="3024336" cy="2778770"/>
          </a:xfrm>
          <a:prstGeom prst="rect">
            <a:avLst/>
          </a:prstGeom>
        </p:spPr>
      </p:pic>
    </p:spTree>
    <p:extLst>
      <p:ext uri="{BB962C8B-B14F-4D97-AF65-F5344CB8AC3E}">
        <p14:creationId xmlns:p14="http://schemas.microsoft.com/office/powerpoint/2010/main" val="26835544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
        <p:nvSpPr>
          <p:cNvPr id="8" name="AutoShape 2" descr="תוצאת תמונה עבור ‪any questions‬‏">
            <a:hlinkClick r:id="rId3"/>
          </p:cNvPr>
          <p:cNvSpPr>
            <a:spLocks noChangeAspect="1" noChangeArrowheads="1"/>
          </p:cNvSpPr>
          <p:nvPr/>
        </p:nvSpPr>
        <p:spPr bwMode="auto">
          <a:xfrm>
            <a:off x="3119438" y="-1790700"/>
            <a:ext cx="52006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627" y="1340768"/>
            <a:ext cx="4777190" cy="3425155"/>
          </a:xfrm>
          <a:prstGeom prst="rect">
            <a:avLst/>
          </a:prstGeom>
        </p:spPr>
      </p:pic>
    </p:spTree>
    <p:extLst>
      <p:ext uri="{BB962C8B-B14F-4D97-AF65-F5344CB8AC3E}">
        <p14:creationId xmlns:p14="http://schemas.microsoft.com/office/powerpoint/2010/main" val="1723864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smtClean="0"/>
              <a:t>Origins and Usage</a:t>
            </a:r>
            <a:endParaRPr lang="en-GB" altLang="en-US" dirty="0"/>
          </a:p>
        </p:txBody>
      </p:sp>
      <p:sp>
        <p:nvSpPr>
          <p:cNvPr id="39" name="Content Placeholder 2"/>
          <p:cNvSpPr>
            <a:spLocks noGrp="1"/>
          </p:cNvSpPr>
          <p:nvPr>
            <p:ph idx="1"/>
          </p:nvPr>
        </p:nvSpPr>
        <p:spPr>
          <a:xfrm>
            <a:off x="251520" y="1196752"/>
            <a:ext cx="8784976" cy="3940547"/>
          </a:xfrm>
        </p:spPr>
        <p:txBody>
          <a:bodyPr>
            <a:normAutofit/>
          </a:bodyPr>
          <a:lstStyle/>
          <a:p>
            <a:r>
              <a:rPr lang="en-US" sz="2800" dirty="0" smtClean="0">
                <a:solidFill>
                  <a:schemeClr val="bg1">
                    <a:lumMod val="65000"/>
                  </a:schemeClr>
                </a:solidFill>
              </a:rPr>
              <a:t>Linear lower bound on memory stalls</a:t>
            </a:r>
            <a:br>
              <a:rPr lang="en-US" sz="2800" dirty="0" smtClean="0">
                <a:solidFill>
                  <a:schemeClr val="bg1">
                    <a:lumMod val="65000"/>
                  </a:schemeClr>
                </a:solidFill>
              </a:rPr>
            </a:br>
            <a:endParaRPr lang="en-US" sz="2800" dirty="0" smtClean="0">
              <a:solidFill>
                <a:schemeClr val="bg1">
                  <a:lumMod val="65000"/>
                </a:schemeClr>
              </a:solidFill>
            </a:endParaRPr>
          </a:p>
          <a:p>
            <a:r>
              <a:rPr lang="en-US" sz="2800" dirty="0" smtClean="0">
                <a:solidFill>
                  <a:schemeClr val="bg1">
                    <a:lumMod val="65000"/>
                  </a:schemeClr>
                </a:solidFill>
              </a:rPr>
              <a:t>Time lower bounds on </a:t>
            </a:r>
            <a:r>
              <a:rPr lang="en-US" sz="2800" i="1" dirty="0" smtClean="0">
                <a:solidFill>
                  <a:schemeClr val="bg1">
                    <a:lumMod val="65000"/>
                  </a:schemeClr>
                </a:solidFill>
              </a:rPr>
              <a:t>step-contention free </a:t>
            </a:r>
            <a:r>
              <a:rPr lang="en-US" sz="2800" dirty="0" smtClean="0">
                <a:solidFill>
                  <a:schemeClr val="bg1">
                    <a:lumMod val="65000"/>
                  </a:schemeClr>
                </a:solidFill>
              </a:rPr>
              <a:t>executions</a:t>
            </a:r>
            <a:br>
              <a:rPr lang="en-US" sz="2800" dirty="0" smtClean="0">
                <a:solidFill>
                  <a:schemeClr val="bg1">
                    <a:lumMod val="65000"/>
                  </a:schemeClr>
                </a:solidFill>
              </a:rPr>
            </a:br>
            <a:endParaRPr lang="en-US" sz="2800" dirty="0" smtClean="0">
              <a:solidFill>
                <a:schemeClr val="bg1">
                  <a:lumMod val="65000"/>
                </a:schemeClr>
              </a:solidFill>
            </a:endParaRPr>
          </a:p>
          <a:p>
            <a:r>
              <a:rPr lang="en-US" sz="2800" dirty="0" smtClean="0">
                <a:solidFill>
                  <a:schemeClr val="bg1">
                    <a:lumMod val="65000"/>
                  </a:schemeClr>
                </a:solidFill>
              </a:rPr>
              <a:t>Time lower bounds for restricted use objects</a:t>
            </a:r>
            <a:r>
              <a:rPr lang="en-US" sz="2800" dirty="0" smtClean="0"/>
              <a:t/>
            </a:r>
            <a:br>
              <a:rPr lang="en-US" sz="2800" dirty="0" smtClean="0"/>
            </a:br>
            <a:endParaRPr lang="en-US" sz="2800" dirty="0" smtClean="0"/>
          </a:p>
          <a:p>
            <a:r>
              <a:rPr lang="en-US" sz="2800" dirty="0" smtClean="0"/>
              <a:t>Step complexity lower bound on binary consensus</a:t>
            </a:r>
            <a:br>
              <a:rPr lang="en-US" sz="2800" dirty="0" smtClean="0"/>
            </a:br>
            <a:r>
              <a:rPr lang="en-US" sz="2800" dirty="0" smtClean="0"/>
              <a:t>                 </a:t>
            </a:r>
            <a:endParaRPr lang="en-US" sz="2800" dirty="0" smtClean="0">
              <a:solidFill>
                <a:srgbClr val="92D050"/>
              </a:solidFill>
            </a:endParaRPr>
          </a:p>
        </p:txBody>
      </p:sp>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8</a:t>
            </a:fld>
            <a:endParaRPr lang="en-US" dirty="0"/>
          </a:p>
        </p:txBody>
      </p:sp>
      <p:sp>
        <p:nvSpPr>
          <p:cNvPr id="10" name="TextBox 9"/>
          <p:cNvSpPr txBox="1"/>
          <p:nvPr/>
        </p:nvSpPr>
        <p:spPr>
          <a:xfrm>
            <a:off x="1187624" y="2555612"/>
            <a:ext cx="7416824" cy="369332"/>
          </a:xfrm>
          <a:prstGeom prst="rect">
            <a:avLst/>
          </a:prstGeom>
          <a:noFill/>
        </p:spPr>
        <p:txBody>
          <a:bodyPr wrap="square" rtlCol="1">
            <a:spAutoFit/>
          </a:bodyPr>
          <a:lstStyle/>
          <a:p>
            <a:r>
              <a:rPr lang="en-US" dirty="0">
                <a:latin typeface="Comic Sans MS" panose="030F0702030302020204" pitchFamily="66" charset="0"/>
              </a:rPr>
              <a:t> </a:t>
            </a:r>
            <a:r>
              <a:rPr lang="en-US" dirty="0" err="1" smtClean="0">
                <a:solidFill>
                  <a:schemeClr val="bg1">
                    <a:lumMod val="65000"/>
                  </a:schemeClr>
                </a:solidFill>
                <a:latin typeface="Comic Sans MS" panose="030F0702030302020204" pitchFamily="66" charset="0"/>
              </a:rPr>
              <a:t>Attiya</a:t>
            </a:r>
            <a:r>
              <a:rPr lang="en-US" dirty="0" smtClean="0">
                <a:solidFill>
                  <a:schemeClr val="bg1">
                    <a:lumMod val="65000"/>
                  </a:schemeClr>
                </a:solidFill>
                <a:latin typeface="Comic Sans MS" panose="030F0702030302020204" pitchFamily="66" charset="0"/>
              </a:rPr>
              <a:t>, </a:t>
            </a:r>
            <a:r>
              <a:rPr lang="en-US" dirty="0" err="1" smtClean="0">
                <a:solidFill>
                  <a:schemeClr val="bg1">
                    <a:lumMod val="65000"/>
                  </a:schemeClr>
                </a:solidFill>
                <a:latin typeface="Comic Sans MS" panose="030F0702030302020204" pitchFamily="66" charset="0"/>
              </a:rPr>
              <a:t>Guerraoui</a:t>
            </a:r>
            <a:r>
              <a:rPr lang="en-US" dirty="0" smtClean="0">
                <a:solidFill>
                  <a:schemeClr val="bg1">
                    <a:lumMod val="65000"/>
                  </a:schemeClr>
                </a:solidFill>
                <a:latin typeface="Comic Sans MS" panose="030F0702030302020204" pitchFamily="66" charset="0"/>
              </a:rPr>
              <a:t>, </a:t>
            </a:r>
            <a:r>
              <a:rPr lang="en-US" dirty="0" err="1" smtClean="0">
                <a:solidFill>
                  <a:schemeClr val="bg1">
                    <a:lumMod val="65000"/>
                  </a:schemeClr>
                </a:solidFill>
                <a:latin typeface="Comic Sans MS" panose="030F0702030302020204" pitchFamily="66" charset="0"/>
              </a:rPr>
              <a:t>Hendler</a:t>
            </a:r>
            <a:r>
              <a:rPr lang="en-US" dirty="0" smtClean="0">
                <a:solidFill>
                  <a:schemeClr val="bg1">
                    <a:lumMod val="65000"/>
                  </a:schemeClr>
                </a:solidFill>
                <a:latin typeface="Comic Sans MS" panose="030F0702030302020204" pitchFamily="66" charset="0"/>
              </a:rPr>
              <a:t> &amp; </a:t>
            </a:r>
            <a:r>
              <a:rPr lang="en-US" dirty="0" err="1" smtClean="0">
                <a:solidFill>
                  <a:schemeClr val="bg1">
                    <a:lumMod val="65000"/>
                  </a:schemeClr>
                </a:solidFill>
                <a:latin typeface="Comic Sans MS" panose="030F0702030302020204" pitchFamily="66" charset="0"/>
              </a:rPr>
              <a:t>Kouznetsov</a:t>
            </a:r>
            <a:r>
              <a:rPr lang="en-US" dirty="0" smtClean="0">
                <a:solidFill>
                  <a:schemeClr val="bg1">
                    <a:lumMod val="65000"/>
                  </a:schemeClr>
                </a:solidFill>
                <a:latin typeface="Comic Sans MS" panose="030F0702030302020204" pitchFamily="66" charset="0"/>
              </a:rPr>
              <a:t>, PODC 2006, JACM 2009</a:t>
            </a:r>
            <a:endParaRPr lang="he-IL" dirty="0">
              <a:solidFill>
                <a:schemeClr val="bg1">
                  <a:lumMod val="65000"/>
                </a:schemeClr>
              </a:solidFill>
            </a:endParaRPr>
          </a:p>
        </p:txBody>
      </p:sp>
      <p:sp>
        <p:nvSpPr>
          <p:cNvPr id="11" name="TextBox 10"/>
          <p:cNvSpPr txBox="1"/>
          <p:nvPr/>
        </p:nvSpPr>
        <p:spPr>
          <a:xfrm>
            <a:off x="179512" y="3491716"/>
            <a:ext cx="8424936" cy="369332"/>
          </a:xfrm>
          <a:prstGeom prst="rect">
            <a:avLst/>
          </a:prstGeom>
          <a:noFill/>
        </p:spPr>
        <p:txBody>
          <a:bodyPr wrap="square" rtlCol="1">
            <a:spAutoFit/>
          </a:bodyPr>
          <a:lstStyle/>
          <a:p>
            <a:r>
              <a:rPr lang="en-US" dirty="0">
                <a:solidFill>
                  <a:schemeClr val="bg1">
                    <a:lumMod val="65000"/>
                  </a:schemeClr>
                </a:solidFill>
                <a:latin typeface="Comic Sans MS" panose="030F0702030302020204" pitchFamily="66" charset="0"/>
              </a:rPr>
              <a:t> </a:t>
            </a:r>
            <a:r>
              <a:rPr lang="en-US" dirty="0" err="1" smtClean="0">
                <a:solidFill>
                  <a:schemeClr val="bg1">
                    <a:lumMod val="65000"/>
                  </a:schemeClr>
                </a:solidFill>
                <a:latin typeface="Comic Sans MS" panose="030F0702030302020204" pitchFamily="66" charset="0"/>
              </a:rPr>
              <a:t>Aspnes</a:t>
            </a:r>
            <a:r>
              <a:rPr lang="en-US" dirty="0" smtClean="0">
                <a:solidFill>
                  <a:schemeClr val="bg1">
                    <a:lumMod val="65000"/>
                  </a:schemeClr>
                </a:solidFill>
                <a:latin typeface="Comic Sans MS" panose="030F0702030302020204" pitchFamily="66" charset="0"/>
              </a:rPr>
              <a:t>, </a:t>
            </a:r>
            <a:r>
              <a:rPr lang="en-US" dirty="0" err="1" smtClean="0">
                <a:solidFill>
                  <a:schemeClr val="bg1">
                    <a:lumMod val="65000"/>
                  </a:schemeClr>
                </a:solidFill>
                <a:latin typeface="Comic Sans MS" panose="030F0702030302020204" pitchFamily="66" charset="0"/>
              </a:rPr>
              <a:t>Attiya</a:t>
            </a:r>
            <a:r>
              <a:rPr lang="en-US" dirty="0" smtClean="0">
                <a:solidFill>
                  <a:schemeClr val="bg1">
                    <a:lumMod val="65000"/>
                  </a:schemeClr>
                </a:solidFill>
                <a:latin typeface="Comic Sans MS" panose="030F0702030302020204" pitchFamily="66" charset="0"/>
              </a:rPr>
              <a:t>, Censor-Hillel &amp; </a:t>
            </a:r>
            <a:r>
              <a:rPr lang="en-US" dirty="0" err="1" smtClean="0">
                <a:solidFill>
                  <a:schemeClr val="bg1">
                    <a:lumMod val="65000"/>
                  </a:schemeClr>
                </a:solidFill>
                <a:latin typeface="Comic Sans MS" panose="030F0702030302020204" pitchFamily="66" charset="0"/>
              </a:rPr>
              <a:t>Hendler</a:t>
            </a:r>
            <a:r>
              <a:rPr lang="en-US" dirty="0" smtClean="0">
                <a:solidFill>
                  <a:schemeClr val="bg1">
                    <a:lumMod val="65000"/>
                  </a:schemeClr>
                </a:solidFill>
                <a:latin typeface="Comic Sans MS" panose="030F0702030302020204" pitchFamily="66" charset="0"/>
              </a:rPr>
              <a:t>, SPAA 2012, </a:t>
            </a:r>
            <a:r>
              <a:rPr lang="en-US" dirty="0">
                <a:solidFill>
                  <a:schemeClr val="bg1">
                    <a:lumMod val="65000"/>
                  </a:schemeClr>
                </a:solidFill>
                <a:latin typeface="Comic Sans MS" panose="030F0702030302020204" pitchFamily="66" charset="0"/>
              </a:rPr>
              <a:t>SIAM J. </a:t>
            </a:r>
            <a:r>
              <a:rPr lang="en-US" dirty="0" err="1">
                <a:solidFill>
                  <a:schemeClr val="bg1">
                    <a:lumMod val="65000"/>
                  </a:schemeClr>
                </a:solidFill>
                <a:latin typeface="Comic Sans MS" panose="030F0702030302020204" pitchFamily="66" charset="0"/>
              </a:rPr>
              <a:t>Comput</a:t>
            </a:r>
            <a:r>
              <a:rPr lang="en-US" dirty="0">
                <a:solidFill>
                  <a:schemeClr val="bg1">
                    <a:lumMod val="65000"/>
                  </a:schemeClr>
                </a:solidFill>
                <a:latin typeface="Comic Sans MS" panose="030F0702030302020204" pitchFamily="66" charset="0"/>
              </a:rPr>
              <a:t>. </a:t>
            </a:r>
            <a:r>
              <a:rPr lang="en-US" dirty="0" smtClean="0">
                <a:solidFill>
                  <a:schemeClr val="bg1">
                    <a:lumMod val="65000"/>
                  </a:schemeClr>
                </a:solidFill>
                <a:latin typeface="Comic Sans MS" panose="030F0702030302020204" pitchFamily="66" charset="0"/>
              </a:rPr>
              <a:t>2016</a:t>
            </a:r>
            <a:endParaRPr lang="he-IL" dirty="0">
              <a:solidFill>
                <a:schemeClr val="bg1">
                  <a:lumMod val="65000"/>
                </a:schemeClr>
              </a:solidFill>
            </a:endParaRPr>
          </a:p>
        </p:txBody>
      </p:sp>
      <p:sp>
        <p:nvSpPr>
          <p:cNvPr id="12" name="TextBox 11"/>
          <p:cNvSpPr txBox="1"/>
          <p:nvPr/>
        </p:nvSpPr>
        <p:spPr>
          <a:xfrm>
            <a:off x="3887924" y="4392400"/>
            <a:ext cx="4716524" cy="369332"/>
          </a:xfrm>
          <a:prstGeom prst="rect">
            <a:avLst/>
          </a:prstGeom>
          <a:noFill/>
        </p:spPr>
        <p:txBody>
          <a:bodyPr wrap="square" rtlCol="1">
            <a:spAutoFit/>
          </a:bodyPr>
          <a:lstStyle/>
          <a:p>
            <a:r>
              <a:rPr lang="en-US" dirty="0" err="1" smtClean="0">
                <a:solidFill>
                  <a:srgbClr val="0000FF"/>
                </a:solidFill>
                <a:latin typeface="Comic Sans MS" panose="030F0702030302020204" pitchFamily="66" charset="0"/>
              </a:rPr>
              <a:t>Attiya</a:t>
            </a:r>
            <a:r>
              <a:rPr lang="en-US" dirty="0" smtClean="0">
                <a:solidFill>
                  <a:srgbClr val="0000FF"/>
                </a:solidFill>
                <a:latin typeface="Comic Sans MS" panose="030F0702030302020204" pitchFamily="66" charset="0"/>
              </a:rPr>
              <a:t>, Ben-Baruch &amp; </a:t>
            </a:r>
            <a:r>
              <a:rPr lang="en-US" dirty="0" err="1" smtClean="0">
                <a:solidFill>
                  <a:srgbClr val="0000FF"/>
                </a:solidFill>
                <a:latin typeface="Comic Sans MS" panose="030F0702030302020204" pitchFamily="66" charset="0"/>
              </a:rPr>
              <a:t>Hendler</a:t>
            </a:r>
            <a:r>
              <a:rPr lang="en-US" dirty="0" smtClean="0">
                <a:solidFill>
                  <a:srgbClr val="0000FF"/>
                </a:solidFill>
                <a:latin typeface="Comic Sans MS" panose="030F0702030302020204" pitchFamily="66" charset="0"/>
              </a:rPr>
              <a:t>, DISC 2016</a:t>
            </a:r>
            <a:endParaRPr lang="he-IL" dirty="0"/>
          </a:p>
        </p:txBody>
      </p:sp>
      <p:sp>
        <p:nvSpPr>
          <p:cNvPr id="15" name="TextBox 14"/>
          <p:cNvSpPr txBox="1"/>
          <p:nvPr/>
        </p:nvSpPr>
        <p:spPr>
          <a:xfrm>
            <a:off x="1984765" y="1619508"/>
            <a:ext cx="6763699" cy="369332"/>
          </a:xfrm>
          <a:prstGeom prst="rect">
            <a:avLst/>
          </a:prstGeom>
          <a:noFill/>
        </p:spPr>
        <p:txBody>
          <a:bodyPr wrap="square" rtlCol="1">
            <a:spAutoFit/>
          </a:bodyPr>
          <a:lstStyle/>
          <a:p>
            <a:r>
              <a:rPr lang="en-US" dirty="0">
                <a:solidFill>
                  <a:schemeClr val="bg1">
                    <a:lumMod val="65000"/>
                  </a:schemeClr>
                </a:solidFill>
                <a:latin typeface="Comic Sans MS" panose="030F0702030302020204" pitchFamily="66" charset="0"/>
              </a:rPr>
              <a:t> </a:t>
            </a:r>
            <a:r>
              <a:rPr lang="en-US" dirty="0" smtClean="0">
                <a:solidFill>
                  <a:schemeClr val="bg1">
                    <a:lumMod val="65000"/>
                  </a:schemeClr>
                </a:solidFill>
                <a:latin typeface="Comic Sans MS" panose="030F0702030302020204" pitchFamily="66" charset="0"/>
              </a:rPr>
              <a:t>Ellen, </a:t>
            </a:r>
            <a:r>
              <a:rPr lang="en-US" dirty="0" err="1" smtClean="0">
                <a:solidFill>
                  <a:schemeClr val="bg1">
                    <a:lumMod val="65000"/>
                  </a:schemeClr>
                </a:solidFill>
                <a:latin typeface="Comic Sans MS" panose="030F0702030302020204" pitchFamily="66" charset="0"/>
              </a:rPr>
              <a:t>Hendler</a:t>
            </a:r>
            <a:r>
              <a:rPr lang="en-US" dirty="0" smtClean="0">
                <a:solidFill>
                  <a:schemeClr val="bg1">
                    <a:lumMod val="65000"/>
                  </a:schemeClr>
                </a:solidFill>
                <a:latin typeface="Comic Sans MS" panose="030F0702030302020204" pitchFamily="66" charset="0"/>
              </a:rPr>
              <a:t> &amp; </a:t>
            </a:r>
            <a:r>
              <a:rPr lang="en-US" dirty="0" err="1" smtClean="0">
                <a:solidFill>
                  <a:schemeClr val="bg1">
                    <a:lumMod val="65000"/>
                  </a:schemeClr>
                </a:solidFill>
                <a:latin typeface="Comic Sans MS" panose="030F0702030302020204" pitchFamily="66" charset="0"/>
              </a:rPr>
              <a:t>Shavit</a:t>
            </a:r>
            <a:r>
              <a:rPr lang="en-US" dirty="0">
                <a:solidFill>
                  <a:schemeClr val="bg1">
                    <a:lumMod val="65000"/>
                  </a:schemeClr>
                </a:solidFill>
                <a:latin typeface="Comic Sans MS" panose="030F0702030302020204" pitchFamily="66" charset="0"/>
              </a:rPr>
              <a:t>, FOCS </a:t>
            </a:r>
            <a:r>
              <a:rPr lang="en-US" dirty="0" smtClean="0">
                <a:solidFill>
                  <a:schemeClr val="bg1">
                    <a:lumMod val="65000"/>
                  </a:schemeClr>
                </a:solidFill>
                <a:latin typeface="Comic Sans MS" panose="030F0702030302020204" pitchFamily="66" charset="0"/>
              </a:rPr>
              <a:t>2005, SIAM J. </a:t>
            </a:r>
            <a:r>
              <a:rPr lang="en-US" dirty="0" err="1" smtClean="0">
                <a:solidFill>
                  <a:schemeClr val="bg1">
                    <a:lumMod val="65000"/>
                  </a:schemeClr>
                </a:solidFill>
                <a:latin typeface="Comic Sans MS" panose="030F0702030302020204" pitchFamily="66" charset="0"/>
              </a:rPr>
              <a:t>Comput</a:t>
            </a:r>
            <a:r>
              <a:rPr lang="en-US" dirty="0" smtClean="0">
                <a:solidFill>
                  <a:schemeClr val="bg1">
                    <a:lumMod val="65000"/>
                  </a:schemeClr>
                </a:solidFill>
                <a:latin typeface="Comic Sans MS" panose="030F0702030302020204" pitchFamily="66" charset="0"/>
              </a:rPr>
              <a:t>. 2012</a:t>
            </a:r>
            <a:endParaRPr lang="he-IL" dirty="0">
              <a:solidFill>
                <a:schemeClr val="bg1">
                  <a:lumMod val="65000"/>
                </a:schemeClr>
              </a:solidFill>
            </a:endParaRPr>
          </a:p>
        </p:txBody>
      </p:sp>
      <p:pic>
        <p:nvPicPr>
          <p:cNvPr id="16" name="Picture 2" descr="תוצאת תמונה עבור ‪eurek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741800"/>
            <a:ext cx="648988" cy="792088"/>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1545359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normAutofit/>
          </a:bodyPr>
          <a:lstStyle/>
          <a:p>
            <a:pPr eaLnBrk="1" hangingPunct="1"/>
            <a:r>
              <a:rPr lang="en-GB" altLang="en-US" dirty="0" smtClean="0"/>
              <a:t>General usage structure</a:t>
            </a:r>
            <a:endParaRPr lang="en-GB" altLang="en-US" dirty="0"/>
          </a:p>
        </p:txBody>
      </p:sp>
      <mc:AlternateContent xmlns:mc="http://schemas.openxmlformats.org/markup-compatibility/2006">
        <mc:Choice xmlns:a14="http://schemas.microsoft.com/office/drawing/2010/main" Requires="a14">
          <p:sp>
            <p:nvSpPr>
              <p:cNvPr id="39" name="Content Placeholder 2"/>
              <p:cNvSpPr>
                <a:spLocks noGrp="1"/>
              </p:cNvSpPr>
              <p:nvPr>
                <p:ph idx="1"/>
              </p:nvPr>
            </p:nvSpPr>
            <p:spPr>
              <a:xfrm>
                <a:off x="251520" y="1144637"/>
                <a:ext cx="8784976" cy="4641379"/>
              </a:xfrm>
            </p:spPr>
            <p:txBody>
              <a:bodyPr>
                <a:normAutofit/>
              </a:bodyPr>
              <a:lstStyle/>
              <a:p>
                <a:r>
                  <a:rPr lang="en-US" sz="2800" dirty="0" smtClean="0"/>
                  <a:t>Construct a </a:t>
                </a:r>
                <a:r>
                  <a:rPr lang="en-US" sz="2800" i="1" u="sng" dirty="0" smtClean="0"/>
                  <a:t>visible executions</a:t>
                </a:r>
                <a:r>
                  <a:rPr lang="en-US" sz="2800" dirty="0" smtClean="0"/>
                  <a:t> </a:t>
                </a:r>
                <a:r>
                  <a:rPr lang="en-US" sz="2800" dirty="0" smtClean="0"/>
                  <a:t>sequence of length </a:t>
                </a:r>
                <a:r>
                  <a:rPr lang="en-US" sz="2800" dirty="0" smtClean="0">
                    <a:solidFill>
                      <a:srgbClr val="0000FF"/>
                    </a:solidFill>
                  </a:rPr>
                  <a:t>L</a:t>
                </a:r>
              </a:p>
              <a:p>
                <a:pPr lvl="1"/>
                <a:r>
                  <a:rPr lang="en-US" sz="2400" dirty="0" smtClean="0"/>
                  <a:t>W.r.t. process </a:t>
                </a:r>
                <a:r>
                  <a:rPr lang="en-US" i="1" dirty="0" smtClean="0">
                    <a:solidFill>
                      <a:srgbClr val="0000FF"/>
                    </a:solidFill>
                  </a:rPr>
                  <a:t>p</a:t>
                </a:r>
                <a:r>
                  <a:rPr lang="en-US" sz="2400" dirty="0" smtClean="0"/>
                  <a:t/>
                </a:r>
                <a:br>
                  <a:rPr lang="en-US" sz="2400" dirty="0" smtClean="0"/>
                </a:br>
                <a:endParaRPr lang="en-US" sz="2400" dirty="0" smtClean="0"/>
              </a:p>
              <a:p>
                <a:r>
                  <a:rPr lang="en-US" sz="2800" dirty="0" smtClean="0"/>
                  <a:t>Fit appropriate </a:t>
                </a:r>
                <a:r>
                  <a:rPr lang="en-US" sz="2800" i="1" u="sng" dirty="0" smtClean="0"/>
                  <a:t>progress function</a:t>
                </a:r>
                <a:r>
                  <a:rPr lang="en-US" sz="2800" i="1" dirty="0" smtClean="0"/>
                  <a:t>   </a:t>
                </a:r>
                <a:r>
                  <a:rPr lang="en-US" sz="2800" dirty="0" smtClean="0"/>
                  <a:t/>
                </a:r>
                <a:br>
                  <a:rPr lang="en-US" sz="2800" dirty="0" smtClean="0"/>
                </a:br>
                <a:endParaRPr lang="en-US" sz="2800" dirty="0" smtClean="0"/>
              </a:p>
              <a:p>
                <a:r>
                  <a:rPr lang="en-US" sz="2800" dirty="0" smtClean="0"/>
                  <a:t>Apply </a:t>
                </a:r>
                <a:r>
                  <a:rPr lang="en-US" sz="2800" i="1" u="sng" dirty="0" smtClean="0"/>
                  <a:t>backtracking argument</a:t>
                </a:r>
                <a:r>
                  <a:rPr lang="en-US" sz="2800" dirty="0" smtClean="0"/>
                  <a:t> </a:t>
                </a:r>
              </a:p>
              <a:p>
                <a:pPr lvl="1"/>
                <a:r>
                  <a:rPr lang="en-US" sz="2400" dirty="0" smtClean="0"/>
                  <a:t>(Generally) yields an </a:t>
                </a:r>
                <a14:m>
                  <m:oMath xmlns:m="http://schemas.openxmlformats.org/officeDocument/2006/math">
                    <m:r>
                      <m:rPr>
                        <m:sty m:val="p"/>
                      </m:rPr>
                      <a:rPr lang="el-GR" sz="2400" i="1" smtClean="0">
                        <a:solidFill>
                          <a:srgbClr val="0000FF"/>
                        </a:solidFill>
                        <a:latin typeface="Cambria Math"/>
                      </a:rPr>
                      <m:t>Ω</m:t>
                    </m:r>
                    <m:r>
                      <a:rPr lang="en-US" sz="2400" b="0" i="1" smtClean="0">
                        <a:solidFill>
                          <a:srgbClr val="0000FF"/>
                        </a:solidFill>
                        <a:latin typeface="Cambria Math"/>
                      </a:rPr>
                      <m:t>(</m:t>
                    </m:r>
                    <m:r>
                      <m:rPr>
                        <m:sty m:val="p"/>
                      </m:rPr>
                      <a:rPr lang="en-US" sz="2400" b="0" i="0" smtClean="0">
                        <a:solidFill>
                          <a:srgbClr val="0000FF"/>
                        </a:solidFill>
                        <a:latin typeface="Cambria Math"/>
                      </a:rPr>
                      <m:t>min</m:t>
                    </m:r>
                    <m:r>
                      <a:rPr lang="en-US" sz="2400" b="0" i="1" smtClean="0">
                        <a:solidFill>
                          <a:srgbClr val="0000FF"/>
                        </a:solidFill>
                        <a:latin typeface="Cambria Math"/>
                      </a:rPr>
                      <m:t>⁡(</m:t>
                    </m:r>
                    <m:func>
                      <m:funcPr>
                        <m:ctrlPr>
                          <a:rPr lang="en-US" sz="2400" b="0" i="1" smtClean="0">
                            <a:solidFill>
                              <a:srgbClr val="0000FF"/>
                            </a:solidFill>
                            <a:latin typeface="Cambria Math"/>
                          </a:rPr>
                        </m:ctrlPr>
                      </m:funcPr>
                      <m:fName>
                        <m:r>
                          <m:rPr>
                            <m:sty m:val="p"/>
                          </m:rPr>
                          <a:rPr lang="en-US" sz="2400" b="0" i="0" smtClean="0">
                            <a:solidFill>
                              <a:srgbClr val="0000FF"/>
                            </a:solidFill>
                            <a:latin typeface="Cambria Math"/>
                          </a:rPr>
                          <m:t>log</m:t>
                        </m:r>
                      </m:fName>
                      <m:e>
                        <m:r>
                          <a:rPr lang="en-US" sz="2400" b="0" i="1" smtClean="0">
                            <a:solidFill>
                              <a:srgbClr val="0000FF"/>
                            </a:solidFill>
                            <a:latin typeface="Cambria Math"/>
                          </a:rPr>
                          <m:t>𝐿</m:t>
                        </m:r>
                        <m:r>
                          <a:rPr lang="en-US" sz="2400" b="0" i="1" smtClean="0">
                            <a:solidFill>
                              <a:srgbClr val="0000FF"/>
                            </a:solidFill>
                            <a:latin typeface="Cambria Math"/>
                          </a:rPr>
                          <m:t>, </m:t>
                        </m:r>
                        <m:r>
                          <a:rPr lang="en-US" sz="2400" b="0" i="1" smtClean="0">
                            <a:solidFill>
                              <a:srgbClr val="0000FF"/>
                            </a:solidFill>
                            <a:latin typeface="Cambria Math"/>
                          </a:rPr>
                          <m:t>𝑛</m:t>
                        </m:r>
                        <m:r>
                          <a:rPr lang="en-US" sz="2400" b="0" i="1" smtClean="0">
                            <a:solidFill>
                              <a:srgbClr val="0000FF"/>
                            </a:solidFill>
                            <a:latin typeface="Cambria Math"/>
                          </a:rPr>
                          <m:t>)</m:t>
                        </m:r>
                      </m:e>
                    </m:func>
                    <m:r>
                      <a:rPr lang="en-US" sz="2400" b="0" i="1" smtClean="0">
                        <a:solidFill>
                          <a:srgbClr val="0000FF"/>
                        </a:solidFill>
                        <a:latin typeface="Cambria Math"/>
                      </a:rPr>
                      <m:t>)</m:t>
                    </m:r>
                  </m:oMath>
                </a14:m>
                <a:r>
                  <a:rPr lang="en-US" sz="2400" dirty="0" smtClean="0"/>
                  <a:t> time lower bound</a:t>
                </a:r>
                <a:br>
                  <a:rPr lang="en-US" sz="2400" dirty="0" smtClean="0"/>
                </a:br>
                <a:endParaRPr lang="en-US" sz="2400" dirty="0" smtClean="0"/>
              </a:p>
            </p:txBody>
          </p:sp>
        </mc:Choice>
        <mc:Fallback>
          <p:sp>
            <p:nvSpPr>
              <p:cNvPr id="39" name="Content Placeholder 2"/>
              <p:cNvSpPr>
                <a:spLocks noGrp="1" noRot="1" noChangeAspect="1" noMove="1" noResize="1" noEditPoints="1" noAdjustHandles="1" noChangeArrowheads="1" noChangeShapeType="1" noTextEdit="1"/>
              </p:cNvSpPr>
              <p:nvPr>
                <p:ph idx="1"/>
              </p:nvPr>
            </p:nvSpPr>
            <p:spPr>
              <a:xfrm>
                <a:off x="251520" y="1144637"/>
                <a:ext cx="8784976" cy="4641379"/>
              </a:xfrm>
              <a:blipFill rotWithShape="1">
                <a:blip r:embed="rId3"/>
                <a:stretch>
                  <a:fillRect l="-1180" t="-1183"/>
                </a:stretch>
              </a:blipFill>
            </p:spPr>
            <p:txBody>
              <a:bodyPr/>
              <a:lstStyle/>
              <a:p>
                <a:r>
                  <a:rPr lang="he-IL">
                    <a:noFill/>
                  </a:rPr>
                  <a:t> </a:t>
                </a:r>
              </a:p>
            </p:txBody>
          </p:sp>
        </mc:Fallback>
      </mc:AlternateContent>
      <p:sp>
        <p:nvSpPr>
          <p:cNvPr id="8" name="Slide Number Placeholder 7"/>
          <p:cNvSpPr>
            <a:spLocks noGrp="1"/>
          </p:cNvSpPr>
          <p:nvPr>
            <p:ph type="sldNum" sz="quarter" idx="4294967295"/>
          </p:nvPr>
        </p:nvSpPr>
        <p:spPr>
          <a:xfrm>
            <a:off x="7010400" y="6356350"/>
            <a:ext cx="2133600" cy="365125"/>
          </a:xfrm>
        </p:spPr>
        <p:txBody>
          <a:bodyPr/>
          <a:lstStyle/>
          <a:p>
            <a:fld id="{435E84F3-9950-4816-8E70-4741F26888A2}" type="slidenum">
              <a:rPr lang="en-US" smtClean="0"/>
              <a:t>9</a:t>
            </a:fld>
            <a:endParaRPr lang="en-US" dirty="0"/>
          </a:p>
        </p:txBody>
      </p:sp>
      <p:sp>
        <p:nvSpPr>
          <p:cNvPr id="6" name="Footer Placeholder 4"/>
          <p:cNvSpPr>
            <a:spLocks noGrp="1"/>
          </p:cNvSpPr>
          <p:nvPr>
            <p:ph type="ftr" sz="quarter" idx="3"/>
          </p:nvPr>
        </p:nvSpPr>
        <p:spPr>
          <a:xfrm>
            <a:off x="827584" y="6492875"/>
            <a:ext cx="77768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smtClean="0"/>
              <a:t>Danny </a:t>
            </a:r>
            <a:r>
              <a:rPr lang="es-ES" dirty="0" err="1" smtClean="0"/>
              <a:t>Hendler</a:t>
            </a:r>
            <a:r>
              <a:rPr lang="es-ES" dirty="0" smtClean="0"/>
              <a:t>, CMO-BIRS workshop, </a:t>
            </a:r>
            <a:r>
              <a:rPr lang="es-ES" dirty="0" err="1" smtClean="0"/>
              <a:t>Oaxaxa</a:t>
            </a:r>
            <a:r>
              <a:rPr lang="es-ES" dirty="0" smtClean="0"/>
              <a:t>, 2016</a:t>
            </a:r>
            <a:endParaRPr lang="en-US" dirty="0"/>
          </a:p>
        </p:txBody>
      </p:sp>
    </p:spTree>
    <p:extLst>
      <p:ext uri="{BB962C8B-B14F-4D97-AF65-F5344CB8AC3E}">
        <p14:creationId xmlns:p14="http://schemas.microsoft.com/office/powerpoint/2010/main" val="396200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60855</TotalTime>
  <Words>7443</Words>
  <Application>Microsoft Office PowerPoint</Application>
  <PresentationFormat>On-screen Show (4:3)</PresentationFormat>
  <Paragraphs>1293</Paragraphs>
  <Slides>71</Slides>
  <Notes>65</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The Backtracking Covering Proof Technique</vt:lpstr>
      <vt:lpstr>PowerPoint Presentation</vt:lpstr>
      <vt:lpstr>Backtracking covering: what is it?</vt:lpstr>
      <vt:lpstr>Backtracking covering: what is it?</vt:lpstr>
      <vt:lpstr>Origins and Usage</vt:lpstr>
      <vt:lpstr>Origins and Usage</vt:lpstr>
      <vt:lpstr>Origins and Usage</vt:lpstr>
      <vt:lpstr>Origins and Usage</vt:lpstr>
      <vt:lpstr>General usage structure</vt:lpstr>
      <vt:lpstr>PowerPoint Presentation</vt:lpstr>
      <vt:lpstr>Step lower bound for counters</vt:lpstr>
      <vt:lpstr>Constructing visible executions </vt:lpstr>
      <vt:lpstr>Constructing visible executions Base case </vt:lpstr>
      <vt:lpstr>Constructing visible executions Base case </vt:lpstr>
      <vt:lpstr>Constructing visible executions Base case </vt:lpstr>
      <vt:lpstr>Constructing visible executions Base case </vt:lpstr>
      <vt:lpstr>Constructing visible executions Base case </vt:lpstr>
      <vt:lpstr>Constructing visible executions Base case </vt:lpstr>
      <vt:lpstr>Constructing visible executions Base case </vt:lpstr>
      <vt:lpstr>Constructing visible executions Base case </vt:lpstr>
      <vt:lpstr>Constructing visible executions Base case </vt:lpstr>
      <vt:lpstr>Constructing visible executions Base case </vt:lpstr>
      <vt:lpstr>Constructing visible executions Inductive construction</vt:lpstr>
      <vt:lpstr>Constructing visible executions Inductive construction</vt:lpstr>
      <vt:lpstr>Constructing visible executions Inductive construction</vt:lpstr>
      <vt:lpstr>Constructing visible executions Inductive construction</vt:lpstr>
      <vt:lpstr>Constructing visible executions Inductive construction</vt:lpstr>
      <vt:lpstr>Constructing visible executions Inductive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Indistinguishability: Friend and Foe of Concurrent Data Structures</dc:title>
  <dc:creator>Hagit Attiya</dc:creator>
  <cp:lastModifiedBy>Danny Hendler</cp:lastModifiedBy>
  <cp:revision>763</cp:revision>
  <cp:lastPrinted>2013-04-24T13:51:59Z</cp:lastPrinted>
  <dcterms:created xsi:type="dcterms:W3CDTF">2013-04-16T18:15:04Z</dcterms:created>
  <dcterms:modified xsi:type="dcterms:W3CDTF">2016-12-01T17:38:24Z</dcterms:modified>
</cp:coreProperties>
</file>