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77" r:id="rId2"/>
    <p:sldId id="294" r:id="rId3"/>
    <p:sldId id="268" r:id="rId4"/>
    <p:sldId id="27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57" r:id="rId13"/>
    <p:sldId id="280" r:id="rId14"/>
    <p:sldId id="281" r:id="rId15"/>
    <p:sldId id="258" r:id="rId16"/>
    <p:sldId id="259" r:id="rId17"/>
    <p:sldId id="263" r:id="rId18"/>
    <p:sldId id="260" r:id="rId19"/>
    <p:sldId id="262" r:id="rId20"/>
    <p:sldId id="282" r:id="rId21"/>
    <p:sldId id="285" r:id="rId22"/>
    <p:sldId id="284" r:id="rId23"/>
    <p:sldId id="286" r:id="rId24"/>
    <p:sldId id="290" r:id="rId25"/>
    <p:sldId id="287" r:id="rId26"/>
    <p:sldId id="289" r:id="rId27"/>
    <p:sldId id="288" r:id="rId28"/>
    <p:sldId id="291" r:id="rId29"/>
    <p:sldId id="283" r:id="rId30"/>
    <p:sldId id="295" r:id="rId31"/>
    <p:sldId id="296" r:id="rId32"/>
    <p:sldId id="265" r:id="rId33"/>
    <p:sldId id="266" r:id="rId34"/>
    <p:sldId id="261" r:id="rId35"/>
    <p:sldId id="297" r:id="rId36"/>
    <p:sldId id="293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hladh Harsha" initials="PH" lastIdx="0" clrIdx="0">
    <p:extLst>
      <p:ext uri="{19B8F6BF-5375-455C-9EA6-DF929625EA0E}">
        <p15:presenceInfo xmlns:p15="http://schemas.microsoft.com/office/powerpoint/2012/main" userId="34b595de24fdae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82"/>
    <p:restoredTop sz="88455"/>
  </p:normalViewPr>
  <p:slideViewPr>
    <p:cSldViewPr snapToGrid="0" snapToObjects="1">
      <p:cViewPr varScale="1">
        <p:scale>
          <a:sx n="67" d="100"/>
          <a:sy n="67" d="100"/>
        </p:scale>
        <p:origin x="19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FDC9-DCA3-FF48-83E8-F8B442767B67}" type="datetimeFigureOut">
              <a:rPr lang="en-US" smtClean="0"/>
              <a:t>8/13/18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85F1A-DAD7-A74A-830A-808232302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Boolean </a:t>
            </a:r>
            <a:r>
              <a:rPr lang="en-US" dirty="0" err="1"/>
              <a:t>funciton</a:t>
            </a:r>
            <a:r>
              <a:rPr lang="en-US" dirty="0"/>
              <a:t> – basic object in CS, and in complexity we want to understand how different measures</a:t>
            </a:r>
            <a:r>
              <a:rPr lang="en-US" baseline="0" dirty="0"/>
              <a:t> relate to each other. </a:t>
            </a:r>
          </a:p>
          <a:p>
            <a:r>
              <a:rPr lang="en-US" baseline="0" dirty="0"/>
              <a:t>Natural approach - look at f as a real valued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85F1A-DAD7-A74A-830A-8082323023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25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This describes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as a convex combination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1/2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/>
                  <a:t> where m is binomially distributed with mean 2pn.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This describes </a:t>
                </a:r>
                <a:r>
                  <a:rPr lang="en-US" b="0" i="0" smtClean="0">
                    <a:latin typeface="Cambria Math" charset="0"/>
                  </a:rPr>
                  <a:t>𝜇_𝑝^𝑛</a:t>
                </a:r>
                <a:r>
                  <a:rPr lang="en-US" dirty="0" smtClean="0"/>
                  <a:t> as a convex combination of </a:t>
                </a:r>
                <a:r>
                  <a:rPr lang="en-US" b="0" i="0" smtClean="0">
                    <a:latin typeface="Cambria Math" charset="0"/>
                  </a:rPr>
                  <a:t>𝜇_(1/2)^𝑚</a:t>
                </a:r>
                <a:r>
                  <a:rPr lang="en-US" dirty="0" smtClean="0"/>
                  <a:t> where m is binomially distributed with mean 2pn.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85F1A-DAD7-A74A-830A-8082323023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8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85F1A-DAD7-A74A-830A-8082323023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3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</a:t>
            </a:r>
            <a:r>
              <a:rPr lang="en-US" baseline="0" dirty="0"/>
              <a:t> why FKN is true, too many </a:t>
            </a:r>
            <a:r>
              <a:rPr lang="en-US" baseline="0" dirty="0" err="1"/>
              <a:t>coefs</a:t>
            </a:r>
            <a:r>
              <a:rPr lang="en-US" baseline="0" dirty="0"/>
              <a:t> mean that the function is like a Gaussian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C9D7E-6ACF-43D2-B927-76E5B96464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1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</a:t>
            </a:r>
            <a:r>
              <a:rPr lang="en-US" baseline="0" dirty="0"/>
              <a:t> why FKN is true, too many </a:t>
            </a:r>
            <a:r>
              <a:rPr lang="en-US" baseline="0" dirty="0" err="1"/>
              <a:t>coefs</a:t>
            </a:r>
            <a:r>
              <a:rPr lang="en-US" baseline="0" dirty="0"/>
              <a:t> mean that the function is like a Gaussian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C9D7E-6ACF-43D2-B927-76E5B96464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70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Removed:Friedgut’s</a:t>
                </a:r>
                <a:r>
                  <a:rPr lang="en-US" dirty="0"/>
                  <a:t> Conjecture: monotone functions with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-influence must have certain structure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 smtClean="0"/>
                  <a:t>Removed:</a:t>
                </a:r>
                <a:r>
                  <a:rPr lang="en-US" dirty="0" err="1" smtClean="0"/>
                  <a:t>Friedgut’s</a:t>
                </a:r>
                <a:r>
                  <a:rPr lang="en-US" dirty="0" smtClean="0"/>
                  <a:t> Conjecture: monotone functions with low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𝜇</a:t>
                </a:r>
                <a:r>
                  <a:rPr lang="en-US" b="0" i="0" smtClean="0">
                    <a:latin typeface="Cambria Math" charset="0"/>
                  </a:rPr>
                  <a:t>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𝑝</a:t>
                </a:r>
                <a:r>
                  <a:rPr lang="en-US" dirty="0" smtClean="0"/>
                  <a:t>-influence must have certain structure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85F1A-DAD7-A74A-830A-8082323023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our motivation. In fact, our result if true</a:t>
            </a:r>
            <a:r>
              <a:rPr lang="en-US" baseline="0" dirty="0"/>
              <a:t> for the </a:t>
            </a:r>
            <a:r>
              <a:rPr lang="en-US" baseline="0" dirty="0" err="1"/>
              <a:t>grassmann</a:t>
            </a:r>
            <a:r>
              <a:rPr lang="en-US" baseline="0" dirty="0"/>
              <a:t> would come close to proving the conjecture, but not quite…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C9D7E-6ACF-43D2-B927-76E5B96464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74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Prob</a:t>
            </a:r>
            <a:r>
              <a:rPr lang="en-US" dirty="0"/>
              <a:t>[f=0] = 1- </a:t>
            </a:r>
            <a:r>
              <a:rPr lang="en-US" dirty="0" err="1"/>
              <a:t>sqrt</a:t>
            </a:r>
            <a:r>
              <a:rPr lang="en-US" dirty="0"/>
              <a:t> eps </a:t>
            </a:r>
          </a:p>
          <a:p>
            <a:r>
              <a:rPr lang="en-US" dirty="0" err="1"/>
              <a:t>Prob</a:t>
            </a:r>
            <a:r>
              <a:rPr lang="en-US" dirty="0"/>
              <a:t>[f=2]</a:t>
            </a:r>
            <a:r>
              <a:rPr lang="en-US" baseline="0" dirty="0"/>
              <a:t> = eps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85F1A-DAD7-A74A-830A-8082323023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43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calculate</a:t>
            </a:r>
            <a:r>
              <a:rPr lang="is-IS" dirty="0"/>
              <a:t>…</a:t>
            </a:r>
          </a:p>
          <a:p>
            <a:endParaRPr lang="is-IS" dirty="0"/>
          </a:p>
          <a:p>
            <a:r>
              <a:rPr lang="en-US" dirty="0" err="1"/>
              <a:t>Prob</a:t>
            </a:r>
            <a:r>
              <a:rPr lang="en-US" dirty="0"/>
              <a:t>[f=0] = (1-p)^s = 1- </a:t>
            </a:r>
            <a:r>
              <a:rPr lang="en-US" dirty="0" err="1"/>
              <a:t>sqrt</a:t>
            </a:r>
            <a:r>
              <a:rPr lang="en-US" dirty="0"/>
              <a:t> eps </a:t>
            </a:r>
          </a:p>
          <a:p>
            <a:r>
              <a:rPr lang="en-US" dirty="0" err="1"/>
              <a:t>Prob</a:t>
            </a:r>
            <a:r>
              <a:rPr lang="en-US" dirty="0"/>
              <a:t>[f=2]</a:t>
            </a:r>
            <a:r>
              <a:rPr lang="en-US" baseline="0" dirty="0"/>
              <a:t> = s^2 p^2 = eps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85F1A-DAD7-A74A-830A-8082323023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42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confuse this with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85F1A-DAD7-A74A-830A-8082323023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68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This describes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as a convex combination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1/2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/>
                  <a:t> where m is binomially distributed with mean 2pn.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This describes </a:t>
                </a:r>
                <a:r>
                  <a:rPr lang="en-US" b="0" i="0" smtClean="0">
                    <a:latin typeface="Cambria Math" charset="0"/>
                  </a:rPr>
                  <a:t>𝜇_𝑝^𝑛</a:t>
                </a:r>
                <a:r>
                  <a:rPr lang="en-US" dirty="0" smtClean="0"/>
                  <a:t> as a convex combination of </a:t>
                </a:r>
                <a:r>
                  <a:rPr lang="en-US" b="0" i="0" smtClean="0">
                    <a:latin typeface="Cambria Math" charset="0"/>
                  </a:rPr>
                  <a:t>𝜇_(1/2)^𝑚</a:t>
                </a:r>
                <a:r>
                  <a:rPr lang="en-US" dirty="0" smtClean="0"/>
                  <a:t> where m is binomially distributed with mean 2pn.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85F1A-DAD7-A74A-830A-8082323023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5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A62E-3E89-F641-91DD-FE737AEC31DC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DBE1-DE54-E147-8FAB-F1DAC189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A62E-3E89-F641-91DD-FE737AEC31DC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DBE1-DE54-E147-8FAB-F1DAC189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0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A62E-3E89-F641-91DD-FE737AEC31DC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DBE1-DE54-E147-8FAB-F1DAC189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A62E-3E89-F641-91DD-FE737AEC31DC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DBE1-DE54-E147-8FAB-F1DAC189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5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A62E-3E89-F641-91DD-FE737AEC31DC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DBE1-DE54-E147-8FAB-F1DAC189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A62E-3E89-F641-91DD-FE737AEC31DC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DBE1-DE54-E147-8FAB-F1DAC189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9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A62E-3E89-F641-91DD-FE737AEC31DC}" type="datetimeFigureOut">
              <a:rPr lang="en-US" smtClean="0"/>
              <a:t>8/13/18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DBE1-DE54-E147-8FAB-F1DAC189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A62E-3E89-F641-91DD-FE737AEC31DC}" type="datetimeFigureOut">
              <a:rPr lang="en-US" smtClean="0"/>
              <a:t>8/13/18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DBE1-DE54-E147-8FAB-F1DAC189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0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A62E-3E89-F641-91DD-FE737AEC31DC}" type="datetimeFigureOut">
              <a:rPr lang="en-US" smtClean="0"/>
              <a:t>8/13/18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DBE1-DE54-E147-8FAB-F1DAC189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1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A62E-3E89-F641-91DD-FE737AEC31DC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DBE1-DE54-E147-8FAB-F1DAC189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0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A62E-3E89-F641-91DD-FE737AEC31DC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DBE1-DE54-E147-8FAB-F1DAC189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0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7A62E-3E89-F641-91DD-FE737AEC31DC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1DBE1-DE54-E147-8FAB-F1DAC189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0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683" y="709986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Sparse Kindler-</a:t>
            </a:r>
            <a:r>
              <a:rPr lang="en-US" sz="4800" dirty="0" err="1"/>
              <a:t>Safra</a:t>
            </a:r>
            <a:r>
              <a:rPr lang="en-US" sz="4800" dirty="0"/>
              <a:t> Theorem </a:t>
            </a:r>
            <a:br>
              <a:rPr lang="en-US" sz="4800" dirty="0"/>
            </a:br>
            <a:r>
              <a:rPr lang="en-US" sz="4800" dirty="0"/>
              <a:t>via </a:t>
            </a:r>
            <a:br>
              <a:rPr lang="en-US" sz="4800" dirty="0"/>
            </a:br>
            <a:r>
              <a:rPr lang="en-US" sz="4800" dirty="0"/>
              <a:t>agreement theorems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683" y="3442447"/>
            <a:ext cx="9144000" cy="3137647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Prahladh Harsha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Tata Institute of Fundamental Research</a:t>
            </a:r>
          </a:p>
          <a:p>
            <a:endParaRPr lang="en-US" dirty="0"/>
          </a:p>
          <a:p>
            <a:r>
              <a:rPr lang="en-US" dirty="0"/>
              <a:t>joint work with </a:t>
            </a:r>
            <a:r>
              <a:rPr lang="en-US" dirty="0" err="1"/>
              <a:t>Irit</a:t>
            </a:r>
            <a:r>
              <a:rPr lang="en-US" dirty="0"/>
              <a:t> </a:t>
            </a:r>
            <a:r>
              <a:rPr lang="en-US" dirty="0" err="1"/>
              <a:t>Dinur</a:t>
            </a:r>
            <a:r>
              <a:rPr lang="en-US" dirty="0"/>
              <a:t> and Yuval </a:t>
            </a:r>
            <a:r>
              <a:rPr lang="en-US" dirty="0" err="1"/>
              <a:t>Filmus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F53D3-DEA2-FD43-A7CB-61902E7F7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141" y="4229291"/>
            <a:ext cx="1757084" cy="78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6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p-biased: decoding from erasures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6692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recent result [KKMPSU’16] showed that Reed-Muller codes with constant rate achieve capacity for decoding from erasures. </a:t>
                </a:r>
              </a:p>
              <a:p>
                <a:r>
                  <a:rPr lang="en-US" dirty="0"/>
                  <a:t>Key component = a structure theorem for monotone Boolean functions</a:t>
                </a:r>
              </a:p>
              <a:p>
                <a:endParaRPr lang="en-US" dirty="0"/>
              </a:p>
              <a:p>
                <a:r>
                  <a:rPr lang="en-US" dirty="0"/>
                  <a:t>A different set of works [ASW’15, SSV’16] showed the same for non-constant rates, using very different ideas. </a:t>
                </a:r>
              </a:p>
              <a:p>
                <a:endParaRPr lang="en-US" dirty="0"/>
              </a:p>
              <a:p>
                <a:r>
                  <a:rPr lang="en-US" dirty="0"/>
                  <a:t>For all in-between rates – we do not know. To extend further one needs perhaps a better grasp on smaller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behavior.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66929" cy="4351338"/>
              </a:xfrm>
              <a:blipFill>
                <a:blip r:embed="rId2"/>
                <a:stretch>
                  <a:fillRect l="-91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94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p-biased: Hardness of approximation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Boolean hypercube stars as the long-code gadget in many </a:t>
                </a:r>
                <a:r>
                  <a:rPr lang="en-US" dirty="0" err="1"/>
                  <a:t>inapprox</a:t>
                </a:r>
                <a:r>
                  <a:rPr lang="en-US" dirty="0"/>
                  <a:t> reductions</a:t>
                </a:r>
              </a:p>
              <a:p>
                <a:r>
                  <a:rPr lang="en-US" dirty="0"/>
                  <a:t>p-biased version is used in hardness of vertex cover, but p=constant</a:t>
                </a:r>
              </a:p>
              <a:p>
                <a:r>
                  <a:rPr lang="en-US" dirty="0"/>
                  <a:t>Recent works [KMS,DKKMS] use “the </a:t>
                </a:r>
                <a:r>
                  <a:rPr lang="en-US" dirty="0" err="1"/>
                  <a:t>Grassmann</a:t>
                </a:r>
                <a:r>
                  <a:rPr lang="en-US" dirty="0"/>
                  <a:t> graph” and introduce structural conjectures about functions on its vertices. This is also related to the “short code graph” [BKS].</a:t>
                </a:r>
              </a:p>
              <a:p>
                <a:r>
                  <a:rPr lang="en-US" dirty="0"/>
                  <a:t>The relevant parameters for the conjectures are analogous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for very small p,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0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(Nearly) Boolean low degree functions on the p-biased hypercube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71738"/>
                <a:ext cx="10515600" cy="39481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Robust junta theorem applies also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i="1" dirty="0" err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Error deteriorates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 due to use of hypercontractivity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Desire better dependence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even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71738"/>
                <a:ext cx="10515600" cy="3948118"/>
              </a:xfrm>
              <a:blipFill>
                <a:blip r:embed="rId3"/>
                <a:stretch>
                  <a:fillRect l="-1086" t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09562" y="3248795"/>
            <a:ext cx="11572875" cy="1481328"/>
            <a:chOff x="285750" y="2334392"/>
            <a:chExt cx="11572875" cy="14813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750" y="2334392"/>
              <a:ext cx="11572875" cy="1481328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7929563" y="2714625"/>
              <a:ext cx="614362" cy="300038"/>
            </a:xfrm>
            <a:prstGeom prst="round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57200" y="3343276"/>
              <a:ext cx="2395537" cy="338138"/>
            </a:xfrm>
            <a:prstGeom prst="roundRect">
              <a:avLst/>
            </a:prstGeom>
            <a:solidFill>
              <a:srgbClr val="FFFF00">
                <a:alpha val="42000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03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(Nearly) Boolean low degree functions on the p-biased hypercube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933582"/>
                <a:ext cx="10691813" cy="471010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𝑠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𝜖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𝑓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has degree 1, clearly it is not a junta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𝑃𝑟𝑜𝑏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𝑓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=0</m:t>
                        </m:r>
                      </m:e>
                    </m:d>
                    <m:r>
                      <a:rPr lang="en-US" i="1" dirty="0" smtClean="0">
                        <a:latin typeface="Cambria Math" charset="0"/>
                      </a:rPr>
                      <m:t>=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i="1" dirty="0" smtClean="0">
                                <a:latin typeface="Cambria Math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charset="0"/>
                          </a:rPr>
                          <m:t>𝑠</m:t>
                        </m:r>
                      </m:sup>
                    </m:sSup>
                    <m:r>
                      <a:rPr lang="en-US" b="0" i="1" dirty="0" smtClean="0">
                        <a:latin typeface="Cambria Math" charset="0"/>
                      </a:rPr>
                      <m:t>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−√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𝜖</m:t>
                        </m:r>
                      </m:sup>
                    </m:sSup>
                    <m:r>
                      <a:rPr lang="en-US" b="0" i="1" dirty="0" smtClean="0">
                        <a:latin typeface="Cambria Math" charset="0"/>
                      </a:rPr>
                      <m:t>≈</m:t>
                    </m:r>
                    <m:r>
                      <a:rPr lang="en-US" i="1" dirty="0" smtClean="0">
                        <a:latin typeface="Cambria Math" charset="0"/>
                      </a:rPr>
                      <m:t> 1−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𝜖</m:t>
                        </m:r>
                      </m:e>
                    </m:ra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𝑃𝑟𝑜𝑏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𝑓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≥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2</m:t>
                        </m:r>
                      </m:e>
                    </m:d>
                    <m:r>
                      <a:rPr lang="en-US" b="0" i="1" baseline="0" dirty="0" smtClean="0">
                        <a:latin typeface="Cambria Math" charset="0"/>
                      </a:rPr>
                      <m:t>≈</m:t>
                    </m:r>
                    <m:r>
                      <a:rPr lang="en-US" i="1" baseline="0" dirty="0" smtClean="0">
                        <a:latin typeface="Cambria Math" charset="0"/>
                      </a:rPr>
                      <m:t> </m:t>
                    </m:r>
                    <m:d>
                      <m:dPr>
                        <m:ctrlPr>
                          <a:rPr lang="is-IS" i="1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s-IS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baseline="0" dirty="0" smtClean="0">
                                <a:latin typeface="Cambria Math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b="0" i="1" baseline="0" dirty="0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baseline="0" dirty="0" smtClean="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baseline="0" dirty="0" smtClean="0">
                            <a:latin typeface="Cambria Math" charset="0"/>
                          </a:rPr>
                          <m:t>𝑝</m:t>
                        </m:r>
                      </m:e>
                      <m:sup>
                        <m:r>
                          <a:rPr lang="en-US" i="1" baseline="0" dirty="0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1" baseline="0" dirty="0" smtClean="0">
                        <a:latin typeface="Cambria Math" charset="0"/>
                      </a:rPr>
                      <m:t>≈</m:t>
                    </m:r>
                    <m:r>
                      <a:rPr lang="en-US" b="0" i="1" baseline="0" dirty="0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dirty="0"/>
                  <a:t> 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dirty="0"/>
                  <a:t>-close to Boolean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√</m:t>
                    </m:r>
                    <m:r>
                      <a:rPr lang="en-US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dirty="0"/>
                  <a:t>-close to 0, but we want a more refined approximation</a:t>
                </a:r>
              </a:p>
              <a:p>
                <a:r>
                  <a:rPr lang="en-US" b="0" dirty="0"/>
                  <a:t>The closest Boolean function 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max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𝑑</m:t>
                    </m:r>
                    <m:r>
                      <a:rPr lang="en-US" i="1" dirty="0" err="1" smtClean="0">
                        <a:latin typeface="Cambria Math" charset="0"/>
                      </a:rPr>
                      <m:t>𝑖𝑠𝑡</m:t>
                    </m:r>
                    <m:r>
                      <a:rPr lang="en-US" i="1" dirty="0" smtClean="0">
                        <a:latin typeface="Cambria Math" charset="0"/>
                      </a:rPr>
                      <m:t> (</m:t>
                    </m:r>
                    <m:r>
                      <a:rPr lang="en-US" i="1" dirty="0" err="1" smtClean="0">
                        <a:latin typeface="Cambria Math" charset="0"/>
                      </a:rPr>
                      <m:t>𝑓</m:t>
                    </m:r>
                    <m:r>
                      <a:rPr lang="en-US" i="1" dirty="0" err="1" smtClean="0">
                        <a:latin typeface="Cambria Math" charset="0"/>
                      </a:rPr>
                      <m:t>,</m:t>
                    </m:r>
                    <m:r>
                      <a:rPr lang="en-US" i="1" dirty="0" err="1" smtClean="0">
                        <a:latin typeface="Cambria Math" charset="0"/>
                      </a:rPr>
                      <m:t>𝑔</m:t>
                    </m:r>
                    <m:r>
                      <a:rPr lang="en-US" i="1" dirty="0" smtClean="0">
                        <a:latin typeface="Cambria Math" charset="0"/>
                      </a:rPr>
                      <m:t>) =</m:t>
                    </m:r>
                    <m:r>
                      <a:rPr lang="en-US" b="0" i="1" dirty="0" smtClean="0">
                        <a:latin typeface="Cambria Math" charset="0"/>
                      </a:rPr>
                      <m:t>𝑂</m:t>
                    </m:r>
                    <m:r>
                      <a:rPr lang="en-US" b="0" i="1" dirty="0" smtClean="0">
                        <a:latin typeface="Cambria Math" charset="0"/>
                      </a:rPr>
                      <m:t>(</m:t>
                    </m:r>
                    <m:r>
                      <a:rPr lang="en-US" b="0" i="1" dirty="0" smtClean="0">
                        <a:latin typeface="Cambria Math" charset="0"/>
                      </a:rPr>
                      <m:t>𝜖</m:t>
                    </m:r>
                    <m:r>
                      <a:rPr lang="en-US" b="0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Filmus’16</a:t>
                </a:r>
                <a:r>
                  <a:rPr lang="en-US" dirty="0"/>
                  <a:t>: If h has degree 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i="1" dirty="0" err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-close to Boolean, then it looks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want</a:t>
                </a:r>
                <a:r>
                  <a:rPr lang="en-US" dirty="0"/>
                  <a:t>: If h has degree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i="1" dirty="0" err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-close to Boolean, then it looks like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???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933582"/>
                <a:ext cx="10691813" cy="4710106"/>
              </a:xfrm>
              <a:blipFill>
                <a:blip r:embed="rId3"/>
                <a:stretch>
                  <a:fillRect l="-830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00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 structure</a:t>
            </a:r>
            <a:r>
              <a:rPr lang="is-IS" dirty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34713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Filmus’16</a:t>
                </a:r>
                <a:r>
                  <a:rPr lang="en-US" dirty="0"/>
                  <a:t>: If h has degree 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i="1" dirty="0" err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-close to Boolean, then it looks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want</a:t>
                </a:r>
                <a:r>
                  <a:rPr lang="en-US" dirty="0"/>
                  <a:t>: If h has degree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i="1" dirty="0" err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-close to Boolean, then it looks like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???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Naïve guess: maybe there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charset="0"/>
                              </a:rPr>
                              <m:t>𝜖</m:t>
                            </m:r>
                          </m:e>
                        </m:rad>
                      </m:num>
                      <m:den>
                        <m:r>
                          <a:rPr lang="en-US" b="0" i="1" dirty="0" smtClean="0">
                            <a:latin typeface="Cambria Math" charset="0"/>
                          </a:rPr>
                          <m:t>𝑝</m:t>
                        </m:r>
                      </m:den>
                    </m:f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coordinates that control the function?</a:t>
                </a:r>
              </a:p>
              <a:p>
                <a:r>
                  <a:rPr lang="en-US" dirty="0"/>
                  <a:t>No: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𝑓</m:t>
                    </m:r>
                    <m:r>
                      <a:rPr lang="en-US" i="1" dirty="0" smtClean="0">
                        <a:latin typeface="Cambria Math" charset="0"/>
                      </a:rPr>
                      <m:t> =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+ 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is nearly Boolean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dirty="0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charset="0"/>
                      </a:rPr>
                      <m:t>O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dirty="0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Note that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∼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i="1" dirty="0" err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leaves O(1) monomials “alive”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34713" cy="4351338"/>
              </a:xfrm>
              <a:blipFill>
                <a:blip r:embed="rId2"/>
                <a:stretch>
                  <a:fillRect l="-920" t="-2339" r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63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monomial expansion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89585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</a:t>
                </a:r>
                <a:r>
                  <a:rPr lang="en-US" b="0" dirty="0"/>
                  <a:t>onsider the multilinear expansion in {0,1} variables i.e.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𝑠</m:t>
                        </m:r>
                      </m:sub>
                      <m:sup/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b="0" dirty="0"/>
                  <a:t> 	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(do not confuse with the Fourier functions: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∈{−1,1}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</a:t>
                </a:r>
                <a:r>
                  <a:rPr lang="en-US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 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0" dirty="0">
                    <a:solidFill>
                      <a:srgbClr val="FF0000"/>
                    </a:solidFill>
                  </a:rPr>
                  <a:t>)</a:t>
                </a:r>
              </a:p>
              <a:p>
                <a:r>
                  <a:rPr lang="en-US" dirty="0"/>
                  <a:t>The monomial-expansion is unique, but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functions are </a:t>
                </a:r>
                <a:r>
                  <a:rPr lang="en-US" i="1" dirty="0"/>
                  <a:t>not orthogonal</a:t>
                </a:r>
                <a:endParaRPr lang="en-US" sz="3300" i="1" dirty="0"/>
              </a:p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Filmus’16</a:t>
                </a:r>
                <a:r>
                  <a:rPr lang="en-US" dirty="0"/>
                  <a:t>: Let f be a degree 1 function. If f is close to {0,1}-valued, then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/>
                  <a:t> is close to {-1,0,1}-valued</a:t>
                </a:r>
              </a:p>
              <a:p>
                <a:endParaRPr lang="en-US" dirty="0"/>
              </a:p>
              <a:p>
                <a:r>
                  <a:rPr lang="en-US" u="sng" dirty="0"/>
                  <a:t>Definition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quantized polynomial </a:t>
                </a:r>
                <a:r>
                  <a:rPr lang="en-US" dirty="0"/>
                  <a:t>if there is a finite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dirty="0"/>
                  <a:t> such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that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𝑠</m:t>
                    </m:r>
                    <m:r>
                      <a:rPr lang="en-US" b="0" i="1" dirty="0" smtClean="0">
                        <a:latin typeface="Cambria Math" charset="0"/>
                      </a:rPr>
                      <m:t>⊆[</m:t>
                    </m:r>
                    <m:r>
                      <a:rPr lang="en-US" b="0" i="1" dirty="0" smtClean="0">
                        <a:latin typeface="Cambria Math" charset="0"/>
                      </a:rPr>
                      <m:t>𝑛</m:t>
                    </m:r>
                    <m:r>
                      <a:rPr lang="en-US" b="0" i="1" dirty="0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895850"/>
              </a:xfrm>
              <a:blipFill>
                <a:blip r:embed="rId3"/>
                <a:stretch>
                  <a:fillRect l="-844" t="-3101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61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Quantized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Theorem</a:t>
                </a:r>
                <a:r>
                  <a:rPr lang="en-US" dirty="0"/>
                  <a:t>: Let f be a function with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/>
                  <a:t>. If f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dirty="0"/>
                  <a:t>-close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to an A-valued function, then it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/>
                  <a:t>-close to a quantized polynomial.</a:t>
                </a:r>
              </a:p>
              <a:p>
                <a:endParaRPr lang="en-US" dirty="0"/>
              </a:p>
              <a:p>
                <a:r>
                  <a:rPr lang="en-US" dirty="0"/>
                  <a:t>For p=1/2 this is the Kindler-</a:t>
                </a:r>
                <a:r>
                  <a:rPr lang="en-US" dirty="0" err="1"/>
                  <a:t>Safra</a:t>
                </a:r>
                <a:r>
                  <a:rPr lang="en-US" dirty="0"/>
                  <a:t> robust junta theorem</a:t>
                </a:r>
              </a:p>
              <a:p>
                <a:endParaRPr lang="en-US" dirty="0"/>
              </a:p>
              <a:p>
                <a:r>
                  <a:rPr lang="en-US" dirty="0"/>
                  <a:t>There’s more: a quantized polynomial q that is nearly Boolean (or A-valued) has further structure. 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07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Juntas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8948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a quantized polynomial is nearly Boolean – </a:t>
                </a:r>
              </a:p>
              <a:p>
                <a:pPr lvl="1"/>
                <a:r>
                  <a:rPr lang="en-US" dirty="0"/>
                  <a:t>It must be sparse</a:t>
                </a:r>
              </a:p>
              <a:p>
                <a:pPr lvl="1"/>
                <a:r>
                  <a:rPr lang="en-US" dirty="0"/>
                  <a:t>Even after conditioning on few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dirty="0"/>
                  <a:t>, it must still be sparse</a:t>
                </a:r>
              </a:p>
              <a:p>
                <a:endParaRPr lang="en-US" dirty="0"/>
              </a:p>
              <a:p>
                <a:r>
                  <a:rPr lang="en-US" dirty="0"/>
                  <a:t>Consider the hypergraph H on n vertices whose edges are the non-zero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𝑓</m:t>
                        </m:r>
                      </m:e>
                    </m:acc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−</m:t>
                    </m:r>
                  </m:oMath>
                </a14:m>
                <a:r>
                  <a:rPr lang="en-US" dirty="0"/>
                  <a:t>coefficients</a:t>
                </a:r>
              </a:p>
              <a:p>
                <a:r>
                  <a:rPr lang="en-US" dirty="0"/>
                  <a:t>H has </a:t>
                </a:r>
                <a:r>
                  <a:rPr lang="en-US" b="1" dirty="0"/>
                  <a:t>branching factor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if for all subsets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𝐴</m:t>
                    </m:r>
                    <m:r>
                      <a:rPr lang="en-US" i="1" dirty="0" smtClean="0">
                        <a:latin typeface="Cambria Math" charset="0"/>
                      </a:rPr>
                      <m:t>⊂[</m:t>
                    </m:r>
                    <m:r>
                      <a:rPr lang="en-US" i="1" dirty="0" smtClean="0">
                        <a:latin typeface="Cambria Math" charset="0"/>
                      </a:rPr>
                      <m:t>𝑛</m:t>
                    </m:r>
                    <m:r>
                      <a:rPr lang="en-US" i="1" dirty="0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dirty="0"/>
                  <a:t> and integers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  <m:r>
                      <a:rPr lang="en-US" b="0" i="1" dirty="0" smtClean="0">
                        <a:latin typeface="Cambria Math" charset="0"/>
                      </a:rPr>
                      <m:t>𝑟</m:t>
                    </m:r>
                    <m:r>
                      <a:rPr lang="en-US" i="1" dirty="0" smtClean="0">
                        <a:latin typeface="Cambria Math" charset="0"/>
                      </a:rPr>
                      <m:t>≥0</m:t>
                    </m:r>
                  </m:oMath>
                </a14:m>
                <a:r>
                  <a:rPr lang="en-US" dirty="0"/>
                  <a:t>,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hyperedges</a:t>
                </a:r>
                <a:r>
                  <a:rPr lang="en-US" dirty="0"/>
                  <a:t> in H  of cardinality |A|+ r containing A . </a:t>
                </a:r>
              </a:p>
              <a:p>
                <a:r>
                  <a:rPr lang="en-US" b="1" dirty="0"/>
                  <a:t>sparse junta </a:t>
                </a:r>
                <a:r>
                  <a:rPr lang="en-US" dirty="0"/>
                  <a:t>= a quantized polynomial with branching factor 1/p.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89488"/>
              </a:xfrm>
              <a:blipFill>
                <a:blip r:embed="rId2"/>
                <a:stretch>
                  <a:fillRect l="-965" t="-2387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04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Theorem: sparse Kindler-</a:t>
            </a:r>
            <a:r>
              <a:rPr lang="en-US" dirty="0" err="1"/>
              <a:t>Safra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8948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Theorem (main)</a:t>
                </a:r>
                <a:r>
                  <a:rPr lang="en-US" dirty="0">
                    <a:solidFill>
                      <a:srgbClr val="7030A0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be a function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.  If it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-close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to an A -valued function, then it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charset="0"/>
                      </a:rPr>
                      <m:t>O</m:t>
                    </m:r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-close to a sparse junta.</a:t>
                </a:r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 is an “empirical” junta : after selecting x, the number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/>
                  <a:t> coefficients that stay “alive” is O(1)</a:t>
                </a:r>
              </a:p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[ compare to 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Hatami’s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pseudo-juntas ]</a:t>
                </a:r>
              </a:p>
              <a:p>
                <a:endParaRPr lang="en-US" dirty="0"/>
              </a:p>
              <a:p>
                <a:r>
                  <a:rPr lang="en-US" dirty="0" err="1"/>
                  <a:t>Thm</a:t>
                </a:r>
                <a:r>
                  <a:rPr lang="en-US" dirty="0"/>
                  <a:t> is tight : </a:t>
                </a:r>
              </a:p>
              <a:p>
                <a:pPr marL="0" indent="0">
                  <a:buNone/>
                </a:pPr>
                <a:r>
                  <a:rPr lang="en-US" dirty="0"/>
                  <a:t>	{ </a:t>
                </a:r>
                <a:r>
                  <a:rPr lang="en-US" dirty="0">
                    <a:solidFill>
                      <a:srgbClr val="FF0000"/>
                    </a:solidFill>
                  </a:rPr>
                  <a:t>nearly-</a:t>
                </a:r>
                <a:r>
                  <a:rPr lang="en-US" dirty="0"/>
                  <a:t> sparse juntas } = { </a:t>
                </a:r>
                <a:r>
                  <a:rPr lang="en-US" dirty="0">
                    <a:solidFill>
                      <a:srgbClr val="FF0000"/>
                    </a:solidFill>
                  </a:rPr>
                  <a:t>nearly-</a:t>
                </a:r>
                <a:r>
                  <a:rPr lang="en-US" dirty="0"/>
                  <a:t> low degree &amp; A-valued }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89488"/>
              </a:xfrm>
              <a:blipFill>
                <a:blip r:embed="rId2"/>
                <a:stretch>
                  <a:fillRect l="-965" t="-2387" b="-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47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Given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close to Boolean. 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Earlier structure theorems rely on hyper-</a:t>
                </a:r>
                <a:r>
                  <a:rPr lang="en-US" dirty="0" err="1"/>
                  <a:t>contractivity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𝑝</m:t>
                    </m:r>
                    <m:r>
                      <a:rPr lang="en-US" b="0" i="1" dirty="0" smtClean="0">
                        <a:latin typeface="Cambria Math" charset="0"/>
                      </a:rPr>
                      <m:t>→0</m:t>
                    </m:r>
                  </m:oMath>
                </a14:m>
                <a:r>
                  <a:rPr lang="en-US" dirty="0">
                    <a:sym typeface="Wingdings"/>
                  </a:rPr>
                  <a:t> </a:t>
                </a:r>
                <a:r>
                  <a:rPr lang="en-US" dirty="0" err="1">
                    <a:sym typeface="Wingdings"/>
                  </a:rPr>
                  <a:t>hypercontractivity</a:t>
                </a:r>
                <a:r>
                  <a:rPr lang="en-US" dirty="0">
                    <a:sym typeface="Wingdings"/>
                  </a:rPr>
                  <a:t> gets weaker and weaker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Instead, we will “divide and conquer” – </a:t>
                </a:r>
              </a:p>
              <a:p>
                <a:r>
                  <a:rPr lang="en-US" dirty="0"/>
                  <a:t>Divide: look at random restrictions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𝑓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to small sub-cubes</a:t>
                </a:r>
              </a:p>
              <a:p>
                <a:r>
                  <a:rPr lang="en-US" dirty="0"/>
                  <a:t>Conquer: obtain approximate structure on each </a:t>
                </a:r>
                <a:r>
                  <a:rPr lang="en-US" dirty="0" err="1"/>
                  <a:t>subcube</a:t>
                </a:r>
                <a:endParaRPr lang="en-US" dirty="0"/>
              </a:p>
              <a:p>
                <a:r>
                  <a:rPr lang="en-US" dirty="0"/>
                  <a:t>Reunite: recover a global structure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0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61CD2-8DDA-F34F-B2F9-911762DCB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Contributions: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8C0909-EEDC-3142-A2F3-4DBE72B5DE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Result: Structure theorem for low-degree polynomials on biased cube</a:t>
                </a:r>
              </a:p>
              <a:p>
                <a:pPr lvl="1"/>
                <a:r>
                  <a:rPr lang="en-US" dirty="0"/>
                  <a:t>Kindler-</a:t>
                </a:r>
                <a:r>
                  <a:rPr lang="en-US" dirty="0" err="1"/>
                  <a:t>Safra</a:t>
                </a:r>
                <a:r>
                  <a:rPr lang="en-US" dirty="0"/>
                  <a:t>”-type structure theorem for p-biased hypercube </a:t>
                </a:r>
              </a:p>
              <a:p>
                <a:pPr lvl="2"/>
                <a:r>
                  <a:rPr lang="en-US" dirty="0"/>
                  <a:t>p --- very small, sub-constant, possibly even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Proof Paradigm:</a:t>
                </a:r>
              </a:p>
              <a:p>
                <a:pPr lvl="1"/>
                <a:r>
                  <a:rPr lang="en-US" dirty="0"/>
                  <a:t>Application of (high-dimensional) agreement theorems to proving structure theorems for p-biased hypercube</a:t>
                </a:r>
              </a:p>
              <a:p>
                <a:pPr lvl="2"/>
                <a:r>
                  <a:rPr lang="en-US" dirty="0"/>
                  <a:t>High-dimensional agreement theorem – generalization of direct product testing to larger dimensions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8C0909-EEDC-3142-A2F3-4DBE72B5DE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4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800225" y="3662363"/>
            <a:ext cx="8267700" cy="385762"/>
            <a:chOff x="2114550" y="3405188"/>
            <a:chExt cx="8267700" cy="385762"/>
          </a:xfrm>
        </p:grpSpPr>
        <p:sp>
          <p:nvSpPr>
            <p:cNvPr id="5" name="Rectangle 4"/>
            <p:cNvSpPr/>
            <p:nvPr/>
          </p:nvSpPr>
          <p:spPr>
            <a:xfrm>
              <a:off x="211455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06278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98006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89734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81462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319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64918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56646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48374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40102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3183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23558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15286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7014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98742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9047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98220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1612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800225" y="3662363"/>
            <a:ext cx="8267700" cy="385762"/>
            <a:chOff x="2114550" y="3405188"/>
            <a:chExt cx="8267700" cy="385762"/>
          </a:xfrm>
        </p:grpSpPr>
        <p:sp>
          <p:nvSpPr>
            <p:cNvPr id="5" name="Rectangle 4"/>
            <p:cNvSpPr/>
            <p:nvPr/>
          </p:nvSpPr>
          <p:spPr>
            <a:xfrm>
              <a:off x="211455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06278" y="3405188"/>
              <a:ext cx="400050" cy="3857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98006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89734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81462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319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64918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56646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48374" y="3405188"/>
              <a:ext cx="400050" cy="3857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40102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3183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23558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15286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7014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98742" y="3405188"/>
              <a:ext cx="400050" cy="3857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9047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98220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35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800225" y="3662363"/>
            <a:ext cx="8267700" cy="385762"/>
            <a:chOff x="2114550" y="3405188"/>
            <a:chExt cx="8267700" cy="385762"/>
          </a:xfrm>
        </p:grpSpPr>
        <p:sp>
          <p:nvSpPr>
            <p:cNvPr id="5" name="Rectangle 4"/>
            <p:cNvSpPr/>
            <p:nvPr/>
          </p:nvSpPr>
          <p:spPr>
            <a:xfrm>
              <a:off x="211455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06278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98006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89734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81462" y="3405188"/>
              <a:ext cx="400050" cy="3857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3190" y="3405188"/>
              <a:ext cx="400050" cy="3857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64918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56646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48374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40102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3183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23558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15286" y="3405188"/>
              <a:ext cx="400050" cy="3857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7014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98742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9047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98220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10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800225" y="3662363"/>
            <a:ext cx="8267700" cy="385762"/>
            <a:chOff x="2114550" y="3405188"/>
            <a:chExt cx="8267700" cy="385762"/>
          </a:xfrm>
        </p:grpSpPr>
        <p:sp>
          <p:nvSpPr>
            <p:cNvPr id="5" name="Rectangle 4"/>
            <p:cNvSpPr/>
            <p:nvPr/>
          </p:nvSpPr>
          <p:spPr>
            <a:xfrm>
              <a:off x="211455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06278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98006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89734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81462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3190" y="3405188"/>
              <a:ext cx="400050" cy="38576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64918" y="3405188"/>
              <a:ext cx="400050" cy="38576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56646" y="3405188"/>
              <a:ext cx="400050" cy="38576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48374" y="3405188"/>
              <a:ext cx="400050" cy="38576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40102" y="3405188"/>
              <a:ext cx="400050" cy="38576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31830" y="3405188"/>
              <a:ext cx="400050" cy="38576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23558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15286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7014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98742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9047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98220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33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800225" y="3662363"/>
            <a:ext cx="8267700" cy="385762"/>
            <a:chOff x="2114550" y="3405188"/>
            <a:chExt cx="8267700" cy="385762"/>
          </a:xfrm>
        </p:grpSpPr>
        <p:sp>
          <p:nvSpPr>
            <p:cNvPr id="5" name="Rectangle 4"/>
            <p:cNvSpPr/>
            <p:nvPr/>
          </p:nvSpPr>
          <p:spPr>
            <a:xfrm>
              <a:off x="211455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06278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98006" y="3405188"/>
              <a:ext cx="400050" cy="3857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89734" y="3405188"/>
              <a:ext cx="400050" cy="3857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81462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3190" y="3405188"/>
              <a:ext cx="400050" cy="38576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64918" y="3405188"/>
              <a:ext cx="400050" cy="38576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56646" y="3405188"/>
              <a:ext cx="400050" cy="3857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48374" y="3405188"/>
              <a:ext cx="400050" cy="38576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40102" y="3405188"/>
              <a:ext cx="400050" cy="3857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31830" y="3405188"/>
              <a:ext cx="400050" cy="38576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23558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15286" y="3405188"/>
              <a:ext cx="400050" cy="3857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7014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98742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9047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982200" y="3405188"/>
              <a:ext cx="400050" cy="3857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14424" y="783669"/>
                <a:ext cx="10601325" cy="85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”Divide”</a:t>
                </a:r>
                <a:r>
                  <a:rPr lang="en-US" sz="2400" dirty="0"/>
                  <a:t>: Choose a random subset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latin typeface="Cambria Math" charset="0"/>
                      </a:rPr>
                      <m:t>⊂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b="0" dirty="0"/>
                  <a:t>, place zeros outside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24" y="783669"/>
                <a:ext cx="10601325" cy="859531"/>
              </a:xfrm>
              <a:prstGeom prst="rect">
                <a:avLst/>
              </a:prstGeom>
              <a:blipFill rotWithShape="0">
                <a:blip r:embed="rId2"/>
                <a:stretch>
                  <a:fillRect l="-920" t="-55319" b="-24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936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800225" y="3662363"/>
            <a:ext cx="8267700" cy="385762"/>
            <a:chOff x="2114550" y="3405188"/>
            <a:chExt cx="8267700" cy="385762"/>
          </a:xfrm>
        </p:grpSpPr>
        <p:sp>
          <p:nvSpPr>
            <p:cNvPr id="5" name="Rectangle 4"/>
            <p:cNvSpPr/>
            <p:nvPr/>
          </p:nvSpPr>
          <p:spPr>
            <a:xfrm>
              <a:off x="211455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06278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98006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89734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81462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3190" y="3405188"/>
              <a:ext cx="400050" cy="3857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64918" y="3405188"/>
              <a:ext cx="400050" cy="3857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56646" y="3405188"/>
              <a:ext cx="400050" cy="3857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48374" y="3405188"/>
              <a:ext cx="400050" cy="3857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40102" y="3405188"/>
              <a:ext cx="400050" cy="3857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31830" y="3405188"/>
              <a:ext cx="400050" cy="3857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23558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15286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7014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98742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9047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98220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4424" y="797957"/>
                <a:ext cx="10601325" cy="85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”Divide”</a:t>
                </a:r>
                <a:r>
                  <a:rPr lang="en-US" sz="2400" dirty="0"/>
                  <a:t>: Choose a random subset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latin typeface="Cambria Math" charset="0"/>
                      </a:rPr>
                      <m:t>⊂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b="0" dirty="0"/>
                  <a:t>, place zeros outside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24" y="797957"/>
                <a:ext cx="10601325" cy="859531"/>
              </a:xfrm>
              <a:prstGeom prst="rect">
                <a:avLst/>
              </a:prstGeom>
              <a:blipFill rotWithShape="0">
                <a:blip r:embed="rId2"/>
                <a:stretch>
                  <a:fillRect l="-920" t="-55319" b="-24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748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800225" y="3662363"/>
            <a:ext cx="8267700" cy="385762"/>
            <a:chOff x="2114550" y="3405188"/>
            <a:chExt cx="8267700" cy="385762"/>
          </a:xfrm>
        </p:grpSpPr>
        <p:sp>
          <p:nvSpPr>
            <p:cNvPr id="5" name="Rectangle 4"/>
            <p:cNvSpPr/>
            <p:nvPr/>
          </p:nvSpPr>
          <p:spPr>
            <a:xfrm>
              <a:off x="211455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06278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98006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89734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81462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3190" y="3405188"/>
              <a:ext cx="400050" cy="3857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64918" y="3405188"/>
              <a:ext cx="400050" cy="3857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56646" y="3405188"/>
              <a:ext cx="400050" cy="3857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48374" y="3405188"/>
              <a:ext cx="400050" cy="3857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40102" y="3405188"/>
              <a:ext cx="400050" cy="3857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31830" y="3405188"/>
              <a:ext cx="400050" cy="3857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23558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15286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7014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98742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9047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98220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14424" y="797957"/>
                <a:ext cx="10601325" cy="85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”Divide”</a:t>
                </a:r>
                <a:r>
                  <a:rPr lang="en-US" sz="2400" dirty="0"/>
                  <a:t>: Choose a random subset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latin typeface="Cambria Math" charset="0"/>
                      </a:rPr>
                      <m:t>⊂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b="0" dirty="0"/>
                  <a:t>, place zeros outside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24" y="797957"/>
                <a:ext cx="10601325" cy="859531"/>
              </a:xfrm>
              <a:prstGeom prst="rect">
                <a:avLst/>
              </a:prstGeom>
              <a:blipFill rotWithShape="0">
                <a:blip r:embed="rId2"/>
                <a:stretch>
                  <a:fillRect l="-920" t="-55319" b="-24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08620" y="1440334"/>
                <a:ext cx="10601325" cy="462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Choose a </a:t>
                </a:r>
                <a:r>
                  <a:rPr lang="en-US" sz="2400" dirty="0" err="1"/>
                  <a:t>uniform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𝑥</m:t>
                    </m:r>
                    <m:r>
                      <a:rPr lang="en-US" sz="2400" i="1" dirty="0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 dirty="0" smtClean="0">
                            <a:latin typeface="Cambria Math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620" y="1440334"/>
                <a:ext cx="10601325" cy="462884"/>
              </a:xfrm>
              <a:prstGeom prst="rect">
                <a:avLst/>
              </a:prstGeom>
              <a:blipFill rotWithShape="0">
                <a:blip r:embed="rId3"/>
                <a:stretch>
                  <a:fillRect l="-92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046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800225" y="3662363"/>
            <a:ext cx="8267700" cy="385762"/>
            <a:chOff x="2114550" y="3405188"/>
            <a:chExt cx="8267700" cy="385762"/>
          </a:xfrm>
        </p:grpSpPr>
        <p:sp>
          <p:nvSpPr>
            <p:cNvPr id="5" name="Rectangle 4"/>
            <p:cNvSpPr/>
            <p:nvPr/>
          </p:nvSpPr>
          <p:spPr>
            <a:xfrm>
              <a:off x="211455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06278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98006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89734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81462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3190" y="3405188"/>
              <a:ext cx="400050" cy="3857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64918" y="3405188"/>
              <a:ext cx="400050" cy="3857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56646" y="3405188"/>
              <a:ext cx="400050" cy="3857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48374" y="3405188"/>
              <a:ext cx="400050" cy="3857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40102" y="3405188"/>
              <a:ext cx="400050" cy="3857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31830" y="3405188"/>
              <a:ext cx="400050" cy="3857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23558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15286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7014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98742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9047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98220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14424" y="797957"/>
                <a:ext cx="10601325" cy="85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”Divide”</a:t>
                </a:r>
                <a:r>
                  <a:rPr lang="en-US" sz="2400" dirty="0"/>
                  <a:t>: Choose a random subset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latin typeface="Cambria Math" charset="0"/>
                      </a:rPr>
                      <m:t>⊂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b="0" dirty="0"/>
                  <a:t>, place zeros outside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24" y="797957"/>
                <a:ext cx="10601325" cy="859531"/>
              </a:xfrm>
              <a:prstGeom prst="rect">
                <a:avLst/>
              </a:prstGeom>
              <a:blipFill rotWithShape="0">
                <a:blip r:embed="rId3"/>
                <a:stretch>
                  <a:fillRect l="-920" t="-55319" b="-24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08620" y="1426046"/>
                <a:ext cx="10601325" cy="462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Choose a </a:t>
                </a:r>
                <a:r>
                  <a:rPr lang="en-US" sz="2400" dirty="0" err="1"/>
                  <a:t>uniform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𝑥</m:t>
                    </m:r>
                    <m:r>
                      <a:rPr lang="en-US" sz="2400" i="1" dirty="0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 dirty="0" smtClean="0">
                            <a:latin typeface="Cambria Math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620" y="1426046"/>
                <a:ext cx="10601325" cy="462884"/>
              </a:xfrm>
              <a:prstGeom prst="rect">
                <a:avLst/>
              </a:prstGeom>
              <a:blipFill rotWithShape="0">
                <a:blip r:embed="rId4"/>
                <a:stretch>
                  <a:fillRect l="-92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29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800225" y="3662363"/>
            <a:ext cx="8267700" cy="385762"/>
            <a:chOff x="2114550" y="3405188"/>
            <a:chExt cx="8267700" cy="385762"/>
          </a:xfrm>
        </p:grpSpPr>
        <p:sp>
          <p:nvSpPr>
            <p:cNvPr id="5" name="Rectangle 4"/>
            <p:cNvSpPr/>
            <p:nvPr/>
          </p:nvSpPr>
          <p:spPr>
            <a:xfrm>
              <a:off x="211455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06278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98006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89734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81462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3190" y="3405188"/>
              <a:ext cx="400050" cy="38576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64918" y="3405188"/>
              <a:ext cx="400050" cy="38576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56646" y="3405188"/>
              <a:ext cx="400050" cy="3857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48374" y="3405188"/>
              <a:ext cx="400050" cy="3857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40102" y="3405188"/>
              <a:ext cx="400050" cy="38576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31830" y="3405188"/>
              <a:ext cx="400050" cy="3857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23558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15286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7014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98742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9047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982200" y="3405188"/>
              <a:ext cx="400050" cy="385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14424" y="797957"/>
                <a:ext cx="10601325" cy="85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”Divide”</a:t>
                </a:r>
                <a:r>
                  <a:rPr lang="en-US" sz="2400" dirty="0"/>
                  <a:t>: Choose a random subset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latin typeface="Cambria Math" charset="0"/>
                      </a:rPr>
                      <m:t>⊂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b="0" dirty="0"/>
                  <a:t>, place zeros outside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24" y="797957"/>
                <a:ext cx="10601325" cy="859531"/>
              </a:xfrm>
              <a:prstGeom prst="rect">
                <a:avLst/>
              </a:prstGeom>
              <a:blipFill rotWithShape="0">
                <a:blip r:embed="rId3"/>
                <a:stretch>
                  <a:fillRect l="-920" t="-55319" b="-24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08620" y="1426046"/>
                <a:ext cx="10601325" cy="462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Choose a </a:t>
                </a:r>
                <a:r>
                  <a:rPr lang="en-US" sz="2400" dirty="0" err="1"/>
                  <a:t>uniform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𝑥</m:t>
                    </m:r>
                    <m:r>
                      <a:rPr lang="en-US" sz="2400" i="1" dirty="0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 dirty="0" smtClean="0">
                            <a:latin typeface="Cambria Math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620" y="1426046"/>
                <a:ext cx="10601325" cy="462884"/>
              </a:xfrm>
              <a:prstGeom prst="rect">
                <a:avLst/>
              </a:prstGeom>
              <a:blipFill rotWithShape="0">
                <a:blip r:embed="rId4"/>
                <a:stretch>
                  <a:fillRect l="-92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62719" y="4805286"/>
                <a:ext cx="8742759" cy="2014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2400" dirty="0"/>
                  <a:t>The resulting string is distributed according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</a:p>
              <a:p>
                <a:pPr>
                  <a:defRPr/>
                </a:pPr>
                <a:endParaRPr lang="en-US" sz="2400" dirty="0"/>
              </a:p>
              <a:p>
                <a:pPr>
                  <a:defRPr/>
                </a:pPr>
                <a:r>
                  <a:rPr lang="en-US" sz="2400" dirty="0"/>
                  <a:t>This describes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 as a convex combination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1/2</m:t>
                        </m:r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2400" dirty="0"/>
                  <a:t> where m is binomially distributed with mean 2pn.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719" y="4805286"/>
                <a:ext cx="8742759" cy="2014911"/>
              </a:xfrm>
              <a:prstGeom prst="rect">
                <a:avLst/>
              </a:prstGeom>
              <a:blipFill rotWithShape="0">
                <a:blip r:embed="rId5"/>
                <a:stretch>
                  <a:fillRect l="-1046" t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63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9965" y="1224523"/>
                <a:ext cx="11658600" cy="546314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”Divide”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𝑓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i="1" dirty="0" err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be the function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US" dirty="0"/>
                  <a:t> obtained by restricting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 to inputs that are zero outside S</a:t>
                </a:r>
              </a:p>
              <a:p>
                <a:endParaRPr lang="en-US" dirty="0"/>
              </a:p>
              <a:p>
                <a:r>
                  <a:rPr lang="en-US" b="1" dirty="0"/>
                  <a:t>“Conquer”</a:t>
                </a:r>
                <a:r>
                  <a:rPr lang="en-US" dirty="0"/>
                  <a:t> : </a:t>
                </a:r>
              </a:p>
              <a:p>
                <a:pPr lvl="1"/>
                <a:r>
                  <a:rPr lang="en-US" dirty="0"/>
                  <a:t>For typical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𝑆</m:t>
                    </m:r>
                    <m:r>
                      <a:rPr lang="en-US" i="1" dirty="0" smtClean="0">
                        <a:latin typeface="Cambria Math" charset="0"/>
                      </a:rPr>
                      <m:t>, </m:t>
                    </m:r>
                    <m:r>
                      <a:rPr lang="en-US" i="1" dirty="0" err="1" smtClean="0">
                        <a:latin typeface="Cambria Math" charset="0"/>
                      </a:rPr>
                      <m:t>𝑓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i="1" dirty="0" err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is close to Boolean, so we can apply </a:t>
                </a:r>
                <a:r>
                  <a:rPr lang="en-US" dirty="0">
                    <a:solidFill>
                      <a:schemeClr val="accent2"/>
                    </a:solidFill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𝜇</m:t>
                        </m:r>
                      </m:e>
                      <m:sub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junta theorem” </a:t>
                </a:r>
                <a:r>
                  <a:rPr lang="en-US" dirty="0"/>
                  <a:t>of Kindler and </a:t>
                </a:r>
                <a:r>
                  <a:rPr lang="en-US" dirty="0" err="1"/>
                  <a:t>Safra</a:t>
                </a:r>
                <a:r>
                  <a:rPr lang="en-US" dirty="0"/>
                  <a:t> and get  junta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that approximates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𝑓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i="1" dirty="0" err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.</a:t>
                </a:r>
              </a:p>
              <a:p>
                <a:endParaRPr lang="en-US" dirty="0"/>
              </a:p>
              <a:p>
                <a:r>
                  <a:rPr lang="en-US" b="1" dirty="0"/>
                  <a:t>“Reunite”</a:t>
                </a:r>
                <a:r>
                  <a:rPr lang="en-US" dirty="0"/>
                  <a:t>:</a:t>
                </a:r>
                <a:r>
                  <a:rPr lang="en-US" b="1" dirty="0"/>
                  <a:t> </a:t>
                </a:r>
              </a:p>
              <a:p>
                <a:pPr lvl="1"/>
                <a:r>
                  <a:rPr lang="en-US" dirty="0"/>
                  <a:t>Stitch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together into one global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h</m:t>
                    </m:r>
                    <m:r>
                      <a:rPr lang="en-US" i="1" dirty="0" smtClean="0"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such that typically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h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𝑆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 = 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i="1" dirty="0" err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When can this work? </a:t>
                </a:r>
              </a:p>
              <a:p>
                <a:r>
                  <a:rPr lang="en-US" dirty="0"/>
                  <a:t>At the very least require local consistency, </a:t>
                </a:r>
                <a:r>
                  <a:rPr lang="en-US" dirty="0" err="1"/>
                  <a:t>i.e</a:t>
                </a:r>
                <a:r>
                  <a:rPr lang="en-US" dirty="0"/>
                  <a:t>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 dirty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But “Local consistency”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/>
                  <a:t>“Global Consistency” ???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965" y="1224523"/>
                <a:ext cx="11658600" cy="5463148"/>
              </a:xfrm>
              <a:blipFill>
                <a:blip r:embed="rId2"/>
                <a:stretch>
                  <a:fillRect l="-762" t="-3944" b="-8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9965" y="185831"/>
            <a:ext cx="10515600" cy="1325563"/>
          </a:xfrm>
        </p:spPr>
        <p:txBody>
          <a:bodyPr/>
          <a:lstStyle/>
          <a:p>
            <a:r>
              <a:rPr lang="en-US" dirty="0"/>
              <a:t>Proof outline</a:t>
            </a:r>
          </a:p>
        </p:txBody>
      </p:sp>
    </p:spTree>
    <p:extLst>
      <p:ext uri="{BB962C8B-B14F-4D97-AF65-F5344CB8AC3E}">
        <p14:creationId xmlns:p14="http://schemas.microsoft.com/office/powerpoint/2010/main" val="62311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3275" cy="1325563"/>
          </a:xfrm>
        </p:spPr>
        <p:txBody>
          <a:bodyPr/>
          <a:lstStyle/>
          <a:p>
            <a:r>
              <a:rPr lang="en-US" dirty="0"/>
              <a:t>Boolean </a:t>
            </a:r>
            <a:r>
              <a:rPr lang="en-US"/>
              <a:t>functions in the (standard) hypercube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90688"/>
                <a:ext cx="11192436" cy="483561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Boolean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endParaRPr lang="en-US" dirty="0"/>
              </a:p>
              <a:p>
                <a:pPr lvl="1"/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Can be viewed as a real-valued function </a:t>
                </a:r>
              </a:p>
              <a:p>
                <a:pPr marL="0" indent="0">
                  <a:buNone/>
                </a:pPr>
                <a:r>
                  <a:rPr lang="en-US" b="0" dirty="0">
                    <a:sym typeface="Wingdings" panose="05000000000000000000" pitchFamily="2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space of such functions is spanned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⊂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/>
                  <a:t> 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f has degree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≤</m:t>
                    </m:r>
                    <m:r>
                      <a:rPr lang="en-US" b="0" i="1" dirty="0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/>
                  <a:t>     </a:t>
                </a:r>
                <a:r>
                  <a:rPr lang="en-US" dirty="0" err="1"/>
                  <a:t>iff</a:t>
                </a:r>
                <a:r>
                  <a:rPr lang="en-US" dirty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Basic Junta theorem: 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dirty="0"/>
                  <a:t> has degree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charset="0"/>
                      </a:rPr>
                      <m:t> </m:t>
                    </m:r>
                    <m:r>
                      <a:rPr lang="en-US" b="0" i="1" dirty="0" smtClean="0">
                        <a:latin typeface="Cambria Math" charset="0"/>
                      </a:rPr>
                      <m:t>≤</m:t>
                    </m:r>
                    <m:r>
                      <a:rPr lang="en-US" b="0" i="1" dirty="0" smtClean="0">
                        <a:latin typeface="Cambria Math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:r>
                  <a:rPr lang="en-US" b="0" dirty="0">
                    <a:solidFill>
                      <a:schemeClr val="accent2"/>
                    </a:solidFill>
                  </a:rPr>
                  <a:t>[Nisan-</a:t>
                </a:r>
                <a:r>
                  <a:rPr lang="en-US" b="0" dirty="0" err="1">
                    <a:solidFill>
                      <a:schemeClr val="accent2"/>
                    </a:solidFill>
                  </a:rPr>
                  <a:t>Szegedy</a:t>
                </a:r>
                <a:r>
                  <a:rPr lang="en-US" b="0" dirty="0">
                    <a:solidFill>
                      <a:schemeClr val="accent2"/>
                    </a:solidFill>
                  </a:rPr>
                  <a:t> ‘94]</a:t>
                </a: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⟹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it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(1)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variables (= it is a junta)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90688"/>
                <a:ext cx="11192436" cy="4835618"/>
              </a:xfrm>
              <a:blipFill>
                <a:blip r:embed="rId3"/>
                <a:stretch>
                  <a:fillRect l="-1020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44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19659-A236-FC4D-AF09-3F61F803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76" y="96184"/>
            <a:ext cx="10941424" cy="943722"/>
          </a:xfrm>
        </p:spPr>
        <p:txBody>
          <a:bodyPr/>
          <a:lstStyle/>
          <a:p>
            <a:r>
              <a:rPr lang="en-US" dirty="0"/>
              <a:t>Local to Global Agreement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A7EBD-70F6-6742-A7F4-E73D70889A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376" y="1039906"/>
                <a:ext cx="10941424" cy="566569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 d=1 case</a:t>
                </a:r>
              </a:p>
              <a:p>
                <a:pPr marL="0" indent="0">
                  <a:buNone/>
                </a:pPr>
                <a:r>
                  <a:rPr lang="en-US" dirty="0"/>
                  <a:t>	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represents a local linear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:{0,1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r>
                  <a:rPr lang="en-US" dirty="0"/>
                  <a:t>Local Agreement:</a:t>
                </a:r>
              </a:p>
              <a:p>
                <a:pPr lvl="1"/>
                <a:r>
                  <a:rPr lang="en-US" dirty="0"/>
                  <a:t> Typically,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 dirty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err="1"/>
                  <a:t>I.e</a:t>
                </a:r>
                <a:r>
                  <a:rPr lang="en-US" dirty="0"/>
                  <a:t>,  for most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 corresponding two linear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agree</a:t>
                </a:r>
              </a:p>
              <a:p>
                <a:r>
                  <a:rPr lang="en-US" dirty="0"/>
                  <a:t>Global Agreement:</a:t>
                </a:r>
              </a:p>
              <a:p>
                <a:pPr lvl="1"/>
                <a:r>
                  <a:rPr lang="en-US" dirty="0"/>
                  <a:t>Does there exist a ”global” linear function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{0,1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dirty="0"/>
                  <a:t> such that for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h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𝑆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 = 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i="1" dirty="0" err="1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Direct Product Testing [..., DS]: Local Agreement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Global Agreement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A7EBD-70F6-6742-A7F4-E73D70889A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376" y="1039906"/>
                <a:ext cx="10941424" cy="5665694"/>
              </a:xfrm>
              <a:blipFill>
                <a:blip r:embed="rId2"/>
                <a:stretch>
                  <a:fillRect l="-811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3">
            <a:extLst>
              <a:ext uri="{FF2B5EF4-FFF2-40B4-BE49-F238E27FC236}">
                <a16:creationId xmlns:a16="http://schemas.microsoft.com/office/drawing/2014/main" id="{526E2338-8354-8748-8B2A-8A031DF9C427}"/>
              </a:ext>
            </a:extLst>
          </p:cNvPr>
          <p:cNvSpPr/>
          <p:nvPr/>
        </p:nvSpPr>
        <p:spPr>
          <a:xfrm>
            <a:off x="5181599" y="2689412"/>
            <a:ext cx="5916707" cy="3478306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For larger d, need a high dimensional analogue of this direct product testing</a:t>
            </a:r>
          </a:p>
        </p:txBody>
      </p:sp>
    </p:spTree>
    <p:extLst>
      <p:ext uri="{BB962C8B-B14F-4D97-AF65-F5344CB8AC3E}">
        <p14:creationId xmlns:p14="http://schemas.microsoft.com/office/powerpoint/2010/main" val="61203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19659-A236-FC4D-AF09-3F61F803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76" y="96184"/>
            <a:ext cx="10941424" cy="943722"/>
          </a:xfrm>
        </p:spPr>
        <p:txBody>
          <a:bodyPr/>
          <a:lstStyle/>
          <a:p>
            <a:r>
              <a:rPr lang="en-US" dirty="0"/>
              <a:t>High dimensional agreement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A7EBD-70F6-6742-A7F4-E73D70889A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376" y="1039906"/>
                <a:ext cx="10941424" cy="566569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General d </a:t>
                </a:r>
              </a:p>
              <a:p>
                <a:pPr marL="0" indent="0">
                  <a:buNone/>
                </a:pPr>
                <a:r>
                  <a:rPr lang="en-US" dirty="0"/>
                  <a:t>	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represents a degree d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:{0,1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b="0" dirty="0"/>
                  <a:t> (or 	equivalently a labelled hypergraph with hyperedges of size at most 	d) 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r>
                  <a:rPr lang="en-US" dirty="0"/>
                  <a:t>Local Agreement:</a:t>
                </a:r>
              </a:p>
              <a:p>
                <a:pPr lvl="1"/>
                <a:r>
                  <a:rPr lang="en-US" dirty="0"/>
                  <a:t> Typically,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 dirty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err="1"/>
                  <a:t>I.e</a:t>
                </a:r>
                <a:r>
                  <a:rPr lang="en-US" dirty="0"/>
                  <a:t>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charset="0"/>
                                  </a:rPr>
                                  <m:t>h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err="1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i="1" dirty="0">
                                <a:latin typeface="Cambria Math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charset="0"/>
                                  </a:rPr>
                                  <m:t>h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err="1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≥1−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Global Agreement:</a:t>
                </a:r>
              </a:p>
              <a:p>
                <a:pPr lvl="1"/>
                <a:r>
                  <a:rPr lang="en-US" dirty="0"/>
                  <a:t>Does there exist a ”global” degree d function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{0,1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dirty="0"/>
                  <a:t> (or equivalently a global hypergraph) such that for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 dirty="0">
                                  <a:latin typeface="Cambria Math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i="1" dirty="0">
                              <a:latin typeface="Cambria Math" charset="0"/>
                            </a:rPr>
                            <m:t> = </m:t>
                          </m:r>
                          <m:sSub>
                            <m:sSubPr>
                              <m:ctrlPr>
                                <a:rPr lang="en-US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 err="1">
                                  <a:latin typeface="Cambria Math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≥1−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YES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A7EBD-70F6-6742-A7F4-E73D70889A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376" y="1039906"/>
                <a:ext cx="10941424" cy="5665694"/>
              </a:xfrm>
              <a:blipFill>
                <a:blip r:embed="rId2"/>
                <a:stretch>
                  <a:fillRect l="-811" t="-1566" r="-695" b="-9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id="{CF83BDA4-83E2-C34C-B919-A9E09F87A53D}"/>
                  </a:ext>
                </a:extLst>
              </p:cNvPr>
              <p:cNvSpPr/>
              <p:nvPr/>
            </p:nvSpPr>
            <p:spPr>
              <a:xfrm>
                <a:off x="5181599" y="2689412"/>
                <a:ext cx="5916707" cy="3478306"/>
              </a:xfrm>
              <a:prstGeom prst="cloud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Furthermore, this  global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can be obtained by majority/plurality decoding</a:t>
                </a:r>
              </a:p>
            </p:txBody>
          </p:sp>
        </mc:Choice>
        <mc:Fallback xmlns=""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id="{CF83BDA4-83E2-C34C-B919-A9E09F87A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599" y="2689412"/>
                <a:ext cx="5916707" cy="3478306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7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dimensional Agreement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collection of local hypergraphs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{</m:t>
                        </m:r>
                        <m:r>
                          <a:rPr lang="en-US" i="1" dirty="0" err="1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i="1" dirty="0" err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i="1" dirty="0" err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is on vertices S. Suppose that they locally </a:t>
                </a:r>
                <a:r>
                  <a:rPr lang="en-US" i="1" dirty="0"/>
                  <a:t>agree</a:t>
                </a:r>
                <a:r>
                  <a:rPr lang="en-US" dirty="0"/>
                  <a:t>, then there is a global hypergraph h such that typically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h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charset="0"/>
                          </a:rPr>
                          <m:t>=</m:t>
                        </m:r>
                        <m:r>
                          <a:rPr lang="en-US" i="1" dirty="0" err="1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i="1" dirty="0" err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Moreover, h is given by the majority decoding for each </a:t>
                </a:r>
                <a:r>
                  <a:rPr lang="en-US" dirty="0" err="1"/>
                  <a:t>hyperedge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Local hypergraph – the junta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i="1" dirty="0" err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Global hypergraph – the global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870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summary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Given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close to Boolean.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typical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𝑆</m:t>
                    </m:r>
                    <m:r>
                      <a:rPr lang="en-US" i="1" dirty="0" smtClean="0">
                        <a:latin typeface="Cambria Math" charset="0"/>
                      </a:rPr>
                      <m:t>, </m:t>
                    </m:r>
                    <m:r>
                      <a:rPr lang="en-US" i="1" dirty="0" err="1" smtClean="0">
                        <a:latin typeface="Cambria Math" charset="0"/>
                      </a:rPr>
                      <m:t>𝑓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i="1" dirty="0" err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is close to Boolean, so we can apply </a:t>
                </a:r>
                <a:r>
                  <a:rPr lang="en-US" dirty="0">
                    <a:solidFill>
                      <a:schemeClr val="accent2"/>
                    </a:solidFill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𝜇</m:t>
                        </m:r>
                      </m:e>
                      <m:sub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junta theorem”</a:t>
                </a:r>
                <a:r>
                  <a:rPr lang="en-US" dirty="0"/>
                  <a:t> of Kindler and </a:t>
                </a:r>
                <a:r>
                  <a:rPr lang="en-US" dirty="0" err="1"/>
                  <a:t>Safra</a:t>
                </a:r>
                <a:r>
                  <a:rPr lang="en-US" dirty="0"/>
                  <a:t> and get a junta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that approximates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𝑓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i="1" dirty="0" err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Stitch the local juntas together to get a </a:t>
                </a:r>
                <a:r>
                  <a:rPr lang="en-US" i="1" dirty="0"/>
                  <a:t>global</a:t>
                </a:r>
                <a:r>
                  <a:rPr lang="en-US" dirty="0"/>
                  <a:t> function h (using the hypergraph agreement theorem)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Prove that h is close to a sparse junta 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1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1049000" cy="4351338"/>
          </a:xfrm>
        </p:spPr>
        <p:txBody>
          <a:bodyPr/>
          <a:lstStyle/>
          <a:p>
            <a:r>
              <a:rPr lang="en-US" dirty="0"/>
              <a:t>Tail bound for sparse juntas</a:t>
            </a:r>
          </a:p>
          <a:p>
            <a:pPr marL="0" indent="0">
              <a:buNone/>
            </a:pPr>
            <a:r>
              <a:rPr lang="en-US" dirty="0"/>
              <a:t>(implies same for nearly </a:t>
            </a:r>
            <a:r>
              <a:rPr lang="en-US" dirty="0" err="1"/>
              <a:t>low-degree&amp;A-valued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Sparse juntas must be very biased </a:t>
            </a:r>
          </a:p>
          <a:p>
            <a:pPr marL="0" indent="0">
              <a:buNone/>
            </a:pPr>
            <a:r>
              <a:rPr lang="en-US" dirty="0"/>
              <a:t>(implies that nearly </a:t>
            </a:r>
            <a:r>
              <a:rPr lang="en-US" dirty="0" err="1"/>
              <a:t>low-degree&amp;A-valued</a:t>
            </a:r>
            <a:r>
              <a:rPr lang="en-US" dirty="0"/>
              <a:t> functions must be very biased)</a:t>
            </a:r>
          </a:p>
        </p:txBody>
      </p:sp>
    </p:spTree>
    <p:extLst>
      <p:ext uri="{BB962C8B-B14F-4D97-AF65-F5344CB8AC3E}">
        <p14:creationId xmlns:p14="http://schemas.microsoft.com/office/powerpoint/2010/main" val="5900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5C10-3FCB-0148-B346-95991675F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Summarizing..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12145-747D-EF42-8829-A5EBA0FB80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Theorem (main)</a:t>
                </a:r>
                <a:r>
                  <a:rPr lang="en-US" dirty="0">
                    <a:solidFill>
                      <a:schemeClr val="tx1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 a function of degree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≤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 If it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-close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an A -valued function, then it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charset="0"/>
                      </a:rPr>
                      <m:t>O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𝜖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-close to a sparse junta</a:t>
                </a:r>
                <a:r>
                  <a:rPr lang="en-US" dirty="0">
                    <a:solidFill>
                      <a:srgbClr val="7030A0"/>
                    </a:solidFill>
                  </a:rPr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Proof via a local-to-global agreement theorem (generalization of direct product testing to larger dimensions)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12145-747D-EF42-8829-A5EBA0FB80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468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292258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24803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182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Influential structure </a:t>
            </a:r>
            <a:r>
              <a:rPr lang="en-US" sz="4000" dirty="0"/>
              <a:t>theorems for Boolean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Other classical structure theorems relate </a:t>
                </a:r>
                <a:r>
                  <a:rPr lang="en-US" dirty="0">
                    <a:solidFill>
                      <a:srgbClr val="7030A0"/>
                    </a:solidFill>
                  </a:rPr>
                  <a:t>influence</a:t>
                </a:r>
                <a:r>
                  <a:rPr lang="en-US" dirty="0"/>
                  <a:t> to structure:</a:t>
                </a:r>
              </a:p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Kahn-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Kalai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-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Linial</a:t>
                </a:r>
                <a:r>
                  <a:rPr lang="en-US" dirty="0"/>
                  <a:t> : Every Boolean function has an influential variable </a:t>
                </a:r>
              </a:p>
              <a:p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Friedgut</a:t>
                </a:r>
                <a:r>
                  <a:rPr lang="en-US" dirty="0"/>
                  <a:t>: A Boolean function with small total influence is a junta</a:t>
                </a:r>
              </a:p>
              <a:p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Mossel-O’Donnel-Oleszkiewicz</a:t>
                </a:r>
                <a:r>
                  <a:rPr lang="en-US" dirty="0"/>
                  <a:t>: A Boolean function either behaves like on Gaussian space, or has an influential variable (Invariance principle)</a:t>
                </a:r>
              </a:p>
              <a:p>
                <a:endParaRPr lang="en-US" dirty="0"/>
              </a:p>
              <a:p>
                <a:r>
                  <a:rPr lang="en-US" dirty="0"/>
                  <a:t>Influence vs. degree : </a:t>
                </a:r>
              </a:p>
              <a:p>
                <a:r>
                  <a:rPr lang="en-US" dirty="0"/>
                  <a:t>The degree controls the amount of influence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has influence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A bound on the influence says that </a:t>
                </a:r>
                <a:r>
                  <a:rPr lang="en-US" dirty="0">
                    <a:solidFill>
                      <a:schemeClr val="accent1"/>
                    </a:solidFill>
                  </a:rPr>
                  <a:t>some</a:t>
                </a:r>
                <a:r>
                  <a:rPr lang="en-US" dirty="0"/>
                  <a:t> weight is on degree &lt; d</a:t>
                </a:r>
              </a:p>
              <a:p>
                <a:r>
                  <a:rPr lang="en-US" dirty="0"/>
                  <a:t>Weaker than saying that </a:t>
                </a:r>
                <a:r>
                  <a:rPr lang="en-US" dirty="0">
                    <a:solidFill>
                      <a:schemeClr val="accent1"/>
                    </a:solidFill>
                  </a:rPr>
                  <a:t>nearly all </a:t>
                </a:r>
                <a:r>
                  <a:rPr lang="en-US" dirty="0"/>
                  <a:t>of the weight is on degree &lt; 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61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theorems, inverse theorems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735236" cy="48356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Structure theorem:  if “property” then “structure”</a:t>
            </a:r>
          </a:p>
          <a:p>
            <a:pPr marL="0" indent="0">
              <a:buNone/>
            </a:pPr>
            <a:r>
              <a:rPr lang="en-US" dirty="0"/>
              <a:t>	often an “inverse” of very easy statement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 robust </a:t>
            </a:r>
            <a:r>
              <a:rPr lang="en-US" dirty="0"/>
              <a:t>= stability version of the theorem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question: when does robust version exist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198" y="1833563"/>
            <a:ext cx="7920599" cy="823317"/>
            <a:chOff x="642936" y="4500287"/>
            <a:chExt cx="7920599" cy="823317"/>
          </a:xfrm>
        </p:grpSpPr>
        <p:sp>
          <p:nvSpPr>
            <p:cNvPr id="4" name="TextBox 3"/>
            <p:cNvSpPr txBox="1"/>
            <p:nvPr/>
          </p:nvSpPr>
          <p:spPr>
            <a:xfrm>
              <a:off x="642936" y="4861939"/>
              <a:ext cx="9921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robust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48835" y="4500287"/>
              <a:ext cx="1029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almost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34342" y="4500287"/>
              <a:ext cx="1029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almost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7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Robust versions of junta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711320"/>
                <a:ext cx="10991851" cy="514668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0" dirty="0"/>
                  <a:t>What would be a robust version of the basic junta theorem?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accent2"/>
                    </a:solidFill>
                  </a:rPr>
                  <a:t>[NS]</a:t>
                </a:r>
                <a:r>
                  <a:rPr lang="en-US" b="0" dirty="0"/>
                  <a:t>: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dirty="0"/>
                  <a:t> has degree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charset="0"/>
                      </a:rPr>
                      <m:t> </m:t>
                    </m:r>
                    <m:r>
                      <a:rPr lang="en-US" b="0" i="1" dirty="0" smtClean="0">
                        <a:latin typeface="Cambria Math" charset="0"/>
                      </a:rPr>
                      <m:t>≤</m:t>
                    </m:r>
                    <m:r>
                      <a:rPr lang="en-US" b="0" i="1" dirty="0" smtClean="0">
                        <a:latin typeface="Cambria Math" charset="0"/>
                      </a:rPr>
                      <m:t>𝑑</m:t>
                    </m:r>
                    <m:r>
                      <a:rPr lang="en-US" b="0" i="0" dirty="0" smtClean="0">
                        <a:latin typeface="Cambria Math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⟹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it depends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(1)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variables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Even simpler: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dirty="0"/>
                  <a:t> has degree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charset="0"/>
                      </a:rPr>
                      <m:t> </m:t>
                    </m:r>
                    <m:r>
                      <a:rPr lang="en-US" i="1" dirty="0">
                        <a:latin typeface="Cambria Math" charset="0"/>
                      </a:rPr>
                      <m:t>≤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dirty="0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⟹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it is dictator/anti-dictator/constant</a:t>
                </a:r>
              </a:p>
              <a:p>
                <a:pPr marL="0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/>
                  <a:t>Put uniform measure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talk about distance of </a:t>
                </a:r>
                <a:r>
                  <a:rPr lang="en-US" dirty="0" err="1"/>
                  <a:t>f,g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-close to Boolean or to low degree or both ?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Boolean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Boolean 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[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Friedgut-Kalai-Naor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]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has degree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≤1,</m:t>
                    </m:r>
                  </m:oMath>
                </a14:m>
                <a:r>
                  <a:rPr lang="en-US" dirty="0"/>
                  <a:t> and it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-close to Boolean, then it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-close to </a:t>
                </a:r>
                <a:r>
                  <a:rPr lang="en-US" u="sng" dirty="0"/>
                  <a:t>dictator/anti-dictator/constant</a:t>
                </a:r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[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Bourgain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, Kindler-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Safra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]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has degree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it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-close to Boolean, then it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-close to </a:t>
                </a:r>
                <a:r>
                  <a:rPr lang="en-US" u="sng" dirty="0"/>
                  <a:t>junta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711320"/>
                <a:ext cx="10991851" cy="5146680"/>
              </a:xfrm>
              <a:blipFill>
                <a:blip r:embed="rId2"/>
                <a:stretch>
                  <a:fillRect l="-577" t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0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From Boolean to A-valued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3050"/>
                <a:ext cx="10950388" cy="497205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The robust junta theorems hold because low degree functions are smooth, not spiky (technically, this is proven via </a:t>
                </a:r>
                <a:r>
                  <a:rPr lang="en-US" dirty="0" err="1"/>
                  <a:t>hypercontractivity</a:t>
                </a:r>
                <a:r>
                  <a:rPr lang="en-US" dirty="0"/>
                  <a:t>)</a:t>
                </a:r>
              </a:p>
              <a:p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FKN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has degree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≤1,</m:t>
                    </m:r>
                  </m:oMath>
                </a14:m>
                <a:r>
                  <a:rPr lang="en-US" dirty="0"/>
                  <a:t> and it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-close to Boolean, then it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-close to a </a:t>
                </a:r>
                <a:r>
                  <a:rPr lang="en-US" u="sng" dirty="0"/>
                  <a:t>dictator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if f attains 3 values and not only 2 ? </a:t>
                </a:r>
              </a:p>
              <a:p>
                <a:r>
                  <a:rPr lang="en-US" b="0" u="sng" dirty="0"/>
                  <a:t>Example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attains three values 0,1,2 yet is not a dictator</a:t>
                </a:r>
              </a:p>
              <a:p>
                <a:pPr marL="0" indent="0">
                  <a:buNone/>
                </a:pPr>
                <a:r>
                  <a:rPr lang="en-US" dirty="0"/>
                  <a:t>							 (but it is still a junta)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Theorem “A-valued robust junta theorem”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has degree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it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close to A-valued, then it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</m:t>
                    </m:r>
                  </m:oMath>
                </a14:m>
                <a:r>
                  <a:rPr lang="en-US" dirty="0"/>
                  <a:t>close to a junta.</a:t>
                </a:r>
              </a:p>
              <a:p>
                <a:pPr marL="0" indent="0">
                  <a:buNone/>
                </a:pPr>
                <a:r>
                  <a:rPr lang="en-US" dirty="0"/>
                  <a:t>	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a finite set)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Observe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dirty="0"/>
                  <a:t> is a junta, 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/>
                  <a:t> is A’-valued for some other finite A’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3050"/>
                <a:ext cx="10950388" cy="4972050"/>
              </a:xfrm>
              <a:blipFill>
                <a:blip r:embed="rId3"/>
                <a:stretch>
                  <a:fillRect l="-579" t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3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From Boolean to A-valued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61881"/>
                <a:ext cx="10950388" cy="411508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Alternative interpretation: </a:t>
                </a:r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has degree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 		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-close to A-valued, then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-close to A’-valued   									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 a finite set)</a:t>
                </a:r>
              </a:p>
              <a:p>
                <a:r>
                  <a:rPr lang="en-US" dirty="0" err="1"/>
                  <a:t>Parseval’s</a:t>
                </a:r>
                <a:r>
                  <a:rPr lang="en-US" dirty="0"/>
                  <a:t> inequality implies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-close to A’-valued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⟹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is a junta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61881"/>
                <a:ext cx="10950388" cy="4115081"/>
              </a:xfrm>
              <a:blipFill>
                <a:blip r:embed="rId3"/>
                <a:stretch>
                  <a:fillRect l="-927" t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25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p-biased hypercube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24882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- product distribution, each bit is 1 independently with probability p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Measure concentrates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’s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≈</m:t>
                    </m:r>
                    <m:r>
                      <a:rPr lang="en-US" b="0" i="1" smtClean="0">
                        <a:latin typeface="Cambria Math" charset="0"/>
                      </a:rPr>
                      <m:t>𝑝𝑛</m:t>
                    </m:r>
                  </m:oMath>
                </a14:m>
                <a:r>
                  <a:rPr lang="en-US" dirty="0"/>
                  <a:t> 1’s</a:t>
                </a:r>
              </a:p>
              <a:p>
                <a:endParaRPr lang="en-US" dirty="0"/>
              </a:p>
              <a:p>
                <a:r>
                  <a:rPr lang="en-US" dirty="0"/>
                  <a:t>Studied in various contexts-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Graph properties: sharp threshold phenomena in G(</a:t>
                </a:r>
                <a:r>
                  <a:rPr lang="en-US" dirty="0" err="1"/>
                  <a:t>n,p</a:t>
                </a:r>
                <a:r>
                  <a:rPr lang="en-US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Reed Muller decoding from erasures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Hardness of approximation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24882" cy="4351338"/>
              </a:xfrm>
              <a:blipFill rotWithShape="0">
                <a:blip r:embed="rId2"/>
                <a:stretch>
                  <a:fillRect l="-118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87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p-biased: Sharp thresholds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309847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graph on n vertices can be represented as a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 graph property is a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“the graph is connected”, “the graph has a triangle”</a:t>
                </a:r>
              </a:p>
              <a:p>
                <a:r>
                  <a:rPr lang="en-US" dirty="0"/>
                  <a:t>Studying a graph property in G(</a:t>
                </a:r>
                <a:r>
                  <a:rPr lang="en-US" dirty="0" err="1"/>
                  <a:t>n,p</a:t>
                </a:r>
                <a:r>
                  <a:rPr lang="en-US" dirty="0"/>
                  <a:t>) is like studying f in the p-biased hypercube</a:t>
                </a:r>
              </a:p>
              <a:p>
                <a:r>
                  <a:rPr lang="en-US" dirty="0"/>
                  <a:t>Friedgut-Kalai : all monotone graph properties have a narrow threshold</a:t>
                </a:r>
              </a:p>
              <a:p>
                <a:r>
                  <a:rPr lang="en-US" dirty="0" err="1"/>
                  <a:t>Friedgut</a:t>
                </a:r>
                <a:r>
                  <a:rPr lang="en-US" dirty="0"/>
                  <a:t>: k-sat has a sharp threshold</a:t>
                </a:r>
              </a:p>
              <a:p>
                <a:r>
                  <a:rPr lang="en-US" dirty="0"/>
                  <a:t>Observe: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here is very small, 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some constant c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309847" cy="4351338"/>
              </a:xfrm>
              <a:blipFill rotWithShape="0">
                <a:blip r:embed="rId3"/>
                <a:stretch>
                  <a:fillRect l="-104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2091</Words>
  <Application>Microsoft Macintosh PowerPoint</Application>
  <PresentationFormat>Widescreen</PresentationFormat>
  <Paragraphs>279</Paragraphs>
  <Slides>37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Wingdings</vt:lpstr>
      <vt:lpstr>Office Theme</vt:lpstr>
      <vt:lpstr>Sparse Kindler-Safra Theorem  via  agreement theorems</vt:lpstr>
      <vt:lpstr>Main Contributions:</vt:lpstr>
      <vt:lpstr>Boolean functions in the (standard) hypercube</vt:lpstr>
      <vt:lpstr>Structure theorems, inverse theorems</vt:lpstr>
      <vt:lpstr>Robust versions of junta theorem</vt:lpstr>
      <vt:lpstr>From Boolean to A-valued</vt:lpstr>
      <vt:lpstr>From Boolean to A-valued</vt:lpstr>
      <vt:lpstr>p-biased hypercube</vt:lpstr>
      <vt:lpstr>p-biased: Sharp thresholds</vt:lpstr>
      <vt:lpstr>p-biased: decoding from erasures</vt:lpstr>
      <vt:lpstr>p-biased: Hardness of approximation </vt:lpstr>
      <vt:lpstr>(Nearly) Boolean low degree functions on the p-biased hypercube</vt:lpstr>
      <vt:lpstr>(Nearly) Boolean low degree functions on the p-biased hypercube</vt:lpstr>
      <vt:lpstr>Looking for structure…</vt:lpstr>
      <vt:lpstr>The monomial expansion</vt:lpstr>
      <vt:lpstr>Quantized polynomials</vt:lpstr>
      <vt:lpstr>Sparse Juntas</vt:lpstr>
      <vt:lpstr>Main Theorem: sparse Kindler-Safra Theorem</vt:lpstr>
      <vt:lpstr>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 outline</vt:lpstr>
      <vt:lpstr>Local to Global Agreement</vt:lpstr>
      <vt:lpstr>High dimensional agreement theorem</vt:lpstr>
      <vt:lpstr>High dimensional Agreement Theorem</vt:lpstr>
      <vt:lpstr>Proof summary </vt:lpstr>
      <vt:lpstr>Applications</vt:lpstr>
      <vt:lpstr>Summarizing.. </vt:lpstr>
      <vt:lpstr>Thank You</vt:lpstr>
      <vt:lpstr>Influential structure theorems for Boolean functions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Prahladh Harsha</cp:lastModifiedBy>
  <cp:revision>70</cp:revision>
  <dcterms:created xsi:type="dcterms:W3CDTF">2017-12-03T13:56:25Z</dcterms:created>
  <dcterms:modified xsi:type="dcterms:W3CDTF">2018-08-13T23:45:27Z</dcterms:modified>
</cp:coreProperties>
</file>