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39" r:id="rId2"/>
    <p:sldId id="334" r:id="rId3"/>
    <p:sldId id="261" r:id="rId4"/>
    <p:sldId id="262" r:id="rId5"/>
    <p:sldId id="272" r:id="rId6"/>
    <p:sldId id="273" r:id="rId7"/>
    <p:sldId id="321" r:id="rId8"/>
    <p:sldId id="337" r:id="rId9"/>
    <p:sldId id="256" r:id="rId10"/>
    <p:sldId id="340" r:id="rId11"/>
    <p:sldId id="258" r:id="rId12"/>
    <p:sldId id="325" r:id="rId13"/>
    <p:sldId id="324" r:id="rId14"/>
    <p:sldId id="287" r:id="rId15"/>
    <p:sldId id="310" r:id="rId16"/>
    <p:sldId id="275" r:id="rId17"/>
    <p:sldId id="276" r:id="rId18"/>
    <p:sldId id="277" r:id="rId19"/>
    <p:sldId id="279" r:id="rId20"/>
    <p:sldId id="282" r:id="rId21"/>
    <p:sldId id="283" r:id="rId22"/>
    <p:sldId id="284" r:id="rId23"/>
    <p:sldId id="326" r:id="rId24"/>
    <p:sldId id="285" r:id="rId25"/>
    <p:sldId id="286" r:id="rId26"/>
    <p:sldId id="322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6FF"/>
    <a:srgbClr val="2727FF"/>
    <a:srgbClr val="FF33CC"/>
    <a:srgbClr val="1414FF"/>
    <a:srgbClr val="3B3BFF"/>
    <a:srgbClr val="4E4EFF"/>
    <a:srgbClr val="6262FF"/>
    <a:srgbClr val="8989FF"/>
    <a:srgbClr val="9D9DFF"/>
    <a:srgbClr val="B1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98" autoAdjust="0"/>
    <p:restoredTop sz="82745" autoAdjust="0"/>
  </p:normalViewPr>
  <p:slideViewPr>
    <p:cSldViewPr snapToGrid="0">
      <p:cViewPr varScale="1">
        <p:scale>
          <a:sx n="85" d="100"/>
          <a:sy n="85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F1AB-E6F2-4A74-99D3-B1F57E8A12DA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0ED6C-0D49-4A0F-AFF1-47B501D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2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iCluster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clustering algorithm formulates the problem of subgroup discovery as a joint multivariate regression of multiple data types with reference to a set of common latent variables, which represent the underlying 28 tumor subtypes (Mo et al., 2013; Shen et al., 2009, 2012). Four molecular platforms - SCNA, DNA methylation, mRNA expression, and miRNA expression were used as input. Data were pre-processed using the following procedures: For mRNA, and mature-strand miRNA sequence data, poorly expressed genes were excluded based on median-normalized counts, and variance filtering led to a list of reduced features for clustering. mRNA and miRNA expression features were log2 transformed, normalized and scaled before using them as an input 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iCluster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Pre-processing led to 3,217 mRNA and 382 miRNA features. Pre-processed DNA methylation data were obtained from the methylation merged HM27 and HM450 platform datasets and included 3,139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hypermethylation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features. Circular Binary Segmented (CBS) SCNA data were further reduced to a set of 3,105 non-redundant regions as described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(Mo et al., 2013).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2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4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 and KICH </a:t>
            </a:r>
            <a:r>
              <a:rPr lang="en-US" dirty="0" err="1"/>
              <a:t>hypodiploid</a:t>
            </a:r>
            <a:r>
              <a:rPr lang="en-US" dirty="0"/>
              <a:t> karyotypes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AA4AD-31C7-4691-A217-154E19D918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8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BLCA in 15 different </a:t>
            </a:r>
            <a:r>
              <a:rPr lang="en-US" dirty="0" err="1"/>
              <a:t>icluster</a:t>
            </a:r>
            <a:r>
              <a:rPr lang="en-US" dirty="0"/>
              <a:t>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93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BLCA in 15 different </a:t>
            </a:r>
            <a:r>
              <a:rPr lang="en-US" dirty="0" err="1"/>
              <a:t>icluster</a:t>
            </a:r>
            <a:r>
              <a:rPr lang="en-US" dirty="0"/>
              <a:t>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Icluster</a:t>
            </a:r>
            <a:r>
              <a:rPr lang="en-US" baseline="0" dirty="0"/>
              <a:t> – most went into C13: Mixed (chr8 del) or C20: Mixed Stroma/immune.  But also others went into C8:UCEC, C10:Pan-SCC, C17:BRCA (</a:t>
            </a:r>
            <a:r>
              <a:rPr lang="en-US" baseline="0" dirty="0" err="1"/>
              <a:t>Chr</a:t>
            </a:r>
            <a:r>
              <a:rPr lang="en-US" baseline="0" dirty="0"/>
              <a:t> 8q amp), C19: BRCA Luminal, and C27:PAnSCC-HPV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1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bimodal age distribution at diagnosis with peak frequencies near ages 50 and 70 years is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mental characteristic of breast cancer for important tumor features, clinical characteristics, risk factor profiles, and molecular subtypes. The bimodal peak frequencies at diagnosis divide breast cancer overall into a “mixture” of two main components in varying proportions in different cancer populations. The first breast cancer tends to arise early in life with modal age-at- diagnosis near 50 years and generally behaves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aggressively.The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second breast cancer occurs later in life with modal age near 70 years and usually portends a more indolent clinical course. These epidemiological and molecular data are consistent with a two-component mixture model and compatible with a hierarchal view of breast cancers arising from two main cell types of origin.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F9AEE-5269-40C1-AEAA-13878E2BCA0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C3-</a:t>
            </a:r>
            <a:r>
              <a:rPr lang="en-US" baseline="0" dirty="0"/>
              <a:t> SARC, SKCM, MESO, THYM, DLBC, </a:t>
            </a:r>
          </a:p>
          <a:p>
            <a:r>
              <a:rPr lang="en-US" baseline="0" dirty="0"/>
              <a:t>C20 – BRCA, BLCA, HNSC, ESCA, STAD, COAD, READ, PAAD, LUSC, LUAD,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0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visualized the samples by calculating Euclidean distances between the </a:t>
            </a:r>
            <a:r>
              <a:rPr lang="en-US" dirty="0" err="1"/>
              <a:t>iCluster</a:t>
            </a:r>
            <a:r>
              <a:rPr lang="en-US" dirty="0"/>
              <a:t> latent variables for all sample pairs and projecting the distances onto a 2D layout with </a:t>
            </a:r>
            <a:r>
              <a:rPr lang="en-US" dirty="0" err="1"/>
              <a:t>TumorMap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9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0ED6C-0D49-4A0F-AFF1-47B501D77F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5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5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45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04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8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7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4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9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5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A6780-CD04-4F4A-982E-1C6D64B98B0E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3E73F-F6F7-4061-BEDB-B895B3A224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6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98" b="41545"/>
          <a:stretch/>
        </p:blipFill>
        <p:spPr>
          <a:xfrm>
            <a:off x="5277444" y="0"/>
            <a:ext cx="6914556" cy="1477108"/>
          </a:xfrm>
          <a:prstGeom prst="rect">
            <a:avLst/>
          </a:prstGeom>
          <a:effectLst>
            <a:reflection blurRad="12700" stA="86000" endPos="90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7444" y="781168"/>
            <a:ext cx="6914556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 Cancer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Genome Atlas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Pan-Cancer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130" y="4185502"/>
            <a:ext cx="6205183" cy="229970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Katie Hoadley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Assistant Professor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Department of Genetics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Lineberger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Comprehensive Cancer Center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University of North Carolina at Chapel Hill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77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43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5" b="2708"/>
          <a:stretch/>
        </p:blipFill>
        <p:spPr>
          <a:xfrm>
            <a:off x="556694" y="1374603"/>
            <a:ext cx="8567209" cy="51147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171" y="157307"/>
            <a:ext cx="1179460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Clustering of Cluster Assignments (COCA)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96114" r="66490" b="-510"/>
          <a:stretch/>
        </p:blipFill>
        <p:spPr>
          <a:xfrm>
            <a:off x="1004830" y="6539817"/>
            <a:ext cx="3320294" cy="318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6" t="19850"/>
          <a:stretch/>
        </p:blipFill>
        <p:spPr>
          <a:xfrm>
            <a:off x="9666515" y="1479200"/>
            <a:ext cx="1623494" cy="537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29276" y="6553200"/>
            <a:ext cx="1243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Christina Yau</a:t>
            </a:r>
          </a:p>
        </p:txBody>
      </p:sp>
    </p:spTree>
    <p:extLst>
      <p:ext uri="{BB962C8B-B14F-4D97-AF65-F5344CB8AC3E}">
        <p14:creationId xmlns:p14="http://schemas.microsoft.com/office/powerpoint/2010/main" val="110222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7" y="153458"/>
            <a:ext cx="11717866" cy="1325563"/>
          </a:xfrm>
        </p:spPr>
        <p:txBody>
          <a:bodyPr/>
          <a:lstStyle/>
          <a:p>
            <a:pPr algn="ctr"/>
            <a:r>
              <a:rPr lang="en-US" dirty="0"/>
              <a:t>Neural Crest Cell-of-Origin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2032339"/>
            <a:ext cx="3957399" cy="2505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68" y="6383867"/>
            <a:ext cx="526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Kalirai</a:t>
            </a:r>
            <a:r>
              <a:rPr lang="en-US" dirty="0"/>
              <a:t> et al, Biochemistry and Molecular Biology, 2011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6" y="2315790"/>
            <a:ext cx="7382417" cy="22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18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Tumor Type – </a:t>
            </a:r>
            <a:r>
              <a:rPr lang="en-US" dirty="0" err="1"/>
              <a:t>iCluster</a:t>
            </a:r>
            <a:r>
              <a:rPr lang="en-US" dirty="0"/>
              <a:t> Relationships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025" y="2270833"/>
            <a:ext cx="1122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Diffuse Tumor Classifications (&lt;70%)</a:t>
            </a:r>
          </a:p>
          <a:p>
            <a:pPr algn="ctr"/>
            <a:endParaRPr lang="en-US" sz="800" b="1" dirty="0"/>
          </a:p>
          <a:p>
            <a:pPr algn="ctr"/>
            <a:r>
              <a:rPr lang="en-US" dirty="0"/>
              <a:t>SKCM, COAD, SARC, MESO, GBM, DLBC, LUSC, BRCA, STAD, HNSC, UCS, ESCA, CHOL, and BLCA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025" y="3617554"/>
            <a:ext cx="1122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Moderate Tumor Classifications (70 - 89%)</a:t>
            </a:r>
          </a:p>
          <a:p>
            <a:pPr algn="ctr"/>
            <a:endParaRPr lang="en-US" sz="800" b="1" dirty="0"/>
          </a:p>
          <a:p>
            <a:pPr algn="ctr"/>
            <a:r>
              <a:rPr lang="en-US" dirty="0"/>
              <a:t>READ, LUAD, LGG, UCEC, UVM, CESC, PAAD, ACC, KICH, THYM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025" y="4964276"/>
            <a:ext cx="1122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Strong Tumor Classifications (90 - 100%)</a:t>
            </a:r>
          </a:p>
          <a:p>
            <a:pPr algn="ctr"/>
            <a:endParaRPr lang="en-US" sz="800" b="1" dirty="0"/>
          </a:p>
          <a:p>
            <a:pPr algn="ctr"/>
            <a:r>
              <a:rPr lang="en-US" dirty="0"/>
              <a:t>PCPG, PRAD, THCA, LAML, TGCT, KIRC, KIRP, OV, LIHC</a:t>
            </a:r>
          </a:p>
        </p:txBody>
      </p:sp>
    </p:spTree>
    <p:extLst>
      <p:ext uri="{BB962C8B-B14F-4D97-AF65-F5344CB8AC3E}">
        <p14:creationId xmlns:p14="http://schemas.microsoft.com/office/powerpoint/2010/main" val="304706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Tumor Type – </a:t>
            </a:r>
            <a:r>
              <a:rPr lang="en-US" dirty="0" err="1"/>
              <a:t>iCluster</a:t>
            </a:r>
            <a:r>
              <a:rPr lang="en-US" dirty="0"/>
              <a:t> Relationships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1169" y="3142483"/>
            <a:ext cx="39485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FF"/>
                </a:solidFill>
              </a:rPr>
              <a:t>53% C19: BRCA (Luminal)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FF"/>
                </a:solidFill>
              </a:rPr>
              <a:t>12% C17: BRCA (Chr8q 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10% C2: BRCA (HER2 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8% C20: Mixed (Stromal/Immune)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7% C13: Mixed (Chr8 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4% C25: Pan-SCC (Chr11 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1025" y="1782560"/>
            <a:ext cx="1122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Diffuse Tumor Classifications (&lt;70%)</a:t>
            </a:r>
          </a:p>
          <a:p>
            <a:pPr algn="ctr"/>
            <a:endParaRPr lang="en-US" sz="800" b="1" dirty="0"/>
          </a:p>
          <a:p>
            <a:pPr algn="ctr"/>
            <a:r>
              <a:rPr lang="en-US" dirty="0"/>
              <a:t>SKCM, COAD, SARC, MESO, GBM, DLBC, LUSC, BRCA, STAD, HNSC, UCS, ESCA, CHOL, and BLCA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200" y="3142483"/>
            <a:ext cx="38972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GBM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64% C23: GBM/LGG (</a:t>
            </a:r>
            <a:r>
              <a:rPr lang="en-US" i="1" dirty="0"/>
              <a:t>IDH1</a:t>
            </a:r>
            <a:r>
              <a:rPr lang="en-US" dirty="0"/>
              <a:t> </a:t>
            </a:r>
            <a:r>
              <a:rPr lang="en-US" dirty="0" err="1"/>
              <a:t>wt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16% C5: CNS/Endocrine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12% C3: Mesenchymal (Immune)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6% C11: LGG (</a:t>
            </a:r>
            <a:r>
              <a:rPr lang="en-US" i="1" dirty="0"/>
              <a:t>IDH1</a:t>
            </a:r>
            <a:r>
              <a:rPr lang="en-US" dirty="0"/>
              <a:t> </a:t>
            </a:r>
            <a:r>
              <a:rPr lang="en-US" dirty="0" err="1"/>
              <a:t>mut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053790" y="3142483"/>
            <a:ext cx="40767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44% C20: Mixed (Stromal/Immune)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28% C18: Pan-GI (MSI)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8% C1: STAD (EBV CIMP)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6% C4: Pan-GI (CRC)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4% C2:</a:t>
            </a:r>
            <a:r>
              <a:rPr lang="en-US" dirty="0">
                <a:solidFill>
                  <a:srgbClr val="FF33CC"/>
                </a:solidFill>
              </a:rPr>
              <a:t> </a:t>
            </a:r>
            <a:r>
              <a:rPr lang="en-US" dirty="0"/>
              <a:t>BRCA (HER2 amp)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2882" y="5791199"/>
            <a:ext cx="928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Bladder (BLCA) was the most diverse with samples members of 15 different </a:t>
            </a:r>
            <a:r>
              <a:rPr lang="en-US" dirty="0" err="1"/>
              <a:t>iClusters</a:t>
            </a:r>
            <a:r>
              <a:rPr lang="en-US" dirty="0"/>
              <a:t> with a maximum enrichment of only 24% of samples in an </a:t>
            </a:r>
            <a:r>
              <a:rPr lang="en-US" dirty="0" err="1"/>
              <a:t>iCluster</a:t>
            </a:r>
            <a:r>
              <a:rPr lang="en-US" dirty="0"/>
              <a:t> (Squamous). </a:t>
            </a:r>
          </a:p>
        </p:txBody>
      </p:sp>
    </p:spTree>
    <p:extLst>
      <p:ext uri="{BB962C8B-B14F-4D97-AF65-F5344CB8AC3E}">
        <p14:creationId xmlns:p14="http://schemas.microsoft.com/office/powerpoint/2010/main" val="336044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Basal-like Classification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15833" b="25555"/>
          <a:stretch/>
        </p:blipFill>
        <p:spPr>
          <a:xfrm>
            <a:off x="152399" y="1690687"/>
            <a:ext cx="6017102" cy="4872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20139" r="7909" b="21528"/>
          <a:stretch/>
        </p:blipFill>
        <p:spPr>
          <a:xfrm>
            <a:off x="6238874" y="1619249"/>
            <a:ext cx="5757386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93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R9_CasesFemales.tif"/>
          <p:cNvPicPr/>
          <p:nvPr/>
        </p:nvPicPr>
        <p:blipFill>
          <a:blip r:embed="rId3" cstate="print"/>
          <a:srcRect r="36124"/>
          <a:stretch>
            <a:fillRect/>
          </a:stretch>
        </p:blipFill>
        <p:spPr>
          <a:xfrm>
            <a:off x="3048000" y="1066800"/>
            <a:ext cx="65532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0676" y="9525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latin typeface="Arial" pitchFamily="34" charset="0"/>
                <a:cs typeface="Arial" pitchFamily="34" charset="0"/>
              </a:rPr>
              <a:t>How many Etiological subtypes of breast cancer: two, three, or more?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William F. Anderson, Philip S. Rosenberg, Aleix Prat, Charles M. Perou, </a:t>
            </a:r>
          </a:p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and Mark E. Sherman</a:t>
            </a:r>
            <a:r>
              <a:rPr lang="en-US" sz="1600" b="1" baseline="300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JNCI, (2014). PMID:25118203</a:t>
            </a:r>
          </a:p>
          <a:p>
            <a:pPr algn="ctr"/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1752601"/>
            <a:ext cx="15960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Arial" pitchFamily="34" charset="0"/>
                <a:cs typeface="Arial" pitchFamily="34" charset="0"/>
              </a:rPr>
              <a:t>Clemmesen’s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Hook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724400" y="1905000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11"/>
          <p:cNvGrpSpPr/>
          <p:nvPr/>
        </p:nvGrpSpPr>
        <p:grpSpPr>
          <a:xfrm>
            <a:off x="3200400" y="3886200"/>
            <a:ext cx="6553200" cy="2819400"/>
            <a:chOff x="1676400" y="3886200"/>
            <a:chExt cx="6553200" cy="2819400"/>
          </a:xfrm>
        </p:grpSpPr>
        <p:pic>
          <p:nvPicPr>
            <p:cNvPr id="3" name="Picture 2" descr="Figure4_06_14_2013.tif"/>
            <p:cNvPicPr/>
            <p:nvPr/>
          </p:nvPicPr>
          <p:blipFill>
            <a:blip r:embed="rId4" cstate="print"/>
            <a:srcRect b="50000"/>
            <a:stretch>
              <a:fillRect/>
            </a:stretch>
          </p:blipFill>
          <p:spPr>
            <a:xfrm>
              <a:off x="1676400" y="3886200"/>
              <a:ext cx="6553200" cy="2819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67200" y="4724400"/>
              <a:ext cx="7954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itchFamily="34" charset="0"/>
                  <a:cs typeface="Arial" pitchFamily="34" charset="0"/>
                </a:rPr>
                <a:t>n=2000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60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iCluster</a:t>
            </a:r>
            <a:r>
              <a:rPr lang="en-US" dirty="0"/>
              <a:t> Stability and Relationships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1" r="47661"/>
          <a:stretch/>
        </p:blipFill>
        <p:spPr>
          <a:xfrm>
            <a:off x="3052762" y="1323974"/>
            <a:ext cx="6086475" cy="5434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29276" y="6553200"/>
            <a:ext cx="1243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Christina Yau</a:t>
            </a:r>
          </a:p>
        </p:txBody>
      </p:sp>
    </p:spTree>
    <p:extLst>
      <p:ext uri="{BB962C8B-B14F-4D97-AF65-F5344CB8AC3E}">
        <p14:creationId xmlns:p14="http://schemas.microsoft.com/office/powerpoint/2010/main" val="80684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18" y="596619"/>
            <a:ext cx="3125165" cy="1325563"/>
          </a:xfrm>
        </p:spPr>
        <p:txBody>
          <a:bodyPr>
            <a:normAutofit/>
          </a:bodyPr>
          <a:lstStyle/>
          <a:p>
            <a:r>
              <a:rPr lang="en-US" dirty="0"/>
              <a:t>Stroma and Leukocytes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1"/>
          <a:stretch/>
        </p:blipFill>
        <p:spPr>
          <a:xfrm>
            <a:off x="3799083" y="0"/>
            <a:ext cx="819409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562" y="2518801"/>
            <a:ext cx="37249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Stroma fraction was defined as 1 – the purity estimates from ABSOLUTE.  (Carter et al,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Leukocyte proportion was defined with DNA Methylation data by identifying DNA methylation probes that differed between pure leukocyte cells and normal tissues and estimating the leukocyte content using a mixture model.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2894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Vesteinn Thorsson, </a:t>
            </a:r>
            <a:r>
              <a:rPr lang="en-US" sz="1400" dirty="0" err="1"/>
              <a:t>Toshi</a:t>
            </a:r>
            <a:r>
              <a:rPr lang="en-US" sz="1400" dirty="0"/>
              <a:t> </a:t>
            </a:r>
            <a:r>
              <a:rPr lang="en-US" sz="1400" dirty="0" err="1"/>
              <a:t>Hinoue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9789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32" y="254841"/>
            <a:ext cx="8773668" cy="66031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9037" y="541538"/>
            <a:ext cx="1189608" cy="15003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839655" y="3525247"/>
            <a:ext cx="1189608" cy="15003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95283" y="6550223"/>
            <a:ext cx="1663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Vesteinn Thorsson</a:t>
            </a:r>
          </a:p>
        </p:txBody>
      </p:sp>
    </p:spTree>
    <p:extLst>
      <p:ext uri="{BB962C8B-B14F-4D97-AF65-F5344CB8AC3E}">
        <p14:creationId xmlns:p14="http://schemas.microsoft.com/office/powerpoint/2010/main" val="5540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3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Tumor Map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1" t="5855" r="1" b="55576"/>
          <a:stretch/>
        </p:blipFill>
        <p:spPr>
          <a:xfrm>
            <a:off x="52290" y="1459541"/>
            <a:ext cx="1968534" cy="46265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22632" y="1356299"/>
            <a:ext cx="9414164" cy="5024974"/>
            <a:chOff x="1808018" y="1517073"/>
            <a:chExt cx="9414164" cy="50249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93" b="47038"/>
            <a:stretch/>
          </p:blipFill>
          <p:spPr>
            <a:xfrm>
              <a:off x="1889206" y="1607561"/>
              <a:ext cx="9332976" cy="493448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08018" y="1517073"/>
              <a:ext cx="592282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15100" y="1517073"/>
              <a:ext cx="592282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6550223"/>
            <a:ext cx="2122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Chris Wong, Josh Stuart</a:t>
            </a:r>
          </a:p>
        </p:txBody>
      </p:sp>
    </p:spTree>
    <p:extLst>
      <p:ext uri="{BB962C8B-B14F-4D97-AF65-F5344CB8AC3E}">
        <p14:creationId xmlns:p14="http://schemas.microsoft.com/office/powerpoint/2010/main" val="214794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475552" cy="2978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47" y="1108363"/>
            <a:ext cx="5267398" cy="5267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1" y="3153262"/>
            <a:ext cx="3845783" cy="1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47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6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Histology and Immune Relationships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1860" y="1180110"/>
            <a:ext cx="4839035" cy="5672878"/>
            <a:chOff x="838200" y="1185122"/>
            <a:chExt cx="4839035" cy="56728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36" b="48156"/>
            <a:stretch/>
          </p:blipFill>
          <p:spPr>
            <a:xfrm>
              <a:off x="950018" y="1185122"/>
              <a:ext cx="4727217" cy="567287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38200" y="1185122"/>
              <a:ext cx="564573" cy="425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48575" y="1133303"/>
            <a:ext cx="4828310" cy="5672878"/>
            <a:chOff x="6637308" y="1185122"/>
            <a:chExt cx="4828310" cy="56728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3" b="48156"/>
            <a:stretch/>
          </p:blipFill>
          <p:spPr>
            <a:xfrm>
              <a:off x="6637308" y="1185122"/>
              <a:ext cx="4828310" cy="567287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637308" y="1185122"/>
              <a:ext cx="564573" cy="425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72909" y="6220363"/>
            <a:ext cx="2053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Chris Wong, Alex Lazar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4245" y="6528140"/>
            <a:ext cx="2590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Thorsson et al, Immunity 2018</a:t>
            </a:r>
          </a:p>
        </p:txBody>
      </p:sp>
    </p:spTree>
    <p:extLst>
      <p:ext uri="{BB962C8B-B14F-4D97-AF65-F5344CB8AC3E}">
        <p14:creationId xmlns:p14="http://schemas.microsoft.com/office/powerpoint/2010/main" val="1439980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Stemness Scores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8"/>
          <a:stretch/>
        </p:blipFill>
        <p:spPr>
          <a:xfrm>
            <a:off x="1377531" y="1690688"/>
            <a:ext cx="9436938" cy="4884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50223"/>
            <a:ext cx="5294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Chris Wong, </a:t>
            </a:r>
            <a:r>
              <a:rPr lang="en-US" sz="1400" dirty="0" err="1"/>
              <a:t>Tathi</a:t>
            </a:r>
            <a:r>
              <a:rPr lang="en-US" sz="1400" dirty="0"/>
              <a:t> Malta, Houtan Noushmehr, Maciej </a:t>
            </a:r>
            <a:r>
              <a:rPr lang="en-US" sz="1400" dirty="0" err="1"/>
              <a:t>Wizerowicz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0325783" y="6543235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Malta et al, Cell 2018</a:t>
            </a:r>
          </a:p>
        </p:txBody>
      </p:sp>
    </p:spTree>
    <p:extLst>
      <p:ext uri="{BB962C8B-B14F-4D97-AF65-F5344CB8AC3E}">
        <p14:creationId xmlns:p14="http://schemas.microsoft.com/office/powerpoint/2010/main" val="2626121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3556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Somatic Mutation Frequency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" b="58789"/>
          <a:stretch/>
        </p:blipFill>
        <p:spPr>
          <a:xfrm>
            <a:off x="1097807" y="2039816"/>
            <a:ext cx="9602489" cy="454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50223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Mike Lawrence</a:t>
            </a:r>
          </a:p>
        </p:txBody>
      </p:sp>
    </p:spTree>
    <p:extLst>
      <p:ext uri="{BB962C8B-B14F-4D97-AF65-F5344CB8AC3E}">
        <p14:creationId xmlns:p14="http://schemas.microsoft.com/office/powerpoint/2010/main" val="16488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9" y="1106840"/>
            <a:ext cx="6196446" cy="56214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-5051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Driver Mutation Enrichment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6664" y="1056837"/>
            <a:ext cx="5583045" cy="551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1700" dirty="0"/>
              <a:t>C1:STAD (EBV-CIMP) 	    </a:t>
            </a:r>
            <a:r>
              <a:rPr lang="en-US" sz="1700" i="1" dirty="0"/>
              <a:t>PIK3CA, ARID1A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C2:BRCA (HER2 amp)	 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C4:Pan-GI (CRC)		    </a:t>
            </a:r>
            <a:r>
              <a:rPr lang="en-US" sz="1700" i="1" dirty="0"/>
              <a:t>APC, TP53, KRAS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C6:OV			 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C8:UCEC		    </a:t>
            </a:r>
            <a:r>
              <a:rPr lang="en-US" sz="1700" i="1" dirty="0"/>
              <a:t>PTEN, PIK3CA, ARID1A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C10:Pan-SCC		 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C11:LGG (IDH1 </a:t>
            </a:r>
            <a:r>
              <a:rPr lang="en-US" sz="1700" dirty="0" err="1"/>
              <a:t>mut</a:t>
            </a:r>
            <a:r>
              <a:rPr lang="en-US" sz="1700" dirty="0"/>
              <a:t>)	    </a:t>
            </a:r>
            <a:r>
              <a:rPr lang="en-US" sz="1700" i="1" dirty="0"/>
              <a:t>IDH1, TP53, ATRX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C12:THCA		    </a:t>
            </a:r>
            <a:r>
              <a:rPr lang="en-US" sz="1700" i="1" dirty="0"/>
              <a:t>BRAF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C13:Mixed (</a:t>
            </a:r>
            <a:r>
              <a:rPr lang="en-US" sz="1700" dirty="0" err="1"/>
              <a:t>Chr</a:t>
            </a:r>
            <a:r>
              <a:rPr lang="en-US" sz="1700" dirty="0"/>
              <a:t> 8 del)	 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C14:LUAD		 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C15:SKCM/UVM		    </a:t>
            </a:r>
            <a:r>
              <a:rPr lang="en-US" sz="1700" i="1" dirty="0"/>
              <a:t>BRAF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C17:BRCA (</a:t>
            </a:r>
            <a:r>
              <a:rPr lang="en-US" sz="1700" dirty="0" err="1"/>
              <a:t>Chr</a:t>
            </a:r>
            <a:r>
              <a:rPr lang="en-US" sz="1700" dirty="0"/>
              <a:t> 8q amp)	 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C18:Pan-GI (MSI)		 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C19:BRCA (Luminal)	    </a:t>
            </a:r>
            <a:r>
              <a:rPr lang="en-US" sz="1700" i="1" dirty="0"/>
              <a:t>PIK3CA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C20:Mixed (Stromal/Immune)   </a:t>
            </a:r>
            <a:r>
              <a:rPr lang="en-US" sz="1700" i="1" dirty="0"/>
              <a:t>TP53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C23:GBM/LGG (IDH1 </a:t>
            </a:r>
            <a:r>
              <a:rPr lang="en-US" sz="1700" dirty="0" err="1"/>
              <a:t>wt</a:t>
            </a:r>
            <a:r>
              <a:rPr lang="en-US" sz="1700" dirty="0"/>
              <a:t>)	    </a:t>
            </a:r>
            <a:r>
              <a:rPr lang="en-US" sz="1700" i="1" dirty="0"/>
              <a:t>EGFR</a:t>
            </a:r>
          </a:p>
          <a:p>
            <a:pPr>
              <a:lnSpc>
                <a:spcPts val="2500"/>
              </a:lnSpc>
            </a:pPr>
            <a:r>
              <a:rPr lang="en-US" sz="1700" dirty="0"/>
              <a:t>C25:Pan-SCC (</a:t>
            </a:r>
            <a:r>
              <a:rPr lang="en-US" sz="1700" dirty="0" err="1"/>
              <a:t>Chr</a:t>
            </a:r>
            <a:r>
              <a:rPr lang="en-US" sz="1700" dirty="0"/>
              <a:t> 11 amp)	    </a:t>
            </a:r>
            <a:r>
              <a:rPr lang="en-US" sz="1700" i="1" dirty="0"/>
              <a:t>TP53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97" y="652729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Bailey et al, Cell, 2108</a:t>
            </a:r>
          </a:p>
        </p:txBody>
      </p:sp>
    </p:spTree>
    <p:extLst>
      <p:ext uri="{BB962C8B-B14F-4D97-AF65-F5344CB8AC3E}">
        <p14:creationId xmlns:p14="http://schemas.microsoft.com/office/powerpoint/2010/main" val="1355531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Mutational Signatures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5"/>
          <a:stretch/>
        </p:blipFill>
        <p:spPr>
          <a:xfrm>
            <a:off x="2305050" y="1585451"/>
            <a:ext cx="7581900" cy="5272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43" y="6550223"/>
            <a:ext cx="2394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Denise Wolf, </a:t>
            </a:r>
            <a:r>
              <a:rPr lang="en-US" sz="1400" dirty="0" err="1"/>
              <a:t>Linghua</a:t>
            </a:r>
            <a:r>
              <a:rPr lang="en-US" sz="1400" dirty="0"/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807468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75"/>
          <a:stretch/>
        </p:blipFill>
        <p:spPr>
          <a:xfrm>
            <a:off x="0" y="159195"/>
            <a:ext cx="6158491" cy="5697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2"/>
          <a:stretch/>
        </p:blipFill>
        <p:spPr>
          <a:xfrm>
            <a:off x="6096000" y="159195"/>
            <a:ext cx="6158491" cy="6490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2306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Christina Yau, Denise Wolf</a:t>
            </a:r>
          </a:p>
        </p:txBody>
      </p:sp>
    </p:spTree>
    <p:extLst>
      <p:ext uri="{BB962C8B-B14F-4D97-AF65-F5344CB8AC3E}">
        <p14:creationId xmlns:p14="http://schemas.microsoft.com/office/powerpoint/2010/main" val="1147456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98" b="41545"/>
          <a:stretch/>
        </p:blipFill>
        <p:spPr>
          <a:xfrm>
            <a:off x="0" y="0"/>
            <a:ext cx="12192000" cy="1477108"/>
          </a:xfrm>
          <a:prstGeom prst="rect">
            <a:avLst/>
          </a:prstGeom>
          <a:effectLst>
            <a:reflection blurRad="12700" stA="86000" endPos="90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Integrative Clustering methods to classify human tumors</a:t>
            </a:r>
          </a:p>
          <a:p>
            <a:endParaRPr lang="en-US" dirty="0"/>
          </a:p>
          <a:p>
            <a:r>
              <a:rPr lang="en-US" dirty="0"/>
              <a:t>Tissue type influences but does not fully determine tumor classification</a:t>
            </a:r>
          </a:p>
          <a:p>
            <a:endParaRPr lang="en-US" dirty="0"/>
          </a:p>
          <a:p>
            <a:r>
              <a:rPr lang="en-US" dirty="0"/>
              <a:t>Classification might help identify cancers of unknown primary origin or help identify new biomarkers. </a:t>
            </a:r>
          </a:p>
          <a:p>
            <a:endParaRPr lang="en-US" dirty="0"/>
          </a:p>
          <a:p>
            <a:r>
              <a:rPr lang="en-US" dirty="0"/>
              <a:t>Identifying similar molecular characteristics across tumors of different tissues might help us use information from one tumor/cell type to gain information about other tumor/cell types.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05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776AD42-CCFB-4501-952E-32A90FA5E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98" b="41545"/>
          <a:stretch/>
        </p:blipFill>
        <p:spPr>
          <a:xfrm>
            <a:off x="0" y="0"/>
            <a:ext cx="12325350" cy="1477108"/>
          </a:xfrm>
          <a:prstGeom prst="rect">
            <a:avLst/>
          </a:prstGeom>
          <a:effectLst>
            <a:reflection blurRad="12700" stA="86000" endPos="90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360" y="333582"/>
            <a:ext cx="1203562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TCGA Pan Cancer Atlas Working Group</a:t>
            </a:r>
          </a:p>
        </p:txBody>
      </p:sp>
      <p:pic>
        <p:nvPicPr>
          <p:cNvPr id="6" name="Picture 5" descr="DSC_0030_tcga-group-beach-silly-102512-cr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841182"/>
            <a:ext cx="9144000" cy="3634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4192" y="6027562"/>
            <a:ext cx="6883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+725 individuals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93943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3"/>
          <a:stretch/>
        </p:blipFill>
        <p:spPr>
          <a:xfrm>
            <a:off x="213921" y="1341932"/>
            <a:ext cx="7560508" cy="5004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1" r="48307"/>
          <a:stretch/>
        </p:blipFill>
        <p:spPr>
          <a:xfrm>
            <a:off x="8069819" y="1404641"/>
            <a:ext cx="3908260" cy="2511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52" y="4249317"/>
            <a:ext cx="2832361" cy="209675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139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Individual Platform 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79052"/>
            <a:ext cx="8535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Alison Taylor, Andy </a:t>
            </a:r>
            <a:r>
              <a:rPr lang="en-US" sz="1400" dirty="0" err="1"/>
              <a:t>Cherniack</a:t>
            </a:r>
            <a:r>
              <a:rPr lang="en-US" sz="1400" dirty="0"/>
              <a:t>, </a:t>
            </a:r>
            <a:r>
              <a:rPr lang="en-US" sz="1400" dirty="0" err="1"/>
              <a:t>Toshi</a:t>
            </a:r>
            <a:r>
              <a:rPr lang="en-US" sz="1400" dirty="0"/>
              <a:t> </a:t>
            </a:r>
            <a:r>
              <a:rPr lang="en-US" sz="1400" dirty="0" err="1"/>
              <a:t>Hinoue</a:t>
            </a:r>
            <a:r>
              <a:rPr lang="en-US" sz="1400" dirty="0"/>
              <a:t>, </a:t>
            </a:r>
            <a:r>
              <a:rPr lang="en-US" sz="1400" dirty="0" err="1"/>
              <a:t>Rehan</a:t>
            </a:r>
            <a:r>
              <a:rPr lang="en-US" sz="1400" dirty="0"/>
              <a:t> </a:t>
            </a:r>
            <a:r>
              <a:rPr lang="en-US" sz="1400" dirty="0" err="1"/>
              <a:t>Akbani</a:t>
            </a:r>
            <a:r>
              <a:rPr lang="en-US" sz="1400" dirty="0"/>
              <a:t>, Chris Fan, Katie Hoadley, Gordon Robertson</a:t>
            </a:r>
          </a:p>
        </p:txBody>
      </p:sp>
    </p:spTree>
    <p:extLst>
      <p:ext uri="{BB962C8B-B14F-4D97-AF65-F5344CB8AC3E}">
        <p14:creationId xmlns:p14="http://schemas.microsoft.com/office/powerpoint/2010/main" val="22708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5" b="2708"/>
          <a:stretch/>
        </p:blipFill>
        <p:spPr>
          <a:xfrm>
            <a:off x="556694" y="1374603"/>
            <a:ext cx="8567209" cy="51147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171" y="157307"/>
            <a:ext cx="1179460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Clustering of Cluster Assignments (COCA)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96114" r="66490" b="-510"/>
          <a:stretch/>
        </p:blipFill>
        <p:spPr>
          <a:xfrm>
            <a:off x="1004830" y="6539817"/>
            <a:ext cx="3320294" cy="318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6" t="19850"/>
          <a:stretch/>
        </p:blipFill>
        <p:spPr>
          <a:xfrm>
            <a:off x="9666515" y="1479200"/>
            <a:ext cx="1623494" cy="537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29276" y="6553200"/>
            <a:ext cx="1243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Christina Yau</a:t>
            </a:r>
          </a:p>
        </p:txBody>
      </p:sp>
    </p:spTree>
    <p:extLst>
      <p:ext uri="{BB962C8B-B14F-4D97-AF65-F5344CB8AC3E}">
        <p14:creationId xmlns:p14="http://schemas.microsoft.com/office/powerpoint/2010/main" val="70289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54"/>
          <a:stretch/>
        </p:blipFill>
        <p:spPr>
          <a:xfrm rot="16200000">
            <a:off x="3376555" y="663554"/>
            <a:ext cx="2703592" cy="896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06501" cy="280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000" y="2658433"/>
            <a:ext cx="2178450" cy="144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525" y="288000"/>
            <a:ext cx="3638475" cy="41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975" y="365125"/>
            <a:ext cx="3448049" cy="1325563"/>
          </a:xfrm>
        </p:spPr>
        <p:txBody>
          <a:bodyPr/>
          <a:lstStyle/>
          <a:p>
            <a:r>
              <a:rPr lang="en-US" dirty="0" err="1"/>
              <a:t>iCluster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r="1" b="53194"/>
          <a:stretch/>
        </p:blipFill>
        <p:spPr>
          <a:xfrm>
            <a:off x="4286249" y="0"/>
            <a:ext cx="7855559" cy="6724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252398"/>
            <a:ext cx="2933599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241" y="2003205"/>
            <a:ext cx="35428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3,105 segmented CN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3,139 </a:t>
            </a:r>
            <a:r>
              <a:rPr lang="en-US" sz="1600" dirty="0" err="1"/>
              <a:t>hypermethylated</a:t>
            </a:r>
            <a:r>
              <a:rPr lang="en-US" sz="1600" dirty="0"/>
              <a:t>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3,217 mRNA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382 miRNA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*RPPA was not used but shown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40455" y="6570761"/>
            <a:ext cx="2236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Esther Drill, </a:t>
            </a:r>
            <a:r>
              <a:rPr lang="en-US" sz="1400" dirty="0" err="1"/>
              <a:t>Ronglai</a:t>
            </a:r>
            <a:r>
              <a:rPr lang="en-US" sz="1400" dirty="0"/>
              <a:t> Shen</a:t>
            </a:r>
          </a:p>
        </p:txBody>
      </p:sp>
    </p:spTree>
    <p:extLst>
      <p:ext uri="{BB962C8B-B14F-4D97-AF65-F5344CB8AC3E}">
        <p14:creationId xmlns:p14="http://schemas.microsoft.com/office/powerpoint/2010/main" val="130701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350" y="365127"/>
            <a:ext cx="914065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iCluster</a:t>
            </a:r>
            <a:r>
              <a:rPr lang="en-US" sz="4000" dirty="0"/>
              <a:t> - Tumor Type Relationships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665" y="1784023"/>
            <a:ext cx="336925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Single Tumor Type-Dominant</a:t>
            </a:r>
          </a:p>
          <a:p>
            <a:r>
              <a:rPr lang="en-US" b="1" dirty="0"/>
              <a:t>(&gt;70% one tumor type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C6: </a:t>
            </a:r>
            <a:r>
              <a:rPr lang="en-US" dirty="0" err="1"/>
              <a:t>OV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C8: </a:t>
            </a:r>
            <a:r>
              <a:rPr lang="en-US" dirty="0" err="1"/>
              <a:t>UCEC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C11: </a:t>
            </a:r>
            <a:r>
              <a:rPr lang="en-US" dirty="0" err="1"/>
              <a:t>LGG</a:t>
            </a:r>
            <a:r>
              <a:rPr lang="en-US" dirty="0"/>
              <a:t> (</a:t>
            </a:r>
            <a:r>
              <a:rPr lang="en-US" i="1" dirty="0"/>
              <a:t>IDH1</a:t>
            </a:r>
            <a:r>
              <a:rPr lang="en-US" dirty="0"/>
              <a:t> </a:t>
            </a:r>
            <a:r>
              <a:rPr lang="en-US" dirty="0" err="1"/>
              <a:t>mut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C12: </a:t>
            </a:r>
            <a:r>
              <a:rPr lang="en-US" dirty="0" err="1"/>
              <a:t>THCA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C14: </a:t>
            </a:r>
            <a:r>
              <a:rPr lang="en-US" dirty="0" err="1"/>
              <a:t>LUAD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C16: </a:t>
            </a:r>
            <a:r>
              <a:rPr lang="en-US" dirty="0" err="1"/>
              <a:t>PRAD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C19: </a:t>
            </a:r>
            <a:r>
              <a:rPr lang="en-US" dirty="0" err="1"/>
              <a:t>BRCA</a:t>
            </a:r>
            <a:r>
              <a:rPr lang="en-US" dirty="0"/>
              <a:t> (Luminal)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C21: </a:t>
            </a:r>
            <a:r>
              <a:rPr lang="en-US" dirty="0" err="1"/>
              <a:t>DLBC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C22: </a:t>
            </a:r>
            <a:r>
              <a:rPr lang="en-US" dirty="0" err="1"/>
              <a:t>TGCT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C24: </a:t>
            </a:r>
            <a:r>
              <a:rPr lang="en-US" dirty="0" err="1"/>
              <a:t>LAML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C26: </a:t>
            </a:r>
            <a:r>
              <a:rPr lang="en-US" dirty="0" err="1"/>
              <a:t>LIHC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0359" y="1784024"/>
            <a:ext cx="334149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Related Tumor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C5: CNS/Endocrine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C15: </a:t>
            </a:r>
            <a:r>
              <a:rPr lang="en-US" dirty="0" err="1"/>
              <a:t>SKCM</a:t>
            </a:r>
            <a:r>
              <a:rPr lang="en-US" dirty="0"/>
              <a:t>/</a:t>
            </a:r>
            <a:r>
              <a:rPr lang="en-US" dirty="0" err="1"/>
              <a:t>UVM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C23: </a:t>
            </a:r>
            <a:r>
              <a:rPr lang="en-US" dirty="0" err="1"/>
              <a:t>GBM</a:t>
            </a:r>
            <a:r>
              <a:rPr lang="en-US" dirty="0"/>
              <a:t>/</a:t>
            </a:r>
            <a:r>
              <a:rPr lang="en-US" dirty="0" err="1"/>
              <a:t>LGG</a:t>
            </a:r>
            <a:r>
              <a:rPr lang="en-US" dirty="0"/>
              <a:t> (</a:t>
            </a:r>
            <a:r>
              <a:rPr lang="en-US" i="1" dirty="0"/>
              <a:t>IDH1</a:t>
            </a:r>
            <a:r>
              <a:rPr lang="en-US" dirty="0"/>
              <a:t> </a:t>
            </a:r>
            <a:r>
              <a:rPr lang="en-US" dirty="0" err="1"/>
              <a:t>wt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C28: Pan-Kidney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Pan-Gastrointestinal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C1: </a:t>
            </a:r>
            <a:r>
              <a:rPr lang="en-US" dirty="0" err="1"/>
              <a:t>STAD</a:t>
            </a:r>
            <a:r>
              <a:rPr lang="en-US" dirty="0"/>
              <a:t> (</a:t>
            </a:r>
            <a:r>
              <a:rPr lang="en-US" dirty="0" err="1"/>
              <a:t>EBV</a:t>
            </a:r>
            <a:r>
              <a:rPr lang="en-US" dirty="0"/>
              <a:t> </a:t>
            </a:r>
            <a:r>
              <a:rPr lang="en-US" dirty="0" err="1"/>
              <a:t>CIMP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C4: Pan-GI (CRC)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C18: Pan-GI (</a:t>
            </a:r>
            <a:r>
              <a:rPr lang="en-US" dirty="0" err="1"/>
              <a:t>MSI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Pan-Squamous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C10: Pan-SCC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C25: Pan-SCC (Chr11 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C27: Pan-SCC (</a:t>
            </a:r>
            <a:r>
              <a:rPr lang="en-US" dirty="0" err="1"/>
              <a:t>HPV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59608" y="1774371"/>
            <a:ext cx="355097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Copy Number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C2: </a:t>
            </a:r>
            <a:r>
              <a:rPr lang="en-US" dirty="0" err="1"/>
              <a:t>BRCA</a:t>
            </a:r>
            <a:r>
              <a:rPr lang="en-US" dirty="0"/>
              <a:t> (HER2 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C9: ACC/</a:t>
            </a:r>
            <a:r>
              <a:rPr lang="en-US" dirty="0" err="1"/>
              <a:t>KICH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C7: Mixed (Chr9 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C13: Mixed (Chr8 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C17: </a:t>
            </a:r>
            <a:r>
              <a:rPr lang="en-US" dirty="0" err="1"/>
              <a:t>BRCA</a:t>
            </a:r>
            <a:r>
              <a:rPr lang="en-US" dirty="0"/>
              <a:t> (Chr8q amp)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Mixed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C3: Mesenchymal (Immune)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C20: Mixed (Stromal/Immune)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6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C9: ACC/KICH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" r="84120" b="62939"/>
          <a:stretch/>
        </p:blipFill>
        <p:spPr>
          <a:xfrm>
            <a:off x="17360" y="2391508"/>
            <a:ext cx="786510" cy="2863780"/>
          </a:xfrm>
        </p:spPr>
      </p:pic>
      <p:sp>
        <p:nvSpPr>
          <p:cNvPr id="5" name="TextBox 4"/>
          <p:cNvSpPr txBox="1"/>
          <p:nvPr/>
        </p:nvSpPr>
        <p:spPr>
          <a:xfrm>
            <a:off x="43724" y="6077310"/>
            <a:ext cx="2839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Davis et al, Cancer Cell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0384" y="6077310"/>
            <a:ext cx="345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ACC, </a:t>
            </a:r>
            <a:r>
              <a:rPr lang="en-US" sz="1600" dirty="0" err="1"/>
              <a:t>Zehng</a:t>
            </a:r>
            <a:r>
              <a:rPr lang="en-US" sz="1600" dirty="0"/>
              <a:t> et al, Cancer Cell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6" r="53715" b="4055"/>
          <a:stretch/>
        </p:blipFill>
        <p:spPr>
          <a:xfrm>
            <a:off x="3418115" y="1995826"/>
            <a:ext cx="3485103" cy="4078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3" b="43419"/>
          <a:stretch/>
        </p:blipFill>
        <p:spPr>
          <a:xfrm>
            <a:off x="7175364" y="2169833"/>
            <a:ext cx="4996288" cy="3428332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9" b="57206"/>
          <a:stretch/>
        </p:blipFill>
        <p:spPr>
          <a:xfrm>
            <a:off x="793818" y="1901704"/>
            <a:ext cx="2352151" cy="38704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3794" y="165920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4530" y="165859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</a:t>
            </a:r>
          </a:p>
        </p:txBody>
      </p:sp>
    </p:spTree>
    <p:extLst>
      <p:ext uri="{BB962C8B-B14F-4D97-AF65-F5344CB8AC3E}">
        <p14:creationId xmlns:p14="http://schemas.microsoft.com/office/powerpoint/2010/main" val="160873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6382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C15: SKCM/UVM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1673" y="6444457"/>
            <a:ext cx="329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Robertson et al, Cancer Cell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0467" y="6444457"/>
            <a:ext cx="167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TCGA, Cell 2015</a:t>
            </a:r>
          </a:p>
        </p:txBody>
      </p:sp>
      <p:pic>
        <p:nvPicPr>
          <p:cNvPr id="1026" name="Picture 2" descr="https://ars.els-cdn.com/content/image/1-s2.0-S0092867415006340-g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2319" b="53907"/>
          <a:stretch/>
        </p:blipFill>
        <p:spPr bwMode="auto">
          <a:xfrm>
            <a:off x="6457031" y="2059612"/>
            <a:ext cx="5537200" cy="355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2" y="2059612"/>
            <a:ext cx="6306228" cy="39809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5557" y="1591233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UVM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8418739" y="1550256"/>
            <a:ext cx="1142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SKCM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96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12494</TotalTime>
  <Words>1350</Words>
  <Application>Microsoft Office PowerPoint</Application>
  <PresentationFormat>Widescreen</PresentationFormat>
  <Paragraphs>182</Paragraphs>
  <Slides>27</Slides>
  <Notes>10</Notes>
  <HiddenSlides>3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The Cancer  Genome Atlas  Pan-Cancer Analysis</vt:lpstr>
      <vt:lpstr>PowerPoint Presentation</vt:lpstr>
      <vt:lpstr>Individual Platform Classification</vt:lpstr>
      <vt:lpstr>Clustering of Cluster Assignments (COCA)</vt:lpstr>
      <vt:lpstr>PowerPoint Presentation</vt:lpstr>
      <vt:lpstr>iCluster</vt:lpstr>
      <vt:lpstr>iCluster - Tumor Type Relationships</vt:lpstr>
      <vt:lpstr>C9: ACC/KICH</vt:lpstr>
      <vt:lpstr>C15: SKCM/UVM</vt:lpstr>
      <vt:lpstr>Clustering of Cluster Assignments (COCA)</vt:lpstr>
      <vt:lpstr>Neural Crest Cell-of-Origin</vt:lpstr>
      <vt:lpstr>Tumor Type – iCluster Relationships</vt:lpstr>
      <vt:lpstr>Tumor Type – iCluster Relationships</vt:lpstr>
      <vt:lpstr>Basal-like Classification</vt:lpstr>
      <vt:lpstr>PowerPoint Presentation</vt:lpstr>
      <vt:lpstr>iCluster Stability and Relationships</vt:lpstr>
      <vt:lpstr>Stroma and Leukocytes</vt:lpstr>
      <vt:lpstr>PowerPoint Presentation</vt:lpstr>
      <vt:lpstr>Tumor Map</vt:lpstr>
      <vt:lpstr>Histology and Immune Relationships</vt:lpstr>
      <vt:lpstr>Stemness Scores</vt:lpstr>
      <vt:lpstr>Somatic Mutation Frequency</vt:lpstr>
      <vt:lpstr>Driver Mutation Enrichment</vt:lpstr>
      <vt:lpstr>Mutational Signatures</vt:lpstr>
      <vt:lpstr>PowerPoint Presentation</vt:lpstr>
      <vt:lpstr>Summary</vt:lpstr>
      <vt:lpstr>PowerPoint Presentation</vt:lpstr>
    </vt:vector>
  </TitlesOfParts>
  <Company>UNC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Hoadley, Katherine A.</dc:creator>
  <cp:lastModifiedBy>Hoadley, Katherine A</cp:lastModifiedBy>
  <cp:revision>153</cp:revision>
  <dcterms:created xsi:type="dcterms:W3CDTF">2018-04-17T16:28:33Z</dcterms:created>
  <dcterms:modified xsi:type="dcterms:W3CDTF">2018-11-08T05:00:48Z</dcterms:modified>
</cp:coreProperties>
</file>