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null)" ContentType="image/x-em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257" r:id="rId2"/>
    <p:sldId id="350" r:id="rId3"/>
    <p:sldId id="370" r:id="rId4"/>
    <p:sldId id="341" r:id="rId5"/>
    <p:sldId id="342" r:id="rId6"/>
    <p:sldId id="348" r:id="rId7"/>
    <p:sldId id="353" r:id="rId8"/>
    <p:sldId id="355" r:id="rId9"/>
    <p:sldId id="347" r:id="rId10"/>
    <p:sldId id="356" r:id="rId11"/>
    <p:sldId id="258" r:id="rId12"/>
    <p:sldId id="547" r:id="rId13"/>
    <p:sldId id="548" r:id="rId14"/>
    <p:sldId id="277" r:id="rId15"/>
    <p:sldId id="357" r:id="rId16"/>
    <p:sldId id="754" r:id="rId17"/>
    <p:sldId id="755" r:id="rId18"/>
    <p:sldId id="293" r:id="rId19"/>
    <p:sldId id="269" r:id="rId20"/>
    <p:sldId id="261" r:id="rId21"/>
    <p:sldId id="265" r:id="rId22"/>
    <p:sldId id="270" r:id="rId23"/>
    <p:sldId id="259" r:id="rId24"/>
    <p:sldId id="262" r:id="rId25"/>
    <p:sldId id="281" r:id="rId26"/>
    <p:sldId id="275" r:id="rId27"/>
    <p:sldId id="744" r:id="rId28"/>
    <p:sldId id="745" r:id="rId29"/>
    <p:sldId id="284" r:id="rId30"/>
    <p:sldId id="282" r:id="rId31"/>
    <p:sldId id="283" r:id="rId32"/>
    <p:sldId id="278" r:id="rId33"/>
    <p:sldId id="359" r:id="rId34"/>
    <p:sldId id="375" r:id="rId35"/>
    <p:sldId id="361" r:id="rId36"/>
    <p:sldId id="368" r:id="rId37"/>
    <p:sldId id="271" r:id="rId38"/>
    <p:sldId id="295" r:id="rId39"/>
    <p:sldId id="296" r:id="rId40"/>
    <p:sldId id="297" r:id="rId41"/>
    <p:sldId id="746" r:id="rId42"/>
    <p:sldId id="367" r:id="rId43"/>
    <p:sldId id="371" r:id="rId44"/>
    <p:sldId id="757" r:id="rId45"/>
    <p:sldId id="730" r:id="rId46"/>
    <p:sldId id="749" r:id="rId47"/>
    <p:sldId id="747" r:id="rId48"/>
    <p:sldId id="748" r:id="rId49"/>
    <p:sldId id="750" r:id="rId50"/>
    <p:sldId id="751" r:id="rId51"/>
    <p:sldId id="753" r:id="rId52"/>
    <p:sldId id="752" r:id="rId53"/>
    <p:sldId id="290" r:id="rId54"/>
    <p:sldId id="728" r:id="rId55"/>
    <p:sldId id="727" r:id="rId56"/>
    <p:sldId id="272" r:id="rId57"/>
    <p:sldId id="549" r:id="rId58"/>
    <p:sldId id="756" r:id="rId59"/>
    <p:sldId id="729"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766D"/>
    <a:srgbClr val="00BF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49"/>
    <p:restoredTop sz="50000"/>
  </p:normalViewPr>
  <p:slideViewPr>
    <p:cSldViewPr snapToGrid="0" snapToObjects="1">
      <p:cViewPr>
        <p:scale>
          <a:sx n="95" d="100"/>
          <a:sy n="95" d="100"/>
        </p:scale>
        <p:origin x="-120" y="4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F3F878-1243-3943-A5B7-6D697CD9BE3A}"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en-US"/>
        </a:p>
      </dgm:t>
    </dgm:pt>
    <dgm:pt modelId="{71776FCF-90F9-EA4D-9500-D34FE80C2DBA}">
      <dgm:prSet phldrT="[Text]"/>
      <dgm:spPr/>
      <dgm:t>
        <a:bodyPr/>
        <a:lstStyle/>
        <a:p>
          <a:r>
            <a:rPr lang="en-US" dirty="0"/>
            <a:t>Data preprocessing</a:t>
          </a:r>
        </a:p>
      </dgm:t>
    </dgm:pt>
    <dgm:pt modelId="{9070219B-CE2E-1940-B478-BBD4B0B5A546}" type="parTrans" cxnId="{565A6C12-10CA-6947-AE24-476EB1BB0713}">
      <dgm:prSet/>
      <dgm:spPr/>
      <dgm:t>
        <a:bodyPr/>
        <a:lstStyle/>
        <a:p>
          <a:endParaRPr lang="en-US"/>
        </a:p>
      </dgm:t>
    </dgm:pt>
    <dgm:pt modelId="{228747C2-EFF1-654B-9A37-BD9C7522C005}" type="sibTrans" cxnId="{565A6C12-10CA-6947-AE24-476EB1BB0713}">
      <dgm:prSet/>
      <dgm:spPr/>
      <dgm:t>
        <a:bodyPr/>
        <a:lstStyle/>
        <a:p>
          <a:endParaRPr lang="en-US"/>
        </a:p>
      </dgm:t>
    </dgm:pt>
    <dgm:pt modelId="{A016AF11-AAD3-0344-A066-DC2CE2D10AF1}">
      <dgm:prSet phldrT="[Text]"/>
      <dgm:spPr/>
      <dgm:t>
        <a:bodyPr/>
        <a:lstStyle/>
        <a:p>
          <a:r>
            <a:rPr lang="en-US" dirty="0"/>
            <a:t>Normalization, imputation</a:t>
          </a:r>
        </a:p>
      </dgm:t>
    </dgm:pt>
    <dgm:pt modelId="{BE1C6140-1DA1-834E-A71B-C7D592D254FE}" type="parTrans" cxnId="{430CE0A5-D41A-6D4D-A72A-4D865FCEE246}">
      <dgm:prSet/>
      <dgm:spPr/>
      <dgm:t>
        <a:bodyPr/>
        <a:lstStyle/>
        <a:p>
          <a:endParaRPr lang="en-US"/>
        </a:p>
      </dgm:t>
    </dgm:pt>
    <dgm:pt modelId="{36F49540-5995-6F4C-BC58-CB60AF4EEE96}" type="sibTrans" cxnId="{430CE0A5-D41A-6D4D-A72A-4D865FCEE246}">
      <dgm:prSet/>
      <dgm:spPr/>
      <dgm:t>
        <a:bodyPr/>
        <a:lstStyle/>
        <a:p>
          <a:endParaRPr lang="en-US"/>
        </a:p>
      </dgm:t>
    </dgm:pt>
    <dgm:pt modelId="{9E4879FD-80E2-814C-835D-7A10EE39B84B}">
      <dgm:prSet phldrT="[Text]"/>
      <dgm:spPr/>
      <dgm:t>
        <a:bodyPr/>
        <a:lstStyle/>
        <a:p>
          <a:r>
            <a:rPr lang="en-US" dirty="0"/>
            <a:t>Clustering</a:t>
          </a:r>
        </a:p>
      </dgm:t>
    </dgm:pt>
    <dgm:pt modelId="{8853857F-927B-874B-8789-D1D0742F0617}" type="parTrans" cxnId="{EB890ABD-EA02-EF4A-A96E-B8DE90A3B9B6}">
      <dgm:prSet/>
      <dgm:spPr/>
      <dgm:t>
        <a:bodyPr/>
        <a:lstStyle/>
        <a:p>
          <a:endParaRPr lang="en-US"/>
        </a:p>
      </dgm:t>
    </dgm:pt>
    <dgm:pt modelId="{01715D63-FF3D-ED4F-B68B-59C694610E26}" type="sibTrans" cxnId="{EB890ABD-EA02-EF4A-A96E-B8DE90A3B9B6}">
      <dgm:prSet/>
      <dgm:spPr/>
      <dgm:t>
        <a:bodyPr/>
        <a:lstStyle/>
        <a:p>
          <a:endParaRPr lang="en-US"/>
        </a:p>
      </dgm:t>
    </dgm:pt>
    <dgm:pt modelId="{12B827E6-7BDE-164B-B1D8-6942FBDA44EB}">
      <dgm:prSet phldrT="[Text]"/>
      <dgm:spPr/>
      <dgm:t>
        <a:bodyPr/>
        <a:lstStyle/>
        <a:p>
          <a:r>
            <a:rPr lang="en-US" dirty="0"/>
            <a:t>Trajectory analysis</a:t>
          </a:r>
        </a:p>
      </dgm:t>
    </dgm:pt>
    <dgm:pt modelId="{A1C396BB-D0D1-3B4F-A9DE-12E9B316DFA8}" type="parTrans" cxnId="{227E9F06-7092-8549-B692-2B635C8738AC}">
      <dgm:prSet/>
      <dgm:spPr/>
      <dgm:t>
        <a:bodyPr/>
        <a:lstStyle/>
        <a:p>
          <a:endParaRPr lang="en-US"/>
        </a:p>
      </dgm:t>
    </dgm:pt>
    <dgm:pt modelId="{F9E71C38-D477-F245-9C85-4815685E54D1}" type="sibTrans" cxnId="{227E9F06-7092-8549-B692-2B635C8738AC}">
      <dgm:prSet/>
      <dgm:spPr/>
      <dgm:t>
        <a:bodyPr/>
        <a:lstStyle/>
        <a:p>
          <a:endParaRPr lang="en-US"/>
        </a:p>
      </dgm:t>
    </dgm:pt>
    <dgm:pt modelId="{00C963B3-638B-5E4B-83B2-248B72043675}" type="pres">
      <dgm:prSet presAssocID="{3EF3F878-1243-3943-A5B7-6D697CD9BE3A}" presName="outerComposite" presStyleCnt="0">
        <dgm:presLayoutVars>
          <dgm:chMax val="5"/>
          <dgm:dir/>
          <dgm:resizeHandles val="exact"/>
        </dgm:presLayoutVars>
      </dgm:prSet>
      <dgm:spPr/>
    </dgm:pt>
    <dgm:pt modelId="{1D1BFE5F-0150-824C-9D34-9E5E2169EA24}" type="pres">
      <dgm:prSet presAssocID="{3EF3F878-1243-3943-A5B7-6D697CD9BE3A}" presName="dummyMaxCanvas" presStyleCnt="0">
        <dgm:presLayoutVars/>
      </dgm:prSet>
      <dgm:spPr/>
    </dgm:pt>
    <dgm:pt modelId="{83B220DE-862F-DF4A-8788-9820635B51EB}" type="pres">
      <dgm:prSet presAssocID="{3EF3F878-1243-3943-A5B7-6D697CD9BE3A}" presName="FourNodes_1" presStyleLbl="node1" presStyleIdx="0" presStyleCnt="4">
        <dgm:presLayoutVars>
          <dgm:bulletEnabled val="1"/>
        </dgm:presLayoutVars>
      </dgm:prSet>
      <dgm:spPr/>
    </dgm:pt>
    <dgm:pt modelId="{FFC50FA4-1A0B-F147-B0B4-2792ADCE6206}" type="pres">
      <dgm:prSet presAssocID="{3EF3F878-1243-3943-A5B7-6D697CD9BE3A}" presName="FourNodes_2" presStyleLbl="node1" presStyleIdx="1" presStyleCnt="4">
        <dgm:presLayoutVars>
          <dgm:bulletEnabled val="1"/>
        </dgm:presLayoutVars>
      </dgm:prSet>
      <dgm:spPr/>
    </dgm:pt>
    <dgm:pt modelId="{BBEA440C-8949-9347-A196-44618ABB2C28}" type="pres">
      <dgm:prSet presAssocID="{3EF3F878-1243-3943-A5B7-6D697CD9BE3A}" presName="FourNodes_3" presStyleLbl="node1" presStyleIdx="2" presStyleCnt="4">
        <dgm:presLayoutVars>
          <dgm:bulletEnabled val="1"/>
        </dgm:presLayoutVars>
      </dgm:prSet>
      <dgm:spPr/>
    </dgm:pt>
    <dgm:pt modelId="{85A5E0FF-2FED-CF41-B19A-0B8BA92A3D9E}" type="pres">
      <dgm:prSet presAssocID="{3EF3F878-1243-3943-A5B7-6D697CD9BE3A}" presName="FourNodes_4" presStyleLbl="node1" presStyleIdx="3" presStyleCnt="4">
        <dgm:presLayoutVars>
          <dgm:bulletEnabled val="1"/>
        </dgm:presLayoutVars>
      </dgm:prSet>
      <dgm:spPr/>
    </dgm:pt>
    <dgm:pt modelId="{CAB08D53-7B0F-7C45-8439-82E6DA9DC11E}" type="pres">
      <dgm:prSet presAssocID="{3EF3F878-1243-3943-A5B7-6D697CD9BE3A}" presName="FourConn_1-2" presStyleLbl="fgAccFollowNode1" presStyleIdx="0" presStyleCnt="3">
        <dgm:presLayoutVars>
          <dgm:bulletEnabled val="1"/>
        </dgm:presLayoutVars>
      </dgm:prSet>
      <dgm:spPr/>
    </dgm:pt>
    <dgm:pt modelId="{2FB4C4F1-D1D5-8440-9CC9-296CEA7CB627}" type="pres">
      <dgm:prSet presAssocID="{3EF3F878-1243-3943-A5B7-6D697CD9BE3A}" presName="FourConn_2-3" presStyleLbl="fgAccFollowNode1" presStyleIdx="1" presStyleCnt="3">
        <dgm:presLayoutVars>
          <dgm:bulletEnabled val="1"/>
        </dgm:presLayoutVars>
      </dgm:prSet>
      <dgm:spPr/>
    </dgm:pt>
    <dgm:pt modelId="{DD29951B-09C3-1C42-9FD6-FE1DB727B98E}" type="pres">
      <dgm:prSet presAssocID="{3EF3F878-1243-3943-A5B7-6D697CD9BE3A}" presName="FourConn_3-4" presStyleLbl="fgAccFollowNode1" presStyleIdx="2" presStyleCnt="3">
        <dgm:presLayoutVars>
          <dgm:bulletEnabled val="1"/>
        </dgm:presLayoutVars>
      </dgm:prSet>
      <dgm:spPr/>
    </dgm:pt>
    <dgm:pt modelId="{2607B118-EBAC-9C4C-A95E-1821CCBFB611}" type="pres">
      <dgm:prSet presAssocID="{3EF3F878-1243-3943-A5B7-6D697CD9BE3A}" presName="FourNodes_1_text" presStyleLbl="node1" presStyleIdx="3" presStyleCnt="4">
        <dgm:presLayoutVars>
          <dgm:bulletEnabled val="1"/>
        </dgm:presLayoutVars>
      </dgm:prSet>
      <dgm:spPr/>
    </dgm:pt>
    <dgm:pt modelId="{1E99C53F-9BF0-3C47-A7E1-2351BB4B3D6B}" type="pres">
      <dgm:prSet presAssocID="{3EF3F878-1243-3943-A5B7-6D697CD9BE3A}" presName="FourNodes_2_text" presStyleLbl="node1" presStyleIdx="3" presStyleCnt="4">
        <dgm:presLayoutVars>
          <dgm:bulletEnabled val="1"/>
        </dgm:presLayoutVars>
      </dgm:prSet>
      <dgm:spPr/>
    </dgm:pt>
    <dgm:pt modelId="{161163B8-55EB-3A42-8ED8-69B519A1F234}" type="pres">
      <dgm:prSet presAssocID="{3EF3F878-1243-3943-A5B7-6D697CD9BE3A}" presName="FourNodes_3_text" presStyleLbl="node1" presStyleIdx="3" presStyleCnt="4">
        <dgm:presLayoutVars>
          <dgm:bulletEnabled val="1"/>
        </dgm:presLayoutVars>
      </dgm:prSet>
      <dgm:spPr/>
    </dgm:pt>
    <dgm:pt modelId="{944FA43F-2FA3-D043-A0AA-516A914057E6}" type="pres">
      <dgm:prSet presAssocID="{3EF3F878-1243-3943-A5B7-6D697CD9BE3A}" presName="FourNodes_4_text" presStyleLbl="node1" presStyleIdx="3" presStyleCnt="4">
        <dgm:presLayoutVars>
          <dgm:bulletEnabled val="1"/>
        </dgm:presLayoutVars>
      </dgm:prSet>
      <dgm:spPr/>
    </dgm:pt>
  </dgm:ptLst>
  <dgm:cxnLst>
    <dgm:cxn modelId="{09A09E00-B8F3-5A4F-9FDD-05C1B514CF81}" type="presOf" srcId="{9E4879FD-80E2-814C-835D-7A10EE39B84B}" destId="{BBEA440C-8949-9347-A196-44618ABB2C28}" srcOrd="0" destOrd="0" presId="urn:microsoft.com/office/officeart/2005/8/layout/vProcess5"/>
    <dgm:cxn modelId="{227E9F06-7092-8549-B692-2B635C8738AC}" srcId="{3EF3F878-1243-3943-A5B7-6D697CD9BE3A}" destId="{12B827E6-7BDE-164B-B1D8-6942FBDA44EB}" srcOrd="3" destOrd="0" parTransId="{A1C396BB-D0D1-3B4F-A9DE-12E9B316DFA8}" sibTransId="{F9E71C38-D477-F245-9C85-4815685E54D1}"/>
    <dgm:cxn modelId="{EBCB1609-CB77-EA42-8BA7-E8C8F16AA160}" type="presOf" srcId="{71776FCF-90F9-EA4D-9500-D34FE80C2DBA}" destId="{83B220DE-862F-DF4A-8788-9820635B51EB}" srcOrd="0" destOrd="0" presId="urn:microsoft.com/office/officeart/2005/8/layout/vProcess5"/>
    <dgm:cxn modelId="{565A6C12-10CA-6947-AE24-476EB1BB0713}" srcId="{3EF3F878-1243-3943-A5B7-6D697CD9BE3A}" destId="{71776FCF-90F9-EA4D-9500-D34FE80C2DBA}" srcOrd="0" destOrd="0" parTransId="{9070219B-CE2E-1940-B478-BBD4B0B5A546}" sibTransId="{228747C2-EFF1-654B-9A37-BD9C7522C005}"/>
    <dgm:cxn modelId="{9BDCC942-62B3-3C4F-ABD4-B1F9E8208901}" type="presOf" srcId="{01715D63-FF3D-ED4F-B68B-59C694610E26}" destId="{DD29951B-09C3-1C42-9FD6-FE1DB727B98E}" srcOrd="0" destOrd="0" presId="urn:microsoft.com/office/officeart/2005/8/layout/vProcess5"/>
    <dgm:cxn modelId="{94BE5253-E46C-824E-915C-2B4C016C006D}" type="presOf" srcId="{228747C2-EFF1-654B-9A37-BD9C7522C005}" destId="{CAB08D53-7B0F-7C45-8439-82E6DA9DC11E}" srcOrd="0" destOrd="0" presId="urn:microsoft.com/office/officeart/2005/8/layout/vProcess5"/>
    <dgm:cxn modelId="{E46D849C-EC19-154C-A2C1-DE512BA60F96}" type="presOf" srcId="{71776FCF-90F9-EA4D-9500-D34FE80C2DBA}" destId="{2607B118-EBAC-9C4C-A95E-1821CCBFB611}" srcOrd="1" destOrd="0" presId="urn:microsoft.com/office/officeart/2005/8/layout/vProcess5"/>
    <dgm:cxn modelId="{45E1ED9E-56F6-C241-814B-12AA4F597FEE}" type="presOf" srcId="{3EF3F878-1243-3943-A5B7-6D697CD9BE3A}" destId="{00C963B3-638B-5E4B-83B2-248B72043675}" srcOrd="0" destOrd="0" presId="urn:microsoft.com/office/officeart/2005/8/layout/vProcess5"/>
    <dgm:cxn modelId="{430CE0A5-D41A-6D4D-A72A-4D865FCEE246}" srcId="{3EF3F878-1243-3943-A5B7-6D697CD9BE3A}" destId="{A016AF11-AAD3-0344-A066-DC2CE2D10AF1}" srcOrd="1" destOrd="0" parTransId="{BE1C6140-1DA1-834E-A71B-C7D592D254FE}" sibTransId="{36F49540-5995-6F4C-BC58-CB60AF4EEE96}"/>
    <dgm:cxn modelId="{D332FFB6-C744-7D40-BF33-9A651CE7F2B8}" type="presOf" srcId="{A016AF11-AAD3-0344-A066-DC2CE2D10AF1}" destId="{FFC50FA4-1A0B-F147-B0B4-2792ADCE6206}" srcOrd="0" destOrd="0" presId="urn:microsoft.com/office/officeart/2005/8/layout/vProcess5"/>
    <dgm:cxn modelId="{1D50ABB7-F5EB-9F4D-825F-C2A188358BF8}" type="presOf" srcId="{12B827E6-7BDE-164B-B1D8-6942FBDA44EB}" destId="{85A5E0FF-2FED-CF41-B19A-0B8BA92A3D9E}" srcOrd="0" destOrd="0" presId="urn:microsoft.com/office/officeart/2005/8/layout/vProcess5"/>
    <dgm:cxn modelId="{4F39C7B7-1496-8040-8967-57421AFB1094}" type="presOf" srcId="{9E4879FD-80E2-814C-835D-7A10EE39B84B}" destId="{161163B8-55EB-3A42-8ED8-69B519A1F234}" srcOrd="1" destOrd="0" presId="urn:microsoft.com/office/officeart/2005/8/layout/vProcess5"/>
    <dgm:cxn modelId="{EB890ABD-EA02-EF4A-A96E-B8DE90A3B9B6}" srcId="{3EF3F878-1243-3943-A5B7-6D697CD9BE3A}" destId="{9E4879FD-80E2-814C-835D-7A10EE39B84B}" srcOrd="2" destOrd="0" parTransId="{8853857F-927B-874B-8789-D1D0742F0617}" sibTransId="{01715D63-FF3D-ED4F-B68B-59C694610E26}"/>
    <dgm:cxn modelId="{6952A1CD-710A-1540-9155-20FDC4D95D0B}" type="presOf" srcId="{A016AF11-AAD3-0344-A066-DC2CE2D10AF1}" destId="{1E99C53F-9BF0-3C47-A7E1-2351BB4B3D6B}" srcOrd="1" destOrd="0" presId="urn:microsoft.com/office/officeart/2005/8/layout/vProcess5"/>
    <dgm:cxn modelId="{FD09F2D5-06F8-0947-AC55-AD9E9CDB941A}" type="presOf" srcId="{36F49540-5995-6F4C-BC58-CB60AF4EEE96}" destId="{2FB4C4F1-D1D5-8440-9CC9-296CEA7CB627}" srcOrd="0" destOrd="0" presId="urn:microsoft.com/office/officeart/2005/8/layout/vProcess5"/>
    <dgm:cxn modelId="{BB3982F5-E318-964C-8BC4-F3C5E6EDDE72}" type="presOf" srcId="{12B827E6-7BDE-164B-B1D8-6942FBDA44EB}" destId="{944FA43F-2FA3-D043-A0AA-516A914057E6}" srcOrd="1" destOrd="0" presId="urn:microsoft.com/office/officeart/2005/8/layout/vProcess5"/>
    <dgm:cxn modelId="{E952A274-6EF5-724F-B06B-CCCBABA10434}" type="presParOf" srcId="{00C963B3-638B-5E4B-83B2-248B72043675}" destId="{1D1BFE5F-0150-824C-9D34-9E5E2169EA24}" srcOrd="0" destOrd="0" presId="urn:microsoft.com/office/officeart/2005/8/layout/vProcess5"/>
    <dgm:cxn modelId="{F15C4755-369E-5B4F-9C4E-D2292325CBE6}" type="presParOf" srcId="{00C963B3-638B-5E4B-83B2-248B72043675}" destId="{83B220DE-862F-DF4A-8788-9820635B51EB}" srcOrd="1" destOrd="0" presId="urn:microsoft.com/office/officeart/2005/8/layout/vProcess5"/>
    <dgm:cxn modelId="{1AC33C24-0E64-F344-8CD0-2F66B8DB8F52}" type="presParOf" srcId="{00C963B3-638B-5E4B-83B2-248B72043675}" destId="{FFC50FA4-1A0B-F147-B0B4-2792ADCE6206}" srcOrd="2" destOrd="0" presId="urn:microsoft.com/office/officeart/2005/8/layout/vProcess5"/>
    <dgm:cxn modelId="{8234384E-9D0C-2F4B-A25D-DA792953BAE4}" type="presParOf" srcId="{00C963B3-638B-5E4B-83B2-248B72043675}" destId="{BBEA440C-8949-9347-A196-44618ABB2C28}" srcOrd="3" destOrd="0" presId="urn:microsoft.com/office/officeart/2005/8/layout/vProcess5"/>
    <dgm:cxn modelId="{804050CB-A107-474E-9798-60484242E608}" type="presParOf" srcId="{00C963B3-638B-5E4B-83B2-248B72043675}" destId="{85A5E0FF-2FED-CF41-B19A-0B8BA92A3D9E}" srcOrd="4" destOrd="0" presId="urn:microsoft.com/office/officeart/2005/8/layout/vProcess5"/>
    <dgm:cxn modelId="{964F5A14-EC60-1C4F-986D-FD935EEC5004}" type="presParOf" srcId="{00C963B3-638B-5E4B-83B2-248B72043675}" destId="{CAB08D53-7B0F-7C45-8439-82E6DA9DC11E}" srcOrd="5" destOrd="0" presId="urn:microsoft.com/office/officeart/2005/8/layout/vProcess5"/>
    <dgm:cxn modelId="{690C61D1-F39B-CC4D-876B-9FF94D21A7B4}" type="presParOf" srcId="{00C963B3-638B-5E4B-83B2-248B72043675}" destId="{2FB4C4F1-D1D5-8440-9CC9-296CEA7CB627}" srcOrd="6" destOrd="0" presId="urn:microsoft.com/office/officeart/2005/8/layout/vProcess5"/>
    <dgm:cxn modelId="{CB7552F3-D0F8-0D4B-98EE-E1069C60CF08}" type="presParOf" srcId="{00C963B3-638B-5E4B-83B2-248B72043675}" destId="{DD29951B-09C3-1C42-9FD6-FE1DB727B98E}" srcOrd="7" destOrd="0" presId="urn:microsoft.com/office/officeart/2005/8/layout/vProcess5"/>
    <dgm:cxn modelId="{02F00261-CB3B-C042-B768-56DC373AF91B}" type="presParOf" srcId="{00C963B3-638B-5E4B-83B2-248B72043675}" destId="{2607B118-EBAC-9C4C-A95E-1821CCBFB611}" srcOrd="8" destOrd="0" presId="urn:microsoft.com/office/officeart/2005/8/layout/vProcess5"/>
    <dgm:cxn modelId="{77F51EB8-E896-D340-850A-F0607EB6BCAD}" type="presParOf" srcId="{00C963B3-638B-5E4B-83B2-248B72043675}" destId="{1E99C53F-9BF0-3C47-A7E1-2351BB4B3D6B}" srcOrd="9" destOrd="0" presId="urn:microsoft.com/office/officeart/2005/8/layout/vProcess5"/>
    <dgm:cxn modelId="{44307A48-9D9D-AE45-8AC8-AFEC59BDBAF7}" type="presParOf" srcId="{00C963B3-638B-5E4B-83B2-248B72043675}" destId="{161163B8-55EB-3A42-8ED8-69B519A1F234}" srcOrd="10" destOrd="0" presId="urn:microsoft.com/office/officeart/2005/8/layout/vProcess5"/>
    <dgm:cxn modelId="{1677DEEE-D919-9746-AD5B-D123AD2741AB}" type="presParOf" srcId="{00C963B3-638B-5E4B-83B2-248B72043675}" destId="{944FA43F-2FA3-D043-A0AA-516A914057E6}"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B220DE-862F-DF4A-8788-9820635B51EB}">
      <dsp:nvSpPr>
        <dsp:cNvPr id="0" name=""/>
        <dsp:cNvSpPr/>
      </dsp:nvSpPr>
      <dsp:spPr>
        <a:xfrm>
          <a:off x="0" y="0"/>
          <a:ext cx="8412480" cy="95729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Data preprocessing</a:t>
          </a:r>
        </a:p>
      </dsp:txBody>
      <dsp:txXfrm>
        <a:off x="28038" y="28038"/>
        <a:ext cx="7298593" cy="901218"/>
      </dsp:txXfrm>
    </dsp:sp>
    <dsp:sp modelId="{FFC50FA4-1A0B-F147-B0B4-2792ADCE6206}">
      <dsp:nvSpPr>
        <dsp:cNvPr id="0" name=""/>
        <dsp:cNvSpPr/>
      </dsp:nvSpPr>
      <dsp:spPr>
        <a:xfrm>
          <a:off x="704545" y="1131347"/>
          <a:ext cx="8412480" cy="95729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Normalization, imputation</a:t>
          </a:r>
        </a:p>
      </dsp:txBody>
      <dsp:txXfrm>
        <a:off x="732583" y="1159385"/>
        <a:ext cx="7029617" cy="901218"/>
      </dsp:txXfrm>
    </dsp:sp>
    <dsp:sp modelId="{BBEA440C-8949-9347-A196-44618ABB2C28}">
      <dsp:nvSpPr>
        <dsp:cNvPr id="0" name=""/>
        <dsp:cNvSpPr/>
      </dsp:nvSpPr>
      <dsp:spPr>
        <a:xfrm>
          <a:off x="1398574" y="2262695"/>
          <a:ext cx="8412480" cy="95729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Clustering</a:t>
          </a:r>
        </a:p>
      </dsp:txBody>
      <dsp:txXfrm>
        <a:off x="1426612" y="2290733"/>
        <a:ext cx="7040133" cy="901218"/>
      </dsp:txXfrm>
    </dsp:sp>
    <dsp:sp modelId="{85A5E0FF-2FED-CF41-B19A-0B8BA92A3D9E}">
      <dsp:nvSpPr>
        <dsp:cNvPr id="0" name=""/>
        <dsp:cNvSpPr/>
      </dsp:nvSpPr>
      <dsp:spPr>
        <a:xfrm>
          <a:off x="2103119" y="3394043"/>
          <a:ext cx="8412480" cy="95729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Trajectory analysis</a:t>
          </a:r>
        </a:p>
      </dsp:txBody>
      <dsp:txXfrm>
        <a:off x="2131157" y="3422081"/>
        <a:ext cx="7029617" cy="901218"/>
      </dsp:txXfrm>
    </dsp:sp>
    <dsp:sp modelId="{CAB08D53-7B0F-7C45-8439-82E6DA9DC11E}">
      <dsp:nvSpPr>
        <dsp:cNvPr id="0" name=""/>
        <dsp:cNvSpPr/>
      </dsp:nvSpPr>
      <dsp:spPr>
        <a:xfrm>
          <a:off x="7790238" y="733200"/>
          <a:ext cx="622241" cy="622241"/>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930242" y="733200"/>
        <a:ext cx="342233" cy="468236"/>
      </dsp:txXfrm>
    </dsp:sp>
    <dsp:sp modelId="{2FB4C4F1-D1D5-8440-9CC9-296CEA7CB627}">
      <dsp:nvSpPr>
        <dsp:cNvPr id="0" name=""/>
        <dsp:cNvSpPr/>
      </dsp:nvSpPr>
      <dsp:spPr>
        <a:xfrm>
          <a:off x="8494783" y="1864548"/>
          <a:ext cx="622241" cy="622241"/>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634787" y="1864548"/>
        <a:ext cx="342233" cy="468236"/>
      </dsp:txXfrm>
    </dsp:sp>
    <dsp:sp modelId="{DD29951B-09C3-1C42-9FD6-FE1DB727B98E}">
      <dsp:nvSpPr>
        <dsp:cNvPr id="0" name=""/>
        <dsp:cNvSpPr/>
      </dsp:nvSpPr>
      <dsp:spPr>
        <a:xfrm>
          <a:off x="9188813" y="2995896"/>
          <a:ext cx="622241" cy="622241"/>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328817" y="2995896"/>
        <a:ext cx="342233" cy="46823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96431C-E163-BC41-BEE5-1B84F1322C2A}" type="datetimeFigureOut">
              <a:rPr lang="en-US" smtClean="0"/>
              <a:t>11/4/18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44888F-C697-634C-8B15-ED887A698985}" type="slidenum">
              <a:rPr lang="en-US" smtClean="0"/>
              <a:t>‹#›</a:t>
            </a:fld>
            <a:endParaRPr lang="en-US"/>
          </a:p>
        </p:txBody>
      </p:sp>
    </p:spTree>
    <p:extLst>
      <p:ext uri="{BB962C8B-B14F-4D97-AF65-F5344CB8AC3E}">
        <p14:creationId xmlns:p14="http://schemas.microsoft.com/office/powerpoint/2010/main" val="895252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Abstract: </a:t>
            </a:r>
            <a:r>
              <a:rPr lang="en-AU" sz="1200" kern="1200" dirty="0">
                <a:solidFill>
                  <a:schemeClr val="tx1"/>
                </a:solidFill>
                <a:effectLst/>
                <a:latin typeface="+mn-lt"/>
                <a:ea typeface="+mn-ea"/>
                <a:cs typeface="+mn-cs"/>
              </a:rPr>
              <a:t>Single cell RNA sequencing (</a:t>
            </a:r>
            <a:r>
              <a:rPr lang="en-AU" sz="1200" kern="1200" dirty="0" err="1">
                <a:solidFill>
                  <a:schemeClr val="tx1"/>
                </a:solidFill>
                <a:effectLst/>
                <a:latin typeface="+mn-lt"/>
                <a:ea typeface="+mn-ea"/>
                <a:cs typeface="+mn-cs"/>
              </a:rPr>
              <a:t>scRNA-seq</a:t>
            </a:r>
            <a:r>
              <a:rPr lang="en-AU" sz="1200" kern="1200" dirty="0">
                <a:solidFill>
                  <a:schemeClr val="tx1"/>
                </a:solidFill>
                <a:effectLst/>
                <a:latin typeface="+mn-lt"/>
                <a:ea typeface="+mn-ea"/>
                <a:cs typeface="+mn-cs"/>
              </a:rPr>
              <a:t>) technology has undergone rapid development in recent years and has brought with it new challenges in data processing and analysis. This has led to an explosion of tailored analysis methods for </a:t>
            </a:r>
            <a:r>
              <a:rPr lang="en-AU" sz="1200" kern="1200" dirty="0" err="1">
                <a:solidFill>
                  <a:schemeClr val="tx1"/>
                </a:solidFill>
                <a:effectLst/>
                <a:latin typeface="+mn-lt"/>
                <a:ea typeface="+mn-ea"/>
                <a:cs typeface="+mn-cs"/>
              </a:rPr>
              <a:t>scRNA-seq</a:t>
            </a:r>
            <a:r>
              <a:rPr lang="en-AU" sz="1200" kern="1200" dirty="0">
                <a:solidFill>
                  <a:schemeClr val="tx1"/>
                </a:solidFill>
                <a:effectLst/>
                <a:latin typeface="+mn-lt"/>
                <a:ea typeface="+mn-ea"/>
                <a:cs typeface="+mn-cs"/>
              </a:rPr>
              <a:t> to address various biological questions, from cell type identification, to marker gene discovery and trajectory analysis. The current lack of gold-standard benchmarking datasets makes it difficult for researchers to evaluate the performance of the many different methods available in a systematic manner.</a:t>
            </a:r>
          </a:p>
          <a:p>
            <a:r>
              <a:rPr lang="en-AU" sz="1200" kern="1200" dirty="0">
                <a:solidFill>
                  <a:schemeClr val="tx1"/>
                </a:solidFill>
                <a:effectLst/>
                <a:latin typeface="+mn-lt"/>
                <a:ea typeface="+mn-ea"/>
                <a:cs typeface="+mn-cs"/>
              </a:rPr>
              <a:t>To address this problem, we designed and generated a cross-platform benchmark dataset that has in-built truth in various forms as well as varying levels of biological noise. We use this dataset to compare different protocols, examine popular assumptions made in </a:t>
            </a:r>
            <a:r>
              <a:rPr lang="en-AU" sz="1200" kern="1200" dirty="0" err="1">
                <a:solidFill>
                  <a:schemeClr val="tx1"/>
                </a:solidFill>
                <a:effectLst/>
                <a:latin typeface="+mn-lt"/>
                <a:ea typeface="+mn-ea"/>
                <a:cs typeface="+mn-cs"/>
              </a:rPr>
              <a:t>scRNA-seq</a:t>
            </a:r>
            <a:r>
              <a:rPr lang="en-AU" sz="1200" kern="1200" dirty="0">
                <a:solidFill>
                  <a:schemeClr val="tx1"/>
                </a:solidFill>
                <a:effectLst/>
                <a:latin typeface="+mn-lt"/>
                <a:ea typeface="+mn-ea"/>
                <a:cs typeface="+mn-cs"/>
              </a:rPr>
              <a:t> analyses and compare methods for tasks ranging from normalization to trajectory analysis. We found significant differences in the results from the methods compared and have identified a few that performed well across protocols in high and low variability scenarios. Our dataset and analysis provide a valuable resource for understanding the nature of </a:t>
            </a:r>
            <a:r>
              <a:rPr lang="en-AU" sz="1200" kern="1200" dirty="0" err="1">
                <a:solidFill>
                  <a:schemeClr val="tx1"/>
                </a:solidFill>
                <a:effectLst/>
                <a:latin typeface="+mn-lt"/>
                <a:ea typeface="+mn-ea"/>
                <a:cs typeface="+mn-cs"/>
              </a:rPr>
              <a:t>scRNA-seq</a:t>
            </a:r>
            <a:r>
              <a:rPr lang="en-AU" sz="1200" kern="1200" dirty="0">
                <a:solidFill>
                  <a:schemeClr val="tx1"/>
                </a:solidFill>
                <a:effectLst/>
                <a:latin typeface="+mn-lt"/>
                <a:ea typeface="+mn-ea"/>
                <a:cs typeface="+mn-cs"/>
              </a:rPr>
              <a:t> data and can be used to guide algorithm selection in different biological settings. </a:t>
            </a:r>
          </a:p>
        </p:txBody>
      </p:sp>
      <p:sp>
        <p:nvSpPr>
          <p:cNvPr id="4" name="Slide Number Placeholder 3"/>
          <p:cNvSpPr>
            <a:spLocks noGrp="1"/>
          </p:cNvSpPr>
          <p:nvPr>
            <p:ph type="sldNum" sz="quarter" idx="10"/>
          </p:nvPr>
        </p:nvSpPr>
        <p:spPr/>
        <p:txBody>
          <a:bodyPr/>
          <a:lstStyle/>
          <a:p>
            <a:fld id="{07E7F6D3-86D4-9B4C-8D70-CDB0D9F81EA8}" type="slidenum">
              <a:rPr lang="en-US" smtClean="0"/>
              <a:t>1</a:t>
            </a:fld>
            <a:endParaRPr lang="en-US"/>
          </a:p>
        </p:txBody>
      </p:sp>
    </p:spTree>
    <p:extLst>
      <p:ext uri="{BB962C8B-B14F-4D97-AF65-F5344CB8AC3E}">
        <p14:creationId xmlns:p14="http://schemas.microsoft.com/office/powerpoint/2010/main" val="1238672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one was held in Canberra in 2003</a:t>
            </a:r>
          </a:p>
        </p:txBody>
      </p:sp>
      <p:sp>
        <p:nvSpPr>
          <p:cNvPr id="4" name="Slide Number Placeholder 3"/>
          <p:cNvSpPr>
            <a:spLocks noGrp="1"/>
          </p:cNvSpPr>
          <p:nvPr>
            <p:ph type="sldNum" sz="quarter" idx="5"/>
          </p:nvPr>
        </p:nvSpPr>
        <p:spPr/>
        <p:txBody>
          <a:bodyPr/>
          <a:lstStyle/>
          <a:p>
            <a:pPr>
              <a:defRPr/>
            </a:pPr>
            <a:fld id="{A4EF9F30-F235-ED45-8B3E-ED9363E07011}" type="slidenum">
              <a:rPr lang="en-US" smtClean="0"/>
              <a:pPr>
                <a:defRPr/>
              </a:pPr>
              <a:t>57</a:t>
            </a:fld>
            <a:endParaRPr lang="en-US"/>
          </a:p>
        </p:txBody>
      </p:sp>
    </p:spTree>
    <p:extLst>
      <p:ext uri="{BB962C8B-B14F-4D97-AF65-F5344CB8AC3E}">
        <p14:creationId xmlns:p14="http://schemas.microsoft.com/office/powerpoint/2010/main" val="1550310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Perform barcode </a:t>
            </a:r>
            <a:r>
              <a:rPr lang="en-US" dirty="0" err="1"/>
              <a:t>demultiplexing</a:t>
            </a:r>
            <a:r>
              <a:rPr lang="en-US" dirty="0"/>
              <a:t>, UMI </a:t>
            </a:r>
            <a:r>
              <a:rPr lang="en-US" dirty="0" err="1"/>
              <a:t>dedup</a:t>
            </a:r>
            <a:r>
              <a:rPr lang="en-US" dirty="0"/>
              <a:t> and quality control.</a:t>
            </a:r>
          </a:p>
          <a:p>
            <a:r>
              <a:rPr lang="en-US" dirty="0"/>
              <a:t>Can process data from 10X, Drop-</a:t>
            </a:r>
            <a:r>
              <a:rPr lang="en-US" dirty="0" err="1"/>
              <a:t>seq</a:t>
            </a:r>
            <a:r>
              <a:rPr lang="en-US" dirty="0"/>
              <a:t>, CEL-seq2 and </a:t>
            </a:r>
            <a:r>
              <a:rPr lang="en-US" altLang="zh-CN" dirty="0"/>
              <a:t>SORT</a:t>
            </a:r>
            <a:r>
              <a:rPr lang="en-US" dirty="0"/>
              <a:t>-seq.</a:t>
            </a:r>
          </a:p>
          <a:p>
            <a:r>
              <a:rPr lang="en-US" dirty="0"/>
              <a:t>Easy to use together with other </a:t>
            </a:r>
            <a:r>
              <a:rPr lang="en-US" altLang="zh-CN" dirty="0" err="1"/>
              <a:t>Bioconductor</a:t>
            </a:r>
            <a:r>
              <a:rPr lang="zh-CN" altLang="en-US" dirty="0"/>
              <a:t> </a:t>
            </a:r>
            <a:r>
              <a:rPr lang="en-US" dirty="0"/>
              <a:t>packages such as </a:t>
            </a:r>
            <a:r>
              <a:rPr lang="en-US" i="1" dirty="0" err="1"/>
              <a:t>scater</a:t>
            </a:r>
            <a:r>
              <a:rPr lang="en-US" dirty="0"/>
              <a:t> and </a:t>
            </a:r>
            <a:r>
              <a:rPr lang="en-US" i="1" dirty="0" err="1"/>
              <a:t>scran</a:t>
            </a:r>
            <a:r>
              <a:rPr lang="en-US" dirty="0"/>
              <a:t>, share the same object.</a:t>
            </a:r>
          </a:p>
          <a:p>
            <a:r>
              <a:rPr lang="en-US" altLang="zh-CN" dirty="0"/>
              <a:t>Collect</a:t>
            </a:r>
            <a:r>
              <a:rPr lang="zh-CN" altLang="en-US" dirty="0"/>
              <a:t> </a:t>
            </a:r>
            <a:r>
              <a:rPr lang="en-US" altLang="zh-CN" dirty="0"/>
              <a:t>quality</a:t>
            </a:r>
            <a:r>
              <a:rPr lang="zh-CN" altLang="en-US" dirty="0"/>
              <a:t> </a:t>
            </a:r>
            <a:r>
              <a:rPr lang="en-US" altLang="zh-CN" dirty="0"/>
              <a:t>control</a:t>
            </a:r>
            <a:r>
              <a:rPr lang="zh-CN" altLang="en-US" dirty="0"/>
              <a:t> </a:t>
            </a:r>
            <a:r>
              <a:rPr lang="en-US" altLang="zh-CN" dirty="0"/>
              <a:t>metrics</a:t>
            </a:r>
            <a:r>
              <a:rPr lang="zh-CN" altLang="en-US" dirty="0"/>
              <a:t> </a:t>
            </a:r>
            <a:r>
              <a:rPr lang="en-US" altLang="zh-CN" dirty="0"/>
              <a:t>at</a:t>
            </a:r>
            <a:r>
              <a:rPr lang="zh-CN" altLang="en-US" dirty="0"/>
              <a:t> </a:t>
            </a:r>
            <a:r>
              <a:rPr lang="en-US" altLang="zh-CN" dirty="0"/>
              <a:t>different</a:t>
            </a:r>
            <a:r>
              <a:rPr lang="zh-CN" altLang="en-US" dirty="0"/>
              <a:t> </a:t>
            </a:r>
            <a:r>
              <a:rPr lang="en-US" altLang="zh-CN" dirty="0"/>
              <a:t>steps.</a:t>
            </a:r>
            <a:endParaRPr lang="en-US" dirty="0"/>
          </a:p>
          <a:p>
            <a:endParaRPr lang="en-US" dirty="0"/>
          </a:p>
        </p:txBody>
      </p:sp>
      <p:sp>
        <p:nvSpPr>
          <p:cNvPr id="4" name="Slide Number Placeholder 3"/>
          <p:cNvSpPr>
            <a:spLocks noGrp="1"/>
          </p:cNvSpPr>
          <p:nvPr>
            <p:ph type="sldNum" sz="quarter" idx="10"/>
          </p:nvPr>
        </p:nvSpPr>
        <p:spPr/>
        <p:txBody>
          <a:bodyPr/>
          <a:lstStyle/>
          <a:p>
            <a:fld id="{5EDDC967-0522-BF4A-AA28-3CCF97A44F30}" type="slidenum">
              <a:rPr kumimoji="1" lang="zh-CN" altLang="en-US" smtClean="0"/>
              <a:t>6</a:t>
            </a:fld>
            <a:endParaRPr kumimoji="1" lang="zh-CN" altLang="en-US"/>
          </a:p>
        </p:txBody>
      </p:sp>
    </p:spTree>
    <p:extLst>
      <p:ext uri="{BB962C8B-B14F-4D97-AF65-F5344CB8AC3E}">
        <p14:creationId xmlns:p14="http://schemas.microsoft.com/office/powerpoint/2010/main" val="3017652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more reason for</a:t>
            </a:r>
            <a:r>
              <a:rPr lang="en-US" baseline="0" dirty="0"/>
              <a:t> why we do benchmark. add more background</a:t>
            </a:r>
          </a:p>
          <a:p>
            <a:endParaRPr lang="en-US" baseline="0" dirty="0"/>
          </a:p>
          <a:p>
            <a:endParaRPr lang="en-US" baseline="0" dirty="0"/>
          </a:p>
          <a:p>
            <a:r>
              <a:rPr lang="en-US" baseline="0" dirty="0"/>
              <a:t>list different approaches, protocols</a:t>
            </a:r>
          </a:p>
          <a:p>
            <a:endParaRPr lang="en-US" dirty="0"/>
          </a:p>
          <a:p>
            <a:r>
              <a:rPr lang="en-US" dirty="0"/>
              <a:t>picture. flowchart, explain each step</a:t>
            </a:r>
          </a:p>
        </p:txBody>
      </p:sp>
      <p:sp>
        <p:nvSpPr>
          <p:cNvPr id="4" name="Slide Number Placeholder 3"/>
          <p:cNvSpPr>
            <a:spLocks noGrp="1"/>
          </p:cNvSpPr>
          <p:nvPr>
            <p:ph type="sldNum" sz="quarter" idx="10"/>
          </p:nvPr>
        </p:nvSpPr>
        <p:spPr/>
        <p:txBody>
          <a:bodyPr/>
          <a:lstStyle/>
          <a:p>
            <a:fld id="{07E7F6D3-86D4-9B4C-8D70-CDB0D9F81EA8}" type="slidenum">
              <a:rPr lang="en-US" smtClean="0"/>
              <a:t>14</a:t>
            </a:fld>
            <a:endParaRPr lang="en-US"/>
          </a:p>
        </p:txBody>
      </p:sp>
    </p:spTree>
    <p:extLst>
      <p:ext uri="{BB962C8B-B14F-4D97-AF65-F5344CB8AC3E}">
        <p14:creationId xmlns:p14="http://schemas.microsoft.com/office/powerpoint/2010/main" val="372703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Perform barcode </a:t>
            </a:r>
            <a:r>
              <a:rPr lang="en-US" dirty="0" err="1"/>
              <a:t>demultiplexing</a:t>
            </a:r>
            <a:r>
              <a:rPr lang="en-US" dirty="0"/>
              <a:t>, UMI </a:t>
            </a:r>
            <a:r>
              <a:rPr lang="en-US" dirty="0" err="1"/>
              <a:t>dedup</a:t>
            </a:r>
            <a:r>
              <a:rPr lang="en-US" dirty="0"/>
              <a:t> and quality control.</a:t>
            </a:r>
          </a:p>
          <a:p>
            <a:r>
              <a:rPr lang="en-US" dirty="0"/>
              <a:t>Can process data from 10X, Drop-</a:t>
            </a:r>
            <a:r>
              <a:rPr lang="en-US" dirty="0" err="1"/>
              <a:t>seq</a:t>
            </a:r>
            <a:r>
              <a:rPr lang="en-US" dirty="0"/>
              <a:t>, CEL-seq2 and </a:t>
            </a:r>
            <a:r>
              <a:rPr lang="en-US" altLang="zh-CN" dirty="0"/>
              <a:t>SORT</a:t>
            </a:r>
            <a:r>
              <a:rPr lang="en-US" dirty="0"/>
              <a:t>-seq.</a:t>
            </a:r>
          </a:p>
          <a:p>
            <a:r>
              <a:rPr lang="en-US" dirty="0"/>
              <a:t>Easy to use together with other </a:t>
            </a:r>
            <a:r>
              <a:rPr lang="en-US" altLang="zh-CN" dirty="0" err="1"/>
              <a:t>Bioconductor</a:t>
            </a:r>
            <a:r>
              <a:rPr lang="zh-CN" altLang="en-US" dirty="0"/>
              <a:t> </a:t>
            </a:r>
            <a:r>
              <a:rPr lang="en-US" dirty="0"/>
              <a:t>packages such as </a:t>
            </a:r>
            <a:r>
              <a:rPr lang="en-US" i="1" dirty="0" err="1"/>
              <a:t>scater</a:t>
            </a:r>
            <a:r>
              <a:rPr lang="en-US" dirty="0"/>
              <a:t> and </a:t>
            </a:r>
            <a:r>
              <a:rPr lang="en-US" i="1" dirty="0" err="1"/>
              <a:t>scran</a:t>
            </a:r>
            <a:r>
              <a:rPr lang="en-US" dirty="0"/>
              <a:t>, share the same object.</a:t>
            </a:r>
          </a:p>
          <a:p>
            <a:r>
              <a:rPr lang="en-US" altLang="zh-CN" dirty="0"/>
              <a:t>Collect</a:t>
            </a:r>
            <a:r>
              <a:rPr lang="zh-CN" altLang="en-US" dirty="0"/>
              <a:t> </a:t>
            </a:r>
            <a:r>
              <a:rPr lang="en-US" altLang="zh-CN" dirty="0"/>
              <a:t>quality</a:t>
            </a:r>
            <a:r>
              <a:rPr lang="zh-CN" altLang="en-US" dirty="0"/>
              <a:t> </a:t>
            </a:r>
            <a:r>
              <a:rPr lang="en-US" altLang="zh-CN" dirty="0"/>
              <a:t>control</a:t>
            </a:r>
            <a:r>
              <a:rPr lang="zh-CN" altLang="en-US" dirty="0"/>
              <a:t> </a:t>
            </a:r>
            <a:r>
              <a:rPr lang="en-US" altLang="zh-CN" dirty="0"/>
              <a:t>metrics</a:t>
            </a:r>
            <a:r>
              <a:rPr lang="zh-CN" altLang="en-US" dirty="0"/>
              <a:t> </a:t>
            </a:r>
            <a:r>
              <a:rPr lang="en-US" altLang="zh-CN" dirty="0"/>
              <a:t>at</a:t>
            </a:r>
            <a:r>
              <a:rPr lang="zh-CN" altLang="en-US" dirty="0"/>
              <a:t> </a:t>
            </a:r>
            <a:r>
              <a:rPr lang="en-US" altLang="zh-CN" dirty="0"/>
              <a:t>different</a:t>
            </a:r>
            <a:r>
              <a:rPr lang="zh-CN" altLang="en-US" dirty="0"/>
              <a:t> </a:t>
            </a:r>
            <a:r>
              <a:rPr lang="en-US" altLang="zh-CN" dirty="0"/>
              <a:t>steps.</a:t>
            </a:r>
            <a:endParaRPr lang="en-US" dirty="0"/>
          </a:p>
          <a:p>
            <a:endParaRPr lang="en-US" dirty="0"/>
          </a:p>
        </p:txBody>
      </p:sp>
      <p:sp>
        <p:nvSpPr>
          <p:cNvPr id="4" name="Slide Number Placeholder 3"/>
          <p:cNvSpPr>
            <a:spLocks noGrp="1"/>
          </p:cNvSpPr>
          <p:nvPr>
            <p:ph type="sldNum" sz="quarter" idx="10"/>
          </p:nvPr>
        </p:nvSpPr>
        <p:spPr/>
        <p:txBody>
          <a:bodyPr/>
          <a:lstStyle/>
          <a:p>
            <a:fld id="{5EDDC967-0522-BF4A-AA28-3CCF97A44F30}" type="slidenum">
              <a:rPr kumimoji="1" lang="zh-CN" altLang="en-US" smtClean="0"/>
              <a:t>16</a:t>
            </a:fld>
            <a:endParaRPr kumimoji="1" lang="zh-CN" altLang="en-US"/>
          </a:p>
        </p:txBody>
      </p:sp>
    </p:spTree>
    <p:extLst>
      <p:ext uri="{BB962C8B-B14F-4D97-AF65-F5344CB8AC3E}">
        <p14:creationId xmlns:p14="http://schemas.microsoft.com/office/powerpoint/2010/main" val="2896740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why we do 9 cells. why it is important</a:t>
            </a:r>
          </a:p>
        </p:txBody>
      </p:sp>
      <p:sp>
        <p:nvSpPr>
          <p:cNvPr id="4" name="Slide Number Placeholder 3"/>
          <p:cNvSpPr>
            <a:spLocks noGrp="1"/>
          </p:cNvSpPr>
          <p:nvPr>
            <p:ph type="sldNum" sz="quarter" idx="10"/>
          </p:nvPr>
        </p:nvSpPr>
        <p:spPr/>
        <p:txBody>
          <a:bodyPr/>
          <a:lstStyle/>
          <a:p>
            <a:fld id="{07E7F6D3-86D4-9B4C-8D70-CDB0D9F81EA8}" type="slidenum">
              <a:rPr lang="en-US" smtClean="0"/>
              <a:t>18</a:t>
            </a:fld>
            <a:endParaRPr lang="en-US"/>
          </a:p>
        </p:txBody>
      </p:sp>
    </p:spTree>
    <p:extLst>
      <p:ext uri="{BB962C8B-B14F-4D97-AF65-F5344CB8AC3E}">
        <p14:creationId xmlns:p14="http://schemas.microsoft.com/office/powerpoint/2010/main" val="1790803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15278291-D1D0-CE4B-8598-1215ED631D05}" type="slidenum">
              <a:rPr lang="en-US" smtClean="0"/>
              <a:t>21</a:t>
            </a:fld>
            <a:endParaRPr lang="en-US"/>
          </a:p>
        </p:txBody>
      </p:sp>
    </p:spTree>
    <p:extLst>
      <p:ext uri="{BB962C8B-B14F-4D97-AF65-F5344CB8AC3E}">
        <p14:creationId xmlns:p14="http://schemas.microsoft.com/office/powerpoint/2010/main" val="2328471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15278291-D1D0-CE4B-8598-1215ED631D05}" type="slidenum">
              <a:rPr lang="en-US" smtClean="0"/>
              <a:t>24</a:t>
            </a:fld>
            <a:endParaRPr lang="en-US"/>
          </a:p>
        </p:txBody>
      </p:sp>
    </p:spTree>
    <p:extLst>
      <p:ext uri="{BB962C8B-B14F-4D97-AF65-F5344CB8AC3E}">
        <p14:creationId xmlns:p14="http://schemas.microsoft.com/office/powerpoint/2010/main" val="507490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44888F-C697-634C-8B15-ED887A698985}" type="slidenum">
              <a:rPr lang="en-US" smtClean="0"/>
              <a:t>29</a:t>
            </a:fld>
            <a:endParaRPr lang="en-US"/>
          </a:p>
        </p:txBody>
      </p:sp>
    </p:spTree>
    <p:extLst>
      <p:ext uri="{BB962C8B-B14F-4D97-AF65-F5344CB8AC3E}">
        <p14:creationId xmlns:p14="http://schemas.microsoft.com/office/powerpoint/2010/main" val="1348947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C233A75-BE33-453E-8405-8B9F7DF7D628}" type="slidenum">
              <a:rPr lang="en-AU" smtClean="0"/>
              <a:t>56</a:t>
            </a:fld>
            <a:endParaRPr lang="en-AU"/>
          </a:p>
        </p:txBody>
      </p:sp>
    </p:spTree>
    <p:extLst>
      <p:ext uri="{BB962C8B-B14F-4D97-AF65-F5344CB8AC3E}">
        <p14:creationId xmlns:p14="http://schemas.microsoft.com/office/powerpoint/2010/main" val="1960852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86BD268-3CE0-8649-A0B3-ED34AC1E807A}" type="datetimeFigureOut">
              <a:rPr lang="en-US" smtClean="0"/>
              <a:t>11/4/18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02CA61-6DA7-E74A-9971-0B779AF06CF0}" type="slidenum">
              <a:rPr lang="en-US" smtClean="0"/>
              <a:t>‹#›</a:t>
            </a:fld>
            <a:endParaRPr lang="en-US"/>
          </a:p>
        </p:txBody>
      </p:sp>
    </p:spTree>
    <p:extLst>
      <p:ext uri="{BB962C8B-B14F-4D97-AF65-F5344CB8AC3E}">
        <p14:creationId xmlns:p14="http://schemas.microsoft.com/office/powerpoint/2010/main" val="1332039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6BD268-3CE0-8649-A0B3-ED34AC1E807A}" type="datetimeFigureOut">
              <a:rPr lang="en-US" smtClean="0"/>
              <a:t>11/4/18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02CA61-6DA7-E74A-9971-0B779AF06CF0}" type="slidenum">
              <a:rPr lang="en-US" smtClean="0"/>
              <a:t>‹#›</a:t>
            </a:fld>
            <a:endParaRPr lang="en-US"/>
          </a:p>
        </p:txBody>
      </p:sp>
    </p:spTree>
    <p:extLst>
      <p:ext uri="{BB962C8B-B14F-4D97-AF65-F5344CB8AC3E}">
        <p14:creationId xmlns:p14="http://schemas.microsoft.com/office/powerpoint/2010/main" val="825791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6BD268-3CE0-8649-A0B3-ED34AC1E807A}" type="datetimeFigureOut">
              <a:rPr lang="en-US" smtClean="0"/>
              <a:t>11/4/18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02CA61-6DA7-E74A-9971-0B779AF06CF0}" type="slidenum">
              <a:rPr lang="en-US" smtClean="0"/>
              <a:t>‹#›</a:t>
            </a:fld>
            <a:endParaRPr lang="en-US"/>
          </a:p>
        </p:txBody>
      </p:sp>
    </p:spTree>
    <p:extLst>
      <p:ext uri="{BB962C8B-B14F-4D97-AF65-F5344CB8AC3E}">
        <p14:creationId xmlns:p14="http://schemas.microsoft.com/office/powerpoint/2010/main" val="2041657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6BD268-3CE0-8649-A0B3-ED34AC1E807A}" type="datetimeFigureOut">
              <a:rPr lang="en-US" smtClean="0"/>
              <a:t>11/4/18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02CA61-6DA7-E74A-9971-0B779AF06CF0}" type="slidenum">
              <a:rPr lang="en-US" smtClean="0"/>
              <a:t>‹#›</a:t>
            </a:fld>
            <a:endParaRPr lang="en-US"/>
          </a:p>
        </p:txBody>
      </p:sp>
    </p:spTree>
    <p:extLst>
      <p:ext uri="{BB962C8B-B14F-4D97-AF65-F5344CB8AC3E}">
        <p14:creationId xmlns:p14="http://schemas.microsoft.com/office/powerpoint/2010/main" val="64116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6BD268-3CE0-8649-A0B3-ED34AC1E807A}" type="datetimeFigureOut">
              <a:rPr lang="en-US" smtClean="0"/>
              <a:t>11/4/18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02CA61-6DA7-E74A-9971-0B779AF06CF0}" type="slidenum">
              <a:rPr lang="en-US" smtClean="0"/>
              <a:t>‹#›</a:t>
            </a:fld>
            <a:endParaRPr lang="en-US"/>
          </a:p>
        </p:txBody>
      </p:sp>
    </p:spTree>
    <p:extLst>
      <p:ext uri="{BB962C8B-B14F-4D97-AF65-F5344CB8AC3E}">
        <p14:creationId xmlns:p14="http://schemas.microsoft.com/office/powerpoint/2010/main" val="1723733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6BD268-3CE0-8649-A0B3-ED34AC1E807A}" type="datetimeFigureOut">
              <a:rPr lang="en-US" smtClean="0"/>
              <a:t>11/4/18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02CA61-6DA7-E74A-9971-0B779AF06CF0}" type="slidenum">
              <a:rPr lang="en-US" smtClean="0"/>
              <a:t>‹#›</a:t>
            </a:fld>
            <a:endParaRPr lang="en-US"/>
          </a:p>
        </p:txBody>
      </p:sp>
    </p:spTree>
    <p:extLst>
      <p:ext uri="{BB962C8B-B14F-4D97-AF65-F5344CB8AC3E}">
        <p14:creationId xmlns:p14="http://schemas.microsoft.com/office/powerpoint/2010/main" val="1237544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6BD268-3CE0-8649-A0B3-ED34AC1E807A}" type="datetimeFigureOut">
              <a:rPr lang="en-US" smtClean="0"/>
              <a:t>11/4/18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02CA61-6DA7-E74A-9971-0B779AF06CF0}" type="slidenum">
              <a:rPr lang="en-US" smtClean="0"/>
              <a:t>‹#›</a:t>
            </a:fld>
            <a:endParaRPr lang="en-US"/>
          </a:p>
        </p:txBody>
      </p:sp>
    </p:spTree>
    <p:extLst>
      <p:ext uri="{BB962C8B-B14F-4D97-AF65-F5344CB8AC3E}">
        <p14:creationId xmlns:p14="http://schemas.microsoft.com/office/powerpoint/2010/main" val="1038399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6BD268-3CE0-8649-A0B3-ED34AC1E807A}" type="datetimeFigureOut">
              <a:rPr lang="en-US" smtClean="0"/>
              <a:t>11/4/18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02CA61-6DA7-E74A-9971-0B779AF06CF0}" type="slidenum">
              <a:rPr lang="en-US" smtClean="0"/>
              <a:t>‹#›</a:t>
            </a:fld>
            <a:endParaRPr lang="en-US"/>
          </a:p>
        </p:txBody>
      </p:sp>
    </p:spTree>
    <p:extLst>
      <p:ext uri="{BB962C8B-B14F-4D97-AF65-F5344CB8AC3E}">
        <p14:creationId xmlns:p14="http://schemas.microsoft.com/office/powerpoint/2010/main" val="1931070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6BD268-3CE0-8649-A0B3-ED34AC1E807A}" type="datetimeFigureOut">
              <a:rPr lang="en-US" smtClean="0"/>
              <a:t>11/4/18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02CA61-6DA7-E74A-9971-0B779AF06CF0}" type="slidenum">
              <a:rPr lang="en-US" smtClean="0"/>
              <a:t>‹#›</a:t>
            </a:fld>
            <a:endParaRPr lang="en-US"/>
          </a:p>
        </p:txBody>
      </p:sp>
    </p:spTree>
    <p:extLst>
      <p:ext uri="{BB962C8B-B14F-4D97-AF65-F5344CB8AC3E}">
        <p14:creationId xmlns:p14="http://schemas.microsoft.com/office/powerpoint/2010/main" val="588931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6BD268-3CE0-8649-A0B3-ED34AC1E807A}" type="datetimeFigureOut">
              <a:rPr lang="en-US" smtClean="0"/>
              <a:t>11/4/18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02CA61-6DA7-E74A-9971-0B779AF06CF0}" type="slidenum">
              <a:rPr lang="en-US" smtClean="0"/>
              <a:t>‹#›</a:t>
            </a:fld>
            <a:endParaRPr lang="en-US"/>
          </a:p>
        </p:txBody>
      </p:sp>
    </p:spTree>
    <p:extLst>
      <p:ext uri="{BB962C8B-B14F-4D97-AF65-F5344CB8AC3E}">
        <p14:creationId xmlns:p14="http://schemas.microsoft.com/office/powerpoint/2010/main" val="419070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6BD268-3CE0-8649-A0B3-ED34AC1E807A}" type="datetimeFigureOut">
              <a:rPr lang="en-US" smtClean="0"/>
              <a:t>11/4/18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02CA61-6DA7-E74A-9971-0B779AF06CF0}" type="slidenum">
              <a:rPr lang="en-US" smtClean="0"/>
              <a:t>‹#›</a:t>
            </a:fld>
            <a:endParaRPr lang="en-US"/>
          </a:p>
        </p:txBody>
      </p:sp>
    </p:spTree>
    <p:extLst>
      <p:ext uri="{BB962C8B-B14F-4D97-AF65-F5344CB8AC3E}">
        <p14:creationId xmlns:p14="http://schemas.microsoft.com/office/powerpoint/2010/main" val="1718342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6BD268-3CE0-8649-A0B3-ED34AC1E807A}" type="datetimeFigureOut">
              <a:rPr lang="en-US" smtClean="0"/>
              <a:t>11/4/18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02CA61-6DA7-E74A-9971-0B779AF06CF0}" type="slidenum">
              <a:rPr lang="en-US" smtClean="0"/>
              <a:t>‹#›</a:t>
            </a:fld>
            <a:endParaRPr lang="en-US"/>
          </a:p>
        </p:txBody>
      </p:sp>
    </p:spTree>
    <p:extLst>
      <p:ext uri="{BB962C8B-B14F-4D97-AF65-F5344CB8AC3E}">
        <p14:creationId xmlns:p14="http://schemas.microsoft.com/office/powerpoint/2010/main" val="1776509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scrna-tools.org/"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6.emf"/><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emf"/><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29.emf"/><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bioconductor.org/"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nul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nul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2" Type="http://schemas.openxmlformats.org/officeDocument/2006/relationships/image" Target="../media/image42.(nul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3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null)"/><Relationship Id="rId2" Type="http://schemas.openxmlformats.org/officeDocument/2006/relationships/image" Target="../media/image48.emf"/><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iff"/><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github.com/LuyiTian/CellBench_data" TargetMode="External"/><Relationship Id="rId2" Type="http://schemas.openxmlformats.org/officeDocument/2006/relationships/hyperlink" Target="https://www.biorxiv.org/content/early/2018/10/08/433102" TargetMode="Externa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f1000research.com/articles/5-1408/v2" TargetMode="External"/><Relationship Id="rId2" Type="http://schemas.openxmlformats.org/officeDocument/2006/relationships/image" Target="../media/image64.emf"/><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png"/><Relationship Id="rId4" Type="http://schemas.openxmlformats.org/officeDocument/2006/relationships/image" Target="../media/image66.tiff"/></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hyperlink" Target="https://agtaconference.org/"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https://lh6.googleusercontent.com/Jrti9C22cJ7BSvSUVlIuBeakZojHcQb37nliCdOzbjdyrcXrg3qjCfhCj6LhB4ZEY9zJA9Xodrbl2v3gLi5xIVhVVi9BvAyLei--g3Oxyqh-kLaOmsshMiG4RUkka3ayEaan3qo9" TargetMode="External"/><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2500" y="1288131"/>
            <a:ext cx="10248900" cy="2387600"/>
          </a:xfrm>
        </p:spPr>
        <p:txBody>
          <a:bodyPr>
            <a:noAutofit/>
          </a:bodyPr>
          <a:lstStyle/>
          <a:p>
            <a:r>
              <a:rPr lang="en-AU" sz="4800" b="1" dirty="0"/>
              <a:t>Design and analysis of a single cell </a:t>
            </a:r>
            <a:br>
              <a:rPr lang="en-AU" sz="4800" b="1" dirty="0"/>
            </a:br>
            <a:r>
              <a:rPr lang="en-AU" sz="4800" b="1" dirty="0"/>
              <a:t>RNA-</a:t>
            </a:r>
            <a:r>
              <a:rPr lang="en-AU" sz="4800" b="1" dirty="0" err="1"/>
              <a:t>seq</a:t>
            </a:r>
            <a:r>
              <a:rPr lang="en-AU" sz="4800" b="1" dirty="0"/>
              <a:t> benchmarking data set to compare protocols and analysis methods</a:t>
            </a:r>
            <a:endParaRPr lang="en-US" sz="4800" b="1" dirty="0"/>
          </a:p>
        </p:txBody>
      </p:sp>
      <p:sp>
        <p:nvSpPr>
          <p:cNvPr id="3" name="Subtitle 2"/>
          <p:cNvSpPr>
            <a:spLocks noGrp="1"/>
          </p:cNvSpPr>
          <p:nvPr>
            <p:ph type="subTitle" idx="1"/>
          </p:nvPr>
        </p:nvSpPr>
        <p:spPr>
          <a:xfrm>
            <a:off x="1524000" y="4035392"/>
            <a:ext cx="9144000" cy="1655762"/>
          </a:xfrm>
        </p:spPr>
        <p:txBody>
          <a:bodyPr>
            <a:normAutofit/>
          </a:bodyPr>
          <a:lstStyle/>
          <a:p>
            <a:r>
              <a:rPr lang="en-US" sz="2800" dirty="0" err="1">
                <a:solidFill>
                  <a:schemeClr val="tx1">
                    <a:lumMod val="50000"/>
                    <a:lumOff val="50000"/>
                  </a:schemeClr>
                </a:solidFill>
              </a:rPr>
              <a:t>Dr</a:t>
            </a:r>
            <a:r>
              <a:rPr lang="en-US" sz="2800" dirty="0">
                <a:solidFill>
                  <a:schemeClr val="tx1">
                    <a:lumMod val="50000"/>
                    <a:lumOff val="50000"/>
                  </a:schemeClr>
                </a:solidFill>
              </a:rPr>
              <a:t> Matt Ritchie</a:t>
            </a:r>
          </a:p>
          <a:p>
            <a:r>
              <a:rPr lang="en-US" sz="2800" dirty="0">
                <a:solidFill>
                  <a:schemeClr val="tx1">
                    <a:lumMod val="50000"/>
                    <a:lumOff val="50000"/>
                  </a:schemeClr>
                </a:solidFill>
              </a:rPr>
              <a:t>     @</a:t>
            </a:r>
            <a:r>
              <a:rPr lang="en-US" sz="2800" dirty="0" err="1">
                <a:solidFill>
                  <a:schemeClr val="tx1">
                    <a:lumMod val="50000"/>
                    <a:lumOff val="50000"/>
                  </a:schemeClr>
                </a:solidFill>
              </a:rPr>
              <a:t>mritchieau</a:t>
            </a:r>
            <a:endParaRPr lang="en-US" sz="2800" dirty="0">
              <a:solidFill>
                <a:schemeClr val="tx1">
                  <a:lumMod val="50000"/>
                  <a:lumOff val="50000"/>
                </a:schemeClr>
              </a:solidFill>
            </a:endParaRPr>
          </a:p>
          <a:p>
            <a:r>
              <a:rPr lang="en-US" sz="2800" dirty="0">
                <a:solidFill>
                  <a:schemeClr val="tx1">
                    <a:lumMod val="50000"/>
                    <a:lumOff val="50000"/>
                  </a:schemeClr>
                </a:solidFill>
              </a:rPr>
              <a:t>(joint work with </a:t>
            </a:r>
            <a:r>
              <a:rPr lang="en-US" sz="2800" u="sng" dirty="0" err="1">
                <a:solidFill>
                  <a:schemeClr val="tx1">
                    <a:lumMod val="50000"/>
                    <a:lumOff val="50000"/>
                  </a:schemeClr>
                </a:solidFill>
              </a:rPr>
              <a:t>Luyi</a:t>
            </a:r>
            <a:r>
              <a:rPr lang="en-US" sz="2800" u="sng" dirty="0">
                <a:solidFill>
                  <a:schemeClr val="tx1">
                    <a:lumMod val="50000"/>
                    <a:lumOff val="50000"/>
                  </a:schemeClr>
                </a:solidFill>
              </a:rPr>
              <a:t> Tian</a:t>
            </a:r>
            <a:r>
              <a:rPr lang="en-US" sz="2800" dirty="0">
                <a:solidFill>
                  <a:schemeClr val="tx1">
                    <a:lumMod val="50000"/>
                    <a:lumOff val="50000"/>
                  </a:schemeClr>
                </a:solidFill>
              </a:rPr>
              <a:t>, </a:t>
            </a:r>
            <a:r>
              <a:rPr lang="en-US" sz="2800" dirty="0" err="1">
                <a:solidFill>
                  <a:schemeClr val="tx1">
                    <a:lumMod val="50000"/>
                    <a:lumOff val="50000"/>
                  </a:schemeClr>
                </a:solidFill>
              </a:rPr>
              <a:t>Xueyi</a:t>
            </a:r>
            <a:r>
              <a:rPr lang="en-US" sz="2800" dirty="0">
                <a:solidFill>
                  <a:schemeClr val="tx1">
                    <a:lumMod val="50000"/>
                    <a:lumOff val="50000"/>
                  </a:schemeClr>
                </a:solidFill>
              </a:rPr>
              <a:t> Dong, </a:t>
            </a:r>
            <a:r>
              <a:rPr lang="en-US" sz="2800" dirty="0" err="1">
                <a:solidFill>
                  <a:schemeClr val="tx1">
                    <a:lumMod val="50000"/>
                    <a:lumOff val="50000"/>
                  </a:schemeClr>
                </a:solidFill>
              </a:rPr>
              <a:t>Shian</a:t>
            </a:r>
            <a:r>
              <a:rPr lang="en-US" sz="2800" dirty="0">
                <a:solidFill>
                  <a:schemeClr val="tx1">
                    <a:lumMod val="50000"/>
                    <a:lumOff val="50000"/>
                  </a:schemeClr>
                </a:solidFill>
              </a:rPr>
              <a:t> Su and others…)</a:t>
            </a:r>
          </a:p>
        </p:txBody>
      </p:sp>
      <p:pic>
        <p:nvPicPr>
          <p:cNvPr id="5" name="Picture 4">
            <a:extLst>
              <a:ext uri="{FF2B5EF4-FFF2-40B4-BE49-F238E27FC236}">
                <a16:creationId xmlns:a16="http://schemas.microsoft.com/office/drawing/2014/main" id="{3AF5773A-4690-F644-AC6B-C56205F36BE9}"/>
              </a:ext>
            </a:extLst>
          </p:cNvPr>
          <p:cNvPicPr>
            <a:picLocks noChangeAspect="1"/>
          </p:cNvPicPr>
          <p:nvPr/>
        </p:nvPicPr>
        <p:blipFill>
          <a:blip r:embed="rId3"/>
          <a:stretch>
            <a:fillRect/>
          </a:stretch>
        </p:blipFill>
        <p:spPr>
          <a:xfrm>
            <a:off x="4899315" y="4588962"/>
            <a:ext cx="405332" cy="404664"/>
          </a:xfrm>
          <a:prstGeom prst="rect">
            <a:avLst/>
          </a:prstGeom>
        </p:spPr>
      </p:pic>
    </p:spTree>
    <p:extLst>
      <p:ext uri="{BB962C8B-B14F-4D97-AF65-F5344CB8AC3E}">
        <p14:creationId xmlns:p14="http://schemas.microsoft.com/office/powerpoint/2010/main" val="915803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D01E-CBAB-6749-9D57-0373EDA402BF}"/>
              </a:ext>
            </a:extLst>
          </p:cNvPr>
          <p:cNvSpPr>
            <a:spLocks noGrp="1"/>
          </p:cNvSpPr>
          <p:nvPr>
            <p:ph type="title"/>
          </p:nvPr>
        </p:nvSpPr>
        <p:spPr>
          <a:xfrm>
            <a:off x="1175082" y="204705"/>
            <a:ext cx="10515600" cy="1325563"/>
          </a:xfrm>
        </p:spPr>
        <p:txBody>
          <a:bodyPr/>
          <a:lstStyle/>
          <a:p>
            <a:r>
              <a:rPr lang="en-US" b="1" dirty="0"/>
              <a:t>Comparison of preprocessing software</a:t>
            </a:r>
          </a:p>
        </p:txBody>
      </p:sp>
      <p:graphicFrame>
        <p:nvGraphicFramePr>
          <p:cNvPr id="5" name="Table 4">
            <a:extLst>
              <a:ext uri="{FF2B5EF4-FFF2-40B4-BE49-F238E27FC236}">
                <a16:creationId xmlns:a16="http://schemas.microsoft.com/office/drawing/2014/main" id="{EAC38B5E-4AC4-4F4E-9FDF-C3F3ECA4644D}"/>
              </a:ext>
            </a:extLst>
          </p:cNvPr>
          <p:cNvGraphicFramePr>
            <a:graphicFrameLocks noGrp="1"/>
          </p:cNvGraphicFramePr>
          <p:nvPr>
            <p:extLst>
              <p:ext uri="{D42A27DB-BD31-4B8C-83A1-F6EECF244321}">
                <p14:modId xmlns:p14="http://schemas.microsoft.com/office/powerpoint/2010/main" val="1962052201"/>
              </p:ext>
            </p:extLst>
          </p:nvPr>
        </p:nvGraphicFramePr>
        <p:xfrm>
          <a:off x="1636294" y="1393445"/>
          <a:ext cx="8855237" cy="4719320"/>
        </p:xfrm>
        <a:graphic>
          <a:graphicData uri="http://schemas.openxmlformats.org/drawingml/2006/table">
            <a:tbl>
              <a:tblPr firstRow="1" bandRow="1">
                <a:tableStyleId>{5C22544A-7EE6-4342-B048-85BDC9FD1C3A}</a:tableStyleId>
              </a:tblPr>
              <a:tblGrid>
                <a:gridCol w="1459831">
                  <a:extLst>
                    <a:ext uri="{9D8B030D-6E8A-4147-A177-3AD203B41FA5}">
                      <a16:colId xmlns:a16="http://schemas.microsoft.com/office/drawing/2014/main" val="671008825"/>
                    </a:ext>
                  </a:extLst>
                </a:gridCol>
                <a:gridCol w="1474056">
                  <a:extLst>
                    <a:ext uri="{9D8B030D-6E8A-4147-A177-3AD203B41FA5}">
                      <a16:colId xmlns:a16="http://schemas.microsoft.com/office/drawing/2014/main" val="2024143102"/>
                    </a:ext>
                  </a:extLst>
                </a:gridCol>
                <a:gridCol w="1405727">
                  <a:extLst>
                    <a:ext uri="{9D8B030D-6E8A-4147-A177-3AD203B41FA5}">
                      <a16:colId xmlns:a16="http://schemas.microsoft.com/office/drawing/2014/main" val="1509253374"/>
                    </a:ext>
                  </a:extLst>
                </a:gridCol>
                <a:gridCol w="1371347">
                  <a:extLst>
                    <a:ext uri="{9D8B030D-6E8A-4147-A177-3AD203B41FA5}">
                      <a16:colId xmlns:a16="http://schemas.microsoft.com/office/drawing/2014/main" val="2430241363"/>
                    </a:ext>
                  </a:extLst>
                </a:gridCol>
                <a:gridCol w="1426473">
                  <a:extLst>
                    <a:ext uri="{9D8B030D-6E8A-4147-A177-3AD203B41FA5}">
                      <a16:colId xmlns:a16="http://schemas.microsoft.com/office/drawing/2014/main" val="1588771284"/>
                    </a:ext>
                  </a:extLst>
                </a:gridCol>
                <a:gridCol w="1717803">
                  <a:extLst>
                    <a:ext uri="{9D8B030D-6E8A-4147-A177-3AD203B41FA5}">
                      <a16:colId xmlns:a16="http://schemas.microsoft.com/office/drawing/2014/main" val="1742533613"/>
                    </a:ext>
                  </a:extLst>
                </a:gridCol>
              </a:tblGrid>
              <a:tr h="370840">
                <a:tc>
                  <a:txBody>
                    <a:bodyPr/>
                    <a:lstStyle/>
                    <a:p>
                      <a:pPr algn="ctr"/>
                      <a:r>
                        <a:rPr lang="en-US" dirty="0"/>
                        <a:t>Software</a:t>
                      </a:r>
                    </a:p>
                  </a:txBody>
                  <a:tcPr/>
                </a:tc>
                <a:tc>
                  <a:txBody>
                    <a:bodyPr/>
                    <a:lstStyle/>
                    <a:p>
                      <a:pPr algn="ctr"/>
                      <a:r>
                        <a:rPr lang="en-US" dirty="0"/>
                        <a:t>Multiple Technologies</a:t>
                      </a:r>
                    </a:p>
                  </a:txBody>
                  <a:tcPr/>
                </a:tc>
                <a:tc>
                  <a:txBody>
                    <a:bodyPr/>
                    <a:lstStyle/>
                    <a:p>
                      <a:pPr algn="ctr"/>
                      <a:r>
                        <a:rPr lang="en-US" dirty="0"/>
                        <a:t>Alignment</a:t>
                      </a:r>
                    </a:p>
                  </a:txBody>
                  <a:tcPr/>
                </a:tc>
                <a:tc>
                  <a:txBody>
                    <a:bodyPr/>
                    <a:lstStyle/>
                    <a:p>
                      <a:pPr algn="ctr"/>
                      <a:r>
                        <a:rPr lang="en-US" dirty="0"/>
                        <a:t>UMI handling</a:t>
                      </a:r>
                    </a:p>
                  </a:txBody>
                  <a:tcPr/>
                </a:tc>
                <a:tc>
                  <a:txBody>
                    <a:bodyPr/>
                    <a:lstStyle/>
                    <a:p>
                      <a:pPr algn="ctr"/>
                      <a:r>
                        <a:rPr lang="en-US" dirty="0"/>
                        <a:t>QC Metrics</a:t>
                      </a:r>
                    </a:p>
                  </a:txBody>
                  <a:tcPr/>
                </a:tc>
                <a:tc>
                  <a:txBody>
                    <a:bodyPr/>
                    <a:lstStyle/>
                    <a:p>
                      <a:pPr algn="ctr"/>
                      <a:r>
                        <a:rPr lang="en-US" dirty="0"/>
                        <a:t>Downstream analysis</a:t>
                      </a:r>
                    </a:p>
                  </a:txBody>
                  <a:tcPr/>
                </a:tc>
                <a:extLst>
                  <a:ext uri="{0D108BD9-81ED-4DB2-BD59-A6C34878D82A}">
                    <a16:rowId xmlns:a16="http://schemas.microsoft.com/office/drawing/2014/main" val="3385283113"/>
                  </a:ext>
                </a:extLst>
              </a:tr>
              <a:tr h="370840">
                <a:tc>
                  <a:txBody>
                    <a:bodyPr/>
                    <a:lstStyle/>
                    <a:p>
                      <a:r>
                        <a:rPr lang="en-US" dirty="0" err="1"/>
                        <a:t>scPipe</a:t>
                      </a:r>
                      <a:endParaRPr lang="en-US" dirty="0"/>
                    </a:p>
                  </a:txBody>
                  <a:tcPr/>
                </a:tc>
                <a:tc>
                  <a:txBody>
                    <a:bodyPr/>
                    <a:lstStyle/>
                    <a:p>
                      <a:pPr algn="ctr"/>
                      <a:r>
                        <a:rPr lang="en-US" dirty="0">
                          <a:solidFill>
                            <a:srgbClr val="92D050"/>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92D050"/>
                          </a:solidFill>
                        </a:rPr>
                        <a:t>✔️</a:t>
                      </a:r>
                    </a:p>
                  </a:txBody>
                  <a:tcPr/>
                </a:tc>
                <a:tc>
                  <a:txBody>
                    <a:bodyPr/>
                    <a:lstStyle/>
                    <a:p>
                      <a:pPr algn="ctr"/>
                      <a:r>
                        <a:rPr lang="en-US" dirty="0">
                          <a:solidFill>
                            <a:srgbClr val="92D050"/>
                          </a:solidFill>
                        </a:rPr>
                        <a:t>✔️</a:t>
                      </a:r>
                    </a:p>
                  </a:txBody>
                  <a:tcPr/>
                </a:tc>
                <a:tc>
                  <a:txBody>
                    <a:bodyPr/>
                    <a:lstStyle/>
                    <a:p>
                      <a:pPr algn="ctr"/>
                      <a:r>
                        <a:rPr lang="en-US" dirty="0">
                          <a:solidFill>
                            <a:srgbClr val="92D050"/>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extLst>
                  <a:ext uri="{0D108BD9-81ED-4DB2-BD59-A6C34878D82A}">
                    <a16:rowId xmlns:a16="http://schemas.microsoft.com/office/drawing/2014/main" val="963558959"/>
                  </a:ext>
                </a:extLst>
              </a:tr>
              <a:tr h="370840">
                <a:tc>
                  <a:txBody>
                    <a:bodyPr/>
                    <a:lstStyle/>
                    <a:p>
                      <a:r>
                        <a:rPr lang="en-US" dirty="0" err="1"/>
                        <a:t>dropSeqPipe</a:t>
                      </a:r>
                      <a:endParaRPr lang="en-US" dirty="0"/>
                    </a:p>
                  </a:txBody>
                  <a:tcPr/>
                </a:tc>
                <a:tc>
                  <a:txBody>
                    <a:bodyPr/>
                    <a:lstStyle/>
                    <a:p>
                      <a:pPr algn="ctr"/>
                      <a:r>
                        <a:rPr 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92D050"/>
                          </a:solidFill>
                        </a:rPr>
                        <a:t>✔️</a:t>
                      </a:r>
                    </a:p>
                  </a:txBody>
                  <a:tcPr/>
                </a:tc>
                <a:tc>
                  <a:txBody>
                    <a:bodyPr/>
                    <a:lstStyle/>
                    <a:p>
                      <a:pPr algn="ctr"/>
                      <a:r>
                        <a:rPr lang="en-US" dirty="0">
                          <a:solidFill>
                            <a:srgbClr val="92D050"/>
                          </a:solidFill>
                        </a:rPr>
                        <a:t>✔️</a:t>
                      </a:r>
                    </a:p>
                  </a:txBody>
                  <a:tcPr/>
                </a:tc>
                <a:tc>
                  <a:txBody>
                    <a:bodyPr/>
                    <a:lstStyle/>
                    <a:p>
                      <a:pPr algn="ctr"/>
                      <a:r>
                        <a:rPr lang="en-US" dirty="0">
                          <a:solidFill>
                            <a:srgbClr val="92D050"/>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extLst>
                  <a:ext uri="{0D108BD9-81ED-4DB2-BD59-A6C34878D82A}">
                    <a16:rowId xmlns:a16="http://schemas.microsoft.com/office/drawing/2014/main" val="1974937585"/>
                  </a:ext>
                </a:extLst>
              </a:tr>
              <a:tr h="370840">
                <a:tc>
                  <a:txBody>
                    <a:bodyPr/>
                    <a:lstStyle/>
                    <a:p>
                      <a:r>
                        <a:rPr lang="en-US" dirty="0" err="1"/>
                        <a:t>CellRanger</a:t>
                      </a:r>
                      <a:endParaRPr lang="en-US" dirty="0"/>
                    </a:p>
                  </a:txBody>
                  <a:tcPr/>
                </a:tc>
                <a:tc>
                  <a:txBody>
                    <a:bodyPr/>
                    <a:lstStyle/>
                    <a:p>
                      <a:pPr algn="ctr"/>
                      <a:r>
                        <a:rPr 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92D050"/>
                          </a:solidFill>
                        </a:rPr>
                        <a:t>✔️</a:t>
                      </a:r>
                    </a:p>
                  </a:txBody>
                  <a:tcPr/>
                </a:tc>
                <a:tc>
                  <a:txBody>
                    <a:bodyPr/>
                    <a:lstStyle/>
                    <a:p>
                      <a:pPr algn="ctr"/>
                      <a:r>
                        <a:rPr lang="en-US" dirty="0">
                          <a:solidFill>
                            <a:srgbClr val="92D050"/>
                          </a:solidFill>
                        </a:rPr>
                        <a:t>✔️</a:t>
                      </a:r>
                    </a:p>
                  </a:txBody>
                  <a:tcPr/>
                </a:tc>
                <a:tc>
                  <a:txBody>
                    <a:bodyPr/>
                    <a:lstStyle/>
                    <a:p>
                      <a:pPr algn="ctr"/>
                      <a:r>
                        <a:rPr lang="en-US" dirty="0">
                          <a:solidFill>
                            <a:srgbClr val="92D050"/>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92D050"/>
                          </a:solidFill>
                        </a:rPr>
                        <a:t>✔️</a:t>
                      </a:r>
                    </a:p>
                  </a:txBody>
                  <a:tcPr/>
                </a:tc>
                <a:extLst>
                  <a:ext uri="{0D108BD9-81ED-4DB2-BD59-A6C34878D82A}">
                    <a16:rowId xmlns:a16="http://schemas.microsoft.com/office/drawing/2014/main" val="648650230"/>
                  </a:ext>
                </a:extLst>
              </a:tr>
              <a:tr h="370840">
                <a:tc>
                  <a:txBody>
                    <a:bodyPr/>
                    <a:lstStyle/>
                    <a:p>
                      <a:r>
                        <a:rPr lang="en-US" dirty="0"/>
                        <a:t>UMI-tools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92D050"/>
                          </a:solidFill>
                        </a:rPr>
                        <a:t>✔️</a:t>
                      </a:r>
                      <a:endParaRPr lang="en-US" dirty="0"/>
                    </a:p>
                  </a:txBody>
                  <a:tcPr/>
                </a:tc>
                <a:tc>
                  <a:txBody>
                    <a:bodyPr/>
                    <a:lstStyle/>
                    <a:p>
                      <a:pPr algn="ctr"/>
                      <a:r>
                        <a:rPr lang="en-US" dirty="0"/>
                        <a:t>✖️</a:t>
                      </a:r>
                    </a:p>
                  </a:txBody>
                  <a:tcPr/>
                </a:tc>
                <a:tc>
                  <a:txBody>
                    <a:bodyPr/>
                    <a:lstStyle/>
                    <a:p>
                      <a:pPr algn="ctr"/>
                      <a:r>
                        <a:rPr lang="en-US" dirty="0">
                          <a:solidFill>
                            <a:srgbClr val="92D050"/>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pPr algn="ctr"/>
                      <a:r>
                        <a:rPr lang="en-US" dirty="0"/>
                        <a:t>✖️</a:t>
                      </a:r>
                    </a:p>
                  </a:txBody>
                  <a:tcPr/>
                </a:tc>
                <a:extLst>
                  <a:ext uri="{0D108BD9-81ED-4DB2-BD59-A6C34878D82A}">
                    <a16:rowId xmlns:a16="http://schemas.microsoft.com/office/drawing/2014/main" val="1016785197"/>
                  </a:ext>
                </a:extLst>
              </a:tr>
              <a:tr h="370840">
                <a:tc>
                  <a:txBody>
                    <a:bodyPr/>
                    <a:lstStyle/>
                    <a:p>
                      <a:r>
                        <a:rPr lang="en-US" dirty="0" err="1"/>
                        <a:t>umis</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92D050"/>
                          </a:solidFill>
                        </a:rPr>
                        <a:t>✔️</a:t>
                      </a:r>
                      <a:endParaRPr lang="en-US" dirty="0"/>
                    </a:p>
                  </a:txBody>
                  <a:tcPr/>
                </a:tc>
                <a:tc>
                  <a:txBody>
                    <a:bodyPr/>
                    <a:lstStyle/>
                    <a:p>
                      <a:pPr algn="ctr"/>
                      <a:r>
                        <a:rPr lang="en-US" dirty="0"/>
                        <a:t>✖️</a:t>
                      </a:r>
                    </a:p>
                  </a:txBody>
                  <a:tcPr/>
                </a:tc>
                <a:tc>
                  <a:txBody>
                    <a:bodyPr/>
                    <a:lstStyle/>
                    <a:p>
                      <a:pPr algn="ctr"/>
                      <a:r>
                        <a:rPr lang="en-US" dirty="0">
                          <a:solidFill>
                            <a:srgbClr val="92D050"/>
                          </a:solidFill>
                        </a:rPr>
                        <a:t>✔️</a:t>
                      </a:r>
                    </a:p>
                  </a:txBody>
                  <a:tcPr/>
                </a:tc>
                <a:tc>
                  <a:txBody>
                    <a:bodyPr/>
                    <a:lstStyle/>
                    <a:p>
                      <a:pPr algn="ctr"/>
                      <a:r>
                        <a:rPr lang="en-US" dirty="0"/>
                        <a:t>✖️</a:t>
                      </a:r>
                    </a:p>
                  </a:txBody>
                  <a:tcPr/>
                </a:tc>
                <a:tc>
                  <a:txBody>
                    <a:bodyPr/>
                    <a:lstStyle/>
                    <a:p>
                      <a:pPr algn="ctr"/>
                      <a:r>
                        <a:rPr lang="en-US" dirty="0"/>
                        <a:t>✖️</a:t>
                      </a:r>
                    </a:p>
                  </a:txBody>
                  <a:tcPr/>
                </a:tc>
                <a:extLst>
                  <a:ext uri="{0D108BD9-81ED-4DB2-BD59-A6C34878D82A}">
                    <a16:rowId xmlns:a16="http://schemas.microsoft.com/office/drawing/2014/main" val="3514109314"/>
                  </a:ext>
                </a:extLst>
              </a:tr>
              <a:tr h="370840">
                <a:tc>
                  <a:txBody>
                    <a:bodyPr/>
                    <a:lstStyle/>
                    <a:p>
                      <a:r>
                        <a:rPr lang="en-US" dirty="0" err="1"/>
                        <a:t>sircel</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92D050"/>
                          </a:solidFill>
                        </a:rPr>
                        <a:t>✔️</a:t>
                      </a:r>
                      <a:endParaRPr lang="en-US" dirty="0"/>
                    </a:p>
                  </a:txBody>
                  <a:tcPr/>
                </a:tc>
                <a:tc>
                  <a:txBody>
                    <a:bodyPr/>
                    <a:lstStyle/>
                    <a:p>
                      <a:pPr algn="ctr"/>
                      <a:r>
                        <a:rPr lang="en-US" dirty="0"/>
                        <a:t>✖️</a:t>
                      </a:r>
                    </a:p>
                  </a:txBody>
                  <a:tcPr/>
                </a:tc>
                <a:tc>
                  <a:txBody>
                    <a:bodyPr/>
                    <a:lstStyle/>
                    <a:p>
                      <a:pPr algn="ctr"/>
                      <a:r>
                        <a:rPr lang="en-US" dirty="0">
                          <a:solidFill>
                            <a:srgbClr val="92D050"/>
                          </a:solidFill>
                        </a:rPr>
                        <a:t>✔️</a:t>
                      </a:r>
                    </a:p>
                  </a:txBody>
                  <a:tcPr/>
                </a:tc>
                <a:tc>
                  <a:txBody>
                    <a:bodyPr/>
                    <a:lstStyle/>
                    <a:p>
                      <a:pPr algn="ctr"/>
                      <a:r>
                        <a:rPr lang="en-US" dirty="0"/>
                        <a:t>✖️</a:t>
                      </a:r>
                    </a:p>
                  </a:txBody>
                  <a:tcPr/>
                </a:tc>
                <a:tc>
                  <a:txBody>
                    <a:bodyPr/>
                    <a:lstStyle/>
                    <a:p>
                      <a:pPr algn="ctr"/>
                      <a:r>
                        <a:rPr lang="en-US" dirty="0"/>
                        <a:t>✖️</a:t>
                      </a:r>
                    </a:p>
                  </a:txBody>
                  <a:tcPr/>
                </a:tc>
                <a:extLst>
                  <a:ext uri="{0D108BD9-81ED-4DB2-BD59-A6C34878D82A}">
                    <a16:rowId xmlns:a16="http://schemas.microsoft.com/office/drawing/2014/main" val="653838931"/>
                  </a:ext>
                </a:extLst>
              </a:tr>
              <a:tr h="370840">
                <a:tc>
                  <a:txBody>
                    <a:bodyPr/>
                    <a:lstStyle/>
                    <a:p>
                      <a:r>
                        <a:rPr lang="en-US" dirty="0" err="1"/>
                        <a:t>PoissonUMIs</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92D050"/>
                          </a:solidFill>
                        </a:rPr>
                        <a:t>✔️</a:t>
                      </a:r>
                      <a:endParaRPr lang="en-US" dirty="0"/>
                    </a:p>
                  </a:txBody>
                  <a:tcPr/>
                </a:tc>
                <a:tc>
                  <a:txBody>
                    <a:bodyPr/>
                    <a:lstStyle/>
                    <a:p>
                      <a:pPr algn="ctr"/>
                      <a:r>
                        <a:rPr lang="en-US" dirty="0"/>
                        <a:t>✖️</a:t>
                      </a:r>
                    </a:p>
                  </a:txBody>
                  <a:tcPr/>
                </a:tc>
                <a:tc>
                  <a:txBody>
                    <a:bodyPr/>
                    <a:lstStyle/>
                    <a:p>
                      <a:pPr algn="ctr"/>
                      <a:r>
                        <a:rPr lang="en-US" dirty="0">
                          <a:solidFill>
                            <a:srgbClr val="92D050"/>
                          </a:solidFill>
                        </a:rPr>
                        <a:t>✔️</a:t>
                      </a:r>
                    </a:p>
                  </a:txBody>
                  <a:tcPr/>
                </a:tc>
                <a:tc>
                  <a:txBody>
                    <a:bodyPr/>
                    <a:lstStyle/>
                    <a:p>
                      <a:pPr algn="ctr"/>
                      <a:r>
                        <a:rPr lang="en-US" dirty="0"/>
                        <a:t>✖️</a:t>
                      </a:r>
                    </a:p>
                  </a:txBody>
                  <a:tcPr/>
                </a:tc>
                <a:tc>
                  <a:txBody>
                    <a:bodyPr/>
                    <a:lstStyle/>
                    <a:p>
                      <a:pPr algn="ctr"/>
                      <a:r>
                        <a:rPr lang="en-US" dirty="0"/>
                        <a:t>✖️</a:t>
                      </a:r>
                    </a:p>
                  </a:txBody>
                  <a:tcPr/>
                </a:tc>
                <a:extLst>
                  <a:ext uri="{0D108BD9-81ED-4DB2-BD59-A6C34878D82A}">
                    <a16:rowId xmlns:a16="http://schemas.microsoft.com/office/drawing/2014/main" val="2493581100"/>
                  </a:ext>
                </a:extLst>
              </a:tr>
              <a:tr h="370840">
                <a:tc>
                  <a:txBody>
                    <a:bodyPr/>
                    <a:lstStyle/>
                    <a:p>
                      <a:r>
                        <a:rPr lang="en-US" dirty="0" err="1"/>
                        <a:t>TRUmiCount</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92D050"/>
                          </a:solidFill>
                        </a:rPr>
                        <a:t>✔️</a:t>
                      </a:r>
                      <a:endParaRPr lang="en-US" dirty="0"/>
                    </a:p>
                  </a:txBody>
                  <a:tcPr/>
                </a:tc>
                <a:tc>
                  <a:txBody>
                    <a:bodyPr/>
                    <a:lstStyle/>
                    <a:p>
                      <a:pPr algn="ctr"/>
                      <a:r>
                        <a:rPr lang="en-US" dirty="0"/>
                        <a:t>✖️</a:t>
                      </a:r>
                    </a:p>
                  </a:txBody>
                  <a:tcPr/>
                </a:tc>
                <a:tc>
                  <a:txBody>
                    <a:bodyPr/>
                    <a:lstStyle/>
                    <a:p>
                      <a:pPr algn="ctr"/>
                      <a:r>
                        <a:rPr lang="en-US" dirty="0">
                          <a:solidFill>
                            <a:srgbClr val="92D050"/>
                          </a:solidFill>
                        </a:rPr>
                        <a:t>✔️</a:t>
                      </a:r>
                    </a:p>
                  </a:txBody>
                  <a:tcPr/>
                </a:tc>
                <a:tc>
                  <a:txBody>
                    <a:bodyPr/>
                    <a:lstStyle/>
                    <a:p>
                      <a:pPr algn="ctr"/>
                      <a:r>
                        <a:rPr lang="en-US" dirty="0"/>
                        <a:t>✖️</a:t>
                      </a:r>
                    </a:p>
                  </a:txBody>
                  <a:tcPr/>
                </a:tc>
                <a:tc>
                  <a:txBody>
                    <a:bodyPr/>
                    <a:lstStyle/>
                    <a:p>
                      <a:pPr algn="ctr"/>
                      <a:r>
                        <a:rPr lang="en-US" dirty="0"/>
                        <a:t>✖️</a:t>
                      </a:r>
                    </a:p>
                  </a:txBody>
                  <a:tcPr/>
                </a:tc>
                <a:extLst>
                  <a:ext uri="{0D108BD9-81ED-4DB2-BD59-A6C34878D82A}">
                    <a16:rowId xmlns:a16="http://schemas.microsoft.com/office/drawing/2014/main" val="407814957"/>
                  </a:ext>
                </a:extLst>
              </a:tr>
              <a:tr h="370840">
                <a:tc>
                  <a:txBody>
                    <a:bodyPr/>
                    <a:lstStyle/>
                    <a:p>
                      <a:r>
                        <a:rPr lang="en-US" dirty="0"/>
                        <a:t>DrSeq2</a:t>
                      </a:r>
                    </a:p>
                  </a:txBody>
                  <a:tcPr/>
                </a:tc>
                <a:tc>
                  <a:txBody>
                    <a:bodyPr/>
                    <a:lstStyle/>
                    <a:p>
                      <a:pPr algn="ctr"/>
                      <a:r>
                        <a:rPr lang="en-US" dirty="0">
                          <a:solidFill>
                            <a:srgbClr val="92D050"/>
                          </a:solidFill>
                        </a:rPr>
                        <a:t>✔️</a:t>
                      </a:r>
                      <a:endParaRPr lang="en-US" dirty="0"/>
                    </a:p>
                  </a:txBody>
                  <a:tcPr/>
                </a:tc>
                <a:tc>
                  <a:txBody>
                    <a:bodyPr/>
                    <a:lstStyle/>
                    <a:p>
                      <a:pPr algn="ctr"/>
                      <a:r>
                        <a:rPr lang="en-US" dirty="0">
                          <a:solidFill>
                            <a:srgbClr val="92D050"/>
                          </a:solidFill>
                        </a:rPr>
                        <a:t>✔️</a:t>
                      </a:r>
                      <a:endParaRPr lang="en-US" dirty="0"/>
                    </a:p>
                  </a:txBody>
                  <a:tcPr/>
                </a:tc>
                <a:tc>
                  <a:txBody>
                    <a:bodyPr/>
                    <a:lstStyle/>
                    <a:p>
                      <a:pPr algn="ctr"/>
                      <a:r>
                        <a:rPr lang="en-US" dirty="0">
                          <a:solidFill>
                            <a:srgbClr val="92D050"/>
                          </a:solidFill>
                        </a:rPr>
                        <a:t>✔️</a:t>
                      </a:r>
                    </a:p>
                  </a:txBody>
                  <a:tcPr/>
                </a:tc>
                <a:tc>
                  <a:txBody>
                    <a:bodyPr/>
                    <a:lstStyle/>
                    <a:p>
                      <a:pPr algn="ctr"/>
                      <a:r>
                        <a:rPr lang="en-US" dirty="0">
                          <a:solidFill>
                            <a:srgbClr val="92D050"/>
                          </a:solidFill>
                        </a:rPr>
                        <a:t>✔️</a:t>
                      </a:r>
                    </a:p>
                  </a:txBody>
                  <a:tcPr/>
                </a:tc>
                <a:tc>
                  <a:txBody>
                    <a:bodyPr/>
                    <a:lstStyle/>
                    <a:p>
                      <a:pPr algn="ctr"/>
                      <a:r>
                        <a:rPr lang="en-US" dirty="0">
                          <a:solidFill>
                            <a:srgbClr val="92D050"/>
                          </a:solidFill>
                        </a:rPr>
                        <a:t>✔️</a:t>
                      </a:r>
                      <a:endParaRPr lang="en-US" dirty="0"/>
                    </a:p>
                  </a:txBody>
                  <a:tcPr/>
                </a:tc>
                <a:extLst>
                  <a:ext uri="{0D108BD9-81ED-4DB2-BD59-A6C34878D82A}">
                    <a16:rowId xmlns:a16="http://schemas.microsoft.com/office/drawing/2014/main" val="2242752216"/>
                  </a:ext>
                </a:extLst>
              </a:tr>
              <a:tr h="370840">
                <a:tc>
                  <a:txBody>
                    <a:bodyPr/>
                    <a:lstStyle/>
                    <a:p>
                      <a:r>
                        <a:rPr lang="en-US" dirty="0" err="1"/>
                        <a:t>Sharq</a:t>
                      </a:r>
                      <a:endParaRPr lang="en-US" dirty="0"/>
                    </a:p>
                  </a:txBody>
                  <a:tcPr/>
                </a:tc>
                <a:tc>
                  <a:txBody>
                    <a:bodyPr/>
                    <a:lstStyle/>
                    <a:p>
                      <a:pPr algn="ctr"/>
                      <a:r>
                        <a:rPr lang="en-US" dirty="0"/>
                        <a:t>✖️</a:t>
                      </a:r>
                    </a:p>
                  </a:txBody>
                  <a:tcPr/>
                </a:tc>
                <a:tc>
                  <a:txBody>
                    <a:bodyPr/>
                    <a:lstStyle/>
                    <a:p>
                      <a:pPr algn="ctr"/>
                      <a:r>
                        <a:rPr lang="en-US" dirty="0">
                          <a:solidFill>
                            <a:srgbClr val="92D050"/>
                          </a:solidFill>
                        </a:rPr>
                        <a:t>✔️</a:t>
                      </a:r>
                      <a:endParaRPr lang="en-US" dirty="0"/>
                    </a:p>
                  </a:txBody>
                  <a:tcPr/>
                </a:tc>
                <a:tc>
                  <a:txBody>
                    <a:bodyPr/>
                    <a:lstStyle/>
                    <a:p>
                      <a:pPr algn="ctr"/>
                      <a:r>
                        <a:rPr lang="en-US" dirty="0">
                          <a:solidFill>
                            <a:srgbClr val="92D050"/>
                          </a:solidFill>
                        </a:rPr>
                        <a:t>✔️</a:t>
                      </a:r>
                    </a:p>
                  </a:txBody>
                  <a:tcPr/>
                </a:tc>
                <a:tc>
                  <a:txBody>
                    <a:bodyPr/>
                    <a:lstStyle/>
                    <a:p>
                      <a:pPr algn="ctr"/>
                      <a:r>
                        <a:rPr lang="en-US" dirty="0">
                          <a:solidFill>
                            <a:srgbClr val="92D050"/>
                          </a:solidFill>
                        </a:rPr>
                        <a:t>✔️</a:t>
                      </a:r>
                    </a:p>
                  </a:txBody>
                  <a:tcPr/>
                </a:tc>
                <a:tc>
                  <a:txBody>
                    <a:bodyPr/>
                    <a:lstStyle/>
                    <a:p>
                      <a:pPr algn="ctr"/>
                      <a:r>
                        <a:rPr lang="en-US" dirty="0"/>
                        <a:t>✖️</a:t>
                      </a:r>
                    </a:p>
                  </a:txBody>
                  <a:tcPr/>
                </a:tc>
                <a:extLst>
                  <a:ext uri="{0D108BD9-81ED-4DB2-BD59-A6C34878D82A}">
                    <a16:rowId xmlns:a16="http://schemas.microsoft.com/office/drawing/2014/main" val="899619090"/>
                  </a:ext>
                </a:extLst>
              </a:tr>
              <a:tr h="370840">
                <a:tc>
                  <a:txBody>
                    <a:bodyPr/>
                    <a:lstStyle/>
                    <a:p>
                      <a:r>
                        <a:rPr lang="en-US" dirty="0" err="1"/>
                        <a:t>zUMIs</a:t>
                      </a:r>
                      <a:endParaRPr lang="en-US" dirty="0"/>
                    </a:p>
                  </a:txBody>
                  <a:tcPr/>
                </a:tc>
                <a:tc>
                  <a:txBody>
                    <a:bodyPr/>
                    <a:lstStyle/>
                    <a:p>
                      <a:pPr algn="ctr"/>
                      <a:r>
                        <a:rPr lang="en-US" dirty="0">
                          <a:solidFill>
                            <a:srgbClr val="92D050"/>
                          </a:solidFill>
                        </a:rPr>
                        <a:t>✔️</a:t>
                      </a:r>
                      <a:endParaRPr lang="en-US" dirty="0"/>
                    </a:p>
                  </a:txBody>
                  <a:tcPr/>
                </a:tc>
                <a:tc>
                  <a:txBody>
                    <a:bodyPr/>
                    <a:lstStyle/>
                    <a:p>
                      <a:pPr algn="ctr"/>
                      <a:r>
                        <a:rPr lang="en-US" dirty="0">
                          <a:solidFill>
                            <a:srgbClr val="92D050"/>
                          </a:solidFill>
                        </a:rPr>
                        <a:t>✔️</a:t>
                      </a:r>
                      <a:endParaRPr lang="en-US" dirty="0"/>
                    </a:p>
                  </a:txBody>
                  <a:tcPr/>
                </a:tc>
                <a:tc>
                  <a:txBody>
                    <a:bodyPr/>
                    <a:lstStyle/>
                    <a:p>
                      <a:pPr algn="ctr"/>
                      <a:r>
                        <a:rPr lang="en-US" dirty="0">
                          <a:solidFill>
                            <a:srgbClr val="92D050"/>
                          </a:solidFill>
                        </a:rPr>
                        <a:t>✔️</a:t>
                      </a:r>
                    </a:p>
                  </a:txBody>
                  <a:tcPr/>
                </a:tc>
                <a:tc>
                  <a:txBody>
                    <a:bodyPr/>
                    <a:lstStyle/>
                    <a:p>
                      <a:pPr algn="ctr"/>
                      <a:r>
                        <a:rPr lang="en-US" dirty="0">
                          <a:solidFill>
                            <a:srgbClr val="92D050"/>
                          </a:solidFill>
                        </a:rPr>
                        <a:t>✔️</a:t>
                      </a:r>
                    </a:p>
                  </a:txBody>
                  <a:tcPr/>
                </a:tc>
                <a:tc>
                  <a:txBody>
                    <a:bodyPr/>
                    <a:lstStyle/>
                    <a:p>
                      <a:pPr algn="ctr"/>
                      <a:r>
                        <a:rPr lang="en-US" dirty="0"/>
                        <a:t>✖️</a:t>
                      </a:r>
                    </a:p>
                  </a:txBody>
                  <a:tcPr/>
                </a:tc>
                <a:extLst>
                  <a:ext uri="{0D108BD9-81ED-4DB2-BD59-A6C34878D82A}">
                    <a16:rowId xmlns:a16="http://schemas.microsoft.com/office/drawing/2014/main" val="2826788175"/>
                  </a:ext>
                </a:extLst>
              </a:tr>
            </a:tbl>
          </a:graphicData>
        </a:graphic>
      </p:graphicFrame>
    </p:spTree>
    <p:extLst>
      <p:ext uri="{BB962C8B-B14F-4D97-AF65-F5344CB8AC3E}">
        <p14:creationId xmlns:p14="http://schemas.microsoft.com/office/powerpoint/2010/main" val="2710007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Talk overview</a:t>
            </a:r>
          </a:p>
        </p:txBody>
      </p:sp>
      <p:sp>
        <p:nvSpPr>
          <p:cNvPr id="5" name="Bent-Up Arrow 4"/>
          <p:cNvSpPr/>
          <p:nvPr/>
        </p:nvSpPr>
        <p:spPr>
          <a:xfrm rot="5400000">
            <a:off x="1449159" y="2998274"/>
            <a:ext cx="1043056" cy="1187482"/>
          </a:xfrm>
          <a:prstGeom prst="bentUpArrow">
            <a:avLst>
              <a:gd name="adj1" fmla="val 32840"/>
              <a:gd name="adj2" fmla="val 25000"/>
              <a:gd name="adj3" fmla="val 35780"/>
            </a:avLst>
          </a:prstGeom>
        </p:spPr>
        <p:style>
          <a:lnRef idx="0">
            <a:schemeClr val="lt1">
              <a:hueOff val="0"/>
              <a:satOff val="0"/>
              <a:lumOff val="0"/>
              <a:alphaOff val="0"/>
            </a:schemeClr>
          </a:lnRef>
          <a:fillRef idx="1">
            <a:schemeClr val="accent1">
              <a:tint val="50000"/>
              <a:hueOff val="0"/>
              <a:satOff val="0"/>
              <a:lumOff val="0"/>
              <a:alphaOff val="0"/>
            </a:schemeClr>
          </a:fillRef>
          <a:effectRef idx="2">
            <a:schemeClr val="accent1">
              <a:tint val="50000"/>
              <a:hueOff val="0"/>
              <a:satOff val="0"/>
              <a:lumOff val="0"/>
              <a:alphaOff val="0"/>
            </a:schemeClr>
          </a:effectRef>
          <a:fontRef idx="minor">
            <a:schemeClr val="lt1">
              <a:hueOff val="0"/>
              <a:satOff val="0"/>
              <a:lumOff val="0"/>
              <a:alphaOff val="0"/>
            </a:schemeClr>
          </a:fontRef>
        </p:style>
      </p:sp>
      <p:grpSp>
        <p:nvGrpSpPr>
          <p:cNvPr id="20" name="Group 19"/>
          <p:cNvGrpSpPr/>
          <p:nvPr/>
        </p:nvGrpSpPr>
        <p:grpSpPr>
          <a:xfrm>
            <a:off x="1069664" y="1825625"/>
            <a:ext cx="1802047" cy="1261374"/>
            <a:chOff x="650838" y="344534"/>
            <a:chExt cx="1622393" cy="1135622"/>
          </a:xfrm>
        </p:grpSpPr>
        <p:sp>
          <p:nvSpPr>
            <p:cNvPr id="21" name="Rounded Rectangle 20"/>
            <p:cNvSpPr/>
            <p:nvPr/>
          </p:nvSpPr>
          <p:spPr>
            <a:xfrm>
              <a:off x="650838" y="344534"/>
              <a:ext cx="1622393" cy="1135622"/>
            </a:xfrm>
            <a:prstGeom prst="roundRect">
              <a:avLst>
                <a:gd name="adj" fmla="val 1667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2" name="Rounded Rectangle 4"/>
            <p:cNvSpPr/>
            <p:nvPr/>
          </p:nvSpPr>
          <p:spPr>
            <a:xfrm>
              <a:off x="706284" y="399980"/>
              <a:ext cx="1511501" cy="10247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400" dirty="0"/>
                <a:t>D</a:t>
              </a:r>
              <a:r>
                <a:rPr lang="en-US" sz="2400" kern="1200" dirty="0"/>
                <a:t>ata processing</a:t>
              </a:r>
            </a:p>
          </p:txBody>
        </p:sp>
      </p:grpSp>
      <p:grpSp>
        <p:nvGrpSpPr>
          <p:cNvPr id="24" name="Group 23"/>
          <p:cNvGrpSpPr/>
          <p:nvPr/>
        </p:nvGrpSpPr>
        <p:grpSpPr>
          <a:xfrm>
            <a:off x="2557515" y="3222899"/>
            <a:ext cx="1802047" cy="1261374"/>
            <a:chOff x="650838" y="344534"/>
            <a:chExt cx="1622393" cy="1135622"/>
          </a:xfrm>
        </p:grpSpPr>
        <p:sp>
          <p:nvSpPr>
            <p:cNvPr id="25" name="Rounded Rectangle 24"/>
            <p:cNvSpPr/>
            <p:nvPr/>
          </p:nvSpPr>
          <p:spPr>
            <a:xfrm>
              <a:off x="650838" y="344534"/>
              <a:ext cx="1622393" cy="1135622"/>
            </a:xfrm>
            <a:prstGeom prst="roundRect">
              <a:avLst>
                <a:gd name="adj" fmla="val 1667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6" name="Rounded Rectangle 4"/>
            <p:cNvSpPr/>
            <p:nvPr/>
          </p:nvSpPr>
          <p:spPr>
            <a:xfrm>
              <a:off x="706284" y="399980"/>
              <a:ext cx="1511501" cy="10247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400" kern="1200"/>
                <a:t>Method evaluations</a:t>
              </a:r>
              <a:endParaRPr lang="en-US" sz="2400" kern="1200" dirty="0"/>
            </a:p>
          </p:txBody>
        </p:sp>
      </p:grpSp>
      <p:sp>
        <p:nvSpPr>
          <p:cNvPr id="32" name="TextBox 31"/>
          <p:cNvSpPr txBox="1"/>
          <p:nvPr/>
        </p:nvSpPr>
        <p:spPr>
          <a:xfrm>
            <a:off x="2933297" y="2115810"/>
            <a:ext cx="7582303" cy="984885"/>
          </a:xfrm>
          <a:prstGeom prst="rect">
            <a:avLst/>
          </a:prstGeom>
          <a:noFill/>
        </p:spPr>
        <p:txBody>
          <a:bodyPr wrap="square" rtlCol="0">
            <a:spAutoFit/>
          </a:bodyPr>
          <a:lstStyle/>
          <a:p>
            <a:r>
              <a:rPr lang="en-US" sz="2000" i="1" dirty="0" err="1"/>
              <a:t>scPipe</a:t>
            </a:r>
            <a:r>
              <a:rPr lang="en-US" sz="2000" dirty="0"/>
              <a:t>: An R package for single cell RNA-</a:t>
            </a:r>
            <a:r>
              <a:rPr lang="en-US" sz="2000" dirty="0" err="1"/>
              <a:t>seq</a:t>
            </a:r>
            <a:r>
              <a:rPr lang="en-US" sz="2000" dirty="0"/>
              <a:t> data processing and quality control</a:t>
            </a:r>
          </a:p>
          <a:p>
            <a:endParaRPr lang="en-US" dirty="0"/>
          </a:p>
        </p:txBody>
      </p:sp>
      <p:sp>
        <p:nvSpPr>
          <p:cNvPr id="33" name="TextBox 32"/>
          <p:cNvSpPr txBox="1"/>
          <p:nvPr/>
        </p:nvSpPr>
        <p:spPr>
          <a:xfrm>
            <a:off x="4402624" y="3486649"/>
            <a:ext cx="6826849" cy="707886"/>
          </a:xfrm>
          <a:prstGeom prst="rect">
            <a:avLst/>
          </a:prstGeom>
          <a:noFill/>
        </p:spPr>
        <p:txBody>
          <a:bodyPr wrap="square" rtlCol="0">
            <a:spAutoFit/>
          </a:bodyPr>
          <a:lstStyle/>
          <a:p>
            <a:r>
              <a:rPr lang="en-US" sz="2000" dirty="0"/>
              <a:t>Design and analysis of a series of single cell RNA-</a:t>
            </a:r>
            <a:r>
              <a:rPr lang="en-US" sz="2000" dirty="0" err="1"/>
              <a:t>seq</a:t>
            </a:r>
            <a:r>
              <a:rPr lang="en-US" sz="2000" dirty="0"/>
              <a:t> control data sets to compare different protocols and analysis methods</a:t>
            </a:r>
          </a:p>
        </p:txBody>
      </p:sp>
      <p:sp>
        <p:nvSpPr>
          <p:cNvPr id="3" name="Rectangle 2"/>
          <p:cNvSpPr/>
          <p:nvPr/>
        </p:nvSpPr>
        <p:spPr>
          <a:xfrm>
            <a:off x="2557514" y="3221935"/>
            <a:ext cx="8796285" cy="12623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3EBBBC94-B078-DE47-8EE4-73B4103F1EA1}" type="slidenum">
              <a:rPr lang="en-US" smtClean="0"/>
              <a:t>11</a:t>
            </a:fld>
            <a:endParaRPr lang="en-US"/>
          </a:p>
        </p:txBody>
      </p:sp>
    </p:spTree>
    <p:extLst>
      <p:ext uri="{BB962C8B-B14F-4D97-AF65-F5344CB8AC3E}">
        <p14:creationId xmlns:p14="http://schemas.microsoft.com/office/powerpoint/2010/main" val="66656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4B98A-CDAB-534F-BA36-C3223E455290}"/>
              </a:ext>
            </a:extLst>
          </p:cNvPr>
          <p:cNvSpPr>
            <a:spLocks noGrp="1"/>
          </p:cNvSpPr>
          <p:nvPr>
            <p:ph type="title"/>
          </p:nvPr>
        </p:nvSpPr>
        <p:spPr>
          <a:xfrm>
            <a:off x="838200" y="225979"/>
            <a:ext cx="10515600" cy="1325563"/>
          </a:xfrm>
        </p:spPr>
        <p:txBody>
          <a:bodyPr>
            <a:normAutofit/>
          </a:bodyPr>
          <a:lstStyle/>
          <a:p>
            <a:r>
              <a:rPr lang="en-US" b="1" dirty="0"/>
              <a:t>Explosion of </a:t>
            </a:r>
            <a:r>
              <a:rPr lang="en-US" b="1" dirty="0" err="1"/>
              <a:t>scRNA-seq</a:t>
            </a:r>
            <a:r>
              <a:rPr lang="en-US" b="1" dirty="0"/>
              <a:t> analysis methods…</a:t>
            </a:r>
          </a:p>
        </p:txBody>
      </p:sp>
      <p:pic>
        <p:nvPicPr>
          <p:cNvPr id="5" name="Content Placeholder 4">
            <a:extLst>
              <a:ext uri="{FF2B5EF4-FFF2-40B4-BE49-F238E27FC236}">
                <a16:creationId xmlns:a16="http://schemas.microsoft.com/office/drawing/2014/main" id="{BA02A3FE-197F-0F42-8630-375419531D2F}"/>
              </a:ext>
            </a:extLst>
          </p:cNvPr>
          <p:cNvPicPr>
            <a:picLocks noGrp="1" noChangeAspect="1"/>
          </p:cNvPicPr>
          <p:nvPr>
            <p:ph idx="1"/>
          </p:nvPr>
        </p:nvPicPr>
        <p:blipFill>
          <a:blip r:embed="rId2"/>
          <a:stretch>
            <a:fillRect/>
          </a:stretch>
        </p:blipFill>
        <p:spPr>
          <a:xfrm>
            <a:off x="2416528" y="1385798"/>
            <a:ext cx="7358944" cy="4730750"/>
          </a:xfrm>
        </p:spPr>
      </p:pic>
      <p:sp>
        <p:nvSpPr>
          <p:cNvPr id="6" name="Rectangle 5">
            <a:extLst>
              <a:ext uri="{FF2B5EF4-FFF2-40B4-BE49-F238E27FC236}">
                <a16:creationId xmlns:a16="http://schemas.microsoft.com/office/drawing/2014/main" id="{C2C81E42-2892-B741-836A-6F3CED46F4A8}"/>
              </a:ext>
            </a:extLst>
          </p:cNvPr>
          <p:cNvSpPr/>
          <p:nvPr/>
        </p:nvSpPr>
        <p:spPr>
          <a:xfrm>
            <a:off x="3049558" y="5929807"/>
            <a:ext cx="6611280" cy="707886"/>
          </a:xfrm>
          <a:prstGeom prst="rect">
            <a:avLst/>
          </a:prstGeom>
        </p:spPr>
        <p:txBody>
          <a:bodyPr wrap="square">
            <a:spAutoFit/>
          </a:bodyPr>
          <a:lstStyle/>
          <a:p>
            <a:r>
              <a:rPr lang="en-US" sz="2000" dirty="0">
                <a:latin typeface="Helvetica" pitchFamily="2" charset="0"/>
              </a:rPr>
              <a:t>    	     </a:t>
            </a:r>
            <a:r>
              <a:rPr lang="en-US" sz="2000" dirty="0">
                <a:latin typeface="Helvetica" pitchFamily="2" charset="0"/>
                <a:hlinkClick r:id="rId3"/>
              </a:rPr>
              <a:t>https://www.scrna-tools.org/ </a:t>
            </a:r>
            <a:endParaRPr lang="en-US" sz="2000" dirty="0">
              <a:latin typeface="Helvetica" pitchFamily="2" charset="0"/>
            </a:endParaRPr>
          </a:p>
          <a:p>
            <a:r>
              <a:rPr lang="en-US" sz="2000" dirty="0" err="1">
                <a:latin typeface="Helvetica" pitchFamily="2" charset="0"/>
              </a:rPr>
              <a:t>Zappia</a:t>
            </a:r>
            <a:r>
              <a:rPr lang="en-US" sz="2000" dirty="0">
                <a:latin typeface="Helvetica" pitchFamily="2" charset="0"/>
              </a:rPr>
              <a:t>, </a:t>
            </a:r>
            <a:r>
              <a:rPr lang="en-US" sz="2000" dirty="0" err="1">
                <a:latin typeface="Helvetica" pitchFamily="2" charset="0"/>
              </a:rPr>
              <a:t>Phipson</a:t>
            </a:r>
            <a:r>
              <a:rPr lang="en-US" sz="2000" dirty="0">
                <a:latin typeface="Helvetica" pitchFamily="2" charset="0"/>
              </a:rPr>
              <a:t> &amp; </a:t>
            </a:r>
            <a:r>
              <a:rPr lang="en-US" sz="2000" dirty="0" err="1">
                <a:latin typeface="Helvetica" pitchFamily="2" charset="0"/>
              </a:rPr>
              <a:t>Oshlack</a:t>
            </a:r>
            <a:r>
              <a:rPr lang="en-US" sz="2000" dirty="0">
                <a:latin typeface="Helvetica" pitchFamily="2" charset="0"/>
              </a:rPr>
              <a:t>, </a:t>
            </a:r>
            <a:r>
              <a:rPr lang="en-US" sz="2000" dirty="0" err="1">
                <a:latin typeface="Helvetica" pitchFamily="2" charset="0"/>
              </a:rPr>
              <a:t>PLoS</a:t>
            </a:r>
            <a:r>
              <a:rPr lang="en-US" sz="2000" dirty="0">
                <a:latin typeface="Helvetica" pitchFamily="2" charset="0"/>
              </a:rPr>
              <a:t> Comp </a:t>
            </a:r>
            <a:r>
              <a:rPr lang="en-US" sz="2000" dirty="0" err="1">
                <a:latin typeface="Helvetica" pitchFamily="2" charset="0"/>
              </a:rPr>
              <a:t>Biol</a:t>
            </a:r>
            <a:r>
              <a:rPr lang="en-US" sz="2000" dirty="0">
                <a:latin typeface="Helvetica" pitchFamily="2" charset="0"/>
              </a:rPr>
              <a:t> 2018</a:t>
            </a:r>
          </a:p>
        </p:txBody>
      </p:sp>
    </p:spTree>
    <p:extLst>
      <p:ext uri="{BB962C8B-B14F-4D97-AF65-F5344CB8AC3E}">
        <p14:creationId xmlns:p14="http://schemas.microsoft.com/office/powerpoint/2010/main" val="1494736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DC35A-2BB0-3A48-B9D8-3D65BE4C1AD3}"/>
              </a:ext>
            </a:extLst>
          </p:cNvPr>
          <p:cNvSpPr>
            <a:spLocks noGrp="1"/>
          </p:cNvSpPr>
          <p:nvPr>
            <p:ph type="title"/>
          </p:nvPr>
        </p:nvSpPr>
        <p:spPr/>
        <p:txBody>
          <a:bodyPr>
            <a:normAutofit/>
          </a:bodyPr>
          <a:lstStyle/>
          <a:p>
            <a:r>
              <a:rPr lang="en-US" b="1" dirty="0"/>
              <a:t>Many different types of analysis are possible…</a:t>
            </a:r>
          </a:p>
        </p:txBody>
      </p:sp>
      <p:pic>
        <p:nvPicPr>
          <p:cNvPr id="5" name="Content Placeholder 4">
            <a:extLst>
              <a:ext uri="{FF2B5EF4-FFF2-40B4-BE49-F238E27FC236}">
                <a16:creationId xmlns:a16="http://schemas.microsoft.com/office/drawing/2014/main" id="{EE91ED1D-7C0D-BE45-AD46-697EBD904FAD}"/>
              </a:ext>
            </a:extLst>
          </p:cNvPr>
          <p:cNvPicPr>
            <a:picLocks noGrp="1" noChangeAspect="1"/>
          </p:cNvPicPr>
          <p:nvPr>
            <p:ph idx="1"/>
          </p:nvPr>
        </p:nvPicPr>
        <p:blipFill rotWithShape="1">
          <a:blip r:embed="rId2"/>
          <a:srcRect t="8919" r="28948" b="6900"/>
          <a:stretch/>
        </p:blipFill>
        <p:spPr>
          <a:xfrm>
            <a:off x="2480590" y="1465312"/>
            <a:ext cx="6912768" cy="5265112"/>
          </a:xfrm>
        </p:spPr>
      </p:pic>
      <p:sp>
        <p:nvSpPr>
          <p:cNvPr id="3" name="Rectangle 2">
            <a:extLst>
              <a:ext uri="{FF2B5EF4-FFF2-40B4-BE49-F238E27FC236}">
                <a16:creationId xmlns:a16="http://schemas.microsoft.com/office/drawing/2014/main" id="{785CF94E-0F86-AE40-91A9-180050563021}"/>
              </a:ext>
            </a:extLst>
          </p:cNvPr>
          <p:cNvSpPr/>
          <p:nvPr/>
        </p:nvSpPr>
        <p:spPr bwMode="auto">
          <a:xfrm>
            <a:off x="9264352" y="4445640"/>
            <a:ext cx="432048" cy="158417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charset="0"/>
            </a:endParaRPr>
          </a:p>
        </p:txBody>
      </p:sp>
      <p:sp>
        <p:nvSpPr>
          <p:cNvPr id="6" name="Rectangle 5">
            <a:extLst>
              <a:ext uri="{FF2B5EF4-FFF2-40B4-BE49-F238E27FC236}">
                <a16:creationId xmlns:a16="http://schemas.microsoft.com/office/drawing/2014/main" id="{3B98EE7E-9FE4-BF4F-98E7-28BDB3241919}"/>
              </a:ext>
            </a:extLst>
          </p:cNvPr>
          <p:cNvSpPr/>
          <p:nvPr/>
        </p:nvSpPr>
        <p:spPr bwMode="auto">
          <a:xfrm>
            <a:off x="9912424" y="3869576"/>
            <a:ext cx="432048" cy="1584176"/>
          </a:xfrm>
          <a:prstGeom prst="rect">
            <a:avLst/>
          </a:prstGeom>
          <a:solidFill>
            <a:schemeClr val="bg1"/>
          </a:solidFill>
          <a:ln w="9525" cap="flat" cmpd="sng" algn="ctr">
            <a:noFill/>
            <a:prstDash val="solid"/>
            <a:round/>
            <a:headEnd type="none" w="med" len="med"/>
            <a:tailEnd type="none" w="med" len="med"/>
          </a:ln>
          <a:effectLst/>
          <a:scene3d>
            <a:camera prst="orthographicFront">
              <a:rot lat="0" lon="0" rev="3600000"/>
            </a:camera>
            <a:lightRig rig="threePt" dir="t"/>
          </a:scene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charset="0"/>
            </a:endParaRPr>
          </a:p>
        </p:txBody>
      </p:sp>
      <p:sp>
        <p:nvSpPr>
          <p:cNvPr id="7" name="Rectangle 6">
            <a:extLst>
              <a:ext uri="{FF2B5EF4-FFF2-40B4-BE49-F238E27FC236}">
                <a16:creationId xmlns:a16="http://schemas.microsoft.com/office/drawing/2014/main" id="{154A343D-954B-ED42-AC93-EE61C99A7F84}"/>
              </a:ext>
            </a:extLst>
          </p:cNvPr>
          <p:cNvSpPr/>
          <p:nvPr/>
        </p:nvSpPr>
        <p:spPr bwMode="auto">
          <a:xfrm>
            <a:off x="9588797" y="4701014"/>
            <a:ext cx="432048" cy="1584176"/>
          </a:xfrm>
          <a:prstGeom prst="rect">
            <a:avLst/>
          </a:prstGeom>
          <a:solidFill>
            <a:schemeClr val="bg1"/>
          </a:solidFill>
          <a:ln w="9525" cap="flat" cmpd="sng" algn="ctr">
            <a:noFill/>
            <a:prstDash val="solid"/>
            <a:round/>
            <a:headEnd type="none" w="med" len="med"/>
            <a:tailEnd type="none" w="med" len="med"/>
          </a:ln>
          <a:effectLst/>
          <a:scene3d>
            <a:camera prst="orthographicFront">
              <a:rot lat="0" lon="0" rev="360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8" name="Rectangle 7">
            <a:extLst>
              <a:ext uri="{FF2B5EF4-FFF2-40B4-BE49-F238E27FC236}">
                <a16:creationId xmlns:a16="http://schemas.microsoft.com/office/drawing/2014/main" id="{5A85B075-D512-7845-ADF7-1A7E194C4FFB}"/>
              </a:ext>
            </a:extLst>
          </p:cNvPr>
          <p:cNvSpPr/>
          <p:nvPr/>
        </p:nvSpPr>
        <p:spPr bwMode="auto">
          <a:xfrm>
            <a:off x="9123124" y="5386620"/>
            <a:ext cx="432048" cy="1584176"/>
          </a:xfrm>
          <a:prstGeom prst="rect">
            <a:avLst/>
          </a:prstGeom>
          <a:solidFill>
            <a:schemeClr val="bg1"/>
          </a:solidFill>
          <a:ln w="9525" cap="flat" cmpd="sng" algn="ctr">
            <a:noFill/>
            <a:prstDash val="solid"/>
            <a:round/>
            <a:headEnd type="none" w="med" len="med"/>
            <a:tailEnd type="none" w="med" len="med"/>
          </a:ln>
          <a:effectLst/>
          <a:scene3d>
            <a:camera prst="orthographicFront">
              <a:rot lat="0" lon="0" rev="360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245951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There have been comparisons but no</a:t>
            </a:r>
            <a:br>
              <a:rPr lang="en-US" b="1" dirty="0"/>
            </a:br>
            <a:r>
              <a:rPr lang="en-US" b="1" dirty="0"/>
              <a:t>gold-standard benchmarking data sets exist</a:t>
            </a:r>
            <a:r>
              <a:rPr lang="en-US" dirty="0"/>
              <a:t>*</a:t>
            </a:r>
          </a:p>
        </p:txBody>
      </p:sp>
      <p:sp>
        <p:nvSpPr>
          <p:cNvPr id="3" name="Content Placeholder 2"/>
          <p:cNvSpPr>
            <a:spLocks noGrp="1"/>
          </p:cNvSpPr>
          <p:nvPr>
            <p:ph idx="1"/>
          </p:nvPr>
        </p:nvSpPr>
        <p:spPr>
          <a:xfrm>
            <a:off x="838200" y="1825625"/>
            <a:ext cx="10515600" cy="4351338"/>
          </a:xfrm>
        </p:spPr>
        <p:txBody>
          <a:bodyPr/>
          <a:lstStyle/>
          <a:p>
            <a:r>
              <a:rPr lang="en-US" b="1" dirty="0"/>
              <a:t>Protocols</a:t>
            </a:r>
            <a:r>
              <a:rPr lang="en-US" dirty="0"/>
              <a:t>: </a:t>
            </a:r>
            <a:r>
              <a:rPr lang="en-US" dirty="0" err="1"/>
              <a:t>Svensson</a:t>
            </a:r>
            <a:r>
              <a:rPr lang="en-US" dirty="0"/>
              <a:t> </a:t>
            </a:r>
            <a:r>
              <a:rPr lang="en-US" i="1" dirty="0"/>
              <a:t>et al.</a:t>
            </a:r>
            <a:r>
              <a:rPr lang="en-US" dirty="0"/>
              <a:t> Nature Methods 2017</a:t>
            </a:r>
          </a:p>
          <a:p>
            <a:endParaRPr lang="en-US" sz="1200" b="1" dirty="0"/>
          </a:p>
          <a:p>
            <a:r>
              <a:rPr lang="en-US" b="1" dirty="0"/>
              <a:t>Normalization</a:t>
            </a:r>
            <a:r>
              <a:rPr lang="en-US" dirty="0"/>
              <a:t>: Cole </a:t>
            </a:r>
            <a:r>
              <a:rPr lang="en-US" i="1" dirty="0"/>
              <a:t>et al.</a:t>
            </a:r>
            <a:r>
              <a:rPr lang="en-US" dirty="0"/>
              <a:t> </a:t>
            </a:r>
            <a:r>
              <a:rPr lang="en-US" dirty="0" err="1"/>
              <a:t>bioRxiv</a:t>
            </a:r>
            <a:r>
              <a:rPr lang="en-US" dirty="0"/>
              <a:t> 2017</a:t>
            </a:r>
          </a:p>
          <a:p>
            <a:r>
              <a:rPr lang="en-US" b="1" dirty="0"/>
              <a:t>Imputation</a:t>
            </a:r>
            <a:r>
              <a:rPr lang="en-US" dirty="0"/>
              <a:t>: Zhang </a:t>
            </a:r>
            <a:r>
              <a:rPr lang="en-US" i="1" dirty="0"/>
              <a:t>et al.</a:t>
            </a:r>
            <a:r>
              <a:rPr lang="en-US" dirty="0"/>
              <a:t> </a:t>
            </a:r>
            <a:r>
              <a:rPr lang="en-US" dirty="0" err="1"/>
              <a:t>bioRxiv</a:t>
            </a:r>
            <a:r>
              <a:rPr lang="en-US" dirty="0"/>
              <a:t> 2017</a:t>
            </a:r>
          </a:p>
          <a:p>
            <a:r>
              <a:rPr lang="en-US" b="1" dirty="0"/>
              <a:t>Feature selection</a:t>
            </a:r>
            <a:r>
              <a:rPr lang="en-US" dirty="0"/>
              <a:t>: Yip </a:t>
            </a:r>
            <a:r>
              <a:rPr lang="en-US" i="1" dirty="0"/>
              <a:t>et al.</a:t>
            </a:r>
            <a:r>
              <a:rPr lang="en-US" dirty="0"/>
              <a:t> Briefings in Bioinformatics 2018</a:t>
            </a:r>
          </a:p>
          <a:p>
            <a:r>
              <a:rPr lang="en-US" b="1" dirty="0"/>
              <a:t>Differential expression</a:t>
            </a:r>
            <a:r>
              <a:rPr lang="en-US" dirty="0"/>
              <a:t>: </a:t>
            </a:r>
            <a:r>
              <a:rPr lang="en-US" dirty="0" err="1"/>
              <a:t>Soneson</a:t>
            </a:r>
            <a:r>
              <a:rPr lang="en-US" dirty="0"/>
              <a:t> </a:t>
            </a:r>
            <a:r>
              <a:rPr lang="en-US" i="1" dirty="0"/>
              <a:t>et al.</a:t>
            </a:r>
            <a:r>
              <a:rPr lang="en-US" dirty="0"/>
              <a:t> Nature Methods 2018</a:t>
            </a:r>
          </a:p>
          <a:p>
            <a:r>
              <a:rPr lang="en-US" b="1" dirty="0"/>
              <a:t>Clustering</a:t>
            </a:r>
            <a:r>
              <a:rPr lang="en-US" dirty="0"/>
              <a:t>: Duo </a:t>
            </a:r>
            <a:r>
              <a:rPr lang="en-US" i="1" dirty="0"/>
              <a:t>et al.</a:t>
            </a:r>
            <a:r>
              <a:rPr lang="en-US" dirty="0"/>
              <a:t> F1000Research 2018</a:t>
            </a:r>
          </a:p>
          <a:p>
            <a:r>
              <a:rPr lang="en-US" b="1" dirty="0"/>
              <a:t>Trajectory</a:t>
            </a:r>
            <a:r>
              <a:rPr lang="en-US" dirty="0"/>
              <a:t>: </a:t>
            </a:r>
            <a:r>
              <a:rPr lang="en-US" dirty="0" err="1"/>
              <a:t>Saelens</a:t>
            </a:r>
            <a:r>
              <a:rPr lang="en-US" dirty="0"/>
              <a:t> </a:t>
            </a:r>
            <a:r>
              <a:rPr lang="en-US" i="1" dirty="0"/>
              <a:t>et al.</a:t>
            </a:r>
            <a:r>
              <a:rPr lang="en-US" dirty="0"/>
              <a:t> </a:t>
            </a:r>
            <a:r>
              <a:rPr lang="en-US" dirty="0" err="1"/>
              <a:t>bioRxiv</a:t>
            </a:r>
            <a:r>
              <a:rPr lang="en-US" dirty="0"/>
              <a:t> 2018</a:t>
            </a:r>
          </a:p>
        </p:txBody>
      </p:sp>
      <p:sp>
        <p:nvSpPr>
          <p:cNvPr id="4" name="TextBox 3"/>
          <p:cNvSpPr txBox="1"/>
          <p:nvPr/>
        </p:nvSpPr>
        <p:spPr>
          <a:xfrm>
            <a:off x="953508" y="5969608"/>
            <a:ext cx="3578224" cy="523220"/>
          </a:xfrm>
          <a:prstGeom prst="rect">
            <a:avLst/>
          </a:prstGeom>
          <a:noFill/>
        </p:spPr>
        <p:txBody>
          <a:bodyPr wrap="none" rtlCol="0">
            <a:spAutoFit/>
          </a:bodyPr>
          <a:lstStyle/>
          <a:p>
            <a:r>
              <a:rPr lang="en-US" sz="2800" dirty="0">
                <a:solidFill>
                  <a:schemeClr val="bg1">
                    <a:lumMod val="50000"/>
                  </a:schemeClr>
                </a:solidFill>
              </a:rPr>
              <a:t>* that we are aware of!</a:t>
            </a:r>
          </a:p>
        </p:txBody>
      </p:sp>
      <p:sp>
        <p:nvSpPr>
          <p:cNvPr id="5" name="Slide Number Placeholder 4"/>
          <p:cNvSpPr>
            <a:spLocks noGrp="1"/>
          </p:cNvSpPr>
          <p:nvPr>
            <p:ph type="sldNum" sz="quarter" idx="12"/>
          </p:nvPr>
        </p:nvSpPr>
        <p:spPr/>
        <p:txBody>
          <a:bodyPr/>
          <a:lstStyle/>
          <a:p>
            <a:fld id="{3EBBBC94-B078-DE47-8EE4-73B4103F1EA1}" type="slidenum">
              <a:rPr lang="en-US" smtClean="0"/>
              <a:t>14</a:t>
            </a:fld>
            <a:endParaRPr lang="en-US"/>
          </a:p>
        </p:txBody>
      </p:sp>
    </p:spTree>
    <p:extLst>
      <p:ext uri="{BB962C8B-B14F-4D97-AF65-F5344CB8AC3E}">
        <p14:creationId xmlns:p14="http://schemas.microsoft.com/office/powerpoint/2010/main" val="2025993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Experimental Design</a:t>
            </a:r>
          </a:p>
        </p:txBody>
      </p:sp>
      <p:pic>
        <p:nvPicPr>
          <p:cNvPr id="4" name="Picture 3"/>
          <p:cNvPicPr>
            <a:picLocks noChangeAspect="1"/>
          </p:cNvPicPr>
          <p:nvPr/>
        </p:nvPicPr>
        <p:blipFill>
          <a:blip r:embed="rId2"/>
          <a:stretch>
            <a:fillRect/>
          </a:stretch>
        </p:blipFill>
        <p:spPr>
          <a:xfrm>
            <a:off x="5363978" y="1879387"/>
            <a:ext cx="1277310" cy="969187"/>
          </a:xfrm>
          <a:prstGeom prst="rect">
            <a:avLst/>
          </a:prstGeom>
        </p:spPr>
      </p:pic>
      <p:pic>
        <p:nvPicPr>
          <p:cNvPr id="5" name="Picture 4"/>
          <p:cNvPicPr>
            <a:picLocks noChangeAspect="1"/>
          </p:cNvPicPr>
          <p:nvPr/>
        </p:nvPicPr>
        <p:blipFill>
          <a:blip r:embed="rId3"/>
          <a:stretch>
            <a:fillRect/>
          </a:stretch>
        </p:blipFill>
        <p:spPr>
          <a:xfrm>
            <a:off x="9365940" y="1879387"/>
            <a:ext cx="1288896" cy="842928"/>
          </a:xfrm>
          <a:prstGeom prst="rect">
            <a:avLst/>
          </a:prstGeom>
        </p:spPr>
      </p:pic>
      <p:sp>
        <p:nvSpPr>
          <p:cNvPr id="6" name="Oval 5"/>
          <p:cNvSpPr/>
          <p:nvPr/>
        </p:nvSpPr>
        <p:spPr>
          <a:xfrm>
            <a:off x="2044165" y="2310732"/>
            <a:ext cx="198387" cy="198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242552" y="2203765"/>
            <a:ext cx="198387" cy="198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242552" y="2455870"/>
            <a:ext cx="198387" cy="19838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394952" y="2608270"/>
            <a:ext cx="198387" cy="19838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494145" y="2363981"/>
            <a:ext cx="198387" cy="19838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993574" y="2066400"/>
            <a:ext cx="198387" cy="198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440939" y="2119872"/>
            <a:ext cx="198387" cy="19838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205918" y="1983179"/>
            <a:ext cx="198387" cy="19838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412106" y="1910385"/>
            <a:ext cx="198387" cy="19838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38539" y="2181566"/>
            <a:ext cx="1114408" cy="369332"/>
          </a:xfrm>
          <a:prstGeom prst="rect">
            <a:avLst/>
          </a:prstGeom>
          <a:noFill/>
        </p:spPr>
        <p:txBody>
          <a:bodyPr wrap="none" rtlCol="0">
            <a:spAutoFit/>
          </a:bodyPr>
          <a:lstStyle/>
          <a:p>
            <a:r>
              <a:rPr lang="en-US" altLang="zh-CN"/>
              <a:t>Single cell</a:t>
            </a:r>
            <a:endParaRPr lang="en-US" dirty="0"/>
          </a:p>
        </p:txBody>
      </p:sp>
      <p:sp>
        <p:nvSpPr>
          <p:cNvPr id="19" name="TextBox 18"/>
          <p:cNvSpPr txBox="1"/>
          <p:nvPr/>
        </p:nvSpPr>
        <p:spPr>
          <a:xfrm>
            <a:off x="3848431" y="2115704"/>
            <a:ext cx="1544910" cy="369332"/>
          </a:xfrm>
          <a:prstGeom prst="rect">
            <a:avLst/>
          </a:prstGeom>
          <a:noFill/>
        </p:spPr>
        <p:txBody>
          <a:bodyPr wrap="none" rtlCol="0">
            <a:spAutoFit/>
          </a:bodyPr>
          <a:lstStyle/>
          <a:p>
            <a:r>
              <a:rPr lang="en-US" altLang="zh-CN" dirty="0"/>
              <a:t>9 cell mixtures</a:t>
            </a:r>
            <a:endParaRPr lang="en-US" dirty="0"/>
          </a:p>
        </p:txBody>
      </p:sp>
      <p:sp>
        <p:nvSpPr>
          <p:cNvPr id="20" name="TextBox 19"/>
          <p:cNvSpPr txBox="1"/>
          <p:nvPr/>
        </p:nvSpPr>
        <p:spPr>
          <a:xfrm>
            <a:off x="7850393" y="2116185"/>
            <a:ext cx="1462901" cy="369332"/>
          </a:xfrm>
          <a:prstGeom prst="rect">
            <a:avLst/>
          </a:prstGeom>
          <a:noFill/>
        </p:spPr>
        <p:txBody>
          <a:bodyPr wrap="none" rtlCol="0">
            <a:spAutoFit/>
          </a:bodyPr>
          <a:lstStyle/>
          <a:p>
            <a:r>
              <a:rPr lang="en-US"/>
              <a:t>RNA mixtures</a:t>
            </a:r>
            <a:endParaRPr lang="en-US" dirty="0"/>
          </a:p>
        </p:txBody>
      </p:sp>
      <p:cxnSp>
        <p:nvCxnSpPr>
          <p:cNvPr id="22" name="Straight Arrow Connector 21"/>
          <p:cNvCxnSpPr/>
          <p:nvPr/>
        </p:nvCxnSpPr>
        <p:spPr>
          <a:xfrm flipH="1">
            <a:off x="1352947" y="2965837"/>
            <a:ext cx="984736" cy="9847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4"/>
          <a:stretch>
            <a:fillRect/>
          </a:stretch>
        </p:blipFill>
        <p:spPr>
          <a:xfrm>
            <a:off x="424235" y="3962552"/>
            <a:ext cx="1078561" cy="599201"/>
          </a:xfrm>
          <a:prstGeom prst="rect">
            <a:avLst/>
          </a:prstGeom>
        </p:spPr>
      </p:pic>
      <p:sp>
        <p:nvSpPr>
          <p:cNvPr id="24" name="TextBox 23"/>
          <p:cNvSpPr txBox="1"/>
          <p:nvPr/>
        </p:nvSpPr>
        <p:spPr>
          <a:xfrm>
            <a:off x="424235" y="4466957"/>
            <a:ext cx="1032655" cy="369332"/>
          </a:xfrm>
          <a:prstGeom prst="rect">
            <a:avLst/>
          </a:prstGeom>
          <a:noFill/>
        </p:spPr>
        <p:txBody>
          <a:bodyPr wrap="none" rtlCol="0">
            <a:spAutoFit/>
          </a:bodyPr>
          <a:lstStyle/>
          <a:p>
            <a:r>
              <a:rPr lang="en-US" dirty="0"/>
              <a:t>CEL-seq2</a:t>
            </a:r>
          </a:p>
        </p:txBody>
      </p:sp>
      <p:cxnSp>
        <p:nvCxnSpPr>
          <p:cNvPr id="25" name="Straight Arrow Connector 24"/>
          <p:cNvCxnSpPr/>
          <p:nvPr/>
        </p:nvCxnSpPr>
        <p:spPr>
          <a:xfrm>
            <a:off x="2436877" y="2988309"/>
            <a:ext cx="4062" cy="9742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5"/>
          <a:stretch>
            <a:fillRect/>
          </a:stretch>
        </p:blipFill>
        <p:spPr>
          <a:xfrm>
            <a:off x="1794628" y="4024048"/>
            <a:ext cx="1200647" cy="766485"/>
          </a:xfrm>
          <a:prstGeom prst="rect">
            <a:avLst/>
          </a:prstGeom>
        </p:spPr>
      </p:pic>
      <p:sp>
        <p:nvSpPr>
          <p:cNvPr id="29" name="TextBox 28"/>
          <p:cNvSpPr txBox="1"/>
          <p:nvPr/>
        </p:nvSpPr>
        <p:spPr>
          <a:xfrm>
            <a:off x="1660318" y="4814255"/>
            <a:ext cx="1553117" cy="369332"/>
          </a:xfrm>
          <a:prstGeom prst="rect">
            <a:avLst/>
          </a:prstGeom>
          <a:noFill/>
        </p:spPr>
        <p:txBody>
          <a:bodyPr wrap="none" rtlCol="0">
            <a:spAutoFit/>
          </a:bodyPr>
          <a:lstStyle/>
          <a:p>
            <a:r>
              <a:rPr lang="en-US"/>
              <a:t>10X chromium</a:t>
            </a:r>
            <a:endParaRPr lang="en-US" dirty="0"/>
          </a:p>
        </p:txBody>
      </p:sp>
      <p:cxnSp>
        <p:nvCxnSpPr>
          <p:cNvPr id="30" name="Straight Arrow Connector 29"/>
          <p:cNvCxnSpPr/>
          <p:nvPr/>
        </p:nvCxnSpPr>
        <p:spPr>
          <a:xfrm>
            <a:off x="2556034" y="2956552"/>
            <a:ext cx="899004" cy="8822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6"/>
          <a:stretch>
            <a:fillRect/>
          </a:stretch>
        </p:blipFill>
        <p:spPr>
          <a:xfrm>
            <a:off x="3455038" y="3777640"/>
            <a:ext cx="632364" cy="629650"/>
          </a:xfrm>
          <a:prstGeom prst="rect">
            <a:avLst/>
          </a:prstGeom>
        </p:spPr>
      </p:pic>
      <p:sp>
        <p:nvSpPr>
          <p:cNvPr id="33" name="TextBox 32"/>
          <p:cNvSpPr txBox="1"/>
          <p:nvPr/>
        </p:nvSpPr>
        <p:spPr>
          <a:xfrm>
            <a:off x="3105210" y="4320105"/>
            <a:ext cx="1964384" cy="369332"/>
          </a:xfrm>
          <a:prstGeom prst="rect">
            <a:avLst/>
          </a:prstGeom>
          <a:noFill/>
        </p:spPr>
        <p:txBody>
          <a:bodyPr wrap="none" rtlCol="0">
            <a:spAutoFit/>
          </a:bodyPr>
          <a:lstStyle/>
          <a:p>
            <a:r>
              <a:rPr lang="en-US" dirty="0"/>
              <a:t>Dolomite Drop-</a:t>
            </a:r>
            <a:r>
              <a:rPr lang="en-US" dirty="0" err="1"/>
              <a:t>seq</a:t>
            </a:r>
            <a:endParaRPr lang="en-US" dirty="0"/>
          </a:p>
        </p:txBody>
      </p:sp>
      <p:cxnSp>
        <p:nvCxnSpPr>
          <p:cNvPr id="34" name="Straight Arrow Connector 33"/>
          <p:cNvCxnSpPr/>
          <p:nvPr/>
        </p:nvCxnSpPr>
        <p:spPr>
          <a:xfrm flipH="1">
            <a:off x="6035367" y="2878303"/>
            <a:ext cx="8553" cy="11942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4"/>
          <a:stretch>
            <a:fillRect/>
          </a:stretch>
        </p:blipFill>
        <p:spPr>
          <a:xfrm>
            <a:off x="5496086" y="4090236"/>
            <a:ext cx="1078561" cy="599201"/>
          </a:xfrm>
          <a:prstGeom prst="rect">
            <a:avLst/>
          </a:prstGeom>
        </p:spPr>
      </p:pic>
      <p:sp>
        <p:nvSpPr>
          <p:cNvPr id="37" name="TextBox 36"/>
          <p:cNvSpPr txBox="1"/>
          <p:nvPr/>
        </p:nvSpPr>
        <p:spPr>
          <a:xfrm>
            <a:off x="5541992" y="4561753"/>
            <a:ext cx="1032655" cy="369332"/>
          </a:xfrm>
          <a:prstGeom prst="rect">
            <a:avLst/>
          </a:prstGeom>
          <a:noFill/>
        </p:spPr>
        <p:txBody>
          <a:bodyPr wrap="none" rtlCol="0">
            <a:spAutoFit/>
          </a:bodyPr>
          <a:lstStyle/>
          <a:p>
            <a:r>
              <a:rPr lang="en-US" dirty="0"/>
              <a:t>CEL-seq2</a:t>
            </a:r>
          </a:p>
        </p:txBody>
      </p:sp>
      <p:cxnSp>
        <p:nvCxnSpPr>
          <p:cNvPr id="38" name="Straight Arrow Connector 37"/>
          <p:cNvCxnSpPr/>
          <p:nvPr/>
        </p:nvCxnSpPr>
        <p:spPr>
          <a:xfrm flipH="1">
            <a:off x="9024730" y="2722315"/>
            <a:ext cx="985659" cy="10553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nvPicPr>
        <p:blipFill>
          <a:blip r:embed="rId4"/>
          <a:stretch>
            <a:fillRect/>
          </a:stretch>
        </p:blipFill>
        <p:spPr>
          <a:xfrm>
            <a:off x="8427362" y="3777640"/>
            <a:ext cx="1078561" cy="599201"/>
          </a:xfrm>
          <a:prstGeom prst="rect">
            <a:avLst/>
          </a:prstGeom>
        </p:spPr>
      </p:pic>
      <p:cxnSp>
        <p:nvCxnSpPr>
          <p:cNvPr id="41" name="Straight Arrow Connector 40"/>
          <p:cNvCxnSpPr/>
          <p:nvPr/>
        </p:nvCxnSpPr>
        <p:spPr>
          <a:xfrm>
            <a:off x="10010388" y="2722315"/>
            <a:ext cx="914704" cy="11164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4" name="Picture 43"/>
          <p:cNvPicPr>
            <a:picLocks noChangeAspect="1"/>
          </p:cNvPicPr>
          <p:nvPr/>
        </p:nvPicPr>
        <p:blipFill>
          <a:blip r:embed="rId4"/>
          <a:stretch>
            <a:fillRect/>
          </a:stretch>
        </p:blipFill>
        <p:spPr>
          <a:xfrm>
            <a:off x="10340305" y="3827208"/>
            <a:ext cx="1078561" cy="599201"/>
          </a:xfrm>
          <a:prstGeom prst="rect">
            <a:avLst/>
          </a:prstGeom>
        </p:spPr>
      </p:pic>
      <p:sp>
        <p:nvSpPr>
          <p:cNvPr id="45" name="TextBox 44"/>
          <p:cNvSpPr txBox="1"/>
          <p:nvPr/>
        </p:nvSpPr>
        <p:spPr>
          <a:xfrm>
            <a:off x="8427362" y="4320105"/>
            <a:ext cx="1032655" cy="369332"/>
          </a:xfrm>
          <a:prstGeom prst="rect">
            <a:avLst/>
          </a:prstGeom>
          <a:noFill/>
        </p:spPr>
        <p:txBody>
          <a:bodyPr wrap="none" rtlCol="0">
            <a:spAutoFit/>
          </a:bodyPr>
          <a:lstStyle/>
          <a:p>
            <a:r>
              <a:rPr lang="en-US" dirty="0"/>
              <a:t>CEL-seq2</a:t>
            </a:r>
          </a:p>
        </p:txBody>
      </p:sp>
      <p:sp>
        <p:nvSpPr>
          <p:cNvPr id="46" name="TextBox 45"/>
          <p:cNvSpPr txBox="1"/>
          <p:nvPr/>
        </p:nvSpPr>
        <p:spPr>
          <a:xfrm>
            <a:off x="10386211" y="4320105"/>
            <a:ext cx="1057469" cy="369332"/>
          </a:xfrm>
          <a:prstGeom prst="rect">
            <a:avLst/>
          </a:prstGeom>
          <a:noFill/>
        </p:spPr>
        <p:txBody>
          <a:bodyPr wrap="none" rtlCol="0">
            <a:spAutoFit/>
          </a:bodyPr>
          <a:lstStyle/>
          <a:p>
            <a:r>
              <a:rPr lang="en-US" dirty="0"/>
              <a:t>SORT-</a:t>
            </a:r>
            <a:r>
              <a:rPr lang="en-US" dirty="0" err="1"/>
              <a:t>seq</a:t>
            </a:r>
            <a:endParaRPr lang="en-US" dirty="0"/>
          </a:p>
        </p:txBody>
      </p:sp>
      <p:sp>
        <p:nvSpPr>
          <p:cNvPr id="3" name="TextBox 2"/>
          <p:cNvSpPr txBox="1"/>
          <p:nvPr/>
        </p:nvSpPr>
        <p:spPr>
          <a:xfrm>
            <a:off x="635267" y="4836289"/>
            <a:ext cx="535724" cy="369332"/>
          </a:xfrm>
          <a:prstGeom prst="rect">
            <a:avLst/>
          </a:prstGeom>
          <a:noFill/>
        </p:spPr>
        <p:txBody>
          <a:bodyPr wrap="none" rtlCol="0">
            <a:spAutoFit/>
          </a:bodyPr>
          <a:lstStyle/>
          <a:p>
            <a:r>
              <a:rPr lang="en-US" dirty="0"/>
              <a:t>384</a:t>
            </a:r>
          </a:p>
        </p:txBody>
      </p:sp>
      <p:sp>
        <p:nvSpPr>
          <p:cNvPr id="39" name="TextBox 38"/>
          <p:cNvSpPr txBox="1"/>
          <p:nvPr/>
        </p:nvSpPr>
        <p:spPr>
          <a:xfrm>
            <a:off x="2067407" y="5104642"/>
            <a:ext cx="768159" cy="369332"/>
          </a:xfrm>
          <a:prstGeom prst="rect">
            <a:avLst/>
          </a:prstGeom>
          <a:noFill/>
        </p:spPr>
        <p:txBody>
          <a:bodyPr wrap="none" rtlCol="0">
            <a:spAutoFit/>
          </a:bodyPr>
          <a:lstStyle/>
          <a:p>
            <a:r>
              <a:rPr lang="en-US" dirty="0"/>
              <a:t>~1000</a:t>
            </a:r>
          </a:p>
        </p:txBody>
      </p:sp>
      <p:sp>
        <p:nvSpPr>
          <p:cNvPr id="42" name="TextBox 41"/>
          <p:cNvSpPr txBox="1"/>
          <p:nvPr/>
        </p:nvSpPr>
        <p:spPr>
          <a:xfrm>
            <a:off x="3467673" y="4595424"/>
            <a:ext cx="651140" cy="369332"/>
          </a:xfrm>
          <a:prstGeom prst="rect">
            <a:avLst/>
          </a:prstGeom>
          <a:noFill/>
        </p:spPr>
        <p:txBody>
          <a:bodyPr wrap="none" rtlCol="0">
            <a:spAutoFit/>
          </a:bodyPr>
          <a:lstStyle/>
          <a:p>
            <a:r>
              <a:rPr lang="en-US" dirty="0"/>
              <a:t>~400</a:t>
            </a:r>
          </a:p>
        </p:txBody>
      </p:sp>
      <p:sp>
        <p:nvSpPr>
          <p:cNvPr id="43" name="TextBox 42"/>
          <p:cNvSpPr txBox="1"/>
          <p:nvPr/>
        </p:nvSpPr>
        <p:spPr>
          <a:xfrm>
            <a:off x="5631680" y="4836289"/>
            <a:ext cx="857927" cy="369332"/>
          </a:xfrm>
          <a:prstGeom prst="rect">
            <a:avLst/>
          </a:prstGeom>
          <a:noFill/>
        </p:spPr>
        <p:txBody>
          <a:bodyPr wrap="none" rtlCol="0">
            <a:spAutoFit/>
          </a:bodyPr>
          <a:lstStyle/>
          <a:p>
            <a:r>
              <a:rPr lang="en-US" dirty="0"/>
              <a:t>4 x 384</a:t>
            </a:r>
          </a:p>
        </p:txBody>
      </p:sp>
      <p:sp>
        <p:nvSpPr>
          <p:cNvPr id="7" name="TextBox 6"/>
          <p:cNvSpPr txBox="1"/>
          <p:nvPr/>
        </p:nvSpPr>
        <p:spPr>
          <a:xfrm>
            <a:off x="8716550" y="4720796"/>
            <a:ext cx="535724" cy="369332"/>
          </a:xfrm>
          <a:prstGeom prst="rect">
            <a:avLst/>
          </a:prstGeom>
          <a:noFill/>
        </p:spPr>
        <p:txBody>
          <a:bodyPr wrap="none" rtlCol="0">
            <a:spAutoFit/>
          </a:bodyPr>
          <a:lstStyle/>
          <a:p>
            <a:r>
              <a:rPr lang="en-US" dirty="0"/>
              <a:t>384</a:t>
            </a:r>
          </a:p>
        </p:txBody>
      </p:sp>
      <p:sp>
        <p:nvSpPr>
          <p:cNvPr id="47" name="TextBox 46"/>
          <p:cNvSpPr txBox="1"/>
          <p:nvPr/>
        </p:nvSpPr>
        <p:spPr>
          <a:xfrm>
            <a:off x="10657230" y="4723070"/>
            <a:ext cx="535724" cy="369332"/>
          </a:xfrm>
          <a:prstGeom prst="rect">
            <a:avLst/>
          </a:prstGeom>
          <a:noFill/>
        </p:spPr>
        <p:txBody>
          <a:bodyPr wrap="none" rtlCol="0">
            <a:spAutoFit/>
          </a:bodyPr>
          <a:lstStyle/>
          <a:p>
            <a:r>
              <a:rPr lang="en-US"/>
              <a:t>384</a:t>
            </a:r>
          </a:p>
        </p:txBody>
      </p:sp>
      <p:sp>
        <p:nvSpPr>
          <p:cNvPr id="8" name="TextBox 7"/>
          <p:cNvSpPr txBox="1"/>
          <p:nvPr/>
        </p:nvSpPr>
        <p:spPr>
          <a:xfrm>
            <a:off x="3609282" y="1411402"/>
            <a:ext cx="4180440" cy="400110"/>
          </a:xfrm>
          <a:prstGeom prst="rect">
            <a:avLst/>
          </a:prstGeom>
          <a:noFill/>
        </p:spPr>
        <p:txBody>
          <a:bodyPr wrap="none" rtlCol="0">
            <a:spAutoFit/>
          </a:bodyPr>
          <a:lstStyle/>
          <a:p>
            <a:r>
              <a:rPr lang="en-US" sz="2000" b="1" dirty="0"/>
              <a:t>Profiled over 4000 cells (pseudo cells)</a:t>
            </a:r>
          </a:p>
        </p:txBody>
      </p:sp>
      <p:sp>
        <p:nvSpPr>
          <p:cNvPr id="9" name="Right Brace 8"/>
          <p:cNvSpPr/>
          <p:nvPr/>
        </p:nvSpPr>
        <p:spPr>
          <a:xfrm rot="5400000">
            <a:off x="5683557" y="2451830"/>
            <a:ext cx="638151" cy="6625061"/>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4286067" y="6140788"/>
            <a:ext cx="3515706" cy="400110"/>
          </a:xfrm>
          <a:prstGeom prst="rect">
            <a:avLst/>
          </a:prstGeom>
          <a:noFill/>
        </p:spPr>
        <p:txBody>
          <a:bodyPr wrap="none" rtlCol="0">
            <a:spAutoFit/>
          </a:bodyPr>
          <a:lstStyle/>
          <a:p>
            <a:r>
              <a:rPr lang="en-US" sz="2000" dirty="0"/>
              <a:t>Data preprocessing using </a:t>
            </a:r>
            <a:r>
              <a:rPr lang="en-US" sz="2000" i="1" dirty="0" err="1"/>
              <a:t>scPipe</a:t>
            </a:r>
            <a:endParaRPr lang="en-US" sz="2000" i="1" dirty="0"/>
          </a:p>
        </p:txBody>
      </p:sp>
    </p:spTree>
    <p:extLst>
      <p:ext uri="{BB962C8B-B14F-4D97-AF65-F5344CB8AC3E}">
        <p14:creationId xmlns:p14="http://schemas.microsoft.com/office/powerpoint/2010/main" val="71100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37" grpId="0"/>
      <p:bldP spid="45" grpId="0"/>
      <p:bldP spid="46" grpId="0"/>
      <p:bldP spid="43" grpId="0"/>
      <p:bldP spid="7" grpId="0"/>
      <p:bldP spid="47" grpId="0"/>
      <p:bldP spid="8" grpId="0"/>
      <p:bldP spid="9" grpId="0" animBg="1"/>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990" y="188663"/>
            <a:ext cx="10515600" cy="1325563"/>
          </a:xfrm>
        </p:spPr>
        <p:txBody>
          <a:bodyPr>
            <a:normAutofit/>
          </a:bodyPr>
          <a:lstStyle/>
          <a:p>
            <a:r>
              <a:rPr lang="en-US" sz="4000" b="1" dirty="0"/>
              <a:t>Data pre-processing with </a:t>
            </a:r>
            <a:r>
              <a:rPr lang="en-US" sz="4000" b="1" i="1" dirty="0" err="1"/>
              <a:t>scPipe</a:t>
            </a:r>
            <a:endParaRPr lang="en-US" sz="4000" b="1" i="1" dirty="0"/>
          </a:p>
        </p:txBody>
      </p:sp>
      <p:sp>
        <p:nvSpPr>
          <p:cNvPr id="3" name="Content Placeholder 2"/>
          <p:cNvSpPr>
            <a:spLocks noGrp="1"/>
          </p:cNvSpPr>
          <p:nvPr>
            <p:ph idx="1"/>
          </p:nvPr>
        </p:nvSpPr>
        <p:spPr>
          <a:xfrm>
            <a:off x="838200" y="1825625"/>
            <a:ext cx="6574315" cy="4351338"/>
          </a:xfrm>
        </p:spPr>
        <p:txBody>
          <a:bodyPr/>
          <a:lstStyle/>
          <a:p>
            <a:pPr marL="0" indent="0">
              <a:buNone/>
            </a:pPr>
            <a:r>
              <a:rPr lang="en-US" sz="2400" i="1" dirty="0" err="1"/>
              <a:t>scPipe</a:t>
            </a:r>
            <a:r>
              <a:rPr lang="en-US" sz="2400" dirty="0"/>
              <a:t> can process data from 10X, Drop-</a:t>
            </a:r>
            <a:r>
              <a:rPr lang="en-US" sz="2400" dirty="0" err="1"/>
              <a:t>seq</a:t>
            </a:r>
            <a:r>
              <a:rPr lang="en-US" sz="2400" dirty="0"/>
              <a:t>, </a:t>
            </a:r>
          </a:p>
          <a:p>
            <a:pPr marL="0" indent="0">
              <a:buNone/>
            </a:pPr>
            <a:r>
              <a:rPr lang="en-US" sz="2400" dirty="0"/>
              <a:t>CEL-seq2 and </a:t>
            </a:r>
            <a:r>
              <a:rPr lang="en-US" altLang="zh-CN" sz="2400" dirty="0"/>
              <a:t>SORT</a:t>
            </a:r>
            <a:r>
              <a:rPr lang="en-US" sz="2400" dirty="0"/>
              <a:t>-</a:t>
            </a:r>
            <a:r>
              <a:rPr lang="en-US" sz="2400" dirty="0" err="1"/>
              <a:t>seq</a:t>
            </a:r>
            <a:r>
              <a:rPr lang="en-US" sz="2400" dirty="0"/>
              <a:t> </a:t>
            </a:r>
            <a:r>
              <a:rPr lang="en-US" sz="2400" dirty="0" err="1"/>
              <a:t>protcols</a:t>
            </a:r>
            <a:r>
              <a:rPr lang="en-US" sz="2400" dirty="0"/>
              <a:t>.</a:t>
            </a:r>
          </a:p>
          <a:p>
            <a:endParaRPr lang="en-US" dirty="0"/>
          </a:p>
        </p:txBody>
      </p:sp>
      <p:grpSp>
        <p:nvGrpSpPr>
          <p:cNvPr id="27" name="Group 26"/>
          <p:cNvGrpSpPr/>
          <p:nvPr/>
        </p:nvGrpSpPr>
        <p:grpSpPr>
          <a:xfrm>
            <a:off x="7797554" y="112426"/>
            <a:ext cx="4394446" cy="6654408"/>
            <a:chOff x="142042" y="-70413"/>
            <a:chExt cx="4394446" cy="6922749"/>
          </a:xfrm>
        </p:grpSpPr>
        <p:sp>
          <p:nvSpPr>
            <p:cNvPr id="28" name="Rectangle 27"/>
            <p:cNvSpPr/>
            <p:nvPr/>
          </p:nvSpPr>
          <p:spPr>
            <a:xfrm>
              <a:off x="142042" y="408375"/>
              <a:ext cx="2325243" cy="68357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ysClr val="windowText" lastClr="000000"/>
                  </a:solidFill>
                </a:rPr>
                <a:t>Fastq</a:t>
              </a:r>
              <a:r>
                <a:rPr lang="en-US" dirty="0">
                  <a:solidFill>
                    <a:sysClr val="windowText" lastClr="000000"/>
                  </a:solidFill>
                </a:rPr>
                <a:t> reformat  </a:t>
              </a:r>
              <a:r>
                <a:rPr lang="en-US" dirty="0">
                  <a:solidFill>
                    <a:schemeClr val="tx1">
                      <a:lumMod val="65000"/>
                      <a:lumOff val="35000"/>
                    </a:schemeClr>
                  </a:solidFill>
                </a:rPr>
                <a:t>(</a:t>
              </a:r>
              <a:r>
                <a:rPr lang="en-US" altLang="zh-CN" dirty="0" err="1">
                  <a:solidFill>
                    <a:schemeClr val="tx1">
                      <a:lumMod val="65000"/>
                      <a:lumOff val="35000"/>
                    </a:schemeClr>
                  </a:solidFill>
                </a:rPr>
                <a:t>s</a:t>
              </a:r>
              <a:r>
                <a:rPr lang="en-US" dirty="0" err="1">
                  <a:solidFill>
                    <a:schemeClr val="tx1">
                      <a:lumMod val="65000"/>
                      <a:lumOff val="35000"/>
                    </a:schemeClr>
                  </a:solidFill>
                </a:rPr>
                <a:t>c_trim_barcode</a:t>
              </a:r>
              <a:r>
                <a:rPr lang="en-US" dirty="0">
                  <a:solidFill>
                    <a:schemeClr val="tx1">
                      <a:lumMod val="65000"/>
                      <a:lumOff val="35000"/>
                    </a:schemeClr>
                  </a:solidFill>
                </a:rPr>
                <a:t>)</a:t>
              </a:r>
            </a:p>
          </p:txBody>
        </p:sp>
        <p:sp>
          <p:nvSpPr>
            <p:cNvPr id="29" name="Rectangle 28"/>
            <p:cNvSpPr/>
            <p:nvPr/>
          </p:nvSpPr>
          <p:spPr>
            <a:xfrm>
              <a:off x="142043" y="1377520"/>
              <a:ext cx="2325243" cy="68357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Reads alignment</a:t>
              </a:r>
            </a:p>
            <a:p>
              <a:pPr algn="ctr"/>
              <a:r>
                <a:rPr lang="en-US" dirty="0">
                  <a:solidFill>
                    <a:schemeClr val="tx1">
                      <a:lumMod val="65000"/>
                      <a:lumOff val="35000"/>
                    </a:schemeClr>
                  </a:solidFill>
                </a:rPr>
                <a:t>(</a:t>
              </a:r>
              <a:r>
                <a:rPr lang="en-US" dirty="0" err="1">
                  <a:solidFill>
                    <a:schemeClr val="tx1">
                      <a:lumMod val="65000"/>
                      <a:lumOff val="35000"/>
                    </a:schemeClr>
                  </a:solidFill>
                </a:rPr>
                <a:t>Rsubread</a:t>
              </a:r>
              <a:r>
                <a:rPr lang="en-US" dirty="0">
                  <a:solidFill>
                    <a:schemeClr val="tx1">
                      <a:lumMod val="65000"/>
                      <a:lumOff val="35000"/>
                    </a:schemeClr>
                  </a:solidFill>
                </a:rPr>
                <a:t>::align)</a:t>
              </a:r>
            </a:p>
          </p:txBody>
        </p:sp>
        <p:sp>
          <p:nvSpPr>
            <p:cNvPr id="30" name="Rectangle 29"/>
            <p:cNvSpPr/>
            <p:nvPr/>
          </p:nvSpPr>
          <p:spPr>
            <a:xfrm>
              <a:off x="142043" y="2346665"/>
              <a:ext cx="2325243" cy="68357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Exon mapping</a:t>
              </a:r>
            </a:p>
            <a:p>
              <a:pPr algn="ctr"/>
              <a:r>
                <a:rPr lang="en-US" dirty="0">
                  <a:solidFill>
                    <a:schemeClr val="tx1">
                      <a:lumMod val="65000"/>
                      <a:lumOff val="35000"/>
                    </a:schemeClr>
                  </a:solidFill>
                </a:rPr>
                <a:t>(</a:t>
              </a:r>
              <a:r>
                <a:rPr lang="en-US" altLang="zh-CN" dirty="0" err="1">
                  <a:solidFill>
                    <a:schemeClr val="tx1">
                      <a:lumMod val="65000"/>
                      <a:lumOff val="35000"/>
                    </a:schemeClr>
                  </a:solidFill>
                </a:rPr>
                <a:t>s</a:t>
              </a:r>
              <a:r>
                <a:rPr lang="en-US" dirty="0" err="1">
                  <a:solidFill>
                    <a:schemeClr val="tx1">
                      <a:lumMod val="65000"/>
                      <a:lumOff val="35000"/>
                    </a:schemeClr>
                  </a:solidFill>
                </a:rPr>
                <a:t>c_exon_mapping</a:t>
              </a:r>
              <a:r>
                <a:rPr lang="en-US" dirty="0">
                  <a:solidFill>
                    <a:schemeClr val="tx1">
                      <a:lumMod val="65000"/>
                      <a:lumOff val="35000"/>
                    </a:schemeClr>
                  </a:solidFill>
                </a:rPr>
                <a:t>)</a:t>
              </a:r>
            </a:p>
          </p:txBody>
        </p:sp>
        <p:sp>
          <p:nvSpPr>
            <p:cNvPr id="31" name="Rectangle 30"/>
            <p:cNvSpPr/>
            <p:nvPr/>
          </p:nvSpPr>
          <p:spPr>
            <a:xfrm>
              <a:off x="142043" y="3315810"/>
              <a:ext cx="2325243" cy="68357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Barcode </a:t>
              </a:r>
              <a:r>
                <a:rPr lang="en-US" dirty="0" err="1">
                  <a:solidFill>
                    <a:sysClr val="windowText" lastClr="000000"/>
                  </a:solidFill>
                </a:rPr>
                <a:t>demultiplex</a:t>
              </a:r>
              <a:endParaRPr lang="en-US" dirty="0">
                <a:solidFill>
                  <a:sysClr val="windowText" lastClr="000000"/>
                </a:solidFill>
              </a:endParaRPr>
            </a:p>
            <a:p>
              <a:pPr algn="ctr"/>
              <a:r>
                <a:rPr lang="en-US" dirty="0">
                  <a:solidFill>
                    <a:schemeClr val="tx1">
                      <a:lumMod val="65000"/>
                      <a:lumOff val="35000"/>
                    </a:schemeClr>
                  </a:solidFill>
                </a:rPr>
                <a:t>(</a:t>
              </a:r>
              <a:r>
                <a:rPr lang="en-US" dirty="0" err="1">
                  <a:solidFill>
                    <a:schemeClr val="tx1">
                      <a:lumMod val="65000"/>
                      <a:lumOff val="35000"/>
                    </a:schemeClr>
                  </a:solidFill>
                </a:rPr>
                <a:t>sc_demultiplex</a:t>
              </a:r>
              <a:r>
                <a:rPr lang="en-US" dirty="0">
                  <a:solidFill>
                    <a:schemeClr val="tx1">
                      <a:lumMod val="65000"/>
                      <a:lumOff val="35000"/>
                    </a:schemeClr>
                  </a:solidFill>
                </a:rPr>
                <a:t>)</a:t>
              </a:r>
            </a:p>
          </p:txBody>
        </p:sp>
        <p:sp>
          <p:nvSpPr>
            <p:cNvPr id="32" name="Rectangle 31"/>
            <p:cNvSpPr/>
            <p:nvPr/>
          </p:nvSpPr>
          <p:spPr>
            <a:xfrm>
              <a:off x="142043" y="4284955"/>
              <a:ext cx="2325243" cy="68357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Gene count</a:t>
              </a:r>
            </a:p>
            <a:p>
              <a:pPr algn="ctr"/>
              <a:r>
                <a:rPr lang="en-US" dirty="0">
                  <a:solidFill>
                    <a:schemeClr val="tx1">
                      <a:lumMod val="65000"/>
                      <a:lumOff val="35000"/>
                    </a:schemeClr>
                  </a:solidFill>
                </a:rPr>
                <a:t>(</a:t>
              </a:r>
              <a:r>
                <a:rPr lang="en-US" dirty="0" err="1">
                  <a:solidFill>
                    <a:schemeClr val="tx1">
                      <a:lumMod val="65000"/>
                      <a:lumOff val="35000"/>
                    </a:schemeClr>
                  </a:solidFill>
                </a:rPr>
                <a:t>sc_gene_counting</a:t>
              </a:r>
              <a:r>
                <a:rPr lang="en-US" dirty="0">
                  <a:solidFill>
                    <a:schemeClr val="tx1">
                      <a:lumMod val="65000"/>
                      <a:lumOff val="35000"/>
                    </a:schemeClr>
                  </a:solidFill>
                </a:rPr>
                <a:t>)</a:t>
              </a:r>
            </a:p>
          </p:txBody>
        </p:sp>
        <p:sp>
          <p:nvSpPr>
            <p:cNvPr id="33" name="Rectangle 32"/>
            <p:cNvSpPr/>
            <p:nvPr/>
          </p:nvSpPr>
          <p:spPr>
            <a:xfrm>
              <a:off x="2672178" y="408375"/>
              <a:ext cx="1171852" cy="4735063"/>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2672178" y="519331"/>
              <a:ext cx="1171852" cy="461665"/>
            </a:xfrm>
            <a:prstGeom prst="rect">
              <a:avLst/>
            </a:prstGeom>
            <a:noFill/>
          </p:spPr>
          <p:txBody>
            <a:bodyPr wrap="square" rtlCol="0">
              <a:spAutoFit/>
            </a:bodyPr>
            <a:lstStyle/>
            <a:p>
              <a:r>
                <a:rPr lang="en-US" sz="1200" dirty="0"/>
                <a:t>Number of Removed reads</a:t>
              </a:r>
            </a:p>
          </p:txBody>
        </p:sp>
        <p:sp>
          <p:nvSpPr>
            <p:cNvPr id="35" name="TextBox 34"/>
            <p:cNvSpPr txBox="1"/>
            <p:nvPr/>
          </p:nvSpPr>
          <p:spPr>
            <a:xfrm>
              <a:off x="2622641" y="1565420"/>
              <a:ext cx="1270925" cy="307777"/>
            </a:xfrm>
            <a:prstGeom prst="rect">
              <a:avLst/>
            </a:prstGeom>
            <a:noFill/>
          </p:spPr>
          <p:txBody>
            <a:bodyPr wrap="none" rtlCol="0">
              <a:spAutoFit/>
            </a:bodyPr>
            <a:lstStyle/>
            <a:p>
              <a:r>
                <a:rPr lang="en-US" sz="1400" dirty="0"/>
                <a:t>Alignment rate</a:t>
              </a:r>
            </a:p>
          </p:txBody>
        </p:sp>
        <p:sp>
          <p:nvSpPr>
            <p:cNvPr id="36" name="TextBox 35"/>
            <p:cNvSpPr txBox="1"/>
            <p:nvPr/>
          </p:nvSpPr>
          <p:spPr>
            <a:xfrm>
              <a:off x="2622641" y="2211400"/>
              <a:ext cx="1221389" cy="954107"/>
            </a:xfrm>
            <a:prstGeom prst="rect">
              <a:avLst/>
            </a:prstGeom>
            <a:noFill/>
          </p:spPr>
          <p:txBody>
            <a:bodyPr wrap="square" rtlCol="0">
              <a:spAutoFit/>
            </a:bodyPr>
            <a:lstStyle/>
            <a:p>
              <a:r>
                <a:rPr lang="en-US" sz="1400" dirty="0"/>
                <a:t>Number of reads mapped to intron/exon</a:t>
              </a:r>
            </a:p>
          </p:txBody>
        </p:sp>
        <p:sp>
          <p:nvSpPr>
            <p:cNvPr id="37" name="TextBox 36"/>
            <p:cNvSpPr txBox="1"/>
            <p:nvPr/>
          </p:nvSpPr>
          <p:spPr>
            <a:xfrm>
              <a:off x="2647408" y="3180545"/>
              <a:ext cx="1221389" cy="954107"/>
            </a:xfrm>
            <a:prstGeom prst="rect">
              <a:avLst/>
            </a:prstGeom>
            <a:noFill/>
          </p:spPr>
          <p:txBody>
            <a:bodyPr wrap="square" rtlCol="0">
              <a:spAutoFit/>
            </a:bodyPr>
            <a:lstStyle/>
            <a:p>
              <a:r>
                <a:rPr lang="en-US" sz="1400" dirty="0"/>
                <a:t>Reads per cell; </a:t>
              </a:r>
              <a:r>
                <a:rPr lang="en-US" sz="1400"/>
                <a:t>unmatched barcodes</a:t>
              </a:r>
              <a:endParaRPr lang="en-US" sz="1400" dirty="0"/>
            </a:p>
          </p:txBody>
        </p:sp>
        <p:sp>
          <p:nvSpPr>
            <p:cNvPr id="38" name="TextBox 37"/>
            <p:cNvSpPr txBox="1"/>
            <p:nvPr/>
          </p:nvSpPr>
          <p:spPr>
            <a:xfrm>
              <a:off x="2647407" y="4189331"/>
              <a:ext cx="1221389" cy="954107"/>
            </a:xfrm>
            <a:prstGeom prst="rect">
              <a:avLst/>
            </a:prstGeom>
            <a:noFill/>
          </p:spPr>
          <p:txBody>
            <a:bodyPr wrap="square" rtlCol="0">
              <a:spAutoFit/>
            </a:bodyPr>
            <a:lstStyle/>
            <a:p>
              <a:r>
                <a:rPr lang="en-US" sz="1400" dirty="0"/>
                <a:t>Number of corrected UMI &amp; filtered genes</a:t>
              </a:r>
            </a:p>
          </p:txBody>
        </p:sp>
        <p:sp>
          <p:nvSpPr>
            <p:cNvPr id="39" name="Rectangle 38"/>
            <p:cNvSpPr/>
            <p:nvPr/>
          </p:nvSpPr>
          <p:spPr>
            <a:xfrm>
              <a:off x="466076" y="5254100"/>
              <a:ext cx="1677174" cy="478788"/>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1600" dirty="0">
                  <a:solidFill>
                    <a:sysClr val="windowText" lastClr="000000"/>
                  </a:solidFill>
                </a:rPr>
                <a:t>Gene counting matrix</a:t>
              </a:r>
              <a:endParaRPr lang="en-US" sz="1600" dirty="0">
                <a:solidFill>
                  <a:schemeClr val="tx1">
                    <a:lumMod val="65000"/>
                    <a:lumOff val="35000"/>
                  </a:schemeClr>
                </a:solidFill>
              </a:endParaRPr>
            </a:p>
          </p:txBody>
        </p:sp>
        <p:sp>
          <p:nvSpPr>
            <p:cNvPr id="40" name="Rectangle 39"/>
            <p:cNvSpPr/>
            <p:nvPr/>
          </p:nvSpPr>
          <p:spPr>
            <a:xfrm>
              <a:off x="2507584" y="5254100"/>
              <a:ext cx="1501033" cy="478788"/>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1200" dirty="0">
                  <a:solidFill>
                    <a:sysClr val="windowText" lastClr="000000"/>
                  </a:solidFill>
                </a:rPr>
                <a:t>Quality control information matrix</a:t>
              </a:r>
              <a:endParaRPr lang="en-US" sz="1200" dirty="0">
                <a:solidFill>
                  <a:schemeClr val="tx1">
                    <a:lumMod val="65000"/>
                    <a:lumOff val="35000"/>
                  </a:schemeClr>
                </a:solidFill>
              </a:endParaRPr>
            </a:p>
          </p:txBody>
        </p:sp>
        <p:cxnSp>
          <p:nvCxnSpPr>
            <p:cNvPr id="41" name="Straight Arrow Connector 40"/>
            <p:cNvCxnSpPr>
              <a:stCxn id="30" idx="2"/>
              <a:endCxn id="32" idx="0"/>
            </p:cNvCxnSpPr>
            <p:nvPr/>
          </p:nvCxnSpPr>
          <p:spPr>
            <a:xfrm>
              <a:off x="1304664" y="1091953"/>
              <a:ext cx="1" cy="2855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2" idx="2"/>
              <a:endCxn id="33" idx="0"/>
            </p:cNvCxnSpPr>
            <p:nvPr/>
          </p:nvCxnSpPr>
          <p:spPr>
            <a:xfrm>
              <a:off x="1304665" y="2061098"/>
              <a:ext cx="0" cy="2855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3" idx="2"/>
              <a:endCxn id="34" idx="0"/>
            </p:cNvCxnSpPr>
            <p:nvPr/>
          </p:nvCxnSpPr>
          <p:spPr>
            <a:xfrm>
              <a:off x="1304665" y="3030243"/>
              <a:ext cx="0" cy="2855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4" idx="2"/>
              <a:endCxn id="35" idx="0"/>
            </p:cNvCxnSpPr>
            <p:nvPr/>
          </p:nvCxnSpPr>
          <p:spPr>
            <a:xfrm>
              <a:off x="1304665" y="3999388"/>
              <a:ext cx="0" cy="2855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35" idx="2"/>
              <a:endCxn id="43" idx="0"/>
            </p:cNvCxnSpPr>
            <p:nvPr/>
          </p:nvCxnSpPr>
          <p:spPr>
            <a:xfrm flipH="1">
              <a:off x="1304663" y="4968533"/>
              <a:ext cx="2" cy="2855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36" idx="2"/>
              <a:endCxn id="44" idx="0"/>
            </p:cNvCxnSpPr>
            <p:nvPr/>
          </p:nvCxnSpPr>
          <p:spPr>
            <a:xfrm flipH="1">
              <a:off x="3258101" y="5143438"/>
              <a:ext cx="3" cy="1106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142042" y="6018455"/>
              <a:ext cx="3751524" cy="83388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 </a:t>
              </a:r>
              <a:r>
                <a:rPr lang="en-US" i="1" dirty="0" err="1">
                  <a:solidFill>
                    <a:schemeClr val="tx1"/>
                  </a:solidFill>
                </a:rPr>
                <a:t>SingleCellExperiment</a:t>
              </a:r>
              <a:r>
                <a:rPr lang="en-US" dirty="0">
                  <a:solidFill>
                    <a:schemeClr val="tx1"/>
                  </a:solidFill>
                </a:rPr>
                <a:t> object for quality control and further downstream analysis </a:t>
              </a:r>
            </a:p>
          </p:txBody>
        </p:sp>
        <p:sp>
          <p:nvSpPr>
            <p:cNvPr id="48" name="TextBox 47"/>
            <p:cNvSpPr txBox="1"/>
            <p:nvPr/>
          </p:nvSpPr>
          <p:spPr>
            <a:xfrm>
              <a:off x="2512379" y="-70413"/>
              <a:ext cx="2024109" cy="523220"/>
            </a:xfrm>
            <a:prstGeom prst="rect">
              <a:avLst/>
            </a:prstGeom>
            <a:noFill/>
          </p:spPr>
          <p:txBody>
            <a:bodyPr wrap="square" rtlCol="0">
              <a:spAutoFit/>
            </a:bodyPr>
            <a:lstStyle/>
            <a:p>
              <a:r>
                <a:rPr lang="en-US" sz="1400" dirty="0"/>
                <a:t>Quality control metrics collected at each step</a:t>
              </a:r>
            </a:p>
          </p:txBody>
        </p:sp>
        <p:sp>
          <p:nvSpPr>
            <p:cNvPr id="49" name="TextBox 48"/>
            <p:cNvSpPr txBox="1"/>
            <p:nvPr/>
          </p:nvSpPr>
          <p:spPr>
            <a:xfrm>
              <a:off x="607588" y="37308"/>
              <a:ext cx="1394149" cy="307777"/>
            </a:xfrm>
            <a:prstGeom prst="rect">
              <a:avLst/>
            </a:prstGeom>
            <a:noFill/>
          </p:spPr>
          <p:txBody>
            <a:bodyPr wrap="square" rtlCol="0">
              <a:spAutoFit/>
            </a:bodyPr>
            <a:lstStyle/>
            <a:p>
              <a:r>
                <a:rPr lang="en-US" sz="1400" dirty="0" err="1"/>
                <a:t>scPipe</a:t>
              </a:r>
              <a:r>
                <a:rPr lang="en-US" sz="1400" dirty="0"/>
                <a:t> workflow</a:t>
              </a:r>
            </a:p>
          </p:txBody>
        </p:sp>
        <p:cxnSp>
          <p:nvCxnSpPr>
            <p:cNvPr id="50" name="Straight Arrow Connector 49"/>
            <p:cNvCxnSpPr>
              <a:stCxn id="43" idx="2"/>
            </p:cNvCxnSpPr>
            <p:nvPr/>
          </p:nvCxnSpPr>
          <p:spPr>
            <a:xfrm flipH="1">
              <a:off x="1304662" y="5732888"/>
              <a:ext cx="1" cy="2855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4" idx="2"/>
            </p:cNvCxnSpPr>
            <p:nvPr/>
          </p:nvCxnSpPr>
          <p:spPr>
            <a:xfrm flipH="1">
              <a:off x="3258100" y="5732888"/>
              <a:ext cx="1" cy="2855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4" name="TextBox 53"/>
          <p:cNvSpPr txBox="1"/>
          <p:nvPr/>
        </p:nvSpPr>
        <p:spPr>
          <a:xfrm>
            <a:off x="838200" y="5915998"/>
            <a:ext cx="6120767" cy="461665"/>
          </a:xfrm>
          <a:prstGeom prst="rect">
            <a:avLst/>
          </a:prstGeom>
          <a:noFill/>
        </p:spPr>
        <p:txBody>
          <a:bodyPr wrap="square" rtlCol="0">
            <a:spAutoFit/>
          </a:bodyPr>
          <a:lstStyle/>
          <a:p>
            <a:pPr>
              <a:defRPr/>
            </a:pPr>
            <a:r>
              <a:rPr lang="en-US" sz="2400" dirty="0"/>
              <a:t>Tian, Su, Dong et al. (2018) </a:t>
            </a:r>
            <a:r>
              <a:rPr lang="en-US" sz="2400" dirty="0" err="1"/>
              <a:t>PLoS</a:t>
            </a:r>
            <a:r>
              <a:rPr lang="en-US" sz="2400" dirty="0"/>
              <a:t> Comp </a:t>
            </a:r>
            <a:r>
              <a:rPr lang="en-US" sz="2400" dirty="0" err="1"/>
              <a:t>Biol</a:t>
            </a:r>
            <a:endParaRPr lang="en-US" sz="2400" dirty="0"/>
          </a:p>
        </p:txBody>
      </p:sp>
      <p:pic>
        <p:nvPicPr>
          <p:cNvPr id="8" name="Picture 7" descr="Bioconducto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176" y="3942075"/>
            <a:ext cx="1479322" cy="1727848"/>
          </a:xfrm>
          <a:prstGeom prst="rect">
            <a:avLst/>
          </a:prstGeom>
        </p:spPr>
      </p:pic>
      <p:pic>
        <p:nvPicPr>
          <p:cNvPr id="5" name="Picture 4">
            <a:extLst>
              <a:ext uri="{FF2B5EF4-FFF2-40B4-BE49-F238E27FC236}">
                <a16:creationId xmlns:a16="http://schemas.microsoft.com/office/drawing/2014/main" id="{163F9660-6B76-A648-81F3-514410D794FE}"/>
              </a:ext>
            </a:extLst>
          </p:cNvPr>
          <p:cNvPicPr>
            <a:picLocks noChangeAspect="1"/>
          </p:cNvPicPr>
          <p:nvPr/>
        </p:nvPicPr>
        <p:blipFill>
          <a:blip r:embed="rId4"/>
          <a:stretch>
            <a:fillRect/>
          </a:stretch>
        </p:blipFill>
        <p:spPr>
          <a:xfrm>
            <a:off x="4728678" y="3890270"/>
            <a:ext cx="1663691" cy="1831458"/>
          </a:xfrm>
          <a:prstGeom prst="rect">
            <a:avLst/>
          </a:prstGeom>
        </p:spPr>
      </p:pic>
      <p:pic>
        <p:nvPicPr>
          <p:cNvPr id="52" name="Picture 51" descr="Rlogo.png">
            <a:extLst>
              <a:ext uri="{FF2B5EF4-FFF2-40B4-BE49-F238E27FC236}">
                <a16:creationId xmlns:a16="http://schemas.microsoft.com/office/drawing/2014/main" id="{AF00C2F8-EAB6-154C-9C07-302B6D94D5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4700" y="2761215"/>
            <a:ext cx="1688674" cy="1308489"/>
          </a:xfrm>
          <a:prstGeom prst="rect">
            <a:avLst/>
          </a:prstGeom>
        </p:spPr>
      </p:pic>
    </p:spTree>
    <p:extLst>
      <p:ext uri="{BB962C8B-B14F-4D97-AF65-F5344CB8AC3E}">
        <p14:creationId xmlns:p14="http://schemas.microsoft.com/office/powerpoint/2010/main" val="991433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33B86-CF89-254B-A260-BBA4E9E225CF}"/>
              </a:ext>
            </a:extLst>
          </p:cNvPr>
          <p:cNvSpPr>
            <a:spLocks noGrp="1"/>
          </p:cNvSpPr>
          <p:nvPr>
            <p:ph type="title"/>
          </p:nvPr>
        </p:nvSpPr>
        <p:spPr>
          <a:xfrm>
            <a:off x="838200" y="156579"/>
            <a:ext cx="10515600" cy="1325563"/>
          </a:xfrm>
        </p:spPr>
        <p:txBody>
          <a:bodyPr/>
          <a:lstStyle/>
          <a:p>
            <a:r>
              <a:rPr lang="en-US" b="1" dirty="0"/>
              <a:t>Various quality control metrics collected</a:t>
            </a:r>
          </a:p>
        </p:txBody>
      </p:sp>
      <p:pic>
        <p:nvPicPr>
          <p:cNvPr id="13" name="Content Placeholder 12">
            <a:extLst>
              <a:ext uri="{FF2B5EF4-FFF2-40B4-BE49-F238E27FC236}">
                <a16:creationId xmlns:a16="http://schemas.microsoft.com/office/drawing/2014/main" id="{AF45FD84-7F4C-8946-970E-0DBAF424BDFD}"/>
              </a:ext>
            </a:extLst>
          </p:cNvPr>
          <p:cNvPicPr>
            <a:picLocks noGrp="1" noChangeAspect="1"/>
          </p:cNvPicPr>
          <p:nvPr>
            <p:ph idx="1"/>
          </p:nvPr>
        </p:nvPicPr>
        <p:blipFill>
          <a:blip r:embed="rId2"/>
          <a:stretch>
            <a:fillRect/>
          </a:stretch>
        </p:blipFill>
        <p:spPr>
          <a:xfrm>
            <a:off x="1219201" y="1233496"/>
            <a:ext cx="9906000" cy="5514340"/>
          </a:xfrm>
        </p:spPr>
      </p:pic>
    </p:spTree>
    <p:extLst>
      <p:ext uri="{BB962C8B-B14F-4D97-AF65-F5344CB8AC3E}">
        <p14:creationId xmlns:p14="http://schemas.microsoft.com/office/powerpoint/2010/main" val="1635547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Experimental design</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b="18161"/>
          <a:stretch/>
        </p:blipFill>
        <p:spPr>
          <a:xfrm>
            <a:off x="1099810" y="1690688"/>
            <a:ext cx="9992379" cy="4979053"/>
          </a:xfrm>
        </p:spPr>
      </p:pic>
      <p:sp>
        <p:nvSpPr>
          <p:cNvPr id="5" name="TextBox 4"/>
          <p:cNvSpPr txBox="1"/>
          <p:nvPr/>
        </p:nvSpPr>
        <p:spPr>
          <a:xfrm>
            <a:off x="7010400" y="6331187"/>
            <a:ext cx="1202702" cy="338554"/>
          </a:xfrm>
          <a:prstGeom prst="rect">
            <a:avLst/>
          </a:prstGeom>
          <a:noFill/>
        </p:spPr>
        <p:txBody>
          <a:bodyPr wrap="none" rtlCol="0">
            <a:spAutoFit/>
          </a:bodyPr>
          <a:lstStyle/>
          <a:p>
            <a:r>
              <a:rPr lang="en-US" sz="1600" dirty="0"/>
              <a:t>Pseudo cells</a:t>
            </a:r>
          </a:p>
        </p:txBody>
      </p:sp>
      <p:sp>
        <p:nvSpPr>
          <p:cNvPr id="6" name="TextBox 5"/>
          <p:cNvSpPr txBox="1"/>
          <p:nvPr/>
        </p:nvSpPr>
        <p:spPr>
          <a:xfrm>
            <a:off x="8973670" y="6251555"/>
            <a:ext cx="825226" cy="307777"/>
          </a:xfrm>
          <a:prstGeom prst="rect">
            <a:avLst/>
          </a:prstGeom>
          <a:noFill/>
        </p:spPr>
        <p:txBody>
          <a:bodyPr wrap="none" rtlCol="0">
            <a:spAutoFit/>
          </a:bodyPr>
          <a:lstStyle/>
          <a:p>
            <a:r>
              <a:rPr lang="en-US" sz="1400" b="1" dirty="0" err="1"/>
              <a:t>SORTseq</a:t>
            </a:r>
            <a:endParaRPr lang="en-US" sz="1400" b="1" dirty="0"/>
          </a:p>
        </p:txBody>
      </p:sp>
      <p:sp>
        <p:nvSpPr>
          <p:cNvPr id="3" name="Slide Number Placeholder 2"/>
          <p:cNvSpPr>
            <a:spLocks noGrp="1"/>
          </p:cNvSpPr>
          <p:nvPr>
            <p:ph type="sldNum" sz="quarter" idx="12"/>
          </p:nvPr>
        </p:nvSpPr>
        <p:spPr/>
        <p:txBody>
          <a:bodyPr/>
          <a:lstStyle/>
          <a:p>
            <a:fld id="{3EBBBC94-B078-DE47-8EE4-73B4103F1EA1}" type="slidenum">
              <a:rPr lang="en-US" smtClean="0"/>
              <a:t>18</a:t>
            </a:fld>
            <a:endParaRPr lang="en-US"/>
          </a:p>
        </p:txBody>
      </p:sp>
    </p:spTree>
    <p:extLst>
      <p:ext uri="{BB962C8B-B14F-4D97-AF65-F5344CB8AC3E}">
        <p14:creationId xmlns:p14="http://schemas.microsoft.com/office/powerpoint/2010/main" val="1806052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Single cell data</a:t>
            </a:r>
          </a:p>
        </p:txBody>
      </p:sp>
      <p:sp>
        <p:nvSpPr>
          <p:cNvPr id="4" name="Oval 3"/>
          <p:cNvSpPr/>
          <p:nvPr/>
        </p:nvSpPr>
        <p:spPr>
          <a:xfrm>
            <a:off x="5722785" y="1008501"/>
            <a:ext cx="198387" cy="198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5921172" y="901534"/>
            <a:ext cx="198387" cy="198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206027" y="1124113"/>
            <a:ext cx="198387" cy="19838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358427" y="1276513"/>
            <a:ext cx="198387" cy="19838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457620" y="1032224"/>
            <a:ext cx="198387" cy="19838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672194" y="764169"/>
            <a:ext cx="198387" cy="198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556814" y="655956"/>
            <a:ext cx="198387" cy="19838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321793" y="519263"/>
            <a:ext cx="198387" cy="19838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527981" y="446469"/>
            <a:ext cx="198387" cy="19838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2200837" y="2008971"/>
            <a:ext cx="1078561" cy="599201"/>
          </a:xfrm>
          <a:prstGeom prst="rect">
            <a:avLst/>
          </a:prstGeom>
        </p:spPr>
      </p:pic>
      <p:sp>
        <p:nvSpPr>
          <p:cNvPr id="16" name="TextBox 15"/>
          <p:cNvSpPr txBox="1"/>
          <p:nvPr/>
        </p:nvSpPr>
        <p:spPr>
          <a:xfrm>
            <a:off x="2200837" y="2513376"/>
            <a:ext cx="1032655" cy="369332"/>
          </a:xfrm>
          <a:prstGeom prst="rect">
            <a:avLst/>
          </a:prstGeom>
          <a:noFill/>
        </p:spPr>
        <p:txBody>
          <a:bodyPr wrap="none" rtlCol="0">
            <a:spAutoFit/>
          </a:bodyPr>
          <a:lstStyle/>
          <a:p>
            <a:r>
              <a:rPr lang="en-US" dirty="0"/>
              <a:t>CEL-seq2</a:t>
            </a:r>
          </a:p>
        </p:txBody>
      </p:sp>
      <p:pic>
        <p:nvPicPr>
          <p:cNvPr id="18" name="Picture 17"/>
          <p:cNvPicPr>
            <a:picLocks noChangeAspect="1"/>
          </p:cNvPicPr>
          <p:nvPr/>
        </p:nvPicPr>
        <p:blipFill>
          <a:blip r:embed="rId3"/>
          <a:stretch>
            <a:fillRect/>
          </a:stretch>
        </p:blipFill>
        <p:spPr>
          <a:xfrm>
            <a:off x="5490402" y="1723169"/>
            <a:ext cx="1200647" cy="766485"/>
          </a:xfrm>
          <a:prstGeom prst="rect">
            <a:avLst/>
          </a:prstGeom>
        </p:spPr>
      </p:pic>
      <p:sp>
        <p:nvSpPr>
          <p:cNvPr id="19" name="TextBox 18"/>
          <p:cNvSpPr txBox="1"/>
          <p:nvPr/>
        </p:nvSpPr>
        <p:spPr>
          <a:xfrm>
            <a:off x="5356092" y="2513376"/>
            <a:ext cx="1553117" cy="369332"/>
          </a:xfrm>
          <a:prstGeom prst="rect">
            <a:avLst/>
          </a:prstGeom>
          <a:noFill/>
        </p:spPr>
        <p:txBody>
          <a:bodyPr wrap="none" rtlCol="0">
            <a:spAutoFit/>
          </a:bodyPr>
          <a:lstStyle/>
          <a:p>
            <a:r>
              <a:rPr lang="en-US"/>
              <a:t>10X chromium</a:t>
            </a:r>
            <a:endParaRPr lang="en-US" dirty="0"/>
          </a:p>
        </p:txBody>
      </p:sp>
      <p:pic>
        <p:nvPicPr>
          <p:cNvPr id="21" name="Picture 20"/>
          <p:cNvPicPr>
            <a:picLocks noChangeAspect="1"/>
          </p:cNvPicPr>
          <p:nvPr/>
        </p:nvPicPr>
        <p:blipFill>
          <a:blip r:embed="rId4"/>
          <a:stretch>
            <a:fillRect/>
          </a:stretch>
        </p:blipFill>
        <p:spPr>
          <a:xfrm>
            <a:off x="8902053" y="1971731"/>
            <a:ext cx="632364" cy="629650"/>
          </a:xfrm>
          <a:prstGeom prst="rect">
            <a:avLst/>
          </a:prstGeom>
        </p:spPr>
      </p:pic>
      <p:sp>
        <p:nvSpPr>
          <p:cNvPr id="22" name="TextBox 21"/>
          <p:cNvSpPr txBox="1"/>
          <p:nvPr/>
        </p:nvSpPr>
        <p:spPr>
          <a:xfrm>
            <a:off x="8236043" y="2513376"/>
            <a:ext cx="1964384" cy="369332"/>
          </a:xfrm>
          <a:prstGeom prst="rect">
            <a:avLst/>
          </a:prstGeom>
          <a:noFill/>
        </p:spPr>
        <p:txBody>
          <a:bodyPr wrap="none" rtlCol="0">
            <a:spAutoFit/>
          </a:bodyPr>
          <a:lstStyle/>
          <a:p>
            <a:r>
              <a:rPr lang="en-US" dirty="0"/>
              <a:t>Dolomite Drop-</a:t>
            </a:r>
            <a:r>
              <a:rPr lang="en-US" dirty="0" err="1"/>
              <a:t>seq</a:t>
            </a:r>
            <a:endParaRPr lang="en-US" dirty="0"/>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3014166"/>
            <a:ext cx="3240000" cy="3240000"/>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3731" y="3014166"/>
            <a:ext cx="3240000" cy="3240000"/>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9262" y="3014166"/>
            <a:ext cx="3240000" cy="3240000"/>
          </a:xfrm>
          <a:prstGeom prst="rect">
            <a:avLst/>
          </a:prstGeom>
        </p:spPr>
      </p:pic>
    </p:spTree>
    <p:extLst>
      <p:ext uri="{BB962C8B-B14F-4D97-AF65-F5344CB8AC3E}">
        <p14:creationId xmlns:p14="http://schemas.microsoft.com/office/powerpoint/2010/main" val="694270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Talk overview</a:t>
            </a:r>
          </a:p>
        </p:txBody>
      </p:sp>
      <p:sp>
        <p:nvSpPr>
          <p:cNvPr id="5" name="Bent-Up Arrow 4"/>
          <p:cNvSpPr/>
          <p:nvPr/>
        </p:nvSpPr>
        <p:spPr>
          <a:xfrm rot="5400000">
            <a:off x="1449159" y="2998274"/>
            <a:ext cx="1043056" cy="1187482"/>
          </a:xfrm>
          <a:prstGeom prst="bentUpArrow">
            <a:avLst>
              <a:gd name="adj1" fmla="val 32840"/>
              <a:gd name="adj2" fmla="val 25000"/>
              <a:gd name="adj3" fmla="val 35780"/>
            </a:avLst>
          </a:prstGeom>
        </p:spPr>
        <p:style>
          <a:lnRef idx="0">
            <a:schemeClr val="lt1">
              <a:hueOff val="0"/>
              <a:satOff val="0"/>
              <a:lumOff val="0"/>
              <a:alphaOff val="0"/>
            </a:schemeClr>
          </a:lnRef>
          <a:fillRef idx="1">
            <a:schemeClr val="accent1">
              <a:tint val="50000"/>
              <a:hueOff val="0"/>
              <a:satOff val="0"/>
              <a:lumOff val="0"/>
              <a:alphaOff val="0"/>
            </a:schemeClr>
          </a:fillRef>
          <a:effectRef idx="2">
            <a:schemeClr val="accent1">
              <a:tint val="50000"/>
              <a:hueOff val="0"/>
              <a:satOff val="0"/>
              <a:lumOff val="0"/>
              <a:alphaOff val="0"/>
            </a:schemeClr>
          </a:effectRef>
          <a:fontRef idx="minor">
            <a:schemeClr val="lt1">
              <a:hueOff val="0"/>
              <a:satOff val="0"/>
              <a:lumOff val="0"/>
              <a:alphaOff val="0"/>
            </a:schemeClr>
          </a:fontRef>
        </p:style>
      </p:sp>
      <p:grpSp>
        <p:nvGrpSpPr>
          <p:cNvPr id="20" name="Group 19"/>
          <p:cNvGrpSpPr/>
          <p:nvPr/>
        </p:nvGrpSpPr>
        <p:grpSpPr>
          <a:xfrm>
            <a:off x="1069664" y="1825625"/>
            <a:ext cx="1802047" cy="1261374"/>
            <a:chOff x="650838" y="344534"/>
            <a:chExt cx="1622393" cy="1135622"/>
          </a:xfrm>
        </p:grpSpPr>
        <p:sp>
          <p:nvSpPr>
            <p:cNvPr id="21" name="Rounded Rectangle 20"/>
            <p:cNvSpPr/>
            <p:nvPr/>
          </p:nvSpPr>
          <p:spPr>
            <a:xfrm>
              <a:off x="650838" y="344534"/>
              <a:ext cx="1622393" cy="1135622"/>
            </a:xfrm>
            <a:prstGeom prst="roundRect">
              <a:avLst>
                <a:gd name="adj" fmla="val 1667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2" name="Rounded Rectangle 4"/>
            <p:cNvSpPr/>
            <p:nvPr/>
          </p:nvSpPr>
          <p:spPr>
            <a:xfrm>
              <a:off x="706284" y="399980"/>
              <a:ext cx="1511501" cy="10247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400" dirty="0"/>
                <a:t>D</a:t>
              </a:r>
              <a:r>
                <a:rPr lang="en-US" sz="2400" kern="1200" dirty="0"/>
                <a:t>ata processing</a:t>
              </a:r>
            </a:p>
          </p:txBody>
        </p:sp>
      </p:grpSp>
      <p:grpSp>
        <p:nvGrpSpPr>
          <p:cNvPr id="24" name="Group 23"/>
          <p:cNvGrpSpPr/>
          <p:nvPr/>
        </p:nvGrpSpPr>
        <p:grpSpPr>
          <a:xfrm>
            <a:off x="2557515" y="3222899"/>
            <a:ext cx="1802047" cy="1261374"/>
            <a:chOff x="650838" y="344534"/>
            <a:chExt cx="1622393" cy="1135622"/>
          </a:xfrm>
        </p:grpSpPr>
        <p:sp>
          <p:nvSpPr>
            <p:cNvPr id="25" name="Rounded Rectangle 24"/>
            <p:cNvSpPr/>
            <p:nvPr/>
          </p:nvSpPr>
          <p:spPr>
            <a:xfrm>
              <a:off x="650838" y="344534"/>
              <a:ext cx="1622393" cy="1135622"/>
            </a:xfrm>
            <a:prstGeom prst="roundRect">
              <a:avLst>
                <a:gd name="adj" fmla="val 1667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6" name="Rounded Rectangle 4"/>
            <p:cNvSpPr/>
            <p:nvPr/>
          </p:nvSpPr>
          <p:spPr>
            <a:xfrm>
              <a:off x="706284" y="399980"/>
              <a:ext cx="1511501" cy="10247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400" kern="1200"/>
                <a:t>Method evaluations</a:t>
              </a:r>
              <a:endParaRPr lang="en-US" sz="2400" kern="1200" dirty="0"/>
            </a:p>
          </p:txBody>
        </p:sp>
      </p:grpSp>
      <p:sp>
        <p:nvSpPr>
          <p:cNvPr id="32" name="TextBox 31"/>
          <p:cNvSpPr txBox="1"/>
          <p:nvPr/>
        </p:nvSpPr>
        <p:spPr>
          <a:xfrm>
            <a:off x="2933297" y="2115810"/>
            <a:ext cx="7582303" cy="984885"/>
          </a:xfrm>
          <a:prstGeom prst="rect">
            <a:avLst/>
          </a:prstGeom>
          <a:noFill/>
        </p:spPr>
        <p:txBody>
          <a:bodyPr wrap="square" rtlCol="0">
            <a:spAutoFit/>
          </a:bodyPr>
          <a:lstStyle/>
          <a:p>
            <a:r>
              <a:rPr lang="en-US" sz="2000" i="1" dirty="0" err="1"/>
              <a:t>scPipe</a:t>
            </a:r>
            <a:r>
              <a:rPr lang="en-US" sz="2000" dirty="0"/>
              <a:t>: An R package for single cell RNA-</a:t>
            </a:r>
            <a:r>
              <a:rPr lang="en-US" sz="2000" dirty="0" err="1"/>
              <a:t>seq</a:t>
            </a:r>
            <a:r>
              <a:rPr lang="en-US" sz="2000" dirty="0"/>
              <a:t> data processing and quality control</a:t>
            </a:r>
          </a:p>
          <a:p>
            <a:endParaRPr lang="en-US" dirty="0"/>
          </a:p>
        </p:txBody>
      </p:sp>
      <p:sp>
        <p:nvSpPr>
          <p:cNvPr id="33" name="TextBox 32"/>
          <p:cNvSpPr txBox="1"/>
          <p:nvPr/>
        </p:nvSpPr>
        <p:spPr>
          <a:xfrm>
            <a:off x="4402625" y="3502691"/>
            <a:ext cx="6730596" cy="707886"/>
          </a:xfrm>
          <a:prstGeom prst="rect">
            <a:avLst/>
          </a:prstGeom>
          <a:noFill/>
        </p:spPr>
        <p:txBody>
          <a:bodyPr wrap="square" rtlCol="0">
            <a:spAutoFit/>
          </a:bodyPr>
          <a:lstStyle/>
          <a:p>
            <a:r>
              <a:rPr lang="en-US" sz="2000" dirty="0"/>
              <a:t>Design and analysis of a series of single cell RNA-</a:t>
            </a:r>
            <a:r>
              <a:rPr lang="en-US" sz="2000" dirty="0" err="1"/>
              <a:t>seq</a:t>
            </a:r>
            <a:r>
              <a:rPr lang="en-US" sz="2000" dirty="0"/>
              <a:t> control data sets to compare different protocols and analysis methods</a:t>
            </a:r>
          </a:p>
        </p:txBody>
      </p:sp>
      <p:sp>
        <p:nvSpPr>
          <p:cNvPr id="3" name="Rectangle 2"/>
          <p:cNvSpPr/>
          <p:nvPr/>
        </p:nvSpPr>
        <p:spPr>
          <a:xfrm>
            <a:off x="1069663" y="1823447"/>
            <a:ext cx="9625231" cy="12623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3EBBBC94-B078-DE47-8EE4-73B4103F1EA1}" type="slidenum">
              <a:rPr lang="en-US" smtClean="0"/>
              <a:t>2</a:t>
            </a:fld>
            <a:endParaRPr lang="en-US"/>
          </a:p>
        </p:txBody>
      </p:sp>
    </p:spTree>
    <p:extLst>
      <p:ext uri="{BB962C8B-B14F-4D97-AF65-F5344CB8AC3E}">
        <p14:creationId xmlns:p14="http://schemas.microsoft.com/office/powerpoint/2010/main" val="43648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9 cell mixture design</a:t>
            </a:r>
          </a:p>
        </p:txBody>
      </p:sp>
      <p:grpSp>
        <p:nvGrpSpPr>
          <p:cNvPr id="25" name="Group 24"/>
          <p:cNvGrpSpPr/>
          <p:nvPr/>
        </p:nvGrpSpPr>
        <p:grpSpPr>
          <a:xfrm>
            <a:off x="177568" y="4238446"/>
            <a:ext cx="700895" cy="331297"/>
            <a:chOff x="8715548" y="2520236"/>
            <a:chExt cx="945716" cy="447018"/>
          </a:xfrm>
        </p:grpSpPr>
        <p:sp>
          <p:nvSpPr>
            <p:cNvPr id="26" name="Freeform 25"/>
            <p:cNvSpPr/>
            <p:nvPr/>
          </p:nvSpPr>
          <p:spPr>
            <a:xfrm>
              <a:off x="8967228" y="2614640"/>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8841388" y="2567261"/>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8715548" y="25202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8867948" y="26726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8967228" y="2520236"/>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8778468" y="2716385"/>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p:cNvSpPr txBox="1"/>
          <p:nvPr/>
        </p:nvSpPr>
        <p:spPr>
          <a:xfrm>
            <a:off x="913863" y="2035728"/>
            <a:ext cx="797013" cy="369332"/>
          </a:xfrm>
          <a:prstGeom prst="rect">
            <a:avLst/>
          </a:prstGeom>
          <a:noFill/>
        </p:spPr>
        <p:txBody>
          <a:bodyPr wrap="none" rtlCol="0">
            <a:spAutoFit/>
          </a:bodyPr>
          <a:lstStyle/>
          <a:p>
            <a:r>
              <a:rPr lang="en-US" dirty="0"/>
              <a:t>H2228</a:t>
            </a:r>
          </a:p>
        </p:txBody>
      </p:sp>
      <p:sp>
        <p:nvSpPr>
          <p:cNvPr id="33" name="TextBox 32"/>
          <p:cNvSpPr txBox="1"/>
          <p:nvPr/>
        </p:nvSpPr>
        <p:spPr>
          <a:xfrm>
            <a:off x="173599" y="1690688"/>
            <a:ext cx="1176925" cy="369332"/>
          </a:xfrm>
          <a:prstGeom prst="rect">
            <a:avLst/>
          </a:prstGeom>
          <a:noFill/>
        </p:spPr>
        <p:txBody>
          <a:bodyPr wrap="none" rtlCol="0">
            <a:spAutoFit/>
          </a:bodyPr>
          <a:lstStyle/>
          <a:p>
            <a:r>
              <a:rPr lang="en-US" dirty="0"/>
              <a:t>Single cell:</a:t>
            </a:r>
          </a:p>
        </p:txBody>
      </p:sp>
      <p:sp>
        <p:nvSpPr>
          <p:cNvPr id="34" name="TextBox 33"/>
          <p:cNvSpPr txBox="1"/>
          <p:nvPr/>
        </p:nvSpPr>
        <p:spPr>
          <a:xfrm>
            <a:off x="911283" y="2511528"/>
            <a:ext cx="926857" cy="369332"/>
          </a:xfrm>
          <a:prstGeom prst="rect">
            <a:avLst/>
          </a:prstGeom>
          <a:noFill/>
        </p:spPr>
        <p:txBody>
          <a:bodyPr wrap="none" rtlCol="0">
            <a:spAutoFit/>
          </a:bodyPr>
          <a:lstStyle/>
          <a:p>
            <a:r>
              <a:rPr lang="en-US" dirty="0"/>
              <a:t>HCC827</a:t>
            </a:r>
          </a:p>
        </p:txBody>
      </p:sp>
      <p:sp>
        <p:nvSpPr>
          <p:cNvPr id="35" name="TextBox 34"/>
          <p:cNvSpPr txBox="1"/>
          <p:nvPr/>
        </p:nvSpPr>
        <p:spPr>
          <a:xfrm>
            <a:off x="911283" y="2992769"/>
            <a:ext cx="797013" cy="369332"/>
          </a:xfrm>
          <a:prstGeom prst="rect">
            <a:avLst/>
          </a:prstGeom>
          <a:noFill/>
        </p:spPr>
        <p:txBody>
          <a:bodyPr wrap="none" rtlCol="0">
            <a:spAutoFit/>
          </a:bodyPr>
          <a:lstStyle/>
          <a:p>
            <a:r>
              <a:rPr lang="en-US"/>
              <a:t>H1975</a:t>
            </a:r>
            <a:endParaRPr lang="en-US" dirty="0"/>
          </a:p>
        </p:txBody>
      </p:sp>
      <p:sp>
        <p:nvSpPr>
          <p:cNvPr id="36" name="TextBox 35"/>
          <p:cNvSpPr txBox="1"/>
          <p:nvPr/>
        </p:nvSpPr>
        <p:spPr>
          <a:xfrm>
            <a:off x="173599" y="3849102"/>
            <a:ext cx="2017284" cy="369332"/>
          </a:xfrm>
          <a:prstGeom prst="rect">
            <a:avLst/>
          </a:prstGeom>
          <a:noFill/>
        </p:spPr>
        <p:txBody>
          <a:bodyPr wrap="none" rtlCol="0">
            <a:spAutoFit/>
          </a:bodyPr>
          <a:lstStyle/>
          <a:p>
            <a:r>
              <a:rPr lang="en-US"/>
              <a:t>ERCC spike-in RNA: </a:t>
            </a:r>
          </a:p>
        </p:txBody>
      </p:sp>
      <p:sp>
        <p:nvSpPr>
          <p:cNvPr id="37" name="Oval 36"/>
          <p:cNvSpPr/>
          <p:nvPr/>
        </p:nvSpPr>
        <p:spPr>
          <a:xfrm>
            <a:off x="507195" y="2092443"/>
            <a:ext cx="265484" cy="2654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07195" y="2563452"/>
            <a:ext cx="265484" cy="26548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507195" y="3044693"/>
            <a:ext cx="265484" cy="2654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rotWithShape="1">
          <a:blip r:embed="rId2">
            <a:extLst>
              <a:ext uri="{28A0092B-C50C-407E-A947-70E740481C1C}">
                <a14:useLocalDpi xmlns:a14="http://schemas.microsoft.com/office/drawing/2010/main" val="0"/>
              </a:ext>
            </a:extLst>
          </a:blip>
          <a:srcRect l="10109" t="26299" b="17683"/>
          <a:stretch/>
        </p:blipFill>
        <p:spPr>
          <a:xfrm>
            <a:off x="7150571" y="2060020"/>
            <a:ext cx="5041429" cy="3141676"/>
          </a:xfrm>
          <a:prstGeom prst="rect">
            <a:avLst/>
          </a:prstGeom>
        </p:spPr>
      </p:pic>
      <p:sp>
        <p:nvSpPr>
          <p:cNvPr id="41" name="TextBox 40"/>
          <p:cNvSpPr txBox="1"/>
          <p:nvPr/>
        </p:nvSpPr>
        <p:spPr>
          <a:xfrm>
            <a:off x="8349130" y="1804894"/>
            <a:ext cx="797013" cy="369332"/>
          </a:xfrm>
          <a:prstGeom prst="rect">
            <a:avLst/>
          </a:prstGeom>
          <a:noFill/>
        </p:spPr>
        <p:txBody>
          <a:bodyPr wrap="none" rtlCol="0">
            <a:spAutoFit/>
          </a:bodyPr>
          <a:lstStyle/>
          <a:p>
            <a:r>
              <a:rPr lang="en-US"/>
              <a:t>H2228</a:t>
            </a:r>
          </a:p>
        </p:txBody>
      </p:sp>
      <p:sp>
        <p:nvSpPr>
          <p:cNvPr id="42" name="TextBox 41"/>
          <p:cNvSpPr txBox="1"/>
          <p:nvPr/>
        </p:nvSpPr>
        <p:spPr>
          <a:xfrm>
            <a:off x="6629078" y="4670611"/>
            <a:ext cx="797013" cy="369332"/>
          </a:xfrm>
          <a:prstGeom prst="rect">
            <a:avLst/>
          </a:prstGeom>
          <a:noFill/>
        </p:spPr>
        <p:txBody>
          <a:bodyPr wrap="none" rtlCol="0">
            <a:spAutoFit/>
          </a:bodyPr>
          <a:lstStyle/>
          <a:p>
            <a:r>
              <a:rPr lang="en-US" dirty="0"/>
              <a:t>H1975</a:t>
            </a:r>
          </a:p>
        </p:txBody>
      </p:sp>
      <p:sp>
        <p:nvSpPr>
          <p:cNvPr id="43" name="TextBox 42"/>
          <p:cNvSpPr txBox="1"/>
          <p:nvPr/>
        </p:nvSpPr>
        <p:spPr>
          <a:xfrm>
            <a:off x="10004613" y="4670611"/>
            <a:ext cx="926857" cy="369332"/>
          </a:xfrm>
          <a:prstGeom prst="rect">
            <a:avLst/>
          </a:prstGeom>
          <a:noFill/>
        </p:spPr>
        <p:txBody>
          <a:bodyPr wrap="none" rtlCol="0">
            <a:spAutoFit/>
          </a:bodyPr>
          <a:lstStyle/>
          <a:p>
            <a:r>
              <a:rPr lang="en-US" dirty="0"/>
              <a:t>HCC827</a:t>
            </a:r>
          </a:p>
        </p:txBody>
      </p:sp>
      <p:sp>
        <p:nvSpPr>
          <p:cNvPr id="44" name="Oval 43"/>
          <p:cNvSpPr/>
          <p:nvPr/>
        </p:nvSpPr>
        <p:spPr>
          <a:xfrm>
            <a:off x="5454849" y="2098691"/>
            <a:ext cx="132643" cy="1326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451159" y="2097673"/>
            <a:ext cx="132643" cy="1326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450865" y="2093504"/>
            <a:ext cx="132643" cy="1326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5454848" y="2093505"/>
            <a:ext cx="132643" cy="1326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456335" y="2097673"/>
            <a:ext cx="132643" cy="1326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5450864" y="2093504"/>
            <a:ext cx="132643" cy="1326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454849" y="2093506"/>
            <a:ext cx="132643" cy="1326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5453361" y="2093504"/>
            <a:ext cx="132643" cy="1326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5450863" y="2101840"/>
            <a:ext cx="132643" cy="13264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elay 53"/>
          <p:cNvSpPr/>
          <p:nvPr/>
        </p:nvSpPr>
        <p:spPr>
          <a:xfrm rot="5400000">
            <a:off x="5134547" y="2763600"/>
            <a:ext cx="651010" cy="885530"/>
          </a:xfrm>
          <a:prstGeom prst="flowChartDelay">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4583955" y="2070589"/>
            <a:ext cx="514368" cy="185926"/>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rot="950873">
            <a:off x="4427326" y="2040828"/>
            <a:ext cx="514368" cy="185926"/>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5869803" y="1856815"/>
            <a:ext cx="1282254" cy="738664"/>
          </a:xfrm>
          <a:prstGeom prst="rect">
            <a:avLst/>
          </a:prstGeom>
          <a:noFill/>
        </p:spPr>
        <p:txBody>
          <a:bodyPr wrap="square" rtlCol="0">
            <a:spAutoFit/>
          </a:bodyPr>
          <a:lstStyle/>
          <a:p>
            <a:r>
              <a:rPr lang="en-US" altLang="zh-CN" sz="1400" dirty="0">
                <a:solidFill>
                  <a:schemeClr val="accent1">
                    <a:lumMod val="75000"/>
                  </a:schemeClr>
                </a:solidFill>
              </a:rPr>
              <a:t>7</a:t>
            </a:r>
            <a:r>
              <a:rPr lang="zh-CN" altLang="en-US" sz="1400" dirty="0">
                <a:solidFill>
                  <a:schemeClr val="accent1">
                    <a:lumMod val="75000"/>
                  </a:schemeClr>
                </a:solidFill>
              </a:rPr>
              <a:t> </a:t>
            </a:r>
            <a:r>
              <a:rPr lang="en-US" sz="1400" dirty="0">
                <a:solidFill>
                  <a:schemeClr val="accent1">
                    <a:lumMod val="75000"/>
                  </a:schemeClr>
                </a:solidFill>
              </a:rPr>
              <a:t>H2228</a:t>
            </a:r>
            <a:r>
              <a:rPr lang="zh-CN" altLang="en-US" sz="1400" dirty="0">
                <a:solidFill>
                  <a:schemeClr val="accent1">
                    <a:lumMod val="75000"/>
                  </a:schemeClr>
                </a:solidFill>
              </a:rPr>
              <a:t> </a:t>
            </a:r>
            <a:r>
              <a:rPr lang="en-AU" altLang="zh-CN" sz="1400" dirty="0">
                <a:solidFill>
                  <a:schemeClr val="accent1">
                    <a:lumMod val="75000"/>
                  </a:schemeClr>
                </a:solidFill>
              </a:rPr>
              <a:t>cells</a:t>
            </a:r>
            <a:endParaRPr lang="en-US" sz="1400" dirty="0">
              <a:solidFill>
                <a:schemeClr val="accent1">
                  <a:lumMod val="75000"/>
                </a:schemeClr>
              </a:solidFill>
            </a:endParaRPr>
          </a:p>
          <a:p>
            <a:r>
              <a:rPr lang="en-US" sz="1400" dirty="0">
                <a:solidFill>
                  <a:srgbClr val="FF0000"/>
                </a:solidFill>
              </a:rPr>
              <a:t>1 HCC827 cells</a:t>
            </a:r>
          </a:p>
          <a:p>
            <a:r>
              <a:rPr lang="en-US" sz="1400" dirty="0">
                <a:solidFill>
                  <a:schemeClr val="accent6">
                    <a:lumMod val="75000"/>
                  </a:schemeClr>
                </a:solidFill>
              </a:rPr>
              <a:t>1 H1975 cells</a:t>
            </a:r>
          </a:p>
        </p:txBody>
      </p:sp>
      <p:cxnSp>
        <p:nvCxnSpPr>
          <p:cNvPr id="58" name="Straight Arrow Connector 57"/>
          <p:cNvCxnSpPr/>
          <p:nvPr/>
        </p:nvCxnSpPr>
        <p:spPr>
          <a:xfrm>
            <a:off x="7150571" y="2226147"/>
            <a:ext cx="1475978" cy="5944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Delay 60"/>
          <p:cNvSpPr/>
          <p:nvPr/>
        </p:nvSpPr>
        <p:spPr>
          <a:xfrm rot="5400000">
            <a:off x="5134547" y="5692151"/>
            <a:ext cx="651010" cy="885530"/>
          </a:xfrm>
          <a:prstGeom prst="flowChartDelay">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071185" y="5977189"/>
            <a:ext cx="157727" cy="1577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5203946" y="5924357"/>
            <a:ext cx="157727" cy="1577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5154658" y="6124262"/>
            <a:ext cx="157727" cy="1577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5260881" y="6056052"/>
            <a:ext cx="157727" cy="1577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5068147" y="5861256"/>
            <a:ext cx="157727" cy="1577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5212376" y="5842505"/>
            <a:ext cx="157727" cy="15772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5497658" y="6092519"/>
            <a:ext cx="157727" cy="1577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5650058" y="6244919"/>
            <a:ext cx="157727" cy="1577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5220547" y="6013656"/>
            <a:ext cx="157727" cy="1577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5372947" y="6166056"/>
            <a:ext cx="157727" cy="1577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5345258" y="5940119"/>
            <a:ext cx="157727" cy="15772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5486696" y="6274745"/>
            <a:ext cx="157727" cy="15772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5682211" y="5925510"/>
            <a:ext cx="157727" cy="15772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5256704" y="6141326"/>
            <a:ext cx="157727" cy="15772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5517176" y="6147305"/>
            <a:ext cx="157727" cy="15772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5540467" y="5915823"/>
            <a:ext cx="157727" cy="15772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5260623" y="6308404"/>
            <a:ext cx="157727" cy="15772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5424173" y="5837743"/>
            <a:ext cx="157727" cy="15772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5736790" y="6013656"/>
            <a:ext cx="157727" cy="15772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5674902" y="6127442"/>
            <a:ext cx="157727" cy="15772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5156746" y="6242064"/>
            <a:ext cx="157727" cy="15772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5695407" y="5823221"/>
            <a:ext cx="157727" cy="15772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5453303" y="6018982"/>
            <a:ext cx="157727" cy="15772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7629028" y="5157203"/>
            <a:ext cx="3034229" cy="1477328"/>
          </a:xfrm>
          <a:prstGeom prst="rect">
            <a:avLst/>
          </a:prstGeom>
          <a:noFill/>
        </p:spPr>
        <p:txBody>
          <a:bodyPr wrap="none" rtlCol="0">
            <a:spAutoFit/>
          </a:bodyPr>
          <a:lstStyle/>
          <a:p>
            <a:r>
              <a:rPr lang="en-US" dirty="0"/>
              <a:t>20 replicates of 9 cell mixtures</a:t>
            </a:r>
          </a:p>
          <a:p>
            <a:r>
              <a:rPr lang="en-US" dirty="0"/>
              <a:t>in major trajectory</a:t>
            </a:r>
          </a:p>
          <a:p>
            <a:r>
              <a:rPr lang="en-US" dirty="0"/>
              <a:t>5 replicates of 9 cell mixtures</a:t>
            </a:r>
          </a:p>
          <a:p>
            <a:r>
              <a:rPr lang="en-US" dirty="0"/>
              <a:t>in minor trajectory</a:t>
            </a:r>
          </a:p>
          <a:p>
            <a:endParaRPr lang="en-US" dirty="0"/>
          </a:p>
        </p:txBody>
      </p:sp>
      <p:sp>
        <p:nvSpPr>
          <p:cNvPr id="88" name="Oval 87"/>
          <p:cNvSpPr/>
          <p:nvPr/>
        </p:nvSpPr>
        <p:spPr>
          <a:xfrm>
            <a:off x="7364650" y="5324080"/>
            <a:ext cx="265484" cy="265484"/>
          </a:xfrm>
          <a:prstGeom prst="ellipse">
            <a:avLst/>
          </a:prstGeom>
          <a:solidFill>
            <a:srgbClr val="00BF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7363544" y="5834564"/>
            <a:ext cx="265484" cy="265484"/>
          </a:xfrm>
          <a:prstGeom prst="ellipse">
            <a:avLst/>
          </a:prstGeom>
          <a:solidFill>
            <a:srgbClr val="F87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p:cNvSpPr txBox="1"/>
          <p:nvPr/>
        </p:nvSpPr>
        <p:spPr>
          <a:xfrm>
            <a:off x="1948045" y="5710756"/>
            <a:ext cx="3034229" cy="646331"/>
          </a:xfrm>
          <a:prstGeom prst="rect">
            <a:avLst/>
          </a:prstGeom>
          <a:noFill/>
        </p:spPr>
        <p:txBody>
          <a:bodyPr wrap="none" rtlCol="0">
            <a:spAutoFit/>
          </a:bodyPr>
          <a:lstStyle/>
          <a:p>
            <a:r>
              <a:rPr lang="en-US" dirty="0"/>
              <a:t>3 replicates of 90 cell mixtures</a:t>
            </a:r>
          </a:p>
          <a:p>
            <a:r>
              <a:rPr lang="en-US" dirty="0"/>
              <a:t>in major trajectory</a:t>
            </a:r>
          </a:p>
        </p:txBody>
      </p:sp>
      <p:sp>
        <p:nvSpPr>
          <p:cNvPr id="91" name="Oval 90"/>
          <p:cNvSpPr/>
          <p:nvPr/>
        </p:nvSpPr>
        <p:spPr>
          <a:xfrm>
            <a:off x="1717574" y="5806683"/>
            <a:ext cx="265484" cy="265484"/>
          </a:xfrm>
          <a:prstGeom prst="ellipse">
            <a:avLst/>
          </a:prstGeom>
          <a:solidFill>
            <a:srgbClr val="00BF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3059956" y="5434369"/>
            <a:ext cx="1957331" cy="369332"/>
          </a:xfrm>
          <a:prstGeom prst="rect">
            <a:avLst/>
          </a:prstGeom>
          <a:noFill/>
        </p:spPr>
        <p:txBody>
          <a:bodyPr wrap="none" rtlCol="0">
            <a:spAutoFit/>
          </a:bodyPr>
          <a:lstStyle/>
          <a:p>
            <a:r>
              <a:rPr lang="en-US" b="1" dirty="0"/>
              <a:t>Population control</a:t>
            </a:r>
          </a:p>
        </p:txBody>
      </p:sp>
      <p:cxnSp>
        <p:nvCxnSpPr>
          <p:cNvPr id="4" name="Straight Arrow Connector 3"/>
          <p:cNvCxnSpPr/>
          <p:nvPr/>
        </p:nvCxnSpPr>
        <p:spPr>
          <a:xfrm>
            <a:off x="5450863" y="3667778"/>
            <a:ext cx="1" cy="3652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471071" y="4032941"/>
            <a:ext cx="1906099" cy="646331"/>
          </a:xfrm>
          <a:prstGeom prst="rect">
            <a:avLst/>
          </a:prstGeom>
          <a:noFill/>
        </p:spPr>
        <p:txBody>
          <a:bodyPr wrap="none" rtlCol="0">
            <a:spAutoFit/>
          </a:bodyPr>
          <a:lstStyle/>
          <a:p>
            <a:r>
              <a:rPr lang="en-AU" dirty="0"/>
              <a:t>Take 1/9 to mimic </a:t>
            </a:r>
          </a:p>
          <a:p>
            <a:r>
              <a:rPr lang="en-AU" dirty="0"/>
              <a:t>single cell amount</a:t>
            </a:r>
            <a:endParaRPr lang="en-US" dirty="0"/>
          </a:p>
        </p:txBody>
      </p:sp>
    </p:spTree>
    <p:extLst>
      <p:ext uri="{BB962C8B-B14F-4D97-AF65-F5344CB8AC3E}">
        <p14:creationId xmlns:p14="http://schemas.microsoft.com/office/powerpoint/2010/main" val="91578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58333E-6 2.22222E-6 L 0.05768 0.17754 " pathEditMode="relative" rAng="0" ptsTypes="AA">
                                      <p:cBhvr>
                                        <p:cTn id="6" dur="2000" fill="hold"/>
                                        <p:tgtEl>
                                          <p:spTgt spid="55"/>
                                        </p:tgtEl>
                                        <p:attrNameLst>
                                          <p:attrName>ppt_x</p:attrName>
                                          <p:attrName>ppt_y</p:attrName>
                                        </p:attrNameLst>
                                      </p:cBhvr>
                                      <p:rCtr x="2878" y="8866"/>
                                    </p:animMotion>
                                  </p:childTnLst>
                                </p:cTn>
                              </p:par>
                              <p:par>
                                <p:cTn id="7" presetID="0" presetClass="path" presetSubtype="0" accel="50000" decel="50000" fill="hold" grpId="0" nodeType="withEffect">
                                  <p:stCondLst>
                                    <p:cond delay="0"/>
                                  </p:stCondLst>
                                  <p:childTnLst>
                                    <p:animMotion origin="layout" path="M -4.79167E-6 -1.11111E-6 L 0.05769 0.17755 " pathEditMode="relative" rAng="0" ptsTypes="AA">
                                      <p:cBhvr>
                                        <p:cTn id="8" dur="2000" fill="hold"/>
                                        <p:tgtEl>
                                          <p:spTgt spid="56"/>
                                        </p:tgtEl>
                                        <p:attrNameLst>
                                          <p:attrName>ppt_x</p:attrName>
                                          <p:attrName>ppt_y</p:attrName>
                                        </p:attrNameLst>
                                      </p:cBhvr>
                                      <p:rCtr x="2878" y="8866"/>
                                    </p:animMotion>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0" nodeType="clickEffect">
                                  <p:stCondLst>
                                    <p:cond delay="0"/>
                                  </p:stCondLst>
                                  <p:childTnLst>
                                    <p:animMotion origin="layout" path="M -0.00117 -4.81481E-6 L -0.00664 0.14283 " pathEditMode="relative" rAng="0" ptsTypes="AA">
                                      <p:cBhvr>
                                        <p:cTn id="12" dur="500" fill="hold"/>
                                        <p:tgtEl>
                                          <p:spTgt spid="51"/>
                                        </p:tgtEl>
                                        <p:attrNameLst>
                                          <p:attrName>ppt_x</p:attrName>
                                          <p:attrName>ppt_y</p:attrName>
                                        </p:attrNameLst>
                                      </p:cBhvr>
                                      <p:rCtr x="-273" y="7130"/>
                                    </p:animMotion>
                                  </p:childTnLst>
                                </p:cTn>
                              </p:par>
                            </p:childTnLst>
                          </p:cTn>
                        </p:par>
                        <p:par>
                          <p:cTn id="13" fill="hold">
                            <p:stCondLst>
                              <p:cond delay="500"/>
                            </p:stCondLst>
                            <p:childTnLst>
                              <p:par>
                                <p:cTn id="14" presetID="0" presetClass="path" presetSubtype="0" accel="50000" decel="50000" fill="hold" grpId="0" nodeType="afterEffect">
                                  <p:stCondLst>
                                    <p:cond delay="0"/>
                                  </p:stCondLst>
                                  <p:childTnLst>
                                    <p:animMotion origin="layout" path="M 0.00066 -0.00069 L 0.00196 0.15903 " pathEditMode="relative" rAng="0" ptsTypes="AA">
                                      <p:cBhvr>
                                        <p:cTn id="15" dur="500" fill="hold"/>
                                        <p:tgtEl>
                                          <p:spTgt spid="44"/>
                                        </p:tgtEl>
                                        <p:attrNameLst>
                                          <p:attrName>ppt_x</p:attrName>
                                          <p:attrName>ppt_y</p:attrName>
                                        </p:attrNameLst>
                                      </p:cBhvr>
                                      <p:rCtr x="65" y="7986"/>
                                    </p:animMotion>
                                  </p:childTnLst>
                                </p:cTn>
                              </p:par>
                            </p:childTnLst>
                          </p:cTn>
                        </p:par>
                        <p:par>
                          <p:cTn id="16" fill="hold">
                            <p:stCondLst>
                              <p:cond delay="1000"/>
                            </p:stCondLst>
                            <p:childTnLst>
                              <p:par>
                                <p:cTn id="17" presetID="0" presetClass="path" presetSubtype="0" accel="50000" decel="50000" fill="hold" grpId="0" nodeType="afterEffect">
                                  <p:stCondLst>
                                    <p:cond delay="0"/>
                                  </p:stCondLst>
                                  <p:childTnLst>
                                    <p:animMotion origin="layout" path="M -0.00026 -0.00162 L 0.01055 0.15463 " pathEditMode="relative" rAng="0" ptsTypes="AA">
                                      <p:cBhvr>
                                        <p:cTn id="18" dur="500" fill="hold"/>
                                        <p:tgtEl>
                                          <p:spTgt spid="49"/>
                                        </p:tgtEl>
                                        <p:attrNameLst>
                                          <p:attrName>ppt_x</p:attrName>
                                          <p:attrName>ppt_y</p:attrName>
                                        </p:attrNameLst>
                                      </p:cBhvr>
                                      <p:rCtr x="534" y="7801"/>
                                    </p:animMotion>
                                  </p:childTnLst>
                                </p:cTn>
                              </p:par>
                            </p:childTnLst>
                          </p:cTn>
                        </p:par>
                        <p:par>
                          <p:cTn id="19" fill="hold">
                            <p:stCondLst>
                              <p:cond delay="1500"/>
                            </p:stCondLst>
                            <p:childTnLst>
                              <p:par>
                                <p:cTn id="20" presetID="0" presetClass="path" presetSubtype="0" accel="50000" decel="50000" fill="hold" grpId="0" nodeType="afterEffect">
                                  <p:stCondLst>
                                    <p:cond delay="0"/>
                                  </p:stCondLst>
                                  <p:childTnLst>
                                    <p:animMotion origin="layout" path="M -0.00026 -0.00092 L -0.02513 0.12987 " pathEditMode="relative" rAng="0" ptsTypes="AA">
                                      <p:cBhvr>
                                        <p:cTn id="21" dur="500" fill="hold"/>
                                        <p:tgtEl>
                                          <p:spTgt spid="48"/>
                                        </p:tgtEl>
                                        <p:attrNameLst>
                                          <p:attrName>ppt_x</p:attrName>
                                          <p:attrName>ppt_y</p:attrName>
                                        </p:attrNameLst>
                                      </p:cBhvr>
                                      <p:rCtr x="-1250" y="6528"/>
                                    </p:animMotion>
                                  </p:childTnLst>
                                </p:cTn>
                              </p:par>
                            </p:childTnLst>
                          </p:cTn>
                        </p:par>
                        <p:par>
                          <p:cTn id="22" fill="hold">
                            <p:stCondLst>
                              <p:cond delay="2000"/>
                            </p:stCondLst>
                            <p:childTnLst>
                              <p:par>
                                <p:cTn id="23" presetID="0" presetClass="path" presetSubtype="0" accel="50000" decel="50000" fill="hold" grpId="0" nodeType="afterEffect">
                                  <p:stCondLst>
                                    <p:cond delay="0"/>
                                  </p:stCondLst>
                                  <p:childTnLst>
                                    <p:animMotion origin="layout" path="M 0.00013 -0.00116 L -0.02096 0.16829 " pathEditMode="relative" rAng="0" ptsTypes="AA">
                                      <p:cBhvr>
                                        <p:cTn id="24" dur="500" fill="hold"/>
                                        <p:tgtEl>
                                          <p:spTgt spid="46"/>
                                        </p:tgtEl>
                                        <p:attrNameLst>
                                          <p:attrName>ppt_x</p:attrName>
                                          <p:attrName>ppt_y</p:attrName>
                                        </p:attrNameLst>
                                      </p:cBhvr>
                                      <p:rCtr x="-1055" y="8472"/>
                                    </p:animMotion>
                                  </p:childTnLst>
                                </p:cTn>
                              </p:par>
                            </p:childTnLst>
                          </p:cTn>
                        </p:par>
                        <p:par>
                          <p:cTn id="25" fill="hold">
                            <p:stCondLst>
                              <p:cond delay="2500"/>
                            </p:stCondLst>
                            <p:childTnLst>
                              <p:par>
                                <p:cTn id="26" presetID="0" presetClass="path" presetSubtype="0" accel="50000" decel="50000" fill="hold" grpId="0" nodeType="afterEffect">
                                  <p:stCondLst>
                                    <p:cond delay="0"/>
                                  </p:stCondLst>
                                  <p:childTnLst>
                                    <p:animMotion origin="layout" path="M -0.00013 -4.81481E-6 L 0.00847 0.17176 " pathEditMode="relative" rAng="0" ptsTypes="AA">
                                      <p:cBhvr>
                                        <p:cTn id="27" dur="500" fill="hold"/>
                                        <p:tgtEl>
                                          <p:spTgt spid="47"/>
                                        </p:tgtEl>
                                        <p:attrNameLst>
                                          <p:attrName>ppt_x</p:attrName>
                                          <p:attrName>ppt_y</p:attrName>
                                        </p:attrNameLst>
                                      </p:cBhvr>
                                      <p:rCtr x="430" y="8588"/>
                                    </p:animMotion>
                                  </p:childTnLst>
                                </p:cTn>
                              </p:par>
                            </p:childTnLst>
                          </p:cTn>
                        </p:par>
                        <p:par>
                          <p:cTn id="28" fill="hold">
                            <p:stCondLst>
                              <p:cond delay="3000"/>
                            </p:stCondLst>
                            <p:childTnLst>
                              <p:par>
                                <p:cTn id="29" presetID="0" presetClass="path" presetSubtype="0" accel="50000" decel="50000" fill="hold" grpId="0" nodeType="afterEffect">
                                  <p:stCondLst>
                                    <p:cond delay="0"/>
                                  </p:stCondLst>
                                  <p:childTnLst>
                                    <p:animMotion origin="layout" path="M -0.00013 -0.00162 L -0.01237 0.15556 " pathEditMode="relative" rAng="0" ptsTypes="AA">
                                      <p:cBhvr>
                                        <p:cTn id="30" dur="500" fill="hold"/>
                                        <p:tgtEl>
                                          <p:spTgt spid="50"/>
                                        </p:tgtEl>
                                        <p:attrNameLst>
                                          <p:attrName>ppt_x</p:attrName>
                                          <p:attrName>ppt_y</p:attrName>
                                        </p:attrNameLst>
                                      </p:cBhvr>
                                      <p:rCtr x="-612" y="7847"/>
                                    </p:animMotion>
                                  </p:childTnLst>
                                </p:cTn>
                              </p:par>
                            </p:childTnLst>
                          </p:cTn>
                        </p:par>
                        <p:par>
                          <p:cTn id="31" fill="hold">
                            <p:stCondLst>
                              <p:cond delay="3500"/>
                            </p:stCondLst>
                            <p:childTnLst>
                              <p:par>
                                <p:cTn id="32" presetID="0" presetClass="path" presetSubtype="0" accel="50000" decel="50000" fill="hold" grpId="0" nodeType="afterEffect">
                                  <p:stCondLst>
                                    <p:cond delay="0"/>
                                  </p:stCondLst>
                                  <p:childTnLst>
                                    <p:animMotion origin="layout" path="M -0.00078 -0.00069 L 0.00821 0.12825 " pathEditMode="relative" rAng="0" ptsTypes="AA">
                                      <p:cBhvr>
                                        <p:cTn id="33" dur="500" fill="hold"/>
                                        <p:tgtEl>
                                          <p:spTgt spid="52"/>
                                        </p:tgtEl>
                                        <p:attrNameLst>
                                          <p:attrName>ppt_x</p:attrName>
                                          <p:attrName>ppt_y</p:attrName>
                                        </p:attrNameLst>
                                      </p:cBhvr>
                                      <p:rCtr x="443" y="6435"/>
                                    </p:animMotion>
                                  </p:childTnLst>
                                </p:cTn>
                              </p:par>
                            </p:childTnLst>
                          </p:cTn>
                        </p:par>
                        <p:par>
                          <p:cTn id="34" fill="hold">
                            <p:stCondLst>
                              <p:cond delay="4000"/>
                            </p:stCondLst>
                            <p:childTnLst>
                              <p:par>
                                <p:cTn id="35" presetID="0" presetClass="path" presetSubtype="0" accel="50000" decel="50000" fill="hold" grpId="0" nodeType="afterEffect">
                                  <p:stCondLst>
                                    <p:cond delay="0"/>
                                  </p:stCondLst>
                                  <p:childTnLst>
                                    <p:animMotion origin="layout" path="M 0.00013 -0.00139 L -0.01432 0.12385 " pathEditMode="relative" rAng="0" ptsTypes="AA">
                                      <p:cBhvr>
                                        <p:cTn id="36" dur="500" fill="hold"/>
                                        <p:tgtEl>
                                          <p:spTgt spid="53"/>
                                        </p:tgtEl>
                                        <p:attrNameLst>
                                          <p:attrName>ppt_x</p:attrName>
                                          <p:attrName>ppt_y</p:attrName>
                                        </p:attrNameLst>
                                      </p:cBhvr>
                                      <p:rCtr x="-729" y="6250"/>
                                    </p:animMotion>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8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8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8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8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8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8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9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9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animBg="1"/>
      <p:bldP spid="47" grpId="0" animBg="1"/>
      <p:bldP spid="48" grpId="0" animBg="1"/>
      <p:bldP spid="49" grpId="0" animBg="1"/>
      <p:bldP spid="50" grpId="0" animBg="1"/>
      <p:bldP spid="51" grpId="0" animBg="1"/>
      <p:bldP spid="52" grpId="0" animBg="1"/>
      <p:bldP spid="53" grpId="0" animBg="1"/>
      <p:bldP spid="55" grpId="0" animBg="1"/>
      <p:bldP spid="56" grpId="0" animBg="1"/>
      <p:bldP spid="61" grpId="0" animBg="1"/>
      <p:bldP spid="62" grpId="0" animBg="1"/>
      <p:bldP spid="63" grpId="0" animBg="1"/>
      <p:bldP spid="64" grpId="0" animBg="1"/>
      <p:bldP spid="65" grpId="0" animBg="1"/>
      <p:bldP spid="66" grpId="0" animBg="1"/>
      <p:bldP spid="67" grpId="0" animBg="1"/>
      <p:bldP spid="68" grpId="0" animBg="1"/>
      <p:bldP spid="69"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90" grpId="0"/>
      <p:bldP spid="91" grpId="0" animBg="1"/>
      <p:bldP spid="9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Picture 165"/>
          <p:cNvPicPr>
            <a:picLocks noChangeAspect="1"/>
          </p:cNvPicPr>
          <p:nvPr/>
        </p:nvPicPr>
        <p:blipFill rotWithShape="1">
          <a:blip r:embed="rId3">
            <a:alphaModFix amt="50000"/>
            <a:extLst>
              <a:ext uri="{28A0092B-C50C-407E-A947-70E740481C1C}">
                <a14:useLocalDpi xmlns:a14="http://schemas.microsoft.com/office/drawing/2010/main" val="0"/>
              </a:ext>
            </a:extLst>
          </a:blip>
          <a:srcRect l="10109" t="26299" r="33956" b="17683"/>
          <a:stretch/>
        </p:blipFill>
        <p:spPr>
          <a:xfrm>
            <a:off x="3828372" y="2214580"/>
            <a:ext cx="4216938" cy="4223138"/>
          </a:xfrm>
          <a:prstGeom prst="rect">
            <a:avLst/>
          </a:prstGeom>
        </p:spPr>
      </p:pic>
      <p:sp>
        <p:nvSpPr>
          <p:cNvPr id="2" name="Title 1"/>
          <p:cNvSpPr>
            <a:spLocks noGrp="1"/>
          </p:cNvSpPr>
          <p:nvPr>
            <p:ph type="title"/>
          </p:nvPr>
        </p:nvSpPr>
        <p:spPr>
          <a:xfrm>
            <a:off x="0" y="365125"/>
            <a:ext cx="12192000" cy="1325563"/>
          </a:xfrm>
        </p:spPr>
        <p:txBody>
          <a:bodyPr/>
          <a:lstStyle/>
          <a:p>
            <a:pPr algn="ctr"/>
            <a:r>
              <a:rPr lang="en-US" b="1" dirty="0"/>
              <a:t>Mixing cells in different combinations controls cluster number and creates pseudo-trajectories</a:t>
            </a:r>
          </a:p>
        </p:txBody>
      </p:sp>
      <p:sp>
        <p:nvSpPr>
          <p:cNvPr id="4" name="Slide Number Placeholder 3"/>
          <p:cNvSpPr>
            <a:spLocks noGrp="1"/>
          </p:cNvSpPr>
          <p:nvPr>
            <p:ph type="sldNum" sz="quarter" idx="12"/>
          </p:nvPr>
        </p:nvSpPr>
        <p:spPr/>
        <p:txBody>
          <a:bodyPr/>
          <a:lstStyle/>
          <a:p>
            <a:fld id="{A4D48252-9EAD-EE44-9C38-05C5B1885287}" type="slidenum">
              <a:rPr lang="en-US" smtClean="0"/>
              <a:t>21</a:t>
            </a:fld>
            <a:endParaRPr lang="en-US"/>
          </a:p>
        </p:txBody>
      </p:sp>
      <p:grpSp>
        <p:nvGrpSpPr>
          <p:cNvPr id="86" name="Group 85"/>
          <p:cNvGrpSpPr/>
          <p:nvPr/>
        </p:nvGrpSpPr>
        <p:grpSpPr>
          <a:xfrm>
            <a:off x="6962587" y="2022235"/>
            <a:ext cx="1507656" cy="1376737"/>
            <a:chOff x="4732818" y="2079107"/>
            <a:chExt cx="1507656" cy="1376737"/>
          </a:xfrm>
        </p:grpSpPr>
        <p:sp>
          <p:nvSpPr>
            <p:cNvPr id="87" name="Line Callout 2 86"/>
            <p:cNvSpPr/>
            <p:nvPr/>
          </p:nvSpPr>
          <p:spPr>
            <a:xfrm>
              <a:off x="4732818" y="2079107"/>
              <a:ext cx="1507656" cy="1376737"/>
            </a:xfrm>
            <a:prstGeom prst="borderCallout2">
              <a:avLst>
                <a:gd name="adj1" fmla="val 18750"/>
                <a:gd name="adj2" fmla="val -220"/>
                <a:gd name="adj3" fmla="val 18750"/>
                <a:gd name="adj4" fmla="val -16667"/>
                <a:gd name="adj5" fmla="val 86282"/>
                <a:gd name="adj6" fmla="val -6554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elay 87"/>
            <p:cNvSpPr/>
            <p:nvPr/>
          </p:nvSpPr>
          <p:spPr>
            <a:xfrm rot="5400000">
              <a:off x="4564186" y="2582219"/>
              <a:ext cx="930164" cy="383490"/>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4876868" y="2469165"/>
              <a:ext cx="129209" cy="1292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4964664" y="2556960"/>
              <a:ext cx="129209" cy="1292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4876868" y="2621564"/>
              <a:ext cx="129209" cy="1292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5052459" y="2469165"/>
              <a:ext cx="129209" cy="1292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5029268" y="2644755"/>
              <a:ext cx="129209" cy="1292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4876868" y="2750773"/>
              <a:ext cx="129209" cy="129209"/>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7" name="Oval 96"/>
            <p:cNvSpPr/>
            <p:nvPr/>
          </p:nvSpPr>
          <p:spPr>
            <a:xfrm>
              <a:off x="5018593" y="2837857"/>
              <a:ext cx="129209" cy="129209"/>
            </a:xfrm>
            <a:prstGeom prst="ellipse">
              <a:avLst/>
            </a:prstGeom>
            <a:solidFill>
              <a:schemeClr val="accent1"/>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9" name="Oval 98"/>
            <p:cNvSpPr/>
            <p:nvPr/>
          </p:nvSpPr>
          <p:spPr>
            <a:xfrm>
              <a:off x="4941472" y="3032381"/>
              <a:ext cx="129209" cy="1292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0" name="Oval 99"/>
            <p:cNvSpPr/>
            <p:nvPr/>
          </p:nvSpPr>
          <p:spPr>
            <a:xfrm>
              <a:off x="4941307" y="2436502"/>
              <a:ext cx="129209" cy="1292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p:cNvSpPr txBox="1"/>
            <p:nvPr/>
          </p:nvSpPr>
          <p:spPr>
            <a:xfrm>
              <a:off x="5221013" y="2358321"/>
              <a:ext cx="894797" cy="738664"/>
            </a:xfrm>
            <a:prstGeom prst="rect">
              <a:avLst/>
            </a:prstGeom>
            <a:noFill/>
          </p:spPr>
          <p:txBody>
            <a:bodyPr wrap="none" rtlCol="0">
              <a:spAutoFit/>
            </a:bodyPr>
            <a:lstStyle/>
            <a:p>
              <a:r>
                <a:rPr lang="en-US" sz="1400" dirty="0">
                  <a:solidFill>
                    <a:schemeClr val="accent1">
                      <a:lumMod val="75000"/>
                    </a:schemeClr>
                  </a:solidFill>
                </a:rPr>
                <a:t>7 H2228</a:t>
              </a:r>
            </a:p>
            <a:p>
              <a:r>
                <a:rPr lang="en-US" sz="1400" dirty="0">
                  <a:solidFill>
                    <a:srgbClr val="FF0000"/>
                  </a:solidFill>
                </a:rPr>
                <a:t>1 HCC827</a:t>
              </a:r>
            </a:p>
            <a:p>
              <a:r>
                <a:rPr lang="en-US" sz="1400" dirty="0">
                  <a:solidFill>
                    <a:schemeClr val="accent6">
                      <a:lumMod val="75000"/>
                    </a:schemeClr>
                  </a:solidFill>
                </a:rPr>
                <a:t>1 H1975</a:t>
              </a:r>
            </a:p>
          </p:txBody>
        </p:sp>
      </p:grpSp>
      <p:sp>
        <p:nvSpPr>
          <p:cNvPr id="102" name="Line Callout 1 101"/>
          <p:cNvSpPr/>
          <p:nvPr/>
        </p:nvSpPr>
        <p:spPr>
          <a:xfrm>
            <a:off x="3379183" y="1684083"/>
            <a:ext cx="1643975" cy="1101463"/>
          </a:xfrm>
          <a:prstGeom prst="borderCallout1">
            <a:avLst>
              <a:gd name="adj1" fmla="val 46128"/>
              <a:gd name="adj2" fmla="val 101134"/>
              <a:gd name="adj3" fmla="val 76494"/>
              <a:gd name="adj4" fmla="val 147714"/>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Delay 102"/>
          <p:cNvSpPr/>
          <p:nvPr/>
        </p:nvSpPr>
        <p:spPr>
          <a:xfrm rot="5400000">
            <a:off x="3194737" y="2053777"/>
            <a:ext cx="930164" cy="383490"/>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3507419" y="1940723"/>
            <a:ext cx="129209" cy="1292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3595215" y="2028518"/>
            <a:ext cx="129209" cy="1292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3507419" y="2093122"/>
            <a:ext cx="129209" cy="1292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3683010" y="1940723"/>
            <a:ext cx="129209" cy="1292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3595215" y="2310126"/>
            <a:ext cx="129209" cy="1292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3507419" y="2374730"/>
            <a:ext cx="129209" cy="1292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3683010" y="2222331"/>
            <a:ext cx="129209" cy="1292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3659819" y="2397921"/>
            <a:ext cx="129209" cy="1292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3572023" y="2503939"/>
            <a:ext cx="129209" cy="1292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3851564" y="1829879"/>
            <a:ext cx="894797" cy="738664"/>
          </a:xfrm>
          <a:prstGeom prst="rect">
            <a:avLst/>
          </a:prstGeom>
          <a:noFill/>
        </p:spPr>
        <p:txBody>
          <a:bodyPr wrap="none" rtlCol="0">
            <a:spAutoFit/>
          </a:bodyPr>
          <a:lstStyle/>
          <a:p>
            <a:r>
              <a:rPr lang="en-US" altLang="zh-CN" sz="1400" dirty="0">
                <a:solidFill>
                  <a:schemeClr val="accent1">
                    <a:lumMod val="75000"/>
                  </a:schemeClr>
                </a:solidFill>
              </a:rPr>
              <a:t>9</a:t>
            </a:r>
            <a:r>
              <a:rPr lang="zh-CN" altLang="en-US" sz="1400" dirty="0">
                <a:solidFill>
                  <a:schemeClr val="accent1">
                    <a:lumMod val="75000"/>
                  </a:schemeClr>
                </a:solidFill>
              </a:rPr>
              <a:t> </a:t>
            </a:r>
            <a:r>
              <a:rPr lang="en-US" sz="1400" dirty="0">
                <a:solidFill>
                  <a:schemeClr val="accent1">
                    <a:lumMod val="75000"/>
                  </a:schemeClr>
                </a:solidFill>
              </a:rPr>
              <a:t>H2228</a:t>
            </a:r>
          </a:p>
          <a:p>
            <a:r>
              <a:rPr lang="en-US" altLang="zh-CN" sz="1400" dirty="0">
                <a:solidFill>
                  <a:srgbClr val="FF0000"/>
                </a:solidFill>
              </a:rPr>
              <a:t>0</a:t>
            </a:r>
            <a:r>
              <a:rPr lang="en-US" sz="1400" dirty="0">
                <a:solidFill>
                  <a:srgbClr val="FF0000"/>
                </a:solidFill>
              </a:rPr>
              <a:t> HCC827</a:t>
            </a:r>
          </a:p>
          <a:p>
            <a:r>
              <a:rPr lang="en-US" altLang="zh-CN" sz="1400" dirty="0">
                <a:solidFill>
                  <a:schemeClr val="accent6">
                    <a:lumMod val="75000"/>
                  </a:schemeClr>
                </a:solidFill>
              </a:rPr>
              <a:t>0</a:t>
            </a:r>
            <a:r>
              <a:rPr lang="zh-CN" altLang="en-US" sz="1400" dirty="0">
                <a:solidFill>
                  <a:schemeClr val="accent6">
                    <a:lumMod val="75000"/>
                  </a:schemeClr>
                </a:solidFill>
              </a:rPr>
              <a:t> </a:t>
            </a:r>
            <a:r>
              <a:rPr lang="en-US" sz="1400" dirty="0">
                <a:solidFill>
                  <a:schemeClr val="accent6">
                    <a:lumMod val="75000"/>
                  </a:schemeClr>
                </a:solidFill>
              </a:rPr>
              <a:t>H1975</a:t>
            </a:r>
          </a:p>
        </p:txBody>
      </p:sp>
      <p:grpSp>
        <p:nvGrpSpPr>
          <p:cNvPr id="117" name="Group 116"/>
          <p:cNvGrpSpPr/>
          <p:nvPr/>
        </p:nvGrpSpPr>
        <p:grpSpPr>
          <a:xfrm>
            <a:off x="7386144" y="3863427"/>
            <a:ext cx="1701584" cy="1067238"/>
            <a:chOff x="5156375" y="3920299"/>
            <a:chExt cx="1701584" cy="1067238"/>
          </a:xfrm>
        </p:grpSpPr>
        <p:sp>
          <p:nvSpPr>
            <p:cNvPr id="118" name="Line Callout 2 117"/>
            <p:cNvSpPr/>
            <p:nvPr/>
          </p:nvSpPr>
          <p:spPr>
            <a:xfrm>
              <a:off x="5156375" y="3920299"/>
              <a:ext cx="1701584" cy="1067238"/>
            </a:xfrm>
            <a:prstGeom prst="borderCallout2">
              <a:avLst>
                <a:gd name="adj1" fmla="val 22195"/>
                <a:gd name="adj2" fmla="val -232"/>
                <a:gd name="adj3" fmla="val 69588"/>
                <a:gd name="adj4" fmla="val -28801"/>
                <a:gd name="adj5" fmla="val 68162"/>
                <a:gd name="adj6" fmla="val -8173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elay 118"/>
            <p:cNvSpPr/>
            <p:nvPr/>
          </p:nvSpPr>
          <p:spPr>
            <a:xfrm rot="5400000">
              <a:off x="4997816" y="4259063"/>
              <a:ext cx="930164" cy="383490"/>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5310498" y="4146009"/>
              <a:ext cx="129209" cy="1292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5398294" y="4233804"/>
              <a:ext cx="129209" cy="1292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5310498" y="4298408"/>
              <a:ext cx="129209" cy="129209"/>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4" name="Oval 123"/>
            <p:cNvSpPr/>
            <p:nvPr/>
          </p:nvSpPr>
          <p:spPr>
            <a:xfrm>
              <a:off x="5462898" y="4321599"/>
              <a:ext cx="129209" cy="129209"/>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5" name="Oval 124"/>
            <p:cNvSpPr/>
            <p:nvPr/>
          </p:nvSpPr>
          <p:spPr>
            <a:xfrm>
              <a:off x="5310498" y="4427617"/>
              <a:ext cx="129209" cy="129209"/>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6" name="Oval 125"/>
            <p:cNvSpPr/>
            <p:nvPr/>
          </p:nvSpPr>
          <p:spPr>
            <a:xfrm>
              <a:off x="5398294" y="4515412"/>
              <a:ext cx="129209" cy="1292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7" name="Oval 126"/>
            <p:cNvSpPr/>
            <p:nvPr/>
          </p:nvSpPr>
          <p:spPr>
            <a:xfrm>
              <a:off x="5310498" y="4580016"/>
              <a:ext cx="129209" cy="1292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0" name="Oval 129"/>
            <p:cNvSpPr/>
            <p:nvPr/>
          </p:nvSpPr>
          <p:spPr>
            <a:xfrm>
              <a:off x="5375102" y="4709225"/>
              <a:ext cx="129209" cy="1292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1" name="Oval 130"/>
            <p:cNvSpPr/>
            <p:nvPr/>
          </p:nvSpPr>
          <p:spPr>
            <a:xfrm>
              <a:off x="5374937" y="4113346"/>
              <a:ext cx="129209" cy="1292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extBox 131"/>
            <p:cNvSpPr txBox="1"/>
            <p:nvPr/>
          </p:nvSpPr>
          <p:spPr>
            <a:xfrm>
              <a:off x="5654643" y="4035165"/>
              <a:ext cx="894797" cy="738664"/>
            </a:xfrm>
            <a:prstGeom prst="rect">
              <a:avLst/>
            </a:prstGeom>
            <a:noFill/>
          </p:spPr>
          <p:txBody>
            <a:bodyPr wrap="none" rtlCol="0">
              <a:spAutoFit/>
            </a:bodyPr>
            <a:lstStyle/>
            <a:p>
              <a:r>
                <a:rPr lang="en-US" sz="1400" dirty="0">
                  <a:solidFill>
                    <a:schemeClr val="accent1">
                      <a:lumMod val="75000"/>
                    </a:schemeClr>
                  </a:solidFill>
                </a:rPr>
                <a:t>3 H2228</a:t>
              </a:r>
            </a:p>
            <a:p>
              <a:r>
                <a:rPr lang="en-US" sz="1400" dirty="0">
                  <a:solidFill>
                    <a:srgbClr val="FF0000"/>
                  </a:solidFill>
                </a:rPr>
                <a:t>3 HCC827</a:t>
              </a:r>
            </a:p>
            <a:p>
              <a:r>
                <a:rPr lang="en-US" sz="1400" dirty="0">
                  <a:solidFill>
                    <a:schemeClr val="accent6">
                      <a:lumMod val="75000"/>
                    </a:schemeClr>
                  </a:solidFill>
                </a:rPr>
                <a:t>3 H1975</a:t>
              </a:r>
            </a:p>
          </p:txBody>
        </p:sp>
      </p:grpSp>
      <p:grpSp>
        <p:nvGrpSpPr>
          <p:cNvPr id="133" name="Group 132"/>
          <p:cNvGrpSpPr/>
          <p:nvPr/>
        </p:nvGrpSpPr>
        <p:grpSpPr>
          <a:xfrm>
            <a:off x="5297738" y="5340337"/>
            <a:ext cx="1513863" cy="1047836"/>
            <a:chOff x="3067969" y="5397209"/>
            <a:chExt cx="1513863" cy="1047836"/>
          </a:xfrm>
        </p:grpSpPr>
        <p:sp>
          <p:nvSpPr>
            <p:cNvPr id="134" name="Line Callout 1 133"/>
            <p:cNvSpPr/>
            <p:nvPr/>
          </p:nvSpPr>
          <p:spPr>
            <a:xfrm>
              <a:off x="3067969" y="5397209"/>
              <a:ext cx="1513863" cy="1047836"/>
            </a:xfrm>
            <a:prstGeom prst="borderCallout1">
              <a:avLst>
                <a:gd name="adj1" fmla="val 27664"/>
                <a:gd name="adj2" fmla="val -612"/>
                <a:gd name="adj3" fmla="val -2938"/>
                <a:gd name="adj4" fmla="val -3244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Delay 134"/>
            <p:cNvSpPr/>
            <p:nvPr/>
          </p:nvSpPr>
          <p:spPr>
            <a:xfrm rot="5400000">
              <a:off x="2847857" y="5732756"/>
              <a:ext cx="930164" cy="383490"/>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3276651" y="5769680"/>
              <a:ext cx="129209" cy="129209"/>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3160539" y="5772101"/>
              <a:ext cx="129209" cy="129209"/>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9" name="Oval 138"/>
            <p:cNvSpPr/>
            <p:nvPr/>
          </p:nvSpPr>
          <p:spPr>
            <a:xfrm>
              <a:off x="3336130" y="5619702"/>
              <a:ext cx="129209" cy="1292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3160539" y="5901310"/>
              <a:ext cx="129209" cy="1292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2" name="Oval 141"/>
            <p:cNvSpPr/>
            <p:nvPr/>
          </p:nvSpPr>
          <p:spPr>
            <a:xfrm>
              <a:off x="3248335" y="5989105"/>
              <a:ext cx="129209" cy="1292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3" name="Oval 142"/>
            <p:cNvSpPr/>
            <p:nvPr/>
          </p:nvSpPr>
          <p:spPr>
            <a:xfrm>
              <a:off x="3160539" y="6053709"/>
              <a:ext cx="129209" cy="1292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4" name="Oval 143"/>
            <p:cNvSpPr/>
            <p:nvPr/>
          </p:nvSpPr>
          <p:spPr>
            <a:xfrm>
              <a:off x="3336130" y="5901310"/>
              <a:ext cx="129209" cy="1292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5" name="Oval 144"/>
            <p:cNvSpPr/>
            <p:nvPr/>
          </p:nvSpPr>
          <p:spPr>
            <a:xfrm>
              <a:off x="3312939" y="6076900"/>
              <a:ext cx="129209" cy="1292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6" name="Oval 145"/>
            <p:cNvSpPr/>
            <p:nvPr/>
          </p:nvSpPr>
          <p:spPr>
            <a:xfrm>
              <a:off x="3225143" y="6182918"/>
              <a:ext cx="129209" cy="1292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8" name="TextBox 147"/>
            <p:cNvSpPr txBox="1"/>
            <p:nvPr/>
          </p:nvSpPr>
          <p:spPr>
            <a:xfrm>
              <a:off x="3504684" y="5508858"/>
              <a:ext cx="894797" cy="738664"/>
            </a:xfrm>
            <a:prstGeom prst="rect">
              <a:avLst/>
            </a:prstGeom>
            <a:noFill/>
          </p:spPr>
          <p:txBody>
            <a:bodyPr wrap="none" rtlCol="0">
              <a:spAutoFit/>
            </a:bodyPr>
            <a:lstStyle/>
            <a:p>
              <a:r>
                <a:rPr lang="en-US" altLang="zh-CN" sz="1400" dirty="0">
                  <a:solidFill>
                    <a:schemeClr val="accent1">
                      <a:lumMod val="75000"/>
                    </a:schemeClr>
                  </a:solidFill>
                </a:rPr>
                <a:t>1</a:t>
              </a:r>
              <a:r>
                <a:rPr lang="en-US" sz="1400" dirty="0">
                  <a:solidFill>
                    <a:schemeClr val="accent1">
                      <a:lumMod val="75000"/>
                    </a:schemeClr>
                  </a:solidFill>
                </a:rPr>
                <a:t> H2228</a:t>
              </a:r>
            </a:p>
            <a:p>
              <a:r>
                <a:rPr lang="en-US" altLang="zh-CN" sz="1400" dirty="0">
                  <a:solidFill>
                    <a:srgbClr val="FF0000"/>
                  </a:solidFill>
                </a:rPr>
                <a:t>1</a:t>
              </a:r>
              <a:r>
                <a:rPr lang="en-US" sz="1400" dirty="0">
                  <a:solidFill>
                    <a:srgbClr val="FF0000"/>
                  </a:solidFill>
                </a:rPr>
                <a:t> HCC827</a:t>
              </a:r>
            </a:p>
            <a:p>
              <a:r>
                <a:rPr lang="en-US" altLang="zh-CN" sz="1400" dirty="0">
                  <a:solidFill>
                    <a:schemeClr val="accent6">
                      <a:lumMod val="75000"/>
                    </a:schemeClr>
                  </a:solidFill>
                </a:rPr>
                <a:t>7</a:t>
              </a:r>
              <a:r>
                <a:rPr lang="en-US" sz="1400" dirty="0">
                  <a:solidFill>
                    <a:schemeClr val="accent6">
                      <a:lumMod val="75000"/>
                    </a:schemeClr>
                  </a:solidFill>
                </a:rPr>
                <a:t> H1975</a:t>
              </a:r>
            </a:p>
          </p:txBody>
        </p:sp>
      </p:grpSp>
      <p:grpSp>
        <p:nvGrpSpPr>
          <p:cNvPr id="149" name="Group 148"/>
          <p:cNvGrpSpPr/>
          <p:nvPr/>
        </p:nvGrpSpPr>
        <p:grpSpPr>
          <a:xfrm>
            <a:off x="2903959" y="3612746"/>
            <a:ext cx="1465006" cy="1233499"/>
            <a:chOff x="674190" y="3669618"/>
            <a:chExt cx="1465006" cy="1233499"/>
          </a:xfrm>
        </p:grpSpPr>
        <p:sp>
          <p:nvSpPr>
            <p:cNvPr id="150" name="Line Callout 1 149"/>
            <p:cNvSpPr/>
            <p:nvPr/>
          </p:nvSpPr>
          <p:spPr>
            <a:xfrm>
              <a:off x="674190" y="3669618"/>
              <a:ext cx="1465006" cy="1233499"/>
            </a:xfrm>
            <a:prstGeom prst="borderCallout1">
              <a:avLst>
                <a:gd name="adj1" fmla="val 101250"/>
                <a:gd name="adj2" fmla="val 50056"/>
                <a:gd name="adj3" fmla="val 151533"/>
                <a:gd name="adj4" fmla="val 826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Delay 150"/>
            <p:cNvSpPr/>
            <p:nvPr/>
          </p:nvSpPr>
          <p:spPr>
            <a:xfrm rot="5400000">
              <a:off x="430497" y="4144197"/>
              <a:ext cx="930164" cy="383490"/>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743179" y="4031143"/>
              <a:ext cx="129209" cy="1292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3" name="Oval 152"/>
            <p:cNvSpPr/>
            <p:nvPr/>
          </p:nvSpPr>
          <p:spPr>
            <a:xfrm>
              <a:off x="830975" y="4118938"/>
              <a:ext cx="129209" cy="1292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4" name="Oval 153"/>
            <p:cNvSpPr/>
            <p:nvPr/>
          </p:nvSpPr>
          <p:spPr>
            <a:xfrm>
              <a:off x="743179" y="4183542"/>
              <a:ext cx="129209" cy="1292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5" name="Oval 154"/>
            <p:cNvSpPr/>
            <p:nvPr/>
          </p:nvSpPr>
          <p:spPr>
            <a:xfrm>
              <a:off x="918770" y="4031143"/>
              <a:ext cx="129209" cy="1292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6" name="Oval 155"/>
            <p:cNvSpPr/>
            <p:nvPr/>
          </p:nvSpPr>
          <p:spPr>
            <a:xfrm>
              <a:off x="895579" y="4206733"/>
              <a:ext cx="129209" cy="1292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7" name="Oval 156"/>
            <p:cNvSpPr/>
            <p:nvPr/>
          </p:nvSpPr>
          <p:spPr>
            <a:xfrm>
              <a:off x="743179" y="4312751"/>
              <a:ext cx="129209" cy="1292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8" name="Oval 157"/>
            <p:cNvSpPr/>
            <p:nvPr/>
          </p:nvSpPr>
          <p:spPr>
            <a:xfrm>
              <a:off x="830975" y="4400546"/>
              <a:ext cx="129209" cy="1292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9" name="Oval 158"/>
            <p:cNvSpPr/>
            <p:nvPr/>
          </p:nvSpPr>
          <p:spPr>
            <a:xfrm>
              <a:off x="743179" y="4465150"/>
              <a:ext cx="129209" cy="1292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0" name="Oval 159"/>
            <p:cNvSpPr/>
            <p:nvPr/>
          </p:nvSpPr>
          <p:spPr>
            <a:xfrm>
              <a:off x="918770" y="4312751"/>
              <a:ext cx="129209" cy="1292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1" name="Oval 160"/>
            <p:cNvSpPr/>
            <p:nvPr/>
          </p:nvSpPr>
          <p:spPr>
            <a:xfrm>
              <a:off x="895579" y="4488341"/>
              <a:ext cx="129209" cy="1292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2" name="Oval 161"/>
            <p:cNvSpPr/>
            <p:nvPr/>
          </p:nvSpPr>
          <p:spPr>
            <a:xfrm>
              <a:off x="807783" y="4594359"/>
              <a:ext cx="129209" cy="1292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3" name="Oval 162"/>
            <p:cNvSpPr/>
            <p:nvPr/>
          </p:nvSpPr>
          <p:spPr>
            <a:xfrm>
              <a:off x="807618" y="3998480"/>
              <a:ext cx="129209" cy="1292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4" name="TextBox 163"/>
            <p:cNvSpPr txBox="1"/>
            <p:nvPr/>
          </p:nvSpPr>
          <p:spPr>
            <a:xfrm>
              <a:off x="1087324" y="3920299"/>
              <a:ext cx="894797" cy="738664"/>
            </a:xfrm>
            <a:prstGeom prst="rect">
              <a:avLst/>
            </a:prstGeom>
            <a:noFill/>
          </p:spPr>
          <p:txBody>
            <a:bodyPr wrap="none" rtlCol="0">
              <a:spAutoFit/>
            </a:bodyPr>
            <a:lstStyle/>
            <a:p>
              <a:r>
                <a:rPr lang="en-US" altLang="zh-CN" sz="1400" dirty="0">
                  <a:solidFill>
                    <a:schemeClr val="accent1">
                      <a:lumMod val="75000"/>
                    </a:schemeClr>
                  </a:solidFill>
                </a:rPr>
                <a:t>0</a:t>
              </a:r>
              <a:r>
                <a:rPr lang="zh-CN" altLang="en-US" sz="1400" dirty="0">
                  <a:solidFill>
                    <a:schemeClr val="accent1">
                      <a:lumMod val="75000"/>
                    </a:schemeClr>
                  </a:solidFill>
                </a:rPr>
                <a:t> </a:t>
              </a:r>
              <a:r>
                <a:rPr lang="en-US" sz="1400" dirty="0">
                  <a:solidFill>
                    <a:schemeClr val="accent1">
                      <a:lumMod val="75000"/>
                    </a:schemeClr>
                  </a:solidFill>
                </a:rPr>
                <a:t>H2228</a:t>
              </a:r>
            </a:p>
            <a:p>
              <a:r>
                <a:rPr lang="en-US" altLang="zh-CN" sz="1400" dirty="0">
                  <a:solidFill>
                    <a:srgbClr val="FF0000"/>
                  </a:solidFill>
                </a:rPr>
                <a:t>0</a:t>
              </a:r>
              <a:r>
                <a:rPr lang="zh-CN" altLang="en-US" sz="1400" dirty="0">
                  <a:solidFill>
                    <a:srgbClr val="FF0000"/>
                  </a:solidFill>
                </a:rPr>
                <a:t> </a:t>
              </a:r>
              <a:r>
                <a:rPr lang="en-US" sz="1400" dirty="0">
                  <a:solidFill>
                    <a:srgbClr val="FF0000"/>
                  </a:solidFill>
                </a:rPr>
                <a:t>HCC827</a:t>
              </a:r>
            </a:p>
            <a:p>
              <a:r>
                <a:rPr lang="en-US" altLang="zh-CN" sz="1400" dirty="0">
                  <a:solidFill>
                    <a:schemeClr val="accent6">
                      <a:lumMod val="75000"/>
                    </a:schemeClr>
                  </a:solidFill>
                </a:rPr>
                <a:t>9</a:t>
              </a:r>
              <a:r>
                <a:rPr lang="zh-CN" altLang="en-US" sz="1400" dirty="0">
                  <a:solidFill>
                    <a:schemeClr val="accent6">
                      <a:lumMod val="75000"/>
                    </a:schemeClr>
                  </a:solidFill>
                </a:rPr>
                <a:t> </a:t>
              </a:r>
              <a:r>
                <a:rPr lang="en-US" sz="1400" dirty="0">
                  <a:solidFill>
                    <a:schemeClr val="accent6">
                      <a:lumMod val="75000"/>
                    </a:schemeClr>
                  </a:solidFill>
                </a:rPr>
                <a:t>H1975</a:t>
              </a:r>
            </a:p>
          </p:txBody>
        </p:sp>
      </p:grpSp>
      <p:cxnSp>
        <p:nvCxnSpPr>
          <p:cNvPr id="165" name="Curved Connector 164"/>
          <p:cNvCxnSpPr/>
          <p:nvPr/>
        </p:nvCxnSpPr>
        <p:spPr>
          <a:xfrm rot="5400000">
            <a:off x="3359734" y="3170772"/>
            <a:ext cx="3273944" cy="1842458"/>
          </a:xfrm>
          <a:prstGeom prst="curvedConnector3">
            <a:avLst>
              <a:gd name="adj1" fmla="val 83289"/>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13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11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133"/>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149"/>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500"/>
                                  </p:stCondLst>
                                  <p:childTnLst>
                                    <p:set>
                                      <p:cBhvr>
                                        <p:cTn id="18" dur="1" fill="hold">
                                          <p:stCondLst>
                                            <p:cond delay="0"/>
                                          </p:stCondLst>
                                        </p:cTn>
                                        <p:tgtEl>
                                          <p:spTgt spid="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9 cell mixture data</a:t>
            </a:r>
          </a:p>
        </p:txBody>
      </p:sp>
      <p:pic>
        <p:nvPicPr>
          <p:cNvPr id="4" name="Picture 3"/>
          <p:cNvPicPr>
            <a:picLocks noChangeAspect="1"/>
          </p:cNvPicPr>
          <p:nvPr/>
        </p:nvPicPr>
        <p:blipFill>
          <a:blip r:embed="rId2"/>
          <a:stretch>
            <a:fillRect/>
          </a:stretch>
        </p:blipFill>
        <p:spPr>
          <a:xfrm>
            <a:off x="5457345" y="543312"/>
            <a:ext cx="1277310" cy="969187"/>
          </a:xfrm>
          <a:prstGeom prst="rect">
            <a:avLst/>
          </a:prstGeom>
        </p:spPr>
      </p:pic>
      <p:pic>
        <p:nvPicPr>
          <p:cNvPr id="5" name="Picture 4"/>
          <p:cNvPicPr>
            <a:picLocks noChangeAspect="1"/>
          </p:cNvPicPr>
          <p:nvPr/>
        </p:nvPicPr>
        <p:blipFill rotWithShape="1">
          <a:blip r:embed="rId3">
            <a:alphaModFix/>
            <a:extLst>
              <a:ext uri="{28A0092B-C50C-407E-A947-70E740481C1C}">
                <a14:useLocalDpi xmlns:a14="http://schemas.microsoft.com/office/drawing/2010/main" val="0"/>
              </a:ext>
            </a:extLst>
          </a:blip>
          <a:srcRect l="10109" t="26299" r="33956" b="17683"/>
          <a:stretch/>
        </p:blipFill>
        <p:spPr>
          <a:xfrm>
            <a:off x="8119247" y="719857"/>
            <a:ext cx="1768525" cy="1771125"/>
          </a:xfrm>
          <a:prstGeom prst="rect">
            <a:avLst/>
          </a:prstGeom>
        </p:spPr>
      </p:pic>
      <p:pic>
        <p:nvPicPr>
          <p:cNvPr id="6" name="Picture 5"/>
          <p:cNvPicPr>
            <a:picLocks noChangeAspect="1"/>
          </p:cNvPicPr>
          <p:nvPr/>
        </p:nvPicPr>
        <p:blipFill>
          <a:blip r:embed="rId4"/>
          <a:stretch>
            <a:fillRect/>
          </a:stretch>
        </p:blipFill>
        <p:spPr>
          <a:xfrm>
            <a:off x="5574658" y="1690686"/>
            <a:ext cx="1078561" cy="599201"/>
          </a:xfrm>
          <a:prstGeom prst="rect">
            <a:avLst/>
          </a:prstGeom>
        </p:spPr>
      </p:pic>
      <p:sp>
        <p:nvSpPr>
          <p:cNvPr id="7" name="TextBox 6"/>
          <p:cNvSpPr txBox="1"/>
          <p:nvPr/>
        </p:nvSpPr>
        <p:spPr>
          <a:xfrm>
            <a:off x="5574658" y="2195091"/>
            <a:ext cx="1032655" cy="369332"/>
          </a:xfrm>
          <a:prstGeom prst="rect">
            <a:avLst/>
          </a:prstGeom>
          <a:noFill/>
        </p:spPr>
        <p:txBody>
          <a:bodyPr wrap="none" rtlCol="0">
            <a:spAutoFit/>
          </a:bodyPr>
          <a:lstStyle/>
          <a:p>
            <a:r>
              <a:rPr lang="en-US" dirty="0"/>
              <a:t>CEL-seq2</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0985" y="3068826"/>
            <a:ext cx="3240000" cy="3240000"/>
          </a:xfrm>
          <a:prstGeom prst="rect">
            <a:avLst/>
          </a:prstGeom>
        </p:spPr>
      </p:pic>
    </p:spTree>
    <p:extLst>
      <p:ext uri="{BB962C8B-B14F-4D97-AF65-F5344CB8AC3E}">
        <p14:creationId xmlns:p14="http://schemas.microsoft.com/office/powerpoint/2010/main" val="1132086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961317" y="1920124"/>
            <a:ext cx="700895" cy="331297"/>
            <a:chOff x="8715548" y="2520236"/>
            <a:chExt cx="945716" cy="447018"/>
          </a:xfrm>
        </p:grpSpPr>
        <p:sp>
          <p:nvSpPr>
            <p:cNvPr id="7" name="Freeform 6"/>
            <p:cNvSpPr/>
            <p:nvPr/>
          </p:nvSpPr>
          <p:spPr>
            <a:xfrm>
              <a:off x="8967228" y="2614640"/>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8841388" y="2567261"/>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8715548" y="25202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8867948" y="26726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8967228" y="2520236"/>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8778468" y="2716385"/>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961531" y="2382712"/>
            <a:ext cx="700895" cy="331297"/>
            <a:chOff x="8715548" y="2520236"/>
            <a:chExt cx="945716" cy="447018"/>
          </a:xfrm>
        </p:grpSpPr>
        <p:sp>
          <p:nvSpPr>
            <p:cNvPr id="15" name="Freeform 14"/>
            <p:cNvSpPr/>
            <p:nvPr/>
          </p:nvSpPr>
          <p:spPr>
            <a:xfrm>
              <a:off x="8967228" y="2614640"/>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8841388" y="2567261"/>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8715548" y="25202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8867948" y="26726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8967228" y="2520236"/>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8778468" y="2716385"/>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934369" y="2836610"/>
            <a:ext cx="700895" cy="331297"/>
            <a:chOff x="8715548" y="2520236"/>
            <a:chExt cx="945716" cy="447018"/>
          </a:xfrm>
        </p:grpSpPr>
        <p:sp>
          <p:nvSpPr>
            <p:cNvPr id="22" name="Freeform 21"/>
            <p:cNvSpPr/>
            <p:nvPr/>
          </p:nvSpPr>
          <p:spPr>
            <a:xfrm>
              <a:off x="8967228" y="2614640"/>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8841388" y="2567261"/>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8715548" y="25202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8867948" y="26726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8967228" y="2520236"/>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8778468" y="2716385"/>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918654" y="4083547"/>
            <a:ext cx="700895" cy="331297"/>
            <a:chOff x="8715548" y="2520236"/>
            <a:chExt cx="945716" cy="447018"/>
          </a:xfrm>
        </p:grpSpPr>
        <p:sp>
          <p:nvSpPr>
            <p:cNvPr id="29" name="Freeform 28"/>
            <p:cNvSpPr/>
            <p:nvPr/>
          </p:nvSpPr>
          <p:spPr>
            <a:xfrm>
              <a:off x="8967228" y="2614640"/>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8841388" y="2567261"/>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8715548" y="25202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8867948" y="26726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8967228" y="2520236"/>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8778468" y="2716385"/>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1654949" y="1880829"/>
            <a:ext cx="797013" cy="369332"/>
          </a:xfrm>
          <a:prstGeom prst="rect">
            <a:avLst/>
          </a:prstGeom>
          <a:noFill/>
        </p:spPr>
        <p:txBody>
          <a:bodyPr wrap="none" rtlCol="0">
            <a:spAutoFit/>
          </a:bodyPr>
          <a:lstStyle/>
          <a:p>
            <a:r>
              <a:rPr lang="en-US" dirty="0"/>
              <a:t>H2228</a:t>
            </a:r>
          </a:p>
        </p:txBody>
      </p:sp>
      <p:sp>
        <p:nvSpPr>
          <p:cNvPr id="36" name="TextBox 35"/>
          <p:cNvSpPr txBox="1"/>
          <p:nvPr/>
        </p:nvSpPr>
        <p:spPr>
          <a:xfrm>
            <a:off x="914685" y="1535789"/>
            <a:ext cx="3409075" cy="369332"/>
          </a:xfrm>
          <a:prstGeom prst="rect">
            <a:avLst/>
          </a:prstGeom>
          <a:noFill/>
        </p:spPr>
        <p:txBody>
          <a:bodyPr wrap="none" rtlCol="0">
            <a:spAutoFit/>
          </a:bodyPr>
          <a:lstStyle/>
          <a:p>
            <a:r>
              <a:rPr lang="en-US" dirty="0"/>
              <a:t>RNA extracted from bulk cell lines:</a:t>
            </a:r>
          </a:p>
        </p:txBody>
      </p:sp>
      <p:sp>
        <p:nvSpPr>
          <p:cNvPr id="37" name="Title 1"/>
          <p:cNvSpPr>
            <a:spLocks noGrp="1"/>
          </p:cNvSpPr>
          <p:nvPr>
            <p:ph type="title"/>
          </p:nvPr>
        </p:nvSpPr>
        <p:spPr>
          <a:xfrm>
            <a:off x="838200" y="365125"/>
            <a:ext cx="10515600" cy="1325563"/>
          </a:xfrm>
        </p:spPr>
        <p:txBody>
          <a:bodyPr/>
          <a:lstStyle/>
          <a:p>
            <a:pPr algn="ctr"/>
            <a:r>
              <a:rPr lang="en-US" b="1" dirty="0"/>
              <a:t>RNA mixture design</a:t>
            </a:r>
          </a:p>
        </p:txBody>
      </p:sp>
      <p:sp>
        <p:nvSpPr>
          <p:cNvPr id="38" name="TextBox 37"/>
          <p:cNvSpPr txBox="1"/>
          <p:nvPr/>
        </p:nvSpPr>
        <p:spPr>
          <a:xfrm>
            <a:off x="1652369" y="2356629"/>
            <a:ext cx="926857" cy="369332"/>
          </a:xfrm>
          <a:prstGeom prst="rect">
            <a:avLst/>
          </a:prstGeom>
          <a:noFill/>
        </p:spPr>
        <p:txBody>
          <a:bodyPr wrap="none" rtlCol="0">
            <a:spAutoFit/>
          </a:bodyPr>
          <a:lstStyle/>
          <a:p>
            <a:r>
              <a:rPr lang="en-US" dirty="0"/>
              <a:t>HCC827</a:t>
            </a:r>
          </a:p>
        </p:txBody>
      </p:sp>
      <p:sp>
        <p:nvSpPr>
          <p:cNvPr id="39" name="TextBox 38"/>
          <p:cNvSpPr txBox="1"/>
          <p:nvPr/>
        </p:nvSpPr>
        <p:spPr>
          <a:xfrm>
            <a:off x="1652369" y="2837870"/>
            <a:ext cx="797013" cy="369332"/>
          </a:xfrm>
          <a:prstGeom prst="rect">
            <a:avLst/>
          </a:prstGeom>
          <a:noFill/>
        </p:spPr>
        <p:txBody>
          <a:bodyPr wrap="none" rtlCol="0">
            <a:spAutoFit/>
          </a:bodyPr>
          <a:lstStyle/>
          <a:p>
            <a:r>
              <a:rPr lang="en-US"/>
              <a:t>H1975</a:t>
            </a:r>
            <a:endParaRPr lang="en-US" dirty="0"/>
          </a:p>
        </p:txBody>
      </p:sp>
      <p:sp>
        <p:nvSpPr>
          <p:cNvPr id="40" name="TextBox 39"/>
          <p:cNvSpPr txBox="1"/>
          <p:nvPr/>
        </p:nvSpPr>
        <p:spPr>
          <a:xfrm>
            <a:off x="914685" y="3694203"/>
            <a:ext cx="2017284" cy="369332"/>
          </a:xfrm>
          <a:prstGeom prst="rect">
            <a:avLst/>
          </a:prstGeom>
          <a:noFill/>
        </p:spPr>
        <p:txBody>
          <a:bodyPr wrap="none" rtlCol="0">
            <a:spAutoFit/>
          </a:bodyPr>
          <a:lstStyle/>
          <a:p>
            <a:r>
              <a:rPr lang="en-US"/>
              <a:t>ERCC spike-in RNA: </a:t>
            </a:r>
          </a:p>
        </p:txBody>
      </p:sp>
      <p:pic>
        <p:nvPicPr>
          <p:cNvPr id="41" name="Pictur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3847" y="1152379"/>
            <a:ext cx="4422308" cy="4422308"/>
          </a:xfrm>
          <a:prstGeom prst="rect">
            <a:avLst/>
          </a:prstGeom>
        </p:spPr>
      </p:pic>
      <p:sp>
        <p:nvSpPr>
          <p:cNvPr id="60" name="TextBox 59"/>
          <p:cNvSpPr txBox="1"/>
          <p:nvPr/>
        </p:nvSpPr>
        <p:spPr>
          <a:xfrm>
            <a:off x="7024568" y="2043886"/>
            <a:ext cx="1114408" cy="738664"/>
          </a:xfrm>
          <a:prstGeom prst="rect">
            <a:avLst/>
          </a:prstGeom>
          <a:noFill/>
        </p:spPr>
        <p:txBody>
          <a:bodyPr wrap="none" rtlCol="0">
            <a:spAutoFit/>
          </a:bodyPr>
          <a:lstStyle/>
          <a:p>
            <a:r>
              <a:rPr lang="en-US" sz="1400" dirty="0">
                <a:solidFill>
                  <a:schemeClr val="accent1">
                    <a:lumMod val="75000"/>
                  </a:schemeClr>
                </a:solidFill>
              </a:rPr>
              <a:t>68% H2228</a:t>
            </a:r>
          </a:p>
          <a:p>
            <a:r>
              <a:rPr lang="en-US" sz="1400" dirty="0">
                <a:solidFill>
                  <a:srgbClr val="FF0000"/>
                </a:solidFill>
              </a:rPr>
              <a:t>16% HCC827</a:t>
            </a:r>
          </a:p>
          <a:p>
            <a:r>
              <a:rPr lang="en-US" sz="1400" dirty="0">
                <a:solidFill>
                  <a:schemeClr val="accent6">
                    <a:lumMod val="75000"/>
                  </a:schemeClr>
                </a:solidFill>
              </a:rPr>
              <a:t>16% H1975</a:t>
            </a:r>
          </a:p>
        </p:txBody>
      </p:sp>
      <p:grpSp>
        <p:nvGrpSpPr>
          <p:cNvPr id="115" name="Group 114"/>
          <p:cNvGrpSpPr/>
          <p:nvPr/>
        </p:nvGrpSpPr>
        <p:grpSpPr>
          <a:xfrm>
            <a:off x="4997945" y="2285404"/>
            <a:ext cx="700895" cy="331297"/>
            <a:chOff x="8715548" y="2520236"/>
            <a:chExt cx="945716" cy="447018"/>
          </a:xfrm>
        </p:grpSpPr>
        <p:sp>
          <p:nvSpPr>
            <p:cNvPr id="116" name="Freeform 115"/>
            <p:cNvSpPr/>
            <p:nvPr/>
          </p:nvSpPr>
          <p:spPr>
            <a:xfrm>
              <a:off x="8967228" y="2614640"/>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116"/>
            <p:cNvSpPr/>
            <p:nvPr/>
          </p:nvSpPr>
          <p:spPr>
            <a:xfrm>
              <a:off x="8841388" y="2567261"/>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117"/>
            <p:cNvSpPr/>
            <p:nvPr/>
          </p:nvSpPr>
          <p:spPr>
            <a:xfrm>
              <a:off x="8715548" y="25202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reeform 118"/>
            <p:cNvSpPr/>
            <p:nvPr/>
          </p:nvSpPr>
          <p:spPr>
            <a:xfrm>
              <a:off x="8867948" y="26726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reeform 119"/>
            <p:cNvSpPr/>
            <p:nvPr/>
          </p:nvSpPr>
          <p:spPr>
            <a:xfrm>
              <a:off x="8967228" y="2520236"/>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reeform 120"/>
            <p:cNvSpPr/>
            <p:nvPr/>
          </p:nvSpPr>
          <p:spPr>
            <a:xfrm>
              <a:off x="8778468" y="2716385"/>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p:cNvGrpSpPr/>
          <p:nvPr/>
        </p:nvGrpSpPr>
        <p:grpSpPr>
          <a:xfrm>
            <a:off x="5646280" y="2327584"/>
            <a:ext cx="700895" cy="220777"/>
            <a:chOff x="8715548" y="2520236"/>
            <a:chExt cx="945716" cy="297894"/>
          </a:xfrm>
        </p:grpSpPr>
        <p:sp>
          <p:nvSpPr>
            <p:cNvPr id="124" name="Freeform 123"/>
            <p:cNvSpPr/>
            <p:nvPr/>
          </p:nvSpPr>
          <p:spPr>
            <a:xfrm>
              <a:off x="8841388" y="2567261"/>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eeform 124"/>
            <p:cNvSpPr/>
            <p:nvPr/>
          </p:nvSpPr>
          <p:spPr>
            <a:xfrm>
              <a:off x="8715548" y="25202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reeform 126"/>
            <p:cNvSpPr/>
            <p:nvPr/>
          </p:nvSpPr>
          <p:spPr>
            <a:xfrm>
              <a:off x="8967228" y="2520236"/>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128"/>
          <p:cNvGrpSpPr/>
          <p:nvPr/>
        </p:nvGrpSpPr>
        <p:grpSpPr>
          <a:xfrm>
            <a:off x="6267695" y="2302961"/>
            <a:ext cx="700895" cy="220777"/>
            <a:chOff x="8715548" y="2520236"/>
            <a:chExt cx="945716" cy="297894"/>
          </a:xfrm>
        </p:grpSpPr>
        <p:sp>
          <p:nvSpPr>
            <p:cNvPr id="130" name="Freeform 129"/>
            <p:cNvSpPr/>
            <p:nvPr/>
          </p:nvSpPr>
          <p:spPr>
            <a:xfrm>
              <a:off x="8841388" y="2567261"/>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reeform 130"/>
            <p:cNvSpPr/>
            <p:nvPr/>
          </p:nvSpPr>
          <p:spPr>
            <a:xfrm>
              <a:off x="8715548" y="25202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reeform 131"/>
            <p:cNvSpPr/>
            <p:nvPr/>
          </p:nvSpPr>
          <p:spPr>
            <a:xfrm>
              <a:off x="8967228" y="2520236"/>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9" name="Freeform 148"/>
          <p:cNvSpPr/>
          <p:nvPr/>
        </p:nvSpPr>
        <p:spPr>
          <a:xfrm>
            <a:off x="4272445" y="2372088"/>
            <a:ext cx="514368" cy="185926"/>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reeform 149"/>
          <p:cNvSpPr/>
          <p:nvPr/>
        </p:nvSpPr>
        <p:spPr>
          <a:xfrm>
            <a:off x="4328324" y="2380423"/>
            <a:ext cx="514368" cy="185926"/>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Delay 150"/>
          <p:cNvSpPr/>
          <p:nvPr/>
        </p:nvSpPr>
        <p:spPr>
          <a:xfrm rot="5400000">
            <a:off x="5457943" y="3167245"/>
            <a:ext cx="651010" cy="1097215"/>
          </a:xfrm>
          <a:prstGeom prst="flowChartDelay">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Delay 152"/>
          <p:cNvSpPr/>
          <p:nvPr/>
        </p:nvSpPr>
        <p:spPr>
          <a:xfrm rot="5400000">
            <a:off x="5460898" y="5946974"/>
            <a:ext cx="651010" cy="1097215"/>
          </a:xfrm>
          <a:prstGeom prst="flowChartDelay">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Delay 153"/>
          <p:cNvSpPr/>
          <p:nvPr/>
        </p:nvSpPr>
        <p:spPr>
          <a:xfrm rot="5400000">
            <a:off x="5457943" y="4102036"/>
            <a:ext cx="651010" cy="1097215"/>
          </a:xfrm>
          <a:prstGeom prst="flowChartDelay">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Delay 154"/>
          <p:cNvSpPr/>
          <p:nvPr/>
        </p:nvSpPr>
        <p:spPr>
          <a:xfrm rot="5400000">
            <a:off x="5459643" y="5024505"/>
            <a:ext cx="651010" cy="1097215"/>
          </a:xfrm>
          <a:prstGeom prst="flowChartDelay">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6" name="Group 155"/>
          <p:cNvGrpSpPr/>
          <p:nvPr/>
        </p:nvGrpSpPr>
        <p:grpSpPr>
          <a:xfrm>
            <a:off x="5459753" y="4381698"/>
            <a:ext cx="700895" cy="298874"/>
            <a:chOff x="8715548" y="2520236"/>
            <a:chExt cx="945716" cy="403270"/>
          </a:xfrm>
        </p:grpSpPr>
        <p:sp>
          <p:nvSpPr>
            <p:cNvPr id="157" name="Freeform 156"/>
            <p:cNvSpPr/>
            <p:nvPr/>
          </p:nvSpPr>
          <p:spPr>
            <a:xfrm>
              <a:off x="8967228" y="2614640"/>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Freeform 157"/>
            <p:cNvSpPr/>
            <p:nvPr/>
          </p:nvSpPr>
          <p:spPr>
            <a:xfrm>
              <a:off x="8841388" y="2567261"/>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reeform 158"/>
            <p:cNvSpPr/>
            <p:nvPr/>
          </p:nvSpPr>
          <p:spPr>
            <a:xfrm>
              <a:off x="8715548" y="25202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Freeform 159"/>
            <p:cNvSpPr/>
            <p:nvPr/>
          </p:nvSpPr>
          <p:spPr>
            <a:xfrm>
              <a:off x="8867948" y="26726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Freeform 160"/>
            <p:cNvSpPr/>
            <p:nvPr/>
          </p:nvSpPr>
          <p:spPr>
            <a:xfrm>
              <a:off x="8967228" y="2520236"/>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3" name="Group 162"/>
          <p:cNvGrpSpPr/>
          <p:nvPr/>
        </p:nvGrpSpPr>
        <p:grpSpPr>
          <a:xfrm>
            <a:off x="5591402" y="4559109"/>
            <a:ext cx="700895" cy="185926"/>
            <a:chOff x="8715548" y="2520236"/>
            <a:chExt cx="945716" cy="250870"/>
          </a:xfrm>
        </p:grpSpPr>
        <p:sp>
          <p:nvSpPr>
            <p:cNvPr id="166" name="Freeform 165"/>
            <p:cNvSpPr/>
            <p:nvPr/>
          </p:nvSpPr>
          <p:spPr>
            <a:xfrm>
              <a:off x="8715548" y="25202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reeform 167"/>
            <p:cNvSpPr/>
            <p:nvPr/>
          </p:nvSpPr>
          <p:spPr>
            <a:xfrm>
              <a:off x="8967228" y="2520236"/>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0" name="Group 169"/>
          <p:cNvGrpSpPr/>
          <p:nvPr/>
        </p:nvGrpSpPr>
        <p:grpSpPr>
          <a:xfrm>
            <a:off x="5484410" y="4599081"/>
            <a:ext cx="607631" cy="220777"/>
            <a:chOff x="8841388" y="2520236"/>
            <a:chExt cx="819876" cy="297894"/>
          </a:xfrm>
        </p:grpSpPr>
        <p:sp>
          <p:nvSpPr>
            <p:cNvPr id="172" name="Freeform 171"/>
            <p:cNvSpPr/>
            <p:nvPr/>
          </p:nvSpPr>
          <p:spPr>
            <a:xfrm>
              <a:off x="8841388" y="2567261"/>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Freeform 174"/>
            <p:cNvSpPr/>
            <p:nvPr/>
          </p:nvSpPr>
          <p:spPr>
            <a:xfrm>
              <a:off x="8967228" y="2520236"/>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7" name="Freeform 176"/>
          <p:cNvSpPr/>
          <p:nvPr/>
        </p:nvSpPr>
        <p:spPr>
          <a:xfrm>
            <a:off x="5258589" y="4407939"/>
            <a:ext cx="514368" cy="185926"/>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Freeform 177"/>
          <p:cNvSpPr/>
          <p:nvPr/>
        </p:nvSpPr>
        <p:spPr>
          <a:xfrm>
            <a:off x="5342464" y="4423668"/>
            <a:ext cx="514368" cy="185926"/>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TextBox 178"/>
          <p:cNvSpPr txBox="1"/>
          <p:nvPr/>
        </p:nvSpPr>
        <p:spPr>
          <a:xfrm>
            <a:off x="4420444" y="3392746"/>
            <a:ext cx="649537" cy="369332"/>
          </a:xfrm>
          <a:prstGeom prst="rect">
            <a:avLst/>
          </a:prstGeom>
          <a:noFill/>
        </p:spPr>
        <p:txBody>
          <a:bodyPr wrap="none" rtlCol="0">
            <a:spAutoFit/>
          </a:bodyPr>
          <a:lstStyle/>
          <a:p>
            <a:r>
              <a:rPr lang="en-US" altLang="zh-CN" dirty="0"/>
              <a:t>30pg</a:t>
            </a:r>
            <a:endParaRPr lang="en-US" dirty="0"/>
          </a:p>
        </p:txBody>
      </p:sp>
      <p:sp>
        <p:nvSpPr>
          <p:cNvPr id="180" name="TextBox 179"/>
          <p:cNvSpPr txBox="1"/>
          <p:nvPr/>
        </p:nvSpPr>
        <p:spPr>
          <a:xfrm>
            <a:off x="4392184" y="4289995"/>
            <a:ext cx="649537" cy="369332"/>
          </a:xfrm>
          <a:prstGeom prst="rect">
            <a:avLst/>
          </a:prstGeom>
          <a:noFill/>
        </p:spPr>
        <p:txBody>
          <a:bodyPr wrap="none" rtlCol="0">
            <a:spAutoFit/>
          </a:bodyPr>
          <a:lstStyle/>
          <a:p>
            <a:r>
              <a:rPr lang="en-US" altLang="zh-CN" dirty="0"/>
              <a:t>15pg</a:t>
            </a:r>
            <a:endParaRPr lang="en-US" dirty="0"/>
          </a:p>
        </p:txBody>
      </p:sp>
      <p:sp>
        <p:nvSpPr>
          <p:cNvPr id="181" name="TextBox 180"/>
          <p:cNvSpPr txBox="1"/>
          <p:nvPr/>
        </p:nvSpPr>
        <p:spPr>
          <a:xfrm>
            <a:off x="4417156" y="5187244"/>
            <a:ext cx="707245" cy="369332"/>
          </a:xfrm>
          <a:prstGeom prst="rect">
            <a:avLst/>
          </a:prstGeom>
          <a:noFill/>
        </p:spPr>
        <p:txBody>
          <a:bodyPr wrap="none" rtlCol="0">
            <a:spAutoFit/>
          </a:bodyPr>
          <a:lstStyle/>
          <a:p>
            <a:r>
              <a:rPr lang="en-US" altLang="zh-CN"/>
              <a:t>7.5pg</a:t>
            </a:r>
            <a:endParaRPr lang="en-US" dirty="0"/>
          </a:p>
        </p:txBody>
      </p:sp>
      <p:sp>
        <p:nvSpPr>
          <p:cNvPr id="182" name="TextBox 181"/>
          <p:cNvSpPr txBox="1"/>
          <p:nvPr/>
        </p:nvSpPr>
        <p:spPr>
          <a:xfrm>
            <a:off x="4417156" y="6088601"/>
            <a:ext cx="824265" cy="369332"/>
          </a:xfrm>
          <a:prstGeom prst="rect">
            <a:avLst/>
          </a:prstGeom>
          <a:noFill/>
        </p:spPr>
        <p:txBody>
          <a:bodyPr wrap="none" rtlCol="0">
            <a:spAutoFit/>
          </a:bodyPr>
          <a:lstStyle/>
          <a:p>
            <a:r>
              <a:rPr lang="en-US" altLang="zh-CN"/>
              <a:t>3.75pg</a:t>
            </a:r>
            <a:endParaRPr lang="en-US" dirty="0"/>
          </a:p>
        </p:txBody>
      </p:sp>
      <p:grpSp>
        <p:nvGrpSpPr>
          <p:cNvPr id="183" name="Group 182"/>
          <p:cNvGrpSpPr/>
          <p:nvPr/>
        </p:nvGrpSpPr>
        <p:grpSpPr>
          <a:xfrm>
            <a:off x="5487656" y="5277238"/>
            <a:ext cx="700895" cy="298873"/>
            <a:chOff x="8715548" y="2520237"/>
            <a:chExt cx="945716" cy="403269"/>
          </a:xfrm>
        </p:grpSpPr>
        <p:sp>
          <p:nvSpPr>
            <p:cNvPr id="184" name="Freeform 183"/>
            <p:cNvSpPr/>
            <p:nvPr/>
          </p:nvSpPr>
          <p:spPr>
            <a:xfrm>
              <a:off x="8967228" y="2614640"/>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Freeform 185"/>
            <p:cNvSpPr/>
            <p:nvPr/>
          </p:nvSpPr>
          <p:spPr>
            <a:xfrm>
              <a:off x="8715548" y="25202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reeform 186"/>
            <p:cNvSpPr/>
            <p:nvPr/>
          </p:nvSpPr>
          <p:spPr>
            <a:xfrm>
              <a:off x="8867948" y="26726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0" name="Freeform 189"/>
          <p:cNvSpPr/>
          <p:nvPr/>
        </p:nvSpPr>
        <p:spPr>
          <a:xfrm>
            <a:off x="5619301" y="5454648"/>
            <a:ext cx="514368" cy="185925"/>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Freeform 193"/>
          <p:cNvSpPr/>
          <p:nvPr/>
        </p:nvSpPr>
        <p:spPr>
          <a:xfrm>
            <a:off x="5605579" y="5494627"/>
            <a:ext cx="514368" cy="185926"/>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reeform 194"/>
          <p:cNvSpPr/>
          <p:nvPr/>
        </p:nvSpPr>
        <p:spPr>
          <a:xfrm>
            <a:off x="5286492" y="5303480"/>
            <a:ext cx="514368" cy="185926"/>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Freeform 195"/>
          <p:cNvSpPr/>
          <p:nvPr/>
        </p:nvSpPr>
        <p:spPr>
          <a:xfrm>
            <a:off x="5370367" y="5319209"/>
            <a:ext cx="514368" cy="185926"/>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Freeform 198"/>
          <p:cNvSpPr/>
          <p:nvPr/>
        </p:nvSpPr>
        <p:spPr>
          <a:xfrm>
            <a:off x="5548053" y="6272419"/>
            <a:ext cx="514369" cy="185926"/>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Freeform 203"/>
          <p:cNvSpPr/>
          <p:nvPr/>
        </p:nvSpPr>
        <p:spPr>
          <a:xfrm>
            <a:off x="5586426" y="6414972"/>
            <a:ext cx="514368" cy="185925"/>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Freeform 207"/>
          <p:cNvSpPr/>
          <p:nvPr/>
        </p:nvSpPr>
        <p:spPr>
          <a:xfrm>
            <a:off x="5572704" y="6454951"/>
            <a:ext cx="514368" cy="185926"/>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Freeform 208"/>
          <p:cNvSpPr/>
          <p:nvPr/>
        </p:nvSpPr>
        <p:spPr>
          <a:xfrm>
            <a:off x="5253617" y="6263804"/>
            <a:ext cx="514368" cy="185926"/>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Freeform 209"/>
          <p:cNvSpPr/>
          <p:nvPr/>
        </p:nvSpPr>
        <p:spPr>
          <a:xfrm>
            <a:off x="5337492" y="6279533"/>
            <a:ext cx="514368" cy="185926"/>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2" name="Straight Arrow Connector 211"/>
          <p:cNvCxnSpPr>
            <a:stCxn id="60" idx="3"/>
          </p:cNvCxnSpPr>
          <p:nvPr/>
        </p:nvCxnSpPr>
        <p:spPr>
          <a:xfrm>
            <a:off x="8138976" y="2413218"/>
            <a:ext cx="1725271" cy="4933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4" name="Right Triangle 213"/>
          <p:cNvSpPr/>
          <p:nvPr/>
        </p:nvSpPr>
        <p:spPr>
          <a:xfrm rot="10800000">
            <a:off x="3527002" y="3457184"/>
            <a:ext cx="761810" cy="2957788"/>
          </a:xfrm>
          <a:prstGeom prst="rtTriangle">
            <a:avLst/>
          </a:prstGeom>
          <a:gradFill flip="none" rotWithShape="1">
            <a:gsLst>
              <a:gs pos="0">
                <a:schemeClr val="bg1"/>
              </a:gs>
              <a:gs pos="50000">
                <a:schemeClr val="bg1">
                  <a:lumMod val="75000"/>
                </a:schemeClr>
              </a:gs>
              <a:gs pos="100000">
                <a:schemeClr val="tx1">
                  <a:lumMod val="85000"/>
                  <a:lumOff val="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TextBox 214"/>
          <p:cNvSpPr txBox="1"/>
          <p:nvPr/>
        </p:nvSpPr>
        <p:spPr>
          <a:xfrm>
            <a:off x="3040142" y="3087852"/>
            <a:ext cx="1380058" cy="369332"/>
          </a:xfrm>
          <a:prstGeom prst="rect">
            <a:avLst/>
          </a:prstGeom>
          <a:noFill/>
        </p:spPr>
        <p:txBody>
          <a:bodyPr wrap="none" rtlCol="0">
            <a:spAutoFit/>
          </a:bodyPr>
          <a:lstStyle/>
          <a:p>
            <a:r>
              <a:rPr lang="en-US"/>
              <a:t>RNA amount</a:t>
            </a:r>
          </a:p>
        </p:txBody>
      </p:sp>
    </p:spTree>
    <p:extLst>
      <p:ext uri="{BB962C8B-B14F-4D97-AF65-F5344CB8AC3E}">
        <p14:creationId xmlns:p14="http://schemas.microsoft.com/office/powerpoint/2010/main" val="186118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08451 0.17222 " pathEditMode="relative" ptsTypes="AA">
                                      <p:cBhvr>
                                        <p:cTn id="6" dur="2000" fill="hold"/>
                                        <p:tgtEl>
                                          <p:spTgt spid="149"/>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08451 0.17222 " pathEditMode="relative" ptsTypes="AA">
                                      <p:cBhvr>
                                        <p:cTn id="8" dur="2000" fill="hold"/>
                                        <p:tgtEl>
                                          <p:spTgt spid="150"/>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00274 0.0169 L 0.0263 0.18426 " pathEditMode="relative" ptsTypes="AA">
                                      <p:cBhvr>
                                        <p:cTn id="10" dur="2000" fill="hold"/>
                                        <p:tgtEl>
                                          <p:spTgt spid="115"/>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00013 0.01019 L -0.02097 0.18334 " pathEditMode="relative" ptsTypes="AA">
                                      <p:cBhvr>
                                        <p:cTn id="12" dur="2000" fill="hold"/>
                                        <p:tgtEl>
                                          <p:spTgt spid="122"/>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0.00091 0.00255 L -0.06849 0.18681 " pathEditMode="relative" ptsTypes="AA">
                                      <p:cBhvr>
                                        <p:cTn id="14" dur="2000" fill="hold"/>
                                        <p:tgtEl>
                                          <p:spTgt spid="129"/>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0"/>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500"/>
                                  </p:stCondLst>
                                  <p:childTnLst>
                                    <p:set>
                                      <p:cBhvr>
                                        <p:cTn id="27" dur="1" fill="hold">
                                          <p:stCondLst>
                                            <p:cond delay="0"/>
                                          </p:stCondLst>
                                        </p:cTn>
                                        <p:tgtEl>
                                          <p:spTgt spid="19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9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81"/>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grpId="0" nodeType="afterEffect">
                                  <p:stCondLst>
                                    <p:cond delay="500"/>
                                  </p:stCondLst>
                                  <p:childTnLst>
                                    <p:set>
                                      <p:cBhvr>
                                        <p:cTn id="36" dur="1" fill="hold">
                                          <p:stCondLst>
                                            <p:cond delay="0"/>
                                          </p:stCondLst>
                                        </p:cTn>
                                        <p:tgtEl>
                                          <p:spTgt spid="19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2"/>
                                        </p:tgtEl>
                                        <p:attrNameLst>
                                          <p:attrName>style.visibility</p:attrName>
                                        </p:attrNameLst>
                                      </p:cBhvr>
                                      <p:to>
                                        <p:strVal val="visible"/>
                                      </p:to>
                                    </p:set>
                                  </p:childTnLst>
                                </p:cTn>
                              </p:par>
                            </p:childTnLst>
                          </p:cTn>
                        </p:par>
                        <p:par>
                          <p:cTn id="43" fill="hold">
                            <p:stCondLst>
                              <p:cond delay="1000"/>
                            </p:stCondLst>
                            <p:childTnLst>
                              <p:par>
                                <p:cTn id="44" presetID="1" presetClass="entr" presetSubtype="0" fill="hold" grpId="0" nodeType="afterEffect">
                                  <p:stCondLst>
                                    <p:cond delay="1000"/>
                                  </p:stCondLst>
                                  <p:childTnLst>
                                    <p:set>
                                      <p:cBhvr>
                                        <p:cTn id="45" dur="1" fill="hold">
                                          <p:stCondLst>
                                            <p:cond delay="0"/>
                                          </p:stCondLst>
                                        </p:cTn>
                                        <p:tgtEl>
                                          <p:spTgt spid="214"/>
                                        </p:tgtEl>
                                        <p:attrNameLst>
                                          <p:attrName>style.visibility</p:attrName>
                                        </p:attrNameLst>
                                      </p:cBhvr>
                                      <p:to>
                                        <p:strVal val="visible"/>
                                      </p:to>
                                    </p:set>
                                  </p:childTnLst>
                                </p:cTn>
                              </p:par>
                            </p:childTnLst>
                          </p:cTn>
                        </p:par>
                        <p:par>
                          <p:cTn id="46" fill="hold">
                            <p:stCondLst>
                              <p:cond delay="2000"/>
                            </p:stCondLst>
                            <p:childTnLst>
                              <p:par>
                                <p:cTn id="47" presetID="1" presetClass="entr" presetSubtype="0" fill="hold" grpId="0" nodeType="afterEffect">
                                  <p:stCondLst>
                                    <p:cond delay="500"/>
                                  </p:stCondLst>
                                  <p:childTnLst>
                                    <p:set>
                                      <p:cBhvr>
                                        <p:cTn id="48" dur="1" fill="hold">
                                          <p:stCondLst>
                                            <p:cond delay="0"/>
                                          </p:stCondLst>
                                        </p:cTn>
                                        <p:tgtEl>
                                          <p:spTgt spid="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50" grpId="0" animBg="1"/>
      <p:bldP spid="180" grpId="0"/>
      <p:bldP spid="181" grpId="0"/>
      <p:bldP spid="182" grpId="0"/>
      <p:bldP spid="190" grpId="0" animBg="1"/>
      <p:bldP spid="194" grpId="0" animBg="1"/>
      <p:bldP spid="199" grpId="0" animBg="1"/>
      <p:bldP spid="204" grpId="0" animBg="1"/>
      <p:bldP spid="208" grpId="0" animBg="1"/>
      <p:bldP spid="214" grpId="0" animBg="1"/>
      <p:bldP spid="2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b="1" dirty="0"/>
              <a:t>Mixing RNA in different proportions controls cluster number and creates pseudo-trajectories</a:t>
            </a:r>
          </a:p>
        </p:txBody>
      </p:sp>
      <p:sp>
        <p:nvSpPr>
          <p:cNvPr id="4" name="Slide Number Placeholder 3"/>
          <p:cNvSpPr>
            <a:spLocks noGrp="1"/>
          </p:cNvSpPr>
          <p:nvPr>
            <p:ph type="sldNum" sz="quarter" idx="12"/>
          </p:nvPr>
        </p:nvSpPr>
        <p:spPr/>
        <p:txBody>
          <a:bodyPr/>
          <a:lstStyle/>
          <a:p>
            <a:fld id="{A4D48252-9EAD-EE44-9C38-05C5B1885287}" type="slidenum">
              <a:rPr lang="en-US" smtClean="0"/>
              <a:t>24</a:t>
            </a:fld>
            <a:endParaRPr lang="en-US"/>
          </a:p>
        </p:txBody>
      </p:sp>
      <p:pic>
        <p:nvPicPr>
          <p:cNvPr id="85" name="Picture 8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7969" y="1319745"/>
            <a:ext cx="5587201" cy="5587201"/>
          </a:xfrm>
          <a:prstGeom prst="rect">
            <a:avLst/>
          </a:prstGeom>
        </p:spPr>
      </p:pic>
      <p:sp>
        <p:nvSpPr>
          <p:cNvPr id="102" name="Line Callout 1 101"/>
          <p:cNvSpPr/>
          <p:nvPr/>
        </p:nvSpPr>
        <p:spPr>
          <a:xfrm>
            <a:off x="3379183" y="1684083"/>
            <a:ext cx="1643975" cy="1101463"/>
          </a:xfrm>
          <a:prstGeom prst="borderCallout1">
            <a:avLst>
              <a:gd name="adj1" fmla="val 46128"/>
              <a:gd name="adj2" fmla="val 101134"/>
              <a:gd name="adj3" fmla="val 64634"/>
              <a:gd name="adj4" fmla="val 149774"/>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Delay 102"/>
          <p:cNvSpPr/>
          <p:nvPr/>
        </p:nvSpPr>
        <p:spPr>
          <a:xfrm rot="5400000">
            <a:off x="3194737" y="2053777"/>
            <a:ext cx="930164" cy="383490"/>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3851564" y="1829879"/>
            <a:ext cx="1104790" cy="738664"/>
          </a:xfrm>
          <a:prstGeom prst="rect">
            <a:avLst/>
          </a:prstGeom>
          <a:noFill/>
        </p:spPr>
        <p:txBody>
          <a:bodyPr wrap="none" rtlCol="0">
            <a:spAutoFit/>
          </a:bodyPr>
          <a:lstStyle/>
          <a:p>
            <a:r>
              <a:rPr lang="en-US" sz="1400" dirty="0">
                <a:solidFill>
                  <a:schemeClr val="accent1">
                    <a:lumMod val="75000"/>
                  </a:schemeClr>
                </a:solidFill>
              </a:rPr>
              <a:t>100% H2228</a:t>
            </a:r>
          </a:p>
          <a:p>
            <a:r>
              <a:rPr lang="en-US" sz="1400" dirty="0">
                <a:solidFill>
                  <a:srgbClr val="FF0000"/>
                </a:solidFill>
              </a:rPr>
              <a:t>0% HCC827</a:t>
            </a:r>
          </a:p>
          <a:p>
            <a:r>
              <a:rPr lang="en-US" sz="1400" dirty="0">
                <a:solidFill>
                  <a:schemeClr val="accent6">
                    <a:lumMod val="75000"/>
                  </a:schemeClr>
                </a:solidFill>
              </a:rPr>
              <a:t>0% H1975</a:t>
            </a:r>
          </a:p>
        </p:txBody>
      </p:sp>
      <p:cxnSp>
        <p:nvCxnSpPr>
          <p:cNvPr id="165" name="Curved Connector 164"/>
          <p:cNvCxnSpPr/>
          <p:nvPr/>
        </p:nvCxnSpPr>
        <p:spPr>
          <a:xfrm rot="5400000">
            <a:off x="3359734" y="3170772"/>
            <a:ext cx="3273944" cy="1842458"/>
          </a:xfrm>
          <a:prstGeom prst="curvedConnector3">
            <a:avLst>
              <a:gd name="adj1" fmla="val 8668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66" name="Group 165"/>
          <p:cNvGrpSpPr/>
          <p:nvPr/>
        </p:nvGrpSpPr>
        <p:grpSpPr>
          <a:xfrm rot="4500000">
            <a:off x="3410677" y="1961486"/>
            <a:ext cx="511918" cy="241972"/>
            <a:chOff x="8715548" y="2520236"/>
            <a:chExt cx="945716" cy="447018"/>
          </a:xfrm>
        </p:grpSpPr>
        <p:sp>
          <p:nvSpPr>
            <p:cNvPr id="167" name="Freeform 166"/>
            <p:cNvSpPr/>
            <p:nvPr/>
          </p:nvSpPr>
          <p:spPr>
            <a:xfrm>
              <a:off x="8967228" y="2614640"/>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reeform 167"/>
            <p:cNvSpPr/>
            <p:nvPr/>
          </p:nvSpPr>
          <p:spPr>
            <a:xfrm>
              <a:off x="8841388" y="2567261"/>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reeform 168"/>
            <p:cNvSpPr/>
            <p:nvPr/>
          </p:nvSpPr>
          <p:spPr>
            <a:xfrm>
              <a:off x="8715548" y="25202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Freeform 169"/>
            <p:cNvSpPr/>
            <p:nvPr/>
          </p:nvSpPr>
          <p:spPr>
            <a:xfrm>
              <a:off x="8867948" y="26726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reeform 170"/>
            <p:cNvSpPr/>
            <p:nvPr/>
          </p:nvSpPr>
          <p:spPr>
            <a:xfrm>
              <a:off x="8967228" y="2520236"/>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reeform 171"/>
            <p:cNvSpPr/>
            <p:nvPr/>
          </p:nvSpPr>
          <p:spPr>
            <a:xfrm>
              <a:off x="8778468" y="2716385"/>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179"/>
          <p:cNvGrpSpPr/>
          <p:nvPr/>
        </p:nvGrpSpPr>
        <p:grpSpPr>
          <a:xfrm rot="4500000">
            <a:off x="3377345" y="2284941"/>
            <a:ext cx="511918" cy="241972"/>
            <a:chOff x="8715548" y="2520236"/>
            <a:chExt cx="945716" cy="447018"/>
          </a:xfrm>
        </p:grpSpPr>
        <p:sp>
          <p:nvSpPr>
            <p:cNvPr id="181" name="Freeform 180"/>
            <p:cNvSpPr/>
            <p:nvPr/>
          </p:nvSpPr>
          <p:spPr>
            <a:xfrm>
              <a:off x="8967228" y="2614640"/>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Freeform 181"/>
            <p:cNvSpPr/>
            <p:nvPr/>
          </p:nvSpPr>
          <p:spPr>
            <a:xfrm>
              <a:off x="8841388" y="2567261"/>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Freeform 182"/>
            <p:cNvSpPr/>
            <p:nvPr/>
          </p:nvSpPr>
          <p:spPr>
            <a:xfrm>
              <a:off x="8715548" y="25202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reeform 183"/>
            <p:cNvSpPr/>
            <p:nvPr/>
          </p:nvSpPr>
          <p:spPr>
            <a:xfrm>
              <a:off x="8867948" y="26726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Freeform 184"/>
            <p:cNvSpPr/>
            <p:nvPr/>
          </p:nvSpPr>
          <p:spPr>
            <a:xfrm>
              <a:off x="8967228" y="2520236"/>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Freeform 185"/>
            <p:cNvSpPr/>
            <p:nvPr/>
          </p:nvSpPr>
          <p:spPr>
            <a:xfrm>
              <a:off x="8778468" y="2716385"/>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6962587" y="2022235"/>
            <a:ext cx="1602603" cy="1376737"/>
            <a:chOff x="6962587" y="2022235"/>
            <a:chExt cx="1602603" cy="1376737"/>
          </a:xfrm>
        </p:grpSpPr>
        <p:grpSp>
          <p:nvGrpSpPr>
            <p:cNvPr id="86" name="Group 85"/>
            <p:cNvGrpSpPr/>
            <p:nvPr/>
          </p:nvGrpSpPr>
          <p:grpSpPr>
            <a:xfrm>
              <a:off x="6962587" y="2022235"/>
              <a:ext cx="1602603" cy="1376737"/>
              <a:chOff x="4732818" y="2079107"/>
              <a:chExt cx="1602603" cy="1376737"/>
            </a:xfrm>
          </p:grpSpPr>
          <p:sp>
            <p:nvSpPr>
              <p:cNvPr id="87" name="Line Callout 2 86"/>
              <p:cNvSpPr/>
              <p:nvPr/>
            </p:nvSpPr>
            <p:spPr>
              <a:xfrm>
                <a:off x="4732818" y="2079107"/>
                <a:ext cx="1507656" cy="1376737"/>
              </a:xfrm>
              <a:prstGeom prst="borderCallout2">
                <a:avLst>
                  <a:gd name="adj1" fmla="val 18750"/>
                  <a:gd name="adj2" fmla="val -220"/>
                  <a:gd name="adj3" fmla="val 18750"/>
                  <a:gd name="adj4" fmla="val -16667"/>
                  <a:gd name="adj5" fmla="val 106664"/>
                  <a:gd name="adj6" fmla="val -69398"/>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elay 87"/>
              <p:cNvSpPr/>
              <p:nvPr/>
            </p:nvSpPr>
            <p:spPr>
              <a:xfrm rot="5400000">
                <a:off x="4564186" y="2582219"/>
                <a:ext cx="930164" cy="383490"/>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p:cNvSpPr txBox="1"/>
              <p:nvPr/>
            </p:nvSpPr>
            <p:spPr>
              <a:xfrm>
                <a:off x="5221013" y="2358321"/>
                <a:ext cx="1114408" cy="738664"/>
              </a:xfrm>
              <a:prstGeom prst="rect">
                <a:avLst/>
              </a:prstGeom>
              <a:noFill/>
            </p:spPr>
            <p:txBody>
              <a:bodyPr wrap="none" rtlCol="0">
                <a:spAutoFit/>
              </a:bodyPr>
              <a:lstStyle/>
              <a:p>
                <a:r>
                  <a:rPr lang="en-US" sz="1400" dirty="0">
                    <a:solidFill>
                      <a:schemeClr val="accent1">
                        <a:lumMod val="75000"/>
                      </a:schemeClr>
                    </a:solidFill>
                  </a:rPr>
                  <a:t>68% H2228</a:t>
                </a:r>
              </a:p>
              <a:p>
                <a:r>
                  <a:rPr lang="en-US" sz="1400" dirty="0">
                    <a:solidFill>
                      <a:srgbClr val="FF0000"/>
                    </a:solidFill>
                  </a:rPr>
                  <a:t>16% HCC827</a:t>
                </a:r>
              </a:p>
              <a:p>
                <a:r>
                  <a:rPr lang="en-US" sz="1400" dirty="0">
                    <a:solidFill>
                      <a:schemeClr val="accent6">
                        <a:lumMod val="75000"/>
                      </a:schemeClr>
                    </a:solidFill>
                  </a:rPr>
                  <a:t>16% H1975</a:t>
                </a:r>
              </a:p>
            </p:txBody>
          </p:sp>
        </p:grpSp>
        <p:grpSp>
          <p:nvGrpSpPr>
            <p:cNvPr id="173" name="Group 172"/>
            <p:cNvGrpSpPr/>
            <p:nvPr/>
          </p:nvGrpSpPr>
          <p:grpSpPr>
            <a:xfrm rot="4500000">
              <a:off x="7029092" y="2459014"/>
              <a:ext cx="511918" cy="241972"/>
              <a:chOff x="8715548" y="2520236"/>
              <a:chExt cx="945716" cy="447018"/>
            </a:xfrm>
          </p:grpSpPr>
          <p:sp>
            <p:nvSpPr>
              <p:cNvPr id="174" name="Freeform 173"/>
              <p:cNvSpPr/>
              <p:nvPr/>
            </p:nvSpPr>
            <p:spPr>
              <a:xfrm>
                <a:off x="8967228" y="2614640"/>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Freeform 174"/>
              <p:cNvSpPr/>
              <p:nvPr/>
            </p:nvSpPr>
            <p:spPr>
              <a:xfrm>
                <a:off x="8841388" y="2567261"/>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reeform 175"/>
              <p:cNvSpPr/>
              <p:nvPr/>
            </p:nvSpPr>
            <p:spPr>
              <a:xfrm>
                <a:off x="8715548" y="25202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Freeform 176"/>
              <p:cNvSpPr/>
              <p:nvPr/>
            </p:nvSpPr>
            <p:spPr>
              <a:xfrm>
                <a:off x="8867948" y="26726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Freeform 177"/>
              <p:cNvSpPr/>
              <p:nvPr/>
            </p:nvSpPr>
            <p:spPr>
              <a:xfrm>
                <a:off x="8967228" y="2520236"/>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reeform 178"/>
              <p:cNvSpPr/>
              <p:nvPr/>
            </p:nvSpPr>
            <p:spPr>
              <a:xfrm>
                <a:off x="8778468" y="2716385"/>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 name="Group 186"/>
            <p:cNvGrpSpPr/>
            <p:nvPr/>
          </p:nvGrpSpPr>
          <p:grpSpPr>
            <a:xfrm rot="4500000">
              <a:off x="6979733" y="2789250"/>
              <a:ext cx="511918" cy="241972"/>
              <a:chOff x="8715548" y="2520236"/>
              <a:chExt cx="945716" cy="447018"/>
            </a:xfrm>
          </p:grpSpPr>
          <p:sp>
            <p:nvSpPr>
              <p:cNvPr id="188" name="Freeform 187"/>
              <p:cNvSpPr/>
              <p:nvPr/>
            </p:nvSpPr>
            <p:spPr>
              <a:xfrm>
                <a:off x="8967228" y="2614640"/>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Freeform 188"/>
              <p:cNvSpPr/>
              <p:nvPr/>
            </p:nvSpPr>
            <p:spPr>
              <a:xfrm>
                <a:off x="8841388" y="2567261"/>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Freeform 189"/>
              <p:cNvSpPr/>
              <p:nvPr/>
            </p:nvSpPr>
            <p:spPr>
              <a:xfrm>
                <a:off x="8715548" y="25202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Freeform 190"/>
              <p:cNvSpPr/>
              <p:nvPr/>
            </p:nvSpPr>
            <p:spPr>
              <a:xfrm>
                <a:off x="8867948" y="26726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Freeform 191"/>
              <p:cNvSpPr/>
              <p:nvPr/>
            </p:nvSpPr>
            <p:spPr>
              <a:xfrm>
                <a:off x="8967228" y="2520236"/>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192"/>
              <p:cNvSpPr/>
              <p:nvPr/>
            </p:nvSpPr>
            <p:spPr>
              <a:xfrm>
                <a:off x="8778468" y="2716385"/>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 name="Group 4"/>
          <p:cNvGrpSpPr/>
          <p:nvPr/>
        </p:nvGrpSpPr>
        <p:grpSpPr>
          <a:xfrm>
            <a:off x="7386144" y="3863427"/>
            <a:ext cx="1701584" cy="1067238"/>
            <a:chOff x="7386144" y="3863427"/>
            <a:chExt cx="1701584" cy="1067238"/>
          </a:xfrm>
        </p:grpSpPr>
        <p:grpSp>
          <p:nvGrpSpPr>
            <p:cNvPr id="117" name="Group 116"/>
            <p:cNvGrpSpPr/>
            <p:nvPr/>
          </p:nvGrpSpPr>
          <p:grpSpPr>
            <a:xfrm>
              <a:off x="7386144" y="3863427"/>
              <a:ext cx="1701584" cy="1067238"/>
              <a:chOff x="5156375" y="3920299"/>
              <a:chExt cx="1701584" cy="1067238"/>
            </a:xfrm>
          </p:grpSpPr>
          <p:sp>
            <p:nvSpPr>
              <p:cNvPr id="118" name="Line Callout 2 117"/>
              <p:cNvSpPr/>
              <p:nvPr/>
            </p:nvSpPr>
            <p:spPr>
              <a:xfrm>
                <a:off x="5156375" y="3920299"/>
                <a:ext cx="1701584" cy="1067238"/>
              </a:xfrm>
              <a:prstGeom prst="borderCallout2">
                <a:avLst>
                  <a:gd name="adj1" fmla="val 22195"/>
                  <a:gd name="adj2" fmla="val -232"/>
                  <a:gd name="adj3" fmla="val 77839"/>
                  <a:gd name="adj4" fmla="val -28403"/>
                  <a:gd name="adj5" fmla="val 77047"/>
                  <a:gd name="adj6" fmla="val -8372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elay 118"/>
              <p:cNvSpPr/>
              <p:nvPr/>
            </p:nvSpPr>
            <p:spPr>
              <a:xfrm rot="5400000">
                <a:off x="4997816" y="4259063"/>
                <a:ext cx="930164" cy="383490"/>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extBox 131"/>
              <p:cNvSpPr txBox="1"/>
              <p:nvPr/>
            </p:nvSpPr>
            <p:spPr>
              <a:xfrm>
                <a:off x="5654643" y="4035165"/>
                <a:ext cx="1114408" cy="738664"/>
              </a:xfrm>
              <a:prstGeom prst="rect">
                <a:avLst/>
              </a:prstGeom>
              <a:noFill/>
            </p:spPr>
            <p:txBody>
              <a:bodyPr wrap="none" rtlCol="0">
                <a:spAutoFit/>
              </a:bodyPr>
              <a:lstStyle/>
              <a:p>
                <a:r>
                  <a:rPr lang="en-US" sz="1400" dirty="0">
                    <a:solidFill>
                      <a:schemeClr val="accent1">
                        <a:lumMod val="75000"/>
                      </a:schemeClr>
                    </a:solidFill>
                  </a:rPr>
                  <a:t>33% H2228</a:t>
                </a:r>
              </a:p>
              <a:p>
                <a:r>
                  <a:rPr lang="en-US" sz="1400" dirty="0">
                    <a:solidFill>
                      <a:srgbClr val="FF0000"/>
                    </a:solidFill>
                  </a:rPr>
                  <a:t>33% HCC827</a:t>
                </a:r>
              </a:p>
              <a:p>
                <a:r>
                  <a:rPr lang="en-US" sz="1400" dirty="0">
                    <a:solidFill>
                      <a:schemeClr val="accent6">
                        <a:lumMod val="75000"/>
                      </a:schemeClr>
                    </a:solidFill>
                  </a:rPr>
                  <a:t>33% H1975</a:t>
                </a:r>
              </a:p>
            </p:txBody>
          </p:sp>
        </p:grpSp>
        <p:grpSp>
          <p:nvGrpSpPr>
            <p:cNvPr id="194" name="Group 193"/>
            <p:cNvGrpSpPr/>
            <p:nvPr/>
          </p:nvGrpSpPr>
          <p:grpSpPr>
            <a:xfrm rot="4500000">
              <a:off x="7454790" y="4067290"/>
              <a:ext cx="511918" cy="241972"/>
              <a:chOff x="8715548" y="2520236"/>
              <a:chExt cx="945716" cy="447018"/>
            </a:xfrm>
          </p:grpSpPr>
          <p:sp>
            <p:nvSpPr>
              <p:cNvPr id="195" name="Freeform 194"/>
              <p:cNvSpPr/>
              <p:nvPr/>
            </p:nvSpPr>
            <p:spPr>
              <a:xfrm>
                <a:off x="8967228" y="2614640"/>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Freeform 195"/>
              <p:cNvSpPr/>
              <p:nvPr/>
            </p:nvSpPr>
            <p:spPr>
              <a:xfrm>
                <a:off x="8841388" y="2567261"/>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Freeform 196"/>
              <p:cNvSpPr/>
              <p:nvPr/>
            </p:nvSpPr>
            <p:spPr>
              <a:xfrm>
                <a:off x="8715548" y="25202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Freeform 197"/>
              <p:cNvSpPr/>
              <p:nvPr/>
            </p:nvSpPr>
            <p:spPr>
              <a:xfrm>
                <a:off x="8867948" y="26726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Freeform 198"/>
              <p:cNvSpPr/>
              <p:nvPr/>
            </p:nvSpPr>
            <p:spPr>
              <a:xfrm>
                <a:off x="8967228" y="2520236"/>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Freeform 199"/>
              <p:cNvSpPr/>
              <p:nvPr/>
            </p:nvSpPr>
            <p:spPr>
              <a:xfrm>
                <a:off x="8778468" y="2716385"/>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1" name="Group 200"/>
            <p:cNvGrpSpPr/>
            <p:nvPr/>
          </p:nvGrpSpPr>
          <p:grpSpPr>
            <a:xfrm rot="4500000">
              <a:off x="7421458" y="4390745"/>
              <a:ext cx="511918" cy="241972"/>
              <a:chOff x="8715548" y="2520236"/>
              <a:chExt cx="945716" cy="447018"/>
            </a:xfrm>
          </p:grpSpPr>
          <p:sp>
            <p:nvSpPr>
              <p:cNvPr id="202" name="Freeform 201"/>
              <p:cNvSpPr/>
              <p:nvPr/>
            </p:nvSpPr>
            <p:spPr>
              <a:xfrm>
                <a:off x="8967228" y="2614640"/>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Freeform 202"/>
              <p:cNvSpPr/>
              <p:nvPr/>
            </p:nvSpPr>
            <p:spPr>
              <a:xfrm>
                <a:off x="8841388" y="2567261"/>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Freeform 203"/>
              <p:cNvSpPr/>
              <p:nvPr/>
            </p:nvSpPr>
            <p:spPr>
              <a:xfrm>
                <a:off x="8715548" y="25202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Freeform 204"/>
              <p:cNvSpPr/>
              <p:nvPr/>
            </p:nvSpPr>
            <p:spPr>
              <a:xfrm>
                <a:off x="8867948" y="26726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Freeform 205"/>
              <p:cNvSpPr/>
              <p:nvPr/>
            </p:nvSpPr>
            <p:spPr>
              <a:xfrm>
                <a:off x="8967228" y="2520236"/>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Freeform 206"/>
              <p:cNvSpPr/>
              <p:nvPr/>
            </p:nvSpPr>
            <p:spPr>
              <a:xfrm>
                <a:off x="8778468" y="2716385"/>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 name="Group 5"/>
          <p:cNvGrpSpPr/>
          <p:nvPr/>
        </p:nvGrpSpPr>
        <p:grpSpPr>
          <a:xfrm>
            <a:off x="5297738" y="5340337"/>
            <a:ext cx="1551123" cy="1047836"/>
            <a:chOff x="5297738" y="5340337"/>
            <a:chExt cx="1551123" cy="1047836"/>
          </a:xfrm>
        </p:grpSpPr>
        <p:grpSp>
          <p:nvGrpSpPr>
            <p:cNvPr id="133" name="Group 132"/>
            <p:cNvGrpSpPr/>
            <p:nvPr/>
          </p:nvGrpSpPr>
          <p:grpSpPr>
            <a:xfrm>
              <a:off x="5297738" y="5340337"/>
              <a:ext cx="1551123" cy="1047836"/>
              <a:chOff x="3067969" y="5397209"/>
              <a:chExt cx="1551123" cy="1047836"/>
            </a:xfrm>
          </p:grpSpPr>
          <p:sp>
            <p:nvSpPr>
              <p:cNvPr id="134" name="Line Callout 1 133"/>
              <p:cNvSpPr/>
              <p:nvPr/>
            </p:nvSpPr>
            <p:spPr>
              <a:xfrm>
                <a:off x="3067969" y="5397209"/>
                <a:ext cx="1513863" cy="1047836"/>
              </a:xfrm>
              <a:prstGeom prst="borderCallout1">
                <a:avLst>
                  <a:gd name="adj1" fmla="val 27664"/>
                  <a:gd name="adj2" fmla="val -612"/>
                  <a:gd name="adj3" fmla="val -4323"/>
                  <a:gd name="adj4" fmla="val -2605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Delay 134"/>
              <p:cNvSpPr/>
              <p:nvPr/>
            </p:nvSpPr>
            <p:spPr>
              <a:xfrm rot="5400000">
                <a:off x="2847857" y="5732756"/>
                <a:ext cx="930164" cy="383490"/>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extBox 147"/>
              <p:cNvSpPr txBox="1"/>
              <p:nvPr/>
            </p:nvSpPr>
            <p:spPr>
              <a:xfrm>
                <a:off x="3504684" y="5508858"/>
                <a:ext cx="1114408" cy="738664"/>
              </a:xfrm>
              <a:prstGeom prst="rect">
                <a:avLst/>
              </a:prstGeom>
              <a:noFill/>
            </p:spPr>
            <p:txBody>
              <a:bodyPr wrap="none" rtlCol="0">
                <a:spAutoFit/>
              </a:bodyPr>
              <a:lstStyle/>
              <a:p>
                <a:r>
                  <a:rPr lang="en-US" sz="1400" dirty="0">
                    <a:solidFill>
                      <a:schemeClr val="accent1">
                        <a:lumMod val="75000"/>
                      </a:schemeClr>
                    </a:solidFill>
                  </a:rPr>
                  <a:t>16% H2228</a:t>
                </a:r>
              </a:p>
              <a:p>
                <a:r>
                  <a:rPr lang="en-US" sz="1400" dirty="0">
                    <a:solidFill>
                      <a:srgbClr val="FF0000"/>
                    </a:solidFill>
                  </a:rPr>
                  <a:t>16% HCC827</a:t>
                </a:r>
              </a:p>
              <a:p>
                <a:r>
                  <a:rPr lang="en-US" sz="1400" dirty="0">
                    <a:solidFill>
                      <a:schemeClr val="accent6">
                        <a:lumMod val="75000"/>
                      </a:schemeClr>
                    </a:solidFill>
                  </a:rPr>
                  <a:t>68% H1975</a:t>
                </a:r>
              </a:p>
            </p:txBody>
          </p:sp>
        </p:grpSp>
        <p:grpSp>
          <p:nvGrpSpPr>
            <p:cNvPr id="208" name="Group 207"/>
            <p:cNvGrpSpPr/>
            <p:nvPr/>
          </p:nvGrpSpPr>
          <p:grpSpPr>
            <a:xfrm rot="4500000">
              <a:off x="5306206" y="5576088"/>
              <a:ext cx="511918" cy="241972"/>
              <a:chOff x="8715548" y="2520236"/>
              <a:chExt cx="945716" cy="447018"/>
            </a:xfrm>
          </p:grpSpPr>
          <p:sp>
            <p:nvSpPr>
              <p:cNvPr id="209" name="Freeform 208"/>
              <p:cNvSpPr/>
              <p:nvPr/>
            </p:nvSpPr>
            <p:spPr>
              <a:xfrm>
                <a:off x="8967228" y="2614640"/>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Freeform 209"/>
              <p:cNvSpPr/>
              <p:nvPr/>
            </p:nvSpPr>
            <p:spPr>
              <a:xfrm>
                <a:off x="8841388" y="2567261"/>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Freeform 210"/>
              <p:cNvSpPr/>
              <p:nvPr/>
            </p:nvSpPr>
            <p:spPr>
              <a:xfrm>
                <a:off x="8715548" y="25202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Freeform 211"/>
              <p:cNvSpPr/>
              <p:nvPr/>
            </p:nvSpPr>
            <p:spPr>
              <a:xfrm>
                <a:off x="8867948" y="26726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Freeform 212"/>
              <p:cNvSpPr/>
              <p:nvPr/>
            </p:nvSpPr>
            <p:spPr>
              <a:xfrm>
                <a:off x="8967228" y="2520236"/>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Freeform 213"/>
              <p:cNvSpPr/>
              <p:nvPr/>
            </p:nvSpPr>
            <p:spPr>
              <a:xfrm>
                <a:off x="8778468" y="2716385"/>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 name="Group 214"/>
            <p:cNvGrpSpPr/>
            <p:nvPr/>
          </p:nvGrpSpPr>
          <p:grpSpPr>
            <a:xfrm rot="4500000">
              <a:off x="5272874" y="5899543"/>
              <a:ext cx="511918" cy="241972"/>
              <a:chOff x="8715548" y="2520236"/>
              <a:chExt cx="945716" cy="447018"/>
            </a:xfrm>
          </p:grpSpPr>
          <p:sp>
            <p:nvSpPr>
              <p:cNvPr id="216" name="Freeform 215"/>
              <p:cNvSpPr/>
              <p:nvPr/>
            </p:nvSpPr>
            <p:spPr>
              <a:xfrm>
                <a:off x="8967228" y="2614640"/>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Freeform 216"/>
              <p:cNvSpPr/>
              <p:nvPr/>
            </p:nvSpPr>
            <p:spPr>
              <a:xfrm>
                <a:off x="8841388" y="2567261"/>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Freeform 217"/>
              <p:cNvSpPr/>
              <p:nvPr/>
            </p:nvSpPr>
            <p:spPr>
              <a:xfrm>
                <a:off x="8715548" y="25202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Freeform 218"/>
              <p:cNvSpPr/>
              <p:nvPr/>
            </p:nvSpPr>
            <p:spPr>
              <a:xfrm>
                <a:off x="8867948" y="26726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Freeform 219"/>
              <p:cNvSpPr/>
              <p:nvPr/>
            </p:nvSpPr>
            <p:spPr>
              <a:xfrm>
                <a:off x="8967228" y="2520236"/>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Freeform 220"/>
              <p:cNvSpPr/>
              <p:nvPr/>
            </p:nvSpPr>
            <p:spPr>
              <a:xfrm>
                <a:off x="8778468" y="2716385"/>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 name="Group 6"/>
          <p:cNvGrpSpPr/>
          <p:nvPr/>
        </p:nvGrpSpPr>
        <p:grpSpPr>
          <a:xfrm>
            <a:off x="2903959" y="3612746"/>
            <a:ext cx="1517924" cy="1233499"/>
            <a:chOff x="2903959" y="3612746"/>
            <a:chExt cx="1517924" cy="1233499"/>
          </a:xfrm>
        </p:grpSpPr>
        <p:grpSp>
          <p:nvGrpSpPr>
            <p:cNvPr id="149" name="Group 148"/>
            <p:cNvGrpSpPr/>
            <p:nvPr/>
          </p:nvGrpSpPr>
          <p:grpSpPr>
            <a:xfrm>
              <a:off x="2903959" y="3612746"/>
              <a:ext cx="1517924" cy="1233499"/>
              <a:chOff x="674190" y="3669618"/>
              <a:chExt cx="1517924" cy="1233499"/>
            </a:xfrm>
          </p:grpSpPr>
          <p:sp>
            <p:nvSpPr>
              <p:cNvPr id="150" name="Line Callout 1 149"/>
              <p:cNvSpPr/>
              <p:nvPr/>
            </p:nvSpPr>
            <p:spPr>
              <a:xfrm>
                <a:off x="674190" y="3669618"/>
                <a:ext cx="1465006" cy="1233499"/>
              </a:xfrm>
              <a:prstGeom prst="borderCallout1">
                <a:avLst>
                  <a:gd name="adj1" fmla="val 101250"/>
                  <a:gd name="adj2" fmla="val 50056"/>
                  <a:gd name="adj3" fmla="val 174674"/>
                  <a:gd name="adj4" fmla="val 7039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Delay 150"/>
              <p:cNvSpPr/>
              <p:nvPr/>
            </p:nvSpPr>
            <p:spPr>
              <a:xfrm rot="5400000">
                <a:off x="430497" y="4144197"/>
                <a:ext cx="930164" cy="383490"/>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extBox 163"/>
              <p:cNvSpPr txBox="1"/>
              <p:nvPr/>
            </p:nvSpPr>
            <p:spPr>
              <a:xfrm>
                <a:off x="1087324" y="3920299"/>
                <a:ext cx="1104790" cy="738664"/>
              </a:xfrm>
              <a:prstGeom prst="rect">
                <a:avLst/>
              </a:prstGeom>
              <a:noFill/>
            </p:spPr>
            <p:txBody>
              <a:bodyPr wrap="none" rtlCol="0">
                <a:spAutoFit/>
              </a:bodyPr>
              <a:lstStyle/>
              <a:p>
                <a:r>
                  <a:rPr lang="en-US" sz="1400" dirty="0">
                    <a:solidFill>
                      <a:schemeClr val="accent1">
                        <a:lumMod val="75000"/>
                      </a:schemeClr>
                    </a:solidFill>
                  </a:rPr>
                  <a:t>0% H2228</a:t>
                </a:r>
              </a:p>
              <a:p>
                <a:r>
                  <a:rPr lang="en-US" sz="1400" dirty="0">
                    <a:solidFill>
                      <a:srgbClr val="FF0000"/>
                    </a:solidFill>
                  </a:rPr>
                  <a:t>0% HCC827</a:t>
                </a:r>
              </a:p>
              <a:p>
                <a:r>
                  <a:rPr lang="en-US" sz="1400" dirty="0">
                    <a:solidFill>
                      <a:schemeClr val="accent6">
                        <a:lumMod val="75000"/>
                      </a:schemeClr>
                    </a:solidFill>
                  </a:rPr>
                  <a:t>100% H1975</a:t>
                </a:r>
              </a:p>
            </p:txBody>
          </p:sp>
        </p:grpSp>
        <p:grpSp>
          <p:nvGrpSpPr>
            <p:cNvPr id="222" name="Group 221"/>
            <p:cNvGrpSpPr/>
            <p:nvPr/>
          </p:nvGrpSpPr>
          <p:grpSpPr>
            <a:xfrm rot="4500000">
              <a:off x="2885637" y="3993875"/>
              <a:ext cx="511918" cy="241972"/>
              <a:chOff x="8715548" y="2520236"/>
              <a:chExt cx="945716" cy="447018"/>
            </a:xfrm>
          </p:grpSpPr>
          <p:sp>
            <p:nvSpPr>
              <p:cNvPr id="223" name="Freeform 222"/>
              <p:cNvSpPr/>
              <p:nvPr/>
            </p:nvSpPr>
            <p:spPr>
              <a:xfrm>
                <a:off x="8967228" y="2614640"/>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Freeform 223"/>
              <p:cNvSpPr/>
              <p:nvPr/>
            </p:nvSpPr>
            <p:spPr>
              <a:xfrm>
                <a:off x="8841388" y="2567261"/>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Freeform 224"/>
              <p:cNvSpPr/>
              <p:nvPr/>
            </p:nvSpPr>
            <p:spPr>
              <a:xfrm>
                <a:off x="8715548" y="25202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Freeform 225"/>
              <p:cNvSpPr/>
              <p:nvPr/>
            </p:nvSpPr>
            <p:spPr>
              <a:xfrm>
                <a:off x="8867948" y="26726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Freeform 226"/>
              <p:cNvSpPr/>
              <p:nvPr/>
            </p:nvSpPr>
            <p:spPr>
              <a:xfrm>
                <a:off x="8967228" y="2520236"/>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reeform 227"/>
              <p:cNvSpPr/>
              <p:nvPr/>
            </p:nvSpPr>
            <p:spPr>
              <a:xfrm>
                <a:off x="8778468" y="2716385"/>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9" name="Group 228"/>
            <p:cNvGrpSpPr/>
            <p:nvPr/>
          </p:nvGrpSpPr>
          <p:grpSpPr>
            <a:xfrm rot="4500000">
              <a:off x="2852305" y="4317330"/>
              <a:ext cx="511918" cy="241972"/>
              <a:chOff x="8715548" y="2520236"/>
              <a:chExt cx="945716" cy="447018"/>
            </a:xfrm>
          </p:grpSpPr>
          <p:sp>
            <p:nvSpPr>
              <p:cNvPr id="230" name="Freeform 229"/>
              <p:cNvSpPr/>
              <p:nvPr/>
            </p:nvSpPr>
            <p:spPr>
              <a:xfrm>
                <a:off x="8967228" y="2614640"/>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Freeform 230"/>
              <p:cNvSpPr/>
              <p:nvPr/>
            </p:nvSpPr>
            <p:spPr>
              <a:xfrm>
                <a:off x="8841388" y="2567261"/>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Freeform 231"/>
              <p:cNvSpPr/>
              <p:nvPr/>
            </p:nvSpPr>
            <p:spPr>
              <a:xfrm>
                <a:off x="8715548" y="25202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Freeform 232"/>
              <p:cNvSpPr/>
              <p:nvPr/>
            </p:nvSpPr>
            <p:spPr>
              <a:xfrm>
                <a:off x="8867948" y="2672637"/>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Freeform 233"/>
              <p:cNvSpPr/>
              <p:nvPr/>
            </p:nvSpPr>
            <p:spPr>
              <a:xfrm>
                <a:off x="8967228" y="2520236"/>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Freeform 234"/>
              <p:cNvSpPr/>
              <p:nvPr/>
            </p:nvSpPr>
            <p:spPr>
              <a:xfrm>
                <a:off x="8778468" y="2716385"/>
                <a:ext cx="694036" cy="250869"/>
              </a:xfrm>
              <a:custGeom>
                <a:avLst/>
                <a:gdLst>
                  <a:gd name="connsiteX0" fmla="*/ 0 w 1222625"/>
                  <a:gd name="connsiteY0" fmla="*/ 441934 h 441934"/>
                  <a:gd name="connsiteX1" fmla="*/ 513708 w 1222625"/>
                  <a:gd name="connsiteY1" fmla="*/ 145 h 441934"/>
                  <a:gd name="connsiteX2" fmla="*/ 986319 w 1222625"/>
                  <a:gd name="connsiteY2" fmla="*/ 390563 h 441934"/>
                  <a:gd name="connsiteX3" fmla="*/ 1222625 w 1222625"/>
                  <a:gd name="connsiteY3" fmla="*/ 154257 h 441934"/>
                  <a:gd name="connsiteX4" fmla="*/ 1222625 w 1222625"/>
                  <a:gd name="connsiteY4" fmla="*/ 154257 h 4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5" h="441934">
                    <a:moveTo>
                      <a:pt x="0" y="441934"/>
                    </a:moveTo>
                    <a:cubicBezTo>
                      <a:pt x="174660" y="225320"/>
                      <a:pt x="349321" y="8707"/>
                      <a:pt x="513708" y="145"/>
                    </a:cubicBezTo>
                    <a:cubicBezTo>
                      <a:pt x="678095" y="-8417"/>
                      <a:pt x="868166" y="364878"/>
                      <a:pt x="986319" y="390563"/>
                    </a:cubicBezTo>
                    <a:cubicBezTo>
                      <a:pt x="1104472" y="416248"/>
                      <a:pt x="1222625" y="154257"/>
                      <a:pt x="1222625" y="154257"/>
                    </a:cubicBezTo>
                    <a:lnTo>
                      <a:pt x="1222625" y="154257"/>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85176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10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15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2500"/>
                            </p:stCondLst>
                            <p:childTnLst>
                              <p:par>
                                <p:cTn id="17" presetID="1" presetClass="entr" presetSubtype="0" fill="hold" nodeType="afterEffect">
                                  <p:stCondLst>
                                    <p:cond delay="1000"/>
                                  </p:stCondLst>
                                  <p:childTnLst>
                                    <p:set>
                                      <p:cBhvr>
                                        <p:cTn id="18" dur="1" fill="hold">
                                          <p:stCondLst>
                                            <p:cond delay="0"/>
                                          </p:stCondLst>
                                        </p:cTn>
                                        <p:tgtEl>
                                          <p:spTgt spid="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RNA mixture data</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6717" y="2824107"/>
            <a:ext cx="3240000" cy="3240000"/>
          </a:xfrm>
        </p:spPr>
      </p:pic>
      <p:pic>
        <p:nvPicPr>
          <p:cNvPr id="4" name="Picture 3"/>
          <p:cNvPicPr>
            <a:picLocks noChangeAspect="1"/>
          </p:cNvPicPr>
          <p:nvPr/>
        </p:nvPicPr>
        <p:blipFill>
          <a:blip r:embed="rId3"/>
          <a:stretch>
            <a:fillRect/>
          </a:stretch>
        </p:blipFill>
        <p:spPr>
          <a:xfrm>
            <a:off x="5451552" y="493765"/>
            <a:ext cx="1288896" cy="842928"/>
          </a:xfrm>
          <a:prstGeom prst="rect">
            <a:avLst/>
          </a:prstGeom>
        </p:spPr>
      </p:pic>
      <p:pic>
        <p:nvPicPr>
          <p:cNvPr id="6" name="Picture 5"/>
          <p:cNvPicPr>
            <a:picLocks noChangeAspect="1"/>
          </p:cNvPicPr>
          <p:nvPr/>
        </p:nvPicPr>
        <p:blipFill>
          <a:blip r:embed="rId4"/>
          <a:stretch>
            <a:fillRect/>
          </a:stretch>
        </p:blipFill>
        <p:spPr>
          <a:xfrm>
            <a:off x="1969609" y="1820529"/>
            <a:ext cx="1078561" cy="599201"/>
          </a:xfrm>
          <a:prstGeom prst="rect">
            <a:avLst/>
          </a:prstGeom>
        </p:spPr>
      </p:pic>
      <p:sp>
        <p:nvSpPr>
          <p:cNvPr id="7" name="TextBox 6"/>
          <p:cNvSpPr txBox="1"/>
          <p:nvPr/>
        </p:nvSpPr>
        <p:spPr>
          <a:xfrm>
            <a:off x="1969609" y="2324934"/>
            <a:ext cx="1032655" cy="369332"/>
          </a:xfrm>
          <a:prstGeom prst="rect">
            <a:avLst/>
          </a:prstGeom>
          <a:noFill/>
        </p:spPr>
        <p:txBody>
          <a:bodyPr wrap="none" rtlCol="0">
            <a:spAutoFit/>
          </a:bodyPr>
          <a:lstStyle/>
          <a:p>
            <a:r>
              <a:rPr lang="en-US" dirty="0"/>
              <a:t>CEL-seq2</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0221" y="302248"/>
            <a:ext cx="2253418" cy="2253418"/>
          </a:xfrm>
          <a:prstGeom prst="rect">
            <a:avLst/>
          </a:prstGeom>
        </p:spPr>
      </p:pic>
      <p:pic>
        <p:nvPicPr>
          <p:cNvPr id="9" name="Picture 8"/>
          <p:cNvPicPr>
            <a:picLocks noChangeAspect="1"/>
          </p:cNvPicPr>
          <p:nvPr/>
        </p:nvPicPr>
        <p:blipFill>
          <a:blip r:embed="rId4"/>
          <a:stretch>
            <a:fillRect/>
          </a:stretch>
        </p:blipFill>
        <p:spPr>
          <a:xfrm>
            <a:off x="6934952" y="1691009"/>
            <a:ext cx="1078561" cy="599201"/>
          </a:xfrm>
          <a:prstGeom prst="rect">
            <a:avLst/>
          </a:prstGeom>
        </p:spPr>
      </p:pic>
      <p:sp>
        <p:nvSpPr>
          <p:cNvPr id="10" name="TextBox 9"/>
          <p:cNvSpPr txBox="1"/>
          <p:nvPr/>
        </p:nvSpPr>
        <p:spPr>
          <a:xfrm>
            <a:off x="6980858" y="2183906"/>
            <a:ext cx="1057469" cy="369332"/>
          </a:xfrm>
          <a:prstGeom prst="rect">
            <a:avLst/>
          </a:prstGeom>
          <a:noFill/>
        </p:spPr>
        <p:txBody>
          <a:bodyPr wrap="none" rtlCol="0">
            <a:spAutoFit/>
          </a:bodyPr>
          <a:lstStyle/>
          <a:p>
            <a:r>
              <a:rPr lang="en-US" dirty="0"/>
              <a:t>SORT-</a:t>
            </a:r>
            <a:r>
              <a:rPr lang="en-US" dirty="0" err="1"/>
              <a:t>seq</a:t>
            </a:r>
            <a:endParaRPr lang="en-US" dirty="0"/>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7124" y="2824107"/>
            <a:ext cx="3240000" cy="3240000"/>
          </a:xfrm>
          <a:prstGeom prst="rect">
            <a:avLst/>
          </a:prstGeom>
        </p:spPr>
      </p:pic>
    </p:spTree>
    <p:extLst>
      <p:ext uri="{BB962C8B-B14F-4D97-AF65-F5344CB8AC3E}">
        <p14:creationId xmlns:p14="http://schemas.microsoft.com/office/powerpoint/2010/main" val="1170342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1925695" y="2285610"/>
            <a:ext cx="1740605" cy="584775"/>
          </a:xfrm>
          <a:prstGeom prst="rect">
            <a:avLst/>
          </a:prstGeom>
          <a:noFill/>
        </p:spPr>
        <p:txBody>
          <a:bodyPr wrap="none" rtlCol="0">
            <a:spAutoFit/>
          </a:bodyPr>
          <a:lstStyle/>
          <a:p>
            <a:r>
              <a:rPr lang="en-US" sz="1600" dirty="0"/>
              <a:t>ACGATCGTACGTAG</a:t>
            </a:r>
          </a:p>
          <a:p>
            <a:r>
              <a:rPr lang="en-US" sz="1600" dirty="0"/>
              <a:t>CACTACAGCTACGA</a:t>
            </a:r>
          </a:p>
        </p:txBody>
      </p:sp>
      <p:sp>
        <p:nvSpPr>
          <p:cNvPr id="5" name="TextBox 4"/>
          <p:cNvSpPr txBox="1"/>
          <p:nvPr/>
        </p:nvSpPr>
        <p:spPr>
          <a:xfrm>
            <a:off x="636741" y="2393332"/>
            <a:ext cx="1042145" cy="369332"/>
          </a:xfrm>
          <a:prstGeom prst="rect">
            <a:avLst/>
          </a:prstGeom>
          <a:noFill/>
        </p:spPr>
        <p:txBody>
          <a:bodyPr wrap="none" rtlCol="0">
            <a:spAutoFit/>
          </a:bodyPr>
          <a:lstStyle/>
          <a:p>
            <a:r>
              <a:rPr lang="en-US" b="1" dirty="0" err="1"/>
              <a:t>Fastq</a:t>
            </a:r>
            <a:r>
              <a:rPr lang="en-US" b="1" dirty="0"/>
              <a:t> file</a:t>
            </a:r>
          </a:p>
        </p:txBody>
      </p:sp>
      <p:cxnSp>
        <p:nvCxnSpPr>
          <p:cNvPr id="7" name="Straight Arrow Connector 6"/>
          <p:cNvCxnSpPr/>
          <p:nvPr/>
        </p:nvCxnSpPr>
        <p:spPr>
          <a:xfrm>
            <a:off x="1181090" y="2762664"/>
            <a:ext cx="0" cy="6619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712269" y="365125"/>
            <a:ext cx="11155053" cy="1325563"/>
          </a:xfrm>
        </p:spPr>
        <p:txBody>
          <a:bodyPr/>
          <a:lstStyle/>
          <a:p>
            <a:r>
              <a:rPr lang="en-US" b="1" dirty="0" err="1"/>
              <a:t>scRNA-seq</a:t>
            </a:r>
            <a:r>
              <a:rPr lang="en-US" b="1" dirty="0"/>
              <a:t> data analysis involves multiple steps</a:t>
            </a:r>
          </a:p>
        </p:txBody>
      </p:sp>
      <p:sp>
        <p:nvSpPr>
          <p:cNvPr id="10" name="TextBox 9"/>
          <p:cNvSpPr txBox="1"/>
          <p:nvPr/>
        </p:nvSpPr>
        <p:spPr>
          <a:xfrm>
            <a:off x="57321" y="3426507"/>
            <a:ext cx="2247538" cy="369332"/>
          </a:xfrm>
          <a:prstGeom prst="rect">
            <a:avLst/>
          </a:prstGeom>
          <a:noFill/>
        </p:spPr>
        <p:txBody>
          <a:bodyPr wrap="none" rtlCol="0">
            <a:spAutoFit/>
          </a:bodyPr>
          <a:lstStyle/>
          <a:p>
            <a:r>
              <a:rPr lang="en-US" b="1" dirty="0"/>
              <a:t>Gene counting matrix</a:t>
            </a:r>
          </a:p>
        </p:txBody>
      </p:sp>
      <p:graphicFrame>
        <p:nvGraphicFramePr>
          <p:cNvPr id="11" name="Table 10"/>
          <p:cNvGraphicFramePr>
            <a:graphicFrameLocks noGrp="1"/>
          </p:cNvGraphicFramePr>
          <p:nvPr>
            <p:extLst/>
          </p:nvPr>
        </p:nvGraphicFramePr>
        <p:xfrm>
          <a:off x="2162745" y="3239876"/>
          <a:ext cx="1028832" cy="822960"/>
        </p:xfrm>
        <a:graphic>
          <a:graphicData uri="http://schemas.openxmlformats.org/drawingml/2006/table">
            <a:tbl>
              <a:tblPr firstRow="1" bandRow="1">
                <a:tableStyleId>{2D5ABB26-0587-4C30-8999-92F81FD0307C}</a:tableStyleId>
              </a:tblPr>
              <a:tblGrid>
                <a:gridCol w="342944">
                  <a:extLst>
                    <a:ext uri="{9D8B030D-6E8A-4147-A177-3AD203B41FA5}">
                      <a16:colId xmlns:a16="http://schemas.microsoft.com/office/drawing/2014/main" val="20000"/>
                    </a:ext>
                  </a:extLst>
                </a:gridCol>
                <a:gridCol w="342944">
                  <a:extLst>
                    <a:ext uri="{9D8B030D-6E8A-4147-A177-3AD203B41FA5}">
                      <a16:colId xmlns:a16="http://schemas.microsoft.com/office/drawing/2014/main" val="20001"/>
                    </a:ext>
                  </a:extLst>
                </a:gridCol>
                <a:gridCol w="342944">
                  <a:extLst>
                    <a:ext uri="{9D8B030D-6E8A-4147-A177-3AD203B41FA5}">
                      <a16:colId xmlns:a16="http://schemas.microsoft.com/office/drawing/2014/main" val="20002"/>
                    </a:ext>
                  </a:extLst>
                </a:gridCol>
              </a:tblGrid>
              <a:tr h="257417">
                <a:tc>
                  <a:txBody>
                    <a:bodyPr/>
                    <a:lstStyle/>
                    <a:p>
                      <a:r>
                        <a:rPr lang="en-US" sz="1200" dirty="0"/>
                        <a:t>0</a:t>
                      </a:r>
                    </a:p>
                  </a:txBody>
                  <a:tcPr/>
                </a:tc>
                <a:tc>
                  <a:txBody>
                    <a:bodyPr/>
                    <a:lstStyle/>
                    <a:p>
                      <a:r>
                        <a:rPr lang="en-US" sz="1200" dirty="0"/>
                        <a:t>5</a:t>
                      </a:r>
                    </a:p>
                  </a:txBody>
                  <a:tcPr/>
                </a:tc>
                <a:tc>
                  <a:txBody>
                    <a:bodyPr/>
                    <a:lstStyle/>
                    <a:p>
                      <a:r>
                        <a:rPr lang="en-US" sz="1200" dirty="0"/>
                        <a:t>2</a:t>
                      </a:r>
                    </a:p>
                  </a:txBody>
                  <a:tcPr/>
                </a:tc>
                <a:extLst>
                  <a:ext uri="{0D108BD9-81ED-4DB2-BD59-A6C34878D82A}">
                    <a16:rowId xmlns:a16="http://schemas.microsoft.com/office/drawing/2014/main" val="10000"/>
                  </a:ext>
                </a:extLst>
              </a:tr>
              <a:tr h="257417">
                <a:tc>
                  <a:txBody>
                    <a:bodyPr/>
                    <a:lstStyle/>
                    <a:p>
                      <a:r>
                        <a:rPr lang="en-US" sz="1200" dirty="0"/>
                        <a:t>2</a:t>
                      </a:r>
                    </a:p>
                  </a:txBody>
                  <a:tcPr/>
                </a:tc>
                <a:tc>
                  <a:txBody>
                    <a:bodyPr/>
                    <a:lstStyle/>
                    <a:p>
                      <a:r>
                        <a:rPr lang="en-US" sz="1200" dirty="0"/>
                        <a:t>4</a:t>
                      </a:r>
                    </a:p>
                  </a:txBody>
                  <a:tcPr/>
                </a:tc>
                <a:tc>
                  <a:txBody>
                    <a:bodyPr/>
                    <a:lstStyle/>
                    <a:p>
                      <a:r>
                        <a:rPr lang="en-US" sz="1200" dirty="0"/>
                        <a:t>1</a:t>
                      </a:r>
                    </a:p>
                  </a:txBody>
                  <a:tcPr/>
                </a:tc>
                <a:extLst>
                  <a:ext uri="{0D108BD9-81ED-4DB2-BD59-A6C34878D82A}">
                    <a16:rowId xmlns:a16="http://schemas.microsoft.com/office/drawing/2014/main" val="10001"/>
                  </a:ext>
                </a:extLst>
              </a:tr>
              <a:tr h="257417">
                <a:tc>
                  <a:txBody>
                    <a:bodyPr/>
                    <a:lstStyle/>
                    <a:p>
                      <a:r>
                        <a:rPr lang="en-US" sz="1200" dirty="0"/>
                        <a:t>3</a:t>
                      </a:r>
                    </a:p>
                  </a:txBody>
                  <a:tcPr/>
                </a:tc>
                <a:tc>
                  <a:txBody>
                    <a:bodyPr/>
                    <a:lstStyle/>
                    <a:p>
                      <a:r>
                        <a:rPr lang="en-US" sz="1200" dirty="0"/>
                        <a:t>7</a:t>
                      </a:r>
                    </a:p>
                  </a:txBody>
                  <a:tcPr/>
                </a:tc>
                <a:tc>
                  <a:txBody>
                    <a:bodyPr/>
                    <a:lstStyle/>
                    <a:p>
                      <a:r>
                        <a:rPr lang="en-US" sz="1200" dirty="0"/>
                        <a:t>4</a:t>
                      </a:r>
                    </a:p>
                  </a:txBody>
                  <a:tcPr/>
                </a:tc>
                <a:extLst>
                  <a:ext uri="{0D108BD9-81ED-4DB2-BD59-A6C34878D82A}">
                    <a16:rowId xmlns:a16="http://schemas.microsoft.com/office/drawing/2014/main" val="10002"/>
                  </a:ext>
                </a:extLst>
              </a:tr>
            </a:tbl>
          </a:graphicData>
        </a:graphic>
      </p:graphicFrame>
      <p:cxnSp>
        <p:nvCxnSpPr>
          <p:cNvPr id="13" name="Straight Arrow Connector 12"/>
          <p:cNvCxnSpPr>
            <a:stCxn id="10" idx="2"/>
          </p:cNvCxnSpPr>
          <p:nvPr/>
        </p:nvCxnSpPr>
        <p:spPr>
          <a:xfrm>
            <a:off x="1181090" y="3795839"/>
            <a:ext cx="0" cy="76644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74266" y="4507722"/>
            <a:ext cx="1613647" cy="369332"/>
          </a:xfrm>
          <a:prstGeom prst="rect">
            <a:avLst/>
          </a:prstGeom>
          <a:noFill/>
        </p:spPr>
        <p:txBody>
          <a:bodyPr wrap="none" rtlCol="0">
            <a:spAutoFit/>
          </a:bodyPr>
          <a:lstStyle/>
          <a:p>
            <a:r>
              <a:rPr lang="en-US" b="1"/>
              <a:t>Quality control</a:t>
            </a:r>
            <a:endParaRPr lang="en-US" b="1" dirty="0"/>
          </a:p>
        </p:txBody>
      </p:sp>
      <p:sp>
        <p:nvSpPr>
          <p:cNvPr id="16" name="TextBox 15"/>
          <p:cNvSpPr txBox="1"/>
          <p:nvPr/>
        </p:nvSpPr>
        <p:spPr>
          <a:xfrm>
            <a:off x="1925695" y="4400000"/>
            <a:ext cx="2155738" cy="646331"/>
          </a:xfrm>
          <a:prstGeom prst="rect">
            <a:avLst/>
          </a:prstGeom>
          <a:noFill/>
        </p:spPr>
        <p:txBody>
          <a:bodyPr wrap="square" rtlCol="0">
            <a:spAutoFit/>
          </a:bodyPr>
          <a:lstStyle/>
          <a:p>
            <a:r>
              <a:rPr lang="en-US" dirty="0"/>
              <a:t>Remove dead cells, cells with few reads</a:t>
            </a:r>
          </a:p>
        </p:txBody>
      </p:sp>
      <p:sp>
        <p:nvSpPr>
          <p:cNvPr id="17" name="TextBox 16"/>
          <p:cNvSpPr txBox="1"/>
          <p:nvPr/>
        </p:nvSpPr>
        <p:spPr>
          <a:xfrm>
            <a:off x="1126437" y="1758393"/>
            <a:ext cx="2225994"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000" b="1" dirty="0"/>
              <a:t>Data preprocessing</a:t>
            </a:r>
          </a:p>
        </p:txBody>
      </p:sp>
      <p:cxnSp>
        <p:nvCxnSpPr>
          <p:cNvPr id="19" name="Straight Arrow Connector 18"/>
          <p:cNvCxnSpPr>
            <a:stCxn id="17" idx="3"/>
          </p:cNvCxnSpPr>
          <p:nvPr/>
        </p:nvCxnSpPr>
        <p:spPr>
          <a:xfrm>
            <a:off x="3352431" y="1958448"/>
            <a:ext cx="72900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2"/>
          <a:stretch>
            <a:fillRect/>
          </a:stretch>
        </p:blipFill>
        <p:spPr>
          <a:xfrm>
            <a:off x="3891873" y="2956857"/>
            <a:ext cx="2810255" cy="935596"/>
          </a:xfrm>
          <a:prstGeom prst="rect">
            <a:avLst/>
          </a:prstGeom>
        </p:spPr>
      </p:pic>
      <p:sp>
        <p:nvSpPr>
          <p:cNvPr id="21" name="TextBox 20"/>
          <p:cNvSpPr txBox="1"/>
          <p:nvPr/>
        </p:nvSpPr>
        <p:spPr>
          <a:xfrm>
            <a:off x="3992485" y="3911839"/>
            <a:ext cx="2563074" cy="646331"/>
          </a:xfrm>
          <a:prstGeom prst="rect">
            <a:avLst/>
          </a:prstGeom>
          <a:noFill/>
        </p:spPr>
        <p:txBody>
          <a:bodyPr wrap="none" rtlCol="0">
            <a:spAutoFit/>
          </a:bodyPr>
          <a:lstStyle/>
          <a:p>
            <a:r>
              <a:rPr lang="en-US" dirty="0"/>
              <a:t>Reduce heterogeneity </a:t>
            </a:r>
          </a:p>
          <a:p>
            <a:r>
              <a:rPr lang="en-US" dirty="0"/>
              <a:t>that is technical in nature</a:t>
            </a:r>
          </a:p>
        </p:txBody>
      </p:sp>
      <p:sp>
        <p:nvSpPr>
          <p:cNvPr id="23" name="TextBox 22"/>
          <p:cNvSpPr txBox="1"/>
          <p:nvPr/>
        </p:nvSpPr>
        <p:spPr>
          <a:xfrm>
            <a:off x="4081433" y="1744406"/>
            <a:ext cx="1692515"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000" b="1" dirty="0"/>
              <a:t>Normalization</a:t>
            </a:r>
          </a:p>
        </p:txBody>
      </p:sp>
      <p:cxnSp>
        <p:nvCxnSpPr>
          <p:cNvPr id="24" name="Straight Arrow Connector 23"/>
          <p:cNvCxnSpPr>
            <a:stCxn id="23" idx="3"/>
            <a:endCxn id="26" idx="1"/>
          </p:cNvCxnSpPr>
          <p:nvPr/>
        </p:nvCxnSpPr>
        <p:spPr>
          <a:xfrm flipV="1">
            <a:off x="5773948" y="1935731"/>
            <a:ext cx="2627035" cy="87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400983" y="1735676"/>
            <a:ext cx="2453492"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000" b="1" dirty="0"/>
              <a:t>Downstream analysis</a:t>
            </a:r>
          </a:p>
        </p:txBody>
      </p:sp>
      <p:pic>
        <p:nvPicPr>
          <p:cNvPr id="27" name="Picture 26"/>
          <p:cNvPicPr>
            <a:picLocks noChangeAspect="1"/>
          </p:cNvPicPr>
          <p:nvPr/>
        </p:nvPicPr>
        <p:blipFill>
          <a:blip r:embed="rId3"/>
          <a:stretch>
            <a:fillRect/>
          </a:stretch>
        </p:blipFill>
        <p:spPr>
          <a:xfrm>
            <a:off x="8963632" y="2285610"/>
            <a:ext cx="1557971" cy="1474080"/>
          </a:xfrm>
          <a:prstGeom prst="rect">
            <a:avLst/>
          </a:prstGeom>
        </p:spPr>
      </p:pic>
      <p:sp>
        <p:nvSpPr>
          <p:cNvPr id="30" name="TextBox 29"/>
          <p:cNvSpPr txBox="1"/>
          <p:nvPr/>
        </p:nvSpPr>
        <p:spPr>
          <a:xfrm>
            <a:off x="6098990" y="1468522"/>
            <a:ext cx="2012667"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000" b="1" dirty="0"/>
              <a:t>Feature selection</a:t>
            </a:r>
          </a:p>
        </p:txBody>
      </p:sp>
      <p:sp>
        <p:nvSpPr>
          <p:cNvPr id="31" name="TextBox 30"/>
          <p:cNvSpPr txBox="1"/>
          <p:nvPr/>
        </p:nvSpPr>
        <p:spPr>
          <a:xfrm>
            <a:off x="6201325" y="1926017"/>
            <a:ext cx="1558888" cy="646331"/>
          </a:xfrm>
          <a:prstGeom prst="rect">
            <a:avLst/>
          </a:prstGeom>
          <a:noFill/>
        </p:spPr>
        <p:txBody>
          <a:bodyPr wrap="none" rtlCol="0">
            <a:spAutoFit/>
          </a:bodyPr>
          <a:lstStyle/>
          <a:p>
            <a:r>
              <a:rPr lang="en-US" dirty="0"/>
              <a:t>Reduce gene #</a:t>
            </a:r>
          </a:p>
          <a:p>
            <a:r>
              <a:rPr lang="en-US" dirty="0"/>
              <a:t>10000 -&gt; 1000</a:t>
            </a:r>
          </a:p>
        </p:txBody>
      </p:sp>
      <p:sp>
        <p:nvSpPr>
          <p:cNvPr id="32" name="TextBox 31"/>
          <p:cNvSpPr txBox="1"/>
          <p:nvPr/>
        </p:nvSpPr>
        <p:spPr>
          <a:xfrm>
            <a:off x="7788157" y="2893880"/>
            <a:ext cx="1141466" cy="369332"/>
          </a:xfrm>
          <a:prstGeom prst="rect">
            <a:avLst/>
          </a:prstGeom>
          <a:noFill/>
        </p:spPr>
        <p:txBody>
          <a:bodyPr wrap="none" rtlCol="0">
            <a:spAutoFit/>
          </a:bodyPr>
          <a:lstStyle/>
          <a:p>
            <a:r>
              <a:rPr lang="en-US" b="1" dirty="0"/>
              <a:t>Trajectory</a:t>
            </a:r>
          </a:p>
        </p:txBody>
      </p:sp>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9694" y="3795839"/>
            <a:ext cx="1681909" cy="1681909"/>
          </a:xfrm>
          <a:prstGeom prst="rect">
            <a:avLst/>
          </a:prstGeom>
        </p:spPr>
      </p:pic>
      <p:sp>
        <p:nvSpPr>
          <p:cNvPr id="34" name="TextBox 33"/>
          <p:cNvSpPr txBox="1"/>
          <p:nvPr/>
        </p:nvSpPr>
        <p:spPr>
          <a:xfrm>
            <a:off x="7788157" y="4377622"/>
            <a:ext cx="1137940" cy="369332"/>
          </a:xfrm>
          <a:prstGeom prst="rect">
            <a:avLst/>
          </a:prstGeom>
          <a:noFill/>
        </p:spPr>
        <p:txBody>
          <a:bodyPr wrap="none" rtlCol="0">
            <a:spAutoFit/>
          </a:bodyPr>
          <a:lstStyle/>
          <a:p>
            <a:r>
              <a:rPr lang="en-US" b="1" dirty="0"/>
              <a:t>Clustering</a:t>
            </a:r>
          </a:p>
        </p:txBody>
      </p:sp>
      <p:sp>
        <p:nvSpPr>
          <p:cNvPr id="35" name="TextBox 34"/>
          <p:cNvSpPr txBox="1"/>
          <p:nvPr/>
        </p:nvSpPr>
        <p:spPr>
          <a:xfrm>
            <a:off x="6621452" y="5825709"/>
            <a:ext cx="2342180" cy="369332"/>
          </a:xfrm>
          <a:prstGeom prst="rect">
            <a:avLst/>
          </a:prstGeom>
          <a:noFill/>
        </p:spPr>
        <p:txBody>
          <a:bodyPr wrap="none" rtlCol="0">
            <a:spAutoFit/>
          </a:bodyPr>
          <a:lstStyle/>
          <a:p>
            <a:r>
              <a:rPr lang="en-US" b="1" dirty="0"/>
              <a:t>Differential expression</a:t>
            </a:r>
          </a:p>
        </p:txBody>
      </p:sp>
      <p:grpSp>
        <p:nvGrpSpPr>
          <p:cNvPr id="43" name="Group 42"/>
          <p:cNvGrpSpPr/>
          <p:nvPr/>
        </p:nvGrpSpPr>
        <p:grpSpPr>
          <a:xfrm>
            <a:off x="9270319" y="5708181"/>
            <a:ext cx="1135781" cy="787667"/>
            <a:chOff x="9270319" y="5708181"/>
            <a:chExt cx="1135781" cy="787667"/>
          </a:xfrm>
        </p:grpSpPr>
        <p:cxnSp>
          <p:nvCxnSpPr>
            <p:cNvPr id="37" name="Straight Arrow Connector 36"/>
            <p:cNvCxnSpPr/>
            <p:nvPr/>
          </p:nvCxnSpPr>
          <p:spPr>
            <a:xfrm>
              <a:off x="9270319" y="6470601"/>
              <a:ext cx="113578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9270319" y="5708181"/>
              <a:ext cx="414" cy="7876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9442383" y="5708181"/>
              <a:ext cx="105878" cy="762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9785477" y="6121667"/>
              <a:ext cx="109294" cy="3489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10145027" y="6362299"/>
              <a:ext cx="96253" cy="1083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46" name="Table 45"/>
          <p:cNvGraphicFramePr>
            <a:graphicFrameLocks noGrp="1"/>
          </p:cNvGraphicFramePr>
          <p:nvPr>
            <p:extLst/>
          </p:nvPr>
        </p:nvGraphicFramePr>
        <p:xfrm>
          <a:off x="4297326" y="5126851"/>
          <a:ext cx="1270296" cy="1024500"/>
        </p:xfrm>
        <a:graphic>
          <a:graphicData uri="http://schemas.openxmlformats.org/drawingml/2006/table">
            <a:tbl>
              <a:tblPr firstRow="1" bandRow="1">
                <a:tableStyleId>{2D5ABB26-0587-4C30-8999-92F81FD0307C}</a:tableStyleId>
              </a:tblPr>
              <a:tblGrid>
                <a:gridCol w="423432">
                  <a:extLst>
                    <a:ext uri="{9D8B030D-6E8A-4147-A177-3AD203B41FA5}">
                      <a16:colId xmlns:a16="http://schemas.microsoft.com/office/drawing/2014/main" val="20000"/>
                    </a:ext>
                  </a:extLst>
                </a:gridCol>
                <a:gridCol w="423432">
                  <a:extLst>
                    <a:ext uri="{9D8B030D-6E8A-4147-A177-3AD203B41FA5}">
                      <a16:colId xmlns:a16="http://schemas.microsoft.com/office/drawing/2014/main" val="20001"/>
                    </a:ext>
                  </a:extLst>
                </a:gridCol>
                <a:gridCol w="423432">
                  <a:extLst>
                    <a:ext uri="{9D8B030D-6E8A-4147-A177-3AD203B41FA5}">
                      <a16:colId xmlns:a16="http://schemas.microsoft.com/office/drawing/2014/main" val="20002"/>
                    </a:ext>
                  </a:extLst>
                </a:gridCol>
              </a:tblGrid>
              <a:tr h="338702">
                <a:tc>
                  <a:txBody>
                    <a:bodyPr/>
                    <a:lstStyle/>
                    <a:p>
                      <a:r>
                        <a:rPr lang="en-US" sz="1500" dirty="0"/>
                        <a:t>0</a:t>
                      </a:r>
                    </a:p>
                  </a:txBody>
                  <a:tcPr marL="112901" marR="112901" marT="56450" marB="56450"/>
                </a:tc>
                <a:tc>
                  <a:txBody>
                    <a:bodyPr/>
                    <a:lstStyle/>
                    <a:p>
                      <a:r>
                        <a:rPr lang="en-US" sz="1500" dirty="0"/>
                        <a:t>5</a:t>
                      </a:r>
                    </a:p>
                  </a:txBody>
                  <a:tcPr marL="112901" marR="112901" marT="56450" marB="56450"/>
                </a:tc>
                <a:tc>
                  <a:txBody>
                    <a:bodyPr/>
                    <a:lstStyle/>
                    <a:p>
                      <a:r>
                        <a:rPr lang="en-US" sz="1500" dirty="0"/>
                        <a:t>2</a:t>
                      </a:r>
                    </a:p>
                  </a:txBody>
                  <a:tcPr marL="112901" marR="112901" marT="56450" marB="56450"/>
                </a:tc>
                <a:extLst>
                  <a:ext uri="{0D108BD9-81ED-4DB2-BD59-A6C34878D82A}">
                    <a16:rowId xmlns:a16="http://schemas.microsoft.com/office/drawing/2014/main" val="10000"/>
                  </a:ext>
                </a:extLst>
              </a:tr>
              <a:tr h="338702">
                <a:tc>
                  <a:txBody>
                    <a:bodyPr/>
                    <a:lstStyle/>
                    <a:p>
                      <a:r>
                        <a:rPr lang="en-US" sz="1500" dirty="0"/>
                        <a:t>2</a:t>
                      </a:r>
                    </a:p>
                  </a:txBody>
                  <a:tcPr marL="112901" marR="112901" marT="56450" marB="56450"/>
                </a:tc>
                <a:tc>
                  <a:txBody>
                    <a:bodyPr/>
                    <a:lstStyle/>
                    <a:p>
                      <a:r>
                        <a:rPr lang="en-US" sz="1500" b="1" dirty="0"/>
                        <a:t>0?</a:t>
                      </a:r>
                    </a:p>
                  </a:txBody>
                  <a:tcPr marL="112901" marR="112901" marT="56450" marB="56450"/>
                </a:tc>
                <a:tc>
                  <a:txBody>
                    <a:bodyPr/>
                    <a:lstStyle/>
                    <a:p>
                      <a:r>
                        <a:rPr lang="en-US" sz="1500" dirty="0"/>
                        <a:t>1</a:t>
                      </a:r>
                    </a:p>
                  </a:txBody>
                  <a:tcPr marL="112901" marR="112901" marT="56450" marB="56450"/>
                </a:tc>
                <a:extLst>
                  <a:ext uri="{0D108BD9-81ED-4DB2-BD59-A6C34878D82A}">
                    <a16:rowId xmlns:a16="http://schemas.microsoft.com/office/drawing/2014/main" val="10001"/>
                  </a:ext>
                </a:extLst>
              </a:tr>
              <a:tr h="338702">
                <a:tc>
                  <a:txBody>
                    <a:bodyPr/>
                    <a:lstStyle/>
                    <a:p>
                      <a:r>
                        <a:rPr lang="en-US" sz="1500" dirty="0"/>
                        <a:t>3</a:t>
                      </a:r>
                    </a:p>
                  </a:txBody>
                  <a:tcPr marL="112901" marR="112901" marT="56450" marB="56450"/>
                </a:tc>
                <a:tc>
                  <a:txBody>
                    <a:bodyPr/>
                    <a:lstStyle/>
                    <a:p>
                      <a:r>
                        <a:rPr lang="en-US" sz="1500" dirty="0"/>
                        <a:t>7</a:t>
                      </a:r>
                    </a:p>
                  </a:txBody>
                  <a:tcPr marL="112901" marR="112901" marT="56450" marB="56450"/>
                </a:tc>
                <a:tc>
                  <a:txBody>
                    <a:bodyPr/>
                    <a:lstStyle/>
                    <a:p>
                      <a:r>
                        <a:rPr lang="en-US" sz="1500" dirty="0"/>
                        <a:t>4</a:t>
                      </a:r>
                    </a:p>
                  </a:txBody>
                  <a:tcPr marL="112901" marR="112901" marT="56450" marB="56450"/>
                </a:tc>
                <a:extLst>
                  <a:ext uri="{0D108BD9-81ED-4DB2-BD59-A6C34878D82A}">
                    <a16:rowId xmlns:a16="http://schemas.microsoft.com/office/drawing/2014/main" val="10002"/>
                  </a:ext>
                </a:extLst>
              </a:tr>
            </a:tbl>
          </a:graphicData>
        </a:graphic>
      </p:graphicFrame>
      <p:sp>
        <p:nvSpPr>
          <p:cNvPr id="47" name="TextBox 46"/>
          <p:cNvSpPr txBox="1"/>
          <p:nvPr/>
        </p:nvSpPr>
        <p:spPr>
          <a:xfrm>
            <a:off x="4240546" y="4774212"/>
            <a:ext cx="1374287"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000" b="1"/>
              <a:t>Imputation</a:t>
            </a:r>
            <a:endParaRPr lang="en-US" sz="2000" b="1" dirty="0"/>
          </a:p>
        </p:txBody>
      </p:sp>
      <p:cxnSp>
        <p:nvCxnSpPr>
          <p:cNvPr id="49" name="Straight Arrow Connector 48"/>
          <p:cNvCxnSpPr/>
          <p:nvPr/>
        </p:nvCxnSpPr>
        <p:spPr>
          <a:xfrm>
            <a:off x="4592320" y="5639101"/>
            <a:ext cx="2262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4876890" y="5708181"/>
            <a:ext cx="0" cy="1741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5038725" y="5647645"/>
            <a:ext cx="21272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4876890" y="5378618"/>
            <a:ext cx="1" cy="1801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981440" y="6088659"/>
            <a:ext cx="2540019" cy="646331"/>
          </a:xfrm>
          <a:prstGeom prst="rect">
            <a:avLst/>
          </a:prstGeom>
          <a:noFill/>
        </p:spPr>
        <p:txBody>
          <a:bodyPr wrap="square" rtlCol="0">
            <a:spAutoFit/>
          </a:bodyPr>
          <a:lstStyle/>
          <a:p>
            <a:r>
              <a:rPr lang="en-US" dirty="0"/>
              <a:t>Infer missing values using known data</a:t>
            </a:r>
          </a:p>
        </p:txBody>
      </p:sp>
    </p:spTree>
    <p:extLst>
      <p:ext uri="{BB962C8B-B14F-4D97-AF65-F5344CB8AC3E}">
        <p14:creationId xmlns:p14="http://schemas.microsoft.com/office/powerpoint/2010/main" val="286026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6" grpId="0" animBg="1"/>
      <p:bldP spid="30" grpId="0" animBg="1"/>
      <p:bldP spid="31" grpId="0"/>
      <p:bldP spid="32" grpId="0"/>
      <p:bldP spid="34" grpId="0"/>
      <p:bldP spid="35" grpId="0"/>
      <p:bldP spid="47" grpId="0" animBg="1"/>
      <p:bldP spid="5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92A44-0352-6B4C-9EF3-6F709EC9E9A3}"/>
              </a:ext>
            </a:extLst>
          </p:cNvPr>
          <p:cNvSpPr>
            <a:spLocks noGrp="1"/>
          </p:cNvSpPr>
          <p:nvPr>
            <p:ph type="title"/>
          </p:nvPr>
        </p:nvSpPr>
        <p:spPr/>
        <p:txBody>
          <a:bodyPr/>
          <a:lstStyle/>
          <a:p>
            <a:r>
              <a:rPr lang="en-US" b="1" dirty="0"/>
              <a:t>What are these data good for?</a:t>
            </a:r>
          </a:p>
        </p:txBody>
      </p:sp>
      <p:pic>
        <p:nvPicPr>
          <p:cNvPr id="4" name="Picture 3">
            <a:extLst>
              <a:ext uri="{FF2B5EF4-FFF2-40B4-BE49-F238E27FC236}">
                <a16:creationId xmlns:a16="http://schemas.microsoft.com/office/drawing/2014/main" id="{765F2C33-640A-3C4F-92EC-EA4EABC55284}"/>
              </a:ext>
            </a:extLst>
          </p:cNvPr>
          <p:cNvPicPr>
            <a:picLocks noChangeAspect="1"/>
          </p:cNvPicPr>
          <p:nvPr/>
        </p:nvPicPr>
        <p:blipFill>
          <a:blip r:embed="rId2"/>
          <a:stretch>
            <a:fillRect/>
          </a:stretch>
        </p:blipFill>
        <p:spPr>
          <a:xfrm>
            <a:off x="951722" y="2444889"/>
            <a:ext cx="10288555" cy="3422498"/>
          </a:xfrm>
          <a:prstGeom prst="rect">
            <a:avLst/>
          </a:prstGeom>
        </p:spPr>
      </p:pic>
      <p:pic>
        <p:nvPicPr>
          <p:cNvPr id="5" name="Picture 4">
            <a:extLst>
              <a:ext uri="{FF2B5EF4-FFF2-40B4-BE49-F238E27FC236}">
                <a16:creationId xmlns:a16="http://schemas.microsoft.com/office/drawing/2014/main" id="{4DF59481-A790-2641-9730-8630BC174A0E}"/>
              </a:ext>
            </a:extLst>
          </p:cNvPr>
          <p:cNvPicPr>
            <a:picLocks noChangeAspect="1"/>
          </p:cNvPicPr>
          <p:nvPr/>
        </p:nvPicPr>
        <p:blipFill rotWithShape="1">
          <a:blip r:embed="rId3"/>
          <a:srcRect l="-527" t="810" b="85305"/>
          <a:stretch/>
        </p:blipFill>
        <p:spPr>
          <a:xfrm>
            <a:off x="942579" y="1472114"/>
            <a:ext cx="10269894" cy="972776"/>
          </a:xfrm>
          <a:prstGeom prst="rect">
            <a:avLst/>
          </a:prstGeom>
        </p:spPr>
      </p:pic>
    </p:spTree>
    <p:extLst>
      <p:ext uri="{BB962C8B-B14F-4D97-AF65-F5344CB8AC3E}">
        <p14:creationId xmlns:p14="http://schemas.microsoft.com/office/powerpoint/2010/main" val="2722468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6E2A6-A114-0E4C-8F73-F86EB1D874B5}"/>
              </a:ext>
            </a:extLst>
          </p:cNvPr>
          <p:cNvSpPr>
            <a:spLocks noGrp="1"/>
          </p:cNvSpPr>
          <p:nvPr>
            <p:ph type="title"/>
          </p:nvPr>
        </p:nvSpPr>
        <p:spPr/>
        <p:txBody>
          <a:bodyPr/>
          <a:lstStyle/>
          <a:p>
            <a:r>
              <a:rPr lang="en-US" b="1" dirty="0"/>
              <a:t>Summary of  </a:t>
            </a:r>
            <a:r>
              <a:rPr lang="en-US" b="1" dirty="0" err="1"/>
              <a:t>scRNA-seq</a:t>
            </a:r>
            <a:r>
              <a:rPr lang="en-US" b="1" dirty="0"/>
              <a:t> benchmark design</a:t>
            </a:r>
          </a:p>
        </p:txBody>
      </p:sp>
      <p:pic>
        <p:nvPicPr>
          <p:cNvPr id="4" name="Picture 3">
            <a:extLst>
              <a:ext uri="{FF2B5EF4-FFF2-40B4-BE49-F238E27FC236}">
                <a16:creationId xmlns:a16="http://schemas.microsoft.com/office/drawing/2014/main" id="{EACD699B-813D-B047-AB7D-0206AF7484A6}"/>
              </a:ext>
            </a:extLst>
          </p:cNvPr>
          <p:cNvPicPr>
            <a:picLocks noChangeAspect="1"/>
          </p:cNvPicPr>
          <p:nvPr/>
        </p:nvPicPr>
        <p:blipFill>
          <a:blip r:embed="rId2"/>
          <a:stretch>
            <a:fillRect/>
          </a:stretch>
        </p:blipFill>
        <p:spPr>
          <a:xfrm>
            <a:off x="2325758" y="1343181"/>
            <a:ext cx="7577317" cy="5196764"/>
          </a:xfrm>
          <a:prstGeom prst="rect">
            <a:avLst/>
          </a:prstGeom>
        </p:spPr>
      </p:pic>
    </p:spTree>
    <p:extLst>
      <p:ext uri="{BB962C8B-B14F-4D97-AF65-F5344CB8AC3E}">
        <p14:creationId xmlns:p14="http://schemas.microsoft.com/office/powerpoint/2010/main" val="4205073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Benchmarking dataset guide protocol selection and model assumptions</a:t>
            </a:r>
          </a:p>
        </p:txBody>
      </p:sp>
      <p:sp>
        <p:nvSpPr>
          <p:cNvPr id="3" name="Content Placeholder 2"/>
          <p:cNvSpPr>
            <a:spLocks noGrp="1"/>
          </p:cNvSpPr>
          <p:nvPr>
            <p:ph idx="1"/>
          </p:nvPr>
        </p:nvSpPr>
        <p:spPr/>
        <p:txBody>
          <a:bodyPr/>
          <a:lstStyle/>
          <a:p>
            <a:r>
              <a:rPr lang="en-US" dirty="0"/>
              <a:t>Which protocol outperform others?</a:t>
            </a:r>
          </a:p>
          <a:p>
            <a:endParaRPr lang="en-US" dirty="0"/>
          </a:p>
          <a:p>
            <a:r>
              <a:rPr lang="en-US" dirty="0"/>
              <a:t>There are many model assumptions in computational methods for </a:t>
            </a:r>
            <a:r>
              <a:rPr lang="en-US" dirty="0" err="1"/>
              <a:t>scRNAseq</a:t>
            </a:r>
            <a:r>
              <a:rPr lang="en-US" dirty="0"/>
              <a:t> data. Are they reasonable assumptions?</a:t>
            </a:r>
          </a:p>
        </p:txBody>
      </p:sp>
    </p:spTree>
    <p:extLst>
      <p:ext uri="{BB962C8B-B14F-4D97-AF65-F5344CB8AC3E}">
        <p14:creationId xmlns:p14="http://schemas.microsoft.com/office/powerpoint/2010/main" val="451043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6C9A9D-9E2D-9C45-B8A5-72FB8988EBF8}"/>
              </a:ext>
            </a:extLst>
          </p:cNvPr>
          <p:cNvPicPr/>
          <p:nvPr/>
        </p:nvPicPr>
        <p:blipFill rotWithShape="1">
          <a:blip r:embed="rId2">
            <a:extLst>
              <a:ext uri="{28A0092B-C50C-407E-A947-70E740481C1C}">
                <a14:useLocalDpi xmlns:a14="http://schemas.microsoft.com/office/drawing/2010/main" val="0"/>
              </a:ext>
            </a:extLst>
          </a:blip>
          <a:srcRect t="39250" r="48573" b="1"/>
          <a:stretch/>
        </p:blipFill>
        <p:spPr bwMode="auto">
          <a:xfrm>
            <a:off x="3956479" y="286929"/>
            <a:ext cx="6435107" cy="6080352"/>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5A911FF1-84CB-414E-BAC6-BE95EBE6FB71}"/>
              </a:ext>
            </a:extLst>
          </p:cNvPr>
          <p:cNvSpPr txBox="1"/>
          <p:nvPr/>
        </p:nvSpPr>
        <p:spPr>
          <a:xfrm>
            <a:off x="5487799" y="6244819"/>
            <a:ext cx="3577389" cy="523220"/>
          </a:xfrm>
          <a:prstGeom prst="rect">
            <a:avLst/>
          </a:prstGeom>
          <a:noFill/>
        </p:spPr>
        <p:txBody>
          <a:bodyPr wrap="square" rtlCol="0">
            <a:spAutoFit/>
          </a:bodyPr>
          <a:lstStyle/>
          <a:p>
            <a:r>
              <a:rPr lang="en-US" sz="2800" dirty="0">
                <a:hlinkClick r:id="rId3"/>
              </a:rPr>
              <a:t>www.bioconductor.org</a:t>
            </a:r>
            <a:endParaRPr lang="en-US" sz="2800" dirty="0"/>
          </a:p>
        </p:txBody>
      </p:sp>
      <p:grpSp>
        <p:nvGrpSpPr>
          <p:cNvPr id="12" name="Group 11">
            <a:extLst>
              <a:ext uri="{FF2B5EF4-FFF2-40B4-BE49-F238E27FC236}">
                <a16:creationId xmlns:a16="http://schemas.microsoft.com/office/drawing/2014/main" id="{7F6F540F-AEED-1546-B81B-D2DFEBD8A56D}"/>
              </a:ext>
            </a:extLst>
          </p:cNvPr>
          <p:cNvGrpSpPr/>
          <p:nvPr/>
        </p:nvGrpSpPr>
        <p:grpSpPr>
          <a:xfrm>
            <a:off x="1068672" y="505587"/>
            <a:ext cx="3046127" cy="5640932"/>
            <a:chOff x="1625265" y="505587"/>
            <a:chExt cx="3046127" cy="5640932"/>
          </a:xfrm>
        </p:grpSpPr>
        <p:pic>
          <p:nvPicPr>
            <p:cNvPr id="6" name="Picture 5">
              <a:extLst>
                <a:ext uri="{FF2B5EF4-FFF2-40B4-BE49-F238E27FC236}">
                  <a16:creationId xmlns:a16="http://schemas.microsoft.com/office/drawing/2014/main" id="{0DBEEDA5-FC75-4243-BE08-9BD00F8AA5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7244" y="2998314"/>
              <a:ext cx="2035177" cy="452823"/>
            </a:xfrm>
            <a:prstGeom prst="rect">
              <a:avLst/>
            </a:prstGeom>
          </p:spPr>
        </p:pic>
        <p:pic>
          <p:nvPicPr>
            <p:cNvPr id="7" name="Picture 6">
              <a:extLst>
                <a:ext uri="{FF2B5EF4-FFF2-40B4-BE49-F238E27FC236}">
                  <a16:creationId xmlns:a16="http://schemas.microsoft.com/office/drawing/2014/main" id="{3CFAA9A1-7799-3A44-ADF8-D4FBFF4D85DB}"/>
                </a:ext>
              </a:extLst>
            </p:cNvPr>
            <p:cNvPicPr>
              <a:picLocks noChangeAspect="1"/>
            </p:cNvPicPr>
            <p:nvPr/>
          </p:nvPicPr>
          <p:blipFill>
            <a:blip r:embed="rId5"/>
            <a:stretch>
              <a:fillRect/>
            </a:stretch>
          </p:blipFill>
          <p:spPr>
            <a:xfrm>
              <a:off x="1834053" y="3576551"/>
              <a:ext cx="2182048" cy="2569968"/>
            </a:xfrm>
            <a:prstGeom prst="rect">
              <a:avLst/>
            </a:prstGeom>
          </p:spPr>
        </p:pic>
        <p:grpSp>
          <p:nvGrpSpPr>
            <p:cNvPr id="11" name="Group 10">
              <a:extLst>
                <a:ext uri="{FF2B5EF4-FFF2-40B4-BE49-F238E27FC236}">
                  <a16:creationId xmlns:a16="http://schemas.microsoft.com/office/drawing/2014/main" id="{64B029E7-7842-DE41-BD96-FF1DA4B7C8F9}"/>
                </a:ext>
              </a:extLst>
            </p:cNvPr>
            <p:cNvGrpSpPr/>
            <p:nvPr/>
          </p:nvGrpSpPr>
          <p:grpSpPr>
            <a:xfrm>
              <a:off x="1625265" y="505587"/>
              <a:ext cx="3046127" cy="2327563"/>
              <a:chOff x="1605387" y="505587"/>
              <a:chExt cx="3046127" cy="2327563"/>
            </a:xfrm>
          </p:grpSpPr>
          <p:grpSp>
            <p:nvGrpSpPr>
              <p:cNvPr id="8" name="Group 7">
                <a:extLst>
                  <a:ext uri="{FF2B5EF4-FFF2-40B4-BE49-F238E27FC236}">
                    <a16:creationId xmlns:a16="http://schemas.microsoft.com/office/drawing/2014/main" id="{6A449DE1-8F02-BC46-BB65-986323E7223E}"/>
                  </a:ext>
                </a:extLst>
              </p:cNvPr>
              <p:cNvGrpSpPr/>
              <p:nvPr/>
            </p:nvGrpSpPr>
            <p:grpSpPr>
              <a:xfrm>
                <a:off x="1605387" y="505587"/>
                <a:ext cx="2545551" cy="2327563"/>
                <a:chOff x="9258522" y="286929"/>
                <a:chExt cx="2545551" cy="2327563"/>
              </a:xfrm>
            </p:grpSpPr>
            <p:pic>
              <p:nvPicPr>
                <p:cNvPr id="2" name="Picture 1">
                  <a:extLst>
                    <a:ext uri="{FF2B5EF4-FFF2-40B4-BE49-F238E27FC236}">
                      <a16:creationId xmlns:a16="http://schemas.microsoft.com/office/drawing/2014/main" id="{272C6A54-FB85-F84C-B0F6-18E483355AFE}"/>
                    </a:ext>
                  </a:extLst>
                </p:cNvPr>
                <p:cNvPicPr>
                  <a:picLocks noChangeAspect="1"/>
                </p:cNvPicPr>
                <p:nvPr/>
              </p:nvPicPr>
              <p:blipFill rotWithShape="1">
                <a:blip r:embed="rId6"/>
                <a:srcRect l="1591" t="1955" r="5933" b="2553"/>
                <a:stretch/>
              </p:blipFill>
              <p:spPr>
                <a:xfrm>
                  <a:off x="9258522" y="286929"/>
                  <a:ext cx="2545551" cy="2327563"/>
                </a:xfrm>
                <a:prstGeom prst="rect">
                  <a:avLst/>
                </a:prstGeom>
              </p:spPr>
            </p:pic>
            <p:sp>
              <p:nvSpPr>
                <p:cNvPr id="3" name="Oval 2">
                  <a:extLst>
                    <a:ext uri="{FF2B5EF4-FFF2-40B4-BE49-F238E27FC236}">
                      <a16:creationId xmlns:a16="http://schemas.microsoft.com/office/drawing/2014/main" id="{6B2A254F-3C3A-F243-8D79-79928F850AB5}"/>
                    </a:ext>
                  </a:extLst>
                </p:cNvPr>
                <p:cNvSpPr/>
                <p:nvPr/>
              </p:nvSpPr>
              <p:spPr>
                <a:xfrm>
                  <a:off x="11191462" y="2146851"/>
                  <a:ext cx="119269" cy="11926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26992984-12DE-8A43-8647-7D2F4DC32818}"/>
                  </a:ext>
                </a:extLst>
              </p:cNvPr>
              <p:cNvSpPr txBox="1"/>
              <p:nvPr/>
            </p:nvSpPr>
            <p:spPr>
              <a:xfrm>
                <a:off x="3061250" y="2027581"/>
                <a:ext cx="1590264" cy="369332"/>
              </a:xfrm>
              <a:prstGeom prst="rect">
                <a:avLst/>
              </a:prstGeom>
              <a:noFill/>
            </p:spPr>
            <p:txBody>
              <a:bodyPr wrap="square" rtlCol="0">
                <a:spAutoFit/>
              </a:bodyPr>
              <a:lstStyle/>
              <a:p>
                <a:r>
                  <a:rPr lang="en-US" dirty="0"/>
                  <a:t>Melbourne</a:t>
                </a:r>
              </a:p>
            </p:txBody>
          </p:sp>
          <p:sp>
            <p:nvSpPr>
              <p:cNvPr id="10" name="TextBox 9">
                <a:extLst>
                  <a:ext uri="{FF2B5EF4-FFF2-40B4-BE49-F238E27FC236}">
                    <a16:creationId xmlns:a16="http://schemas.microsoft.com/office/drawing/2014/main" id="{B3B29DCB-5FCE-6B4B-87FA-9C62A83B54A6}"/>
                  </a:ext>
                </a:extLst>
              </p:cNvPr>
              <p:cNvSpPr txBox="1"/>
              <p:nvPr/>
            </p:nvSpPr>
            <p:spPr>
              <a:xfrm>
                <a:off x="2285999" y="1351722"/>
                <a:ext cx="1232448" cy="369332"/>
              </a:xfrm>
              <a:prstGeom prst="rect">
                <a:avLst/>
              </a:prstGeom>
              <a:noFill/>
            </p:spPr>
            <p:txBody>
              <a:bodyPr wrap="square" rtlCol="0">
                <a:spAutoFit/>
              </a:bodyPr>
              <a:lstStyle/>
              <a:p>
                <a:r>
                  <a:rPr lang="en-US" dirty="0"/>
                  <a:t>AUSTRALIA</a:t>
                </a:r>
              </a:p>
            </p:txBody>
          </p:sp>
        </p:grpSp>
      </p:grpSp>
      <p:cxnSp>
        <p:nvCxnSpPr>
          <p:cNvPr id="14" name="Straight Connector 13">
            <a:extLst>
              <a:ext uri="{FF2B5EF4-FFF2-40B4-BE49-F238E27FC236}">
                <a16:creationId xmlns:a16="http://schemas.microsoft.com/office/drawing/2014/main" id="{72614329-E2AD-384B-A85C-F2F6CBF09441}"/>
              </a:ext>
            </a:extLst>
          </p:cNvPr>
          <p:cNvCxnSpPr>
            <a:cxnSpLocks/>
          </p:cNvCxnSpPr>
          <p:nvPr/>
        </p:nvCxnSpPr>
        <p:spPr>
          <a:xfrm flipH="1">
            <a:off x="2388362" y="2407677"/>
            <a:ext cx="695174" cy="531003"/>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00CF4ED-E9E4-6C40-904C-CBE2DB68B64A}"/>
              </a:ext>
            </a:extLst>
          </p:cNvPr>
          <p:cNvCxnSpPr>
            <a:cxnSpLocks/>
          </p:cNvCxnSpPr>
          <p:nvPr/>
        </p:nvCxnSpPr>
        <p:spPr>
          <a:xfrm>
            <a:off x="2133332" y="2935224"/>
            <a:ext cx="565926" cy="0"/>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3777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Quality control metrics on single cells show 10X as a superior protocol</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408" y="1818000"/>
            <a:ext cx="5040000" cy="5040000"/>
          </a:xfrm>
          <a:prstGeom prst="rect">
            <a:avLst/>
          </a:prstGeom>
        </p:spPr>
      </p:pic>
      <p:cxnSp>
        <p:nvCxnSpPr>
          <p:cNvPr id="7" name="Straight Arrow Connector 6"/>
          <p:cNvCxnSpPr/>
          <p:nvPr/>
        </p:nvCxnSpPr>
        <p:spPr>
          <a:xfrm flipH="1">
            <a:off x="2165132" y="2144110"/>
            <a:ext cx="525516" cy="2102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9049" y="1818000"/>
            <a:ext cx="5040000" cy="5040000"/>
          </a:xfrm>
          <a:prstGeom prst="rect">
            <a:avLst/>
          </a:prstGeom>
        </p:spPr>
      </p:pic>
      <p:cxnSp>
        <p:nvCxnSpPr>
          <p:cNvPr id="9" name="Straight Arrow Connector 8"/>
          <p:cNvCxnSpPr/>
          <p:nvPr/>
        </p:nvCxnSpPr>
        <p:spPr>
          <a:xfrm flipH="1">
            <a:off x="7372351" y="2438398"/>
            <a:ext cx="525516" cy="2102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44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Intron mapping ratios vary among protocols</a:t>
            </a:r>
          </a:p>
        </p:txBody>
      </p:sp>
      <p:sp>
        <p:nvSpPr>
          <p:cNvPr id="5" name="TextBox 4"/>
          <p:cNvSpPr txBox="1"/>
          <p:nvPr/>
        </p:nvSpPr>
        <p:spPr>
          <a:xfrm>
            <a:off x="265149" y="1754205"/>
            <a:ext cx="6505948" cy="830997"/>
          </a:xfrm>
          <a:prstGeom prst="rect">
            <a:avLst/>
          </a:prstGeom>
          <a:noFill/>
        </p:spPr>
        <p:txBody>
          <a:bodyPr wrap="none" rtlCol="0">
            <a:spAutoFit/>
          </a:bodyPr>
          <a:lstStyle/>
          <a:p>
            <a:r>
              <a:rPr lang="en-US" sz="2400" dirty="0"/>
              <a:t>Recently popular method such as RNA velocity </a:t>
            </a:r>
          </a:p>
          <a:p>
            <a:r>
              <a:rPr lang="en-US" sz="2400" dirty="0"/>
              <a:t>which </a:t>
            </a:r>
            <a:r>
              <a:rPr lang="en-US" sz="2400" b="1" dirty="0"/>
              <a:t>considers intron reads as </a:t>
            </a:r>
            <a:r>
              <a:rPr lang="en-US" sz="2400" b="1" dirty="0" err="1"/>
              <a:t>unspliced</a:t>
            </a:r>
            <a:r>
              <a:rPr lang="en-US" sz="2400" b="1" dirty="0"/>
              <a:t>-mRNA</a:t>
            </a:r>
            <a:r>
              <a:rPr lang="en-US" sz="2400" dirty="0"/>
              <a:t>.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692" y="2638342"/>
            <a:ext cx="5002924" cy="1599574"/>
          </a:xfrm>
          <a:prstGeom prst="rect">
            <a:avLst/>
          </a:prstGeom>
        </p:spPr>
      </p:pic>
      <p:sp>
        <p:nvSpPr>
          <p:cNvPr id="10" name="TextBox 9"/>
          <p:cNvSpPr txBox="1"/>
          <p:nvPr/>
        </p:nvSpPr>
        <p:spPr>
          <a:xfrm>
            <a:off x="3727142" y="3340889"/>
            <a:ext cx="1898468" cy="1015663"/>
          </a:xfrm>
          <a:prstGeom prst="rect">
            <a:avLst/>
          </a:prstGeom>
          <a:noFill/>
        </p:spPr>
        <p:txBody>
          <a:bodyPr wrap="none" rtlCol="0">
            <a:spAutoFit/>
          </a:bodyPr>
          <a:lstStyle/>
          <a:p>
            <a:r>
              <a:rPr lang="en-US" sz="2000" dirty="0"/>
              <a:t>RNA velocity </a:t>
            </a:r>
          </a:p>
          <a:p>
            <a:r>
              <a:rPr lang="en-US" sz="2000" dirty="0" err="1"/>
              <a:t>bioRxiv</a:t>
            </a:r>
            <a:r>
              <a:rPr lang="en-US" sz="2000" dirty="0"/>
              <a:t> statistics</a:t>
            </a:r>
          </a:p>
          <a:p>
            <a:r>
              <a:rPr lang="en-US" sz="2000" dirty="0"/>
              <a:t>&gt;10000 view</a:t>
            </a:r>
          </a:p>
        </p:txBody>
      </p:sp>
      <p:sp>
        <p:nvSpPr>
          <p:cNvPr id="11" name="TextBox 10"/>
          <p:cNvSpPr txBox="1"/>
          <p:nvPr/>
        </p:nvSpPr>
        <p:spPr>
          <a:xfrm>
            <a:off x="265149" y="4886771"/>
            <a:ext cx="5731954" cy="1200329"/>
          </a:xfrm>
          <a:prstGeom prst="rect">
            <a:avLst/>
          </a:prstGeom>
          <a:noFill/>
        </p:spPr>
        <p:txBody>
          <a:bodyPr wrap="none" rtlCol="0">
            <a:spAutoFit/>
          </a:bodyPr>
          <a:lstStyle/>
          <a:p>
            <a:r>
              <a:rPr lang="en-US" sz="2400" dirty="0"/>
              <a:t>However, we found the proportion of intron </a:t>
            </a:r>
          </a:p>
          <a:p>
            <a:r>
              <a:rPr lang="en-US" sz="2400" dirty="0"/>
              <a:t>reads varies between different protocols, </a:t>
            </a:r>
          </a:p>
          <a:p>
            <a:r>
              <a:rPr lang="en-US" sz="2400" dirty="0"/>
              <a:t>which indicate protocol bias.</a:t>
            </a:r>
          </a:p>
        </p:txBody>
      </p:sp>
      <p:pic>
        <p:nvPicPr>
          <p:cNvPr id="13" name="Content Placeholder 1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08057" y="1809845"/>
            <a:ext cx="4351338" cy="4351338"/>
          </a:xfrm>
        </p:spPr>
      </p:pic>
    </p:spTree>
    <p:extLst>
      <p:ext uri="{BB962C8B-B14F-4D97-AF65-F5344CB8AC3E}">
        <p14:creationId xmlns:p14="http://schemas.microsoft.com/office/powerpoint/2010/main" val="77030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ERCC spike-in has been widely used to </a:t>
            </a:r>
            <a:r>
              <a:rPr lang="en-US" b="1" dirty="0" err="1"/>
              <a:t>deconvolve</a:t>
            </a:r>
            <a:r>
              <a:rPr lang="en-US" b="1" dirty="0"/>
              <a:t> technical variability</a:t>
            </a:r>
          </a:p>
        </p:txBody>
      </p:sp>
      <p:sp>
        <p:nvSpPr>
          <p:cNvPr id="4" name="Oval 3"/>
          <p:cNvSpPr/>
          <p:nvPr/>
        </p:nvSpPr>
        <p:spPr>
          <a:xfrm>
            <a:off x="4084092" y="2722179"/>
            <a:ext cx="924910" cy="92491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308131" y="2288034"/>
            <a:ext cx="2624308" cy="461665"/>
          </a:xfrm>
          <a:prstGeom prst="rect">
            <a:avLst/>
          </a:prstGeom>
          <a:noFill/>
        </p:spPr>
        <p:txBody>
          <a:bodyPr wrap="none" rtlCol="0">
            <a:spAutoFit/>
          </a:bodyPr>
          <a:lstStyle/>
          <a:p>
            <a:r>
              <a:rPr lang="en-US" sz="2400" dirty="0"/>
              <a:t>Technical variability</a:t>
            </a:r>
          </a:p>
        </p:txBody>
      </p:sp>
      <p:sp>
        <p:nvSpPr>
          <p:cNvPr id="6" name="Oval 5"/>
          <p:cNvSpPr/>
          <p:nvPr/>
        </p:nvSpPr>
        <p:spPr>
          <a:xfrm>
            <a:off x="7189899" y="2749699"/>
            <a:ext cx="924910" cy="924910"/>
          </a:xfrm>
          <a:prstGeom prst="ellipse">
            <a:avLst/>
          </a:prstGeom>
          <a:gradFill flip="none" rotWithShape="1">
            <a:gsLst>
              <a:gs pos="0">
                <a:schemeClr val="accent1"/>
              </a:gs>
              <a:gs pos="49000">
                <a:schemeClr val="accent2">
                  <a:lumMod val="75000"/>
                </a:schemeClr>
              </a:gs>
              <a:gs pos="100000">
                <a:schemeClr val="accent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320258" y="2288034"/>
            <a:ext cx="2664191" cy="461665"/>
          </a:xfrm>
          <a:prstGeom prst="rect">
            <a:avLst/>
          </a:prstGeom>
          <a:noFill/>
        </p:spPr>
        <p:txBody>
          <a:bodyPr wrap="none" rtlCol="0">
            <a:spAutoFit/>
          </a:bodyPr>
          <a:lstStyle/>
          <a:p>
            <a:r>
              <a:rPr lang="en-US" sz="2400"/>
              <a:t>biological </a:t>
            </a:r>
            <a:r>
              <a:rPr lang="en-US" sz="2400" dirty="0"/>
              <a:t>variability</a:t>
            </a:r>
          </a:p>
        </p:txBody>
      </p:sp>
      <p:sp>
        <p:nvSpPr>
          <p:cNvPr id="8" name="TextBox 7"/>
          <p:cNvSpPr txBox="1"/>
          <p:nvPr/>
        </p:nvSpPr>
        <p:spPr>
          <a:xfrm>
            <a:off x="3478336" y="4782206"/>
            <a:ext cx="2136419" cy="400110"/>
          </a:xfrm>
          <a:prstGeom prst="rect">
            <a:avLst/>
          </a:prstGeom>
          <a:noFill/>
        </p:spPr>
        <p:txBody>
          <a:bodyPr wrap="none" rtlCol="0">
            <a:spAutoFit/>
          </a:bodyPr>
          <a:lstStyle/>
          <a:p>
            <a:r>
              <a:rPr lang="en-US" sz="2000" b="1" dirty="0"/>
              <a:t>ERCC spike-in RNA</a:t>
            </a:r>
          </a:p>
        </p:txBody>
      </p:sp>
      <p:sp>
        <p:nvSpPr>
          <p:cNvPr id="9" name="TextBox 8"/>
          <p:cNvSpPr txBox="1"/>
          <p:nvPr/>
        </p:nvSpPr>
        <p:spPr>
          <a:xfrm>
            <a:off x="6892369" y="4782206"/>
            <a:ext cx="1519968" cy="400110"/>
          </a:xfrm>
          <a:prstGeom prst="rect">
            <a:avLst/>
          </a:prstGeom>
          <a:noFill/>
        </p:spPr>
        <p:txBody>
          <a:bodyPr wrap="none" rtlCol="0">
            <a:spAutoFit/>
          </a:bodyPr>
          <a:lstStyle/>
          <a:p>
            <a:r>
              <a:rPr lang="en-US" sz="2000" b="1"/>
              <a:t>Cellular RNA</a:t>
            </a:r>
            <a:endParaRPr lang="en-US" sz="2000" b="1" dirty="0"/>
          </a:p>
        </p:txBody>
      </p:sp>
      <p:cxnSp>
        <p:nvCxnSpPr>
          <p:cNvPr id="11" name="Straight Arrow Connector 10"/>
          <p:cNvCxnSpPr>
            <a:stCxn id="4" idx="4"/>
            <a:endCxn id="9" idx="0"/>
          </p:cNvCxnSpPr>
          <p:nvPr/>
        </p:nvCxnSpPr>
        <p:spPr>
          <a:xfrm>
            <a:off x="4546547" y="3647089"/>
            <a:ext cx="3105806" cy="11351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4"/>
            <a:endCxn id="9" idx="0"/>
          </p:cNvCxnSpPr>
          <p:nvPr/>
        </p:nvCxnSpPr>
        <p:spPr>
          <a:xfrm flipH="1">
            <a:off x="7652353" y="3674609"/>
            <a:ext cx="1" cy="110759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4" idx="4"/>
            <a:endCxn id="8" idx="0"/>
          </p:cNvCxnSpPr>
          <p:nvPr/>
        </p:nvCxnSpPr>
        <p:spPr>
          <a:xfrm flipH="1">
            <a:off x="4546546" y="3647089"/>
            <a:ext cx="1" cy="11351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467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39A20-4085-854E-832B-ABD319DBCD64}"/>
              </a:ext>
            </a:extLst>
          </p:cNvPr>
          <p:cNvSpPr>
            <a:spLocks noGrp="1"/>
          </p:cNvSpPr>
          <p:nvPr>
            <p:ph type="title"/>
          </p:nvPr>
        </p:nvSpPr>
        <p:spPr/>
        <p:txBody>
          <a:bodyPr/>
          <a:lstStyle/>
          <a:p>
            <a:r>
              <a:rPr lang="en-US" b="1" dirty="0"/>
              <a:t>Exon mapping rate per protocol / data set</a:t>
            </a:r>
          </a:p>
        </p:txBody>
      </p:sp>
      <p:pic>
        <p:nvPicPr>
          <p:cNvPr id="9" name="Content Placeholder 8">
            <a:extLst>
              <a:ext uri="{FF2B5EF4-FFF2-40B4-BE49-F238E27FC236}">
                <a16:creationId xmlns:a16="http://schemas.microsoft.com/office/drawing/2014/main" id="{125FFB31-DA70-9148-84EF-F2A81DA1D122}"/>
              </a:ext>
            </a:extLst>
          </p:cNvPr>
          <p:cNvPicPr>
            <a:picLocks noGrp="1" noChangeAspect="1"/>
          </p:cNvPicPr>
          <p:nvPr>
            <p:ph idx="1"/>
          </p:nvPr>
        </p:nvPicPr>
        <p:blipFill rotWithShape="1">
          <a:blip r:embed="rId2"/>
          <a:srcRect t="5039" r="59681" b="56050"/>
          <a:stretch/>
        </p:blipFill>
        <p:spPr>
          <a:xfrm>
            <a:off x="1273752" y="2085473"/>
            <a:ext cx="6121659" cy="3048001"/>
          </a:xfrm>
        </p:spPr>
      </p:pic>
      <p:pic>
        <p:nvPicPr>
          <p:cNvPr id="12" name="Content Placeholder 8">
            <a:extLst>
              <a:ext uri="{FF2B5EF4-FFF2-40B4-BE49-F238E27FC236}">
                <a16:creationId xmlns:a16="http://schemas.microsoft.com/office/drawing/2014/main" id="{ACFF2C97-898F-644A-A817-8FA148D5CE4D}"/>
              </a:ext>
            </a:extLst>
          </p:cNvPr>
          <p:cNvPicPr>
            <a:picLocks noChangeAspect="1"/>
          </p:cNvPicPr>
          <p:nvPr/>
        </p:nvPicPr>
        <p:blipFill rotWithShape="1">
          <a:blip r:embed="rId2"/>
          <a:srcRect l="79519" b="52772"/>
          <a:stretch/>
        </p:blipFill>
        <p:spPr>
          <a:xfrm>
            <a:off x="8244116" y="1841667"/>
            <a:ext cx="3109684" cy="3699459"/>
          </a:xfrm>
          <a:prstGeom prst="rect">
            <a:avLst/>
          </a:prstGeom>
        </p:spPr>
      </p:pic>
      <p:pic>
        <p:nvPicPr>
          <p:cNvPr id="13" name="Content Placeholder 8">
            <a:extLst>
              <a:ext uri="{FF2B5EF4-FFF2-40B4-BE49-F238E27FC236}">
                <a16:creationId xmlns:a16="http://schemas.microsoft.com/office/drawing/2014/main" id="{0385FF0F-AECD-8C48-8ADD-860A2910ED53}"/>
              </a:ext>
            </a:extLst>
          </p:cNvPr>
          <p:cNvPicPr>
            <a:picLocks noChangeAspect="1"/>
          </p:cNvPicPr>
          <p:nvPr/>
        </p:nvPicPr>
        <p:blipFill rotWithShape="1">
          <a:blip r:embed="rId2"/>
          <a:srcRect l="2704" t="80815" r="61795" b="4440"/>
          <a:stretch/>
        </p:blipFill>
        <p:spPr>
          <a:xfrm>
            <a:off x="1686422" y="5018336"/>
            <a:ext cx="5390147" cy="1155031"/>
          </a:xfrm>
          <a:prstGeom prst="rect">
            <a:avLst/>
          </a:prstGeom>
        </p:spPr>
      </p:pic>
    </p:spTree>
    <p:extLst>
      <p:ext uri="{BB962C8B-B14F-4D97-AF65-F5344CB8AC3E}">
        <p14:creationId xmlns:p14="http://schemas.microsoft.com/office/powerpoint/2010/main" val="1428216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39A20-4085-854E-832B-ABD319DBCD64}"/>
              </a:ext>
            </a:extLst>
          </p:cNvPr>
          <p:cNvSpPr>
            <a:spLocks noGrp="1"/>
          </p:cNvSpPr>
          <p:nvPr>
            <p:ph type="title"/>
          </p:nvPr>
        </p:nvSpPr>
        <p:spPr/>
        <p:txBody>
          <a:bodyPr/>
          <a:lstStyle/>
          <a:p>
            <a:r>
              <a:rPr lang="en-US" b="1" dirty="0"/>
              <a:t>Intron mapping rate per protocol / data set</a:t>
            </a:r>
          </a:p>
        </p:txBody>
      </p:sp>
      <p:pic>
        <p:nvPicPr>
          <p:cNvPr id="12" name="Content Placeholder 8">
            <a:extLst>
              <a:ext uri="{FF2B5EF4-FFF2-40B4-BE49-F238E27FC236}">
                <a16:creationId xmlns:a16="http://schemas.microsoft.com/office/drawing/2014/main" id="{ACFF2C97-898F-644A-A817-8FA148D5CE4D}"/>
              </a:ext>
            </a:extLst>
          </p:cNvPr>
          <p:cNvPicPr>
            <a:picLocks noChangeAspect="1"/>
          </p:cNvPicPr>
          <p:nvPr/>
        </p:nvPicPr>
        <p:blipFill rotWithShape="1">
          <a:blip r:embed="rId2"/>
          <a:srcRect l="79519" b="52772"/>
          <a:stretch/>
        </p:blipFill>
        <p:spPr>
          <a:xfrm>
            <a:off x="8244116" y="1841667"/>
            <a:ext cx="3109684" cy="3699459"/>
          </a:xfrm>
          <a:prstGeom prst="rect">
            <a:avLst/>
          </a:prstGeom>
        </p:spPr>
      </p:pic>
      <p:pic>
        <p:nvPicPr>
          <p:cNvPr id="13" name="Content Placeholder 8">
            <a:extLst>
              <a:ext uri="{FF2B5EF4-FFF2-40B4-BE49-F238E27FC236}">
                <a16:creationId xmlns:a16="http://schemas.microsoft.com/office/drawing/2014/main" id="{0385FF0F-AECD-8C48-8ADD-860A2910ED53}"/>
              </a:ext>
            </a:extLst>
          </p:cNvPr>
          <p:cNvPicPr>
            <a:picLocks noChangeAspect="1"/>
          </p:cNvPicPr>
          <p:nvPr/>
        </p:nvPicPr>
        <p:blipFill rotWithShape="1">
          <a:blip r:embed="rId2"/>
          <a:srcRect l="2704" t="80815" r="61795" b="4440"/>
          <a:stretch/>
        </p:blipFill>
        <p:spPr>
          <a:xfrm>
            <a:off x="1686422" y="5018336"/>
            <a:ext cx="5390147" cy="1155031"/>
          </a:xfrm>
          <a:prstGeom prst="rect">
            <a:avLst/>
          </a:prstGeom>
        </p:spPr>
      </p:pic>
      <p:pic>
        <p:nvPicPr>
          <p:cNvPr id="6" name="Content Placeholder 8">
            <a:extLst>
              <a:ext uri="{FF2B5EF4-FFF2-40B4-BE49-F238E27FC236}">
                <a16:creationId xmlns:a16="http://schemas.microsoft.com/office/drawing/2014/main" id="{AE8C57AD-EF05-3E48-BCA6-CBB861E874D7}"/>
              </a:ext>
            </a:extLst>
          </p:cNvPr>
          <p:cNvPicPr>
            <a:picLocks noChangeAspect="1"/>
          </p:cNvPicPr>
          <p:nvPr/>
        </p:nvPicPr>
        <p:blipFill rotWithShape="1">
          <a:blip r:embed="rId2"/>
          <a:srcRect t="43337" r="59152" b="4644"/>
          <a:stretch/>
        </p:blipFill>
        <p:spPr>
          <a:xfrm>
            <a:off x="1491124" y="2114381"/>
            <a:ext cx="6201869" cy="4074695"/>
          </a:xfrm>
          <a:prstGeom prst="rect">
            <a:avLst/>
          </a:prstGeom>
        </p:spPr>
      </p:pic>
    </p:spTree>
    <p:extLst>
      <p:ext uri="{BB962C8B-B14F-4D97-AF65-F5344CB8AC3E}">
        <p14:creationId xmlns:p14="http://schemas.microsoft.com/office/powerpoint/2010/main" val="3060792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12269" y="404881"/>
            <a:ext cx="11075540" cy="1325563"/>
          </a:xfrm>
        </p:spPr>
        <p:txBody>
          <a:bodyPr/>
          <a:lstStyle/>
          <a:p>
            <a:r>
              <a:rPr lang="en-US" b="1" dirty="0" err="1"/>
              <a:t>scRNA-seq</a:t>
            </a:r>
            <a:r>
              <a:rPr lang="en-US" b="1" dirty="0"/>
              <a:t> data analysis involves multiple steps</a:t>
            </a:r>
          </a:p>
        </p:txBody>
      </p:sp>
      <p:graphicFrame>
        <p:nvGraphicFramePr>
          <p:cNvPr id="8" name="Content Placeholder 7"/>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F04EEFB1-293C-5043-BE97-E93AC50C4846}"/>
              </a:ext>
            </a:extLst>
          </p:cNvPr>
          <p:cNvSpPr/>
          <p:nvPr/>
        </p:nvSpPr>
        <p:spPr>
          <a:xfrm>
            <a:off x="1411111" y="2878667"/>
            <a:ext cx="8692445" cy="114017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7584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ED1D1-76AE-8D42-8728-6A6BBA72A0B5}"/>
              </a:ext>
            </a:extLst>
          </p:cNvPr>
          <p:cNvSpPr>
            <a:spLocks noGrp="1"/>
          </p:cNvSpPr>
          <p:nvPr>
            <p:ph type="title"/>
          </p:nvPr>
        </p:nvSpPr>
        <p:spPr/>
        <p:txBody>
          <a:bodyPr/>
          <a:lstStyle/>
          <a:p>
            <a:r>
              <a:rPr lang="en-US" b="1" dirty="0"/>
              <a:t>Good range of library sizes in each data set</a:t>
            </a:r>
          </a:p>
        </p:txBody>
      </p:sp>
      <p:pic>
        <p:nvPicPr>
          <p:cNvPr id="9" name="Content Placeholder 8">
            <a:extLst>
              <a:ext uri="{FF2B5EF4-FFF2-40B4-BE49-F238E27FC236}">
                <a16:creationId xmlns:a16="http://schemas.microsoft.com/office/drawing/2014/main" id="{B2A24223-9398-FE4E-A895-3367DCA62579}"/>
              </a:ext>
            </a:extLst>
          </p:cNvPr>
          <p:cNvPicPr>
            <a:picLocks noGrp="1" noChangeAspect="1"/>
          </p:cNvPicPr>
          <p:nvPr>
            <p:ph idx="1"/>
          </p:nvPr>
        </p:nvPicPr>
        <p:blipFill>
          <a:blip r:embed="rId2"/>
          <a:stretch>
            <a:fillRect/>
          </a:stretch>
        </p:blipFill>
        <p:spPr>
          <a:xfrm>
            <a:off x="2832496" y="1825625"/>
            <a:ext cx="6527007" cy="4351338"/>
          </a:xfrm>
        </p:spPr>
      </p:pic>
    </p:spTree>
    <p:extLst>
      <p:ext uri="{BB962C8B-B14F-4D97-AF65-F5344CB8AC3E}">
        <p14:creationId xmlns:p14="http://schemas.microsoft.com/office/powerpoint/2010/main" val="16010700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Normalization &amp; Imputation: compare 11 representative methods</a:t>
            </a:r>
          </a:p>
        </p:txBody>
      </p:sp>
      <p:sp>
        <p:nvSpPr>
          <p:cNvPr id="3" name="Content Placeholder 2"/>
          <p:cNvSpPr>
            <a:spLocks noGrp="1"/>
          </p:cNvSpPr>
          <p:nvPr>
            <p:ph idx="1"/>
          </p:nvPr>
        </p:nvSpPr>
        <p:spPr>
          <a:xfrm>
            <a:off x="838200" y="1825625"/>
            <a:ext cx="11188148" cy="4351338"/>
          </a:xfrm>
        </p:spPr>
        <p:txBody>
          <a:bodyPr>
            <a:normAutofit fontScale="85000" lnSpcReduction="20000"/>
          </a:bodyPr>
          <a:lstStyle/>
          <a:p>
            <a:r>
              <a:rPr lang="en-US" b="1" dirty="0"/>
              <a:t>CPM</a:t>
            </a:r>
          </a:p>
          <a:p>
            <a:r>
              <a:rPr lang="en-US" b="1" dirty="0"/>
              <a:t>TMM</a:t>
            </a:r>
          </a:p>
          <a:p>
            <a:r>
              <a:rPr lang="en-US" b="1" dirty="0" err="1"/>
              <a:t>DESeq</a:t>
            </a:r>
            <a:r>
              <a:rPr lang="en-US" b="1" dirty="0"/>
              <a:t>: </a:t>
            </a:r>
          </a:p>
          <a:p>
            <a:r>
              <a:rPr lang="en-US" b="1" dirty="0"/>
              <a:t>ZINB-</a:t>
            </a:r>
            <a:r>
              <a:rPr lang="en-US" b="1" dirty="0" err="1"/>
              <a:t>WaVE</a:t>
            </a:r>
            <a:r>
              <a:rPr lang="en-US" dirty="0"/>
              <a:t>: normalization by factor decomposition (</a:t>
            </a:r>
            <a:r>
              <a:rPr lang="en-US" sz="2600" dirty="0" err="1"/>
              <a:t>Risso</a:t>
            </a:r>
            <a:r>
              <a:rPr lang="en-US" sz="2600" dirty="0"/>
              <a:t> </a:t>
            </a:r>
            <a:r>
              <a:rPr lang="en-US" sz="2600" i="1" dirty="0"/>
              <a:t>et al.</a:t>
            </a:r>
            <a:r>
              <a:rPr lang="en-US" sz="2600" dirty="0"/>
              <a:t> Nat </a:t>
            </a:r>
            <a:r>
              <a:rPr lang="en-US" sz="2600" dirty="0" err="1"/>
              <a:t>Comms</a:t>
            </a:r>
            <a:r>
              <a:rPr lang="en-US" sz="2600" dirty="0"/>
              <a:t>, 2018</a:t>
            </a:r>
            <a:r>
              <a:rPr lang="en-US" dirty="0"/>
              <a:t>)</a:t>
            </a:r>
          </a:p>
          <a:p>
            <a:r>
              <a:rPr lang="en-US" b="1" dirty="0"/>
              <a:t>scone</a:t>
            </a:r>
            <a:r>
              <a:rPr lang="en-US" dirty="0"/>
              <a:t>: Ensemble method (Cole </a:t>
            </a:r>
            <a:r>
              <a:rPr lang="en-US" i="1" dirty="0"/>
              <a:t>et al.</a:t>
            </a:r>
            <a:r>
              <a:rPr lang="en-US" dirty="0"/>
              <a:t> </a:t>
            </a:r>
            <a:r>
              <a:rPr lang="en-US" dirty="0" err="1"/>
              <a:t>bioRxiv</a:t>
            </a:r>
            <a:r>
              <a:rPr lang="en-US" dirty="0"/>
              <a:t>, 2017) </a:t>
            </a:r>
          </a:p>
          <a:p>
            <a:r>
              <a:rPr lang="en-US" b="1" dirty="0"/>
              <a:t>KNN-smooth</a:t>
            </a:r>
            <a:r>
              <a:rPr lang="en-US" dirty="0"/>
              <a:t>: imputation by smoothing (Wager </a:t>
            </a:r>
            <a:r>
              <a:rPr lang="en-US" i="1" dirty="0"/>
              <a:t>et al. </a:t>
            </a:r>
            <a:r>
              <a:rPr lang="en-US" dirty="0" err="1"/>
              <a:t>bioRxiv</a:t>
            </a:r>
            <a:r>
              <a:rPr lang="en-US" dirty="0"/>
              <a:t>, 2017)</a:t>
            </a:r>
          </a:p>
          <a:p>
            <a:r>
              <a:rPr lang="en-US" b="1" dirty="0" err="1"/>
              <a:t>BASiCS</a:t>
            </a:r>
            <a:r>
              <a:rPr lang="en-US" dirty="0"/>
              <a:t>: normalization using ERCCs (</a:t>
            </a:r>
            <a:r>
              <a:rPr lang="en-US" dirty="0" err="1"/>
              <a:t>Vallejos</a:t>
            </a:r>
            <a:r>
              <a:rPr lang="en-US" dirty="0"/>
              <a:t> </a:t>
            </a:r>
            <a:r>
              <a:rPr lang="en-US" i="1" dirty="0"/>
              <a:t>et al.</a:t>
            </a:r>
            <a:r>
              <a:rPr lang="en-US" dirty="0"/>
              <a:t> </a:t>
            </a:r>
            <a:r>
              <a:rPr lang="en-US" dirty="0" err="1"/>
              <a:t>PLoS</a:t>
            </a:r>
            <a:r>
              <a:rPr lang="en-US" dirty="0"/>
              <a:t> Comp </a:t>
            </a:r>
            <a:r>
              <a:rPr lang="en-US" dirty="0" err="1"/>
              <a:t>Biol</a:t>
            </a:r>
            <a:r>
              <a:rPr lang="en-US" dirty="0"/>
              <a:t>, 2015)</a:t>
            </a:r>
          </a:p>
          <a:p>
            <a:r>
              <a:rPr lang="en-US" b="1" dirty="0"/>
              <a:t>Linnorm: </a:t>
            </a:r>
            <a:r>
              <a:rPr lang="en-US" dirty="0"/>
              <a:t> (Yip </a:t>
            </a:r>
            <a:r>
              <a:rPr lang="en-US" i="1" dirty="0"/>
              <a:t>et al. </a:t>
            </a:r>
            <a:r>
              <a:rPr lang="en-US" dirty="0"/>
              <a:t>Nucleic Acids Res, 2017)</a:t>
            </a:r>
          </a:p>
          <a:p>
            <a:r>
              <a:rPr lang="en-US" b="1" dirty="0" err="1"/>
              <a:t>scran</a:t>
            </a:r>
            <a:r>
              <a:rPr lang="en-US" dirty="0"/>
              <a:t>: normalization by size factors (</a:t>
            </a:r>
            <a:r>
              <a:rPr lang="en-US" dirty="0" err="1"/>
              <a:t>Lun</a:t>
            </a:r>
            <a:r>
              <a:rPr lang="en-US" dirty="0"/>
              <a:t> </a:t>
            </a:r>
            <a:r>
              <a:rPr lang="en-US" i="1" dirty="0"/>
              <a:t>et al.</a:t>
            </a:r>
            <a:r>
              <a:rPr lang="en-US" dirty="0"/>
              <a:t> Genome Biology, 2016)</a:t>
            </a:r>
          </a:p>
          <a:p>
            <a:r>
              <a:rPr lang="en-US" b="1" dirty="0" err="1"/>
              <a:t>scran</a:t>
            </a:r>
            <a:r>
              <a:rPr lang="en-US" b="1" dirty="0"/>
              <a:t> + SAVER</a:t>
            </a:r>
            <a:r>
              <a:rPr lang="en-US" dirty="0"/>
              <a:t> (Huang </a:t>
            </a:r>
            <a:r>
              <a:rPr lang="en-US" i="1" dirty="0"/>
              <a:t>et al.</a:t>
            </a:r>
            <a:r>
              <a:rPr lang="en-US" dirty="0"/>
              <a:t> Nat Methods, 2018)</a:t>
            </a:r>
          </a:p>
          <a:p>
            <a:r>
              <a:rPr lang="en-US" b="1" dirty="0" err="1"/>
              <a:t>scran</a:t>
            </a:r>
            <a:r>
              <a:rPr lang="en-US" b="1" dirty="0"/>
              <a:t> + </a:t>
            </a:r>
            <a:r>
              <a:rPr lang="en-US" b="1" dirty="0" err="1"/>
              <a:t>Drimpute</a:t>
            </a:r>
            <a:r>
              <a:rPr lang="en-US" dirty="0"/>
              <a:t> (Gong et al, BMC Bioinformatics, 2018)</a:t>
            </a:r>
          </a:p>
          <a:p>
            <a:endParaRPr lang="en-US" dirty="0"/>
          </a:p>
        </p:txBody>
      </p:sp>
      <p:sp>
        <p:nvSpPr>
          <p:cNvPr id="5" name="Rectangle 4">
            <a:extLst>
              <a:ext uri="{FF2B5EF4-FFF2-40B4-BE49-F238E27FC236}">
                <a16:creationId xmlns:a16="http://schemas.microsoft.com/office/drawing/2014/main" id="{FB1D0DD9-7420-5246-8486-8A010E98B705}"/>
              </a:ext>
            </a:extLst>
          </p:cNvPr>
          <p:cNvSpPr/>
          <p:nvPr/>
        </p:nvSpPr>
        <p:spPr>
          <a:xfrm>
            <a:off x="9049597" y="5192404"/>
            <a:ext cx="1976823" cy="830997"/>
          </a:xfrm>
          <a:prstGeom prst="rect">
            <a:avLst/>
          </a:prstGeom>
        </p:spPr>
        <p:txBody>
          <a:bodyPr wrap="none">
            <a:spAutoFit/>
          </a:bodyPr>
          <a:lstStyle/>
          <a:p>
            <a:r>
              <a:rPr lang="en-US" sz="2400" dirty="0"/>
              <a:t>normalization </a:t>
            </a:r>
          </a:p>
          <a:p>
            <a:r>
              <a:rPr lang="en-US" sz="2400" dirty="0"/>
              <a:t>+ imputation</a:t>
            </a:r>
          </a:p>
        </p:txBody>
      </p:sp>
      <p:sp>
        <p:nvSpPr>
          <p:cNvPr id="6" name="Right Brace 5">
            <a:extLst>
              <a:ext uri="{FF2B5EF4-FFF2-40B4-BE49-F238E27FC236}">
                <a16:creationId xmlns:a16="http://schemas.microsoft.com/office/drawing/2014/main" id="{2988514F-BA27-1D44-A301-97CA222106E6}"/>
              </a:ext>
            </a:extLst>
          </p:cNvPr>
          <p:cNvSpPr/>
          <p:nvPr/>
        </p:nvSpPr>
        <p:spPr>
          <a:xfrm>
            <a:off x="8488017" y="5347252"/>
            <a:ext cx="278296" cy="536713"/>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74326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PCA after normalization by different methods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1337" y="3112558"/>
            <a:ext cx="3240000" cy="3240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1337" y="3112558"/>
            <a:ext cx="3240000" cy="3240000"/>
          </a:xfrm>
          <a:prstGeom prst="rect">
            <a:avLst/>
          </a:prstGeom>
        </p:spPr>
      </p:pic>
      <p:sp>
        <p:nvSpPr>
          <p:cNvPr id="7" name="TextBox 6"/>
          <p:cNvSpPr txBox="1"/>
          <p:nvPr/>
        </p:nvSpPr>
        <p:spPr>
          <a:xfrm>
            <a:off x="2468117" y="2743200"/>
            <a:ext cx="680186" cy="369332"/>
          </a:xfrm>
          <a:prstGeom prst="rect">
            <a:avLst/>
          </a:prstGeom>
          <a:noFill/>
        </p:spPr>
        <p:txBody>
          <a:bodyPr wrap="none" rtlCol="0">
            <a:spAutoFit/>
          </a:bodyPr>
          <a:lstStyle/>
          <a:p>
            <a:r>
              <a:rPr lang="en-US" b="1" dirty="0" err="1"/>
              <a:t>scran</a:t>
            </a:r>
            <a:endParaRPr lang="en-US" b="1" dirty="0"/>
          </a:p>
        </p:txBody>
      </p:sp>
      <p:sp>
        <p:nvSpPr>
          <p:cNvPr id="8" name="TextBox 7"/>
          <p:cNvSpPr txBox="1"/>
          <p:nvPr/>
        </p:nvSpPr>
        <p:spPr>
          <a:xfrm>
            <a:off x="5531946" y="2743200"/>
            <a:ext cx="1712713" cy="369332"/>
          </a:xfrm>
          <a:prstGeom prst="rect">
            <a:avLst/>
          </a:prstGeom>
          <a:noFill/>
        </p:spPr>
        <p:txBody>
          <a:bodyPr wrap="none" rtlCol="0">
            <a:spAutoFit/>
          </a:bodyPr>
          <a:lstStyle/>
          <a:p>
            <a:r>
              <a:rPr lang="en-US" b="1"/>
              <a:t>scran+Drimpute</a:t>
            </a:r>
            <a:endParaRPr lang="en-US" dirty="0"/>
          </a:p>
        </p:txBody>
      </p:sp>
      <p:sp>
        <p:nvSpPr>
          <p:cNvPr id="10" name="TextBox 9"/>
          <p:cNvSpPr txBox="1"/>
          <p:nvPr/>
        </p:nvSpPr>
        <p:spPr>
          <a:xfrm>
            <a:off x="722451" y="1416827"/>
            <a:ext cx="797013" cy="369332"/>
          </a:xfrm>
          <a:prstGeom prst="rect">
            <a:avLst/>
          </a:prstGeom>
          <a:noFill/>
        </p:spPr>
        <p:txBody>
          <a:bodyPr wrap="none" rtlCol="0">
            <a:spAutoFit/>
          </a:bodyPr>
          <a:lstStyle/>
          <a:p>
            <a:r>
              <a:rPr lang="en-US" dirty="0"/>
              <a:t>H2228</a:t>
            </a:r>
          </a:p>
        </p:txBody>
      </p:sp>
      <p:sp>
        <p:nvSpPr>
          <p:cNvPr id="11" name="TextBox 10"/>
          <p:cNvSpPr txBox="1"/>
          <p:nvPr/>
        </p:nvSpPr>
        <p:spPr>
          <a:xfrm>
            <a:off x="719871" y="1892627"/>
            <a:ext cx="926857" cy="369332"/>
          </a:xfrm>
          <a:prstGeom prst="rect">
            <a:avLst/>
          </a:prstGeom>
          <a:noFill/>
        </p:spPr>
        <p:txBody>
          <a:bodyPr wrap="none" rtlCol="0">
            <a:spAutoFit/>
          </a:bodyPr>
          <a:lstStyle/>
          <a:p>
            <a:r>
              <a:rPr lang="en-US" dirty="0"/>
              <a:t>HCC827</a:t>
            </a:r>
          </a:p>
        </p:txBody>
      </p:sp>
      <p:sp>
        <p:nvSpPr>
          <p:cNvPr id="12" name="TextBox 11"/>
          <p:cNvSpPr txBox="1"/>
          <p:nvPr/>
        </p:nvSpPr>
        <p:spPr>
          <a:xfrm>
            <a:off x="719871" y="2373868"/>
            <a:ext cx="797013" cy="369332"/>
          </a:xfrm>
          <a:prstGeom prst="rect">
            <a:avLst/>
          </a:prstGeom>
          <a:noFill/>
        </p:spPr>
        <p:txBody>
          <a:bodyPr wrap="none" rtlCol="0">
            <a:spAutoFit/>
          </a:bodyPr>
          <a:lstStyle/>
          <a:p>
            <a:r>
              <a:rPr lang="en-US"/>
              <a:t>H1975</a:t>
            </a:r>
            <a:endParaRPr lang="en-US" dirty="0"/>
          </a:p>
        </p:txBody>
      </p:sp>
      <p:sp>
        <p:nvSpPr>
          <p:cNvPr id="13" name="Oval 12"/>
          <p:cNvSpPr/>
          <p:nvPr/>
        </p:nvSpPr>
        <p:spPr>
          <a:xfrm>
            <a:off x="315783" y="1473542"/>
            <a:ext cx="265484" cy="2654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15783" y="1944551"/>
            <a:ext cx="265484" cy="26548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15783" y="2425792"/>
            <a:ext cx="265484" cy="2654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675467" y="1892627"/>
            <a:ext cx="139373" cy="139373"/>
          </a:xfrm>
          <a:prstGeom prst="ellipse">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347041" y="1830756"/>
            <a:ext cx="423333" cy="423333"/>
          </a:xfrm>
          <a:prstGeom prst="ellipse">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333020" y="1461424"/>
            <a:ext cx="824265" cy="369332"/>
          </a:xfrm>
          <a:prstGeom prst="rect">
            <a:avLst/>
          </a:prstGeom>
          <a:noFill/>
        </p:spPr>
        <p:txBody>
          <a:bodyPr wrap="none" rtlCol="0">
            <a:spAutoFit/>
          </a:bodyPr>
          <a:lstStyle/>
          <a:p>
            <a:r>
              <a:rPr lang="en-US"/>
              <a:t>3.75pg</a:t>
            </a:r>
          </a:p>
        </p:txBody>
      </p:sp>
      <p:sp>
        <p:nvSpPr>
          <p:cNvPr id="19" name="TextBox 18"/>
          <p:cNvSpPr txBox="1"/>
          <p:nvPr/>
        </p:nvSpPr>
        <p:spPr>
          <a:xfrm>
            <a:off x="3233938" y="1455851"/>
            <a:ext cx="649537" cy="369332"/>
          </a:xfrm>
          <a:prstGeom prst="rect">
            <a:avLst/>
          </a:prstGeom>
          <a:noFill/>
        </p:spPr>
        <p:txBody>
          <a:bodyPr wrap="none" rtlCol="0">
            <a:spAutoFit/>
          </a:bodyPr>
          <a:lstStyle/>
          <a:p>
            <a:r>
              <a:rPr lang="en-US"/>
              <a:t>30pg</a:t>
            </a:r>
          </a:p>
        </p:txBody>
      </p:sp>
      <p:pic>
        <p:nvPicPr>
          <p:cNvPr id="20" name="Picture 19">
            <a:extLst>
              <a:ext uri="{FF2B5EF4-FFF2-40B4-BE49-F238E27FC236}">
                <a16:creationId xmlns:a16="http://schemas.microsoft.com/office/drawing/2014/main" id="{CAEADBA1-8481-B246-8722-DF7A4530D5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2428" y="3098892"/>
            <a:ext cx="3240000" cy="3240000"/>
          </a:xfrm>
          <a:prstGeom prst="rect">
            <a:avLst/>
          </a:prstGeom>
        </p:spPr>
      </p:pic>
      <p:sp>
        <p:nvSpPr>
          <p:cNvPr id="21" name="TextBox 20">
            <a:extLst>
              <a:ext uri="{FF2B5EF4-FFF2-40B4-BE49-F238E27FC236}">
                <a16:creationId xmlns:a16="http://schemas.microsoft.com/office/drawing/2014/main" id="{C881291A-5607-CF4E-8904-18F4D18E8101}"/>
              </a:ext>
            </a:extLst>
          </p:cNvPr>
          <p:cNvSpPr txBox="1"/>
          <p:nvPr/>
        </p:nvSpPr>
        <p:spPr>
          <a:xfrm>
            <a:off x="9148497" y="2729560"/>
            <a:ext cx="847861" cy="369332"/>
          </a:xfrm>
          <a:prstGeom prst="rect">
            <a:avLst/>
          </a:prstGeom>
          <a:noFill/>
        </p:spPr>
        <p:txBody>
          <a:bodyPr wrap="none" rtlCol="0">
            <a:spAutoFit/>
          </a:bodyPr>
          <a:lstStyle/>
          <a:p>
            <a:r>
              <a:rPr lang="en-US" b="1" dirty="0" err="1"/>
              <a:t>BASiCS</a:t>
            </a:r>
            <a:endParaRPr lang="en-US" dirty="0"/>
          </a:p>
        </p:txBody>
      </p:sp>
    </p:spTree>
    <p:extLst>
      <p:ext uri="{BB962C8B-B14F-4D97-AF65-F5344CB8AC3E}">
        <p14:creationId xmlns:p14="http://schemas.microsoft.com/office/powerpoint/2010/main" val="7726786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PCA after normalization by different methods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0108" y="2954514"/>
            <a:ext cx="3240000" cy="3240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0108" y="2954514"/>
            <a:ext cx="3240000" cy="3240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0108" y="2954514"/>
            <a:ext cx="3240000" cy="3240000"/>
          </a:xfrm>
          <a:prstGeom prst="rect">
            <a:avLst/>
          </a:prstGeom>
        </p:spPr>
      </p:pic>
      <p:sp>
        <p:nvSpPr>
          <p:cNvPr id="7" name="TextBox 6"/>
          <p:cNvSpPr txBox="1"/>
          <p:nvPr/>
        </p:nvSpPr>
        <p:spPr>
          <a:xfrm>
            <a:off x="1580444" y="2551289"/>
            <a:ext cx="1272784" cy="369332"/>
          </a:xfrm>
          <a:prstGeom prst="rect">
            <a:avLst/>
          </a:prstGeom>
          <a:noFill/>
        </p:spPr>
        <p:txBody>
          <a:bodyPr wrap="none" rtlCol="0">
            <a:spAutoFit/>
          </a:bodyPr>
          <a:lstStyle/>
          <a:p>
            <a:r>
              <a:rPr lang="en-US" b="1" dirty="0"/>
              <a:t>ZINB-</a:t>
            </a:r>
            <a:r>
              <a:rPr lang="en-US" b="1" dirty="0" err="1"/>
              <a:t>WaVE</a:t>
            </a:r>
            <a:endParaRPr lang="en-US" dirty="0"/>
          </a:p>
        </p:txBody>
      </p:sp>
      <p:sp>
        <p:nvSpPr>
          <p:cNvPr id="8" name="TextBox 7"/>
          <p:cNvSpPr txBox="1"/>
          <p:nvPr/>
        </p:nvSpPr>
        <p:spPr>
          <a:xfrm>
            <a:off x="8266177" y="2585182"/>
            <a:ext cx="847861" cy="369332"/>
          </a:xfrm>
          <a:prstGeom prst="rect">
            <a:avLst/>
          </a:prstGeom>
          <a:noFill/>
        </p:spPr>
        <p:txBody>
          <a:bodyPr wrap="none" rtlCol="0">
            <a:spAutoFit/>
          </a:bodyPr>
          <a:lstStyle/>
          <a:p>
            <a:r>
              <a:rPr lang="en-US" b="1" dirty="0" err="1"/>
              <a:t>BASiCS</a:t>
            </a:r>
            <a:endParaRPr lang="en-US" dirty="0"/>
          </a:p>
        </p:txBody>
      </p:sp>
      <p:sp>
        <p:nvSpPr>
          <p:cNvPr id="9" name="TextBox 8"/>
          <p:cNvSpPr txBox="1"/>
          <p:nvPr/>
        </p:nvSpPr>
        <p:spPr>
          <a:xfrm>
            <a:off x="4742222" y="2551289"/>
            <a:ext cx="1415772" cy="369332"/>
          </a:xfrm>
          <a:prstGeom prst="rect">
            <a:avLst/>
          </a:prstGeom>
          <a:noFill/>
        </p:spPr>
        <p:txBody>
          <a:bodyPr wrap="none" rtlCol="0">
            <a:spAutoFit/>
          </a:bodyPr>
          <a:lstStyle/>
          <a:p>
            <a:r>
              <a:rPr lang="en-US" b="1" dirty="0"/>
              <a:t>KNN-smooth</a:t>
            </a:r>
            <a:endParaRPr lang="en-US" dirty="0"/>
          </a:p>
        </p:txBody>
      </p:sp>
      <p:sp>
        <p:nvSpPr>
          <p:cNvPr id="10" name="TextBox 9"/>
          <p:cNvSpPr txBox="1"/>
          <p:nvPr/>
        </p:nvSpPr>
        <p:spPr>
          <a:xfrm>
            <a:off x="722451" y="1416827"/>
            <a:ext cx="797013" cy="369332"/>
          </a:xfrm>
          <a:prstGeom prst="rect">
            <a:avLst/>
          </a:prstGeom>
          <a:noFill/>
        </p:spPr>
        <p:txBody>
          <a:bodyPr wrap="none" rtlCol="0">
            <a:spAutoFit/>
          </a:bodyPr>
          <a:lstStyle/>
          <a:p>
            <a:r>
              <a:rPr lang="en-US" dirty="0"/>
              <a:t>H2228</a:t>
            </a:r>
          </a:p>
        </p:txBody>
      </p:sp>
      <p:sp>
        <p:nvSpPr>
          <p:cNvPr id="11" name="TextBox 10"/>
          <p:cNvSpPr txBox="1"/>
          <p:nvPr/>
        </p:nvSpPr>
        <p:spPr>
          <a:xfrm>
            <a:off x="719871" y="1892627"/>
            <a:ext cx="926857" cy="369332"/>
          </a:xfrm>
          <a:prstGeom prst="rect">
            <a:avLst/>
          </a:prstGeom>
          <a:noFill/>
        </p:spPr>
        <p:txBody>
          <a:bodyPr wrap="none" rtlCol="0">
            <a:spAutoFit/>
          </a:bodyPr>
          <a:lstStyle/>
          <a:p>
            <a:r>
              <a:rPr lang="en-US" dirty="0"/>
              <a:t>HCC827</a:t>
            </a:r>
          </a:p>
        </p:txBody>
      </p:sp>
      <p:sp>
        <p:nvSpPr>
          <p:cNvPr id="12" name="TextBox 11"/>
          <p:cNvSpPr txBox="1"/>
          <p:nvPr/>
        </p:nvSpPr>
        <p:spPr>
          <a:xfrm>
            <a:off x="719871" y="2373868"/>
            <a:ext cx="797013" cy="369332"/>
          </a:xfrm>
          <a:prstGeom prst="rect">
            <a:avLst/>
          </a:prstGeom>
          <a:noFill/>
        </p:spPr>
        <p:txBody>
          <a:bodyPr wrap="none" rtlCol="0">
            <a:spAutoFit/>
          </a:bodyPr>
          <a:lstStyle/>
          <a:p>
            <a:r>
              <a:rPr lang="en-US"/>
              <a:t>H1975</a:t>
            </a:r>
            <a:endParaRPr lang="en-US" dirty="0"/>
          </a:p>
        </p:txBody>
      </p:sp>
      <p:sp>
        <p:nvSpPr>
          <p:cNvPr id="13" name="Oval 12"/>
          <p:cNvSpPr/>
          <p:nvPr/>
        </p:nvSpPr>
        <p:spPr>
          <a:xfrm>
            <a:off x="315783" y="1473542"/>
            <a:ext cx="265484" cy="2654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15783" y="1944551"/>
            <a:ext cx="265484" cy="26548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15783" y="2425792"/>
            <a:ext cx="265484" cy="2654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675467" y="1892627"/>
            <a:ext cx="139373" cy="139373"/>
          </a:xfrm>
          <a:prstGeom prst="ellipse">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347041" y="1830756"/>
            <a:ext cx="423333" cy="423333"/>
          </a:xfrm>
          <a:prstGeom prst="ellipse">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333020" y="1461424"/>
            <a:ext cx="824265" cy="369332"/>
          </a:xfrm>
          <a:prstGeom prst="rect">
            <a:avLst/>
          </a:prstGeom>
          <a:noFill/>
        </p:spPr>
        <p:txBody>
          <a:bodyPr wrap="none" rtlCol="0">
            <a:spAutoFit/>
          </a:bodyPr>
          <a:lstStyle/>
          <a:p>
            <a:r>
              <a:rPr lang="en-US"/>
              <a:t>3.75pg</a:t>
            </a:r>
          </a:p>
        </p:txBody>
      </p:sp>
      <p:sp>
        <p:nvSpPr>
          <p:cNvPr id="19" name="TextBox 18"/>
          <p:cNvSpPr txBox="1"/>
          <p:nvPr/>
        </p:nvSpPr>
        <p:spPr>
          <a:xfrm>
            <a:off x="3233938" y="1455851"/>
            <a:ext cx="649537" cy="369332"/>
          </a:xfrm>
          <a:prstGeom prst="rect">
            <a:avLst/>
          </a:prstGeom>
          <a:noFill/>
        </p:spPr>
        <p:txBody>
          <a:bodyPr wrap="none" rtlCol="0">
            <a:spAutoFit/>
          </a:bodyPr>
          <a:lstStyle/>
          <a:p>
            <a:r>
              <a:rPr lang="en-US"/>
              <a:t>30pg</a:t>
            </a:r>
          </a:p>
        </p:txBody>
      </p:sp>
    </p:spTree>
    <p:extLst>
      <p:ext uri="{BB962C8B-B14F-4D97-AF65-F5344CB8AC3E}">
        <p14:creationId xmlns:p14="http://schemas.microsoft.com/office/powerpoint/2010/main" val="395338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7461"/>
            <a:ext cx="10515600" cy="1325563"/>
          </a:xfrm>
        </p:spPr>
        <p:txBody>
          <a:bodyPr>
            <a:normAutofit/>
          </a:bodyPr>
          <a:lstStyle/>
          <a:p>
            <a:pPr algn="ctr"/>
            <a:r>
              <a:rPr lang="en-US" sz="4200" b="1" dirty="0"/>
              <a:t>There are many </a:t>
            </a:r>
            <a:r>
              <a:rPr lang="en-US" sz="4200" b="1" dirty="0" err="1"/>
              <a:t>scRNA-seq</a:t>
            </a:r>
            <a:r>
              <a:rPr lang="en-US" sz="4200" b="1" dirty="0"/>
              <a:t> protocols available…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7337" y="1258067"/>
            <a:ext cx="7517326" cy="5114882"/>
          </a:xfrm>
        </p:spPr>
      </p:pic>
      <p:sp>
        <p:nvSpPr>
          <p:cNvPr id="3" name="Slide Number Placeholder 2"/>
          <p:cNvSpPr>
            <a:spLocks noGrp="1"/>
          </p:cNvSpPr>
          <p:nvPr>
            <p:ph type="sldNum" sz="quarter" idx="12"/>
          </p:nvPr>
        </p:nvSpPr>
        <p:spPr/>
        <p:txBody>
          <a:bodyPr/>
          <a:lstStyle/>
          <a:p>
            <a:fld id="{A4D48252-9EAD-EE44-9C38-05C5B1885287}" type="slidenum">
              <a:rPr lang="en-US" smtClean="0"/>
              <a:t>4</a:t>
            </a:fld>
            <a:endParaRPr lang="en-US"/>
          </a:p>
        </p:txBody>
      </p:sp>
    </p:spTree>
    <p:extLst>
      <p:ext uri="{BB962C8B-B14F-4D97-AF65-F5344CB8AC3E}">
        <p14:creationId xmlns:p14="http://schemas.microsoft.com/office/powerpoint/2010/main" val="15809529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PCA after normalization by different methods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2352" y="2672291"/>
            <a:ext cx="3240000" cy="3240000"/>
          </a:xfrm>
        </p:spPr>
      </p:pic>
      <p:sp>
        <p:nvSpPr>
          <p:cNvPr id="6" name="TextBox 5"/>
          <p:cNvSpPr txBox="1"/>
          <p:nvPr/>
        </p:nvSpPr>
        <p:spPr>
          <a:xfrm>
            <a:off x="2908040" y="2302959"/>
            <a:ext cx="631904" cy="369332"/>
          </a:xfrm>
          <a:prstGeom prst="rect">
            <a:avLst/>
          </a:prstGeom>
          <a:noFill/>
        </p:spPr>
        <p:txBody>
          <a:bodyPr wrap="none" rtlCol="0">
            <a:spAutoFit/>
          </a:bodyPr>
          <a:lstStyle/>
          <a:p>
            <a:r>
              <a:rPr lang="en-US" b="1" dirty="0"/>
              <a:t>CPM</a:t>
            </a:r>
          </a:p>
        </p:txBody>
      </p:sp>
      <p:sp>
        <p:nvSpPr>
          <p:cNvPr id="7" name="TextBox 6"/>
          <p:cNvSpPr txBox="1"/>
          <p:nvPr/>
        </p:nvSpPr>
        <p:spPr>
          <a:xfrm>
            <a:off x="6252710" y="2296992"/>
            <a:ext cx="638578" cy="369332"/>
          </a:xfrm>
          <a:prstGeom prst="rect">
            <a:avLst/>
          </a:prstGeom>
          <a:noFill/>
        </p:spPr>
        <p:txBody>
          <a:bodyPr wrap="none" rtlCol="0">
            <a:spAutoFit/>
          </a:bodyPr>
          <a:lstStyle/>
          <a:p>
            <a:r>
              <a:rPr lang="en-US" b="1" dirty="0"/>
              <a:t>TMM</a:t>
            </a:r>
          </a:p>
        </p:txBody>
      </p:sp>
      <p:sp>
        <p:nvSpPr>
          <p:cNvPr id="8" name="TextBox 7"/>
          <p:cNvSpPr txBox="1"/>
          <p:nvPr/>
        </p:nvSpPr>
        <p:spPr>
          <a:xfrm>
            <a:off x="722451" y="1416827"/>
            <a:ext cx="797013" cy="369332"/>
          </a:xfrm>
          <a:prstGeom prst="rect">
            <a:avLst/>
          </a:prstGeom>
          <a:noFill/>
        </p:spPr>
        <p:txBody>
          <a:bodyPr wrap="none" rtlCol="0">
            <a:spAutoFit/>
          </a:bodyPr>
          <a:lstStyle/>
          <a:p>
            <a:r>
              <a:rPr lang="en-US" dirty="0"/>
              <a:t>H2228</a:t>
            </a:r>
          </a:p>
        </p:txBody>
      </p:sp>
      <p:sp>
        <p:nvSpPr>
          <p:cNvPr id="9" name="TextBox 8"/>
          <p:cNvSpPr txBox="1"/>
          <p:nvPr/>
        </p:nvSpPr>
        <p:spPr>
          <a:xfrm>
            <a:off x="719871" y="1892627"/>
            <a:ext cx="926857" cy="369332"/>
          </a:xfrm>
          <a:prstGeom prst="rect">
            <a:avLst/>
          </a:prstGeom>
          <a:noFill/>
        </p:spPr>
        <p:txBody>
          <a:bodyPr wrap="none" rtlCol="0">
            <a:spAutoFit/>
          </a:bodyPr>
          <a:lstStyle/>
          <a:p>
            <a:r>
              <a:rPr lang="en-US" dirty="0"/>
              <a:t>HCC827</a:t>
            </a:r>
          </a:p>
        </p:txBody>
      </p:sp>
      <p:sp>
        <p:nvSpPr>
          <p:cNvPr id="10" name="TextBox 9"/>
          <p:cNvSpPr txBox="1"/>
          <p:nvPr/>
        </p:nvSpPr>
        <p:spPr>
          <a:xfrm>
            <a:off x="719871" y="2373868"/>
            <a:ext cx="797013" cy="369332"/>
          </a:xfrm>
          <a:prstGeom prst="rect">
            <a:avLst/>
          </a:prstGeom>
          <a:noFill/>
        </p:spPr>
        <p:txBody>
          <a:bodyPr wrap="none" rtlCol="0">
            <a:spAutoFit/>
          </a:bodyPr>
          <a:lstStyle/>
          <a:p>
            <a:r>
              <a:rPr lang="en-US"/>
              <a:t>H1975</a:t>
            </a:r>
            <a:endParaRPr lang="en-US" dirty="0"/>
          </a:p>
        </p:txBody>
      </p:sp>
      <p:sp>
        <p:nvSpPr>
          <p:cNvPr id="11" name="Oval 10"/>
          <p:cNvSpPr/>
          <p:nvPr/>
        </p:nvSpPr>
        <p:spPr>
          <a:xfrm>
            <a:off x="315783" y="1473542"/>
            <a:ext cx="265484" cy="2654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15783" y="1944551"/>
            <a:ext cx="265484" cy="26548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15783" y="2425792"/>
            <a:ext cx="265484" cy="2654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675467" y="1892627"/>
            <a:ext cx="139373" cy="139373"/>
          </a:xfrm>
          <a:prstGeom prst="ellipse">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347041" y="1830756"/>
            <a:ext cx="423333" cy="423333"/>
          </a:xfrm>
          <a:prstGeom prst="ellipse">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333020" y="1461424"/>
            <a:ext cx="824265" cy="369332"/>
          </a:xfrm>
          <a:prstGeom prst="rect">
            <a:avLst/>
          </a:prstGeom>
          <a:noFill/>
        </p:spPr>
        <p:txBody>
          <a:bodyPr wrap="none" rtlCol="0">
            <a:spAutoFit/>
          </a:bodyPr>
          <a:lstStyle/>
          <a:p>
            <a:r>
              <a:rPr lang="en-US"/>
              <a:t>3.75pg</a:t>
            </a:r>
          </a:p>
        </p:txBody>
      </p:sp>
      <p:sp>
        <p:nvSpPr>
          <p:cNvPr id="17" name="TextBox 16"/>
          <p:cNvSpPr txBox="1"/>
          <p:nvPr/>
        </p:nvSpPr>
        <p:spPr>
          <a:xfrm>
            <a:off x="3233938" y="1455851"/>
            <a:ext cx="649537" cy="369332"/>
          </a:xfrm>
          <a:prstGeom prst="rect">
            <a:avLst/>
          </a:prstGeom>
          <a:noFill/>
        </p:spPr>
        <p:txBody>
          <a:bodyPr wrap="none" rtlCol="0">
            <a:spAutoFit/>
          </a:bodyPr>
          <a:lstStyle/>
          <a:p>
            <a:r>
              <a:rPr lang="en-US"/>
              <a:t>30pg</a:t>
            </a:r>
          </a:p>
        </p:txBody>
      </p:sp>
      <p:pic>
        <p:nvPicPr>
          <p:cNvPr id="19" name="Picture 18">
            <a:extLst>
              <a:ext uri="{FF2B5EF4-FFF2-40B4-BE49-F238E27FC236}">
                <a16:creationId xmlns:a16="http://schemas.microsoft.com/office/drawing/2014/main" id="{385E496C-333E-1942-A315-D53DD6CBDEF2}"/>
              </a:ext>
            </a:extLst>
          </p:cNvPr>
          <p:cNvPicPr>
            <a:picLocks noChangeAspect="1"/>
          </p:cNvPicPr>
          <p:nvPr/>
        </p:nvPicPr>
        <p:blipFill>
          <a:blip r:embed="rId3"/>
          <a:stretch>
            <a:fillRect/>
          </a:stretch>
        </p:blipFill>
        <p:spPr>
          <a:xfrm>
            <a:off x="4768550" y="2679069"/>
            <a:ext cx="3309685" cy="3309685"/>
          </a:xfrm>
          <a:prstGeom prst="rect">
            <a:avLst/>
          </a:prstGeom>
        </p:spPr>
      </p:pic>
      <p:pic>
        <p:nvPicPr>
          <p:cNvPr id="22" name="Content Placeholder 3">
            <a:extLst>
              <a:ext uri="{FF2B5EF4-FFF2-40B4-BE49-F238E27FC236}">
                <a16:creationId xmlns:a16="http://schemas.microsoft.com/office/drawing/2014/main" id="{F802557E-0116-3A49-8713-4CD19AEE55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0094" y="2713884"/>
            <a:ext cx="3240000" cy="3240000"/>
          </a:xfrm>
          <a:prstGeom prst="rect">
            <a:avLst/>
          </a:prstGeom>
        </p:spPr>
      </p:pic>
      <p:sp>
        <p:nvSpPr>
          <p:cNvPr id="23" name="TextBox 22">
            <a:extLst>
              <a:ext uri="{FF2B5EF4-FFF2-40B4-BE49-F238E27FC236}">
                <a16:creationId xmlns:a16="http://schemas.microsoft.com/office/drawing/2014/main" id="{2B669232-4664-C04B-AEDA-3CD2BCB1F24F}"/>
              </a:ext>
            </a:extLst>
          </p:cNvPr>
          <p:cNvSpPr txBox="1"/>
          <p:nvPr/>
        </p:nvSpPr>
        <p:spPr>
          <a:xfrm>
            <a:off x="9200430" y="2310659"/>
            <a:ext cx="1272784" cy="369332"/>
          </a:xfrm>
          <a:prstGeom prst="rect">
            <a:avLst/>
          </a:prstGeom>
          <a:noFill/>
        </p:spPr>
        <p:txBody>
          <a:bodyPr wrap="none" rtlCol="0">
            <a:spAutoFit/>
          </a:bodyPr>
          <a:lstStyle/>
          <a:p>
            <a:r>
              <a:rPr lang="en-US" b="1" dirty="0"/>
              <a:t>ZINB-</a:t>
            </a:r>
            <a:r>
              <a:rPr lang="en-US" b="1" dirty="0" err="1"/>
              <a:t>WaVE</a:t>
            </a:r>
            <a:endParaRPr lang="en-US" dirty="0"/>
          </a:p>
        </p:txBody>
      </p:sp>
    </p:spTree>
    <p:extLst>
      <p:ext uri="{BB962C8B-B14F-4D97-AF65-F5344CB8AC3E}">
        <p14:creationId xmlns:p14="http://schemas.microsoft.com/office/powerpoint/2010/main" val="17417624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11305-BBC2-714C-96C2-A8043015C40D}"/>
              </a:ext>
            </a:extLst>
          </p:cNvPr>
          <p:cNvSpPr>
            <a:spLocks noGrp="1"/>
          </p:cNvSpPr>
          <p:nvPr>
            <p:ph type="title"/>
          </p:nvPr>
        </p:nvSpPr>
        <p:spPr/>
        <p:txBody>
          <a:bodyPr>
            <a:normAutofit fontScale="90000"/>
          </a:bodyPr>
          <a:lstStyle/>
          <a:p>
            <a:r>
              <a:rPr lang="en-US" b="1" dirty="0"/>
              <a:t>Performance assessment I: measure correlation between technical replicates for RNA mixture</a:t>
            </a:r>
            <a:endParaRPr lang="en-US" dirty="0"/>
          </a:p>
        </p:txBody>
      </p:sp>
      <p:sp>
        <p:nvSpPr>
          <p:cNvPr id="3" name="Content Placeholder 2">
            <a:extLst>
              <a:ext uri="{FF2B5EF4-FFF2-40B4-BE49-F238E27FC236}">
                <a16:creationId xmlns:a16="http://schemas.microsoft.com/office/drawing/2014/main" id="{4A2727B3-AAB8-7A4B-A168-8FB9AE732B90}"/>
              </a:ext>
            </a:extLst>
          </p:cNvPr>
          <p:cNvSpPr>
            <a:spLocks noGrp="1"/>
          </p:cNvSpPr>
          <p:nvPr>
            <p:ph idx="1"/>
          </p:nvPr>
        </p:nvSpPr>
        <p:spPr/>
        <p:txBody>
          <a:bodyPr/>
          <a:lstStyle/>
          <a:p>
            <a:endParaRPr lang="en-US"/>
          </a:p>
        </p:txBody>
      </p:sp>
      <p:grpSp>
        <p:nvGrpSpPr>
          <p:cNvPr id="6" name="Group 5">
            <a:extLst>
              <a:ext uri="{FF2B5EF4-FFF2-40B4-BE49-F238E27FC236}">
                <a16:creationId xmlns:a16="http://schemas.microsoft.com/office/drawing/2014/main" id="{F5D21251-24DC-D144-93CD-43C9A0F7A3B6}"/>
              </a:ext>
            </a:extLst>
          </p:cNvPr>
          <p:cNvGrpSpPr/>
          <p:nvPr/>
        </p:nvGrpSpPr>
        <p:grpSpPr>
          <a:xfrm>
            <a:off x="715616" y="1591994"/>
            <a:ext cx="11417852" cy="5010624"/>
            <a:chOff x="715616" y="1254062"/>
            <a:chExt cx="11417852" cy="5010624"/>
          </a:xfrm>
        </p:grpSpPr>
        <p:pic>
          <p:nvPicPr>
            <p:cNvPr id="4" name="Picture 3">
              <a:extLst>
                <a:ext uri="{FF2B5EF4-FFF2-40B4-BE49-F238E27FC236}">
                  <a16:creationId xmlns:a16="http://schemas.microsoft.com/office/drawing/2014/main" id="{B31B5461-7EBA-8D4D-ABCB-B4096D94EE63}"/>
                </a:ext>
              </a:extLst>
            </p:cNvPr>
            <p:cNvPicPr>
              <a:picLocks noChangeAspect="1"/>
            </p:cNvPicPr>
            <p:nvPr/>
          </p:nvPicPr>
          <p:blipFill>
            <a:blip r:embed="rId2"/>
            <a:stretch>
              <a:fillRect/>
            </a:stretch>
          </p:blipFill>
          <p:spPr>
            <a:xfrm>
              <a:off x="715616" y="1254062"/>
              <a:ext cx="11417852" cy="5010624"/>
            </a:xfrm>
            <a:prstGeom prst="rect">
              <a:avLst/>
            </a:prstGeom>
          </p:spPr>
        </p:pic>
        <p:sp>
          <p:nvSpPr>
            <p:cNvPr id="5" name="Rectangle 4">
              <a:extLst>
                <a:ext uri="{FF2B5EF4-FFF2-40B4-BE49-F238E27FC236}">
                  <a16:creationId xmlns:a16="http://schemas.microsoft.com/office/drawing/2014/main" id="{B2B54051-5518-5545-B1AE-0CC88C271F97}"/>
                </a:ext>
              </a:extLst>
            </p:cNvPr>
            <p:cNvSpPr/>
            <p:nvPr/>
          </p:nvSpPr>
          <p:spPr>
            <a:xfrm>
              <a:off x="993913" y="1254062"/>
              <a:ext cx="318052" cy="436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296815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1850-7D8E-C54E-9E00-ADB5A2DB7786}"/>
              </a:ext>
            </a:extLst>
          </p:cNvPr>
          <p:cNvSpPr>
            <a:spLocks noGrp="1"/>
          </p:cNvSpPr>
          <p:nvPr>
            <p:ph type="title"/>
          </p:nvPr>
        </p:nvSpPr>
        <p:spPr/>
        <p:txBody>
          <a:bodyPr/>
          <a:lstStyle/>
          <a:p>
            <a:r>
              <a:rPr lang="en-US" b="1" dirty="0"/>
              <a:t>Correlation amongst technical replicates</a:t>
            </a:r>
          </a:p>
        </p:txBody>
      </p:sp>
      <p:pic>
        <p:nvPicPr>
          <p:cNvPr id="7" name="Picture 6">
            <a:extLst>
              <a:ext uri="{FF2B5EF4-FFF2-40B4-BE49-F238E27FC236}">
                <a16:creationId xmlns:a16="http://schemas.microsoft.com/office/drawing/2014/main" id="{3607E82B-3E9F-F143-A7B0-1786A75FA149}"/>
              </a:ext>
            </a:extLst>
          </p:cNvPr>
          <p:cNvPicPr>
            <a:picLocks noChangeAspect="1"/>
          </p:cNvPicPr>
          <p:nvPr/>
        </p:nvPicPr>
        <p:blipFill>
          <a:blip r:embed="rId2"/>
          <a:stretch>
            <a:fillRect/>
          </a:stretch>
        </p:blipFill>
        <p:spPr>
          <a:xfrm>
            <a:off x="2438400" y="2154747"/>
            <a:ext cx="8331682" cy="4165841"/>
          </a:xfrm>
          <a:prstGeom prst="rect">
            <a:avLst/>
          </a:prstGeom>
        </p:spPr>
      </p:pic>
    </p:spTree>
    <p:extLst>
      <p:ext uri="{BB962C8B-B14F-4D97-AF65-F5344CB8AC3E}">
        <p14:creationId xmlns:p14="http://schemas.microsoft.com/office/powerpoint/2010/main" val="8443998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8FD74-9044-9340-9117-716A4EEA6889}"/>
              </a:ext>
            </a:extLst>
          </p:cNvPr>
          <p:cNvSpPr>
            <a:spLocks noGrp="1"/>
          </p:cNvSpPr>
          <p:nvPr>
            <p:ph type="title"/>
          </p:nvPr>
        </p:nvSpPr>
        <p:spPr>
          <a:xfrm>
            <a:off x="276729" y="349083"/>
            <a:ext cx="12027568" cy="1325563"/>
          </a:xfrm>
        </p:spPr>
        <p:txBody>
          <a:bodyPr/>
          <a:lstStyle/>
          <a:p>
            <a:r>
              <a:rPr lang="en-US" b="1" dirty="0"/>
              <a:t>Silhouette width per dataset / method combination</a:t>
            </a:r>
          </a:p>
        </p:txBody>
      </p:sp>
      <p:pic>
        <p:nvPicPr>
          <p:cNvPr id="5" name="Content Placeholder 4">
            <a:extLst>
              <a:ext uri="{FF2B5EF4-FFF2-40B4-BE49-F238E27FC236}">
                <a16:creationId xmlns:a16="http://schemas.microsoft.com/office/drawing/2014/main" id="{2ED9FC59-39DC-8946-BF20-CC03E8E6F54C}"/>
              </a:ext>
            </a:extLst>
          </p:cNvPr>
          <p:cNvPicPr>
            <a:picLocks noGrp="1" noChangeAspect="1"/>
          </p:cNvPicPr>
          <p:nvPr>
            <p:ph idx="1"/>
          </p:nvPr>
        </p:nvPicPr>
        <p:blipFill>
          <a:blip r:embed="rId2"/>
          <a:stretch>
            <a:fillRect/>
          </a:stretch>
        </p:blipFill>
        <p:spPr>
          <a:xfrm>
            <a:off x="1709696" y="1892969"/>
            <a:ext cx="8772608" cy="4386304"/>
          </a:xfr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B2EA5899-7DA3-4D40-9F5F-90425784BE19}"/>
                  </a:ext>
                </a:extLst>
              </p:cNvPr>
              <p:cNvSpPr/>
              <p:nvPr/>
            </p:nvSpPr>
            <p:spPr>
              <a:xfrm>
                <a:off x="8367170" y="5570553"/>
                <a:ext cx="3563731" cy="7087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r>
                            <a:rPr lang="en-US" i="1">
                              <a:latin typeface="Cambria Math" panose="02040503050406030204" pitchFamily="18" charset="0"/>
                            </a:rPr>
                            <m:t>𝑠𝑖𝑙</m:t>
                          </m:r>
                          <m:r>
                            <a:rPr lang="en-US" i="0">
                              <a:latin typeface="Cambria Math" panose="02040503050406030204" pitchFamily="18" charset="0"/>
                            </a:rPr>
                            <m:t>(</m:t>
                          </m:r>
                          <m:r>
                            <a:rPr lang="en-US" i="1">
                              <a:latin typeface="Cambria Math" panose="02040503050406030204" pitchFamily="18" charset="0"/>
                            </a:rPr>
                            <m:t>𝑖</m:t>
                          </m:r>
                          <m:r>
                            <a:rPr lang="en-US" i="0">
                              <a:latin typeface="Cambria Math" panose="02040503050406030204" pitchFamily="18" charset="0"/>
                            </a:rPr>
                            <m:t>)≡</m:t>
                          </m:r>
                          <m:f>
                            <m:fPr>
                              <m:ctrlPr>
                                <a:rPr lang="en-US" i="1">
                                  <a:latin typeface="Cambria Math" panose="02040503050406030204" pitchFamily="18" charset="0"/>
                                </a:rPr>
                              </m:ctrlPr>
                            </m:fPr>
                            <m:num>
                              <m:d>
                                <m:dPr>
                                  <m:begChr m:val=""/>
                                  <m:ctrlPr>
                                    <a:rPr lang="en-US" i="1">
                                      <a:latin typeface="Cambria Math" panose="02040503050406030204" pitchFamily="18" charset="0"/>
                                    </a:rPr>
                                  </m:ctrlPr>
                                </m:dPr>
                                <m:e>
                                  <m:r>
                                    <a:rPr lang="en-US" i="1">
                                      <a:latin typeface="Cambria Math" panose="02040503050406030204" pitchFamily="18" charset="0"/>
                                    </a:rPr>
                                    <m:t>𝑏</m:t>
                                  </m:r>
                                  <m:r>
                                    <a:rPr lang="en-US" i="0">
                                      <a:latin typeface="Cambria Math" panose="02040503050406030204" pitchFamily="18" charset="0"/>
                                    </a:rPr>
                                    <m:t>(</m:t>
                                  </m:r>
                                  <m:r>
                                    <a:rPr lang="en-US" i="1">
                                      <a:latin typeface="Cambria Math" panose="02040503050406030204" pitchFamily="18" charset="0"/>
                                    </a:rPr>
                                    <m:t>𝑖</m:t>
                                  </m:r>
                                  <m:r>
                                    <a:rPr lang="en-US" i="0">
                                      <a:latin typeface="Cambria Math" panose="02040503050406030204" pitchFamily="18" charset="0"/>
                                    </a:rPr>
                                    <m:t>)−</m:t>
                                  </m:r>
                                  <m:r>
                                    <a:rPr lang="en-US" i="1">
                                      <a:latin typeface="Cambria Math" panose="02040503050406030204" pitchFamily="18" charset="0"/>
                                    </a:rPr>
                                    <m:t>𝑎</m:t>
                                  </m:r>
                                  <m:r>
                                    <a:rPr lang="en-US" i="0">
                                      <a:latin typeface="Cambria Math" panose="02040503050406030204" pitchFamily="18" charset="0"/>
                                    </a:rPr>
                                    <m:t>(</m:t>
                                  </m:r>
                                  <m:r>
                                    <a:rPr lang="en-US" i="1">
                                      <a:latin typeface="Cambria Math" panose="02040503050406030204" pitchFamily="18" charset="0"/>
                                    </a:rPr>
                                    <m:t>𝑖</m:t>
                                  </m:r>
                                </m:e>
                              </m:d>
                            </m:num>
                            <m:den>
                              <m:d>
                                <m:dPr>
                                  <m:begChr m:val=""/>
                                  <m:endChr m:val="}"/>
                                  <m:ctrlPr>
                                    <a:rPr lang="en-US" i="1">
                                      <a:latin typeface="Cambria Math" panose="02040503050406030204" pitchFamily="18" charset="0"/>
                                    </a:rPr>
                                  </m:ctrlPr>
                                </m:dPr>
                                <m:e>
                                  <m:r>
                                    <m:rPr>
                                      <m:sty m:val="p"/>
                                    </m:rPr>
                                    <a:rPr lang="en-US" i="0">
                                      <a:latin typeface="Cambria Math" panose="02040503050406030204" pitchFamily="18" charset="0"/>
                                    </a:rPr>
                                    <m:t>max</m:t>
                                  </m:r>
                                  <m:r>
                                    <a:rPr lang="en-US" i="0">
                                      <a:latin typeface="Cambria Math" panose="02040503050406030204" pitchFamily="18" charset="0"/>
                                    </a:rPr>
                                    <m:t>⁡{</m:t>
                                  </m:r>
                                  <m:r>
                                    <a:rPr lang="en-US" i="1">
                                      <a:latin typeface="Cambria Math" panose="02040503050406030204" pitchFamily="18" charset="0"/>
                                    </a:rPr>
                                    <m:t>𝑎</m:t>
                                  </m:r>
                                  <m:r>
                                    <a:rPr lang="en-US" i="0">
                                      <a:latin typeface="Cambria Math" panose="02040503050406030204" pitchFamily="18" charset="0"/>
                                    </a:rPr>
                                    <m:t>(</m:t>
                                  </m:r>
                                  <m:r>
                                    <a:rPr lang="en-US" i="1">
                                      <a:latin typeface="Cambria Math" panose="02040503050406030204" pitchFamily="18" charset="0"/>
                                    </a:rPr>
                                    <m:t>𝑖</m:t>
                                  </m:r>
                                  <m:r>
                                    <a:rPr lang="en-US" i="0">
                                      <a:latin typeface="Cambria Math" panose="02040503050406030204" pitchFamily="18" charset="0"/>
                                    </a:rPr>
                                    <m:t>), </m:t>
                                  </m:r>
                                  <m:r>
                                    <a:rPr lang="en-US" i="1">
                                      <a:latin typeface="Cambria Math" panose="02040503050406030204" pitchFamily="18" charset="0"/>
                                    </a:rPr>
                                    <m:t>𝑏</m:t>
                                  </m:r>
                                  <m:r>
                                    <a:rPr lang="en-US" i="0">
                                      <a:latin typeface="Cambria Math" panose="02040503050406030204" pitchFamily="18" charset="0"/>
                                    </a:rPr>
                                    <m:t>(</m:t>
                                  </m:r>
                                  <m:r>
                                    <a:rPr lang="en-US" i="1">
                                      <a:latin typeface="Cambria Math" panose="02040503050406030204" pitchFamily="18" charset="0"/>
                                    </a:rPr>
                                    <m:t>𝑖</m:t>
                                  </m:r>
                                  <m:r>
                                    <a:rPr lang="en-US" i="0">
                                      <a:latin typeface="Cambria Math" panose="02040503050406030204" pitchFamily="18" charset="0"/>
                                    </a:rPr>
                                    <m:t>)</m:t>
                                  </m:r>
                                </m:e>
                              </m:d>
                            </m:den>
                          </m:f>
                          <m:r>
                            <a:rPr lang="en-US" i="0">
                              <a:latin typeface="Cambria Math" panose="02040503050406030204" pitchFamily="18" charset="0"/>
                            </a:rPr>
                            <m:t>∈[−1,1</m:t>
                          </m:r>
                          <m:r>
                            <a:rPr lang="en-AU" b="0" i="0" smtClean="0">
                              <a:latin typeface="Cambria Math" panose="02040503050406030204" pitchFamily="18" charset="0"/>
                            </a:rPr>
                            <m:t>]</m:t>
                          </m:r>
                        </m:e>
                      </m:d>
                    </m:oMath>
                  </m:oMathPara>
                </a14:m>
                <a:endParaRPr lang="en-US" dirty="0"/>
              </a:p>
            </p:txBody>
          </p:sp>
        </mc:Choice>
        <mc:Fallback xmlns="">
          <p:sp>
            <p:nvSpPr>
              <p:cNvPr id="8" name="Rectangle 7">
                <a:extLst>
                  <a:ext uri="{FF2B5EF4-FFF2-40B4-BE49-F238E27FC236}">
                    <a16:creationId xmlns:a16="http://schemas.microsoft.com/office/drawing/2014/main" id="{B2EA5899-7DA3-4D40-9F5F-90425784BE19}"/>
                  </a:ext>
                </a:extLst>
              </p:cNvPr>
              <p:cNvSpPr>
                <a:spLocks noRot="1" noChangeAspect="1" noMove="1" noResize="1" noEditPoints="1" noAdjustHandles="1" noChangeArrowheads="1" noChangeShapeType="1" noTextEdit="1"/>
              </p:cNvSpPr>
              <p:nvPr/>
            </p:nvSpPr>
            <p:spPr>
              <a:xfrm>
                <a:off x="8367170" y="5570553"/>
                <a:ext cx="3563731" cy="708720"/>
              </a:xfrm>
              <a:prstGeom prst="rect">
                <a:avLst/>
              </a:prstGeom>
              <a:blipFill>
                <a:blip r:embed="rId3"/>
                <a:stretch>
                  <a:fillRect t="-189286" r="-25979" b="-273214"/>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AE11B084-59EA-3248-8D30-5B1A620679AD}"/>
              </a:ext>
            </a:extLst>
          </p:cNvPr>
          <p:cNvSpPr/>
          <p:nvPr/>
        </p:nvSpPr>
        <p:spPr>
          <a:xfrm flipH="1">
            <a:off x="10828421" y="5570553"/>
            <a:ext cx="1054354" cy="7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8625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7D4DD-E53A-2A46-977E-E54B0079428C}"/>
              </a:ext>
            </a:extLst>
          </p:cNvPr>
          <p:cNvSpPr>
            <a:spLocks noGrp="1"/>
          </p:cNvSpPr>
          <p:nvPr>
            <p:ph type="title"/>
          </p:nvPr>
        </p:nvSpPr>
        <p:spPr>
          <a:xfrm>
            <a:off x="540026" y="345247"/>
            <a:ext cx="11032958" cy="1325563"/>
          </a:xfrm>
        </p:spPr>
        <p:txBody>
          <a:bodyPr>
            <a:normAutofit/>
          </a:bodyPr>
          <a:lstStyle/>
          <a:p>
            <a:pPr algn="ctr"/>
            <a:r>
              <a:rPr lang="en-US" sz="4000" b="1" dirty="0"/>
              <a:t>Performance assessment II: calculate silhouette width per data set / method combination</a:t>
            </a:r>
            <a:endParaRPr lang="en-US" sz="4000" dirty="0"/>
          </a:p>
        </p:txBody>
      </p:sp>
      <p:sp>
        <p:nvSpPr>
          <p:cNvPr id="3" name="Content Placeholder 2">
            <a:extLst>
              <a:ext uri="{FF2B5EF4-FFF2-40B4-BE49-F238E27FC236}">
                <a16:creationId xmlns:a16="http://schemas.microsoft.com/office/drawing/2014/main" id="{4976DD3E-FB7D-8F44-A0E3-9DAC1B972F84}"/>
              </a:ext>
            </a:extLst>
          </p:cNvPr>
          <p:cNvSpPr>
            <a:spLocks noGrp="1"/>
          </p:cNvSpPr>
          <p:nvPr>
            <p:ph idx="1"/>
          </p:nvPr>
        </p:nvSpPr>
        <p:spPr/>
        <p:txBody>
          <a:bodyPr/>
          <a:lstStyle/>
          <a:p>
            <a:endParaRPr lang="en-US" dirty="0"/>
          </a:p>
        </p:txBody>
      </p:sp>
      <p:grpSp>
        <p:nvGrpSpPr>
          <p:cNvPr id="6" name="Group 5">
            <a:extLst>
              <a:ext uri="{FF2B5EF4-FFF2-40B4-BE49-F238E27FC236}">
                <a16:creationId xmlns:a16="http://schemas.microsoft.com/office/drawing/2014/main" id="{20FF502F-9C32-704C-8037-B7DD95210155}"/>
              </a:ext>
            </a:extLst>
          </p:cNvPr>
          <p:cNvGrpSpPr/>
          <p:nvPr/>
        </p:nvGrpSpPr>
        <p:grpSpPr>
          <a:xfrm>
            <a:off x="436531" y="1472721"/>
            <a:ext cx="11636201" cy="4676493"/>
            <a:chOff x="555799" y="1711262"/>
            <a:chExt cx="11636201" cy="4676493"/>
          </a:xfrm>
        </p:grpSpPr>
        <p:pic>
          <p:nvPicPr>
            <p:cNvPr id="4" name="Picture 3">
              <a:extLst>
                <a:ext uri="{FF2B5EF4-FFF2-40B4-BE49-F238E27FC236}">
                  <a16:creationId xmlns:a16="http://schemas.microsoft.com/office/drawing/2014/main" id="{2CCF3122-CCAA-F54D-B1AC-3A9D4E546C14}"/>
                </a:ext>
              </a:extLst>
            </p:cNvPr>
            <p:cNvPicPr>
              <a:picLocks noChangeAspect="1"/>
            </p:cNvPicPr>
            <p:nvPr/>
          </p:nvPicPr>
          <p:blipFill rotWithShape="1">
            <a:blip r:embed="rId2"/>
            <a:srcRect t="7426"/>
            <a:stretch/>
          </p:blipFill>
          <p:spPr>
            <a:xfrm>
              <a:off x="555799" y="2039508"/>
              <a:ext cx="11636201" cy="4348247"/>
            </a:xfrm>
            <a:prstGeom prst="rect">
              <a:avLst/>
            </a:prstGeom>
          </p:spPr>
        </p:pic>
        <p:sp>
          <p:nvSpPr>
            <p:cNvPr id="5" name="Rectangle 4">
              <a:extLst>
                <a:ext uri="{FF2B5EF4-FFF2-40B4-BE49-F238E27FC236}">
                  <a16:creationId xmlns:a16="http://schemas.microsoft.com/office/drawing/2014/main" id="{17A98CA2-96CF-8F4E-8B15-9ECB9B3F7565}"/>
                </a:ext>
              </a:extLst>
            </p:cNvPr>
            <p:cNvSpPr/>
            <p:nvPr/>
          </p:nvSpPr>
          <p:spPr>
            <a:xfrm>
              <a:off x="755374" y="1711262"/>
              <a:ext cx="318052" cy="436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13231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7D4DD-E53A-2A46-977E-E54B0079428C}"/>
              </a:ext>
            </a:extLst>
          </p:cNvPr>
          <p:cNvSpPr>
            <a:spLocks noGrp="1"/>
          </p:cNvSpPr>
          <p:nvPr>
            <p:ph type="title"/>
          </p:nvPr>
        </p:nvSpPr>
        <p:spPr>
          <a:xfrm>
            <a:off x="540026" y="345247"/>
            <a:ext cx="11032958" cy="1325563"/>
          </a:xfrm>
        </p:spPr>
        <p:txBody>
          <a:bodyPr>
            <a:normAutofit/>
          </a:bodyPr>
          <a:lstStyle/>
          <a:p>
            <a:pPr algn="ctr"/>
            <a:r>
              <a:rPr lang="en-US" sz="4000" b="1" dirty="0"/>
              <a:t>Performance assessment II: calculate silhouette width per data set / method combination</a:t>
            </a:r>
            <a:endParaRPr lang="en-US" sz="4000" dirty="0"/>
          </a:p>
        </p:txBody>
      </p:sp>
      <p:sp>
        <p:nvSpPr>
          <p:cNvPr id="3" name="Content Placeholder 2">
            <a:extLst>
              <a:ext uri="{FF2B5EF4-FFF2-40B4-BE49-F238E27FC236}">
                <a16:creationId xmlns:a16="http://schemas.microsoft.com/office/drawing/2014/main" id="{4976DD3E-FB7D-8F44-A0E3-9DAC1B972F84}"/>
              </a:ext>
            </a:extLst>
          </p:cNvPr>
          <p:cNvSpPr>
            <a:spLocks noGrp="1"/>
          </p:cNvSpPr>
          <p:nvPr>
            <p:ph idx="1"/>
          </p:nvPr>
        </p:nvSpPr>
        <p:spPr/>
        <p:txBody>
          <a:bodyPr/>
          <a:lstStyle/>
          <a:p>
            <a:endParaRPr lang="en-US" dirty="0"/>
          </a:p>
        </p:txBody>
      </p:sp>
      <p:grpSp>
        <p:nvGrpSpPr>
          <p:cNvPr id="6" name="Group 5">
            <a:extLst>
              <a:ext uri="{FF2B5EF4-FFF2-40B4-BE49-F238E27FC236}">
                <a16:creationId xmlns:a16="http://schemas.microsoft.com/office/drawing/2014/main" id="{20FF502F-9C32-704C-8037-B7DD95210155}"/>
              </a:ext>
            </a:extLst>
          </p:cNvPr>
          <p:cNvGrpSpPr/>
          <p:nvPr/>
        </p:nvGrpSpPr>
        <p:grpSpPr>
          <a:xfrm>
            <a:off x="436531" y="1472721"/>
            <a:ext cx="11636201" cy="4676493"/>
            <a:chOff x="555799" y="1711262"/>
            <a:chExt cx="11636201" cy="4676493"/>
          </a:xfrm>
        </p:grpSpPr>
        <p:pic>
          <p:nvPicPr>
            <p:cNvPr id="4" name="Picture 3">
              <a:extLst>
                <a:ext uri="{FF2B5EF4-FFF2-40B4-BE49-F238E27FC236}">
                  <a16:creationId xmlns:a16="http://schemas.microsoft.com/office/drawing/2014/main" id="{2CCF3122-CCAA-F54D-B1AC-3A9D4E546C14}"/>
                </a:ext>
              </a:extLst>
            </p:cNvPr>
            <p:cNvPicPr>
              <a:picLocks noChangeAspect="1"/>
            </p:cNvPicPr>
            <p:nvPr/>
          </p:nvPicPr>
          <p:blipFill rotWithShape="1">
            <a:blip r:embed="rId2"/>
            <a:srcRect t="7426"/>
            <a:stretch/>
          </p:blipFill>
          <p:spPr>
            <a:xfrm>
              <a:off x="555799" y="2039508"/>
              <a:ext cx="11636201" cy="4348247"/>
            </a:xfrm>
            <a:prstGeom prst="rect">
              <a:avLst/>
            </a:prstGeom>
          </p:spPr>
        </p:pic>
        <p:sp>
          <p:nvSpPr>
            <p:cNvPr id="5" name="Rectangle 4">
              <a:extLst>
                <a:ext uri="{FF2B5EF4-FFF2-40B4-BE49-F238E27FC236}">
                  <a16:creationId xmlns:a16="http://schemas.microsoft.com/office/drawing/2014/main" id="{17A98CA2-96CF-8F4E-8B15-9ECB9B3F7565}"/>
                </a:ext>
              </a:extLst>
            </p:cNvPr>
            <p:cNvSpPr/>
            <p:nvPr/>
          </p:nvSpPr>
          <p:spPr>
            <a:xfrm>
              <a:off x="755374" y="1711262"/>
              <a:ext cx="318052" cy="436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AAC25834-990B-644D-BCE5-2088FEBA9648}"/>
              </a:ext>
            </a:extLst>
          </p:cNvPr>
          <p:cNvGrpSpPr/>
          <p:nvPr/>
        </p:nvGrpSpPr>
        <p:grpSpPr>
          <a:xfrm>
            <a:off x="9542673" y="2027433"/>
            <a:ext cx="3563731" cy="713500"/>
            <a:chOff x="8588513" y="5784431"/>
            <a:chExt cx="3563731" cy="713500"/>
          </a:xfrm>
        </p:grpSpPr>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9EA96554-9695-4248-87EA-391805EC0470}"/>
                    </a:ext>
                  </a:extLst>
                </p:cNvPr>
                <p:cNvSpPr/>
                <p:nvPr/>
              </p:nvSpPr>
              <p:spPr>
                <a:xfrm>
                  <a:off x="8588513" y="5784431"/>
                  <a:ext cx="3563731" cy="7087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r>
                              <a:rPr lang="en-US" i="1">
                                <a:latin typeface="Cambria Math" panose="02040503050406030204" pitchFamily="18" charset="0"/>
                              </a:rPr>
                              <m:t>𝑠𝑖𝑙</m:t>
                            </m:r>
                            <m:r>
                              <a:rPr lang="en-US" i="0">
                                <a:latin typeface="Cambria Math" panose="02040503050406030204" pitchFamily="18" charset="0"/>
                              </a:rPr>
                              <m:t>(</m:t>
                            </m:r>
                            <m:r>
                              <a:rPr lang="en-US" i="1">
                                <a:latin typeface="Cambria Math" panose="02040503050406030204" pitchFamily="18" charset="0"/>
                              </a:rPr>
                              <m:t>𝑖</m:t>
                            </m:r>
                            <m:r>
                              <a:rPr lang="en-US" i="0">
                                <a:latin typeface="Cambria Math" panose="02040503050406030204" pitchFamily="18" charset="0"/>
                              </a:rPr>
                              <m:t>)≡</m:t>
                            </m:r>
                            <m:f>
                              <m:fPr>
                                <m:ctrlPr>
                                  <a:rPr lang="en-US" i="1">
                                    <a:latin typeface="Cambria Math" panose="02040503050406030204" pitchFamily="18" charset="0"/>
                                  </a:rPr>
                                </m:ctrlPr>
                              </m:fPr>
                              <m:num>
                                <m:d>
                                  <m:dPr>
                                    <m:begChr m:val=""/>
                                    <m:ctrlPr>
                                      <a:rPr lang="en-US" i="1">
                                        <a:latin typeface="Cambria Math" panose="02040503050406030204" pitchFamily="18" charset="0"/>
                                      </a:rPr>
                                    </m:ctrlPr>
                                  </m:dPr>
                                  <m:e>
                                    <m:r>
                                      <a:rPr lang="en-US" i="1">
                                        <a:latin typeface="Cambria Math" panose="02040503050406030204" pitchFamily="18" charset="0"/>
                                      </a:rPr>
                                      <m:t>𝑏</m:t>
                                    </m:r>
                                    <m:r>
                                      <a:rPr lang="en-US" i="0">
                                        <a:latin typeface="Cambria Math" panose="02040503050406030204" pitchFamily="18" charset="0"/>
                                      </a:rPr>
                                      <m:t>(</m:t>
                                    </m:r>
                                    <m:r>
                                      <a:rPr lang="en-US" i="1">
                                        <a:latin typeface="Cambria Math" panose="02040503050406030204" pitchFamily="18" charset="0"/>
                                      </a:rPr>
                                      <m:t>𝑖</m:t>
                                    </m:r>
                                    <m:r>
                                      <a:rPr lang="en-US" i="0">
                                        <a:latin typeface="Cambria Math" panose="02040503050406030204" pitchFamily="18" charset="0"/>
                                      </a:rPr>
                                      <m:t>)−</m:t>
                                    </m:r>
                                    <m:r>
                                      <a:rPr lang="en-US" i="1">
                                        <a:latin typeface="Cambria Math" panose="02040503050406030204" pitchFamily="18" charset="0"/>
                                      </a:rPr>
                                      <m:t>𝑎</m:t>
                                    </m:r>
                                    <m:r>
                                      <a:rPr lang="en-US" i="0">
                                        <a:latin typeface="Cambria Math" panose="02040503050406030204" pitchFamily="18" charset="0"/>
                                      </a:rPr>
                                      <m:t>(</m:t>
                                    </m:r>
                                    <m:r>
                                      <a:rPr lang="en-US" i="1">
                                        <a:latin typeface="Cambria Math" panose="02040503050406030204" pitchFamily="18" charset="0"/>
                                      </a:rPr>
                                      <m:t>𝑖</m:t>
                                    </m:r>
                                  </m:e>
                                </m:d>
                              </m:num>
                              <m:den>
                                <m:d>
                                  <m:dPr>
                                    <m:begChr m:val=""/>
                                    <m:endChr m:val="}"/>
                                    <m:ctrlPr>
                                      <a:rPr lang="en-US" i="1">
                                        <a:latin typeface="Cambria Math" panose="02040503050406030204" pitchFamily="18" charset="0"/>
                                      </a:rPr>
                                    </m:ctrlPr>
                                  </m:dPr>
                                  <m:e>
                                    <m:r>
                                      <m:rPr>
                                        <m:sty m:val="p"/>
                                      </m:rPr>
                                      <a:rPr lang="en-US" i="0">
                                        <a:latin typeface="Cambria Math" panose="02040503050406030204" pitchFamily="18" charset="0"/>
                                      </a:rPr>
                                      <m:t>max</m:t>
                                    </m:r>
                                    <m:r>
                                      <a:rPr lang="en-US" i="0">
                                        <a:latin typeface="Cambria Math" panose="02040503050406030204" pitchFamily="18" charset="0"/>
                                      </a:rPr>
                                      <m:t>⁡{</m:t>
                                    </m:r>
                                    <m:r>
                                      <a:rPr lang="en-US" i="1">
                                        <a:latin typeface="Cambria Math" panose="02040503050406030204" pitchFamily="18" charset="0"/>
                                      </a:rPr>
                                      <m:t>𝑎</m:t>
                                    </m:r>
                                    <m:r>
                                      <a:rPr lang="en-US" i="0">
                                        <a:latin typeface="Cambria Math" panose="02040503050406030204" pitchFamily="18" charset="0"/>
                                      </a:rPr>
                                      <m:t>(</m:t>
                                    </m:r>
                                    <m:r>
                                      <a:rPr lang="en-US" i="1">
                                        <a:latin typeface="Cambria Math" panose="02040503050406030204" pitchFamily="18" charset="0"/>
                                      </a:rPr>
                                      <m:t>𝑖</m:t>
                                    </m:r>
                                    <m:r>
                                      <a:rPr lang="en-US" i="0">
                                        <a:latin typeface="Cambria Math" panose="02040503050406030204" pitchFamily="18" charset="0"/>
                                      </a:rPr>
                                      <m:t>), </m:t>
                                    </m:r>
                                    <m:r>
                                      <a:rPr lang="en-US" i="1">
                                        <a:latin typeface="Cambria Math" panose="02040503050406030204" pitchFamily="18" charset="0"/>
                                      </a:rPr>
                                      <m:t>𝑏</m:t>
                                    </m:r>
                                    <m:r>
                                      <a:rPr lang="en-US" i="0">
                                        <a:latin typeface="Cambria Math" panose="02040503050406030204" pitchFamily="18" charset="0"/>
                                      </a:rPr>
                                      <m:t>(</m:t>
                                    </m:r>
                                    <m:r>
                                      <a:rPr lang="en-US" i="1">
                                        <a:latin typeface="Cambria Math" panose="02040503050406030204" pitchFamily="18" charset="0"/>
                                      </a:rPr>
                                      <m:t>𝑖</m:t>
                                    </m:r>
                                    <m:r>
                                      <a:rPr lang="en-US" i="0">
                                        <a:latin typeface="Cambria Math" panose="02040503050406030204" pitchFamily="18" charset="0"/>
                                      </a:rPr>
                                      <m:t>)</m:t>
                                    </m:r>
                                  </m:e>
                                </m:d>
                              </m:den>
                            </m:f>
                            <m:r>
                              <a:rPr lang="en-US" i="0">
                                <a:latin typeface="Cambria Math" panose="02040503050406030204" pitchFamily="18" charset="0"/>
                              </a:rPr>
                              <m:t>∈[−1,1</m:t>
                            </m:r>
                            <m:r>
                              <a:rPr lang="en-AU" b="0" i="0" smtClean="0">
                                <a:latin typeface="Cambria Math" panose="02040503050406030204" pitchFamily="18" charset="0"/>
                              </a:rPr>
                              <m:t>]</m:t>
                            </m:r>
                          </m:e>
                        </m:d>
                      </m:oMath>
                    </m:oMathPara>
                  </a14:m>
                  <a:endParaRPr lang="en-US" dirty="0"/>
                </a:p>
              </p:txBody>
            </p:sp>
          </mc:Choice>
          <mc:Fallback>
            <p:sp>
              <p:nvSpPr>
                <p:cNvPr id="7" name="Rectangle 6">
                  <a:extLst>
                    <a:ext uri="{FF2B5EF4-FFF2-40B4-BE49-F238E27FC236}">
                      <a16:creationId xmlns:a16="http://schemas.microsoft.com/office/drawing/2014/main" id="{9EA96554-9695-4248-87EA-391805EC0470}"/>
                    </a:ext>
                  </a:extLst>
                </p:cNvPr>
                <p:cNvSpPr>
                  <a:spLocks noRot="1" noChangeAspect="1" noMove="1" noResize="1" noEditPoints="1" noAdjustHandles="1" noChangeArrowheads="1" noChangeShapeType="1" noTextEdit="1"/>
                </p:cNvSpPr>
                <p:nvPr/>
              </p:nvSpPr>
              <p:spPr>
                <a:xfrm>
                  <a:off x="8588513" y="5784431"/>
                  <a:ext cx="3563731" cy="708720"/>
                </a:xfrm>
                <a:prstGeom prst="rect">
                  <a:avLst/>
                </a:prstGeom>
                <a:blipFill>
                  <a:blip r:embed="rId3"/>
                  <a:stretch>
                    <a:fillRect t="-191071" r="-25532" b="-273214"/>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BA17E8EC-97F9-4E4A-94E3-934DFD8C91B3}"/>
                </a:ext>
              </a:extLst>
            </p:cNvPr>
            <p:cNvSpPr/>
            <p:nvPr/>
          </p:nvSpPr>
          <p:spPr>
            <a:xfrm flipH="1">
              <a:off x="11055386" y="5789211"/>
              <a:ext cx="1054354" cy="7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17545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Data integration: comparing 6 representative methods</a:t>
            </a:r>
          </a:p>
        </p:txBody>
      </p:sp>
      <p:sp>
        <p:nvSpPr>
          <p:cNvPr id="3" name="Content Placeholder 2"/>
          <p:cNvSpPr>
            <a:spLocks noGrp="1"/>
          </p:cNvSpPr>
          <p:nvPr>
            <p:ph idx="1"/>
          </p:nvPr>
        </p:nvSpPr>
        <p:spPr>
          <a:xfrm>
            <a:off x="4823588" y="2289038"/>
            <a:ext cx="7083490" cy="3316634"/>
          </a:xfrm>
        </p:spPr>
        <p:txBody>
          <a:bodyPr>
            <a:normAutofit/>
          </a:bodyPr>
          <a:lstStyle/>
          <a:p>
            <a:r>
              <a:rPr lang="en-US" b="1" dirty="0"/>
              <a:t>MNN </a:t>
            </a:r>
            <a:r>
              <a:rPr lang="en-US" dirty="0" err="1"/>
              <a:t>Haghverdi</a:t>
            </a:r>
            <a:r>
              <a:rPr lang="en-US" dirty="0"/>
              <a:t> </a:t>
            </a:r>
            <a:r>
              <a:rPr lang="en-US" i="1" dirty="0"/>
              <a:t>et al.</a:t>
            </a:r>
            <a:r>
              <a:rPr lang="en-US" dirty="0"/>
              <a:t> Nat Biotech, 2018</a:t>
            </a:r>
          </a:p>
          <a:p>
            <a:r>
              <a:rPr lang="en-US" b="1" dirty="0"/>
              <a:t>ZINB-</a:t>
            </a:r>
            <a:r>
              <a:rPr lang="en-US" b="1" dirty="0" err="1"/>
              <a:t>WaVE</a:t>
            </a:r>
            <a:r>
              <a:rPr lang="en-US" dirty="0"/>
              <a:t> </a:t>
            </a:r>
            <a:r>
              <a:rPr lang="en-US" dirty="0" err="1"/>
              <a:t>Risso</a:t>
            </a:r>
            <a:r>
              <a:rPr lang="en-US" dirty="0"/>
              <a:t> </a:t>
            </a:r>
            <a:r>
              <a:rPr lang="en-US" i="1" dirty="0"/>
              <a:t>et al.</a:t>
            </a:r>
            <a:r>
              <a:rPr lang="en-US" dirty="0"/>
              <a:t> Nat </a:t>
            </a:r>
            <a:r>
              <a:rPr lang="en-US" dirty="0" err="1"/>
              <a:t>Comms</a:t>
            </a:r>
            <a:r>
              <a:rPr lang="en-US" dirty="0"/>
              <a:t>, 2018</a:t>
            </a:r>
          </a:p>
          <a:p>
            <a:r>
              <a:rPr lang="en-US" b="1" dirty="0"/>
              <a:t>Seurat</a:t>
            </a:r>
            <a:r>
              <a:rPr lang="en-US" dirty="0"/>
              <a:t> Butler </a:t>
            </a:r>
            <a:r>
              <a:rPr lang="en-US" i="1" dirty="0"/>
              <a:t>et al.</a:t>
            </a:r>
            <a:r>
              <a:rPr lang="en-US" dirty="0"/>
              <a:t> Nat Biotech, 2018</a:t>
            </a:r>
          </a:p>
          <a:p>
            <a:r>
              <a:rPr lang="en-US" b="1" dirty="0" err="1"/>
              <a:t>scMerge</a:t>
            </a:r>
            <a:r>
              <a:rPr lang="en-US" b="1" dirty="0"/>
              <a:t> </a:t>
            </a:r>
            <a:r>
              <a:rPr lang="en-US" dirty="0"/>
              <a:t>Lin </a:t>
            </a:r>
            <a:r>
              <a:rPr lang="en-US" i="1" dirty="0"/>
              <a:t>et al.</a:t>
            </a:r>
            <a:r>
              <a:rPr lang="en-US" dirty="0"/>
              <a:t> </a:t>
            </a:r>
            <a:r>
              <a:rPr lang="en-US" dirty="0" err="1"/>
              <a:t>bioRxiv</a:t>
            </a:r>
            <a:r>
              <a:rPr lang="en-US" dirty="0"/>
              <a:t>, 2018</a:t>
            </a:r>
          </a:p>
          <a:p>
            <a:r>
              <a:rPr lang="en-US" b="1" dirty="0" err="1"/>
              <a:t>scanorama</a:t>
            </a:r>
            <a:r>
              <a:rPr lang="en-US" b="1" dirty="0"/>
              <a:t> </a:t>
            </a:r>
            <a:r>
              <a:rPr lang="en-US" dirty="0"/>
              <a:t>Lie </a:t>
            </a:r>
            <a:r>
              <a:rPr lang="en-US" i="1" dirty="0"/>
              <a:t>et al.</a:t>
            </a:r>
            <a:r>
              <a:rPr lang="en-US" dirty="0"/>
              <a:t> </a:t>
            </a:r>
            <a:r>
              <a:rPr lang="en-US" dirty="0" err="1"/>
              <a:t>bioRxiv</a:t>
            </a:r>
            <a:r>
              <a:rPr lang="en-US" dirty="0"/>
              <a:t>, 2018</a:t>
            </a:r>
          </a:p>
          <a:p>
            <a:r>
              <a:rPr lang="en-US" b="1" dirty="0"/>
              <a:t>MINT </a:t>
            </a:r>
            <a:r>
              <a:rPr lang="en-US" dirty="0" err="1"/>
              <a:t>Rohart</a:t>
            </a:r>
            <a:r>
              <a:rPr lang="en-US" dirty="0"/>
              <a:t> </a:t>
            </a:r>
            <a:r>
              <a:rPr lang="en-US" i="1" dirty="0"/>
              <a:t>et al.</a:t>
            </a:r>
            <a:r>
              <a:rPr lang="en-US" dirty="0"/>
              <a:t> BMC Bioinformatics, 2017</a:t>
            </a:r>
          </a:p>
          <a:p>
            <a:pPr marL="0" indent="0">
              <a:buNone/>
            </a:pPr>
            <a:endParaRPr lang="en-US" dirty="0"/>
          </a:p>
        </p:txBody>
      </p:sp>
      <p:grpSp>
        <p:nvGrpSpPr>
          <p:cNvPr id="6" name="Group 5">
            <a:extLst>
              <a:ext uri="{FF2B5EF4-FFF2-40B4-BE49-F238E27FC236}">
                <a16:creationId xmlns:a16="http://schemas.microsoft.com/office/drawing/2014/main" id="{C0BC609D-54C3-444A-975D-52BBD75D80C1}"/>
              </a:ext>
            </a:extLst>
          </p:cNvPr>
          <p:cNvGrpSpPr/>
          <p:nvPr/>
        </p:nvGrpSpPr>
        <p:grpSpPr>
          <a:xfrm>
            <a:off x="695735" y="1897466"/>
            <a:ext cx="7714325" cy="4207656"/>
            <a:chOff x="357807" y="1969306"/>
            <a:chExt cx="7714325" cy="4207656"/>
          </a:xfrm>
        </p:grpSpPr>
        <p:pic>
          <p:nvPicPr>
            <p:cNvPr id="7" name="Picture 6">
              <a:extLst>
                <a:ext uri="{FF2B5EF4-FFF2-40B4-BE49-F238E27FC236}">
                  <a16:creationId xmlns:a16="http://schemas.microsoft.com/office/drawing/2014/main" id="{8BD3A7F6-E0A4-F542-8DA6-6B62253A6205}"/>
                </a:ext>
              </a:extLst>
            </p:cNvPr>
            <p:cNvPicPr>
              <a:picLocks noChangeAspect="1"/>
            </p:cNvPicPr>
            <p:nvPr/>
          </p:nvPicPr>
          <p:blipFill rotWithShape="1">
            <a:blip r:embed="rId2"/>
            <a:srcRect t="9389" r="66998"/>
            <a:stretch/>
          </p:blipFill>
          <p:spPr>
            <a:xfrm>
              <a:off x="357807" y="2010681"/>
              <a:ext cx="3688977" cy="4166281"/>
            </a:xfrm>
            <a:prstGeom prst="rect">
              <a:avLst/>
            </a:prstGeom>
          </p:spPr>
        </p:pic>
        <p:sp>
          <p:nvSpPr>
            <p:cNvPr id="8" name="Rectangle 7">
              <a:extLst>
                <a:ext uri="{FF2B5EF4-FFF2-40B4-BE49-F238E27FC236}">
                  <a16:creationId xmlns:a16="http://schemas.microsoft.com/office/drawing/2014/main" id="{CD1FAF91-7E9A-BF4E-A54F-343A4DF9270F}"/>
                </a:ext>
              </a:extLst>
            </p:cNvPr>
            <p:cNvSpPr/>
            <p:nvPr/>
          </p:nvSpPr>
          <p:spPr>
            <a:xfrm>
              <a:off x="4046784" y="1969306"/>
              <a:ext cx="318052" cy="436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088C4F-8B26-A741-8050-0CFAFB38C9D3}"/>
                </a:ext>
              </a:extLst>
            </p:cNvPr>
            <p:cNvSpPr/>
            <p:nvPr/>
          </p:nvSpPr>
          <p:spPr>
            <a:xfrm>
              <a:off x="375737" y="1975915"/>
              <a:ext cx="318052" cy="436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01A986-7863-4441-917A-A00621716A3F}"/>
                </a:ext>
              </a:extLst>
            </p:cNvPr>
            <p:cNvSpPr/>
            <p:nvPr/>
          </p:nvSpPr>
          <p:spPr>
            <a:xfrm>
              <a:off x="7754080" y="2010682"/>
              <a:ext cx="318052" cy="436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76EDE497-C51B-6846-95CD-B94DF84CE973}"/>
              </a:ext>
            </a:extLst>
          </p:cNvPr>
          <p:cNvGrpSpPr/>
          <p:nvPr/>
        </p:nvGrpSpPr>
        <p:grpSpPr>
          <a:xfrm>
            <a:off x="218661" y="1470991"/>
            <a:ext cx="8971716" cy="936561"/>
            <a:chOff x="119272" y="1510747"/>
            <a:chExt cx="8971716" cy="936561"/>
          </a:xfrm>
        </p:grpSpPr>
        <p:pic>
          <p:nvPicPr>
            <p:cNvPr id="12" name="Picture 11">
              <a:extLst>
                <a:ext uri="{FF2B5EF4-FFF2-40B4-BE49-F238E27FC236}">
                  <a16:creationId xmlns:a16="http://schemas.microsoft.com/office/drawing/2014/main" id="{AB594ADA-A641-8649-9003-7257A7E7BBD8}"/>
                </a:ext>
              </a:extLst>
            </p:cNvPr>
            <p:cNvPicPr>
              <a:picLocks noChangeAspect="1"/>
            </p:cNvPicPr>
            <p:nvPr/>
          </p:nvPicPr>
          <p:blipFill rotWithShape="1">
            <a:blip r:embed="rId2"/>
            <a:srcRect l="19739" t="-1484" b="90611"/>
            <a:stretch/>
          </p:blipFill>
          <p:spPr>
            <a:xfrm>
              <a:off x="119272" y="1510747"/>
              <a:ext cx="8971716" cy="499935"/>
            </a:xfrm>
            <a:prstGeom prst="rect">
              <a:avLst/>
            </a:prstGeom>
          </p:spPr>
        </p:pic>
        <p:sp>
          <p:nvSpPr>
            <p:cNvPr id="13" name="Rectangle 12">
              <a:extLst>
                <a:ext uri="{FF2B5EF4-FFF2-40B4-BE49-F238E27FC236}">
                  <a16:creationId xmlns:a16="http://schemas.microsoft.com/office/drawing/2014/main" id="{01932188-C0D5-C34F-A9E9-6E87B1564C0F}"/>
                </a:ext>
              </a:extLst>
            </p:cNvPr>
            <p:cNvSpPr/>
            <p:nvPr/>
          </p:nvSpPr>
          <p:spPr>
            <a:xfrm>
              <a:off x="4046784" y="1969306"/>
              <a:ext cx="318052" cy="436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4AC21E-8980-6545-AFBE-E2F7EE67EE4D}"/>
                </a:ext>
              </a:extLst>
            </p:cNvPr>
            <p:cNvSpPr/>
            <p:nvPr/>
          </p:nvSpPr>
          <p:spPr>
            <a:xfrm>
              <a:off x="375737" y="1975915"/>
              <a:ext cx="318052" cy="436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AEA3A51-FB12-9848-971E-5719A1D5201C}"/>
                </a:ext>
              </a:extLst>
            </p:cNvPr>
            <p:cNvSpPr/>
            <p:nvPr/>
          </p:nvSpPr>
          <p:spPr>
            <a:xfrm>
              <a:off x="7754080" y="2010682"/>
              <a:ext cx="318052" cy="436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875073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95E54-258C-DF46-83A0-6FC97E09D843}"/>
              </a:ext>
            </a:extLst>
          </p:cNvPr>
          <p:cNvSpPr>
            <a:spLocks noGrp="1"/>
          </p:cNvSpPr>
          <p:nvPr>
            <p:ph type="title"/>
          </p:nvPr>
        </p:nvSpPr>
        <p:spPr/>
        <p:txBody>
          <a:bodyPr/>
          <a:lstStyle/>
          <a:p>
            <a:r>
              <a:rPr lang="en-US" b="1" dirty="0"/>
              <a:t>PCA before and after batch correction using different methods: single cell data</a:t>
            </a:r>
          </a:p>
        </p:txBody>
      </p:sp>
      <p:sp>
        <p:nvSpPr>
          <p:cNvPr id="3" name="Content Placeholder 2">
            <a:extLst>
              <a:ext uri="{FF2B5EF4-FFF2-40B4-BE49-F238E27FC236}">
                <a16:creationId xmlns:a16="http://schemas.microsoft.com/office/drawing/2014/main" id="{EED2DDB5-704E-AC4D-9C90-19F24C3EEDD1}"/>
              </a:ext>
            </a:extLst>
          </p:cNvPr>
          <p:cNvSpPr>
            <a:spLocks noGrp="1"/>
          </p:cNvSpPr>
          <p:nvPr>
            <p:ph idx="1"/>
          </p:nvPr>
        </p:nvSpPr>
        <p:spPr/>
        <p:txBody>
          <a:bodyPr/>
          <a:lstStyle/>
          <a:p>
            <a:endParaRPr lang="en-US"/>
          </a:p>
        </p:txBody>
      </p:sp>
      <p:sp>
        <p:nvSpPr>
          <p:cNvPr id="6" name="Rectangle 5">
            <a:extLst>
              <a:ext uri="{FF2B5EF4-FFF2-40B4-BE49-F238E27FC236}">
                <a16:creationId xmlns:a16="http://schemas.microsoft.com/office/drawing/2014/main" id="{2ED5F8CC-7323-F542-9444-F6D9648D8F7F}"/>
              </a:ext>
            </a:extLst>
          </p:cNvPr>
          <p:cNvSpPr/>
          <p:nvPr/>
        </p:nvSpPr>
        <p:spPr>
          <a:xfrm>
            <a:off x="357807" y="1998326"/>
            <a:ext cx="318052" cy="436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3934CAB-7A1E-DA48-81E9-1CF49D6C90BA}"/>
              </a:ext>
            </a:extLst>
          </p:cNvPr>
          <p:cNvGrpSpPr/>
          <p:nvPr/>
        </p:nvGrpSpPr>
        <p:grpSpPr>
          <a:xfrm>
            <a:off x="516831" y="1658491"/>
            <a:ext cx="11178209" cy="4597984"/>
            <a:chOff x="357807" y="1578979"/>
            <a:chExt cx="11178209" cy="4597984"/>
          </a:xfrm>
        </p:grpSpPr>
        <p:pic>
          <p:nvPicPr>
            <p:cNvPr id="5" name="Picture 4">
              <a:extLst>
                <a:ext uri="{FF2B5EF4-FFF2-40B4-BE49-F238E27FC236}">
                  <a16:creationId xmlns:a16="http://schemas.microsoft.com/office/drawing/2014/main" id="{FF525FE8-30E6-B245-B1CB-73EDE7F2E1D9}"/>
                </a:ext>
              </a:extLst>
            </p:cNvPr>
            <p:cNvPicPr>
              <a:picLocks noChangeAspect="1"/>
            </p:cNvPicPr>
            <p:nvPr/>
          </p:nvPicPr>
          <p:blipFill>
            <a:blip r:embed="rId2"/>
            <a:stretch>
              <a:fillRect/>
            </a:stretch>
          </p:blipFill>
          <p:spPr>
            <a:xfrm>
              <a:off x="357807" y="1578979"/>
              <a:ext cx="11178209" cy="4597984"/>
            </a:xfrm>
            <a:prstGeom prst="rect">
              <a:avLst/>
            </a:prstGeom>
          </p:spPr>
        </p:pic>
        <p:sp>
          <p:nvSpPr>
            <p:cNvPr id="7" name="Rectangle 6">
              <a:extLst>
                <a:ext uri="{FF2B5EF4-FFF2-40B4-BE49-F238E27FC236}">
                  <a16:creationId xmlns:a16="http://schemas.microsoft.com/office/drawing/2014/main" id="{8F83D3F0-7EA8-5540-93F1-E25FF2D33858}"/>
                </a:ext>
              </a:extLst>
            </p:cNvPr>
            <p:cNvSpPr/>
            <p:nvPr/>
          </p:nvSpPr>
          <p:spPr>
            <a:xfrm>
              <a:off x="4046784" y="1969306"/>
              <a:ext cx="318052" cy="436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5ACE018-A840-5D42-B8A7-DAE8FA13CF13}"/>
                </a:ext>
              </a:extLst>
            </p:cNvPr>
            <p:cNvSpPr/>
            <p:nvPr/>
          </p:nvSpPr>
          <p:spPr>
            <a:xfrm>
              <a:off x="375737" y="1975915"/>
              <a:ext cx="318052" cy="436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4F1D98F-23D6-7345-AB32-9FC08493C8A2}"/>
                </a:ext>
              </a:extLst>
            </p:cNvPr>
            <p:cNvSpPr/>
            <p:nvPr/>
          </p:nvSpPr>
          <p:spPr>
            <a:xfrm>
              <a:off x="7754080" y="2010682"/>
              <a:ext cx="318052" cy="436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517240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5AB46-AA08-3B42-84CD-F6B75A75A4F4}"/>
              </a:ext>
            </a:extLst>
          </p:cNvPr>
          <p:cNvSpPr>
            <a:spLocks noGrp="1"/>
          </p:cNvSpPr>
          <p:nvPr>
            <p:ph type="title"/>
          </p:nvPr>
        </p:nvSpPr>
        <p:spPr/>
        <p:txBody>
          <a:bodyPr/>
          <a:lstStyle/>
          <a:p>
            <a:r>
              <a:rPr lang="en-US" b="1" dirty="0"/>
              <a:t>PCA before and after batch correction using different methods: RNA mixtures</a:t>
            </a:r>
            <a:endParaRPr lang="en-US" dirty="0"/>
          </a:p>
        </p:txBody>
      </p:sp>
      <p:sp>
        <p:nvSpPr>
          <p:cNvPr id="3" name="Content Placeholder 2">
            <a:extLst>
              <a:ext uri="{FF2B5EF4-FFF2-40B4-BE49-F238E27FC236}">
                <a16:creationId xmlns:a16="http://schemas.microsoft.com/office/drawing/2014/main" id="{4CCF07DB-6E81-C440-9355-1B52021975E9}"/>
              </a:ext>
            </a:extLst>
          </p:cNvPr>
          <p:cNvSpPr>
            <a:spLocks noGrp="1"/>
          </p:cNvSpPr>
          <p:nvPr>
            <p:ph idx="1"/>
          </p:nvPr>
        </p:nvSpPr>
        <p:spPr/>
        <p:txBody>
          <a:bodyPr/>
          <a:lstStyle/>
          <a:p>
            <a:endParaRPr lang="en-US"/>
          </a:p>
        </p:txBody>
      </p:sp>
      <p:grpSp>
        <p:nvGrpSpPr>
          <p:cNvPr id="8" name="Group 7">
            <a:extLst>
              <a:ext uri="{FF2B5EF4-FFF2-40B4-BE49-F238E27FC236}">
                <a16:creationId xmlns:a16="http://schemas.microsoft.com/office/drawing/2014/main" id="{AE66D656-EBDA-2841-B64B-C0FDDC555642}"/>
              </a:ext>
            </a:extLst>
          </p:cNvPr>
          <p:cNvGrpSpPr/>
          <p:nvPr/>
        </p:nvGrpSpPr>
        <p:grpSpPr>
          <a:xfrm>
            <a:off x="616635" y="1808921"/>
            <a:ext cx="11058527" cy="4319898"/>
            <a:chOff x="733541" y="1976346"/>
            <a:chExt cx="10782598" cy="4212109"/>
          </a:xfrm>
        </p:grpSpPr>
        <p:pic>
          <p:nvPicPr>
            <p:cNvPr id="4" name="Picture 3">
              <a:extLst>
                <a:ext uri="{FF2B5EF4-FFF2-40B4-BE49-F238E27FC236}">
                  <a16:creationId xmlns:a16="http://schemas.microsoft.com/office/drawing/2014/main" id="{73A1408C-7F80-D242-9036-78D4F5771676}"/>
                </a:ext>
              </a:extLst>
            </p:cNvPr>
            <p:cNvPicPr>
              <a:picLocks noChangeAspect="1"/>
            </p:cNvPicPr>
            <p:nvPr/>
          </p:nvPicPr>
          <p:blipFill>
            <a:blip r:embed="rId2"/>
            <a:stretch>
              <a:fillRect/>
            </a:stretch>
          </p:blipFill>
          <p:spPr>
            <a:xfrm>
              <a:off x="735496" y="1976346"/>
              <a:ext cx="10780643" cy="4212109"/>
            </a:xfrm>
            <a:prstGeom prst="rect">
              <a:avLst/>
            </a:prstGeom>
          </p:spPr>
        </p:pic>
        <p:sp>
          <p:nvSpPr>
            <p:cNvPr id="5" name="Rectangle 4">
              <a:extLst>
                <a:ext uri="{FF2B5EF4-FFF2-40B4-BE49-F238E27FC236}">
                  <a16:creationId xmlns:a16="http://schemas.microsoft.com/office/drawing/2014/main" id="{5210DFBF-9003-124A-BF9B-548F2C40E2DA}"/>
                </a:ext>
              </a:extLst>
            </p:cNvPr>
            <p:cNvSpPr/>
            <p:nvPr/>
          </p:nvSpPr>
          <p:spPr>
            <a:xfrm>
              <a:off x="4245564" y="2247598"/>
              <a:ext cx="318052" cy="436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4E4C821-3F81-B84E-8C61-A6C892E3A59F}"/>
                </a:ext>
              </a:extLst>
            </p:cNvPr>
            <p:cNvSpPr/>
            <p:nvPr/>
          </p:nvSpPr>
          <p:spPr>
            <a:xfrm>
              <a:off x="733541" y="2254207"/>
              <a:ext cx="318052" cy="436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3D3828A-AD91-1145-AE8E-BD9BD5640C52}"/>
                </a:ext>
              </a:extLst>
            </p:cNvPr>
            <p:cNvSpPr/>
            <p:nvPr/>
          </p:nvSpPr>
          <p:spPr>
            <a:xfrm>
              <a:off x="7853470" y="2288974"/>
              <a:ext cx="318052" cy="436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699775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573-8BBB-994D-B475-FF8E6B6F0E7D}"/>
              </a:ext>
            </a:extLst>
          </p:cNvPr>
          <p:cNvSpPr>
            <a:spLocks noGrp="1"/>
          </p:cNvSpPr>
          <p:nvPr>
            <p:ph type="title"/>
          </p:nvPr>
        </p:nvSpPr>
        <p:spPr/>
        <p:txBody>
          <a:bodyPr/>
          <a:lstStyle/>
          <a:p>
            <a:r>
              <a:rPr lang="en-US" b="1" dirty="0"/>
              <a:t>Silhouette width per method: single cell data</a:t>
            </a:r>
            <a:endParaRPr lang="en-US" dirty="0"/>
          </a:p>
        </p:txBody>
      </p:sp>
      <p:grpSp>
        <p:nvGrpSpPr>
          <p:cNvPr id="7" name="Group 6">
            <a:extLst>
              <a:ext uri="{FF2B5EF4-FFF2-40B4-BE49-F238E27FC236}">
                <a16:creationId xmlns:a16="http://schemas.microsoft.com/office/drawing/2014/main" id="{05A8FACE-D41D-DA42-B9F7-FDE62C64804E}"/>
              </a:ext>
            </a:extLst>
          </p:cNvPr>
          <p:cNvGrpSpPr/>
          <p:nvPr/>
        </p:nvGrpSpPr>
        <p:grpSpPr>
          <a:xfrm>
            <a:off x="1550503" y="1825625"/>
            <a:ext cx="8883071" cy="4010991"/>
            <a:chOff x="1550503" y="1825625"/>
            <a:chExt cx="8883071" cy="4010991"/>
          </a:xfrm>
        </p:grpSpPr>
        <p:pic>
          <p:nvPicPr>
            <p:cNvPr id="4" name="Picture 3">
              <a:extLst>
                <a:ext uri="{FF2B5EF4-FFF2-40B4-BE49-F238E27FC236}">
                  <a16:creationId xmlns:a16="http://schemas.microsoft.com/office/drawing/2014/main" id="{A4E1803B-40C8-5D4E-93DF-C8D744EA3652}"/>
                </a:ext>
              </a:extLst>
            </p:cNvPr>
            <p:cNvPicPr>
              <a:picLocks noChangeAspect="1"/>
            </p:cNvPicPr>
            <p:nvPr/>
          </p:nvPicPr>
          <p:blipFill>
            <a:blip r:embed="rId2"/>
            <a:stretch>
              <a:fillRect/>
            </a:stretch>
          </p:blipFill>
          <p:spPr>
            <a:xfrm>
              <a:off x="1758426" y="1825625"/>
              <a:ext cx="8675148" cy="4010991"/>
            </a:xfrm>
            <a:prstGeom prst="rect">
              <a:avLst/>
            </a:prstGeom>
          </p:spPr>
        </p:pic>
        <p:sp>
          <p:nvSpPr>
            <p:cNvPr id="6" name="Rectangle 5">
              <a:extLst>
                <a:ext uri="{FF2B5EF4-FFF2-40B4-BE49-F238E27FC236}">
                  <a16:creationId xmlns:a16="http://schemas.microsoft.com/office/drawing/2014/main" id="{8730A294-ADCD-FE4E-8912-CC05D0325A6A}"/>
                </a:ext>
              </a:extLst>
            </p:cNvPr>
            <p:cNvSpPr/>
            <p:nvPr/>
          </p:nvSpPr>
          <p:spPr>
            <a:xfrm flipH="1">
              <a:off x="1550503" y="2186609"/>
              <a:ext cx="625365" cy="536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3678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5021"/>
            <a:ext cx="10515600" cy="1325563"/>
          </a:xfrm>
        </p:spPr>
        <p:txBody>
          <a:bodyPr/>
          <a:lstStyle/>
          <a:p>
            <a:pPr algn="ctr"/>
            <a:r>
              <a:rPr lang="en-US" b="1" dirty="0"/>
              <a:t>Data preprocessing challenge: barcodes everywhere…</a:t>
            </a:r>
          </a:p>
        </p:txBody>
      </p:sp>
      <p:pic>
        <p:nvPicPr>
          <p:cNvPr id="4" name="Content Placeholder 4"/>
          <p:cNvPicPr>
            <a:picLocks noChangeAspect="1"/>
          </p:cNvPicPr>
          <p:nvPr/>
        </p:nvPicPr>
        <p:blipFill rotWithShape="1">
          <a:blip r:embed="rId2"/>
          <a:srcRect t="-1" b="13599"/>
          <a:stretch/>
        </p:blipFill>
        <p:spPr>
          <a:xfrm>
            <a:off x="3134305" y="1576984"/>
            <a:ext cx="1428750" cy="1141200"/>
          </a:xfrm>
          <a:prstGeom prst="rect">
            <a:avLst/>
          </a:prstGeom>
        </p:spPr>
      </p:pic>
      <p:pic>
        <p:nvPicPr>
          <p:cNvPr id="5" name="Picture 4"/>
          <p:cNvPicPr>
            <a:picLocks noChangeAspect="1"/>
          </p:cNvPicPr>
          <p:nvPr/>
        </p:nvPicPr>
        <p:blipFill rotWithShape="1">
          <a:blip r:embed="rId2"/>
          <a:srcRect b="13572"/>
          <a:stretch/>
        </p:blipFill>
        <p:spPr>
          <a:xfrm rot="10252844">
            <a:off x="6750158" y="2787651"/>
            <a:ext cx="1734711" cy="1386000"/>
          </a:xfrm>
          <a:prstGeom prst="rect">
            <a:avLst/>
          </a:prstGeom>
        </p:spPr>
      </p:pic>
      <p:pic>
        <p:nvPicPr>
          <p:cNvPr id="6" name="Picture 5"/>
          <p:cNvPicPr>
            <a:picLocks noChangeAspect="1"/>
          </p:cNvPicPr>
          <p:nvPr/>
        </p:nvPicPr>
        <p:blipFill rotWithShape="1">
          <a:blip r:embed="rId2"/>
          <a:srcRect b="16584"/>
          <a:stretch/>
        </p:blipFill>
        <p:spPr>
          <a:xfrm rot="21319907">
            <a:off x="4749113" y="2557914"/>
            <a:ext cx="1414563" cy="10908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 b="23537"/>
          <a:stretch/>
        </p:blipFill>
        <p:spPr>
          <a:xfrm rot="426047">
            <a:off x="6333093" y="1769441"/>
            <a:ext cx="2162202" cy="5904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23535"/>
          <a:stretch/>
        </p:blipFill>
        <p:spPr>
          <a:xfrm rot="368697">
            <a:off x="5020491" y="4390018"/>
            <a:ext cx="2162202" cy="590400"/>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23535"/>
          <a:stretch/>
        </p:blipFill>
        <p:spPr>
          <a:xfrm rot="368697">
            <a:off x="2654185" y="3760702"/>
            <a:ext cx="2162202" cy="590400"/>
          </a:xfrm>
          <a:prstGeom prst="rect">
            <a:avLst/>
          </a:prstGeom>
          <a:scene3d>
            <a:camera prst="orthographicFront">
              <a:rot lat="0" lon="0" rev="8100000"/>
            </a:camera>
            <a:lightRig rig="threePt" dir="t"/>
          </a:scene3d>
        </p:spPr>
      </p:pic>
      <p:pic>
        <p:nvPicPr>
          <p:cNvPr id="10" name="Picture 9"/>
          <p:cNvPicPr>
            <a:picLocks noChangeAspect="1"/>
          </p:cNvPicPr>
          <p:nvPr/>
        </p:nvPicPr>
        <p:blipFill>
          <a:blip r:embed="rId2"/>
          <a:stretch>
            <a:fillRect/>
          </a:stretch>
        </p:blipFill>
        <p:spPr>
          <a:xfrm rot="900000">
            <a:off x="8919793" y="2603496"/>
            <a:ext cx="1357664" cy="94131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2742" y="2759869"/>
            <a:ext cx="1197487" cy="1187466"/>
          </a:xfrm>
          <a:prstGeom prst="rect">
            <a:avLst/>
          </a:prstGeom>
        </p:spPr>
      </p:pic>
      <p:sp>
        <p:nvSpPr>
          <p:cNvPr id="12" name="Slide Number Placeholder 11"/>
          <p:cNvSpPr>
            <a:spLocks noGrp="1"/>
          </p:cNvSpPr>
          <p:nvPr>
            <p:ph type="sldNum" sz="quarter" idx="12"/>
          </p:nvPr>
        </p:nvSpPr>
        <p:spPr/>
        <p:txBody>
          <a:bodyPr/>
          <a:lstStyle/>
          <a:p>
            <a:fld id="{A4D48252-9EAD-EE44-9C38-05C5B1885287}" type="slidenum">
              <a:rPr lang="en-US" smtClean="0"/>
              <a:t>5</a:t>
            </a:fld>
            <a:endParaRPr lang="en-US"/>
          </a:p>
        </p:txBody>
      </p:sp>
      <p:sp>
        <p:nvSpPr>
          <p:cNvPr id="13" name="Rectangle 12">
            <a:extLst>
              <a:ext uri="{FF2B5EF4-FFF2-40B4-BE49-F238E27FC236}">
                <a16:creationId xmlns:a16="http://schemas.microsoft.com/office/drawing/2014/main" id="{FD1E86E8-ED1B-CB4F-8750-8BE769E65EE4}"/>
              </a:ext>
            </a:extLst>
          </p:cNvPr>
          <p:cNvSpPr/>
          <p:nvPr/>
        </p:nvSpPr>
        <p:spPr>
          <a:xfrm>
            <a:off x="706029" y="5428941"/>
            <a:ext cx="10611495" cy="1077218"/>
          </a:xfrm>
          <a:prstGeom prst="rect">
            <a:avLst/>
          </a:prstGeom>
        </p:spPr>
        <p:txBody>
          <a:bodyPr wrap="none">
            <a:spAutoFit/>
          </a:bodyPr>
          <a:lstStyle/>
          <a:p>
            <a:r>
              <a:rPr lang="en-US" sz="3200" b="1" dirty="0"/>
              <a:t>Goal:</a:t>
            </a:r>
            <a:r>
              <a:rPr lang="en-US" sz="3200" dirty="0"/>
              <a:t> develop software to process data generated by different </a:t>
            </a:r>
          </a:p>
          <a:p>
            <a:r>
              <a:rPr lang="en-US" sz="3200" dirty="0"/>
              <a:t>		protocols we routinely encountered</a:t>
            </a:r>
          </a:p>
        </p:txBody>
      </p:sp>
    </p:spTree>
    <p:extLst>
      <p:ext uri="{BB962C8B-B14F-4D97-AF65-F5344CB8AC3E}">
        <p14:creationId xmlns:p14="http://schemas.microsoft.com/office/powerpoint/2010/main" val="23145187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C131E-22CF-694A-B9F5-BE6129313C94}"/>
              </a:ext>
            </a:extLst>
          </p:cNvPr>
          <p:cNvSpPr>
            <a:spLocks noGrp="1"/>
          </p:cNvSpPr>
          <p:nvPr>
            <p:ph type="title"/>
          </p:nvPr>
        </p:nvSpPr>
        <p:spPr/>
        <p:txBody>
          <a:bodyPr/>
          <a:lstStyle/>
          <a:p>
            <a:r>
              <a:rPr lang="en-US" b="1" dirty="0"/>
              <a:t>Silhouette width per method: RNA mixture</a:t>
            </a:r>
            <a:endParaRPr lang="en-US" dirty="0"/>
          </a:p>
        </p:txBody>
      </p:sp>
      <p:grpSp>
        <p:nvGrpSpPr>
          <p:cNvPr id="6" name="Group 5">
            <a:extLst>
              <a:ext uri="{FF2B5EF4-FFF2-40B4-BE49-F238E27FC236}">
                <a16:creationId xmlns:a16="http://schemas.microsoft.com/office/drawing/2014/main" id="{65E06510-62A2-F343-843E-4826B0C46451}"/>
              </a:ext>
            </a:extLst>
          </p:cNvPr>
          <p:cNvGrpSpPr/>
          <p:nvPr/>
        </p:nvGrpSpPr>
        <p:grpSpPr>
          <a:xfrm>
            <a:off x="1212575" y="1908310"/>
            <a:ext cx="9664148" cy="4069867"/>
            <a:chOff x="636103" y="1362319"/>
            <a:chExt cx="10717697" cy="4814644"/>
          </a:xfrm>
        </p:grpSpPr>
        <p:pic>
          <p:nvPicPr>
            <p:cNvPr id="4" name="Picture 3">
              <a:extLst>
                <a:ext uri="{FF2B5EF4-FFF2-40B4-BE49-F238E27FC236}">
                  <a16:creationId xmlns:a16="http://schemas.microsoft.com/office/drawing/2014/main" id="{D44D5BB5-9284-874E-B51C-3988914C9666}"/>
                </a:ext>
              </a:extLst>
            </p:cNvPr>
            <p:cNvPicPr>
              <a:picLocks noChangeAspect="1"/>
            </p:cNvPicPr>
            <p:nvPr/>
          </p:nvPicPr>
          <p:blipFill>
            <a:blip r:embed="rId2"/>
            <a:stretch>
              <a:fillRect/>
            </a:stretch>
          </p:blipFill>
          <p:spPr>
            <a:xfrm>
              <a:off x="1008822" y="1362319"/>
              <a:ext cx="10344978" cy="4814644"/>
            </a:xfrm>
            <a:prstGeom prst="rect">
              <a:avLst/>
            </a:prstGeom>
          </p:spPr>
        </p:pic>
        <p:sp>
          <p:nvSpPr>
            <p:cNvPr id="5" name="Rectangle 4">
              <a:extLst>
                <a:ext uri="{FF2B5EF4-FFF2-40B4-BE49-F238E27FC236}">
                  <a16:creationId xmlns:a16="http://schemas.microsoft.com/office/drawing/2014/main" id="{E1A79D85-CDB8-8046-8DB7-C1B5BE7973F9}"/>
                </a:ext>
              </a:extLst>
            </p:cNvPr>
            <p:cNvSpPr/>
            <p:nvPr/>
          </p:nvSpPr>
          <p:spPr>
            <a:xfrm flipH="1">
              <a:off x="636103" y="1689653"/>
              <a:ext cx="625365" cy="536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008450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56BA4E-7334-4443-A1B2-29BC08B8A77B}"/>
              </a:ext>
            </a:extLst>
          </p:cNvPr>
          <p:cNvSpPr>
            <a:spLocks noGrp="1"/>
          </p:cNvSpPr>
          <p:nvPr>
            <p:ph idx="1"/>
          </p:nvPr>
        </p:nvSpPr>
        <p:spPr>
          <a:xfrm>
            <a:off x="1454427" y="2064162"/>
            <a:ext cx="10515600" cy="4351338"/>
          </a:xfrm>
        </p:spPr>
        <p:txBody>
          <a:bodyPr>
            <a:normAutofit lnSpcReduction="1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hlinkClick r:id="rId2"/>
              </a:rPr>
              <a:t>https://www.biorxiv.org/content/early/2018/10/08/433102</a:t>
            </a:r>
            <a:r>
              <a:rPr lang="en-US" dirty="0"/>
              <a:t> </a:t>
            </a:r>
          </a:p>
          <a:p>
            <a:pPr marL="0" indent="0">
              <a:buNone/>
            </a:pPr>
            <a:r>
              <a:rPr lang="en-US" dirty="0">
                <a:hlinkClick r:id="rId3"/>
              </a:rPr>
              <a:t>https://github.com/LuyiTian/CellBench_data</a:t>
            </a:r>
            <a:r>
              <a:rPr lang="en-US" dirty="0"/>
              <a:t> </a:t>
            </a:r>
          </a:p>
        </p:txBody>
      </p:sp>
      <p:pic>
        <p:nvPicPr>
          <p:cNvPr id="5" name="Picture 4">
            <a:extLst>
              <a:ext uri="{FF2B5EF4-FFF2-40B4-BE49-F238E27FC236}">
                <a16:creationId xmlns:a16="http://schemas.microsoft.com/office/drawing/2014/main" id="{037C0A4A-3B50-8D41-93E3-F7E5F1B6AFFB}"/>
              </a:ext>
            </a:extLst>
          </p:cNvPr>
          <p:cNvPicPr>
            <a:picLocks noChangeAspect="1"/>
          </p:cNvPicPr>
          <p:nvPr/>
        </p:nvPicPr>
        <p:blipFill>
          <a:blip r:embed="rId4"/>
          <a:stretch>
            <a:fillRect/>
          </a:stretch>
        </p:blipFill>
        <p:spPr>
          <a:xfrm>
            <a:off x="1296581" y="39756"/>
            <a:ext cx="9575449" cy="5134251"/>
          </a:xfrm>
          <a:prstGeom prst="rect">
            <a:avLst/>
          </a:prstGeom>
        </p:spPr>
      </p:pic>
    </p:spTree>
    <p:extLst>
      <p:ext uri="{BB962C8B-B14F-4D97-AF65-F5344CB8AC3E}">
        <p14:creationId xmlns:p14="http://schemas.microsoft.com/office/powerpoint/2010/main" val="8747884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5AC8C-63C3-454C-8A77-8C72AC9FA295}"/>
              </a:ext>
            </a:extLst>
          </p:cNvPr>
          <p:cNvSpPr>
            <a:spLocks noGrp="1"/>
          </p:cNvSpPr>
          <p:nvPr>
            <p:ph type="title"/>
          </p:nvPr>
        </p:nvSpPr>
        <p:spPr/>
        <p:txBody>
          <a:bodyPr/>
          <a:lstStyle/>
          <a:p>
            <a:r>
              <a:rPr lang="en-US" b="1" dirty="0"/>
              <a:t>Summary and challenges</a:t>
            </a:r>
          </a:p>
        </p:txBody>
      </p:sp>
      <p:sp>
        <p:nvSpPr>
          <p:cNvPr id="3" name="Content Placeholder 2">
            <a:extLst>
              <a:ext uri="{FF2B5EF4-FFF2-40B4-BE49-F238E27FC236}">
                <a16:creationId xmlns:a16="http://schemas.microsoft.com/office/drawing/2014/main" id="{D869D473-1BB1-1743-958E-81399995FEE1}"/>
              </a:ext>
            </a:extLst>
          </p:cNvPr>
          <p:cNvSpPr>
            <a:spLocks noGrp="1"/>
          </p:cNvSpPr>
          <p:nvPr>
            <p:ph idx="1"/>
          </p:nvPr>
        </p:nvSpPr>
        <p:spPr>
          <a:xfrm>
            <a:off x="838200" y="1666596"/>
            <a:ext cx="9935817" cy="4595053"/>
          </a:xfrm>
        </p:spPr>
        <p:txBody>
          <a:bodyPr>
            <a:normAutofit fontScale="92500" lnSpcReduction="10000"/>
          </a:bodyPr>
          <a:lstStyle/>
          <a:p>
            <a:r>
              <a:rPr lang="en-US" dirty="0"/>
              <a:t>We’ve created a unique data resource to help researchers evaluate different platforms and analysis methods in this fast moving field	</a:t>
            </a:r>
          </a:p>
          <a:p>
            <a:pPr lvl="1"/>
            <a:r>
              <a:rPr lang="en-US" dirty="0"/>
              <a:t>Developing a benchmarking software platform </a:t>
            </a:r>
            <a:r>
              <a:rPr lang="en-US" i="1" dirty="0" err="1"/>
              <a:t>CellBench</a:t>
            </a:r>
            <a:r>
              <a:rPr lang="en-US" dirty="0"/>
              <a:t> to make this easier</a:t>
            </a:r>
          </a:p>
          <a:p>
            <a:r>
              <a:rPr lang="en-US" dirty="0"/>
              <a:t>Analysis of these data sets across a range of tasks reveals no global optimum</a:t>
            </a:r>
          </a:p>
          <a:p>
            <a:r>
              <a:rPr lang="en-US" dirty="0"/>
              <a:t>Default settings used is all analyses. We haven’t assessed interactions between analysis steps i.e. the effect of different normalizations on clustering results</a:t>
            </a:r>
          </a:p>
          <a:p>
            <a:r>
              <a:rPr lang="en-US" dirty="0"/>
              <a:t>We are hopeful that more of these types of data sets and analyses will improve the quality and performance of </a:t>
            </a:r>
            <a:r>
              <a:rPr lang="en-US" dirty="0" err="1"/>
              <a:t>scRNA-seq</a:t>
            </a:r>
            <a:r>
              <a:rPr lang="en-US" dirty="0"/>
              <a:t> methods available to researchers</a:t>
            </a:r>
          </a:p>
          <a:p>
            <a:r>
              <a:rPr lang="en-US" dirty="0"/>
              <a:t>Easy to install software (i.e. Bioconductor) makes these efforts easier!</a:t>
            </a:r>
          </a:p>
        </p:txBody>
      </p:sp>
      <p:pic>
        <p:nvPicPr>
          <p:cNvPr id="4" name="Picture 3">
            <a:extLst>
              <a:ext uri="{FF2B5EF4-FFF2-40B4-BE49-F238E27FC236}">
                <a16:creationId xmlns:a16="http://schemas.microsoft.com/office/drawing/2014/main" id="{28F8D134-2478-2C41-967E-6B565330F669}"/>
              </a:ext>
            </a:extLst>
          </p:cNvPr>
          <p:cNvPicPr>
            <a:picLocks noChangeAspect="1"/>
          </p:cNvPicPr>
          <p:nvPr/>
        </p:nvPicPr>
        <p:blipFill>
          <a:blip r:embed="rId2"/>
          <a:stretch>
            <a:fillRect/>
          </a:stretch>
        </p:blipFill>
        <p:spPr>
          <a:xfrm>
            <a:off x="10390536" y="1666598"/>
            <a:ext cx="1378495" cy="1578599"/>
          </a:xfrm>
          <a:prstGeom prst="rect">
            <a:avLst/>
          </a:prstGeom>
        </p:spPr>
      </p:pic>
    </p:spTree>
    <p:extLst>
      <p:ext uri="{BB962C8B-B14F-4D97-AF65-F5344CB8AC3E}">
        <p14:creationId xmlns:p14="http://schemas.microsoft.com/office/powerpoint/2010/main" val="8432333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Current work and future plans</a:t>
            </a:r>
          </a:p>
        </p:txBody>
      </p:sp>
      <p:sp>
        <p:nvSpPr>
          <p:cNvPr id="3" name="Content Placeholder 2"/>
          <p:cNvSpPr>
            <a:spLocks noGrp="1"/>
          </p:cNvSpPr>
          <p:nvPr>
            <p:ph idx="1"/>
          </p:nvPr>
        </p:nvSpPr>
        <p:spPr/>
        <p:txBody>
          <a:bodyPr>
            <a:normAutofit/>
          </a:bodyPr>
          <a:lstStyle/>
          <a:p>
            <a:r>
              <a:rPr lang="en-US" dirty="0"/>
              <a:t>Develop a benchmarking software platform, </a:t>
            </a:r>
            <a:r>
              <a:rPr lang="en-US" i="1" dirty="0" err="1"/>
              <a:t>CellBench</a:t>
            </a:r>
            <a:r>
              <a:rPr lang="en-US" i="1" dirty="0"/>
              <a:t> 		      </a:t>
            </a:r>
            <a:r>
              <a:rPr lang="en-US" dirty="0"/>
              <a:t>(think</a:t>
            </a:r>
            <a:r>
              <a:rPr lang="en-US" i="1" dirty="0"/>
              <a:t> </a:t>
            </a:r>
            <a:r>
              <a:rPr lang="en-US" i="1" dirty="0" err="1"/>
              <a:t>affycomp</a:t>
            </a:r>
            <a:r>
              <a:rPr lang="en-US" dirty="0"/>
              <a:t> / </a:t>
            </a:r>
            <a:r>
              <a:rPr lang="en-US" i="1" dirty="0" err="1"/>
              <a:t>rnaseqcomp</a:t>
            </a:r>
            <a:r>
              <a:rPr lang="en-US" dirty="0"/>
              <a:t> but for </a:t>
            </a:r>
            <a:r>
              <a:rPr lang="en-US" dirty="0" err="1"/>
              <a:t>scRNA-seq</a:t>
            </a:r>
            <a:r>
              <a:rPr lang="en-US" i="1" dirty="0"/>
              <a:t>)</a:t>
            </a:r>
            <a:r>
              <a:rPr lang="en-US" dirty="0"/>
              <a:t> that 		     makes it easy to generate performance metrics so that		         new methods can be added to the comparison as they 		 become available. </a:t>
            </a:r>
          </a:p>
          <a:p>
            <a:r>
              <a:rPr lang="en-US" dirty="0"/>
              <a:t>Extend </a:t>
            </a:r>
            <a:r>
              <a:rPr lang="en-US" i="1" dirty="0" err="1"/>
              <a:t>scPipe</a:t>
            </a:r>
            <a:r>
              <a:rPr lang="en-US" dirty="0"/>
              <a:t> to handle preprocessing of other single 		         cell data types (long-read </a:t>
            </a:r>
            <a:r>
              <a:rPr lang="en-US" dirty="0" err="1"/>
              <a:t>scRNA-seq</a:t>
            </a:r>
            <a:r>
              <a:rPr lang="en-US" dirty="0"/>
              <a:t>) </a:t>
            </a:r>
          </a:p>
        </p:txBody>
      </p:sp>
      <p:pic>
        <p:nvPicPr>
          <p:cNvPr id="4" name="Picture 3">
            <a:extLst>
              <a:ext uri="{FF2B5EF4-FFF2-40B4-BE49-F238E27FC236}">
                <a16:creationId xmlns:a16="http://schemas.microsoft.com/office/drawing/2014/main" id="{FAD679FB-C868-F947-BA86-66F31EED2AFA}"/>
              </a:ext>
            </a:extLst>
          </p:cNvPr>
          <p:cNvPicPr>
            <a:picLocks noChangeAspect="1"/>
          </p:cNvPicPr>
          <p:nvPr/>
        </p:nvPicPr>
        <p:blipFill>
          <a:blip r:embed="rId2"/>
          <a:stretch>
            <a:fillRect/>
          </a:stretch>
        </p:blipFill>
        <p:spPr>
          <a:xfrm>
            <a:off x="9416505" y="1825625"/>
            <a:ext cx="1378495" cy="1578599"/>
          </a:xfrm>
          <a:prstGeom prst="rect">
            <a:avLst/>
          </a:prstGeom>
        </p:spPr>
      </p:pic>
      <p:pic>
        <p:nvPicPr>
          <p:cNvPr id="6" name="Picture 5">
            <a:extLst>
              <a:ext uri="{FF2B5EF4-FFF2-40B4-BE49-F238E27FC236}">
                <a16:creationId xmlns:a16="http://schemas.microsoft.com/office/drawing/2014/main" id="{01E24BAB-9341-034D-BB48-23EA83F09A84}"/>
              </a:ext>
            </a:extLst>
          </p:cNvPr>
          <p:cNvPicPr>
            <a:picLocks noChangeAspect="1"/>
          </p:cNvPicPr>
          <p:nvPr/>
        </p:nvPicPr>
        <p:blipFill>
          <a:blip r:embed="rId3"/>
          <a:stretch>
            <a:fillRect/>
          </a:stretch>
        </p:blipFill>
        <p:spPr>
          <a:xfrm>
            <a:off x="9374039" y="3695700"/>
            <a:ext cx="1563558" cy="1721228"/>
          </a:xfrm>
          <a:prstGeom prst="rect">
            <a:avLst/>
          </a:prstGeom>
        </p:spPr>
      </p:pic>
    </p:spTree>
    <p:extLst>
      <p:ext uri="{BB962C8B-B14F-4D97-AF65-F5344CB8AC3E}">
        <p14:creationId xmlns:p14="http://schemas.microsoft.com/office/powerpoint/2010/main" val="14426385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29" name="Title 1"/>
          <p:cNvSpPr>
            <a:spLocks noGrp="1" noChangeArrowheads="1"/>
          </p:cNvSpPr>
          <p:nvPr>
            <p:ph type="title"/>
          </p:nvPr>
        </p:nvSpPr>
        <p:spPr/>
        <p:txBody>
          <a:bodyPr/>
          <a:lstStyle/>
          <a:p>
            <a:pPr algn="ctr"/>
            <a:r>
              <a:rPr lang="en-US" altLang="en-US" b="1" dirty="0"/>
              <a:t>Pilot long-read </a:t>
            </a:r>
            <a:r>
              <a:rPr lang="en-US" altLang="en-US" b="1" dirty="0" err="1"/>
              <a:t>scRNA-seq</a:t>
            </a:r>
            <a:r>
              <a:rPr lang="en-US" altLang="en-US" b="1" dirty="0"/>
              <a:t> data</a:t>
            </a:r>
          </a:p>
        </p:txBody>
      </p:sp>
      <p:sp>
        <p:nvSpPr>
          <p:cNvPr id="22559" name="TextBox 6"/>
          <p:cNvSpPr txBox="1">
            <a:spLocks noChangeArrowheads="1"/>
          </p:cNvSpPr>
          <p:nvPr/>
        </p:nvSpPr>
        <p:spPr bwMode="auto">
          <a:xfrm>
            <a:off x="2900838" y="1927522"/>
            <a:ext cx="148790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sz="3200" dirty="0" err="1">
                <a:latin typeface="+mn-lt"/>
              </a:rPr>
              <a:t>MinION</a:t>
            </a:r>
            <a:endParaRPr lang="en-US" altLang="en-US" sz="3200" dirty="0">
              <a:latin typeface="+mn-lt"/>
            </a:endParaRPr>
          </a:p>
        </p:txBody>
      </p:sp>
      <p:sp>
        <p:nvSpPr>
          <p:cNvPr id="22560" name="TextBox 7"/>
          <p:cNvSpPr txBox="1">
            <a:spLocks noChangeArrowheads="1"/>
          </p:cNvSpPr>
          <p:nvPr/>
        </p:nvSpPr>
        <p:spPr bwMode="auto">
          <a:xfrm>
            <a:off x="7932954" y="1935039"/>
            <a:ext cx="12915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sz="3200" dirty="0">
                <a:latin typeface="+mn-lt"/>
              </a:rPr>
              <a:t>PacBio</a:t>
            </a:r>
          </a:p>
        </p:txBody>
      </p:sp>
      <p:sp>
        <p:nvSpPr>
          <p:cNvPr id="22561" name="TextBox 8"/>
          <p:cNvSpPr txBox="1">
            <a:spLocks noChangeArrowheads="1"/>
          </p:cNvSpPr>
          <p:nvPr/>
        </p:nvSpPr>
        <p:spPr bwMode="auto">
          <a:xfrm>
            <a:off x="5411924" y="1389257"/>
            <a:ext cx="13681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sz="3600" dirty="0">
                <a:latin typeface="+mn-lt"/>
              </a:rPr>
              <a:t>t-SNE</a:t>
            </a:r>
          </a:p>
        </p:txBody>
      </p:sp>
      <p:pic>
        <p:nvPicPr>
          <p:cNvPr id="4" name="Picture 3">
            <a:extLst>
              <a:ext uri="{FF2B5EF4-FFF2-40B4-BE49-F238E27FC236}">
                <a16:creationId xmlns:a16="http://schemas.microsoft.com/office/drawing/2014/main" id="{0D034109-8543-CF46-93E6-09152C244A04}"/>
              </a:ext>
            </a:extLst>
          </p:cNvPr>
          <p:cNvPicPr>
            <a:picLocks noChangeAspect="1"/>
          </p:cNvPicPr>
          <p:nvPr/>
        </p:nvPicPr>
        <p:blipFill>
          <a:blip r:embed="rId2"/>
          <a:stretch>
            <a:fillRect/>
          </a:stretch>
        </p:blipFill>
        <p:spPr>
          <a:xfrm>
            <a:off x="6456501" y="2522102"/>
            <a:ext cx="4757489" cy="3964574"/>
          </a:xfrm>
          <a:prstGeom prst="rect">
            <a:avLst/>
          </a:prstGeom>
        </p:spPr>
      </p:pic>
      <p:pic>
        <p:nvPicPr>
          <p:cNvPr id="7" name="Picture 6">
            <a:extLst>
              <a:ext uri="{FF2B5EF4-FFF2-40B4-BE49-F238E27FC236}">
                <a16:creationId xmlns:a16="http://schemas.microsoft.com/office/drawing/2014/main" id="{FE9EC143-B1F8-BA41-AE3D-69F06B377F5A}"/>
              </a:ext>
            </a:extLst>
          </p:cNvPr>
          <p:cNvPicPr>
            <a:picLocks noChangeAspect="1"/>
          </p:cNvPicPr>
          <p:nvPr/>
        </p:nvPicPr>
        <p:blipFill>
          <a:blip r:embed="rId3"/>
          <a:stretch>
            <a:fillRect/>
          </a:stretch>
        </p:blipFill>
        <p:spPr>
          <a:xfrm>
            <a:off x="1515676" y="2519814"/>
            <a:ext cx="4762980" cy="3969150"/>
          </a:xfrm>
          <a:prstGeom prst="rect">
            <a:avLst/>
          </a:prstGeom>
        </p:spPr>
      </p:pic>
    </p:spTree>
    <p:extLst>
      <p:ext uri="{BB962C8B-B14F-4D97-AF65-F5344CB8AC3E}">
        <p14:creationId xmlns:p14="http://schemas.microsoft.com/office/powerpoint/2010/main" val="38381221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057" name="Picture 6">
            <a:extLst>
              <a:ext uri="{FF2B5EF4-FFF2-40B4-BE49-F238E27FC236}">
                <a16:creationId xmlns:a16="http://schemas.microsoft.com/office/drawing/2014/main" id="{12193F8C-619B-C241-8FFE-6B91A663C3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654" y="74610"/>
            <a:ext cx="1587500" cy="185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C7BB20FA-1350-A940-B3AF-FCF5B190F419}"/>
              </a:ext>
            </a:extLst>
          </p:cNvPr>
          <p:cNvSpPr txBox="1"/>
          <p:nvPr/>
        </p:nvSpPr>
        <p:spPr>
          <a:xfrm>
            <a:off x="2627120" y="5906821"/>
            <a:ext cx="6703145" cy="461665"/>
          </a:xfrm>
          <a:prstGeom prst="rect">
            <a:avLst/>
          </a:prstGeom>
          <a:noFill/>
        </p:spPr>
        <p:txBody>
          <a:bodyPr wrap="square" rtlCol="0">
            <a:spAutoFit/>
          </a:bodyPr>
          <a:lstStyle/>
          <a:p>
            <a:r>
              <a:rPr lang="en-US" sz="2400" dirty="0">
                <a:latin typeface="Arial"/>
                <a:cs typeface="Arial"/>
                <a:hlinkClick r:id="rId3"/>
              </a:rPr>
              <a:t>https://f1000research.com/articles/5-1408/v2</a:t>
            </a:r>
            <a:r>
              <a:rPr lang="en-US" sz="2400" dirty="0">
                <a:latin typeface="Arial"/>
                <a:cs typeface="Arial"/>
              </a:rPr>
              <a:t> </a:t>
            </a:r>
          </a:p>
        </p:txBody>
      </p:sp>
      <p:pic>
        <p:nvPicPr>
          <p:cNvPr id="5" name="Picture 4">
            <a:extLst>
              <a:ext uri="{FF2B5EF4-FFF2-40B4-BE49-F238E27FC236}">
                <a16:creationId xmlns:a16="http://schemas.microsoft.com/office/drawing/2014/main" id="{F169A2D4-F0D5-8444-A2B4-78190933FE87}"/>
              </a:ext>
            </a:extLst>
          </p:cNvPr>
          <p:cNvPicPr>
            <a:picLocks noChangeAspect="1"/>
          </p:cNvPicPr>
          <p:nvPr/>
        </p:nvPicPr>
        <p:blipFill rotWithShape="1">
          <a:blip r:embed="rId4"/>
          <a:srcRect b="38195"/>
          <a:stretch/>
        </p:blipFill>
        <p:spPr>
          <a:xfrm>
            <a:off x="2353310" y="683358"/>
            <a:ext cx="8521700" cy="3736242"/>
          </a:xfrm>
          <a:prstGeom prst="rect">
            <a:avLst/>
          </a:prstGeom>
        </p:spPr>
      </p:pic>
      <p:pic>
        <p:nvPicPr>
          <p:cNvPr id="8" name="Picture 7">
            <a:extLst>
              <a:ext uri="{FF2B5EF4-FFF2-40B4-BE49-F238E27FC236}">
                <a16:creationId xmlns:a16="http://schemas.microsoft.com/office/drawing/2014/main" id="{898C87B4-EDF9-A948-84C1-8BF2653F1E07}"/>
              </a:ext>
            </a:extLst>
          </p:cNvPr>
          <p:cNvPicPr>
            <a:picLocks noChangeAspect="1"/>
          </p:cNvPicPr>
          <p:nvPr/>
        </p:nvPicPr>
        <p:blipFill rotWithShape="1">
          <a:blip r:embed="rId4"/>
          <a:srcRect t="78740"/>
          <a:stretch/>
        </p:blipFill>
        <p:spPr>
          <a:xfrm>
            <a:off x="2353310" y="4480560"/>
            <a:ext cx="8521700" cy="1285240"/>
          </a:xfrm>
          <a:prstGeom prst="rect">
            <a:avLst/>
          </a:prstGeom>
        </p:spPr>
      </p:pic>
    </p:spTree>
    <p:extLst>
      <p:ext uri="{BB962C8B-B14F-4D97-AF65-F5344CB8AC3E}">
        <p14:creationId xmlns:p14="http://schemas.microsoft.com/office/powerpoint/2010/main" val="30759999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AU" b="1" dirty="0"/>
              <a:t>Acknowledgements</a:t>
            </a:r>
          </a:p>
        </p:txBody>
      </p:sp>
      <p:sp>
        <p:nvSpPr>
          <p:cNvPr id="5" name="TextBox 4"/>
          <p:cNvSpPr txBox="1"/>
          <p:nvPr/>
        </p:nvSpPr>
        <p:spPr>
          <a:xfrm>
            <a:off x="1504905" y="1588062"/>
            <a:ext cx="2996351" cy="4524315"/>
          </a:xfrm>
          <a:prstGeom prst="rect">
            <a:avLst/>
          </a:prstGeom>
          <a:noFill/>
        </p:spPr>
        <p:txBody>
          <a:bodyPr wrap="square" rtlCol="0">
            <a:spAutoFit/>
          </a:bodyPr>
          <a:lstStyle/>
          <a:p>
            <a:r>
              <a:rPr lang="en-AU" sz="2800" b="1" i="1" u="sng" dirty="0" err="1">
                <a:solidFill>
                  <a:schemeClr val="bg2">
                    <a:lumMod val="25000"/>
                  </a:schemeClr>
                </a:solidFill>
                <a:latin typeface="+mj-lt"/>
              </a:rPr>
              <a:t>Luyi</a:t>
            </a:r>
            <a:r>
              <a:rPr lang="en-AU" sz="2800" b="1" i="1" u="sng" dirty="0">
                <a:solidFill>
                  <a:schemeClr val="bg2">
                    <a:lumMod val="25000"/>
                  </a:schemeClr>
                </a:solidFill>
                <a:latin typeface="+mj-lt"/>
              </a:rPr>
              <a:t> Tian</a:t>
            </a:r>
          </a:p>
          <a:p>
            <a:r>
              <a:rPr lang="en-AU" sz="2800" b="1" i="1" dirty="0" err="1">
                <a:solidFill>
                  <a:schemeClr val="bg2">
                    <a:lumMod val="25000"/>
                  </a:schemeClr>
                </a:solidFill>
                <a:latin typeface="+mj-lt"/>
              </a:rPr>
              <a:t>Xueyi</a:t>
            </a:r>
            <a:r>
              <a:rPr lang="en-AU" sz="2800" b="1" i="1" dirty="0">
                <a:solidFill>
                  <a:schemeClr val="bg2">
                    <a:lumMod val="25000"/>
                  </a:schemeClr>
                </a:solidFill>
                <a:latin typeface="+mj-lt"/>
              </a:rPr>
              <a:t> Dong</a:t>
            </a:r>
          </a:p>
          <a:p>
            <a:r>
              <a:rPr lang="en-AU" sz="2800" b="1" i="1" dirty="0" err="1">
                <a:solidFill>
                  <a:schemeClr val="bg2">
                    <a:lumMod val="25000"/>
                  </a:schemeClr>
                </a:solidFill>
                <a:latin typeface="+mj-lt"/>
              </a:rPr>
              <a:t>Shian</a:t>
            </a:r>
            <a:r>
              <a:rPr lang="en-AU" sz="2800" b="1" i="1" dirty="0">
                <a:solidFill>
                  <a:schemeClr val="bg2">
                    <a:lumMod val="25000"/>
                  </a:schemeClr>
                </a:solidFill>
                <a:latin typeface="+mj-lt"/>
              </a:rPr>
              <a:t> Su</a:t>
            </a:r>
          </a:p>
          <a:p>
            <a:endParaRPr lang="en-AU" sz="800" b="1" i="1" dirty="0">
              <a:solidFill>
                <a:schemeClr val="bg2">
                  <a:lumMod val="25000"/>
                </a:schemeClr>
              </a:solidFill>
              <a:latin typeface="+mj-lt"/>
            </a:endParaRPr>
          </a:p>
          <a:p>
            <a:r>
              <a:rPr lang="en-AU" sz="2800" b="1" i="1" dirty="0" err="1">
                <a:solidFill>
                  <a:schemeClr val="bg2">
                    <a:lumMod val="25000"/>
                  </a:schemeClr>
                </a:solidFill>
                <a:latin typeface="+mj-lt"/>
              </a:rPr>
              <a:t>Shalin</a:t>
            </a:r>
            <a:r>
              <a:rPr lang="en-AU" sz="2800" b="1" i="1" dirty="0">
                <a:solidFill>
                  <a:schemeClr val="bg2">
                    <a:lumMod val="25000"/>
                  </a:schemeClr>
                </a:solidFill>
                <a:latin typeface="+mj-lt"/>
              </a:rPr>
              <a:t> </a:t>
            </a:r>
            <a:r>
              <a:rPr lang="en-AU" sz="2800" b="1" i="1" dirty="0" err="1">
                <a:solidFill>
                  <a:schemeClr val="bg2">
                    <a:lumMod val="25000"/>
                  </a:schemeClr>
                </a:solidFill>
                <a:latin typeface="+mj-lt"/>
              </a:rPr>
              <a:t>Naik</a:t>
            </a:r>
            <a:endParaRPr lang="en-AU" sz="2800" b="1" i="1" dirty="0">
              <a:solidFill>
                <a:schemeClr val="bg2">
                  <a:lumMod val="25000"/>
                </a:schemeClr>
              </a:solidFill>
              <a:latin typeface="+mj-lt"/>
            </a:endParaRPr>
          </a:p>
          <a:p>
            <a:r>
              <a:rPr lang="en-AU" sz="2800" b="1" i="1" dirty="0">
                <a:solidFill>
                  <a:schemeClr val="bg2">
                    <a:lumMod val="25000"/>
                  </a:schemeClr>
                </a:solidFill>
                <a:latin typeface="+mj-lt"/>
              </a:rPr>
              <a:t>Daniela </a:t>
            </a:r>
            <a:r>
              <a:rPr lang="en-AU" sz="2800" b="1" i="1" dirty="0" err="1">
                <a:solidFill>
                  <a:schemeClr val="bg2">
                    <a:lumMod val="25000"/>
                  </a:schemeClr>
                </a:solidFill>
                <a:latin typeface="+mj-lt"/>
              </a:rPr>
              <a:t>Zalcenstein</a:t>
            </a:r>
            <a:endParaRPr lang="en-AU" sz="2800" b="1" i="1" dirty="0">
              <a:solidFill>
                <a:schemeClr val="bg2">
                  <a:lumMod val="25000"/>
                </a:schemeClr>
              </a:solidFill>
              <a:latin typeface="+mj-lt"/>
            </a:endParaRPr>
          </a:p>
          <a:p>
            <a:r>
              <a:rPr lang="en-AU" sz="2800" b="1" i="1" dirty="0" err="1">
                <a:solidFill>
                  <a:schemeClr val="bg2">
                    <a:lumMod val="25000"/>
                  </a:schemeClr>
                </a:solidFill>
                <a:latin typeface="+mj-lt"/>
              </a:rPr>
              <a:t>Jaring</a:t>
            </a:r>
            <a:r>
              <a:rPr lang="en-AU" sz="2800" b="1" i="1" dirty="0">
                <a:solidFill>
                  <a:schemeClr val="bg2">
                    <a:lumMod val="25000"/>
                  </a:schemeClr>
                </a:solidFill>
                <a:latin typeface="+mj-lt"/>
              </a:rPr>
              <a:t> </a:t>
            </a:r>
            <a:r>
              <a:rPr lang="en-AU" sz="2800" b="1" i="1" dirty="0" err="1">
                <a:solidFill>
                  <a:schemeClr val="bg2">
                    <a:lumMod val="25000"/>
                  </a:schemeClr>
                </a:solidFill>
                <a:latin typeface="+mj-lt"/>
              </a:rPr>
              <a:t>Schreuder</a:t>
            </a:r>
            <a:br>
              <a:rPr lang="en-AU" sz="2800" b="1" i="1" dirty="0">
                <a:solidFill>
                  <a:schemeClr val="bg2">
                    <a:lumMod val="25000"/>
                  </a:schemeClr>
                </a:solidFill>
                <a:latin typeface="+mj-lt"/>
              </a:rPr>
            </a:br>
            <a:r>
              <a:rPr lang="en-AU" sz="2800" b="1" i="1" dirty="0">
                <a:solidFill>
                  <a:schemeClr val="bg2">
                    <a:lumMod val="25000"/>
                  </a:schemeClr>
                </a:solidFill>
                <a:latin typeface="+mj-lt"/>
              </a:rPr>
              <a:t>Dawn Lin</a:t>
            </a:r>
          </a:p>
          <a:p>
            <a:r>
              <a:rPr lang="en-AU" sz="2800" b="1" i="1" dirty="0">
                <a:solidFill>
                  <a:schemeClr val="bg2">
                    <a:lumMod val="25000"/>
                  </a:schemeClr>
                </a:solidFill>
                <a:latin typeface="+mj-lt"/>
              </a:rPr>
              <a:t>Tom Weber</a:t>
            </a:r>
          </a:p>
          <a:p>
            <a:endParaRPr lang="en-AU" sz="2800" b="1" i="1" dirty="0">
              <a:solidFill>
                <a:schemeClr val="bg2">
                  <a:lumMod val="25000"/>
                </a:schemeClr>
              </a:solidFill>
              <a:latin typeface="+mj-lt"/>
            </a:endParaRPr>
          </a:p>
          <a:p>
            <a:r>
              <a:rPr lang="en-AU" sz="2800" b="1" i="1" dirty="0">
                <a:solidFill>
                  <a:schemeClr val="bg2">
                    <a:lumMod val="25000"/>
                  </a:schemeClr>
                </a:solidFill>
                <a:latin typeface="+mj-lt"/>
              </a:rPr>
              <a:t>Kim-Anh Lê Cao</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8086" y="5476391"/>
            <a:ext cx="4054881" cy="902203"/>
          </a:xfrm>
          <a:prstGeom prst="rect">
            <a:avLst/>
          </a:prstGeom>
        </p:spPr>
      </p:pic>
      <p:sp>
        <p:nvSpPr>
          <p:cNvPr id="4" name="Slide Number Placeholder 3"/>
          <p:cNvSpPr>
            <a:spLocks noGrp="1"/>
          </p:cNvSpPr>
          <p:nvPr>
            <p:ph type="sldNum" sz="quarter" idx="12"/>
          </p:nvPr>
        </p:nvSpPr>
        <p:spPr/>
        <p:txBody>
          <a:bodyPr/>
          <a:lstStyle/>
          <a:p>
            <a:fld id="{A4D48252-9EAD-EE44-9C38-05C5B1885287}" type="slidenum">
              <a:rPr lang="en-US" smtClean="0"/>
              <a:t>56</a:t>
            </a:fld>
            <a:endParaRPr lang="en-US"/>
          </a:p>
        </p:txBody>
      </p:sp>
      <p:pic>
        <p:nvPicPr>
          <p:cNvPr id="7" name="Picture 6">
            <a:extLst>
              <a:ext uri="{FF2B5EF4-FFF2-40B4-BE49-F238E27FC236}">
                <a16:creationId xmlns:a16="http://schemas.microsoft.com/office/drawing/2014/main" id="{4EF9D549-AAF6-D24C-826C-FCECA5B3A080}"/>
              </a:ext>
            </a:extLst>
          </p:cNvPr>
          <p:cNvPicPr>
            <a:picLocks noChangeAspect="1"/>
          </p:cNvPicPr>
          <p:nvPr/>
        </p:nvPicPr>
        <p:blipFill>
          <a:blip r:embed="rId4"/>
          <a:stretch>
            <a:fillRect/>
          </a:stretch>
        </p:blipFill>
        <p:spPr>
          <a:xfrm>
            <a:off x="7690185" y="4525867"/>
            <a:ext cx="846221" cy="846221"/>
          </a:xfrm>
          <a:prstGeom prst="rect">
            <a:avLst/>
          </a:prstGeom>
        </p:spPr>
      </p:pic>
      <p:pic>
        <p:nvPicPr>
          <p:cNvPr id="8" name="Picture 1">
            <a:extLst>
              <a:ext uri="{FF2B5EF4-FFF2-40B4-BE49-F238E27FC236}">
                <a16:creationId xmlns:a16="http://schemas.microsoft.com/office/drawing/2014/main" id="{33EA795F-6ECC-194C-9C7D-DBD4BA04705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50475" y="3742521"/>
            <a:ext cx="4150105" cy="71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C90B62E0-FA36-A54C-8C97-8CF0DAACAC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3584" y="4623689"/>
            <a:ext cx="1283182" cy="648072"/>
          </a:xfrm>
          <a:prstGeom prst="rect">
            <a:avLst/>
          </a:prstGeom>
        </p:spPr>
      </p:pic>
      <p:sp>
        <p:nvSpPr>
          <p:cNvPr id="10" name="Rectangle 9">
            <a:extLst>
              <a:ext uri="{FF2B5EF4-FFF2-40B4-BE49-F238E27FC236}">
                <a16:creationId xmlns:a16="http://schemas.microsoft.com/office/drawing/2014/main" id="{9E5ED614-D20B-B848-8556-DF38B3751CDC}"/>
              </a:ext>
            </a:extLst>
          </p:cNvPr>
          <p:cNvSpPr/>
          <p:nvPr/>
        </p:nvSpPr>
        <p:spPr>
          <a:xfrm>
            <a:off x="6096000" y="1700692"/>
            <a:ext cx="6096000" cy="2616101"/>
          </a:xfrm>
          <a:prstGeom prst="rect">
            <a:avLst/>
          </a:prstGeom>
        </p:spPr>
        <p:txBody>
          <a:bodyPr>
            <a:spAutoFit/>
          </a:bodyPr>
          <a:lstStyle/>
          <a:p>
            <a:r>
              <a:rPr lang="en-AU" sz="2800" b="1" i="1" dirty="0">
                <a:solidFill>
                  <a:schemeClr val="bg2">
                    <a:lumMod val="25000"/>
                  </a:schemeClr>
                </a:solidFill>
                <a:latin typeface="+mj-lt"/>
              </a:rPr>
              <a:t>Christine </a:t>
            </a:r>
            <a:r>
              <a:rPr lang="en-AU" sz="2800" b="1" i="1" dirty="0" err="1">
                <a:solidFill>
                  <a:schemeClr val="bg2">
                    <a:lumMod val="25000"/>
                  </a:schemeClr>
                </a:solidFill>
                <a:latin typeface="+mj-lt"/>
              </a:rPr>
              <a:t>Biben</a:t>
            </a:r>
            <a:endParaRPr lang="en-AU" sz="2800" b="1" i="1" dirty="0">
              <a:solidFill>
                <a:schemeClr val="bg2">
                  <a:lumMod val="25000"/>
                </a:schemeClr>
              </a:solidFill>
              <a:latin typeface="+mj-lt"/>
            </a:endParaRPr>
          </a:p>
          <a:p>
            <a:r>
              <a:rPr lang="en-AU" sz="2800" b="1" i="1" dirty="0">
                <a:solidFill>
                  <a:schemeClr val="bg2">
                    <a:lumMod val="25000"/>
                  </a:schemeClr>
                </a:solidFill>
                <a:latin typeface="+mj-lt"/>
              </a:rPr>
              <a:t>Doug Hilton</a:t>
            </a:r>
          </a:p>
          <a:p>
            <a:endParaRPr lang="en-AU" sz="800" b="1" i="1" dirty="0">
              <a:solidFill>
                <a:schemeClr val="bg2">
                  <a:lumMod val="25000"/>
                </a:schemeClr>
              </a:solidFill>
              <a:latin typeface="+mj-lt"/>
            </a:endParaRPr>
          </a:p>
          <a:p>
            <a:r>
              <a:rPr lang="en-AU" sz="2800" b="1" i="1" dirty="0">
                <a:solidFill>
                  <a:schemeClr val="bg2">
                    <a:lumMod val="25000"/>
                  </a:schemeClr>
                </a:solidFill>
                <a:latin typeface="+mj-lt"/>
              </a:rPr>
              <a:t>Saskia Freytag</a:t>
            </a:r>
          </a:p>
          <a:p>
            <a:endParaRPr lang="en-AU" sz="800" b="1" i="1" dirty="0">
              <a:solidFill>
                <a:schemeClr val="bg2">
                  <a:lumMod val="25000"/>
                </a:schemeClr>
              </a:solidFill>
              <a:latin typeface="+mj-lt"/>
            </a:endParaRPr>
          </a:p>
          <a:p>
            <a:r>
              <a:rPr lang="en-AU" sz="2800" b="1" i="1" dirty="0">
                <a:solidFill>
                  <a:schemeClr val="bg2">
                    <a:lumMod val="25000"/>
                  </a:schemeClr>
                </a:solidFill>
                <a:latin typeface="+mj-lt"/>
              </a:rPr>
              <a:t>Terry Speed</a:t>
            </a:r>
          </a:p>
          <a:p>
            <a:endParaRPr lang="en-AU" sz="800" b="1" dirty="0">
              <a:solidFill>
                <a:schemeClr val="bg2">
                  <a:lumMod val="25000"/>
                </a:schemeClr>
              </a:solidFill>
              <a:latin typeface="+mj-lt"/>
            </a:endParaRPr>
          </a:p>
          <a:p>
            <a:r>
              <a:rPr lang="en-AU" sz="2800" b="1" dirty="0">
                <a:solidFill>
                  <a:schemeClr val="bg2">
                    <a:lumMod val="25000"/>
                  </a:schemeClr>
                </a:solidFill>
                <a:latin typeface="+mj-lt"/>
              </a:rPr>
              <a:t>Funding:</a:t>
            </a:r>
            <a:endParaRPr lang="en-US" sz="2800" b="1" dirty="0">
              <a:latin typeface="+mj-lt"/>
            </a:endParaRPr>
          </a:p>
        </p:txBody>
      </p:sp>
    </p:spTree>
    <p:extLst>
      <p:ext uri="{BB962C8B-B14F-4D97-AF65-F5344CB8AC3E}">
        <p14:creationId xmlns:p14="http://schemas.microsoft.com/office/powerpoint/2010/main" val="14298984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89BC77E-C169-934A-BCFB-B149F4E8F150}"/>
              </a:ext>
            </a:extLst>
          </p:cNvPr>
          <p:cNvPicPr>
            <a:picLocks noChangeAspect="1"/>
          </p:cNvPicPr>
          <p:nvPr/>
        </p:nvPicPr>
        <p:blipFill>
          <a:blip r:embed="rId3"/>
          <a:stretch>
            <a:fillRect/>
          </a:stretch>
        </p:blipFill>
        <p:spPr>
          <a:xfrm>
            <a:off x="1523011" y="5589830"/>
            <a:ext cx="9144000" cy="609600"/>
          </a:xfrm>
          <a:prstGeom prst="rect">
            <a:avLst/>
          </a:prstGeom>
        </p:spPr>
      </p:pic>
      <p:grpSp>
        <p:nvGrpSpPr>
          <p:cNvPr id="13" name="Group 12">
            <a:extLst>
              <a:ext uri="{FF2B5EF4-FFF2-40B4-BE49-F238E27FC236}">
                <a16:creationId xmlns:a16="http://schemas.microsoft.com/office/drawing/2014/main" id="{7E51476B-9394-6E4E-9664-472AD65D4CE7}"/>
              </a:ext>
            </a:extLst>
          </p:cNvPr>
          <p:cNvGrpSpPr/>
          <p:nvPr/>
        </p:nvGrpSpPr>
        <p:grpSpPr>
          <a:xfrm>
            <a:off x="2274436" y="930013"/>
            <a:ext cx="7710281" cy="4343402"/>
            <a:chOff x="717777" y="1049756"/>
            <a:chExt cx="7710281" cy="4343402"/>
          </a:xfrm>
        </p:grpSpPr>
        <p:pic>
          <p:nvPicPr>
            <p:cNvPr id="9" name="Picture 8">
              <a:extLst>
                <a:ext uri="{FF2B5EF4-FFF2-40B4-BE49-F238E27FC236}">
                  <a16:creationId xmlns:a16="http://schemas.microsoft.com/office/drawing/2014/main" id="{3BF5EC8C-BA7D-0648-B538-8A120FB5C154}"/>
                </a:ext>
              </a:extLst>
            </p:cNvPr>
            <p:cNvPicPr>
              <a:picLocks noChangeAspect="1"/>
            </p:cNvPicPr>
            <p:nvPr/>
          </p:nvPicPr>
          <p:blipFill rotWithShape="1">
            <a:blip r:embed="rId4"/>
            <a:srcRect t="4932"/>
            <a:stretch/>
          </p:blipFill>
          <p:spPr>
            <a:xfrm>
              <a:off x="717777" y="1049756"/>
              <a:ext cx="5615338" cy="4343402"/>
            </a:xfrm>
            <a:prstGeom prst="rect">
              <a:avLst/>
            </a:prstGeom>
          </p:spPr>
        </p:pic>
        <p:pic>
          <p:nvPicPr>
            <p:cNvPr id="11" name="Picture 10">
              <a:extLst>
                <a:ext uri="{FF2B5EF4-FFF2-40B4-BE49-F238E27FC236}">
                  <a16:creationId xmlns:a16="http://schemas.microsoft.com/office/drawing/2014/main" id="{1D00D91F-C3D3-054F-AF48-A55E92D1D136}"/>
                </a:ext>
              </a:extLst>
            </p:cNvPr>
            <p:cNvPicPr>
              <a:picLocks noChangeAspect="1"/>
            </p:cNvPicPr>
            <p:nvPr/>
          </p:nvPicPr>
          <p:blipFill>
            <a:blip r:embed="rId5"/>
            <a:stretch>
              <a:fillRect/>
            </a:stretch>
          </p:blipFill>
          <p:spPr>
            <a:xfrm>
              <a:off x="6302180" y="2580936"/>
              <a:ext cx="2125878" cy="2810330"/>
            </a:xfrm>
            <a:prstGeom prst="rect">
              <a:avLst/>
            </a:prstGeom>
          </p:spPr>
        </p:pic>
        <p:pic>
          <p:nvPicPr>
            <p:cNvPr id="12" name="Picture 11">
              <a:extLst>
                <a:ext uri="{FF2B5EF4-FFF2-40B4-BE49-F238E27FC236}">
                  <a16:creationId xmlns:a16="http://schemas.microsoft.com/office/drawing/2014/main" id="{35869F9B-06F7-A541-AC2B-8E5D88DDACC3}"/>
                </a:ext>
              </a:extLst>
            </p:cNvPr>
            <p:cNvPicPr>
              <a:picLocks noChangeAspect="1"/>
            </p:cNvPicPr>
            <p:nvPr/>
          </p:nvPicPr>
          <p:blipFill>
            <a:blip r:embed="rId6"/>
            <a:stretch>
              <a:fillRect/>
            </a:stretch>
          </p:blipFill>
          <p:spPr>
            <a:xfrm>
              <a:off x="6333115" y="1049756"/>
              <a:ext cx="2094943" cy="1529288"/>
            </a:xfrm>
            <a:prstGeom prst="rect">
              <a:avLst/>
            </a:prstGeom>
          </p:spPr>
        </p:pic>
      </p:grpSp>
    </p:spTree>
    <p:extLst>
      <p:ext uri="{BB962C8B-B14F-4D97-AF65-F5344CB8AC3E}">
        <p14:creationId xmlns:p14="http://schemas.microsoft.com/office/powerpoint/2010/main" val="17056796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B820EB-5F4B-2746-AA37-D43F9EF02551}"/>
              </a:ext>
            </a:extLst>
          </p:cNvPr>
          <p:cNvSpPr>
            <a:spLocks noGrp="1"/>
          </p:cNvSpPr>
          <p:nvPr>
            <p:ph idx="1"/>
          </p:nvPr>
        </p:nvSpPr>
        <p:spPr>
          <a:xfrm>
            <a:off x="807001" y="3157468"/>
            <a:ext cx="4361347" cy="698912"/>
          </a:xfrm>
        </p:spPr>
        <p:txBody>
          <a:bodyPr/>
          <a:lstStyle/>
          <a:p>
            <a:pPr marL="0" indent="0">
              <a:buNone/>
            </a:pPr>
            <a:r>
              <a:rPr lang="en-US" dirty="0">
                <a:hlinkClick r:id="rId2"/>
              </a:rPr>
              <a:t>https://agtaconference.org/</a:t>
            </a:r>
            <a:r>
              <a:rPr lang="en-US" dirty="0"/>
              <a:t> </a:t>
            </a:r>
          </a:p>
        </p:txBody>
      </p:sp>
      <p:pic>
        <p:nvPicPr>
          <p:cNvPr id="4" name="Picture 3">
            <a:extLst>
              <a:ext uri="{FF2B5EF4-FFF2-40B4-BE49-F238E27FC236}">
                <a16:creationId xmlns:a16="http://schemas.microsoft.com/office/drawing/2014/main" id="{20628037-BF52-8944-A2FD-CB0C5830ABDC}"/>
              </a:ext>
            </a:extLst>
          </p:cNvPr>
          <p:cNvPicPr>
            <a:picLocks noChangeAspect="1"/>
          </p:cNvPicPr>
          <p:nvPr/>
        </p:nvPicPr>
        <p:blipFill>
          <a:blip r:embed="rId3"/>
          <a:stretch>
            <a:fillRect/>
          </a:stretch>
        </p:blipFill>
        <p:spPr>
          <a:xfrm>
            <a:off x="811696" y="742811"/>
            <a:ext cx="10559222" cy="2154943"/>
          </a:xfrm>
          <a:prstGeom prst="rect">
            <a:avLst/>
          </a:prstGeom>
        </p:spPr>
      </p:pic>
    </p:spTree>
    <p:extLst>
      <p:ext uri="{BB962C8B-B14F-4D97-AF65-F5344CB8AC3E}">
        <p14:creationId xmlns:p14="http://schemas.microsoft.com/office/powerpoint/2010/main" val="16795861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25C69-A59B-A14E-9DB8-F9D30E6E77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2572A5-27A4-BE46-AFB6-8A981F98AE39}"/>
              </a:ext>
            </a:extLst>
          </p:cNvPr>
          <p:cNvSpPr>
            <a:spLocks noGrp="1"/>
          </p:cNvSpPr>
          <p:nvPr>
            <p:ph idx="1"/>
          </p:nvPr>
        </p:nvSpPr>
        <p:spPr/>
        <p:txBody>
          <a:bodyPr/>
          <a:lstStyle/>
          <a:p>
            <a:endParaRPr lang="en-US"/>
          </a:p>
        </p:txBody>
      </p:sp>
      <p:sp>
        <p:nvSpPr>
          <p:cNvPr id="4" name="Rectangle 2">
            <a:extLst>
              <a:ext uri="{FF2B5EF4-FFF2-40B4-BE49-F238E27FC236}">
                <a16:creationId xmlns:a16="http://schemas.microsoft.com/office/drawing/2014/main" id="{576DB15F-D432-2A49-8A11-2BCFBA4F1F22}"/>
              </a:ext>
            </a:extLst>
          </p:cNvPr>
          <p:cNvSpPr>
            <a:spLocks noChangeArrowheads="1"/>
          </p:cNvSpPr>
          <p:nvPr/>
        </p:nvSpPr>
        <p:spPr bwMode="auto">
          <a:xfrm>
            <a:off x="4236098" y="20154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descr="https://lh6.googleusercontent.com/Jrti9C22cJ7BSvSUVlIuBeakZojHcQb37nliCdOzbjdyrcXrg3qjCfhCj6LhB4ZEY9zJA9Xodrbl2v3gLi5xIVhVVi9BvAyLei--g3Oxyqh-kLaOmsshMiG4RUkka3ayEaan3qo9">
            <a:extLst>
              <a:ext uri="{FF2B5EF4-FFF2-40B4-BE49-F238E27FC236}">
                <a16:creationId xmlns:a16="http://schemas.microsoft.com/office/drawing/2014/main" id="{52ABC42C-1488-D743-9908-AA58A421D46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236098" y="2015412"/>
            <a:ext cx="3492500" cy="341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825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57990" y="188663"/>
            <a:ext cx="10515600" cy="1325563"/>
          </a:xfrm>
        </p:spPr>
        <p:txBody>
          <a:bodyPr>
            <a:normAutofit/>
          </a:bodyPr>
          <a:lstStyle/>
          <a:p>
            <a:r>
              <a:rPr lang="en-US" sz="4000" b="1" dirty="0"/>
              <a:t>Data pre-processing with </a:t>
            </a:r>
            <a:r>
              <a:rPr lang="en-US" sz="4000" b="1" i="1" dirty="0" err="1"/>
              <a:t>scPipe</a:t>
            </a:r>
            <a:endParaRPr lang="en-US" sz="4000" b="1" i="1" dirty="0"/>
          </a:p>
        </p:txBody>
      </p:sp>
      <p:sp>
        <p:nvSpPr>
          <p:cNvPr id="3" name="Content Placeholder 2"/>
          <p:cNvSpPr>
            <a:spLocks noGrp="1"/>
          </p:cNvSpPr>
          <p:nvPr>
            <p:ph idx="1"/>
          </p:nvPr>
        </p:nvSpPr>
        <p:spPr>
          <a:xfrm>
            <a:off x="838200" y="1825625"/>
            <a:ext cx="6574315" cy="4351338"/>
          </a:xfrm>
        </p:spPr>
        <p:txBody>
          <a:bodyPr/>
          <a:lstStyle/>
          <a:p>
            <a:pPr marL="0" indent="0">
              <a:buNone/>
            </a:pPr>
            <a:r>
              <a:rPr lang="en-US" sz="2400" dirty="0" err="1"/>
              <a:t>scPipe</a:t>
            </a:r>
            <a:r>
              <a:rPr lang="en-US" sz="2400" dirty="0"/>
              <a:t> can process data from 10X, Drop-</a:t>
            </a:r>
            <a:r>
              <a:rPr lang="en-US" sz="2400" dirty="0" err="1"/>
              <a:t>seq</a:t>
            </a:r>
            <a:r>
              <a:rPr lang="en-US" sz="2400" dirty="0"/>
              <a:t>, </a:t>
            </a:r>
          </a:p>
          <a:p>
            <a:pPr marL="0" indent="0">
              <a:buNone/>
            </a:pPr>
            <a:r>
              <a:rPr lang="en-US" sz="2400" dirty="0"/>
              <a:t>CEL-seq2 and </a:t>
            </a:r>
            <a:r>
              <a:rPr lang="en-US" altLang="zh-CN" sz="2400" dirty="0"/>
              <a:t>SORT</a:t>
            </a:r>
            <a:r>
              <a:rPr lang="en-US" sz="2400" dirty="0"/>
              <a:t>-</a:t>
            </a:r>
            <a:r>
              <a:rPr lang="en-US" sz="2400" dirty="0" err="1"/>
              <a:t>seq</a:t>
            </a:r>
            <a:r>
              <a:rPr lang="en-US" sz="2400" dirty="0"/>
              <a:t> </a:t>
            </a:r>
            <a:r>
              <a:rPr lang="en-US" sz="2400" dirty="0" err="1"/>
              <a:t>protcols</a:t>
            </a:r>
            <a:r>
              <a:rPr lang="en-US" sz="2400" dirty="0"/>
              <a:t>.</a:t>
            </a:r>
          </a:p>
          <a:p>
            <a:endParaRPr lang="en-US" dirty="0"/>
          </a:p>
        </p:txBody>
      </p:sp>
      <p:grpSp>
        <p:nvGrpSpPr>
          <p:cNvPr id="27" name="Group 26"/>
          <p:cNvGrpSpPr/>
          <p:nvPr/>
        </p:nvGrpSpPr>
        <p:grpSpPr>
          <a:xfrm>
            <a:off x="7797554" y="112426"/>
            <a:ext cx="4394446" cy="6654408"/>
            <a:chOff x="142042" y="-70413"/>
            <a:chExt cx="4394446" cy="6922749"/>
          </a:xfrm>
        </p:grpSpPr>
        <p:sp>
          <p:nvSpPr>
            <p:cNvPr id="28" name="Rectangle 27"/>
            <p:cNvSpPr/>
            <p:nvPr/>
          </p:nvSpPr>
          <p:spPr>
            <a:xfrm>
              <a:off x="142042" y="408375"/>
              <a:ext cx="2325243" cy="68357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ysClr val="windowText" lastClr="000000"/>
                  </a:solidFill>
                </a:rPr>
                <a:t>Fastq</a:t>
              </a:r>
              <a:r>
                <a:rPr lang="en-US" dirty="0">
                  <a:solidFill>
                    <a:sysClr val="windowText" lastClr="000000"/>
                  </a:solidFill>
                </a:rPr>
                <a:t> reformat  </a:t>
              </a:r>
              <a:r>
                <a:rPr lang="en-US" dirty="0">
                  <a:solidFill>
                    <a:schemeClr val="tx1">
                      <a:lumMod val="65000"/>
                      <a:lumOff val="35000"/>
                    </a:schemeClr>
                  </a:solidFill>
                </a:rPr>
                <a:t>(</a:t>
              </a:r>
              <a:r>
                <a:rPr lang="en-US" altLang="zh-CN" dirty="0" err="1">
                  <a:solidFill>
                    <a:schemeClr val="tx1">
                      <a:lumMod val="65000"/>
                      <a:lumOff val="35000"/>
                    </a:schemeClr>
                  </a:solidFill>
                </a:rPr>
                <a:t>s</a:t>
              </a:r>
              <a:r>
                <a:rPr lang="en-US" dirty="0" err="1">
                  <a:solidFill>
                    <a:schemeClr val="tx1">
                      <a:lumMod val="65000"/>
                      <a:lumOff val="35000"/>
                    </a:schemeClr>
                  </a:solidFill>
                </a:rPr>
                <a:t>c_trim_barcode</a:t>
              </a:r>
              <a:r>
                <a:rPr lang="en-US" dirty="0">
                  <a:solidFill>
                    <a:schemeClr val="tx1">
                      <a:lumMod val="65000"/>
                      <a:lumOff val="35000"/>
                    </a:schemeClr>
                  </a:solidFill>
                </a:rPr>
                <a:t>)</a:t>
              </a:r>
            </a:p>
          </p:txBody>
        </p:sp>
        <p:sp>
          <p:nvSpPr>
            <p:cNvPr id="29" name="Rectangle 28"/>
            <p:cNvSpPr/>
            <p:nvPr/>
          </p:nvSpPr>
          <p:spPr>
            <a:xfrm>
              <a:off x="142043" y="1377520"/>
              <a:ext cx="2325243" cy="68357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Reads alignment</a:t>
              </a:r>
            </a:p>
            <a:p>
              <a:pPr algn="ctr"/>
              <a:r>
                <a:rPr lang="en-US" dirty="0">
                  <a:solidFill>
                    <a:schemeClr val="tx1">
                      <a:lumMod val="65000"/>
                      <a:lumOff val="35000"/>
                    </a:schemeClr>
                  </a:solidFill>
                </a:rPr>
                <a:t>(</a:t>
              </a:r>
              <a:r>
                <a:rPr lang="en-US" dirty="0" err="1">
                  <a:solidFill>
                    <a:schemeClr val="tx1">
                      <a:lumMod val="65000"/>
                      <a:lumOff val="35000"/>
                    </a:schemeClr>
                  </a:solidFill>
                </a:rPr>
                <a:t>Rsubread</a:t>
              </a:r>
              <a:r>
                <a:rPr lang="en-US" dirty="0">
                  <a:solidFill>
                    <a:schemeClr val="tx1">
                      <a:lumMod val="65000"/>
                      <a:lumOff val="35000"/>
                    </a:schemeClr>
                  </a:solidFill>
                </a:rPr>
                <a:t>::align)</a:t>
              </a:r>
            </a:p>
          </p:txBody>
        </p:sp>
        <p:sp>
          <p:nvSpPr>
            <p:cNvPr id="30" name="Rectangle 29"/>
            <p:cNvSpPr/>
            <p:nvPr/>
          </p:nvSpPr>
          <p:spPr>
            <a:xfrm>
              <a:off x="142043" y="2346665"/>
              <a:ext cx="2325243" cy="68357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Exon mapping</a:t>
              </a:r>
            </a:p>
            <a:p>
              <a:pPr algn="ctr"/>
              <a:r>
                <a:rPr lang="en-US" dirty="0">
                  <a:solidFill>
                    <a:schemeClr val="tx1">
                      <a:lumMod val="65000"/>
                      <a:lumOff val="35000"/>
                    </a:schemeClr>
                  </a:solidFill>
                </a:rPr>
                <a:t>(</a:t>
              </a:r>
              <a:r>
                <a:rPr lang="en-US" altLang="zh-CN" dirty="0" err="1">
                  <a:solidFill>
                    <a:schemeClr val="tx1">
                      <a:lumMod val="65000"/>
                      <a:lumOff val="35000"/>
                    </a:schemeClr>
                  </a:solidFill>
                </a:rPr>
                <a:t>s</a:t>
              </a:r>
              <a:r>
                <a:rPr lang="en-US" dirty="0" err="1">
                  <a:solidFill>
                    <a:schemeClr val="tx1">
                      <a:lumMod val="65000"/>
                      <a:lumOff val="35000"/>
                    </a:schemeClr>
                  </a:solidFill>
                </a:rPr>
                <a:t>c_exon_mapping</a:t>
              </a:r>
              <a:r>
                <a:rPr lang="en-US" dirty="0">
                  <a:solidFill>
                    <a:schemeClr val="tx1">
                      <a:lumMod val="65000"/>
                      <a:lumOff val="35000"/>
                    </a:schemeClr>
                  </a:solidFill>
                </a:rPr>
                <a:t>)</a:t>
              </a:r>
            </a:p>
          </p:txBody>
        </p:sp>
        <p:sp>
          <p:nvSpPr>
            <p:cNvPr id="31" name="Rectangle 30"/>
            <p:cNvSpPr/>
            <p:nvPr/>
          </p:nvSpPr>
          <p:spPr>
            <a:xfrm>
              <a:off x="142043" y="3315810"/>
              <a:ext cx="2325243" cy="68357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Barcode </a:t>
              </a:r>
              <a:r>
                <a:rPr lang="en-US" dirty="0" err="1">
                  <a:solidFill>
                    <a:sysClr val="windowText" lastClr="000000"/>
                  </a:solidFill>
                </a:rPr>
                <a:t>demultiplex</a:t>
              </a:r>
              <a:endParaRPr lang="en-US" dirty="0">
                <a:solidFill>
                  <a:sysClr val="windowText" lastClr="000000"/>
                </a:solidFill>
              </a:endParaRPr>
            </a:p>
            <a:p>
              <a:pPr algn="ctr"/>
              <a:r>
                <a:rPr lang="en-US" dirty="0">
                  <a:solidFill>
                    <a:schemeClr val="tx1">
                      <a:lumMod val="65000"/>
                      <a:lumOff val="35000"/>
                    </a:schemeClr>
                  </a:solidFill>
                </a:rPr>
                <a:t>(</a:t>
              </a:r>
              <a:r>
                <a:rPr lang="en-US" dirty="0" err="1">
                  <a:solidFill>
                    <a:schemeClr val="tx1">
                      <a:lumMod val="65000"/>
                      <a:lumOff val="35000"/>
                    </a:schemeClr>
                  </a:solidFill>
                </a:rPr>
                <a:t>sc_demultiplex</a:t>
              </a:r>
              <a:r>
                <a:rPr lang="en-US" dirty="0">
                  <a:solidFill>
                    <a:schemeClr val="tx1">
                      <a:lumMod val="65000"/>
                      <a:lumOff val="35000"/>
                    </a:schemeClr>
                  </a:solidFill>
                </a:rPr>
                <a:t>)</a:t>
              </a:r>
            </a:p>
          </p:txBody>
        </p:sp>
        <p:sp>
          <p:nvSpPr>
            <p:cNvPr id="32" name="Rectangle 31"/>
            <p:cNvSpPr/>
            <p:nvPr/>
          </p:nvSpPr>
          <p:spPr>
            <a:xfrm>
              <a:off x="142043" y="4284955"/>
              <a:ext cx="2325243" cy="68357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Gene count</a:t>
              </a:r>
            </a:p>
            <a:p>
              <a:pPr algn="ctr"/>
              <a:r>
                <a:rPr lang="en-US" dirty="0">
                  <a:solidFill>
                    <a:schemeClr val="tx1">
                      <a:lumMod val="65000"/>
                      <a:lumOff val="35000"/>
                    </a:schemeClr>
                  </a:solidFill>
                </a:rPr>
                <a:t>(</a:t>
              </a:r>
              <a:r>
                <a:rPr lang="en-US" dirty="0" err="1">
                  <a:solidFill>
                    <a:schemeClr val="tx1">
                      <a:lumMod val="65000"/>
                      <a:lumOff val="35000"/>
                    </a:schemeClr>
                  </a:solidFill>
                </a:rPr>
                <a:t>sc_gene_counting</a:t>
              </a:r>
              <a:r>
                <a:rPr lang="en-US" dirty="0">
                  <a:solidFill>
                    <a:schemeClr val="tx1">
                      <a:lumMod val="65000"/>
                      <a:lumOff val="35000"/>
                    </a:schemeClr>
                  </a:solidFill>
                </a:rPr>
                <a:t>)</a:t>
              </a:r>
            </a:p>
          </p:txBody>
        </p:sp>
        <p:sp>
          <p:nvSpPr>
            <p:cNvPr id="33" name="Rectangle 32"/>
            <p:cNvSpPr/>
            <p:nvPr/>
          </p:nvSpPr>
          <p:spPr>
            <a:xfrm>
              <a:off x="2672178" y="408375"/>
              <a:ext cx="1171852" cy="4735063"/>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2672178" y="519331"/>
              <a:ext cx="1171852" cy="461665"/>
            </a:xfrm>
            <a:prstGeom prst="rect">
              <a:avLst/>
            </a:prstGeom>
            <a:noFill/>
          </p:spPr>
          <p:txBody>
            <a:bodyPr wrap="square" rtlCol="0">
              <a:spAutoFit/>
            </a:bodyPr>
            <a:lstStyle/>
            <a:p>
              <a:r>
                <a:rPr lang="en-US" sz="1200" dirty="0"/>
                <a:t>Number of Removed reads</a:t>
              </a:r>
            </a:p>
          </p:txBody>
        </p:sp>
        <p:sp>
          <p:nvSpPr>
            <p:cNvPr id="35" name="TextBox 34"/>
            <p:cNvSpPr txBox="1"/>
            <p:nvPr/>
          </p:nvSpPr>
          <p:spPr>
            <a:xfrm>
              <a:off x="2622641" y="1565420"/>
              <a:ext cx="1270925" cy="307777"/>
            </a:xfrm>
            <a:prstGeom prst="rect">
              <a:avLst/>
            </a:prstGeom>
            <a:noFill/>
          </p:spPr>
          <p:txBody>
            <a:bodyPr wrap="none" rtlCol="0">
              <a:spAutoFit/>
            </a:bodyPr>
            <a:lstStyle/>
            <a:p>
              <a:r>
                <a:rPr lang="en-US" sz="1400" dirty="0"/>
                <a:t>Alignment rate</a:t>
              </a:r>
            </a:p>
          </p:txBody>
        </p:sp>
        <p:sp>
          <p:nvSpPr>
            <p:cNvPr id="36" name="TextBox 35"/>
            <p:cNvSpPr txBox="1"/>
            <p:nvPr/>
          </p:nvSpPr>
          <p:spPr>
            <a:xfrm>
              <a:off x="2622641" y="2211400"/>
              <a:ext cx="1221389" cy="954107"/>
            </a:xfrm>
            <a:prstGeom prst="rect">
              <a:avLst/>
            </a:prstGeom>
            <a:noFill/>
          </p:spPr>
          <p:txBody>
            <a:bodyPr wrap="square" rtlCol="0">
              <a:spAutoFit/>
            </a:bodyPr>
            <a:lstStyle/>
            <a:p>
              <a:r>
                <a:rPr lang="en-US" sz="1400" dirty="0"/>
                <a:t>Number of reads mapped to intron/exon</a:t>
              </a:r>
            </a:p>
          </p:txBody>
        </p:sp>
        <p:sp>
          <p:nvSpPr>
            <p:cNvPr id="37" name="TextBox 36"/>
            <p:cNvSpPr txBox="1"/>
            <p:nvPr/>
          </p:nvSpPr>
          <p:spPr>
            <a:xfrm>
              <a:off x="2647408" y="3180545"/>
              <a:ext cx="1221389" cy="954107"/>
            </a:xfrm>
            <a:prstGeom prst="rect">
              <a:avLst/>
            </a:prstGeom>
            <a:noFill/>
          </p:spPr>
          <p:txBody>
            <a:bodyPr wrap="square" rtlCol="0">
              <a:spAutoFit/>
            </a:bodyPr>
            <a:lstStyle/>
            <a:p>
              <a:r>
                <a:rPr lang="en-US" sz="1400" dirty="0"/>
                <a:t>Reads per cell; </a:t>
              </a:r>
              <a:r>
                <a:rPr lang="en-US" sz="1400"/>
                <a:t>unmatched barcodes</a:t>
              </a:r>
              <a:endParaRPr lang="en-US" sz="1400" dirty="0"/>
            </a:p>
          </p:txBody>
        </p:sp>
        <p:sp>
          <p:nvSpPr>
            <p:cNvPr id="38" name="TextBox 37"/>
            <p:cNvSpPr txBox="1"/>
            <p:nvPr/>
          </p:nvSpPr>
          <p:spPr>
            <a:xfrm>
              <a:off x="2647407" y="4189331"/>
              <a:ext cx="1221389" cy="954107"/>
            </a:xfrm>
            <a:prstGeom prst="rect">
              <a:avLst/>
            </a:prstGeom>
            <a:noFill/>
          </p:spPr>
          <p:txBody>
            <a:bodyPr wrap="square" rtlCol="0">
              <a:spAutoFit/>
            </a:bodyPr>
            <a:lstStyle/>
            <a:p>
              <a:r>
                <a:rPr lang="en-US" sz="1400" dirty="0"/>
                <a:t>Number of corrected UMI &amp; filtered genes</a:t>
              </a:r>
            </a:p>
          </p:txBody>
        </p:sp>
        <p:sp>
          <p:nvSpPr>
            <p:cNvPr id="39" name="Rectangle 38"/>
            <p:cNvSpPr/>
            <p:nvPr/>
          </p:nvSpPr>
          <p:spPr>
            <a:xfrm>
              <a:off x="466076" y="5254100"/>
              <a:ext cx="1677174" cy="478788"/>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1600" dirty="0">
                  <a:solidFill>
                    <a:sysClr val="windowText" lastClr="000000"/>
                  </a:solidFill>
                </a:rPr>
                <a:t>Gene counting matrix</a:t>
              </a:r>
              <a:endParaRPr lang="en-US" sz="1600" dirty="0">
                <a:solidFill>
                  <a:schemeClr val="tx1">
                    <a:lumMod val="65000"/>
                    <a:lumOff val="35000"/>
                  </a:schemeClr>
                </a:solidFill>
              </a:endParaRPr>
            </a:p>
          </p:txBody>
        </p:sp>
        <p:sp>
          <p:nvSpPr>
            <p:cNvPr id="40" name="Rectangle 39"/>
            <p:cNvSpPr/>
            <p:nvPr/>
          </p:nvSpPr>
          <p:spPr>
            <a:xfrm>
              <a:off x="2507584" y="5254100"/>
              <a:ext cx="1501033" cy="478788"/>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1200" dirty="0">
                  <a:solidFill>
                    <a:sysClr val="windowText" lastClr="000000"/>
                  </a:solidFill>
                </a:rPr>
                <a:t>Quality control information matrix</a:t>
              </a:r>
              <a:endParaRPr lang="en-US" sz="1200" dirty="0">
                <a:solidFill>
                  <a:schemeClr val="tx1">
                    <a:lumMod val="65000"/>
                    <a:lumOff val="35000"/>
                  </a:schemeClr>
                </a:solidFill>
              </a:endParaRPr>
            </a:p>
          </p:txBody>
        </p:sp>
        <p:cxnSp>
          <p:nvCxnSpPr>
            <p:cNvPr id="41" name="Straight Arrow Connector 40"/>
            <p:cNvCxnSpPr>
              <a:stCxn id="30" idx="2"/>
              <a:endCxn id="32" idx="0"/>
            </p:cNvCxnSpPr>
            <p:nvPr/>
          </p:nvCxnSpPr>
          <p:spPr>
            <a:xfrm>
              <a:off x="1304664" y="1091953"/>
              <a:ext cx="1" cy="2855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2" idx="2"/>
              <a:endCxn id="33" idx="0"/>
            </p:cNvCxnSpPr>
            <p:nvPr/>
          </p:nvCxnSpPr>
          <p:spPr>
            <a:xfrm>
              <a:off x="1304665" y="2061098"/>
              <a:ext cx="0" cy="2855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3" idx="2"/>
              <a:endCxn id="34" idx="0"/>
            </p:cNvCxnSpPr>
            <p:nvPr/>
          </p:nvCxnSpPr>
          <p:spPr>
            <a:xfrm>
              <a:off x="1304665" y="3030243"/>
              <a:ext cx="0" cy="2855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4" idx="2"/>
              <a:endCxn id="35" idx="0"/>
            </p:cNvCxnSpPr>
            <p:nvPr/>
          </p:nvCxnSpPr>
          <p:spPr>
            <a:xfrm>
              <a:off x="1304665" y="3999388"/>
              <a:ext cx="0" cy="2855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35" idx="2"/>
              <a:endCxn id="43" idx="0"/>
            </p:cNvCxnSpPr>
            <p:nvPr/>
          </p:nvCxnSpPr>
          <p:spPr>
            <a:xfrm flipH="1">
              <a:off x="1304663" y="4968533"/>
              <a:ext cx="2" cy="2855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36" idx="2"/>
              <a:endCxn id="44" idx="0"/>
            </p:cNvCxnSpPr>
            <p:nvPr/>
          </p:nvCxnSpPr>
          <p:spPr>
            <a:xfrm flipH="1">
              <a:off x="3258101" y="5143438"/>
              <a:ext cx="3" cy="1106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142042" y="6018455"/>
              <a:ext cx="3751524" cy="83388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 </a:t>
              </a:r>
              <a:r>
                <a:rPr lang="en-US" i="1" dirty="0" err="1">
                  <a:solidFill>
                    <a:schemeClr val="tx1"/>
                  </a:solidFill>
                </a:rPr>
                <a:t>SingleCellExperiment</a:t>
              </a:r>
              <a:r>
                <a:rPr lang="en-US" dirty="0">
                  <a:solidFill>
                    <a:schemeClr val="tx1"/>
                  </a:solidFill>
                </a:rPr>
                <a:t> object for quality control and further downstream analysis </a:t>
              </a:r>
            </a:p>
          </p:txBody>
        </p:sp>
        <p:sp>
          <p:nvSpPr>
            <p:cNvPr id="48" name="TextBox 47"/>
            <p:cNvSpPr txBox="1"/>
            <p:nvPr/>
          </p:nvSpPr>
          <p:spPr>
            <a:xfrm>
              <a:off x="2512379" y="-70413"/>
              <a:ext cx="2024109" cy="523220"/>
            </a:xfrm>
            <a:prstGeom prst="rect">
              <a:avLst/>
            </a:prstGeom>
            <a:noFill/>
          </p:spPr>
          <p:txBody>
            <a:bodyPr wrap="square" rtlCol="0">
              <a:spAutoFit/>
            </a:bodyPr>
            <a:lstStyle/>
            <a:p>
              <a:r>
                <a:rPr lang="en-US" sz="1400" dirty="0"/>
                <a:t>Quality control metrics collected at each step</a:t>
              </a:r>
            </a:p>
          </p:txBody>
        </p:sp>
        <p:sp>
          <p:nvSpPr>
            <p:cNvPr id="49" name="TextBox 48"/>
            <p:cNvSpPr txBox="1"/>
            <p:nvPr/>
          </p:nvSpPr>
          <p:spPr>
            <a:xfrm>
              <a:off x="607588" y="37308"/>
              <a:ext cx="1394149" cy="307777"/>
            </a:xfrm>
            <a:prstGeom prst="rect">
              <a:avLst/>
            </a:prstGeom>
            <a:noFill/>
          </p:spPr>
          <p:txBody>
            <a:bodyPr wrap="square" rtlCol="0">
              <a:spAutoFit/>
            </a:bodyPr>
            <a:lstStyle/>
            <a:p>
              <a:r>
                <a:rPr lang="en-US" sz="1400" dirty="0" err="1"/>
                <a:t>scPipe</a:t>
              </a:r>
              <a:r>
                <a:rPr lang="en-US" sz="1400" dirty="0"/>
                <a:t> workflow</a:t>
              </a:r>
            </a:p>
          </p:txBody>
        </p:sp>
        <p:cxnSp>
          <p:nvCxnSpPr>
            <p:cNvPr id="50" name="Straight Arrow Connector 49"/>
            <p:cNvCxnSpPr>
              <a:stCxn id="43" idx="2"/>
            </p:cNvCxnSpPr>
            <p:nvPr/>
          </p:nvCxnSpPr>
          <p:spPr>
            <a:xfrm flipH="1">
              <a:off x="1304662" y="5732888"/>
              <a:ext cx="1" cy="2855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4" idx="2"/>
            </p:cNvCxnSpPr>
            <p:nvPr/>
          </p:nvCxnSpPr>
          <p:spPr>
            <a:xfrm flipH="1">
              <a:off x="3258100" y="5732888"/>
              <a:ext cx="1" cy="2855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4" name="TextBox 53"/>
          <p:cNvSpPr txBox="1"/>
          <p:nvPr/>
        </p:nvSpPr>
        <p:spPr>
          <a:xfrm>
            <a:off x="838200" y="5915998"/>
            <a:ext cx="6120767" cy="461665"/>
          </a:xfrm>
          <a:prstGeom prst="rect">
            <a:avLst/>
          </a:prstGeom>
          <a:noFill/>
        </p:spPr>
        <p:txBody>
          <a:bodyPr wrap="square" rtlCol="0">
            <a:spAutoFit/>
          </a:bodyPr>
          <a:lstStyle/>
          <a:p>
            <a:pPr>
              <a:defRPr/>
            </a:pPr>
            <a:r>
              <a:rPr lang="en-US" sz="2400" dirty="0"/>
              <a:t>Tian, Su, Dong et al. (2018) </a:t>
            </a:r>
            <a:r>
              <a:rPr lang="en-US" sz="2400" dirty="0" err="1"/>
              <a:t>PLoS</a:t>
            </a:r>
            <a:r>
              <a:rPr lang="en-US" sz="2400" dirty="0"/>
              <a:t> Comp </a:t>
            </a:r>
            <a:r>
              <a:rPr lang="en-US" sz="2400" dirty="0" err="1"/>
              <a:t>Biol</a:t>
            </a:r>
            <a:endParaRPr lang="en-US" sz="2400" dirty="0"/>
          </a:p>
        </p:txBody>
      </p:sp>
      <p:pic>
        <p:nvPicPr>
          <p:cNvPr id="8" name="Picture 7" descr="Bioconducto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176" y="3942075"/>
            <a:ext cx="1479322" cy="1727848"/>
          </a:xfrm>
          <a:prstGeom prst="rect">
            <a:avLst/>
          </a:prstGeom>
        </p:spPr>
      </p:pic>
      <p:pic>
        <p:nvPicPr>
          <p:cNvPr id="5" name="Picture 4">
            <a:extLst>
              <a:ext uri="{FF2B5EF4-FFF2-40B4-BE49-F238E27FC236}">
                <a16:creationId xmlns:a16="http://schemas.microsoft.com/office/drawing/2014/main" id="{163F9660-6B76-A648-81F3-514410D794FE}"/>
              </a:ext>
            </a:extLst>
          </p:cNvPr>
          <p:cNvPicPr>
            <a:picLocks noChangeAspect="1"/>
          </p:cNvPicPr>
          <p:nvPr/>
        </p:nvPicPr>
        <p:blipFill>
          <a:blip r:embed="rId4"/>
          <a:stretch>
            <a:fillRect/>
          </a:stretch>
        </p:blipFill>
        <p:spPr>
          <a:xfrm>
            <a:off x="4728678" y="3890270"/>
            <a:ext cx="1663691" cy="1831458"/>
          </a:xfrm>
          <a:prstGeom prst="rect">
            <a:avLst/>
          </a:prstGeom>
        </p:spPr>
      </p:pic>
      <p:pic>
        <p:nvPicPr>
          <p:cNvPr id="52" name="Picture 51" descr="Rlogo.png">
            <a:extLst>
              <a:ext uri="{FF2B5EF4-FFF2-40B4-BE49-F238E27FC236}">
                <a16:creationId xmlns:a16="http://schemas.microsoft.com/office/drawing/2014/main" id="{AF00C2F8-EAB6-154C-9C07-302B6D94D5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4700" y="2761215"/>
            <a:ext cx="1688674" cy="1308489"/>
          </a:xfrm>
          <a:prstGeom prst="rect">
            <a:avLst/>
          </a:prstGeom>
        </p:spPr>
      </p:pic>
    </p:spTree>
    <p:extLst>
      <p:ext uri="{BB962C8B-B14F-4D97-AF65-F5344CB8AC3E}">
        <p14:creationId xmlns:p14="http://schemas.microsoft.com/office/powerpoint/2010/main" val="1819911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33B86-CF89-254B-A260-BBA4E9E225CF}"/>
              </a:ext>
            </a:extLst>
          </p:cNvPr>
          <p:cNvSpPr>
            <a:spLocks noGrp="1"/>
          </p:cNvSpPr>
          <p:nvPr>
            <p:ph type="title"/>
          </p:nvPr>
        </p:nvSpPr>
        <p:spPr>
          <a:xfrm>
            <a:off x="838200" y="156579"/>
            <a:ext cx="10515600" cy="1325563"/>
          </a:xfrm>
        </p:spPr>
        <p:txBody>
          <a:bodyPr/>
          <a:lstStyle/>
          <a:p>
            <a:r>
              <a:rPr lang="en-US" b="1" dirty="0"/>
              <a:t>Quality control metrics for data cleaning</a:t>
            </a:r>
          </a:p>
        </p:txBody>
      </p:sp>
      <p:pic>
        <p:nvPicPr>
          <p:cNvPr id="13" name="Content Placeholder 12">
            <a:extLst>
              <a:ext uri="{FF2B5EF4-FFF2-40B4-BE49-F238E27FC236}">
                <a16:creationId xmlns:a16="http://schemas.microsoft.com/office/drawing/2014/main" id="{AF45FD84-7F4C-8946-970E-0DBAF424BDFD}"/>
              </a:ext>
            </a:extLst>
          </p:cNvPr>
          <p:cNvPicPr>
            <a:picLocks noGrp="1" noChangeAspect="1"/>
          </p:cNvPicPr>
          <p:nvPr>
            <p:ph idx="1"/>
          </p:nvPr>
        </p:nvPicPr>
        <p:blipFill>
          <a:blip r:embed="rId2"/>
          <a:stretch>
            <a:fillRect/>
          </a:stretch>
        </p:blipFill>
        <p:spPr>
          <a:xfrm>
            <a:off x="1219201" y="1233496"/>
            <a:ext cx="9906000" cy="5514340"/>
          </a:xfrm>
        </p:spPr>
      </p:pic>
    </p:spTree>
    <p:extLst>
      <p:ext uri="{BB962C8B-B14F-4D97-AF65-F5344CB8AC3E}">
        <p14:creationId xmlns:p14="http://schemas.microsoft.com/office/powerpoint/2010/main" val="1081032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38B74-1DA8-0B4A-8956-43859001A2A6}"/>
              </a:ext>
            </a:extLst>
          </p:cNvPr>
          <p:cNvSpPr>
            <a:spLocks noGrp="1"/>
          </p:cNvSpPr>
          <p:nvPr>
            <p:ph type="title"/>
          </p:nvPr>
        </p:nvSpPr>
        <p:spPr/>
        <p:txBody>
          <a:bodyPr/>
          <a:lstStyle/>
          <a:p>
            <a:r>
              <a:rPr lang="en-US" b="1" dirty="0"/>
              <a:t>Summary reports are easy to compile</a:t>
            </a:r>
          </a:p>
        </p:txBody>
      </p:sp>
      <p:pic>
        <p:nvPicPr>
          <p:cNvPr id="5" name="Content Placeholder 4">
            <a:extLst>
              <a:ext uri="{FF2B5EF4-FFF2-40B4-BE49-F238E27FC236}">
                <a16:creationId xmlns:a16="http://schemas.microsoft.com/office/drawing/2014/main" id="{6196C357-B42E-8A47-8A2E-2FEDE503014A}"/>
              </a:ext>
            </a:extLst>
          </p:cNvPr>
          <p:cNvPicPr>
            <a:picLocks noGrp="1" noChangeAspect="1"/>
          </p:cNvPicPr>
          <p:nvPr>
            <p:ph idx="1"/>
          </p:nvPr>
        </p:nvPicPr>
        <p:blipFill>
          <a:blip r:embed="rId2"/>
          <a:stretch>
            <a:fillRect/>
          </a:stretch>
        </p:blipFill>
        <p:spPr>
          <a:xfrm>
            <a:off x="2599670" y="1780672"/>
            <a:ext cx="6956968" cy="4845468"/>
          </a:xfrm>
        </p:spPr>
      </p:pic>
    </p:spTree>
    <p:extLst>
      <p:ext uri="{BB962C8B-B14F-4D97-AF65-F5344CB8AC3E}">
        <p14:creationId xmlns:p14="http://schemas.microsoft.com/office/powerpoint/2010/main" val="3307856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76231"/>
          </a:xfrm>
        </p:spPr>
      </p:pic>
      <p:sp>
        <p:nvSpPr>
          <p:cNvPr id="5" name="TextBox 4"/>
          <p:cNvSpPr txBox="1"/>
          <p:nvPr/>
        </p:nvSpPr>
        <p:spPr>
          <a:xfrm>
            <a:off x="2638900" y="5991824"/>
            <a:ext cx="6914200" cy="769441"/>
          </a:xfrm>
          <a:prstGeom prst="rect">
            <a:avLst/>
          </a:prstGeom>
          <a:noFill/>
        </p:spPr>
        <p:txBody>
          <a:bodyPr wrap="none" rtlCol="0">
            <a:spAutoFit/>
          </a:bodyPr>
          <a:lstStyle/>
          <a:p>
            <a:r>
              <a:rPr lang="en-US" sz="4400" b="1" dirty="0">
                <a:ln w="10160">
                  <a:solidFill>
                    <a:sysClr val="windowText" lastClr="000000"/>
                  </a:solidFill>
                  <a:prstDash val="solid"/>
                </a:ln>
                <a:solidFill>
                  <a:schemeClr val="bg1"/>
                </a:solidFill>
                <a:effectLst>
                  <a:outerShdw blurRad="38100" dist="22860" dir="5400000" algn="tl" rotWithShape="0">
                    <a:srgbClr val="000000">
                      <a:alpha val="30000"/>
                    </a:srgbClr>
                  </a:outerShdw>
                </a:effectLst>
              </a:rPr>
              <a:t>One package to rule them all</a:t>
            </a:r>
          </a:p>
        </p:txBody>
      </p:sp>
      <p:sp>
        <p:nvSpPr>
          <p:cNvPr id="3" name="Slide Number Placeholder 2"/>
          <p:cNvSpPr>
            <a:spLocks noGrp="1"/>
          </p:cNvSpPr>
          <p:nvPr>
            <p:ph type="sldNum" sz="quarter" idx="12"/>
          </p:nvPr>
        </p:nvSpPr>
        <p:spPr/>
        <p:txBody>
          <a:bodyPr/>
          <a:lstStyle/>
          <a:p>
            <a:fld id="{A4D48252-9EAD-EE44-9C38-05C5B1885287}" type="slidenum">
              <a:rPr lang="en-US" smtClean="0"/>
              <a:t>9</a:t>
            </a:fld>
            <a:endParaRPr lang="en-US"/>
          </a:p>
        </p:txBody>
      </p:sp>
      <p:pic>
        <p:nvPicPr>
          <p:cNvPr id="6" name="Picture 5" descr="Bioconductor.pdf">
            <a:extLst>
              <a:ext uri="{FF2B5EF4-FFF2-40B4-BE49-F238E27FC236}">
                <a16:creationId xmlns:a16="http://schemas.microsoft.com/office/drawing/2014/main" id="{739EB4B9-D2EF-7344-B99D-3D6800D1C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9048" y="5054254"/>
            <a:ext cx="1479322" cy="1727848"/>
          </a:xfrm>
          <a:prstGeom prst="rect">
            <a:avLst/>
          </a:prstGeom>
        </p:spPr>
      </p:pic>
    </p:spTree>
    <p:extLst>
      <p:ext uri="{BB962C8B-B14F-4D97-AF65-F5344CB8AC3E}">
        <p14:creationId xmlns:p14="http://schemas.microsoft.com/office/powerpoint/2010/main" val="347522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7125</TotalTime>
  <Words>1859</Words>
  <Application>Microsoft Macintosh PowerPoint</Application>
  <PresentationFormat>Widescreen</PresentationFormat>
  <Paragraphs>463</Paragraphs>
  <Slides>59</Slides>
  <Notes>10</Notes>
  <HiddenSlides>26</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DengXian</vt:lpstr>
      <vt:lpstr>Arial</vt:lpstr>
      <vt:lpstr>Calibri</vt:lpstr>
      <vt:lpstr>Calibri Light</vt:lpstr>
      <vt:lpstr>Cambria Math</vt:lpstr>
      <vt:lpstr>Helvetica</vt:lpstr>
      <vt:lpstr>Times</vt:lpstr>
      <vt:lpstr>Office Theme</vt:lpstr>
      <vt:lpstr>Design and analysis of a single cell  RNA-seq benchmarking data set to compare protocols and analysis methods</vt:lpstr>
      <vt:lpstr>Talk overview</vt:lpstr>
      <vt:lpstr>PowerPoint Presentation</vt:lpstr>
      <vt:lpstr>There are many scRNA-seq protocols available…</vt:lpstr>
      <vt:lpstr>Data preprocessing challenge: barcodes everywhere…</vt:lpstr>
      <vt:lpstr>Data pre-processing with scPipe</vt:lpstr>
      <vt:lpstr>Quality control metrics for data cleaning</vt:lpstr>
      <vt:lpstr>Summary reports are easy to compile</vt:lpstr>
      <vt:lpstr>PowerPoint Presentation</vt:lpstr>
      <vt:lpstr>Comparison of preprocessing software</vt:lpstr>
      <vt:lpstr>Talk overview</vt:lpstr>
      <vt:lpstr>Explosion of scRNA-seq analysis methods…</vt:lpstr>
      <vt:lpstr>Many different types of analysis are possible…</vt:lpstr>
      <vt:lpstr>There have been comparisons but no gold-standard benchmarking data sets exist*</vt:lpstr>
      <vt:lpstr>Experimental Design</vt:lpstr>
      <vt:lpstr>Data pre-processing with scPipe</vt:lpstr>
      <vt:lpstr>Various quality control metrics collected</vt:lpstr>
      <vt:lpstr>Experimental design</vt:lpstr>
      <vt:lpstr>Single cell data</vt:lpstr>
      <vt:lpstr>9 cell mixture design</vt:lpstr>
      <vt:lpstr>Mixing cells in different combinations controls cluster number and creates pseudo-trajectories</vt:lpstr>
      <vt:lpstr>9 cell mixture data</vt:lpstr>
      <vt:lpstr>RNA mixture design</vt:lpstr>
      <vt:lpstr>Mixing RNA in different proportions controls cluster number and creates pseudo-trajectories</vt:lpstr>
      <vt:lpstr>RNA mixture data</vt:lpstr>
      <vt:lpstr>scRNA-seq data analysis involves multiple steps</vt:lpstr>
      <vt:lpstr>What are these data good for?</vt:lpstr>
      <vt:lpstr>Summary of  scRNA-seq benchmark design</vt:lpstr>
      <vt:lpstr>Benchmarking dataset guide protocol selection and model assumptions</vt:lpstr>
      <vt:lpstr>Quality control metrics on single cells show 10X as a superior protocol</vt:lpstr>
      <vt:lpstr>Intron mapping ratios vary among protocols</vt:lpstr>
      <vt:lpstr>ERCC spike-in has been widely used to deconvolve technical variability</vt:lpstr>
      <vt:lpstr>Exon mapping rate per protocol / data set</vt:lpstr>
      <vt:lpstr>Intron mapping rate per protocol / data set</vt:lpstr>
      <vt:lpstr>scRNA-seq data analysis involves multiple steps</vt:lpstr>
      <vt:lpstr>Good range of library sizes in each data set</vt:lpstr>
      <vt:lpstr>Normalization &amp; Imputation: compare 11 representative methods</vt:lpstr>
      <vt:lpstr>PCA after normalization by different methods</vt:lpstr>
      <vt:lpstr>PCA after normalization by different methods</vt:lpstr>
      <vt:lpstr>PCA after normalization by different methods</vt:lpstr>
      <vt:lpstr>Performance assessment I: measure correlation between technical replicates for RNA mixture</vt:lpstr>
      <vt:lpstr>Correlation amongst technical replicates</vt:lpstr>
      <vt:lpstr>Silhouette width per dataset / method combination</vt:lpstr>
      <vt:lpstr>Performance assessment II: calculate silhouette width per data set / method combination</vt:lpstr>
      <vt:lpstr>Performance assessment II: calculate silhouette width per data set / method combination</vt:lpstr>
      <vt:lpstr>Data integration: comparing 6 representative methods</vt:lpstr>
      <vt:lpstr>PCA before and after batch correction using different methods: single cell data</vt:lpstr>
      <vt:lpstr>PCA before and after batch correction using different methods: RNA mixtures</vt:lpstr>
      <vt:lpstr>Silhouette width per method: single cell data</vt:lpstr>
      <vt:lpstr>Silhouette width per method: RNA mixture</vt:lpstr>
      <vt:lpstr>PowerPoint Presentation</vt:lpstr>
      <vt:lpstr>Summary and challenges</vt:lpstr>
      <vt:lpstr>Current work and future plans</vt:lpstr>
      <vt:lpstr>Pilot long-read scRNA-seq data</vt:lpstr>
      <vt:lpstr>PowerPoint Presentation</vt:lpstr>
      <vt:lpstr>Acknowledgements</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Designing a single cell RNAseq benchmarking dataset to compare protocols and analysis methods</dc:title>
  <dc:creator>Luyi Tian</dc:creator>
  <cp:lastModifiedBy>Matt Ritchie</cp:lastModifiedBy>
  <cp:revision>337</cp:revision>
  <dcterms:created xsi:type="dcterms:W3CDTF">2018-03-15T05:02:23Z</dcterms:created>
  <dcterms:modified xsi:type="dcterms:W3CDTF">2018-11-06T20:58:12Z</dcterms:modified>
</cp:coreProperties>
</file>