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474" r:id="rId2"/>
    <p:sldId id="530" r:id="rId3"/>
    <p:sldId id="257" r:id="rId4"/>
    <p:sldId id="531" r:id="rId5"/>
    <p:sldId id="544" r:id="rId6"/>
    <p:sldId id="532" r:id="rId7"/>
    <p:sldId id="261" r:id="rId8"/>
    <p:sldId id="533" r:id="rId9"/>
    <p:sldId id="276" r:id="rId10"/>
    <p:sldId id="534" r:id="rId11"/>
    <p:sldId id="269" r:id="rId12"/>
    <p:sldId id="367" r:id="rId13"/>
    <p:sldId id="368" r:id="rId14"/>
    <p:sldId id="545" r:id="rId15"/>
    <p:sldId id="535" r:id="rId16"/>
    <p:sldId id="537" r:id="rId17"/>
    <p:sldId id="538" r:id="rId18"/>
    <p:sldId id="536" r:id="rId19"/>
    <p:sldId id="280" r:id="rId20"/>
    <p:sldId id="266" r:id="rId21"/>
    <p:sldId id="267" r:id="rId22"/>
    <p:sldId id="268" r:id="rId23"/>
    <p:sldId id="259" r:id="rId24"/>
    <p:sldId id="290" r:id="rId25"/>
    <p:sldId id="291" r:id="rId26"/>
    <p:sldId id="300" r:id="rId27"/>
    <p:sldId id="262" r:id="rId28"/>
    <p:sldId id="296" r:id="rId29"/>
    <p:sldId id="297" r:id="rId30"/>
    <p:sldId id="298" r:id="rId31"/>
    <p:sldId id="299" r:id="rId32"/>
    <p:sldId id="301" r:id="rId33"/>
    <p:sldId id="302" r:id="rId34"/>
    <p:sldId id="306" r:id="rId35"/>
    <p:sldId id="263" r:id="rId36"/>
    <p:sldId id="273" r:id="rId37"/>
    <p:sldId id="265" r:id="rId38"/>
    <p:sldId id="275" r:id="rId39"/>
    <p:sldId id="307" r:id="rId40"/>
    <p:sldId id="308" r:id="rId41"/>
    <p:sldId id="313" r:id="rId42"/>
    <p:sldId id="316" r:id="rId43"/>
    <p:sldId id="309" r:id="rId44"/>
    <p:sldId id="284" r:id="rId45"/>
    <p:sldId id="283" r:id="rId46"/>
    <p:sldId id="277" r:id="rId47"/>
    <p:sldId id="511" r:id="rId48"/>
    <p:sldId id="510" r:id="rId49"/>
    <p:sldId id="523" r:id="rId50"/>
    <p:sldId id="260"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2544" autoAdjust="0"/>
  </p:normalViewPr>
  <p:slideViewPr>
    <p:cSldViewPr snapToGrid="0" snapToObjects="1">
      <p:cViewPr>
        <p:scale>
          <a:sx n="73" d="100"/>
          <a:sy n="73" d="100"/>
        </p:scale>
        <p:origin x="880" y="320"/>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B54838-A191-9845-9972-F6FB528C8B4D}" type="datetimeFigureOut">
              <a:rPr lang="en-US" smtClean="0"/>
              <a:t>11/5/18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5C7E75-3C7B-2043-A0AE-A45DF542D2F9}" type="slidenum">
              <a:rPr lang="en-US" smtClean="0"/>
              <a:t>‹#›</a:t>
            </a:fld>
            <a:endParaRPr lang="en-US"/>
          </a:p>
        </p:txBody>
      </p:sp>
    </p:spTree>
    <p:extLst>
      <p:ext uri="{BB962C8B-B14F-4D97-AF65-F5344CB8AC3E}">
        <p14:creationId xmlns:p14="http://schemas.microsoft.com/office/powerpoint/2010/main" val="21613060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5C7E75-3C7B-2043-A0AE-A45DF542D2F9}" type="slidenum">
              <a:rPr lang="en-US" smtClean="0"/>
              <a:t>1</a:t>
            </a:fld>
            <a:endParaRPr lang="en-US"/>
          </a:p>
        </p:txBody>
      </p:sp>
    </p:spTree>
    <p:extLst>
      <p:ext uri="{BB962C8B-B14F-4D97-AF65-F5344CB8AC3E}">
        <p14:creationId xmlns:p14="http://schemas.microsoft.com/office/powerpoint/2010/main" val="74686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The blood and NAT distributions have some similarities. One being 8q gains, a common copy number found across many different cancers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28</a:t>
            </a:fld>
            <a:endParaRPr lang="en-US"/>
          </a:p>
        </p:txBody>
      </p:sp>
    </p:spTree>
    <p:extLst>
      <p:ext uri="{BB962C8B-B14F-4D97-AF65-F5344CB8AC3E}">
        <p14:creationId xmlns:p14="http://schemas.microsoft.com/office/powerpoint/2010/main" val="3291863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do se a few striking differences between the blood and the normal tissues adjacent to the tumor</a:t>
            </a:r>
          </a:p>
          <a:p>
            <a:r>
              <a:rPr lang="en-US" baseline="0" dirty="0"/>
              <a:t>Specifically 9q appear to be enriched in the NAT </a:t>
            </a:r>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29</a:t>
            </a:fld>
            <a:endParaRPr lang="en-US"/>
          </a:p>
        </p:txBody>
      </p:sp>
    </p:spTree>
    <p:extLst>
      <p:ext uri="{BB962C8B-B14F-4D97-AF65-F5344CB8AC3E}">
        <p14:creationId xmlns:p14="http://schemas.microsoft.com/office/powerpoint/2010/main" val="191436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a:t>
            </a:r>
            <a:r>
              <a:rPr lang="en-US" baseline="0" dirty="0"/>
              <a:t> see previously reported small focal deletions of chromosome 13q in the blood</a:t>
            </a:r>
          </a:p>
          <a:p>
            <a:r>
              <a:rPr lang="en-US" baseline="0" dirty="0"/>
              <a:t>Which we do not observe in NAT; instead in NAT we see gains, which were not detected in the blood</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30</a:t>
            </a:fld>
            <a:endParaRPr lang="en-US"/>
          </a:p>
        </p:txBody>
      </p:sp>
    </p:spTree>
    <p:extLst>
      <p:ext uri="{BB962C8B-B14F-4D97-AF65-F5344CB8AC3E}">
        <p14:creationId xmlns:p14="http://schemas.microsoft.com/office/powerpoint/2010/main" val="4045542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Both blood and NAT have several events targeting chromosome 20; however, these are predominantly losses in the blood and gains in the NAT</a:t>
            </a:r>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31</a:t>
            </a:fld>
            <a:endParaRPr lang="en-US"/>
          </a:p>
        </p:txBody>
      </p:sp>
    </p:spTree>
    <p:extLst>
      <p:ext uri="{BB962C8B-B14F-4D97-AF65-F5344CB8AC3E}">
        <p14:creationId xmlns:p14="http://schemas.microsoft.com/office/powerpoint/2010/main" val="1605522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far I have been lumping</a:t>
            </a:r>
            <a:r>
              <a:rPr lang="en-US" baseline="0" dirty="0"/>
              <a:t> NAT samples in one group. However, t</a:t>
            </a:r>
            <a:r>
              <a:rPr lang="en-US" dirty="0"/>
              <a:t>he</a:t>
            </a:r>
            <a:r>
              <a:rPr lang="en-US" baseline="0" dirty="0"/>
              <a:t> NAT samples come from 27 different cancer sites with different anatomical locations and they represent many different tissues</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32</a:t>
            </a:fld>
            <a:endParaRPr lang="en-US"/>
          </a:p>
        </p:txBody>
      </p:sp>
    </p:spTree>
    <p:extLst>
      <p:ext uri="{BB962C8B-B14F-4D97-AF65-F5344CB8AC3E}">
        <p14:creationId xmlns:p14="http://schemas.microsoft.com/office/powerpoint/2010/main" val="1157072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When we group the data by TCGA site, we see significantly different rates of mosaicism</a:t>
            </a:r>
          </a:p>
          <a:p>
            <a:r>
              <a:rPr lang="en-US" baseline="0" dirty="0"/>
              <a:t>Notably head and neck had the highest rate with 25% mosaic NAT samples </a:t>
            </a:r>
          </a:p>
          <a:p>
            <a:r>
              <a:rPr lang="en-US" baseline="0" dirty="0"/>
              <a:t>The second highest was bladder with 18% mosaic samples </a:t>
            </a:r>
          </a:p>
          <a:p>
            <a:r>
              <a:rPr lang="en-US" baseline="0" dirty="0"/>
              <a:t>Followed by approximately 10% in breast, sarcoma, stomach and ovarian</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33</a:t>
            </a:fld>
            <a:endParaRPr lang="en-US"/>
          </a:p>
        </p:txBody>
      </p:sp>
    </p:spTree>
    <p:extLst>
      <p:ext uri="{BB962C8B-B14F-4D97-AF65-F5344CB8AC3E}">
        <p14:creationId xmlns:p14="http://schemas.microsoft.com/office/powerpoint/2010/main" val="2996161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Next we looked at the average number of somatic events in mosaic samples</a:t>
            </a:r>
          </a:p>
          <a:p>
            <a:r>
              <a:rPr lang="en-US" baseline="0" dirty="0"/>
              <a:t>1 is the lower limit as we only include samples with at least one event</a:t>
            </a:r>
          </a:p>
          <a:p>
            <a:r>
              <a:rPr lang="en-US" baseline="0" dirty="0"/>
              <a:t>The burden of events had a wide range in different tissues; with the highest detected in ovarian </a:t>
            </a:r>
          </a:p>
          <a:p>
            <a:r>
              <a:rPr lang="en-US" baseline="0" dirty="0"/>
              <a:t>Overall it appears that NAT mosaic samples have a higher burden of chromosomal alterations relative to blood, potentially explained by a field cancerization effect in a subset of tissues</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34</a:t>
            </a:fld>
            <a:endParaRPr lang="en-US"/>
          </a:p>
        </p:txBody>
      </p:sp>
    </p:spTree>
    <p:extLst>
      <p:ext uri="{BB962C8B-B14F-4D97-AF65-F5344CB8AC3E}">
        <p14:creationId xmlns:p14="http://schemas.microsoft.com/office/powerpoint/2010/main" val="322109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figure shows a</a:t>
            </a:r>
            <a:r>
              <a:rPr lang="en-US" baseline="0" dirty="0"/>
              <a:t> summary of the events by chromosome arm for each patient</a:t>
            </a:r>
          </a:p>
          <a:p>
            <a:r>
              <a:rPr lang="en-US" baseline="0" dirty="0"/>
              <a:t>With one patient per column</a:t>
            </a:r>
          </a:p>
        </p:txBody>
      </p:sp>
      <p:sp>
        <p:nvSpPr>
          <p:cNvPr id="4" name="Slide Number Placeholder 3"/>
          <p:cNvSpPr>
            <a:spLocks noGrp="1"/>
          </p:cNvSpPr>
          <p:nvPr>
            <p:ph type="sldNum" sz="quarter" idx="10"/>
          </p:nvPr>
        </p:nvSpPr>
        <p:spPr/>
        <p:txBody>
          <a:bodyPr/>
          <a:lstStyle/>
          <a:p>
            <a:fld id="{AF4C289C-F890-B343-887F-E1B66C440552}" type="slidenum">
              <a:rPr lang="en-US" smtClean="0"/>
              <a:t>35</a:t>
            </a:fld>
            <a:endParaRPr lang="en-US"/>
          </a:p>
        </p:txBody>
      </p:sp>
    </p:spTree>
    <p:extLst>
      <p:ext uri="{BB962C8B-B14F-4D97-AF65-F5344CB8AC3E}">
        <p14:creationId xmlns:p14="http://schemas.microsoft.com/office/powerpoint/2010/main" val="2186070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used an omnibus test to determine if these events were distributed randomly across TCGA sites</a:t>
            </a:r>
          </a:p>
          <a:p>
            <a:r>
              <a:rPr lang="en-US" baseline="0" dirty="0"/>
              <a:t>We observe an enrichment for  9q events  in head and neck ; 1q in breast and 9p in bladder</a:t>
            </a:r>
          </a:p>
          <a:p>
            <a:r>
              <a:rPr lang="en-US" baseline="0" dirty="0"/>
              <a:t>As well as enrichment of Chromosome 20 gains in stomach, a common somatic mutation in stomach cancers</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36</a:t>
            </a:fld>
            <a:endParaRPr lang="en-US"/>
          </a:p>
        </p:txBody>
      </p:sp>
    </p:spTree>
    <p:extLst>
      <p:ext uri="{BB962C8B-B14F-4D97-AF65-F5344CB8AC3E}">
        <p14:creationId xmlns:p14="http://schemas.microsoft.com/office/powerpoint/2010/main" val="50764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a:t>
            </a:r>
            <a:r>
              <a:rPr lang="en-US" baseline="0" dirty="0"/>
              <a:t> observed similarities between our data and 2 patterns reported in this pan cancer survey </a:t>
            </a:r>
          </a:p>
          <a:p>
            <a:r>
              <a:rPr lang="en-US" baseline="0" dirty="0"/>
              <a:t>The first pattern is that of 1q gains in epithelial tumors shown on the top</a:t>
            </a:r>
          </a:p>
          <a:p>
            <a:r>
              <a:rPr lang="en-US" baseline="0" dirty="0"/>
              <a:t>The second one are co-</a:t>
            </a:r>
            <a:r>
              <a:rPr lang="en-US" baseline="0" dirty="0" err="1"/>
              <a:t>ocurring</a:t>
            </a:r>
            <a:r>
              <a:rPr lang="en-US" baseline="0" dirty="0"/>
              <a:t> gains of 8q, 13q and 20 in gastrointestinal tumors; where several NAT samples from those organs show 1, 2, or sometimes all three gains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37</a:t>
            </a:fld>
            <a:endParaRPr lang="en-US"/>
          </a:p>
        </p:txBody>
      </p:sp>
    </p:spTree>
    <p:extLst>
      <p:ext uri="{BB962C8B-B14F-4D97-AF65-F5344CB8AC3E}">
        <p14:creationId xmlns:p14="http://schemas.microsoft.com/office/powerpoint/2010/main" val="269861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BADFC8-5B0F-4E69-A690-D747D306B488}" type="slidenum">
              <a:rPr lang="en-US" smtClean="0"/>
              <a:pPr/>
              <a:t>12</a:t>
            </a:fld>
            <a:endParaRPr lang="en-US" dirty="0"/>
          </a:p>
        </p:txBody>
      </p:sp>
    </p:spTree>
    <p:extLst>
      <p:ext uri="{BB962C8B-B14F-4D97-AF65-F5344CB8AC3E}">
        <p14:creationId xmlns:p14="http://schemas.microsoft.com/office/powerpoint/2010/main" val="411603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Using</a:t>
            </a:r>
            <a:r>
              <a:rPr lang="en-US" baseline="0" dirty="0"/>
              <a:t> this data set we can compare the profile of chromosomal alterations between the normal and the matched tumor samples from the same patient in an attempt to infer the clonal origin of events.</a:t>
            </a:r>
          </a:p>
          <a:p>
            <a:r>
              <a:rPr lang="en-US" baseline="0" dirty="0"/>
              <a:t>The middle figure shows the set of events in the normal sample on the top and the events from the tumor on the bottom, both ordered by genomic location</a:t>
            </a:r>
          </a:p>
          <a:p>
            <a:r>
              <a:rPr lang="en-US" baseline="0" dirty="0"/>
              <a:t>We can compare events by looking at the boundaries, as well as comparing the event types for overlapping events  as shown on the right </a:t>
            </a:r>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38</a:t>
            </a:fld>
            <a:endParaRPr lang="en-US"/>
          </a:p>
        </p:txBody>
      </p:sp>
    </p:spTree>
    <p:extLst>
      <p:ext uri="{BB962C8B-B14F-4D97-AF65-F5344CB8AC3E}">
        <p14:creationId xmlns:p14="http://schemas.microsoft.com/office/powerpoint/2010/main" val="1616963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a:t>
            </a:r>
            <a:r>
              <a:rPr lang="en-US" baseline="0" dirty="0"/>
              <a:t> events overlap and the are both of the same type or one of the events is subtle we tried to distinguish between the two, as they may or may not have originated from the same clonal lineage</a:t>
            </a:r>
          </a:p>
          <a:p>
            <a:r>
              <a:rPr lang="en-US" baseline="0" dirty="0"/>
              <a:t>To do so we looked at the allelic imbalance shifts</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39</a:t>
            </a:fld>
            <a:endParaRPr lang="en-US"/>
          </a:p>
        </p:txBody>
      </p:sp>
    </p:spTree>
    <p:extLst>
      <p:ext uri="{BB962C8B-B14F-4D97-AF65-F5344CB8AC3E}">
        <p14:creationId xmlns:p14="http://schemas.microsoft.com/office/powerpoint/2010/main" val="2651222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a:t>
            </a:r>
            <a:r>
              <a:rPr lang="en-US" baseline="0" dirty="0"/>
              <a:t> you see two gains of the same genomic region present in both the tumor and adjacent normal sample</a:t>
            </a:r>
          </a:p>
          <a:p>
            <a:r>
              <a:rPr lang="en-US" dirty="0"/>
              <a:t>We</a:t>
            </a:r>
            <a:r>
              <a:rPr lang="en-US" baseline="0" dirty="0"/>
              <a:t> developed a tool called RECUR, that compares the direction of the allelic shift between overlapping events in two or more samples from the same individual</a:t>
            </a:r>
          </a:p>
          <a:p>
            <a:r>
              <a:rPr lang="en-US" baseline="0" dirty="0"/>
              <a:t>In this example we identified gains in the NAT and the matched tumors that were molecularly independent from each other. In other words the NAT had an extra copy of the opposite paternal haplotype.</a:t>
            </a:r>
          </a:p>
        </p:txBody>
      </p:sp>
      <p:sp>
        <p:nvSpPr>
          <p:cNvPr id="4" name="Slide Number Placeholder 3"/>
          <p:cNvSpPr>
            <a:spLocks noGrp="1"/>
          </p:cNvSpPr>
          <p:nvPr>
            <p:ph type="sldNum" sz="quarter" idx="10"/>
          </p:nvPr>
        </p:nvSpPr>
        <p:spPr/>
        <p:txBody>
          <a:bodyPr/>
          <a:lstStyle/>
          <a:p>
            <a:fld id="{AF4C289C-F890-B343-887F-E1B66C440552}" type="slidenum">
              <a:rPr lang="en-US" smtClean="0"/>
              <a:t>40</a:t>
            </a:fld>
            <a:endParaRPr lang="en-US"/>
          </a:p>
        </p:txBody>
      </p:sp>
    </p:spTree>
    <p:extLst>
      <p:ext uri="{BB962C8B-B14F-4D97-AF65-F5344CB8AC3E}">
        <p14:creationId xmlns:p14="http://schemas.microsoft.com/office/powerpoint/2010/main" val="3967997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a:t>
            </a:r>
            <a:r>
              <a:rPr lang="en-US" baseline="0" dirty="0"/>
              <a:t> we perform this analyses we observe these “mirrored” shifts in 15 of 78 mosaic NAT samples.</a:t>
            </a:r>
          </a:p>
          <a:p>
            <a:r>
              <a:rPr lang="en-US" baseline="0" dirty="0"/>
              <a:t>The two images on the bottom of the slide show the B-allele frequencies of het markers for the tumor and the nat.</a:t>
            </a:r>
          </a:p>
          <a:p>
            <a:r>
              <a:rPr lang="en-US" baseline="0" dirty="0"/>
              <a:t>The RECUR algorithm processes B-allele frequency values and produces images depicting these opposite shifts where you see the blue BAF values shift upwards in the Nat and the opposite pattern in the tumor below. </a:t>
            </a:r>
          </a:p>
          <a:p>
            <a:r>
              <a:rPr lang="en-US" baseline="0" dirty="0"/>
              <a:t>Recur detected 5 such mirrored events in this esophageal tumor-NAT pair</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41</a:t>
            </a:fld>
            <a:endParaRPr lang="en-US"/>
          </a:p>
        </p:txBody>
      </p:sp>
    </p:spTree>
    <p:extLst>
      <p:ext uri="{BB962C8B-B14F-4D97-AF65-F5344CB8AC3E}">
        <p14:creationId xmlns:p14="http://schemas.microsoft.com/office/powerpoint/2010/main" val="376578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Here I am trying to define the similarities between the somatic alterations in the normal tissues and those found in the matched tumor. </a:t>
            </a:r>
          </a:p>
          <a:p>
            <a:r>
              <a:rPr lang="en-US" baseline="0" dirty="0"/>
              <a:t>We define an event as shared if it there is 50% reciprocal overlap, no disagreement in event type and no mirroring </a:t>
            </a:r>
          </a:p>
          <a:p>
            <a:r>
              <a:rPr lang="en-US" baseline="0" dirty="0"/>
              <a:t>Using this definition, NAT have 41% “shared” events compared to 16% in the blood</a:t>
            </a:r>
          </a:p>
          <a:p>
            <a:r>
              <a:rPr lang="en-US" baseline="0" dirty="0"/>
              <a:t>These data suggest that NAT have more similar mutational profiles because they are of the same tissue type as the tumor and/or in some instances the events arose in the same clonal lineage</a:t>
            </a:r>
          </a:p>
        </p:txBody>
      </p:sp>
      <p:sp>
        <p:nvSpPr>
          <p:cNvPr id="4" name="Slide Number Placeholder 3"/>
          <p:cNvSpPr>
            <a:spLocks noGrp="1"/>
          </p:cNvSpPr>
          <p:nvPr>
            <p:ph type="sldNum" sz="quarter" idx="10"/>
          </p:nvPr>
        </p:nvSpPr>
        <p:spPr/>
        <p:txBody>
          <a:bodyPr/>
          <a:lstStyle/>
          <a:p>
            <a:fld id="{AF4C289C-F890-B343-887F-E1B66C440552}" type="slidenum">
              <a:rPr lang="en-US" smtClean="0"/>
              <a:t>42</a:t>
            </a:fld>
            <a:endParaRPr lang="en-US"/>
          </a:p>
        </p:txBody>
      </p:sp>
    </p:spTree>
    <p:extLst>
      <p:ext uri="{BB962C8B-B14F-4D97-AF65-F5344CB8AC3E}">
        <p14:creationId xmlns:p14="http://schemas.microsoft.com/office/powerpoint/2010/main" val="1595300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figure shows all mosaic events in head and neck with those in the matched tumor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see 42% shared events, similar to NAT overall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However we detected “mirrored” events in 8 of the 18 mosaic NAT samples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was unexpected and our estimate of these “mirrored” molecularly independent events is most likely a lower estimate, as we would expect to pick these up approximately 50% of the time</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43</a:t>
            </a:fld>
            <a:endParaRPr lang="en-US"/>
          </a:p>
        </p:txBody>
      </p:sp>
    </p:spTree>
    <p:extLst>
      <p:ext uri="{BB962C8B-B14F-4D97-AF65-F5344CB8AC3E}">
        <p14:creationId xmlns:p14="http://schemas.microsoft.com/office/powerpoint/2010/main" val="242779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a:t>
            </a:r>
            <a:r>
              <a:rPr lang="en-US" baseline="0" dirty="0"/>
              <a:t> we looked at stomach we see less similarities between the tumor and adjacent tissues with only 21% shared events</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44</a:t>
            </a:fld>
            <a:endParaRPr lang="en-US"/>
          </a:p>
        </p:txBody>
      </p:sp>
    </p:spTree>
    <p:extLst>
      <p:ext uri="{BB962C8B-B14F-4D97-AF65-F5344CB8AC3E}">
        <p14:creationId xmlns:p14="http://schemas.microsoft.com/office/powerpoint/2010/main" val="728139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see examples of chromosome 20 gains that are present in the adjacent tissues but not the tumor, </a:t>
            </a:r>
          </a:p>
          <a:p>
            <a:r>
              <a:rPr lang="en-US" baseline="0" dirty="0"/>
              <a:t>This was unexpected to me given that gain of chromosome 20 is considered a putative driver event in stomach cancer</a:t>
            </a:r>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45</a:t>
            </a:fld>
            <a:endParaRPr lang="en-US"/>
          </a:p>
        </p:txBody>
      </p:sp>
    </p:spTree>
    <p:extLst>
      <p:ext uri="{BB962C8B-B14F-4D97-AF65-F5344CB8AC3E}">
        <p14:creationId xmlns:p14="http://schemas.microsoft.com/office/powerpoint/2010/main" val="4082679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looked at “mirrored” (recurrent) gains and losses of established cancer genes we observed</a:t>
            </a:r>
            <a:r>
              <a:rPr lang="en-US" sz="1200" kern="1200" baseline="0" dirty="0">
                <a:solidFill>
                  <a:schemeClr val="tx1"/>
                </a:solidFill>
                <a:effectLst/>
                <a:latin typeface="+mn-lt"/>
                <a:ea typeface="+mn-ea"/>
                <a:cs typeface="+mn-cs"/>
              </a:rPr>
              <a:t> several independent </a:t>
            </a:r>
            <a:r>
              <a:rPr lang="en-US" sz="1200" kern="1200" dirty="0">
                <a:solidFill>
                  <a:schemeClr val="tx1"/>
                </a:solidFill>
                <a:effectLst/>
                <a:latin typeface="+mn-lt"/>
                <a:ea typeface="+mn-ea"/>
                <a:cs typeface="+mn-cs"/>
              </a:rPr>
              <a:t>oncogenic gains in paired tumor-adjacent normal samples</a:t>
            </a:r>
            <a:endParaRPr lang="en-US" dirty="0">
              <a:effectLst/>
            </a:endParaRPr>
          </a:p>
          <a:p>
            <a:r>
              <a:rPr lang="en-US" dirty="0">
                <a:effectLst/>
              </a:rPr>
              <a:t>We also observed one</a:t>
            </a:r>
            <a:r>
              <a:rPr lang="en-US" baseline="0" dirty="0">
                <a:effectLst/>
              </a:rPr>
              <a:t> mirrored loss of the APC gene in tissues from a lung cancer patient</a:t>
            </a:r>
          </a:p>
          <a:p>
            <a:r>
              <a:rPr lang="en-US" sz="1200" kern="1200" dirty="0">
                <a:solidFill>
                  <a:schemeClr val="tx1"/>
                </a:solidFill>
                <a:effectLst/>
                <a:latin typeface="+mn-lt"/>
                <a:ea typeface="+mn-ea"/>
                <a:cs typeface="+mn-cs"/>
              </a:rPr>
              <a:t>These data support a model where there are strong selective pressures</a:t>
            </a:r>
            <a:r>
              <a:rPr lang="en-US" sz="1200" kern="1200" baseline="0" dirty="0">
                <a:solidFill>
                  <a:schemeClr val="tx1"/>
                </a:solidFill>
                <a:effectLst/>
                <a:latin typeface="+mn-lt"/>
                <a:ea typeface="+mn-ea"/>
                <a:cs typeface="+mn-cs"/>
              </a:rPr>
              <a:t> within a tissue </a:t>
            </a:r>
            <a:r>
              <a:rPr lang="en-US" sz="1200" kern="1200" dirty="0">
                <a:solidFill>
                  <a:schemeClr val="tx1"/>
                </a:solidFill>
                <a:effectLst/>
                <a:latin typeface="+mn-lt"/>
                <a:ea typeface="+mn-ea"/>
                <a:cs typeface="+mn-cs"/>
              </a:rPr>
              <a:t>that</a:t>
            </a:r>
            <a:r>
              <a:rPr lang="en-US" sz="1200" kern="1200" baseline="0" dirty="0">
                <a:solidFill>
                  <a:schemeClr val="tx1"/>
                </a:solidFill>
                <a:effectLst/>
                <a:latin typeface="+mn-lt"/>
                <a:ea typeface="+mn-ea"/>
                <a:cs typeface="+mn-cs"/>
              </a:rPr>
              <a:t> lead to recurrent </a:t>
            </a:r>
            <a:r>
              <a:rPr lang="en-US" sz="1200" kern="1200" dirty="0">
                <a:solidFill>
                  <a:schemeClr val="tx1"/>
                </a:solidFill>
                <a:effectLst/>
                <a:latin typeface="+mn-lt"/>
                <a:ea typeface="+mn-ea"/>
                <a:cs typeface="+mn-cs"/>
              </a:rPr>
              <a:t>chromosomal alterations that provide clones with a growth advantage</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46</a:t>
            </a:fld>
            <a:endParaRPr lang="en-US"/>
          </a:p>
        </p:txBody>
      </p:sp>
    </p:spTree>
    <p:extLst>
      <p:ext uri="{BB962C8B-B14F-4D97-AF65-F5344CB8AC3E}">
        <p14:creationId xmlns:p14="http://schemas.microsoft.com/office/powerpoint/2010/main" val="1309822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5C7E75-3C7B-2043-A0AE-A45DF542D2F9}" type="slidenum">
              <a:rPr lang="en-US" smtClean="0"/>
              <a:t>49</a:t>
            </a:fld>
            <a:endParaRPr lang="en-US"/>
          </a:p>
        </p:txBody>
      </p:sp>
    </p:spTree>
    <p:extLst>
      <p:ext uri="{BB962C8B-B14F-4D97-AF65-F5344CB8AC3E}">
        <p14:creationId xmlns:p14="http://schemas.microsoft.com/office/powerpoint/2010/main" val="318283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BADFC8-5B0F-4E69-A690-D747D306B488}" type="slidenum">
              <a:rPr lang="en-US" smtClean="0"/>
              <a:pPr/>
              <a:t>13</a:t>
            </a:fld>
            <a:endParaRPr lang="en-US" dirty="0"/>
          </a:p>
        </p:txBody>
      </p:sp>
    </p:spTree>
    <p:extLst>
      <p:ext uri="{BB962C8B-B14F-4D97-AF65-F5344CB8AC3E}">
        <p14:creationId xmlns:p14="http://schemas.microsoft.com/office/powerpoint/2010/main" val="2202285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then shift our attention the the size of the events in the mosaic blood samples</a:t>
            </a:r>
          </a:p>
          <a:p>
            <a:r>
              <a:rPr lang="en-US" baseline="0" dirty="0"/>
              <a:t>These are four histograms of event size. One for each event type.</a:t>
            </a:r>
          </a:p>
          <a:p>
            <a:r>
              <a:rPr lang="en-US" baseline="0" dirty="0"/>
              <a:t>Throughout this talk red represent gains, blue losses, green copy-neutral loss of heterozygosity</a:t>
            </a:r>
          </a:p>
          <a:p>
            <a:r>
              <a:rPr lang="en-US" baseline="0" dirty="0"/>
              <a:t>Subtle events are represented by the color gray; we are confident in these events as they have a strong allelic imbalance signal but due to low-clonal fraction or other factors, they have small log-R and BAF deviations for classification</a:t>
            </a:r>
          </a:p>
          <a:p>
            <a:r>
              <a:rPr lang="en-US" baseline="0" dirty="0"/>
              <a:t>As previously reported, we see an association of event type with event size in mosaic blood samples</a:t>
            </a:r>
          </a:p>
        </p:txBody>
      </p:sp>
      <p:sp>
        <p:nvSpPr>
          <p:cNvPr id="4" name="Slide Number Placeholder 3"/>
          <p:cNvSpPr>
            <a:spLocks noGrp="1"/>
          </p:cNvSpPr>
          <p:nvPr>
            <p:ph type="sldNum" sz="quarter" idx="10"/>
          </p:nvPr>
        </p:nvSpPr>
        <p:spPr/>
        <p:txBody>
          <a:bodyPr/>
          <a:lstStyle/>
          <a:p>
            <a:fld id="{AF4C289C-F890-B343-887F-E1B66C440552}" type="slidenum">
              <a:rPr lang="en-US" smtClean="0"/>
              <a:t>50</a:t>
            </a:fld>
            <a:endParaRPr lang="en-US"/>
          </a:p>
        </p:txBody>
      </p:sp>
    </p:spTree>
    <p:extLst>
      <p:ext uri="{BB962C8B-B14F-4D97-AF65-F5344CB8AC3E}">
        <p14:creationId xmlns:p14="http://schemas.microsoft.com/office/powerpoint/2010/main" val="197285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7BADFC8-5B0F-4E69-A690-D747D306B488}" type="slidenum">
              <a:rPr lang="en-US" smtClean="0"/>
              <a:pPr/>
              <a:t>14</a:t>
            </a:fld>
            <a:endParaRPr lang="en-US" dirty="0"/>
          </a:p>
        </p:txBody>
      </p:sp>
    </p:spTree>
    <p:extLst>
      <p:ext uri="{BB962C8B-B14F-4D97-AF65-F5344CB8AC3E}">
        <p14:creationId xmlns:p14="http://schemas.microsoft.com/office/powerpoint/2010/main" val="361569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Somatic mutations can be difficult to detect</a:t>
            </a:r>
            <a:r>
              <a:rPr lang="en-US" baseline="0" dirty="0"/>
              <a:t> as many are expected to be at low frequencies in normal tissues. </a:t>
            </a:r>
          </a:p>
          <a:p>
            <a:r>
              <a:rPr lang="en-US" baseline="0" dirty="0"/>
              <a:t>Our approach was to focus on the detection of mega-base scale events. To do this we used the hapLOH algorithm to detect allelic imbalance events; represented in this figure as a deviation from a 1 to 1 ratio of pink to teal haplotypes</a:t>
            </a:r>
          </a:p>
          <a:p>
            <a:r>
              <a:rPr lang="en-US" baseline="0" dirty="0"/>
              <a:t>Such deviations indicate the presence of chromosomal alterations and allow us to detect copy neutral loss of heterozygosity events. </a:t>
            </a:r>
          </a:p>
          <a:p>
            <a:r>
              <a:rPr lang="en-US" baseline="0" dirty="0"/>
              <a:t>In our approach we use phased haplotype information, which  allows us to detect events at low cellular fractions.</a:t>
            </a:r>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23</a:t>
            </a:fld>
            <a:endParaRPr lang="en-US"/>
          </a:p>
        </p:txBody>
      </p:sp>
    </p:spTree>
    <p:extLst>
      <p:ext uri="{BB962C8B-B14F-4D97-AF65-F5344CB8AC3E}">
        <p14:creationId xmlns:p14="http://schemas.microsoft.com/office/powerpoint/2010/main" val="227074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removed samples with potential contamination</a:t>
            </a:r>
          </a:p>
          <a:p>
            <a:r>
              <a:rPr lang="en-US" baseline="0" dirty="0"/>
              <a:t>As well as putative germline gains </a:t>
            </a:r>
          </a:p>
          <a:p>
            <a:r>
              <a:rPr lang="en-US" baseline="0" dirty="0"/>
              <a:t>In addition, we excluded TCGA cohorts of hematological malignancies, because the tumor could be detected in the blood</a:t>
            </a:r>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24</a:t>
            </a:fld>
            <a:endParaRPr lang="en-US"/>
          </a:p>
        </p:txBody>
      </p:sp>
    </p:spTree>
    <p:extLst>
      <p:ext uri="{BB962C8B-B14F-4D97-AF65-F5344CB8AC3E}">
        <p14:creationId xmlns:p14="http://schemas.microsoft.com/office/powerpoint/2010/main" val="97510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7000 blood</a:t>
            </a:r>
            <a:r>
              <a:rPr lang="en-US" baseline="0" dirty="0"/>
              <a:t> samples and 1700 NAT samples passed QC</a:t>
            </a:r>
            <a:endParaRPr lang="en-US" dirty="0"/>
          </a:p>
          <a:p>
            <a:r>
              <a:rPr lang="en-US" dirty="0"/>
              <a:t>We</a:t>
            </a:r>
            <a:r>
              <a:rPr lang="en-US" baseline="0" dirty="0"/>
              <a:t> detected 178 somatic chromosomal alterations in 130 of the blood samples</a:t>
            </a:r>
          </a:p>
          <a:p>
            <a:r>
              <a:rPr lang="en-US" baseline="0" dirty="0"/>
              <a:t>And 338 somatic chromosomal alterations in 78 of the NAT samples</a:t>
            </a:r>
          </a:p>
          <a:p>
            <a:r>
              <a:rPr lang="en-US" baseline="0" dirty="0"/>
              <a:t>We did not see a difference in the distribution of the size of events between mosaic NAT and blood</a:t>
            </a:r>
            <a:endParaRPr lang="en-US" dirty="0"/>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25</a:t>
            </a:fld>
            <a:endParaRPr lang="en-US"/>
          </a:p>
        </p:txBody>
      </p:sp>
    </p:spTree>
    <p:extLst>
      <p:ext uri="{BB962C8B-B14F-4D97-AF65-F5344CB8AC3E}">
        <p14:creationId xmlns:p14="http://schemas.microsoft.com/office/powerpoint/2010/main" val="2325126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previously reported we did observe a strong association with mosaicism in the blood and age</a:t>
            </a:r>
          </a:p>
          <a:p>
            <a:r>
              <a:rPr lang="en-US" baseline="0" dirty="0"/>
              <a:t>However, we did not see an association of mosaicism and age in the NAT</a:t>
            </a:r>
          </a:p>
          <a:p>
            <a:r>
              <a:rPr lang="en-US" baseline="0" dirty="0"/>
              <a:t>Stage and sex were not associated with mosaicism in neither blood nor NAT</a:t>
            </a:r>
          </a:p>
        </p:txBody>
      </p:sp>
      <p:sp>
        <p:nvSpPr>
          <p:cNvPr id="4" name="Slide Number Placeholder 3"/>
          <p:cNvSpPr>
            <a:spLocks noGrp="1"/>
          </p:cNvSpPr>
          <p:nvPr>
            <p:ph type="sldNum" sz="quarter" idx="10"/>
          </p:nvPr>
        </p:nvSpPr>
        <p:spPr/>
        <p:txBody>
          <a:bodyPr/>
          <a:lstStyle/>
          <a:p>
            <a:fld id="{AF4C289C-F890-B343-887F-E1B66C440552}" type="slidenum">
              <a:rPr lang="en-US" smtClean="0"/>
              <a:t>26</a:t>
            </a:fld>
            <a:endParaRPr lang="en-US"/>
          </a:p>
        </p:txBody>
      </p:sp>
    </p:spTree>
    <p:extLst>
      <p:ext uri="{BB962C8B-B14F-4D97-AF65-F5344CB8AC3E}">
        <p14:creationId xmlns:p14="http://schemas.microsoft.com/office/powerpoint/2010/main" val="309204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We then looked at the distribution of events across the genome. </a:t>
            </a:r>
          </a:p>
          <a:p>
            <a:r>
              <a:rPr lang="en-US" baseline="0" dirty="0"/>
              <a:t>Here is a histogram showing 1 Mb windows across the genome and the number of events observed at each window, with NAT shown in the top and Blood in the bottom</a:t>
            </a:r>
          </a:p>
          <a:p>
            <a:endParaRPr lang="en-US" dirty="0"/>
          </a:p>
        </p:txBody>
      </p:sp>
      <p:sp>
        <p:nvSpPr>
          <p:cNvPr id="4" name="Slide Number Placeholder 3"/>
          <p:cNvSpPr>
            <a:spLocks noGrp="1"/>
          </p:cNvSpPr>
          <p:nvPr>
            <p:ph type="sldNum" sz="quarter" idx="10"/>
          </p:nvPr>
        </p:nvSpPr>
        <p:spPr/>
        <p:txBody>
          <a:bodyPr/>
          <a:lstStyle/>
          <a:p>
            <a:fld id="{AF4C289C-F890-B343-887F-E1B66C440552}" type="slidenum">
              <a:rPr lang="en-US" smtClean="0"/>
              <a:t>27</a:t>
            </a:fld>
            <a:endParaRPr lang="en-US"/>
          </a:p>
        </p:txBody>
      </p:sp>
    </p:spTree>
    <p:extLst>
      <p:ext uri="{BB962C8B-B14F-4D97-AF65-F5344CB8AC3E}">
        <p14:creationId xmlns:p14="http://schemas.microsoft.com/office/powerpoint/2010/main" val="130333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FDC220-780F-C142-AC78-4BD7D49D128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14154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FDC220-780F-C142-AC78-4BD7D49D128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140342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FDC220-780F-C142-AC78-4BD7D49D128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1163100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40"/>
            <a:ext cx="8525022" cy="607862"/>
          </a:xfrm>
        </p:spPr>
        <p:txBody>
          <a:bodyPr tIns="0" bIns="0" anchor="t"/>
          <a:lstStyle>
            <a:lvl1pPr algn="l">
              <a:defRPr sz="4400" b="1" u="none">
                <a:latin typeface="+mj-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5F6526B-9E5D-4813-A677-A4D8CFE56FC8}" type="datetimeFigureOut">
              <a:rPr lang="en-US" smtClean="0"/>
              <a:pPr/>
              <a:t>11/5/18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670A9F-55EF-4E3D-8D6C-65E3A0E74094}" type="slidenum">
              <a:rPr lang="en-US" smtClean="0"/>
              <a:pPr/>
              <a:t>‹#›</a:t>
            </a:fld>
            <a:endParaRPr lang="en-US" dirty="0"/>
          </a:p>
        </p:txBody>
      </p:sp>
      <p:sp>
        <p:nvSpPr>
          <p:cNvPr id="16" name="Text Placeholder 15"/>
          <p:cNvSpPr>
            <a:spLocks noGrp="1"/>
          </p:cNvSpPr>
          <p:nvPr>
            <p:ph type="body" sz="quarter" idx="13"/>
          </p:nvPr>
        </p:nvSpPr>
        <p:spPr>
          <a:xfrm>
            <a:off x="168275" y="893298"/>
            <a:ext cx="8511491" cy="457037"/>
          </a:xfrm>
        </p:spPr>
        <p:txBody>
          <a:bodyPr tIns="0">
            <a:noAutofit/>
          </a:bodyPr>
          <a:lstStyle>
            <a:lvl1pPr>
              <a:buFontTx/>
              <a:buNone/>
              <a:defRPr sz="2800" b="1" i="1" u="none">
                <a:latin typeface="+mj-lt"/>
              </a:defRPr>
            </a:lvl1pPr>
            <a:lvl2pPr>
              <a:buFontTx/>
              <a:buNone/>
              <a:defRPr sz="2400" b="1" i="1" u="none">
                <a:latin typeface="+mj-lt"/>
              </a:defRPr>
            </a:lvl2pPr>
            <a:lvl3pPr>
              <a:buFontTx/>
              <a:buNone/>
              <a:defRPr sz="2000" b="1" i="1" u="none">
                <a:latin typeface="+mj-lt"/>
              </a:defRPr>
            </a:lvl3pPr>
            <a:lvl4pPr>
              <a:buFontTx/>
              <a:buNone/>
              <a:defRPr sz="1800" b="1" i="1" u="none">
                <a:latin typeface="+mj-lt"/>
              </a:defRPr>
            </a:lvl4pPr>
            <a:lvl5pPr>
              <a:buFontTx/>
              <a:buNone/>
              <a:defRPr sz="1800" b="1" i="1" u="none">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35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FDC220-780F-C142-AC78-4BD7D49D128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4252252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FDC220-780F-C142-AC78-4BD7D49D128F}" type="datetimeFigureOut">
              <a:rPr lang="en-US" smtClean="0"/>
              <a:t>11/5/18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372575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FDC220-780F-C142-AC78-4BD7D49D128F}"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94663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FDC220-780F-C142-AC78-4BD7D49D128F}" type="datetimeFigureOut">
              <a:rPr lang="en-US" smtClean="0"/>
              <a:t>11/5/18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181953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FDC220-780F-C142-AC78-4BD7D49D128F}" type="datetimeFigureOut">
              <a:rPr lang="en-US" smtClean="0"/>
              <a:t>11/5/18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3855117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DC220-780F-C142-AC78-4BD7D49D128F}" type="datetimeFigureOut">
              <a:rPr lang="en-US" smtClean="0"/>
              <a:t>11/5/18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2259132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FDC220-780F-C142-AC78-4BD7D49D128F}"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2621604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FDC220-780F-C142-AC78-4BD7D49D128F}" type="datetimeFigureOut">
              <a:rPr lang="en-US" smtClean="0"/>
              <a:t>11/5/18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1B9EA-89B7-8F47-ABBE-414CB2532F5E}" type="slidenum">
              <a:rPr lang="en-US" smtClean="0"/>
              <a:t>‹#›</a:t>
            </a:fld>
            <a:endParaRPr lang="en-US"/>
          </a:p>
        </p:txBody>
      </p:sp>
    </p:spTree>
    <p:extLst>
      <p:ext uri="{BB962C8B-B14F-4D97-AF65-F5344CB8AC3E}">
        <p14:creationId xmlns:p14="http://schemas.microsoft.com/office/powerpoint/2010/main" val="1681356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DC220-780F-C142-AC78-4BD7D49D128F}" type="datetimeFigureOut">
              <a:rPr lang="en-US" smtClean="0"/>
              <a:t>11/5/18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1B9EA-89B7-8F47-ABBE-414CB2532F5E}" type="slidenum">
              <a:rPr lang="en-US" smtClean="0"/>
              <a:t>‹#›</a:t>
            </a:fld>
            <a:endParaRPr lang="en-US"/>
          </a:p>
        </p:txBody>
      </p:sp>
    </p:spTree>
    <p:extLst>
      <p:ext uri="{BB962C8B-B14F-4D97-AF65-F5344CB8AC3E}">
        <p14:creationId xmlns:p14="http://schemas.microsoft.com/office/powerpoint/2010/main" val="3347782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nul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emf"/><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1.emf"/></Relationships>
</file>

<file path=ppt/slides/_rels/slide4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6.emf"/><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8.emf"/><Relationship Id="rId4" Type="http://schemas.openxmlformats.org/officeDocument/2006/relationships/image" Target="../media/image37.emf"/></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50.jpg"/><Relationship Id="rId18" Type="http://schemas.microsoft.com/office/2007/relationships/hdphoto" Target="../media/hdphoto1.wdp"/><Relationship Id="rId3" Type="http://schemas.openxmlformats.org/officeDocument/2006/relationships/image" Target="../media/image40.tiff"/><Relationship Id="rId21" Type="http://schemas.microsoft.com/office/2007/relationships/hdphoto" Target="../media/hdphoto2.wdp"/><Relationship Id="rId7" Type="http://schemas.openxmlformats.org/officeDocument/2006/relationships/image" Target="../media/image44.jpeg"/><Relationship Id="rId12" Type="http://schemas.openxmlformats.org/officeDocument/2006/relationships/image" Target="../media/image49.jpg"/><Relationship Id="rId17" Type="http://schemas.openxmlformats.org/officeDocument/2006/relationships/image" Target="../media/image54.jpeg"/><Relationship Id="rId2" Type="http://schemas.openxmlformats.org/officeDocument/2006/relationships/notesSlide" Target="../notesSlides/notesSlide29.xml"/><Relationship Id="rId16" Type="http://schemas.openxmlformats.org/officeDocument/2006/relationships/image" Target="../media/image53.jpg"/><Relationship Id="rId20"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G"/><Relationship Id="rId15" Type="http://schemas.openxmlformats.org/officeDocument/2006/relationships/image" Target="../media/image52.JPG"/><Relationship Id="rId10" Type="http://schemas.openxmlformats.org/officeDocument/2006/relationships/image" Target="../media/image47.jpg"/><Relationship Id="rId19" Type="http://schemas.openxmlformats.org/officeDocument/2006/relationships/image" Target="../media/image55.jpg"/><Relationship Id="rId4" Type="http://schemas.openxmlformats.org/officeDocument/2006/relationships/image" Target="../media/image41.jpeg"/><Relationship Id="rId9" Type="http://schemas.openxmlformats.org/officeDocument/2006/relationships/image" Target="../media/image46.JPG"/><Relationship Id="rId14" Type="http://schemas.openxmlformats.org/officeDocument/2006/relationships/image" Target="../media/image5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0.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269" y="291431"/>
            <a:ext cx="6902248" cy="1762588"/>
          </a:xfrm>
        </p:spPr>
        <p:txBody>
          <a:bodyPr>
            <a:normAutofit/>
          </a:bodyPr>
          <a:lstStyle/>
          <a:p>
            <a:pPr algn="l"/>
            <a:r>
              <a:rPr lang="en-US" sz="3400" dirty="0"/>
              <a:t>Genomic profiling of normal and heterogeneous tissues in cancer patients</a:t>
            </a:r>
            <a:endParaRPr lang="en-US" sz="2800" i="1" baseline="30000" dirty="0"/>
          </a:p>
        </p:txBody>
      </p:sp>
      <p:sp>
        <p:nvSpPr>
          <p:cNvPr id="5" name="Subtitle 2"/>
          <p:cNvSpPr txBox="1">
            <a:spLocks/>
          </p:cNvSpPr>
          <p:nvPr/>
        </p:nvSpPr>
        <p:spPr>
          <a:xfrm>
            <a:off x="313254" y="4629329"/>
            <a:ext cx="8616890" cy="137160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US" sz="2400" dirty="0">
                <a:solidFill>
                  <a:srgbClr val="234021"/>
                </a:solidFill>
              </a:rPr>
              <a:t>BIRS </a:t>
            </a:r>
          </a:p>
          <a:p>
            <a:pPr algn="l">
              <a:spcBef>
                <a:spcPts val="0"/>
              </a:spcBef>
              <a:spcAft>
                <a:spcPts val="600"/>
              </a:spcAft>
            </a:pPr>
            <a:r>
              <a:rPr lang="en-US" sz="2400" dirty="0">
                <a:solidFill>
                  <a:srgbClr val="234021"/>
                </a:solidFill>
              </a:rPr>
              <a:t>Statistical and Computational Challenges in High Throughput Genomics with Application to Precision Medicine</a:t>
            </a:r>
          </a:p>
          <a:p>
            <a:pPr algn="l">
              <a:spcBef>
                <a:spcPts val="0"/>
              </a:spcBef>
              <a:spcAft>
                <a:spcPts val="600"/>
              </a:spcAft>
            </a:pPr>
            <a:endParaRPr lang="en-US" sz="2000" dirty="0">
              <a:solidFill>
                <a:srgbClr val="234021"/>
              </a:solidFill>
            </a:endParaRPr>
          </a:p>
          <a:p>
            <a:pPr algn="l">
              <a:spcBef>
                <a:spcPts val="0"/>
              </a:spcBef>
              <a:spcAft>
                <a:spcPts val="600"/>
              </a:spcAft>
            </a:pPr>
            <a:r>
              <a:rPr lang="en-US" sz="2000" dirty="0">
                <a:solidFill>
                  <a:srgbClr val="234021"/>
                </a:solidFill>
              </a:rPr>
              <a:t>6 November, 2018</a:t>
            </a:r>
          </a:p>
        </p:txBody>
      </p:sp>
      <p:pic>
        <p:nvPicPr>
          <p:cNvPr id="10" name="Picture 5" descr="Picture (Device Independent Bitmap) 1.jpg"/>
          <p:cNvPicPr>
            <a:picLocks noChangeAspect="1"/>
          </p:cNvPicPr>
          <p:nvPr/>
        </p:nvPicPr>
        <p:blipFill>
          <a:blip r:embed="rId3"/>
          <a:srcRect/>
          <a:stretch>
            <a:fillRect/>
          </a:stretch>
        </p:blipFill>
        <p:spPr bwMode="auto">
          <a:xfrm>
            <a:off x="7113522" y="5747661"/>
            <a:ext cx="1892477" cy="1030724"/>
          </a:xfrm>
          <a:prstGeom prst="rect">
            <a:avLst/>
          </a:prstGeom>
          <a:noFill/>
          <a:ln w="9525">
            <a:noFill/>
            <a:miter lim="800000"/>
            <a:headEnd/>
            <a:tailEnd/>
          </a:ln>
        </p:spPr>
      </p:pic>
      <p:pic>
        <p:nvPicPr>
          <p:cNvPr id="7" name="Picture 6" descr="princess_pe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742" y="300140"/>
            <a:ext cx="1456711" cy="1753879"/>
          </a:xfrm>
          <a:prstGeom prst="rect">
            <a:avLst/>
          </a:prstGeom>
        </p:spPr>
      </p:pic>
      <p:grpSp>
        <p:nvGrpSpPr>
          <p:cNvPr id="6" name="Group 5"/>
          <p:cNvGrpSpPr/>
          <p:nvPr/>
        </p:nvGrpSpPr>
        <p:grpSpPr>
          <a:xfrm>
            <a:off x="313254" y="2718439"/>
            <a:ext cx="8594772" cy="1588090"/>
            <a:chOff x="313254" y="2802465"/>
            <a:chExt cx="8594772" cy="1588090"/>
          </a:xfrm>
        </p:grpSpPr>
        <p:sp>
          <p:nvSpPr>
            <p:cNvPr id="4" name="Subtitle 2"/>
            <p:cNvSpPr txBox="1">
              <a:spLocks/>
            </p:cNvSpPr>
            <p:nvPr/>
          </p:nvSpPr>
          <p:spPr>
            <a:xfrm>
              <a:off x="2698956" y="2802467"/>
              <a:ext cx="6209070" cy="1588088"/>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rgbClr val="000090"/>
                  </a:solidFill>
                </a:rPr>
                <a:t>Paul Scheet, Ph.D.</a:t>
              </a:r>
            </a:p>
            <a:p>
              <a:pPr algn="l"/>
              <a:r>
                <a:rPr lang="en-US" sz="2200" dirty="0">
                  <a:solidFill>
                    <a:srgbClr val="000090"/>
                  </a:solidFill>
                </a:rPr>
                <a:t>Professor &amp; Chair, Dept. of Epidemiology</a:t>
              </a:r>
            </a:p>
            <a:p>
              <a:pPr algn="l"/>
              <a:r>
                <a:rPr lang="en-US" sz="2200" dirty="0">
                  <a:solidFill>
                    <a:srgbClr val="000090"/>
                  </a:solidFill>
                </a:rPr>
                <a:t>Joint: Translational Molecular Pathology, Genomic Medicine</a:t>
              </a:r>
            </a:p>
            <a:p>
              <a:pPr algn="l"/>
              <a:r>
                <a:rPr lang="en-US" sz="2200" dirty="0">
                  <a:solidFill>
                    <a:srgbClr val="000090"/>
                  </a:solidFill>
                </a:rPr>
                <a:t>Program Lead, </a:t>
              </a:r>
              <a:r>
                <a:rPr lang="en-US" sz="2200" i="1" dirty="0">
                  <a:solidFill>
                    <a:srgbClr val="000090"/>
                  </a:solidFill>
                </a:rPr>
                <a:t>Risk, Detection &amp; Outcomes </a:t>
              </a:r>
              <a:r>
                <a:rPr lang="en-US" sz="2200" dirty="0">
                  <a:solidFill>
                    <a:srgbClr val="000090"/>
                  </a:solidFill>
                </a:rPr>
                <a:t>| CCSG</a:t>
              </a:r>
              <a:endParaRPr lang="en-US" sz="2200" i="1" dirty="0">
                <a:solidFill>
                  <a:srgbClr val="000090"/>
                </a:solidFill>
              </a:endParaRPr>
            </a:p>
            <a:p>
              <a:pPr algn="l"/>
              <a:r>
                <a:rPr lang="en-US" sz="2200" dirty="0">
                  <a:solidFill>
                    <a:srgbClr val="000090"/>
                  </a:solidFill>
                </a:rPr>
                <a:t>University of Texas MD Anderson Cancer Center, Houston</a:t>
              </a:r>
            </a:p>
          </p:txBody>
        </p:sp>
        <p:pic>
          <p:nvPicPr>
            <p:cNvPr id="8" name="Picture 7" descr="texas-bluebonnets0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54" y="2802465"/>
              <a:ext cx="2380273" cy="1588089"/>
            </a:xfrm>
            <a:prstGeom prst="rect">
              <a:avLst/>
            </a:prstGeom>
          </p:spPr>
        </p:pic>
      </p:grpSp>
    </p:spTree>
    <p:extLst>
      <p:ext uri="{BB962C8B-B14F-4D97-AF65-F5344CB8AC3E}">
        <p14:creationId xmlns:p14="http://schemas.microsoft.com/office/powerpoint/2010/main" val="860867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charset="0"/>
                <a:ea typeface="Arial" charset="0"/>
                <a:cs typeface="Arial" charset="0"/>
              </a:rPr>
              <a:t>Somatic mutation landscape in airway field</a:t>
            </a:r>
          </a:p>
        </p:txBody>
      </p:sp>
      <p:pic>
        <p:nvPicPr>
          <p:cNvPr id="6" name="Picture 5">
            <a:extLst>
              <a:ext uri="{FF2B5EF4-FFF2-40B4-BE49-F238E27FC236}">
                <a16:creationId xmlns:a16="http://schemas.microsoft.com/office/drawing/2014/main" id="{C69598D7-3489-F444-B9BE-8A322B5686EE}"/>
              </a:ext>
            </a:extLst>
          </p:cNvPr>
          <p:cNvPicPr>
            <a:picLocks noChangeAspect="1"/>
          </p:cNvPicPr>
          <p:nvPr/>
        </p:nvPicPr>
        <p:blipFill rotWithShape="1">
          <a:blip r:embed="rId2">
            <a:extLst>
              <a:ext uri="{28A0092B-C50C-407E-A947-70E740481C1C}">
                <a14:useLocalDpi xmlns:a14="http://schemas.microsoft.com/office/drawing/2010/main" val="0"/>
              </a:ext>
            </a:extLst>
          </a:blip>
          <a:srcRect t="13515" b="12491"/>
          <a:stretch/>
        </p:blipFill>
        <p:spPr>
          <a:xfrm>
            <a:off x="502500" y="1735684"/>
            <a:ext cx="4044560" cy="3872918"/>
          </a:xfrm>
          <a:prstGeom prst="rect">
            <a:avLst/>
          </a:prstGeom>
        </p:spPr>
      </p:pic>
      <p:graphicFrame>
        <p:nvGraphicFramePr>
          <p:cNvPr id="7" name="Table 6">
            <a:extLst>
              <a:ext uri="{FF2B5EF4-FFF2-40B4-BE49-F238E27FC236}">
                <a16:creationId xmlns:a16="http://schemas.microsoft.com/office/drawing/2014/main" id="{43776B81-C26F-B343-A3F1-513199FCC6BD}"/>
              </a:ext>
            </a:extLst>
          </p:cNvPr>
          <p:cNvGraphicFramePr>
            <a:graphicFrameLocks noGrp="1"/>
          </p:cNvGraphicFramePr>
          <p:nvPr>
            <p:extLst/>
          </p:nvPr>
        </p:nvGraphicFramePr>
        <p:xfrm>
          <a:off x="4678444" y="2667526"/>
          <a:ext cx="3911267" cy="2130726"/>
        </p:xfrm>
        <a:graphic>
          <a:graphicData uri="http://schemas.openxmlformats.org/drawingml/2006/table">
            <a:tbl>
              <a:tblPr firstRow="1" bandRow="1">
                <a:tableStyleId>{8EC20E35-A176-4012-BC5E-935CFFF8708E}</a:tableStyleId>
              </a:tblPr>
              <a:tblGrid>
                <a:gridCol w="1306523">
                  <a:extLst>
                    <a:ext uri="{9D8B030D-6E8A-4147-A177-3AD203B41FA5}">
                      <a16:colId xmlns:a16="http://schemas.microsoft.com/office/drawing/2014/main" val="20000"/>
                    </a:ext>
                  </a:extLst>
                </a:gridCol>
                <a:gridCol w="2604744">
                  <a:extLst>
                    <a:ext uri="{9D8B030D-6E8A-4147-A177-3AD203B41FA5}">
                      <a16:colId xmlns:a16="http://schemas.microsoft.com/office/drawing/2014/main" val="20001"/>
                    </a:ext>
                  </a:extLst>
                </a:gridCol>
              </a:tblGrid>
              <a:tr h="249009">
                <a:tc>
                  <a:txBody>
                    <a:bodyPr/>
                    <a:lstStyle/>
                    <a:p>
                      <a:pPr algn="l"/>
                      <a:r>
                        <a:rPr lang="en-US" sz="1100" dirty="0">
                          <a:latin typeface="Arial" charset="0"/>
                          <a:ea typeface="Arial" charset="0"/>
                          <a:cs typeface="Arial" charset="0"/>
                        </a:rPr>
                        <a:t>Tissue</a:t>
                      </a:r>
                    </a:p>
                  </a:txBody>
                  <a:tcPr marL="96839" marR="96839" marT="32739" marB="32739"/>
                </a:tc>
                <a:tc>
                  <a:txBody>
                    <a:bodyPr/>
                    <a:lstStyle/>
                    <a:p>
                      <a:pPr algn="l"/>
                      <a:r>
                        <a:rPr lang="en-US" sz="1100" dirty="0">
                          <a:latin typeface="Arial" charset="0"/>
                          <a:ea typeface="Arial" charset="0"/>
                          <a:cs typeface="Arial" charset="0"/>
                        </a:rPr>
                        <a:t>Cancer</a:t>
                      </a:r>
                      <a:r>
                        <a:rPr lang="en-US" sz="1100" baseline="0" dirty="0">
                          <a:latin typeface="Arial" charset="0"/>
                          <a:ea typeface="Arial" charset="0"/>
                          <a:cs typeface="Arial" charset="0"/>
                        </a:rPr>
                        <a:t> Genes*</a:t>
                      </a:r>
                      <a:r>
                        <a:rPr lang="en-US" sz="1100" baseline="30000" dirty="0">
                          <a:latin typeface="Arial" charset="0"/>
                          <a:ea typeface="Arial" charset="0"/>
                          <a:cs typeface="Arial" charset="0"/>
                        </a:rPr>
                        <a:t>+</a:t>
                      </a:r>
                    </a:p>
                  </a:txBody>
                  <a:tcPr marL="96839" marR="96839" marT="32739" marB="32739"/>
                </a:tc>
                <a:extLst>
                  <a:ext uri="{0D108BD9-81ED-4DB2-BD59-A6C34878D82A}">
                    <a16:rowId xmlns:a16="http://schemas.microsoft.com/office/drawing/2014/main" val="10000"/>
                  </a:ext>
                </a:extLst>
              </a:tr>
              <a:tr h="944364">
                <a:tc>
                  <a:txBody>
                    <a:bodyPr/>
                    <a:lstStyle/>
                    <a:p>
                      <a:pPr algn="l"/>
                      <a:r>
                        <a:rPr lang="en-US" sz="1100" dirty="0">
                          <a:latin typeface="Arial" charset="0"/>
                          <a:ea typeface="Arial" charset="0"/>
                          <a:cs typeface="Arial" charset="0"/>
                        </a:rPr>
                        <a:t>Small</a:t>
                      </a:r>
                      <a:r>
                        <a:rPr lang="en-US" sz="1100" baseline="0" dirty="0">
                          <a:latin typeface="Arial" charset="0"/>
                          <a:ea typeface="Arial" charset="0"/>
                          <a:cs typeface="Arial" charset="0"/>
                        </a:rPr>
                        <a:t> Airway</a:t>
                      </a:r>
                      <a:endParaRPr lang="en-US" sz="1100" dirty="0">
                        <a:latin typeface="Arial" charset="0"/>
                        <a:ea typeface="Arial" charset="0"/>
                        <a:cs typeface="Arial" charset="0"/>
                      </a:endParaRPr>
                    </a:p>
                  </a:txBody>
                  <a:tcPr marL="96839" marR="96839" marT="32739" marB="32739"/>
                </a:tc>
                <a:tc>
                  <a:txBody>
                    <a:bodyPr/>
                    <a:lstStyle/>
                    <a:p>
                      <a:pPr marL="0" marR="0" lvl="0" indent="0" algn="l" defTabSz="3108960" rtl="0" eaLnBrk="1" fontAlgn="auto" latinLnBrk="0" hangingPunct="1">
                        <a:lnSpc>
                          <a:spcPct val="100000"/>
                        </a:lnSpc>
                        <a:spcBef>
                          <a:spcPts val="0"/>
                        </a:spcBef>
                        <a:spcAft>
                          <a:spcPts val="0"/>
                        </a:spcAft>
                        <a:buClrTx/>
                        <a:buSzTx/>
                        <a:buFontTx/>
                        <a:buNone/>
                        <a:tabLst/>
                        <a:defRPr/>
                      </a:pPr>
                      <a:r>
                        <a:rPr lang="en-US" sz="1100" i="1" kern="1200" dirty="0">
                          <a:solidFill>
                            <a:srgbClr val="FF0000"/>
                          </a:solidFill>
                          <a:latin typeface="Arial" charset="0"/>
                          <a:ea typeface="Arial" charset="0"/>
                          <a:cs typeface="Arial" charset="0"/>
                        </a:rPr>
                        <a:t>AMER1</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ARID2</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ATM</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ATRX</a:t>
                      </a:r>
                      <a:r>
                        <a:rPr lang="en-US" sz="1100" i="1" kern="1200" dirty="0">
                          <a:solidFill>
                            <a:schemeClr val="tx1"/>
                          </a:solidFill>
                          <a:latin typeface="Arial" charset="0"/>
                          <a:ea typeface="Arial" charset="0"/>
                          <a:cs typeface="Arial" charset="0"/>
                        </a:rPr>
                        <a:t>, CDC73, </a:t>
                      </a:r>
                      <a:r>
                        <a:rPr lang="en-US" sz="1100" i="1" kern="1200" dirty="0">
                          <a:solidFill>
                            <a:srgbClr val="FF0000"/>
                          </a:solidFill>
                          <a:latin typeface="Arial" charset="0"/>
                          <a:ea typeface="Arial" charset="0"/>
                          <a:cs typeface="Arial" charset="0"/>
                        </a:rPr>
                        <a:t>CDKN2A</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CTNNB1</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CYLD</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DNMT3A</a:t>
                      </a:r>
                      <a:r>
                        <a:rPr lang="en-US" sz="1100" i="1" kern="1200" dirty="0">
                          <a:solidFill>
                            <a:schemeClr val="tx1"/>
                          </a:solidFill>
                          <a:latin typeface="Arial" charset="0"/>
                          <a:ea typeface="Arial" charset="0"/>
                          <a:cs typeface="Arial" charset="0"/>
                        </a:rPr>
                        <a:t>, HRAS, </a:t>
                      </a:r>
                      <a:r>
                        <a:rPr lang="en-US" sz="1100" i="1" kern="1200" dirty="0">
                          <a:solidFill>
                            <a:srgbClr val="FF0000"/>
                          </a:solidFill>
                          <a:latin typeface="Arial" charset="0"/>
                          <a:ea typeface="Arial" charset="0"/>
                          <a:cs typeface="Arial" charset="0"/>
                        </a:rPr>
                        <a:t>IDH1</a:t>
                      </a:r>
                      <a:r>
                        <a:rPr lang="en-US" sz="1100" i="1" kern="1200" dirty="0">
                          <a:solidFill>
                            <a:schemeClr val="tx1"/>
                          </a:solidFill>
                          <a:latin typeface="Arial" charset="0"/>
                          <a:ea typeface="Arial" charset="0"/>
                          <a:cs typeface="Arial" charset="0"/>
                        </a:rPr>
                        <a:t>, JAK1, </a:t>
                      </a:r>
                      <a:r>
                        <a:rPr lang="en-US" sz="1100" i="1" kern="1200" dirty="0">
                          <a:solidFill>
                            <a:srgbClr val="002060"/>
                          </a:solidFill>
                          <a:latin typeface="Arial" charset="0"/>
                          <a:ea typeface="Arial" charset="0"/>
                          <a:cs typeface="Arial" charset="0"/>
                        </a:rPr>
                        <a:t>JAK2</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JAK3</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KEAP1</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KIT</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KMT2C</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KMT2D</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KRAS</a:t>
                      </a:r>
                      <a:r>
                        <a:rPr lang="en-US" sz="1100" i="1" kern="1200" dirty="0">
                          <a:solidFill>
                            <a:schemeClr val="tx1"/>
                          </a:solidFill>
                          <a:latin typeface="Arial" charset="0"/>
                          <a:ea typeface="Arial" charset="0"/>
                          <a:cs typeface="Arial" charset="0"/>
                        </a:rPr>
                        <a:t>, NOTCH1, </a:t>
                      </a:r>
                      <a:r>
                        <a:rPr lang="en-US" sz="1100" i="1" kern="1200" dirty="0">
                          <a:solidFill>
                            <a:srgbClr val="FF0000"/>
                          </a:solidFill>
                          <a:latin typeface="Arial" charset="0"/>
                          <a:ea typeface="Arial" charset="0"/>
                          <a:cs typeface="Arial" charset="0"/>
                        </a:rPr>
                        <a:t>STK11</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TP53</a:t>
                      </a:r>
                    </a:p>
                  </a:txBody>
                  <a:tcPr marL="96839" marR="96839" marT="32739" marB="32739"/>
                </a:tc>
                <a:extLst>
                  <a:ext uri="{0D108BD9-81ED-4DB2-BD59-A6C34878D82A}">
                    <a16:rowId xmlns:a16="http://schemas.microsoft.com/office/drawing/2014/main" val="10001"/>
                  </a:ext>
                </a:extLst>
              </a:tr>
              <a:tr h="408378">
                <a:tc>
                  <a:txBody>
                    <a:bodyPr/>
                    <a:lstStyle/>
                    <a:p>
                      <a:pPr algn="l"/>
                      <a:r>
                        <a:rPr lang="en-US" sz="1100" kern="1200" dirty="0">
                          <a:solidFill>
                            <a:schemeClr val="tx1"/>
                          </a:solidFill>
                          <a:latin typeface="Arial" charset="0"/>
                          <a:ea typeface="Arial" charset="0"/>
                          <a:cs typeface="Arial" charset="0"/>
                        </a:rPr>
                        <a:t>Large Airway</a:t>
                      </a:r>
                    </a:p>
                  </a:txBody>
                  <a:tcPr marL="96839" marR="96839" marT="32739" marB="32739"/>
                </a:tc>
                <a:tc>
                  <a:txBody>
                    <a:bodyPr/>
                    <a:lstStyle/>
                    <a:p>
                      <a:pPr algn="l"/>
                      <a:r>
                        <a:rPr lang="en-US" sz="1100" i="1" kern="1200" dirty="0">
                          <a:solidFill>
                            <a:srgbClr val="FF0000"/>
                          </a:solidFill>
                          <a:latin typeface="Arial" charset="0"/>
                          <a:ea typeface="Arial" charset="0"/>
                          <a:cs typeface="Arial" charset="0"/>
                        </a:rPr>
                        <a:t>CDKN2A, PIK3CA, SETD2, TP53, TSHR</a:t>
                      </a:r>
                    </a:p>
                  </a:txBody>
                  <a:tcPr marL="96839" marR="96839" marT="32739" marB="32739"/>
                </a:tc>
                <a:extLst>
                  <a:ext uri="{0D108BD9-81ED-4DB2-BD59-A6C34878D82A}">
                    <a16:rowId xmlns:a16="http://schemas.microsoft.com/office/drawing/2014/main" val="10002"/>
                  </a:ext>
                </a:extLst>
              </a:tr>
              <a:tr h="249009">
                <a:tc>
                  <a:txBody>
                    <a:bodyPr/>
                    <a:lstStyle/>
                    <a:p>
                      <a:pPr algn="l"/>
                      <a:r>
                        <a:rPr lang="en-US" sz="1100" dirty="0">
                          <a:latin typeface="Arial" charset="0"/>
                          <a:ea typeface="Arial" charset="0"/>
                          <a:cs typeface="Arial" charset="0"/>
                        </a:rPr>
                        <a:t>Normal Lung</a:t>
                      </a:r>
                    </a:p>
                  </a:txBody>
                  <a:tcPr marL="96839" marR="96839" marT="32739" marB="32739"/>
                </a:tc>
                <a:tc>
                  <a:txBody>
                    <a:bodyPr/>
                    <a:lstStyle/>
                    <a:p>
                      <a:pPr algn="l"/>
                      <a:r>
                        <a:rPr lang="en-US" sz="1100" i="1" dirty="0">
                          <a:solidFill>
                            <a:srgbClr val="000000"/>
                          </a:solidFill>
                          <a:latin typeface="Arial" charset="0"/>
                          <a:ea typeface="Arial" charset="0"/>
                          <a:cs typeface="Arial" charset="0"/>
                        </a:rPr>
                        <a:t>RB1, RET, TSHR</a:t>
                      </a:r>
                    </a:p>
                  </a:txBody>
                  <a:tcPr marL="96839" marR="96839" marT="32739" marB="32739"/>
                </a:tc>
                <a:extLst>
                  <a:ext uri="{0D108BD9-81ED-4DB2-BD59-A6C34878D82A}">
                    <a16:rowId xmlns:a16="http://schemas.microsoft.com/office/drawing/2014/main" val="10003"/>
                  </a:ext>
                </a:extLst>
              </a:tr>
              <a:tr h="279966">
                <a:tc>
                  <a:txBody>
                    <a:bodyPr/>
                    <a:lstStyle/>
                    <a:p>
                      <a:pPr algn="l"/>
                      <a:r>
                        <a:rPr lang="en-US" sz="1100" dirty="0">
                          <a:solidFill>
                            <a:schemeClr val="tx1"/>
                          </a:solidFill>
                          <a:latin typeface="Arial" charset="0"/>
                          <a:ea typeface="Arial" charset="0"/>
                          <a:cs typeface="Arial" charset="0"/>
                        </a:rPr>
                        <a:t>Nasal Epithelium</a:t>
                      </a:r>
                    </a:p>
                  </a:txBody>
                  <a:tcPr marL="96839" marR="96839" marT="32739" marB="32739"/>
                </a:tc>
                <a:tc>
                  <a:txBody>
                    <a:bodyPr/>
                    <a:lstStyle/>
                    <a:p>
                      <a:pPr algn="l"/>
                      <a:r>
                        <a:rPr lang="en-US" sz="1100" i="1" dirty="0">
                          <a:solidFill>
                            <a:srgbClr val="000000"/>
                          </a:solidFill>
                          <a:latin typeface="Arial" charset="0"/>
                          <a:ea typeface="Arial" charset="0"/>
                          <a:cs typeface="Arial" charset="0"/>
                        </a:rPr>
                        <a:t>AKT1</a:t>
                      </a:r>
                    </a:p>
                  </a:txBody>
                  <a:tcPr marL="96839" marR="96839" marT="32739" marB="32739"/>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774E2FD0-0520-AD42-9671-A01F710A43D1}"/>
              </a:ext>
            </a:extLst>
          </p:cNvPr>
          <p:cNvSpPr txBox="1"/>
          <p:nvPr/>
        </p:nvSpPr>
        <p:spPr>
          <a:xfrm>
            <a:off x="6351336" y="4798252"/>
            <a:ext cx="2238375" cy="438582"/>
          </a:xfrm>
          <a:prstGeom prst="rect">
            <a:avLst/>
          </a:prstGeom>
          <a:noFill/>
        </p:spPr>
        <p:txBody>
          <a:bodyPr wrap="square" rtlCol="0">
            <a:spAutoFit/>
          </a:bodyPr>
          <a:lstStyle/>
          <a:p>
            <a:pPr algn="r"/>
            <a:r>
              <a:rPr lang="en-US" sz="750" dirty="0">
                <a:solidFill>
                  <a:srgbClr val="000000"/>
                </a:solidFill>
                <a:latin typeface="Arial" charset="0"/>
                <a:ea typeface="Arial" charset="0"/>
                <a:cs typeface="Arial" charset="0"/>
              </a:rPr>
              <a:t>*TCGA LUAD,  LUSC, putative cancer drivers</a:t>
            </a:r>
            <a:r>
              <a:rPr lang="en-US" sz="750" baseline="30000" dirty="0">
                <a:solidFill>
                  <a:srgbClr val="000000"/>
                </a:solidFill>
                <a:latin typeface="Arial" charset="0"/>
                <a:ea typeface="Arial" charset="0"/>
                <a:cs typeface="Arial" charset="0"/>
              </a:rPr>
              <a:t> </a:t>
            </a:r>
            <a:r>
              <a:rPr lang="en-US" sz="750" baseline="30000" dirty="0">
                <a:solidFill>
                  <a:srgbClr val="FF0000"/>
                </a:solidFill>
                <a:latin typeface="Arial" charset="0"/>
                <a:ea typeface="Arial" charset="0"/>
                <a:cs typeface="Arial" charset="0"/>
              </a:rPr>
              <a:t>+</a:t>
            </a:r>
            <a:r>
              <a:rPr lang="en-US" sz="750" dirty="0">
                <a:solidFill>
                  <a:srgbClr val="FF0000"/>
                </a:solidFill>
                <a:latin typeface="Arial" charset="0"/>
                <a:ea typeface="Arial" charset="0"/>
                <a:cs typeface="Arial" charset="0"/>
              </a:rPr>
              <a:t>Shared mutations with corresponding tumor</a:t>
            </a:r>
          </a:p>
          <a:p>
            <a:pPr algn="r"/>
            <a:endParaRPr lang="en-US" sz="750" dirty="0">
              <a:latin typeface="Arial" charset="0"/>
              <a:ea typeface="Arial" charset="0"/>
              <a:cs typeface="Arial" charset="0"/>
            </a:endParaRPr>
          </a:p>
        </p:txBody>
      </p:sp>
    </p:spTree>
    <p:extLst>
      <p:ext uri="{BB962C8B-B14F-4D97-AF65-F5344CB8AC3E}">
        <p14:creationId xmlns:p14="http://schemas.microsoft.com/office/powerpoint/2010/main" val="3686659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Shared mutations in airway field and NSCLC</a:t>
            </a:r>
            <a:endParaRPr lang="en-US" dirty="0">
              <a:latin typeface="Arial" charset="0"/>
              <a:ea typeface="Arial" charset="0"/>
              <a:cs typeface="Arial"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63" y="1849783"/>
            <a:ext cx="2932107" cy="207065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227" y="2770821"/>
            <a:ext cx="2828610" cy="207065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589" y="3440231"/>
            <a:ext cx="2592869" cy="205711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 y="4855740"/>
            <a:ext cx="3202388" cy="49087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342" y="5122758"/>
            <a:ext cx="2772428" cy="426527"/>
          </a:xfrm>
          <a:prstGeom prst="rect">
            <a:avLst/>
          </a:prstGeom>
        </p:spPr>
      </p:pic>
      <p:sp>
        <p:nvSpPr>
          <p:cNvPr id="3" name="TextBox 2"/>
          <p:cNvSpPr txBox="1"/>
          <p:nvPr/>
        </p:nvSpPr>
        <p:spPr>
          <a:xfrm rot="16200000">
            <a:off x="227547" y="2384452"/>
            <a:ext cx="701233" cy="300082"/>
          </a:xfrm>
          <a:prstGeom prst="rect">
            <a:avLst/>
          </a:prstGeom>
          <a:noFill/>
        </p:spPr>
        <p:txBody>
          <a:bodyPr wrap="square" rtlCol="0">
            <a:spAutoFit/>
          </a:bodyPr>
          <a:lstStyle/>
          <a:p>
            <a:r>
              <a:rPr lang="en-US" sz="1350">
                <a:latin typeface="Arial" charset="0"/>
                <a:ea typeface="Arial" charset="0"/>
                <a:cs typeface="Arial" charset="0"/>
              </a:rPr>
              <a:t>VAF</a:t>
            </a:r>
          </a:p>
        </p:txBody>
      </p:sp>
      <p:sp>
        <p:nvSpPr>
          <p:cNvPr id="14" name="TextBox 13"/>
          <p:cNvSpPr txBox="1"/>
          <p:nvPr/>
        </p:nvSpPr>
        <p:spPr>
          <a:xfrm rot="16200000">
            <a:off x="3172488" y="3290191"/>
            <a:ext cx="701233" cy="300082"/>
          </a:xfrm>
          <a:prstGeom prst="rect">
            <a:avLst/>
          </a:prstGeom>
          <a:noFill/>
        </p:spPr>
        <p:txBody>
          <a:bodyPr wrap="square" rtlCol="0">
            <a:spAutoFit/>
          </a:bodyPr>
          <a:lstStyle/>
          <a:p>
            <a:r>
              <a:rPr lang="en-US" sz="1350">
                <a:latin typeface="Arial" charset="0"/>
                <a:ea typeface="Arial" charset="0"/>
                <a:cs typeface="Arial" charset="0"/>
              </a:rPr>
              <a:t>VAF</a:t>
            </a:r>
          </a:p>
        </p:txBody>
      </p:sp>
      <p:sp>
        <p:nvSpPr>
          <p:cNvPr id="15" name="TextBox 14"/>
          <p:cNvSpPr txBox="1"/>
          <p:nvPr/>
        </p:nvSpPr>
        <p:spPr>
          <a:xfrm rot="16200000">
            <a:off x="6052221" y="4006724"/>
            <a:ext cx="701233" cy="300082"/>
          </a:xfrm>
          <a:prstGeom prst="rect">
            <a:avLst/>
          </a:prstGeom>
          <a:noFill/>
        </p:spPr>
        <p:txBody>
          <a:bodyPr wrap="square" rtlCol="0">
            <a:spAutoFit/>
          </a:bodyPr>
          <a:lstStyle/>
          <a:p>
            <a:r>
              <a:rPr lang="en-US" sz="1350">
                <a:latin typeface="Arial" charset="0"/>
                <a:ea typeface="Arial" charset="0"/>
                <a:cs typeface="Arial" charset="0"/>
              </a:rPr>
              <a:t>VAF</a:t>
            </a:r>
          </a:p>
        </p:txBody>
      </p:sp>
    </p:spTree>
    <p:extLst>
      <p:ext uri="{BB962C8B-B14F-4D97-AF65-F5344CB8AC3E}">
        <p14:creationId xmlns:p14="http://schemas.microsoft.com/office/powerpoint/2010/main" val="88935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67927" y="4556724"/>
            <a:ext cx="1219675" cy="2091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067927" y="2238937"/>
            <a:ext cx="1219675" cy="2091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3100" b="0" dirty="0"/>
              <a:t>B allele frequencies (BAFs) inform allelic imbalance</a:t>
            </a:r>
          </a:p>
        </p:txBody>
      </p:sp>
      <p:pic>
        <p:nvPicPr>
          <p:cNvPr id="8" name="Picture 7" descr="tum.png"/>
          <p:cNvPicPr>
            <a:picLocks noChangeAspect="1"/>
          </p:cNvPicPr>
          <p:nvPr/>
        </p:nvPicPr>
        <p:blipFill>
          <a:blip r:embed="rId3" cstate="print"/>
          <a:stretch>
            <a:fillRect/>
          </a:stretch>
        </p:blipFill>
        <p:spPr>
          <a:xfrm>
            <a:off x="3411398" y="4553836"/>
            <a:ext cx="4893083" cy="2097036"/>
          </a:xfrm>
          <a:prstGeom prst="rect">
            <a:avLst/>
          </a:prstGeom>
        </p:spPr>
      </p:pic>
      <p:pic>
        <p:nvPicPr>
          <p:cNvPr id="9" name="Picture 8" descr="norm.png"/>
          <p:cNvPicPr>
            <a:picLocks noChangeAspect="1"/>
          </p:cNvPicPr>
          <p:nvPr/>
        </p:nvPicPr>
        <p:blipFill>
          <a:blip r:embed="rId4" cstate="print"/>
          <a:stretch>
            <a:fillRect/>
          </a:stretch>
        </p:blipFill>
        <p:spPr>
          <a:xfrm>
            <a:off x="3411398" y="2236049"/>
            <a:ext cx="4893083" cy="2097036"/>
          </a:xfrm>
          <a:prstGeom prst="rect">
            <a:avLst/>
          </a:prstGeom>
        </p:spPr>
      </p:pic>
      <p:sp>
        <p:nvSpPr>
          <p:cNvPr id="7" name="TextBox 6"/>
          <p:cNvSpPr txBox="1"/>
          <p:nvPr/>
        </p:nvSpPr>
        <p:spPr>
          <a:xfrm>
            <a:off x="8060976" y="2224403"/>
            <a:ext cx="47942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BB</a:t>
            </a:r>
          </a:p>
        </p:txBody>
      </p:sp>
      <p:sp>
        <p:nvSpPr>
          <p:cNvPr id="12" name="TextBox 11"/>
          <p:cNvSpPr txBox="1"/>
          <p:nvPr/>
        </p:nvSpPr>
        <p:spPr>
          <a:xfrm>
            <a:off x="2163414" y="2966551"/>
            <a:ext cx="1028700" cy="369332"/>
          </a:xfrm>
          <a:prstGeom prst="rect">
            <a:avLst/>
          </a:prstGeom>
          <a:noFill/>
        </p:spPr>
        <p:txBody>
          <a:bodyPr wrap="square" rtlCol="0">
            <a:spAutoFit/>
          </a:bodyPr>
          <a:lstStyle/>
          <a:p>
            <a:pPr algn="ctr"/>
            <a:r>
              <a:rPr lang="en-US" dirty="0"/>
              <a:t>normal</a:t>
            </a:r>
          </a:p>
        </p:txBody>
      </p:sp>
      <p:sp>
        <p:nvSpPr>
          <p:cNvPr id="13" name="TextBox 12"/>
          <p:cNvSpPr txBox="1"/>
          <p:nvPr/>
        </p:nvSpPr>
        <p:spPr>
          <a:xfrm>
            <a:off x="1849089" y="5145839"/>
            <a:ext cx="1657350" cy="646331"/>
          </a:xfrm>
          <a:prstGeom prst="rect">
            <a:avLst/>
          </a:prstGeom>
          <a:noFill/>
        </p:spPr>
        <p:txBody>
          <a:bodyPr wrap="square" rtlCol="0">
            <a:spAutoFit/>
          </a:bodyPr>
          <a:lstStyle/>
          <a:p>
            <a:pPr algn="ctr"/>
            <a:r>
              <a:rPr lang="en-US" dirty="0"/>
              <a:t>100%</a:t>
            </a:r>
          </a:p>
          <a:p>
            <a:pPr algn="ctr"/>
            <a:r>
              <a:rPr lang="en-US" dirty="0"/>
              <a:t>tumor</a:t>
            </a:r>
          </a:p>
        </p:txBody>
      </p:sp>
      <p:sp>
        <p:nvSpPr>
          <p:cNvPr id="16" name="TextBox 15"/>
          <p:cNvSpPr txBox="1"/>
          <p:nvPr/>
        </p:nvSpPr>
        <p:spPr>
          <a:xfrm>
            <a:off x="8060976" y="3440428"/>
            <a:ext cx="47942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AA</a:t>
            </a:r>
          </a:p>
        </p:txBody>
      </p:sp>
      <p:sp>
        <p:nvSpPr>
          <p:cNvPr id="17" name="TextBox 16"/>
          <p:cNvSpPr txBox="1"/>
          <p:nvPr/>
        </p:nvSpPr>
        <p:spPr>
          <a:xfrm>
            <a:off x="8060976" y="2773678"/>
            <a:ext cx="82421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AB/BA</a:t>
            </a:r>
          </a:p>
        </p:txBody>
      </p:sp>
      <p:sp>
        <p:nvSpPr>
          <p:cNvPr id="18" name="TextBox 17"/>
          <p:cNvSpPr txBox="1"/>
          <p:nvPr/>
        </p:nvSpPr>
        <p:spPr>
          <a:xfrm>
            <a:off x="7051327" y="4350349"/>
            <a:ext cx="47942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BB</a:t>
            </a:r>
          </a:p>
        </p:txBody>
      </p:sp>
      <p:sp>
        <p:nvSpPr>
          <p:cNvPr id="19" name="TextBox 18"/>
          <p:cNvSpPr txBox="1"/>
          <p:nvPr/>
        </p:nvSpPr>
        <p:spPr>
          <a:xfrm>
            <a:off x="7118001" y="5579074"/>
            <a:ext cx="47942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AA</a:t>
            </a:r>
          </a:p>
        </p:txBody>
      </p:sp>
      <p:sp>
        <p:nvSpPr>
          <p:cNvPr id="20" name="Rounded Rectangle 19"/>
          <p:cNvSpPr/>
          <p:nvPr/>
        </p:nvSpPr>
        <p:spPr>
          <a:xfrm>
            <a:off x="5120927" y="4610699"/>
            <a:ext cx="2047875" cy="333375"/>
          </a:xfrm>
          <a:prstGeom prst="round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DDDD"/>
              </a:solidFill>
            </a:endParaRPr>
          </a:p>
        </p:txBody>
      </p:sp>
      <p:sp>
        <p:nvSpPr>
          <p:cNvPr id="22" name="Rounded Rectangle 21"/>
          <p:cNvSpPr/>
          <p:nvPr/>
        </p:nvSpPr>
        <p:spPr>
          <a:xfrm>
            <a:off x="5120927" y="5867999"/>
            <a:ext cx="2047875" cy="333375"/>
          </a:xfrm>
          <a:prstGeom prst="round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DDDD"/>
              </a:solidFill>
            </a:endParaRPr>
          </a:p>
        </p:txBody>
      </p:sp>
      <p:sp>
        <p:nvSpPr>
          <p:cNvPr id="35" name="Rounded Rectangle 34"/>
          <p:cNvSpPr/>
          <p:nvPr/>
        </p:nvSpPr>
        <p:spPr>
          <a:xfrm>
            <a:off x="1001278" y="2259463"/>
            <a:ext cx="914399" cy="2038495"/>
          </a:xfrm>
          <a:prstGeom prst="roundRect">
            <a:avLst/>
          </a:prstGeom>
          <a:solidFill>
            <a:srgbClr val="FFFFFF">
              <a:alpha val="27059"/>
            </a:srgb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a:spLocks noChangeArrowheads="1"/>
          </p:cNvSpPr>
          <p:nvPr/>
        </p:nvSpPr>
        <p:spPr bwMode="auto">
          <a:xfrm>
            <a:off x="1146261" y="2330753"/>
            <a:ext cx="258763" cy="1885038"/>
          </a:xfrm>
          <a:prstGeom prst="rect">
            <a:avLst/>
          </a:prstGeom>
          <a:solidFill>
            <a:srgbClr val="1C4888"/>
          </a:solidFill>
          <a:ln w="9525">
            <a:solidFill>
              <a:schemeClr val="tx1"/>
            </a:solidFill>
            <a:miter lim="800000"/>
            <a:headEnd/>
            <a:tailEnd/>
          </a:ln>
        </p:spPr>
        <p:txBody>
          <a:bodyPr wrap="none" anchor="ctr"/>
          <a:lstStyle/>
          <a:p>
            <a:endParaRPr lang="en-US" sz="2000" dirty="0">
              <a:solidFill>
                <a:schemeClr val="bg1"/>
              </a:solidFill>
            </a:endParaRPr>
          </a:p>
        </p:txBody>
      </p:sp>
      <p:sp>
        <p:nvSpPr>
          <p:cNvPr id="23" name="Rectangle 22"/>
          <p:cNvSpPr>
            <a:spLocks noChangeArrowheads="1"/>
          </p:cNvSpPr>
          <p:nvPr/>
        </p:nvSpPr>
        <p:spPr bwMode="auto">
          <a:xfrm>
            <a:off x="1509798" y="2330752"/>
            <a:ext cx="258763" cy="1885041"/>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sp>
        <p:nvSpPr>
          <p:cNvPr id="24" name="TextBox 23"/>
          <p:cNvSpPr txBox="1"/>
          <p:nvPr/>
        </p:nvSpPr>
        <p:spPr>
          <a:xfrm>
            <a:off x="1100665" y="2264335"/>
            <a:ext cx="492917" cy="2031325"/>
          </a:xfrm>
          <a:prstGeom prst="rect">
            <a:avLst/>
          </a:prstGeom>
          <a:noFill/>
        </p:spPr>
        <p:txBody>
          <a:bodyPr wrap="square" rtlCol="0">
            <a:spAutoFit/>
          </a:bodyPr>
          <a:lstStyle/>
          <a:p>
            <a:r>
              <a:rPr lang="en-US" dirty="0">
                <a:solidFill>
                  <a:srgbClr val="FFFF00"/>
                </a:solidFill>
              </a:rPr>
              <a:t>B</a:t>
            </a:r>
          </a:p>
          <a:p>
            <a:r>
              <a:rPr lang="en-US" b="1" dirty="0"/>
              <a:t>A</a:t>
            </a:r>
          </a:p>
          <a:p>
            <a:r>
              <a:rPr lang="en-US" b="1" dirty="0"/>
              <a:t>A</a:t>
            </a:r>
          </a:p>
          <a:p>
            <a:r>
              <a:rPr lang="en-US" dirty="0">
                <a:solidFill>
                  <a:srgbClr val="FFFF00"/>
                </a:solidFill>
              </a:rPr>
              <a:t>B</a:t>
            </a:r>
          </a:p>
          <a:p>
            <a:r>
              <a:rPr lang="en-US" dirty="0">
                <a:solidFill>
                  <a:srgbClr val="FFFF00"/>
                </a:solidFill>
              </a:rPr>
              <a:t>B</a:t>
            </a:r>
          </a:p>
          <a:p>
            <a:r>
              <a:rPr lang="en-US" dirty="0">
                <a:solidFill>
                  <a:srgbClr val="FFFF00"/>
                </a:solidFill>
              </a:rPr>
              <a:t>B</a:t>
            </a:r>
          </a:p>
          <a:p>
            <a:r>
              <a:rPr lang="en-US" b="1" dirty="0"/>
              <a:t>A</a:t>
            </a:r>
          </a:p>
        </p:txBody>
      </p:sp>
      <p:sp>
        <p:nvSpPr>
          <p:cNvPr id="25" name="TextBox 24"/>
          <p:cNvSpPr txBox="1"/>
          <p:nvPr/>
        </p:nvSpPr>
        <p:spPr>
          <a:xfrm>
            <a:off x="1476461" y="2264335"/>
            <a:ext cx="569650" cy="2031325"/>
          </a:xfrm>
          <a:prstGeom prst="rect">
            <a:avLst/>
          </a:prstGeom>
          <a:noFill/>
        </p:spPr>
        <p:txBody>
          <a:bodyPr wrap="square" rtlCol="0">
            <a:spAutoFit/>
          </a:bodyPr>
          <a:lstStyle/>
          <a:p>
            <a:r>
              <a:rPr lang="en-US" dirty="0">
                <a:solidFill>
                  <a:srgbClr val="FFFF00"/>
                </a:solidFill>
              </a:rPr>
              <a:t>B</a:t>
            </a:r>
          </a:p>
          <a:p>
            <a:r>
              <a:rPr lang="en-US" b="1" dirty="0"/>
              <a:t>A</a:t>
            </a:r>
          </a:p>
          <a:p>
            <a:r>
              <a:rPr lang="en-US" dirty="0">
                <a:solidFill>
                  <a:srgbClr val="FFFF00"/>
                </a:solidFill>
              </a:rPr>
              <a:t>B</a:t>
            </a:r>
          </a:p>
          <a:p>
            <a:r>
              <a:rPr lang="en-US" b="1" dirty="0"/>
              <a:t>A</a:t>
            </a:r>
          </a:p>
          <a:p>
            <a:r>
              <a:rPr lang="en-US" dirty="0">
                <a:solidFill>
                  <a:srgbClr val="FFFF00"/>
                </a:solidFill>
              </a:rPr>
              <a:t>B</a:t>
            </a:r>
          </a:p>
          <a:p>
            <a:r>
              <a:rPr lang="en-US" dirty="0">
                <a:solidFill>
                  <a:srgbClr val="FFFF00"/>
                </a:solidFill>
              </a:rPr>
              <a:t>B</a:t>
            </a:r>
          </a:p>
          <a:p>
            <a:r>
              <a:rPr lang="en-US" b="1" dirty="0"/>
              <a:t>A</a:t>
            </a:r>
          </a:p>
        </p:txBody>
      </p:sp>
      <p:sp>
        <p:nvSpPr>
          <p:cNvPr id="55" name="Rounded Rectangle 54"/>
          <p:cNvSpPr/>
          <p:nvPr/>
        </p:nvSpPr>
        <p:spPr>
          <a:xfrm>
            <a:off x="1001278" y="4614374"/>
            <a:ext cx="914399" cy="2038495"/>
          </a:xfrm>
          <a:prstGeom prst="roundRect">
            <a:avLst/>
          </a:prstGeom>
          <a:solidFill>
            <a:srgbClr val="FFFFFF">
              <a:alpha val="27059"/>
            </a:srgb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a:spLocks noChangeArrowheads="1"/>
          </p:cNvSpPr>
          <p:nvPr/>
        </p:nvSpPr>
        <p:spPr bwMode="auto">
          <a:xfrm>
            <a:off x="1509798" y="4685663"/>
            <a:ext cx="258763" cy="1885041"/>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sp>
        <p:nvSpPr>
          <p:cNvPr id="61" name="TextBox 60"/>
          <p:cNvSpPr txBox="1"/>
          <p:nvPr/>
        </p:nvSpPr>
        <p:spPr>
          <a:xfrm>
            <a:off x="1476461" y="4619246"/>
            <a:ext cx="541428" cy="2031325"/>
          </a:xfrm>
          <a:prstGeom prst="rect">
            <a:avLst/>
          </a:prstGeom>
          <a:noFill/>
        </p:spPr>
        <p:txBody>
          <a:bodyPr wrap="square" rtlCol="0">
            <a:spAutoFit/>
          </a:bodyPr>
          <a:lstStyle/>
          <a:p>
            <a:r>
              <a:rPr lang="en-US" dirty="0">
                <a:solidFill>
                  <a:srgbClr val="FFFF00"/>
                </a:solidFill>
              </a:rPr>
              <a:t>B</a:t>
            </a:r>
          </a:p>
          <a:p>
            <a:r>
              <a:rPr lang="en-US" b="1" dirty="0"/>
              <a:t>A</a:t>
            </a:r>
          </a:p>
          <a:p>
            <a:r>
              <a:rPr lang="en-US" dirty="0">
                <a:solidFill>
                  <a:srgbClr val="FFFF00"/>
                </a:solidFill>
              </a:rPr>
              <a:t>B</a:t>
            </a:r>
          </a:p>
          <a:p>
            <a:r>
              <a:rPr lang="en-US" b="1" dirty="0"/>
              <a:t>A</a:t>
            </a:r>
          </a:p>
          <a:p>
            <a:r>
              <a:rPr lang="en-US" dirty="0">
                <a:solidFill>
                  <a:srgbClr val="FFFF00"/>
                </a:solidFill>
              </a:rPr>
              <a:t>B</a:t>
            </a:r>
          </a:p>
          <a:p>
            <a:r>
              <a:rPr lang="en-US" dirty="0">
                <a:solidFill>
                  <a:srgbClr val="FFFF00"/>
                </a:solidFill>
              </a:rPr>
              <a:t>B</a:t>
            </a:r>
          </a:p>
          <a:p>
            <a:r>
              <a:rPr lang="en-US" b="1" dirty="0"/>
              <a:t>A</a:t>
            </a:r>
          </a:p>
        </p:txBody>
      </p:sp>
      <p:sp>
        <p:nvSpPr>
          <p:cNvPr id="62" name="Rectangle 61"/>
          <p:cNvSpPr>
            <a:spLocks noChangeArrowheads="1"/>
          </p:cNvSpPr>
          <p:nvPr/>
        </p:nvSpPr>
        <p:spPr bwMode="auto">
          <a:xfrm>
            <a:off x="1129462" y="4686989"/>
            <a:ext cx="258763" cy="1885041"/>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sp>
        <p:nvSpPr>
          <p:cNvPr id="68" name="TextBox 67"/>
          <p:cNvSpPr txBox="1"/>
          <p:nvPr/>
        </p:nvSpPr>
        <p:spPr>
          <a:xfrm>
            <a:off x="1086554" y="4620572"/>
            <a:ext cx="496403" cy="2031325"/>
          </a:xfrm>
          <a:prstGeom prst="rect">
            <a:avLst/>
          </a:prstGeom>
          <a:noFill/>
        </p:spPr>
        <p:txBody>
          <a:bodyPr wrap="square" rtlCol="0">
            <a:spAutoFit/>
          </a:bodyPr>
          <a:lstStyle/>
          <a:p>
            <a:r>
              <a:rPr lang="en-US" dirty="0">
                <a:solidFill>
                  <a:srgbClr val="FFFF00"/>
                </a:solidFill>
              </a:rPr>
              <a:t>B</a:t>
            </a:r>
          </a:p>
          <a:p>
            <a:r>
              <a:rPr lang="en-US" b="1" dirty="0"/>
              <a:t>A</a:t>
            </a:r>
          </a:p>
          <a:p>
            <a:r>
              <a:rPr lang="en-US" dirty="0">
                <a:solidFill>
                  <a:srgbClr val="FFFF00"/>
                </a:solidFill>
              </a:rPr>
              <a:t>B</a:t>
            </a:r>
          </a:p>
          <a:p>
            <a:r>
              <a:rPr lang="en-US" b="1" dirty="0"/>
              <a:t>A</a:t>
            </a:r>
          </a:p>
          <a:p>
            <a:r>
              <a:rPr lang="en-US" dirty="0">
                <a:solidFill>
                  <a:srgbClr val="FFFF00"/>
                </a:solidFill>
              </a:rPr>
              <a:t>B</a:t>
            </a:r>
          </a:p>
          <a:p>
            <a:r>
              <a:rPr lang="en-US" dirty="0">
                <a:solidFill>
                  <a:srgbClr val="FFFF00"/>
                </a:solidFill>
              </a:rPr>
              <a:t>B</a:t>
            </a:r>
          </a:p>
          <a:p>
            <a:r>
              <a:rPr lang="en-US" b="1" dirty="0"/>
              <a:t>A</a:t>
            </a:r>
          </a:p>
        </p:txBody>
      </p:sp>
      <p:sp>
        <p:nvSpPr>
          <p:cNvPr id="30" name="Content Placeholder 2"/>
          <p:cNvSpPr txBox="1">
            <a:spLocks/>
          </p:cNvSpPr>
          <p:nvPr/>
        </p:nvSpPr>
        <p:spPr>
          <a:xfrm>
            <a:off x="142876" y="1066801"/>
            <a:ext cx="8848724" cy="83819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Corresponds to proportion of chromosomes with allele ‘B’</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Stochastic deviation (noise) from canonical values</a:t>
            </a:r>
          </a:p>
        </p:txBody>
      </p:sp>
      <p:sp>
        <p:nvSpPr>
          <p:cNvPr id="27" name="TextBox 26"/>
          <p:cNvSpPr txBox="1"/>
          <p:nvPr/>
        </p:nvSpPr>
        <p:spPr>
          <a:xfrm>
            <a:off x="7829765" y="6481547"/>
            <a:ext cx="1314235" cy="338554"/>
          </a:xfrm>
          <a:prstGeom prst="rect">
            <a:avLst/>
          </a:prstGeom>
          <a:noFill/>
        </p:spPr>
        <p:txBody>
          <a:bodyPr wrap="square" rtlCol="0">
            <a:spAutoFit/>
          </a:bodyPr>
          <a:lstStyle/>
          <a:p>
            <a:pPr algn="r"/>
            <a:r>
              <a:rPr lang="en-US" sz="1600" i="1" dirty="0"/>
              <a:t>S. </a:t>
            </a:r>
            <a:r>
              <a:rPr lang="en-US" sz="1600" i="1" dirty="0" err="1"/>
              <a:t>Vattathil</a:t>
            </a:r>
            <a:endParaRPr lang="en-US" sz="1600" i="1" dirty="0"/>
          </a:p>
        </p:txBody>
      </p:sp>
    </p:spTree>
    <p:extLst>
      <p:ext uri="{BB962C8B-B14F-4D97-AF65-F5344CB8AC3E}">
        <p14:creationId xmlns:p14="http://schemas.microsoft.com/office/powerpoint/2010/main" val="336082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P spid="18" grpId="0" animBg="1"/>
      <p:bldP spid="19"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67927" y="4556724"/>
            <a:ext cx="1219675" cy="2091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067927" y="2238937"/>
            <a:ext cx="1219675" cy="2091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r>
              <a:rPr lang="en-US" sz="3100" b="0" dirty="0"/>
              <a:t>B allele frequencies (BAFs) inform allelic imbalance</a:t>
            </a:r>
            <a:endParaRPr lang="en-US" sz="3100" dirty="0"/>
          </a:p>
        </p:txBody>
      </p:sp>
      <p:pic>
        <p:nvPicPr>
          <p:cNvPr id="8" name="Picture 7" descr="tum.png"/>
          <p:cNvPicPr>
            <a:picLocks noChangeAspect="1"/>
          </p:cNvPicPr>
          <p:nvPr/>
        </p:nvPicPr>
        <p:blipFill>
          <a:blip r:embed="rId3" cstate="print"/>
          <a:stretch>
            <a:fillRect/>
          </a:stretch>
        </p:blipFill>
        <p:spPr>
          <a:xfrm>
            <a:off x="3411398" y="4553836"/>
            <a:ext cx="4893083" cy="2097036"/>
          </a:xfrm>
          <a:prstGeom prst="rect">
            <a:avLst/>
          </a:prstGeom>
        </p:spPr>
      </p:pic>
      <p:pic>
        <p:nvPicPr>
          <p:cNvPr id="9" name="Picture 8" descr="norm.png"/>
          <p:cNvPicPr>
            <a:picLocks noChangeAspect="1"/>
          </p:cNvPicPr>
          <p:nvPr/>
        </p:nvPicPr>
        <p:blipFill>
          <a:blip r:embed="rId4" cstate="print"/>
          <a:stretch>
            <a:fillRect/>
          </a:stretch>
        </p:blipFill>
        <p:spPr>
          <a:xfrm>
            <a:off x="3411398" y="2236049"/>
            <a:ext cx="4893083" cy="2097036"/>
          </a:xfrm>
          <a:prstGeom prst="rect">
            <a:avLst/>
          </a:prstGeom>
        </p:spPr>
      </p:pic>
      <p:sp>
        <p:nvSpPr>
          <p:cNvPr id="7" name="TextBox 6"/>
          <p:cNvSpPr txBox="1"/>
          <p:nvPr/>
        </p:nvSpPr>
        <p:spPr>
          <a:xfrm>
            <a:off x="8060976" y="2224403"/>
            <a:ext cx="47942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BB</a:t>
            </a:r>
          </a:p>
        </p:txBody>
      </p:sp>
      <p:sp>
        <p:nvSpPr>
          <p:cNvPr id="12" name="TextBox 11"/>
          <p:cNvSpPr txBox="1"/>
          <p:nvPr/>
        </p:nvSpPr>
        <p:spPr>
          <a:xfrm>
            <a:off x="2163414" y="2966551"/>
            <a:ext cx="1028700" cy="369332"/>
          </a:xfrm>
          <a:prstGeom prst="rect">
            <a:avLst/>
          </a:prstGeom>
          <a:noFill/>
        </p:spPr>
        <p:txBody>
          <a:bodyPr wrap="square" rtlCol="0">
            <a:spAutoFit/>
          </a:bodyPr>
          <a:lstStyle/>
          <a:p>
            <a:pPr algn="ctr"/>
            <a:r>
              <a:rPr lang="en-US" dirty="0"/>
              <a:t>normal</a:t>
            </a:r>
          </a:p>
        </p:txBody>
      </p:sp>
      <p:sp>
        <p:nvSpPr>
          <p:cNvPr id="13" name="TextBox 12"/>
          <p:cNvSpPr txBox="1"/>
          <p:nvPr/>
        </p:nvSpPr>
        <p:spPr>
          <a:xfrm>
            <a:off x="1849089" y="5145839"/>
            <a:ext cx="1657350" cy="646331"/>
          </a:xfrm>
          <a:prstGeom prst="rect">
            <a:avLst/>
          </a:prstGeom>
          <a:noFill/>
        </p:spPr>
        <p:txBody>
          <a:bodyPr wrap="square" rtlCol="0">
            <a:spAutoFit/>
          </a:bodyPr>
          <a:lstStyle/>
          <a:p>
            <a:pPr algn="ctr"/>
            <a:r>
              <a:rPr lang="en-US" dirty="0"/>
              <a:t>100%</a:t>
            </a:r>
          </a:p>
          <a:p>
            <a:pPr algn="ctr"/>
            <a:r>
              <a:rPr lang="en-US" dirty="0"/>
              <a:t>tumor</a:t>
            </a:r>
          </a:p>
        </p:txBody>
      </p:sp>
      <p:sp>
        <p:nvSpPr>
          <p:cNvPr id="16" name="TextBox 15"/>
          <p:cNvSpPr txBox="1"/>
          <p:nvPr/>
        </p:nvSpPr>
        <p:spPr>
          <a:xfrm>
            <a:off x="8060976" y="3440428"/>
            <a:ext cx="47942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AA</a:t>
            </a:r>
          </a:p>
        </p:txBody>
      </p:sp>
      <p:sp>
        <p:nvSpPr>
          <p:cNvPr id="17" name="TextBox 16"/>
          <p:cNvSpPr txBox="1"/>
          <p:nvPr/>
        </p:nvSpPr>
        <p:spPr>
          <a:xfrm>
            <a:off x="8060976" y="2773678"/>
            <a:ext cx="82421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AB/BA</a:t>
            </a:r>
          </a:p>
        </p:txBody>
      </p:sp>
      <p:sp>
        <p:nvSpPr>
          <p:cNvPr id="19" name="TextBox 18"/>
          <p:cNvSpPr txBox="1"/>
          <p:nvPr/>
        </p:nvSpPr>
        <p:spPr>
          <a:xfrm>
            <a:off x="7118001" y="5579074"/>
            <a:ext cx="479425" cy="338554"/>
          </a:xfrm>
          <a:prstGeom prst="rect">
            <a:avLst/>
          </a:prstGeom>
          <a:solidFill>
            <a:srgbClr val="DDDDDD">
              <a:alpha val="50196"/>
            </a:srgbClr>
          </a:solidFill>
        </p:spPr>
        <p:txBody>
          <a:bodyPr wrap="square" rtlCol="0">
            <a:spAutoFit/>
          </a:bodyPr>
          <a:lstStyle/>
          <a:p>
            <a:pPr algn="ctr"/>
            <a:r>
              <a:rPr lang="en-US" sz="1600" b="1" dirty="0">
                <a:solidFill>
                  <a:schemeClr val="accent3">
                    <a:lumMod val="50000"/>
                  </a:schemeClr>
                </a:solidFill>
              </a:rPr>
              <a:t>AA</a:t>
            </a:r>
          </a:p>
        </p:txBody>
      </p:sp>
      <p:sp>
        <p:nvSpPr>
          <p:cNvPr id="20" name="Rounded Rectangle 19"/>
          <p:cNvSpPr/>
          <p:nvPr/>
        </p:nvSpPr>
        <p:spPr>
          <a:xfrm>
            <a:off x="5120927" y="4610699"/>
            <a:ext cx="2047875" cy="333375"/>
          </a:xfrm>
          <a:prstGeom prst="round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DDDD"/>
              </a:solidFill>
            </a:endParaRPr>
          </a:p>
        </p:txBody>
      </p:sp>
      <p:sp>
        <p:nvSpPr>
          <p:cNvPr id="22" name="Rounded Rectangle 21"/>
          <p:cNvSpPr/>
          <p:nvPr/>
        </p:nvSpPr>
        <p:spPr>
          <a:xfrm>
            <a:off x="5120927" y="5867999"/>
            <a:ext cx="2047875" cy="333375"/>
          </a:xfrm>
          <a:prstGeom prst="roundRect">
            <a:avLst/>
          </a:prstGeom>
          <a:no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DDDD"/>
              </a:solidFill>
            </a:endParaRPr>
          </a:p>
        </p:txBody>
      </p:sp>
      <p:sp>
        <p:nvSpPr>
          <p:cNvPr id="26" name="Rectangle 25"/>
          <p:cNvSpPr/>
          <p:nvPr/>
        </p:nvSpPr>
        <p:spPr>
          <a:xfrm>
            <a:off x="2067927" y="4556724"/>
            <a:ext cx="1219675" cy="2091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849089" y="5145839"/>
            <a:ext cx="1657350" cy="646331"/>
          </a:xfrm>
          <a:prstGeom prst="rect">
            <a:avLst/>
          </a:prstGeom>
          <a:noFill/>
        </p:spPr>
        <p:txBody>
          <a:bodyPr wrap="square" rtlCol="0">
            <a:spAutoFit/>
          </a:bodyPr>
          <a:lstStyle/>
          <a:p>
            <a:pPr algn="ctr"/>
            <a:r>
              <a:rPr lang="en-US" dirty="0"/>
              <a:t>25%</a:t>
            </a:r>
          </a:p>
          <a:p>
            <a:pPr algn="ctr"/>
            <a:r>
              <a:rPr lang="en-US" dirty="0"/>
              <a:t>tumor</a:t>
            </a:r>
          </a:p>
        </p:txBody>
      </p:sp>
      <p:pic>
        <p:nvPicPr>
          <p:cNvPr id="28" name="Picture 27" descr="tum_0.25.png"/>
          <p:cNvPicPr>
            <a:picLocks noChangeAspect="1"/>
          </p:cNvPicPr>
          <p:nvPr/>
        </p:nvPicPr>
        <p:blipFill>
          <a:blip r:embed="rId5" cstate="print"/>
          <a:stretch>
            <a:fillRect/>
          </a:stretch>
        </p:blipFill>
        <p:spPr>
          <a:xfrm>
            <a:off x="3419919" y="4556120"/>
            <a:ext cx="4883945" cy="2096104"/>
          </a:xfrm>
          <a:prstGeom prst="rect">
            <a:avLst/>
          </a:prstGeom>
        </p:spPr>
      </p:pic>
      <p:grpSp>
        <p:nvGrpSpPr>
          <p:cNvPr id="3" name="Group 44"/>
          <p:cNvGrpSpPr/>
          <p:nvPr/>
        </p:nvGrpSpPr>
        <p:grpSpPr>
          <a:xfrm>
            <a:off x="1497567" y="4773100"/>
            <a:ext cx="462208" cy="1030413"/>
            <a:chOff x="1465749" y="4961614"/>
            <a:chExt cx="519275" cy="1157633"/>
          </a:xfrm>
        </p:grpSpPr>
        <p:sp>
          <p:nvSpPr>
            <p:cNvPr id="36" name="Rounded Rectangle 35"/>
            <p:cNvSpPr/>
            <p:nvPr/>
          </p:nvSpPr>
          <p:spPr>
            <a:xfrm>
              <a:off x="1465749" y="4961614"/>
              <a:ext cx="519275" cy="1157633"/>
            </a:xfrm>
            <a:prstGeom prst="roundRect">
              <a:avLst/>
            </a:prstGeom>
            <a:solidFill>
              <a:srgbClr val="FFFFFF">
                <a:alpha val="27059"/>
              </a:srgb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a:spLocks noChangeArrowheads="1"/>
            </p:cNvSpPr>
            <p:nvPr/>
          </p:nvSpPr>
          <p:spPr bwMode="auto">
            <a:xfrm>
              <a:off x="1754531" y="5002098"/>
              <a:ext cx="146948" cy="1070489"/>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sp>
          <p:nvSpPr>
            <p:cNvPr id="41" name="Rectangle 40"/>
            <p:cNvSpPr>
              <a:spLocks noChangeArrowheads="1"/>
            </p:cNvSpPr>
            <p:nvPr/>
          </p:nvSpPr>
          <p:spPr bwMode="auto">
            <a:xfrm>
              <a:off x="1554436" y="5003624"/>
              <a:ext cx="146948" cy="1070489"/>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grpSp>
      <p:grpSp>
        <p:nvGrpSpPr>
          <p:cNvPr id="4" name="Group 59"/>
          <p:cNvGrpSpPr/>
          <p:nvPr/>
        </p:nvGrpSpPr>
        <p:grpSpPr>
          <a:xfrm>
            <a:off x="13321" y="5104275"/>
            <a:ext cx="513060" cy="1061829"/>
            <a:chOff x="243900" y="4608975"/>
            <a:chExt cx="513060" cy="1061829"/>
          </a:xfrm>
        </p:grpSpPr>
        <p:grpSp>
          <p:nvGrpSpPr>
            <p:cNvPr id="5" name="Group 49"/>
            <p:cNvGrpSpPr/>
            <p:nvPr/>
          </p:nvGrpSpPr>
          <p:grpSpPr>
            <a:xfrm>
              <a:off x="243900" y="4619596"/>
              <a:ext cx="462208" cy="1030413"/>
              <a:chOff x="282330" y="4960178"/>
              <a:chExt cx="519275" cy="1157633"/>
            </a:xfrm>
          </p:grpSpPr>
          <p:sp>
            <p:nvSpPr>
              <p:cNvPr id="51" name="Rounded Rectangle 50"/>
              <p:cNvSpPr/>
              <p:nvPr/>
            </p:nvSpPr>
            <p:spPr>
              <a:xfrm>
                <a:off x="282330" y="4960178"/>
                <a:ext cx="519275" cy="1157633"/>
              </a:xfrm>
              <a:prstGeom prst="roundRect">
                <a:avLst/>
              </a:prstGeom>
              <a:solidFill>
                <a:srgbClr val="FFFFFF">
                  <a:alpha val="27059"/>
                </a:srgb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a:spLocks noChangeArrowheads="1"/>
              </p:cNvSpPr>
              <p:nvPr/>
            </p:nvSpPr>
            <p:spPr bwMode="auto">
              <a:xfrm>
                <a:off x="364664" y="5000663"/>
                <a:ext cx="146948" cy="1070487"/>
              </a:xfrm>
              <a:prstGeom prst="rect">
                <a:avLst/>
              </a:prstGeom>
              <a:solidFill>
                <a:srgbClr val="1C4888"/>
              </a:solidFill>
              <a:ln w="9525">
                <a:solidFill>
                  <a:schemeClr val="tx1"/>
                </a:solidFill>
                <a:miter lim="800000"/>
                <a:headEnd/>
                <a:tailEnd/>
              </a:ln>
            </p:spPr>
            <p:txBody>
              <a:bodyPr wrap="none" anchor="ctr"/>
              <a:lstStyle/>
              <a:p>
                <a:endParaRPr lang="en-US" sz="2000" dirty="0">
                  <a:solidFill>
                    <a:schemeClr val="bg1"/>
                  </a:solidFill>
                </a:endParaRPr>
              </a:p>
            </p:txBody>
          </p:sp>
          <p:sp>
            <p:nvSpPr>
              <p:cNvPr id="53" name="Rectangle 52"/>
              <p:cNvSpPr>
                <a:spLocks noChangeArrowheads="1"/>
              </p:cNvSpPr>
              <p:nvPr/>
            </p:nvSpPr>
            <p:spPr bwMode="auto">
              <a:xfrm>
                <a:off x="571112" y="5000662"/>
                <a:ext cx="146948" cy="1070489"/>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grpSp>
        <p:sp>
          <p:nvSpPr>
            <p:cNvPr id="58" name="TextBox 57"/>
            <p:cNvSpPr txBox="1"/>
            <p:nvPr/>
          </p:nvSpPr>
          <p:spPr>
            <a:xfrm>
              <a:off x="258790" y="4608975"/>
              <a:ext cx="317500" cy="1061829"/>
            </a:xfrm>
            <a:prstGeom prst="rect">
              <a:avLst/>
            </a:prstGeom>
            <a:noFill/>
          </p:spPr>
          <p:txBody>
            <a:bodyPr wrap="square" rtlCol="0">
              <a:spAutoFit/>
            </a:bodyPr>
            <a:lstStyle/>
            <a:p>
              <a:r>
                <a:rPr lang="en-US" sz="900" dirty="0">
                  <a:solidFill>
                    <a:srgbClr val="FFFF00"/>
                  </a:solidFill>
                </a:rPr>
                <a:t>B</a:t>
              </a:r>
            </a:p>
            <a:p>
              <a:r>
                <a:rPr lang="en-US" sz="900" b="1" dirty="0"/>
                <a:t>A</a:t>
              </a:r>
            </a:p>
            <a:p>
              <a:r>
                <a:rPr lang="en-US" sz="900" b="1" dirty="0"/>
                <a:t>A</a:t>
              </a:r>
            </a:p>
            <a:p>
              <a:r>
                <a:rPr lang="en-US" sz="900" dirty="0">
                  <a:solidFill>
                    <a:srgbClr val="FFFF00"/>
                  </a:solidFill>
                </a:rPr>
                <a:t>B</a:t>
              </a:r>
            </a:p>
            <a:p>
              <a:r>
                <a:rPr lang="en-US" sz="900" dirty="0">
                  <a:solidFill>
                    <a:srgbClr val="FFFF00"/>
                  </a:solidFill>
                </a:rPr>
                <a:t>B</a:t>
              </a:r>
            </a:p>
            <a:p>
              <a:r>
                <a:rPr lang="en-US" sz="900" dirty="0">
                  <a:solidFill>
                    <a:srgbClr val="FFFF00"/>
                  </a:solidFill>
                </a:rPr>
                <a:t>B</a:t>
              </a:r>
            </a:p>
            <a:p>
              <a:r>
                <a:rPr lang="en-US" sz="900" b="1" dirty="0"/>
                <a:t>A</a:t>
              </a:r>
            </a:p>
          </p:txBody>
        </p:sp>
        <p:sp>
          <p:nvSpPr>
            <p:cNvPr id="59" name="TextBox 58"/>
            <p:cNvSpPr txBox="1"/>
            <p:nvPr/>
          </p:nvSpPr>
          <p:spPr>
            <a:xfrm>
              <a:off x="439460" y="4608975"/>
              <a:ext cx="317500" cy="1061829"/>
            </a:xfrm>
            <a:prstGeom prst="rect">
              <a:avLst/>
            </a:prstGeom>
            <a:noFill/>
          </p:spPr>
          <p:txBody>
            <a:bodyPr wrap="square" rtlCol="0">
              <a:spAutoFit/>
            </a:bodyPr>
            <a:lstStyle/>
            <a:p>
              <a:r>
                <a:rPr lang="en-US" sz="900" dirty="0">
                  <a:solidFill>
                    <a:srgbClr val="FFFF00"/>
                  </a:solidFill>
                </a:rPr>
                <a:t>B</a:t>
              </a:r>
            </a:p>
            <a:p>
              <a:r>
                <a:rPr lang="en-US" sz="900" b="1" dirty="0"/>
                <a:t>A</a:t>
              </a:r>
            </a:p>
            <a:p>
              <a:r>
                <a:rPr lang="en-US" sz="900" dirty="0">
                  <a:solidFill>
                    <a:srgbClr val="FFFF00"/>
                  </a:solidFill>
                </a:rPr>
                <a:t>B</a:t>
              </a:r>
            </a:p>
            <a:p>
              <a:r>
                <a:rPr lang="en-US" sz="900" b="1" dirty="0"/>
                <a:t>A</a:t>
              </a:r>
            </a:p>
            <a:p>
              <a:r>
                <a:rPr lang="en-US" sz="900" dirty="0">
                  <a:solidFill>
                    <a:srgbClr val="FFFF00"/>
                  </a:solidFill>
                </a:rPr>
                <a:t>B</a:t>
              </a:r>
            </a:p>
            <a:p>
              <a:r>
                <a:rPr lang="en-US" sz="900" dirty="0">
                  <a:solidFill>
                    <a:srgbClr val="FFFF00"/>
                  </a:solidFill>
                </a:rPr>
                <a:t>B</a:t>
              </a:r>
            </a:p>
            <a:p>
              <a:r>
                <a:rPr lang="en-US" sz="900" b="1" dirty="0"/>
                <a:t>A</a:t>
              </a:r>
            </a:p>
          </p:txBody>
        </p:sp>
      </p:grpSp>
      <p:grpSp>
        <p:nvGrpSpPr>
          <p:cNvPr id="6" name="Group 60"/>
          <p:cNvGrpSpPr/>
          <p:nvPr/>
        </p:nvGrpSpPr>
        <p:grpSpPr>
          <a:xfrm>
            <a:off x="539435" y="4612620"/>
            <a:ext cx="513060" cy="1061829"/>
            <a:chOff x="243900" y="4608975"/>
            <a:chExt cx="513060" cy="1061829"/>
          </a:xfrm>
        </p:grpSpPr>
        <p:grpSp>
          <p:nvGrpSpPr>
            <p:cNvPr id="10" name="Group 49"/>
            <p:cNvGrpSpPr/>
            <p:nvPr/>
          </p:nvGrpSpPr>
          <p:grpSpPr>
            <a:xfrm>
              <a:off x="243900" y="4619596"/>
              <a:ext cx="462208" cy="1030413"/>
              <a:chOff x="282330" y="4960178"/>
              <a:chExt cx="519275" cy="1157633"/>
            </a:xfrm>
          </p:grpSpPr>
          <p:sp>
            <p:nvSpPr>
              <p:cNvPr id="65" name="Rounded Rectangle 64"/>
              <p:cNvSpPr/>
              <p:nvPr/>
            </p:nvSpPr>
            <p:spPr>
              <a:xfrm>
                <a:off x="282330" y="4960178"/>
                <a:ext cx="519275" cy="1157633"/>
              </a:xfrm>
              <a:prstGeom prst="roundRect">
                <a:avLst/>
              </a:prstGeom>
              <a:solidFill>
                <a:srgbClr val="FFFFFF">
                  <a:alpha val="27059"/>
                </a:srgb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a:spLocks noChangeArrowheads="1"/>
              </p:cNvSpPr>
              <p:nvPr/>
            </p:nvSpPr>
            <p:spPr bwMode="auto">
              <a:xfrm>
                <a:off x="364664" y="5000663"/>
                <a:ext cx="146948" cy="1070487"/>
              </a:xfrm>
              <a:prstGeom prst="rect">
                <a:avLst/>
              </a:prstGeom>
              <a:solidFill>
                <a:srgbClr val="1C4888"/>
              </a:solidFill>
              <a:ln w="9525">
                <a:solidFill>
                  <a:schemeClr val="tx1"/>
                </a:solidFill>
                <a:miter lim="800000"/>
                <a:headEnd/>
                <a:tailEnd/>
              </a:ln>
            </p:spPr>
            <p:txBody>
              <a:bodyPr wrap="none" anchor="ctr"/>
              <a:lstStyle/>
              <a:p>
                <a:endParaRPr lang="en-US" sz="2000" dirty="0">
                  <a:solidFill>
                    <a:schemeClr val="bg1"/>
                  </a:solidFill>
                </a:endParaRPr>
              </a:p>
            </p:txBody>
          </p:sp>
          <p:sp>
            <p:nvSpPr>
              <p:cNvPr id="67" name="Rectangle 66"/>
              <p:cNvSpPr>
                <a:spLocks noChangeArrowheads="1"/>
              </p:cNvSpPr>
              <p:nvPr/>
            </p:nvSpPr>
            <p:spPr bwMode="auto">
              <a:xfrm>
                <a:off x="571112" y="5000662"/>
                <a:ext cx="146948" cy="1070489"/>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grpSp>
        <p:sp>
          <p:nvSpPr>
            <p:cNvPr id="63" name="TextBox 62"/>
            <p:cNvSpPr txBox="1"/>
            <p:nvPr/>
          </p:nvSpPr>
          <p:spPr>
            <a:xfrm>
              <a:off x="258790" y="4608975"/>
              <a:ext cx="317500" cy="1061829"/>
            </a:xfrm>
            <a:prstGeom prst="rect">
              <a:avLst/>
            </a:prstGeom>
            <a:noFill/>
          </p:spPr>
          <p:txBody>
            <a:bodyPr wrap="square" rtlCol="0">
              <a:spAutoFit/>
            </a:bodyPr>
            <a:lstStyle/>
            <a:p>
              <a:r>
                <a:rPr lang="en-US" sz="900" dirty="0">
                  <a:solidFill>
                    <a:srgbClr val="FFFF00"/>
                  </a:solidFill>
                </a:rPr>
                <a:t>B</a:t>
              </a:r>
            </a:p>
            <a:p>
              <a:r>
                <a:rPr lang="en-US" sz="900" b="1" dirty="0"/>
                <a:t>A</a:t>
              </a:r>
            </a:p>
            <a:p>
              <a:r>
                <a:rPr lang="en-US" sz="900" b="1" dirty="0"/>
                <a:t>A</a:t>
              </a:r>
            </a:p>
            <a:p>
              <a:r>
                <a:rPr lang="en-US" sz="900" dirty="0">
                  <a:solidFill>
                    <a:srgbClr val="FFFF00"/>
                  </a:solidFill>
                </a:rPr>
                <a:t>B</a:t>
              </a:r>
            </a:p>
            <a:p>
              <a:r>
                <a:rPr lang="en-US" sz="900" dirty="0">
                  <a:solidFill>
                    <a:srgbClr val="FFFF00"/>
                  </a:solidFill>
                </a:rPr>
                <a:t>B</a:t>
              </a:r>
            </a:p>
            <a:p>
              <a:r>
                <a:rPr lang="en-US" sz="900" dirty="0">
                  <a:solidFill>
                    <a:srgbClr val="FFFF00"/>
                  </a:solidFill>
                </a:rPr>
                <a:t>B</a:t>
              </a:r>
            </a:p>
            <a:p>
              <a:r>
                <a:rPr lang="en-US" sz="900" b="1" dirty="0"/>
                <a:t>A</a:t>
              </a:r>
            </a:p>
          </p:txBody>
        </p:sp>
        <p:sp>
          <p:nvSpPr>
            <p:cNvPr id="64" name="TextBox 63"/>
            <p:cNvSpPr txBox="1"/>
            <p:nvPr/>
          </p:nvSpPr>
          <p:spPr>
            <a:xfrm>
              <a:off x="439460" y="4608975"/>
              <a:ext cx="317500" cy="1061829"/>
            </a:xfrm>
            <a:prstGeom prst="rect">
              <a:avLst/>
            </a:prstGeom>
            <a:noFill/>
          </p:spPr>
          <p:txBody>
            <a:bodyPr wrap="square" rtlCol="0">
              <a:spAutoFit/>
            </a:bodyPr>
            <a:lstStyle/>
            <a:p>
              <a:r>
                <a:rPr lang="en-US" sz="900" dirty="0">
                  <a:solidFill>
                    <a:srgbClr val="FFFF00"/>
                  </a:solidFill>
                </a:rPr>
                <a:t>B</a:t>
              </a:r>
            </a:p>
            <a:p>
              <a:r>
                <a:rPr lang="en-US" sz="900" b="1" dirty="0"/>
                <a:t>A</a:t>
              </a:r>
            </a:p>
            <a:p>
              <a:r>
                <a:rPr lang="en-US" sz="900" dirty="0">
                  <a:solidFill>
                    <a:srgbClr val="FFFF00"/>
                  </a:solidFill>
                </a:rPr>
                <a:t>B</a:t>
              </a:r>
            </a:p>
            <a:p>
              <a:r>
                <a:rPr lang="en-US" sz="900" b="1" dirty="0"/>
                <a:t>A</a:t>
              </a:r>
            </a:p>
            <a:p>
              <a:r>
                <a:rPr lang="en-US" sz="900" dirty="0">
                  <a:solidFill>
                    <a:srgbClr val="FFFF00"/>
                  </a:solidFill>
                </a:rPr>
                <a:t>B</a:t>
              </a:r>
            </a:p>
            <a:p>
              <a:r>
                <a:rPr lang="en-US" sz="900" dirty="0">
                  <a:solidFill>
                    <a:srgbClr val="FFFF00"/>
                  </a:solidFill>
                </a:rPr>
                <a:t>B</a:t>
              </a:r>
            </a:p>
            <a:p>
              <a:r>
                <a:rPr lang="en-US" sz="900" b="1" dirty="0"/>
                <a:t>A</a:t>
              </a:r>
            </a:p>
          </p:txBody>
        </p:sp>
      </p:grpSp>
      <p:grpSp>
        <p:nvGrpSpPr>
          <p:cNvPr id="11" name="Group 67"/>
          <p:cNvGrpSpPr/>
          <p:nvPr/>
        </p:nvGrpSpPr>
        <p:grpSpPr>
          <a:xfrm>
            <a:off x="993983" y="5719971"/>
            <a:ext cx="513060" cy="1061829"/>
            <a:chOff x="243900" y="4608975"/>
            <a:chExt cx="513060" cy="1061829"/>
          </a:xfrm>
        </p:grpSpPr>
        <p:grpSp>
          <p:nvGrpSpPr>
            <p:cNvPr id="21" name="Group 49"/>
            <p:cNvGrpSpPr/>
            <p:nvPr/>
          </p:nvGrpSpPr>
          <p:grpSpPr>
            <a:xfrm>
              <a:off x="243900" y="4619596"/>
              <a:ext cx="462208" cy="1030413"/>
              <a:chOff x="282330" y="4960178"/>
              <a:chExt cx="519275" cy="1157633"/>
            </a:xfrm>
          </p:grpSpPr>
          <p:sp>
            <p:nvSpPr>
              <p:cNvPr id="72" name="Rounded Rectangle 71"/>
              <p:cNvSpPr/>
              <p:nvPr/>
            </p:nvSpPr>
            <p:spPr>
              <a:xfrm>
                <a:off x="282330" y="4960178"/>
                <a:ext cx="519275" cy="1157633"/>
              </a:xfrm>
              <a:prstGeom prst="roundRect">
                <a:avLst/>
              </a:prstGeom>
              <a:solidFill>
                <a:srgbClr val="FFFFFF">
                  <a:alpha val="27059"/>
                </a:srgb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p:cNvSpPr>
                <a:spLocks noChangeArrowheads="1"/>
              </p:cNvSpPr>
              <p:nvPr/>
            </p:nvSpPr>
            <p:spPr bwMode="auto">
              <a:xfrm>
                <a:off x="364664" y="5000663"/>
                <a:ext cx="146948" cy="1070487"/>
              </a:xfrm>
              <a:prstGeom prst="rect">
                <a:avLst/>
              </a:prstGeom>
              <a:solidFill>
                <a:srgbClr val="1C4888"/>
              </a:solidFill>
              <a:ln w="9525">
                <a:solidFill>
                  <a:schemeClr val="tx1"/>
                </a:solidFill>
                <a:miter lim="800000"/>
                <a:headEnd/>
                <a:tailEnd/>
              </a:ln>
            </p:spPr>
            <p:txBody>
              <a:bodyPr wrap="none" anchor="ctr"/>
              <a:lstStyle/>
              <a:p>
                <a:endParaRPr lang="en-US" sz="2000" dirty="0">
                  <a:solidFill>
                    <a:schemeClr val="bg1"/>
                  </a:solidFill>
                </a:endParaRPr>
              </a:p>
            </p:txBody>
          </p:sp>
          <p:sp>
            <p:nvSpPr>
              <p:cNvPr id="74" name="Rectangle 73"/>
              <p:cNvSpPr>
                <a:spLocks noChangeArrowheads="1"/>
              </p:cNvSpPr>
              <p:nvPr/>
            </p:nvSpPr>
            <p:spPr bwMode="auto">
              <a:xfrm>
                <a:off x="571112" y="5000662"/>
                <a:ext cx="146948" cy="1070489"/>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grpSp>
        <p:sp>
          <p:nvSpPr>
            <p:cNvPr id="70" name="TextBox 69"/>
            <p:cNvSpPr txBox="1"/>
            <p:nvPr/>
          </p:nvSpPr>
          <p:spPr>
            <a:xfrm>
              <a:off x="258790" y="4608975"/>
              <a:ext cx="317500" cy="1061829"/>
            </a:xfrm>
            <a:prstGeom prst="rect">
              <a:avLst/>
            </a:prstGeom>
            <a:noFill/>
          </p:spPr>
          <p:txBody>
            <a:bodyPr wrap="square" rtlCol="0">
              <a:spAutoFit/>
            </a:bodyPr>
            <a:lstStyle/>
            <a:p>
              <a:r>
                <a:rPr lang="en-US" sz="900" dirty="0">
                  <a:solidFill>
                    <a:srgbClr val="FFFF00"/>
                  </a:solidFill>
                </a:rPr>
                <a:t>B</a:t>
              </a:r>
            </a:p>
            <a:p>
              <a:r>
                <a:rPr lang="en-US" sz="900" b="1" dirty="0"/>
                <a:t>A</a:t>
              </a:r>
            </a:p>
            <a:p>
              <a:r>
                <a:rPr lang="en-US" sz="900" b="1" dirty="0"/>
                <a:t>A</a:t>
              </a:r>
            </a:p>
            <a:p>
              <a:r>
                <a:rPr lang="en-US" sz="900" dirty="0">
                  <a:solidFill>
                    <a:srgbClr val="FFFF00"/>
                  </a:solidFill>
                </a:rPr>
                <a:t>B</a:t>
              </a:r>
            </a:p>
            <a:p>
              <a:r>
                <a:rPr lang="en-US" sz="900" dirty="0">
                  <a:solidFill>
                    <a:srgbClr val="FFFF00"/>
                  </a:solidFill>
                </a:rPr>
                <a:t>B</a:t>
              </a:r>
            </a:p>
            <a:p>
              <a:r>
                <a:rPr lang="en-US" sz="900" dirty="0">
                  <a:solidFill>
                    <a:srgbClr val="FFFF00"/>
                  </a:solidFill>
                </a:rPr>
                <a:t>B</a:t>
              </a:r>
            </a:p>
            <a:p>
              <a:r>
                <a:rPr lang="en-US" sz="900" b="1" dirty="0"/>
                <a:t>A</a:t>
              </a:r>
            </a:p>
          </p:txBody>
        </p:sp>
        <p:sp>
          <p:nvSpPr>
            <p:cNvPr id="71" name="TextBox 70"/>
            <p:cNvSpPr txBox="1"/>
            <p:nvPr/>
          </p:nvSpPr>
          <p:spPr>
            <a:xfrm>
              <a:off x="439460" y="4608975"/>
              <a:ext cx="317500" cy="1061829"/>
            </a:xfrm>
            <a:prstGeom prst="rect">
              <a:avLst/>
            </a:prstGeom>
            <a:noFill/>
          </p:spPr>
          <p:txBody>
            <a:bodyPr wrap="square" rtlCol="0">
              <a:spAutoFit/>
            </a:bodyPr>
            <a:lstStyle/>
            <a:p>
              <a:r>
                <a:rPr lang="en-US" sz="900" dirty="0">
                  <a:solidFill>
                    <a:srgbClr val="FFFF00"/>
                  </a:solidFill>
                </a:rPr>
                <a:t>B</a:t>
              </a:r>
            </a:p>
            <a:p>
              <a:r>
                <a:rPr lang="en-US" sz="900" b="1" dirty="0"/>
                <a:t>A</a:t>
              </a:r>
            </a:p>
            <a:p>
              <a:r>
                <a:rPr lang="en-US" sz="900" dirty="0">
                  <a:solidFill>
                    <a:srgbClr val="FFFF00"/>
                  </a:solidFill>
                </a:rPr>
                <a:t>B</a:t>
              </a:r>
            </a:p>
            <a:p>
              <a:r>
                <a:rPr lang="en-US" sz="900" b="1" dirty="0"/>
                <a:t>A</a:t>
              </a:r>
            </a:p>
            <a:p>
              <a:r>
                <a:rPr lang="en-US" sz="900" dirty="0">
                  <a:solidFill>
                    <a:srgbClr val="FFFF00"/>
                  </a:solidFill>
                </a:rPr>
                <a:t>B</a:t>
              </a:r>
            </a:p>
            <a:p>
              <a:r>
                <a:rPr lang="en-US" sz="900" dirty="0">
                  <a:solidFill>
                    <a:srgbClr val="FFFF00"/>
                  </a:solidFill>
                </a:rPr>
                <a:t>B</a:t>
              </a:r>
            </a:p>
            <a:p>
              <a:r>
                <a:rPr lang="en-US" sz="900" b="1" dirty="0"/>
                <a:t>A</a:t>
              </a:r>
            </a:p>
          </p:txBody>
        </p:sp>
      </p:grpSp>
      <p:sp>
        <p:nvSpPr>
          <p:cNvPr id="75" name="TextBox 74"/>
          <p:cNvSpPr txBox="1"/>
          <p:nvPr/>
        </p:nvSpPr>
        <p:spPr>
          <a:xfrm>
            <a:off x="1695778" y="4778269"/>
            <a:ext cx="317500" cy="1061829"/>
          </a:xfrm>
          <a:prstGeom prst="rect">
            <a:avLst/>
          </a:prstGeom>
          <a:noFill/>
        </p:spPr>
        <p:txBody>
          <a:bodyPr wrap="square" rtlCol="0">
            <a:spAutoFit/>
          </a:bodyPr>
          <a:lstStyle/>
          <a:p>
            <a:r>
              <a:rPr lang="en-US" sz="900" dirty="0">
                <a:solidFill>
                  <a:srgbClr val="FFFF00"/>
                </a:solidFill>
              </a:rPr>
              <a:t>B</a:t>
            </a:r>
          </a:p>
          <a:p>
            <a:r>
              <a:rPr lang="en-US" sz="900" b="1" dirty="0"/>
              <a:t>A</a:t>
            </a:r>
          </a:p>
          <a:p>
            <a:r>
              <a:rPr lang="en-US" sz="900" dirty="0">
                <a:solidFill>
                  <a:srgbClr val="FFFF00"/>
                </a:solidFill>
              </a:rPr>
              <a:t>B</a:t>
            </a:r>
          </a:p>
          <a:p>
            <a:r>
              <a:rPr lang="en-US" sz="900" b="1" dirty="0"/>
              <a:t>A</a:t>
            </a:r>
          </a:p>
          <a:p>
            <a:r>
              <a:rPr lang="en-US" sz="900" dirty="0">
                <a:solidFill>
                  <a:srgbClr val="FFFF00"/>
                </a:solidFill>
              </a:rPr>
              <a:t>B</a:t>
            </a:r>
          </a:p>
          <a:p>
            <a:r>
              <a:rPr lang="en-US" sz="900" dirty="0">
                <a:solidFill>
                  <a:srgbClr val="FFFF00"/>
                </a:solidFill>
              </a:rPr>
              <a:t>B</a:t>
            </a:r>
          </a:p>
          <a:p>
            <a:r>
              <a:rPr lang="en-US" sz="900" b="1" dirty="0"/>
              <a:t>A</a:t>
            </a:r>
          </a:p>
        </p:txBody>
      </p:sp>
      <p:sp>
        <p:nvSpPr>
          <p:cNvPr id="76" name="TextBox 75"/>
          <p:cNvSpPr txBox="1"/>
          <p:nvPr/>
        </p:nvSpPr>
        <p:spPr>
          <a:xfrm>
            <a:off x="1522175" y="4771643"/>
            <a:ext cx="317500" cy="1061829"/>
          </a:xfrm>
          <a:prstGeom prst="rect">
            <a:avLst/>
          </a:prstGeom>
          <a:noFill/>
        </p:spPr>
        <p:txBody>
          <a:bodyPr wrap="square" rtlCol="0">
            <a:spAutoFit/>
          </a:bodyPr>
          <a:lstStyle/>
          <a:p>
            <a:r>
              <a:rPr lang="en-US" sz="900" dirty="0">
                <a:solidFill>
                  <a:srgbClr val="FFFF00"/>
                </a:solidFill>
              </a:rPr>
              <a:t>B</a:t>
            </a:r>
          </a:p>
          <a:p>
            <a:r>
              <a:rPr lang="en-US" sz="900" b="1" dirty="0"/>
              <a:t>A</a:t>
            </a:r>
          </a:p>
          <a:p>
            <a:r>
              <a:rPr lang="en-US" sz="900" dirty="0">
                <a:solidFill>
                  <a:srgbClr val="FFFF00"/>
                </a:solidFill>
              </a:rPr>
              <a:t>B</a:t>
            </a:r>
          </a:p>
          <a:p>
            <a:r>
              <a:rPr lang="en-US" sz="900" b="1" dirty="0"/>
              <a:t>A</a:t>
            </a:r>
          </a:p>
          <a:p>
            <a:r>
              <a:rPr lang="en-US" sz="900" dirty="0">
                <a:solidFill>
                  <a:srgbClr val="FFFF00"/>
                </a:solidFill>
              </a:rPr>
              <a:t>B</a:t>
            </a:r>
          </a:p>
          <a:p>
            <a:r>
              <a:rPr lang="en-US" sz="900" dirty="0">
                <a:solidFill>
                  <a:srgbClr val="FFFF00"/>
                </a:solidFill>
              </a:rPr>
              <a:t>B</a:t>
            </a:r>
          </a:p>
          <a:p>
            <a:r>
              <a:rPr lang="en-US" sz="900" b="1" dirty="0"/>
              <a:t>A</a:t>
            </a:r>
          </a:p>
        </p:txBody>
      </p:sp>
      <p:sp>
        <p:nvSpPr>
          <p:cNvPr id="78" name="Rounded Rectangle 77"/>
          <p:cNvSpPr/>
          <p:nvPr/>
        </p:nvSpPr>
        <p:spPr>
          <a:xfrm>
            <a:off x="1001278" y="2259463"/>
            <a:ext cx="914399" cy="2038495"/>
          </a:xfrm>
          <a:prstGeom prst="roundRect">
            <a:avLst/>
          </a:prstGeom>
          <a:solidFill>
            <a:srgbClr val="FFFFFF">
              <a:alpha val="27059"/>
            </a:srgbClr>
          </a:solid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a:spLocks noChangeArrowheads="1"/>
          </p:cNvSpPr>
          <p:nvPr/>
        </p:nvSpPr>
        <p:spPr bwMode="auto">
          <a:xfrm>
            <a:off x="1146261" y="2330753"/>
            <a:ext cx="258763" cy="1885038"/>
          </a:xfrm>
          <a:prstGeom prst="rect">
            <a:avLst/>
          </a:prstGeom>
          <a:solidFill>
            <a:srgbClr val="1C4888"/>
          </a:solidFill>
          <a:ln w="9525">
            <a:solidFill>
              <a:schemeClr val="tx1"/>
            </a:solidFill>
            <a:miter lim="800000"/>
            <a:headEnd/>
            <a:tailEnd/>
          </a:ln>
        </p:spPr>
        <p:txBody>
          <a:bodyPr wrap="none" anchor="ctr"/>
          <a:lstStyle/>
          <a:p>
            <a:endParaRPr lang="en-US" sz="2000" dirty="0">
              <a:solidFill>
                <a:schemeClr val="bg1"/>
              </a:solidFill>
            </a:endParaRPr>
          </a:p>
        </p:txBody>
      </p:sp>
      <p:sp>
        <p:nvSpPr>
          <p:cNvPr id="80" name="Rectangle 79"/>
          <p:cNvSpPr>
            <a:spLocks noChangeArrowheads="1"/>
          </p:cNvSpPr>
          <p:nvPr/>
        </p:nvSpPr>
        <p:spPr bwMode="auto">
          <a:xfrm>
            <a:off x="1509798" y="2330752"/>
            <a:ext cx="258763" cy="1885041"/>
          </a:xfrm>
          <a:prstGeom prst="rect">
            <a:avLst/>
          </a:prstGeom>
          <a:solidFill>
            <a:schemeClr val="accent3">
              <a:lumMod val="50000"/>
            </a:schemeClr>
          </a:solidFill>
          <a:ln w="9525">
            <a:solidFill>
              <a:schemeClr val="tx1"/>
            </a:solidFill>
            <a:miter lim="800000"/>
            <a:headEnd/>
            <a:tailEnd/>
          </a:ln>
        </p:spPr>
        <p:txBody>
          <a:bodyPr wrap="none" anchor="ctr"/>
          <a:lstStyle/>
          <a:p>
            <a:endParaRPr lang="en-US" sz="2000" dirty="0">
              <a:solidFill>
                <a:schemeClr val="bg1"/>
              </a:solidFill>
            </a:endParaRPr>
          </a:p>
        </p:txBody>
      </p:sp>
      <p:sp>
        <p:nvSpPr>
          <p:cNvPr id="55" name="Content Placeholder 2"/>
          <p:cNvSpPr txBox="1">
            <a:spLocks/>
          </p:cNvSpPr>
          <p:nvPr/>
        </p:nvSpPr>
        <p:spPr>
          <a:xfrm>
            <a:off x="142876" y="1066801"/>
            <a:ext cx="8848724" cy="83819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Corresponds to proportion of chromosomes with allele ‘B’</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Stochastic deviation (noise) from canonical values</a:t>
            </a:r>
          </a:p>
        </p:txBody>
      </p:sp>
      <p:sp>
        <p:nvSpPr>
          <p:cNvPr id="18" name="TextBox 17"/>
          <p:cNvSpPr txBox="1"/>
          <p:nvPr/>
        </p:nvSpPr>
        <p:spPr>
          <a:xfrm>
            <a:off x="7051327" y="4350349"/>
            <a:ext cx="479425"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BB</a:t>
            </a:r>
          </a:p>
        </p:txBody>
      </p:sp>
      <p:sp>
        <p:nvSpPr>
          <p:cNvPr id="54" name="TextBox 53"/>
          <p:cNvSpPr txBox="1"/>
          <p:nvPr/>
        </p:nvSpPr>
        <p:spPr>
          <a:xfrm>
            <a:off x="1100665" y="2264335"/>
            <a:ext cx="492917" cy="2031325"/>
          </a:xfrm>
          <a:prstGeom prst="rect">
            <a:avLst/>
          </a:prstGeom>
          <a:noFill/>
        </p:spPr>
        <p:txBody>
          <a:bodyPr wrap="square" rtlCol="0">
            <a:spAutoFit/>
          </a:bodyPr>
          <a:lstStyle/>
          <a:p>
            <a:r>
              <a:rPr lang="en-US" dirty="0">
                <a:solidFill>
                  <a:srgbClr val="FFFF00"/>
                </a:solidFill>
              </a:rPr>
              <a:t>B</a:t>
            </a:r>
          </a:p>
          <a:p>
            <a:r>
              <a:rPr lang="en-US" b="1" dirty="0"/>
              <a:t>A</a:t>
            </a:r>
          </a:p>
          <a:p>
            <a:r>
              <a:rPr lang="en-US" b="1" dirty="0"/>
              <a:t>A</a:t>
            </a:r>
          </a:p>
          <a:p>
            <a:r>
              <a:rPr lang="en-US" dirty="0">
                <a:solidFill>
                  <a:srgbClr val="FFFF00"/>
                </a:solidFill>
              </a:rPr>
              <a:t>B</a:t>
            </a:r>
          </a:p>
          <a:p>
            <a:r>
              <a:rPr lang="en-US" dirty="0">
                <a:solidFill>
                  <a:srgbClr val="FFFF00"/>
                </a:solidFill>
              </a:rPr>
              <a:t>B</a:t>
            </a:r>
          </a:p>
          <a:p>
            <a:r>
              <a:rPr lang="en-US" dirty="0">
                <a:solidFill>
                  <a:srgbClr val="FFFF00"/>
                </a:solidFill>
              </a:rPr>
              <a:t>B</a:t>
            </a:r>
          </a:p>
          <a:p>
            <a:r>
              <a:rPr lang="en-US" b="1" dirty="0"/>
              <a:t>A</a:t>
            </a:r>
          </a:p>
        </p:txBody>
      </p:sp>
      <p:sp>
        <p:nvSpPr>
          <p:cNvPr id="56" name="TextBox 55"/>
          <p:cNvSpPr txBox="1"/>
          <p:nvPr/>
        </p:nvSpPr>
        <p:spPr>
          <a:xfrm>
            <a:off x="1476461" y="2264335"/>
            <a:ext cx="569650" cy="2031325"/>
          </a:xfrm>
          <a:prstGeom prst="rect">
            <a:avLst/>
          </a:prstGeom>
          <a:noFill/>
        </p:spPr>
        <p:txBody>
          <a:bodyPr wrap="square" rtlCol="0">
            <a:spAutoFit/>
          </a:bodyPr>
          <a:lstStyle/>
          <a:p>
            <a:r>
              <a:rPr lang="en-US" dirty="0">
                <a:solidFill>
                  <a:srgbClr val="FFFF00"/>
                </a:solidFill>
              </a:rPr>
              <a:t>B</a:t>
            </a:r>
          </a:p>
          <a:p>
            <a:r>
              <a:rPr lang="en-US" b="1" dirty="0"/>
              <a:t>A</a:t>
            </a:r>
          </a:p>
          <a:p>
            <a:r>
              <a:rPr lang="en-US" dirty="0">
                <a:solidFill>
                  <a:srgbClr val="FFFF00"/>
                </a:solidFill>
              </a:rPr>
              <a:t>B</a:t>
            </a:r>
          </a:p>
          <a:p>
            <a:r>
              <a:rPr lang="en-US" b="1" dirty="0"/>
              <a:t>A</a:t>
            </a:r>
          </a:p>
          <a:p>
            <a:r>
              <a:rPr lang="en-US" dirty="0">
                <a:solidFill>
                  <a:srgbClr val="FFFF00"/>
                </a:solidFill>
              </a:rPr>
              <a:t>B</a:t>
            </a:r>
          </a:p>
          <a:p>
            <a:r>
              <a:rPr lang="en-US" dirty="0">
                <a:solidFill>
                  <a:srgbClr val="FFFF00"/>
                </a:solidFill>
              </a:rPr>
              <a:t>B</a:t>
            </a:r>
          </a:p>
          <a:p>
            <a:r>
              <a:rPr lang="en-US" b="1" dirty="0"/>
              <a:t>A</a:t>
            </a:r>
          </a:p>
        </p:txBody>
      </p:sp>
      <p:sp>
        <p:nvSpPr>
          <p:cNvPr id="57" name="TextBox 56"/>
          <p:cNvSpPr txBox="1"/>
          <p:nvPr/>
        </p:nvSpPr>
        <p:spPr>
          <a:xfrm>
            <a:off x="7829765" y="6481547"/>
            <a:ext cx="1314235" cy="338554"/>
          </a:xfrm>
          <a:prstGeom prst="rect">
            <a:avLst/>
          </a:prstGeom>
          <a:noFill/>
        </p:spPr>
        <p:txBody>
          <a:bodyPr wrap="square" rtlCol="0">
            <a:spAutoFit/>
          </a:bodyPr>
          <a:lstStyle/>
          <a:p>
            <a:pPr algn="r"/>
            <a:r>
              <a:rPr lang="en-US" sz="1600" i="1" dirty="0"/>
              <a:t>S. </a:t>
            </a:r>
            <a:r>
              <a:rPr lang="en-US" sz="1600" i="1" dirty="0" err="1"/>
              <a:t>Vattathil</a:t>
            </a:r>
            <a:endParaRPr lang="en-US" sz="1600" i="1" dirty="0"/>
          </a:p>
        </p:txBody>
      </p:sp>
    </p:spTree>
    <p:extLst>
      <p:ext uri="{BB962C8B-B14F-4D97-AF65-F5344CB8AC3E}">
        <p14:creationId xmlns:p14="http://schemas.microsoft.com/office/powerpoint/2010/main" val="272232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Strategies for detecting subtle imbalance</a:t>
            </a:r>
          </a:p>
        </p:txBody>
      </p:sp>
      <p:sp>
        <p:nvSpPr>
          <p:cNvPr id="3" name="Content Placeholder 2"/>
          <p:cNvSpPr>
            <a:spLocks noGrp="1"/>
          </p:cNvSpPr>
          <p:nvPr>
            <p:ph idx="1"/>
          </p:nvPr>
        </p:nvSpPr>
        <p:spPr>
          <a:xfrm>
            <a:off x="457200" y="1600200"/>
            <a:ext cx="8229600" cy="1767846"/>
          </a:xfrm>
        </p:spPr>
        <p:txBody>
          <a:bodyPr>
            <a:normAutofit/>
          </a:bodyPr>
          <a:lstStyle/>
          <a:p>
            <a:r>
              <a:rPr lang="en-US" sz="2400" dirty="0"/>
              <a:t>Allelic imbalance increases dispersion</a:t>
            </a:r>
          </a:p>
          <a:p>
            <a:r>
              <a:rPr lang="en-US" sz="2400" dirty="0"/>
              <a:t>Standard Approach – look for two distributions </a:t>
            </a:r>
          </a:p>
          <a:p>
            <a:pPr lvl="1"/>
            <a:r>
              <a:rPr lang="en-US" sz="2000" dirty="0"/>
              <a:t>e.g. high and low bands, or flip about horizontal axis</a:t>
            </a:r>
          </a:p>
          <a:p>
            <a:r>
              <a:rPr lang="en-US" sz="2400" dirty="0"/>
              <a:t>Difficulty -- </a:t>
            </a:r>
            <a:r>
              <a:rPr lang="en-US" sz="2400" i="1" dirty="0"/>
              <a:t>magnitude of shifts is small at low proportions</a:t>
            </a:r>
          </a:p>
        </p:txBody>
      </p:sp>
      <p:sp>
        <p:nvSpPr>
          <p:cNvPr id="23" name="Rectangle 22"/>
          <p:cNvSpPr/>
          <p:nvPr/>
        </p:nvSpPr>
        <p:spPr>
          <a:xfrm>
            <a:off x="885825" y="3693105"/>
            <a:ext cx="1190863" cy="2466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tum_0.25.png"/>
          <p:cNvPicPr>
            <a:picLocks noChangeAspect="1"/>
          </p:cNvPicPr>
          <p:nvPr/>
        </p:nvPicPr>
        <p:blipFill>
          <a:blip r:embed="rId3" cstate="print"/>
          <a:stretch>
            <a:fillRect/>
          </a:stretch>
        </p:blipFill>
        <p:spPr>
          <a:xfrm>
            <a:off x="2241142" y="3690689"/>
            <a:ext cx="5767547" cy="2471806"/>
          </a:xfrm>
          <a:prstGeom prst="rect">
            <a:avLst/>
          </a:prstGeom>
        </p:spPr>
      </p:pic>
      <p:sp>
        <p:nvSpPr>
          <p:cNvPr id="25" name="TextBox 24"/>
          <p:cNvSpPr txBox="1"/>
          <p:nvPr/>
        </p:nvSpPr>
        <p:spPr>
          <a:xfrm>
            <a:off x="819269" y="4374827"/>
            <a:ext cx="1323974" cy="646331"/>
          </a:xfrm>
          <a:prstGeom prst="rect">
            <a:avLst/>
          </a:prstGeom>
          <a:noFill/>
        </p:spPr>
        <p:txBody>
          <a:bodyPr wrap="square" rtlCol="0">
            <a:spAutoFit/>
          </a:bodyPr>
          <a:lstStyle/>
          <a:p>
            <a:pPr algn="ctr"/>
            <a:r>
              <a:rPr lang="en-US" dirty="0"/>
              <a:t>25%</a:t>
            </a:r>
          </a:p>
          <a:p>
            <a:pPr algn="ctr"/>
            <a:r>
              <a:rPr lang="en-US" dirty="0"/>
              <a:t>tumor</a:t>
            </a:r>
          </a:p>
        </p:txBody>
      </p:sp>
      <p:sp>
        <p:nvSpPr>
          <p:cNvPr id="11" name="TextBox 10"/>
          <p:cNvSpPr txBox="1"/>
          <p:nvPr/>
        </p:nvSpPr>
        <p:spPr>
          <a:xfrm>
            <a:off x="6335712" y="4121714"/>
            <a:ext cx="851693"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AB+BB</a:t>
            </a:r>
          </a:p>
        </p:txBody>
      </p:sp>
      <p:sp>
        <p:nvSpPr>
          <p:cNvPr id="15" name="TextBox 14"/>
          <p:cNvSpPr txBox="1"/>
          <p:nvPr/>
        </p:nvSpPr>
        <p:spPr>
          <a:xfrm>
            <a:off x="6340666" y="4903674"/>
            <a:ext cx="871348" cy="307777"/>
          </a:xfrm>
          <a:prstGeom prst="rect">
            <a:avLst/>
          </a:prstGeom>
          <a:solidFill>
            <a:srgbClr val="DDDDDD">
              <a:alpha val="50196"/>
            </a:srgbClr>
          </a:solidFill>
        </p:spPr>
        <p:txBody>
          <a:bodyPr wrap="square" rtlCol="0">
            <a:spAutoFit/>
          </a:bodyPr>
          <a:lstStyle/>
          <a:p>
            <a:pPr algn="ctr"/>
            <a:r>
              <a:rPr lang="en-US" sz="1400" b="1" dirty="0">
                <a:solidFill>
                  <a:schemeClr val="accent3">
                    <a:lumMod val="50000"/>
                  </a:schemeClr>
                </a:solidFill>
              </a:rPr>
              <a:t>AB+AA</a:t>
            </a:r>
          </a:p>
        </p:txBody>
      </p:sp>
      <p:cxnSp>
        <p:nvCxnSpPr>
          <p:cNvPr id="17" name="Straight Connector 16"/>
          <p:cNvCxnSpPr/>
          <p:nvPr/>
        </p:nvCxnSpPr>
        <p:spPr>
          <a:xfrm>
            <a:off x="2777706" y="4707536"/>
            <a:ext cx="51154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20050" y="4286250"/>
            <a:ext cx="495300" cy="769441"/>
          </a:xfrm>
          <a:prstGeom prst="rect">
            <a:avLst/>
          </a:prstGeom>
          <a:noFill/>
        </p:spPr>
        <p:txBody>
          <a:bodyPr wrap="square" rtlCol="0">
            <a:spAutoFit/>
          </a:bodyPr>
          <a:lstStyle/>
          <a:p>
            <a:r>
              <a:rPr lang="en-US" sz="4400" dirty="0">
                <a:solidFill>
                  <a:schemeClr val="accent2">
                    <a:lumMod val="75000"/>
                  </a:schemeClr>
                </a:solidFill>
                <a:latin typeface="Arial Rounded MT Bold" pitchFamily="34" charset="0"/>
              </a:rPr>
              <a:t>?</a:t>
            </a:r>
          </a:p>
        </p:txBody>
      </p:sp>
      <p:pic>
        <p:nvPicPr>
          <p:cNvPr id="68" name="Picture 67" descr="tum_0.10.png"/>
          <p:cNvPicPr>
            <a:picLocks noChangeAspect="1"/>
          </p:cNvPicPr>
          <p:nvPr/>
        </p:nvPicPr>
        <p:blipFill>
          <a:blip r:embed="rId4" cstate="print"/>
          <a:stretch>
            <a:fillRect/>
          </a:stretch>
        </p:blipFill>
        <p:spPr>
          <a:xfrm>
            <a:off x="2246782" y="3695006"/>
            <a:ext cx="5749924" cy="2464253"/>
          </a:xfrm>
          <a:prstGeom prst="rect">
            <a:avLst/>
          </a:prstGeom>
        </p:spPr>
      </p:pic>
      <p:cxnSp>
        <p:nvCxnSpPr>
          <p:cNvPr id="70" name="Straight Connector 69"/>
          <p:cNvCxnSpPr/>
          <p:nvPr/>
        </p:nvCxnSpPr>
        <p:spPr>
          <a:xfrm>
            <a:off x="2777706" y="4707536"/>
            <a:ext cx="51154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054249" y="4374827"/>
            <a:ext cx="854015" cy="646331"/>
          </a:xfrm>
          <a:prstGeom prst="rect">
            <a:avLst/>
          </a:prstGeom>
          <a:solidFill>
            <a:schemeClr val="bg1"/>
          </a:solidFill>
        </p:spPr>
        <p:txBody>
          <a:bodyPr wrap="square" rtlCol="0">
            <a:spAutoFit/>
          </a:bodyPr>
          <a:lstStyle/>
          <a:p>
            <a:pPr algn="ctr"/>
            <a:r>
              <a:rPr lang="en-US" dirty="0"/>
              <a:t>10%</a:t>
            </a:r>
          </a:p>
          <a:p>
            <a:pPr algn="ctr"/>
            <a:r>
              <a:rPr lang="en-US" dirty="0"/>
              <a:t>tumor</a:t>
            </a:r>
          </a:p>
        </p:txBody>
      </p:sp>
      <p:pic>
        <p:nvPicPr>
          <p:cNvPr id="14" name="Picture 13" descr="Screen Shot 2017-10-30 at 4.35.16 PM.png">
            <a:extLst>
              <a:ext uri="{FF2B5EF4-FFF2-40B4-BE49-F238E27FC236}">
                <a16:creationId xmlns:a16="http://schemas.microsoft.com/office/drawing/2014/main" id="{92BBBFA0-EE9C-6F43-8FFD-39B9CDEE2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249" y="2284950"/>
            <a:ext cx="6687136" cy="2422586"/>
          </a:xfrm>
          <a:prstGeom prst="rect">
            <a:avLst/>
          </a:prstGeom>
        </p:spPr>
      </p:pic>
    </p:spTree>
    <p:extLst>
      <p:ext uri="{BB962C8B-B14F-4D97-AF65-F5344CB8AC3E}">
        <p14:creationId xmlns:p14="http://schemas.microsoft.com/office/powerpoint/2010/main" val="35644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charset="0"/>
                <a:ea typeface="Arial" charset="0"/>
                <a:cs typeface="Arial" charset="0"/>
              </a:rPr>
              <a:t>Integrative genomic analysis </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960" y="1762191"/>
            <a:ext cx="2377440" cy="3605597"/>
          </a:xfrm>
        </p:spPr>
      </p:pic>
      <p:pic>
        <p:nvPicPr>
          <p:cNvPr id="10" name="Picture 9">
            <a:extLst>
              <a:ext uri="{FF2B5EF4-FFF2-40B4-BE49-F238E27FC236}">
                <a16:creationId xmlns:a16="http://schemas.microsoft.com/office/drawing/2014/main" id="{C69598D7-3489-F444-B9BE-8A322B5686EE}"/>
              </a:ext>
            </a:extLst>
          </p:cNvPr>
          <p:cNvPicPr>
            <a:picLocks noChangeAspect="1"/>
          </p:cNvPicPr>
          <p:nvPr/>
        </p:nvPicPr>
        <p:blipFill rotWithShape="1">
          <a:blip r:embed="rId3">
            <a:extLst>
              <a:ext uri="{28A0092B-C50C-407E-A947-70E740481C1C}">
                <a14:useLocalDpi xmlns:a14="http://schemas.microsoft.com/office/drawing/2010/main" val="0"/>
              </a:ext>
            </a:extLst>
          </a:blip>
          <a:srcRect t="13515" b="12491"/>
          <a:stretch/>
        </p:blipFill>
        <p:spPr>
          <a:xfrm>
            <a:off x="4643846" y="1732461"/>
            <a:ext cx="4044560" cy="3872918"/>
          </a:xfrm>
          <a:prstGeom prst="rect">
            <a:avLst/>
          </a:prstGeom>
        </p:spPr>
      </p:pic>
      <p:sp>
        <p:nvSpPr>
          <p:cNvPr id="12" name="TextBox 11"/>
          <p:cNvSpPr txBox="1"/>
          <p:nvPr/>
        </p:nvSpPr>
        <p:spPr>
          <a:xfrm>
            <a:off x="3657601" y="3043090"/>
            <a:ext cx="757645" cy="1477328"/>
          </a:xfrm>
          <a:prstGeom prst="rect">
            <a:avLst/>
          </a:prstGeom>
          <a:noFill/>
        </p:spPr>
        <p:txBody>
          <a:bodyPr wrap="square" rtlCol="0">
            <a:spAutoFit/>
          </a:bodyPr>
          <a:lstStyle/>
          <a:p>
            <a:r>
              <a:rPr lang="en-US" sz="9000">
                <a:solidFill>
                  <a:srgbClr val="C00000"/>
                </a:solidFill>
              </a:rPr>
              <a:t>+</a:t>
            </a:r>
          </a:p>
        </p:txBody>
      </p:sp>
      <p:sp>
        <p:nvSpPr>
          <p:cNvPr id="13" name="Rectangle 12"/>
          <p:cNvSpPr/>
          <p:nvPr/>
        </p:nvSpPr>
        <p:spPr>
          <a:xfrm>
            <a:off x="942531" y="5385730"/>
            <a:ext cx="2849540" cy="300082"/>
          </a:xfrm>
          <a:prstGeom prst="rect">
            <a:avLst/>
          </a:prstGeom>
        </p:spPr>
        <p:txBody>
          <a:bodyPr wrap="square">
            <a:spAutoFit/>
          </a:bodyPr>
          <a:lstStyle/>
          <a:p>
            <a:r>
              <a:rPr lang="en-US" sz="450" dirty="0" err="1">
                <a:latin typeface="Arial" charset="0"/>
                <a:ea typeface="Arial" charset="0"/>
                <a:cs typeface="Arial" charset="0"/>
              </a:rPr>
              <a:t>Jakubek</a:t>
            </a:r>
            <a:r>
              <a:rPr lang="en-US" sz="450" dirty="0">
                <a:latin typeface="Arial" charset="0"/>
                <a:ea typeface="Arial" charset="0"/>
                <a:cs typeface="Arial" charset="0"/>
              </a:rPr>
              <a:t> Y, Lang W, </a:t>
            </a:r>
            <a:r>
              <a:rPr lang="en-US" sz="450" dirty="0" err="1">
                <a:latin typeface="Arial" charset="0"/>
                <a:ea typeface="Arial" charset="0"/>
                <a:cs typeface="Arial" charset="0"/>
              </a:rPr>
              <a:t>Vattathil</a:t>
            </a:r>
            <a:r>
              <a:rPr lang="en-US" sz="450" dirty="0">
                <a:latin typeface="Arial" charset="0"/>
                <a:ea typeface="Arial" charset="0"/>
                <a:cs typeface="Arial" charset="0"/>
              </a:rPr>
              <a:t> S, Garcia M, Xu L, Huang L, et al. Genomic Landscape Established by Allelic Imbalance in the Cancerization Field of a Normal Appearing Airway. Cancer Res. 2016;76: 3676–3683.</a:t>
            </a:r>
          </a:p>
        </p:txBody>
      </p:sp>
      <p:sp>
        <p:nvSpPr>
          <p:cNvPr id="3" name="TextBox 2">
            <a:extLst>
              <a:ext uri="{FF2B5EF4-FFF2-40B4-BE49-F238E27FC236}">
                <a16:creationId xmlns:a16="http://schemas.microsoft.com/office/drawing/2014/main" id="{FD869BBE-9BF7-AE43-BCC3-3D8357D1163B}"/>
              </a:ext>
            </a:extLst>
          </p:cNvPr>
          <p:cNvSpPr txBox="1"/>
          <p:nvPr/>
        </p:nvSpPr>
        <p:spPr>
          <a:xfrm>
            <a:off x="942531" y="6176211"/>
            <a:ext cx="4447616" cy="369332"/>
          </a:xfrm>
          <a:prstGeom prst="rect">
            <a:avLst/>
          </a:prstGeom>
          <a:noFill/>
        </p:spPr>
        <p:txBody>
          <a:bodyPr wrap="square" rtlCol="0">
            <a:spAutoFit/>
          </a:bodyPr>
          <a:lstStyle/>
          <a:p>
            <a:r>
              <a:rPr lang="en-US" dirty="0" err="1"/>
              <a:t>Jakubek</a:t>
            </a:r>
            <a:r>
              <a:rPr lang="en-US" dirty="0"/>
              <a:t> </a:t>
            </a:r>
            <a:r>
              <a:rPr lang="en-US" i="1" dirty="0"/>
              <a:t>et al </a:t>
            </a:r>
            <a:r>
              <a:rPr lang="en-US" dirty="0"/>
              <a:t>(2016, </a:t>
            </a:r>
            <a:r>
              <a:rPr lang="en-US" i="1" dirty="0"/>
              <a:t>Ca Res</a:t>
            </a:r>
            <a:r>
              <a:rPr lang="en-US" dirty="0"/>
              <a:t>)</a:t>
            </a:r>
          </a:p>
        </p:txBody>
      </p:sp>
    </p:spTree>
    <p:extLst>
      <p:ext uri="{BB962C8B-B14F-4D97-AF65-F5344CB8AC3E}">
        <p14:creationId xmlns:p14="http://schemas.microsoft.com/office/powerpoint/2010/main" val="1907203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cancerization quantification</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961" y="1920262"/>
            <a:ext cx="4343486" cy="2158170"/>
          </a:xfrm>
        </p:spPr>
      </p:pic>
    </p:spTree>
    <p:extLst>
      <p:ext uri="{BB962C8B-B14F-4D97-AF65-F5344CB8AC3E}">
        <p14:creationId xmlns:p14="http://schemas.microsoft.com/office/powerpoint/2010/main" val="40399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cancerization quantification</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961" y="1920262"/>
            <a:ext cx="4343486" cy="215817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446" y="2999347"/>
            <a:ext cx="3448916" cy="2513105"/>
          </a:xfrm>
          <a:prstGeom prst="rect">
            <a:avLst/>
          </a:prstGeom>
        </p:spPr>
      </p:pic>
      <p:cxnSp>
        <p:nvCxnSpPr>
          <p:cNvPr id="7" name="Straight Arrow Connector 6"/>
          <p:cNvCxnSpPr/>
          <p:nvPr/>
        </p:nvCxnSpPr>
        <p:spPr>
          <a:xfrm>
            <a:off x="6389226" y="4650853"/>
            <a:ext cx="0" cy="199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503526" y="4650853"/>
            <a:ext cx="0" cy="199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991109" y="4650853"/>
            <a:ext cx="0" cy="199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259983" y="4650853"/>
            <a:ext cx="0" cy="199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89536" y="4444093"/>
            <a:ext cx="2077224" cy="230832"/>
          </a:xfrm>
          <a:prstGeom prst="rect">
            <a:avLst/>
          </a:prstGeom>
          <a:solidFill>
            <a:schemeClr val="bg1"/>
          </a:solidFill>
          <a:ln>
            <a:solidFill>
              <a:schemeClr val="tx1"/>
            </a:solidFill>
          </a:ln>
        </p:spPr>
        <p:txBody>
          <a:bodyPr wrap="square" rtlCol="0">
            <a:spAutoFit/>
          </a:bodyPr>
          <a:lstStyle/>
          <a:p>
            <a:pPr algn="ctr"/>
            <a:r>
              <a:rPr lang="en-US" sz="900" b="1">
                <a:latin typeface="Arial" charset="0"/>
                <a:ea typeface="Arial" charset="0"/>
                <a:cs typeface="Arial" charset="0"/>
              </a:rPr>
              <a:t>Cases with highest FCAUC</a:t>
            </a:r>
            <a:endParaRPr lang="en-US" sz="900" b="1" dirty="0">
              <a:latin typeface="Arial" charset="0"/>
              <a:ea typeface="Arial" charset="0"/>
              <a:cs typeface="Arial" charset="0"/>
            </a:endParaRPr>
          </a:p>
        </p:txBody>
      </p:sp>
      <p:sp>
        <p:nvSpPr>
          <p:cNvPr id="13" name="TextBox 12"/>
          <p:cNvSpPr txBox="1"/>
          <p:nvPr/>
        </p:nvSpPr>
        <p:spPr>
          <a:xfrm>
            <a:off x="1423830" y="4501130"/>
            <a:ext cx="2820847" cy="611706"/>
          </a:xfrm>
          <a:prstGeom prst="rect">
            <a:avLst/>
          </a:prstGeom>
          <a:solidFill>
            <a:schemeClr val="bg1"/>
          </a:solidFill>
          <a:ln>
            <a:solidFill>
              <a:schemeClr val="tx1"/>
            </a:solidFill>
          </a:ln>
        </p:spPr>
        <p:txBody>
          <a:bodyPr wrap="square" rtlCol="0">
            <a:spAutoFit/>
          </a:bodyPr>
          <a:lstStyle/>
          <a:p>
            <a:r>
              <a:rPr lang="en-US" sz="1125" b="1" dirty="0">
                <a:latin typeface="Arial" charset="0"/>
                <a:ea typeface="Arial" charset="0"/>
                <a:cs typeface="Arial" charset="0"/>
              </a:rPr>
              <a:t>25 cases exhibited </a:t>
            </a:r>
            <a:r>
              <a:rPr lang="en-US" sz="1125" b="1">
                <a:latin typeface="Arial" charset="0"/>
                <a:ea typeface="Arial" charset="0"/>
                <a:cs typeface="Arial" charset="0"/>
              </a:rPr>
              <a:t>non-zero FCAUC</a:t>
            </a:r>
            <a:r>
              <a:rPr lang="en-US" sz="1125" b="1" dirty="0">
                <a:latin typeface="Arial" charset="0"/>
                <a:ea typeface="Arial" charset="0"/>
                <a:cs typeface="Arial" charset="0"/>
              </a:rPr>
              <a:t>, </a:t>
            </a:r>
            <a:r>
              <a:rPr lang="en-US" sz="1125" b="1">
                <a:latin typeface="Arial" charset="0"/>
                <a:ea typeface="Arial" charset="0"/>
                <a:cs typeface="Arial" charset="0"/>
              </a:rPr>
              <a:t>indicating shared events (AI or mutations) with matched NSCLC</a:t>
            </a:r>
            <a:endParaRPr lang="en-US" sz="1125" b="1" dirty="0">
              <a:latin typeface="Arial" charset="0"/>
              <a:ea typeface="Arial" charset="0"/>
              <a:cs typeface="Arial" charset="0"/>
            </a:endParaRPr>
          </a:p>
        </p:txBody>
      </p:sp>
    </p:spTree>
    <p:extLst>
      <p:ext uri="{BB962C8B-B14F-4D97-AF65-F5344CB8AC3E}">
        <p14:creationId xmlns:p14="http://schemas.microsoft.com/office/powerpoint/2010/main" val="2186032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Phylogenetic analysis reveals field cancerization</a:t>
            </a:r>
          </a:p>
        </p:txBody>
      </p:sp>
      <p:grpSp>
        <p:nvGrpSpPr>
          <p:cNvPr id="12" name="Group 11">
            <a:extLst>
              <a:ext uri="{FF2B5EF4-FFF2-40B4-BE49-F238E27FC236}">
                <a16:creationId xmlns:a16="http://schemas.microsoft.com/office/drawing/2014/main" id="{11B60880-4D89-9145-8D97-1E490DF89B20}"/>
              </a:ext>
            </a:extLst>
          </p:cNvPr>
          <p:cNvGrpSpPr/>
          <p:nvPr/>
        </p:nvGrpSpPr>
        <p:grpSpPr>
          <a:xfrm>
            <a:off x="822960" y="2049061"/>
            <a:ext cx="3477791" cy="1206616"/>
            <a:chOff x="826958" y="1502655"/>
            <a:chExt cx="4637054" cy="1608821"/>
          </a:xfrm>
        </p:grpSpPr>
        <p:pic>
          <p:nvPicPr>
            <p:cNvPr id="13" name="Picture 12">
              <a:extLst>
                <a:ext uri="{FF2B5EF4-FFF2-40B4-BE49-F238E27FC236}">
                  <a16:creationId xmlns:a16="http://schemas.microsoft.com/office/drawing/2014/main" id="{FA3B0FCB-AB46-B841-9DA3-966B150C5133}"/>
                </a:ext>
              </a:extLst>
            </p:cNvPr>
            <p:cNvPicPr>
              <a:picLocks noChangeAspect="1"/>
            </p:cNvPicPr>
            <p:nvPr/>
          </p:nvPicPr>
          <p:blipFill rotWithShape="1">
            <a:blip r:embed="rId2">
              <a:extLst>
                <a:ext uri="{28A0092B-C50C-407E-A947-70E740481C1C}">
                  <a14:useLocalDpi xmlns:a14="http://schemas.microsoft.com/office/drawing/2010/main" val="0"/>
                </a:ext>
              </a:extLst>
            </a:blip>
            <a:srcRect t="1200" b="62901"/>
            <a:stretch/>
          </p:blipFill>
          <p:spPr>
            <a:xfrm>
              <a:off x="826959" y="1502656"/>
              <a:ext cx="4637053" cy="1608820"/>
            </a:xfrm>
            <a:prstGeom prst="rect">
              <a:avLst/>
            </a:prstGeom>
          </p:spPr>
        </p:pic>
        <p:sp>
          <p:nvSpPr>
            <p:cNvPr id="14" name="Rectangle 13">
              <a:extLst>
                <a:ext uri="{FF2B5EF4-FFF2-40B4-BE49-F238E27FC236}">
                  <a16:creationId xmlns:a16="http://schemas.microsoft.com/office/drawing/2014/main" id="{8E78F58E-151E-124D-8B36-31C5EE57A09B}"/>
                </a:ext>
              </a:extLst>
            </p:cNvPr>
            <p:cNvSpPr/>
            <p:nvPr/>
          </p:nvSpPr>
          <p:spPr>
            <a:xfrm>
              <a:off x="826958" y="1502655"/>
              <a:ext cx="609955" cy="282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77180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Phylogenetic analysis reveals field cancerization</a:t>
            </a:r>
          </a:p>
        </p:txBody>
      </p:sp>
      <p:pic>
        <p:nvPicPr>
          <p:cNvPr id="8" name="Content Placeholder 6">
            <a:extLst>
              <a:ext uri="{FF2B5EF4-FFF2-40B4-BE49-F238E27FC236}">
                <a16:creationId xmlns:a16="http://schemas.microsoft.com/office/drawing/2014/main" id="{54BFFBDF-F5DB-7045-86C3-D4C2462445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51" b="70100"/>
          <a:stretch/>
        </p:blipFill>
        <p:spPr>
          <a:xfrm>
            <a:off x="942532" y="3726359"/>
            <a:ext cx="4219208" cy="1651596"/>
          </a:xfrm>
          <a:prstGeom prst="rect">
            <a:avLst/>
          </a:prstGeom>
        </p:spPr>
      </p:pic>
      <p:grpSp>
        <p:nvGrpSpPr>
          <p:cNvPr id="12" name="Group 11">
            <a:extLst>
              <a:ext uri="{FF2B5EF4-FFF2-40B4-BE49-F238E27FC236}">
                <a16:creationId xmlns:a16="http://schemas.microsoft.com/office/drawing/2014/main" id="{11B60880-4D89-9145-8D97-1E490DF89B20}"/>
              </a:ext>
            </a:extLst>
          </p:cNvPr>
          <p:cNvGrpSpPr/>
          <p:nvPr/>
        </p:nvGrpSpPr>
        <p:grpSpPr>
          <a:xfrm>
            <a:off x="822960" y="2049061"/>
            <a:ext cx="3477791" cy="1206616"/>
            <a:chOff x="826958" y="1502655"/>
            <a:chExt cx="4637054" cy="1608821"/>
          </a:xfrm>
        </p:grpSpPr>
        <p:pic>
          <p:nvPicPr>
            <p:cNvPr id="13" name="Picture 12">
              <a:extLst>
                <a:ext uri="{FF2B5EF4-FFF2-40B4-BE49-F238E27FC236}">
                  <a16:creationId xmlns:a16="http://schemas.microsoft.com/office/drawing/2014/main" id="{FA3B0FCB-AB46-B841-9DA3-966B150C5133}"/>
                </a:ext>
              </a:extLst>
            </p:cNvPr>
            <p:cNvPicPr>
              <a:picLocks noChangeAspect="1"/>
            </p:cNvPicPr>
            <p:nvPr/>
          </p:nvPicPr>
          <p:blipFill rotWithShape="1">
            <a:blip r:embed="rId3">
              <a:extLst>
                <a:ext uri="{28A0092B-C50C-407E-A947-70E740481C1C}">
                  <a14:useLocalDpi xmlns:a14="http://schemas.microsoft.com/office/drawing/2010/main" val="0"/>
                </a:ext>
              </a:extLst>
            </a:blip>
            <a:srcRect t="1200" b="62901"/>
            <a:stretch/>
          </p:blipFill>
          <p:spPr>
            <a:xfrm>
              <a:off x="826959" y="1502656"/>
              <a:ext cx="4637053" cy="1608820"/>
            </a:xfrm>
            <a:prstGeom prst="rect">
              <a:avLst/>
            </a:prstGeom>
          </p:spPr>
        </p:pic>
        <p:sp>
          <p:nvSpPr>
            <p:cNvPr id="14" name="Rectangle 13">
              <a:extLst>
                <a:ext uri="{FF2B5EF4-FFF2-40B4-BE49-F238E27FC236}">
                  <a16:creationId xmlns:a16="http://schemas.microsoft.com/office/drawing/2014/main" id="{8E78F58E-151E-124D-8B36-31C5EE57A09B}"/>
                </a:ext>
              </a:extLst>
            </p:cNvPr>
            <p:cNvSpPr/>
            <p:nvPr/>
          </p:nvSpPr>
          <p:spPr>
            <a:xfrm>
              <a:off x="826958" y="1502655"/>
              <a:ext cx="609955" cy="282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9" name="Content Placeholder 6">
            <a:extLst>
              <a:ext uri="{FF2B5EF4-FFF2-40B4-BE49-F238E27FC236}">
                <a16:creationId xmlns:a16="http://schemas.microsoft.com/office/drawing/2014/main" id="{58915C92-0882-2144-9C78-7014C1EAFBF1}"/>
              </a:ext>
            </a:extLst>
          </p:cNvPr>
          <p:cNvPicPr>
            <a:picLocks noChangeAspect="1"/>
          </p:cNvPicPr>
          <p:nvPr/>
        </p:nvPicPr>
        <p:blipFill rotWithShape="1">
          <a:blip r:embed="rId2">
            <a:extLst>
              <a:ext uri="{28A0092B-C50C-407E-A947-70E740481C1C}">
                <a14:useLocalDpi xmlns:a14="http://schemas.microsoft.com/office/drawing/2010/main" val="0"/>
              </a:ext>
            </a:extLst>
          </a:blip>
          <a:srcRect t="29710" b="40455"/>
          <a:stretch/>
        </p:blipFill>
        <p:spPr>
          <a:xfrm>
            <a:off x="5161740" y="1941641"/>
            <a:ext cx="3717262" cy="1435171"/>
          </a:xfrm>
          <a:prstGeom prst="rect">
            <a:avLst/>
          </a:prstGeom>
        </p:spPr>
      </p:pic>
      <p:pic>
        <p:nvPicPr>
          <p:cNvPr id="10" name="Content Placeholder 6">
            <a:extLst>
              <a:ext uri="{FF2B5EF4-FFF2-40B4-BE49-F238E27FC236}">
                <a16:creationId xmlns:a16="http://schemas.microsoft.com/office/drawing/2014/main" id="{8F4C727D-E594-D445-A0E2-EBBD6BE3F2C8}"/>
              </a:ext>
            </a:extLst>
          </p:cNvPr>
          <p:cNvPicPr>
            <a:picLocks noChangeAspect="1"/>
          </p:cNvPicPr>
          <p:nvPr/>
        </p:nvPicPr>
        <p:blipFill rotWithShape="1">
          <a:blip r:embed="rId2">
            <a:extLst>
              <a:ext uri="{28A0092B-C50C-407E-A947-70E740481C1C}">
                <a14:useLocalDpi xmlns:a14="http://schemas.microsoft.com/office/drawing/2010/main" val="0"/>
              </a:ext>
            </a:extLst>
          </a:blip>
          <a:srcRect t="60018"/>
          <a:stretch/>
        </p:blipFill>
        <p:spPr>
          <a:xfrm>
            <a:off x="5346421" y="3633888"/>
            <a:ext cx="3481543" cy="1801415"/>
          </a:xfrm>
          <a:prstGeom prst="rect">
            <a:avLst/>
          </a:prstGeom>
        </p:spPr>
      </p:pic>
    </p:spTree>
    <p:extLst>
      <p:ext uri="{BB962C8B-B14F-4D97-AF65-F5344CB8AC3E}">
        <p14:creationId xmlns:p14="http://schemas.microsoft.com/office/powerpoint/2010/main" val="301553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CE35-0440-5D47-96DB-D5D488EBE7C8}"/>
              </a:ext>
            </a:extLst>
          </p:cNvPr>
          <p:cNvSpPr>
            <a:spLocks noGrp="1"/>
          </p:cNvSpPr>
          <p:nvPr>
            <p:ph type="title"/>
          </p:nvPr>
        </p:nvSpPr>
        <p:spPr/>
        <p:txBody>
          <a:bodyPr/>
          <a:lstStyle/>
          <a:p>
            <a:r>
              <a:rPr lang="en-US" dirty="0"/>
              <a:t>Personalized Cancer Prevention</a:t>
            </a:r>
          </a:p>
        </p:txBody>
      </p:sp>
      <p:sp>
        <p:nvSpPr>
          <p:cNvPr id="3" name="Content Placeholder 2">
            <a:extLst>
              <a:ext uri="{FF2B5EF4-FFF2-40B4-BE49-F238E27FC236}">
                <a16:creationId xmlns:a16="http://schemas.microsoft.com/office/drawing/2014/main" id="{E8D93EA1-8038-5B4C-B24A-457D8797B8DC}"/>
              </a:ext>
            </a:extLst>
          </p:cNvPr>
          <p:cNvSpPr>
            <a:spLocks noGrp="1"/>
          </p:cNvSpPr>
          <p:nvPr>
            <p:ph idx="1"/>
          </p:nvPr>
        </p:nvSpPr>
        <p:spPr/>
        <p:txBody>
          <a:bodyPr>
            <a:normAutofit fontScale="77500" lnSpcReduction="20000"/>
          </a:bodyPr>
          <a:lstStyle/>
          <a:p>
            <a:r>
              <a:rPr lang="en-US" dirty="0"/>
              <a:t>Advantages of thinking of prevention</a:t>
            </a:r>
          </a:p>
          <a:p>
            <a:pPr lvl="1"/>
            <a:r>
              <a:rPr lang="en-US" dirty="0"/>
              <a:t>Risk stratification</a:t>
            </a:r>
          </a:p>
          <a:p>
            <a:pPr lvl="1"/>
            <a:r>
              <a:rPr lang="en-US" dirty="0"/>
              <a:t>Screening </a:t>
            </a:r>
          </a:p>
          <a:p>
            <a:pPr lvl="1"/>
            <a:r>
              <a:rPr lang="en-US" dirty="0"/>
              <a:t>Early detection</a:t>
            </a:r>
          </a:p>
          <a:p>
            <a:r>
              <a:rPr lang="en-US" dirty="0"/>
              <a:t>Transition to malignant phenotypes</a:t>
            </a:r>
          </a:p>
          <a:p>
            <a:pPr lvl="1"/>
            <a:r>
              <a:rPr lang="en-US" dirty="0"/>
              <a:t>Tissue sampling</a:t>
            </a:r>
          </a:p>
          <a:p>
            <a:pPr lvl="2"/>
            <a:r>
              <a:rPr lang="en-US" dirty="0"/>
              <a:t>Premalignant lesions</a:t>
            </a:r>
          </a:p>
          <a:p>
            <a:pPr lvl="2"/>
            <a:r>
              <a:rPr lang="en-US" dirty="0"/>
              <a:t>Field cancerization</a:t>
            </a:r>
          </a:p>
          <a:p>
            <a:pPr lvl="1"/>
            <a:r>
              <a:rPr lang="en-US" dirty="0"/>
              <a:t>Low mutant cell fraction settings </a:t>
            </a:r>
          </a:p>
          <a:p>
            <a:r>
              <a:rPr lang="en-US" dirty="0"/>
              <a:t>Translation </a:t>
            </a:r>
          </a:p>
          <a:p>
            <a:pPr lvl="1"/>
            <a:r>
              <a:rPr lang="en-US" dirty="0"/>
              <a:t>Risk-stratified screening</a:t>
            </a:r>
          </a:p>
          <a:p>
            <a:pPr lvl="1"/>
            <a:r>
              <a:rPr lang="en-US" dirty="0"/>
              <a:t>Interception</a:t>
            </a:r>
          </a:p>
          <a:p>
            <a:pPr lvl="1"/>
            <a:r>
              <a:rPr lang="en-US" dirty="0"/>
              <a:t>Molecular targets for personalized prevention</a:t>
            </a:r>
          </a:p>
        </p:txBody>
      </p:sp>
    </p:spTree>
    <p:extLst>
      <p:ext uri="{BB962C8B-B14F-4D97-AF65-F5344CB8AC3E}">
        <p14:creationId xmlns:p14="http://schemas.microsoft.com/office/powerpoint/2010/main" val="489631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Somatic multi-hit progression</a:t>
            </a:r>
            <a:endParaRPr lang="en-US" dirty="0">
              <a:latin typeface="Arial" charset="0"/>
              <a:ea typeface="Arial" charset="0"/>
              <a:cs typeface="Arial" charset="0"/>
            </a:endParaRPr>
          </a:p>
        </p:txBody>
      </p:sp>
      <p:pic>
        <p:nvPicPr>
          <p:cNvPr id="9" name="Content Placeholder 4">
            <a:extLst>
              <a:ext uri="{FF2B5EF4-FFF2-40B4-BE49-F238E27FC236}">
                <a16:creationId xmlns:a16="http://schemas.microsoft.com/office/drawing/2014/main" id="{90043758-227B-0F4F-99D4-29785B585C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461" b="30091"/>
          <a:stretch/>
        </p:blipFill>
        <p:spPr>
          <a:xfrm>
            <a:off x="457200" y="1417638"/>
            <a:ext cx="8428356" cy="4302678"/>
          </a:xfrm>
        </p:spPr>
      </p:pic>
    </p:spTree>
    <p:extLst>
      <p:ext uri="{BB962C8B-B14F-4D97-AF65-F5344CB8AC3E}">
        <p14:creationId xmlns:p14="http://schemas.microsoft.com/office/powerpoint/2010/main" val="4034071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Somatic multi-hit progression</a:t>
            </a:r>
          </a:p>
        </p:txBody>
      </p:sp>
      <p:pic>
        <p:nvPicPr>
          <p:cNvPr id="9" name="Content Placeholder 4">
            <a:extLst>
              <a:ext uri="{FF2B5EF4-FFF2-40B4-BE49-F238E27FC236}">
                <a16:creationId xmlns:a16="http://schemas.microsoft.com/office/drawing/2014/main" id="{90043758-227B-0F4F-99D4-29785B585C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461" b="30091"/>
          <a:stretch/>
        </p:blipFill>
        <p:spPr>
          <a:xfrm>
            <a:off x="822960" y="2110042"/>
            <a:ext cx="5572573" cy="2844800"/>
          </a:xfrm>
        </p:spPr>
      </p:pic>
      <p:graphicFrame>
        <p:nvGraphicFramePr>
          <p:cNvPr id="10" name="Table 9">
            <a:extLst>
              <a:ext uri="{FF2B5EF4-FFF2-40B4-BE49-F238E27FC236}">
                <a16:creationId xmlns:a16="http://schemas.microsoft.com/office/drawing/2014/main" id="{EFABBB95-5FF8-EF4F-A9CF-69F7CCDA7767}"/>
              </a:ext>
            </a:extLst>
          </p:cNvPr>
          <p:cNvGraphicFramePr>
            <a:graphicFrameLocks noGrp="1"/>
          </p:cNvGraphicFramePr>
          <p:nvPr>
            <p:extLst/>
          </p:nvPr>
        </p:nvGraphicFramePr>
        <p:xfrm>
          <a:off x="6453729" y="2901847"/>
          <a:ext cx="2354767" cy="1642004"/>
        </p:xfrm>
        <a:graphic>
          <a:graphicData uri="http://schemas.openxmlformats.org/drawingml/2006/table">
            <a:tbl>
              <a:tblPr firstRow="1" bandRow="1">
                <a:tableStyleId>{8EC20E35-A176-4012-BC5E-935CFFF8708E}</a:tableStyleId>
              </a:tblPr>
              <a:tblGrid>
                <a:gridCol w="660527">
                  <a:extLst>
                    <a:ext uri="{9D8B030D-6E8A-4147-A177-3AD203B41FA5}">
                      <a16:colId xmlns:a16="http://schemas.microsoft.com/office/drawing/2014/main" val="20000"/>
                    </a:ext>
                  </a:extLst>
                </a:gridCol>
                <a:gridCol w="1694240">
                  <a:extLst>
                    <a:ext uri="{9D8B030D-6E8A-4147-A177-3AD203B41FA5}">
                      <a16:colId xmlns:a16="http://schemas.microsoft.com/office/drawing/2014/main" val="20001"/>
                    </a:ext>
                  </a:extLst>
                </a:gridCol>
              </a:tblGrid>
              <a:tr h="579828">
                <a:tc>
                  <a:txBody>
                    <a:bodyPr/>
                    <a:lstStyle/>
                    <a:p>
                      <a:pPr algn="l"/>
                      <a:r>
                        <a:rPr lang="en-US" sz="1100" dirty="0">
                          <a:latin typeface="Arial" charset="0"/>
                          <a:ea typeface="Arial" charset="0"/>
                          <a:cs typeface="Arial" charset="0"/>
                        </a:rPr>
                        <a:t>Tissue</a:t>
                      </a:r>
                    </a:p>
                  </a:txBody>
                  <a:tcPr marL="96839" marR="96839" marT="32739" marB="32739"/>
                </a:tc>
                <a:tc>
                  <a:txBody>
                    <a:bodyPr/>
                    <a:lstStyle/>
                    <a:p>
                      <a:pPr algn="l"/>
                      <a:r>
                        <a:rPr lang="en-US" sz="1100" dirty="0">
                          <a:latin typeface="Arial" charset="0"/>
                          <a:ea typeface="Arial" charset="0"/>
                          <a:cs typeface="Arial" charset="0"/>
                        </a:rPr>
                        <a:t>Two-hit cancer</a:t>
                      </a:r>
                      <a:r>
                        <a:rPr lang="en-US" sz="1100" baseline="0" dirty="0">
                          <a:latin typeface="Arial" charset="0"/>
                          <a:ea typeface="Arial" charset="0"/>
                          <a:cs typeface="Arial" charset="0"/>
                        </a:rPr>
                        <a:t> associated genes*</a:t>
                      </a:r>
                      <a:r>
                        <a:rPr lang="en-US" sz="1100" baseline="30000" dirty="0">
                          <a:latin typeface="Arial" charset="0"/>
                          <a:ea typeface="Arial" charset="0"/>
                          <a:cs typeface="Arial" charset="0"/>
                        </a:rPr>
                        <a:t>+</a:t>
                      </a:r>
                      <a:r>
                        <a:rPr lang="en-US" sz="1100" baseline="0" dirty="0">
                          <a:latin typeface="Arial" charset="0"/>
                          <a:ea typeface="Arial" charset="0"/>
                          <a:cs typeface="Arial" charset="0"/>
                        </a:rPr>
                        <a:t> in the airway field</a:t>
                      </a:r>
                      <a:endParaRPr lang="en-US" sz="1100" baseline="30000" dirty="0">
                        <a:latin typeface="Arial" charset="0"/>
                        <a:ea typeface="Arial" charset="0"/>
                        <a:cs typeface="Arial" charset="0"/>
                      </a:endParaRPr>
                    </a:p>
                  </a:txBody>
                  <a:tcPr marL="96839" marR="96839" marT="32739" marB="32739"/>
                </a:tc>
                <a:extLst>
                  <a:ext uri="{0D108BD9-81ED-4DB2-BD59-A6C34878D82A}">
                    <a16:rowId xmlns:a16="http://schemas.microsoft.com/office/drawing/2014/main" val="10000"/>
                  </a:ext>
                </a:extLst>
              </a:tr>
              <a:tr h="564257">
                <a:tc>
                  <a:txBody>
                    <a:bodyPr/>
                    <a:lstStyle/>
                    <a:p>
                      <a:pPr algn="l"/>
                      <a:r>
                        <a:rPr lang="en-US" sz="1100" dirty="0">
                          <a:latin typeface="Arial" charset="0"/>
                          <a:ea typeface="Arial" charset="0"/>
                          <a:cs typeface="Arial" charset="0"/>
                        </a:rPr>
                        <a:t>Small</a:t>
                      </a:r>
                      <a:r>
                        <a:rPr lang="en-US" sz="1100" baseline="0" dirty="0">
                          <a:latin typeface="Arial" charset="0"/>
                          <a:ea typeface="Arial" charset="0"/>
                          <a:cs typeface="Arial" charset="0"/>
                        </a:rPr>
                        <a:t> Airway</a:t>
                      </a:r>
                      <a:endParaRPr lang="en-US" sz="1100" dirty="0">
                        <a:latin typeface="Arial" charset="0"/>
                        <a:ea typeface="Arial" charset="0"/>
                        <a:cs typeface="Arial" charset="0"/>
                      </a:endParaRPr>
                    </a:p>
                  </a:txBody>
                  <a:tcPr marL="96839" marR="96839" marT="32739" marB="32739"/>
                </a:tc>
                <a:tc>
                  <a:txBody>
                    <a:bodyPr/>
                    <a:lstStyle/>
                    <a:p>
                      <a:pPr marL="0" marR="0" lvl="0" indent="0" algn="l" defTabSz="3108960" rtl="0" eaLnBrk="1" fontAlgn="auto" latinLnBrk="0" hangingPunct="1">
                        <a:lnSpc>
                          <a:spcPct val="100000"/>
                        </a:lnSpc>
                        <a:spcBef>
                          <a:spcPts val="0"/>
                        </a:spcBef>
                        <a:spcAft>
                          <a:spcPts val="0"/>
                        </a:spcAft>
                        <a:buClrTx/>
                        <a:buSzTx/>
                        <a:buFontTx/>
                        <a:buNone/>
                        <a:tabLst/>
                        <a:defRPr/>
                      </a:pPr>
                      <a:r>
                        <a:rPr lang="en-US" sz="1100" i="1" kern="1200" dirty="0">
                          <a:solidFill>
                            <a:srgbClr val="FF0000"/>
                          </a:solidFill>
                          <a:latin typeface="Arial" charset="0"/>
                          <a:ea typeface="Arial" charset="0"/>
                          <a:cs typeface="Arial" charset="0"/>
                        </a:rPr>
                        <a:t>KEAP1</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KRAS</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STK11</a:t>
                      </a:r>
                      <a:r>
                        <a:rPr lang="en-US" sz="1100" i="1" kern="1200" dirty="0">
                          <a:solidFill>
                            <a:schemeClr val="tx1"/>
                          </a:solidFill>
                          <a:latin typeface="Arial" charset="0"/>
                          <a:ea typeface="Arial" charset="0"/>
                          <a:cs typeface="Arial" charset="0"/>
                        </a:rPr>
                        <a:t>, </a:t>
                      </a:r>
                      <a:r>
                        <a:rPr lang="en-US" sz="1100" i="1" kern="1200" dirty="0">
                          <a:solidFill>
                            <a:srgbClr val="FF0000"/>
                          </a:solidFill>
                          <a:latin typeface="Arial" charset="0"/>
                          <a:ea typeface="Arial" charset="0"/>
                          <a:cs typeface="Arial" charset="0"/>
                        </a:rPr>
                        <a:t>TP53</a:t>
                      </a:r>
                    </a:p>
                  </a:txBody>
                  <a:tcPr marL="96839" marR="96839" marT="32739" marB="32739"/>
                </a:tc>
                <a:extLst>
                  <a:ext uri="{0D108BD9-81ED-4DB2-BD59-A6C34878D82A}">
                    <a16:rowId xmlns:a16="http://schemas.microsoft.com/office/drawing/2014/main" val="10001"/>
                  </a:ext>
                </a:extLst>
              </a:tr>
              <a:tr h="497919">
                <a:tc>
                  <a:txBody>
                    <a:bodyPr/>
                    <a:lstStyle/>
                    <a:p>
                      <a:pPr algn="l"/>
                      <a:r>
                        <a:rPr lang="en-US" sz="1100" kern="1200" dirty="0">
                          <a:solidFill>
                            <a:schemeClr val="tx1"/>
                          </a:solidFill>
                          <a:latin typeface="Arial" charset="0"/>
                          <a:ea typeface="Arial" charset="0"/>
                          <a:cs typeface="Arial" charset="0"/>
                        </a:rPr>
                        <a:t>Large Airway</a:t>
                      </a:r>
                    </a:p>
                  </a:txBody>
                  <a:tcPr marL="96839" marR="96839" marT="32739" marB="32739"/>
                </a:tc>
                <a:tc>
                  <a:txBody>
                    <a:bodyPr/>
                    <a:lstStyle/>
                    <a:p>
                      <a:pPr algn="l"/>
                      <a:r>
                        <a:rPr lang="en-US" sz="1100" i="1" kern="1200" dirty="0">
                          <a:solidFill>
                            <a:srgbClr val="FF0000"/>
                          </a:solidFill>
                          <a:latin typeface="Arial" charset="0"/>
                          <a:ea typeface="Arial" charset="0"/>
                          <a:cs typeface="Arial" charset="0"/>
                        </a:rPr>
                        <a:t>CDKN2A, SETD2, TSHR</a:t>
                      </a:r>
                    </a:p>
                  </a:txBody>
                  <a:tcPr marL="96839" marR="96839" marT="32739" marB="32739"/>
                </a:tc>
                <a:extLst>
                  <a:ext uri="{0D108BD9-81ED-4DB2-BD59-A6C34878D82A}">
                    <a16:rowId xmlns:a16="http://schemas.microsoft.com/office/drawing/2014/main" val="10002"/>
                  </a:ext>
                </a:extLst>
              </a:tr>
            </a:tbl>
          </a:graphicData>
        </a:graphic>
      </p:graphicFrame>
      <p:sp>
        <p:nvSpPr>
          <p:cNvPr id="11" name="TextBox 10">
            <a:extLst>
              <a:ext uri="{FF2B5EF4-FFF2-40B4-BE49-F238E27FC236}">
                <a16:creationId xmlns:a16="http://schemas.microsoft.com/office/drawing/2014/main" id="{3F154BB5-CA91-0947-A215-B910A568E27E}"/>
              </a:ext>
            </a:extLst>
          </p:cNvPr>
          <p:cNvSpPr txBox="1"/>
          <p:nvPr/>
        </p:nvSpPr>
        <p:spPr>
          <a:xfrm>
            <a:off x="6511925" y="4543851"/>
            <a:ext cx="2238375" cy="438582"/>
          </a:xfrm>
          <a:prstGeom prst="rect">
            <a:avLst/>
          </a:prstGeom>
          <a:noFill/>
        </p:spPr>
        <p:txBody>
          <a:bodyPr wrap="square" rtlCol="0">
            <a:spAutoFit/>
          </a:bodyPr>
          <a:lstStyle/>
          <a:p>
            <a:pPr algn="r"/>
            <a:r>
              <a:rPr lang="en-US" sz="750" dirty="0">
                <a:solidFill>
                  <a:srgbClr val="000000"/>
                </a:solidFill>
                <a:latin typeface="Arial" charset="0"/>
                <a:ea typeface="Arial" charset="0"/>
                <a:cs typeface="Arial" charset="0"/>
              </a:rPr>
              <a:t>*TCGA LUAD,  LUSC</a:t>
            </a:r>
          </a:p>
          <a:p>
            <a:pPr algn="r"/>
            <a:r>
              <a:rPr lang="en-US" sz="750" baseline="30000" dirty="0">
                <a:solidFill>
                  <a:srgbClr val="FF0000"/>
                </a:solidFill>
                <a:latin typeface="Arial" charset="0"/>
                <a:ea typeface="Arial" charset="0"/>
                <a:cs typeface="Arial" charset="0"/>
              </a:rPr>
              <a:t>+</a:t>
            </a:r>
            <a:r>
              <a:rPr lang="en-US" sz="750" dirty="0">
                <a:solidFill>
                  <a:srgbClr val="FF0000"/>
                </a:solidFill>
                <a:latin typeface="Arial" charset="0"/>
                <a:ea typeface="Arial" charset="0"/>
                <a:cs typeface="Arial" charset="0"/>
              </a:rPr>
              <a:t>Genes overlapping with corresponding tumor</a:t>
            </a:r>
          </a:p>
          <a:p>
            <a:pPr algn="r"/>
            <a:endParaRPr lang="en-US" sz="750" dirty="0">
              <a:latin typeface="Arial" charset="0"/>
              <a:ea typeface="Arial" charset="0"/>
              <a:cs typeface="Arial" charset="0"/>
            </a:endParaRPr>
          </a:p>
        </p:txBody>
      </p:sp>
      <p:sp>
        <p:nvSpPr>
          <p:cNvPr id="12" name="Rectangle 11"/>
          <p:cNvSpPr/>
          <p:nvPr/>
        </p:nvSpPr>
        <p:spPr>
          <a:xfrm>
            <a:off x="1918620" y="2110042"/>
            <a:ext cx="466344" cy="284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53526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Somatic multi-hit progression</a:t>
            </a:r>
            <a:endParaRPr lang="en-US" dirty="0">
              <a:latin typeface="Arial" charset="0"/>
              <a:ea typeface="Arial" charset="0"/>
              <a:cs typeface="Arial" charset="0"/>
            </a:endParaRPr>
          </a:p>
        </p:txBody>
      </p:sp>
      <p:pic>
        <p:nvPicPr>
          <p:cNvPr id="9" name="Content Placeholder 4">
            <a:extLst>
              <a:ext uri="{FF2B5EF4-FFF2-40B4-BE49-F238E27FC236}">
                <a16:creationId xmlns:a16="http://schemas.microsoft.com/office/drawing/2014/main" id="{90043758-227B-0F4F-99D4-29785B585C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461" b="30091"/>
          <a:stretch/>
        </p:blipFill>
        <p:spPr>
          <a:xfrm>
            <a:off x="822960" y="2110042"/>
            <a:ext cx="5572573" cy="2844800"/>
          </a:xfrm>
        </p:spPr>
      </p:pic>
      <p:graphicFrame>
        <p:nvGraphicFramePr>
          <p:cNvPr id="10" name="Table 9">
            <a:extLst>
              <a:ext uri="{FF2B5EF4-FFF2-40B4-BE49-F238E27FC236}">
                <a16:creationId xmlns:a16="http://schemas.microsoft.com/office/drawing/2014/main" id="{EFABBB95-5FF8-EF4F-A9CF-69F7CCDA7767}"/>
              </a:ext>
            </a:extLst>
          </p:cNvPr>
          <p:cNvGraphicFramePr>
            <a:graphicFrameLocks noGrp="1"/>
          </p:cNvGraphicFramePr>
          <p:nvPr>
            <p:extLst/>
          </p:nvPr>
        </p:nvGraphicFramePr>
        <p:xfrm>
          <a:off x="6276366" y="1869463"/>
          <a:ext cx="2666231" cy="3325958"/>
        </p:xfrm>
        <a:graphic>
          <a:graphicData uri="http://schemas.openxmlformats.org/drawingml/2006/table">
            <a:tbl>
              <a:tblPr firstRow="1" bandRow="1">
                <a:tableStyleId>{8EC20E35-A176-4012-BC5E-935CFFF8708E}</a:tableStyleId>
              </a:tblPr>
              <a:tblGrid>
                <a:gridCol w="727563">
                  <a:extLst>
                    <a:ext uri="{9D8B030D-6E8A-4147-A177-3AD203B41FA5}">
                      <a16:colId xmlns:a16="http://schemas.microsoft.com/office/drawing/2014/main" val="20000"/>
                    </a:ext>
                  </a:extLst>
                </a:gridCol>
                <a:gridCol w="823028">
                  <a:extLst>
                    <a:ext uri="{9D8B030D-6E8A-4147-A177-3AD203B41FA5}">
                      <a16:colId xmlns:a16="http://schemas.microsoft.com/office/drawing/2014/main" val="20001"/>
                    </a:ext>
                  </a:extLst>
                </a:gridCol>
                <a:gridCol w="1115640">
                  <a:extLst>
                    <a:ext uri="{9D8B030D-6E8A-4147-A177-3AD203B41FA5}">
                      <a16:colId xmlns:a16="http://schemas.microsoft.com/office/drawing/2014/main" val="20002"/>
                    </a:ext>
                  </a:extLst>
                </a:gridCol>
              </a:tblGrid>
              <a:tr h="598962">
                <a:tc>
                  <a:txBody>
                    <a:bodyPr/>
                    <a:lstStyle/>
                    <a:p>
                      <a:pPr algn="l"/>
                      <a:r>
                        <a:rPr lang="en-US" sz="1100" dirty="0">
                          <a:latin typeface="Arial" charset="0"/>
                          <a:ea typeface="Arial" charset="0"/>
                          <a:cs typeface="Arial" charset="0"/>
                        </a:rPr>
                        <a:t>Tissue</a:t>
                      </a:r>
                    </a:p>
                  </a:txBody>
                  <a:tcPr marL="96839" marR="96839" marT="32739" marB="32739" anchor="ctr"/>
                </a:tc>
                <a:tc>
                  <a:txBody>
                    <a:bodyPr/>
                    <a:lstStyle/>
                    <a:p>
                      <a:pPr algn="l"/>
                      <a:r>
                        <a:rPr lang="en-US" sz="1100" dirty="0">
                          <a:latin typeface="Arial" charset="0"/>
                          <a:ea typeface="Arial" charset="0"/>
                          <a:cs typeface="Arial" charset="0"/>
                        </a:rPr>
                        <a:t>Shared</a:t>
                      </a:r>
                      <a:r>
                        <a:rPr lang="en-US" sz="1100" baseline="0" dirty="0">
                          <a:latin typeface="Arial" charset="0"/>
                          <a:ea typeface="Arial" charset="0"/>
                          <a:cs typeface="Arial" charset="0"/>
                        </a:rPr>
                        <a:t> first hit</a:t>
                      </a:r>
                      <a:endParaRPr lang="en-US" sz="1100" baseline="30000" dirty="0">
                        <a:latin typeface="Arial" charset="0"/>
                        <a:ea typeface="Arial" charset="0"/>
                        <a:cs typeface="Arial" charset="0"/>
                      </a:endParaRPr>
                    </a:p>
                  </a:txBody>
                  <a:tcPr marL="96839" marR="96839" marT="32739" marB="32739" anchor="ctr"/>
                </a:tc>
                <a:tc>
                  <a:txBody>
                    <a:bodyPr/>
                    <a:lstStyle/>
                    <a:p>
                      <a:pPr algn="l"/>
                      <a:r>
                        <a:rPr lang="en-US" sz="1100" baseline="0" dirty="0">
                          <a:latin typeface="Arial" charset="0"/>
                          <a:ea typeface="Arial" charset="0"/>
                          <a:cs typeface="Arial" charset="0"/>
                        </a:rPr>
                        <a:t>NSCLC-specific second hit</a:t>
                      </a:r>
                    </a:p>
                  </a:txBody>
                  <a:tcPr marL="96839" marR="96839" marT="32739" marB="32739" anchor="ctr"/>
                </a:tc>
                <a:extLst>
                  <a:ext uri="{0D108BD9-81ED-4DB2-BD59-A6C34878D82A}">
                    <a16:rowId xmlns:a16="http://schemas.microsoft.com/office/drawing/2014/main" val="10000"/>
                  </a:ext>
                </a:extLst>
              </a:tr>
              <a:tr h="267143">
                <a:tc rowSpan="8">
                  <a:txBody>
                    <a:bodyPr/>
                    <a:lstStyle/>
                    <a:p>
                      <a:pPr algn="l"/>
                      <a:r>
                        <a:rPr lang="en-US" sz="1100" b="1" dirty="0">
                          <a:latin typeface="Arial" charset="0"/>
                          <a:ea typeface="Arial" charset="0"/>
                          <a:cs typeface="Arial" charset="0"/>
                        </a:rPr>
                        <a:t>Small</a:t>
                      </a:r>
                    </a:p>
                    <a:p>
                      <a:pPr algn="l"/>
                      <a:r>
                        <a:rPr lang="en-US" sz="1100" b="1" dirty="0">
                          <a:latin typeface="Arial" charset="0"/>
                          <a:ea typeface="Arial" charset="0"/>
                          <a:cs typeface="Arial" charset="0"/>
                        </a:rPr>
                        <a:t>Airway</a:t>
                      </a:r>
                    </a:p>
                  </a:txBody>
                  <a:tcPr marL="96839" marR="96839" marT="32739" marB="32739" anchor="ctr">
                    <a:solidFill>
                      <a:schemeClr val="bg1">
                        <a:lumMod val="85000"/>
                      </a:schemeClr>
                    </a:solidFill>
                  </a:tcPr>
                </a:tc>
                <a:tc>
                  <a:txBody>
                    <a:bodyPr/>
                    <a:lstStyle/>
                    <a:p>
                      <a:pPr algn="l" fontAlgn="b"/>
                      <a:r>
                        <a:rPr lang="en-US" sz="1100" b="0" i="0" u="none" strike="noStrike" dirty="0">
                          <a:solidFill>
                            <a:srgbClr val="000000"/>
                          </a:solidFill>
                          <a:effectLst/>
                          <a:latin typeface="Arial" charset="0"/>
                        </a:rPr>
                        <a:t>9q </a:t>
                      </a:r>
                      <a:r>
                        <a:rPr lang="en-US" sz="1100" b="0" i="0" u="none" strike="noStrike" dirty="0" err="1">
                          <a:solidFill>
                            <a:srgbClr val="000000"/>
                          </a:solidFill>
                          <a:effectLst/>
                          <a:latin typeface="Arial" charset="0"/>
                        </a:rPr>
                        <a:t>cnLOH</a:t>
                      </a:r>
                      <a:endParaRPr lang="en-US" sz="1100" b="0" i="0" u="none" strike="noStrike" dirty="0">
                        <a:solidFill>
                          <a:srgbClr val="000000"/>
                        </a:solidFill>
                        <a:effectLst/>
                        <a:latin typeface="Arial" charset="0"/>
                      </a:endParaRPr>
                    </a:p>
                  </a:txBody>
                  <a:tcPr marL="4763" marR="4763" marT="4763" marB="0" anchor="b">
                    <a:solidFill>
                      <a:schemeClr val="bg1">
                        <a:lumMod val="85000"/>
                      </a:schemeClr>
                    </a:solidFill>
                  </a:tcPr>
                </a:tc>
                <a:tc>
                  <a:txBody>
                    <a:bodyPr/>
                    <a:lstStyle/>
                    <a:p>
                      <a:pPr algn="l" fontAlgn="b"/>
                      <a:r>
                        <a:rPr lang="en-US" sz="1100" b="0" i="1" u="none" strike="noStrike" dirty="0">
                          <a:solidFill>
                            <a:srgbClr val="000000"/>
                          </a:solidFill>
                          <a:effectLst/>
                          <a:latin typeface="Arial" charset="0"/>
                        </a:rPr>
                        <a:t>NOTCH1</a:t>
                      </a:r>
                    </a:p>
                  </a:txBody>
                  <a:tcPr marL="4763" marR="4763" marT="4763" marB="0" anchor="b">
                    <a:solidFill>
                      <a:schemeClr val="bg1">
                        <a:lumMod val="85000"/>
                      </a:schemeClr>
                    </a:solidFill>
                  </a:tcPr>
                </a:tc>
                <a:extLst>
                  <a:ext uri="{0D108BD9-81ED-4DB2-BD59-A6C34878D82A}">
                    <a16:rowId xmlns:a16="http://schemas.microsoft.com/office/drawing/2014/main" val="10001"/>
                  </a:ext>
                </a:extLst>
              </a:tr>
              <a:tr h="231836">
                <a:tc vMerge="1">
                  <a:txBody>
                    <a:bodyPr/>
                    <a:lstStyle/>
                    <a:p>
                      <a:pPr algn="l"/>
                      <a:endParaRPr lang="en-US" sz="1500" dirty="0">
                        <a:latin typeface="Arial" charset="0"/>
                        <a:ea typeface="Arial" charset="0"/>
                        <a:cs typeface="Arial" charset="0"/>
                      </a:endParaRPr>
                    </a:p>
                  </a:txBody>
                  <a:tcPr marL="129118" marR="129118" marT="43652" marB="43652" anchor="ctr"/>
                </a:tc>
                <a:tc>
                  <a:txBody>
                    <a:bodyPr/>
                    <a:lstStyle/>
                    <a:p>
                      <a:pPr algn="l" fontAlgn="b"/>
                      <a:r>
                        <a:rPr lang="en-US" sz="1100" b="0" i="0" u="none" strike="noStrike" dirty="0">
                          <a:solidFill>
                            <a:srgbClr val="000000"/>
                          </a:solidFill>
                          <a:effectLst/>
                          <a:latin typeface="Arial" charset="0"/>
                        </a:rPr>
                        <a:t>2p gain</a:t>
                      </a:r>
                    </a:p>
                  </a:txBody>
                  <a:tcPr marL="4763" marR="4763" marT="4763" marB="0" anchor="b">
                    <a:solidFill>
                      <a:schemeClr val="bg1">
                        <a:lumMod val="85000"/>
                      </a:schemeClr>
                    </a:solidFill>
                  </a:tcPr>
                </a:tc>
                <a:tc>
                  <a:txBody>
                    <a:bodyPr/>
                    <a:lstStyle/>
                    <a:p>
                      <a:pPr algn="l" fontAlgn="b"/>
                      <a:r>
                        <a:rPr lang="en-US" sz="1100" b="0" i="1" u="none" strike="noStrike" dirty="0">
                          <a:solidFill>
                            <a:srgbClr val="000000"/>
                          </a:solidFill>
                          <a:effectLst/>
                          <a:latin typeface="Arial" charset="0"/>
                        </a:rPr>
                        <a:t>MSH2</a:t>
                      </a:r>
                    </a:p>
                  </a:txBody>
                  <a:tcPr marL="4763" marR="4763" marT="4763" marB="0" anchor="b">
                    <a:solidFill>
                      <a:schemeClr val="bg1">
                        <a:lumMod val="85000"/>
                      </a:schemeClr>
                    </a:solidFill>
                  </a:tcPr>
                </a:tc>
                <a:extLst>
                  <a:ext uri="{0D108BD9-81ED-4DB2-BD59-A6C34878D82A}">
                    <a16:rowId xmlns:a16="http://schemas.microsoft.com/office/drawing/2014/main" val="10003"/>
                  </a:ext>
                </a:extLst>
              </a:tr>
              <a:tr h="298129">
                <a:tc vMerge="1">
                  <a:txBody>
                    <a:bodyPr/>
                    <a:lstStyle/>
                    <a:p>
                      <a:pPr algn="l"/>
                      <a:endParaRPr lang="en-US" sz="1500" dirty="0">
                        <a:latin typeface="Arial" charset="0"/>
                        <a:ea typeface="Arial" charset="0"/>
                        <a:cs typeface="Arial" charset="0"/>
                      </a:endParaRPr>
                    </a:p>
                  </a:txBody>
                  <a:tcPr marL="129118" marR="129118" marT="43652" marB="43652" anchor="ctr"/>
                </a:tc>
                <a:tc>
                  <a:txBody>
                    <a:bodyPr/>
                    <a:lstStyle/>
                    <a:p>
                      <a:pPr algn="l" fontAlgn="b"/>
                      <a:r>
                        <a:rPr lang="en-US" sz="1100" b="0" i="0" u="none" strike="noStrike" dirty="0">
                          <a:solidFill>
                            <a:srgbClr val="000000"/>
                          </a:solidFill>
                          <a:effectLst/>
                          <a:latin typeface="Arial" charset="0"/>
                        </a:rPr>
                        <a:t>9q </a:t>
                      </a:r>
                      <a:r>
                        <a:rPr lang="en-US" sz="1100" b="0" i="0" u="none" strike="noStrike" dirty="0" err="1">
                          <a:solidFill>
                            <a:srgbClr val="000000"/>
                          </a:solidFill>
                          <a:effectLst/>
                          <a:latin typeface="Arial" charset="0"/>
                        </a:rPr>
                        <a:t>cnLOH</a:t>
                      </a:r>
                      <a:endParaRPr lang="en-US" sz="1100" b="0" i="0" u="none" strike="noStrike" dirty="0">
                        <a:solidFill>
                          <a:srgbClr val="000000"/>
                        </a:solidFill>
                        <a:effectLst/>
                        <a:latin typeface="Arial" charset="0"/>
                      </a:endParaRPr>
                    </a:p>
                  </a:txBody>
                  <a:tcPr marL="4763" marR="4763" marT="4763" marB="0" anchor="b">
                    <a:solidFill>
                      <a:schemeClr val="bg1">
                        <a:lumMod val="85000"/>
                      </a:schemeClr>
                    </a:solidFill>
                  </a:tcPr>
                </a:tc>
                <a:tc>
                  <a:txBody>
                    <a:bodyPr/>
                    <a:lstStyle/>
                    <a:p>
                      <a:pPr algn="l" fontAlgn="b"/>
                      <a:r>
                        <a:rPr lang="en-US" sz="1100" b="0" i="1" u="none" strike="noStrike" dirty="0">
                          <a:solidFill>
                            <a:srgbClr val="000000"/>
                          </a:solidFill>
                          <a:effectLst/>
                          <a:latin typeface="Arial" charset="0"/>
                        </a:rPr>
                        <a:t>ABL1</a:t>
                      </a:r>
                    </a:p>
                  </a:txBody>
                  <a:tcPr marL="4763" marR="4763" marT="4763" marB="0" anchor="b">
                    <a:solidFill>
                      <a:schemeClr val="bg1">
                        <a:lumMod val="85000"/>
                      </a:schemeClr>
                    </a:solidFill>
                  </a:tcPr>
                </a:tc>
                <a:extLst>
                  <a:ext uri="{0D108BD9-81ED-4DB2-BD59-A6C34878D82A}">
                    <a16:rowId xmlns:a16="http://schemas.microsoft.com/office/drawing/2014/main" val="10004"/>
                  </a:ext>
                </a:extLst>
              </a:tr>
              <a:tr h="298129">
                <a:tc vMerge="1">
                  <a:txBody>
                    <a:bodyPr/>
                    <a:lstStyle/>
                    <a:p>
                      <a:endParaRPr lang="en-US"/>
                    </a:p>
                  </a:txBody>
                  <a:tcPr/>
                </a:tc>
                <a:tc>
                  <a:txBody>
                    <a:bodyPr/>
                    <a:lstStyle/>
                    <a:p>
                      <a:pPr algn="l" fontAlgn="b"/>
                      <a:r>
                        <a:rPr lang="en-US" sz="1100" b="0" i="0" u="none" strike="noStrike" dirty="0">
                          <a:solidFill>
                            <a:srgbClr val="000000"/>
                          </a:solidFill>
                          <a:effectLst/>
                          <a:latin typeface="Arial" charset="0"/>
                        </a:rPr>
                        <a:t>9q </a:t>
                      </a:r>
                      <a:r>
                        <a:rPr lang="en-US" sz="1100" b="0" i="0" u="none" strike="noStrike" dirty="0" err="1">
                          <a:solidFill>
                            <a:srgbClr val="000000"/>
                          </a:solidFill>
                          <a:effectLst/>
                          <a:latin typeface="Arial" charset="0"/>
                        </a:rPr>
                        <a:t>cnLOH</a:t>
                      </a:r>
                      <a:endParaRPr lang="en-US" sz="1100" b="0" i="0" u="none" strike="noStrike" dirty="0">
                        <a:solidFill>
                          <a:srgbClr val="000000"/>
                        </a:solidFill>
                        <a:effectLst/>
                        <a:latin typeface="Arial" charset="0"/>
                      </a:endParaRPr>
                    </a:p>
                  </a:txBody>
                  <a:tcPr marL="4763" marR="4763" marT="4763" marB="0" anchor="b">
                    <a:solidFill>
                      <a:schemeClr val="bg1">
                        <a:lumMod val="85000"/>
                      </a:schemeClr>
                    </a:solidFill>
                  </a:tcPr>
                </a:tc>
                <a:tc>
                  <a:txBody>
                    <a:bodyPr/>
                    <a:lstStyle/>
                    <a:p>
                      <a:pPr algn="l" fontAlgn="b"/>
                      <a:r>
                        <a:rPr lang="en-US" sz="1100" b="0" i="1" u="none" strike="noStrike" dirty="0">
                          <a:solidFill>
                            <a:srgbClr val="000000"/>
                          </a:solidFill>
                          <a:effectLst/>
                          <a:latin typeface="Arial" charset="0"/>
                        </a:rPr>
                        <a:t>PTCH1</a:t>
                      </a:r>
                    </a:p>
                  </a:txBody>
                  <a:tcPr marL="4763" marR="4763" marT="4763" marB="0" anchor="b">
                    <a:solidFill>
                      <a:schemeClr val="bg1">
                        <a:lumMod val="85000"/>
                      </a:schemeClr>
                    </a:solidFill>
                  </a:tcPr>
                </a:tc>
                <a:extLst>
                  <a:ext uri="{0D108BD9-81ED-4DB2-BD59-A6C34878D82A}">
                    <a16:rowId xmlns:a16="http://schemas.microsoft.com/office/drawing/2014/main" val="10005"/>
                  </a:ext>
                </a:extLst>
              </a:tr>
              <a:tr h="300923">
                <a:tc vMerge="1">
                  <a:txBody>
                    <a:bodyPr/>
                    <a:lstStyle/>
                    <a:p>
                      <a:pPr algn="l"/>
                      <a:endParaRPr lang="en-US" sz="1500" dirty="0">
                        <a:latin typeface="Arial" charset="0"/>
                        <a:ea typeface="Arial" charset="0"/>
                        <a:cs typeface="Arial" charset="0"/>
                      </a:endParaRPr>
                    </a:p>
                  </a:txBody>
                  <a:tcPr marL="129118" marR="129118" marT="43652" marB="43652" anchor="ctr"/>
                </a:tc>
                <a:tc>
                  <a:txBody>
                    <a:bodyPr/>
                    <a:lstStyle/>
                    <a:p>
                      <a:pPr algn="l" fontAlgn="b"/>
                      <a:r>
                        <a:rPr lang="en-US" sz="1100" b="0" i="0" u="none" strike="noStrike" dirty="0">
                          <a:solidFill>
                            <a:srgbClr val="000000"/>
                          </a:solidFill>
                          <a:effectLst/>
                          <a:latin typeface="Arial" charset="0"/>
                        </a:rPr>
                        <a:t>16q loss</a:t>
                      </a:r>
                    </a:p>
                  </a:txBody>
                  <a:tcPr marL="4763" marR="4763" marT="4763" marB="0" anchor="b">
                    <a:solidFill>
                      <a:schemeClr val="bg1">
                        <a:lumMod val="85000"/>
                      </a:schemeClr>
                    </a:solidFill>
                  </a:tcPr>
                </a:tc>
                <a:tc>
                  <a:txBody>
                    <a:bodyPr/>
                    <a:lstStyle/>
                    <a:p>
                      <a:pPr algn="l" fontAlgn="b"/>
                      <a:r>
                        <a:rPr lang="en-US" sz="1100" b="0" i="1" u="none" strike="noStrike" dirty="0">
                          <a:solidFill>
                            <a:srgbClr val="000000"/>
                          </a:solidFill>
                          <a:effectLst/>
                          <a:latin typeface="Arial" charset="0"/>
                        </a:rPr>
                        <a:t>CDH1</a:t>
                      </a:r>
                    </a:p>
                  </a:txBody>
                  <a:tcPr marL="4763" marR="4763" marT="4763" marB="0" anchor="b">
                    <a:solidFill>
                      <a:schemeClr val="bg1">
                        <a:lumMod val="85000"/>
                      </a:schemeClr>
                    </a:solidFill>
                  </a:tcPr>
                </a:tc>
                <a:extLst>
                  <a:ext uri="{0D108BD9-81ED-4DB2-BD59-A6C34878D82A}">
                    <a16:rowId xmlns:a16="http://schemas.microsoft.com/office/drawing/2014/main" val="10006"/>
                  </a:ext>
                </a:extLst>
              </a:tr>
              <a:tr h="293809">
                <a:tc vMerge="1">
                  <a:txBody>
                    <a:bodyPr/>
                    <a:lstStyle/>
                    <a:p>
                      <a:pPr algn="l"/>
                      <a:endParaRPr lang="en-US" sz="1500" dirty="0">
                        <a:latin typeface="Arial" charset="0"/>
                        <a:ea typeface="Arial" charset="0"/>
                        <a:cs typeface="Arial" charset="0"/>
                      </a:endParaRPr>
                    </a:p>
                  </a:txBody>
                  <a:tcPr marL="129118" marR="129118" marT="43652" marB="43652" anchor="ctr"/>
                </a:tc>
                <a:tc>
                  <a:txBody>
                    <a:bodyPr/>
                    <a:lstStyle/>
                    <a:p>
                      <a:pPr algn="l" fontAlgn="b"/>
                      <a:r>
                        <a:rPr lang="en-US" sz="1100" b="0" i="1" u="none" strike="noStrike">
                          <a:solidFill>
                            <a:srgbClr val="000000"/>
                          </a:solidFill>
                          <a:effectLst/>
                          <a:latin typeface="Arial" charset="0"/>
                        </a:rPr>
                        <a:t>IDH1</a:t>
                      </a:r>
                    </a:p>
                  </a:txBody>
                  <a:tcPr marL="4763" marR="4763" marT="4763" marB="0" anchor="b">
                    <a:solidFill>
                      <a:schemeClr val="bg1">
                        <a:lumMod val="85000"/>
                      </a:schemeClr>
                    </a:solidFill>
                  </a:tcPr>
                </a:tc>
                <a:tc>
                  <a:txBody>
                    <a:bodyPr/>
                    <a:lstStyle/>
                    <a:p>
                      <a:pPr algn="l" fontAlgn="b"/>
                      <a:r>
                        <a:rPr lang="en-US" sz="1100" b="0" i="0" u="none" strike="noStrike" dirty="0">
                          <a:solidFill>
                            <a:srgbClr val="000000"/>
                          </a:solidFill>
                          <a:effectLst/>
                          <a:latin typeface="Arial" charset="0"/>
                        </a:rPr>
                        <a:t>2q gain</a:t>
                      </a:r>
                    </a:p>
                  </a:txBody>
                  <a:tcPr marL="4763" marR="4763" marT="4763" marB="0" anchor="b">
                    <a:solidFill>
                      <a:schemeClr val="bg1">
                        <a:lumMod val="85000"/>
                      </a:schemeClr>
                    </a:solidFill>
                  </a:tcPr>
                </a:tc>
                <a:extLst>
                  <a:ext uri="{0D108BD9-81ED-4DB2-BD59-A6C34878D82A}">
                    <a16:rowId xmlns:a16="http://schemas.microsoft.com/office/drawing/2014/main" val="10007"/>
                  </a:ext>
                </a:extLst>
              </a:tr>
              <a:tr h="296602">
                <a:tc vMerge="1">
                  <a:txBody>
                    <a:bodyPr/>
                    <a:lstStyle/>
                    <a:p>
                      <a:pPr algn="l"/>
                      <a:endParaRPr lang="en-US" sz="1500" dirty="0">
                        <a:latin typeface="Arial" charset="0"/>
                        <a:ea typeface="Arial" charset="0"/>
                        <a:cs typeface="Arial" charset="0"/>
                      </a:endParaRPr>
                    </a:p>
                  </a:txBody>
                  <a:tcPr marL="129118" marR="129118" marT="43652" marB="43652" anchor="ctr"/>
                </a:tc>
                <a:tc>
                  <a:txBody>
                    <a:bodyPr/>
                    <a:lstStyle/>
                    <a:p>
                      <a:pPr algn="l" fontAlgn="b"/>
                      <a:r>
                        <a:rPr lang="en-US" sz="1100" b="0" i="1" u="none" strike="noStrike" dirty="0">
                          <a:solidFill>
                            <a:srgbClr val="000000"/>
                          </a:solidFill>
                          <a:effectLst/>
                          <a:latin typeface="Arial" charset="0"/>
                        </a:rPr>
                        <a:t>KRAS</a:t>
                      </a:r>
                    </a:p>
                  </a:txBody>
                  <a:tcPr marL="4763" marR="4763" marT="4763" marB="0" anchor="b">
                    <a:solidFill>
                      <a:schemeClr val="bg1">
                        <a:lumMod val="85000"/>
                      </a:schemeClr>
                    </a:solidFill>
                  </a:tcPr>
                </a:tc>
                <a:tc>
                  <a:txBody>
                    <a:bodyPr/>
                    <a:lstStyle/>
                    <a:p>
                      <a:pPr algn="l" fontAlgn="b"/>
                      <a:r>
                        <a:rPr lang="en-US" sz="1100" b="0" i="0" u="none" strike="noStrike" dirty="0">
                          <a:solidFill>
                            <a:srgbClr val="000000"/>
                          </a:solidFill>
                          <a:effectLst/>
                          <a:latin typeface="Arial" charset="0"/>
                        </a:rPr>
                        <a:t>12p gain (focal)</a:t>
                      </a:r>
                    </a:p>
                  </a:txBody>
                  <a:tcPr marL="4763" marR="4763" marT="4763" marB="0" anchor="b">
                    <a:solidFill>
                      <a:schemeClr val="bg1">
                        <a:lumMod val="85000"/>
                      </a:schemeClr>
                    </a:solidFill>
                  </a:tcPr>
                </a:tc>
                <a:extLst>
                  <a:ext uri="{0D108BD9-81ED-4DB2-BD59-A6C34878D82A}">
                    <a16:rowId xmlns:a16="http://schemas.microsoft.com/office/drawing/2014/main" val="10008"/>
                  </a:ext>
                </a:extLst>
              </a:tr>
              <a:tr h="273027">
                <a:tc vMerge="1">
                  <a:txBody>
                    <a:bodyPr/>
                    <a:lstStyle/>
                    <a:p>
                      <a:pPr algn="l"/>
                      <a:endParaRPr lang="en-US" sz="1500" b="1" kern="1200" dirty="0">
                        <a:solidFill>
                          <a:schemeClr val="tx1"/>
                        </a:solidFill>
                        <a:latin typeface="Arial" charset="0"/>
                        <a:ea typeface="Arial" charset="0"/>
                        <a:cs typeface="Arial" charset="0"/>
                      </a:endParaRPr>
                    </a:p>
                  </a:txBody>
                  <a:tcPr marL="129118" marR="129118" marT="43652" marB="43652" anchor="ctr">
                    <a:solidFill>
                      <a:schemeClr val="bg1">
                        <a:lumMod val="95000"/>
                      </a:schemeClr>
                    </a:solidFill>
                  </a:tcPr>
                </a:tc>
                <a:tc>
                  <a:txBody>
                    <a:bodyPr/>
                    <a:lstStyle/>
                    <a:p>
                      <a:pPr algn="l" fontAlgn="b"/>
                      <a:r>
                        <a:rPr lang="en-US" sz="1100" b="0" i="1" u="none" strike="noStrike" dirty="0">
                          <a:solidFill>
                            <a:srgbClr val="000000"/>
                          </a:solidFill>
                          <a:effectLst/>
                          <a:latin typeface="Arial" charset="0"/>
                        </a:rPr>
                        <a:t>CDKN2A</a:t>
                      </a:r>
                    </a:p>
                  </a:txBody>
                  <a:tcPr marL="4763" marR="4763" marT="4763" marB="0" anchor="b">
                    <a:solidFill>
                      <a:schemeClr val="bg1">
                        <a:lumMod val="85000"/>
                      </a:schemeClr>
                    </a:solidFill>
                  </a:tcPr>
                </a:tc>
                <a:tc>
                  <a:txBody>
                    <a:bodyPr/>
                    <a:lstStyle/>
                    <a:p>
                      <a:pPr algn="l" fontAlgn="b"/>
                      <a:r>
                        <a:rPr lang="en-US" sz="1100" b="0" i="0" u="none" strike="noStrike" dirty="0">
                          <a:solidFill>
                            <a:srgbClr val="000000"/>
                          </a:solidFill>
                          <a:effectLst/>
                          <a:latin typeface="Arial" charset="0"/>
                        </a:rPr>
                        <a:t>9p </a:t>
                      </a:r>
                      <a:r>
                        <a:rPr lang="en-US" sz="1100" b="0" i="0" u="none" strike="noStrike" dirty="0" err="1">
                          <a:solidFill>
                            <a:srgbClr val="000000"/>
                          </a:solidFill>
                          <a:effectLst/>
                          <a:latin typeface="Arial" charset="0"/>
                        </a:rPr>
                        <a:t>cnLOH</a:t>
                      </a:r>
                      <a:endParaRPr lang="en-US" sz="1100" b="0" i="0" u="none" strike="noStrike" dirty="0">
                        <a:solidFill>
                          <a:srgbClr val="000000"/>
                        </a:solidFill>
                        <a:effectLst/>
                        <a:latin typeface="Arial" charset="0"/>
                      </a:endParaRPr>
                    </a:p>
                  </a:txBody>
                  <a:tcPr marL="4763" marR="4763" marT="4763" marB="0" anchor="b">
                    <a:solidFill>
                      <a:schemeClr val="bg1">
                        <a:lumMod val="85000"/>
                      </a:schemeClr>
                    </a:solidFill>
                  </a:tcPr>
                </a:tc>
                <a:extLst>
                  <a:ext uri="{0D108BD9-81ED-4DB2-BD59-A6C34878D82A}">
                    <a16:rowId xmlns:a16="http://schemas.microsoft.com/office/drawing/2014/main" val="10002"/>
                  </a:ext>
                </a:extLst>
              </a:tr>
              <a:tr h="233699">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Arial" charset="0"/>
                          <a:ea typeface="Arial" charset="0"/>
                          <a:cs typeface="Arial" charset="0"/>
                        </a:rPr>
                        <a:t>Large Airway</a:t>
                      </a:r>
                    </a:p>
                  </a:txBody>
                  <a:tcPr marL="96839" marR="96839" marT="32739" marB="32739" anchor="ctr">
                    <a:solidFill>
                      <a:schemeClr val="bg1">
                        <a:lumMod val="95000"/>
                      </a:schemeClr>
                    </a:solidFill>
                  </a:tcPr>
                </a:tc>
                <a:tc>
                  <a:txBody>
                    <a:bodyPr/>
                    <a:lstStyle/>
                    <a:p>
                      <a:pPr algn="l" fontAlgn="b"/>
                      <a:r>
                        <a:rPr lang="en-US" sz="1100" b="0" i="1" u="none" strike="noStrike" dirty="0">
                          <a:solidFill>
                            <a:srgbClr val="000000"/>
                          </a:solidFill>
                          <a:effectLst/>
                          <a:latin typeface="Arial" charset="0"/>
                        </a:rPr>
                        <a:t>PIK3CA</a:t>
                      </a:r>
                    </a:p>
                  </a:txBody>
                  <a:tcPr marL="4763" marR="4763" marT="4763" marB="0" anchor="b">
                    <a:solidFill>
                      <a:schemeClr val="bg1">
                        <a:lumMod val="95000"/>
                      </a:schemeClr>
                    </a:solidFill>
                  </a:tcPr>
                </a:tc>
                <a:tc>
                  <a:txBody>
                    <a:bodyPr/>
                    <a:lstStyle/>
                    <a:p>
                      <a:pPr algn="l" fontAlgn="b"/>
                      <a:r>
                        <a:rPr lang="en-US" sz="1100" b="0" i="0" u="none" strike="noStrike">
                          <a:solidFill>
                            <a:srgbClr val="000000"/>
                          </a:solidFill>
                          <a:effectLst/>
                          <a:latin typeface="Arial" charset="0"/>
                        </a:rPr>
                        <a:t>3q gain</a:t>
                      </a:r>
                    </a:p>
                  </a:txBody>
                  <a:tcPr marL="4763" marR="4763" marT="4763" marB="0" anchor="b">
                    <a:solidFill>
                      <a:schemeClr val="bg1">
                        <a:lumMod val="95000"/>
                      </a:schemeClr>
                    </a:solidFill>
                  </a:tcPr>
                </a:tc>
                <a:extLst>
                  <a:ext uri="{0D108BD9-81ED-4DB2-BD59-A6C34878D82A}">
                    <a16:rowId xmlns:a16="http://schemas.microsoft.com/office/drawing/2014/main" val="10009"/>
                  </a:ext>
                </a:extLst>
              </a:tr>
              <a:tr h="233699">
                <a:tc vMerge="1">
                  <a:txBody>
                    <a:bodyPr/>
                    <a:lstStyle/>
                    <a:p>
                      <a:pPr algn="l"/>
                      <a:endParaRPr lang="en-US" sz="1500" b="1" kern="1200" dirty="0">
                        <a:solidFill>
                          <a:schemeClr val="tx1"/>
                        </a:solidFill>
                        <a:latin typeface="Arial" charset="0"/>
                        <a:ea typeface="Arial" charset="0"/>
                        <a:cs typeface="Arial" charset="0"/>
                      </a:endParaRPr>
                    </a:p>
                  </a:txBody>
                  <a:tcPr marL="129118" marR="129118" marT="43652" marB="43652" anchor="ctr">
                    <a:solidFill>
                      <a:schemeClr val="bg1">
                        <a:lumMod val="95000"/>
                      </a:schemeClr>
                    </a:solidFill>
                  </a:tcPr>
                </a:tc>
                <a:tc>
                  <a:txBody>
                    <a:bodyPr/>
                    <a:lstStyle/>
                    <a:p>
                      <a:pPr algn="l" fontAlgn="b"/>
                      <a:r>
                        <a:rPr lang="fr-FR" sz="1100" b="0" i="1" u="none" strike="noStrike" dirty="0">
                          <a:solidFill>
                            <a:srgbClr val="000000"/>
                          </a:solidFill>
                          <a:effectLst/>
                          <a:latin typeface="Arial" charset="0"/>
                        </a:rPr>
                        <a:t>TP53</a:t>
                      </a:r>
                    </a:p>
                  </a:txBody>
                  <a:tcPr marL="4763" marR="4763" marT="4763" marB="0" anchor="b">
                    <a:solidFill>
                      <a:schemeClr val="bg1">
                        <a:lumMod val="95000"/>
                      </a:schemeClr>
                    </a:solidFill>
                  </a:tcPr>
                </a:tc>
                <a:tc>
                  <a:txBody>
                    <a:bodyPr/>
                    <a:lstStyle/>
                    <a:p>
                      <a:pPr algn="l" fontAlgn="b"/>
                      <a:r>
                        <a:rPr lang="en-US" sz="1100" b="0" i="0" u="none" strike="noStrike" dirty="0">
                          <a:solidFill>
                            <a:srgbClr val="000000"/>
                          </a:solidFill>
                          <a:effectLst/>
                          <a:latin typeface="Arial" charset="0"/>
                        </a:rPr>
                        <a:t>17p </a:t>
                      </a:r>
                      <a:r>
                        <a:rPr lang="en-US" sz="1100" b="0" i="0" u="none" strike="noStrike" dirty="0" err="1">
                          <a:solidFill>
                            <a:srgbClr val="000000"/>
                          </a:solidFill>
                          <a:effectLst/>
                          <a:latin typeface="Arial" charset="0"/>
                        </a:rPr>
                        <a:t>cnLOH</a:t>
                      </a:r>
                      <a:endParaRPr lang="en-US" sz="1100" b="0" i="0" u="none" strike="noStrike" dirty="0">
                        <a:solidFill>
                          <a:srgbClr val="000000"/>
                        </a:solidFill>
                        <a:effectLst/>
                        <a:latin typeface="Arial" charset="0"/>
                      </a:endParaRPr>
                    </a:p>
                  </a:txBody>
                  <a:tcPr marL="4763" marR="4763" marT="4763" marB="0" anchor="b">
                    <a:solidFill>
                      <a:schemeClr val="bg1">
                        <a:lumMod val="95000"/>
                      </a:schemeClr>
                    </a:solidFill>
                  </a:tcPr>
                </a:tc>
                <a:extLst>
                  <a:ext uri="{0D108BD9-81ED-4DB2-BD59-A6C34878D82A}">
                    <a16:rowId xmlns:a16="http://schemas.microsoft.com/office/drawing/2014/main" val="10010"/>
                  </a:ext>
                </a:extLst>
              </a:tr>
            </a:tbl>
          </a:graphicData>
        </a:graphic>
      </p:graphicFrame>
      <p:sp>
        <p:nvSpPr>
          <p:cNvPr id="12" name="Rectangle 11"/>
          <p:cNvSpPr/>
          <p:nvPr/>
        </p:nvSpPr>
        <p:spPr>
          <a:xfrm>
            <a:off x="2294010" y="2110042"/>
            <a:ext cx="478066" cy="284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896576" y="2110042"/>
            <a:ext cx="120945" cy="284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3489191" y="2110041"/>
            <a:ext cx="120945" cy="284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74310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dirty="0"/>
              <a:t>Detection chromosomal alterations in </a:t>
            </a:r>
            <a:r>
              <a:rPr lang="en-US" b="1" dirty="0"/>
              <a:t>blood</a:t>
            </a:r>
            <a:r>
              <a:rPr lang="en-US" dirty="0"/>
              <a:t> &amp; </a:t>
            </a:r>
            <a:r>
              <a:rPr lang="en-US" b="1" dirty="0"/>
              <a:t>NAT </a:t>
            </a:r>
            <a:r>
              <a:rPr lang="en-US" dirty="0"/>
              <a:t>in TCGA</a:t>
            </a:r>
          </a:p>
        </p:txBody>
      </p:sp>
      <p:sp>
        <p:nvSpPr>
          <p:cNvPr id="66" name="Content Placeholder 2"/>
          <p:cNvSpPr>
            <a:spLocks noGrp="1"/>
          </p:cNvSpPr>
          <p:nvPr>
            <p:ph idx="1"/>
          </p:nvPr>
        </p:nvSpPr>
        <p:spPr>
          <a:xfrm>
            <a:off x="457200" y="1600200"/>
            <a:ext cx="6140824" cy="4525963"/>
          </a:xfrm>
        </p:spPr>
        <p:txBody>
          <a:bodyPr>
            <a:normAutofit fontScale="70000" lnSpcReduction="20000"/>
          </a:bodyPr>
          <a:lstStyle/>
          <a:p>
            <a:pPr>
              <a:buFont typeface=".AppleSystemUIFont" charset="-120"/>
              <a:buChar char="-"/>
            </a:pPr>
            <a:r>
              <a:rPr lang="en-US" i="1" dirty="0"/>
              <a:t>hapLOH </a:t>
            </a:r>
            <a:r>
              <a:rPr lang="en-US" dirty="0"/>
              <a:t>for allelic imbalance (AI) detection SNP arrays</a:t>
            </a:r>
          </a:p>
          <a:p>
            <a:pPr marL="342900" lvl="1" indent="0">
              <a:buNone/>
            </a:pPr>
            <a:endParaRPr lang="en-US" sz="750" dirty="0"/>
          </a:p>
          <a:p>
            <a:pPr>
              <a:buFont typeface=".AppleSystemUIFont" charset="-120"/>
              <a:buChar char="-"/>
            </a:pPr>
            <a:r>
              <a:rPr lang="en-US" dirty="0">
                <a:solidFill>
                  <a:schemeClr val="bg1">
                    <a:lumMod val="85000"/>
                  </a:schemeClr>
                </a:solidFill>
              </a:rPr>
              <a:t>Excluded samples</a:t>
            </a:r>
          </a:p>
          <a:p>
            <a:pPr lvl="1">
              <a:buFont typeface=".AppleSystemUIFont" charset="-120"/>
              <a:buChar char="-"/>
            </a:pPr>
            <a:r>
              <a:rPr lang="en-US" dirty="0">
                <a:solidFill>
                  <a:schemeClr val="bg1">
                    <a:lumMod val="85000"/>
                  </a:schemeClr>
                </a:solidFill>
              </a:rPr>
              <a:t>missing rate &gt; 0.05</a:t>
            </a:r>
          </a:p>
          <a:p>
            <a:pPr lvl="1">
              <a:buFont typeface=".AppleSystemUIFont" charset="-120"/>
              <a:buChar char="-"/>
            </a:pPr>
            <a:r>
              <a:rPr lang="en-US" dirty="0">
                <a:solidFill>
                  <a:schemeClr val="bg1">
                    <a:lumMod val="85000"/>
                  </a:schemeClr>
                </a:solidFill>
              </a:rPr>
              <a:t>noted as contaminated in Broad CGA Firehose</a:t>
            </a:r>
          </a:p>
          <a:p>
            <a:pPr lvl="1">
              <a:buFont typeface=".AppleSystemUIFont" charset="-120"/>
              <a:buChar char="-"/>
            </a:pPr>
            <a:endParaRPr lang="en-US" sz="750" dirty="0">
              <a:solidFill>
                <a:schemeClr val="bg1">
                  <a:lumMod val="85000"/>
                </a:schemeClr>
              </a:solidFill>
            </a:endParaRPr>
          </a:p>
          <a:p>
            <a:pPr>
              <a:buFont typeface=".AppleSystemUIFont" charset="-120"/>
              <a:buChar char="-"/>
            </a:pPr>
            <a:r>
              <a:rPr lang="en-US" dirty="0">
                <a:solidFill>
                  <a:schemeClr val="bg1">
                    <a:lumMod val="85000"/>
                  </a:schemeClr>
                </a:solidFill>
              </a:rPr>
              <a:t>Removed putative germline gains </a:t>
            </a:r>
          </a:p>
          <a:p>
            <a:pPr lvl="1">
              <a:buFont typeface=".AppleSystemUIFont" charset="-120"/>
              <a:buChar char="-"/>
            </a:pPr>
            <a:r>
              <a:rPr lang="en-US" dirty="0">
                <a:solidFill>
                  <a:schemeClr val="bg1">
                    <a:lumMod val="85000"/>
                  </a:schemeClr>
                </a:solidFill>
              </a:rPr>
              <a:t>Size &lt; 5 Mb</a:t>
            </a:r>
          </a:p>
          <a:p>
            <a:pPr lvl="1">
              <a:buFont typeface=".AppleSystemUIFont" charset="-120"/>
              <a:buChar char="-"/>
            </a:pPr>
            <a:r>
              <a:rPr lang="en-US" dirty="0">
                <a:solidFill>
                  <a:schemeClr val="bg1">
                    <a:lumMod val="85000"/>
                  </a:schemeClr>
                </a:solidFill>
              </a:rPr>
              <a:t>50% reciprocal overlap with DGV gold standard gains</a:t>
            </a:r>
          </a:p>
          <a:p>
            <a:pPr lvl="1">
              <a:buFont typeface=".AppleSystemUIFont" charset="-120"/>
              <a:buChar char="-"/>
            </a:pPr>
            <a:endParaRPr lang="en-US" sz="825" dirty="0">
              <a:solidFill>
                <a:schemeClr val="bg1">
                  <a:lumMod val="85000"/>
                </a:schemeClr>
              </a:solidFill>
            </a:endParaRPr>
          </a:p>
          <a:p>
            <a:pPr>
              <a:buFont typeface=".AppleSystemUIFont" charset="-120"/>
              <a:buChar char="-"/>
            </a:pPr>
            <a:r>
              <a:rPr lang="en-US" dirty="0">
                <a:solidFill>
                  <a:schemeClr val="bg1">
                    <a:lumMod val="85000"/>
                  </a:schemeClr>
                </a:solidFill>
              </a:rPr>
              <a:t>Excluded TCGA cohorts</a:t>
            </a:r>
          </a:p>
          <a:p>
            <a:pPr lvl="1">
              <a:buFont typeface=".AppleSystemUIFont" charset="-120"/>
              <a:buChar char="-"/>
            </a:pPr>
            <a:r>
              <a:rPr lang="en-US" dirty="0">
                <a:solidFill>
                  <a:schemeClr val="bg1">
                    <a:lumMod val="85000"/>
                  </a:schemeClr>
                </a:solidFill>
              </a:rPr>
              <a:t>Hematological malignancies</a:t>
            </a:r>
          </a:p>
          <a:p>
            <a:pPr lvl="1">
              <a:buFont typeface=".AppleSystemUIFont" charset="-120"/>
              <a:buChar char="-"/>
            </a:pPr>
            <a:r>
              <a:rPr lang="en-US" dirty="0">
                <a:solidFill>
                  <a:schemeClr val="bg1">
                    <a:lumMod val="85000"/>
                  </a:schemeClr>
                </a:solidFill>
              </a:rPr>
              <a:t>Prostate cancer due to tumor contamination in NAT</a:t>
            </a:r>
          </a:p>
        </p:txBody>
      </p:sp>
      <p:sp>
        <p:nvSpPr>
          <p:cNvPr id="4" name="TextBox 3"/>
          <p:cNvSpPr txBox="1"/>
          <p:nvPr/>
        </p:nvSpPr>
        <p:spPr>
          <a:xfrm>
            <a:off x="208591" y="6409822"/>
            <a:ext cx="8863220" cy="276999"/>
          </a:xfrm>
          <a:prstGeom prst="rect">
            <a:avLst/>
          </a:prstGeom>
          <a:noFill/>
        </p:spPr>
        <p:txBody>
          <a:bodyPr wrap="square" rtlCol="0">
            <a:spAutoFit/>
          </a:bodyPr>
          <a:lstStyle/>
          <a:p>
            <a:r>
              <a:rPr lang="en-US" sz="1200" dirty="0" err="1"/>
              <a:t>Vattathil</a:t>
            </a:r>
            <a:r>
              <a:rPr lang="en-US" sz="1200" dirty="0"/>
              <a:t> S, </a:t>
            </a:r>
            <a:r>
              <a:rPr lang="en-US" sz="1200" dirty="0" err="1"/>
              <a:t>Scheet</a:t>
            </a:r>
            <a:r>
              <a:rPr lang="en-US" sz="1200" dirty="0"/>
              <a:t> P. Haplotype-based profiling of subtle allelic imbalance with SNP arrays. </a:t>
            </a:r>
            <a:r>
              <a:rPr lang="en-US" sz="1200" i="1" dirty="0"/>
              <a:t>Genome Research</a:t>
            </a:r>
            <a:r>
              <a:rPr lang="en-US" sz="1200" dirty="0"/>
              <a:t>. 2013;23(1):152-158. </a:t>
            </a:r>
          </a:p>
        </p:txBody>
      </p:sp>
      <p:sp>
        <p:nvSpPr>
          <p:cNvPr id="5" name="Oval 4"/>
          <p:cNvSpPr/>
          <p:nvPr/>
        </p:nvSpPr>
        <p:spPr>
          <a:xfrm>
            <a:off x="7806520" y="1673492"/>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7806521" y="2105077"/>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7945417" y="1673492"/>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7945417" y="2105077"/>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7667624" y="1673492"/>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8386353" y="3296482"/>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8525249" y="3296482"/>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8525248" y="2864897"/>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7863875" y="4187247"/>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7863876" y="4618831"/>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8002771" y="4187247"/>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8002772" y="4618831"/>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p:cNvSpPr/>
          <p:nvPr/>
        </p:nvSpPr>
        <p:spPr>
          <a:xfrm>
            <a:off x="6674459" y="3122981"/>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p:cNvSpPr/>
          <p:nvPr/>
        </p:nvSpPr>
        <p:spPr>
          <a:xfrm>
            <a:off x="6674460" y="3554566"/>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p:cNvSpPr/>
          <p:nvPr/>
        </p:nvSpPr>
        <p:spPr>
          <a:xfrm>
            <a:off x="6813355" y="3122981"/>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p:cNvSpPr/>
          <p:nvPr/>
        </p:nvSpPr>
        <p:spPr>
          <a:xfrm>
            <a:off x="6813356" y="3554566"/>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p:cNvCxnSpPr/>
          <p:nvPr/>
        </p:nvCxnSpPr>
        <p:spPr>
          <a:xfrm flipV="1">
            <a:off x="7068070" y="2766412"/>
            <a:ext cx="382979" cy="5269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V="1">
            <a:off x="7140064" y="3999221"/>
            <a:ext cx="382979" cy="5269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68070" y="3685452"/>
            <a:ext cx="11353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860606" y="2375423"/>
            <a:ext cx="916731" cy="300082"/>
          </a:xfrm>
          <a:prstGeom prst="rect">
            <a:avLst/>
          </a:prstGeom>
          <a:noFill/>
        </p:spPr>
        <p:txBody>
          <a:bodyPr wrap="square" rtlCol="0">
            <a:spAutoFit/>
          </a:bodyPr>
          <a:lstStyle/>
          <a:p>
            <a:pPr algn="ctr"/>
            <a:r>
              <a:rPr lang="en-US" sz="1350" dirty="0"/>
              <a:t> gain</a:t>
            </a:r>
          </a:p>
        </p:txBody>
      </p:sp>
      <p:sp>
        <p:nvSpPr>
          <p:cNvPr id="30" name="TextBox 29"/>
          <p:cNvSpPr txBox="1"/>
          <p:nvPr/>
        </p:nvSpPr>
        <p:spPr>
          <a:xfrm>
            <a:off x="7143396" y="3383364"/>
            <a:ext cx="916731" cy="300082"/>
          </a:xfrm>
          <a:prstGeom prst="rect">
            <a:avLst/>
          </a:prstGeom>
          <a:noFill/>
        </p:spPr>
        <p:txBody>
          <a:bodyPr wrap="square" rtlCol="0">
            <a:spAutoFit/>
          </a:bodyPr>
          <a:lstStyle/>
          <a:p>
            <a:pPr algn="ctr"/>
            <a:r>
              <a:rPr lang="en-US" sz="1350" dirty="0"/>
              <a:t> loss</a:t>
            </a:r>
          </a:p>
        </p:txBody>
      </p:sp>
      <p:sp>
        <p:nvSpPr>
          <p:cNvPr id="31" name="TextBox 30"/>
          <p:cNvSpPr txBox="1"/>
          <p:nvPr/>
        </p:nvSpPr>
        <p:spPr>
          <a:xfrm>
            <a:off x="6860606" y="4616166"/>
            <a:ext cx="916731" cy="300082"/>
          </a:xfrm>
          <a:prstGeom prst="rect">
            <a:avLst/>
          </a:prstGeom>
          <a:noFill/>
        </p:spPr>
        <p:txBody>
          <a:bodyPr wrap="square" rtlCol="0">
            <a:spAutoFit/>
          </a:bodyPr>
          <a:lstStyle/>
          <a:p>
            <a:pPr algn="ctr"/>
            <a:r>
              <a:rPr lang="en-US" sz="1350" dirty="0"/>
              <a:t> </a:t>
            </a:r>
            <a:r>
              <a:rPr lang="en-US" sz="1350" dirty="0" err="1"/>
              <a:t>cn</a:t>
            </a:r>
            <a:r>
              <a:rPr lang="en-US" sz="1350" dirty="0"/>
              <a:t>-LOH</a:t>
            </a:r>
          </a:p>
        </p:txBody>
      </p:sp>
    </p:spTree>
    <p:extLst>
      <p:ext uri="{BB962C8B-B14F-4D97-AF65-F5344CB8AC3E}">
        <p14:creationId xmlns:p14="http://schemas.microsoft.com/office/powerpoint/2010/main" val="2771322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Content Placeholder 2"/>
          <p:cNvSpPr>
            <a:spLocks noGrp="1"/>
          </p:cNvSpPr>
          <p:nvPr>
            <p:ph idx="1"/>
          </p:nvPr>
        </p:nvSpPr>
        <p:spPr>
          <a:xfrm>
            <a:off x="457199" y="1600200"/>
            <a:ext cx="6212875" cy="4525963"/>
          </a:xfrm>
        </p:spPr>
        <p:txBody>
          <a:bodyPr>
            <a:normAutofit fontScale="70000" lnSpcReduction="20000"/>
          </a:bodyPr>
          <a:lstStyle/>
          <a:p>
            <a:pPr>
              <a:buFont typeface=".AppleSystemUIFont" charset="-120"/>
              <a:buChar char="-"/>
            </a:pPr>
            <a:r>
              <a:rPr lang="en-US" i="1" dirty="0">
                <a:solidFill>
                  <a:srgbClr val="D9D9D9"/>
                </a:solidFill>
              </a:rPr>
              <a:t>hapLOH </a:t>
            </a:r>
            <a:r>
              <a:rPr lang="en-US" dirty="0">
                <a:solidFill>
                  <a:srgbClr val="D9D9D9"/>
                </a:solidFill>
              </a:rPr>
              <a:t>for allelic imbalance (AI) detection SNP arrays</a:t>
            </a:r>
          </a:p>
          <a:p>
            <a:pPr lvl="1">
              <a:buFont typeface=".AppleSystemUIFont" charset="-120"/>
              <a:buChar char="-"/>
            </a:pPr>
            <a:r>
              <a:rPr lang="en-US" dirty="0">
                <a:solidFill>
                  <a:srgbClr val="D9D9D9"/>
                </a:solidFill>
              </a:rPr>
              <a:t>phase genotypes improve detection subtle events</a:t>
            </a:r>
          </a:p>
          <a:p>
            <a:pPr marL="342900" lvl="1" indent="0">
              <a:buNone/>
            </a:pPr>
            <a:endParaRPr lang="en-US" sz="750" dirty="0"/>
          </a:p>
          <a:p>
            <a:pPr>
              <a:buFont typeface=".AppleSystemUIFont" charset="-120"/>
              <a:buChar char="-"/>
            </a:pPr>
            <a:r>
              <a:rPr lang="en-US" dirty="0"/>
              <a:t>Excluded samples</a:t>
            </a:r>
          </a:p>
          <a:p>
            <a:pPr lvl="1">
              <a:buFont typeface=".AppleSystemUIFont" charset="-120"/>
              <a:buChar char="-"/>
            </a:pPr>
            <a:r>
              <a:rPr lang="en-US" dirty="0"/>
              <a:t>missing rate &gt; 0.05</a:t>
            </a:r>
          </a:p>
          <a:p>
            <a:pPr lvl="1">
              <a:buFont typeface=".AppleSystemUIFont" charset="-120"/>
              <a:buChar char="-"/>
            </a:pPr>
            <a:r>
              <a:rPr lang="en-US" dirty="0"/>
              <a:t>noted as contaminated in Broad CGA Firehose</a:t>
            </a:r>
          </a:p>
          <a:p>
            <a:pPr lvl="1">
              <a:buFont typeface=".AppleSystemUIFont" charset="-120"/>
              <a:buChar char="-"/>
            </a:pPr>
            <a:endParaRPr lang="en-US" sz="750" dirty="0"/>
          </a:p>
          <a:p>
            <a:pPr>
              <a:buFont typeface=".AppleSystemUIFont" charset="-120"/>
              <a:buChar char="-"/>
            </a:pPr>
            <a:r>
              <a:rPr lang="en-US" dirty="0"/>
              <a:t>Removed putative germline gains </a:t>
            </a:r>
          </a:p>
          <a:p>
            <a:pPr lvl="1">
              <a:buFont typeface=".AppleSystemUIFont" charset="-120"/>
              <a:buChar char="-"/>
            </a:pPr>
            <a:r>
              <a:rPr lang="en-US" dirty="0"/>
              <a:t>Size &lt; 5 Mb</a:t>
            </a:r>
          </a:p>
          <a:p>
            <a:pPr lvl="1">
              <a:buFont typeface=".AppleSystemUIFont" charset="-120"/>
              <a:buChar char="-"/>
            </a:pPr>
            <a:r>
              <a:rPr lang="en-US" dirty="0"/>
              <a:t>50% reciprocal overlap with DGV gold standard gains</a:t>
            </a:r>
          </a:p>
          <a:p>
            <a:pPr lvl="1">
              <a:buFont typeface=".AppleSystemUIFont" charset="-120"/>
              <a:buChar char="-"/>
            </a:pPr>
            <a:endParaRPr lang="en-US" sz="825" dirty="0"/>
          </a:p>
          <a:p>
            <a:pPr>
              <a:buFont typeface=".AppleSystemUIFont" charset="-120"/>
              <a:buChar char="-"/>
            </a:pPr>
            <a:r>
              <a:rPr lang="en-US" dirty="0"/>
              <a:t>Excluded TCGA cohorts</a:t>
            </a:r>
          </a:p>
          <a:p>
            <a:pPr lvl="1">
              <a:buFont typeface=".AppleSystemUIFont" charset="-120"/>
              <a:buChar char="-"/>
            </a:pPr>
            <a:r>
              <a:rPr lang="en-US" dirty="0"/>
              <a:t>Hematological malignancies</a:t>
            </a:r>
          </a:p>
          <a:p>
            <a:pPr lvl="1">
              <a:buFont typeface=".AppleSystemUIFont" charset="-120"/>
              <a:buChar char="-"/>
            </a:pPr>
            <a:r>
              <a:rPr lang="en-US" dirty="0"/>
              <a:t>Prostate cancer due to tumor contamination in NAT</a:t>
            </a:r>
          </a:p>
        </p:txBody>
      </p:sp>
      <p:sp>
        <p:nvSpPr>
          <p:cNvPr id="4" name="TextBox 3"/>
          <p:cNvSpPr txBox="1"/>
          <p:nvPr/>
        </p:nvSpPr>
        <p:spPr>
          <a:xfrm>
            <a:off x="140390" y="6373425"/>
            <a:ext cx="8863220" cy="276999"/>
          </a:xfrm>
          <a:prstGeom prst="rect">
            <a:avLst/>
          </a:prstGeom>
          <a:noFill/>
        </p:spPr>
        <p:txBody>
          <a:bodyPr wrap="square" rtlCol="0">
            <a:spAutoFit/>
          </a:bodyPr>
          <a:lstStyle/>
          <a:p>
            <a:r>
              <a:rPr lang="en-US" sz="1200" dirty="0" err="1">
                <a:solidFill>
                  <a:schemeClr val="bg1">
                    <a:lumMod val="85000"/>
                  </a:schemeClr>
                </a:solidFill>
              </a:rPr>
              <a:t>Vattathil</a:t>
            </a:r>
            <a:r>
              <a:rPr lang="en-US" sz="1200" dirty="0">
                <a:solidFill>
                  <a:schemeClr val="bg1">
                    <a:lumMod val="85000"/>
                  </a:schemeClr>
                </a:solidFill>
              </a:rPr>
              <a:t> S, </a:t>
            </a:r>
            <a:r>
              <a:rPr lang="en-US" sz="1200" dirty="0" err="1">
                <a:solidFill>
                  <a:schemeClr val="bg1">
                    <a:lumMod val="85000"/>
                  </a:schemeClr>
                </a:solidFill>
              </a:rPr>
              <a:t>Scheet</a:t>
            </a:r>
            <a:r>
              <a:rPr lang="en-US" sz="1200" dirty="0">
                <a:solidFill>
                  <a:schemeClr val="bg1">
                    <a:lumMod val="85000"/>
                  </a:schemeClr>
                </a:solidFill>
              </a:rPr>
              <a:t> P. Haplotype-based profiling of subtle allelic imbalance with SNP arrays. </a:t>
            </a:r>
            <a:r>
              <a:rPr lang="en-US" sz="1200" i="1" dirty="0">
                <a:solidFill>
                  <a:schemeClr val="bg1">
                    <a:lumMod val="85000"/>
                  </a:schemeClr>
                </a:solidFill>
              </a:rPr>
              <a:t>Genome Research</a:t>
            </a:r>
            <a:r>
              <a:rPr lang="en-US" sz="1200" dirty="0">
                <a:solidFill>
                  <a:schemeClr val="bg1">
                    <a:lumMod val="85000"/>
                  </a:schemeClr>
                </a:solidFill>
              </a:rPr>
              <a:t>. 2013;23(1):152-158. </a:t>
            </a:r>
          </a:p>
        </p:txBody>
      </p:sp>
      <p:sp>
        <p:nvSpPr>
          <p:cNvPr id="29" name="Oval 28"/>
          <p:cNvSpPr/>
          <p:nvPr/>
        </p:nvSpPr>
        <p:spPr>
          <a:xfrm>
            <a:off x="7806520" y="1673492"/>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p:cNvSpPr/>
          <p:nvPr/>
        </p:nvSpPr>
        <p:spPr>
          <a:xfrm>
            <a:off x="7806521" y="2105077"/>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p:cNvSpPr/>
          <p:nvPr/>
        </p:nvSpPr>
        <p:spPr>
          <a:xfrm>
            <a:off x="7945417" y="1673492"/>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7945417" y="2105077"/>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7667624" y="1673492"/>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8386353" y="3296482"/>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8525249" y="3296482"/>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8525248" y="2864897"/>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7863875" y="4187247"/>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p:cNvSpPr/>
          <p:nvPr/>
        </p:nvSpPr>
        <p:spPr>
          <a:xfrm>
            <a:off x="7863876" y="4618831"/>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p:cNvSpPr/>
          <p:nvPr/>
        </p:nvSpPr>
        <p:spPr>
          <a:xfrm>
            <a:off x="8002771" y="4187247"/>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p:cNvSpPr/>
          <p:nvPr/>
        </p:nvSpPr>
        <p:spPr>
          <a:xfrm>
            <a:off x="8002772" y="4618831"/>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p:cNvSpPr/>
          <p:nvPr/>
        </p:nvSpPr>
        <p:spPr>
          <a:xfrm>
            <a:off x="6674459" y="3122981"/>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6674460" y="3554566"/>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p:cNvSpPr/>
          <p:nvPr/>
        </p:nvSpPr>
        <p:spPr>
          <a:xfrm>
            <a:off x="6813355" y="3122981"/>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6813356" y="3554566"/>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5" name="Straight Arrow Connector 44"/>
          <p:cNvCxnSpPr/>
          <p:nvPr/>
        </p:nvCxnSpPr>
        <p:spPr>
          <a:xfrm flipV="1">
            <a:off x="7068070" y="2766412"/>
            <a:ext cx="382979" cy="5269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V="1">
            <a:off x="7140064" y="3999221"/>
            <a:ext cx="382979" cy="5269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068070" y="3685452"/>
            <a:ext cx="11353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860606" y="2375423"/>
            <a:ext cx="916731" cy="300082"/>
          </a:xfrm>
          <a:prstGeom prst="rect">
            <a:avLst/>
          </a:prstGeom>
          <a:noFill/>
        </p:spPr>
        <p:txBody>
          <a:bodyPr wrap="square" rtlCol="0">
            <a:spAutoFit/>
          </a:bodyPr>
          <a:lstStyle/>
          <a:p>
            <a:pPr algn="ctr"/>
            <a:r>
              <a:rPr lang="en-US" sz="1350" dirty="0"/>
              <a:t> gain</a:t>
            </a:r>
          </a:p>
        </p:txBody>
      </p:sp>
      <p:sp>
        <p:nvSpPr>
          <p:cNvPr id="49" name="TextBox 48"/>
          <p:cNvSpPr txBox="1"/>
          <p:nvPr/>
        </p:nvSpPr>
        <p:spPr>
          <a:xfrm>
            <a:off x="7143396" y="3383364"/>
            <a:ext cx="916731" cy="300082"/>
          </a:xfrm>
          <a:prstGeom prst="rect">
            <a:avLst/>
          </a:prstGeom>
          <a:noFill/>
        </p:spPr>
        <p:txBody>
          <a:bodyPr wrap="square" rtlCol="0">
            <a:spAutoFit/>
          </a:bodyPr>
          <a:lstStyle/>
          <a:p>
            <a:pPr algn="ctr"/>
            <a:r>
              <a:rPr lang="en-US" sz="1350" dirty="0"/>
              <a:t> loss</a:t>
            </a:r>
          </a:p>
        </p:txBody>
      </p:sp>
      <p:sp>
        <p:nvSpPr>
          <p:cNvPr id="50" name="TextBox 49"/>
          <p:cNvSpPr txBox="1"/>
          <p:nvPr/>
        </p:nvSpPr>
        <p:spPr>
          <a:xfrm>
            <a:off x="6860606" y="4616166"/>
            <a:ext cx="916731" cy="300082"/>
          </a:xfrm>
          <a:prstGeom prst="rect">
            <a:avLst/>
          </a:prstGeom>
          <a:noFill/>
        </p:spPr>
        <p:txBody>
          <a:bodyPr wrap="square" rtlCol="0">
            <a:spAutoFit/>
          </a:bodyPr>
          <a:lstStyle/>
          <a:p>
            <a:pPr algn="ctr"/>
            <a:r>
              <a:rPr lang="en-US" sz="1350" dirty="0"/>
              <a:t> </a:t>
            </a:r>
            <a:r>
              <a:rPr lang="en-US" sz="1350" dirty="0" err="1"/>
              <a:t>cn</a:t>
            </a:r>
            <a:r>
              <a:rPr lang="en-US" sz="1350" dirty="0"/>
              <a:t>-LOH</a:t>
            </a:r>
          </a:p>
        </p:txBody>
      </p:sp>
      <p:sp>
        <p:nvSpPr>
          <p:cNvPr id="5" name="Title 4">
            <a:extLst>
              <a:ext uri="{FF2B5EF4-FFF2-40B4-BE49-F238E27FC236}">
                <a16:creationId xmlns:a16="http://schemas.microsoft.com/office/drawing/2014/main" id="{E8EBA486-8A55-8A43-BE30-23B29344FE78}"/>
              </a:ext>
            </a:extLst>
          </p:cNvPr>
          <p:cNvSpPr>
            <a:spLocks noGrp="1"/>
          </p:cNvSpPr>
          <p:nvPr>
            <p:ph type="title"/>
          </p:nvPr>
        </p:nvSpPr>
        <p:spPr/>
        <p:txBody>
          <a:bodyPr>
            <a:normAutofit fontScale="90000"/>
          </a:bodyPr>
          <a:lstStyle/>
          <a:p>
            <a:pPr algn="l"/>
            <a:r>
              <a:rPr lang="en-US" dirty="0"/>
              <a:t>Detection chromosomal alterations in </a:t>
            </a:r>
            <a:r>
              <a:rPr lang="en-US" b="1" dirty="0"/>
              <a:t>blood</a:t>
            </a:r>
            <a:r>
              <a:rPr lang="en-US" dirty="0"/>
              <a:t> &amp; </a:t>
            </a:r>
            <a:r>
              <a:rPr lang="en-US" b="1" dirty="0"/>
              <a:t>NAT </a:t>
            </a:r>
            <a:r>
              <a:rPr lang="en-US" dirty="0"/>
              <a:t>in TCGA</a:t>
            </a:r>
          </a:p>
        </p:txBody>
      </p:sp>
    </p:spTree>
    <p:extLst>
      <p:ext uri="{BB962C8B-B14F-4D97-AF65-F5344CB8AC3E}">
        <p14:creationId xmlns:p14="http://schemas.microsoft.com/office/powerpoint/2010/main" val="2076081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dirty="0"/>
              <a:t>Detection chromosomal alterations in </a:t>
            </a:r>
            <a:r>
              <a:rPr lang="en-US" b="1" dirty="0"/>
              <a:t>blood</a:t>
            </a:r>
            <a:r>
              <a:rPr lang="en-US" dirty="0"/>
              <a:t> &amp; </a:t>
            </a:r>
            <a:r>
              <a:rPr lang="en-US" b="1" dirty="0"/>
              <a:t>NAT </a:t>
            </a:r>
            <a:r>
              <a:rPr lang="en-US" dirty="0"/>
              <a:t>in TCGA</a:t>
            </a:r>
          </a:p>
        </p:txBody>
      </p:sp>
      <p:sp>
        <p:nvSpPr>
          <p:cNvPr id="53" name="Content Placeholder 2"/>
          <p:cNvSpPr>
            <a:spLocks noGrp="1"/>
          </p:cNvSpPr>
          <p:nvPr>
            <p:ph idx="1"/>
          </p:nvPr>
        </p:nvSpPr>
        <p:spPr>
          <a:xfrm>
            <a:off x="4572000" y="1600200"/>
            <a:ext cx="4114800" cy="4525963"/>
          </a:xfrm>
        </p:spPr>
        <p:txBody>
          <a:bodyPr>
            <a:normAutofit/>
          </a:bodyPr>
          <a:lstStyle/>
          <a:p>
            <a:pPr marL="0" indent="0">
              <a:buNone/>
            </a:pPr>
            <a:r>
              <a:rPr lang="en-US" dirty="0"/>
              <a:t>No significant difference in size between NAT and blood events (median 32 Mb)</a:t>
            </a:r>
          </a:p>
          <a:p>
            <a:pPr>
              <a:buFont typeface=".AppleSystemUIFont" charset="-120"/>
              <a:buChar char="-"/>
            </a:pPr>
            <a:endParaRPr lang="en-US" dirty="0"/>
          </a:p>
          <a:p>
            <a:pPr>
              <a:buFont typeface=".AppleSystemUIFont" charset="-120"/>
              <a:buChar char="-"/>
            </a:pPr>
            <a:endParaRPr lang="en-US" dirty="0"/>
          </a:p>
        </p:txBody>
      </p:sp>
      <p:graphicFrame>
        <p:nvGraphicFramePr>
          <p:cNvPr id="52" name="Table 51"/>
          <p:cNvGraphicFramePr>
            <a:graphicFrameLocks noGrp="1"/>
          </p:cNvGraphicFramePr>
          <p:nvPr>
            <p:extLst/>
          </p:nvPr>
        </p:nvGraphicFramePr>
        <p:xfrm>
          <a:off x="281864" y="1673492"/>
          <a:ext cx="4025442" cy="3991549"/>
        </p:xfrm>
        <a:graphic>
          <a:graphicData uri="http://schemas.openxmlformats.org/drawingml/2006/table">
            <a:tbl>
              <a:tblPr>
                <a:tableStyleId>{5C22544A-7EE6-4342-B048-85BDC9FD1C3A}</a:tableStyleId>
              </a:tblPr>
              <a:tblGrid>
                <a:gridCol w="2860664">
                  <a:extLst>
                    <a:ext uri="{9D8B030D-6E8A-4147-A177-3AD203B41FA5}">
                      <a16:colId xmlns:a16="http://schemas.microsoft.com/office/drawing/2014/main" val="20000"/>
                    </a:ext>
                  </a:extLst>
                </a:gridCol>
                <a:gridCol w="1164778">
                  <a:extLst>
                    <a:ext uri="{9D8B030D-6E8A-4147-A177-3AD203B41FA5}">
                      <a16:colId xmlns:a16="http://schemas.microsoft.com/office/drawing/2014/main" val="20001"/>
                    </a:ext>
                  </a:extLst>
                </a:gridCol>
              </a:tblGrid>
              <a:tr h="463463">
                <a:tc>
                  <a:txBody>
                    <a:bodyPr/>
                    <a:lstStyle/>
                    <a:p>
                      <a:pPr algn="l" fontAlgn="b"/>
                      <a:r>
                        <a:rPr lang="en-US" sz="2100" b="1" i="0" u="none" strike="noStrike" dirty="0">
                          <a:solidFill>
                            <a:srgbClr val="000000"/>
                          </a:solidFill>
                          <a:effectLst/>
                          <a:latin typeface="Calibri" charset="0"/>
                        </a:rPr>
                        <a:t>Blood</a:t>
                      </a:r>
                    </a:p>
                  </a:txBody>
                  <a:tcPr marL="9525" marR="9525" marT="9525" marB="0" anchor="b"/>
                </a:tc>
                <a:tc>
                  <a:txBody>
                    <a:bodyPr/>
                    <a:lstStyle/>
                    <a:p>
                      <a:pPr algn="r" fontAlgn="b"/>
                      <a:endParaRPr lang="en-US" sz="1800" b="1"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0"/>
                  </a:ext>
                </a:extLst>
              </a:tr>
              <a:tr h="463463">
                <a:tc>
                  <a:txBody>
                    <a:bodyPr/>
                    <a:lstStyle/>
                    <a:p>
                      <a:pPr algn="l" fontAlgn="b"/>
                      <a:r>
                        <a:rPr lang="en-US" sz="1800" b="0" i="0" u="none" strike="noStrike" baseline="0" dirty="0">
                          <a:solidFill>
                            <a:schemeClr val="dk1"/>
                          </a:solidFill>
                          <a:effectLst/>
                          <a:latin typeface="+mn-lt"/>
                        </a:rPr>
                        <a:t>samples</a:t>
                      </a:r>
                      <a:endParaRPr lang="en-US" sz="1800" b="0" i="0" u="none" strike="noStrike" dirty="0">
                        <a:solidFill>
                          <a:srgbClr val="000000"/>
                        </a:solidFill>
                        <a:effectLst/>
                        <a:latin typeface="Calibri" charset="0"/>
                      </a:endParaRPr>
                    </a:p>
                  </a:txBody>
                  <a:tcPr marL="9525" marR="9525" marT="9525" marB="0" anchor="b"/>
                </a:tc>
                <a:tc>
                  <a:txBody>
                    <a:bodyPr/>
                    <a:lstStyle/>
                    <a:p>
                      <a:pPr algn="r" fontAlgn="b"/>
                      <a:r>
                        <a:rPr lang="en-US" sz="1800" b="0" i="0" u="none" strike="noStrike" dirty="0">
                          <a:solidFill>
                            <a:srgbClr val="000000"/>
                          </a:solidFill>
                          <a:effectLst/>
                          <a:latin typeface="Calibri" charset="0"/>
                        </a:rPr>
                        <a:t>7149</a:t>
                      </a:r>
                    </a:p>
                  </a:txBody>
                  <a:tcPr marL="9525" marR="9525" marT="9525" marB="0" anchor="b"/>
                </a:tc>
                <a:extLst>
                  <a:ext uri="{0D108BD9-81ED-4DB2-BD59-A6C34878D82A}">
                    <a16:rowId xmlns:a16="http://schemas.microsoft.com/office/drawing/2014/main" val="10001"/>
                  </a:ext>
                </a:extLst>
              </a:tr>
              <a:tr h="463463">
                <a:tc>
                  <a:txBody>
                    <a:bodyPr/>
                    <a:lstStyle/>
                    <a:p>
                      <a:pPr algn="l" fontAlgn="b"/>
                      <a:r>
                        <a:rPr lang="en-US" sz="1800" b="0" i="0" u="none" strike="noStrike" dirty="0">
                          <a:solidFill>
                            <a:srgbClr val="000000"/>
                          </a:solidFill>
                          <a:effectLst/>
                          <a:latin typeface="Calibri" charset="0"/>
                        </a:rPr>
                        <a:t>somatic</a:t>
                      </a:r>
                      <a:r>
                        <a:rPr lang="en-US" sz="1800" b="0" i="0" u="none" strike="noStrike" baseline="0" dirty="0">
                          <a:solidFill>
                            <a:srgbClr val="000000"/>
                          </a:solidFill>
                          <a:effectLst/>
                          <a:latin typeface="Calibri" charset="0"/>
                        </a:rPr>
                        <a:t> events</a:t>
                      </a:r>
                      <a:endParaRPr lang="en-US" sz="1800" b="0" i="0" u="none" strike="noStrike" dirty="0">
                        <a:solidFill>
                          <a:srgbClr val="000000"/>
                        </a:solidFill>
                        <a:effectLst/>
                        <a:latin typeface="Calibri" charset="0"/>
                      </a:endParaRPr>
                    </a:p>
                  </a:txBody>
                  <a:tcPr marL="9525" marR="9525" marT="9525" marB="0" anchor="b"/>
                </a:tc>
                <a:tc>
                  <a:txBody>
                    <a:bodyPr/>
                    <a:lstStyle/>
                    <a:p>
                      <a:pPr algn="r" fontAlgn="b"/>
                      <a:r>
                        <a:rPr lang="en-US" sz="1800" b="0" i="0" u="none" strike="noStrike" dirty="0">
                          <a:solidFill>
                            <a:srgbClr val="000000"/>
                          </a:solidFill>
                          <a:effectLst/>
                          <a:latin typeface="Calibri" charset="0"/>
                        </a:rPr>
                        <a:t>178</a:t>
                      </a:r>
                    </a:p>
                  </a:txBody>
                  <a:tcPr marL="9525" marR="9525" marT="9525" marB="0" anchor="b"/>
                </a:tc>
                <a:extLst>
                  <a:ext uri="{0D108BD9-81ED-4DB2-BD59-A6C34878D82A}">
                    <a16:rowId xmlns:a16="http://schemas.microsoft.com/office/drawing/2014/main" val="10002"/>
                  </a:ext>
                </a:extLst>
              </a:tr>
              <a:tr h="463463">
                <a:tc>
                  <a:txBody>
                    <a:bodyPr/>
                    <a:lstStyle/>
                    <a:p>
                      <a:pPr algn="l" fontAlgn="b"/>
                      <a:r>
                        <a:rPr lang="en-US" sz="1800" b="0" i="0" u="none" strike="noStrike" baseline="0" dirty="0">
                          <a:solidFill>
                            <a:schemeClr val="dk1"/>
                          </a:solidFill>
                          <a:effectLst/>
                          <a:latin typeface="+mn-lt"/>
                        </a:rPr>
                        <a:t>samples w/somatic event</a:t>
                      </a:r>
                      <a:endParaRPr lang="en-US" sz="1800" b="0" i="0" u="none" strike="noStrike" dirty="0">
                        <a:solidFill>
                          <a:srgbClr val="000000"/>
                        </a:solidFill>
                        <a:effectLst/>
                        <a:latin typeface="Calibri" charset="0"/>
                      </a:endParaRPr>
                    </a:p>
                  </a:txBody>
                  <a:tcPr marL="9525" marR="9525" marT="9525" marB="0" anchor="b"/>
                </a:tc>
                <a:tc>
                  <a:txBody>
                    <a:bodyPr/>
                    <a:lstStyle/>
                    <a:p>
                      <a:pPr algn="r" fontAlgn="b"/>
                      <a:r>
                        <a:rPr lang="en-US" sz="1800" b="0" i="0" u="none" strike="noStrike" dirty="0">
                          <a:solidFill>
                            <a:srgbClr val="000000"/>
                          </a:solidFill>
                          <a:effectLst/>
                          <a:latin typeface="Calibri" charset="0"/>
                        </a:rPr>
                        <a:t>130 (1.8%)</a:t>
                      </a:r>
                    </a:p>
                  </a:txBody>
                  <a:tcPr marL="9525" marR="9525" marT="9525" marB="0" anchor="b"/>
                </a:tc>
                <a:extLst>
                  <a:ext uri="{0D108BD9-81ED-4DB2-BD59-A6C34878D82A}">
                    <a16:rowId xmlns:a16="http://schemas.microsoft.com/office/drawing/2014/main" val="10003"/>
                  </a:ext>
                </a:extLst>
              </a:tr>
              <a:tr h="283845">
                <a:tc>
                  <a:txBody>
                    <a:bodyPr/>
                    <a:lstStyle/>
                    <a:p>
                      <a:pPr algn="l" fontAlgn="b"/>
                      <a:endParaRPr lang="en-US" sz="1800" b="0" i="0" u="none" strike="noStrike" dirty="0">
                        <a:solidFill>
                          <a:srgbClr val="000000"/>
                        </a:solidFill>
                        <a:effectLst/>
                        <a:latin typeface="Calibri" charset="0"/>
                      </a:endParaRPr>
                    </a:p>
                  </a:txBody>
                  <a:tcPr marL="9525" marR="9525" marT="9525" marB="0" anchor="b"/>
                </a:tc>
                <a:tc>
                  <a:txBody>
                    <a:bodyPr/>
                    <a:lstStyle/>
                    <a:p>
                      <a:pPr algn="r" fontAlgn="b"/>
                      <a:endParaRPr lang="en-US" sz="18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4"/>
                  </a:ext>
                </a:extLst>
              </a:tr>
              <a:tr h="463463">
                <a:tc>
                  <a:txBody>
                    <a:bodyPr/>
                    <a:lstStyle/>
                    <a:p>
                      <a:pPr algn="l" fontAlgn="b"/>
                      <a:r>
                        <a:rPr lang="en-US" sz="2100" b="1" i="0" u="none" strike="noStrike" dirty="0">
                          <a:solidFill>
                            <a:srgbClr val="000000"/>
                          </a:solidFill>
                          <a:effectLst/>
                          <a:latin typeface="Calibri" charset="0"/>
                        </a:rPr>
                        <a:t>NAT</a:t>
                      </a:r>
                    </a:p>
                  </a:txBody>
                  <a:tcPr marL="9525" marR="9525" marT="9525" marB="0" anchor="b"/>
                </a:tc>
                <a:tc>
                  <a:txBody>
                    <a:bodyPr/>
                    <a:lstStyle/>
                    <a:p>
                      <a:endParaRPr lang="en-US" sz="1400"/>
                    </a:p>
                  </a:txBody>
                  <a:tcPr marL="9525" marR="9525" marT="9525" marB="0" anchor="b"/>
                </a:tc>
                <a:extLst>
                  <a:ext uri="{0D108BD9-81ED-4DB2-BD59-A6C34878D82A}">
                    <a16:rowId xmlns:a16="http://schemas.microsoft.com/office/drawing/2014/main" val="10005"/>
                  </a:ext>
                </a:extLst>
              </a:tr>
              <a:tr h="463463">
                <a:tc>
                  <a:txBody>
                    <a:bodyPr/>
                    <a:lstStyle/>
                    <a:p>
                      <a:pPr algn="l" fontAlgn="b"/>
                      <a:r>
                        <a:rPr lang="en-US" sz="1800" b="0" i="0" u="none" strike="noStrike" baseline="0" dirty="0">
                          <a:solidFill>
                            <a:schemeClr val="dk1"/>
                          </a:solidFill>
                          <a:effectLst/>
                          <a:latin typeface="+mn-lt"/>
                        </a:rPr>
                        <a:t>samples</a:t>
                      </a:r>
                      <a:endParaRPr lang="en-US" sz="1800" b="0" i="0" u="none" strike="noStrike" dirty="0">
                        <a:solidFill>
                          <a:srgbClr val="000000"/>
                        </a:solidFill>
                        <a:effectLst/>
                        <a:latin typeface="Calibri" charset="0"/>
                      </a:endParaRPr>
                    </a:p>
                  </a:txBody>
                  <a:tcPr marL="9525" marR="9525" marT="9525" marB="0" anchor="b"/>
                </a:tc>
                <a:tc>
                  <a:txBody>
                    <a:bodyPr/>
                    <a:lstStyle/>
                    <a:p>
                      <a:pPr algn="r" fontAlgn="b"/>
                      <a:r>
                        <a:rPr lang="en-US" sz="1800" b="0" i="0" u="none" strike="noStrike" dirty="0">
                          <a:solidFill>
                            <a:srgbClr val="000000"/>
                          </a:solidFill>
                          <a:effectLst/>
                          <a:latin typeface="Calibri" charset="0"/>
                        </a:rPr>
                        <a:t>1708</a:t>
                      </a:r>
                    </a:p>
                  </a:txBody>
                  <a:tcPr marL="9525" marR="9525" marT="9525" marB="0" anchor="b"/>
                </a:tc>
                <a:extLst>
                  <a:ext uri="{0D108BD9-81ED-4DB2-BD59-A6C34878D82A}">
                    <a16:rowId xmlns:a16="http://schemas.microsoft.com/office/drawing/2014/main" val="10006"/>
                  </a:ext>
                </a:extLst>
              </a:tr>
              <a:tr h="463463">
                <a:tc>
                  <a:txBody>
                    <a:bodyPr/>
                    <a:lstStyle/>
                    <a:p>
                      <a:pPr algn="l" fontAlgn="b"/>
                      <a:r>
                        <a:rPr lang="en-US" sz="1800" b="0" i="0" u="none" strike="noStrike" dirty="0">
                          <a:solidFill>
                            <a:srgbClr val="000000"/>
                          </a:solidFill>
                          <a:effectLst/>
                          <a:latin typeface="Calibri" charset="0"/>
                        </a:rPr>
                        <a:t>events</a:t>
                      </a:r>
                    </a:p>
                  </a:txBody>
                  <a:tcPr marL="9525" marR="9525" marT="9525" marB="0" anchor="b"/>
                </a:tc>
                <a:tc>
                  <a:txBody>
                    <a:bodyPr/>
                    <a:lstStyle/>
                    <a:p>
                      <a:pPr algn="r" fontAlgn="b"/>
                      <a:r>
                        <a:rPr lang="en-US" sz="1800" b="0" i="0" u="none" strike="noStrike" dirty="0">
                          <a:solidFill>
                            <a:srgbClr val="000000"/>
                          </a:solidFill>
                          <a:effectLst/>
                          <a:latin typeface="Calibri" charset="0"/>
                        </a:rPr>
                        <a:t>338</a:t>
                      </a:r>
                    </a:p>
                  </a:txBody>
                  <a:tcPr marL="9525" marR="9525" marT="9525" marB="0" anchor="b"/>
                </a:tc>
                <a:extLst>
                  <a:ext uri="{0D108BD9-81ED-4DB2-BD59-A6C34878D82A}">
                    <a16:rowId xmlns:a16="http://schemas.microsoft.com/office/drawing/2014/main" val="10007"/>
                  </a:ext>
                </a:extLst>
              </a:tr>
              <a:tr h="463463">
                <a:tc>
                  <a:txBody>
                    <a:bodyPr/>
                    <a:lstStyle/>
                    <a:p>
                      <a:pPr algn="l" fontAlgn="b"/>
                      <a:r>
                        <a:rPr lang="en-US" sz="1800" b="0" i="0" u="none" strike="noStrike" baseline="0" dirty="0">
                          <a:solidFill>
                            <a:schemeClr val="dk1"/>
                          </a:solidFill>
                          <a:effectLst/>
                          <a:latin typeface="+mn-lt"/>
                        </a:rPr>
                        <a:t>samples w/somatic event</a:t>
                      </a:r>
                      <a:endParaRPr lang="en-US" sz="1800" b="0" i="0" u="none" strike="noStrike" dirty="0">
                        <a:solidFill>
                          <a:srgbClr val="000000"/>
                        </a:solidFill>
                        <a:effectLst/>
                        <a:latin typeface="Calibri" charset="0"/>
                      </a:endParaRPr>
                    </a:p>
                  </a:txBody>
                  <a:tcPr marL="9525" marR="9525" marT="9525" marB="0" anchor="b"/>
                </a:tc>
                <a:tc>
                  <a:txBody>
                    <a:bodyPr/>
                    <a:lstStyle/>
                    <a:p>
                      <a:pPr algn="r" fontAlgn="b"/>
                      <a:r>
                        <a:rPr lang="en-US" sz="1800" b="0" i="0" u="none" strike="noStrike" dirty="0">
                          <a:solidFill>
                            <a:srgbClr val="000000"/>
                          </a:solidFill>
                          <a:effectLst/>
                          <a:latin typeface="Calibri" charset="0"/>
                        </a:rPr>
                        <a:t>78 (4.6%)</a:t>
                      </a:r>
                    </a:p>
                  </a:txBody>
                  <a:tcPr marL="9525" marR="9525" marT="9525"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25990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algn="l"/>
            <a:r>
              <a:rPr lang="en-US" dirty="0"/>
              <a:t>Somatic alterations and clinical features</a:t>
            </a:r>
          </a:p>
        </p:txBody>
      </p:sp>
      <p:sp>
        <p:nvSpPr>
          <p:cNvPr id="3" name="Content Placeholder 2"/>
          <p:cNvSpPr>
            <a:spLocks noGrp="1"/>
          </p:cNvSpPr>
          <p:nvPr>
            <p:ph idx="1"/>
          </p:nvPr>
        </p:nvSpPr>
        <p:spPr>
          <a:xfrm>
            <a:off x="457200" y="1616242"/>
            <a:ext cx="3614195" cy="4525963"/>
          </a:xfrm>
        </p:spPr>
        <p:txBody>
          <a:bodyPr>
            <a:normAutofit/>
          </a:bodyPr>
          <a:lstStyle/>
          <a:p>
            <a:pPr>
              <a:buFont typeface=".AppleSystemUIFont" charset="-120"/>
              <a:buChar char="-"/>
            </a:pPr>
            <a:r>
              <a:rPr lang="en-US" dirty="0"/>
              <a:t>Association with age (p = 3e-15) in blood </a:t>
            </a:r>
          </a:p>
          <a:p>
            <a:pPr>
              <a:buFont typeface=".AppleSystemUIFont" charset="-120"/>
              <a:buChar char="-"/>
            </a:pPr>
            <a:endParaRPr lang="en-US" sz="750" dirty="0"/>
          </a:p>
          <a:p>
            <a:pPr>
              <a:buFont typeface=".AppleSystemUIFont" charset="-120"/>
              <a:buChar char="-"/>
            </a:pPr>
            <a:r>
              <a:rPr lang="en-US" dirty="0"/>
              <a:t>No association with age in NAT</a:t>
            </a:r>
          </a:p>
          <a:p>
            <a:pPr>
              <a:buFont typeface=".AppleSystemUIFont" charset="-120"/>
              <a:buChar char="-"/>
            </a:pPr>
            <a:endParaRPr lang="en-US" sz="750" dirty="0"/>
          </a:p>
          <a:p>
            <a:pPr>
              <a:buFont typeface=".AppleSystemUIFont" charset="-120"/>
              <a:buChar char="-"/>
            </a:pPr>
            <a:r>
              <a:rPr lang="en-US" dirty="0"/>
              <a:t>No association with stage, sex</a:t>
            </a:r>
          </a:p>
          <a:p>
            <a:pPr>
              <a:buFont typeface=".AppleSystemUIFont" charset="-120"/>
              <a:buChar char="-"/>
            </a:pPr>
            <a:endParaRPr lang="en-US" sz="75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395" y="1655628"/>
            <a:ext cx="4064708" cy="4180183"/>
          </a:xfrm>
          <a:prstGeom prst="rect">
            <a:avLst/>
          </a:prstGeom>
        </p:spPr>
      </p:pic>
      <p:sp>
        <p:nvSpPr>
          <p:cNvPr id="20" name="TextBox 19"/>
          <p:cNvSpPr txBox="1"/>
          <p:nvPr/>
        </p:nvSpPr>
        <p:spPr>
          <a:xfrm>
            <a:off x="4890601" y="1454671"/>
            <a:ext cx="843924" cy="276999"/>
          </a:xfrm>
          <a:prstGeom prst="rect">
            <a:avLst/>
          </a:prstGeom>
          <a:noFill/>
        </p:spPr>
        <p:txBody>
          <a:bodyPr wrap="square" rtlCol="0">
            <a:spAutoFit/>
          </a:bodyPr>
          <a:lstStyle/>
          <a:p>
            <a:pPr algn="ctr"/>
            <a:r>
              <a:rPr lang="en-US" sz="1200" b="1" dirty="0">
                <a:latin typeface="Arial" charset="0"/>
                <a:ea typeface="Arial" charset="0"/>
                <a:cs typeface="Arial" charset="0"/>
              </a:rPr>
              <a:t>Blood</a:t>
            </a:r>
          </a:p>
        </p:txBody>
      </p:sp>
      <p:sp>
        <p:nvSpPr>
          <p:cNvPr id="21" name="TextBox 20"/>
          <p:cNvSpPr txBox="1"/>
          <p:nvPr/>
        </p:nvSpPr>
        <p:spPr>
          <a:xfrm>
            <a:off x="6690257" y="1454671"/>
            <a:ext cx="843924" cy="276999"/>
          </a:xfrm>
          <a:prstGeom prst="rect">
            <a:avLst/>
          </a:prstGeom>
          <a:noFill/>
        </p:spPr>
        <p:txBody>
          <a:bodyPr wrap="square" rtlCol="0">
            <a:spAutoFit/>
          </a:bodyPr>
          <a:lstStyle/>
          <a:p>
            <a:pPr algn="ctr"/>
            <a:r>
              <a:rPr lang="en-US" sz="1200" b="1" dirty="0">
                <a:latin typeface="Arial" charset="0"/>
                <a:ea typeface="Arial" charset="0"/>
                <a:cs typeface="Arial" charset="0"/>
              </a:rPr>
              <a:t>NAT</a:t>
            </a:r>
          </a:p>
        </p:txBody>
      </p:sp>
      <p:sp>
        <p:nvSpPr>
          <p:cNvPr id="22" name="TextBox 21"/>
          <p:cNvSpPr txBox="1"/>
          <p:nvPr/>
        </p:nvSpPr>
        <p:spPr>
          <a:xfrm>
            <a:off x="4460684" y="5594431"/>
            <a:ext cx="843924" cy="461665"/>
          </a:xfrm>
          <a:prstGeom prst="rect">
            <a:avLst/>
          </a:prstGeom>
          <a:noFill/>
        </p:spPr>
        <p:txBody>
          <a:bodyPr wrap="square" rtlCol="0">
            <a:spAutoFit/>
          </a:bodyPr>
          <a:lstStyle/>
          <a:p>
            <a:pPr algn="ctr"/>
            <a:r>
              <a:rPr lang="en-US" sz="1200" dirty="0">
                <a:latin typeface="Arial" charset="0"/>
                <a:ea typeface="Arial" charset="0"/>
                <a:cs typeface="Arial" charset="0"/>
              </a:rPr>
              <a:t>not mosaic</a:t>
            </a:r>
          </a:p>
        </p:txBody>
      </p:sp>
      <p:sp>
        <p:nvSpPr>
          <p:cNvPr id="23" name="TextBox 22"/>
          <p:cNvSpPr txBox="1"/>
          <p:nvPr/>
        </p:nvSpPr>
        <p:spPr>
          <a:xfrm>
            <a:off x="5353003" y="5594431"/>
            <a:ext cx="843924" cy="276999"/>
          </a:xfrm>
          <a:prstGeom prst="rect">
            <a:avLst/>
          </a:prstGeom>
          <a:noFill/>
        </p:spPr>
        <p:txBody>
          <a:bodyPr wrap="square" rtlCol="0">
            <a:spAutoFit/>
          </a:bodyPr>
          <a:lstStyle/>
          <a:p>
            <a:pPr algn="ctr"/>
            <a:r>
              <a:rPr lang="en-US" sz="1200" dirty="0">
                <a:latin typeface="Arial" charset="0"/>
                <a:ea typeface="Arial" charset="0"/>
                <a:cs typeface="Arial" charset="0"/>
              </a:rPr>
              <a:t>mosaic</a:t>
            </a:r>
          </a:p>
        </p:txBody>
      </p:sp>
      <p:sp>
        <p:nvSpPr>
          <p:cNvPr id="24" name="TextBox 23"/>
          <p:cNvSpPr txBox="1"/>
          <p:nvPr/>
        </p:nvSpPr>
        <p:spPr>
          <a:xfrm>
            <a:off x="6246320" y="5594431"/>
            <a:ext cx="843924" cy="461665"/>
          </a:xfrm>
          <a:prstGeom prst="rect">
            <a:avLst/>
          </a:prstGeom>
          <a:noFill/>
        </p:spPr>
        <p:txBody>
          <a:bodyPr wrap="square" rtlCol="0">
            <a:spAutoFit/>
          </a:bodyPr>
          <a:lstStyle/>
          <a:p>
            <a:pPr algn="ctr"/>
            <a:r>
              <a:rPr lang="en-US" sz="1200" dirty="0">
                <a:latin typeface="Arial" charset="0"/>
                <a:ea typeface="Arial" charset="0"/>
                <a:cs typeface="Arial" charset="0"/>
              </a:rPr>
              <a:t>not mosaic</a:t>
            </a:r>
          </a:p>
        </p:txBody>
      </p:sp>
      <p:sp>
        <p:nvSpPr>
          <p:cNvPr id="25" name="TextBox 24"/>
          <p:cNvSpPr txBox="1"/>
          <p:nvPr/>
        </p:nvSpPr>
        <p:spPr>
          <a:xfrm>
            <a:off x="7138640" y="5594431"/>
            <a:ext cx="843924" cy="276999"/>
          </a:xfrm>
          <a:prstGeom prst="rect">
            <a:avLst/>
          </a:prstGeom>
          <a:noFill/>
        </p:spPr>
        <p:txBody>
          <a:bodyPr wrap="square" rtlCol="0">
            <a:spAutoFit/>
          </a:bodyPr>
          <a:lstStyle/>
          <a:p>
            <a:pPr algn="ctr"/>
            <a:r>
              <a:rPr lang="en-US" sz="1200" dirty="0">
                <a:latin typeface="Arial" charset="0"/>
                <a:ea typeface="Arial" charset="0"/>
                <a:cs typeface="Arial" charset="0"/>
              </a:rPr>
              <a:t>mosaic</a:t>
            </a:r>
          </a:p>
        </p:txBody>
      </p:sp>
    </p:spTree>
    <p:extLst>
      <p:ext uri="{BB962C8B-B14F-4D97-AF65-F5344CB8AC3E}">
        <p14:creationId xmlns:p14="http://schemas.microsoft.com/office/powerpoint/2010/main" val="801336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889" r="5682" b="8978"/>
          <a:stretch/>
        </p:blipFill>
        <p:spPr>
          <a:xfrm>
            <a:off x="2077571" y="1210437"/>
            <a:ext cx="6947160" cy="4674724"/>
          </a:xfrm>
          <a:prstGeom prst="rect">
            <a:avLst/>
          </a:prstGeom>
        </p:spPr>
      </p:pic>
      <p:sp>
        <p:nvSpPr>
          <p:cNvPr id="6" name="TextBox 5"/>
          <p:cNvSpPr txBox="1"/>
          <p:nvPr/>
        </p:nvSpPr>
        <p:spPr>
          <a:xfrm>
            <a:off x="2452871" y="5692193"/>
            <a:ext cx="843924" cy="253916"/>
          </a:xfrm>
          <a:prstGeom prst="rect">
            <a:avLst/>
          </a:prstGeom>
          <a:noFill/>
        </p:spPr>
        <p:txBody>
          <a:bodyPr wrap="square" rtlCol="0">
            <a:spAutoFit/>
          </a:bodyPr>
          <a:lstStyle/>
          <a:p>
            <a:pPr algn="ctr"/>
            <a:r>
              <a:rPr lang="en-US" sz="1050" dirty="0" err="1">
                <a:latin typeface="Helvetica" charset="0"/>
                <a:ea typeface="Helvetica" charset="0"/>
                <a:cs typeface="Helvetica" charset="0"/>
              </a:rPr>
              <a:t>Chr</a:t>
            </a:r>
            <a:endParaRPr lang="en-US" sz="1050" dirty="0">
              <a:latin typeface="Helvetica" charset="0"/>
              <a:ea typeface="Helvetica" charset="0"/>
              <a:cs typeface="Helvetica" charset="0"/>
            </a:endParaRPr>
          </a:p>
        </p:txBody>
      </p:sp>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161512" y="4626424"/>
            <a:ext cx="1823699" cy="1181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rot="10800000" flipV="1">
            <a:off x="161511" y="191386"/>
            <a:ext cx="8863219" cy="740925"/>
          </a:xfrm>
        </p:spPr>
        <p:txBody>
          <a:bodyPr anchor="t">
            <a:normAutofit fontScale="90000"/>
          </a:bodyPr>
          <a:lstStyle/>
          <a:p>
            <a:pPr algn="l"/>
            <a:r>
              <a:rPr lang="en-US" dirty="0"/>
              <a:t>Distribution of somatic  alterations </a:t>
            </a:r>
          </a:p>
        </p:txBody>
      </p:sp>
    </p:spTree>
    <p:extLst>
      <p:ext uri="{BB962C8B-B14F-4D97-AF65-F5344CB8AC3E}">
        <p14:creationId xmlns:p14="http://schemas.microsoft.com/office/powerpoint/2010/main" val="54266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889" r="5682" b="8978"/>
          <a:stretch/>
        </p:blipFill>
        <p:spPr>
          <a:xfrm>
            <a:off x="2077571" y="1210437"/>
            <a:ext cx="6947160" cy="4674724"/>
          </a:xfrm>
          <a:prstGeom prst="rect">
            <a:avLst/>
          </a:prstGeom>
        </p:spPr>
      </p:pic>
      <p:sp>
        <p:nvSpPr>
          <p:cNvPr id="6" name="TextBox 5"/>
          <p:cNvSpPr txBox="1"/>
          <p:nvPr/>
        </p:nvSpPr>
        <p:spPr>
          <a:xfrm>
            <a:off x="2452871" y="5692193"/>
            <a:ext cx="843924" cy="253916"/>
          </a:xfrm>
          <a:prstGeom prst="rect">
            <a:avLst/>
          </a:prstGeom>
          <a:noFill/>
        </p:spPr>
        <p:txBody>
          <a:bodyPr wrap="square" rtlCol="0">
            <a:spAutoFit/>
          </a:bodyPr>
          <a:lstStyle/>
          <a:p>
            <a:pPr algn="ctr"/>
            <a:r>
              <a:rPr lang="en-US" sz="1050" dirty="0" err="1">
                <a:latin typeface="Helvetica" charset="0"/>
                <a:ea typeface="Helvetica" charset="0"/>
                <a:cs typeface="Helvetica" charset="0"/>
              </a:rPr>
              <a:t>Chr</a:t>
            </a:r>
            <a:endParaRPr lang="en-US" sz="1050" dirty="0">
              <a:latin typeface="Helvetica" charset="0"/>
              <a:ea typeface="Helvetica" charset="0"/>
              <a:cs typeface="Helvetica" charset="0"/>
            </a:endParaRPr>
          </a:p>
        </p:txBody>
      </p:sp>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161512" y="4626424"/>
            <a:ext cx="1823699" cy="1181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6103207" y="1058956"/>
            <a:ext cx="2921524" cy="4826204"/>
          </a:xfrm>
          <a:prstGeom prst="rect">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858985" y="1058956"/>
            <a:ext cx="2988881" cy="4826204"/>
          </a:xfrm>
          <a:prstGeom prst="rect">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5859556" y="1250576"/>
            <a:ext cx="231962" cy="447827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5667935" y="932311"/>
            <a:ext cx="635374" cy="300082"/>
          </a:xfrm>
          <a:prstGeom prst="rect">
            <a:avLst/>
          </a:prstGeom>
          <a:noFill/>
        </p:spPr>
        <p:txBody>
          <a:bodyPr wrap="square" rtlCol="0">
            <a:spAutoFit/>
          </a:bodyPr>
          <a:lstStyle/>
          <a:p>
            <a:pPr algn="ctr"/>
            <a:r>
              <a:rPr lang="en-US" sz="1350" dirty="0"/>
              <a:t>8q</a:t>
            </a:r>
          </a:p>
        </p:txBody>
      </p:sp>
      <p:sp>
        <p:nvSpPr>
          <p:cNvPr id="10" name="Title 9">
            <a:extLst>
              <a:ext uri="{FF2B5EF4-FFF2-40B4-BE49-F238E27FC236}">
                <a16:creationId xmlns:a16="http://schemas.microsoft.com/office/drawing/2014/main" id="{C29C1A20-74CC-C24C-B3A4-81D76CC95BE7}"/>
              </a:ext>
            </a:extLst>
          </p:cNvPr>
          <p:cNvSpPr>
            <a:spLocks noGrp="1"/>
          </p:cNvSpPr>
          <p:nvPr>
            <p:ph type="title"/>
          </p:nvPr>
        </p:nvSpPr>
        <p:spPr/>
        <p:txBody>
          <a:bodyPr/>
          <a:lstStyle/>
          <a:p>
            <a:endParaRPr lang="en-US"/>
          </a:p>
        </p:txBody>
      </p:sp>
      <p:sp>
        <p:nvSpPr>
          <p:cNvPr id="12" name="Title 1">
            <a:extLst>
              <a:ext uri="{FF2B5EF4-FFF2-40B4-BE49-F238E27FC236}">
                <a16:creationId xmlns:a16="http://schemas.microsoft.com/office/drawing/2014/main" id="{ECFC6673-299B-3B40-8044-22AFC2D38B56}"/>
              </a:ext>
            </a:extLst>
          </p:cNvPr>
          <p:cNvSpPr txBox="1">
            <a:spLocks/>
          </p:cNvSpPr>
          <p:nvPr/>
        </p:nvSpPr>
        <p:spPr>
          <a:xfrm rot="10800000" flipV="1">
            <a:off x="161511" y="191386"/>
            <a:ext cx="8863219" cy="740925"/>
          </a:xfrm>
          <a:prstGeom prst="rect">
            <a:avLst/>
          </a:prstGeom>
        </p:spPr>
        <p:txBody>
          <a:bodyPr vert="horz" lIns="91440" tIns="45720" rIns="91440" bIns="45720" rtlCol="0" anchor="t">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t>Distribution of somatic  alterations </a:t>
            </a:r>
            <a:endParaRPr lang="en-US" dirty="0"/>
          </a:p>
        </p:txBody>
      </p:sp>
    </p:spTree>
    <p:extLst>
      <p:ext uri="{BB962C8B-B14F-4D97-AF65-F5344CB8AC3E}">
        <p14:creationId xmlns:p14="http://schemas.microsoft.com/office/powerpoint/2010/main" val="2779320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889" r="5682" b="8978"/>
          <a:stretch/>
        </p:blipFill>
        <p:spPr>
          <a:xfrm>
            <a:off x="2077571" y="1210437"/>
            <a:ext cx="6947160" cy="4674724"/>
          </a:xfrm>
          <a:prstGeom prst="rect">
            <a:avLst/>
          </a:prstGeom>
        </p:spPr>
      </p:pic>
      <p:sp>
        <p:nvSpPr>
          <p:cNvPr id="6" name="TextBox 5"/>
          <p:cNvSpPr txBox="1"/>
          <p:nvPr/>
        </p:nvSpPr>
        <p:spPr>
          <a:xfrm>
            <a:off x="2452871" y="5692193"/>
            <a:ext cx="843924" cy="253916"/>
          </a:xfrm>
          <a:prstGeom prst="rect">
            <a:avLst/>
          </a:prstGeom>
          <a:noFill/>
        </p:spPr>
        <p:txBody>
          <a:bodyPr wrap="square" rtlCol="0">
            <a:spAutoFit/>
          </a:bodyPr>
          <a:lstStyle/>
          <a:p>
            <a:pPr algn="ctr"/>
            <a:r>
              <a:rPr lang="en-US" sz="1050" dirty="0" err="1">
                <a:latin typeface="Helvetica" charset="0"/>
                <a:ea typeface="Helvetica" charset="0"/>
                <a:cs typeface="Helvetica" charset="0"/>
              </a:rPr>
              <a:t>Chr</a:t>
            </a:r>
            <a:endParaRPr lang="en-US" sz="1050" dirty="0">
              <a:latin typeface="Helvetica" charset="0"/>
              <a:ea typeface="Helvetica" charset="0"/>
              <a:cs typeface="Helvetica" charset="0"/>
            </a:endParaRPr>
          </a:p>
        </p:txBody>
      </p:sp>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161512" y="4626424"/>
            <a:ext cx="1823699" cy="1181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6373905" y="1058956"/>
            <a:ext cx="2650826" cy="4826204"/>
          </a:xfrm>
          <a:prstGeom prst="rect">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858985" y="1058956"/>
            <a:ext cx="3323300" cy="4826204"/>
          </a:xfrm>
          <a:prstGeom prst="rect">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6182285" y="1250576"/>
            <a:ext cx="191619" cy="447827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5960407" y="932311"/>
            <a:ext cx="635374" cy="300082"/>
          </a:xfrm>
          <a:prstGeom prst="rect">
            <a:avLst/>
          </a:prstGeom>
          <a:noFill/>
        </p:spPr>
        <p:txBody>
          <a:bodyPr wrap="square" rtlCol="0">
            <a:spAutoFit/>
          </a:bodyPr>
          <a:lstStyle/>
          <a:p>
            <a:pPr algn="ctr"/>
            <a:r>
              <a:rPr lang="en-US" sz="1350" dirty="0"/>
              <a:t>9</a:t>
            </a:r>
            <a:r>
              <a:rPr lang="en-US" sz="1350"/>
              <a:t>q</a:t>
            </a:r>
            <a:endParaRPr lang="en-US" sz="1350" dirty="0"/>
          </a:p>
        </p:txBody>
      </p:sp>
      <p:sp>
        <p:nvSpPr>
          <p:cNvPr id="10" name="Title 9">
            <a:extLst>
              <a:ext uri="{FF2B5EF4-FFF2-40B4-BE49-F238E27FC236}">
                <a16:creationId xmlns:a16="http://schemas.microsoft.com/office/drawing/2014/main" id="{F34C60B8-E97B-1A4F-AFC1-6039C1C9DFCA}"/>
              </a:ext>
            </a:extLst>
          </p:cNvPr>
          <p:cNvSpPr>
            <a:spLocks noGrp="1"/>
          </p:cNvSpPr>
          <p:nvPr>
            <p:ph type="title"/>
          </p:nvPr>
        </p:nvSpPr>
        <p:spPr/>
        <p:txBody>
          <a:bodyPr/>
          <a:lstStyle/>
          <a:p>
            <a:endParaRPr lang="en-US"/>
          </a:p>
        </p:txBody>
      </p:sp>
      <p:sp>
        <p:nvSpPr>
          <p:cNvPr id="12" name="Title 1">
            <a:extLst>
              <a:ext uri="{FF2B5EF4-FFF2-40B4-BE49-F238E27FC236}">
                <a16:creationId xmlns:a16="http://schemas.microsoft.com/office/drawing/2014/main" id="{0D7A190B-EB50-9543-BC9C-54D5773D4EE0}"/>
              </a:ext>
            </a:extLst>
          </p:cNvPr>
          <p:cNvSpPr txBox="1">
            <a:spLocks/>
          </p:cNvSpPr>
          <p:nvPr/>
        </p:nvSpPr>
        <p:spPr>
          <a:xfrm rot="10800000" flipV="1">
            <a:off x="161511" y="191386"/>
            <a:ext cx="8863219" cy="740925"/>
          </a:xfrm>
          <a:prstGeom prst="rect">
            <a:avLst/>
          </a:prstGeom>
        </p:spPr>
        <p:txBody>
          <a:bodyPr vert="horz" lIns="91440" tIns="45720" rIns="91440" bIns="45720" rtlCol="0" anchor="t">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t>Distribution of somatic  alterations </a:t>
            </a:r>
            <a:endParaRPr lang="en-US" dirty="0"/>
          </a:p>
        </p:txBody>
      </p:sp>
    </p:spTree>
    <p:extLst>
      <p:ext uri="{BB962C8B-B14F-4D97-AF65-F5344CB8AC3E}">
        <p14:creationId xmlns:p14="http://schemas.microsoft.com/office/powerpoint/2010/main" val="311854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latin typeface="Arial" charset="0"/>
                <a:ea typeface="Arial" charset="0"/>
                <a:cs typeface="Arial" charset="0"/>
              </a:rPr>
              <a:t>Field cancerization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865" y="2678574"/>
            <a:ext cx="6173381" cy="1881613"/>
          </a:xfrm>
          <a:ln>
            <a:solidFill>
              <a:schemeClr val="tx1"/>
            </a:solidFill>
          </a:ln>
        </p:spPr>
      </p:pic>
      <p:sp>
        <p:nvSpPr>
          <p:cNvPr id="4" name="Date Placeholder 3"/>
          <p:cNvSpPr>
            <a:spLocks noGrp="1"/>
          </p:cNvSpPr>
          <p:nvPr>
            <p:ph type="dt" sz="half" idx="10"/>
          </p:nvPr>
        </p:nvSpPr>
        <p:spPr/>
        <p:txBody>
          <a:bodyPr/>
          <a:lstStyle/>
          <a:p>
            <a:fld id="{46C0F422-5D91-214F-9218-6B488DCF4356}" type="datetime4">
              <a:rPr lang="en-US" smtClean="0"/>
              <a:pPr/>
              <a:t>November 6, 2018</a:t>
            </a:fld>
            <a:endParaRPr lang="en-US"/>
          </a:p>
        </p:txBody>
      </p:sp>
      <p:sp>
        <p:nvSpPr>
          <p:cNvPr id="5" name="Footer Placeholder 4"/>
          <p:cNvSpPr>
            <a:spLocks noGrp="1"/>
          </p:cNvSpPr>
          <p:nvPr>
            <p:ph type="ftr" sz="quarter" idx="11"/>
          </p:nvPr>
        </p:nvSpPr>
        <p:spPr>
          <a:xfrm>
            <a:off x="5435457" y="5692377"/>
            <a:ext cx="3617103" cy="273844"/>
          </a:xfrm>
        </p:spPr>
        <p:txBody>
          <a:bodyPr/>
          <a:lstStyle/>
          <a:p>
            <a:r>
              <a:rPr lang="en-US"/>
              <a:t>ITERT SYMPOSIUM</a:t>
            </a:r>
          </a:p>
        </p:txBody>
      </p:sp>
      <p:sp>
        <p:nvSpPr>
          <p:cNvPr id="7" name="Rectangle 6"/>
          <p:cNvSpPr/>
          <p:nvPr/>
        </p:nvSpPr>
        <p:spPr>
          <a:xfrm>
            <a:off x="3494316" y="4559868"/>
            <a:ext cx="4154930" cy="161583"/>
          </a:xfrm>
          <a:prstGeom prst="rect">
            <a:avLst/>
          </a:prstGeom>
        </p:spPr>
        <p:txBody>
          <a:bodyPr wrap="square">
            <a:spAutoFit/>
          </a:bodyPr>
          <a:lstStyle/>
          <a:p>
            <a:pPr algn="r"/>
            <a:r>
              <a:rPr lang="en-US" sz="450" dirty="0">
                <a:solidFill>
                  <a:srgbClr val="000000"/>
                </a:solidFill>
                <a:latin typeface="Arial" charset="0"/>
              </a:rPr>
              <a:t>Curtius K, Wright NA, Graham TA. An evolutionary perspective on field cancerization. Nat Rev Cancer. 2018;18: 19–32</a:t>
            </a:r>
            <a:endParaRPr lang="en-US" sz="450" dirty="0"/>
          </a:p>
        </p:txBody>
      </p:sp>
    </p:spTree>
    <p:extLst>
      <p:ext uri="{BB962C8B-B14F-4D97-AF65-F5344CB8AC3E}">
        <p14:creationId xmlns:p14="http://schemas.microsoft.com/office/powerpoint/2010/main" val="3546371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889" r="5682" b="8978"/>
          <a:stretch/>
        </p:blipFill>
        <p:spPr>
          <a:xfrm>
            <a:off x="2077571" y="1210437"/>
            <a:ext cx="6947160" cy="4674724"/>
          </a:xfrm>
          <a:prstGeom prst="rect">
            <a:avLst/>
          </a:prstGeom>
        </p:spPr>
      </p:pic>
      <p:sp>
        <p:nvSpPr>
          <p:cNvPr id="6" name="TextBox 5"/>
          <p:cNvSpPr txBox="1"/>
          <p:nvPr/>
        </p:nvSpPr>
        <p:spPr>
          <a:xfrm>
            <a:off x="2452871" y="5692193"/>
            <a:ext cx="843924" cy="253916"/>
          </a:xfrm>
          <a:prstGeom prst="rect">
            <a:avLst/>
          </a:prstGeom>
          <a:noFill/>
        </p:spPr>
        <p:txBody>
          <a:bodyPr wrap="square" rtlCol="0">
            <a:spAutoFit/>
          </a:bodyPr>
          <a:lstStyle/>
          <a:p>
            <a:pPr algn="ctr"/>
            <a:r>
              <a:rPr lang="en-US" sz="1050" dirty="0" err="1">
                <a:latin typeface="Helvetica" charset="0"/>
                <a:ea typeface="Helvetica" charset="0"/>
                <a:cs typeface="Helvetica" charset="0"/>
              </a:rPr>
              <a:t>Chr</a:t>
            </a:r>
            <a:endParaRPr lang="en-US" sz="1050" dirty="0">
              <a:latin typeface="Helvetica" charset="0"/>
              <a:ea typeface="Helvetica" charset="0"/>
              <a:cs typeface="Helvetica" charset="0"/>
            </a:endParaRPr>
          </a:p>
        </p:txBody>
      </p:sp>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161512" y="4626424"/>
            <a:ext cx="1823699" cy="1181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7483289" y="1058956"/>
            <a:ext cx="1541442" cy="4826204"/>
          </a:xfrm>
          <a:prstGeom prst="rect">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858985" y="1058956"/>
            <a:ext cx="4362082" cy="4826204"/>
          </a:xfrm>
          <a:prstGeom prst="rect">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7221066" y="1250576"/>
            <a:ext cx="262223" cy="447827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7029444" y="932311"/>
            <a:ext cx="635374" cy="300082"/>
          </a:xfrm>
          <a:prstGeom prst="rect">
            <a:avLst/>
          </a:prstGeom>
          <a:noFill/>
        </p:spPr>
        <p:txBody>
          <a:bodyPr wrap="square" rtlCol="0">
            <a:spAutoFit/>
          </a:bodyPr>
          <a:lstStyle/>
          <a:p>
            <a:pPr algn="ctr"/>
            <a:r>
              <a:rPr lang="en-US" sz="1350"/>
              <a:t>13</a:t>
            </a:r>
            <a:endParaRPr lang="en-US" sz="1350" dirty="0"/>
          </a:p>
        </p:txBody>
      </p:sp>
      <p:sp>
        <p:nvSpPr>
          <p:cNvPr id="10" name="Title 9">
            <a:extLst>
              <a:ext uri="{FF2B5EF4-FFF2-40B4-BE49-F238E27FC236}">
                <a16:creationId xmlns:a16="http://schemas.microsoft.com/office/drawing/2014/main" id="{3839E2E5-AFFE-0D48-96F1-A3D66D0BAEC9}"/>
              </a:ext>
            </a:extLst>
          </p:cNvPr>
          <p:cNvSpPr>
            <a:spLocks noGrp="1"/>
          </p:cNvSpPr>
          <p:nvPr>
            <p:ph type="title"/>
          </p:nvPr>
        </p:nvSpPr>
        <p:spPr/>
        <p:txBody>
          <a:bodyPr/>
          <a:lstStyle/>
          <a:p>
            <a:endParaRPr lang="en-US"/>
          </a:p>
        </p:txBody>
      </p:sp>
      <p:sp>
        <p:nvSpPr>
          <p:cNvPr id="12" name="Title 1">
            <a:extLst>
              <a:ext uri="{FF2B5EF4-FFF2-40B4-BE49-F238E27FC236}">
                <a16:creationId xmlns:a16="http://schemas.microsoft.com/office/drawing/2014/main" id="{3A3DBD92-F44D-0548-AFEB-FA5FD678587D}"/>
              </a:ext>
            </a:extLst>
          </p:cNvPr>
          <p:cNvSpPr txBox="1">
            <a:spLocks/>
          </p:cNvSpPr>
          <p:nvPr/>
        </p:nvSpPr>
        <p:spPr>
          <a:xfrm rot="10800000" flipV="1">
            <a:off x="161511" y="191386"/>
            <a:ext cx="8863219" cy="740925"/>
          </a:xfrm>
          <a:prstGeom prst="rect">
            <a:avLst/>
          </a:prstGeom>
        </p:spPr>
        <p:txBody>
          <a:bodyPr vert="horz" lIns="91440" tIns="45720" rIns="91440" bIns="45720" rtlCol="0" anchor="t">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t>Distribution of somatic  alterations </a:t>
            </a:r>
            <a:endParaRPr lang="en-US" dirty="0"/>
          </a:p>
        </p:txBody>
      </p:sp>
    </p:spTree>
    <p:extLst>
      <p:ext uri="{BB962C8B-B14F-4D97-AF65-F5344CB8AC3E}">
        <p14:creationId xmlns:p14="http://schemas.microsoft.com/office/powerpoint/2010/main" val="3804043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889" r="5682" b="8978"/>
          <a:stretch/>
        </p:blipFill>
        <p:spPr>
          <a:xfrm>
            <a:off x="2077571" y="1210437"/>
            <a:ext cx="6947160" cy="4674724"/>
          </a:xfrm>
          <a:prstGeom prst="rect">
            <a:avLst/>
          </a:prstGeom>
        </p:spPr>
      </p:pic>
      <p:sp>
        <p:nvSpPr>
          <p:cNvPr id="6" name="TextBox 5"/>
          <p:cNvSpPr txBox="1"/>
          <p:nvPr/>
        </p:nvSpPr>
        <p:spPr>
          <a:xfrm>
            <a:off x="2452871" y="5692193"/>
            <a:ext cx="843924" cy="253916"/>
          </a:xfrm>
          <a:prstGeom prst="rect">
            <a:avLst/>
          </a:prstGeom>
          <a:noFill/>
        </p:spPr>
        <p:txBody>
          <a:bodyPr wrap="square" rtlCol="0">
            <a:spAutoFit/>
          </a:bodyPr>
          <a:lstStyle/>
          <a:p>
            <a:pPr algn="ctr"/>
            <a:r>
              <a:rPr lang="en-US" sz="1050" dirty="0" err="1">
                <a:latin typeface="Helvetica" charset="0"/>
                <a:ea typeface="Helvetica" charset="0"/>
                <a:cs typeface="Helvetica" charset="0"/>
              </a:rPr>
              <a:t>Chr</a:t>
            </a:r>
            <a:endParaRPr lang="en-US" sz="1050" dirty="0">
              <a:latin typeface="Helvetica" charset="0"/>
              <a:ea typeface="Helvetica" charset="0"/>
              <a:cs typeface="Helvetica" charset="0"/>
            </a:endParaRPr>
          </a:p>
        </p:txBody>
      </p:sp>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161512" y="4626424"/>
            <a:ext cx="1823699" cy="1181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8733860" y="1058956"/>
            <a:ext cx="290871" cy="4826204"/>
          </a:xfrm>
          <a:prstGeom prst="rect">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2858985" y="1058956"/>
            <a:ext cx="5693345" cy="4826204"/>
          </a:xfrm>
          <a:prstGeom prst="rect">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8552330" y="1260890"/>
            <a:ext cx="181530" cy="447827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8320356" y="932311"/>
            <a:ext cx="635374" cy="300082"/>
          </a:xfrm>
          <a:prstGeom prst="rect">
            <a:avLst/>
          </a:prstGeom>
          <a:noFill/>
        </p:spPr>
        <p:txBody>
          <a:bodyPr wrap="square" rtlCol="0">
            <a:spAutoFit/>
          </a:bodyPr>
          <a:lstStyle/>
          <a:p>
            <a:pPr algn="ctr"/>
            <a:r>
              <a:rPr lang="en-US" sz="1350"/>
              <a:t>20</a:t>
            </a:r>
            <a:endParaRPr lang="en-US" sz="1350" dirty="0"/>
          </a:p>
        </p:txBody>
      </p:sp>
      <p:sp>
        <p:nvSpPr>
          <p:cNvPr id="10" name="Title 9">
            <a:extLst>
              <a:ext uri="{FF2B5EF4-FFF2-40B4-BE49-F238E27FC236}">
                <a16:creationId xmlns:a16="http://schemas.microsoft.com/office/drawing/2014/main" id="{CE2775FA-D4BA-C545-801C-BC1F8147D9AA}"/>
              </a:ext>
            </a:extLst>
          </p:cNvPr>
          <p:cNvSpPr>
            <a:spLocks noGrp="1"/>
          </p:cNvSpPr>
          <p:nvPr>
            <p:ph type="title"/>
          </p:nvPr>
        </p:nvSpPr>
        <p:spPr/>
        <p:txBody>
          <a:bodyPr/>
          <a:lstStyle/>
          <a:p>
            <a:endParaRPr lang="en-US"/>
          </a:p>
        </p:txBody>
      </p:sp>
      <p:sp>
        <p:nvSpPr>
          <p:cNvPr id="12" name="Title 1">
            <a:extLst>
              <a:ext uri="{FF2B5EF4-FFF2-40B4-BE49-F238E27FC236}">
                <a16:creationId xmlns:a16="http://schemas.microsoft.com/office/drawing/2014/main" id="{C8355DA0-2FC3-0A49-B6B2-4C6EB50203C1}"/>
              </a:ext>
            </a:extLst>
          </p:cNvPr>
          <p:cNvSpPr txBox="1">
            <a:spLocks/>
          </p:cNvSpPr>
          <p:nvPr/>
        </p:nvSpPr>
        <p:spPr>
          <a:xfrm rot="10800000" flipV="1">
            <a:off x="161511" y="191386"/>
            <a:ext cx="8863219" cy="740925"/>
          </a:xfrm>
          <a:prstGeom prst="rect">
            <a:avLst/>
          </a:prstGeom>
        </p:spPr>
        <p:txBody>
          <a:bodyPr vert="horz" lIns="91440" tIns="45720" rIns="91440" bIns="45720" rtlCol="0" anchor="t">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t>Distribution of somatic  alterations </a:t>
            </a:r>
            <a:endParaRPr lang="en-US" dirty="0"/>
          </a:p>
        </p:txBody>
      </p:sp>
    </p:spTree>
    <p:extLst>
      <p:ext uri="{BB962C8B-B14F-4D97-AF65-F5344CB8AC3E}">
        <p14:creationId xmlns:p14="http://schemas.microsoft.com/office/powerpoint/2010/main" val="2775264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75159"/>
            <a:ext cx="7886700" cy="4254103"/>
          </a:xfrm>
        </p:spPr>
        <p:txBody>
          <a:bodyPr anchor="ctr"/>
          <a:lstStyle/>
          <a:p>
            <a:pPr marL="0" indent="0" algn="ctr">
              <a:lnSpc>
                <a:spcPct val="100000"/>
              </a:lnSpc>
              <a:spcBef>
                <a:spcPts val="0"/>
              </a:spcBef>
              <a:buNone/>
            </a:pPr>
            <a:r>
              <a:rPr lang="en-US" dirty="0"/>
              <a:t>Normal tissues adjacent to tumor </a:t>
            </a:r>
            <a:r>
              <a:rPr lang="en-US" b="1" dirty="0"/>
              <a:t>(NAT)</a:t>
            </a:r>
          </a:p>
          <a:p>
            <a:pPr marL="0" indent="0" algn="ctr">
              <a:lnSpc>
                <a:spcPct val="100000"/>
              </a:lnSpc>
              <a:spcBef>
                <a:spcPts val="0"/>
              </a:spcBef>
              <a:buNone/>
            </a:pPr>
            <a:r>
              <a:rPr lang="en-US" dirty="0"/>
              <a:t> come from 27 different cancer sites with different anatomical locations. </a:t>
            </a:r>
          </a:p>
          <a:p>
            <a:pPr marL="0" indent="0">
              <a:lnSpc>
                <a:spcPct val="100000"/>
              </a:lnSpc>
              <a:spcBef>
                <a:spcPts val="0"/>
              </a:spcBef>
              <a:buNone/>
              <a:defRPr/>
            </a:pPr>
            <a:endParaRPr lang="en-US" dirty="0"/>
          </a:p>
        </p:txBody>
      </p:sp>
    </p:spTree>
    <p:extLst>
      <p:ext uri="{BB962C8B-B14F-4D97-AF65-F5344CB8AC3E}">
        <p14:creationId xmlns:p14="http://schemas.microsoft.com/office/powerpoint/2010/main" val="1341373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51" t="9958" r="5912" b="2953"/>
          <a:stretch/>
        </p:blipFill>
        <p:spPr>
          <a:xfrm>
            <a:off x="2832512" y="1464924"/>
            <a:ext cx="6146157" cy="4479406"/>
          </a:xfrm>
          <a:prstGeom prst="rect">
            <a:avLst/>
          </a:prstGeom>
        </p:spPr>
      </p:pic>
      <p:sp>
        <p:nvSpPr>
          <p:cNvPr id="5" name="Rectangle 4"/>
          <p:cNvSpPr/>
          <p:nvPr/>
        </p:nvSpPr>
        <p:spPr>
          <a:xfrm>
            <a:off x="5783446" y="5536321"/>
            <a:ext cx="217025" cy="4080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p:cNvSpPr>
            <a:spLocks noGrp="1"/>
          </p:cNvSpPr>
          <p:nvPr>
            <p:ph type="title"/>
          </p:nvPr>
        </p:nvSpPr>
        <p:spPr>
          <a:xfrm>
            <a:off x="100744" y="256288"/>
            <a:ext cx="8877925" cy="714911"/>
          </a:xfrm>
          <a:noFill/>
        </p:spPr>
        <p:txBody>
          <a:bodyPr anchor="t">
            <a:noAutofit/>
          </a:bodyPr>
          <a:lstStyle/>
          <a:p>
            <a:pPr algn="l"/>
            <a:r>
              <a:rPr lang="en-US" sz="2850" dirty="0"/>
              <a:t>Fraction samples mosaic NAT samples across TCGA sites </a:t>
            </a:r>
          </a:p>
        </p:txBody>
      </p:sp>
      <p:sp>
        <p:nvSpPr>
          <p:cNvPr id="7" name="Content Placeholder 2"/>
          <p:cNvSpPr txBox="1">
            <a:spLocks/>
          </p:cNvSpPr>
          <p:nvPr/>
        </p:nvSpPr>
        <p:spPr>
          <a:xfrm>
            <a:off x="100745" y="2487121"/>
            <a:ext cx="2434111" cy="7224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250" dirty="0"/>
              <a:t>25% head &amp; neck</a:t>
            </a:r>
          </a:p>
          <a:p>
            <a:pPr marL="0" indent="0" algn="ctr">
              <a:buNone/>
            </a:pPr>
            <a:r>
              <a:rPr lang="en-US" sz="1500" b="1" dirty="0"/>
              <a:t>(no association w/smoking)</a:t>
            </a:r>
          </a:p>
          <a:p>
            <a:pPr>
              <a:buFontTx/>
              <a:buChar char="-"/>
            </a:pPr>
            <a:endParaRPr lang="en-US" sz="2100" dirty="0"/>
          </a:p>
        </p:txBody>
      </p:sp>
      <p:sp>
        <p:nvSpPr>
          <p:cNvPr id="8" name="Content Placeholder 2"/>
          <p:cNvSpPr txBox="1">
            <a:spLocks/>
          </p:cNvSpPr>
          <p:nvPr/>
        </p:nvSpPr>
        <p:spPr>
          <a:xfrm>
            <a:off x="100744" y="3364353"/>
            <a:ext cx="2434112" cy="340273"/>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100" dirty="0"/>
              <a:t>18% bladder</a:t>
            </a:r>
          </a:p>
          <a:p>
            <a:pPr>
              <a:buFontTx/>
              <a:buChar char="-"/>
            </a:pPr>
            <a:endParaRPr lang="en-US" sz="2100" dirty="0"/>
          </a:p>
        </p:txBody>
      </p:sp>
      <p:sp>
        <p:nvSpPr>
          <p:cNvPr id="9" name="Content Placeholder 2"/>
          <p:cNvSpPr txBox="1">
            <a:spLocks/>
          </p:cNvSpPr>
          <p:nvPr/>
        </p:nvSpPr>
        <p:spPr>
          <a:xfrm>
            <a:off x="100744" y="4237239"/>
            <a:ext cx="2434112" cy="1001512"/>
          </a:xfrm>
          <a:prstGeom prst="rect">
            <a:avLst/>
          </a:prstGeom>
          <a:no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100" dirty="0"/>
              <a:t>~10% breast, sarcoma, stomach, ovarian</a:t>
            </a:r>
          </a:p>
          <a:p>
            <a:pPr>
              <a:buFontTx/>
              <a:buChar char="-"/>
            </a:pPr>
            <a:endParaRPr lang="en-US" sz="2100" dirty="0"/>
          </a:p>
        </p:txBody>
      </p:sp>
      <p:sp>
        <p:nvSpPr>
          <p:cNvPr id="10" name="TextBox 9"/>
          <p:cNvSpPr txBox="1"/>
          <p:nvPr/>
        </p:nvSpPr>
        <p:spPr>
          <a:xfrm rot="16200000">
            <a:off x="1697967" y="3225854"/>
            <a:ext cx="2040446" cy="276999"/>
          </a:xfrm>
          <a:prstGeom prst="rect">
            <a:avLst/>
          </a:prstGeom>
          <a:noFill/>
        </p:spPr>
        <p:txBody>
          <a:bodyPr wrap="square" rtlCol="0">
            <a:spAutoFit/>
          </a:bodyPr>
          <a:lstStyle/>
          <a:p>
            <a:pPr algn="ctr"/>
            <a:r>
              <a:rPr lang="en-US" sz="1200" dirty="0"/>
              <a:t>Fraction mosaic samples</a:t>
            </a:r>
          </a:p>
        </p:txBody>
      </p:sp>
    </p:spTree>
    <p:extLst>
      <p:ext uri="{BB962C8B-B14F-4D97-AF65-F5344CB8AC3E}">
        <p14:creationId xmlns:p14="http://schemas.microsoft.com/office/powerpoint/2010/main" val="3526519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11" y="932311"/>
            <a:ext cx="8276433" cy="994172"/>
          </a:xfrm>
        </p:spPr>
        <p:txBody>
          <a:bodyPr anchor="t">
            <a:noAutofit/>
          </a:bodyPr>
          <a:lstStyle/>
          <a:p>
            <a:r>
              <a:rPr lang="en-US" sz="2850" dirty="0"/>
              <a:t>Burden of somatic alterations in </a:t>
            </a:r>
            <a:r>
              <a:rPr lang="en-US" sz="2850"/>
              <a:t>mosaic samples</a:t>
            </a:r>
            <a:br>
              <a:rPr lang="en-US" sz="2850" dirty="0"/>
            </a:br>
            <a:endParaRPr lang="en-US" sz="2850" dirty="0"/>
          </a:p>
        </p:txBody>
      </p:sp>
      <p:sp>
        <p:nvSpPr>
          <p:cNvPr id="12" name="Content Placeholder 2"/>
          <p:cNvSpPr>
            <a:spLocks noGrp="1"/>
          </p:cNvSpPr>
          <p:nvPr>
            <p:ph idx="1"/>
          </p:nvPr>
        </p:nvSpPr>
        <p:spPr>
          <a:xfrm>
            <a:off x="4939952" y="1926483"/>
            <a:ext cx="3628206" cy="3263504"/>
          </a:xfrm>
        </p:spPr>
        <p:txBody>
          <a:bodyPr>
            <a:normAutofit/>
          </a:bodyPr>
          <a:lstStyle/>
          <a:p>
            <a:pPr marL="0" indent="0">
              <a:buNone/>
            </a:pPr>
            <a:r>
              <a:rPr lang="en-US" dirty="0"/>
              <a:t>Higher burden in NAT vs blood (4.3 vs 1.4 average # events)     p = 2e-5</a:t>
            </a:r>
          </a:p>
          <a:p>
            <a:pPr lvl="1">
              <a:buFont typeface=".AppleSystemUIFont" charset="-120"/>
              <a:buChar char="-"/>
            </a:pPr>
            <a:endParaRPr lang="en-US" dirty="0"/>
          </a:p>
          <a:p>
            <a:pPr>
              <a:buFont typeface=".AppleSystemUIFont" charset="-120"/>
              <a:buChar char="-"/>
            </a:pPr>
            <a:endParaRPr lang="en-US" dirty="0"/>
          </a:p>
          <a:p>
            <a:pPr>
              <a:buFont typeface=".AppleSystemUIFont" charset="-120"/>
              <a:buChar char="-"/>
            </a:pPr>
            <a:endParaRPr lang="en-US" dirty="0"/>
          </a:p>
        </p:txBody>
      </p:sp>
      <p:graphicFrame>
        <p:nvGraphicFramePr>
          <p:cNvPr id="3" name="Table 2"/>
          <p:cNvGraphicFramePr>
            <a:graphicFrameLocks noGrp="1"/>
          </p:cNvGraphicFramePr>
          <p:nvPr>
            <p:extLst/>
          </p:nvPr>
        </p:nvGraphicFramePr>
        <p:xfrm>
          <a:off x="758102" y="1672285"/>
          <a:ext cx="3229338" cy="4124325"/>
        </p:xfrm>
        <a:graphic>
          <a:graphicData uri="http://schemas.openxmlformats.org/drawingml/2006/table">
            <a:tbl>
              <a:tblPr>
                <a:tableStyleId>{5C22544A-7EE6-4342-B048-85BDC9FD1C3A}</a:tableStyleId>
              </a:tblPr>
              <a:tblGrid>
                <a:gridCol w="1614669">
                  <a:extLst>
                    <a:ext uri="{9D8B030D-6E8A-4147-A177-3AD203B41FA5}">
                      <a16:colId xmlns:a16="http://schemas.microsoft.com/office/drawing/2014/main" val="20000"/>
                    </a:ext>
                  </a:extLst>
                </a:gridCol>
                <a:gridCol w="1614669">
                  <a:extLst>
                    <a:ext uri="{9D8B030D-6E8A-4147-A177-3AD203B41FA5}">
                      <a16:colId xmlns:a16="http://schemas.microsoft.com/office/drawing/2014/main" val="20001"/>
                    </a:ext>
                  </a:extLst>
                </a:gridCol>
              </a:tblGrid>
              <a:tr h="695325">
                <a:tc>
                  <a:txBody>
                    <a:bodyPr/>
                    <a:lstStyle/>
                    <a:p>
                      <a:pPr algn="l" fontAlgn="b"/>
                      <a:r>
                        <a:rPr lang="en-US" sz="1500" b="1" i="0" u="none" strike="noStrike" dirty="0">
                          <a:solidFill>
                            <a:srgbClr val="000000"/>
                          </a:solidFill>
                          <a:effectLst/>
                          <a:latin typeface="Calibri" charset="0"/>
                        </a:rPr>
                        <a:t>TCGA site*</a:t>
                      </a:r>
                    </a:p>
                  </a:txBody>
                  <a:tcPr marL="9525" marR="9525" marT="9525" marB="0" anchor="b">
                    <a:noFill/>
                  </a:tcPr>
                </a:tc>
                <a:tc>
                  <a:txBody>
                    <a:bodyPr/>
                    <a:lstStyle/>
                    <a:p>
                      <a:pPr algn="l" fontAlgn="b"/>
                      <a:r>
                        <a:rPr lang="en-US" sz="1500" b="1" i="0" u="none" strike="noStrike" dirty="0">
                          <a:solidFill>
                            <a:srgbClr val="000000"/>
                          </a:solidFill>
                          <a:effectLst/>
                          <a:latin typeface="Calibri" charset="0"/>
                        </a:rPr>
                        <a:t>Avg. # events in samples with &gt; 1 somatic alteration</a:t>
                      </a:r>
                    </a:p>
                  </a:txBody>
                  <a:tcPr marL="9525" marR="9525" marT="9525" marB="0" anchor="b">
                    <a:noFill/>
                  </a:tcPr>
                </a:tc>
                <a:extLst>
                  <a:ext uri="{0D108BD9-81ED-4DB2-BD59-A6C34878D82A}">
                    <a16:rowId xmlns:a16="http://schemas.microsoft.com/office/drawing/2014/main" val="10000"/>
                  </a:ext>
                </a:extLst>
              </a:tr>
              <a:tr h="342900">
                <a:tc>
                  <a:txBody>
                    <a:bodyPr/>
                    <a:lstStyle/>
                    <a:p>
                      <a:pPr algn="l" fontAlgn="b"/>
                      <a:r>
                        <a:rPr lang="en-US" sz="1500" u="none" strike="noStrike" dirty="0">
                          <a:effectLst/>
                        </a:rPr>
                        <a:t>ovarian</a:t>
                      </a:r>
                      <a:endParaRPr lang="en-US" sz="1500" b="0" i="0" u="none" strike="noStrike" dirty="0">
                        <a:solidFill>
                          <a:srgbClr val="000000"/>
                        </a:solidFill>
                        <a:effectLst/>
                        <a:latin typeface="Calibri" charset="0"/>
                      </a:endParaRPr>
                    </a:p>
                  </a:txBody>
                  <a:tcPr marL="9525" marR="9525" marT="9525" marB="0" anchor="b"/>
                </a:tc>
                <a:tc>
                  <a:txBody>
                    <a:bodyPr/>
                    <a:lstStyle/>
                    <a:p>
                      <a:pPr algn="r" fontAlgn="b"/>
                      <a:r>
                        <a:rPr lang="en-US" sz="1500" b="0" i="0" u="none" strike="noStrike" dirty="0">
                          <a:solidFill>
                            <a:srgbClr val="000000"/>
                          </a:solidFill>
                          <a:effectLst/>
                          <a:latin typeface="Calibri" charset="0"/>
                        </a:rPr>
                        <a:t>9.9</a:t>
                      </a:r>
                    </a:p>
                  </a:txBody>
                  <a:tcPr marL="9525" marR="9525" marT="9525" marB="0" anchor="b"/>
                </a:tc>
                <a:extLst>
                  <a:ext uri="{0D108BD9-81ED-4DB2-BD59-A6C34878D82A}">
                    <a16:rowId xmlns:a16="http://schemas.microsoft.com/office/drawing/2014/main" val="10001"/>
                  </a:ext>
                </a:extLst>
              </a:tr>
              <a:tr h="342900">
                <a:tc>
                  <a:txBody>
                    <a:bodyPr/>
                    <a:lstStyle/>
                    <a:p>
                      <a:pPr algn="l" fontAlgn="b"/>
                      <a:r>
                        <a:rPr lang="en-US" sz="1500" u="none" strike="noStrike" dirty="0">
                          <a:effectLst/>
                        </a:rPr>
                        <a:t>bladder</a:t>
                      </a:r>
                      <a:endParaRPr lang="en-US" sz="1500" b="0" i="0" u="none" strike="noStrike" dirty="0">
                        <a:solidFill>
                          <a:srgbClr val="000000"/>
                        </a:solidFill>
                        <a:effectLst/>
                        <a:latin typeface="Calibri" charset="0"/>
                      </a:endParaRPr>
                    </a:p>
                  </a:txBody>
                  <a:tcPr marL="9525" marR="9525" marT="9525" marB="0" anchor="b"/>
                </a:tc>
                <a:tc>
                  <a:txBody>
                    <a:bodyPr/>
                    <a:lstStyle/>
                    <a:p>
                      <a:pPr algn="r" fontAlgn="b"/>
                      <a:r>
                        <a:rPr lang="en-US" sz="1500" u="none" strike="noStrike" dirty="0">
                          <a:effectLst/>
                        </a:rPr>
                        <a:t>4.0</a:t>
                      </a:r>
                      <a:endParaRPr lang="en-US" sz="15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2"/>
                  </a:ext>
                </a:extLst>
              </a:tr>
              <a:tr h="342900">
                <a:tc>
                  <a:txBody>
                    <a:bodyPr/>
                    <a:lstStyle/>
                    <a:p>
                      <a:pPr algn="l" fontAlgn="b"/>
                      <a:r>
                        <a:rPr lang="en-US" sz="1500" u="none" strike="noStrike" dirty="0">
                          <a:effectLst/>
                        </a:rPr>
                        <a:t>breast</a:t>
                      </a:r>
                      <a:endParaRPr lang="en-US" sz="1500" b="0" i="0" u="none" strike="noStrike" dirty="0">
                        <a:solidFill>
                          <a:srgbClr val="000000"/>
                        </a:solidFill>
                        <a:effectLst/>
                        <a:latin typeface="Calibri" charset="0"/>
                      </a:endParaRPr>
                    </a:p>
                  </a:txBody>
                  <a:tcPr marL="9525" marR="9525" marT="9525" marB="0" anchor="b"/>
                </a:tc>
                <a:tc>
                  <a:txBody>
                    <a:bodyPr/>
                    <a:lstStyle/>
                    <a:p>
                      <a:pPr algn="r" fontAlgn="b"/>
                      <a:r>
                        <a:rPr lang="en-US" sz="1500" b="0" i="0" u="none" strike="noStrike" dirty="0">
                          <a:solidFill>
                            <a:srgbClr val="000000"/>
                          </a:solidFill>
                          <a:effectLst/>
                          <a:latin typeface="Calibri" charset="0"/>
                        </a:rPr>
                        <a:t>3.8</a:t>
                      </a:r>
                    </a:p>
                  </a:txBody>
                  <a:tcPr marL="9525" marR="9525" marT="9525" marB="0" anchor="b"/>
                </a:tc>
                <a:extLst>
                  <a:ext uri="{0D108BD9-81ED-4DB2-BD59-A6C34878D82A}">
                    <a16:rowId xmlns:a16="http://schemas.microsoft.com/office/drawing/2014/main" val="10003"/>
                  </a:ext>
                </a:extLst>
              </a:tr>
              <a:tr h="342900">
                <a:tc>
                  <a:txBody>
                    <a:bodyPr/>
                    <a:lstStyle/>
                    <a:p>
                      <a:pPr algn="l" fontAlgn="b"/>
                      <a:r>
                        <a:rPr lang="en-US" sz="1500" u="none" strike="noStrike" dirty="0">
                          <a:effectLst/>
                        </a:rPr>
                        <a:t>stomach</a:t>
                      </a:r>
                      <a:endParaRPr lang="en-US" sz="1500" b="0" i="0" u="none" strike="noStrike" dirty="0">
                        <a:solidFill>
                          <a:srgbClr val="000000"/>
                        </a:solidFill>
                        <a:effectLst/>
                        <a:latin typeface="Calibri" charset="0"/>
                      </a:endParaRPr>
                    </a:p>
                  </a:txBody>
                  <a:tcPr marL="9525" marR="9525" marT="9525" marB="0" anchor="b"/>
                </a:tc>
                <a:tc>
                  <a:txBody>
                    <a:bodyPr/>
                    <a:lstStyle/>
                    <a:p>
                      <a:pPr algn="r" fontAlgn="b"/>
                      <a:r>
                        <a:rPr lang="en-US" sz="1500" u="none" strike="noStrike" dirty="0">
                          <a:effectLst/>
                        </a:rPr>
                        <a:t>3.0</a:t>
                      </a:r>
                      <a:endParaRPr lang="en-US" sz="15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4"/>
                  </a:ext>
                </a:extLst>
              </a:tr>
              <a:tr h="342900">
                <a:tc>
                  <a:txBody>
                    <a:bodyPr/>
                    <a:lstStyle/>
                    <a:p>
                      <a:pPr algn="l" fontAlgn="b"/>
                      <a:r>
                        <a:rPr lang="en-US" sz="1500" u="none" strike="noStrike" dirty="0">
                          <a:effectLst/>
                        </a:rPr>
                        <a:t>head &amp; neck</a:t>
                      </a:r>
                      <a:endParaRPr lang="en-US" sz="1500" b="0" i="0" u="none" strike="noStrike" dirty="0">
                        <a:solidFill>
                          <a:srgbClr val="000000"/>
                        </a:solidFill>
                        <a:effectLst/>
                        <a:latin typeface="Calibri" charset="0"/>
                      </a:endParaRPr>
                    </a:p>
                  </a:txBody>
                  <a:tcPr marL="9525" marR="9525" marT="9525" marB="0" anchor="b"/>
                </a:tc>
                <a:tc>
                  <a:txBody>
                    <a:bodyPr/>
                    <a:lstStyle/>
                    <a:p>
                      <a:pPr algn="r" fontAlgn="b"/>
                      <a:r>
                        <a:rPr lang="en-US" sz="1500" u="none" strike="noStrike" dirty="0">
                          <a:effectLst/>
                        </a:rPr>
                        <a:t>2.5</a:t>
                      </a:r>
                      <a:endParaRPr lang="en-US" sz="15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5"/>
                  </a:ext>
                </a:extLst>
              </a:tr>
              <a:tr h="342900">
                <a:tc>
                  <a:txBody>
                    <a:bodyPr/>
                    <a:lstStyle/>
                    <a:p>
                      <a:pPr algn="l" fontAlgn="b"/>
                      <a:r>
                        <a:rPr lang="en-US" sz="1500" u="none" strike="noStrike" dirty="0">
                          <a:effectLst/>
                        </a:rPr>
                        <a:t>lung (adeno)</a:t>
                      </a:r>
                      <a:endParaRPr lang="en-US" sz="1500" b="0" i="0" u="none" strike="noStrike" dirty="0">
                        <a:solidFill>
                          <a:srgbClr val="000000"/>
                        </a:solidFill>
                        <a:effectLst/>
                        <a:latin typeface="Calibri" charset="0"/>
                      </a:endParaRPr>
                    </a:p>
                  </a:txBody>
                  <a:tcPr marL="9525" marR="9525" marT="9525" marB="0" anchor="b">
                    <a:solidFill>
                      <a:srgbClr val="E9EBF5"/>
                    </a:solidFill>
                  </a:tcPr>
                </a:tc>
                <a:tc>
                  <a:txBody>
                    <a:bodyPr/>
                    <a:lstStyle/>
                    <a:p>
                      <a:pPr algn="r" fontAlgn="b"/>
                      <a:r>
                        <a:rPr lang="en-US" sz="1500" u="none" strike="noStrike" dirty="0">
                          <a:effectLst/>
                        </a:rPr>
                        <a:t>2.25</a:t>
                      </a:r>
                      <a:endParaRPr lang="en-US" sz="1500" b="0" i="0" u="none" strike="noStrike" dirty="0">
                        <a:solidFill>
                          <a:srgbClr val="000000"/>
                        </a:solidFill>
                        <a:effectLst/>
                        <a:latin typeface="Calibri" charset="0"/>
                      </a:endParaRPr>
                    </a:p>
                  </a:txBody>
                  <a:tcPr marL="9525" marR="9525" marT="9525" marB="0" anchor="b">
                    <a:solidFill>
                      <a:srgbClr val="E9EBF5"/>
                    </a:solidFill>
                  </a:tcPr>
                </a:tc>
                <a:extLst>
                  <a:ext uri="{0D108BD9-81ED-4DB2-BD59-A6C34878D82A}">
                    <a16:rowId xmlns:a16="http://schemas.microsoft.com/office/drawing/2014/main" val="10006"/>
                  </a:ext>
                </a:extLst>
              </a:tr>
              <a:tr h="342900">
                <a:tc>
                  <a:txBody>
                    <a:bodyPr/>
                    <a:lstStyle/>
                    <a:p>
                      <a:pPr algn="l" fontAlgn="b"/>
                      <a:r>
                        <a:rPr lang="en-US" sz="1500" b="0" i="0" u="none" strike="noStrike" dirty="0">
                          <a:solidFill>
                            <a:srgbClr val="000000"/>
                          </a:solidFill>
                          <a:effectLst/>
                          <a:latin typeface="Calibri" charset="0"/>
                        </a:rPr>
                        <a:t>liver</a:t>
                      </a:r>
                    </a:p>
                  </a:txBody>
                  <a:tcPr marL="9525" marR="9525" marT="9525" marB="0" anchor="b">
                    <a:solidFill>
                      <a:srgbClr val="E9EBF5"/>
                    </a:solidFill>
                  </a:tcPr>
                </a:tc>
                <a:tc>
                  <a:txBody>
                    <a:bodyPr/>
                    <a:lstStyle/>
                    <a:p>
                      <a:pPr algn="r" fontAlgn="b"/>
                      <a:r>
                        <a:rPr lang="en-US" sz="1500" b="0" i="0" u="none" strike="noStrike" dirty="0">
                          <a:solidFill>
                            <a:srgbClr val="000000"/>
                          </a:solidFill>
                          <a:effectLst/>
                          <a:latin typeface="Calibri" charset="0"/>
                        </a:rPr>
                        <a:t>2.0</a:t>
                      </a:r>
                    </a:p>
                  </a:txBody>
                  <a:tcPr marL="9525" marR="9525" marT="9525" marB="0" anchor="b">
                    <a:solidFill>
                      <a:srgbClr val="E9EBF5"/>
                    </a:solidFill>
                  </a:tcPr>
                </a:tc>
                <a:extLst>
                  <a:ext uri="{0D108BD9-81ED-4DB2-BD59-A6C34878D82A}">
                    <a16:rowId xmlns:a16="http://schemas.microsoft.com/office/drawing/2014/main" val="10007"/>
                  </a:ext>
                </a:extLst>
              </a:tr>
              <a:tr h="342900">
                <a:tc>
                  <a:txBody>
                    <a:bodyPr/>
                    <a:lstStyle/>
                    <a:p>
                      <a:pPr algn="l" fontAlgn="b"/>
                      <a:r>
                        <a:rPr lang="en-US" sz="1500" b="0" i="0" u="none" strike="noStrike" dirty="0">
                          <a:solidFill>
                            <a:srgbClr val="000000"/>
                          </a:solidFill>
                          <a:effectLst/>
                          <a:latin typeface="Calibri" charset="0"/>
                        </a:rPr>
                        <a:t>lung</a:t>
                      </a:r>
                      <a:r>
                        <a:rPr lang="en-US" sz="1500" b="0" i="0" u="none" strike="noStrike" baseline="0" dirty="0">
                          <a:solidFill>
                            <a:srgbClr val="000000"/>
                          </a:solidFill>
                          <a:effectLst/>
                          <a:latin typeface="Calibri" charset="0"/>
                        </a:rPr>
                        <a:t> (squamous)</a:t>
                      </a:r>
                      <a:endParaRPr lang="en-US" sz="1500" b="0" i="0" u="none" strike="noStrike" dirty="0">
                        <a:solidFill>
                          <a:srgbClr val="000000"/>
                        </a:solidFill>
                        <a:effectLst/>
                        <a:latin typeface="Calibri" charset="0"/>
                      </a:endParaRPr>
                    </a:p>
                  </a:txBody>
                  <a:tcPr marL="9525" marR="9525" marT="9525" marB="0" anchor="b">
                    <a:solidFill>
                      <a:srgbClr val="E9EBF5"/>
                    </a:solidFill>
                  </a:tcPr>
                </a:tc>
                <a:tc>
                  <a:txBody>
                    <a:bodyPr/>
                    <a:lstStyle/>
                    <a:p>
                      <a:pPr algn="r" fontAlgn="b"/>
                      <a:r>
                        <a:rPr lang="en-US" sz="1500" b="0" i="0" u="none" strike="noStrike" dirty="0">
                          <a:solidFill>
                            <a:srgbClr val="000000"/>
                          </a:solidFill>
                          <a:effectLst/>
                          <a:latin typeface="Calibri" charset="0"/>
                        </a:rPr>
                        <a:t>1.25</a:t>
                      </a:r>
                    </a:p>
                  </a:txBody>
                  <a:tcPr marL="9525" marR="9525" marT="9525" marB="0" anchor="b">
                    <a:solidFill>
                      <a:srgbClr val="E9EBF5"/>
                    </a:solidFill>
                  </a:tcPr>
                </a:tc>
                <a:extLst>
                  <a:ext uri="{0D108BD9-81ED-4DB2-BD59-A6C34878D82A}">
                    <a16:rowId xmlns:a16="http://schemas.microsoft.com/office/drawing/2014/main" val="10008"/>
                  </a:ext>
                </a:extLst>
              </a:tr>
              <a:tr h="342900">
                <a:tc>
                  <a:txBody>
                    <a:bodyPr/>
                    <a:lstStyle/>
                    <a:p>
                      <a:pPr algn="l" fontAlgn="b"/>
                      <a:r>
                        <a:rPr lang="en-US" sz="1500" b="0" i="0" u="none" strike="noStrike" dirty="0">
                          <a:solidFill>
                            <a:srgbClr val="000000"/>
                          </a:solidFill>
                          <a:effectLst/>
                          <a:latin typeface="Calibri" charset="0"/>
                        </a:rPr>
                        <a:t>blood</a:t>
                      </a:r>
                    </a:p>
                  </a:txBody>
                  <a:tcPr marL="9525" marR="9525" marT="9525" marB="0" anchor="b">
                    <a:solidFill>
                      <a:srgbClr val="FFF2CC"/>
                    </a:solidFill>
                  </a:tcPr>
                </a:tc>
                <a:tc>
                  <a:txBody>
                    <a:bodyPr/>
                    <a:lstStyle/>
                    <a:p>
                      <a:pPr algn="r" fontAlgn="b"/>
                      <a:r>
                        <a:rPr lang="en-US" sz="1500" b="0" i="0" u="none" strike="noStrike" dirty="0">
                          <a:solidFill>
                            <a:srgbClr val="000000"/>
                          </a:solidFill>
                          <a:effectLst/>
                          <a:latin typeface="Calibri" charset="0"/>
                        </a:rPr>
                        <a:t>1.4</a:t>
                      </a:r>
                    </a:p>
                  </a:txBody>
                  <a:tcPr marL="9525" marR="9525" marT="9525" marB="0" anchor="b">
                    <a:solidFill>
                      <a:srgbClr val="FFF2CC"/>
                    </a:solidFill>
                  </a:tcPr>
                </a:tc>
                <a:extLst>
                  <a:ext uri="{0D108BD9-81ED-4DB2-BD59-A6C34878D82A}">
                    <a16:rowId xmlns:a16="http://schemas.microsoft.com/office/drawing/2014/main" val="10009"/>
                  </a:ext>
                </a:extLst>
              </a:tr>
              <a:tr h="342900">
                <a:tc>
                  <a:txBody>
                    <a:bodyPr/>
                    <a:lstStyle/>
                    <a:p>
                      <a:pPr algn="l" fontAlgn="b"/>
                      <a:r>
                        <a:rPr lang="en-US" sz="1500" b="0" i="0" u="none" strike="noStrike" dirty="0">
                          <a:solidFill>
                            <a:srgbClr val="000000"/>
                          </a:solidFill>
                          <a:effectLst/>
                          <a:latin typeface="Calibri" charset="0"/>
                        </a:rPr>
                        <a:t>kidney (KIRC)</a:t>
                      </a:r>
                    </a:p>
                  </a:txBody>
                  <a:tcPr marL="9525" marR="9525" marT="9525" marB="0" anchor="b">
                    <a:solidFill>
                      <a:srgbClr val="E9EBF5"/>
                    </a:solidFill>
                  </a:tcPr>
                </a:tc>
                <a:tc>
                  <a:txBody>
                    <a:bodyPr/>
                    <a:lstStyle/>
                    <a:p>
                      <a:pPr algn="r" fontAlgn="b"/>
                      <a:r>
                        <a:rPr lang="en-US" sz="1500" b="0" i="0" u="none" strike="noStrike" dirty="0">
                          <a:solidFill>
                            <a:srgbClr val="000000"/>
                          </a:solidFill>
                          <a:effectLst/>
                          <a:latin typeface="Calibri" charset="0"/>
                        </a:rPr>
                        <a:t>1.0</a:t>
                      </a:r>
                    </a:p>
                  </a:txBody>
                  <a:tcPr marL="9525" marR="9525" marT="9525" marB="0" anchor="b">
                    <a:solidFill>
                      <a:srgbClr val="E9EBF5"/>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7947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500" y="1311403"/>
            <a:ext cx="6550959" cy="4641722"/>
          </a:xfrm>
          <a:prstGeom prst="rect">
            <a:avLst/>
          </a:prstGeom>
        </p:spPr>
      </p:pic>
      <p:sp>
        <p:nvSpPr>
          <p:cNvPr id="18" name="Content Placeholder 2"/>
          <p:cNvSpPr txBox="1">
            <a:spLocks/>
          </p:cNvSpPr>
          <p:nvPr/>
        </p:nvSpPr>
        <p:spPr>
          <a:xfrm>
            <a:off x="3145260" y="1254387"/>
            <a:ext cx="1399372"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dirty="0"/>
              <a:t>head &amp; neck</a:t>
            </a:r>
            <a:endParaRPr lang="en-US" sz="1350" b="1" dirty="0"/>
          </a:p>
          <a:p>
            <a:pPr>
              <a:buFontTx/>
              <a:buChar char="-"/>
            </a:pPr>
            <a:endParaRPr lang="en-US" sz="2100" dirty="0"/>
          </a:p>
        </p:txBody>
      </p:sp>
      <p:sp>
        <p:nvSpPr>
          <p:cNvPr id="19" name="Content Placeholder 2"/>
          <p:cNvSpPr txBox="1">
            <a:spLocks/>
          </p:cNvSpPr>
          <p:nvPr/>
        </p:nvSpPr>
        <p:spPr>
          <a:xfrm>
            <a:off x="4553824" y="1254386"/>
            <a:ext cx="941183"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dirty="0"/>
              <a:t>breast</a:t>
            </a:r>
          </a:p>
          <a:p>
            <a:pPr>
              <a:buFontTx/>
              <a:buChar char="-"/>
            </a:pPr>
            <a:endParaRPr lang="en-US" sz="2100" dirty="0"/>
          </a:p>
        </p:txBody>
      </p:sp>
      <p:sp>
        <p:nvSpPr>
          <p:cNvPr id="24" name="TextBox 23"/>
          <p:cNvSpPr txBox="1"/>
          <p:nvPr/>
        </p:nvSpPr>
        <p:spPr>
          <a:xfrm rot="16200000">
            <a:off x="1856895" y="3237265"/>
            <a:ext cx="1508209" cy="300082"/>
          </a:xfrm>
          <a:prstGeom prst="rect">
            <a:avLst/>
          </a:prstGeom>
          <a:noFill/>
        </p:spPr>
        <p:txBody>
          <a:bodyPr wrap="square" rtlCol="0">
            <a:spAutoFit/>
          </a:bodyPr>
          <a:lstStyle/>
          <a:p>
            <a:r>
              <a:rPr lang="en-US" sz="1350" dirty="0"/>
              <a:t>Chromosome arm</a:t>
            </a:r>
          </a:p>
        </p:txBody>
      </p: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222454" y="5001613"/>
            <a:ext cx="1469094" cy="95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Content Placeholder 2"/>
          <p:cNvSpPr txBox="1">
            <a:spLocks/>
          </p:cNvSpPr>
          <p:nvPr/>
        </p:nvSpPr>
        <p:spPr>
          <a:xfrm>
            <a:off x="5452178" y="1254386"/>
            <a:ext cx="679380"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a:t>ovarian</a:t>
            </a:r>
            <a:endParaRPr lang="en-US" sz="1350" dirty="0"/>
          </a:p>
          <a:p>
            <a:pPr>
              <a:buFontTx/>
              <a:buChar char="-"/>
            </a:pPr>
            <a:endParaRPr lang="en-US" sz="2100" dirty="0"/>
          </a:p>
        </p:txBody>
      </p:sp>
      <p:sp>
        <p:nvSpPr>
          <p:cNvPr id="26" name="Content Placeholder 2"/>
          <p:cNvSpPr txBox="1">
            <a:spLocks/>
          </p:cNvSpPr>
          <p:nvPr/>
        </p:nvSpPr>
        <p:spPr>
          <a:xfrm>
            <a:off x="5962352" y="1089405"/>
            <a:ext cx="941183"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a:t>stomach</a:t>
            </a:r>
            <a:endParaRPr lang="en-US" sz="1350" dirty="0"/>
          </a:p>
          <a:p>
            <a:pPr>
              <a:buFontTx/>
              <a:buChar char="-"/>
            </a:pPr>
            <a:endParaRPr lang="en-US" sz="2100" dirty="0"/>
          </a:p>
        </p:txBody>
      </p:sp>
      <p:sp>
        <p:nvSpPr>
          <p:cNvPr id="27" name="Content Placeholder 2"/>
          <p:cNvSpPr txBox="1">
            <a:spLocks/>
          </p:cNvSpPr>
          <p:nvPr/>
        </p:nvSpPr>
        <p:spPr>
          <a:xfrm>
            <a:off x="6456205" y="1254386"/>
            <a:ext cx="941183"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a:t>bladder</a:t>
            </a:r>
            <a:endParaRPr lang="en-US" sz="1350" dirty="0"/>
          </a:p>
          <a:p>
            <a:pPr>
              <a:buFontTx/>
              <a:buChar char="-"/>
            </a:pPr>
            <a:endParaRPr lang="en-US" sz="2100" dirty="0"/>
          </a:p>
        </p:txBody>
      </p:sp>
      <p:sp>
        <p:nvSpPr>
          <p:cNvPr id="4" name="Title 3">
            <a:extLst>
              <a:ext uri="{FF2B5EF4-FFF2-40B4-BE49-F238E27FC236}">
                <a16:creationId xmlns:a16="http://schemas.microsoft.com/office/drawing/2014/main" id="{0CC9BA41-42CA-5243-8B00-13B2CBCBA2CC}"/>
              </a:ext>
            </a:extLst>
          </p:cNvPr>
          <p:cNvSpPr>
            <a:spLocks noGrp="1"/>
          </p:cNvSpPr>
          <p:nvPr>
            <p:ph type="title"/>
          </p:nvPr>
        </p:nvSpPr>
        <p:spPr/>
        <p:txBody>
          <a:bodyPr/>
          <a:lstStyle/>
          <a:p>
            <a:endParaRPr lang="en-US"/>
          </a:p>
        </p:txBody>
      </p:sp>
      <p:sp>
        <p:nvSpPr>
          <p:cNvPr id="13" name="Title 1">
            <a:extLst>
              <a:ext uri="{FF2B5EF4-FFF2-40B4-BE49-F238E27FC236}">
                <a16:creationId xmlns:a16="http://schemas.microsoft.com/office/drawing/2014/main" id="{62EFE135-090E-924F-8BC8-15C12B5DD2F7}"/>
              </a:ext>
            </a:extLst>
          </p:cNvPr>
          <p:cNvSpPr txBox="1">
            <a:spLocks/>
          </p:cNvSpPr>
          <p:nvPr/>
        </p:nvSpPr>
        <p:spPr>
          <a:xfrm>
            <a:off x="132690" y="249046"/>
            <a:ext cx="5476193" cy="45685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a:t>Somatic alterations NAT</a:t>
            </a:r>
            <a:endParaRPr lang="en-US" sz="4000" dirty="0"/>
          </a:p>
        </p:txBody>
      </p:sp>
    </p:spTree>
    <p:extLst>
      <p:ext uri="{BB962C8B-B14F-4D97-AF65-F5344CB8AC3E}">
        <p14:creationId xmlns:p14="http://schemas.microsoft.com/office/powerpoint/2010/main" val="932420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0" y="249046"/>
            <a:ext cx="5476193" cy="456852"/>
          </a:xfrm>
        </p:spPr>
        <p:txBody>
          <a:bodyPr anchor="t">
            <a:noAutofit/>
          </a:bodyPr>
          <a:lstStyle/>
          <a:p>
            <a:r>
              <a:rPr lang="en-US" sz="4000" dirty="0"/>
              <a:t>Somatic alterations NAT</a:t>
            </a:r>
          </a:p>
        </p:txBody>
      </p:sp>
      <p:sp>
        <p:nvSpPr>
          <p:cNvPr id="34" name="Content Placeholder 2"/>
          <p:cNvSpPr>
            <a:spLocks noGrp="1"/>
          </p:cNvSpPr>
          <p:nvPr>
            <p:ph idx="1"/>
          </p:nvPr>
        </p:nvSpPr>
        <p:spPr>
          <a:xfrm>
            <a:off x="118679" y="1348501"/>
            <a:ext cx="2559236" cy="2910529"/>
          </a:xfrm>
        </p:spPr>
        <p:txBody>
          <a:bodyPr>
            <a:normAutofit fontScale="92500" lnSpcReduction="10000"/>
          </a:bodyPr>
          <a:lstStyle/>
          <a:p>
            <a:pPr>
              <a:buFontTx/>
              <a:buChar char="-"/>
            </a:pPr>
            <a:r>
              <a:rPr lang="en-US" dirty="0"/>
              <a:t>9q head &amp; neck** </a:t>
            </a:r>
          </a:p>
          <a:p>
            <a:pPr lvl="1">
              <a:buFontTx/>
              <a:buChar char="-"/>
            </a:pPr>
            <a:endParaRPr lang="en-US" sz="750" dirty="0"/>
          </a:p>
          <a:p>
            <a:pPr>
              <a:buFontTx/>
              <a:buChar char="-"/>
            </a:pPr>
            <a:r>
              <a:rPr lang="en-US" dirty="0"/>
              <a:t>1q breast**</a:t>
            </a:r>
          </a:p>
          <a:p>
            <a:pPr>
              <a:buFontTx/>
              <a:buChar char="-"/>
            </a:pPr>
            <a:endParaRPr lang="en-US" sz="750" dirty="0"/>
          </a:p>
          <a:p>
            <a:pPr>
              <a:buFontTx/>
              <a:buChar char="-"/>
            </a:pPr>
            <a:r>
              <a:rPr lang="en-US" dirty="0"/>
              <a:t>20 stomach* </a:t>
            </a:r>
          </a:p>
          <a:p>
            <a:pPr>
              <a:buFontTx/>
              <a:buChar char="-"/>
            </a:pPr>
            <a:endParaRPr lang="en-US" sz="750" dirty="0"/>
          </a:p>
          <a:p>
            <a:pPr>
              <a:buFontTx/>
              <a:buChar char="-"/>
            </a:pPr>
            <a:r>
              <a:rPr lang="en-US" dirty="0"/>
              <a:t>9p bladder*</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339" y="1311403"/>
            <a:ext cx="6550959" cy="4641722"/>
          </a:xfrm>
          <a:prstGeom prst="rect">
            <a:avLst/>
          </a:prstGeom>
        </p:spPr>
      </p:pic>
      <p:sp>
        <p:nvSpPr>
          <p:cNvPr id="28" name="Rectangle 27"/>
          <p:cNvSpPr/>
          <p:nvPr/>
        </p:nvSpPr>
        <p:spPr>
          <a:xfrm>
            <a:off x="3211652" y="1704415"/>
            <a:ext cx="1325820" cy="171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4537471" y="1800774"/>
            <a:ext cx="941183" cy="171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6118092" y="2217633"/>
            <a:ext cx="330005" cy="95923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6692671" y="2651867"/>
            <a:ext cx="413601" cy="1714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TextBox 31"/>
          <p:cNvSpPr txBox="1"/>
          <p:nvPr/>
        </p:nvSpPr>
        <p:spPr>
          <a:xfrm rot="16200000">
            <a:off x="1849735" y="3237265"/>
            <a:ext cx="1508209" cy="300082"/>
          </a:xfrm>
          <a:prstGeom prst="rect">
            <a:avLst/>
          </a:prstGeom>
          <a:noFill/>
        </p:spPr>
        <p:txBody>
          <a:bodyPr wrap="square" rtlCol="0">
            <a:spAutoFit/>
          </a:bodyPr>
          <a:lstStyle/>
          <a:p>
            <a:r>
              <a:rPr lang="en-US" sz="1350" dirty="0"/>
              <a:t>Chromosome arm</a:t>
            </a:r>
          </a:p>
        </p:txBody>
      </p:sp>
      <p:sp>
        <p:nvSpPr>
          <p:cNvPr id="35" name="Content Placeholder 2"/>
          <p:cNvSpPr txBox="1">
            <a:spLocks/>
          </p:cNvSpPr>
          <p:nvPr/>
        </p:nvSpPr>
        <p:spPr>
          <a:xfrm>
            <a:off x="339640" y="4378033"/>
            <a:ext cx="1579499" cy="7597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350" dirty="0"/>
              <a:t>*p &lt; 0.01</a:t>
            </a:r>
          </a:p>
          <a:p>
            <a:pPr marL="0" indent="0">
              <a:buNone/>
            </a:pPr>
            <a:r>
              <a:rPr lang="en-US" sz="1350" dirty="0"/>
              <a:t>** p &lt; 1e-5</a:t>
            </a:r>
          </a:p>
          <a:p>
            <a:pPr>
              <a:buFontTx/>
              <a:buChar char="-"/>
            </a:pPr>
            <a:endParaRPr lang="en-US" sz="2100" dirty="0"/>
          </a:p>
          <a:p>
            <a:pPr>
              <a:buFontTx/>
              <a:buChar char="-"/>
            </a:pPr>
            <a:endParaRPr lang="en-US" sz="2100" dirty="0"/>
          </a:p>
        </p:txBody>
      </p:sp>
      <p:sp>
        <p:nvSpPr>
          <p:cNvPr id="18" name="Content Placeholder 2"/>
          <p:cNvSpPr txBox="1">
            <a:spLocks/>
          </p:cNvSpPr>
          <p:nvPr/>
        </p:nvSpPr>
        <p:spPr>
          <a:xfrm>
            <a:off x="3145260" y="1254387"/>
            <a:ext cx="1399372"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dirty="0"/>
              <a:t>head &amp; neck</a:t>
            </a:r>
            <a:endParaRPr lang="en-US" sz="1350" b="1" dirty="0"/>
          </a:p>
          <a:p>
            <a:pPr>
              <a:buFontTx/>
              <a:buChar char="-"/>
            </a:pPr>
            <a:endParaRPr lang="en-US" sz="2100" dirty="0"/>
          </a:p>
        </p:txBody>
      </p:sp>
      <p:sp>
        <p:nvSpPr>
          <p:cNvPr id="19" name="Content Placeholder 2"/>
          <p:cNvSpPr txBox="1">
            <a:spLocks/>
          </p:cNvSpPr>
          <p:nvPr/>
        </p:nvSpPr>
        <p:spPr>
          <a:xfrm>
            <a:off x="4553824" y="1254386"/>
            <a:ext cx="941183"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dirty="0"/>
              <a:t>breast</a:t>
            </a:r>
          </a:p>
          <a:p>
            <a:pPr>
              <a:buFontTx/>
              <a:buChar char="-"/>
            </a:pPr>
            <a:endParaRPr lang="en-US" sz="2100" dirty="0"/>
          </a:p>
        </p:txBody>
      </p:sp>
      <p:sp>
        <p:nvSpPr>
          <p:cNvPr id="20" name="Content Placeholder 2"/>
          <p:cNvSpPr txBox="1">
            <a:spLocks/>
          </p:cNvSpPr>
          <p:nvPr/>
        </p:nvSpPr>
        <p:spPr>
          <a:xfrm>
            <a:off x="5452178" y="1254386"/>
            <a:ext cx="679380"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a:t>ovarian</a:t>
            </a:r>
            <a:endParaRPr lang="en-US" sz="1350" dirty="0"/>
          </a:p>
          <a:p>
            <a:pPr>
              <a:buFontTx/>
              <a:buChar char="-"/>
            </a:pPr>
            <a:endParaRPr lang="en-US" sz="2100" dirty="0"/>
          </a:p>
        </p:txBody>
      </p:sp>
      <p:sp>
        <p:nvSpPr>
          <p:cNvPr id="21" name="Content Placeholder 2"/>
          <p:cNvSpPr txBox="1">
            <a:spLocks/>
          </p:cNvSpPr>
          <p:nvPr/>
        </p:nvSpPr>
        <p:spPr>
          <a:xfrm>
            <a:off x="5962352" y="1089405"/>
            <a:ext cx="941183"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a:t>stomach</a:t>
            </a:r>
            <a:endParaRPr lang="en-US" sz="1350" dirty="0"/>
          </a:p>
          <a:p>
            <a:pPr>
              <a:buFontTx/>
              <a:buChar char="-"/>
            </a:pPr>
            <a:endParaRPr lang="en-US" sz="2100" dirty="0"/>
          </a:p>
        </p:txBody>
      </p:sp>
      <p:sp>
        <p:nvSpPr>
          <p:cNvPr id="22" name="Content Placeholder 2"/>
          <p:cNvSpPr txBox="1">
            <a:spLocks/>
          </p:cNvSpPr>
          <p:nvPr/>
        </p:nvSpPr>
        <p:spPr>
          <a:xfrm>
            <a:off x="6456205" y="1254386"/>
            <a:ext cx="941183" cy="2997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350"/>
              <a:t>bladder</a:t>
            </a:r>
            <a:endParaRPr lang="en-US" sz="1350" dirty="0"/>
          </a:p>
          <a:p>
            <a:pPr>
              <a:buFontTx/>
              <a:buChar char="-"/>
            </a:pPr>
            <a:endParaRPr lang="en-US" sz="2100" dirty="0"/>
          </a:p>
        </p:txBody>
      </p:sp>
      <p:pic>
        <p:nvPicPr>
          <p:cNvPr id="2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284854" y="5256795"/>
            <a:ext cx="1469094" cy="95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130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55902" t="1" r="-288" b="91030"/>
          <a:stretch/>
        </p:blipFill>
        <p:spPr>
          <a:xfrm>
            <a:off x="4953304" y="4454106"/>
            <a:ext cx="3864464" cy="553347"/>
          </a:xfrm>
          <a:prstGeom prst="rect">
            <a:avLst/>
          </a:prstGeom>
        </p:spPr>
      </p:pic>
      <p:sp>
        <p:nvSpPr>
          <p:cNvPr id="2" name="Title 1"/>
          <p:cNvSpPr>
            <a:spLocks noGrp="1"/>
          </p:cNvSpPr>
          <p:nvPr>
            <p:ph type="title"/>
          </p:nvPr>
        </p:nvSpPr>
        <p:spPr>
          <a:xfrm>
            <a:off x="136509" y="334054"/>
            <a:ext cx="8863220" cy="994172"/>
          </a:xfrm>
        </p:spPr>
        <p:txBody>
          <a:bodyPr anchor="t">
            <a:normAutofit/>
          </a:bodyPr>
          <a:lstStyle/>
          <a:p>
            <a:pPr algn="l"/>
            <a:r>
              <a:rPr lang="en-US" sz="4000" dirty="0"/>
              <a:t>Pan-cancer patterns reflected in NAT</a:t>
            </a:r>
          </a:p>
        </p:txBody>
      </p:sp>
      <p:sp>
        <p:nvSpPr>
          <p:cNvPr id="30" name="Content Placeholder 2"/>
          <p:cNvSpPr>
            <a:spLocks noGrp="1"/>
          </p:cNvSpPr>
          <p:nvPr>
            <p:ph idx="1"/>
          </p:nvPr>
        </p:nvSpPr>
        <p:spPr>
          <a:xfrm>
            <a:off x="124359" y="1359345"/>
            <a:ext cx="8600669" cy="971661"/>
          </a:xfrm>
        </p:spPr>
        <p:txBody>
          <a:bodyPr>
            <a:normAutofit/>
          </a:bodyPr>
          <a:lstStyle/>
          <a:p>
            <a:pPr marL="0" indent="0">
              <a:buNone/>
            </a:pPr>
            <a:r>
              <a:rPr lang="en-US" dirty="0"/>
              <a:t>Cluster of </a:t>
            </a:r>
            <a:r>
              <a:rPr lang="en-US" u="sng" dirty="0"/>
              <a:t>epithelial tumors with 1q gain</a:t>
            </a:r>
            <a:r>
              <a:rPr lang="en-US" dirty="0"/>
              <a:t> </a:t>
            </a:r>
          </a:p>
          <a:p>
            <a:pPr marL="0" indent="0">
              <a:buNone/>
            </a:pPr>
            <a:r>
              <a:rPr lang="en-US" sz="1350" dirty="0"/>
              <a:t>(breast, lung adenocarcinoma, liver hepatocellular carcinoma)</a:t>
            </a:r>
          </a:p>
          <a:p>
            <a:pPr marL="0" indent="0">
              <a:buNone/>
            </a:pPr>
            <a:endParaRPr lang="en-US" dirty="0"/>
          </a:p>
          <a:p>
            <a:pPr marL="0" indent="0">
              <a:buNone/>
            </a:pPr>
            <a:endParaRPr lang="en-US" dirty="0"/>
          </a:p>
        </p:txBody>
      </p:sp>
      <p:grpSp>
        <p:nvGrpSpPr>
          <p:cNvPr id="5" name="Group 4"/>
          <p:cNvGrpSpPr/>
          <p:nvPr/>
        </p:nvGrpSpPr>
        <p:grpSpPr>
          <a:xfrm>
            <a:off x="4074315" y="5191373"/>
            <a:ext cx="4742972" cy="455385"/>
            <a:chOff x="119574" y="2409295"/>
            <a:chExt cx="6323962" cy="60718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0463" r="89910" b="72156"/>
            <a:stretch/>
          </p:blipFill>
          <p:spPr>
            <a:xfrm>
              <a:off x="119574" y="2409295"/>
              <a:ext cx="1171344" cy="60718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5902" t="20462" r="-288" b="72156"/>
            <a:stretch/>
          </p:blipFill>
          <p:spPr>
            <a:xfrm>
              <a:off x="1290918" y="2409295"/>
              <a:ext cx="5152618" cy="607179"/>
            </a:xfrm>
            <a:prstGeom prst="rect">
              <a:avLst/>
            </a:prstGeom>
          </p:spPr>
        </p:pic>
      </p:grpSp>
      <p:sp>
        <p:nvSpPr>
          <p:cNvPr id="9" name="Content Placeholder 2"/>
          <p:cNvSpPr txBox="1">
            <a:spLocks/>
          </p:cNvSpPr>
          <p:nvPr/>
        </p:nvSpPr>
        <p:spPr>
          <a:xfrm>
            <a:off x="5082305" y="4322414"/>
            <a:ext cx="646245" cy="48858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300"/>
              </a:spcBef>
              <a:buNone/>
            </a:pPr>
            <a:endParaRPr lang="en-US" sz="1125" dirty="0"/>
          </a:p>
          <a:p>
            <a:pPr marL="0" indent="0" algn="ctr">
              <a:spcBef>
                <a:spcPts val="300"/>
              </a:spcBef>
              <a:buNone/>
            </a:pPr>
            <a:r>
              <a:rPr lang="en-US" sz="1050" b="1" dirty="0"/>
              <a:t>stomach</a:t>
            </a:r>
          </a:p>
          <a:p>
            <a:pPr>
              <a:buFontTx/>
              <a:buChar char="-"/>
            </a:pPr>
            <a:endParaRPr lang="en-US" sz="2100" dirty="0"/>
          </a:p>
        </p:txBody>
      </p:sp>
      <p:sp>
        <p:nvSpPr>
          <p:cNvPr id="10" name="Content Placeholder 2"/>
          <p:cNvSpPr txBox="1">
            <a:spLocks/>
          </p:cNvSpPr>
          <p:nvPr/>
        </p:nvSpPr>
        <p:spPr>
          <a:xfrm rot="18052288">
            <a:off x="8326127" y="4033965"/>
            <a:ext cx="646245" cy="48858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300"/>
              </a:spcBef>
              <a:buNone/>
            </a:pPr>
            <a:endParaRPr lang="en-US" sz="1125" dirty="0"/>
          </a:p>
          <a:p>
            <a:pPr marL="0" indent="0" algn="ctr">
              <a:spcBef>
                <a:spcPts val="300"/>
              </a:spcBef>
              <a:buNone/>
            </a:pPr>
            <a:r>
              <a:rPr lang="en-US" sz="1125" b="1" dirty="0"/>
              <a:t>rectum</a:t>
            </a:r>
          </a:p>
          <a:p>
            <a:pPr>
              <a:buFontTx/>
              <a:buChar char="-"/>
            </a:pPr>
            <a:endParaRPr lang="en-US" sz="2100" dirty="0"/>
          </a:p>
        </p:txBody>
      </p:sp>
      <p:sp>
        <p:nvSpPr>
          <p:cNvPr id="11" name="Content Placeholder 2"/>
          <p:cNvSpPr txBox="1">
            <a:spLocks/>
          </p:cNvSpPr>
          <p:nvPr/>
        </p:nvSpPr>
        <p:spPr>
          <a:xfrm rot="18052288">
            <a:off x="8111144" y="3988611"/>
            <a:ext cx="774764" cy="488589"/>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300"/>
              </a:spcBef>
              <a:buNone/>
            </a:pPr>
            <a:endParaRPr lang="en-US" sz="1125" dirty="0"/>
          </a:p>
          <a:p>
            <a:pPr marL="0" indent="0" algn="ctr">
              <a:spcBef>
                <a:spcPts val="300"/>
              </a:spcBef>
              <a:buNone/>
            </a:pPr>
            <a:r>
              <a:rPr lang="en-US" sz="1125" b="1" dirty="0"/>
              <a:t>esophageal</a:t>
            </a: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55902" t="36801" r="-288" b="60889"/>
          <a:stretch/>
        </p:blipFill>
        <p:spPr>
          <a:xfrm>
            <a:off x="4953579" y="5055735"/>
            <a:ext cx="3864464" cy="142499"/>
          </a:xfrm>
          <a:prstGeom prst="rect">
            <a:avLst/>
          </a:prstGeom>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5063" t="37141" r="89910" b="60627"/>
          <a:stretch/>
        </p:blipFill>
        <p:spPr>
          <a:xfrm>
            <a:off x="4516981" y="5078456"/>
            <a:ext cx="437698" cy="137723"/>
          </a:xfrm>
          <a:prstGeom prst="rect">
            <a:avLst/>
          </a:prstGeom>
        </p:spPr>
      </p:pic>
      <p:sp>
        <p:nvSpPr>
          <p:cNvPr id="8" name="Rectangle 7"/>
          <p:cNvSpPr/>
          <p:nvPr/>
        </p:nvSpPr>
        <p:spPr>
          <a:xfrm>
            <a:off x="4830164" y="5052474"/>
            <a:ext cx="3990534" cy="5854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t="2" b="85952"/>
          <a:stretch/>
        </p:blipFill>
        <p:spPr>
          <a:xfrm>
            <a:off x="175477" y="2738121"/>
            <a:ext cx="8706501" cy="866587"/>
          </a:xfrm>
          <a:prstGeom prst="rect">
            <a:avLst/>
          </a:prstGeom>
        </p:spPr>
      </p:pic>
      <p:sp>
        <p:nvSpPr>
          <p:cNvPr id="29" name="Rectangle 28"/>
          <p:cNvSpPr/>
          <p:nvPr/>
        </p:nvSpPr>
        <p:spPr>
          <a:xfrm>
            <a:off x="397870" y="3411773"/>
            <a:ext cx="8419898" cy="17030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Content Placeholder 2"/>
          <p:cNvSpPr txBox="1">
            <a:spLocks/>
          </p:cNvSpPr>
          <p:nvPr/>
        </p:nvSpPr>
        <p:spPr>
          <a:xfrm>
            <a:off x="182933" y="4056642"/>
            <a:ext cx="4320083" cy="159358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100" dirty="0"/>
              <a:t>Co-occurring gains of </a:t>
            </a:r>
            <a:r>
              <a:rPr lang="en-US" sz="2100" u="sng" dirty="0"/>
              <a:t>8q, 13q, </a:t>
            </a:r>
            <a:r>
              <a:rPr lang="en-US" sz="2100" u="sng" dirty="0" err="1"/>
              <a:t>chr</a:t>
            </a:r>
            <a:r>
              <a:rPr lang="en-US" sz="2100" u="sng" dirty="0"/>
              <a:t> 20 </a:t>
            </a:r>
            <a:r>
              <a:rPr lang="en-US" sz="2100" dirty="0"/>
              <a:t>in </a:t>
            </a:r>
            <a:r>
              <a:rPr lang="en-US" sz="2100" u="sng" dirty="0"/>
              <a:t>gastrointestinal tumors</a:t>
            </a:r>
            <a:endParaRPr lang="en-US" sz="2100" dirty="0"/>
          </a:p>
          <a:p>
            <a:pPr marL="0" indent="0">
              <a:buNone/>
            </a:pPr>
            <a:r>
              <a:rPr lang="en-US" sz="1350" dirty="0"/>
              <a:t>(esophageal, stomach, rectum adenocarcinoma)</a:t>
            </a:r>
          </a:p>
        </p:txBody>
      </p:sp>
      <p:sp>
        <p:nvSpPr>
          <p:cNvPr id="32" name="Content Placeholder 2"/>
          <p:cNvSpPr txBox="1">
            <a:spLocks/>
          </p:cNvSpPr>
          <p:nvPr/>
        </p:nvSpPr>
        <p:spPr>
          <a:xfrm>
            <a:off x="3261125" y="2613787"/>
            <a:ext cx="646245" cy="48858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300"/>
              </a:spcBef>
              <a:buNone/>
            </a:pPr>
            <a:endParaRPr lang="en-US" sz="1125" dirty="0"/>
          </a:p>
          <a:p>
            <a:pPr marL="0" indent="0" algn="ctr">
              <a:spcBef>
                <a:spcPts val="300"/>
              </a:spcBef>
              <a:buNone/>
            </a:pPr>
            <a:r>
              <a:rPr lang="en-US" sz="1050" b="1" dirty="0"/>
              <a:t>breast</a:t>
            </a:r>
          </a:p>
          <a:p>
            <a:pPr>
              <a:buFontTx/>
              <a:buChar char="-"/>
            </a:pPr>
            <a:endParaRPr lang="en-US" sz="2100" dirty="0"/>
          </a:p>
        </p:txBody>
      </p:sp>
      <p:sp>
        <p:nvSpPr>
          <p:cNvPr id="33" name="Content Placeholder 2"/>
          <p:cNvSpPr txBox="1">
            <a:spLocks/>
          </p:cNvSpPr>
          <p:nvPr/>
        </p:nvSpPr>
        <p:spPr>
          <a:xfrm>
            <a:off x="6562413" y="2591098"/>
            <a:ext cx="646245" cy="488589"/>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300"/>
              </a:spcBef>
              <a:buNone/>
            </a:pPr>
            <a:endParaRPr lang="en-US" sz="1125" dirty="0"/>
          </a:p>
          <a:p>
            <a:pPr marL="0" indent="0" algn="ctr">
              <a:spcBef>
                <a:spcPts val="300"/>
              </a:spcBef>
              <a:buNone/>
            </a:pPr>
            <a:r>
              <a:rPr lang="en-US" sz="1125" b="1" dirty="0"/>
              <a:t>lung adeno</a:t>
            </a:r>
          </a:p>
          <a:p>
            <a:pPr>
              <a:buFontTx/>
              <a:buChar char="-"/>
            </a:pPr>
            <a:endParaRPr lang="en-US" sz="2100" dirty="0"/>
          </a:p>
        </p:txBody>
      </p:sp>
      <p:sp>
        <p:nvSpPr>
          <p:cNvPr id="34" name="Content Placeholder 2"/>
          <p:cNvSpPr txBox="1">
            <a:spLocks/>
          </p:cNvSpPr>
          <p:nvPr/>
        </p:nvSpPr>
        <p:spPr>
          <a:xfrm>
            <a:off x="7333655" y="2583659"/>
            <a:ext cx="646245" cy="488589"/>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300"/>
              </a:spcBef>
              <a:buNone/>
            </a:pPr>
            <a:endParaRPr lang="en-US" sz="1125" dirty="0"/>
          </a:p>
          <a:p>
            <a:pPr marL="0" indent="0" algn="ctr">
              <a:spcBef>
                <a:spcPts val="300"/>
              </a:spcBef>
              <a:buNone/>
            </a:pPr>
            <a:r>
              <a:rPr lang="en-US" sz="1125" b="1" dirty="0"/>
              <a:t>liver   </a:t>
            </a:r>
            <a:r>
              <a:rPr lang="en-US" sz="1125" b="1" dirty="0" err="1"/>
              <a:t>h.c</a:t>
            </a:r>
            <a:r>
              <a:rPr lang="en-US" sz="1125" b="1" dirty="0"/>
              <a:t>.</a:t>
            </a:r>
          </a:p>
          <a:p>
            <a:pPr>
              <a:buFontTx/>
              <a:buChar char="-"/>
            </a:pPr>
            <a:endParaRPr lang="en-US" sz="2100" dirty="0"/>
          </a:p>
        </p:txBody>
      </p:sp>
      <p:pic>
        <p:nvPicPr>
          <p:cNvPr id="2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7412884" y="1373247"/>
            <a:ext cx="1469094" cy="95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237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11" y="932311"/>
            <a:ext cx="8863220" cy="994172"/>
          </a:xfrm>
        </p:spPr>
        <p:txBody>
          <a:bodyPr anchor="t"/>
          <a:lstStyle/>
          <a:p>
            <a:r>
              <a:rPr lang="en-US" dirty="0"/>
              <a:t>Comparing  normal </a:t>
            </a:r>
            <a:r>
              <a:rPr lang="mr-IN" dirty="0"/>
              <a:t>–</a:t>
            </a:r>
            <a:r>
              <a:rPr lang="en-US" dirty="0"/>
              <a:t> tumor</a:t>
            </a:r>
          </a:p>
        </p:txBody>
      </p:sp>
      <p:sp>
        <p:nvSpPr>
          <p:cNvPr id="7" name="Oval 6"/>
          <p:cNvSpPr/>
          <p:nvPr/>
        </p:nvSpPr>
        <p:spPr>
          <a:xfrm>
            <a:off x="106527" y="1741745"/>
            <a:ext cx="1513795" cy="1276109"/>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p:cNvSpPr txBox="1">
            <a:spLocks/>
          </p:cNvSpPr>
          <p:nvPr/>
        </p:nvSpPr>
        <p:spPr>
          <a:xfrm>
            <a:off x="97139" y="4412449"/>
            <a:ext cx="1513795" cy="45399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0"/>
              </a:spcBef>
              <a:buNone/>
              <a:defRPr/>
            </a:pPr>
            <a:r>
              <a:rPr lang="en-US" sz="2100" dirty="0"/>
              <a:t>tumor</a:t>
            </a:r>
          </a:p>
        </p:txBody>
      </p:sp>
      <p:cxnSp>
        <p:nvCxnSpPr>
          <p:cNvPr id="9" name="Straight Arrow Connector 8"/>
          <p:cNvCxnSpPr/>
          <p:nvPr/>
        </p:nvCxnSpPr>
        <p:spPr>
          <a:xfrm>
            <a:off x="867896" y="3231830"/>
            <a:ext cx="1" cy="55558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06527" y="4001391"/>
            <a:ext cx="1513795" cy="127610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ontent Placeholder 2"/>
          <p:cNvSpPr txBox="1">
            <a:spLocks/>
          </p:cNvSpPr>
          <p:nvPr/>
        </p:nvSpPr>
        <p:spPr>
          <a:xfrm>
            <a:off x="106527" y="1979354"/>
            <a:ext cx="1513795" cy="623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0"/>
              </a:spcBef>
              <a:buNone/>
              <a:defRPr/>
            </a:pPr>
            <a:r>
              <a:rPr lang="en-US" sz="2100" dirty="0"/>
              <a:t>Normal</a:t>
            </a:r>
          </a:p>
          <a:p>
            <a:pPr marL="0" indent="0" algn="ctr" defTabSz="685800">
              <a:lnSpc>
                <a:spcPct val="100000"/>
              </a:lnSpc>
              <a:spcBef>
                <a:spcPts val="0"/>
              </a:spcBef>
              <a:buNone/>
              <a:defRPr/>
            </a:pPr>
            <a:r>
              <a:rPr lang="en-US" sz="2100" dirty="0"/>
              <a:t>(</a:t>
            </a:r>
            <a:r>
              <a:rPr lang="en-US" sz="1500" dirty="0"/>
              <a:t>blood, NAT)</a:t>
            </a:r>
            <a:endParaRPr lang="en-US" sz="2100" dirty="0"/>
          </a:p>
        </p:txBody>
      </p:sp>
      <p:pic>
        <p:nvPicPr>
          <p:cNvPr id="24" name="Picture 23" descr="ESCA.mirror.pdf"/>
          <p:cNvPicPr>
            <a:picLocks noChangeAspect="1"/>
          </p:cNvPicPr>
          <p:nvPr/>
        </p:nvPicPr>
        <p:blipFill rotWithShape="1">
          <a:blip r:embed="rId3">
            <a:extLst>
              <a:ext uri="{28A0092B-C50C-407E-A947-70E740481C1C}">
                <a14:useLocalDpi xmlns:a14="http://schemas.microsoft.com/office/drawing/2010/main" val="0"/>
              </a:ext>
            </a:extLst>
          </a:blip>
          <a:srcRect l="10565" r="5386"/>
          <a:stretch/>
        </p:blipFill>
        <p:spPr>
          <a:xfrm>
            <a:off x="1040827" y="2856916"/>
            <a:ext cx="5770746" cy="1716473"/>
          </a:xfrm>
          <a:prstGeom prst="rect">
            <a:avLst/>
          </a:prstGeom>
        </p:spPr>
      </p:pic>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3858574" y="4866442"/>
            <a:ext cx="1469094" cy="95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18" descr="ESCA.mirror.pdf"/>
          <p:cNvPicPr>
            <a:picLocks noChangeAspect="1"/>
          </p:cNvPicPr>
          <p:nvPr/>
        </p:nvPicPr>
        <p:blipFill rotWithShape="1">
          <a:blip r:embed="rId3">
            <a:extLst>
              <a:ext uri="{28A0092B-C50C-407E-A947-70E740481C1C}">
                <a14:useLocalDpi xmlns:a14="http://schemas.microsoft.com/office/drawing/2010/main" val="0"/>
              </a:ext>
            </a:extLst>
          </a:blip>
          <a:srcRect l="10369" t="23276" r="85405" b="46337"/>
          <a:stretch/>
        </p:blipFill>
        <p:spPr>
          <a:xfrm>
            <a:off x="7628375" y="1265248"/>
            <a:ext cx="816015" cy="1467092"/>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67900" t="26540" r="29338" b="57915"/>
          <a:stretch/>
        </p:blipFill>
        <p:spPr>
          <a:xfrm>
            <a:off x="7607894" y="3022964"/>
            <a:ext cx="765355" cy="1077214"/>
          </a:xfrm>
          <a:prstGeom prst="rect">
            <a:avLst/>
          </a:prstGeom>
        </p:spPr>
      </p:pic>
      <p:cxnSp>
        <p:nvCxnSpPr>
          <p:cNvPr id="21" name="Straight Connector 20"/>
          <p:cNvCxnSpPr/>
          <p:nvPr/>
        </p:nvCxnSpPr>
        <p:spPr>
          <a:xfrm>
            <a:off x="7554693" y="2049747"/>
            <a:ext cx="9735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19763" y="3531607"/>
            <a:ext cx="9735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060407" y="2613868"/>
            <a:ext cx="1964324" cy="507831"/>
          </a:xfrm>
          <a:prstGeom prst="rect">
            <a:avLst/>
          </a:prstGeom>
          <a:noFill/>
        </p:spPr>
        <p:txBody>
          <a:bodyPr wrap="square" rtlCol="0">
            <a:spAutoFit/>
          </a:bodyPr>
          <a:lstStyle/>
          <a:p>
            <a:pPr algn="ctr"/>
            <a:r>
              <a:rPr lang="en-US" sz="1350" dirty="0"/>
              <a:t>overlap but different event type  </a:t>
            </a:r>
          </a:p>
        </p:txBody>
      </p:sp>
      <p:sp>
        <p:nvSpPr>
          <p:cNvPr id="25" name="TextBox 24"/>
          <p:cNvSpPr txBox="1"/>
          <p:nvPr/>
        </p:nvSpPr>
        <p:spPr>
          <a:xfrm>
            <a:off x="7387314" y="1265248"/>
            <a:ext cx="1224022" cy="300082"/>
          </a:xfrm>
          <a:prstGeom prst="rect">
            <a:avLst/>
          </a:prstGeom>
          <a:noFill/>
        </p:spPr>
        <p:txBody>
          <a:bodyPr wrap="square" rtlCol="0">
            <a:spAutoFit/>
          </a:bodyPr>
          <a:lstStyle/>
          <a:p>
            <a:pPr algn="ctr"/>
            <a:r>
              <a:rPr lang="en-US" sz="1350" dirty="0"/>
              <a:t> no overlap</a:t>
            </a:r>
          </a:p>
        </p:txBody>
      </p:sp>
    </p:spTree>
    <p:extLst>
      <p:ext uri="{BB962C8B-B14F-4D97-AF65-F5344CB8AC3E}">
        <p14:creationId xmlns:p14="http://schemas.microsoft.com/office/powerpoint/2010/main" val="809270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SCA.mirror.pdf"/>
          <p:cNvPicPr>
            <a:picLocks noChangeAspect="1"/>
          </p:cNvPicPr>
          <p:nvPr/>
        </p:nvPicPr>
        <p:blipFill rotWithShape="1">
          <a:blip r:embed="rId3">
            <a:extLst>
              <a:ext uri="{28A0092B-C50C-407E-A947-70E740481C1C}">
                <a14:useLocalDpi xmlns:a14="http://schemas.microsoft.com/office/drawing/2010/main" val="0"/>
              </a:ext>
            </a:extLst>
          </a:blip>
          <a:srcRect l="10369" t="23276" r="85405" b="46337"/>
          <a:stretch/>
        </p:blipFill>
        <p:spPr>
          <a:xfrm>
            <a:off x="7628375" y="1265248"/>
            <a:ext cx="816015" cy="1467092"/>
          </a:xfrm>
          <a:prstGeom prst="rect">
            <a:avLst/>
          </a:prstGeom>
        </p:spPr>
      </p:pic>
      <p:sp>
        <p:nvSpPr>
          <p:cNvPr id="7" name="Oval 6"/>
          <p:cNvSpPr/>
          <p:nvPr/>
        </p:nvSpPr>
        <p:spPr>
          <a:xfrm>
            <a:off x="106527" y="1741745"/>
            <a:ext cx="1513795" cy="1276109"/>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p:cNvSpPr txBox="1">
            <a:spLocks/>
          </p:cNvSpPr>
          <p:nvPr/>
        </p:nvSpPr>
        <p:spPr>
          <a:xfrm>
            <a:off x="97139" y="4412449"/>
            <a:ext cx="1513795" cy="45399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0"/>
              </a:spcBef>
              <a:buNone/>
              <a:defRPr/>
            </a:pPr>
            <a:r>
              <a:rPr lang="en-US" sz="2100" dirty="0"/>
              <a:t>tumor</a:t>
            </a:r>
          </a:p>
        </p:txBody>
      </p:sp>
      <p:cxnSp>
        <p:nvCxnSpPr>
          <p:cNvPr id="9" name="Straight Arrow Connector 8"/>
          <p:cNvCxnSpPr/>
          <p:nvPr/>
        </p:nvCxnSpPr>
        <p:spPr>
          <a:xfrm>
            <a:off x="867896" y="3231830"/>
            <a:ext cx="1" cy="55558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06527" y="4001391"/>
            <a:ext cx="1513795" cy="127610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ontent Placeholder 2"/>
          <p:cNvSpPr txBox="1">
            <a:spLocks/>
          </p:cNvSpPr>
          <p:nvPr/>
        </p:nvSpPr>
        <p:spPr>
          <a:xfrm>
            <a:off x="106527" y="1979354"/>
            <a:ext cx="1513795" cy="623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0"/>
              </a:spcBef>
              <a:buNone/>
              <a:defRPr/>
            </a:pPr>
            <a:r>
              <a:rPr lang="en-US" sz="2100" dirty="0"/>
              <a:t>Normal</a:t>
            </a:r>
          </a:p>
          <a:p>
            <a:pPr marL="0" indent="0" algn="ctr" defTabSz="685800">
              <a:lnSpc>
                <a:spcPct val="100000"/>
              </a:lnSpc>
              <a:spcBef>
                <a:spcPts val="0"/>
              </a:spcBef>
              <a:buNone/>
              <a:defRPr/>
            </a:pPr>
            <a:r>
              <a:rPr lang="en-US" sz="2100" dirty="0"/>
              <a:t>(</a:t>
            </a:r>
            <a:r>
              <a:rPr lang="en-US" sz="1500" dirty="0"/>
              <a:t>blood, NAT)</a:t>
            </a:r>
            <a:endParaRPr lang="en-US" sz="2100" dirty="0"/>
          </a:p>
        </p:txBody>
      </p:sp>
      <p:pic>
        <p:nvPicPr>
          <p:cNvPr id="14" name="Picture 13" descr="STAD.mirror.pdf"/>
          <p:cNvPicPr>
            <a:picLocks noChangeAspect="1"/>
          </p:cNvPicPr>
          <p:nvPr/>
        </p:nvPicPr>
        <p:blipFill rotWithShape="1">
          <a:blip r:embed="rId4">
            <a:extLst>
              <a:ext uri="{28A0092B-C50C-407E-A947-70E740481C1C}">
                <a14:useLocalDpi xmlns:a14="http://schemas.microsoft.com/office/drawing/2010/main" val="0"/>
              </a:ext>
            </a:extLst>
          </a:blip>
          <a:srcRect l="71269" t="70658" r="26026" b="21575"/>
          <a:stretch/>
        </p:blipFill>
        <p:spPr>
          <a:xfrm>
            <a:off x="8148520" y="4529548"/>
            <a:ext cx="786339" cy="111443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7900" t="26540" r="29338" b="57915"/>
          <a:stretch/>
        </p:blipFill>
        <p:spPr>
          <a:xfrm>
            <a:off x="7607894" y="3022964"/>
            <a:ext cx="765355" cy="1077214"/>
          </a:xfrm>
          <a:prstGeom prst="rect">
            <a:avLst/>
          </a:prstGeom>
        </p:spPr>
      </p:pic>
      <p:cxnSp>
        <p:nvCxnSpPr>
          <p:cNvPr id="5" name="Straight Connector 4"/>
          <p:cNvCxnSpPr/>
          <p:nvPr/>
        </p:nvCxnSpPr>
        <p:spPr>
          <a:xfrm>
            <a:off x="7554693" y="2049747"/>
            <a:ext cx="9735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519763" y="3531607"/>
            <a:ext cx="9735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74139" y="5098251"/>
            <a:ext cx="9735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descr="ESCA.mirror.pdf"/>
          <p:cNvPicPr>
            <a:picLocks noChangeAspect="1"/>
          </p:cNvPicPr>
          <p:nvPr/>
        </p:nvPicPr>
        <p:blipFill rotWithShape="1">
          <a:blip r:embed="rId3">
            <a:extLst>
              <a:ext uri="{28A0092B-C50C-407E-A947-70E740481C1C}">
                <a14:useLocalDpi xmlns:a14="http://schemas.microsoft.com/office/drawing/2010/main" val="0"/>
              </a:ext>
            </a:extLst>
          </a:blip>
          <a:srcRect l="10565" r="5386"/>
          <a:stretch/>
        </p:blipFill>
        <p:spPr>
          <a:xfrm>
            <a:off x="1040827" y="2856916"/>
            <a:ext cx="5770746" cy="1716473"/>
          </a:xfrm>
          <a:prstGeom prst="rect">
            <a:avLst/>
          </a:prstGeom>
        </p:spPr>
      </p:pic>
      <p:sp>
        <p:nvSpPr>
          <p:cNvPr id="28" name="TextBox 27"/>
          <p:cNvSpPr txBox="1"/>
          <p:nvPr/>
        </p:nvSpPr>
        <p:spPr>
          <a:xfrm>
            <a:off x="7060407" y="2613868"/>
            <a:ext cx="1964324" cy="507831"/>
          </a:xfrm>
          <a:prstGeom prst="rect">
            <a:avLst/>
          </a:prstGeom>
          <a:noFill/>
        </p:spPr>
        <p:txBody>
          <a:bodyPr wrap="square" rtlCol="0">
            <a:spAutoFit/>
          </a:bodyPr>
          <a:lstStyle/>
          <a:p>
            <a:pPr algn="ctr"/>
            <a:r>
              <a:rPr lang="en-US" sz="1350" dirty="0"/>
              <a:t>overlap but different event type  </a:t>
            </a:r>
          </a:p>
        </p:txBody>
      </p:sp>
      <p:sp>
        <p:nvSpPr>
          <p:cNvPr id="29" name="TextBox 28"/>
          <p:cNvSpPr txBox="1"/>
          <p:nvPr/>
        </p:nvSpPr>
        <p:spPr>
          <a:xfrm>
            <a:off x="7387314" y="1265248"/>
            <a:ext cx="1224022" cy="300082"/>
          </a:xfrm>
          <a:prstGeom prst="rect">
            <a:avLst/>
          </a:prstGeom>
          <a:noFill/>
        </p:spPr>
        <p:txBody>
          <a:bodyPr wrap="square" rtlCol="0">
            <a:spAutoFit/>
          </a:bodyPr>
          <a:lstStyle/>
          <a:p>
            <a:pPr algn="ctr"/>
            <a:r>
              <a:rPr lang="en-US" sz="1350" dirty="0"/>
              <a:t> no overlap</a:t>
            </a:r>
          </a:p>
        </p:txBody>
      </p:sp>
      <p:sp>
        <p:nvSpPr>
          <p:cNvPr id="30" name="TextBox 29"/>
          <p:cNvSpPr txBox="1"/>
          <p:nvPr/>
        </p:nvSpPr>
        <p:spPr>
          <a:xfrm>
            <a:off x="7429479" y="4294699"/>
            <a:ext cx="1224022" cy="300082"/>
          </a:xfrm>
          <a:prstGeom prst="rect">
            <a:avLst/>
          </a:prstGeom>
          <a:noFill/>
        </p:spPr>
        <p:txBody>
          <a:bodyPr wrap="square" rtlCol="0">
            <a:spAutoFit/>
          </a:bodyPr>
          <a:lstStyle/>
          <a:p>
            <a:pPr algn="ctr"/>
            <a:r>
              <a:rPr lang="en-US" sz="1350" dirty="0"/>
              <a:t>same origin?</a:t>
            </a:r>
          </a:p>
        </p:txBody>
      </p:sp>
      <p:sp>
        <p:nvSpPr>
          <p:cNvPr id="20" name="Title 1"/>
          <p:cNvSpPr>
            <a:spLocks noGrp="1"/>
          </p:cNvSpPr>
          <p:nvPr>
            <p:ph type="title"/>
          </p:nvPr>
        </p:nvSpPr>
        <p:spPr>
          <a:xfrm>
            <a:off x="161511" y="932311"/>
            <a:ext cx="8863220" cy="994172"/>
          </a:xfrm>
        </p:spPr>
        <p:txBody>
          <a:bodyPr anchor="t"/>
          <a:lstStyle/>
          <a:p>
            <a:r>
              <a:rPr lang="en-US" dirty="0"/>
              <a:t>Comparing  normal </a:t>
            </a:r>
            <a:r>
              <a:rPr lang="mr-IN" dirty="0"/>
              <a:t>–</a:t>
            </a:r>
            <a:r>
              <a:rPr lang="en-US" dirty="0"/>
              <a:t> tumor</a:t>
            </a: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903" t="30871" b="59208"/>
          <a:stretch/>
        </p:blipFill>
        <p:spPr bwMode="auto">
          <a:xfrm>
            <a:off x="3858574" y="4866442"/>
            <a:ext cx="1469094" cy="95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1" descr="ESCA.mirror.pdf"/>
          <p:cNvPicPr>
            <a:picLocks noChangeAspect="1"/>
          </p:cNvPicPr>
          <p:nvPr/>
        </p:nvPicPr>
        <p:blipFill rotWithShape="1">
          <a:blip r:embed="rId3">
            <a:extLst>
              <a:ext uri="{28A0092B-C50C-407E-A947-70E740481C1C}">
                <a14:useLocalDpi xmlns:a14="http://schemas.microsoft.com/office/drawing/2010/main" val="0"/>
              </a:ext>
            </a:extLst>
          </a:blip>
          <a:srcRect l="52085" t="29118" r="45135" b="49189"/>
          <a:stretch/>
        </p:blipFill>
        <p:spPr>
          <a:xfrm>
            <a:off x="7181083" y="4656016"/>
            <a:ext cx="471479" cy="919955"/>
          </a:xfrm>
          <a:prstGeom prst="rect">
            <a:avLst/>
          </a:prstGeom>
        </p:spPr>
      </p:pic>
      <p:cxnSp>
        <p:nvCxnSpPr>
          <p:cNvPr id="23" name="Straight Connector 22"/>
          <p:cNvCxnSpPr/>
          <p:nvPr/>
        </p:nvCxnSpPr>
        <p:spPr>
          <a:xfrm>
            <a:off x="7006486" y="5098251"/>
            <a:ext cx="9735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33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Experimental set-up</a:t>
            </a:r>
          </a:p>
        </p:txBody>
      </p:sp>
      <p:pic>
        <p:nvPicPr>
          <p:cNvPr id="6" name="Content Placeholder 5"/>
          <p:cNvPicPr>
            <a:picLocks noGrp="1" noChangeAspect="1"/>
          </p:cNvPicPr>
          <p:nvPr>
            <p:ph idx="1"/>
          </p:nvPr>
        </p:nvPicPr>
        <p:blipFill>
          <a:blip r:embed="rId2"/>
          <a:stretch>
            <a:fillRect/>
          </a:stretch>
        </p:blipFill>
        <p:spPr>
          <a:xfrm>
            <a:off x="822960" y="1793592"/>
            <a:ext cx="2018627" cy="3570684"/>
          </a:xfrm>
          <a:prstGeom prst="rect">
            <a:avLst/>
          </a:prstGeom>
        </p:spPr>
      </p:pic>
      <p:sp>
        <p:nvSpPr>
          <p:cNvPr id="7" name="Rectangle 6"/>
          <p:cNvSpPr/>
          <p:nvPr/>
        </p:nvSpPr>
        <p:spPr>
          <a:xfrm>
            <a:off x="822960" y="5389828"/>
            <a:ext cx="2018627" cy="161583"/>
          </a:xfrm>
          <a:prstGeom prst="rect">
            <a:avLst/>
          </a:prstGeom>
        </p:spPr>
        <p:txBody>
          <a:bodyPr wrap="square">
            <a:spAutoFit/>
          </a:bodyPr>
          <a:lstStyle/>
          <a:p>
            <a:pPr algn="r"/>
            <a:r>
              <a:rPr lang="en-US" sz="450" dirty="0">
                <a:latin typeface="Arial" charset="0"/>
                <a:ea typeface="Arial" charset="0"/>
                <a:cs typeface="Arial" charset="0"/>
              </a:rPr>
              <a:t>Courtesy : Sasha </a:t>
            </a:r>
            <a:r>
              <a:rPr lang="en-US" sz="450" dirty="0" err="1">
                <a:latin typeface="Arial" charset="0"/>
                <a:ea typeface="Arial" charset="0"/>
                <a:cs typeface="Arial" charset="0"/>
              </a:rPr>
              <a:t>Jakubek</a:t>
            </a:r>
            <a:endParaRPr lang="en-US" sz="450" dirty="0">
              <a:latin typeface="Arial" charset="0"/>
              <a:ea typeface="Arial" charset="0"/>
              <a:cs typeface="Arial" charset="0"/>
            </a:endParaRPr>
          </a:p>
        </p:txBody>
      </p:sp>
      <p:sp>
        <p:nvSpPr>
          <p:cNvPr id="8" name="TextBox 7"/>
          <p:cNvSpPr txBox="1"/>
          <p:nvPr/>
        </p:nvSpPr>
        <p:spPr>
          <a:xfrm>
            <a:off x="4068264" y="1793593"/>
            <a:ext cx="4298496" cy="2793072"/>
          </a:xfrm>
          <a:prstGeom prst="rect">
            <a:avLst/>
          </a:prstGeom>
          <a:noFill/>
        </p:spPr>
        <p:txBody>
          <a:bodyPr wrap="square" rtlCol="0">
            <a:spAutoFit/>
          </a:bodyPr>
          <a:lstStyle/>
          <a:p>
            <a:pPr marL="214313" indent="-214313">
              <a:buFont typeface="Courier New" charset="0"/>
              <a:buChar char="o"/>
            </a:pPr>
            <a:r>
              <a:rPr lang="en-US" sz="1350" dirty="0">
                <a:latin typeface="Arial" charset="0"/>
                <a:ea typeface="Arial" charset="0"/>
                <a:cs typeface="Arial" charset="0"/>
              </a:rPr>
              <a:t>498 multi-region samples from 48 early-stage NSCLC patients</a:t>
            </a:r>
          </a:p>
          <a:p>
            <a:pPr marL="557213" lvl="1" indent="-214313">
              <a:buFont typeface="Courier New" charset="0"/>
              <a:buChar char="o"/>
            </a:pPr>
            <a:r>
              <a:rPr lang="en-US" sz="1350" dirty="0">
                <a:latin typeface="Arial" charset="0"/>
                <a:ea typeface="Arial" charset="0"/>
                <a:cs typeface="Arial" charset="0"/>
              </a:rPr>
              <a:t>42 smokers / 6 non-smokers</a:t>
            </a:r>
          </a:p>
          <a:p>
            <a:pPr marL="557213" lvl="1" indent="-214313">
              <a:buFont typeface="Courier New" charset="0"/>
              <a:buChar char="o"/>
            </a:pPr>
            <a:r>
              <a:rPr lang="en-US" sz="1350" dirty="0">
                <a:latin typeface="Arial" charset="0"/>
                <a:ea typeface="Arial" charset="0"/>
                <a:cs typeface="Arial" charset="0"/>
              </a:rPr>
              <a:t>37 LUAD / 11 LUSC</a:t>
            </a:r>
          </a:p>
          <a:p>
            <a:pPr marL="557213" lvl="1" indent="-214313">
              <a:buFont typeface="Courier New" charset="0"/>
              <a:buChar char="o"/>
            </a:pPr>
            <a:r>
              <a:rPr lang="en-US" sz="1350" dirty="0">
                <a:latin typeface="Arial" charset="0"/>
                <a:ea typeface="Arial" charset="0"/>
                <a:cs typeface="Arial" charset="0"/>
              </a:rPr>
              <a:t>Stage IA-IIIA (</a:t>
            </a:r>
            <a:r>
              <a:rPr lang="fr-FR" sz="1350" dirty="0">
                <a:latin typeface="Arial" charset="0"/>
                <a:ea typeface="Arial" charset="0"/>
                <a:cs typeface="Arial" charset="0"/>
              </a:rPr>
              <a:t>I : 22 / II : 19 / III : 7</a:t>
            </a:r>
            <a:r>
              <a:rPr lang="en-US" sz="1350" dirty="0">
                <a:latin typeface="Arial" charset="0"/>
                <a:ea typeface="Arial" charset="0"/>
                <a:cs typeface="Arial" charset="0"/>
              </a:rPr>
              <a:t>)</a:t>
            </a:r>
          </a:p>
          <a:p>
            <a:pPr marL="557213" lvl="1" indent="-214313">
              <a:buFont typeface="Courier New" charset="0"/>
              <a:buChar char="o"/>
            </a:pPr>
            <a:endParaRPr lang="en-US" sz="1350" dirty="0">
              <a:latin typeface="Arial" charset="0"/>
              <a:ea typeface="Arial" charset="0"/>
              <a:cs typeface="Arial" charset="0"/>
            </a:endParaRPr>
          </a:p>
          <a:p>
            <a:pPr marL="214313" indent="-214313">
              <a:buFont typeface="Courier New" charset="0"/>
              <a:buChar char="o"/>
            </a:pPr>
            <a:r>
              <a:rPr lang="en-US" sz="1350" b="1" dirty="0">
                <a:latin typeface="Arial" charset="0"/>
                <a:ea typeface="Arial" charset="0"/>
                <a:cs typeface="Arial" charset="0"/>
              </a:rPr>
              <a:t>Tumor: </a:t>
            </a:r>
            <a:r>
              <a:rPr lang="en-US" sz="1350" dirty="0">
                <a:latin typeface="Arial" charset="0"/>
                <a:ea typeface="Arial" charset="0"/>
                <a:cs typeface="Arial" charset="0"/>
              </a:rPr>
              <a:t>Tumor sections, core-needle biopsy</a:t>
            </a:r>
          </a:p>
          <a:p>
            <a:pPr marL="214313" indent="-214313">
              <a:buFont typeface="Courier New" charset="0"/>
              <a:buChar char="o"/>
            </a:pPr>
            <a:endParaRPr lang="en-US" sz="1350" dirty="0">
              <a:latin typeface="Arial" charset="0"/>
              <a:ea typeface="Arial" charset="0"/>
              <a:cs typeface="Arial" charset="0"/>
            </a:endParaRPr>
          </a:p>
          <a:p>
            <a:pPr marL="214313" indent="-214313">
              <a:buFont typeface="Courier New" charset="0"/>
              <a:buChar char="o"/>
            </a:pPr>
            <a:r>
              <a:rPr lang="en-US" sz="1350" b="1" dirty="0">
                <a:latin typeface="Arial" charset="0"/>
                <a:ea typeface="Arial" charset="0"/>
                <a:cs typeface="Arial" charset="0"/>
              </a:rPr>
              <a:t>Field: </a:t>
            </a:r>
            <a:r>
              <a:rPr lang="en-US" sz="1350" dirty="0">
                <a:latin typeface="Arial" charset="0"/>
                <a:ea typeface="Arial" charset="0"/>
                <a:cs typeface="Arial" charset="0"/>
              </a:rPr>
              <a:t>Adjacent small airways, large airway, nasal epithelium, uninvolved normal lung tissue</a:t>
            </a:r>
          </a:p>
          <a:p>
            <a:pPr marL="214313" indent="-214313">
              <a:buFont typeface="Courier New" charset="0"/>
              <a:buChar char="o"/>
            </a:pPr>
            <a:endParaRPr lang="en-US" sz="1350" dirty="0">
              <a:latin typeface="Arial" charset="0"/>
              <a:ea typeface="Arial" charset="0"/>
              <a:cs typeface="Arial" charset="0"/>
            </a:endParaRPr>
          </a:p>
          <a:p>
            <a:pPr marL="214313" indent="-214313">
              <a:buFont typeface="Courier New" charset="0"/>
              <a:buChar char="o"/>
            </a:pPr>
            <a:r>
              <a:rPr lang="en-US" sz="1350" b="1" dirty="0">
                <a:latin typeface="Arial" charset="0"/>
                <a:ea typeface="Arial" charset="0"/>
                <a:cs typeface="Arial" charset="0"/>
              </a:rPr>
              <a:t>Germline control: </a:t>
            </a:r>
            <a:r>
              <a:rPr lang="en-US" sz="1350" dirty="0">
                <a:latin typeface="Arial" charset="0"/>
                <a:ea typeface="Arial" charset="0"/>
                <a:cs typeface="Arial" charset="0"/>
              </a:rPr>
              <a:t>Blood / normal lung</a:t>
            </a:r>
          </a:p>
          <a:p>
            <a:pPr marL="214313" indent="-214313">
              <a:buFont typeface="Arial" charset="0"/>
              <a:buChar char="•"/>
            </a:pPr>
            <a:endParaRPr lang="en-US" sz="1350" dirty="0">
              <a:latin typeface="Arial" charset="0"/>
              <a:ea typeface="Arial" charset="0"/>
              <a:cs typeface="Arial" charset="0"/>
            </a:endParaRPr>
          </a:p>
        </p:txBody>
      </p:sp>
      <p:sp>
        <p:nvSpPr>
          <p:cNvPr id="9" name="TextBox 8"/>
          <p:cNvSpPr txBox="1"/>
          <p:nvPr/>
        </p:nvSpPr>
        <p:spPr>
          <a:xfrm>
            <a:off x="4068264" y="4605850"/>
            <a:ext cx="4298496" cy="715581"/>
          </a:xfrm>
          <a:prstGeom prst="rect">
            <a:avLst/>
          </a:prstGeom>
          <a:noFill/>
          <a:ln>
            <a:solidFill>
              <a:schemeClr val="tx1"/>
            </a:solidFill>
          </a:ln>
        </p:spPr>
        <p:txBody>
          <a:bodyPr wrap="square" rtlCol="0">
            <a:spAutoFit/>
          </a:bodyPr>
          <a:lstStyle/>
          <a:p>
            <a:r>
              <a:rPr lang="en-US" sz="1350" b="1" dirty="0">
                <a:latin typeface="Arial" charset="0"/>
                <a:ea typeface="Arial" charset="0"/>
                <a:cs typeface="Arial" charset="0"/>
              </a:rPr>
              <a:t>Deep targeted DNA sequencing of a panel of 409 cancer associated genes to identify somatic mutations in the airway field.</a:t>
            </a:r>
          </a:p>
        </p:txBody>
      </p:sp>
      <p:sp>
        <p:nvSpPr>
          <p:cNvPr id="3" name="TextBox 2">
            <a:extLst>
              <a:ext uri="{FF2B5EF4-FFF2-40B4-BE49-F238E27FC236}">
                <a16:creationId xmlns:a16="http://schemas.microsoft.com/office/drawing/2014/main" id="{D4E0F649-72D8-CE44-9BD2-57332883EB82}"/>
              </a:ext>
            </a:extLst>
          </p:cNvPr>
          <p:cNvSpPr txBox="1"/>
          <p:nvPr/>
        </p:nvSpPr>
        <p:spPr>
          <a:xfrm>
            <a:off x="4302180" y="6230679"/>
            <a:ext cx="4841820" cy="369332"/>
          </a:xfrm>
          <a:prstGeom prst="rect">
            <a:avLst/>
          </a:prstGeom>
          <a:noFill/>
        </p:spPr>
        <p:txBody>
          <a:bodyPr wrap="square" rtlCol="0">
            <a:spAutoFit/>
          </a:bodyPr>
          <a:lstStyle/>
          <a:p>
            <a:r>
              <a:rPr lang="en-US" dirty="0"/>
              <a:t>Joint work with H. </a:t>
            </a:r>
            <a:r>
              <a:rPr lang="en-US" dirty="0" err="1"/>
              <a:t>Kadara</a:t>
            </a:r>
            <a:r>
              <a:rPr lang="en-US" dirty="0"/>
              <a:t>, Am. Univ. of Beirut</a:t>
            </a:r>
          </a:p>
        </p:txBody>
      </p:sp>
    </p:spTree>
    <p:extLst>
      <p:ext uri="{BB962C8B-B14F-4D97-AF65-F5344CB8AC3E}">
        <p14:creationId xmlns:p14="http://schemas.microsoft.com/office/powerpoint/2010/main" val="719072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077118" y="1845917"/>
            <a:ext cx="1513795" cy="1276109"/>
          </a:xfrm>
          <a:prstGeom prst="ellipse">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p:cNvSpPr txBox="1">
            <a:spLocks/>
          </p:cNvSpPr>
          <p:nvPr/>
        </p:nvSpPr>
        <p:spPr>
          <a:xfrm>
            <a:off x="2067729" y="4516621"/>
            <a:ext cx="1513795" cy="45399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0"/>
              </a:spcBef>
              <a:buNone/>
              <a:defRPr/>
            </a:pPr>
            <a:r>
              <a:rPr lang="en-US" sz="2100" dirty="0"/>
              <a:t>tumor</a:t>
            </a:r>
          </a:p>
        </p:txBody>
      </p:sp>
      <p:cxnSp>
        <p:nvCxnSpPr>
          <p:cNvPr id="9" name="Straight Arrow Connector 8"/>
          <p:cNvCxnSpPr/>
          <p:nvPr/>
        </p:nvCxnSpPr>
        <p:spPr>
          <a:xfrm>
            <a:off x="2838486" y="3336002"/>
            <a:ext cx="1" cy="55558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077118" y="4105563"/>
            <a:ext cx="1513795" cy="127610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ontent Placeholder 2"/>
          <p:cNvSpPr txBox="1">
            <a:spLocks/>
          </p:cNvSpPr>
          <p:nvPr/>
        </p:nvSpPr>
        <p:spPr>
          <a:xfrm>
            <a:off x="2077118" y="2083526"/>
            <a:ext cx="1513795" cy="62335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800">
              <a:lnSpc>
                <a:spcPct val="100000"/>
              </a:lnSpc>
              <a:spcBef>
                <a:spcPts val="0"/>
              </a:spcBef>
              <a:buNone/>
              <a:defRPr/>
            </a:pPr>
            <a:r>
              <a:rPr lang="en-US" sz="2100" dirty="0"/>
              <a:t>Normal</a:t>
            </a:r>
          </a:p>
          <a:p>
            <a:pPr marL="0" indent="0" algn="ctr" defTabSz="685800">
              <a:lnSpc>
                <a:spcPct val="100000"/>
              </a:lnSpc>
              <a:spcBef>
                <a:spcPts val="0"/>
              </a:spcBef>
              <a:buNone/>
              <a:defRPr/>
            </a:pPr>
            <a:r>
              <a:rPr lang="en-US" sz="2100" dirty="0"/>
              <a:t>(</a:t>
            </a:r>
            <a:r>
              <a:rPr lang="en-US" sz="1500" dirty="0"/>
              <a:t>blood, NAT)</a:t>
            </a:r>
            <a:endParaRPr lang="en-US" sz="2100" dirty="0"/>
          </a:p>
        </p:txBody>
      </p:sp>
      <p:pic>
        <p:nvPicPr>
          <p:cNvPr id="14" name="Picture 13" descr="STAD.mirror.pdf"/>
          <p:cNvPicPr>
            <a:picLocks noChangeAspect="1"/>
          </p:cNvPicPr>
          <p:nvPr/>
        </p:nvPicPr>
        <p:blipFill rotWithShape="1">
          <a:blip r:embed="rId3">
            <a:extLst>
              <a:ext uri="{28A0092B-C50C-407E-A947-70E740481C1C}">
                <a14:useLocalDpi xmlns:a14="http://schemas.microsoft.com/office/drawing/2010/main" val="0"/>
              </a:ext>
            </a:extLst>
          </a:blip>
          <a:srcRect l="71269" t="70658" r="26026" b="21575"/>
          <a:stretch/>
        </p:blipFill>
        <p:spPr>
          <a:xfrm>
            <a:off x="6315805" y="2810971"/>
            <a:ext cx="786339" cy="1114433"/>
          </a:xfrm>
          <a:prstGeom prst="rect">
            <a:avLst/>
          </a:prstGeom>
        </p:spPr>
      </p:pic>
      <p:cxnSp>
        <p:nvCxnSpPr>
          <p:cNvPr id="19" name="Straight Connector 18"/>
          <p:cNvCxnSpPr/>
          <p:nvPr/>
        </p:nvCxnSpPr>
        <p:spPr>
          <a:xfrm>
            <a:off x="6241424" y="3379674"/>
            <a:ext cx="97359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16210" y="2672471"/>
            <a:ext cx="1224022" cy="300082"/>
          </a:xfrm>
          <a:prstGeom prst="rect">
            <a:avLst/>
          </a:prstGeom>
          <a:noFill/>
        </p:spPr>
        <p:txBody>
          <a:bodyPr wrap="square" rtlCol="0">
            <a:spAutoFit/>
          </a:bodyPr>
          <a:lstStyle/>
          <a:p>
            <a:pPr algn="ctr"/>
            <a:r>
              <a:rPr lang="en-US" sz="1350" dirty="0"/>
              <a:t>same origin?</a:t>
            </a:r>
          </a:p>
        </p:txBody>
      </p:sp>
      <p:sp>
        <p:nvSpPr>
          <p:cNvPr id="20" name="Oval 19"/>
          <p:cNvSpPr/>
          <p:nvPr/>
        </p:nvSpPr>
        <p:spPr>
          <a:xfrm>
            <a:off x="3754440" y="2988800"/>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p:cNvSpPr/>
          <p:nvPr/>
        </p:nvSpPr>
        <p:spPr>
          <a:xfrm>
            <a:off x="3754441" y="3420384"/>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p:cNvSpPr/>
          <p:nvPr/>
        </p:nvSpPr>
        <p:spPr>
          <a:xfrm>
            <a:off x="3893336" y="2988800"/>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p:cNvSpPr/>
          <p:nvPr/>
        </p:nvSpPr>
        <p:spPr>
          <a:xfrm>
            <a:off x="3893337" y="3420384"/>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p:nvSpPr>
        <p:spPr>
          <a:xfrm>
            <a:off x="4797609" y="2259536"/>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p:nvSpPr>
        <p:spPr>
          <a:xfrm>
            <a:off x="4797610" y="2691120"/>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4936505" y="2259536"/>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p:cNvSpPr/>
          <p:nvPr/>
        </p:nvSpPr>
        <p:spPr>
          <a:xfrm>
            <a:off x="4936506" y="2691120"/>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4797609" y="3588608"/>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4797610" y="4020193"/>
            <a:ext cx="114710" cy="777941"/>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4936505" y="3588608"/>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4936506" y="4020193"/>
            <a:ext cx="114710" cy="777941"/>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5075401" y="3594895"/>
            <a:ext cx="114710" cy="428919"/>
          </a:xfrm>
          <a:prstGeom prst="ellipse">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4658713" y="2259536"/>
            <a:ext cx="114710" cy="428919"/>
          </a:xfrm>
          <a:prstGeom prst="ellipse">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8" name="Straight Arrow Connector 37"/>
          <p:cNvCxnSpPr/>
          <p:nvPr/>
        </p:nvCxnSpPr>
        <p:spPr>
          <a:xfrm flipV="1">
            <a:off x="4148051" y="2632231"/>
            <a:ext cx="382979" cy="5269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V="1">
            <a:off x="4217077" y="3865039"/>
            <a:ext cx="382979" cy="5269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145083" y="3346234"/>
            <a:ext cx="777835" cy="300082"/>
          </a:xfrm>
          <a:prstGeom prst="rect">
            <a:avLst/>
          </a:prstGeom>
          <a:noFill/>
        </p:spPr>
        <p:txBody>
          <a:bodyPr wrap="square" rtlCol="0">
            <a:spAutoFit/>
          </a:bodyPr>
          <a:lstStyle/>
          <a:p>
            <a:r>
              <a:rPr lang="en-US" sz="1350" dirty="0"/>
              <a:t> gain</a:t>
            </a:r>
          </a:p>
        </p:txBody>
      </p:sp>
      <p:sp>
        <p:nvSpPr>
          <p:cNvPr id="41" name="Rectangle 40"/>
          <p:cNvSpPr/>
          <p:nvPr/>
        </p:nvSpPr>
        <p:spPr>
          <a:xfrm>
            <a:off x="6206088" y="4867927"/>
            <a:ext cx="2937912" cy="1015663"/>
          </a:xfrm>
          <a:prstGeom prst="rect">
            <a:avLst/>
          </a:prstGeom>
        </p:spPr>
        <p:txBody>
          <a:bodyPr wrap="square">
            <a:spAutoFit/>
          </a:bodyPr>
          <a:lstStyle/>
          <a:p>
            <a:r>
              <a:rPr lang="en-US" sz="1200" dirty="0"/>
              <a:t>Jakubek YA, San Lucas FA, Scheet P. Directional allelic imbalance profiling and visualization from </a:t>
            </a:r>
            <a:r>
              <a:rPr lang="en-US" sz="1200" dirty="0" err="1"/>
              <a:t>multi­sample</a:t>
            </a:r>
            <a:r>
              <a:rPr lang="en-US" sz="1200" dirty="0"/>
              <a:t> data with RECUR . </a:t>
            </a:r>
            <a:r>
              <a:rPr lang="en-US" sz="1200" i="1" dirty="0"/>
              <a:t>Bioinformatics </a:t>
            </a:r>
            <a:r>
              <a:rPr lang="en-US" sz="1200" dirty="0"/>
              <a:t>(in press)</a:t>
            </a:r>
          </a:p>
          <a:p>
            <a:r>
              <a:rPr lang="en-US" sz="1200" b="1" dirty="0"/>
              <a:t>Available at: </a:t>
            </a:r>
            <a:r>
              <a:rPr lang="en-US" sz="1200" b="1" dirty="0" err="1"/>
              <a:t>scheet.org</a:t>
            </a:r>
            <a:endParaRPr lang="en-US" sz="1200" b="1" dirty="0"/>
          </a:p>
        </p:txBody>
      </p:sp>
      <p:sp>
        <p:nvSpPr>
          <p:cNvPr id="42" name="Title 1"/>
          <p:cNvSpPr>
            <a:spLocks noGrp="1"/>
          </p:cNvSpPr>
          <p:nvPr>
            <p:ph type="title"/>
          </p:nvPr>
        </p:nvSpPr>
        <p:spPr>
          <a:xfrm>
            <a:off x="161511" y="932311"/>
            <a:ext cx="8863220" cy="994172"/>
          </a:xfrm>
        </p:spPr>
        <p:txBody>
          <a:bodyPr anchor="t"/>
          <a:lstStyle/>
          <a:p>
            <a:r>
              <a:rPr lang="en-US" dirty="0"/>
              <a:t>Comparing  normal </a:t>
            </a:r>
            <a:r>
              <a:rPr lang="mr-IN" dirty="0"/>
              <a:t>–</a:t>
            </a:r>
            <a:r>
              <a:rPr lang="en-US" dirty="0"/>
              <a:t> tumor</a:t>
            </a:r>
          </a:p>
        </p:txBody>
      </p:sp>
    </p:spTree>
    <p:extLst>
      <p:ext uri="{BB962C8B-B14F-4D97-AF65-F5344CB8AC3E}">
        <p14:creationId xmlns:p14="http://schemas.microsoft.com/office/powerpoint/2010/main" val="4143059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69" y="124072"/>
            <a:ext cx="8863220" cy="994172"/>
          </a:xfrm>
        </p:spPr>
        <p:txBody>
          <a:bodyPr anchor="t">
            <a:normAutofit fontScale="90000"/>
          </a:bodyPr>
          <a:lstStyle/>
          <a:p>
            <a:pPr algn="l"/>
            <a:r>
              <a:rPr lang="en-US" sz="3100" dirty="0"/>
              <a:t>Repeat Chromosomal changes Uncovered by Reflection (RECUR)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9338"/>
          <a:stretch/>
        </p:blipFill>
        <p:spPr>
          <a:xfrm>
            <a:off x="231961" y="3005287"/>
            <a:ext cx="8290112" cy="1463040"/>
          </a:xfrm>
          <a:prstGeom prst="rect">
            <a:avLst/>
          </a:prstGeom>
        </p:spPr>
      </p:pic>
      <p:pic>
        <p:nvPicPr>
          <p:cNvPr id="6" name="Picture 5" descr="ESCA.mirror.pdf"/>
          <p:cNvPicPr>
            <a:picLocks noChangeAspect="1"/>
          </p:cNvPicPr>
          <p:nvPr/>
        </p:nvPicPr>
        <p:blipFill rotWithShape="1">
          <a:blip r:embed="rId4">
            <a:extLst>
              <a:ext uri="{28A0092B-C50C-407E-A947-70E740481C1C}">
                <a14:useLocalDpi xmlns:a14="http://schemas.microsoft.com/office/drawing/2010/main" val="0"/>
              </a:ext>
            </a:extLst>
          </a:blip>
          <a:srcRect l="7084" r="5080"/>
          <a:stretch/>
        </p:blipFill>
        <p:spPr>
          <a:xfrm>
            <a:off x="532611" y="1379875"/>
            <a:ext cx="8031788" cy="22860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9338"/>
          <a:stretch/>
        </p:blipFill>
        <p:spPr>
          <a:xfrm>
            <a:off x="231961" y="4395422"/>
            <a:ext cx="8290112" cy="1463040"/>
          </a:xfrm>
          <a:prstGeom prst="rect">
            <a:avLst/>
          </a:prstGeom>
        </p:spPr>
      </p:pic>
      <p:sp>
        <p:nvSpPr>
          <p:cNvPr id="8" name="TextBox 7"/>
          <p:cNvSpPr txBox="1"/>
          <p:nvPr/>
        </p:nvSpPr>
        <p:spPr>
          <a:xfrm>
            <a:off x="306802" y="2936515"/>
            <a:ext cx="556748" cy="300082"/>
          </a:xfrm>
          <a:prstGeom prst="rect">
            <a:avLst/>
          </a:prstGeom>
          <a:solidFill>
            <a:schemeClr val="bg1"/>
          </a:solidFill>
        </p:spPr>
        <p:txBody>
          <a:bodyPr wrap="square" rtlCol="0">
            <a:spAutoFit/>
          </a:bodyPr>
          <a:lstStyle/>
          <a:p>
            <a:r>
              <a:rPr lang="en-US" sz="1350" dirty="0"/>
              <a:t>NAT</a:t>
            </a:r>
          </a:p>
        </p:txBody>
      </p:sp>
      <p:sp>
        <p:nvSpPr>
          <p:cNvPr id="9" name="TextBox 8"/>
          <p:cNvSpPr txBox="1"/>
          <p:nvPr/>
        </p:nvSpPr>
        <p:spPr>
          <a:xfrm>
            <a:off x="305171" y="4351092"/>
            <a:ext cx="640432" cy="300082"/>
          </a:xfrm>
          <a:prstGeom prst="rect">
            <a:avLst/>
          </a:prstGeom>
          <a:noFill/>
        </p:spPr>
        <p:txBody>
          <a:bodyPr wrap="none" rtlCol="0">
            <a:spAutoFit/>
          </a:bodyPr>
          <a:lstStyle/>
          <a:p>
            <a:r>
              <a:rPr lang="en-US" sz="1350" dirty="0"/>
              <a:t>Tumor</a:t>
            </a:r>
          </a:p>
        </p:txBody>
      </p:sp>
      <p:sp>
        <p:nvSpPr>
          <p:cNvPr id="11" name="Up-Down Arrow 10"/>
          <p:cNvSpPr/>
          <p:nvPr/>
        </p:nvSpPr>
        <p:spPr>
          <a:xfrm>
            <a:off x="1372900" y="4088916"/>
            <a:ext cx="34289" cy="716056"/>
          </a:xfrm>
          <a:prstGeom prst="upDown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Up-Down Arrow 11"/>
          <p:cNvSpPr/>
          <p:nvPr/>
        </p:nvSpPr>
        <p:spPr>
          <a:xfrm>
            <a:off x="5394814" y="4088916"/>
            <a:ext cx="34289" cy="716056"/>
          </a:xfrm>
          <a:prstGeom prst="upDown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Up-Down Arrow 12"/>
          <p:cNvSpPr/>
          <p:nvPr/>
        </p:nvSpPr>
        <p:spPr>
          <a:xfrm>
            <a:off x="6194914" y="4090550"/>
            <a:ext cx="34289" cy="716056"/>
          </a:xfrm>
          <a:prstGeom prst="upDown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Up-Down Arrow 13"/>
          <p:cNvSpPr/>
          <p:nvPr/>
        </p:nvSpPr>
        <p:spPr>
          <a:xfrm>
            <a:off x="7081893" y="4088916"/>
            <a:ext cx="34289" cy="716056"/>
          </a:xfrm>
          <a:prstGeom prst="upDown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Up-Down Arrow 14"/>
          <p:cNvSpPr/>
          <p:nvPr/>
        </p:nvSpPr>
        <p:spPr>
          <a:xfrm>
            <a:off x="8013102" y="4088916"/>
            <a:ext cx="34289" cy="716056"/>
          </a:xfrm>
          <a:prstGeom prst="upDown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231961" y="2009467"/>
            <a:ext cx="631589" cy="300082"/>
          </a:xfrm>
          <a:prstGeom prst="rect">
            <a:avLst/>
          </a:prstGeom>
          <a:solidFill>
            <a:schemeClr val="bg1"/>
          </a:solidFill>
        </p:spPr>
        <p:txBody>
          <a:bodyPr wrap="square" rtlCol="0">
            <a:spAutoFit/>
          </a:bodyPr>
          <a:lstStyle/>
          <a:p>
            <a:r>
              <a:rPr lang="en-US" sz="1350" dirty="0"/>
              <a:t>NAT</a:t>
            </a:r>
          </a:p>
        </p:txBody>
      </p:sp>
      <p:sp>
        <p:nvSpPr>
          <p:cNvPr id="17" name="TextBox 16"/>
          <p:cNvSpPr txBox="1"/>
          <p:nvPr/>
        </p:nvSpPr>
        <p:spPr>
          <a:xfrm>
            <a:off x="231961" y="2331745"/>
            <a:ext cx="643503" cy="300082"/>
          </a:xfrm>
          <a:prstGeom prst="rect">
            <a:avLst/>
          </a:prstGeom>
          <a:solidFill>
            <a:schemeClr val="bg1"/>
          </a:solidFill>
        </p:spPr>
        <p:txBody>
          <a:bodyPr wrap="square" rtlCol="0">
            <a:spAutoFit/>
          </a:bodyPr>
          <a:lstStyle/>
          <a:p>
            <a:r>
              <a:rPr lang="en-US" sz="1350" dirty="0"/>
              <a:t>Tumor</a:t>
            </a:r>
          </a:p>
        </p:txBody>
      </p:sp>
      <p:sp>
        <p:nvSpPr>
          <p:cNvPr id="20" name="TextBox 19"/>
          <p:cNvSpPr txBox="1"/>
          <p:nvPr/>
        </p:nvSpPr>
        <p:spPr>
          <a:xfrm>
            <a:off x="1399266" y="4308443"/>
            <a:ext cx="937933" cy="507831"/>
          </a:xfrm>
          <a:prstGeom prst="rect">
            <a:avLst/>
          </a:prstGeom>
          <a:noFill/>
        </p:spPr>
        <p:txBody>
          <a:bodyPr wrap="square" rtlCol="0">
            <a:spAutoFit/>
          </a:bodyPr>
          <a:lstStyle/>
          <a:p>
            <a:r>
              <a:rPr lang="en-US" sz="1350" b="1" dirty="0"/>
              <a:t>“mirrored”</a:t>
            </a:r>
          </a:p>
        </p:txBody>
      </p:sp>
      <p:sp>
        <p:nvSpPr>
          <p:cNvPr id="21" name="Rectangle 20"/>
          <p:cNvSpPr/>
          <p:nvPr/>
        </p:nvSpPr>
        <p:spPr>
          <a:xfrm>
            <a:off x="116893" y="6195107"/>
            <a:ext cx="8792771" cy="276999"/>
          </a:xfrm>
          <a:prstGeom prst="rect">
            <a:avLst/>
          </a:prstGeom>
        </p:spPr>
        <p:txBody>
          <a:bodyPr wrap="square">
            <a:spAutoFit/>
          </a:bodyPr>
          <a:lstStyle/>
          <a:p>
            <a:r>
              <a:rPr lang="en-US" sz="1200"/>
              <a:t>RECUR </a:t>
            </a:r>
            <a:r>
              <a:rPr lang="en-US" sz="1200" b="1"/>
              <a:t>Available </a:t>
            </a:r>
            <a:r>
              <a:rPr lang="en-US" sz="1200" b="1" dirty="0"/>
              <a:t>at: </a:t>
            </a:r>
            <a:r>
              <a:rPr lang="en-US" sz="1200" b="1" dirty="0" err="1"/>
              <a:t>scheet.org</a:t>
            </a:r>
            <a:endParaRPr lang="en-US" sz="1200" b="1" dirty="0"/>
          </a:p>
        </p:txBody>
      </p:sp>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903" t="30871" b="59208"/>
          <a:stretch/>
        </p:blipFill>
        <p:spPr bwMode="auto">
          <a:xfrm>
            <a:off x="7475795" y="953641"/>
            <a:ext cx="1469094" cy="95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p:nvPr/>
        </p:nvSpPr>
        <p:spPr>
          <a:xfrm>
            <a:off x="2479726" y="1224389"/>
            <a:ext cx="4012844" cy="369332"/>
          </a:xfrm>
          <a:prstGeom prst="rect">
            <a:avLst/>
          </a:prstGeom>
          <a:noFill/>
        </p:spPr>
        <p:txBody>
          <a:bodyPr wrap="square" rtlCol="0">
            <a:spAutoFit/>
          </a:bodyPr>
          <a:lstStyle/>
          <a:p>
            <a:pPr algn="ctr"/>
            <a:r>
              <a:rPr lang="en-US" dirty="0"/>
              <a:t>15 of 78 NAT with “mirrored” events </a:t>
            </a:r>
          </a:p>
        </p:txBody>
      </p:sp>
    </p:spTree>
    <p:extLst>
      <p:ext uri="{BB962C8B-B14F-4D97-AF65-F5344CB8AC3E}">
        <p14:creationId xmlns:p14="http://schemas.microsoft.com/office/powerpoint/2010/main" val="3503682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11" y="932311"/>
            <a:ext cx="8863220" cy="994172"/>
          </a:xfrm>
        </p:spPr>
        <p:txBody>
          <a:bodyPr anchor="t">
            <a:normAutofit fontScale="90000"/>
          </a:bodyPr>
          <a:lstStyle/>
          <a:p>
            <a:r>
              <a:rPr lang="en-US" dirty="0"/>
              <a:t>Comparison of normal </a:t>
            </a:r>
            <a:r>
              <a:rPr lang="mr-IN" dirty="0"/>
              <a:t>–</a:t>
            </a:r>
            <a:r>
              <a:rPr lang="en-US" dirty="0"/>
              <a:t> tumor mosaic events</a:t>
            </a:r>
          </a:p>
        </p:txBody>
      </p:sp>
      <p:graphicFrame>
        <p:nvGraphicFramePr>
          <p:cNvPr id="7" name="Table 6"/>
          <p:cNvGraphicFramePr>
            <a:graphicFrameLocks noGrp="1"/>
          </p:cNvGraphicFramePr>
          <p:nvPr>
            <p:extLst/>
          </p:nvPr>
        </p:nvGraphicFramePr>
        <p:xfrm>
          <a:off x="299674" y="1795713"/>
          <a:ext cx="8543538" cy="3775826"/>
        </p:xfrm>
        <a:graphic>
          <a:graphicData uri="http://schemas.openxmlformats.org/drawingml/2006/table">
            <a:tbl>
              <a:tblPr>
                <a:tableStyleId>{5C22544A-7EE6-4342-B048-85BDC9FD1C3A}</a:tableStyleId>
              </a:tblPr>
              <a:tblGrid>
                <a:gridCol w="2010545">
                  <a:extLst>
                    <a:ext uri="{9D8B030D-6E8A-4147-A177-3AD203B41FA5}">
                      <a16:colId xmlns:a16="http://schemas.microsoft.com/office/drawing/2014/main" val="20000"/>
                    </a:ext>
                  </a:extLst>
                </a:gridCol>
                <a:gridCol w="3091961">
                  <a:extLst>
                    <a:ext uri="{9D8B030D-6E8A-4147-A177-3AD203B41FA5}">
                      <a16:colId xmlns:a16="http://schemas.microsoft.com/office/drawing/2014/main" val="20001"/>
                    </a:ext>
                  </a:extLst>
                </a:gridCol>
                <a:gridCol w="1720516">
                  <a:extLst>
                    <a:ext uri="{9D8B030D-6E8A-4147-A177-3AD203B41FA5}">
                      <a16:colId xmlns:a16="http://schemas.microsoft.com/office/drawing/2014/main" val="20002"/>
                    </a:ext>
                  </a:extLst>
                </a:gridCol>
                <a:gridCol w="1720516">
                  <a:extLst>
                    <a:ext uri="{9D8B030D-6E8A-4147-A177-3AD203B41FA5}">
                      <a16:colId xmlns:a16="http://schemas.microsoft.com/office/drawing/2014/main" val="20003"/>
                    </a:ext>
                  </a:extLst>
                </a:gridCol>
              </a:tblGrid>
              <a:tr h="457200">
                <a:tc>
                  <a:txBody>
                    <a:bodyPr/>
                    <a:lstStyle/>
                    <a:p>
                      <a:pPr algn="l" fontAlgn="b"/>
                      <a:endParaRPr lang="en-US" sz="1500" b="1"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l" fontAlgn="b"/>
                      <a:endParaRPr lang="en-US" sz="1500" b="1"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ctr" fontAlgn="b"/>
                      <a:r>
                        <a:rPr lang="en-US" sz="2100" b="1" u="none" strike="noStrike" dirty="0">
                          <a:effectLst/>
                          <a:latin typeface="Calibri" charset="0"/>
                          <a:ea typeface="Calibri" charset="0"/>
                          <a:cs typeface="Calibri" charset="0"/>
                        </a:rPr>
                        <a:t>Blood </a:t>
                      </a:r>
                      <a:endParaRPr lang="en-US" sz="2100" b="1"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ctr" fontAlgn="b"/>
                      <a:r>
                        <a:rPr lang="en-US" sz="2100" b="1" i="0" u="none" strike="noStrike" dirty="0">
                          <a:solidFill>
                            <a:srgbClr val="000000"/>
                          </a:solidFill>
                          <a:effectLst/>
                          <a:latin typeface="Calibri" charset="0"/>
                          <a:ea typeface="Calibri" charset="0"/>
                          <a:cs typeface="Calibri" charset="0"/>
                        </a:rPr>
                        <a:t>NAT</a:t>
                      </a:r>
                    </a:p>
                  </a:txBody>
                  <a:tcPr marL="9525" marR="9525" marT="9525" marB="0" anchor="b">
                    <a:solidFill>
                      <a:srgbClr val="FFF2CC"/>
                    </a:solidFill>
                  </a:tcPr>
                </a:tc>
                <a:extLst>
                  <a:ext uri="{0D108BD9-81ED-4DB2-BD59-A6C34878D82A}">
                    <a16:rowId xmlns:a16="http://schemas.microsoft.com/office/drawing/2014/main" val="10000"/>
                  </a:ext>
                </a:extLst>
              </a:tr>
              <a:tr h="947235">
                <a:tc>
                  <a:txBody>
                    <a:bodyPr/>
                    <a:lstStyle/>
                    <a:p>
                      <a:pPr algn="l" fontAlgn="b"/>
                      <a:r>
                        <a:rPr lang="en-US" sz="1800" u="none" strike="noStrike" dirty="0">
                          <a:effectLst/>
                          <a:latin typeface="Calibri" charset="0"/>
                          <a:ea typeface="Calibri" charset="0"/>
                          <a:cs typeface="Calibri" charset="0"/>
                        </a:rPr>
                        <a:t>overlap</a:t>
                      </a:r>
                      <a:r>
                        <a:rPr lang="en-US" sz="1800" u="none" strike="noStrike" baseline="0" dirty="0">
                          <a:effectLst/>
                          <a:latin typeface="Calibri" charset="0"/>
                          <a:ea typeface="Calibri" charset="0"/>
                          <a:cs typeface="Calibri" charset="0"/>
                        </a:rPr>
                        <a:t> (&gt;= 50%)</a:t>
                      </a:r>
                      <a:endParaRPr lang="en-US" sz="18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l" fontAlgn="b"/>
                      <a:endParaRPr lang="en-US" sz="15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ctr" fontAlgn="b"/>
                      <a:r>
                        <a:rPr lang="en-US" sz="2100" u="none" strike="noStrike" dirty="0">
                          <a:effectLst/>
                          <a:latin typeface="Calibri" charset="0"/>
                          <a:ea typeface="Calibri" charset="0"/>
                          <a:cs typeface="Calibri" charset="0"/>
                        </a:rPr>
                        <a:t>39% </a:t>
                      </a:r>
                    </a:p>
                  </a:txBody>
                  <a:tcPr marL="9525" marR="9525" marT="9525" marB="0" anchor="b">
                    <a:solidFill>
                      <a:srgbClr val="FFF2CC"/>
                    </a:solidFill>
                  </a:tcPr>
                </a:tc>
                <a:tc>
                  <a:txBody>
                    <a:bodyPr/>
                    <a:lstStyle/>
                    <a:p>
                      <a:pPr algn="ctr" fontAlgn="b"/>
                      <a:r>
                        <a:rPr lang="mr-IN" sz="2100" u="none" strike="noStrike" dirty="0">
                          <a:effectLst/>
                          <a:latin typeface="Calibri" charset="0"/>
                          <a:ea typeface="Calibri" charset="0"/>
                          <a:cs typeface="Calibri" charset="0"/>
                        </a:rPr>
                        <a:t>73%</a:t>
                      </a:r>
                      <a:r>
                        <a:rPr lang="en-US" sz="2100" u="none" strike="noStrike" dirty="0">
                          <a:effectLst/>
                          <a:latin typeface="Calibri" charset="0"/>
                          <a:ea typeface="Calibri" charset="0"/>
                          <a:cs typeface="Calibri" charset="0"/>
                        </a:rPr>
                        <a:t> </a:t>
                      </a:r>
                      <a:endParaRPr lang="mr-IN" sz="21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extLst>
                  <a:ext uri="{0D108BD9-81ED-4DB2-BD59-A6C34878D82A}">
                    <a16:rowId xmlns:a16="http://schemas.microsoft.com/office/drawing/2014/main" val="10001"/>
                  </a:ext>
                </a:extLst>
              </a:tr>
              <a:tr h="764796">
                <a:tc>
                  <a:txBody>
                    <a:bodyPr/>
                    <a:lstStyle/>
                    <a:p>
                      <a:pPr algn="l" fontAlgn="b"/>
                      <a:r>
                        <a:rPr lang="en-US" sz="1800" u="none" strike="noStrike" dirty="0">
                          <a:effectLst/>
                          <a:latin typeface="Calibri" charset="0"/>
                          <a:ea typeface="Calibri" charset="0"/>
                          <a:cs typeface="Calibri" charset="0"/>
                        </a:rPr>
                        <a:t>reciprocal overlap</a:t>
                      </a:r>
                      <a:endParaRPr lang="en-US" sz="18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l" fontAlgn="b"/>
                      <a:endParaRPr lang="en-US" sz="15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ctr" fontAlgn="b"/>
                      <a:r>
                        <a:rPr lang="is-IS" sz="2100" b="0" i="0" u="none" strike="noStrike" dirty="0">
                          <a:solidFill>
                            <a:srgbClr val="000000"/>
                          </a:solidFill>
                          <a:effectLst/>
                          <a:latin typeface="Calibri" charset="0"/>
                          <a:ea typeface="Calibri" charset="0"/>
                          <a:cs typeface="Calibri" charset="0"/>
                        </a:rPr>
                        <a:t>24% </a:t>
                      </a:r>
                    </a:p>
                  </a:txBody>
                  <a:tcPr marL="9525" marR="9525" marT="9525" marB="0" anchor="b">
                    <a:solidFill>
                      <a:srgbClr val="FFF2CC"/>
                    </a:solidFill>
                  </a:tcPr>
                </a:tc>
                <a:tc>
                  <a:txBody>
                    <a:bodyPr/>
                    <a:lstStyle/>
                    <a:p>
                      <a:pPr algn="ctr" fontAlgn="b"/>
                      <a:r>
                        <a:rPr lang="mr-IN" sz="2100" u="none" strike="noStrike" dirty="0">
                          <a:effectLst/>
                          <a:latin typeface="Calibri" charset="0"/>
                          <a:ea typeface="Calibri" charset="0"/>
                          <a:cs typeface="Calibri" charset="0"/>
                        </a:rPr>
                        <a:t>50%</a:t>
                      </a:r>
                      <a:r>
                        <a:rPr lang="en-US" sz="2100" u="none" strike="noStrike" dirty="0">
                          <a:effectLst/>
                          <a:latin typeface="Calibri" charset="0"/>
                          <a:ea typeface="Calibri" charset="0"/>
                          <a:cs typeface="Calibri" charset="0"/>
                        </a:rPr>
                        <a:t> </a:t>
                      </a:r>
                      <a:endParaRPr lang="mr-IN" sz="21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extLst>
                  <a:ext uri="{0D108BD9-81ED-4DB2-BD59-A6C34878D82A}">
                    <a16:rowId xmlns:a16="http://schemas.microsoft.com/office/drawing/2014/main" val="10002"/>
                  </a:ext>
                </a:extLst>
              </a:tr>
              <a:tr h="1606595">
                <a:tc>
                  <a:txBody>
                    <a:bodyPr/>
                    <a:lstStyle/>
                    <a:p>
                      <a:pPr algn="l" fontAlgn="b"/>
                      <a:r>
                        <a:rPr lang="en-US" sz="1800" b="0" i="0" u="none" strike="noStrike" baseline="0" dirty="0">
                          <a:solidFill>
                            <a:srgbClr val="000000"/>
                          </a:solidFill>
                          <a:effectLst/>
                          <a:latin typeface="Calibri" charset="0"/>
                          <a:ea typeface="Calibri" charset="0"/>
                          <a:cs typeface="Calibri" charset="0"/>
                        </a:rPr>
                        <a:t>excluding mirrored and conflicting event types</a:t>
                      </a:r>
                      <a:endParaRPr lang="en-US" sz="18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l" fontAlgn="b"/>
                      <a:endParaRPr lang="en-US" sz="15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mr-IN" sz="2100" u="none" strike="noStrike" dirty="0">
                          <a:effectLst/>
                          <a:latin typeface="Calibri" charset="0"/>
                          <a:ea typeface="Calibri" charset="0"/>
                          <a:cs typeface="Calibri" charset="0"/>
                        </a:rPr>
                        <a:t>16</a:t>
                      </a:r>
                      <a:r>
                        <a:rPr lang="en-US" sz="2100" u="none" strike="noStrike" dirty="0">
                          <a:effectLst/>
                          <a:latin typeface="Calibri" charset="0"/>
                          <a:ea typeface="Calibri" charset="0"/>
                          <a:cs typeface="Calibri" charset="0"/>
                        </a:rPr>
                        <a:t>%</a:t>
                      </a:r>
                      <a:endParaRPr lang="mr-IN" sz="21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tc>
                  <a:txBody>
                    <a:bodyPr/>
                    <a:lstStyle/>
                    <a:p>
                      <a:pPr algn="ctr" fontAlgn="b"/>
                      <a:r>
                        <a:rPr lang="mr-IN" sz="2100" u="none" strike="noStrike" dirty="0">
                          <a:effectLst/>
                          <a:latin typeface="Calibri" charset="0"/>
                          <a:ea typeface="Calibri" charset="0"/>
                          <a:cs typeface="Calibri" charset="0"/>
                        </a:rPr>
                        <a:t>41%</a:t>
                      </a:r>
                      <a:r>
                        <a:rPr lang="en-US" sz="2100" u="none" strike="noStrike" dirty="0">
                          <a:effectLst/>
                          <a:latin typeface="Calibri" charset="0"/>
                          <a:ea typeface="Calibri" charset="0"/>
                          <a:cs typeface="Calibri" charset="0"/>
                        </a:rPr>
                        <a:t> </a:t>
                      </a:r>
                      <a:endParaRPr lang="mr-IN" sz="2100" b="0" i="0" u="none" strike="noStrike" dirty="0">
                        <a:solidFill>
                          <a:srgbClr val="000000"/>
                        </a:solidFill>
                        <a:effectLst/>
                        <a:latin typeface="Calibri" charset="0"/>
                        <a:ea typeface="Calibri" charset="0"/>
                        <a:cs typeface="Calibri" charset="0"/>
                      </a:endParaRPr>
                    </a:p>
                  </a:txBody>
                  <a:tcPr marL="9525" marR="9525" marT="9525" marB="0" anchor="b">
                    <a:solidFill>
                      <a:srgbClr val="FFF2CC"/>
                    </a:solidFill>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474" t="49153" r="82237" b="37584"/>
          <a:stretch/>
        </p:blipFill>
        <p:spPr>
          <a:xfrm>
            <a:off x="3056021" y="2124901"/>
            <a:ext cx="721896" cy="1039529"/>
          </a:xfrm>
          <a:prstGeom prst="rect">
            <a:avLst/>
          </a:prstGeom>
        </p:spPr>
      </p:pic>
      <p:pic>
        <p:nvPicPr>
          <p:cNvPr id="6" name="Picture 5" descr="OV.pdf"/>
          <p:cNvPicPr>
            <a:picLocks noChangeAspect="1"/>
          </p:cNvPicPr>
          <p:nvPr/>
        </p:nvPicPr>
        <p:blipFill rotWithShape="1">
          <a:blip r:embed="rId4">
            <a:extLst>
              <a:ext uri="{28A0092B-C50C-407E-A947-70E740481C1C}">
                <a14:useLocalDpi xmlns:a14="http://schemas.microsoft.com/office/drawing/2010/main" val="0"/>
              </a:ext>
            </a:extLst>
          </a:blip>
          <a:srcRect l="24737" t="21714" r="73026" b="71707"/>
          <a:stretch/>
        </p:blipFill>
        <p:spPr>
          <a:xfrm>
            <a:off x="3104147" y="3175136"/>
            <a:ext cx="457200" cy="67235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0708" t="71533" r="47895" b="22326"/>
          <a:stretch/>
        </p:blipFill>
        <p:spPr>
          <a:xfrm>
            <a:off x="3104148" y="4307500"/>
            <a:ext cx="421106" cy="926432"/>
          </a:xfrm>
          <a:prstGeom prst="rect">
            <a:avLst/>
          </a:prstGeom>
        </p:spPr>
      </p:pic>
      <p:cxnSp>
        <p:nvCxnSpPr>
          <p:cNvPr id="10" name="Straight Connector 9"/>
          <p:cNvCxnSpPr/>
          <p:nvPr/>
        </p:nvCxnSpPr>
        <p:spPr>
          <a:xfrm>
            <a:off x="2881563" y="4361641"/>
            <a:ext cx="866275" cy="9264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2881563" y="4361641"/>
            <a:ext cx="866275" cy="9264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11477" t="26399" r="86089" b="23990"/>
          <a:stretch/>
        </p:blipFill>
        <p:spPr>
          <a:xfrm>
            <a:off x="4861544" y="4117809"/>
            <a:ext cx="222584" cy="725829"/>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1477" t="27632" r="86089" b="23026"/>
          <a:stretch/>
        </p:blipFill>
        <p:spPr>
          <a:xfrm>
            <a:off x="4861543" y="4839701"/>
            <a:ext cx="222585" cy="721898"/>
          </a:xfrm>
          <a:prstGeom prst="rect">
            <a:avLst/>
          </a:prstGeom>
        </p:spPr>
      </p:pic>
      <p:pic>
        <p:nvPicPr>
          <p:cNvPr id="16" name="Picture 15" descr="STAD.mirror.pdf"/>
          <p:cNvPicPr>
            <a:picLocks noChangeAspect="1"/>
          </p:cNvPicPr>
          <p:nvPr/>
        </p:nvPicPr>
        <p:blipFill rotWithShape="1">
          <a:blip r:embed="rId8">
            <a:extLst>
              <a:ext uri="{28A0092B-C50C-407E-A947-70E740481C1C}">
                <a14:useLocalDpi xmlns:a14="http://schemas.microsoft.com/office/drawing/2010/main" val="0"/>
              </a:ext>
            </a:extLst>
          </a:blip>
          <a:srcRect l="70631" t="70658" r="25720" b="21650"/>
          <a:stretch/>
        </p:blipFill>
        <p:spPr>
          <a:xfrm>
            <a:off x="4098359" y="4391720"/>
            <a:ext cx="763185" cy="794085"/>
          </a:xfrm>
          <a:prstGeom prst="rect">
            <a:avLst/>
          </a:prstGeom>
        </p:spPr>
      </p:pic>
      <p:cxnSp>
        <p:nvCxnSpPr>
          <p:cNvPr id="17" name="Straight Connector 16"/>
          <p:cNvCxnSpPr/>
          <p:nvPr/>
        </p:nvCxnSpPr>
        <p:spPr>
          <a:xfrm>
            <a:off x="4187775" y="4355314"/>
            <a:ext cx="866275" cy="9264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4187775" y="4355314"/>
            <a:ext cx="866275" cy="9264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463907" y="5088568"/>
            <a:ext cx="3356791" cy="5854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p:cNvSpPr txBox="1"/>
          <p:nvPr/>
        </p:nvSpPr>
        <p:spPr>
          <a:xfrm>
            <a:off x="6376737" y="4562976"/>
            <a:ext cx="1720516" cy="415498"/>
          </a:xfrm>
          <a:prstGeom prst="rect">
            <a:avLst/>
          </a:prstGeom>
          <a:noFill/>
        </p:spPr>
        <p:txBody>
          <a:bodyPr wrap="square" rtlCol="0">
            <a:spAutoFit/>
          </a:bodyPr>
          <a:lstStyle/>
          <a:p>
            <a:pPr algn="ctr"/>
            <a:r>
              <a:rPr lang="en-US" sz="2100" b="1" dirty="0"/>
              <a:t>“shared”</a:t>
            </a:r>
          </a:p>
        </p:txBody>
      </p:sp>
    </p:spTree>
    <p:extLst>
      <p:ext uri="{BB962C8B-B14F-4D97-AF65-F5344CB8AC3E}">
        <p14:creationId xmlns:p14="http://schemas.microsoft.com/office/powerpoint/2010/main" val="54553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NSC.mirror.pdf"/>
          <p:cNvPicPr>
            <a:picLocks noChangeAspect="1"/>
          </p:cNvPicPr>
          <p:nvPr/>
        </p:nvPicPr>
        <p:blipFill rotWithShape="1">
          <a:blip r:embed="rId3">
            <a:extLst>
              <a:ext uri="{28A0092B-C50C-407E-A947-70E740481C1C}">
                <a14:useLocalDpi xmlns:a14="http://schemas.microsoft.com/office/drawing/2010/main" val="0"/>
              </a:ext>
            </a:extLst>
          </a:blip>
          <a:srcRect l="4290" t="11396" b="10738"/>
          <a:stretch/>
        </p:blipFill>
        <p:spPr>
          <a:xfrm>
            <a:off x="343130" y="1579002"/>
            <a:ext cx="7654980" cy="4003573"/>
          </a:xfrm>
          <a:prstGeom prst="rect">
            <a:avLst/>
          </a:prstGeom>
        </p:spPr>
      </p:pic>
      <p:sp>
        <p:nvSpPr>
          <p:cNvPr id="7" name="Title 1"/>
          <p:cNvSpPr>
            <a:spLocks noGrp="1"/>
          </p:cNvSpPr>
          <p:nvPr>
            <p:ph type="title"/>
          </p:nvPr>
        </p:nvSpPr>
        <p:spPr>
          <a:xfrm>
            <a:off x="75494" y="106436"/>
            <a:ext cx="8863220" cy="994172"/>
          </a:xfrm>
        </p:spPr>
        <p:txBody>
          <a:bodyPr anchor="t"/>
          <a:lstStyle/>
          <a:p>
            <a:pPr algn="l"/>
            <a:r>
              <a:rPr lang="en-US" dirty="0"/>
              <a:t>NAT </a:t>
            </a:r>
            <a:r>
              <a:rPr lang="mr-IN" dirty="0"/>
              <a:t>–</a:t>
            </a:r>
            <a:r>
              <a:rPr lang="en-US" dirty="0"/>
              <a:t> head &amp; neck tumor</a:t>
            </a:r>
            <a:endParaRPr lang="en-US" b="1" dirty="0"/>
          </a:p>
        </p:txBody>
      </p:sp>
      <p:sp>
        <p:nvSpPr>
          <p:cNvPr id="8" name="TextBox 7"/>
          <p:cNvSpPr txBox="1"/>
          <p:nvPr/>
        </p:nvSpPr>
        <p:spPr>
          <a:xfrm>
            <a:off x="6456069" y="932311"/>
            <a:ext cx="2568662" cy="369332"/>
          </a:xfrm>
          <a:prstGeom prst="rect">
            <a:avLst/>
          </a:prstGeom>
          <a:noFill/>
        </p:spPr>
        <p:txBody>
          <a:bodyPr wrap="square" rtlCol="0">
            <a:spAutoFit/>
          </a:bodyPr>
          <a:lstStyle/>
          <a:p>
            <a:pPr algn="ctr"/>
            <a:r>
              <a:rPr lang="en-US" dirty="0"/>
              <a:t>8/18 “mirrored” events</a:t>
            </a:r>
          </a:p>
        </p:txBody>
      </p:sp>
      <p:sp>
        <p:nvSpPr>
          <p:cNvPr id="2" name="Oval 1"/>
          <p:cNvSpPr/>
          <p:nvPr/>
        </p:nvSpPr>
        <p:spPr>
          <a:xfrm>
            <a:off x="5145821" y="1787292"/>
            <a:ext cx="260431" cy="27779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3638008" y="1579731"/>
            <a:ext cx="260431" cy="27779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4507104" y="3639784"/>
            <a:ext cx="260431" cy="27779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7344774" y="3832214"/>
            <a:ext cx="260431" cy="27779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7346221" y="4224307"/>
            <a:ext cx="260431" cy="27779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3239798" y="4043451"/>
            <a:ext cx="260431" cy="27779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3890090" y="4838095"/>
            <a:ext cx="260431" cy="27779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4332038" y="5051112"/>
            <a:ext cx="260431" cy="27779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7825918" y="5154578"/>
            <a:ext cx="1198813" cy="776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43131" y="5538617"/>
            <a:ext cx="2279755" cy="415498"/>
          </a:xfrm>
          <a:prstGeom prst="rect">
            <a:avLst/>
          </a:prstGeom>
          <a:noFill/>
        </p:spPr>
        <p:txBody>
          <a:bodyPr wrap="square" rtlCol="0">
            <a:spAutoFit/>
          </a:bodyPr>
          <a:lstStyle/>
          <a:p>
            <a:r>
              <a:rPr lang="en-US" sz="2100" dirty="0"/>
              <a:t>42% shared events</a:t>
            </a:r>
          </a:p>
        </p:txBody>
      </p:sp>
    </p:spTree>
    <p:extLst>
      <p:ext uri="{BB962C8B-B14F-4D97-AF65-F5344CB8AC3E}">
        <p14:creationId xmlns:p14="http://schemas.microsoft.com/office/powerpoint/2010/main" val="2536496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11" y="141003"/>
            <a:ext cx="8863220" cy="994172"/>
          </a:xfrm>
        </p:spPr>
        <p:txBody>
          <a:bodyPr anchor="t"/>
          <a:lstStyle/>
          <a:p>
            <a:pPr algn="l"/>
            <a:r>
              <a:rPr lang="en-US" dirty="0"/>
              <a:t>NAT </a:t>
            </a:r>
            <a:r>
              <a:rPr lang="mr-IN" dirty="0"/>
              <a:t>–</a:t>
            </a:r>
            <a:r>
              <a:rPr lang="en-US" dirty="0"/>
              <a:t> stomach tumor</a:t>
            </a:r>
          </a:p>
        </p:txBody>
      </p:sp>
      <p:pic>
        <p:nvPicPr>
          <p:cNvPr id="13" name="Picture 12" descr="STAD.mirror.pdf"/>
          <p:cNvPicPr>
            <a:picLocks noChangeAspect="1"/>
          </p:cNvPicPr>
          <p:nvPr/>
        </p:nvPicPr>
        <p:blipFill rotWithShape="1">
          <a:blip r:embed="rId3">
            <a:extLst>
              <a:ext uri="{28A0092B-C50C-407E-A947-70E740481C1C}">
                <a14:useLocalDpi xmlns:a14="http://schemas.microsoft.com/office/drawing/2010/main" val="0"/>
              </a:ext>
            </a:extLst>
          </a:blip>
          <a:srcRect l="4135" t="9589" b="12373"/>
          <a:stretch/>
        </p:blipFill>
        <p:spPr>
          <a:xfrm>
            <a:off x="161511" y="1586682"/>
            <a:ext cx="8765921" cy="3567896"/>
          </a:xfrm>
          <a:prstGeom prst="rect">
            <a:avLst/>
          </a:prstGeom>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7825918" y="5154578"/>
            <a:ext cx="1198813" cy="776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161511" y="5346597"/>
            <a:ext cx="2279755" cy="415498"/>
          </a:xfrm>
          <a:prstGeom prst="rect">
            <a:avLst/>
          </a:prstGeom>
          <a:noFill/>
        </p:spPr>
        <p:txBody>
          <a:bodyPr wrap="square" rtlCol="0">
            <a:spAutoFit/>
          </a:bodyPr>
          <a:lstStyle/>
          <a:p>
            <a:r>
              <a:rPr lang="en-US" sz="2100"/>
              <a:t>21% </a:t>
            </a:r>
            <a:r>
              <a:rPr lang="en-US" sz="2100" dirty="0"/>
              <a:t>shared events</a:t>
            </a:r>
          </a:p>
        </p:txBody>
      </p:sp>
    </p:spTree>
    <p:extLst>
      <p:ext uri="{BB962C8B-B14F-4D97-AF65-F5344CB8AC3E}">
        <p14:creationId xmlns:p14="http://schemas.microsoft.com/office/powerpoint/2010/main" val="3853265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11" y="199962"/>
            <a:ext cx="8863220" cy="994172"/>
          </a:xfrm>
        </p:spPr>
        <p:txBody>
          <a:bodyPr anchor="t">
            <a:normAutofit/>
          </a:bodyPr>
          <a:lstStyle/>
          <a:p>
            <a:pPr algn="l"/>
            <a:r>
              <a:rPr lang="en-US" dirty="0"/>
              <a:t>NAT </a:t>
            </a:r>
            <a:r>
              <a:rPr lang="mr-IN" dirty="0"/>
              <a:t>–</a:t>
            </a:r>
            <a:r>
              <a:rPr lang="en-US" dirty="0"/>
              <a:t> stomach tumor: </a:t>
            </a:r>
            <a:r>
              <a:rPr lang="en-US" dirty="0" err="1"/>
              <a:t>chr</a:t>
            </a:r>
            <a:r>
              <a:rPr lang="en-US" dirty="0"/>
              <a:t> 20 gains</a:t>
            </a:r>
          </a:p>
        </p:txBody>
      </p:sp>
      <p:grpSp>
        <p:nvGrpSpPr>
          <p:cNvPr id="7" name="Group 6"/>
          <p:cNvGrpSpPr/>
          <p:nvPr/>
        </p:nvGrpSpPr>
        <p:grpSpPr>
          <a:xfrm>
            <a:off x="6388768" y="1194134"/>
            <a:ext cx="806116" cy="4559969"/>
            <a:chOff x="7844588" y="914400"/>
            <a:chExt cx="529391" cy="4523874"/>
          </a:xfrm>
        </p:grpSpPr>
        <p:pic>
          <p:nvPicPr>
            <p:cNvPr id="8" name="Picture 7" descr="STAD.mirror.pdf"/>
            <p:cNvPicPr>
              <a:picLocks noChangeAspect="1"/>
            </p:cNvPicPr>
            <p:nvPr/>
          </p:nvPicPr>
          <p:blipFill rotWithShape="1">
            <a:blip r:embed="rId3">
              <a:extLst>
                <a:ext uri="{28A0092B-C50C-407E-A947-70E740481C1C}">
                  <a14:useLocalDpi xmlns:a14="http://schemas.microsoft.com/office/drawing/2010/main" val="0"/>
                </a:ext>
              </a:extLst>
            </a:blip>
            <a:srcRect l="8158" t="13044" r="89605" b="12746"/>
            <a:stretch/>
          </p:blipFill>
          <p:spPr>
            <a:xfrm>
              <a:off x="7844588" y="914400"/>
              <a:ext cx="272718" cy="4523874"/>
            </a:xfrm>
            <a:prstGeom prst="rect">
              <a:avLst/>
            </a:prstGeom>
          </p:spPr>
        </p:pic>
        <p:pic>
          <p:nvPicPr>
            <p:cNvPr id="9" name="Picture 8" descr="STAD.mirror.pdf"/>
            <p:cNvPicPr>
              <a:picLocks noChangeAspect="1"/>
            </p:cNvPicPr>
            <p:nvPr/>
          </p:nvPicPr>
          <p:blipFill rotWithShape="1">
            <a:blip r:embed="rId3">
              <a:extLst>
                <a:ext uri="{28A0092B-C50C-407E-A947-70E740481C1C}">
                  <a14:useLocalDpi xmlns:a14="http://schemas.microsoft.com/office/drawing/2010/main" val="0"/>
                </a:ext>
              </a:extLst>
            </a:blip>
            <a:srcRect l="88766" t="13044" r="9128" b="12746"/>
            <a:stretch/>
          </p:blipFill>
          <p:spPr>
            <a:xfrm>
              <a:off x="8117306" y="914400"/>
              <a:ext cx="256673" cy="4523874"/>
            </a:xfrm>
            <a:prstGeom prst="rect">
              <a:avLst/>
            </a:prstGeom>
          </p:spPr>
        </p:pic>
      </p:grpSp>
      <p:cxnSp>
        <p:nvCxnSpPr>
          <p:cNvPr id="10" name="Straight Arrow Connector 9"/>
          <p:cNvCxnSpPr/>
          <p:nvPr/>
        </p:nvCxnSpPr>
        <p:spPr>
          <a:xfrm flipH="1">
            <a:off x="7267898" y="4466725"/>
            <a:ext cx="911511" cy="1049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267898" y="3977260"/>
            <a:ext cx="911511" cy="1049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7825918" y="5154578"/>
            <a:ext cx="1198813" cy="776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C9CDBE6E-0FD9-0E45-9E2F-0DEF203E28CE}"/>
              </a:ext>
            </a:extLst>
          </p:cNvPr>
          <p:cNvSpPr txBox="1"/>
          <p:nvPr/>
        </p:nvSpPr>
        <p:spPr>
          <a:xfrm>
            <a:off x="417453" y="3603813"/>
            <a:ext cx="5580473" cy="1938992"/>
          </a:xfrm>
          <a:prstGeom prst="rect">
            <a:avLst/>
          </a:prstGeom>
          <a:noFill/>
        </p:spPr>
        <p:txBody>
          <a:bodyPr wrap="square" rtlCol="0">
            <a:spAutoFit/>
          </a:bodyPr>
          <a:lstStyle/>
          <a:p>
            <a:r>
              <a:rPr lang="en-US" sz="2400" dirty="0"/>
              <a:t>Whereas in Breast and Ovarian</a:t>
            </a:r>
          </a:p>
          <a:p>
            <a:pPr marL="342900" indent="-342900">
              <a:buFont typeface="Arial" panose="020B0604020202020204" pitchFamily="34" charset="0"/>
              <a:buChar char="•"/>
            </a:pPr>
            <a:r>
              <a:rPr lang="en-US" sz="2400" dirty="0"/>
              <a:t>large proportion of shared events between normal and tumor</a:t>
            </a:r>
          </a:p>
          <a:p>
            <a:pPr marL="342900" indent="-342900">
              <a:buFont typeface="Arial" panose="020B0604020202020204" pitchFamily="34" charset="0"/>
              <a:buChar char="•"/>
            </a:pPr>
            <a:r>
              <a:rPr lang="en-US" sz="2400" dirty="0"/>
              <a:t>but no mirrored events (no obvious recurrent alterations)</a:t>
            </a:r>
          </a:p>
        </p:txBody>
      </p:sp>
    </p:spTree>
    <p:extLst>
      <p:ext uri="{BB962C8B-B14F-4D97-AF65-F5344CB8AC3E}">
        <p14:creationId xmlns:p14="http://schemas.microsoft.com/office/powerpoint/2010/main" val="3404738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0991"/>
            <a:ext cx="8634620" cy="994172"/>
          </a:xfrm>
        </p:spPr>
        <p:txBody>
          <a:bodyPr anchor="t">
            <a:normAutofit/>
          </a:bodyPr>
          <a:lstStyle/>
          <a:p>
            <a:pPr algn="l"/>
            <a:r>
              <a:rPr lang="en-US" sz="3600" dirty="0"/>
              <a:t>Mirrored gains and losses target driver genes</a:t>
            </a:r>
          </a:p>
        </p:txBody>
      </p:sp>
      <p:graphicFrame>
        <p:nvGraphicFramePr>
          <p:cNvPr id="5" name="Table 4"/>
          <p:cNvGraphicFramePr>
            <a:graphicFrameLocks noGrp="1"/>
          </p:cNvGraphicFramePr>
          <p:nvPr>
            <p:extLst/>
          </p:nvPr>
        </p:nvGraphicFramePr>
        <p:xfrm>
          <a:off x="4052500" y="1691024"/>
          <a:ext cx="4443609" cy="3244241"/>
        </p:xfrm>
        <a:graphic>
          <a:graphicData uri="http://schemas.openxmlformats.org/drawingml/2006/table">
            <a:tbl>
              <a:tblPr>
                <a:tableStyleId>{5C22544A-7EE6-4342-B048-85BDC9FD1C3A}</a:tableStyleId>
              </a:tblPr>
              <a:tblGrid>
                <a:gridCol w="1481203">
                  <a:extLst>
                    <a:ext uri="{9D8B030D-6E8A-4147-A177-3AD203B41FA5}">
                      <a16:colId xmlns:a16="http://schemas.microsoft.com/office/drawing/2014/main" val="20000"/>
                    </a:ext>
                  </a:extLst>
                </a:gridCol>
                <a:gridCol w="1481203">
                  <a:extLst>
                    <a:ext uri="{9D8B030D-6E8A-4147-A177-3AD203B41FA5}">
                      <a16:colId xmlns:a16="http://schemas.microsoft.com/office/drawing/2014/main" val="20001"/>
                    </a:ext>
                  </a:extLst>
                </a:gridCol>
                <a:gridCol w="1481203">
                  <a:extLst>
                    <a:ext uri="{9D8B030D-6E8A-4147-A177-3AD203B41FA5}">
                      <a16:colId xmlns:a16="http://schemas.microsoft.com/office/drawing/2014/main" val="20002"/>
                    </a:ext>
                  </a:extLst>
                </a:gridCol>
              </a:tblGrid>
              <a:tr h="463463">
                <a:tc>
                  <a:txBody>
                    <a:bodyPr/>
                    <a:lstStyle/>
                    <a:p>
                      <a:pPr algn="l" fontAlgn="b"/>
                      <a:r>
                        <a:rPr lang="en-US" sz="1800" b="1" i="0" u="none" strike="noStrike" dirty="0">
                          <a:solidFill>
                            <a:srgbClr val="000000"/>
                          </a:solidFill>
                          <a:effectLst/>
                          <a:latin typeface="Calibri" charset="0"/>
                        </a:rPr>
                        <a:t>Gene</a:t>
                      </a:r>
                    </a:p>
                  </a:txBody>
                  <a:tcPr marL="9525" marR="9525" marT="9525" marB="0" anchor="b"/>
                </a:tc>
                <a:tc>
                  <a:txBody>
                    <a:bodyPr/>
                    <a:lstStyle/>
                    <a:p>
                      <a:pPr algn="l" fontAlgn="b"/>
                      <a:r>
                        <a:rPr lang="en-US" sz="1800" b="1" i="0" u="none" strike="noStrike" dirty="0">
                          <a:solidFill>
                            <a:srgbClr val="000000"/>
                          </a:solidFill>
                          <a:effectLst/>
                          <a:latin typeface="Calibri" charset="0"/>
                        </a:rPr>
                        <a:t>Event</a:t>
                      </a:r>
                    </a:p>
                  </a:txBody>
                  <a:tcPr marL="9525" marR="9525" marT="9525" marB="0" anchor="b"/>
                </a:tc>
                <a:tc>
                  <a:txBody>
                    <a:bodyPr/>
                    <a:lstStyle/>
                    <a:p>
                      <a:pPr algn="l" fontAlgn="b"/>
                      <a:r>
                        <a:rPr lang="en-US" sz="1800" b="1" i="0" u="none" strike="noStrike" dirty="0">
                          <a:solidFill>
                            <a:srgbClr val="000000"/>
                          </a:solidFill>
                          <a:effectLst/>
                          <a:latin typeface="Calibri" charset="0"/>
                        </a:rPr>
                        <a:t>TCGA</a:t>
                      </a:r>
                      <a:r>
                        <a:rPr lang="en-US" sz="1800" b="1" i="0" u="none" strike="noStrike" baseline="0" dirty="0">
                          <a:solidFill>
                            <a:srgbClr val="000000"/>
                          </a:solidFill>
                          <a:effectLst/>
                          <a:latin typeface="Calibri" charset="0"/>
                        </a:rPr>
                        <a:t> study</a:t>
                      </a:r>
                      <a:endParaRPr lang="en-US" sz="1800" b="1"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0"/>
                  </a:ext>
                </a:extLst>
              </a:tr>
              <a:tr h="463463">
                <a:tc>
                  <a:txBody>
                    <a:bodyPr/>
                    <a:lstStyle/>
                    <a:p>
                      <a:pPr algn="l" fontAlgn="b"/>
                      <a:r>
                        <a:rPr lang="en-US" sz="1800" u="none" strike="noStrike" dirty="0">
                          <a:effectLst/>
                        </a:rPr>
                        <a:t>H3F3A</a:t>
                      </a:r>
                      <a:endParaRPr lang="en-US" sz="1800" b="0" i="0" u="none" strike="noStrike" dirty="0">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gain</a:t>
                      </a:r>
                      <a:endParaRPr lang="en-US" sz="1800" b="0" i="0" u="none" strike="noStrike" dirty="0">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LUAD</a:t>
                      </a:r>
                      <a:endParaRPr lang="en-US" sz="18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1"/>
                  </a:ext>
                </a:extLst>
              </a:tr>
              <a:tr h="463463">
                <a:tc>
                  <a:txBody>
                    <a:bodyPr/>
                    <a:lstStyle/>
                    <a:p>
                      <a:pPr algn="l" fontAlgn="b"/>
                      <a:r>
                        <a:rPr lang="en-US" sz="1800" u="none" strike="noStrike" dirty="0">
                          <a:effectLst/>
                        </a:rPr>
                        <a:t>CARD11</a:t>
                      </a:r>
                      <a:endParaRPr lang="en-US" sz="1800" b="0" i="0" u="none" strike="noStrike" dirty="0">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gain</a:t>
                      </a:r>
                      <a:endParaRPr lang="en-US" sz="1800" b="0" i="0" u="none" strike="noStrike" dirty="0">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HNSC</a:t>
                      </a:r>
                      <a:endParaRPr lang="en-US" sz="18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2"/>
                  </a:ext>
                </a:extLst>
              </a:tr>
              <a:tr h="463463">
                <a:tc>
                  <a:txBody>
                    <a:bodyPr/>
                    <a:lstStyle/>
                    <a:p>
                      <a:pPr algn="l" fontAlgn="b"/>
                      <a:r>
                        <a:rPr lang="en-US" sz="1800" u="none" strike="noStrike">
                          <a:effectLst/>
                        </a:rPr>
                        <a:t>EGFR</a:t>
                      </a:r>
                      <a:endParaRPr lang="en-US" sz="1800" b="0" i="0" u="none" strike="noStrike">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gain</a:t>
                      </a:r>
                      <a:endParaRPr lang="en-US" sz="1800" b="0" i="0" u="none" strike="noStrike" dirty="0">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HNSC</a:t>
                      </a:r>
                      <a:endParaRPr lang="en-US" sz="18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3"/>
                  </a:ext>
                </a:extLst>
              </a:tr>
              <a:tr h="463463">
                <a:tc>
                  <a:txBody>
                    <a:bodyPr/>
                    <a:lstStyle/>
                    <a:p>
                      <a:pPr algn="l" fontAlgn="b"/>
                      <a:r>
                        <a:rPr lang="en-US" sz="1800" u="none" strike="noStrike">
                          <a:effectLst/>
                        </a:rPr>
                        <a:t>JAK2</a:t>
                      </a:r>
                      <a:endParaRPr lang="en-US" sz="1800" b="0" i="0" u="none" strike="noStrike">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gain</a:t>
                      </a:r>
                      <a:endParaRPr lang="en-US" sz="1800" b="0" i="0" u="none" strike="noStrike" dirty="0">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HNSC</a:t>
                      </a:r>
                      <a:endParaRPr lang="en-US" sz="18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4"/>
                  </a:ext>
                </a:extLst>
              </a:tr>
              <a:tr h="463463">
                <a:tc>
                  <a:txBody>
                    <a:bodyPr/>
                    <a:lstStyle/>
                    <a:p>
                      <a:pPr algn="l" fontAlgn="b"/>
                      <a:r>
                        <a:rPr lang="en-US" sz="1800" u="none" strike="noStrike">
                          <a:effectLst/>
                        </a:rPr>
                        <a:t>FLT3</a:t>
                      </a:r>
                      <a:endParaRPr lang="en-US" sz="1800" b="0" i="0" u="none" strike="noStrike">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gain</a:t>
                      </a:r>
                      <a:endParaRPr lang="en-US" sz="1800" b="0" i="0" u="none" strike="noStrike" dirty="0">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STAD</a:t>
                      </a:r>
                      <a:endParaRPr lang="en-US" sz="18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5"/>
                  </a:ext>
                </a:extLst>
              </a:tr>
              <a:tr h="463463">
                <a:tc>
                  <a:txBody>
                    <a:bodyPr/>
                    <a:lstStyle/>
                    <a:p>
                      <a:pPr algn="l" fontAlgn="b"/>
                      <a:r>
                        <a:rPr lang="en-US" sz="1800" u="none" strike="noStrike">
                          <a:effectLst/>
                        </a:rPr>
                        <a:t>APC</a:t>
                      </a:r>
                      <a:endParaRPr lang="en-US" sz="1800" b="0" i="0" u="none" strike="noStrike">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loss</a:t>
                      </a:r>
                      <a:endParaRPr lang="en-US" sz="1800" b="0" i="0" u="none" strike="noStrike" dirty="0">
                        <a:solidFill>
                          <a:srgbClr val="000000"/>
                        </a:solidFill>
                        <a:effectLst/>
                        <a:latin typeface="Calibri" charset="0"/>
                      </a:endParaRPr>
                    </a:p>
                  </a:txBody>
                  <a:tcPr marL="9525" marR="9525" marT="9525" marB="0" anchor="b"/>
                </a:tc>
                <a:tc>
                  <a:txBody>
                    <a:bodyPr/>
                    <a:lstStyle/>
                    <a:p>
                      <a:pPr algn="l" fontAlgn="b"/>
                      <a:r>
                        <a:rPr lang="en-US" sz="1800" u="none" strike="noStrike" dirty="0">
                          <a:effectLst/>
                        </a:rPr>
                        <a:t>LUSC</a:t>
                      </a:r>
                      <a:endParaRPr lang="en-US" sz="1800" b="0" i="0" u="none" strike="noStrike" dirty="0">
                        <a:solidFill>
                          <a:srgbClr val="000000"/>
                        </a:solidFill>
                        <a:effectLst/>
                        <a:latin typeface="Calibri" charset="0"/>
                      </a:endParaRPr>
                    </a:p>
                  </a:txBody>
                  <a:tcPr marL="9525" marR="9525" marT="9525" marB="0" anchor="b"/>
                </a:tc>
                <a:extLst>
                  <a:ext uri="{0D108BD9-81ED-4DB2-BD59-A6C34878D82A}">
                    <a16:rowId xmlns:a16="http://schemas.microsoft.com/office/drawing/2014/main" val="10006"/>
                  </a:ext>
                </a:extLst>
              </a:tr>
            </a:tbl>
          </a:graphicData>
        </a:graphic>
      </p:graphicFrame>
      <p:sp>
        <p:nvSpPr>
          <p:cNvPr id="15" name="Oval 14"/>
          <p:cNvSpPr/>
          <p:nvPr/>
        </p:nvSpPr>
        <p:spPr>
          <a:xfrm>
            <a:off x="1419393" y="2503115"/>
            <a:ext cx="114710" cy="4289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1419394" y="2934699"/>
            <a:ext cx="114710" cy="7779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1558289" y="2503115"/>
            <a:ext cx="114710" cy="4289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1558290" y="2934699"/>
            <a:ext cx="114710" cy="77794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p:cNvSpPr/>
          <p:nvPr/>
        </p:nvSpPr>
        <p:spPr>
          <a:xfrm>
            <a:off x="2490589" y="2500449"/>
            <a:ext cx="114710" cy="4289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p:cNvSpPr/>
          <p:nvPr/>
        </p:nvSpPr>
        <p:spPr>
          <a:xfrm>
            <a:off x="2490589" y="2932033"/>
            <a:ext cx="114710" cy="7779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p:cNvSpPr/>
          <p:nvPr/>
        </p:nvSpPr>
        <p:spPr>
          <a:xfrm>
            <a:off x="2629485" y="2500449"/>
            <a:ext cx="114710" cy="4289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p:cNvSpPr/>
          <p:nvPr/>
        </p:nvSpPr>
        <p:spPr>
          <a:xfrm>
            <a:off x="2629486" y="2932033"/>
            <a:ext cx="114710" cy="77794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p:cNvSpPr/>
          <p:nvPr/>
        </p:nvSpPr>
        <p:spPr>
          <a:xfrm>
            <a:off x="2768380" y="2506736"/>
            <a:ext cx="114710" cy="4289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p:cNvSpPr/>
          <p:nvPr/>
        </p:nvSpPr>
        <p:spPr>
          <a:xfrm>
            <a:off x="1280497" y="2503115"/>
            <a:ext cx="114710" cy="4289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2490589" y="4298795"/>
            <a:ext cx="114710" cy="4289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2490589" y="4730380"/>
            <a:ext cx="114710" cy="7779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2629486" y="4730380"/>
            <a:ext cx="114710" cy="77794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1419393" y="4730380"/>
            <a:ext cx="114710" cy="7779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1558288" y="4298795"/>
            <a:ext cx="114710" cy="4289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1558289" y="4730380"/>
            <a:ext cx="114710" cy="77794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p:cNvSpPr txBox="1"/>
          <p:nvPr/>
        </p:nvSpPr>
        <p:spPr>
          <a:xfrm>
            <a:off x="1912944" y="2947001"/>
            <a:ext cx="325108" cy="415498"/>
          </a:xfrm>
          <a:prstGeom prst="rect">
            <a:avLst/>
          </a:prstGeom>
          <a:noFill/>
        </p:spPr>
        <p:txBody>
          <a:bodyPr wrap="square" rtlCol="0">
            <a:spAutoFit/>
          </a:bodyPr>
          <a:lstStyle/>
          <a:p>
            <a:pPr algn="ctr"/>
            <a:r>
              <a:rPr lang="en-US" sz="2100" dirty="0"/>
              <a:t>&amp;</a:t>
            </a:r>
          </a:p>
        </p:txBody>
      </p:sp>
      <p:sp>
        <p:nvSpPr>
          <p:cNvPr id="42" name="TextBox 41"/>
          <p:cNvSpPr txBox="1"/>
          <p:nvPr/>
        </p:nvSpPr>
        <p:spPr>
          <a:xfrm>
            <a:off x="1912944" y="4727714"/>
            <a:ext cx="325108" cy="415498"/>
          </a:xfrm>
          <a:prstGeom prst="rect">
            <a:avLst/>
          </a:prstGeom>
          <a:noFill/>
        </p:spPr>
        <p:txBody>
          <a:bodyPr wrap="square" rtlCol="0">
            <a:spAutoFit/>
          </a:bodyPr>
          <a:lstStyle/>
          <a:p>
            <a:pPr algn="ctr"/>
            <a:r>
              <a:rPr lang="en-US" sz="2100" dirty="0"/>
              <a:t>&amp;</a:t>
            </a:r>
          </a:p>
        </p:txBody>
      </p:sp>
      <p:sp>
        <p:nvSpPr>
          <p:cNvPr id="44" name="Left Bracket 43"/>
          <p:cNvSpPr/>
          <p:nvPr/>
        </p:nvSpPr>
        <p:spPr>
          <a:xfrm>
            <a:off x="3792067" y="2202804"/>
            <a:ext cx="121535" cy="2165442"/>
          </a:xfrm>
          <a:prstGeom prst="leftBracket">
            <a:avLst/>
          </a:prstGeom>
          <a:no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46" name="Straight Arrow Connector 45"/>
          <p:cNvCxnSpPr/>
          <p:nvPr/>
        </p:nvCxnSpPr>
        <p:spPr>
          <a:xfrm flipH="1">
            <a:off x="3064324" y="2949374"/>
            <a:ext cx="72774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Left Bracket 49"/>
          <p:cNvSpPr/>
          <p:nvPr/>
        </p:nvSpPr>
        <p:spPr>
          <a:xfrm>
            <a:off x="3852835" y="4520995"/>
            <a:ext cx="199664" cy="414271"/>
          </a:xfrm>
          <a:prstGeom prst="leftBracket">
            <a:avLst/>
          </a:prstGeom>
          <a:noFill/>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51" name="Straight Arrow Connector 50"/>
          <p:cNvCxnSpPr/>
          <p:nvPr/>
        </p:nvCxnSpPr>
        <p:spPr>
          <a:xfrm flipH="1">
            <a:off x="3125091" y="4721747"/>
            <a:ext cx="727744"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031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69130"/>
            <a:ext cx="8229600" cy="1143000"/>
          </a:xfrm>
        </p:spPr>
        <p:txBody>
          <a:bodyPr>
            <a:normAutofit/>
          </a:bodyPr>
          <a:lstStyle/>
          <a:p>
            <a:pPr algn="l"/>
            <a:r>
              <a:rPr lang="en-US" sz="3600" dirty="0"/>
              <a:t>Subtle allelic imbalance, clonal mosaicism</a:t>
            </a:r>
          </a:p>
        </p:txBody>
      </p:sp>
      <p:sp>
        <p:nvSpPr>
          <p:cNvPr id="3" name="Content Placeholder 2"/>
          <p:cNvSpPr>
            <a:spLocks noGrp="1"/>
          </p:cNvSpPr>
          <p:nvPr>
            <p:ph idx="1"/>
          </p:nvPr>
        </p:nvSpPr>
        <p:spPr>
          <a:xfrm>
            <a:off x="457200" y="1600200"/>
            <a:ext cx="8229600" cy="4710417"/>
          </a:xfrm>
        </p:spPr>
        <p:txBody>
          <a:bodyPr>
            <a:normAutofit fontScale="77500" lnSpcReduction="20000"/>
          </a:bodyPr>
          <a:lstStyle/>
          <a:p>
            <a:r>
              <a:rPr lang="en-US" dirty="0"/>
              <a:t>Point and chromosomal mutations in normal lung epithelia</a:t>
            </a:r>
          </a:p>
          <a:p>
            <a:r>
              <a:rPr lang="en-US" dirty="0"/>
              <a:t>Acquired somatic chromosomal copy number alterations exist in normal tissue, blood - TCGA</a:t>
            </a:r>
          </a:p>
          <a:p>
            <a:r>
              <a:rPr lang="en-US" dirty="0"/>
              <a:t>Initiated by environmental insult</a:t>
            </a:r>
          </a:p>
          <a:p>
            <a:r>
              <a:rPr lang="en-US" i="1" dirty="0"/>
              <a:t>Serve as models for early disease pathology</a:t>
            </a:r>
          </a:p>
          <a:p>
            <a:r>
              <a:rPr lang="en-US" dirty="0"/>
              <a:t>These may reside at lower mutant cell fractions than previously evidenced</a:t>
            </a:r>
          </a:p>
          <a:p>
            <a:r>
              <a:rPr lang="en-US" dirty="0"/>
              <a:t>Able to attempt an assessment of instability</a:t>
            </a:r>
          </a:p>
          <a:p>
            <a:r>
              <a:rPr lang="en-US" dirty="0"/>
              <a:t>Seem to offer prognostic value, as a marker of risk (e.g. in blood, 11-fold risk of hem. cancers)</a:t>
            </a:r>
          </a:p>
          <a:p>
            <a:r>
              <a:rPr lang="en-US" dirty="0"/>
              <a:t>Risk of secondary cancers or recurrence</a:t>
            </a:r>
          </a:p>
          <a:p>
            <a:r>
              <a:rPr lang="en-US" i="1" dirty="0"/>
              <a:t>Molecular targets for personalized prevention</a:t>
            </a:r>
          </a:p>
        </p:txBody>
      </p:sp>
    </p:spTree>
    <p:extLst>
      <p:ext uri="{BB962C8B-B14F-4D97-AF65-F5344CB8AC3E}">
        <p14:creationId xmlns:p14="http://schemas.microsoft.com/office/powerpoint/2010/main" val="1844133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722" y="191158"/>
            <a:ext cx="2889082" cy="4672703"/>
          </a:xfrm>
        </p:spPr>
        <p:txBody>
          <a:bodyPr>
            <a:normAutofit fontScale="92500" lnSpcReduction="10000"/>
          </a:bodyPr>
          <a:lstStyle/>
          <a:p>
            <a:pPr marL="0" indent="0">
              <a:buNone/>
            </a:pPr>
            <a:r>
              <a:rPr lang="en-US" sz="1600" b="1" dirty="0"/>
              <a:t>My Lab</a:t>
            </a:r>
          </a:p>
          <a:p>
            <a:r>
              <a:rPr lang="en-US" sz="1600" b="1" dirty="0"/>
              <a:t>Jerry Fowler</a:t>
            </a:r>
          </a:p>
          <a:p>
            <a:r>
              <a:rPr lang="en-US" sz="1600" b="1" dirty="0" err="1"/>
              <a:t>Smruthy</a:t>
            </a:r>
            <a:r>
              <a:rPr lang="en-US" sz="1600" b="1" dirty="0"/>
              <a:t> </a:t>
            </a:r>
            <a:r>
              <a:rPr lang="en-US" sz="1600" b="1" dirty="0" err="1"/>
              <a:t>Sivakumar</a:t>
            </a:r>
            <a:endParaRPr lang="en-US" sz="1600" b="1" dirty="0"/>
          </a:p>
          <a:p>
            <a:r>
              <a:rPr lang="en-US" sz="1600" b="1" dirty="0"/>
              <a:t>Sasha </a:t>
            </a:r>
            <a:r>
              <a:rPr lang="en-US" sz="1600" b="1" dirty="0" err="1"/>
              <a:t>Jakubek</a:t>
            </a:r>
            <a:endParaRPr lang="en-US" sz="1600" b="1" dirty="0"/>
          </a:p>
          <a:p>
            <a:r>
              <a:rPr lang="en-US" sz="1600" dirty="0"/>
              <a:t>Christina McDowell</a:t>
            </a:r>
          </a:p>
          <a:p>
            <a:r>
              <a:rPr lang="en-US" sz="1600" dirty="0"/>
              <a:t>Kyle Chang</a:t>
            </a:r>
          </a:p>
          <a:p>
            <a:r>
              <a:rPr lang="en-US" sz="1600" dirty="0" err="1"/>
              <a:t>Zuhal</a:t>
            </a:r>
            <a:r>
              <a:rPr lang="en-US" sz="1600" dirty="0"/>
              <a:t> </a:t>
            </a:r>
            <a:r>
              <a:rPr lang="en-US" sz="1600" dirty="0" err="1"/>
              <a:t>Ozcan</a:t>
            </a:r>
            <a:endParaRPr lang="en-US" sz="1600" dirty="0"/>
          </a:p>
          <a:p>
            <a:pPr marL="0" indent="0">
              <a:buNone/>
            </a:pPr>
            <a:r>
              <a:rPr lang="en-US" sz="1600" i="1" dirty="0"/>
              <a:t>Alumni</a:t>
            </a:r>
          </a:p>
          <a:p>
            <a:r>
              <a:rPr lang="en-US" sz="1600" b="1" dirty="0"/>
              <a:t>Selina </a:t>
            </a:r>
            <a:r>
              <a:rPr lang="en-US" sz="1600" b="1" dirty="0" err="1"/>
              <a:t>Vattathil</a:t>
            </a:r>
            <a:endParaRPr lang="en-US" sz="1600" b="1" dirty="0"/>
          </a:p>
          <a:p>
            <a:r>
              <a:rPr lang="en-US" sz="1600" b="1" dirty="0"/>
              <a:t>Anthony San Lucas</a:t>
            </a:r>
          </a:p>
          <a:p>
            <a:r>
              <a:rPr lang="en-US" sz="1600" dirty="0"/>
              <a:t>Yue-Ming Chen </a:t>
            </a:r>
          </a:p>
          <a:p>
            <a:r>
              <a:rPr lang="en-US" sz="1600" b="1" dirty="0"/>
              <a:t>Aditya Deshpande </a:t>
            </a:r>
          </a:p>
          <a:p>
            <a:r>
              <a:rPr lang="en-US" sz="1600" dirty="0" err="1"/>
              <a:t>Yulun</a:t>
            </a:r>
            <a:r>
              <a:rPr lang="en-US" sz="1600" dirty="0"/>
              <a:t> Liu</a:t>
            </a:r>
          </a:p>
          <a:p>
            <a:r>
              <a:rPr lang="en-US" sz="1600" dirty="0" err="1"/>
              <a:t>Xiangjun</a:t>
            </a:r>
            <a:r>
              <a:rPr lang="en-US" sz="1600" dirty="0"/>
              <a:t> Xiao</a:t>
            </a:r>
          </a:p>
          <a:p>
            <a:r>
              <a:rPr lang="en-US" sz="1600" dirty="0"/>
              <a:t>Lili Huang</a:t>
            </a:r>
          </a:p>
          <a:p>
            <a:r>
              <a:rPr lang="en-US" sz="1600" dirty="0"/>
              <a:t>Rui Xia</a:t>
            </a:r>
          </a:p>
          <a:p>
            <a:r>
              <a:rPr lang="en-US" sz="1600" dirty="0" err="1"/>
              <a:t>Yihua</a:t>
            </a:r>
            <a:r>
              <a:rPr lang="en-US" sz="1600" dirty="0"/>
              <a:t> Liu</a:t>
            </a:r>
          </a:p>
          <a:p>
            <a:endParaRPr lang="en-US" sz="1600" dirty="0"/>
          </a:p>
          <a:p>
            <a:pPr marL="0" indent="0">
              <a:buNone/>
            </a:pPr>
            <a:endParaRPr lang="en-US" sz="1600" dirty="0"/>
          </a:p>
        </p:txBody>
      </p:sp>
      <p:sp>
        <p:nvSpPr>
          <p:cNvPr id="15" name="Subtitle 2"/>
          <p:cNvSpPr txBox="1">
            <a:spLocks/>
          </p:cNvSpPr>
          <p:nvPr/>
        </p:nvSpPr>
        <p:spPr>
          <a:xfrm>
            <a:off x="382832" y="5140450"/>
            <a:ext cx="8452406" cy="14133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400" dirty="0">
              <a:solidFill>
                <a:srgbClr val="234021"/>
              </a:solidFill>
            </a:endParaRPr>
          </a:p>
        </p:txBody>
      </p:sp>
      <p:sp>
        <p:nvSpPr>
          <p:cNvPr id="11" name="Content Placeholder 2"/>
          <p:cNvSpPr txBox="1">
            <a:spLocks/>
          </p:cNvSpPr>
          <p:nvPr/>
        </p:nvSpPr>
        <p:spPr>
          <a:xfrm>
            <a:off x="3251510" y="191159"/>
            <a:ext cx="2864685" cy="46727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MD Anderson</a:t>
            </a:r>
          </a:p>
          <a:p>
            <a:r>
              <a:rPr lang="en-US" sz="1600" b="1" dirty="0"/>
              <a:t>Chad Huff</a:t>
            </a:r>
          </a:p>
          <a:p>
            <a:r>
              <a:rPr lang="en-US" sz="1600" b="1" dirty="0"/>
              <a:t>Eduardo </a:t>
            </a:r>
            <a:r>
              <a:rPr lang="en-US" sz="1600" b="1" dirty="0" err="1"/>
              <a:t>Vilar</a:t>
            </a:r>
            <a:endParaRPr lang="en-US" sz="1600" b="1" dirty="0"/>
          </a:p>
          <a:p>
            <a:r>
              <a:rPr lang="en-US" sz="1600" dirty="0"/>
              <a:t>Sonia Cunningham</a:t>
            </a:r>
          </a:p>
          <a:p>
            <a:r>
              <a:rPr lang="en-US" sz="1600" dirty="0" err="1"/>
              <a:t>Wenhua</a:t>
            </a:r>
            <a:r>
              <a:rPr lang="en-US" sz="1600" dirty="0"/>
              <a:t> Lang</a:t>
            </a:r>
          </a:p>
          <a:p>
            <a:r>
              <a:rPr lang="en-US" sz="1600" dirty="0"/>
              <a:t>Li Xu</a:t>
            </a:r>
          </a:p>
          <a:p>
            <a:r>
              <a:rPr lang="en-US" sz="1600" dirty="0" err="1"/>
              <a:t>Ximing</a:t>
            </a:r>
            <a:r>
              <a:rPr lang="en-US" sz="1600" dirty="0"/>
              <a:t> Tang</a:t>
            </a:r>
          </a:p>
          <a:p>
            <a:r>
              <a:rPr lang="en-US" sz="1600" dirty="0"/>
              <a:t>Wei Lu</a:t>
            </a:r>
          </a:p>
          <a:p>
            <a:r>
              <a:rPr lang="en-US" sz="1600" dirty="0"/>
              <a:t>George </a:t>
            </a:r>
            <a:r>
              <a:rPr lang="en-US" sz="1600" dirty="0" err="1"/>
              <a:t>Eapen</a:t>
            </a:r>
            <a:endParaRPr lang="en-US" sz="1600" dirty="0"/>
          </a:p>
          <a:p>
            <a:r>
              <a:rPr lang="en-US" sz="1600" dirty="0"/>
              <a:t>Ignacio </a:t>
            </a:r>
            <a:r>
              <a:rPr lang="en-US" sz="1600" dirty="0" err="1"/>
              <a:t>Wistuba</a:t>
            </a:r>
            <a:endParaRPr lang="en-US" sz="1600" dirty="0"/>
          </a:p>
          <a:p>
            <a:r>
              <a:rPr lang="en-US" sz="1600" dirty="0"/>
              <a:t>Andrew </a:t>
            </a:r>
            <a:r>
              <a:rPr lang="en-US" sz="1600" dirty="0" err="1"/>
              <a:t>Futreal</a:t>
            </a:r>
            <a:endParaRPr lang="en-US" sz="1600" dirty="0"/>
          </a:p>
          <a:p>
            <a:r>
              <a:rPr lang="en-US" sz="1600" dirty="0"/>
              <a:t>Hector Alvarez</a:t>
            </a:r>
          </a:p>
          <a:p>
            <a:r>
              <a:rPr lang="en-US" sz="1600" dirty="0" err="1"/>
              <a:t>Anirban</a:t>
            </a:r>
            <a:r>
              <a:rPr lang="en-US" sz="1600" dirty="0"/>
              <a:t> Maitra</a:t>
            </a:r>
          </a:p>
          <a:p>
            <a:r>
              <a:rPr lang="en-US" sz="1600" dirty="0"/>
              <a:t>Michael Overman</a:t>
            </a:r>
          </a:p>
          <a:p>
            <a:r>
              <a:rPr lang="en-US" sz="1600" dirty="0"/>
              <a:t>Carrie Daniel</a:t>
            </a:r>
          </a:p>
        </p:txBody>
      </p:sp>
      <p:sp>
        <p:nvSpPr>
          <p:cNvPr id="6" name="Content Placeholder 2"/>
          <p:cNvSpPr txBox="1">
            <a:spLocks/>
          </p:cNvSpPr>
          <p:nvPr/>
        </p:nvSpPr>
        <p:spPr>
          <a:xfrm>
            <a:off x="6126237" y="191159"/>
            <a:ext cx="2930546" cy="508297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err="1"/>
              <a:t>Avera</a:t>
            </a:r>
            <a:r>
              <a:rPr lang="en-US" sz="1600" b="1" dirty="0"/>
              <a:t> Inst. for Human Genetics</a:t>
            </a:r>
          </a:p>
          <a:p>
            <a:r>
              <a:rPr lang="en-US" sz="1600" b="1" dirty="0"/>
              <a:t>Erik </a:t>
            </a:r>
            <a:r>
              <a:rPr lang="en-US" sz="1600" b="1" dirty="0" err="1"/>
              <a:t>Ehli</a:t>
            </a:r>
            <a:endParaRPr lang="en-US" sz="1600" b="1" dirty="0"/>
          </a:p>
          <a:p>
            <a:r>
              <a:rPr lang="en-US" sz="1600" dirty="0"/>
              <a:t>Gareth Davies</a:t>
            </a:r>
          </a:p>
          <a:p>
            <a:r>
              <a:rPr lang="en-US" sz="1600" dirty="0"/>
              <a:t>Zachary Weber</a:t>
            </a:r>
          </a:p>
          <a:p>
            <a:pPr marL="0" indent="0">
              <a:buNone/>
            </a:pPr>
            <a:r>
              <a:rPr lang="en-US" sz="1600" b="1" dirty="0"/>
              <a:t>Moffitt Cancer Center</a:t>
            </a:r>
          </a:p>
          <a:p>
            <a:r>
              <a:rPr lang="en-US" sz="1600" dirty="0"/>
              <a:t>Ken Tsai</a:t>
            </a:r>
          </a:p>
          <a:p>
            <a:r>
              <a:rPr lang="en-US" sz="1600" dirty="0"/>
              <a:t>Jenny </a:t>
            </a:r>
            <a:r>
              <a:rPr lang="en-US" sz="1600" dirty="0" err="1"/>
              <a:t>Permuth</a:t>
            </a:r>
            <a:endParaRPr lang="en-US" sz="1600" dirty="0"/>
          </a:p>
          <a:p>
            <a:pPr marL="0" indent="0">
              <a:buNone/>
            </a:pPr>
            <a:r>
              <a:rPr lang="en-US" sz="1600" b="1" dirty="0"/>
              <a:t>Am. Univ. of Beirut</a:t>
            </a:r>
          </a:p>
          <a:p>
            <a:r>
              <a:rPr lang="en-US" sz="1600" b="1" dirty="0" err="1"/>
              <a:t>Humam</a:t>
            </a:r>
            <a:r>
              <a:rPr lang="en-US" sz="1600" b="1" dirty="0"/>
              <a:t> </a:t>
            </a:r>
            <a:r>
              <a:rPr lang="en-US" sz="1600" b="1" dirty="0" err="1"/>
              <a:t>Kadara</a:t>
            </a:r>
            <a:endParaRPr lang="en-US" sz="1600" b="1" dirty="0"/>
          </a:p>
          <a:p>
            <a:pPr marL="0" indent="0">
              <a:buNone/>
            </a:pPr>
            <a:r>
              <a:rPr lang="en-US" sz="1600" b="1" dirty="0"/>
              <a:t>U Penn</a:t>
            </a:r>
          </a:p>
          <a:p>
            <a:r>
              <a:rPr lang="en-US" sz="1600" dirty="0"/>
              <a:t>Yong Chen</a:t>
            </a:r>
          </a:p>
          <a:p>
            <a:r>
              <a:rPr lang="en-US" sz="1600" dirty="0"/>
              <a:t>Jing Huang</a:t>
            </a:r>
          </a:p>
          <a:p>
            <a:pPr marL="0" indent="0">
              <a:buNone/>
            </a:pPr>
            <a:r>
              <a:rPr lang="en-US" sz="1600" b="1" dirty="0"/>
              <a:t>TCH</a:t>
            </a:r>
          </a:p>
          <a:p>
            <a:r>
              <a:rPr lang="en-US" sz="1600" dirty="0"/>
              <a:t>Philip </a:t>
            </a:r>
            <a:r>
              <a:rPr lang="en-US" sz="1600" dirty="0" err="1"/>
              <a:t>Lupo</a:t>
            </a:r>
            <a:endParaRPr lang="en-US" sz="1600" dirty="0"/>
          </a:p>
          <a:p>
            <a:r>
              <a:rPr lang="en-US" sz="1600" dirty="0"/>
              <a:t>Michael </a:t>
            </a:r>
            <a:r>
              <a:rPr lang="en-US" sz="1600" dirty="0" err="1"/>
              <a:t>Scheurer</a:t>
            </a:r>
            <a:endParaRPr lang="en-US" sz="1600" dirty="0"/>
          </a:p>
          <a:p>
            <a:pPr marL="0" indent="0">
              <a:buNone/>
            </a:pPr>
            <a:r>
              <a:rPr lang="en-US" sz="1600" b="1" dirty="0" err="1"/>
              <a:t>Vrijie</a:t>
            </a:r>
            <a:r>
              <a:rPr lang="en-US" sz="1600" b="1" dirty="0"/>
              <a:t> </a:t>
            </a:r>
            <a:r>
              <a:rPr lang="en-US" sz="1600" b="1" dirty="0" err="1"/>
              <a:t>Universiteit</a:t>
            </a:r>
            <a:endParaRPr lang="en-US" sz="1600" b="1" dirty="0"/>
          </a:p>
          <a:p>
            <a:r>
              <a:rPr lang="en-US" sz="1600" dirty="0" err="1"/>
              <a:t>Dorret</a:t>
            </a:r>
            <a:r>
              <a:rPr lang="en-US" sz="1600" dirty="0"/>
              <a:t> </a:t>
            </a:r>
            <a:r>
              <a:rPr lang="en-US" sz="1600" dirty="0" err="1"/>
              <a:t>Boomsma</a:t>
            </a:r>
            <a:endParaRPr lang="en-US" sz="1600" dirty="0"/>
          </a:p>
          <a:p>
            <a:pPr marL="0" indent="0">
              <a:buNone/>
            </a:pPr>
            <a:endParaRPr lang="en-US" sz="1600" dirty="0"/>
          </a:p>
          <a:p>
            <a:pPr marL="0" indent="0">
              <a:buNone/>
            </a:pPr>
            <a:endParaRPr lang="en-US" sz="1600" dirty="0"/>
          </a:p>
        </p:txBody>
      </p:sp>
      <p:sp>
        <p:nvSpPr>
          <p:cNvPr id="24" name="Content Placeholder 2"/>
          <p:cNvSpPr txBox="1">
            <a:spLocks/>
          </p:cNvSpPr>
          <p:nvPr/>
        </p:nvSpPr>
        <p:spPr>
          <a:xfrm>
            <a:off x="119371" y="5100130"/>
            <a:ext cx="8816037" cy="16899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t>Funding for work presented</a:t>
            </a:r>
            <a:r>
              <a:rPr lang="en-US" sz="1600" dirty="0"/>
              <a:t>:</a:t>
            </a:r>
            <a:r>
              <a:rPr lang="en-US" sz="1600" i="1" dirty="0"/>
              <a:t> </a:t>
            </a:r>
          </a:p>
          <a:p>
            <a:pPr marL="0" indent="0">
              <a:buNone/>
            </a:pPr>
            <a:r>
              <a:rPr lang="en-US" sz="1600" dirty="0"/>
              <a:t>R01, NHGRI, </a:t>
            </a:r>
            <a:r>
              <a:rPr lang="en-US" sz="1600" i="1" dirty="0"/>
              <a:t>Statistical Methods for Population Genomics and "Next-gen" Sequencing Data</a:t>
            </a:r>
            <a:endParaRPr lang="en-US" sz="1600" dirty="0"/>
          </a:p>
          <a:p>
            <a:pPr marL="0" indent="0">
              <a:buNone/>
            </a:pPr>
            <a:r>
              <a:rPr lang="en-US" sz="1600" dirty="0"/>
              <a:t>IIRA, CPRIT, </a:t>
            </a:r>
            <a:r>
              <a:rPr lang="en-US" sz="1600" i="1" dirty="0"/>
              <a:t>Elucidating the evolution of the premalignant airway genome in space and time</a:t>
            </a:r>
          </a:p>
          <a:p>
            <a:pPr marL="0" indent="0">
              <a:buNone/>
            </a:pPr>
            <a:r>
              <a:rPr lang="en-US" sz="1600" dirty="0"/>
              <a:t>MIRA, CPRIT, </a:t>
            </a:r>
            <a:r>
              <a:rPr lang="en-US" sz="1600" i="1" dirty="0"/>
              <a:t>Evolution of primary lung tumors to lymph node metastasis</a:t>
            </a:r>
            <a:r>
              <a:rPr lang="en-US" sz="1600" dirty="0"/>
              <a:t> </a:t>
            </a:r>
          </a:p>
          <a:p>
            <a:pPr marL="0" indent="0">
              <a:buNone/>
            </a:pPr>
            <a:r>
              <a:rPr lang="en-US" sz="1600" dirty="0"/>
              <a:t>Seed grant, DFI, </a:t>
            </a:r>
            <a:r>
              <a:rPr lang="en-US" sz="1600" i="1" dirty="0"/>
              <a:t>Using UV-induced epidermal mosaicism to predict skin cancer risk</a:t>
            </a:r>
          </a:p>
        </p:txBody>
      </p:sp>
    </p:spTree>
    <p:extLst>
      <p:ext uri="{BB962C8B-B14F-4D97-AF65-F5344CB8AC3E}">
        <p14:creationId xmlns:p14="http://schemas.microsoft.com/office/powerpoint/2010/main" val="627731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43745" y="-31173"/>
            <a:ext cx="1622666" cy="21788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01"/>
            <a:ext cx="4315771" cy="32173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1582" y="0"/>
            <a:ext cx="3277589" cy="222639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9996" y="1785619"/>
            <a:ext cx="3012635" cy="295921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3307" y="2882157"/>
            <a:ext cx="3054036" cy="229052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718720" y="1809477"/>
            <a:ext cx="942880" cy="125781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3850" y="1621395"/>
            <a:ext cx="2227660" cy="2290527"/>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7833" y="2617844"/>
            <a:ext cx="1633415" cy="78648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4490" y="4752820"/>
            <a:ext cx="4838720" cy="2105180"/>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020" y="4384689"/>
            <a:ext cx="3813263" cy="249278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055" y="1955405"/>
            <a:ext cx="2435607" cy="1384266"/>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0530" y="1475413"/>
            <a:ext cx="1342029" cy="905760"/>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62273" y="4593211"/>
            <a:ext cx="944943" cy="1929883"/>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08235" y="3692570"/>
            <a:ext cx="2183275" cy="1149032"/>
          </a:xfrm>
          <a:prstGeom prst="rect">
            <a:avLst/>
          </a:prstGeom>
        </p:spPr>
      </p:pic>
      <p:pic>
        <p:nvPicPr>
          <p:cNvPr id="11" name="Picture 10" descr="battleship.jpg"/>
          <p:cNvPicPr>
            <a:picLocks noChangeAspect="1"/>
          </p:cNvPicPr>
          <p:nvPr/>
        </p:nvPicPr>
        <p:blipFill>
          <a:blip r:embed="rId17">
            <a:extLst>
              <a:ext uri="{BEBA8EAE-BF5A-486C-A8C5-ECC9F3942E4B}">
                <a14:imgProps xmlns:a14="http://schemas.microsoft.com/office/drawing/2010/main">
                  <a14:imgLayer r:embed="rId18">
                    <a14:imgEffect>
                      <a14:sharpenSoften amount="81000"/>
                    </a14:imgEffect>
                    <a14:imgEffect>
                      <a14:saturation sat="108000"/>
                    </a14:imgEffect>
                    <a14:imgEffect>
                      <a14:brightnessContrast bright="34000" contrast="-23000"/>
                    </a14:imgEffect>
                  </a14:imgLayer>
                </a14:imgProps>
              </a:ext>
              <a:ext uri="{28A0092B-C50C-407E-A947-70E740481C1C}">
                <a14:useLocalDpi xmlns:a14="http://schemas.microsoft.com/office/drawing/2010/main" val="0"/>
              </a:ext>
            </a:extLst>
          </a:blip>
          <a:stretch>
            <a:fillRect/>
          </a:stretch>
        </p:blipFill>
        <p:spPr>
          <a:xfrm>
            <a:off x="-6733" y="3195807"/>
            <a:ext cx="3347812" cy="1225272"/>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629" y="2168633"/>
            <a:ext cx="1115523" cy="1324683"/>
          </a:xfrm>
          <a:prstGeom prst="rect">
            <a:avLst/>
          </a:prstGeom>
        </p:spPr>
      </p:pic>
      <p:pic>
        <p:nvPicPr>
          <p:cNvPr id="21" name="Picture 20"/>
          <p:cNvPicPr>
            <a:picLocks noChangeAspect="1"/>
          </p:cNvPicPr>
          <p:nvPr/>
        </p:nvPicPr>
        <p:blipFill>
          <a:blip r:embed="rId20">
            <a:extLst>
              <a:ext uri="{BEBA8EAE-BF5A-486C-A8C5-ECC9F3942E4B}">
                <a14:imgProps xmlns:a14="http://schemas.microsoft.com/office/drawing/2010/main">
                  <a14:imgLayer r:embed="rId21">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258672" y="5993381"/>
            <a:ext cx="1514330" cy="872601"/>
          </a:xfrm>
          <a:prstGeom prst="rect">
            <a:avLst/>
          </a:prstGeom>
        </p:spPr>
      </p:pic>
    </p:spTree>
    <p:extLst>
      <p:ext uri="{BB962C8B-B14F-4D97-AF65-F5344CB8AC3E}">
        <p14:creationId xmlns:p14="http://schemas.microsoft.com/office/powerpoint/2010/main" val="1249001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2D04-B8B0-C84D-9D4C-60C70DCC06E3}"/>
              </a:ext>
            </a:extLst>
          </p:cNvPr>
          <p:cNvSpPr>
            <a:spLocks noGrp="1"/>
          </p:cNvSpPr>
          <p:nvPr>
            <p:ph type="title"/>
          </p:nvPr>
        </p:nvSpPr>
        <p:spPr/>
        <p:txBody>
          <a:bodyPr/>
          <a:lstStyle/>
          <a:p>
            <a:pPr algn="l"/>
            <a:r>
              <a:rPr lang="en-US" dirty="0"/>
              <a:t>NGS of normal airway epithelia</a:t>
            </a:r>
          </a:p>
        </p:txBody>
      </p:sp>
      <p:sp>
        <p:nvSpPr>
          <p:cNvPr id="4" name="Content Placeholder 3">
            <a:extLst>
              <a:ext uri="{FF2B5EF4-FFF2-40B4-BE49-F238E27FC236}">
                <a16:creationId xmlns:a16="http://schemas.microsoft.com/office/drawing/2014/main" id="{CA5AD796-6D97-DE43-AE15-231E248F0B6A}"/>
              </a:ext>
            </a:extLst>
          </p:cNvPr>
          <p:cNvSpPr>
            <a:spLocks noGrp="1"/>
          </p:cNvSpPr>
          <p:nvPr>
            <p:ph sz="half" idx="1"/>
          </p:nvPr>
        </p:nvSpPr>
        <p:spPr>
          <a:xfrm>
            <a:off x="457199" y="1600200"/>
            <a:ext cx="7595938" cy="4525963"/>
          </a:xfrm>
        </p:spPr>
        <p:txBody>
          <a:bodyPr>
            <a:normAutofit fontScale="77500" lnSpcReduction="20000"/>
          </a:bodyPr>
          <a:lstStyle/>
          <a:p>
            <a:r>
              <a:rPr lang="en-US" dirty="0"/>
              <a:t>Life Tech Ion Torrent NGS @ 500-1000x</a:t>
            </a:r>
          </a:p>
          <a:p>
            <a:r>
              <a:rPr lang="en-US" dirty="0"/>
              <a:t>409 genes, 5-15 samples per patient</a:t>
            </a:r>
          </a:p>
          <a:p>
            <a:r>
              <a:rPr lang="en-US" dirty="0"/>
              <a:t>No standard variant detector for these settings</a:t>
            </a:r>
          </a:p>
          <a:p>
            <a:r>
              <a:rPr lang="en-US" dirty="0"/>
              <a:t>Apply a suite of callers using the sample of interest and the paired normal: </a:t>
            </a:r>
          </a:p>
          <a:p>
            <a:pPr lvl="1"/>
            <a:r>
              <a:rPr lang="en-US" dirty="0" err="1"/>
              <a:t>VarScan</a:t>
            </a:r>
            <a:r>
              <a:rPr lang="en-US" dirty="0"/>
              <a:t>,</a:t>
            </a:r>
          </a:p>
          <a:p>
            <a:pPr lvl="1"/>
            <a:r>
              <a:rPr lang="en-US" dirty="0" err="1"/>
              <a:t>MuTect</a:t>
            </a:r>
            <a:r>
              <a:rPr lang="en-US" dirty="0"/>
              <a:t>, </a:t>
            </a:r>
          </a:p>
          <a:p>
            <a:pPr lvl="1"/>
            <a:r>
              <a:rPr lang="en-US" dirty="0"/>
              <a:t>Ion Reporter, </a:t>
            </a:r>
          </a:p>
          <a:p>
            <a:pPr lvl="1"/>
            <a:r>
              <a:rPr lang="en-US" dirty="0"/>
              <a:t>“Poor man’s” subtraction method using TVC</a:t>
            </a:r>
          </a:p>
          <a:p>
            <a:r>
              <a:rPr lang="en-US" dirty="0"/>
              <a:t>Ensemble of results, e.g.</a:t>
            </a:r>
          </a:p>
          <a:p>
            <a:pPr lvl="1"/>
            <a:r>
              <a:rPr lang="en-US" dirty="0"/>
              <a:t>Require a variant to be identified by ≥ 2 strategies in ≥ 1 sample</a:t>
            </a:r>
          </a:p>
          <a:p>
            <a:pPr lvl="1"/>
            <a:r>
              <a:rPr lang="en-US" dirty="0"/>
              <a:t>If a variant is obs. in ≥ 1 sample from </a:t>
            </a:r>
            <a:r>
              <a:rPr lang="en-US" dirty="0" err="1"/>
              <a:t>pt</a:t>
            </a:r>
            <a:r>
              <a:rPr lang="en-US" dirty="0"/>
              <a:t>, require only 1 caller in new sample</a:t>
            </a:r>
          </a:p>
          <a:p>
            <a:r>
              <a:rPr lang="en-US" dirty="0"/>
              <a:t>Deshpande </a:t>
            </a:r>
            <a:r>
              <a:rPr lang="en-US" i="1" dirty="0"/>
              <a:t>et al</a:t>
            </a:r>
            <a:r>
              <a:rPr lang="en-US" dirty="0"/>
              <a:t> (2018; BMC Bioinformatics)</a:t>
            </a:r>
          </a:p>
          <a:p>
            <a:endParaRPr lang="en-US" dirty="0"/>
          </a:p>
          <a:p>
            <a:endParaRPr lang="en-US" dirty="0"/>
          </a:p>
        </p:txBody>
      </p:sp>
    </p:spTree>
    <p:extLst>
      <p:ext uri="{BB962C8B-B14F-4D97-AF65-F5344CB8AC3E}">
        <p14:creationId xmlns:p14="http://schemas.microsoft.com/office/powerpoint/2010/main" val="3109805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11" y="932311"/>
            <a:ext cx="8863220" cy="994172"/>
          </a:xfrm>
        </p:spPr>
        <p:txBody>
          <a:bodyPr anchor="t"/>
          <a:lstStyle/>
          <a:p>
            <a:r>
              <a:rPr lang="en-US" dirty="0"/>
              <a:t>Somatic alterations: Blood</a:t>
            </a:r>
          </a:p>
        </p:txBody>
      </p:sp>
      <p:sp>
        <p:nvSpPr>
          <p:cNvPr id="3" name="Content Placeholder 2"/>
          <p:cNvSpPr>
            <a:spLocks noGrp="1"/>
          </p:cNvSpPr>
          <p:nvPr>
            <p:ph idx="1"/>
          </p:nvPr>
        </p:nvSpPr>
        <p:spPr>
          <a:xfrm>
            <a:off x="161511" y="1926483"/>
            <a:ext cx="4371199" cy="3613496"/>
          </a:xfrm>
        </p:spPr>
        <p:txBody>
          <a:bodyPr>
            <a:normAutofit/>
          </a:bodyPr>
          <a:lstStyle/>
          <a:p>
            <a:pPr>
              <a:buFont typeface=".AppleSystemUIFont" charset="-120"/>
              <a:buChar char="-"/>
            </a:pPr>
            <a:r>
              <a:rPr lang="en-US" dirty="0"/>
              <a:t>Size not independent of event type (p = 2.8e-8)</a:t>
            </a:r>
          </a:p>
          <a:p>
            <a:pPr>
              <a:buFont typeface=".AppleSystemUIFont" charset="-120"/>
              <a:buChar char="-"/>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6933"/>
          <a:stretch/>
        </p:blipFill>
        <p:spPr>
          <a:xfrm>
            <a:off x="5366738" y="4590465"/>
            <a:ext cx="3429000" cy="1406099"/>
          </a:xfrm>
          <a:prstGeom prst="rect">
            <a:avLst/>
          </a:prstGeom>
        </p:spPr>
      </p:pic>
      <p:sp>
        <p:nvSpPr>
          <p:cNvPr id="5" name="TextBox 4"/>
          <p:cNvSpPr txBox="1"/>
          <p:nvPr/>
        </p:nvSpPr>
        <p:spPr>
          <a:xfrm>
            <a:off x="6373291" y="5706073"/>
            <a:ext cx="329261" cy="461665"/>
          </a:xfrm>
          <a:prstGeom prst="rect">
            <a:avLst/>
          </a:prstGeom>
          <a:solidFill>
            <a:schemeClr val="bg1"/>
          </a:solidFill>
        </p:spPr>
        <p:txBody>
          <a:bodyPr wrap="square" rtlCol="0">
            <a:spAutoFit/>
          </a:bodyPr>
          <a:lstStyle/>
          <a:p>
            <a:pPr algn="ctr"/>
            <a:r>
              <a:rPr lang="en-US" sz="1200" dirty="0">
                <a:latin typeface="Arial" charset="0"/>
                <a:ea typeface="Arial" charset="0"/>
                <a:cs typeface="Arial" charset="0"/>
              </a:rPr>
              <a:t>40</a:t>
            </a:r>
          </a:p>
        </p:txBody>
      </p:sp>
      <p:sp>
        <p:nvSpPr>
          <p:cNvPr id="6" name="TextBox 5"/>
          <p:cNvSpPr txBox="1"/>
          <p:nvPr/>
        </p:nvSpPr>
        <p:spPr>
          <a:xfrm>
            <a:off x="5557812" y="5706073"/>
            <a:ext cx="329261" cy="276999"/>
          </a:xfrm>
          <a:prstGeom prst="rect">
            <a:avLst/>
          </a:prstGeom>
          <a:solidFill>
            <a:schemeClr val="bg1"/>
          </a:solidFill>
        </p:spPr>
        <p:txBody>
          <a:bodyPr wrap="square" rtlCol="0">
            <a:spAutoFit/>
          </a:bodyPr>
          <a:lstStyle/>
          <a:p>
            <a:pPr algn="ctr"/>
            <a:r>
              <a:rPr lang="en-US" sz="1200">
                <a:latin typeface="Arial" charset="0"/>
                <a:ea typeface="Arial" charset="0"/>
                <a:cs typeface="Arial" charset="0"/>
              </a:rPr>
              <a:t>0</a:t>
            </a:r>
            <a:endParaRPr lang="en-US" sz="1200" dirty="0">
              <a:latin typeface="Arial" charset="0"/>
              <a:ea typeface="Arial" charset="0"/>
              <a:cs typeface="Arial" charset="0"/>
            </a:endParaRPr>
          </a:p>
        </p:txBody>
      </p:sp>
      <p:sp>
        <p:nvSpPr>
          <p:cNvPr id="7" name="TextBox 6"/>
          <p:cNvSpPr txBox="1"/>
          <p:nvPr/>
        </p:nvSpPr>
        <p:spPr>
          <a:xfrm>
            <a:off x="4926564" y="5706073"/>
            <a:ext cx="843924" cy="276999"/>
          </a:xfrm>
          <a:prstGeom prst="rect">
            <a:avLst/>
          </a:prstGeom>
          <a:noFill/>
        </p:spPr>
        <p:txBody>
          <a:bodyPr wrap="square" rtlCol="0">
            <a:spAutoFit/>
          </a:bodyPr>
          <a:lstStyle/>
          <a:p>
            <a:pPr algn="ctr"/>
            <a:r>
              <a:rPr lang="en-US" sz="1200" dirty="0">
                <a:latin typeface="Arial" charset="0"/>
                <a:ea typeface="Arial" charset="0"/>
                <a:cs typeface="Arial" charset="0"/>
              </a:rPr>
              <a:t>size Mb</a:t>
            </a:r>
          </a:p>
        </p:txBody>
      </p:sp>
      <p:sp>
        <p:nvSpPr>
          <p:cNvPr id="8" name="TextBox 7"/>
          <p:cNvSpPr txBox="1"/>
          <p:nvPr/>
        </p:nvSpPr>
        <p:spPr>
          <a:xfrm>
            <a:off x="7188771" y="5706073"/>
            <a:ext cx="329261" cy="461665"/>
          </a:xfrm>
          <a:prstGeom prst="rect">
            <a:avLst/>
          </a:prstGeom>
          <a:solidFill>
            <a:schemeClr val="bg1"/>
          </a:solidFill>
        </p:spPr>
        <p:txBody>
          <a:bodyPr wrap="square" rtlCol="0">
            <a:spAutoFit/>
          </a:bodyPr>
          <a:lstStyle/>
          <a:p>
            <a:pPr algn="ctr"/>
            <a:r>
              <a:rPr lang="en-US" sz="1200" dirty="0">
                <a:latin typeface="Arial" charset="0"/>
                <a:ea typeface="Arial" charset="0"/>
                <a:cs typeface="Arial" charset="0"/>
              </a:rPr>
              <a:t>80</a:t>
            </a:r>
          </a:p>
        </p:txBody>
      </p:sp>
      <p:sp>
        <p:nvSpPr>
          <p:cNvPr id="9" name="TextBox 8"/>
          <p:cNvSpPr txBox="1"/>
          <p:nvPr/>
        </p:nvSpPr>
        <p:spPr>
          <a:xfrm>
            <a:off x="7962247" y="5706073"/>
            <a:ext cx="427349" cy="461665"/>
          </a:xfrm>
          <a:prstGeom prst="rect">
            <a:avLst/>
          </a:prstGeom>
          <a:solidFill>
            <a:schemeClr val="bg1"/>
          </a:solidFill>
        </p:spPr>
        <p:txBody>
          <a:bodyPr wrap="square" rtlCol="0">
            <a:spAutoFit/>
          </a:bodyPr>
          <a:lstStyle/>
          <a:p>
            <a:pPr algn="ctr"/>
            <a:r>
              <a:rPr lang="en-US" sz="1200">
                <a:latin typeface="Arial" charset="0"/>
                <a:ea typeface="Arial" charset="0"/>
                <a:cs typeface="Arial" charset="0"/>
              </a:rPr>
              <a:t>120</a:t>
            </a:r>
            <a:endParaRPr lang="en-US" sz="1200" dirty="0">
              <a:latin typeface="Arial" charset="0"/>
              <a:ea typeface="Arial" charset="0"/>
              <a:cs typeface="Arial" charset="0"/>
            </a:endParaRPr>
          </a:p>
        </p:txBody>
      </p:sp>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03" t="30871" b="59208"/>
          <a:stretch/>
        </p:blipFill>
        <p:spPr bwMode="auto">
          <a:xfrm>
            <a:off x="2907454" y="4679440"/>
            <a:ext cx="1823699" cy="1181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71435" b="12691"/>
          <a:stretch/>
        </p:blipFill>
        <p:spPr>
          <a:xfrm>
            <a:off x="5366738" y="3828866"/>
            <a:ext cx="3429000" cy="420624"/>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46588" b="13381"/>
          <a:stretch/>
        </p:blipFill>
        <p:spPr>
          <a:xfrm>
            <a:off x="5366738" y="2557850"/>
            <a:ext cx="3429000" cy="1060704"/>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67688" b="13035"/>
          <a:stretch/>
        </p:blipFill>
        <p:spPr>
          <a:xfrm>
            <a:off x="5348526" y="1913167"/>
            <a:ext cx="3429000" cy="510760"/>
          </a:xfrm>
          <a:prstGeom prst="rect">
            <a:avLst/>
          </a:prstGeom>
        </p:spPr>
      </p:pic>
      <p:sp>
        <p:nvSpPr>
          <p:cNvPr id="15" name="Oval 14"/>
          <p:cNvSpPr/>
          <p:nvPr/>
        </p:nvSpPr>
        <p:spPr>
          <a:xfrm>
            <a:off x="6077608" y="5729720"/>
            <a:ext cx="118241" cy="126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6893473" y="5717896"/>
            <a:ext cx="118241" cy="126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7701455" y="5729724"/>
            <a:ext cx="118241" cy="126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8509438" y="5733669"/>
            <a:ext cx="118241" cy="1269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rot="16200000">
            <a:off x="4115548" y="3686319"/>
            <a:ext cx="1508209" cy="300082"/>
          </a:xfrm>
          <a:prstGeom prst="rect">
            <a:avLst/>
          </a:prstGeom>
          <a:noFill/>
        </p:spPr>
        <p:txBody>
          <a:bodyPr wrap="square" rtlCol="0">
            <a:spAutoFit/>
          </a:bodyPr>
          <a:lstStyle/>
          <a:p>
            <a:r>
              <a:rPr lang="en-US" sz="1350" dirty="0"/>
              <a:t>Number AI events</a:t>
            </a:r>
          </a:p>
        </p:txBody>
      </p:sp>
      <p:sp>
        <p:nvSpPr>
          <p:cNvPr id="27" name="TextBox 26"/>
          <p:cNvSpPr txBox="1"/>
          <p:nvPr/>
        </p:nvSpPr>
        <p:spPr>
          <a:xfrm rot="16200000">
            <a:off x="3517381" y="3440251"/>
            <a:ext cx="3706799" cy="276999"/>
          </a:xfrm>
          <a:prstGeom prst="rect">
            <a:avLst/>
          </a:prstGeom>
          <a:noFill/>
        </p:spPr>
        <p:txBody>
          <a:bodyPr wrap="square" rtlCol="0">
            <a:spAutoFit/>
          </a:bodyPr>
          <a:lstStyle/>
          <a:p>
            <a:r>
              <a:rPr lang="en-US" sz="1200">
                <a:solidFill>
                  <a:schemeClr val="bg1"/>
                </a:solidFill>
              </a:rPr>
              <a:t>5            </a:t>
            </a:r>
            <a:r>
              <a:rPr lang="en-US" sz="1200"/>
              <a:t>15</a:t>
            </a:r>
            <a:r>
              <a:rPr lang="en-US" sz="1200">
                <a:solidFill>
                  <a:schemeClr val="bg1"/>
                </a:solidFill>
              </a:rPr>
              <a:t>           25       </a:t>
            </a:r>
            <a:r>
              <a:rPr lang="en-US" sz="1200"/>
              <a:t>5                              15               5                  </a:t>
            </a:r>
            <a:endParaRPr lang="en-US" sz="1200" dirty="0"/>
          </a:p>
        </p:txBody>
      </p:sp>
    </p:spTree>
    <p:extLst>
      <p:ext uri="{BB962C8B-B14F-4D97-AF65-F5344CB8AC3E}">
        <p14:creationId xmlns:p14="http://schemas.microsoft.com/office/powerpoint/2010/main" val="2272730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Lower mutation burden in airway field</a:t>
            </a:r>
            <a:endParaRPr lang="en-US" dirty="0">
              <a:latin typeface="Arial" charset="0"/>
              <a:ea typeface="Arial" charset="0"/>
              <a:cs typeface="Arial"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3707" t="33704" r="12461" b="34445"/>
          <a:stretch/>
        </p:blipFill>
        <p:spPr>
          <a:xfrm>
            <a:off x="1693984" y="1925516"/>
            <a:ext cx="5436133" cy="3034976"/>
          </a:xfrm>
          <a:prstGeom prst="rect">
            <a:avLst/>
          </a:prstGeom>
        </p:spPr>
      </p:pic>
      <p:sp>
        <p:nvSpPr>
          <p:cNvPr id="8" name="TextBox 7"/>
          <p:cNvSpPr txBox="1"/>
          <p:nvPr/>
        </p:nvSpPr>
        <p:spPr>
          <a:xfrm>
            <a:off x="2335237" y="4878594"/>
            <a:ext cx="847579" cy="230832"/>
          </a:xfrm>
          <a:prstGeom prst="rect">
            <a:avLst/>
          </a:prstGeom>
          <a:noFill/>
          <a:ln>
            <a:noFill/>
          </a:ln>
        </p:spPr>
        <p:txBody>
          <a:bodyPr wrap="square" rtlCol="0">
            <a:spAutoFit/>
          </a:bodyPr>
          <a:lstStyle/>
          <a:p>
            <a:pPr algn="ctr"/>
            <a:r>
              <a:rPr lang="en-US" sz="900" b="1" dirty="0">
                <a:solidFill>
                  <a:srgbClr val="002060"/>
                </a:solidFill>
                <a:latin typeface="Arial" charset="0"/>
                <a:ea typeface="Arial" charset="0"/>
                <a:cs typeface="Arial" charset="0"/>
              </a:rPr>
              <a:t>Tumor</a:t>
            </a:r>
          </a:p>
        </p:txBody>
      </p:sp>
      <p:sp>
        <p:nvSpPr>
          <p:cNvPr id="9" name="TextBox 8"/>
          <p:cNvSpPr txBox="1"/>
          <p:nvPr/>
        </p:nvSpPr>
        <p:spPr>
          <a:xfrm>
            <a:off x="3253155" y="4878594"/>
            <a:ext cx="847579" cy="369332"/>
          </a:xfrm>
          <a:prstGeom prst="rect">
            <a:avLst/>
          </a:prstGeom>
          <a:noFill/>
          <a:ln>
            <a:noFill/>
          </a:ln>
        </p:spPr>
        <p:txBody>
          <a:bodyPr wrap="square" rtlCol="0">
            <a:spAutoFit/>
          </a:bodyPr>
          <a:lstStyle/>
          <a:p>
            <a:pPr algn="ctr"/>
            <a:r>
              <a:rPr lang="en-US" sz="900" b="1" dirty="0">
                <a:solidFill>
                  <a:srgbClr val="002060"/>
                </a:solidFill>
                <a:latin typeface="Arial" charset="0"/>
                <a:ea typeface="Arial" charset="0"/>
                <a:cs typeface="Arial" charset="0"/>
              </a:rPr>
              <a:t>Small</a:t>
            </a:r>
          </a:p>
          <a:p>
            <a:pPr algn="ctr"/>
            <a:r>
              <a:rPr lang="en-US" sz="900" b="1" dirty="0">
                <a:solidFill>
                  <a:srgbClr val="002060"/>
                </a:solidFill>
                <a:latin typeface="Arial" charset="0"/>
                <a:ea typeface="Arial" charset="0"/>
                <a:cs typeface="Arial" charset="0"/>
              </a:rPr>
              <a:t>Airway</a:t>
            </a:r>
          </a:p>
        </p:txBody>
      </p:sp>
      <p:sp>
        <p:nvSpPr>
          <p:cNvPr id="10" name="TextBox 9"/>
          <p:cNvSpPr txBox="1"/>
          <p:nvPr/>
        </p:nvSpPr>
        <p:spPr>
          <a:xfrm>
            <a:off x="4171071" y="4878594"/>
            <a:ext cx="847579" cy="369332"/>
          </a:xfrm>
          <a:prstGeom prst="rect">
            <a:avLst/>
          </a:prstGeom>
          <a:noFill/>
          <a:ln>
            <a:noFill/>
          </a:ln>
        </p:spPr>
        <p:txBody>
          <a:bodyPr wrap="square" rtlCol="0">
            <a:spAutoFit/>
          </a:bodyPr>
          <a:lstStyle/>
          <a:p>
            <a:pPr algn="ctr"/>
            <a:r>
              <a:rPr lang="en-US" sz="900" b="1" dirty="0">
                <a:solidFill>
                  <a:srgbClr val="002060"/>
                </a:solidFill>
                <a:latin typeface="Arial" charset="0"/>
                <a:ea typeface="Arial" charset="0"/>
                <a:cs typeface="Arial" charset="0"/>
              </a:rPr>
              <a:t>Large</a:t>
            </a:r>
          </a:p>
          <a:p>
            <a:pPr algn="ctr"/>
            <a:r>
              <a:rPr lang="en-US" sz="900" b="1" dirty="0">
                <a:solidFill>
                  <a:srgbClr val="002060"/>
                </a:solidFill>
                <a:latin typeface="Arial" charset="0"/>
                <a:ea typeface="Arial" charset="0"/>
                <a:cs typeface="Arial" charset="0"/>
              </a:rPr>
              <a:t>Airway</a:t>
            </a:r>
          </a:p>
        </p:txBody>
      </p:sp>
      <p:sp>
        <p:nvSpPr>
          <p:cNvPr id="11" name="TextBox 10"/>
          <p:cNvSpPr txBox="1"/>
          <p:nvPr/>
        </p:nvSpPr>
        <p:spPr>
          <a:xfrm>
            <a:off x="5088987" y="4878594"/>
            <a:ext cx="861700" cy="369332"/>
          </a:xfrm>
          <a:prstGeom prst="rect">
            <a:avLst/>
          </a:prstGeom>
          <a:noFill/>
          <a:ln>
            <a:noFill/>
          </a:ln>
        </p:spPr>
        <p:txBody>
          <a:bodyPr wrap="square" rtlCol="0">
            <a:spAutoFit/>
          </a:bodyPr>
          <a:lstStyle/>
          <a:p>
            <a:pPr algn="ctr"/>
            <a:r>
              <a:rPr lang="en-US" sz="900" b="1" dirty="0">
                <a:solidFill>
                  <a:srgbClr val="002060"/>
                </a:solidFill>
                <a:latin typeface="Arial" charset="0"/>
                <a:ea typeface="Arial" charset="0"/>
                <a:cs typeface="Arial" charset="0"/>
              </a:rPr>
              <a:t>Nasal</a:t>
            </a:r>
          </a:p>
          <a:p>
            <a:pPr algn="ctr"/>
            <a:r>
              <a:rPr lang="en-US" sz="900" b="1" dirty="0">
                <a:solidFill>
                  <a:srgbClr val="002060"/>
                </a:solidFill>
                <a:latin typeface="Arial" charset="0"/>
                <a:ea typeface="Arial" charset="0"/>
                <a:cs typeface="Arial" charset="0"/>
              </a:rPr>
              <a:t>Epithelium</a:t>
            </a:r>
          </a:p>
        </p:txBody>
      </p:sp>
      <p:sp>
        <p:nvSpPr>
          <p:cNvPr id="12" name="TextBox 11"/>
          <p:cNvSpPr txBox="1"/>
          <p:nvPr/>
        </p:nvSpPr>
        <p:spPr>
          <a:xfrm>
            <a:off x="6006903" y="4878594"/>
            <a:ext cx="861700" cy="230832"/>
          </a:xfrm>
          <a:prstGeom prst="rect">
            <a:avLst/>
          </a:prstGeom>
          <a:noFill/>
          <a:ln>
            <a:noFill/>
          </a:ln>
        </p:spPr>
        <p:txBody>
          <a:bodyPr wrap="square" rtlCol="0">
            <a:spAutoFit/>
          </a:bodyPr>
          <a:lstStyle/>
          <a:p>
            <a:pPr algn="ctr"/>
            <a:r>
              <a:rPr lang="en-US" sz="900" b="1" dirty="0">
                <a:solidFill>
                  <a:srgbClr val="002060"/>
                </a:solidFill>
                <a:latin typeface="Arial" charset="0"/>
                <a:ea typeface="Arial" charset="0"/>
                <a:cs typeface="Arial" charset="0"/>
              </a:rPr>
              <a:t>Normal</a:t>
            </a:r>
          </a:p>
        </p:txBody>
      </p:sp>
    </p:spTree>
    <p:extLst>
      <p:ext uri="{BB962C8B-B14F-4D97-AF65-F5344CB8AC3E}">
        <p14:creationId xmlns:p14="http://schemas.microsoft.com/office/powerpoint/2010/main" val="356977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latin typeface="Arial" charset="0"/>
                <a:ea typeface="Arial" charset="0"/>
                <a:cs typeface="Arial" charset="0"/>
              </a:rPr>
              <a:t>Lower variant allele frequency in airway field</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2215" t="33624" r="10670" b="33381"/>
          <a:stretch/>
        </p:blipFill>
        <p:spPr>
          <a:xfrm>
            <a:off x="1540737" y="2303634"/>
            <a:ext cx="5001955" cy="2769676"/>
          </a:xfrm>
        </p:spPr>
      </p:pic>
      <p:sp>
        <p:nvSpPr>
          <p:cNvPr id="4" name="Date Placeholder 3"/>
          <p:cNvSpPr>
            <a:spLocks noGrp="1"/>
          </p:cNvSpPr>
          <p:nvPr>
            <p:ph type="dt" sz="half" idx="10"/>
          </p:nvPr>
        </p:nvSpPr>
        <p:spPr/>
        <p:txBody>
          <a:bodyPr/>
          <a:lstStyle/>
          <a:p>
            <a:fld id="{46C0F422-5D91-214F-9218-6B488DCF4356}" type="datetime4">
              <a:rPr lang="en-US" smtClean="0"/>
              <a:pPr/>
              <a:t>November 5, 2018</a:t>
            </a:fld>
            <a:endParaRPr lang="en-US"/>
          </a:p>
        </p:txBody>
      </p:sp>
      <p:sp>
        <p:nvSpPr>
          <p:cNvPr id="5" name="Footer Placeholder 4"/>
          <p:cNvSpPr>
            <a:spLocks noGrp="1"/>
          </p:cNvSpPr>
          <p:nvPr>
            <p:ph type="ftr" sz="quarter" idx="11"/>
          </p:nvPr>
        </p:nvSpPr>
        <p:spPr/>
        <p:txBody>
          <a:bodyPr/>
          <a:lstStyle/>
          <a:p>
            <a:r>
              <a:rPr lang="en-US"/>
              <a:t>ITERT SYMPOSIUM</a:t>
            </a:r>
          </a:p>
        </p:txBody>
      </p:sp>
    </p:spTree>
    <p:extLst>
      <p:ext uri="{BB962C8B-B14F-4D97-AF65-F5344CB8AC3E}">
        <p14:creationId xmlns:p14="http://schemas.microsoft.com/office/powerpoint/2010/main" val="1679401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latin typeface="Arial" charset="0"/>
                <a:ea typeface="Arial" charset="0"/>
                <a:cs typeface="Arial" charset="0"/>
              </a:rPr>
              <a:t>Lower variant allele frequency in airway field</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2215" t="33624" r="10670" b="33381"/>
          <a:stretch/>
        </p:blipFill>
        <p:spPr>
          <a:xfrm>
            <a:off x="691652" y="2303634"/>
            <a:ext cx="5001955" cy="276967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770" y="2303633"/>
            <a:ext cx="2634161" cy="2688042"/>
          </a:xfrm>
          <a:prstGeom prst="rect">
            <a:avLst/>
          </a:prstGeom>
        </p:spPr>
      </p:pic>
      <p:sp>
        <p:nvSpPr>
          <p:cNvPr id="8" name="TextBox 7"/>
          <p:cNvSpPr txBox="1"/>
          <p:nvPr/>
        </p:nvSpPr>
        <p:spPr>
          <a:xfrm>
            <a:off x="834233" y="3301406"/>
            <a:ext cx="5001955" cy="715581"/>
          </a:xfrm>
          <a:prstGeom prst="rect">
            <a:avLst/>
          </a:prstGeom>
          <a:solidFill>
            <a:schemeClr val="bg1"/>
          </a:solidFill>
          <a:ln>
            <a:solidFill>
              <a:schemeClr val="tx1"/>
            </a:solidFill>
          </a:ln>
        </p:spPr>
        <p:txBody>
          <a:bodyPr wrap="square" rtlCol="0">
            <a:spAutoFit/>
          </a:bodyPr>
          <a:lstStyle/>
          <a:p>
            <a:r>
              <a:rPr lang="en-US" sz="1350" b="1" dirty="0">
                <a:latin typeface="Arial" charset="0"/>
                <a:ea typeface="Arial" charset="0"/>
                <a:cs typeface="Arial" charset="0"/>
              </a:rPr>
              <a:t>Is there a net negative slope across all patients?</a:t>
            </a:r>
          </a:p>
          <a:p>
            <a:endParaRPr lang="en-US" sz="1350" b="1" dirty="0">
              <a:latin typeface="Arial" charset="0"/>
              <a:ea typeface="Arial" charset="0"/>
              <a:cs typeface="Arial" charset="0"/>
            </a:endParaRPr>
          </a:p>
          <a:p>
            <a:r>
              <a:rPr lang="en-US" sz="1350" b="1" dirty="0">
                <a:latin typeface="Arial" charset="0"/>
                <a:ea typeface="Arial" charset="0"/>
                <a:cs typeface="Arial" charset="0"/>
              </a:rPr>
              <a:t>Is it significant?</a:t>
            </a:r>
          </a:p>
        </p:txBody>
      </p:sp>
    </p:spTree>
    <p:extLst>
      <p:ext uri="{BB962C8B-B14F-4D97-AF65-F5344CB8AC3E}">
        <p14:creationId xmlns:p14="http://schemas.microsoft.com/office/powerpoint/2010/main" val="605690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charset="0"/>
                <a:ea typeface="Arial" charset="0"/>
                <a:cs typeface="Arial" charset="0"/>
              </a:rPr>
              <a:t>Somatic mutation landscape in airway field</a:t>
            </a:r>
          </a:p>
        </p:txBody>
      </p:sp>
      <p:pic>
        <p:nvPicPr>
          <p:cNvPr id="6" name="Picture 5">
            <a:extLst>
              <a:ext uri="{FF2B5EF4-FFF2-40B4-BE49-F238E27FC236}">
                <a16:creationId xmlns:a16="http://schemas.microsoft.com/office/drawing/2014/main" id="{C69598D7-3489-F444-B9BE-8A322B5686EE}"/>
              </a:ext>
            </a:extLst>
          </p:cNvPr>
          <p:cNvPicPr>
            <a:picLocks noChangeAspect="1"/>
          </p:cNvPicPr>
          <p:nvPr/>
        </p:nvPicPr>
        <p:blipFill rotWithShape="1">
          <a:blip r:embed="rId2">
            <a:extLst>
              <a:ext uri="{28A0092B-C50C-407E-A947-70E740481C1C}">
                <a14:useLocalDpi xmlns:a14="http://schemas.microsoft.com/office/drawing/2010/main" val="0"/>
              </a:ext>
            </a:extLst>
          </a:blip>
          <a:srcRect t="13515" b="12491"/>
          <a:stretch/>
        </p:blipFill>
        <p:spPr>
          <a:xfrm>
            <a:off x="502500" y="1735684"/>
            <a:ext cx="4044560" cy="3872918"/>
          </a:xfrm>
          <a:prstGeom prst="rect">
            <a:avLst/>
          </a:prstGeom>
        </p:spPr>
      </p:pic>
    </p:spTree>
    <p:extLst>
      <p:ext uri="{BB962C8B-B14F-4D97-AF65-F5344CB8AC3E}">
        <p14:creationId xmlns:p14="http://schemas.microsoft.com/office/powerpoint/2010/main" val="3145005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11593</TotalTime>
  <Words>3409</Words>
  <Application>Microsoft Macintosh PowerPoint</Application>
  <PresentationFormat>On-screen Show (4:3)</PresentationFormat>
  <Paragraphs>671</Paragraphs>
  <Slides>50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.AppleSystemUIFont</vt:lpstr>
      <vt:lpstr>Arial</vt:lpstr>
      <vt:lpstr>Arial Rounded MT Bold</vt:lpstr>
      <vt:lpstr>Calibri</vt:lpstr>
      <vt:lpstr>Courier New</vt:lpstr>
      <vt:lpstr>Helvetica</vt:lpstr>
      <vt:lpstr>Mangal</vt:lpstr>
      <vt:lpstr>Office Theme</vt:lpstr>
      <vt:lpstr>Genomic profiling of normal and heterogeneous tissues in cancer patients</vt:lpstr>
      <vt:lpstr>Personalized Cancer Prevention</vt:lpstr>
      <vt:lpstr>Field cancerization</vt:lpstr>
      <vt:lpstr>Experimental set-up</vt:lpstr>
      <vt:lpstr>NGS of normal airway epithelia</vt:lpstr>
      <vt:lpstr>Lower mutation burden in airway field</vt:lpstr>
      <vt:lpstr>Lower variant allele frequency in airway field</vt:lpstr>
      <vt:lpstr>Lower variant allele frequency in airway field</vt:lpstr>
      <vt:lpstr>Somatic mutation landscape in airway field</vt:lpstr>
      <vt:lpstr>Somatic mutation landscape in airway field</vt:lpstr>
      <vt:lpstr>Shared mutations in airway field and NSCLC</vt:lpstr>
      <vt:lpstr>B allele frequencies (BAFs) inform allelic imbalance</vt:lpstr>
      <vt:lpstr>B allele frequencies (BAFs) inform allelic imbalance</vt:lpstr>
      <vt:lpstr>Strategies for detecting subtle imbalance</vt:lpstr>
      <vt:lpstr>Integrative genomic analysis </vt:lpstr>
      <vt:lpstr>Field cancerization quantification</vt:lpstr>
      <vt:lpstr>Field cancerization quantification</vt:lpstr>
      <vt:lpstr>Phylogenetic analysis reveals field cancerization</vt:lpstr>
      <vt:lpstr>Phylogenetic analysis reveals field cancerization</vt:lpstr>
      <vt:lpstr>Somatic multi-hit progression</vt:lpstr>
      <vt:lpstr>Somatic multi-hit progression</vt:lpstr>
      <vt:lpstr>Somatic multi-hit progression</vt:lpstr>
      <vt:lpstr>Detection chromosomal alterations in blood &amp; NAT in TCGA</vt:lpstr>
      <vt:lpstr>Detection chromosomal alterations in blood &amp; NAT in TCGA</vt:lpstr>
      <vt:lpstr>Detection chromosomal alterations in blood &amp; NAT in TCGA</vt:lpstr>
      <vt:lpstr>Somatic alterations and clinical features</vt:lpstr>
      <vt:lpstr>Distribution of somatic  alterations </vt:lpstr>
      <vt:lpstr>PowerPoint Presentation</vt:lpstr>
      <vt:lpstr>PowerPoint Presentation</vt:lpstr>
      <vt:lpstr>PowerPoint Presentation</vt:lpstr>
      <vt:lpstr>PowerPoint Presentation</vt:lpstr>
      <vt:lpstr>PowerPoint Presentation</vt:lpstr>
      <vt:lpstr>Fraction samples mosaic NAT samples across TCGA sites </vt:lpstr>
      <vt:lpstr>Burden of somatic alterations in mosaic samples </vt:lpstr>
      <vt:lpstr>PowerPoint Presentation</vt:lpstr>
      <vt:lpstr>Somatic alterations NAT</vt:lpstr>
      <vt:lpstr>Pan-cancer patterns reflected in NAT</vt:lpstr>
      <vt:lpstr>Comparing  normal – tumor</vt:lpstr>
      <vt:lpstr>Comparing  normal – tumor</vt:lpstr>
      <vt:lpstr>Comparing  normal – tumor</vt:lpstr>
      <vt:lpstr>Repeat Chromosomal changes Uncovered by Reflection (RECUR)</vt:lpstr>
      <vt:lpstr>Comparison of normal – tumor mosaic events</vt:lpstr>
      <vt:lpstr>NAT – head &amp; neck tumor</vt:lpstr>
      <vt:lpstr>NAT – stomach tumor</vt:lpstr>
      <vt:lpstr>NAT – stomach tumor: chr 20 gains</vt:lpstr>
      <vt:lpstr>Mirrored gains and losses target driver genes</vt:lpstr>
      <vt:lpstr>Subtle allelic imbalance, clonal mosaicism</vt:lpstr>
      <vt:lpstr>PowerPoint Presentation</vt:lpstr>
      <vt:lpstr>PowerPoint Presentation</vt:lpstr>
      <vt:lpstr>Somatic alterations: Blood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Scheet</dc:creator>
  <cp:lastModifiedBy>Paul Scheet</cp:lastModifiedBy>
  <cp:revision>378</cp:revision>
  <dcterms:created xsi:type="dcterms:W3CDTF">2014-06-23T23:24:38Z</dcterms:created>
  <dcterms:modified xsi:type="dcterms:W3CDTF">2018-11-06T15:50:27Z</dcterms:modified>
</cp:coreProperties>
</file>