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sldIdLst>
    <p:sldId id="268" r:id="rId2"/>
    <p:sldId id="697" r:id="rId3"/>
    <p:sldId id="348" r:id="rId4"/>
    <p:sldId id="257" r:id="rId5"/>
    <p:sldId id="484" r:id="rId6"/>
    <p:sldId id="373" r:id="rId7"/>
    <p:sldId id="355" r:id="rId8"/>
    <p:sldId id="379" r:id="rId9"/>
    <p:sldId id="287" r:id="rId10"/>
    <p:sldId id="490" r:id="rId11"/>
    <p:sldId id="486" r:id="rId12"/>
    <p:sldId id="487" r:id="rId13"/>
    <p:sldId id="485" r:id="rId14"/>
    <p:sldId id="497" r:id="rId15"/>
    <p:sldId id="389" r:id="rId16"/>
    <p:sldId id="491" r:id="rId17"/>
    <p:sldId id="496" r:id="rId18"/>
    <p:sldId id="302" r:id="rId19"/>
    <p:sldId id="493" r:id="rId20"/>
    <p:sldId id="494" r:id="rId21"/>
    <p:sldId id="495" r:id="rId22"/>
    <p:sldId id="480" r:id="rId23"/>
    <p:sldId id="499" r:id="rId24"/>
    <p:sldId id="500" r:id="rId25"/>
    <p:sldId id="501" r:id="rId26"/>
    <p:sldId id="307" r:id="rId27"/>
    <p:sldId id="698" r:id="rId28"/>
    <p:sldId id="699" r:id="rId29"/>
    <p:sldId id="502" r:id="rId30"/>
    <p:sldId id="503" r:id="rId31"/>
    <p:sldId id="504" r:id="rId32"/>
    <p:sldId id="415" r:id="rId33"/>
    <p:sldId id="505" r:id="rId34"/>
    <p:sldId id="506" r:id="rId35"/>
    <p:sldId id="507" r:id="rId36"/>
    <p:sldId id="508" r:id="rId37"/>
    <p:sldId id="509" r:id="rId38"/>
    <p:sldId id="510" r:id="rId39"/>
    <p:sldId id="315" r:id="rId40"/>
    <p:sldId id="316" r:id="rId41"/>
    <p:sldId id="512" r:id="rId42"/>
    <p:sldId id="319" r:id="rId43"/>
    <p:sldId id="320" r:id="rId44"/>
    <p:sldId id="321" r:id="rId45"/>
    <p:sldId id="325" r:id="rId46"/>
    <p:sldId id="701" r:id="rId47"/>
    <p:sldId id="703" r:id="rId48"/>
    <p:sldId id="700" r:id="rId49"/>
    <p:sldId id="259" r:id="rId50"/>
    <p:sldId id="261" r:id="rId51"/>
    <p:sldId id="256" r:id="rId52"/>
    <p:sldId id="262" r:id="rId53"/>
    <p:sldId id="704" r:id="rId54"/>
    <p:sldId id="705" r:id="rId55"/>
    <p:sldId id="482" r:id="rId56"/>
    <p:sldId id="349" r:id="rId57"/>
    <p:sldId id="455" r:id="rId58"/>
    <p:sldId id="434" r:id="rId59"/>
    <p:sldId id="513" r:id="rId60"/>
    <p:sldId id="324" r:id="rId61"/>
    <p:sldId id="460" r:id="rId62"/>
    <p:sldId id="318" r:id="rId63"/>
    <p:sldId id="402" r:id="rId64"/>
    <p:sldId id="403" r:id="rId65"/>
    <p:sldId id="399" r:id="rId66"/>
    <p:sldId id="404" r:id="rId67"/>
    <p:sldId id="405" r:id="rId68"/>
    <p:sldId id="406" r:id="rId69"/>
    <p:sldId id="401" r:id="rId70"/>
    <p:sldId id="397" r:id="rId71"/>
    <p:sldId id="346" r:id="rId72"/>
    <p:sldId id="410" r:id="rId73"/>
    <p:sldId id="376" r:id="rId74"/>
    <p:sldId id="350" r:id="rId75"/>
    <p:sldId id="351" r:id="rId76"/>
    <p:sldId id="352" r:id="rId77"/>
    <p:sldId id="353" r:id="rId78"/>
    <p:sldId id="477" r:id="rId79"/>
    <p:sldId id="354" r:id="rId80"/>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87">
          <p15:clr>
            <a:srgbClr val="A4A3A4"/>
          </p15:clr>
        </p15:guide>
        <p15:guide id="2" pos="28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46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693"/>
    <p:restoredTop sz="94666"/>
  </p:normalViewPr>
  <p:slideViewPr>
    <p:cSldViewPr snapToGrid="0" snapToObjects="1">
      <p:cViewPr>
        <p:scale>
          <a:sx n="96" d="100"/>
          <a:sy n="96" d="100"/>
        </p:scale>
        <p:origin x="344" y="680"/>
      </p:cViewPr>
      <p:guideLst>
        <p:guide orient="horz" pos="1687"/>
        <p:guide pos="2864"/>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21275-6295-BA46-BAEE-259DB957C3B9}" type="datetimeFigureOut">
              <a:rPr lang="en-US" smtClean="0"/>
              <a:t>11/4/18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E975F8-A2C3-944E-BEFB-A4916B86BBDE}" type="slidenum">
              <a:rPr lang="en-US" smtClean="0"/>
              <a:t>‹#›</a:t>
            </a:fld>
            <a:endParaRPr lang="en-US"/>
          </a:p>
        </p:txBody>
      </p:sp>
    </p:spTree>
    <p:extLst>
      <p:ext uri="{BB962C8B-B14F-4D97-AF65-F5344CB8AC3E}">
        <p14:creationId xmlns:p14="http://schemas.microsoft.com/office/powerpoint/2010/main" val="3855361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3</a:t>
            </a:fld>
            <a:endParaRPr lang="en-AU"/>
          </a:p>
        </p:txBody>
      </p:sp>
    </p:spTree>
    <p:extLst>
      <p:ext uri="{BB962C8B-B14F-4D97-AF65-F5344CB8AC3E}">
        <p14:creationId xmlns:p14="http://schemas.microsoft.com/office/powerpoint/2010/main" val="2522475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 did we learn from the individual platform</a:t>
            </a:r>
          </a:p>
        </p:txBody>
      </p:sp>
      <p:sp>
        <p:nvSpPr>
          <p:cNvPr id="4" name="Slide Number Placeholder 3"/>
          <p:cNvSpPr>
            <a:spLocks noGrp="1"/>
          </p:cNvSpPr>
          <p:nvPr>
            <p:ph type="sldNum" sz="quarter" idx="10"/>
          </p:nvPr>
        </p:nvSpPr>
        <p:spPr/>
        <p:txBody>
          <a:bodyPr/>
          <a:lstStyle/>
          <a:p>
            <a:fld id="{7A8F3025-70D2-7044-A672-ED3A4D9CD527}" type="slidenum">
              <a:rPr lang="en-US" smtClean="0"/>
              <a:t>21</a:t>
            </a:fld>
            <a:endParaRPr lang="en-US"/>
          </a:p>
        </p:txBody>
      </p:sp>
    </p:spTree>
    <p:extLst>
      <p:ext uri="{BB962C8B-B14F-4D97-AF65-F5344CB8AC3E}">
        <p14:creationId xmlns:p14="http://schemas.microsoft.com/office/powerpoint/2010/main" val="740617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Black = Classified wrongly</a:t>
            </a:r>
          </a:p>
          <a:p>
            <a:r>
              <a:rPr lang="en-US" dirty="0"/>
              <a:t>White = Classified correctly</a:t>
            </a:r>
          </a:p>
          <a:p>
            <a:endParaRPr lang="en-US" dirty="0"/>
          </a:p>
          <a:p>
            <a:r>
              <a:rPr lang="en-US" dirty="0"/>
              <a:t>Let’s think about understanding why certain</a:t>
            </a:r>
            <a:r>
              <a:rPr lang="en-US" baseline="0" dirty="0"/>
              <a:t> columns are predominantly black, white and why are some mixed: </a:t>
            </a:r>
            <a:r>
              <a:rPr lang="en-US" dirty="0"/>
              <a:t>Sample = column.</a:t>
            </a:r>
          </a:p>
          <a:p>
            <a:endParaRPr lang="en-US" dirty="0"/>
          </a:p>
          <a:p>
            <a:r>
              <a:rPr lang="en-US" dirty="0"/>
              <a:t>Conjecture: samples</a:t>
            </a:r>
            <a:r>
              <a:rPr lang="en-US" baseline="0" dirty="0"/>
              <a:t> that are consistently misclassified (shown in white) could belong to some minority group</a:t>
            </a:r>
            <a:endParaRPr lang="en-US"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23</a:t>
            </a:fld>
            <a:endParaRPr lang="en-AU"/>
          </a:p>
        </p:txBody>
      </p:sp>
    </p:spTree>
    <p:extLst>
      <p:ext uri="{BB962C8B-B14F-4D97-AF65-F5344CB8AC3E}">
        <p14:creationId xmlns:p14="http://schemas.microsoft.com/office/powerpoint/2010/main" val="3009008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Black = Classified wrongly</a:t>
            </a:r>
          </a:p>
          <a:p>
            <a:r>
              <a:rPr lang="en-US" dirty="0"/>
              <a:t>White = Classified correctly</a:t>
            </a:r>
          </a:p>
          <a:p>
            <a:endParaRPr lang="en-US" dirty="0"/>
          </a:p>
          <a:p>
            <a:r>
              <a:rPr lang="en-US" dirty="0"/>
              <a:t>Let’s think about understanding why certain</a:t>
            </a:r>
            <a:r>
              <a:rPr lang="en-US" baseline="0" dirty="0"/>
              <a:t> columns are predominantly black, white and why are some mixed: </a:t>
            </a:r>
            <a:r>
              <a:rPr lang="en-US" dirty="0"/>
              <a:t>Sample = column.</a:t>
            </a:r>
          </a:p>
          <a:p>
            <a:endParaRPr lang="en-US" dirty="0"/>
          </a:p>
          <a:p>
            <a:r>
              <a:rPr lang="en-US" dirty="0"/>
              <a:t>Conjecture: samples</a:t>
            </a:r>
            <a:r>
              <a:rPr lang="en-US" baseline="0" dirty="0"/>
              <a:t> that are consistently misclassified (shown in white) could belong to some minority group</a:t>
            </a:r>
            <a:endParaRPr lang="en-US"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24</a:t>
            </a:fld>
            <a:endParaRPr lang="en-AU"/>
          </a:p>
        </p:txBody>
      </p:sp>
    </p:spTree>
    <p:extLst>
      <p:ext uri="{BB962C8B-B14F-4D97-AF65-F5344CB8AC3E}">
        <p14:creationId xmlns:p14="http://schemas.microsoft.com/office/powerpoint/2010/main" val="2834585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Black = Classified wrongly</a:t>
            </a:r>
          </a:p>
          <a:p>
            <a:r>
              <a:rPr lang="en-US" dirty="0"/>
              <a:t>White = Classified correctly</a:t>
            </a:r>
          </a:p>
          <a:p>
            <a:endParaRPr lang="en-US" dirty="0"/>
          </a:p>
          <a:p>
            <a:r>
              <a:rPr lang="en-US" dirty="0"/>
              <a:t>Let’s think about understanding why certain</a:t>
            </a:r>
            <a:r>
              <a:rPr lang="en-US" baseline="0" dirty="0"/>
              <a:t> columns are predominantly black, white and why are some mixed: </a:t>
            </a:r>
            <a:r>
              <a:rPr lang="en-US" dirty="0"/>
              <a:t>Sample = column.</a:t>
            </a:r>
          </a:p>
          <a:p>
            <a:endParaRPr lang="en-US" dirty="0"/>
          </a:p>
          <a:p>
            <a:r>
              <a:rPr lang="en-US" dirty="0"/>
              <a:t>Conjecture: samples</a:t>
            </a:r>
            <a:r>
              <a:rPr lang="en-US" baseline="0" dirty="0"/>
              <a:t> that are consistently misclassified (shown in white) could belong to some minority group</a:t>
            </a:r>
            <a:endParaRPr lang="en-US"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25</a:t>
            </a:fld>
            <a:endParaRPr lang="en-AU"/>
          </a:p>
        </p:txBody>
      </p:sp>
    </p:spTree>
    <p:extLst>
      <p:ext uri="{BB962C8B-B14F-4D97-AF65-F5344CB8AC3E}">
        <p14:creationId xmlns:p14="http://schemas.microsoft.com/office/powerpoint/2010/main" val="3678630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Black = Classified wrongly</a:t>
            </a:r>
          </a:p>
          <a:p>
            <a:r>
              <a:rPr lang="en-US" dirty="0"/>
              <a:t>White = Classified correctly</a:t>
            </a:r>
          </a:p>
          <a:p>
            <a:endParaRPr lang="en-US" dirty="0"/>
          </a:p>
          <a:p>
            <a:r>
              <a:rPr lang="en-US" dirty="0"/>
              <a:t>Let’s think about understanding why certain</a:t>
            </a:r>
            <a:r>
              <a:rPr lang="en-US" baseline="0" dirty="0"/>
              <a:t> columns are predominantly black, white and why are some mixed: </a:t>
            </a:r>
            <a:r>
              <a:rPr lang="en-US" dirty="0"/>
              <a:t>Sample = column.</a:t>
            </a:r>
          </a:p>
          <a:p>
            <a:endParaRPr lang="en-US" dirty="0"/>
          </a:p>
          <a:p>
            <a:r>
              <a:rPr lang="en-US" dirty="0"/>
              <a:t>Conjecture: samples</a:t>
            </a:r>
            <a:r>
              <a:rPr lang="en-US" baseline="0" dirty="0"/>
              <a:t> that are consistently misclassified (shown in white) could belong to some minority group</a:t>
            </a:r>
            <a:endParaRPr lang="en-US"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29</a:t>
            </a:fld>
            <a:endParaRPr lang="en-AU"/>
          </a:p>
        </p:txBody>
      </p:sp>
    </p:spTree>
    <p:extLst>
      <p:ext uri="{BB962C8B-B14F-4D97-AF65-F5344CB8AC3E}">
        <p14:creationId xmlns:p14="http://schemas.microsoft.com/office/powerpoint/2010/main" val="1073883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Black = Classified wrongly</a:t>
            </a:r>
          </a:p>
          <a:p>
            <a:r>
              <a:rPr lang="en-US" dirty="0"/>
              <a:t>White = Classified correctly</a:t>
            </a:r>
          </a:p>
          <a:p>
            <a:endParaRPr lang="en-US" dirty="0"/>
          </a:p>
          <a:p>
            <a:r>
              <a:rPr lang="en-US" dirty="0"/>
              <a:t>Let’s think about understanding why certain</a:t>
            </a:r>
            <a:r>
              <a:rPr lang="en-US" baseline="0" dirty="0"/>
              <a:t> columns are predominantly black, white and why are some mixed: </a:t>
            </a:r>
            <a:r>
              <a:rPr lang="en-US" dirty="0"/>
              <a:t>Sample = column.</a:t>
            </a:r>
          </a:p>
          <a:p>
            <a:endParaRPr lang="en-US" dirty="0"/>
          </a:p>
          <a:p>
            <a:r>
              <a:rPr lang="en-US" dirty="0"/>
              <a:t>Conjecture: samples</a:t>
            </a:r>
            <a:r>
              <a:rPr lang="en-US" baseline="0" dirty="0"/>
              <a:t> that are consistently misclassified (shown in white) could belong to some minority group</a:t>
            </a:r>
            <a:endParaRPr lang="en-US"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30</a:t>
            </a:fld>
            <a:endParaRPr lang="en-AU"/>
          </a:p>
        </p:txBody>
      </p:sp>
    </p:spTree>
    <p:extLst>
      <p:ext uri="{BB962C8B-B14F-4D97-AF65-F5344CB8AC3E}">
        <p14:creationId xmlns:p14="http://schemas.microsoft.com/office/powerpoint/2010/main" val="209541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Black = Classified wrongly</a:t>
            </a:r>
          </a:p>
          <a:p>
            <a:r>
              <a:rPr lang="en-US" dirty="0"/>
              <a:t>White = Classified correctly</a:t>
            </a:r>
          </a:p>
          <a:p>
            <a:endParaRPr lang="en-US" dirty="0"/>
          </a:p>
          <a:p>
            <a:r>
              <a:rPr lang="en-US" dirty="0"/>
              <a:t>Let’s think about understanding why certain</a:t>
            </a:r>
            <a:r>
              <a:rPr lang="en-US" baseline="0" dirty="0"/>
              <a:t> columns are predominantly black, white and why are some mixed: </a:t>
            </a:r>
            <a:r>
              <a:rPr lang="en-US" dirty="0"/>
              <a:t>Sample = column.</a:t>
            </a:r>
          </a:p>
          <a:p>
            <a:endParaRPr lang="en-US" dirty="0"/>
          </a:p>
          <a:p>
            <a:r>
              <a:rPr lang="en-US" dirty="0"/>
              <a:t>Conjecture: samples</a:t>
            </a:r>
            <a:r>
              <a:rPr lang="en-US" baseline="0" dirty="0"/>
              <a:t> that are consistently misclassified (shown in white) could belong to some minority group</a:t>
            </a:r>
            <a:endParaRPr lang="en-US"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31</a:t>
            </a:fld>
            <a:endParaRPr lang="en-AU"/>
          </a:p>
        </p:txBody>
      </p:sp>
    </p:spTree>
    <p:extLst>
      <p:ext uri="{BB962C8B-B14F-4D97-AF65-F5344CB8AC3E}">
        <p14:creationId xmlns:p14="http://schemas.microsoft.com/office/powerpoint/2010/main" val="2140596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0" dirty="0"/>
              <a:t>There is benefit of considering multiple ‘-</a:t>
            </a:r>
            <a:r>
              <a:rPr lang="en-US" altLang="zh-TW" b="0" dirty="0" err="1"/>
              <a:t>omics</a:t>
            </a:r>
            <a:r>
              <a:rPr lang="en-US" altLang="zh-TW" b="0" dirty="0"/>
              <a:t>’ platforms 	in predicting the survival outcome of patients. </a:t>
            </a:r>
            <a:endParaRPr lang="en-US" altLang="zh-TW" dirty="0"/>
          </a:p>
          <a:p>
            <a:pPr marL="342900" indent="-342900">
              <a:buFont typeface="Arial"/>
              <a:buChar char="•"/>
            </a:pPr>
            <a:r>
              <a:rPr lang="en-US" altLang="zh-TW" b="0" dirty="0"/>
              <a:t>Both mRNA and microRNA data perform well for a subset of patients, while for other groups, and/or individuals mRNA is the more accurate prognostic indicator cf. </a:t>
            </a:r>
            <a:r>
              <a:rPr lang="en-US" altLang="zh-TW" b="0" dirty="0" err="1"/>
              <a:t>miRNA</a:t>
            </a:r>
            <a:r>
              <a:rPr lang="en-US" altLang="zh-TW" b="0" dirty="0"/>
              <a:t>, and vice versa.</a:t>
            </a:r>
          </a:p>
          <a:p>
            <a:pPr marL="800100" lvl="1" indent="-342900">
              <a:buFont typeface="Arial"/>
              <a:buChar char="•"/>
            </a:pPr>
            <a:r>
              <a:rPr lang="en-US" altLang="zh-TW" b="0" dirty="0"/>
              <a:t>there are approximately 9 samples (33%) that fall off the diagonal, indicating that for these patients one data platform out-performed the other.</a:t>
            </a:r>
          </a:p>
          <a:p>
            <a:pPr marL="342900" indent="-342900">
              <a:buFont typeface="Arial"/>
              <a:buChar char="•"/>
            </a:pPr>
            <a:endParaRPr lang="en-US" altLang="zh-TW" b="0" dirty="0"/>
          </a:p>
          <a:p>
            <a:pPr marL="342900" indent="-342900">
              <a:buFont typeface="Arial"/>
              <a:buChar char="•"/>
            </a:pPr>
            <a:r>
              <a:rPr lang="en-US" altLang="zh-TW" b="0" dirty="0"/>
              <a:t>Further implicates the potential utility of multiple data platforms rather than one, when predicting the survival outcome of patients.</a:t>
            </a:r>
            <a:endParaRPr lang="en-US" altLang="zh-TW" dirty="0"/>
          </a:p>
          <a:p>
            <a:endParaRPr kumimoji="1" lang="zh-TW" altLang="en-US"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39</a:t>
            </a:fld>
            <a:endParaRPr lang="en-AU"/>
          </a:p>
        </p:txBody>
      </p:sp>
    </p:spTree>
    <p:extLst>
      <p:ext uri="{BB962C8B-B14F-4D97-AF65-F5344CB8AC3E}">
        <p14:creationId xmlns:p14="http://schemas.microsoft.com/office/powerpoint/2010/main" val="657618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(although we</a:t>
            </a:r>
            <a:r>
              <a:rPr lang="en-US" baseline="0" dirty="0"/>
              <a:t> should do this differently in the future), u</a:t>
            </a:r>
            <a:r>
              <a:rPr lang="en-US" dirty="0"/>
              <a:t>sing the average classification</a:t>
            </a:r>
            <a:r>
              <a:rPr lang="en-US" baseline="0" dirty="0"/>
              <a:t> error as the new y (new response) we run a linear regression (which of course is not ideal and we should have worked on either transformed y’s or using nonlinear regression models) and run forward stepwise with AIC. </a:t>
            </a:r>
            <a:r>
              <a:rPr lang="en-US" baseline="0" dirty="0" err="1"/>
              <a:t>Extranodal</a:t>
            </a:r>
            <a:r>
              <a:rPr lang="en-US" baseline="0" dirty="0"/>
              <a:t> is dichotomous and Number of invasive nodes is integer valued 0 to 10+</a:t>
            </a:r>
            <a:endParaRPr lang="en-US" dirty="0"/>
          </a:p>
          <a:p>
            <a:endParaRPr lang="en-US"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41</a:t>
            </a:fld>
            <a:endParaRPr lang="en-AU"/>
          </a:p>
        </p:txBody>
      </p:sp>
    </p:spTree>
    <p:extLst>
      <p:ext uri="{BB962C8B-B14F-4D97-AF65-F5344CB8AC3E}">
        <p14:creationId xmlns:p14="http://schemas.microsoft.com/office/powerpoint/2010/main" val="1834402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Suggests no sub groups and minimal mislabelling</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indent="0" algn="l" defTabSz="914400" rtl="0" eaLnBrk="1" fontAlgn="auto" latinLnBrk="0" hangingPunct="1">
              <a:lnSpc>
                <a:spcPct val="100000"/>
              </a:lnSpc>
              <a:spcBef>
                <a:spcPts val="0"/>
              </a:spcBef>
              <a:spcAft>
                <a:spcPts val="0"/>
              </a:spcAft>
              <a:buClrTx/>
              <a:buSzTx/>
              <a:buFontTx/>
              <a:buNone/>
              <a:tabLst/>
              <a:defRPr/>
            </a:pPr>
            <a:r>
              <a:rPr lang="en-AU" dirty="0"/>
              <a:t>Going back to the </a:t>
            </a:r>
            <a:r>
              <a:rPr lang="en-AU" dirty="0" err="1"/>
              <a:t>rowmeans</a:t>
            </a:r>
            <a:r>
              <a:rPr lang="en-AU" dirty="0"/>
              <a:t>,</a:t>
            </a:r>
            <a:r>
              <a:rPr lang="en-AU" baseline="0" dirty="0"/>
              <a:t> however, classification is based on only those patients (samples) who had </a:t>
            </a:r>
            <a:r>
              <a:rPr lang="en-AU" baseline="0" dirty="0" err="1"/>
              <a:t>Tum_extranodal</a:t>
            </a:r>
            <a:r>
              <a:rPr lang="en-AU" baseline="0" dirty="0"/>
              <a:t> = No in the left boxplot and yes in the right.</a:t>
            </a:r>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The boxplot is for 100 5-fold-CV repeats to classify into GP and PP.</a:t>
            </a:r>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Because of the different behaviour, we see now clearly that </a:t>
            </a:r>
            <a:r>
              <a:rPr lang="en-AU" baseline="0" dirty="0" err="1"/>
              <a:t>Tum_extranodal</a:t>
            </a:r>
            <a:r>
              <a:rPr lang="en-AU" baseline="0" dirty="0"/>
              <a:t> should be used as a interaction term when combining it with either Gene Expression or CPM.</a:t>
            </a:r>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If we had a reduction in CV error in both boxplots within Gene Expression say, then it is clear that we need to have two different classifiers for the No and Yes patients respectively, i.e. an interaction term within Gene expression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42</a:t>
            </a:fld>
            <a:endParaRPr lang="en-AU"/>
          </a:p>
        </p:txBody>
      </p:sp>
    </p:spTree>
    <p:extLst>
      <p:ext uri="{BB962C8B-B14F-4D97-AF65-F5344CB8AC3E}">
        <p14:creationId xmlns:p14="http://schemas.microsoft.com/office/powerpoint/2010/main" val="3226116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zh-TW" sz="1200" kern="1200" dirty="0">
                <a:solidFill>
                  <a:schemeClr val="tx1"/>
                </a:solidFill>
                <a:effectLst/>
                <a:latin typeface="+mn-lt"/>
                <a:ea typeface="+mn-ea"/>
                <a:cs typeface="+mn-cs"/>
              </a:rPr>
              <a:t>Slide 3</a:t>
            </a:r>
            <a:endParaRPr lang="en-AU" altLang="zh-TW" sz="1200" kern="1200" dirty="0">
              <a:solidFill>
                <a:schemeClr val="tx1"/>
              </a:solidFill>
              <a:effectLst/>
              <a:latin typeface="+mn-lt"/>
              <a:ea typeface="+mn-ea"/>
              <a:cs typeface="+mn-cs"/>
            </a:endParaRPr>
          </a:p>
          <a:p>
            <a:r>
              <a:rPr lang="en-AU" altLang="zh-TW" sz="1200" kern="1200" dirty="0">
                <a:solidFill>
                  <a:schemeClr val="tx1"/>
                </a:solidFill>
                <a:effectLst/>
                <a:latin typeface="+mn-lt"/>
                <a:ea typeface="+mn-ea"/>
                <a:cs typeface="+mn-cs"/>
              </a:rPr>
              <a:t>Today I will speak about one aspect of my integration work motivated by a collaboration I established with Prof Graham Mann at University of Sydney. Prof Graham Mann and his collaborator from Prof John Thompson and </a:t>
            </a:r>
            <a:r>
              <a:rPr lang="en-AU" altLang="zh-TW" sz="1200" kern="1200" dirty="0" err="1">
                <a:solidFill>
                  <a:schemeClr val="tx1"/>
                </a:solidFill>
                <a:effectLst/>
                <a:latin typeface="+mn-lt"/>
                <a:ea typeface="+mn-ea"/>
                <a:cs typeface="+mn-cs"/>
              </a:rPr>
              <a:t>Prof.</a:t>
            </a:r>
            <a:r>
              <a:rPr lang="en-AU" altLang="zh-TW" sz="1200" kern="1200" dirty="0">
                <a:solidFill>
                  <a:schemeClr val="tx1"/>
                </a:solidFill>
                <a:effectLst/>
                <a:latin typeface="+mn-lt"/>
                <a:ea typeface="+mn-ea"/>
                <a:cs typeface="+mn-cs"/>
              </a:rPr>
              <a:t> Richard </a:t>
            </a:r>
            <a:r>
              <a:rPr lang="en-AU" altLang="zh-TW" sz="1200" kern="1200" dirty="0" err="1">
                <a:solidFill>
                  <a:schemeClr val="tx1"/>
                </a:solidFill>
                <a:effectLst/>
                <a:latin typeface="+mn-lt"/>
                <a:ea typeface="+mn-ea"/>
                <a:cs typeface="+mn-cs"/>
              </a:rPr>
              <a:t>Scolary</a:t>
            </a:r>
            <a:r>
              <a:rPr lang="en-AU" altLang="zh-TW" sz="1200" kern="1200" dirty="0">
                <a:solidFill>
                  <a:schemeClr val="tx1"/>
                </a:solidFill>
                <a:effectLst/>
                <a:latin typeface="+mn-lt"/>
                <a:ea typeface="+mn-ea"/>
                <a:cs typeface="+mn-cs"/>
              </a:rPr>
              <a:t> from Melanoma Institute of Australia collected sets of fresh frozen tissues from </a:t>
            </a:r>
            <a:r>
              <a:rPr lang="en-AU" altLang="zh-TW" sz="1200" kern="1200" dirty="0" err="1">
                <a:solidFill>
                  <a:schemeClr val="tx1"/>
                </a:solidFill>
                <a:effectLst/>
                <a:latin typeface="+mn-lt"/>
                <a:ea typeface="+mn-ea"/>
                <a:cs typeface="+mn-cs"/>
              </a:rPr>
              <a:t>tumor</a:t>
            </a:r>
            <a:r>
              <a:rPr lang="en-AU" altLang="zh-TW" sz="1200" kern="1200" dirty="0">
                <a:solidFill>
                  <a:schemeClr val="tx1"/>
                </a:solidFill>
                <a:effectLst/>
                <a:latin typeface="+mn-lt"/>
                <a:ea typeface="+mn-ea"/>
                <a:cs typeface="+mn-cs"/>
              </a:rPr>
              <a:t> patients.  These are special set of patient whose melanoma had come back after a few years. What is of interest from this group of patient is that the survival outcome is very different.  </a:t>
            </a:r>
          </a:p>
          <a:p>
            <a:r>
              <a:rPr lang="en-AU" altLang="zh-TW" sz="1200" kern="1200" dirty="0">
                <a:solidFill>
                  <a:schemeClr val="tx1"/>
                </a:solidFill>
                <a:effectLst/>
                <a:latin typeface="+mn-lt"/>
                <a:ea typeface="+mn-ea"/>
                <a:cs typeface="+mn-cs"/>
              </a:rPr>
              <a:t>&lt; 1 year and </a:t>
            </a:r>
          </a:p>
          <a:p>
            <a:pPr lvl="0"/>
            <a:r>
              <a:rPr lang="en-AU" altLang="zh-TW" sz="1200" kern="1200" dirty="0">
                <a:solidFill>
                  <a:schemeClr val="tx1"/>
                </a:solidFill>
                <a:effectLst/>
                <a:latin typeface="+mn-lt"/>
                <a:ea typeface="+mn-ea"/>
                <a:cs typeface="+mn-cs"/>
              </a:rPr>
              <a:t>4 years</a:t>
            </a:r>
          </a:p>
        </p:txBody>
      </p:sp>
      <p:sp>
        <p:nvSpPr>
          <p:cNvPr id="4" name="Slide Number Placeholder 3"/>
          <p:cNvSpPr>
            <a:spLocks noGrp="1"/>
          </p:cNvSpPr>
          <p:nvPr>
            <p:ph type="sldNum" sz="quarter" idx="10"/>
          </p:nvPr>
        </p:nvSpPr>
        <p:spPr/>
        <p:txBody>
          <a:bodyPr/>
          <a:lstStyle/>
          <a:p>
            <a:fld id="{70EEB80C-3D5D-4036-876C-B3AB82BF204A}" type="slidenum">
              <a:rPr lang="en-AU" smtClean="0"/>
              <a:pPr/>
              <a:t>6</a:t>
            </a:fld>
            <a:endParaRPr lang="en-AU"/>
          </a:p>
        </p:txBody>
      </p:sp>
    </p:spTree>
    <p:extLst>
      <p:ext uri="{BB962C8B-B14F-4D97-AF65-F5344CB8AC3E}">
        <p14:creationId xmlns:p14="http://schemas.microsoft.com/office/powerpoint/2010/main" val="2097217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Suggests no sub groups and minimal mislabelling</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indent="0" algn="l" defTabSz="914400" rtl="0" eaLnBrk="1" fontAlgn="auto" latinLnBrk="0" hangingPunct="1">
              <a:lnSpc>
                <a:spcPct val="100000"/>
              </a:lnSpc>
              <a:spcBef>
                <a:spcPts val="0"/>
              </a:spcBef>
              <a:spcAft>
                <a:spcPts val="0"/>
              </a:spcAft>
              <a:buClrTx/>
              <a:buSzTx/>
              <a:buFontTx/>
              <a:buNone/>
              <a:tabLst/>
              <a:defRPr/>
            </a:pPr>
            <a:r>
              <a:rPr lang="en-AU" dirty="0"/>
              <a:t>Going back to the </a:t>
            </a:r>
            <a:r>
              <a:rPr lang="en-AU" dirty="0" err="1"/>
              <a:t>rowmeans</a:t>
            </a:r>
            <a:r>
              <a:rPr lang="en-AU" dirty="0"/>
              <a:t>,</a:t>
            </a:r>
            <a:r>
              <a:rPr lang="en-AU" baseline="0" dirty="0"/>
              <a:t> however, classification is based on only those patients (samples) who had </a:t>
            </a:r>
            <a:r>
              <a:rPr lang="en-AU" baseline="0" dirty="0" err="1"/>
              <a:t>Tum_extranodal</a:t>
            </a:r>
            <a:r>
              <a:rPr lang="en-AU" baseline="0" dirty="0"/>
              <a:t> = No in the left boxplot and yes in the right.</a:t>
            </a:r>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The boxplot is for 100 5-fold-CV repeats to classify into GP and PP.</a:t>
            </a:r>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Because of the different behaviour, we see now clearly that </a:t>
            </a:r>
            <a:r>
              <a:rPr lang="en-AU" baseline="0" dirty="0" err="1"/>
              <a:t>Tum_extranodal</a:t>
            </a:r>
            <a:r>
              <a:rPr lang="en-AU" baseline="0" dirty="0"/>
              <a:t> should be used as a interaction term when combining it with either Gene Expression or CPM.</a:t>
            </a:r>
          </a:p>
          <a:p>
            <a:pPr marL="0" marR="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a:t>If we had a reduction in CV error in both boxplots within Gene Expression say, then it is clear that we need to have two different classifiers for the No and Yes patients respectively, i.e. an interaction term within Gene expression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43</a:t>
            </a:fld>
            <a:endParaRPr lang="en-AU"/>
          </a:p>
        </p:txBody>
      </p:sp>
    </p:spTree>
    <p:extLst>
      <p:ext uri="{BB962C8B-B14F-4D97-AF65-F5344CB8AC3E}">
        <p14:creationId xmlns:p14="http://schemas.microsoft.com/office/powerpoint/2010/main" val="2984259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kumimoji="1" lang="zh-TW" altLang="en-US"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44</a:t>
            </a:fld>
            <a:endParaRPr lang="en-AU"/>
          </a:p>
        </p:txBody>
      </p:sp>
    </p:spTree>
    <p:extLst>
      <p:ext uri="{BB962C8B-B14F-4D97-AF65-F5344CB8AC3E}">
        <p14:creationId xmlns:p14="http://schemas.microsoft.com/office/powerpoint/2010/main" val="2162637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My research</a:t>
            </a:r>
            <a:r>
              <a:rPr lang="en-US" sz="2000" baseline="0" dirty="0"/>
              <a:t> is a bit unusual, in the sense that it is about time machine. </a:t>
            </a:r>
          </a:p>
          <a:p>
            <a:r>
              <a:rPr lang="en-US" sz="2000" baseline="0" dirty="0"/>
              <a:t>Let me explain</a:t>
            </a:r>
            <a:r>
              <a:rPr lang="mr-IN" sz="2000" baseline="0" dirty="0"/>
              <a:t>…</a:t>
            </a:r>
            <a:endParaRPr lang="en-AU" sz="2000" baseline="0" dirty="0"/>
          </a:p>
          <a:p>
            <a:r>
              <a:rPr lang="en-AU" sz="2000" baseline="0" dirty="0"/>
              <a:t>Imagine that you are performing a large scale </a:t>
            </a:r>
            <a:r>
              <a:rPr lang="en-AU" sz="2000" baseline="0" dirty="0" err="1"/>
              <a:t>transcripotmics</a:t>
            </a:r>
            <a:r>
              <a:rPr lang="en-AU" sz="2000" baseline="0" dirty="0"/>
              <a:t> experiment, over several years.</a:t>
            </a:r>
          </a:p>
          <a:p>
            <a:r>
              <a:rPr lang="en-AU" sz="2000" baseline="0" dirty="0"/>
              <a:t>However, the main challenge associated with this type of data is that</a:t>
            </a:r>
          </a:p>
          <a:p>
            <a:r>
              <a:rPr lang="en-AU" sz="2000" baseline="0" dirty="0"/>
              <a:t>We only have small sets of data at each time point and but we are required to perform normalisation and prediction stably and reliably so that therapeutic actions can be taken for individual patients before the whole experiment can conclude. </a:t>
            </a:r>
          </a:p>
          <a:p>
            <a:r>
              <a:rPr lang="en-AU" sz="2000" baseline="0" dirty="0"/>
              <a:t>-----------</a:t>
            </a:r>
          </a:p>
          <a:p>
            <a:r>
              <a:rPr lang="en-AU" sz="2000" baseline="0" dirty="0"/>
              <a:t>RUV-Pro is a method for removing unwanted variation in this type of experimental design. </a:t>
            </a:r>
          </a:p>
          <a:p>
            <a:r>
              <a:rPr lang="en-AU" sz="2000" baseline="0" dirty="0"/>
              <a:t>RUV-Pro can consistently break down the noise structure in an initial data so that any future prospective samples can be normalised stably </a:t>
            </a:r>
          </a:p>
          <a:p>
            <a:r>
              <a:rPr lang="en-AU" sz="2000" baseline="0" dirty="0"/>
              <a:t>We can show the biological signals can be extracted from a subset of samples as if all the data were available to you (just like a time traveller!). </a:t>
            </a:r>
          </a:p>
          <a:p>
            <a:r>
              <a:rPr lang="en-AU" sz="2000" baseline="0" dirty="0"/>
              <a:t>The predictive analysis can also be done in a stable way, so that you can be sure that a </a:t>
            </a:r>
            <a:r>
              <a:rPr lang="en-AU" sz="2000" baseline="0"/>
              <a:t>small contamination </a:t>
            </a:r>
            <a:r>
              <a:rPr lang="en-AU" sz="2000" baseline="0" dirty="0"/>
              <a:t>in the initial study cohort will not ripple through the space time continuum and impact on your future samples. </a:t>
            </a:r>
          </a:p>
          <a:p>
            <a:r>
              <a:rPr lang="en-AU" sz="2000" baseline="0" dirty="0"/>
              <a:t>If you want to know more about the time machine method, please come and talk to me  at poster </a:t>
            </a:r>
            <a:r>
              <a:rPr lang="en-AU" sz="2000" baseline="0" dirty="0" err="1"/>
              <a:t>numebr</a:t>
            </a:r>
            <a:r>
              <a:rPr lang="en-AU" sz="2000" baseline="0" dirty="0"/>
              <a:t> xxx.</a:t>
            </a:r>
          </a:p>
          <a:p>
            <a:endParaRPr lang="en-AU" sz="2000" baseline="0" dirty="0"/>
          </a:p>
        </p:txBody>
      </p:sp>
      <p:sp>
        <p:nvSpPr>
          <p:cNvPr id="4" name="Slide Number Placeholder 3"/>
          <p:cNvSpPr>
            <a:spLocks noGrp="1"/>
          </p:cNvSpPr>
          <p:nvPr>
            <p:ph type="sldNum" sz="quarter" idx="10"/>
          </p:nvPr>
        </p:nvSpPr>
        <p:spPr/>
        <p:txBody>
          <a:bodyPr/>
          <a:lstStyle/>
          <a:p>
            <a:fld id="{96AAF694-41D7-664A-8678-C8FEC7CB0331}" type="slidenum">
              <a:rPr lang="en-US" smtClean="0"/>
              <a:t>51</a:t>
            </a:fld>
            <a:endParaRPr lang="en-US"/>
          </a:p>
        </p:txBody>
      </p:sp>
    </p:spTree>
    <p:extLst>
      <p:ext uri="{BB962C8B-B14F-4D97-AF65-F5344CB8AC3E}">
        <p14:creationId xmlns:p14="http://schemas.microsoft.com/office/powerpoint/2010/main" val="3187723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381000" y="685800"/>
            <a:ext cx="6096000" cy="3429000"/>
          </a:xfrm>
          <a:ln/>
        </p:spPr>
      </p:sp>
      <p:sp>
        <p:nvSpPr>
          <p:cNvPr id="82947" name="Notes Placeholder 2"/>
          <p:cNvSpPr>
            <a:spLocks noGrp="1"/>
          </p:cNvSpPr>
          <p:nvPr>
            <p:ph type="body" idx="1"/>
          </p:nvPr>
        </p:nvSpPr>
        <p:spPr>
          <a:noFill/>
        </p:spPr>
        <p:txBody>
          <a:bodyPr/>
          <a:lstStyle/>
          <a:p>
            <a:r>
              <a:rPr lang="en-AU" dirty="0"/>
              <a:t>This work wouldn’t be possible without a large team of interdisciplinary</a:t>
            </a:r>
            <a:r>
              <a:rPr lang="en-AU" baseline="0" dirty="0"/>
              <a:t> researchers working in a team.</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zh-TW" dirty="0"/>
              <a:t>prof </a:t>
            </a:r>
            <a:r>
              <a:rPr lang="en-US" altLang="zh-TW" dirty="0" err="1"/>
              <a:t>rs</a:t>
            </a:r>
            <a:r>
              <a:rPr lang="en-US" altLang="zh-TW" baseline="0" dirty="0"/>
              <a:t> and his team provide the samples and assoc. clinic-path data</a:t>
            </a:r>
          </a:p>
          <a:p>
            <a:pPr marL="171450" indent="-171450">
              <a:buFontTx/>
              <a:buChar char="•"/>
            </a:pPr>
            <a:r>
              <a:rPr lang="en-AU" baseline="0" dirty="0"/>
              <a:t>Many people are involved with the generation of multiple sets of </a:t>
            </a:r>
            <a:r>
              <a:rPr lang="en-AU" baseline="0" dirty="0" err="1"/>
              <a:t>omics</a:t>
            </a:r>
            <a:r>
              <a:rPr lang="en-AU" baseline="0" dirty="0"/>
              <a:t> data</a:t>
            </a:r>
          </a:p>
          <a:p>
            <a:pPr marL="171450" indent="-171450">
              <a:buFontTx/>
              <a:buChar char="•"/>
            </a:pPr>
            <a:r>
              <a:rPr lang="en-AU" baseline="0" dirty="0"/>
              <a:t>Many </a:t>
            </a:r>
            <a:r>
              <a:rPr lang="en-AU" baseline="0" dirty="0" err="1"/>
              <a:t>collegue</a:t>
            </a:r>
            <a:r>
              <a:rPr lang="en-AU" baseline="0" dirty="0"/>
              <a:t> and students were involved with the </a:t>
            </a:r>
            <a:r>
              <a:rPr lang="en-AU" baseline="0" dirty="0" err="1"/>
              <a:t>anlaysis</a:t>
            </a:r>
            <a:r>
              <a:rPr lang="en-AU" baseline="0" dirty="0"/>
              <a:t> of different individual </a:t>
            </a:r>
            <a:r>
              <a:rPr lang="en-AU" baseline="0" dirty="0" err="1"/>
              <a:t>omics</a:t>
            </a:r>
            <a:r>
              <a:rPr lang="en-AU" baseline="0" dirty="0"/>
              <a:t> platform as it comes before integration.</a:t>
            </a:r>
          </a:p>
          <a:p>
            <a:pPr marL="171450" indent="-171450">
              <a:buFontTx/>
              <a:buChar char="•"/>
            </a:pPr>
            <a:r>
              <a:rPr lang="en-AU" baseline="0" dirty="0"/>
              <a:t>This highlights the power of interdisciplinary collaboration how statistics and statistical bioinformatics contributes to biomedical research.</a:t>
            </a:r>
          </a:p>
        </p:txBody>
      </p:sp>
      <p:sp>
        <p:nvSpPr>
          <p:cNvPr id="82948" name="Date Placeholder 3"/>
          <p:cNvSpPr>
            <a:spLocks noGrp="1"/>
          </p:cNvSpPr>
          <p:nvPr>
            <p:ph type="dt" sz="quarter" idx="1"/>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fld id="{5A2469CE-7208-4ACD-8399-B810A252E02D}" type="datetime1">
              <a:rPr lang="en-AU" smtClean="0"/>
              <a:pPr/>
              <a:t>5/11/2018</a:t>
            </a:fld>
            <a:endParaRPr lang="en-AU"/>
          </a:p>
        </p:txBody>
      </p:sp>
      <p:sp>
        <p:nvSpPr>
          <p:cNvPr id="82949" name="Footer Placeholder 4"/>
          <p:cNvSpPr>
            <a:spLocks noGrp="1"/>
          </p:cNvSpPr>
          <p:nvPr>
            <p:ph type="ftr" sz="quarter" idx="4"/>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r>
              <a:rPr lang="en-AU"/>
              <a:t>Prognostic biomarkers in melanoma</a:t>
            </a:r>
          </a:p>
        </p:txBody>
      </p:sp>
      <p:sp>
        <p:nvSpPr>
          <p:cNvPr id="82950" name="Slide Number Placeholder 5"/>
          <p:cNvSpPr>
            <a:spLocks noGrp="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cs typeface="Arial" pitchFamily="34" charset="0"/>
              </a:defRPr>
            </a:lvl9pPr>
          </a:lstStyle>
          <a:p>
            <a:fld id="{A54806A4-BF88-4035-9250-EB8AB394ABA3}" type="slidenum">
              <a:rPr lang="en-AU" smtClean="0"/>
              <a:pPr/>
              <a:t>55</a:t>
            </a:fld>
            <a:endParaRPr lang="en-AU"/>
          </a:p>
        </p:txBody>
      </p:sp>
    </p:spTree>
    <p:extLst>
      <p:ext uri="{BB962C8B-B14F-4D97-AF65-F5344CB8AC3E}">
        <p14:creationId xmlns:p14="http://schemas.microsoft.com/office/powerpoint/2010/main" val="3543333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And we identified</a:t>
            </a:r>
            <a:r>
              <a:rPr lang="en-US" i="1" baseline="0" dirty="0"/>
              <a:t> protein networks that behaved differently, in terms of gene co-expression, among protein-protein interaction pairs, with respect to patient clinical outcome.</a:t>
            </a:r>
          </a:p>
          <a:p>
            <a:endParaRPr lang="en-AU" i="1" baseline="0" dirty="0"/>
          </a:p>
          <a:p>
            <a:r>
              <a:rPr lang="en-US" i="1" baseline="0" dirty="0"/>
              <a:t>Here’s one example.</a:t>
            </a:r>
          </a:p>
          <a:p>
            <a:endParaRPr lang="en-US" i="1"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i="1" dirty="0"/>
              <a:t>However</a:t>
            </a:r>
            <a:r>
              <a:rPr lang="en-US" i="1" baseline="0" dirty="0"/>
              <a:t>, I had generated 20 separate networks by using 4 different gene expression &amp; clinical information datasets with 4 different protein interaction networks. And, as I mentioned earlier, using different cohorts and different PPI networks virtually ensures that there is some variation among results. </a:t>
            </a:r>
          </a:p>
          <a:p>
            <a:endParaRPr lang="en-US" i="1" baseline="0" dirty="0"/>
          </a:p>
          <a:p>
            <a:r>
              <a:rPr lang="en-US" i="1" baseline="0" dirty="0"/>
              <a:t>So, </a:t>
            </a:r>
            <a:r>
              <a:rPr lang="en-US" i="1" dirty="0"/>
              <a:t>how can these networks</a:t>
            </a:r>
            <a:r>
              <a:rPr lang="en-US" i="1" baseline="0" dirty="0"/>
              <a:t> be interpreted? </a:t>
            </a:r>
          </a:p>
          <a:p>
            <a:endParaRPr lang="en-US" i="1" baseline="0" dirty="0"/>
          </a:p>
          <a:p>
            <a:r>
              <a:rPr lang="en-US" i="1" baseline="0" dirty="0"/>
              <a:t>Well, I reasoned that it would be interesting to know which genes keep appearing among the different datasets despite the sources of variation. Therefore, in relation to the networks describing differences between good and poor prognosis patients, we asked the question…</a:t>
            </a:r>
            <a:endParaRPr lang="en-AU" i="1" dirty="0"/>
          </a:p>
        </p:txBody>
      </p:sp>
      <p:sp>
        <p:nvSpPr>
          <p:cNvPr id="4" name="Slide Number Placeholder 3"/>
          <p:cNvSpPr>
            <a:spLocks noGrp="1"/>
          </p:cNvSpPr>
          <p:nvPr>
            <p:ph type="sldNum" sz="quarter" idx="10"/>
          </p:nvPr>
        </p:nvSpPr>
        <p:spPr/>
        <p:txBody>
          <a:bodyPr/>
          <a:lstStyle/>
          <a:p>
            <a:pPr>
              <a:defRPr/>
            </a:pPr>
            <a:fld id="{94179376-3AF5-41D4-8DE2-CE3F1F61587C}" type="slidenum">
              <a:rPr lang="en-AU" smtClean="0"/>
              <a:pPr>
                <a:defRPr/>
              </a:pPr>
              <a:t>58</a:t>
            </a:fld>
            <a:endParaRPr lang="en-AU"/>
          </a:p>
        </p:txBody>
      </p:sp>
    </p:spTree>
    <p:extLst>
      <p:ext uri="{BB962C8B-B14F-4D97-AF65-F5344CB8AC3E}">
        <p14:creationId xmlns:p14="http://schemas.microsoft.com/office/powerpoint/2010/main" val="430402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(although we</a:t>
            </a:r>
            <a:r>
              <a:rPr lang="en-US" baseline="0" dirty="0"/>
              <a:t> should do this differently in the future), u</a:t>
            </a:r>
            <a:r>
              <a:rPr lang="en-US" dirty="0"/>
              <a:t>sing the average classification</a:t>
            </a:r>
            <a:r>
              <a:rPr lang="en-US" baseline="0" dirty="0"/>
              <a:t> error as the new y (new response) we run a linear regression (which of course is not ideal and we should have worked on either transformed y’s or using nonlinear regression models) and run forward stepwise with AIC. </a:t>
            </a:r>
            <a:r>
              <a:rPr lang="en-US" baseline="0" dirty="0" err="1"/>
              <a:t>Extranodal</a:t>
            </a:r>
            <a:r>
              <a:rPr lang="en-US" baseline="0" dirty="0"/>
              <a:t> is dichotomous and Number of invasive nodes is integer valued 0 to 10+</a:t>
            </a:r>
            <a:endParaRPr lang="en-US" dirty="0"/>
          </a:p>
          <a:p>
            <a:endParaRPr lang="en-US"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62</a:t>
            </a:fld>
            <a:endParaRPr lang="en-AU"/>
          </a:p>
        </p:txBody>
      </p:sp>
    </p:spTree>
    <p:extLst>
      <p:ext uri="{BB962C8B-B14F-4D97-AF65-F5344CB8AC3E}">
        <p14:creationId xmlns:p14="http://schemas.microsoft.com/office/powerpoint/2010/main" val="1179014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F3025-70D2-7044-A672-ED3A4D9CD527}" type="slidenum">
              <a:rPr lang="en-US" smtClean="0"/>
              <a:t>67</a:t>
            </a:fld>
            <a:endParaRPr lang="en-US"/>
          </a:p>
        </p:txBody>
      </p:sp>
    </p:spTree>
    <p:extLst>
      <p:ext uri="{BB962C8B-B14F-4D97-AF65-F5344CB8AC3E}">
        <p14:creationId xmlns:p14="http://schemas.microsoft.com/office/powerpoint/2010/main" val="2712071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Participants typically move their heads (slightly) during the course of image acquisition, so a standard preprocessing step is to estimate and apply a bunch of rigid body transforms to align the </a:t>
            </a:r>
            <a:r>
              <a:rPr lang="en-US" dirty="0" err="1"/>
              <a:t>framesnew</a:t>
            </a:r>
            <a:r>
              <a:rPr lang="en-US" dirty="0"/>
              <a:t> messages[6:38] However, everybody knows this realignment is imperfect and the very act of motion usually introduces some blurring[6:39] so people use the estimated parameters for the rigid body transform at each frame and calculate (using a semi-standard formula) a singular scalar value that indicates how much displacement exists between frame t and frame t-1[6:39] It's calculated per-frame, and thus you have </a:t>
            </a:r>
            <a:r>
              <a:rPr lang="en-US" dirty="0" err="1"/>
              <a:t>framewise</a:t>
            </a:r>
            <a:r>
              <a:rPr lang="en-US" dirty="0"/>
              <a:t> displacement[6:39] however, that's also time series data, so people then calculate the mean across all frames</a:t>
            </a:r>
          </a:p>
        </p:txBody>
      </p:sp>
      <p:sp>
        <p:nvSpPr>
          <p:cNvPr id="4" name="Slide Number Placeholder 3"/>
          <p:cNvSpPr>
            <a:spLocks noGrp="1"/>
          </p:cNvSpPr>
          <p:nvPr>
            <p:ph type="sldNum" sz="quarter" idx="10"/>
          </p:nvPr>
        </p:nvSpPr>
        <p:spPr/>
        <p:txBody>
          <a:bodyPr/>
          <a:lstStyle/>
          <a:p>
            <a:fld id="{70EEB80C-3D5D-4036-876C-B3AB82BF204A}" type="slidenum">
              <a:rPr lang="en-AU" smtClean="0"/>
              <a:pPr/>
              <a:t>70</a:t>
            </a:fld>
            <a:endParaRPr lang="en-AU"/>
          </a:p>
        </p:txBody>
      </p:sp>
    </p:spTree>
    <p:extLst>
      <p:ext uri="{BB962C8B-B14F-4D97-AF65-F5344CB8AC3E}">
        <p14:creationId xmlns:p14="http://schemas.microsoft.com/office/powerpoint/2010/main" val="27513834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72</a:t>
            </a:fld>
            <a:endParaRPr lang="en-AU"/>
          </a:p>
        </p:txBody>
      </p:sp>
    </p:spTree>
    <p:extLst>
      <p:ext uri="{BB962C8B-B14F-4D97-AF65-F5344CB8AC3E}">
        <p14:creationId xmlns:p14="http://schemas.microsoft.com/office/powerpoint/2010/main" val="3349252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AU" dirty="0"/>
              <a:t>Highlight one row</a:t>
            </a:r>
          </a:p>
          <a:p>
            <a:r>
              <a:rPr lang="en-US" sz="1200" b="0" i="0" u="none" strike="noStrike" kern="1200" baseline="0" dirty="0">
                <a:solidFill>
                  <a:schemeClr val="tx1"/>
                </a:solidFill>
                <a:latin typeface="+mn-lt"/>
                <a:ea typeface="+mn-ea"/>
                <a:cs typeface="+mn-cs"/>
              </a:rPr>
              <a:t>The </a:t>
            </a:r>
            <a:r>
              <a:rPr lang="en-US" sz="1200" b="0" i="0" u="none" strike="noStrike" kern="1200" baseline="0" dirty="0" err="1">
                <a:solidFill>
                  <a:schemeClr val="tx1"/>
                </a:solidFill>
                <a:latin typeface="+mn-lt"/>
                <a:ea typeface="+mn-ea"/>
                <a:cs typeface="+mn-cs"/>
              </a:rPr>
              <a:t>heatmap</a:t>
            </a:r>
            <a:r>
              <a:rPr lang="en-US" sz="1200" b="0" i="0" u="none" strike="noStrike" kern="1200" baseline="0" dirty="0">
                <a:solidFill>
                  <a:schemeClr val="tx1"/>
                </a:solidFill>
                <a:latin typeface="+mn-lt"/>
                <a:ea typeface="+mn-ea"/>
                <a:cs typeface="+mn-cs"/>
              </a:rPr>
              <a:t> displays comparisons of the</a:t>
            </a:r>
          </a:p>
          <a:p>
            <a:r>
              <a:rPr lang="en-US" sz="1200" b="0" i="0" u="none" strike="noStrike" kern="1200" baseline="0" dirty="0">
                <a:solidFill>
                  <a:schemeClr val="tx1"/>
                </a:solidFill>
                <a:latin typeface="+mn-lt"/>
                <a:ea typeface="+mn-ea"/>
                <a:cs typeface="+mn-cs"/>
              </a:rPr>
              <a:t>non-empty networks generated for each cancer against networks generated through randomly</a:t>
            </a:r>
          </a:p>
          <a:p>
            <a:r>
              <a:rPr lang="en-US" sz="1200" b="0" i="0" u="none" strike="noStrike" kern="1200" baseline="0" dirty="0">
                <a:solidFill>
                  <a:schemeClr val="tx1"/>
                </a:solidFill>
                <a:latin typeface="+mn-lt"/>
                <a:ea typeface="+mn-ea"/>
                <a:cs typeface="+mn-cs"/>
              </a:rPr>
              <a:t>permuting the sample and gene labels. The top </a:t>
            </a:r>
            <a:r>
              <a:rPr lang="en-US" sz="1200" b="0" i="0" u="none" strike="noStrike" kern="1200" baseline="0" dirty="0" err="1">
                <a:solidFill>
                  <a:schemeClr val="tx1"/>
                </a:solidFill>
                <a:latin typeface="+mn-lt"/>
                <a:ea typeface="+mn-ea"/>
                <a:cs typeface="+mn-cs"/>
              </a:rPr>
              <a:t>heatmap</a:t>
            </a:r>
            <a:r>
              <a:rPr lang="en-US" sz="1200" b="0" i="0" u="none" strike="noStrike" kern="1200" baseline="0" dirty="0">
                <a:solidFill>
                  <a:schemeClr val="tx1"/>
                </a:solidFill>
                <a:latin typeface="+mn-lt"/>
                <a:ea typeface="+mn-ea"/>
                <a:cs typeface="+mn-cs"/>
              </a:rPr>
              <a:t> is for the HIPPIE network and</a:t>
            </a:r>
          </a:p>
          <a:p>
            <a:r>
              <a:rPr lang="en-US" sz="1200" b="0" i="0" u="none" strike="noStrike" kern="1200" baseline="0" dirty="0">
                <a:solidFill>
                  <a:schemeClr val="tx1"/>
                </a:solidFill>
                <a:latin typeface="+mn-lt"/>
                <a:ea typeface="+mn-ea"/>
                <a:cs typeface="+mn-cs"/>
              </a:rPr>
              <a:t>bottom is for UPPI. Cancers are ordered in increasing overall mutation rate. Enrichment of</a:t>
            </a:r>
          </a:p>
          <a:p>
            <a:r>
              <a:rPr lang="en-US" sz="1200" b="0" i="0" u="none" strike="noStrike" kern="1200" baseline="0" dirty="0">
                <a:solidFill>
                  <a:schemeClr val="tx1"/>
                </a:solidFill>
                <a:latin typeface="+mn-lt"/>
                <a:ea typeface="+mn-ea"/>
                <a:cs typeface="+mn-cs"/>
              </a:rPr>
              <a:t>genes among the NCG 4.0 [38], CGC [39] and </a:t>
            </a:r>
            <a:r>
              <a:rPr lang="en-US" sz="1200" b="0" i="0" u="none" strike="noStrike" kern="1200" baseline="0" dirty="0" err="1">
                <a:solidFill>
                  <a:schemeClr val="tx1"/>
                </a:solidFill>
                <a:latin typeface="+mn-lt"/>
                <a:ea typeface="+mn-ea"/>
                <a:cs typeface="+mn-cs"/>
              </a:rPr>
              <a:t>DrugBank</a:t>
            </a:r>
            <a:r>
              <a:rPr lang="en-US" sz="1200" b="0" i="0" u="none" strike="noStrike" kern="1200" baseline="0" dirty="0">
                <a:solidFill>
                  <a:schemeClr val="tx1"/>
                </a:solidFill>
                <a:latin typeface="+mn-lt"/>
                <a:ea typeface="+mn-ea"/>
                <a:cs typeface="+mn-cs"/>
              </a:rPr>
              <a:t> [40] databases, as well as the driver</a:t>
            </a:r>
          </a:p>
          <a:p>
            <a:r>
              <a:rPr lang="en-US" sz="1200" b="0" i="0" u="none" strike="noStrike" kern="1200" baseline="0" dirty="0">
                <a:solidFill>
                  <a:schemeClr val="tx1"/>
                </a:solidFill>
                <a:latin typeface="+mn-lt"/>
                <a:ea typeface="+mn-ea"/>
                <a:cs typeface="+mn-cs"/>
              </a:rPr>
              <a:t>nodes </a:t>
            </a:r>
            <a:r>
              <a:rPr lang="en-US" sz="1200" b="0" i="0" u="none" strike="noStrike" kern="1200" baseline="0" dirty="0" err="1">
                <a:solidFill>
                  <a:schemeClr val="tx1"/>
                </a:solidFill>
                <a:latin typeface="+mn-lt"/>
                <a:ea typeface="+mn-ea"/>
                <a:cs typeface="+mn-cs"/>
              </a:rPr>
              <a:t>identied</a:t>
            </a:r>
            <a:r>
              <a:rPr lang="en-US" sz="1200" b="0" i="0" u="none" strike="noStrike" kern="1200" baseline="0" dirty="0">
                <a:solidFill>
                  <a:schemeClr val="tx1"/>
                </a:solidFill>
                <a:latin typeface="+mn-lt"/>
                <a:ea typeface="+mn-ea"/>
                <a:cs typeface="+mn-cs"/>
              </a:rPr>
              <a:t> through </a:t>
            </a:r>
            <a:r>
              <a:rPr lang="en-US" sz="1200" b="0" i="0" u="none" strike="noStrike" kern="1200" baseline="0" dirty="0" err="1">
                <a:solidFill>
                  <a:schemeClr val="tx1"/>
                </a:solidFill>
                <a:latin typeface="+mn-lt"/>
                <a:ea typeface="+mn-ea"/>
                <a:cs typeface="+mn-cs"/>
              </a:rPr>
              <a:t>DriverNet</a:t>
            </a:r>
            <a:r>
              <a:rPr lang="en-US" sz="1200" b="0" i="0" u="none" strike="noStrike" kern="1200" baseline="0" dirty="0">
                <a:solidFill>
                  <a:schemeClr val="tx1"/>
                </a:solidFill>
                <a:latin typeface="+mn-lt"/>
                <a:ea typeface="+mn-ea"/>
                <a:cs typeface="+mn-cs"/>
              </a:rPr>
              <a:t> algorithm are displayed, using all nodes in the directed</a:t>
            </a:r>
          </a:p>
          <a:p>
            <a:r>
              <a:rPr lang="en-US" sz="1200" b="0" i="0" u="none" strike="noStrike" kern="1200" baseline="0" dirty="0">
                <a:solidFill>
                  <a:schemeClr val="tx1"/>
                </a:solidFill>
                <a:latin typeface="+mn-lt"/>
                <a:ea typeface="+mn-ea"/>
                <a:cs typeface="+mn-cs"/>
              </a:rPr>
              <a:t>network, the tail nodes and head nodes respectively. Cell colors correspond to empirical p-</a:t>
            </a:r>
          </a:p>
          <a:p>
            <a:r>
              <a:rPr lang="en-US" sz="1200" b="0" i="0" u="none" strike="noStrike" kern="1200" baseline="0" dirty="0">
                <a:solidFill>
                  <a:schemeClr val="tx1"/>
                </a:solidFill>
                <a:latin typeface="+mn-lt"/>
                <a:ea typeface="+mn-ea"/>
                <a:cs typeface="+mn-cs"/>
              </a:rPr>
              <a:t>values, blue closer to 1 and white closer to 0, with empirical p-values less than 0.1 enumerated.</a:t>
            </a:r>
          </a:p>
          <a:p>
            <a:r>
              <a:rPr lang="is-IS" sz="1200" b="0" i="0" u="none" strike="noStrike" kern="1200" baseline="0" dirty="0">
                <a:solidFill>
                  <a:schemeClr val="tx1"/>
                </a:solidFill>
                <a:latin typeface="+mn-lt"/>
                <a:ea typeface="+mn-ea"/>
                <a:cs typeface="+mn-cs"/>
              </a:rPr>
              <a:t>28</a:t>
            </a:r>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76</a:t>
            </a:fld>
            <a:endParaRPr lang="en-AU"/>
          </a:p>
        </p:txBody>
      </p:sp>
    </p:spTree>
    <p:extLst>
      <p:ext uri="{BB962C8B-B14F-4D97-AF65-F5344CB8AC3E}">
        <p14:creationId xmlns:p14="http://schemas.microsoft.com/office/powerpoint/2010/main" val="3098233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 did we learn from the individual platform</a:t>
            </a:r>
          </a:p>
        </p:txBody>
      </p:sp>
      <p:sp>
        <p:nvSpPr>
          <p:cNvPr id="4" name="Slide Number Placeholder 3"/>
          <p:cNvSpPr>
            <a:spLocks noGrp="1"/>
          </p:cNvSpPr>
          <p:nvPr>
            <p:ph type="sldNum" sz="quarter" idx="10"/>
          </p:nvPr>
        </p:nvSpPr>
        <p:spPr/>
        <p:txBody>
          <a:bodyPr/>
          <a:lstStyle/>
          <a:p>
            <a:fld id="{7A8F3025-70D2-7044-A672-ED3A4D9CD527}" type="slidenum">
              <a:rPr lang="en-US" smtClean="0"/>
              <a:t>14</a:t>
            </a:fld>
            <a:endParaRPr lang="en-US"/>
          </a:p>
        </p:txBody>
      </p:sp>
    </p:spTree>
    <p:extLst>
      <p:ext uri="{BB962C8B-B14F-4D97-AF65-F5344CB8AC3E}">
        <p14:creationId xmlns:p14="http://schemas.microsoft.com/office/powerpoint/2010/main" val="1964391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 did we learn from the individual platform</a:t>
            </a:r>
          </a:p>
        </p:txBody>
      </p:sp>
      <p:sp>
        <p:nvSpPr>
          <p:cNvPr id="4" name="Slide Number Placeholder 3"/>
          <p:cNvSpPr>
            <a:spLocks noGrp="1"/>
          </p:cNvSpPr>
          <p:nvPr>
            <p:ph type="sldNum" sz="quarter" idx="10"/>
          </p:nvPr>
        </p:nvSpPr>
        <p:spPr/>
        <p:txBody>
          <a:bodyPr/>
          <a:lstStyle/>
          <a:p>
            <a:fld id="{7A8F3025-70D2-7044-A672-ED3A4D9CD527}" type="slidenum">
              <a:rPr lang="en-US" smtClean="0"/>
              <a:t>15</a:t>
            </a:fld>
            <a:endParaRPr lang="en-US"/>
          </a:p>
        </p:txBody>
      </p:sp>
    </p:spTree>
    <p:extLst>
      <p:ext uri="{BB962C8B-B14F-4D97-AF65-F5344CB8AC3E}">
        <p14:creationId xmlns:p14="http://schemas.microsoft.com/office/powerpoint/2010/main" val="1184354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 did we learn from the individual platform</a:t>
            </a:r>
          </a:p>
        </p:txBody>
      </p:sp>
      <p:sp>
        <p:nvSpPr>
          <p:cNvPr id="4" name="Slide Number Placeholder 3"/>
          <p:cNvSpPr>
            <a:spLocks noGrp="1"/>
          </p:cNvSpPr>
          <p:nvPr>
            <p:ph type="sldNum" sz="quarter" idx="10"/>
          </p:nvPr>
        </p:nvSpPr>
        <p:spPr/>
        <p:txBody>
          <a:bodyPr/>
          <a:lstStyle/>
          <a:p>
            <a:fld id="{7A8F3025-70D2-7044-A672-ED3A4D9CD527}" type="slidenum">
              <a:rPr lang="en-US" smtClean="0"/>
              <a:t>16</a:t>
            </a:fld>
            <a:endParaRPr lang="en-US"/>
          </a:p>
        </p:txBody>
      </p:sp>
    </p:spTree>
    <p:extLst>
      <p:ext uri="{BB962C8B-B14F-4D97-AF65-F5344CB8AC3E}">
        <p14:creationId xmlns:p14="http://schemas.microsoft.com/office/powerpoint/2010/main" val="3139666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 did we learn from the individual platform</a:t>
            </a:r>
          </a:p>
        </p:txBody>
      </p:sp>
      <p:sp>
        <p:nvSpPr>
          <p:cNvPr id="4" name="Slide Number Placeholder 3"/>
          <p:cNvSpPr>
            <a:spLocks noGrp="1"/>
          </p:cNvSpPr>
          <p:nvPr>
            <p:ph type="sldNum" sz="quarter" idx="10"/>
          </p:nvPr>
        </p:nvSpPr>
        <p:spPr/>
        <p:txBody>
          <a:bodyPr/>
          <a:lstStyle/>
          <a:p>
            <a:fld id="{7A8F3025-70D2-7044-A672-ED3A4D9CD527}" type="slidenum">
              <a:rPr lang="en-US" smtClean="0"/>
              <a:t>17</a:t>
            </a:fld>
            <a:endParaRPr lang="en-US"/>
          </a:p>
        </p:txBody>
      </p:sp>
    </p:spTree>
    <p:extLst>
      <p:ext uri="{BB962C8B-B14F-4D97-AF65-F5344CB8AC3E}">
        <p14:creationId xmlns:p14="http://schemas.microsoft.com/office/powerpoint/2010/main" val="2481639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F3025-70D2-7044-A672-ED3A4D9CD527}" type="slidenum">
              <a:rPr lang="en-US" smtClean="0"/>
              <a:t>18</a:t>
            </a:fld>
            <a:endParaRPr lang="en-US"/>
          </a:p>
        </p:txBody>
      </p:sp>
    </p:spTree>
    <p:extLst>
      <p:ext uri="{BB962C8B-B14F-4D97-AF65-F5344CB8AC3E}">
        <p14:creationId xmlns:p14="http://schemas.microsoft.com/office/powerpoint/2010/main" val="1632551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F3025-70D2-7044-A672-ED3A4D9CD527}" type="slidenum">
              <a:rPr lang="en-US" smtClean="0"/>
              <a:t>19</a:t>
            </a:fld>
            <a:endParaRPr lang="en-US"/>
          </a:p>
        </p:txBody>
      </p:sp>
    </p:spTree>
    <p:extLst>
      <p:ext uri="{BB962C8B-B14F-4D97-AF65-F5344CB8AC3E}">
        <p14:creationId xmlns:p14="http://schemas.microsoft.com/office/powerpoint/2010/main" val="1750106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F3025-70D2-7044-A672-ED3A4D9CD527}" type="slidenum">
              <a:rPr lang="en-US" smtClean="0"/>
              <a:t>20</a:t>
            </a:fld>
            <a:endParaRPr lang="en-US"/>
          </a:p>
        </p:txBody>
      </p:sp>
    </p:spTree>
    <p:extLst>
      <p:ext uri="{BB962C8B-B14F-4D97-AF65-F5344CB8AC3E}">
        <p14:creationId xmlns:p14="http://schemas.microsoft.com/office/powerpoint/2010/main" val="33036616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Red option 1 (add own image)">
    <p:spTree>
      <p:nvGrpSpPr>
        <p:cNvPr id="1" name=""/>
        <p:cNvGrpSpPr/>
        <p:nvPr/>
      </p:nvGrpSpPr>
      <p:grpSpPr>
        <a:xfrm>
          <a:off x="0" y="0"/>
          <a:ext cx="0" cy="0"/>
          <a:chOff x="0" y="0"/>
          <a:chExt cx="0" cy="0"/>
        </a:xfrm>
      </p:grpSpPr>
      <p:pic>
        <p:nvPicPr>
          <p:cNvPr id="11" name="Picture 10" descr="PPT Template_widescreen_background file_red.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itle 8"/>
          <p:cNvSpPr>
            <a:spLocks noGrp="1"/>
          </p:cNvSpPr>
          <p:nvPr>
            <p:ph type="title"/>
          </p:nvPr>
        </p:nvSpPr>
        <p:spPr>
          <a:xfrm>
            <a:off x="381883" y="1290842"/>
            <a:ext cx="3965263" cy="1303630"/>
          </a:xfrm>
        </p:spPr>
        <p:txBody>
          <a:bodyPr anchor="t"/>
          <a:lstStyle>
            <a:lvl1pPr>
              <a:defRPr sz="280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1"/>
          </p:nvPr>
        </p:nvSpPr>
        <p:spPr>
          <a:xfrm>
            <a:off x="383330" y="2594472"/>
            <a:ext cx="3963817" cy="639366"/>
          </a:xfrm>
        </p:spPr>
        <p:txBody>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
        <p:nvSpPr>
          <p:cNvPr id="14" name="Picture Placeholder 13"/>
          <p:cNvSpPr>
            <a:spLocks noGrp="1"/>
          </p:cNvSpPr>
          <p:nvPr>
            <p:ph type="pic" sz="quarter" idx="12"/>
          </p:nvPr>
        </p:nvSpPr>
        <p:spPr>
          <a:xfrm>
            <a:off x="4587876" y="0"/>
            <a:ext cx="4556125" cy="5143500"/>
          </a:xfrm>
          <a:solidFill>
            <a:schemeClr val="bg1">
              <a:lumMod val="85000"/>
            </a:schemeClr>
          </a:solidFill>
        </p:spPr>
        <p:txBody>
          <a:bodyPr rtlCol="0" anchor="ctr">
            <a:normAutofit/>
          </a:bodyPr>
          <a:lstStyle>
            <a:lvl1pPr marL="0" indent="0" algn="ctr">
              <a:buNone/>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76117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White option 3">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7" descr="Cropped images_Widescreen_6.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49788" y="314325"/>
            <a:ext cx="4030662" cy="451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descr="USY_MB1_PMS_1_Colour_Standard_Logo.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4025" y="4443413"/>
            <a:ext cx="1109663" cy="382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8"/>
          <p:cNvSpPr>
            <a:spLocks noGrp="1"/>
          </p:cNvSpPr>
          <p:nvPr>
            <p:ph type="title"/>
          </p:nvPr>
        </p:nvSpPr>
        <p:spPr>
          <a:xfrm>
            <a:off x="381883" y="1290842"/>
            <a:ext cx="3965263" cy="1303630"/>
          </a:xfrm>
        </p:spPr>
        <p:txBody>
          <a:bodyPr anchor="t"/>
          <a:lstStyle>
            <a:lvl1pPr>
              <a:defRPr sz="2800">
                <a:solidFill>
                  <a:schemeClr val="accent1"/>
                </a:solidFill>
              </a:defRPr>
            </a:lvl1pPr>
          </a:lstStyle>
          <a:p>
            <a:r>
              <a:rPr lang="en-US"/>
              <a:t>Click to edit Master title style</a:t>
            </a:r>
            <a:endParaRPr lang="en-US" dirty="0"/>
          </a:p>
        </p:txBody>
      </p:sp>
      <p:sp>
        <p:nvSpPr>
          <p:cNvPr id="11" name="Text Placeholder 4"/>
          <p:cNvSpPr>
            <a:spLocks noGrp="1"/>
          </p:cNvSpPr>
          <p:nvPr>
            <p:ph type="body" sz="quarter" idx="11"/>
          </p:nvPr>
        </p:nvSpPr>
        <p:spPr>
          <a:xfrm>
            <a:off x="383330" y="2594472"/>
            <a:ext cx="3963817" cy="639366"/>
          </a:xfrm>
        </p:spPr>
        <p:txBody>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66307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White option 4">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7" descr="Cropped images_Widescreen_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45025" y="309563"/>
            <a:ext cx="4035425" cy="451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descr="USY_MB1_PMS_1_Colour_Standard_Logo.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4025" y="4443413"/>
            <a:ext cx="1109663" cy="382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8"/>
          <p:cNvSpPr>
            <a:spLocks noGrp="1"/>
          </p:cNvSpPr>
          <p:nvPr>
            <p:ph type="title"/>
          </p:nvPr>
        </p:nvSpPr>
        <p:spPr>
          <a:xfrm>
            <a:off x="381883" y="1290842"/>
            <a:ext cx="3965263" cy="1303630"/>
          </a:xfrm>
        </p:spPr>
        <p:txBody>
          <a:bodyPr anchor="t"/>
          <a:lstStyle>
            <a:lvl1pPr>
              <a:defRPr sz="2800">
                <a:solidFill>
                  <a:schemeClr val="accent1"/>
                </a:solidFill>
              </a:defRPr>
            </a:lvl1pPr>
          </a:lstStyle>
          <a:p>
            <a:r>
              <a:rPr lang="en-US"/>
              <a:t>Click to edit Master title style</a:t>
            </a:r>
            <a:endParaRPr lang="en-US" dirty="0"/>
          </a:p>
        </p:txBody>
      </p:sp>
      <p:sp>
        <p:nvSpPr>
          <p:cNvPr id="11" name="Text Placeholder 4"/>
          <p:cNvSpPr>
            <a:spLocks noGrp="1"/>
          </p:cNvSpPr>
          <p:nvPr>
            <p:ph type="body" sz="quarter" idx="11"/>
          </p:nvPr>
        </p:nvSpPr>
        <p:spPr>
          <a:xfrm>
            <a:off x="383330" y="2594472"/>
            <a:ext cx="3963817" cy="639366"/>
          </a:xfrm>
        </p:spPr>
        <p:txBody>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04526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White option 5 (no image)">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7" descr="USY_MB1_PMS_1_Colour_Standard_Logo.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4025" y="4443413"/>
            <a:ext cx="1109663" cy="382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8"/>
          <p:cNvSpPr>
            <a:spLocks noGrp="1"/>
          </p:cNvSpPr>
          <p:nvPr>
            <p:ph type="title"/>
          </p:nvPr>
        </p:nvSpPr>
        <p:spPr>
          <a:xfrm>
            <a:off x="381883" y="1290842"/>
            <a:ext cx="3965263" cy="1303630"/>
          </a:xfrm>
        </p:spPr>
        <p:txBody>
          <a:bodyPr anchor="t"/>
          <a:lstStyle>
            <a:lvl1pPr>
              <a:defRPr sz="2800">
                <a:solidFill>
                  <a:schemeClr val="accent1"/>
                </a:solidFill>
              </a:defRPr>
            </a:lvl1pPr>
          </a:lstStyle>
          <a:p>
            <a:r>
              <a:rPr lang="en-US"/>
              <a:t>Click to edit Master title style</a:t>
            </a:r>
            <a:endParaRPr lang="en-US" dirty="0"/>
          </a:p>
        </p:txBody>
      </p:sp>
      <p:sp>
        <p:nvSpPr>
          <p:cNvPr id="11" name="Text Placeholder 4"/>
          <p:cNvSpPr>
            <a:spLocks noGrp="1"/>
          </p:cNvSpPr>
          <p:nvPr>
            <p:ph type="body" sz="quarter" idx="11"/>
          </p:nvPr>
        </p:nvSpPr>
        <p:spPr>
          <a:xfrm>
            <a:off x="383330" y="2594472"/>
            <a:ext cx="3963817" cy="639366"/>
          </a:xfrm>
        </p:spPr>
        <p:txBody>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51898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marL="742950" indent="-285750">
              <a:lnSpc>
                <a:spcPct val="90000"/>
              </a:lnSpc>
              <a:buFont typeface="Lucida Grande"/>
              <a:buChar char="–"/>
              <a:defRPr/>
            </a:lvl2pPr>
            <a:lvl3pPr>
              <a:lnSpc>
                <a:spcPct val="90000"/>
              </a:lnSpc>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8069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le and 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019944"/>
            <a:ext cx="4038600" cy="3394472"/>
          </a:xfrm>
        </p:spPr>
        <p:txBody>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019944"/>
            <a:ext cx="4038600" cy="3394472"/>
          </a:xfrm>
        </p:spPr>
        <p:txBody>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22664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9" name="Text Placeholder 7"/>
          <p:cNvSpPr>
            <a:spLocks noGrp="1"/>
          </p:cNvSpPr>
          <p:nvPr>
            <p:ph type="body" sz="quarter" idx="12"/>
          </p:nvPr>
        </p:nvSpPr>
        <p:spPr>
          <a:xfrm>
            <a:off x="457200" y="4118372"/>
            <a:ext cx="4038600" cy="403202"/>
          </a:xfrm>
        </p:spPr>
        <p:txBody>
          <a:bodyPr lIns="0" tIns="72000" rIns="72000">
            <a:noAutofit/>
          </a:bodyPr>
          <a:lstStyle>
            <a:lvl1pPr marL="0" marR="0" indent="0" algn="l" defTabSz="457200" rtl="0" eaLnBrk="1" fontAlgn="auto" latinLnBrk="0" hangingPunct="1">
              <a:lnSpc>
                <a:spcPct val="100000"/>
              </a:lnSpc>
              <a:spcBef>
                <a:spcPct val="20000"/>
              </a:spcBef>
              <a:spcAft>
                <a:spcPts val="0"/>
              </a:spcAft>
              <a:buClrTx/>
              <a:buSzTx/>
              <a:buFont typeface="Lucida Grande"/>
              <a:buNone/>
              <a:tabLst/>
              <a:defRPr sz="11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p:txBody>
      </p:sp>
      <p:sp>
        <p:nvSpPr>
          <p:cNvPr id="6" name="Picture Placeholder 5"/>
          <p:cNvSpPr>
            <a:spLocks noGrp="1"/>
          </p:cNvSpPr>
          <p:nvPr>
            <p:ph type="pic" sz="quarter" idx="10"/>
          </p:nvPr>
        </p:nvSpPr>
        <p:spPr>
          <a:xfrm>
            <a:off x="457200" y="1020366"/>
            <a:ext cx="4038600" cy="3097796"/>
          </a:xfrm>
        </p:spPr>
        <p:txBody>
          <a:bodyPr rtlCol="0">
            <a:normAutofit/>
          </a:bodyPr>
          <a:lstStyle>
            <a:lvl1pPr marL="0" indent="0">
              <a:buNone/>
              <a:defRPr/>
            </a:lvl1pPr>
          </a:lstStyle>
          <a:p>
            <a:pPr lvl="0"/>
            <a:r>
              <a:rPr lang="en-US" noProof="0"/>
              <a:t>Click icon to add picture</a:t>
            </a:r>
            <a:endParaRPr lang="en-US" noProof="0" dirty="0"/>
          </a:p>
        </p:txBody>
      </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48200" y="1019944"/>
            <a:ext cx="4038600" cy="3394472"/>
          </a:xfrm>
        </p:spPr>
        <p:txBody>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11627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sp>
        <p:nvSpPr>
          <p:cNvPr id="5" name="Table Placeholder 4"/>
          <p:cNvSpPr>
            <a:spLocks noGrp="1"/>
          </p:cNvSpPr>
          <p:nvPr>
            <p:ph type="tbl" sz="quarter" idx="12"/>
          </p:nvPr>
        </p:nvSpPr>
        <p:spPr>
          <a:xfrm>
            <a:off x="457200" y="1020367"/>
            <a:ext cx="4038600" cy="3098006"/>
          </a:xfrm>
        </p:spPr>
        <p:txBody>
          <a:bodyPr rtlCol="0">
            <a:normAutofit/>
          </a:bodyPr>
          <a:lstStyle>
            <a:lvl1pPr marL="0" indent="0">
              <a:buNone/>
              <a:defRPr/>
            </a:lvl1pPr>
          </a:lstStyle>
          <a:p>
            <a:pPr lvl="0"/>
            <a:r>
              <a:rPr lang="en-US" noProof="0"/>
              <a:t>Click icon to add table</a:t>
            </a:r>
            <a:endParaRPr lang="en-US" noProof="0" dirty="0"/>
          </a:p>
        </p:txBody>
      </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48200" y="1019944"/>
            <a:ext cx="4038600" cy="3394472"/>
          </a:xfrm>
        </p:spPr>
        <p:txBody>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Text Placeholder 7"/>
          <p:cNvSpPr>
            <a:spLocks noGrp="1"/>
          </p:cNvSpPr>
          <p:nvPr>
            <p:ph type="body" sz="quarter" idx="11"/>
          </p:nvPr>
        </p:nvSpPr>
        <p:spPr>
          <a:xfrm>
            <a:off x="457200" y="4118372"/>
            <a:ext cx="4038600" cy="403202"/>
          </a:xfrm>
        </p:spPr>
        <p:txBody>
          <a:bodyPr lIns="0" tIns="72000" rIns="72000">
            <a:noAutofit/>
          </a:bodyPr>
          <a:lstStyle>
            <a:lvl1pPr marL="0" marR="0" indent="0" algn="l" defTabSz="457200" rtl="0" eaLnBrk="1" fontAlgn="auto" latinLnBrk="0" hangingPunct="1">
              <a:lnSpc>
                <a:spcPct val="100000"/>
              </a:lnSpc>
              <a:spcBef>
                <a:spcPct val="20000"/>
              </a:spcBef>
              <a:spcAft>
                <a:spcPts val="0"/>
              </a:spcAft>
              <a:buClrTx/>
              <a:buSzTx/>
              <a:buFont typeface="Lucida Grande"/>
              <a:buNone/>
              <a:tabLst/>
              <a:defRPr sz="11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25970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and Chart">
    <p:spTree>
      <p:nvGrpSpPr>
        <p:cNvPr id="1" name=""/>
        <p:cNvGrpSpPr/>
        <p:nvPr/>
      </p:nvGrpSpPr>
      <p:grpSpPr>
        <a:xfrm>
          <a:off x="0" y="0"/>
          <a:ext cx="0" cy="0"/>
          <a:chOff x="0" y="0"/>
          <a:chExt cx="0" cy="0"/>
        </a:xfrm>
      </p:grpSpPr>
      <p:sp>
        <p:nvSpPr>
          <p:cNvPr id="6" name="Chart Placeholder 5"/>
          <p:cNvSpPr>
            <a:spLocks noGrp="1"/>
          </p:cNvSpPr>
          <p:nvPr>
            <p:ph type="chart" sz="quarter" idx="13"/>
          </p:nvPr>
        </p:nvSpPr>
        <p:spPr>
          <a:xfrm>
            <a:off x="457200" y="1020367"/>
            <a:ext cx="4038600" cy="3098006"/>
          </a:xfrm>
        </p:spPr>
        <p:txBody>
          <a:bodyPr rtlCol="0">
            <a:normAutofit/>
          </a:bodyPr>
          <a:lstStyle>
            <a:lvl1pPr marL="0" marR="0" indent="0" algn="l" defTabSz="457200" rtl="0" eaLnBrk="1" fontAlgn="auto" latinLnBrk="0" hangingPunct="1">
              <a:lnSpc>
                <a:spcPct val="100000"/>
              </a:lnSpc>
              <a:spcBef>
                <a:spcPct val="20000"/>
              </a:spcBef>
              <a:spcAft>
                <a:spcPts val="0"/>
              </a:spcAft>
              <a:buClrTx/>
              <a:buSzTx/>
              <a:buFont typeface="Lucida Grande"/>
              <a:buNone/>
              <a:tabLst/>
              <a:defRPr/>
            </a:lvl1pPr>
          </a:lstStyle>
          <a:p>
            <a:pPr lvl="0"/>
            <a:r>
              <a:rPr lang="en-US" noProof="0"/>
              <a:t>Click icon to add chart</a:t>
            </a:r>
            <a:endParaRPr lang="en-US" noProof="0" dirty="0"/>
          </a:p>
        </p:txBody>
      </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48200" y="1019944"/>
            <a:ext cx="4038600" cy="3394472"/>
          </a:xfrm>
        </p:spPr>
        <p:txBody>
          <a:bodyPr/>
          <a:lstStyle>
            <a:lvl1pPr>
              <a:defRPr sz="2400"/>
            </a:lvl1pPr>
            <a:lvl2pPr>
              <a:defRPr sz="24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Text Placeholder 7"/>
          <p:cNvSpPr>
            <a:spLocks noGrp="1"/>
          </p:cNvSpPr>
          <p:nvPr>
            <p:ph type="body" sz="quarter" idx="11"/>
          </p:nvPr>
        </p:nvSpPr>
        <p:spPr>
          <a:xfrm>
            <a:off x="457200" y="4118372"/>
            <a:ext cx="4038600" cy="403202"/>
          </a:xfrm>
        </p:spPr>
        <p:txBody>
          <a:bodyPr lIns="0" tIns="72000" rIns="72000">
            <a:noAutofit/>
          </a:bodyPr>
          <a:lstStyle>
            <a:lvl1pPr marL="0" marR="0" indent="0" algn="l" defTabSz="457200" rtl="0" eaLnBrk="1" fontAlgn="auto" latinLnBrk="0" hangingPunct="1">
              <a:lnSpc>
                <a:spcPct val="100000"/>
              </a:lnSpc>
              <a:spcBef>
                <a:spcPct val="20000"/>
              </a:spcBef>
              <a:spcAft>
                <a:spcPts val="0"/>
              </a:spcAft>
              <a:buClrTx/>
              <a:buSzTx/>
              <a:buFont typeface="Lucida Grande"/>
              <a:buNone/>
              <a:tabLst/>
              <a:defRPr sz="11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18079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p:txBody>
          <a:bodyPr rtlCol="0" anchor="ctr" anchorCtr="1">
            <a:normAutofit/>
          </a:bodyPr>
          <a:lstStyle>
            <a:lvl1pPr marL="0" indent="0" algn="ctr">
              <a:buNone/>
              <a:defRPr baseline="0"/>
            </a:lvl1pPr>
          </a:lstStyle>
          <a:p>
            <a:pPr lvl="0"/>
            <a:r>
              <a:rPr lang="en-US" noProof="0"/>
              <a:t>Click icon to add picture</a:t>
            </a:r>
            <a:endParaRPr lang="en-US" noProof="0" dirty="0"/>
          </a:p>
        </p:txBody>
      </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831894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3643587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Red option 2">
    <p:spTree>
      <p:nvGrpSpPr>
        <p:cNvPr id="1" name=""/>
        <p:cNvGrpSpPr/>
        <p:nvPr/>
      </p:nvGrpSpPr>
      <p:grpSpPr>
        <a:xfrm>
          <a:off x="0" y="0"/>
          <a:ext cx="0" cy="0"/>
          <a:chOff x="0" y="0"/>
          <a:chExt cx="0" cy="0"/>
        </a:xfrm>
      </p:grpSpPr>
      <p:pic>
        <p:nvPicPr>
          <p:cNvPr id="11" name="Picture 10" descr="PPT Template_widescreen_background file_red.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descr="269F7152-Edit.jpg"/>
          <p:cNvPicPr>
            <a:picLocks noChangeAspect="1"/>
          </p:cNvPicPr>
          <p:nvPr userDrawn="1"/>
        </p:nvPicPr>
        <p:blipFill rotWithShape="1">
          <a:blip r:embed="rId3">
            <a:extLst>
              <a:ext uri="{28A0092B-C50C-407E-A947-70E740481C1C}">
                <a14:useLocalDpi xmlns:a14="http://schemas.microsoft.com/office/drawing/2010/main" val="0"/>
              </a:ext>
            </a:extLst>
          </a:blip>
          <a:srcRect l="20099" r="20655"/>
          <a:stretch/>
        </p:blipFill>
        <p:spPr>
          <a:xfrm>
            <a:off x="4579682" y="0"/>
            <a:ext cx="4564318" cy="5165567"/>
          </a:xfrm>
          <a:prstGeom prst="rect">
            <a:avLst/>
          </a:prstGeom>
        </p:spPr>
      </p:pic>
      <p:sp>
        <p:nvSpPr>
          <p:cNvPr id="12" name="Title 8"/>
          <p:cNvSpPr>
            <a:spLocks noGrp="1"/>
          </p:cNvSpPr>
          <p:nvPr>
            <p:ph type="title"/>
          </p:nvPr>
        </p:nvSpPr>
        <p:spPr>
          <a:xfrm>
            <a:off x="381883" y="1290842"/>
            <a:ext cx="3965263" cy="1303630"/>
          </a:xfrm>
        </p:spPr>
        <p:txBody>
          <a:bodyPr anchor="t"/>
          <a:lstStyle>
            <a:lvl1pPr>
              <a:defRPr sz="2800">
                <a:solidFill>
                  <a:schemeClr val="bg1"/>
                </a:solidFill>
              </a:defRPr>
            </a:lvl1pPr>
          </a:lstStyle>
          <a:p>
            <a:r>
              <a:rPr lang="en-US"/>
              <a:t>Click to edit Master title style</a:t>
            </a:r>
            <a:endParaRPr lang="en-US" dirty="0"/>
          </a:p>
        </p:txBody>
      </p:sp>
      <p:sp>
        <p:nvSpPr>
          <p:cNvPr id="13" name="Text Placeholder 4"/>
          <p:cNvSpPr>
            <a:spLocks noGrp="1"/>
          </p:cNvSpPr>
          <p:nvPr>
            <p:ph type="body" sz="quarter" idx="11"/>
          </p:nvPr>
        </p:nvSpPr>
        <p:spPr>
          <a:xfrm>
            <a:off x="383330" y="2594472"/>
            <a:ext cx="3963817" cy="639366"/>
          </a:xfrm>
        </p:spPr>
        <p:txBody>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06988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60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 Option 1">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pic>
        <p:nvPicPr>
          <p:cNvPr id="8" name="Picture 7" descr="USY_MB1_PMS_1_Colour_Reversed_Logo.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4025" y="4429125"/>
            <a:ext cx="1536700"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8"/>
          <p:cNvSpPr>
            <a:spLocks noGrp="1"/>
          </p:cNvSpPr>
          <p:nvPr>
            <p:ph type="title"/>
          </p:nvPr>
        </p:nvSpPr>
        <p:spPr>
          <a:xfrm>
            <a:off x="381884" y="261227"/>
            <a:ext cx="8388586" cy="396568"/>
          </a:xfrm>
        </p:spPr>
        <p:txBody>
          <a:bodyPr tIns="0" anchor="t"/>
          <a:lstStyle>
            <a:lvl1pPr>
              <a:defRPr baseline="0">
                <a:solidFill>
                  <a:schemeClr val="accent1"/>
                </a:solidFill>
              </a:defRPr>
            </a:lvl1pPr>
          </a:lstStyle>
          <a:p>
            <a:r>
              <a:rPr lang="en-US"/>
              <a:t>Click to edit Master title style</a:t>
            </a:r>
            <a:endParaRPr lang="en-US" dirty="0"/>
          </a:p>
        </p:txBody>
      </p:sp>
      <p:sp>
        <p:nvSpPr>
          <p:cNvPr id="5" name="Text Placeholder 4"/>
          <p:cNvSpPr>
            <a:spLocks noGrp="1"/>
          </p:cNvSpPr>
          <p:nvPr>
            <p:ph type="body" sz="quarter" idx="11"/>
          </p:nvPr>
        </p:nvSpPr>
        <p:spPr>
          <a:xfrm>
            <a:off x="381884" y="657795"/>
            <a:ext cx="8387705" cy="639366"/>
          </a:xfrm>
        </p:spPr>
        <p:txBody>
          <a:bodyPr tIns="72000"/>
          <a:lstStyle>
            <a:lvl1pPr marL="0" indent="0">
              <a:lnSpc>
                <a:spcPct val="90000"/>
              </a:lnSpc>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7" name="Picture Placeholder 13"/>
          <p:cNvSpPr>
            <a:spLocks noGrp="1"/>
          </p:cNvSpPr>
          <p:nvPr>
            <p:ph type="pic" sz="quarter" idx="12"/>
          </p:nvPr>
        </p:nvSpPr>
        <p:spPr>
          <a:xfrm>
            <a:off x="454455" y="1350309"/>
            <a:ext cx="8226486" cy="3476622"/>
          </a:xfrm>
          <a:solidFill>
            <a:srgbClr val="D9D9D9"/>
          </a:solidFill>
        </p:spPr>
        <p:txBody>
          <a:bodyPr rtlCol="0" anchor="ctr">
            <a:normAutofit/>
          </a:bodyPr>
          <a:lstStyle>
            <a:lvl1pPr marL="0" indent="0" algn="ctr">
              <a:buNone/>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591622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Divider - Option 2">
    <p:spTree>
      <p:nvGrpSpPr>
        <p:cNvPr id="1" name=""/>
        <p:cNvGrpSpPr/>
        <p:nvPr/>
      </p:nvGrpSpPr>
      <p:grpSpPr>
        <a:xfrm>
          <a:off x="0" y="0"/>
          <a:ext cx="0" cy="0"/>
          <a:chOff x="0" y="0"/>
          <a:chExt cx="0" cy="0"/>
        </a:xfrm>
      </p:grpSpPr>
      <p:pic>
        <p:nvPicPr>
          <p:cNvPr id="2" name="Picture 1" descr="PPT Template_widescreen_background file_charcoal.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00"/>
          </a:xfrm>
          <a:prstGeom prst="rect">
            <a:avLst/>
          </a:prstGeom>
        </p:spPr>
      </p:pic>
      <p:sp>
        <p:nvSpPr>
          <p:cNvPr id="9" name="Title 8"/>
          <p:cNvSpPr>
            <a:spLocks noGrp="1"/>
          </p:cNvSpPr>
          <p:nvPr>
            <p:ph type="title"/>
          </p:nvPr>
        </p:nvSpPr>
        <p:spPr>
          <a:xfrm>
            <a:off x="381884" y="1348200"/>
            <a:ext cx="3948874" cy="1224574"/>
          </a:xfrm>
        </p:spPr>
        <p:txBody>
          <a:bodyPr tIns="0" anchor="t"/>
          <a:lstStyle>
            <a:lvl1pPr>
              <a:defRPr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12442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 Option 3">
    <p:spTree>
      <p:nvGrpSpPr>
        <p:cNvPr id="1" name=""/>
        <p:cNvGrpSpPr/>
        <p:nvPr/>
      </p:nvGrpSpPr>
      <p:grpSpPr>
        <a:xfrm>
          <a:off x="0" y="0"/>
          <a:ext cx="0" cy="0"/>
          <a:chOff x="0" y="0"/>
          <a:chExt cx="0" cy="0"/>
        </a:xfrm>
      </p:grpSpPr>
      <p:pic>
        <p:nvPicPr>
          <p:cNvPr id="2" name="Picture 1" descr="PPT Template_widescreen_background file_blue.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00"/>
          </a:xfrm>
          <a:prstGeom prst="rect">
            <a:avLst/>
          </a:prstGeom>
        </p:spPr>
      </p:pic>
      <p:sp>
        <p:nvSpPr>
          <p:cNvPr id="7" name="Title 8"/>
          <p:cNvSpPr>
            <a:spLocks noGrp="1"/>
          </p:cNvSpPr>
          <p:nvPr>
            <p:ph type="title"/>
          </p:nvPr>
        </p:nvSpPr>
        <p:spPr>
          <a:xfrm>
            <a:off x="381884" y="1348200"/>
            <a:ext cx="3948874" cy="1388445"/>
          </a:xfrm>
        </p:spPr>
        <p:txBody>
          <a:bodyPr tIns="0" anchor="t"/>
          <a:lstStyle>
            <a:lvl1pPr>
              <a:defRPr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57315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 Option 4">
    <p:spTree>
      <p:nvGrpSpPr>
        <p:cNvPr id="1" name=""/>
        <p:cNvGrpSpPr/>
        <p:nvPr/>
      </p:nvGrpSpPr>
      <p:grpSpPr>
        <a:xfrm>
          <a:off x="0" y="0"/>
          <a:ext cx="0" cy="0"/>
          <a:chOff x="0" y="0"/>
          <a:chExt cx="0" cy="0"/>
        </a:xfrm>
      </p:grpSpPr>
      <p:pic>
        <p:nvPicPr>
          <p:cNvPr id="2" name="Picture 1" descr="PPT Template_widescreen_background file_yellow.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00"/>
          </a:xfrm>
          <a:prstGeom prst="rect">
            <a:avLst/>
          </a:prstGeom>
        </p:spPr>
      </p:pic>
      <p:sp>
        <p:nvSpPr>
          <p:cNvPr id="8" name="Title 8"/>
          <p:cNvSpPr>
            <a:spLocks noGrp="1"/>
          </p:cNvSpPr>
          <p:nvPr>
            <p:ph type="title"/>
          </p:nvPr>
        </p:nvSpPr>
        <p:spPr>
          <a:xfrm>
            <a:off x="381884" y="1348200"/>
            <a:ext cx="3948874" cy="1634252"/>
          </a:xfrm>
        </p:spPr>
        <p:txBody>
          <a:bodyPr tIns="0" anchor="t"/>
          <a:lstStyle>
            <a:lvl1pPr>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536977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 FONT IN ARIAL 24PT  [1 line only]</a:t>
            </a:r>
            <a:endParaRPr lang="en-AU" dirty="0"/>
          </a:p>
        </p:txBody>
      </p:sp>
      <p:sp>
        <p:nvSpPr>
          <p:cNvPr id="3" name="Content Placeholder 2"/>
          <p:cNvSpPr>
            <a:spLocks noGrp="1"/>
          </p:cNvSpPr>
          <p:nvPr>
            <p:ph sz="half" idx="1"/>
          </p:nvPr>
        </p:nvSpPr>
        <p:spPr>
          <a:xfrm>
            <a:off x="250824" y="1329932"/>
            <a:ext cx="4321176" cy="3401615"/>
          </a:xfrm>
        </p:spPr>
        <p:txBody>
          <a:bodyPr>
            <a:normAutofit/>
          </a:bodyPr>
          <a:lstStyle>
            <a:lvl1pPr>
              <a:defRPr sz="1500"/>
            </a:lvl1pPr>
            <a:lvl2pPr>
              <a:defRPr sz="1350"/>
            </a:lvl2pPr>
            <a:lvl3pPr>
              <a:defRPr sz="1350"/>
            </a:lvl3pPr>
            <a:lvl4pPr>
              <a:defRPr sz="1350"/>
            </a:lvl4pPr>
            <a:lvl5pPr>
              <a:defRPr sz="1200"/>
            </a:lvl5pPr>
            <a:lvl6pPr>
              <a:defRPr sz="120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4643445" y="1329932"/>
            <a:ext cx="4270375" cy="3401615"/>
          </a:xfrm>
        </p:spPr>
        <p:txBody>
          <a:bodyPr>
            <a:normAutofit/>
          </a:bodyPr>
          <a:lstStyle>
            <a:lvl1pPr>
              <a:defRPr sz="1500"/>
            </a:lvl1pPr>
            <a:lvl2pPr>
              <a:defRPr sz="1350"/>
            </a:lvl2pPr>
            <a:lvl3pPr>
              <a:defRPr sz="1350"/>
            </a:lvl3pPr>
            <a:lvl4pPr>
              <a:defRPr sz="1350"/>
            </a:lvl4pPr>
            <a:lvl5pPr>
              <a:defRPr sz="1200"/>
            </a:lvl5pPr>
            <a:lvl6pPr>
              <a:defRPr sz="120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5EB0718A-1B3D-42D2-9A2B-FB6CFA4B4E8D}" type="slidenum">
              <a:rPr lang="en-AU" smtClean="0"/>
              <a:pPr/>
              <a:t>‹#›</a:t>
            </a:fld>
            <a:endParaRPr lang="en-AU"/>
          </a:p>
        </p:txBody>
      </p:sp>
      <p:sp>
        <p:nvSpPr>
          <p:cNvPr id="9" name="Text Placeholder 8"/>
          <p:cNvSpPr>
            <a:spLocks noGrp="1"/>
          </p:cNvSpPr>
          <p:nvPr>
            <p:ph type="body" sz="quarter" idx="13" hasCustomPrompt="1"/>
          </p:nvPr>
        </p:nvSpPr>
        <p:spPr>
          <a:xfrm>
            <a:off x="250825" y="951314"/>
            <a:ext cx="8662988" cy="364343"/>
          </a:xfrm>
        </p:spPr>
        <p:txBody>
          <a:bodyPr tIns="0" rIns="0" bIns="0" anchor="ctr">
            <a:normAutofit/>
          </a:bodyPr>
          <a:lstStyle>
            <a:lvl1pPr marL="0" indent="0">
              <a:lnSpc>
                <a:spcPts val="1350"/>
              </a:lnSpc>
              <a:spcBef>
                <a:spcPts val="0"/>
              </a:spcBef>
              <a:spcAft>
                <a:spcPts val="0"/>
              </a:spcAft>
              <a:buNone/>
              <a:defRPr sz="1500">
                <a:solidFill>
                  <a:schemeClr val="tx1"/>
                </a:solidFill>
              </a:defRPr>
            </a:lvl1pPr>
          </a:lstStyle>
          <a:p>
            <a:pPr lvl="0"/>
            <a:r>
              <a:rPr lang="en-US" dirty="0"/>
              <a:t>SUB HEADING [1 line only]</a:t>
            </a:r>
            <a:endParaRPr lang="en-AU" dirty="0"/>
          </a:p>
        </p:txBody>
      </p:sp>
    </p:spTree>
    <p:extLst>
      <p:ext uri="{BB962C8B-B14F-4D97-AF65-F5344CB8AC3E}">
        <p14:creationId xmlns:p14="http://schemas.microsoft.com/office/powerpoint/2010/main" val="856958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 FONT IN ARIAL 24PT  [1 line only]</a:t>
            </a:r>
            <a:endParaRPr lang="en-AU" dirty="0"/>
          </a:p>
        </p:txBody>
      </p:sp>
      <p:sp>
        <p:nvSpPr>
          <p:cNvPr id="3" name="Content Placeholder 2"/>
          <p:cNvSpPr>
            <a:spLocks noGrp="1"/>
          </p:cNvSpPr>
          <p:nvPr>
            <p:ph idx="1"/>
          </p:nvPr>
        </p:nvSpPr>
        <p:spPr>
          <a:xfrm>
            <a:off x="250825" y="1329930"/>
            <a:ext cx="8662989" cy="3509962"/>
          </a:xfrm>
        </p:spPr>
        <p:txBody>
          <a:bodyPr/>
          <a:lstStyle>
            <a:lvl1pPr>
              <a:spcBef>
                <a:spcPts val="375"/>
              </a:spcBef>
              <a:spcAft>
                <a:spcPts val="375"/>
              </a:spcAft>
              <a:defRPr/>
            </a:lvl1pPr>
            <a:lvl2pPr>
              <a:spcBef>
                <a:spcPts val="375"/>
              </a:spcBef>
              <a:spcAft>
                <a:spcPts val="375"/>
              </a:spcAft>
              <a:defRPr/>
            </a:lvl2pPr>
            <a:lvl3pPr>
              <a:spcBef>
                <a:spcPts val="375"/>
              </a:spcBef>
              <a:spcAft>
                <a:spcPts val="375"/>
              </a:spcAft>
              <a:defRPr/>
            </a:lvl3pPr>
            <a:lvl4pPr>
              <a:spcBef>
                <a:spcPts val="375"/>
              </a:spcBef>
              <a:spcAft>
                <a:spcPts val="375"/>
              </a:spcAft>
              <a:defRPr/>
            </a:lvl4pPr>
            <a:lvl5pPr>
              <a:spcBef>
                <a:spcPts val="375"/>
              </a:spcBef>
              <a:spcAft>
                <a:spcPts val="375"/>
              </a:spcAft>
              <a:defRPr/>
            </a:lvl5pPr>
            <a:lvl6pPr marL="806054" indent="-130969">
              <a:buClr>
                <a:schemeClr val="accent1"/>
              </a:buClr>
              <a:defRPr sz="1200" baseline="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AU" dirty="0"/>
              <a:t>Sixth level</a:t>
            </a:r>
          </a:p>
        </p:txBody>
      </p:sp>
      <p:sp>
        <p:nvSpPr>
          <p:cNvPr id="6" name="Slide Number Placeholder 5"/>
          <p:cNvSpPr>
            <a:spLocks noGrp="1"/>
          </p:cNvSpPr>
          <p:nvPr>
            <p:ph type="sldNum" sz="quarter" idx="12"/>
          </p:nvPr>
        </p:nvSpPr>
        <p:spPr>
          <a:xfrm>
            <a:off x="8664606" y="4940056"/>
            <a:ext cx="249208" cy="160736"/>
          </a:xfrm>
          <a:prstGeom prst="rect">
            <a:avLst/>
          </a:prstGeom>
        </p:spPr>
        <p:txBody>
          <a:bodyPr/>
          <a:lstStyle/>
          <a:p>
            <a:fld id="{5EB0718A-1B3D-42D2-9A2B-FB6CFA4B4E8D}" type="slidenum">
              <a:rPr lang="en-AU" smtClean="0"/>
              <a:pPr/>
              <a:t>‹#›</a:t>
            </a:fld>
            <a:endParaRPr lang="en-AU"/>
          </a:p>
        </p:txBody>
      </p:sp>
      <p:sp>
        <p:nvSpPr>
          <p:cNvPr id="9" name="Text Placeholder 8"/>
          <p:cNvSpPr>
            <a:spLocks noGrp="1"/>
          </p:cNvSpPr>
          <p:nvPr>
            <p:ph type="body" sz="quarter" idx="13" hasCustomPrompt="1"/>
          </p:nvPr>
        </p:nvSpPr>
        <p:spPr>
          <a:xfrm>
            <a:off x="250827" y="951312"/>
            <a:ext cx="8662988" cy="364343"/>
          </a:xfrm>
        </p:spPr>
        <p:txBody>
          <a:bodyPr tIns="0" rIns="0" bIns="0" anchor="ctr">
            <a:normAutofit/>
          </a:bodyPr>
          <a:lstStyle>
            <a:lvl1pPr marL="0" indent="0">
              <a:lnSpc>
                <a:spcPts val="1350"/>
              </a:lnSpc>
              <a:spcBef>
                <a:spcPts val="0"/>
              </a:spcBef>
              <a:spcAft>
                <a:spcPts val="0"/>
              </a:spcAft>
              <a:buNone/>
              <a:defRPr sz="1500">
                <a:solidFill>
                  <a:schemeClr val="tx1"/>
                </a:solidFill>
              </a:defRPr>
            </a:lvl1pPr>
          </a:lstStyle>
          <a:p>
            <a:pPr lvl="0"/>
            <a:r>
              <a:rPr lang="en-US" dirty="0"/>
              <a:t>SUB HEADING [1 line only]</a:t>
            </a:r>
            <a:endParaRPr lang="en-AU" dirty="0"/>
          </a:p>
        </p:txBody>
      </p:sp>
    </p:spTree>
    <p:extLst>
      <p:ext uri="{BB962C8B-B14F-4D97-AF65-F5344CB8AC3E}">
        <p14:creationId xmlns:p14="http://schemas.microsoft.com/office/powerpoint/2010/main" val="3052699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Content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 FONT IN ARIAL 24PT  [1 line only]</a:t>
            </a:r>
            <a:endParaRPr lang="en-AU" dirty="0"/>
          </a:p>
        </p:txBody>
      </p:sp>
      <p:sp>
        <p:nvSpPr>
          <p:cNvPr id="3" name="Content Placeholder 2"/>
          <p:cNvSpPr>
            <a:spLocks noGrp="1"/>
          </p:cNvSpPr>
          <p:nvPr>
            <p:ph idx="1"/>
          </p:nvPr>
        </p:nvSpPr>
        <p:spPr>
          <a:xfrm>
            <a:off x="4643445" y="1337728"/>
            <a:ext cx="4270375" cy="3377164"/>
          </a:xfrm>
        </p:spPr>
        <p:txBody>
          <a:bodyPr/>
          <a:lstStyle>
            <a:lvl1pPr>
              <a:spcBef>
                <a:spcPts val="375"/>
              </a:spcBef>
              <a:spcAft>
                <a:spcPts val="375"/>
              </a:spcAft>
              <a:defRPr/>
            </a:lvl1pPr>
            <a:lvl2pPr>
              <a:spcBef>
                <a:spcPts val="375"/>
              </a:spcBef>
              <a:spcAft>
                <a:spcPts val="375"/>
              </a:spcAft>
              <a:defRPr/>
            </a:lvl2pPr>
            <a:lvl3pPr>
              <a:spcBef>
                <a:spcPts val="375"/>
              </a:spcBef>
              <a:spcAft>
                <a:spcPts val="375"/>
              </a:spcAft>
              <a:defRPr/>
            </a:lvl3pPr>
            <a:lvl4pPr>
              <a:spcBef>
                <a:spcPts val="375"/>
              </a:spcBef>
              <a:spcAft>
                <a:spcPts val="375"/>
              </a:spcAft>
              <a:defRPr/>
            </a:lvl4pPr>
            <a:lvl5pPr>
              <a:spcBef>
                <a:spcPts val="375"/>
              </a:spcBef>
              <a:spcAft>
                <a:spcPts val="375"/>
              </a:spcAft>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5EB0718A-1B3D-42D2-9A2B-FB6CFA4B4E8D}" type="slidenum">
              <a:rPr lang="en-AU" smtClean="0"/>
              <a:pPr/>
              <a:t>‹#›</a:t>
            </a:fld>
            <a:endParaRPr lang="en-AU"/>
          </a:p>
        </p:txBody>
      </p:sp>
      <p:sp>
        <p:nvSpPr>
          <p:cNvPr id="8" name="Picture Placeholder 7"/>
          <p:cNvSpPr>
            <a:spLocks noGrp="1"/>
          </p:cNvSpPr>
          <p:nvPr>
            <p:ph type="pic" sz="quarter" idx="14" hasCustomPrompt="1"/>
          </p:nvPr>
        </p:nvSpPr>
        <p:spPr>
          <a:xfrm>
            <a:off x="250832" y="1329933"/>
            <a:ext cx="4321175" cy="2956321"/>
          </a:xfrm>
        </p:spPr>
        <p:txBody>
          <a:bodyPr anchor="t"/>
          <a:lstStyle>
            <a:lvl1pPr algn="ctr">
              <a:buNone/>
              <a:defRPr baseline="0"/>
            </a:lvl1pPr>
          </a:lstStyle>
          <a:p>
            <a:r>
              <a:rPr lang="en-AU" dirty="0"/>
              <a:t>PLACE IMAGE HERE</a:t>
            </a:r>
          </a:p>
          <a:p>
            <a:endParaRPr lang="en-AU" dirty="0"/>
          </a:p>
          <a:p>
            <a:endParaRPr lang="en-AU" dirty="0"/>
          </a:p>
        </p:txBody>
      </p:sp>
      <p:sp>
        <p:nvSpPr>
          <p:cNvPr id="10" name="Text Placeholder 8"/>
          <p:cNvSpPr>
            <a:spLocks noGrp="1"/>
          </p:cNvSpPr>
          <p:nvPr>
            <p:ph type="body" sz="quarter" idx="15" hasCustomPrompt="1"/>
          </p:nvPr>
        </p:nvSpPr>
        <p:spPr>
          <a:xfrm>
            <a:off x="250832" y="4286251"/>
            <a:ext cx="4392613" cy="445294"/>
          </a:xfrm>
        </p:spPr>
        <p:txBody>
          <a:bodyPr anchor="t">
            <a:normAutofit/>
          </a:bodyPr>
          <a:lstStyle>
            <a:lvl1pPr>
              <a:buNone/>
              <a:defRPr sz="1050" b="0" baseline="0">
                <a:solidFill>
                  <a:schemeClr val="tx1"/>
                </a:solidFill>
              </a:defRPr>
            </a:lvl1pPr>
          </a:lstStyle>
          <a:p>
            <a:pPr lvl="0"/>
            <a:r>
              <a:rPr lang="en-US" dirty="0"/>
              <a:t>Caption copy goes here</a:t>
            </a:r>
            <a:endParaRPr lang="en-AU" dirty="0"/>
          </a:p>
        </p:txBody>
      </p:sp>
      <p:sp>
        <p:nvSpPr>
          <p:cNvPr id="11" name="Text Placeholder 8"/>
          <p:cNvSpPr>
            <a:spLocks noGrp="1"/>
          </p:cNvSpPr>
          <p:nvPr>
            <p:ph type="body" sz="quarter" idx="13" hasCustomPrompt="1"/>
          </p:nvPr>
        </p:nvSpPr>
        <p:spPr>
          <a:xfrm>
            <a:off x="250825" y="951314"/>
            <a:ext cx="8662988" cy="364343"/>
          </a:xfrm>
        </p:spPr>
        <p:txBody>
          <a:bodyPr tIns="0" rIns="0" bIns="0" anchor="ctr">
            <a:normAutofit/>
          </a:bodyPr>
          <a:lstStyle>
            <a:lvl1pPr marL="0" indent="0">
              <a:lnSpc>
                <a:spcPts val="1350"/>
              </a:lnSpc>
              <a:spcBef>
                <a:spcPts val="0"/>
              </a:spcBef>
              <a:spcAft>
                <a:spcPts val="0"/>
              </a:spcAft>
              <a:buNone/>
              <a:defRPr sz="1500">
                <a:solidFill>
                  <a:schemeClr val="tx1"/>
                </a:solidFill>
              </a:defRPr>
            </a:lvl1pPr>
          </a:lstStyle>
          <a:p>
            <a:pPr lvl="0"/>
            <a:r>
              <a:rPr lang="en-US" dirty="0"/>
              <a:t>SUB HEADING [1 line only]</a:t>
            </a:r>
            <a:endParaRPr lang="en-AU" dirty="0"/>
          </a:p>
        </p:txBody>
      </p:sp>
    </p:spTree>
    <p:extLst>
      <p:ext uri="{BB962C8B-B14F-4D97-AF65-F5344CB8AC3E}">
        <p14:creationId xmlns:p14="http://schemas.microsoft.com/office/powerpoint/2010/main" val="2280158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 FONT IN ARIAL 24PT  [1 line only]</a:t>
            </a:r>
            <a:endParaRPr lang="en-AU" dirty="0"/>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5EB0718A-1B3D-42D2-9A2B-FB6CFA4B4E8D}" type="slidenum">
              <a:rPr lang="en-AU" smtClean="0"/>
              <a:pPr/>
              <a:t>‹#›</a:t>
            </a:fld>
            <a:endParaRPr lang="en-AU"/>
          </a:p>
        </p:txBody>
      </p:sp>
      <p:sp>
        <p:nvSpPr>
          <p:cNvPr id="8" name="Picture Placeholder 7"/>
          <p:cNvSpPr>
            <a:spLocks noGrp="1"/>
          </p:cNvSpPr>
          <p:nvPr>
            <p:ph type="pic" sz="quarter" idx="14" hasCustomPrompt="1"/>
          </p:nvPr>
        </p:nvSpPr>
        <p:spPr>
          <a:xfrm>
            <a:off x="250827" y="1329930"/>
            <a:ext cx="8662988" cy="3509962"/>
          </a:xfrm>
        </p:spPr>
        <p:txBody>
          <a:bodyPr anchor="t"/>
          <a:lstStyle>
            <a:lvl1pPr marL="130969" marR="0" indent="-130969" algn="ctr" defTabSz="685800" rtl="0" eaLnBrk="1" fontAlgn="auto" latinLnBrk="0" hangingPunct="1">
              <a:lnSpc>
                <a:spcPct val="100000"/>
              </a:lnSpc>
              <a:spcBef>
                <a:spcPts val="375"/>
              </a:spcBef>
              <a:spcAft>
                <a:spcPts val="375"/>
              </a:spcAft>
              <a:buClr>
                <a:schemeClr val="accent1"/>
              </a:buClr>
              <a:buSzTx/>
              <a:buFont typeface="Arial" pitchFamily="34" charset="0"/>
              <a:buNone/>
              <a:tabLst/>
              <a:defRPr/>
            </a:lvl1pPr>
          </a:lstStyle>
          <a:p>
            <a:r>
              <a:rPr lang="en-AU" dirty="0"/>
              <a:t>PLACE IMAGE HERE</a:t>
            </a:r>
          </a:p>
          <a:p>
            <a:endParaRPr lang="en-AU" dirty="0"/>
          </a:p>
          <a:p>
            <a:endParaRPr lang="en-AU" dirty="0"/>
          </a:p>
        </p:txBody>
      </p:sp>
      <p:sp>
        <p:nvSpPr>
          <p:cNvPr id="7" name="Text Placeholder 8"/>
          <p:cNvSpPr>
            <a:spLocks noGrp="1"/>
          </p:cNvSpPr>
          <p:nvPr>
            <p:ph type="body" sz="quarter" idx="13" hasCustomPrompt="1"/>
          </p:nvPr>
        </p:nvSpPr>
        <p:spPr>
          <a:xfrm>
            <a:off x="250825" y="951311"/>
            <a:ext cx="8662988" cy="364343"/>
          </a:xfrm>
        </p:spPr>
        <p:txBody>
          <a:bodyPr tIns="0" rIns="0" bIns="0" anchor="ctr">
            <a:normAutofit/>
          </a:bodyPr>
          <a:lstStyle>
            <a:lvl1pPr marL="0" indent="0">
              <a:lnSpc>
                <a:spcPts val="1350"/>
              </a:lnSpc>
              <a:spcBef>
                <a:spcPts val="0"/>
              </a:spcBef>
              <a:spcAft>
                <a:spcPts val="0"/>
              </a:spcAft>
              <a:buNone/>
              <a:defRPr sz="1500">
                <a:solidFill>
                  <a:schemeClr val="tx1"/>
                </a:solidFill>
              </a:defRPr>
            </a:lvl1pPr>
          </a:lstStyle>
          <a:p>
            <a:pPr lvl="0"/>
            <a:r>
              <a:rPr lang="en-US" dirty="0"/>
              <a:t>SUB HEADING [1 line only]</a:t>
            </a:r>
            <a:endParaRPr lang="en-AU" dirty="0"/>
          </a:p>
        </p:txBody>
      </p:sp>
    </p:spTree>
    <p:extLst>
      <p:ext uri="{BB962C8B-B14F-4D97-AF65-F5344CB8AC3E}">
        <p14:creationId xmlns:p14="http://schemas.microsoft.com/office/powerpoint/2010/main" val="3061801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Content +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 FONT IN ARIAL 24PT  [1 line only]</a:t>
            </a:r>
            <a:endParaRPr lang="en-AU" dirty="0"/>
          </a:p>
        </p:txBody>
      </p:sp>
      <p:sp>
        <p:nvSpPr>
          <p:cNvPr id="3" name="Content Placeholder 2"/>
          <p:cNvSpPr>
            <a:spLocks noGrp="1"/>
          </p:cNvSpPr>
          <p:nvPr>
            <p:ph idx="1"/>
          </p:nvPr>
        </p:nvSpPr>
        <p:spPr>
          <a:xfrm>
            <a:off x="4643445" y="1329933"/>
            <a:ext cx="4270375" cy="3384961"/>
          </a:xfrm>
        </p:spPr>
        <p:txBody>
          <a:bodyPr/>
          <a:lstStyle>
            <a:lvl1pPr>
              <a:spcBef>
                <a:spcPts val="375"/>
              </a:spcBef>
              <a:spcAft>
                <a:spcPts val="375"/>
              </a:spcAft>
              <a:defRPr/>
            </a:lvl1pPr>
            <a:lvl2pPr>
              <a:spcBef>
                <a:spcPts val="375"/>
              </a:spcBef>
              <a:spcAft>
                <a:spcPts val="375"/>
              </a:spcAft>
              <a:defRPr/>
            </a:lvl2pPr>
            <a:lvl3pPr>
              <a:spcBef>
                <a:spcPts val="375"/>
              </a:spcBef>
              <a:spcAft>
                <a:spcPts val="375"/>
              </a:spcAft>
              <a:defRPr/>
            </a:lvl3pPr>
            <a:lvl4pPr>
              <a:spcBef>
                <a:spcPts val="375"/>
              </a:spcBef>
              <a:spcAft>
                <a:spcPts val="375"/>
              </a:spcAft>
              <a:defRPr/>
            </a:lvl4pPr>
            <a:lvl5pPr>
              <a:spcBef>
                <a:spcPts val="375"/>
              </a:spcBef>
              <a:spcAft>
                <a:spcPts val="375"/>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5EB0718A-1B3D-42D2-9A2B-FB6CFA4B4E8D}" type="slidenum">
              <a:rPr lang="en-AU" smtClean="0"/>
              <a:pPr/>
              <a:t>‹#›</a:t>
            </a:fld>
            <a:endParaRPr lang="en-AU"/>
          </a:p>
        </p:txBody>
      </p:sp>
      <p:sp>
        <p:nvSpPr>
          <p:cNvPr id="10" name="Text Placeholder 8"/>
          <p:cNvSpPr>
            <a:spLocks noGrp="1"/>
          </p:cNvSpPr>
          <p:nvPr>
            <p:ph type="body" sz="quarter" idx="15" hasCustomPrompt="1"/>
          </p:nvPr>
        </p:nvSpPr>
        <p:spPr>
          <a:xfrm>
            <a:off x="250832" y="4286252"/>
            <a:ext cx="4392613" cy="321483"/>
          </a:xfrm>
        </p:spPr>
        <p:txBody>
          <a:bodyPr anchor="t">
            <a:normAutofit/>
          </a:bodyPr>
          <a:lstStyle>
            <a:lvl1pPr>
              <a:buNone/>
              <a:defRPr sz="1050" b="0" baseline="0">
                <a:solidFill>
                  <a:schemeClr val="tx1"/>
                </a:solidFill>
              </a:defRPr>
            </a:lvl1pPr>
          </a:lstStyle>
          <a:p>
            <a:pPr lvl="0"/>
            <a:r>
              <a:rPr lang="en-US" dirty="0"/>
              <a:t>Caption copy goes here</a:t>
            </a:r>
            <a:endParaRPr lang="en-AU" dirty="0"/>
          </a:p>
        </p:txBody>
      </p:sp>
      <p:sp>
        <p:nvSpPr>
          <p:cNvPr id="13" name="Text Placeholder 8"/>
          <p:cNvSpPr>
            <a:spLocks noGrp="1"/>
          </p:cNvSpPr>
          <p:nvPr>
            <p:ph type="body" sz="quarter" idx="17" hasCustomPrompt="1"/>
          </p:nvPr>
        </p:nvSpPr>
        <p:spPr>
          <a:xfrm>
            <a:off x="250832" y="4607735"/>
            <a:ext cx="4392613" cy="123812"/>
          </a:xfrm>
        </p:spPr>
        <p:txBody>
          <a:bodyPr anchor="ctr">
            <a:noAutofit/>
          </a:bodyPr>
          <a:lstStyle>
            <a:lvl1pPr>
              <a:buNone/>
              <a:defRPr sz="600" b="0" baseline="0">
                <a:solidFill>
                  <a:schemeClr val="tx1"/>
                </a:solidFill>
              </a:defRPr>
            </a:lvl1pPr>
          </a:lstStyle>
          <a:p>
            <a:pPr lvl="0"/>
            <a:r>
              <a:rPr lang="en-US" dirty="0"/>
              <a:t>SOURCE: XYZ</a:t>
            </a:r>
            <a:endParaRPr lang="en-AU" dirty="0"/>
          </a:p>
        </p:txBody>
      </p:sp>
      <p:sp>
        <p:nvSpPr>
          <p:cNvPr id="14" name="Chart Placeholder 13"/>
          <p:cNvSpPr>
            <a:spLocks noGrp="1"/>
          </p:cNvSpPr>
          <p:nvPr>
            <p:ph type="chart" sz="quarter" idx="18" hasCustomPrompt="1"/>
          </p:nvPr>
        </p:nvSpPr>
        <p:spPr>
          <a:xfrm>
            <a:off x="250832" y="1323104"/>
            <a:ext cx="4321175" cy="2963145"/>
          </a:xfrm>
        </p:spPr>
        <p:txBody>
          <a:bodyPr anchor="t"/>
          <a:lstStyle>
            <a:lvl1pPr marL="130969" marR="0" indent="-130969" algn="ctr" defTabSz="685800" rtl="0" eaLnBrk="1" fontAlgn="auto" latinLnBrk="0" hangingPunct="1">
              <a:lnSpc>
                <a:spcPct val="100000"/>
              </a:lnSpc>
              <a:spcBef>
                <a:spcPts val="375"/>
              </a:spcBef>
              <a:spcAft>
                <a:spcPts val="375"/>
              </a:spcAft>
              <a:buClr>
                <a:schemeClr val="accent1"/>
              </a:buClr>
              <a:buSzTx/>
              <a:buFont typeface="Arial" pitchFamily="34" charset="0"/>
              <a:buNone/>
              <a:tabLst/>
              <a:defRPr/>
            </a:lvl1pPr>
          </a:lstStyle>
          <a:p>
            <a:r>
              <a:rPr lang="en-AU" dirty="0"/>
              <a:t>PLACE CHART HERE</a:t>
            </a:r>
          </a:p>
          <a:p>
            <a:endParaRPr lang="en-AU" dirty="0"/>
          </a:p>
          <a:p>
            <a:endParaRPr lang="en-AU" dirty="0"/>
          </a:p>
        </p:txBody>
      </p:sp>
      <p:sp>
        <p:nvSpPr>
          <p:cNvPr id="11" name="Text Placeholder 8"/>
          <p:cNvSpPr>
            <a:spLocks noGrp="1"/>
          </p:cNvSpPr>
          <p:nvPr>
            <p:ph type="body" sz="quarter" idx="13" hasCustomPrompt="1"/>
          </p:nvPr>
        </p:nvSpPr>
        <p:spPr>
          <a:xfrm>
            <a:off x="250825" y="951314"/>
            <a:ext cx="8662988" cy="364343"/>
          </a:xfrm>
        </p:spPr>
        <p:txBody>
          <a:bodyPr tIns="0" rIns="0" bIns="0" anchor="ctr">
            <a:normAutofit/>
          </a:bodyPr>
          <a:lstStyle>
            <a:lvl1pPr marL="0" indent="0">
              <a:lnSpc>
                <a:spcPts val="1350"/>
              </a:lnSpc>
              <a:spcBef>
                <a:spcPts val="0"/>
              </a:spcBef>
              <a:spcAft>
                <a:spcPts val="0"/>
              </a:spcAft>
              <a:buNone/>
              <a:defRPr sz="1500">
                <a:solidFill>
                  <a:schemeClr val="tx1"/>
                </a:solidFill>
              </a:defRPr>
            </a:lvl1pPr>
          </a:lstStyle>
          <a:p>
            <a:pPr lvl="0"/>
            <a:r>
              <a:rPr lang="en-US" dirty="0"/>
              <a:t>SUB HEADING [1 line only]</a:t>
            </a:r>
            <a:endParaRPr lang="en-AU" dirty="0"/>
          </a:p>
        </p:txBody>
      </p:sp>
    </p:spTree>
    <p:extLst>
      <p:ext uri="{BB962C8B-B14F-4D97-AF65-F5344CB8AC3E}">
        <p14:creationId xmlns:p14="http://schemas.microsoft.com/office/powerpoint/2010/main" val="1532080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Red option 3">
    <p:spTree>
      <p:nvGrpSpPr>
        <p:cNvPr id="1" name=""/>
        <p:cNvGrpSpPr/>
        <p:nvPr/>
      </p:nvGrpSpPr>
      <p:grpSpPr>
        <a:xfrm>
          <a:off x="0" y="0"/>
          <a:ext cx="0" cy="0"/>
          <a:chOff x="0" y="0"/>
          <a:chExt cx="0" cy="0"/>
        </a:xfrm>
      </p:grpSpPr>
      <p:pic>
        <p:nvPicPr>
          <p:cNvPr id="14" name="Picture 13" descr="PPT Template_widescreen_background file_red.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6" descr="Cropped images_Widescreen_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60888" y="0"/>
            <a:ext cx="4595812"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8"/>
          <p:cNvSpPr>
            <a:spLocks noGrp="1"/>
          </p:cNvSpPr>
          <p:nvPr>
            <p:ph type="title"/>
          </p:nvPr>
        </p:nvSpPr>
        <p:spPr>
          <a:xfrm>
            <a:off x="381883" y="1290842"/>
            <a:ext cx="3965263" cy="1303630"/>
          </a:xfrm>
        </p:spPr>
        <p:txBody>
          <a:bodyPr anchor="t"/>
          <a:lstStyle>
            <a:lvl1pPr>
              <a:defRPr sz="28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1"/>
          </p:nvPr>
        </p:nvSpPr>
        <p:spPr>
          <a:xfrm>
            <a:off x="383330" y="2594472"/>
            <a:ext cx="3963817" cy="639366"/>
          </a:xfrm>
        </p:spPr>
        <p:txBody>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827126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 FONT IN ARIAL 24PT  [1 line only]</a:t>
            </a:r>
            <a:endParaRPr lang="en-AU" dirty="0"/>
          </a:p>
        </p:txBody>
      </p:sp>
      <p:sp>
        <p:nvSpPr>
          <p:cNvPr id="3" name="Content Placeholder 2"/>
          <p:cNvSpPr>
            <a:spLocks noGrp="1"/>
          </p:cNvSpPr>
          <p:nvPr>
            <p:ph idx="1"/>
          </p:nvPr>
        </p:nvSpPr>
        <p:spPr>
          <a:xfrm>
            <a:off x="250825" y="1329930"/>
            <a:ext cx="8662989" cy="3509962"/>
          </a:xfrm>
        </p:spPr>
        <p:txBody>
          <a:bodyPr/>
          <a:lstStyle>
            <a:lvl1pPr>
              <a:spcBef>
                <a:spcPts val="375"/>
              </a:spcBef>
              <a:spcAft>
                <a:spcPts val="375"/>
              </a:spcAft>
              <a:defRPr/>
            </a:lvl1pPr>
            <a:lvl2pPr>
              <a:spcBef>
                <a:spcPts val="375"/>
              </a:spcBef>
              <a:spcAft>
                <a:spcPts val="375"/>
              </a:spcAft>
              <a:defRPr/>
            </a:lvl2pPr>
            <a:lvl3pPr>
              <a:spcBef>
                <a:spcPts val="375"/>
              </a:spcBef>
              <a:spcAft>
                <a:spcPts val="375"/>
              </a:spcAft>
              <a:defRPr/>
            </a:lvl3pPr>
            <a:lvl4pPr>
              <a:spcBef>
                <a:spcPts val="375"/>
              </a:spcBef>
              <a:spcAft>
                <a:spcPts val="375"/>
              </a:spcAft>
              <a:defRPr/>
            </a:lvl4pPr>
            <a:lvl5pPr>
              <a:spcBef>
                <a:spcPts val="375"/>
              </a:spcBef>
              <a:spcAft>
                <a:spcPts val="375"/>
              </a:spcAft>
              <a:defRPr/>
            </a:lvl5pPr>
            <a:lvl6pPr marL="806054" indent="-130969">
              <a:buClr>
                <a:schemeClr val="accent1"/>
              </a:buClr>
              <a:defRPr sz="1200" baseline="0"/>
            </a:lvl6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AU" dirty="0"/>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5EB0718A-1B3D-42D2-9A2B-FB6CFA4B4E8D}" type="slidenum">
              <a:rPr lang="en-AU" smtClean="0"/>
              <a:pPr/>
              <a:t>‹#›</a:t>
            </a:fld>
            <a:endParaRPr lang="en-AU"/>
          </a:p>
        </p:txBody>
      </p:sp>
      <p:sp>
        <p:nvSpPr>
          <p:cNvPr id="9" name="Text Placeholder 8"/>
          <p:cNvSpPr>
            <a:spLocks noGrp="1"/>
          </p:cNvSpPr>
          <p:nvPr>
            <p:ph type="body" sz="quarter" idx="13" hasCustomPrompt="1"/>
          </p:nvPr>
        </p:nvSpPr>
        <p:spPr>
          <a:xfrm>
            <a:off x="250825" y="951311"/>
            <a:ext cx="8662988" cy="364343"/>
          </a:xfrm>
        </p:spPr>
        <p:txBody>
          <a:bodyPr tIns="0" rIns="0" bIns="0" anchor="ctr">
            <a:normAutofit/>
          </a:bodyPr>
          <a:lstStyle>
            <a:lvl1pPr marL="0" indent="0">
              <a:lnSpc>
                <a:spcPts val="1350"/>
              </a:lnSpc>
              <a:spcBef>
                <a:spcPts val="0"/>
              </a:spcBef>
              <a:spcAft>
                <a:spcPts val="0"/>
              </a:spcAft>
              <a:buNone/>
              <a:defRPr sz="1500">
                <a:solidFill>
                  <a:schemeClr val="tx1"/>
                </a:solidFill>
              </a:defRPr>
            </a:lvl1pPr>
          </a:lstStyle>
          <a:p>
            <a:pPr lvl="0"/>
            <a:r>
              <a:rPr lang="en-US" dirty="0"/>
              <a:t>SUB HEADING [1 line only]</a:t>
            </a:r>
            <a:endParaRPr lang="en-AU" dirty="0"/>
          </a:p>
        </p:txBody>
      </p:sp>
    </p:spTree>
    <p:extLst>
      <p:ext uri="{BB962C8B-B14F-4D97-AF65-F5344CB8AC3E}">
        <p14:creationId xmlns:p14="http://schemas.microsoft.com/office/powerpoint/2010/main" val="3365299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 FONT IN ARIAL 24PT  [1 line only]</a:t>
            </a:r>
            <a:endParaRPr lang="en-AU" dirty="0"/>
          </a:p>
        </p:txBody>
      </p:sp>
      <p:sp>
        <p:nvSpPr>
          <p:cNvPr id="3" name="Content Placeholder 2"/>
          <p:cNvSpPr>
            <a:spLocks noGrp="1"/>
          </p:cNvSpPr>
          <p:nvPr>
            <p:ph sz="half" idx="1"/>
          </p:nvPr>
        </p:nvSpPr>
        <p:spPr>
          <a:xfrm>
            <a:off x="250824" y="1329932"/>
            <a:ext cx="4321176" cy="3401615"/>
          </a:xfrm>
        </p:spPr>
        <p:txBody>
          <a:bodyPr>
            <a:normAutofit/>
          </a:bodyPr>
          <a:lstStyle>
            <a:lvl1pPr>
              <a:defRPr sz="1500"/>
            </a:lvl1pPr>
            <a:lvl2pPr>
              <a:defRPr sz="1350"/>
            </a:lvl2pPr>
            <a:lvl3pPr>
              <a:defRPr sz="1350"/>
            </a:lvl3pPr>
            <a:lvl4pPr>
              <a:defRPr sz="1350"/>
            </a:lvl4pPr>
            <a:lvl5pPr>
              <a:defRPr sz="1200"/>
            </a:lvl5pPr>
            <a:lvl6pPr>
              <a:defRPr sz="120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AU" dirty="0"/>
              <a:t>Sixth level</a:t>
            </a:r>
          </a:p>
        </p:txBody>
      </p:sp>
      <p:sp>
        <p:nvSpPr>
          <p:cNvPr id="4" name="Content Placeholder 3"/>
          <p:cNvSpPr>
            <a:spLocks noGrp="1"/>
          </p:cNvSpPr>
          <p:nvPr>
            <p:ph sz="half" idx="2"/>
          </p:nvPr>
        </p:nvSpPr>
        <p:spPr>
          <a:xfrm>
            <a:off x="4643445" y="1329932"/>
            <a:ext cx="4270375" cy="3401615"/>
          </a:xfrm>
        </p:spPr>
        <p:txBody>
          <a:bodyPr>
            <a:normAutofit/>
          </a:bodyPr>
          <a:lstStyle>
            <a:lvl1pPr>
              <a:defRPr sz="1500"/>
            </a:lvl1pPr>
            <a:lvl2pPr>
              <a:defRPr sz="1350"/>
            </a:lvl2pPr>
            <a:lvl3pPr>
              <a:defRPr sz="1350"/>
            </a:lvl3pPr>
            <a:lvl4pPr>
              <a:defRPr sz="1350"/>
            </a:lvl4pPr>
            <a:lvl5pPr>
              <a:defRPr sz="1200"/>
            </a:lvl5pPr>
            <a:lvl6pPr>
              <a:defRPr sz="120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AU" dirty="0"/>
              <a:t>Sixth level</a:t>
            </a:r>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5EB0718A-1B3D-42D2-9A2B-FB6CFA4B4E8D}" type="slidenum">
              <a:rPr lang="en-AU" smtClean="0"/>
              <a:pPr/>
              <a:t>‹#›</a:t>
            </a:fld>
            <a:endParaRPr lang="en-AU"/>
          </a:p>
        </p:txBody>
      </p:sp>
      <p:sp>
        <p:nvSpPr>
          <p:cNvPr id="9" name="Text Placeholder 8"/>
          <p:cNvSpPr>
            <a:spLocks noGrp="1"/>
          </p:cNvSpPr>
          <p:nvPr>
            <p:ph type="body" sz="quarter" idx="13" hasCustomPrompt="1"/>
          </p:nvPr>
        </p:nvSpPr>
        <p:spPr>
          <a:xfrm>
            <a:off x="250825" y="951314"/>
            <a:ext cx="8662988" cy="364343"/>
          </a:xfrm>
        </p:spPr>
        <p:txBody>
          <a:bodyPr tIns="0" rIns="0" bIns="0" anchor="ctr">
            <a:normAutofit/>
          </a:bodyPr>
          <a:lstStyle>
            <a:lvl1pPr marL="0" indent="0">
              <a:lnSpc>
                <a:spcPts val="1350"/>
              </a:lnSpc>
              <a:spcBef>
                <a:spcPts val="0"/>
              </a:spcBef>
              <a:spcAft>
                <a:spcPts val="0"/>
              </a:spcAft>
              <a:buNone/>
              <a:defRPr sz="1500">
                <a:solidFill>
                  <a:schemeClr val="tx1"/>
                </a:solidFill>
              </a:defRPr>
            </a:lvl1pPr>
          </a:lstStyle>
          <a:p>
            <a:pPr lvl="0"/>
            <a:r>
              <a:rPr lang="en-US" dirty="0"/>
              <a:t>SUB HEADING [1 line only]</a:t>
            </a:r>
            <a:endParaRPr lang="en-AU" dirty="0"/>
          </a:p>
        </p:txBody>
      </p:sp>
    </p:spTree>
    <p:extLst>
      <p:ext uri="{BB962C8B-B14F-4D97-AF65-F5344CB8AC3E}">
        <p14:creationId xmlns:p14="http://schemas.microsoft.com/office/powerpoint/2010/main" val="2638066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0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 FONT IN ARIAL 24PT  [1 line only]</a:t>
            </a:r>
            <a:endParaRPr lang="en-AU" dirty="0"/>
          </a:p>
        </p:txBody>
      </p:sp>
      <p:sp>
        <p:nvSpPr>
          <p:cNvPr id="3" name="Content Placeholder 2"/>
          <p:cNvSpPr>
            <a:spLocks noGrp="1"/>
          </p:cNvSpPr>
          <p:nvPr>
            <p:ph sz="half" idx="1"/>
          </p:nvPr>
        </p:nvSpPr>
        <p:spPr>
          <a:xfrm>
            <a:off x="250824" y="1329932"/>
            <a:ext cx="4321176" cy="3401615"/>
          </a:xfrm>
        </p:spPr>
        <p:txBody>
          <a:bodyPr>
            <a:normAutofit/>
          </a:bodyPr>
          <a:lstStyle>
            <a:lvl1pPr>
              <a:defRPr sz="1500"/>
            </a:lvl1pPr>
            <a:lvl2pPr>
              <a:defRPr sz="1350"/>
            </a:lvl2pPr>
            <a:lvl3pPr>
              <a:defRPr sz="1350"/>
            </a:lvl3pPr>
            <a:lvl4pPr>
              <a:defRPr sz="1350"/>
            </a:lvl4pPr>
            <a:lvl5pPr>
              <a:defRPr sz="1200"/>
            </a:lvl5pPr>
            <a:lvl6pPr>
              <a:defRPr sz="120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4643445" y="1329932"/>
            <a:ext cx="4270375" cy="3401615"/>
          </a:xfrm>
        </p:spPr>
        <p:txBody>
          <a:bodyPr>
            <a:normAutofit/>
          </a:bodyPr>
          <a:lstStyle>
            <a:lvl1pPr>
              <a:defRPr sz="1500"/>
            </a:lvl1pPr>
            <a:lvl2pPr>
              <a:defRPr sz="1350"/>
            </a:lvl2pPr>
            <a:lvl3pPr>
              <a:defRPr sz="1350"/>
            </a:lvl3pPr>
            <a:lvl4pPr>
              <a:defRPr sz="1350"/>
            </a:lvl4pPr>
            <a:lvl5pPr>
              <a:defRPr sz="1200"/>
            </a:lvl5pPr>
            <a:lvl6pPr>
              <a:defRPr sz="120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5EB0718A-1B3D-42D2-9A2B-FB6CFA4B4E8D}" type="slidenum">
              <a:rPr lang="en-AU" smtClean="0"/>
              <a:pPr/>
              <a:t>‹#›</a:t>
            </a:fld>
            <a:endParaRPr lang="en-AU"/>
          </a:p>
        </p:txBody>
      </p:sp>
      <p:sp>
        <p:nvSpPr>
          <p:cNvPr id="9" name="Text Placeholder 8"/>
          <p:cNvSpPr>
            <a:spLocks noGrp="1"/>
          </p:cNvSpPr>
          <p:nvPr>
            <p:ph type="body" sz="quarter" idx="13" hasCustomPrompt="1"/>
          </p:nvPr>
        </p:nvSpPr>
        <p:spPr>
          <a:xfrm>
            <a:off x="250825" y="951314"/>
            <a:ext cx="8662988" cy="364343"/>
          </a:xfrm>
        </p:spPr>
        <p:txBody>
          <a:bodyPr tIns="0" rIns="0" bIns="0" anchor="ctr">
            <a:normAutofit/>
          </a:bodyPr>
          <a:lstStyle>
            <a:lvl1pPr marL="0" indent="0">
              <a:lnSpc>
                <a:spcPts val="1350"/>
              </a:lnSpc>
              <a:spcBef>
                <a:spcPts val="0"/>
              </a:spcBef>
              <a:spcAft>
                <a:spcPts val="0"/>
              </a:spcAft>
              <a:buNone/>
              <a:defRPr sz="1500">
                <a:solidFill>
                  <a:schemeClr val="tx1"/>
                </a:solidFill>
              </a:defRPr>
            </a:lvl1pPr>
          </a:lstStyle>
          <a:p>
            <a:pPr lvl="0"/>
            <a:r>
              <a:rPr lang="en-US" dirty="0"/>
              <a:t>SUB HEADING [1 line only]</a:t>
            </a:r>
            <a:endParaRPr lang="en-AU" dirty="0"/>
          </a:p>
        </p:txBody>
      </p:sp>
    </p:spTree>
    <p:extLst>
      <p:ext uri="{BB962C8B-B14F-4D97-AF65-F5344CB8AC3E}">
        <p14:creationId xmlns:p14="http://schemas.microsoft.com/office/powerpoint/2010/main" val="28484355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le, Content +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 FONT IN ARIAL 24PT  [1 line only]</a:t>
            </a:r>
            <a:endParaRPr lang="en-AU" dirty="0"/>
          </a:p>
        </p:txBody>
      </p:sp>
      <p:sp>
        <p:nvSpPr>
          <p:cNvPr id="3" name="Content Placeholder 2"/>
          <p:cNvSpPr>
            <a:spLocks noGrp="1"/>
          </p:cNvSpPr>
          <p:nvPr>
            <p:ph idx="1"/>
          </p:nvPr>
        </p:nvSpPr>
        <p:spPr>
          <a:xfrm>
            <a:off x="4643444" y="1329933"/>
            <a:ext cx="4270375" cy="3384961"/>
          </a:xfrm>
        </p:spPr>
        <p:txBody>
          <a:bodyPr/>
          <a:lstStyle>
            <a:lvl1pPr>
              <a:spcBef>
                <a:spcPts val="375"/>
              </a:spcBef>
              <a:spcAft>
                <a:spcPts val="375"/>
              </a:spcAft>
              <a:defRPr/>
            </a:lvl1pPr>
            <a:lvl2pPr>
              <a:spcBef>
                <a:spcPts val="375"/>
              </a:spcBef>
              <a:spcAft>
                <a:spcPts val="375"/>
              </a:spcAft>
              <a:defRPr/>
            </a:lvl2pPr>
            <a:lvl3pPr>
              <a:spcBef>
                <a:spcPts val="375"/>
              </a:spcBef>
              <a:spcAft>
                <a:spcPts val="375"/>
              </a:spcAft>
              <a:defRPr/>
            </a:lvl3pPr>
            <a:lvl4pPr>
              <a:spcBef>
                <a:spcPts val="375"/>
              </a:spcBef>
              <a:spcAft>
                <a:spcPts val="375"/>
              </a:spcAft>
              <a:defRPr/>
            </a:lvl4pPr>
            <a:lvl5pPr>
              <a:spcBef>
                <a:spcPts val="375"/>
              </a:spcBef>
              <a:spcAft>
                <a:spcPts val="375"/>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5EB0718A-1B3D-42D2-9A2B-FB6CFA4B4E8D}" type="slidenum">
              <a:rPr lang="en-AU" smtClean="0"/>
              <a:pPr/>
              <a:t>‹#›</a:t>
            </a:fld>
            <a:endParaRPr lang="en-AU"/>
          </a:p>
        </p:txBody>
      </p:sp>
      <p:sp>
        <p:nvSpPr>
          <p:cNvPr id="10" name="Text Placeholder 8"/>
          <p:cNvSpPr>
            <a:spLocks noGrp="1"/>
          </p:cNvSpPr>
          <p:nvPr>
            <p:ph type="body" sz="quarter" idx="15" hasCustomPrompt="1"/>
          </p:nvPr>
        </p:nvSpPr>
        <p:spPr>
          <a:xfrm>
            <a:off x="250832" y="4286252"/>
            <a:ext cx="4392613" cy="321483"/>
          </a:xfrm>
        </p:spPr>
        <p:txBody>
          <a:bodyPr anchor="t">
            <a:normAutofit/>
          </a:bodyPr>
          <a:lstStyle>
            <a:lvl1pPr>
              <a:buNone/>
              <a:defRPr sz="1050" b="0" baseline="0">
                <a:solidFill>
                  <a:schemeClr val="tx1"/>
                </a:solidFill>
              </a:defRPr>
            </a:lvl1pPr>
          </a:lstStyle>
          <a:p>
            <a:pPr lvl="0"/>
            <a:r>
              <a:rPr lang="en-US" dirty="0"/>
              <a:t>Caption copy goes here</a:t>
            </a:r>
            <a:endParaRPr lang="en-AU" dirty="0"/>
          </a:p>
        </p:txBody>
      </p:sp>
      <p:sp>
        <p:nvSpPr>
          <p:cNvPr id="12" name="Table Placeholder 11"/>
          <p:cNvSpPr>
            <a:spLocks noGrp="1"/>
          </p:cNvSpPr>
          <p:nvPr>
            <p:ph type="tbl" sz="quarter" idx="16" hasCustomPrompt="1"/>
          </p:nvPr>
        </p:nvSpPr>
        <p:spPr>
          <a:xfrm>
            <a:off x="250826" y="1323106"/>
            <a:ext cx="4319004" cy="2963146"/>
          </a:xfrm>
        </p:spPr>
        <p:txBody>
          <a:bodyPr anchor="t"/>
          <a:lstStyle>
            <a:lvl1pPr marL="130969" marR="0" indent="-130969" algn="ctr" defTabSz="685800" rtl="0" eaLnBrk="1" fontAlgn="auto" latinLnBrk="0" hangingPunct="1">
              <a:lnSpc>
                <a:spcPct val="100000"/>
              </a:lnSpc>
              <a:spcBef>
                <a:spcPts val="375"/>
              </a:spcBef>
              <a:spcAft>
                <a:spcPts val="375"/>
              </a:spcAft>
              <a:buClr>
                <a:schemeClr val="accent1"/>
              </a:buClr>
              <a:buSzTx/>
              <a:buFont typeface="Arial" pitchFamily="34" charset="0"/>
              <a:buNone/>
              <a:tabLst/>
              <a:defRPr baseline="0"/>
            </a:lvl1pPr>
          </a:lstStyle>
          <a:p>
            <a:r>
              <a:rPr lang="en-AU" dirty="0"/>
              <a:t>PLACE TABLE HERE</a:t>
            </a:r>
          </a:p>
          <a:p>
            <a:endParaRPr lang="en-AU" dirty="0"/>
          </a:p>
          <a:p>
            <a:endParaRPr lang="en-AU" dirty="0"/>
          </a:p>
        </p:txBody>
      </p:sp>
      <p:sp>
        <p:nvSpPr>
          <p:cNvPr id="13" name="Text Placeholder 8"/>
          <p:cNvSpPr>
            <a:spLocks noGrp="1"/>
          </p:cNvSpPr>
          <p:nvPr>
            <p:ph type="body" sz="quarter" idx="17" hasCustomPrompt="1"/>
          </p:nvPr>
        </p:nvSpPr>
        <p:spPr>
          <a:xfrm>
            <a:off x="250832" y="4607735"/>
            <a:ext cx="4392613" cy="123812"/>
          </a:xfrm>
        </p:spPr>
        <p:txBody>
          <a:bodyPr anchor="ctr">
            <a:noAutofit/>
          </a:bodyPr>
          <a:lstStyle>
            <a:lvl1pPr>
              <a:buNone/>
              <a:defRPr sz="600" b="0" baseline="0">
                <a:solidFill>
                  <a:schemeClr val="tx1"/>
                </a:solidFill>
              </a:defRPr>
            </a:lvl1pPr>
          </a:lstStyle>
          <a:p>
            <a:pPr lvl="0"/>
            <a:r>
              <a:rPr lang="en-US" dirty="0"/>
              <a:t>SOURCE: XYZ</a:t>
            </a:r>
            <a:endParaRPr lang="en-AU" dirty="0"/>
          </a:p>
        </p:txBody>
      </p:sp>
      <p:sp>
        <p:nvSpPr>
          <p:cNvPr id="11" name="Text Placeholder 8"/>
          <p:cNvSpPr>
            <a:spLocks noGrp="1"/>
          </p:cNvSpPr>
          <p:nvPr>
            <p:ph type="body" sz="quarter" idx="13" hasCustomPrompt="1"/>
          </p:nvPr>
        </p:nvSpPr>
        <p:spPr>
          <a:xfrm>
            <a:off x="250825" y="951314"/>
            <a:ext cx="8662988" cy="364343"/>
          </a:xfrm>
        </p:spPr>
        <p:txBody>
          <a:bodyPr tIns="0" rIns="0" bIns="0" anchor="ctr">
            <a:normAutofit/>
          </a:bodyPr>
          <a:lstStyle>
            <a:lvl1pPr marL="0" indent="0">
              <a:lnSpc>
                <a:spcPts val="1350"/>
              </a:lnSpc>
              <a:spcBef>
                <a:spcPts val="0"/>
              </a:spcBef>
              <a:spcAft>
                <a:spcPts val="0"/>
              </a:spcAft>
              <a:buNone/>
              <a:defRPr sz="1500">
                <a:solidFill>
                  <a:schemeClr val="tx1"/>
                </a:solidFill>
              </a:defRPr>
            </a:lvl1pPr>
          </a:lstStyle>
          <a:p>
            <a:pPr lvl="0"/>
            <a:r>
              <a:rPr lang="en-US" dirty="0"/>
              <a:t>SUB HEADING [1 line only]</a:t>
            </a:r>
            <a:endParaRPr lang="en-AU" dirty="0"/>
          </a:p>
        </p:txBody>
      </p:sp>
    </p:spTree>
    <p:extLst>
      <p:ext uri="{BB962C8B-B14F-4D97-AF65-F5344CB8AC3E}">
        <p14:creationId xmlns:p14="http://schemas.microsoft.com/office/powerpoint/2010/main" val="3114731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Section Divider - Option 2">
    <p:spTree>
      <p:nvGrpSpPr>
        <p:cNvPr id="1" name=""/>
        <p:cNvGrpSpPr/>
        <p:nvPr/>
      </p:nvGrpSpPr>
      <p:grpSpPr>
        <a:xfrm>
          <a:off x="0" y="0"/>
          <a:ext cx="0" cy="0"/>
          <a:chOff x="0" y="0"/>
          <a:chExt cx="0" cy="0"/>
        </a:xfrm>
      </p:grpSpPr>
      <p:pic>
        <p:nvPicPr>
          <p:cNvPr id="3" name="Picture 2" descr="PPT Template background file_Blu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itle 8"/>
          <p:cNvSpPr>
            <a:spLocks noGrp="1"/>
          </p:cNvSpPr>
          <p:nvPr>
            <p:ph type="title"/>
          </p:nvPr>
        </p:nvSpPr>
        <p:spPr>
          <a:xfrm>
            <a:off x="381885" y="1348200"/>
            <a:ext cx="3948874" cy="332683"/>
          </a:xfrm>
        </p:spPr>
        <p:txBody>
          <a:bodyPr anchor="t"/>
          <a:lstStyle>
            <a:lvl1pPr>
              <a:defRPr baseline="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1"/>
          </p:nvPr>
        </p:nvSpPr>
        <p:spPr>
          <a:xfrm>
            <a:off x="382767" y="1686487"/>
            <a:ext cx="3947992" cy="639366"/>
          </a:xfrm>
        </p:spPr>
        <p:txBody>
          <a:bodyPr/>
          <a:lstStyle>
            <a:lvl1pPr marL="0" indent="0">
              <a:lnSpc>
                <a:spcPct val="90000"/>
              </a:lnSpc>
              <a:buNone/>
              <a:defRPr sz="18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3846043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 FONT IN ARIAL 24PT  [1 line only]</a:t>
            </a:r>
            <a:endParaRPr lang="en-AU" dirty="0"/>
          </a:p>
        </p:txBody>
      </p:sp>
      <p:sp>
        <p:nvSpPr>
          <p:cNvPr id="3" name="Content Placeholder 2"/>
          <p:cNvSpPr>
            <a:spLocks noGrp="1"/>
          </p:cNvSpPr>
          <p:nvPr>
            <p:ph idx="1"/>
          </p:nvPr>
        </p:nvSpPr>
        <p:spPr>
          <a:xfrm>
            <a:off x="250825" y="1329930"/>
            <a:ext cx="8662989" cy="3509962"/>
          </a:xfrm>
        </p:spPr>
        <p:txBody>
          <a:bodyPr/>
          <a:lstStyle>
            <a:lvl1pPr>
              <a:spcBef>
                <a:spcPts val="375"/>
              </a:spcBef>
              <a:spcAft>
                <a:spcPts val="375"/>
              </a:spcAft>
              <a:defRPr/>
            </a:lvl1pPr>
            <a:lvl2pPr>
              <a:spcBef>
                <a:spcPts val="375"/>
              </a:spcBef>
              <a:spcAft>
                <a:spcPts val="375"/>
              </a:spcAft>
              <a:defRPr/>
            </a:lvl2pPr>
            <a:lvl3pPr>
              <a:spcBef>
                <a:spcPts val="375"/>
              </a:spcBef>
              <a:spcAft>
                <a:spcPts val="375"/>
              </a:spcAft>
              <a:defRPr/>
            </a:lvl3pPr>
            <a:lvl4pPr>
              <a:spcBef>
                <a:spcPts val="375"/>
              </a:spcBef>
              <a:spcAft>
                <a:spcPts val="375"/>
              </a:spcAft>
              <a:defRPr/>
            </a:lvl4pPr>
            <a:lvl5pPr>
              <a:spcBef>
                <a:spcPts val="375"/>
              </a:spcBef>
              <a:spcAft>
                <a:spcPts val="375"/>
              </a:spcAft>
              <a:defRPr/>
            </a:lvl5pPr>
            <a:lvl6pPr marL="806054" indent="-130969">
              <a:buClr>
                <a:schemeClr val="accent1"/>
              </a:buClr>
              <a:defRPr sz="1200" baseline="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AU" dirty="0"/>
              <a:t>Sixth level</a:t>
            </a:r>
          </a:p>
        </p:txBody>
      </p:sp>
      <p:sp>
        <p:nvSpPr>
          <p:cNvPr id="6" name="Slide Number Placeholder 5"/>
          <p:cNvSpPr>
            <a:spLocks noGrp="1"/>
          </p:cNvSpPr>
          <p:nvPr>
            <p:ph type="sldNum" sz="quarter" idx="12"/>
          </p:nvPr>
        </p:nvSpPr>
        <p:spPr>
          <a:xfrm>
            <a:off x="8664606" y="4940056"/>
            <a:ext cx="249208" cy="160736"/>
          </a:xfrm>
          <a:prstGeom prst="rect">
            <a:avLst/>
          </a:prstGeom>
        </p:spPr>
        <p:txBody>
          <a:bodyPr/>
          <a:lstStyle/>
          <a:p>
            <a:fld id="{5EB0718A-1B3D-42D2-9A2B-FB6CFA4B4E8D}" type="slidenum">
              <a:rPr lang="en-AU" smtClean="0"/>
              <a:pPr/>
              <a:t>‹#›</a:t>
            </a:fld>
            <a:endParaRPr lang="en-AU"/>
          </a:p>
        </p:txBody>
      </p:sp>
      <p:sp>
        <p:nvSpPr>
          <p:cNvPr id="9" name="Text Placeholder 8"/>
          <p:cNvSpPr>
            <a:spLocks noGrp="1"/>
          </p:cNvSpPr>
          <p:nvPr>
            <p:ph type="body" sz="quarter" idx="13" hasCustomPrompt="1"/>
          </p:nvPr>
        </p:nvSpPr>
        <p:spPr>
          <a:xfrm>
            <a:off x="250825" y="951311"/>
            <a:ext cx="8662988" cy="364343"/>
          </a:xfrm>
        </p:spPr>
        <p:txBody>
          <a:bodyPr tIns="0" rIns="0" bIns="0" anchor="ctr">
            <a:normAutofit/>
          </a:bodyPr>
          <a:lstStyle>
            <a:lvl1pPr marL="0" indent="0">
              <a:lnSpc>
                <a:spcPts val="1350"/>
              </a:lnSpc>
              <a:spcBef>
                <a:spcPts val="0"/>
              </a:spcBef>
              <a:spcAft>
                <a:spcPts val="0"/>
              </a:spcAft>
              <a:buNone/>
              <a:defRPr sz="1500">
                <a:solidFill>
                  <a:schemeClr val="tx1"/>
                </a:solidFill>
              </a:defRPr>
            </a:lvl1pPr>
          </a:lstStyle>
          <a:p>
            <a:pPr lvl="0"/>
            <a:r>
              <a:rPr lang="en-US" dirty="0"/>
              <a:t>SUB HEADING [1 line only]</a:t>
            </a:r>
            <a:endParaRPr lang="en-AU" dirty="0"/>
          </a:p>
        </p:txBody>
      </p:sp>
    </p:spTree>
    <p:extLst>
      <p:ext uri="{BB962C8B-B14F-4D97-AF65-F5344CB8AC3E}">
        <p14:creationId xmlns:p14="http://schemas.microsoft.com/office/powerpoint/2010/main" val="17771209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mp; Bullets Alt">
    <p:spTree>
      <p:nvGrpSpPr>
        <p:cNvPr id="1" name=""/>
        <p:cNvGrpSpPr/>
        <p:nvPr/>
      </p:nvGrpSpPr>
      <p:grpSpPr>
        <a:xfrm>
          <a:off x="0" y="0"/>
          <a:ext cx="0" cy="0"/>
          <a:chOff x="0" y="0"/>
          <a:chExt cx="0" cy="0"/>
        </a:xfrm>
      </p:grpSpPr>
      <p:sp>
        <p:nvSpPr>
          <p:cNvPr id="81" name="Shape 81"/>
          <p:cNvSpPr>
            <a:spLocks noGrp="1"/>
          </p:cNvSpPr>
          <p:nvPr>
            <p:ph type="title"/>
          </p:nvPr>
        </p:nvSpPr>
        <p:spPr>
          <a:prstGeom prst="rect">
            <a:avLst/>
          </a:prstGeom>
        </p:spPr>
        <p:txBody>
          <a:bodyPr/>
          <a:lstStyle/>
          <a:p>
            <a:r>
              <a:t>Title Text</a:t>
            </a:r>
          </a:p>
        </p:txBody>
      </p:sp>
      <p:sp>
        <p:nvSpPr>
          <p:cNvPr id="82" name="Shape 82"/>
          <p:cNvSpPr>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377128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3A1E974-5B9E-B742-A626-412E158412BB}" type="datetimeFigureOut">
              <a:rPr lang="en-US" smtClean="0"/>
              <a:t>11/9/18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C5DD9E-88F8-3F49-98F2-4850F0ED8458}" type="slidenum">
              <a:rPr lang="en-US" smtClean="0"/>
              <a:t>‹#›</a:t>
            </a:fld>
            <a:endParaRPr lang="en-US"/>
          </a:p>
        </p:txBody>
      </p:sp>
    </p:spTree>
    <p:extLst>
      <p:ext uri="{BB962C8B-B14F-4D97-AF65-F5344CB8AC3E}">
        <p14:creationId xmlns:p14="http://schemas.microsoft.com/office/powerpoint/2010/main" val="2681227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Red option 4">
    <p:spTree>
      <p:nvGrpSpPr>
        <p:cNvPr id="1" name=""/>
        <p:cNvGrpSpPr/>
        <p:nvPr/>
      </p:nvGrpSpPr>
      <p:grpSpPr>
        <a:xfrm>
          <a:off x="0" y="0"/>
          <a:ext cx="0" cy="0"/>
          <a:chOff x="0" y="0"/>
          <a:chExt cx="0" cy="0"/>
        </a:xfrm>
      </p:grpSpPr>
      <p:pic>
        <p:nvPicPr>
          <p:cNvPr id="13" name="Picture 12" descr="PPT Template_widescreen_background file_red.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6" descr="Cropped images_Widescreen_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60888" y="0"/>
            <a:ext cx="4595812"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8"/>
          <p:cNvSpPr>
            <a:spLocks noGrp="1"/>
          </p:cNvSpPr>
          <p:nvPr>
            <p:ph type="title"/>
          </p:nvPr>
        </p:nvSpPr>
        <p:spPr>
          <a:xfrm>
            <a:off x="381883" y="1290842"/>
            <a:ext cx="3965263" cy="1303630"/>
          </a:xfrm>
        </p:spPr>
        <p:txBody>
          <a:bodyPr anchor="t"/>
          <a:lstStyle>
            <a:lvl1pPr>
              <a:defRPr sz="28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1"/>
          </p:nvPr>
        </p:nvSpPr>
        <p:spPr>
          <a:xfrm>
            <a:off x="383330" y="2594472"/>
            <a:ext cx="3963817" cy="639366"/>
          </a:xfrm>
        </p:spPr>
        <p:txBody>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4580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 Red option 4">
    <p:spTree>
      <p:nvGrpSpPr>
        <p:cNvPr id="1" name=""/>
        <p:cNvGrpSpPr/>
        <p:nvPr/>
      </p:nvGrpSpPr>
      <p:grpSpPr>
        <a:xfrm>
          <a:off x="0" y="0"/>
          <a:ext cx="0" cy="0"/>
          <a:chOff x="0" y="0"/>
          <a:chExt cx="0" cy="0"/>
        </a:xfrm>
      </p:grpSpPr>
      <p:pic>
        <p:nvPicPr>
          <p:cNvPr id="13" name="Picture 12" descr="PPT Template_widescreen_background file_red.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6"/>
          <p:cNvPicPr>
            <a:picLocks noChangeAspect="1"/>
          </p:cNvPicPr>
          <p:nvPr userDrawn="1"/>
        </p:nvPicPr>
        <p:blipFill rotWithShape="1">
          <a:blip r:embed="rId3">
            <a:extLst>
              <a:ext uri="{28A0092B-C50C-407E-A947-70E740481C1C}">
                <a14:useLocalDpi xmlns:a14="http://schemas.microsoft.com/office/drawing/2010/main" val="0"/>
              </a:ext>
            </a:extLst>
          </a:blip>
          <a:srcRect l="6662" r="28959"/>
          <a:stretch/>
        </p:blipFill>
        <p:spPr bwMode="auto">
          <a:xfrm>
            <a:off x="4530724" y="0"/>
            <a:ext cx="4613275"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8"/>
          <p:cNvSpPr>
            <a:spLocks noGrp="1"/>
          </p:cNvSpPr>
          <p:nvPr>
            <p:ph type="title"/>
          </p:nvPr>
        </p:nvSpPr>
        <p:spPr>
          <a:xfrm>
            <a:off x="381883" y="1290842"/>
            <a:ext cx="3965263" cy="1303630"/>
          </a:xfrm>
        </p:spPr>
        <p:txBody>
          <a:bodyPr anchor="t"/>
          <a:lstStyle>
            <a:lvl1pPr>
              <a:defRPr sz="28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1"/>
          </p:nvPr>
        </p:nvSpPr>
        <p:spPr>
          <a:xfrm>
            <a:off x="383330" y="2594472"/>
            <a:ext cx="3963817" cy="639366"/>
          </a:xfrm>
        </p:spPr>
        <p:txBody>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18610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 Red option 4">
    <p:spTree>
      <p:nvGrpSpPr>
        <p:cNvPr id="1" name=""/>
        <p:cNvGrpSpPr/>
        <p:nvPr/>
      </p:nvGrpSpPr>
      <p:grpSpPr>
        <a:xfrm>
          <a:off x="0" y="0"/>
          <a:ext cx="0" cy="0"/>
          <a:chOff x="0" y="0"/>
          <a:chExt cx="0" cy="0"/>
        </a:xfrm>
      </p:grpSpPr>
      <p:pic>
        <p:nvPicPr>
          <p:cNvPr id="13" name="Picture 12" descr="PPT Template_widescreen_background file_red.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Picture 8" descr="269F8271-Edit.jpg"/>
          <p:cNvPicPr>
            <a:picLocks noChangeAspect="1"/>
          </p:cNvPicPr>
          <p:nvPr userDrawn="1"/>
        </p:nvPicPr>
        <p:blipFill rotWithShape="1">
          <a:blip r:embed="rId3">
            <a:extLst>
              <a:ext uri="{28A0092B-C50C-407E-A947-70E740481C1C}">
                <a14:useLocalDpi xmlns:a14="http://schemas.microsoft.com/office/drawing/2010/main" val="0"/>
              </a:ext>
            </a:extLst>
          </a:blip>
          <a:srcRect l="21747" r="18811"/>
          <a:stretch/>
        </p:blipFill>
        <p:spPr>
          <a:xfrm>
            <a:off x="4560888" y="1"/>
            <a:ext cx="4583112" cy="5143500"/>
          </a:xfrm>
          <a:prstGeom prst="rect">
            <a:avLst/>
          </a:prstGeom>
        </p:spPr>
      </p:pic>
      <p:sp>
        <p:nvSpPr>
          <p:cNvPr id="7" name="Title 8"/>
          <p:cNvSpPr>
            <a:spLocks noGrp="1"/>
          </p:cNvSpPr>
          <p:nvPr>
            <p:ph type="title"/>
          </p:nvPr>
        </p:nvSpPr>
        <p:spPr>
          <a:xfrm>
            <a:off x="381883" y="1290842"/>
            <a:ext cx="3965263" cy="1303630"/>
          </a:xfrm>
        </p:spPr>
        <p:txBody>
          <a:bodyPr anchor="t"/>
          <a:lstStyle>
            <a:lvl1pPr>
              <a:defRPr sz="28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1"/>
          </p:nvPr>
        </p:nvSpPr>
        <p:spPr>
          <a:xfrm>
            <a:off x="383330" y="2594472"/>
            <a:ext cx="3963817" cy="639366"/>
          </a:xfrm>
        </p:spPr>
        <p:txBody>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1861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Red option 5 (no image)">
    <p:spTree>
      <p:nvGrpSpPr>
        <p:cNvPr id="1" name=""/>
        <p:cNvGrpSpPr/>
        <p:nvPr/>
      </p:nvGrpSpPr>
      <p:grpSpPr>
        <a:xfrm>
          <a:off x="0" y="0"/>
          <a:ext cx="0" cy="0"/>
          <a:chOff x="0" y="0"/>
          <a:chExt cx="0" cy="0"/>
        </a:xfrm>
      </p:grpSpPr>
      <p:pic>
        <p:nvPicPr>
          <p:cNvPr id="9" name="Picture 8" descr="PPT Template_widescreen_background file_red.jp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itle 8"/>
          <p:cNvSpPr>
            <a:spLocks noGrp="1"/>
          </p:cNvSpPr>
          <p:nvPr>
            <p:ph type="title"/>
          </p:nvPr>
        </p:nvSpPr>
        <p:spPr>
          <a:xfrm>
            <a:off x="381883" y="1290842"/>
            <a:ext cx="3965263" cy="1303630"/>
          </a:xfrm>
        </p:spPr>
        <p:txBody>
          <a:bodyPr anchor="t"/>
          <a:lstStyle>
            <a:lvl1pPr>
              <a:defRPr sz="28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1"/>
          </p:nvPr>
        </p:nvSpPr>
        <p:spPr>
          <a:xfrm>
            <a:off x="383330" y="2594472"/>
            <a:ext cx="3963817" cy="639366"/>
          </a:xfrm>
        </p:spPr>
        <p:txBody>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35458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White option 1 (add own image)">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7" descr="USY_MB1_PMS_1_Colour_Standard_Logo.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4025" y="4443413"/>
            <a:ext cx="1109663" cy="382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Picture Placeholder 13"/>
          <p:cNvSpPr>
            <a:spLocks noGrp="1"/>
          </p:cNvSpPr>
          <p:nvPr>
            <p:ph type="pic" sz="quarter" idx="12"/>
          </p:nvPr>
        </p:nvSpPr>
        <p:spPr>
          <a:xfrm>
            <a:off x="4645169" y="313766"/>
            <a:ext cx="4035774" cy="4513166"/>
          </a:xfrm>
          <a:solidFill>
            <a:schemeClr val="bg1">
              <a:lumMod val="85000"/>
            </a:schemeClr>
          </a:solidFill>
          <a:ln>
            <a:noFill/>
          </a:ln>
        </p:spPr>
        <p:txBody>
          <a:bodyPr rtlCol="0" anchor="ctr">
            <a:normAutofit/>
          </a:bodyPr>
          <a:lstStyle>
            <a:lvl1pPr marL="0" indent="0" algn="ctr">
              <a:buNone/>
              <a:defRPr/>
            </a:lvl1pPr>
          </a:lstStyle>
          <a:p>
            <a:pPr lvl="0"/>
            <a:r>
              <a:rPr lang="en-US" noProof="0"/>
              <a:t>Click icon to add picture</a:t>
            </a:r>
            <a:endParaRPr lang="en-US" noProof="0" dirty="0"/>
          </a:p>
        </p:txBody>
      </p:sp>
      <p:sp>
        <p:nvSpPr>
          <p:cNvPr id="11" name="Title 8"/>
          <p:cNvSpPr>
            <a:spLocks noGrp="1"/>
          </p:cNvSpPr>
          <p:nvPr>
            <p:ph type="title"/>
          </p:nvPr>
        </p:nvSpPr>
        <p:spPr>
          <a:xfrm>
            <a:off x="381883" y="1290842"/>
            <a:ext cx="3965263" cy="1303630"/>
          </a:xfrm>
        </p:spPr>
        <p:txBody>
          <a:bodyPr anchor="t"/>
          <a:lstStyle>
            <a:lvl1pPr>
              <a:defRPr sz="2800">
                <a:solidFill>
                  <a:schemeClr val="accent1"/>
                </a:solidFill>
              </a:defRPr>
            </a:lvl1pPr>
          </a:lstStyle>
          <a:p>
            <a:r>
              <a:rPr lang="en-US"/>
              <a:t>Click to edit Master title style</a:t>
            </a:r>
            <a:endParaRPr lang="en-US" dirty="0"/>
          </a:p>
        </p:txBody>
      </p:sp>
      <p:sp>
        <p:nvSpPr>
          <p:cNvPr id="12" name="Text Placeholder 4"/>
          <p:cNvSpPr>
            <a:spLocks noGrp="1"/>
          </p:cNvSpPr>
          <p:nvPr>
            <p:ph type="body" sz="quarter" idx="11"/>
          </p:nvPr>
        </p:nvSpPr>
        <p:spPr>
          <a:xfrm>
            <a:off x="383330" y="2594472"/>
            <a:ext cx="3963817" cy="639366"/>
          </a:xfrm>
        </p:spPr>
        <p:txBody>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60073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White option 2">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7" descr="Cropped images_Widescreen_5.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45025" y="314325"/>
            <a:ext cx="4035425" cy="451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descr="USY_MB1_PMS_1_Colour_Standard_Logo.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4025" y="4443413"/>
            <a:ext cx="1109663" cy="382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8"/>
          <p:cNvSpPr>
            <a:spLocks noGrp="1"/>
          </p:cNvSpPr>
          <p:nvPr>
            <p:ph type="title"/>
          </p:nvPr>
        </p:nvSpPr>
        <p:spPr>
          <a:xfrm>
            <a:off x="381883" y="1290842"/>
            <a:ext cx="3965263" cy="1303630"/>
          </a:xfrm>
        </p:spPr>
        <p:txBody>
          <a:bodyPr anchor="t"/>
          <a:lstStyle>
            <a:lvl1pPr>
              <a:defRPr sz="2800">
                <a:solidFill>
                  <a:schemeClr val="accent1"/>
                </a:solidFill>
              </a:defRPr>
            </a:lvl1pPr>
          </a:lstStyle>
          <a:p>
            <a:r>
              <a:rPr lang="en-US"/>
              <a:t>Click to edit Master title style</a:t>
            </a:r>
            <a:endParaRPr lang="en-US" dirty="0"/>
          </a:p>
        </p:txBody>
      </p:sp>
      <p:sp>
        <p:nvSpPr>
          <p:cNvPr id="11" name="Text Placeholder 4"/>
          <p:cNvSpPr>
            <a:spLocks noGrp="1"/>
          </p:cNvSpPr>
          <p:nvPr>
            <p:ph type="body" sz="quarter" idx="11"/>
          </p:nvPr>
        </p:nvSpPr>
        <p:spPr>
          <a:xfrm>
            <a:off x="383330" y="2594472"/>
            <a:ext cx="3963817" cy="639366"/>
          </a:xfrm>
        </p:spPr>
        <p:txBody>
          <a:bodyPr/>
          <a:lstStyle>
            <a:lvl1pPr marL="0" indent="0">
              <a:lnSpc>
                <a:spcPct val="90000"/>
              </a:lnSpc>
              <a:buNone/>
              <a:defRPr sz="1600"/>
            </a:lvl1pPr>
            <a:lvl2pPr marL="457200" indent="0">
              <a:buNone/>
              <a:defRPr sz="1600"/>
            </a:lvl2pPr>
            <a:lvl3pPr marL="914400" indent="0">
              <a:buNone/>
              <a:defRPr sz="1600"/>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34455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87313"/>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Insert slide title here… 28pt</a:t>
            </a:r>
          </a:p>
        </p:txBody>
      </p:sp>
      <p:sp>
        <p:nvSpPr>
          <p:cNvPr id="1027" name="Text Placeholder 2"/>
          <p:cNvSpPr>
            <a:spLocks noGrp="1"/>
          </p:cNvSpPr>
          <p:nvPr>
            <p:ph type="body" idx="1"/>
          </p:nvPr>
        </p:nvSpPr>
        <p:spPr bwMode="auto">
          <a:xfrm>
            <a:off x="457200" y="1019175"/>
            <a:ext cx="8229600" cy="357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Sub-heading Bold… 24pt</a:t>
            </a:r>
          </a:p>
          <a:p>
            <a:pPr lvl="0"/>
            <a:r>
              <a:rPr lang="en-US" dirty="0"/>
              <a:t>Add body copy </a:t>
            </a:r>
          </a:p>
          <a:p>
            <a:pPr lvl="0"/>
            <a:r>
              <a:rPr lang="en-US" dirty="0"/>
              <a:t>Add bullet point</a:t>
            </a:r>
          </a:p>
          <a:p>
            <a:pPr lvl="0"/>
            <a:r>
              <a:rPr lang="en-US" dirty="0"/>
              <a:t>Add bullet point</a:t>
            </a:r>
          </a:p>
        </p:txBody>
      </p:sp>
      <p:sp>
        <p:nvSpPr>
          <p:cNvPr id="11" name="Date Placeholder 3"/>
          <p:cNvSpPr txBox="1">
            <a:spLocks/>
          </p:cNvSpPr>
          <p:nvPr/>
        </p:nvSpPr>
        <p:spPr>
          <a:xfrm>
            <a:off x="381000" y="4767263"/>
            <a:ext cx="2133600" cy="274637"/>
          </a:xfrm>
          <a:prstGeom prst="rect">
            <a:avLst/>
          </a:prstGeom>
        </p:spPr>
        <p:txBody>
          <a:bodyPr anchor="ctr"/>
          <a:lstStyle>
            <a:defPPr>
              <a:defRPr lang="en-US"/>
            </a:defPPr>
            <a:lvl1pPr marL="0" algn="l" defTabSz="457200" rtl="0" eaLnBrk="1" latinLnBrk="0" hangingPunct="1">
              <a:defRPr lang="en-US" sz="900" b="0" i="0" u="none" strike="noStrike" kern="1200" baseline="0" smtClean="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dirty="0"/>
              <a:t>The University of Sydney</a:t>
            </a:r>
          </a:p>
        </p:txBody>
      </p:sp>
      <p:sp>
        <p:nvSpPr>
          <p:cNvPr id="12" name="Slide Number Placeholder 5"/>
          <p:cNvSpPr txBox="1">
            <a:spLocks/>
          </p:cNvSpPr>
          <p:nvPr/>
        </p:nvSpPr>
        <p:spPr>
          <a:xfrm>
            <a:off x="6629400" y="4767263"/>
            <a:ext cx="2133600" cy="274637"/>
          </a:xfrm>
          <a:prstGeom prst="rect">
            <a:avLst/>
          </a:prstGeom>
        </p:spPr>
        <p:txBody>
          <a:bodyPr anchor="ctr"/>
          <a:lstStyle>
            <a:defPPr>
              <a:defRPr lang="en-US"/>
            </a:defPPr>
            <a:lvl1pPr marL="0" algn="r" defTabSz="457200" rtl="0" eaLnBrk="1" latinLnBrk="0" hangingPunct="1">
              <a:defRPr sz="900" kern="1200">
                <a:solidFill>
                  <a:schemeClr val="tx1"/>
                </a:solidFill>
                <a:latin typeface="Tw Cen MT"/>
                <a:ea typeface="+mn-ea"/>
                <a:cs typeface="Tw Cen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Page </a:t>
            </a:r>
            <a:fld id="{17B45C2B-5911-204A-99D5-05E77B133151}" type="slidenum">
              <a:rPr lang="en-US" smtClean="0"/>
              <a:pPr fontAlgn="auto">
                <a:spcBef>
                  <a:spcPts val="0"/>
                </a:spcBef>
                <a:spcAft>
                  <a:spcPts val="0"/>
                </a:spcAft>
                <a:defRPr/>
              </a:pPr>
              <a:t>‹#›</a:t>
            </a:fld>
            <a:endParaRPr lang="en-US" dirty="0"/>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51" r:id="rId5"/>
    <p:sldLayoutId id="2147483752" r:id="rId6"/>
    <p:sldLayoutId id="2147483741" r:id="rId7"/>
    <p:sldLayoutId id="2147483742" r:id="rId8"/>
    <p:sldLayoutId id="2147483743" r:id="rId9"/>
    <p:sldLayoutId id="2147483744" r:id="rId10"/>
    <p:sldLayoutId id="2147483745" r:id="rId11"/>
    <p:sldLayoutId id="2147483746"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47" r:id="rId21"/>
    <p:sldLayoutId id="2147483748" r:id="rId22"/>
    <p:sldLayoutId id="2147483749" r:id="rId23"/>
    <p:sldLayoutId id="2147483750" r:id="rId24"/>
    <p:sldLayoutId id="2147483755" r:id="rId25"/>
    <p:sldLayoutId id="2147483756" r:id="rId26"/>
    <p:sldLayoutId id="2147483758" r:id="rId27"/>
    <p:sldLayoutId id="2147483761" r:id="rId28"/>
    <p:sldLayoutId id="2147483762" r:id="rId29"/>
    <p:sldLayoutId id="2147483764" r:id="rId30"/>
    <p:sldLayoutId id="2147483765" r:id="rId31"/>
    <p:sldLayoutId id="2147483766" r:id="rId32"/>
    <p:sldLayoutId id="2147483767" r:id="rId33"/>
    <p:sldLayoutId id="2147483768" r:id="rId34"/>
    <p:sldLayoutId id="2147483769" r:id="rId35"/>
    <p:sldLayoutId id="2147483770" r:id="rId36"/>
    <p:sldLayoutId id="2147483771" r:id="rId37"/>
  </p:sldLayoutIdLst>
  <p:txStyles>
    <p:titleStyle>
      <a:lvl1pPr algn="l" defTabSz="457200" rtl="0" eaLnBrk="1" fontAlgn="base" hangingPunct="1">
        <a:spcBef>
          <a:spcPct val="0"/>
        </a:spcBef>
        <a:spcAft>
          <a:spcPct val="0"/>
        </a:spcAft>
        <a:defRPr sz="2800" b="1" kern="1200">
          <a:solidFill>
            <a:schemeClr val="accent1"/>
          </a:solidFill>
          <a:latin typeface="Tw Cen MT"/>
          <a:ea typeface="ＭＳ Ｐゴシック" charset="0"/>
          <a:cs typeface="Tw Cen MT"/>
        </a:defRPr>
      </a:lvl1pPr>
      <a:lvl2pPr algn="l" defTabSz="457200" rtl="0" eaLnBrk="1" fontAlgn="base" hangingPunct="1">
        <a:spcBef>
          <a:spcPct val="0"/>
        </a:spcBef>
        <a:spcAft>
          <a:spcPct val="0"/>
        </a:spcAft>
        <a:defRPr sz="2400" b="1">
          <a:solidFill>
            <a:schemeClr val="accent1"/>
          </a:solidFill>
          <a:latin typeface="Tw Cen MT" charset="0"/>
          <a:ea typeface="ＭＳ Ｐゴシック" charset="0"/>
        </a:defRPr>
      </a:lvl2pPr>
      <a:lvl3pPr algn="l" defTabSz="457200" rtl="0" eaLnBrk="1" fontAlgn="base" hangingPunct="1">
        <a:spcBef>
          <a:spcPct val="0"/>
        </a:spcBef>
        <a:spcAft>
          <a:spcPct val="0"/>
        </a:spcAft>
        <a:defRPr sz="2400" b="1">
          <a:solidFill>
            <a:schemeClr val="accent1"/>
          </a:solidFill>
          <a:latin typeface="Tw Cen MT" charset="0"/>
          <a:ea typeface="ＭＳ Ｐゴシック" charset="0"/>
        </a:defRPr>
      </a:lvl3pPr>
      <a:lvl4pPr algn="l" defTabSz="457200" rtl="0" eaLnBrk="1" fontAlgn="base" hangingPunct="1">
        <a:spcBef>
          <a:spcPct val="0"/>
        </a:spcBef>
        <a:spcAft>
          <a:spcPct val="0"/>
        </a:spcAft>
        <a:defRPr sz="2400" b="1">
          <a:solidFill>
            <a:schemeClr val="accent1"/>
          </a:solidFill>
          <a:latin typeface="Tw Cen MT" charset="0"/>
          <a:ea typeface="ＭＳ Ｐゴシック" charset="0"/>
        </a:defRPr>
      </a:lvl4pPr>
      <a:lvl5pPr algn="l" defTabSz="457200" rtl="0" eaLnBrk="1" fontAlgn="base" hangingPunct="1">
        <a:spcBef>
          <a:spcPct val="0"/>
        </a:spcBef>
        <a:spcAft>
          <a:spcPct val="0"/>
        </a:spcAft>
        <a:defRPr sz="2400" b="1">
          <a:solidFill>
            <a:schemeClr val="accent1"/>
          </a:solidFill>
          <a:latin typeface="Tw Cen MT" charset="0"/>
          <a:ea typeface="ＭＳ Ｐゴシック" charset="0"/>
        </a:defRPr>
      </a:lvl5pPr>
      <a:lvl6pPr marL="457200" algn="l" defTabSz="457200" rtl="0" eaLnBrk="1" fontAlgn="base" hangingPunct="1">
        <a:spcBef>
          <a:spcPct val="0"/>
        </a:spcBef>
        <a:spcAft>
          <a:spcPct val="0"/>
        </a:spcAft>
        <a:defRPr sz="2400" b="1">
          <a:solidFill>
            <a:schemeClr val="accent1"/>
          </a:solidFill>
          <a:latin typeface="Tw Cen MT" charset="0"/>
          <a:ea typeface="ＭＳ Ｐゴシック" charset="0"/>
        </a:defRPr>
      </a:lvl6pPr>
      <a:lvl7pPr marL="914400" algn="l" defTabSz="457200" rtl="0" eaLnBrk="1" fontAlgn="base" hangingPunct="1">
        <a:spcBef>
          <a:spcPct val="0"/>
        </a:spcBef>
        <a:spcAft>
          <a:spcPct val="0"/>
        </a:spcAft>
        <a:defRPr sz="2400" b="1">
          <a:solidFill>
            <a:schemeClr val="accent1"/>
          </a:solidFill>
          <a:latin typeface="Tw Cen MT" charset="0"/>
          <a:ea typeface="ＭＳ Ｐゴシック" charset="0"/>
        </a:defRPr>
      </a:lvl7pPr>
      <a:lvl8pPr marL="1371600" algn="l" defTabSz="457200" rtl="0" eaLnBrk="1" fontAlgn="base" hangingPunct="1">
        <a:spcBef>
          <a:spcPct val="0"/>
        </a:spcBef>
        <a:spcAft>
          <a:spcPct val="0"/>
        </a:spcAft>
        <a:defRPr sz="2400" b="1">
          <a:solidFill>
            <a:schemeClr val="accent1"/>
          </a:solidFill>
          <a:latin typeface="Tw Cen MT" charset="0"/>
          <a:ea typeface="ＭＳ Ｐゴシック" charset="0"/>
        </a:defRPr>
      </a:lvl8pPr>
      <a:lvl9pPr marL="1828800" algn="l" defTabSz="457200" rtl="0" eaLnBrk="1" fontAlgn="base" hangingPunct="1">
        <a:spcBef>
          <a:spcPct val="0"/>
        </a:spcBef>
        <a:spcAft>
          <a:spcPct val="0"/>
        </a:spcAft>
        <a:defRPr sz="2400" b="1">
          <a:solidFill>
            <a:schemeClr val="accent1"/>
          </a:solidFill>
          <a:latin typeface="Tw Cen MT" charset="0"/>
          <a:ea typeface="ＭＳ Ｐゴシック" charset="0"/>
        </a:defRPr>
      </a:lvl9pPr>
    </p:titleStyle>
    <p:bodyStyle>
      <a:lvl1pPr marL="342900" indent="-342900" algn="l" defTabSz="457200" rtl="0" eaLnBrk="1" fontAlgn="base" hangingPunct="1">
        <a:spcBef>
          <a:spcPct val="20000"/>
        </a:spcBef>
        <a:spcAft>
          <a:spcPct val="0"/>
        </a:spcAft>
        <a:buFont typeface="Lucida Grande" charset="0"/>
        <a:buChar char="–"/>
        <a:defRPr sz="2400" kern="1200">
          <a:solidFill>
            <a:schemeClr val="tx1"/>
          </a:solidFill>
          <a:latin typeface="Tw Cen MT"/>
          <a:ea typeface="ＭＳ Ｐゴシック" charset="0"/>
          <a:cs typeface="Tw Cen MT"/>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40.tiff"/><Relationship Id="rId5" Type="http://schemas.openxmlformats.org/officeDocument/2006/relationships/image" Target="../media/image39.tiff"/><Relationship Id="rId10" Type="http://schemas.openxmlformats.org/officeDocument/2006/relationships/image" Target="../media/image44.emf"/><Relationship Id="rId4" Type="http://schemas.openxmlformats.org/officeDocument/2006/relationships/image" Target="../media/image38.jpe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40.tiff"/><Relationship Id="rId11" Type="http://schemas.openxmlformats.org/officeDocument/2006/relationships/image" Target="../media/image45.tiff"/><Relationship Id="rId5" Type="http://schemas.openxmlformats.org/officeDocument/2006/relationships/image" Target="../media/image39.tiff"/><Relationship Id="rId10" Type="http://schemas.openxmlformats.org/officeDocument/2006/relationships/image" Target="../media/image44.emf"/><Relationship Id="rId4" Type="http://schemas.openxmlformats.org/officeDocument/2006/relationships/image" Target="../media/image38.jpe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52.emf"/></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52.emf"/></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53.png"/><Relationship Id="rId4" Type="http://schemas.openxmlformats.org/officeDocument/2006/relationships/image" Target="../media/image52.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26.tif"/><Relationship Id="rId1" Type="http://schemas.openxmlformats.org/officeDocument/2006/relationships/slideLayout" Target="../slideLayouts/slideLayout36.xml"/><Relationship Id="rId4" Type="http://schemas.openxmlformats.org/officeDocument/2006/relationships/image" Target="../media/image28.tif"/></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8.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8.tiff"/><Relationship Id="rId7" Type="http://schemas.openxmlformats.org/officeDocument/2006/relationships/image" Target="../media/image21.tif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0.jpeg"/><Relationship Id="rId11" Type="http://schemas.openxmlformats.org/officeDocument/2006/relationships/image" Target="../media/image25.tiff"/><Relationship Id="rId5" Type="http://schemas.openxmlformats.org/officeDocument/2006/relationships/hyperlink" Target="http://www.maths.usyd.edu.au/u/SMS/bioinformatics/" TargetMode="External"/><Relationship Id="rId10" Type="http://schemas.openxmlformats.org/officeDocument/2006/relationships/image" Target="../media/image24.tiff"/><Relationship Id="rId4" Type="http://schemas.openxmlformats.org/officeDocument/2006/relationships/image" Target="../media/image19.tiff"/><Relationship Id="rId9" Type="http://schemas.openxmlformats.org/officeDocument/2006/relationships/image" Target="../media/image23.JP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59.emf"/><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59.emf"/><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61.emf"/></Relationships>
</file>

<file path=ppt/slides/_rels/slide4.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26.tif"/><Relationship Id="rId1" Type="http://schemas.openxmlformats.org/officeDocument/2006/relationships/slideLayout" Target="../slideLayouts/slideLayout36.xml"/><Relationship Id="rId4" Type="http://schemas.openxmlformats.org/officeDocument/2006/relationships/image" Target="../media/image28.tif"/></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64.emf"/></Relationships>
</file>

<file path=ppt/slides/_rels/slide4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image" Target="../media/image65.emf"/></Relationships>
</file>

<file path=ppt/slides/_rels/slide4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8.pn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tif"/><Relationship Id="rId1" Type="http://schemas.openxmlformats.org/officeDocument/2006/relationships/slideLayout" Target="../slideLayouts/slideLayout36.xml"/><Relationship Id="rId4" Type="http://schemas.openxmlformats.org/officeDocument/2006/relationships/image" Target="../media/image30.pn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6.xml"/><Relationship Id="rId5" Type="http://schemas.openxmlformats.org/officeDocument/2006/relationships/image" Target="../media/image7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80.tiff"/><Relationship Id="rId5" Type="http://schemas.openxmlformats.org/officeDocument/2006/relationships/image" Target="../media/image79.png"/><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9.xml"/><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60.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7.png"/><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fcon_1000.projects.nitrc.org/indi/retro/cobre.html" TargetMode="External"/><Relationship Id="rId2" Type="http://schemas.openxmlformats.org/officeDocument/2006/relationships/image" Target="../media/image94.tiff"/><Relationship Id="rId1" Type="http://schemas.openxmlformats.org/officeDocument/2006/relationships/slideLayout" Target="../slideLayouts/slideLayout14.xml"/><Relationship Id="rId4" Type="http://schemas.openxmlformats.org/officeDocument/2006/relationships/image" Target="../media/image95.tiff"/></Relationships>
</file>

<file path=ppt/slides/_rels/slide6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image" Target="../media/image99.tiff"/><Relationship Id="rId4" Type="http://schemas.openxmlformats.org/officeDocument/2006/relationships/image" Target="../media/image98.tiff"/></Relationships>
</file>

<file path=ppt/slides/_rels/slide68.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image" Target="../media/image100.png"/><Relationship Id="rId1" Type="http://schemas.openxmlformats.org/officeDocument/2006/relationships/slideLayout" Target="../slideLayouts/slideLayout14.xml"/><Relationship Id="rId4" Type="http://schemas.openxmlformats.org/officeDocument/2006/relationships/image" Target="../media/image99.tiff"/></Relationships>
</file>

<file path=ppt/slides/_rels/slide69.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emf"/><Relationship Id="rId7"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82.png"/><Relationship Id="rId5" Type="http://schemas.openxmlformats.org/officeDocument/2006/relationships/image" Target="../media/image104.png"/><Relationship Id="rId4" Type="http://schemas.openxmlformats.org/officeDocument/2006/relationships/image" Target="../media/image103.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106.jpeg"/><Relationship Id="rId1" Type="http://schemas.openxmlformats.org/officeDocument/2006/relationships/slideLayout" Target="../slideLayouts/slideLayout14.xml"/><Relationship Id="rId4" Type="http://schemas.openxmlformats.org/officeDocument/2006/relationships/image" Target="../media/image107.tiff"/></Relationships>
</file>

<file path=ppt/slides/_rels/slide7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110.png"/></Relationships>
</file>

<file path=ppt/slides/_rels/slide7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AU" sz="2000" dirty="0"/>
              <a:t>Multi-omics integration for identifying prognostic biomarkers in complex disease.</a:t>
            </a:r>
            <a:endParaRPr lang="en-US" sz="2000" b="0" dirty="0">
              <a:solidFill>
                <a:schemeClr val="tx1"/>
              </a:solidFill>
              <a:ea typeface="+mj-ea"/>
            </a:endParaRPr>
          </a:p>
        </p:txBody>
      </p:sp>
      <p:sp>
        <p:nvSpPr>
          <p:cNvPr id="3" name="Text Placeholder 2"/>
          <p:cNvSpPr>
            <a:spLocks noGrp="1"/>
          </p:cNvSpPr>
          <p:nvPr>
            <p:ph type="body" sz="quarter" idx="11"/>
          </p:nvPr>
        </p:nvSpPr>
        <p:spPr/>
        <p:txBody>
          <a:bodyPr rtlCol="0">
            <a:noAutofit/>
          </a:bodyPr>
          <a:lstStyle/>
          <a:p>
            <a:pPr eaLnBrk="1" fontAlgn="auto" hangingPunct="1">
              <a:spcAft>
                <a:spcPts val="0"/>
              </a:spcAft>
              <a:buFont typeface="Lucida Grande"/>
              <a:buNone/>
              <a:defRPr/>
            </a:pPr>
            <a:r>
              <a:rPr lang="en-US" b="1" dirty="0">
                <a:ea typeface="+mn-ea"/>
              </a:rPr>
              <a:t>Presented by</a:t>
            </a:r>
            <a:endParaRPr lang="en-US" dirty="0">
              <a:ea typeface="+mn-ea"/>
            </a:endParaRPr>
          </a:p>
          <a:p>
            <a:pPr eaLnBrk="1" fontAlgn="auto" hangingPunct="1">
              <a:spcAft>
                <a:spcPts val="0"/>
              </a:spcAft>
              <a:buFont typeface="Lucida Grande"/>
              <a:buNone/>
              <a:defRPr/>
            </a:pPr>
            <a:r>
              <a:rPr lang="en-US" dirty="0">
                <a:ea typeface="+mn-ea"/>
              </a:rPr>
              <a:t>Professor Jean Yang</a:t>
            </a:r>
          </a:p>
          <a:p>
            <a:r>
              <a:rPr lang="en-US" dirty="0">
                <a:latin typeface="Tw Cen MT" charset="0"/>
              </a:rPr>
              <a:t>School of Mathematics and Statistics</a:t>
            </a:r>
          </a:p>
          <a:p>
            <a:r>
              <a:rPr lang="en-US" dirty="0">
                <a:latin typeface="Tw Cen MT" charset="0"/>
              </a:rPr>
              <a:t>Charles Perkin Center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806015" y="835088"/>
            <a:ext cx="1080000" cy="54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600" dirty="0"/>
              <a:t>DNA</a:t>
            </a:r>
          </a:p>
        </p:txBody>
      </p:sp>
      <p:sp>
        <p:nvSpPr>
          <p:cNvPr id="16" name="Rectangle 15"/>
          <p:cNvSpPr/>
          <p:nvPr/>
        </p:nvSpPr>
        <p:spPr>
          <a:xfrm>
            <a:off x="3806015" y="1680623"/>
            <a:ext cx="1080000" cy="54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600" dirty="0"/>
              <a:t>RNA</a:t>
            </a:r>
          </a:p>
        </p:txBody>
      </p:sp>
      <p:sp>
        <p:nvSpPr>
          <p:cNvPr id="17" name="Rectangle 16"/>
          <p:cNvSpPr/>
          <p:nvPr/>
        </p:nvSpPr>
        <p:spPr>
          <a:xfrm>
            <a:off x="3806015" y="2547620"/>
            <a:ext cx="1080000" cy="54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600" dirty="0"/>
              <a:t>Protein</a:t>
            </a:r>
          </a:p>
        </p:txBody>
      </p:sp>
      <p:sp>
        <p:nvSpPr>
          <p:cNvPr id="18" name="Rectangle 17"/>
          <p:cNvSpPr/>
          <p:nvPr/>
        </p:nvSpPr>
        <p:spPr>
          <a:xfrm>
            <a:off x="3806015" y="4185008"/>
            <a:ext cx="1080000" cy="54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600" dirty="0"/>
              <a:t>Phenotype</a:t>
            </a:r>
          </a:p>
        </p:txBody>
      </p:sp>
      <p:cxnSp>
        <p:nvCxnSpPr>
          <p:cNvPr id="21" name="Straight Arrow Connector 20"/>
          <p:cNvCxnSpPr/>
          <p:nvPr/>
        </p:nvCxnSpPr>
        <p:spPr>
          <a:xfrm>
            <a:off x="4296287" y="1429156"/>
            <a:ext cx="0" cy="25146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3" name="Straight Arrow Connector 22"/>
          <p:cNvCxnSpPr/>
          <p:nvPr/>
        </p:nvCxnSpPr>
        <p:spPr>
          <a:xfrm rot="5400000">
            <a:off x="7015469" y="1067846"/>
            <a:ext cx="4050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4" name="Rectangle 23"/>
          <p:cNvSpPr/>
          <p:nvPr/>
        </p:nvSpPr>
        <p:spPr>
          <a:xfrm>
            <a:off x="7163963" y="876032"/>
            <a:ext cx="1080000" cy="540000"/>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en-AU" sz="1050" b="1" dirty="0">
                <a:solidFill>
                  <a:srgbClr val="FF6600"/>
                </a:solidFill>
              </a:rPr>
              <a:t>SNP array</a:t>
            </a:r>
          </a:p>
          <a:p>
            <a:pPr algn="ctr"/>
            <a:r>
              <a:rPr lang="en-AU" sz="1050" b="1" dirty="0" err="1">
                <a:solidFill>
                  <a:srgbClr val="FF6600"/>
                </a:solidFill>
              </a:rPr>
              <a:t>Exome-seq</a:t>
            </a:r>
            <a:endParaRPr lang="en-AU" sz="1050" b="1" dirty="0">
              <a:solidFill>
                <a:srgbClr val="FF6600"/>
              </a:solidFill>
            </a:endParaRPr>
          </a:p>
          <a:p>
            <a:pPr algn="ctr"/>
            <a:r>
              <a:rPr lang="en-AU" sz="1050" b="1" dirty="0">
                <a:solidFill>
                  <a:srgbClr val="FF6600"/>
                </a:solidFill>
              </a:rPr>
              <a:t>DNA-</a:t>
            </a:r>
            <a:r>
              <a:rPr lang="en-AU" sz="1050" b="1" dirty="0" err="1">
                <a:solidFill>
                  <a:srgbClr val="FF6600"/>
                </a:solidFill>
              </a:rPr>
              <a:t>seq</a:t>
            </a:r>
            <a:endParaRPr lang="en-AU" sz="1050" b="1" dirty="0">
              <a:solidFill>
                <a:srgbClr val="FF6600"/>
              </a:solidFill>
            </a:endParaRPr>
          </a:p>
        </p:txBody>
      </p:sp>
      <p:sp>
        <p:nvSpPr>
          <p:cNvPr id="25" name="Rectangle 24"/>
          <p:cNvSpPr/>
          <p:nvPr/>
        </p:nvSpPr>
        <p:spPr>
          <a:xfrm>
            <a:off x="7163963" y="1719752"/>
            <a:ext cx="1080000" cy="540000"/>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en-AU" sz="1050" b="1" dirty="0">
                <a:solidFill>
                  <a:srgbClr val="FF6600"/>
                </a:solidFill>
              </a:rPr>
              <a:t>mRNA array</a:t>
            </a:r>
          </a:p>
          <a:p>
            <a:pPr algn="ctr"/>
            <a:r>
              <a:rPr lang="en-AU" sz="1050" b="1" dirty="0">
                <a:solidFill>
                  <a:srgbClr val="FF6600"/>
                </a:solidFill>
              </a:rPr>
              <a:t>microRNA</a:t>
            </a:r>
          </a:p>
          <a:p>
            <a:pPr algn="ctr"/>
            <a:r>
              <a:rPr lang="en-AU" sz="1050" b="1" dirty="0">
                <a:solidFill>
                  <a:srgbClr val="384033"/>
                </a:solidFill>
              </a:rPr>
              <a:t>RNA-</a:t>
            </a:r>
            <a:r>
              <a:rPr lang="en-AU" sz="1050" b="1" dirty="0" err="1">
                <a:solidFill>
                  <a:srgbClr val="384033"/>
                </a:solidFill>
              </a:rPr>
              <a:t>seq</a:t>
            </a:r>
            <a:endParaRPr lang="en-AU" sz="1050" b="1" dirty="0">
              <a:solidFill>
                <a:srgbClr val="384033"/>
              </a:solidFill>
            </a:endParaRPr>
          </a:p>
        </p:txBody>
      </p:sp>
      <p:sp>
        <p:nvSpPr>
          <p:cNvPr id="26" name="Rectangle 25"/>
          <p:cNvSpPr/>
          <p:nvPr/>
        </p:nvSpPr>
        <p:spPr>
          <a:xfrm>
            <a:off x="7163963" y="2547620"/>
            <a:ext cx="1080000" cy="540000"/>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en-AU" sz="1050" b="1" dirty="0" err="1">
                <a:solidFill>
                  <a:srgbClr val="FF6600"/>
                </a:solidFill>
              </a:rPr>
              <a:t>iTRAQ</a:t>
            </a:r>
            <a:endParaRPr lang="en-AU" sz="1050" b="1" dirty="0">
              <a:solidFill>
                <a:srgbClr val="FF6600"/>
              </a:solidFill>
            </a:endParaRPr>
          </a:p>
          <a:p>
            <a:pPr algn="ctr"/>
            <a:r>
              <a:rPr lang="en-AU" sz="1050" b="1" dirty="0">
                <a:solidFill>
                  <a:srgbClr val="FF6600"/>
                </a:solidFill>
              </a:rPr>
              <a:t>MRM</a:t>
            </a:r>
          </a:p>
        </p:txBody>
      </p:sp>
      <p:sp>
        <p:nvSpPr>
          <p:cNvPr id="27" name="Rectangle 26"/>
          <p:cNvSpPr/>
          <p:nvPr/>
        </p:nvSpPr>
        <p:spPr>
          <a:xfrm>
            <a:off x="7163963" y="4185008"/>
            <a:ext cx="1080000" cy="540000"/>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en-AU" sz="1050" b="1" dirty="0">
                <a:solidFill>
                  <a:srgbClr val="FF6600"/>
                </a:solidFill>
              </a:rPr>
              <a:t>Clinical and pathological data</a:t>
            </a:r>
          </a:p>
        </p:txBody>
      </p:sp>
      <p:sp>
        <p:nvSpPr>
          <p:cNvPr id="28" name="TextBox 27"/>
          <p:cNvSpPr txBox="1"/>
          <p:nvPr/>
        </p:nvSpPr>
        <p:spPr>
          <a:xfrm>
            <a:off x="5550722" y="944563"/>
            <a:ext cx="907029" cy="276999"/>
          </a:xfrm>
          <a:prstGeom prst="rect">
            <a:avLst/>
          </a:prstGeom>
          <a:noFill/>
        </p:spPr>
        <p:txBody>
          <a:bodyPr wrap="square" rtlCol="0">
            <a:spAutoFit/>
          </a:bodyPr>
          <a:lstStyle/>
          <a:p>
            <a:r>
              <a:rPr lang="en-AU" sz="1200" dirty="0"/>
              <a:t>genome</a:t>
            </a:r>
          </a:p>
        </p:txBody>
      </p:sp>
      <p:sp>
        <p:nvSpPr>
          <p:cNvPr id="29" name="TextBox 28"/>
          <p:cNvSpPr txBox="1"/>
          <p:nvPr/>
        </p:nvSpPr>
        <p:spPr>
          <a:xfrm>
            <a:off x="5478864" y="1770767"/>
            <a:ext cx="1395429" cy="276999"/>
          </a:xfrm>
          <a:prstGeom prst="rect">
            <a:avLst/>
          </a:prstGeom>
          <a:noFill/>
        </p:spPr>
        <p:txBody>
          <a:bodyPr wrap="square" rtlCol="0">
            <a:spAutoFit/>
          </a:bodyPr>
          <a:lstStyle/>
          <a:p>
            <a:r>
              <a:rPr lang="en-AU" sz="1200" dirty="0"/>
              <a:t>transcriptome</a:t>
            </a:r>
          </a:p>
        </p:txBody>
      </p:sp>
      <p:sp>
        <p:nvSpPr>
          <p:cNvPr id="30" name="TextBox 29"/>
          <p:cNvSpPr txBox="1"/>
          <p:nvPr/>
        </p:nvSpPr>
        <p:spPr>
          <a:xfrm>
            <a:off x="5550723" y="2602712"/>
            <a:ext cx="1046572" cy="276999"/>
          </a:xfrm>
          <a:prstGeom prst="rect">
            <a:avLst/>
          </a:prstGeom>
          <a:noFill/>
        </p:spPr>
        <p:txBody>
          <a:bodyPr wrap="square" rtlCol="0">
            <a:spAutoFit/>
          </a:bodyPr>
          <a:lstStyle/>
          <a:p>
            <a:r>
              <a:rPr lang="en-AU" sz="1200" dirty="0"/>
              <a:t>proteome</a:t>
            </a:r>
          </a:p>
        </p:txBody>
      </p:sp>
      <p:sp>
        <p:nvSpPr>
          <p:cNvPr id="31" name="TextBox 30"/>
          <p:cNvSpPr txBox="1"/>
          <p:nvPr/>
        </p:nvSpPr>
        <p:spPr>
          <a:xfrm>
            <a:off x="5631319" y="4234319"/>
            <a:ext cx="1046572" cy="276999"/>
          </a:xfrm>
          <a:prstGeom prst="rect">
            <a:avLst/>
          </a:prstGeom>
          <a:noFill/>
        </p:spPr>
        <p:txBody>
          <a:bodyPr wrap="square" rtlCol="0">
            <a:spAutoFit/>
          </a:bodyPr>
          <a:lstStyle/>
          <a:p>
            <a:r>
              <a:rPr lang="en-AU" sz="1200" dirty="0" err="1"/>
              <a:t>phenome</a:t>
            </a:r>
            <a:endParaRPr lang="en-AU" sz="1200" dirty="0"/>
          </a:p>
        </p:txBody>
      </p:sp>
      <p:sp>
        <p:nvSpPr>
          <p:cNvPr id="32" name="Rectangle 31"/>
          <p:cNvSpPr/>
          <p:nvPr/>
        </p:nvSpPr>
        <p:spPr>
          <a:xfrm>
            <a:off x="3806015" y="3354809"/>
            <a:ext cx="1080000" cy="54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600" dirty="0"/>
              <a:t>Metabolic</a:t>
            </a:r>
          </a:p>
        </p:txBody>
      </p:sp>
      <p:sp>
        <p:nvSpPr>
          <p:cNvPr id="34" name="Rectangle 33"/>
          <p:cNvSpPr/>
          <p:nvPr/>
        </p:nvSpPr>
        <p:spPr>
          <a:xfrm>
            <a:off x="7163963" y="3354809"/>
            <a:ext cx="1080000" cy="540000"/>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en-AU" sz="1050" b="1" dirty="0">
                <a:solidFill>
                  <a:srgbClr val="384033"/>
                </a:solidFill>
              </a:rPr>
              <a:t>MS/MS</a:t>
            </a:r>
          </a:p>
        </p:txBody>
      </p:sp>
      <p:cxnSp>
        <p:nvCxnSpPr>
          <p:cNvPr id="35" name="Straight Arrow Connector 34"/>
          <p:cNvCxnSpPr/>
          <p:nvPr/>
        </p:nvCxnSpPr>
        <p:spPr>
          <a:xfrm>
            <a:off x="4293446" y="2259754"/>
            <a:ext cx="0" cy="25146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6" name="Straight Arrow Connector 35"/>
          <p:cNvCxnSpPr/>
          <p:nvPr/>
        </p:nvCxnSpPr>
        <p:spPr>
          <a:xfrm>
            <a:off x="4286118" y="3103342"/>
            <a:ext cx="0" cy="25146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7" name="Straight Arrow Connector 36"/>
          <p:cNvCxnSpPr/>
          <p:nvPr/>
        </p:nvCxnSpPr>
        <p:spPr>
          <a:xfrm>
            <a:off x="4275950" y="3933541"/>
            <a:ext cx="0" cy="25146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8" name="TextBox 37"/>
          <p:cNvSpPr txBox="1"/>
          <p:nvPr/>
        </p:nvSpPr>
        <p:spPr>
          <a:xfrm>
            <a:off x="5478864" y="3432839"/>
            <a:ext cx="1395429" cy="276999"/>
          </a:xfrm>
          <a:prstGeom prst="rect">
            <a:avLst/>
          </a:prstGeom>
          <a:noFill/>
        </p:spPr>
        <p:txBody>
          <a:bodyPr wrap="square" rtlCol="0">
            <a:spAutoFit/>
          </a:bodyPr>
          <a:lstStyle/>
          <a:p>
            <a:r>
              <a:rPr lang="en-AU" sz="1200" dirty="0" err="1"/>
              <a:t>metabolome</a:t>
            </a:r>
            <a:endParaRPr lang="en-AU" sz="1200" dirty="0"/>
          </a:p>
        </p:txBody>
      </p:sp>
      <p:pic>
        <p:nvPicPr>
          <p:cNvPr id="39" name="Picture 4" descr="http://rosalind.info/media/problems/hamm/point_mutation.png"/>
          <p:cNvPicPr>
            <a:picLocks noChangeAspect="1" noChangeArrowheads="1"/>
          </p:cNvPicPr>
          <p:nvPr/>
        </p:nvPicPr>
        <p:blipFill>
          <a:blip r:embed="rId2" cstate="print"/>
          <a:srcRect/>
          <a:stretch>
            <a:fillRect/>
          </a:stretch>
        </p:blipFill>
        <p:spPr bwMode="auto">
          <a:xfrm rot="5400000">
            <a:off x="2021822" y="730291"/>
            <a:ext cx="716114" cy="900014"/>
          </a:xfrm>
          <a:prstGeom prst="rect">
            <a:avLst/>
          </a:prstGeom>
          <a:noFill/>
        </p:spPr>
      </p:pic>
      <p:pic>
        <p:nvPicPr>
          <p:cNvPr id="41" name="Picture 2" descr="https://bio.kuleuven.be/ento/images/microarray.jpg"/>
          <p:cNvPicPr>
            <a:picLocks noChangeAspect="1" noChangeArrowheads="1"/>
          </p:cNvPicPr>
          <p:nvPr/>
        </p:nvPicPr>
        <p:blipFill>
          <a:blip r:embed="rId3" cstate="print"/>
          <a:srcRect/>
          <a:stretch>
            <a:fillRect/>
          </a:stretch>
        </p:blipFill>
        <p:spPr bwMode="auto">
          <a:xfrm rot="463240">
            <a:off x="2456926" y="1621124"/>
            <a:ext cx="802526" cy="71369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2" name="Picture 24" descr="qu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7533" y="2547620"/>
            <a:ext cx="910440" cy="63726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5"/>
          <a:stretch>
            <a:fillRect/>
          </a:stretch>
        </p:blipFill>
        <p:spPr>
          <a:xfrm>
            <a:off x="1121090" y="1579999"/>
            <a:ext cx="813638" cy="817271"/>
          </a:xfrm>
          <a:prstGeom prst="rect">
            <a:avLst/>
          </a:prstGeom>
        </p:spPr>
      </p:pic>
      <p:pic>
        <p:nvPicPr>
          <p:cNvPr id="4" name="Picture 3"/>
          <p:cNvPicPr>
            <a:picLocks noChangeAspect="1"/>
          </p:cNvPicPr>
          <p:nvPr/>
        </p:nvPicPr>
        <p:blipFill rotWithShape="1">
          <a:blip r:embed="rId6"/>
          <a:srcRect l="75266" t="48428" r="4298" b="19919"/>
          <a:stretch/>
        </p:blipFill>
        <p:spPr>
          <a:xfrm>
            <a:off x="1141467" y="3032706"/>
            <a:ext cx="1118127" cy="981530"/>
          </a:xfrm>
          <a:prstGeom prst="rect">
            <a:avLst/>
          </a:prstGeom>
        </p:spPr>
      </p:pic>
      <p:pic>
        <p:nvPicPr>
          <p:cNvPr id="43" name="Picture 2" descr="ug_phenoDataClinic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0833" y="3881439"/>
            <a:ext cx="1064880" cy="84356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
        <p:nvSpPr>
          <p:cNvPr id="44" name="Title 1"/>
          <p:cNvSpPr>
            <a:spLocks noGrp="1"/>
          </p:cNvSpPr>
          <p:nvPr>
            <p:ph type="title"/>
          </p:nvPr>
        </p:nvSpPr>
        <p:spPr/>
        <p:txBody>
          <a:bodyPr/>
          <a:lstStyle/>
          <a:p>
            <a:r>
              <a:rPr kumimoji="1" lang="en-AU" altLang="zh-TW" dirty="0"/>
              <a:t>Multi-omics data</a:t>
            </a:r>
            <a:endParaRPr kumimoji="1" lang="zh-TW" altLang="en-US" dirty="0"/>
          </a:p>
        </p:txBody>
      </p:sp>
      <p:sp>
        <p:nvSpPr>
          <p:cNvPr id="2" name="TextBox 1">
            <a:extLst>
              <a:ext uri="{FF2B5EF4-FFF2-40B4-BE49-F238E27FC236}">
                <a16:creationId xmlns:a16="http://schemas.microsoft.com/office/drawing/2014/main" id="{2D025524-56EB-D041-ADA9-F335F674C119}"/>
              </a:ext>
            </a:extLst>
          </p:cNvPr>
          <p:cNvSpPr txBox="1"/>
          <p:nvPr/>
        </p:nvSpPr>
        <p:spPr>
          <a:xfrm>
            <a:off x="1042860" y="2501676"/>
            <a:ext cx="7058279" cy="1200329"/>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pPr algn="ctr"/>
            <a:r>
              <a:rPr lang="en-US" sz="2400" dirty="0"/>
              <a:t>Aim: To identify prognostic biomarker for </a:t>
            </a:r>
          </a:p>
          <a:p>
            <a:pPr algn="ctr"/>
            <a:r>
              <a:rPr lang="en-US" sz="2400" dirty="0"/>
              <a:t>Stage III melanoma patients.</a:t>
            </a:r>
          </a:p>
          <a:p>
            <a:r>
              <a:rPr lang="en-US" sz="2400" dirty="0"/>
              <a:t> </a:t>
            </a:r>
          </a:p>
        </p:txBody>
      </p:sp>
    </p:spTree>
    <p:extLst>
      <p:ext uri="{BB962C8B-B14F-4D97-AF65-F5344CB8AC3E}">
        <p14:creationId xmlns:p14="http://schemas.microsoft.com/office/powerpoint/2010/main" val="2581558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4" descr="http://rosalind.info/media/problems/hamm/point_mutation.png"/>
          <p:cNvPicPr>
            <a:picLocks noChangeAspect="1" noChangeArrowheads="1"/>
          </p:cNvPicPr>
          <p:nvPr/>
        </p:nvPicPr>
        <p:blipFill>
          <a:blip r:embed="rId2" cstate="print"/>
          <a:srcRect/>
          <a:stretch>
            <a:fillRect/>
          </a:stretch>
        </p:blipFill>
        <p:spPr bwMode="auto">
          <a:xfrm rot="5400000">
            <a:off x="2021822" y="730291"/>
            <a:ext cx="716114" cy="900014"/>
          </a:xfrm>
          <a:prstGeom prst="rect">
            <a:avLst/>
          </a:prstGeom>
          <a:noFill/>
        </p:spPr>
      </p:pic>
      <p:pic>
        <p:nvPicPr>
          <p:cNvPr id="41" name="Picture 2" descr="https://bio.kuleuven.be/ento/images/microarray.jpg"/>
          <p:cNvPicPr>
            <a:picLocks noChangeAspect="1" noChangeArrowheads="1"/>
          </p:cNvPicPr>
          <p:nvPr/>
        </p:nvPicPr>
        <p:blipFill>
          <a:blip r:embed="rId3" cstate="print"/>
          <a:srcRect/>
          <a:stretch>
            <a:fillRect/>
          </a:stretch>
        </p:blipFill>
        <p:spPr bwMode="auto">
          <a:xfrm rot="463240">
            <a:off x="2456926" y="1621124"/>
            <a:ext cx="802526" cy="71369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2" name="Picture 24" descr="qu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7533" y="2547620"/>
            <a:ext cx="910440" cy="63726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5"/>
          <a:stretch>
            <a:fillRect/>
          </a:stretch>
        </p:blipFill>
        <p:spPr>
          <a:xfrm>
            <a:off x="1121090" y="1579999"/>
            <a:ext cx="813638" cy="817271"/>
          </a:xfrm>
          <a:prstGeom prst="rect">
            <a:avLst/>
          </a:prstGeom>
        </p:spPr>
      </p:pic>
      <p:pic>
        <p:nvPicPr>
          <p:cNvPr id="4" name="Picture 3"/>
          <p:cNvPicPr>
            <a:picLocks noChangeAspect="1"/>
          </p:cNvPicPr>
          <p:nvPr/>
        </p:nvPicPr>
        <p:blipFill rotWithShape="1">
          <a:blip r:embed="rId6"/>
          <a:srcRect l="75266" t="48428" r="4298" b="19919"/>
          <a:stretch/>
        </p:blipFill>
        <p:spPr>
          <a:xfrm>
            <a:off x="1141467" y="3032706"/>
            <a:ext cx="1118127" cy="981530"/>
          </a:xfrm>
          <a:prstGeom prst="rect">
            <a:avLst/>
          </a:prstGeom>
        </p:spPr>
      </p:pic>
      <p:pic>
        <p:nvPicPr>
          <p:cNvPr id="43" name="Picture 2" descr="ug_phenoDataClinic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0833" y="3881439"/>
            <a:ext cx="1064880" cy="84356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
        <p:nvSpPr>
          <p:cNvPr id="44" name="Title 1"/>
          <p:cNvSpPr>
            <a:spLocks noGrp="1"/>
          </p:cNvSpPr>
          <p:nvPr>
            <p:ph type="title"/>
          </p:nvPr>
        </p:nvSpPr>
        <p:spPr/>
        <p:txBody>
          <a:bodyPr/>
          <a:lstStyle/>
          <a:p>
            <a:r>
              <a:rPr kumimoji="1" lang="en-AU" altLang="zh-TW" dirty="0"/>
              <a:t>Data integration </a:t>
            </a:r>
            <a:endParaRPr kumimoji="1" lang="zh-TW" altLang="en-US" dirty="0"/>
          </a:p>
        </p:txBody>
      </p:sp>
      <p:pic>
        <p:nvPicPr>
          <p:cNvPr id="33" name="Picture 32">
            <a:extLst>
              <a:ext uri="{FF2B5EF4-FFF2-40B4-BE49-F238E27FC236}">
                <a16:creationId xmlns:a16="http://schemas.microsoft.com/office/drawing/2014/main" id="{BC5BA294-D7B2-B443-94E7-D04CB8EF1162}"/>
              </a:ext>
            </a:extLst>
          </p:cNvPr>
          <p:cNvPicPr>
            <a:picLocks noChangeAspect="1"/>
          </p:cNvPicPr>
          <p:nvPr/>
        </p:nvPicPr>
        <p:blipFill>
          <a:blip r:embed="rId8"/>
          <a:stretch>
            <a:fillRect/>
          </a:stretch>
        </p:blipFill>
        <p:spPr>
          <a:xfrm>
            <a:off x="5659039" y="2880612"/>
            <a:ext cx="1955583" cy="1636304"/>
          </a:xfrm>
          <a:prstGeom prst="rect">
            <a:avLst/>
          </a:prstGeom>
        </p:spPr>
      </p:pic>
      <p:pic>
        <p:nvPicPr>
          <p:cNvPr id="40" name="Picture 39">
            <a:extLst>
              <a:ext uri="{FF2B5EF4-FFF2-40B4-BE49-F238E27FC236}">
                <a16:creationId xmlns:a16="http://schemas.microsoft.com/office/drawing/2014/main" id="{1382E480-036A-724A-B5B9-AF85A6AC3DEC}"/>
              </a:ext>
            </a:extLst>
          </p:cNvPr>
          <p:cNvPicPr>
            <a:picLocks noChangeAspect="1"/>
          </p:cNvPicPr>
          <p:nvPr/>
        </p:nvPicPr>
        <p:blipFill>
          <a:blip r:embed="rId9"/>
          <a:stretch>
            <a:fillRect/>
          </a:stretch>
        </p:blipFill>
        <p:spPr>
          <a:xfrm>
            <a:off x="6914573" y="2098560"/>
            <a:ext cx="1383618" cy="1383618"/>
          </a:xfrm>
          <a:prstGeom prst="rect">
            <a:avLst/>
          </a:prstGeom>
        </p:spPr>
      </p:pic>
      <p:pic>
        <p:nvPicPr>
          <p:cNvPr id="45" name="Picture 44" descr="miRNA-LASSO-path.pdf">
            <a:extLst>
              <a:ext uri="{FF2B5EF4-FFF2-40B4-BE49-F238E27FC236}">
                <a16:creationId xmlns:a16="http://schemas.microsoft.com/office/drawing/2014/main" id="{1B798C57-898A-CB4C-92B1-17E49BA6E4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37477" y="1289090"/>
            <a:ext cx="1653648" cy="1653648"/>
          </a:xfrm>
          <a:prstGeom prst="rect">
            <a:avLst/>
          </a:prstGeom>
        </p:spPr>
      </p:pic>
      <p:sp>
        <p:nvSpPr>
          <p:cNvPr id="2" name="Rectangle 1">
            <a:extLst>
              <a:ext uri="{FF2B5EF4-FFF2-40B4-BE49-F238E27FC236}">
                <a16:creationId xmlns:a16="http://schemas.microsoft.com/office/drawing/2014/main" id="{C10E062C-5B82-B145-94F2-0821583AEBA6}"/>
              </a:ext>
            </a:extLst>
          </p:cNvPr>
          <p:cNvSpPr/>
          <p:nvPr/>
        </p:nvSpPr>
        <p:spPr>
          <a:xfrm>
            <a:off x="6004879" y="515938"/>
            <a:ext cx="2236510" cy="646331"/>
          </a:xfrm>
          <a:prstGeom prst="rect">
            <a:avLst/>
          </a:prstGeom>
        </p:spPr>
        <p:txBody>
          <a:bodyPr wrap="none">
            <a:spAutoFit/>
          </a:bodyPr>
          <a:lstStyle/>
          <a:p>
            <a:r>
              <a:rPr kumimoji="1" lang="en-AU" altLang="zh-TW" b="1" dirty="0">
                <a:solidFill>
                  <a:schemeClr val="tx2"/>
                </a:solidFill>
              </a:rPr>
              <a:t>Statistical learning</a:t>
            </a:r>
          </a:p>
          <a:p>
            <a:r>
              <a:rPr kumimoji="1" lang="en-AU" altLang="zh-TW" b="1" dirty="0">
                <a:solidFill>
                  <a:schemeClr val="tx2"/>
                </a:solidFill>
              </a:rPr>
              <a:t> Machine learning </a:t>
            </a:r>
            <a:endParaRPr lang="en-US" b="1" dirty="0">
              <a:solidFill>
                <a:schemeClr val="tx2"/>
              </a:solidFill>
            </a:endParaRPr>
          </a:p>
        </p:txBody>
      </p:sp>
      <p:sp>
        <p:nvSpPr>
          <p:cNvPr id="5" name="Right Brace 4">
            <a:extLst>
              <a:ext uri="{FF2B5EF4-FFF2-40B4-BE49-F238E27FC236}">
                <a16:creationId xmlns:a16="http://schemas.microsoft.com/office/drawing/2014/main" id="{D45DCAEA-7D9C-EB4D-8DDE-28160116BF24}"/>
              </a:ext>
            </a:extLst>
          </p:cNvPr>
          <p:cNvSpPr/>
          <p:nvPr/>
        </p:nvSpPr>
        <p:spPr>
          <a:xfrm>
            <a:off x="4989599" y="1011046"/>
            <a:ext cx="344574" cy="3267656"/>
          </a:xfrm>
          <a:prstGeom prst="rightBrace">
            <a:avLst>
              <a:gd name="adj1" fmla="val 8333"/>
              <a:gd name="adj2" fmla="val 50523"/>
            </a:avLst>
          </a:prstGeom>
          <a:ln w="38100">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9115910B-22B5-0B4F-B6B0-8676AB5245DF}"/>
              </a:ext>
            </a:extLst>
          </p:cNvPr>
          <p:cNvCxnSpPr/>
          <p:nvPr/>
        </p:nvCxnSpPr>
        <p:spPr>
          <a:xfrm rot="5400000">
            <a:off x="3573746" y="940422"/>
            <a:ext cx="4050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7" name="Rectangle 46">
            <a:extLst>
              <a:ext uri="{FF2B5EF4-FFF2-40B4-BE49-F238E27FC236}">
                <a16:creationId xmlns:a16="http://schemas.microsoft.com/office/drawing/2014/main" id="{044057BE-FE59-8D4E-A306-4BE1A5C998EA}"/>
              </a:ext>
            </a:extLst>
          </p:cNvPr>
          <p:cNvSpPr/>
          <p:nvPr/>
        </p:nvSpPr>
        <p:spPr>
          <a:xfrm>
            <a:off x="3722240" y="748608"/>
            <a:ext cx="1080000" cy="540000"/>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en-AU" sz="1050" b="1" dirty="0">
                <a:solidFill>
                  <a:srgbClr val="FF6600"/>
                </a:solidFill>
              </a:rPr>
              <a:t>SNP array</a:t>
            </a:r>
          </a:p>
          <a:p>
            <a:pPr algn="ctr"/>
            <a:r>
              <a:rPr lang="en-AU" sz="1050" b="1" dirty="0" err="1">
                <a:solidFill>
                  <a:srgbClr val="FF6600"/>
                </a:solidFill>
              </a:rPr>
              <a:t>Exome-seq</a:t>
            </a:r>
            <a:endParaRPr lang="en-AU" sz="1050" b="1" dirty="0">
              <a:solidFill>
                <a:srgbClr val="FF6600"/>
              </a:solidFill>
            </a:endParaRPr>
          </a:p>
          <a:p>
            <a:pPr algn="ctr"/>
            <a:r>
              <a:rPr lang="en-AU" sz="1050" b="1" dirty="0">
                <a:solidFill>
                  <a:srgbClr val="FF6600"/>
                </a:solidFill>
              </a:rPr>
              <a:t>DNA-</a:t>
            </a:r>
            <a:r>
              <a:rPr lang="en-AU" sz="1050" b="1" dirty="0" err="1">
                <a:solidFill>
                  <a:srgbClr val="FF6600"/>
                </a:solidFill>
              </a:rPr>
              <a:t>seq</a:t>
            </a:r>
            <a:endParaRPr lang="en-AU" sz="1050" b="1" dirty="0">
              <a:solidFill>
                <a:srgbClr val="FF6600"/>
              </a:solidFill>
            </a:endParaRPr>
          </a:p>
        </p:txBody>
      </p:sp>
      <p:sp>
        <p:nvSpPr>
          <p:cNvPr id="48" name="Rectangle 47">
            <a:extLst>
              <a:ext uri="{FF2B5EF4-FFF2-40B4-BE49-F238E27FC236}">
                <a16:creationId xmlns:a16="http://schemas.microsoft.com/office/drawing/2014/main" id="{C4B271B3-8620-CA49-B37E-2B5F4950FB77}"/>
              </a:ext>
            </a:extLst>
          </p:cNvPr>
          <p:cNvSpPr/>
          <p:nvPr/>
        </p:nvSpPr>
        <p:spPr>
          <a:xfrm>
            <a:off x="3722240" y="1592328"/>
            <a:ext cx="1080000" cy="540000"/>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en-AU" sz="1050" b="1" dirty="0">
                <a:solidFill>
                  <a:srgbClr val="FF6600"/>
                </a:solidFill>
              </a:rPr>
              <a:t>mRNA array</a:t>
            </a:r>
          </a:p>
          <a:p>
            <a:pPr algn="ctr"/>
            <a:r>
              <a:rPr lang="en-AU" sz="1050" b="1" dirty="0">
                <a:solidFill>
                  <a:srgbClr val="FF6600"/>
                </a:solidFill>
              </a:rPr>
              <a:t>microRNA</a:t>
            </a:r>
          </a:p>
          <a:p>
            <a:pPr algn="ctr"/>
            <a:r>
              <a:rPr lang="en-AU" sz="1050" b="1" dirty="0">
                <a:solidFill>
                  <a:srgbClr val="384033"/>
                </a:solidFill>
              </a:rPr>
              <a:t>RNA-</a:t>
            </a:r>
            <a:r>
              <a:rPr lang="en-AU" sz="1050" b="1" dirty="0" err="1">
                <a:solidFill>
                  <a:srgbClr val="384033"/>
                </a:solidFill>
              </a:rPr>
              <a:t>seq</a:t>
            </a:r>
            <a:endParaRPr lang="en-AU" sz="1050" b="1" dirty="0">
              <a:solidFill>
                <a:srgbClr val="384033"/>
              </a:solidFill>
            </a:endParaRPr>
          </a:p>
        </p:txBody>
      </p:sp>
      <p:sp>
        <p:nvSpPr>
          <p:cNvPr id="49" name="Rectangle 48">
            <a:extLst>
              <a:ext uri="{FF2B5EF4-FFF2-40B4-BE49-F238E27FC236}">
                <a16:creationId xmlns:a16="http://schemas.microsoft.com/office/drawing/2014/main" id="{609E8269-80DC-1C49-AD03-1B25D88A97F2}"/>
              </a:ext>
            </a:extLst>
          </p:cNvPr>
          <p:cNvSpPr/>
          <p:nvPr/>
        </p:nvSpPr>
        <p:spPr>
          <a:xfrm>
            <a:off x="3722240" y="2420196"/>
            <a:ext cx="1080000" cy="540000"/>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en-AU" sz="1050" b="1" dirty="0" err="1">
                <a:solidFill>
                  <a:srgbClr val="FF6600"/>
                </a:solidFill>
              </a:rPr>
              <a:t>iTRAQ</a:t>
            </a:r>
            <a:endParaRPr lang="en-AU" sz="1050" b="1" dirty="0">
              <a:solidFill>
                <a:srgbClr val="FF6600"/>
              </a:solidFill>
            </a:endParaRPr>
          </a:p>
          <a:p>
            <a:pPr algn="ctr"/>
            <a:r>
              <a:rPr lang="en-AU" sz="1050" b="1" dirty="0">
                <a:solidFill>
                  <a:srgbClr val="FF6600"/>
                </a:solidFill>
              </a:rPr>
              <a:t>MRM</a:t>
            </a:r>
          </a:p>
        </p:txBody>
      </p:sp>
      <p:sp>
        <p:nvSpPr>
          <p:cNvPr id="50" name="Rectangle 49">
            <a:extLst>
              <a:ext uri="{FF2B5EF4-FFF2-40B4-BE49-F238E27FC236}">
                <a16:creationId xmlns:a16="http://schemas.microsoft.com/office/drawing/2014/main" id="{4E0555E3-E2CD-5C4D-8571-5F455BB1792F}"/>
              </a:ext>
            </a:extLst>
          </p:cNvPr>
          <p:cNvSpPr/>
          <p:nvPr/>
        </p:nvSpPr>
        <p:spPr>
          <a:xfrm>
            <a:off x="3722240" y="4057584"/>
            <a:ext cx="1080000" cy="540000"/>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en-AU" sz="1050" b="1" dirty="0">
                <a:solidFill>
                  <a:srgbClr val="FF6600"/>
                </a:solidFill>
              </a:rPr>
              <a:t>Clinical and pathological data</a:t>
            </a:r>
          </a:p>
        </p:txBody>
      </p:sp>
      <p:sp>
        <p:nvSpPr>
          <p:cNvPr id="51" name="Rectangle 50">
            <a:extLst>
              <a:ext uri="{FF2B5EF4-FFF2-40B4-BE49-F238E27FC236}">
                <a16:creationId xmlns:a16="http://schemas.microsoft.com/office/drawing/2014/main" id="{CDBECE8D-B911-5C40-940C-CAC3CDBBAF4A}"/>
              </a:ext>
            </a:extLst>
          </p:cNvPr>
          <p:cNvSpPr/>
          <p:nvPr/>
        </p:nvSpPr>
        <p:spPr>
          <a:xfrm>
            <a:off x="3722240" y="3227385"/>
            <a:ext cx="1080000" cy="540000"/>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en-AU" sz="1050" b="1" dirty="0">
                <a:solidFill>
                  <a:srgbClr val="384033"/>
                </a:solidFill>
              </a:rPr>
              <a:t>MS/MS</a:t>
            </a:r>
          </a:p>
        </p:txBody>
      </p:sp>
    </p:spTree>
    <p:extLst>
      <p:ext uri="{BB962C8B-B14F-4D97-AF65-F5344CB8AC3E}">
        <p14:creationId xmlns:p14="http://schemas.microsoft.com/office/powerpoint/2010/main" val="1606525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4" descr="http://rosalind.info/media/problems/hamm/point_mutation.png"/>
          <p:cNvPicPr>
            <a:picLocks noChangeAspect="1" noChangeArrowheads="1"/>
          </p:cNvPicPr>
          <p:nvPr/>
        </p:nvPicPr>
        <p:blipFill>
          <a:blip r:embed="rId2" cstate="print"/>
          <a:srcRect/>
          <a:stretch>
            <a:fillRect/>
          </a:stretch>
        </p:blipFill>
        <p:spPr bwMode="auto">
          <a:xfrm rot="5400000">
            <a:off x="2021822" y="730291"/>
            <a:ext cx="716114" cy="900014"/>
          </a:xfrm>
          <a:prstGeom prst="rect">
            <a:avLst/>
          </a:prstGeom>
          <a:noFill/>
        </p:spPr>
      </p:pic>
      <p:pic>
        <p:nvPicPr>
          <p:cNvPr id="41" name="Picture 2" descr="https://bio.kuleuven.be/ento/images/microarray.jpg"/>
          <p:cNvPicPr>
            <a:picLocks noChangeAspect="1" noChangeArrowheads="1"/>
          </p:cNvPicPr>
          <p:nvPr/>
        </p:nvPicPr>
        <p:blipFill>
          <a:blip r:embed="rId3" cstate="print"/>
          <a:srcRect/>
          <a:stretch>
            <a:fillRect/>
          </a:stretch>
        </p:blipFill>
        <p:spPr bwMode="auto">
          <a:xfrm rot="463240">
            <a:off x="2456926" y="1621124"/>
            <a:ext cx="802526" cy="71369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2" name="Picture 24" descr="qu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7533" y="2547620"/>
            <a:ext cx="910440" cy="63726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5"/>
          <a:stretch>
            <a:fillRect/>
          </a:stretch>
        </p:blipFill>
        <p:spPr>
          <a:xfrm>
            <a:off x="1121090" y="1579999"/>
            <a:ext cx="813638" cy="817271"/>
          </a:xfrm>
          <a:prstGeom prst="rect">
            <a:avLst/>
          </a:prstGeom>
        </p:spPr>
      </p:pic>
      <p:pic>
        <p:nvPicPr>
          <p:cNvPr id="4" name="Picture 3"/>
          <p:cNvPicPr>
            <a:picLocks noChangeAspect="1"/>
          </p:cNvPicPr>
          <p:nvPr/>
        </p:nvPicPr>
        <p:blipFill rotWithShape="1">
          <a:blip r:embed="rId6"/>
          <a:srcRect l="75266" t="48428" r="4298" b="19919"/>
          <a:stretch/>
        </p:blipFill>
        <p:spPr>
          <a:xfrm>
            <a:off x="1141467" y="3032706"/>
            <a:ext cx="1118127" cy="981530"/>
          </a:xfrm>
          <a:prstGeom prst="rect">
            <a:avLst/>
          </a:prstGeom>
        </p:spPr>
      </p:pic>
      <p:pic>
        <p:nvPicPr>
          <p:cNvPr id="43" name="Picture 2" descr="ug_phenoDataClinic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0833" y="3881439"/>
            <a:ext cx="1064880" cy="84356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
        <p:nvSpPr>
          <p:cNvPr id="44" name="Title 1"/>
          <p:cNvSpPr>
            <a:spLocks noGrp="1"/>
          </p:cNvSpPr>
          <p:nvPr>
            <p:ph type="title"/>
          </p:nvPr>
        </p:nvSpPr>
        <p:spPr/>
        <p:txBody>
          <a:bodyPr/>
          <a:lstStyle/>
          <a:p>
            <a:r>
              <a:rPr kumimoji="1" lang="en-AU" altLang="zh-TW" dirty="0"/>
              <a:t>Data integration </a:t>
            </a:r>
            <a:endParaRPr kumimoji="1" lang="zh-TW" altLang="en-US" dirty="0"/>
          </a:p>
        </p:txBody>
      </p:sp>
      <p:pic>
        <p:nvPicPr>
          <p:cNvPr id="33" name="Picture 32">
            <a:extLst>
              <a:ext uri="{FF2B5EF4-FFF2-40B4-BE49-F238E27FC236}">
                <a16:creationId xmlns:a16="http://schemas.microsoft.com/office/drawing/2014/main" id="{BC5BA294-D7B2-B443-94E7-D04CB8EF1162}"/>
              </a:ext>
            </a:extLst>
          </p:cNvPr>
          <p:cNvPicPr>
            <a:picLocks noChangeAspect="1"/>
          </p:cNvPicPr>
          <p:nvPr/>
        </p:nvPicPr>
        <p:blipFill>
          <a:blip r:embed="rId8"/>
          <a:stretch>
            <a:fillRect/>
          </a:stretch>
        </p:blipFill>
        <p:spPr>
          <a:xfrm>
            <a:off x="5659039" y="2880612"/>
            <a:ext cx="1955583" cy="1636304"/>
          </a:xfrm>
          <a:prstGeom prst="rect">
            <a:avLst/>
          </a:prstGeom>
        </p:spPr>
      </p:pic>
      <p:pic>
        <p:nvPicPr>
          <p:cNvPr id="40" name="Picture 39">
            <a:extLst>
              <a:ext uri="{FF2B5EF4-FFF2-40B4-BE49-F238E27FC236}">
                <a16:creationId xmlns:a16="http://schemas.microsoft.com/office/drawing/2014/main" id="{1382E480-036A-724A-B5B9-AF85A6AC3DEC}"/>
              </a:ext>
            </a:extLst>
          </p:cNvPr>
          <p:cNvPicPr>
            <a:picLocks noChangeAspect="1"/>
          </p:cNvPicPr>
          <p:nvPr/>
        </p:nvPicPr>
        <p:blipFill>
          <a:blip r:embed="rId9"/>
          <a:stretch>
            <a:fillRect/>
          </a:stretch>
        </p:blipFill>
        <p:spPr>
          <a:xfrm>
            <a:off x="6914573" y="2098560"/>
            <a:ext cx="1383618" cy="1383618"/>
          </a:xfrm>
          <a:prstGeom prst="rect">
            <a:avLst/>
          </a:prstGeom>
        </p:spPr>
      </p:pic>
      <p:pic>
        <p:nvPicPr>
          <p:cNvPr id="45" name="Picture 44" descr="miRNA-LASSO-path.pdf">
            <a:extLst>
              <a:ext uri="{FF2B5EF4-FFF2-40B4-BE49-F238E27FC236}">
                <a16:creationId xmlns:a16="http://schemas.microsoft.com/office/drawing/2014/main" id="{1B798C57-898A-CB4C-92B1-17E49BA6E4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37477" y="1289090"/>
            <a:ext cx="1653648" cy="1653648"/>
          </a:xfrm>
          <a:prstGeom prst="rect">
            <a:avLst/>
          </a:prstGeom>
        </p:spPr>
      </p:pic>
      <p:sp>
        <p:nvSpPr>
          <p:cNvPr id="2" name="Rectangle 1">
            <a:extLst>
              <a:ext uri="{FF2B5EF4-FFF2-40B4-BE49-F238E27FC236}">
                <a16:creationId xmlns:a16="http://schemas.microsoft.com/office/drawing/2014/main" id="{C10E062C-5B82-B145-94F2-0821583AEBA6}"/>
              </a:ext>
            </a:extLst>
          </p:cNvPr>
          <p:cNvSpPr/>
          <p:nvPr/>
        </p:nvSpPr>
        <p:spPr>
          <a:xfrm>
            <a:off x="6004879" y="515938"/>
            <a:ext cx="2236510" cy="646331"/>
          </a:xfrm>
          <a:prstGeom prst="rect">
            <a:avLst/>
          </a:prstGeom>
        </p:spPr>
        <p:txBody>
          <a:bodyPr wrap="none">
            <a:spAutoFit/>
          </a:bodyPr>
          <a:lstStyle/>
          <a:p>
            <a:r>
              <a:rPr kumimoji="1" lang="en-AU" altLang="zh-TW" b="1" dirty="0">
                <a:solidFill>
                  <a:schemeClr val="tx2"/>
                </a:solidFill>
              </a:rPr>
              <a:t>Statistical learning</a:t>
            </a:r>
          </a:p>
          <a:p>
            <a:r>
              <a:rPr kumimoji="1" lang="en-AU" altLang="zh-TW" b="1" dirty="0">
                <a:solidFill>
                  <a:schemeClr val="tx2"/>
                </a:solidFill>
              </a:rPr>
              <a:t> Machine learning </a:t>
            </a:r>
            <a:endParaRPr lang="en-US" b="1" dirty="0">
              <a:solidFill>
                <a:schemeClr val="tx2"/>
              </a:solidFill>
            </a:endParaRPr>
          </a:p>
        </p:txBody>
      </p:sp>
      <p:sp>
        <p:nvSpPr>
          <p:cNvPr id="5" name="Right Brace 4">
            <a:extLst>
              <a:ext uri="{FF2B5EF4-FFF2-40B4-BE49-F238E27FC236}">
                <a16:creationId xmlns:a16="http://schemas.microsoft.com/office/drawing/2014/main" id="{D45DCAEA-7D9C-EB4D-8DDE-28160116BF24}"/>
              </a:ext>
            </a:extLst>
          </p:cNvPr>
          <p:cNvSpPr/>
          <p:nvPr/>
        </p:nvSpPr>
        <p:spPr>
          <a:xfrm>
            <a:off x="4989599" y="1011046"/>
            <a:ext cx="344574" cy="3267656"/>
          </a:xfrm>
          <a:prstGeom prst="rightBrace">
            <a:avLst>
              <a:gd name="adj1" fmla="val 8333"/>
              <a:gd name="adj2" fmla="val 50523"/>
            </a:avLst>
          </a:prstGeom>
          <a:ln w="38100">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9115910B-22B5-0B4F-B6B0-8676AB5245DF}"/>
              </a:ext>
            </a:extLst>
          </p:cNvPr>
          <p:cNvCxnSpPr/>
          <p:nvPr/>
        </p:nvCxnSpPr>
        <p:spPr>
          <a:xfrm rot="5400000">
            <a:off x="3573746" y="940422"/>
            <a:ext cx="4050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7" name="Rectangle 46">
            <a:extLst>
              <a:ext uri="{FF2B5EF4-FFF2-40B4-BE49-F238E27FC236}">
                <a16:creationId xmlns:a16="http://schemas.microsoft.com/office/drawing/2014/main" id="{044057BE-FE59-8D4E-A306-4BE1A5C998EA}"/>
              </a:ext>
            </a:extLst>
          </p:cNvPr>
          <p:cNvSpPr/>
          <p:nvPr/>
        </p:nvSpPr>
        <p:spPr>
          <a:xfrm>
            <a:off x="3722240" y="748608"/>
            <a:ext cx="1080000" cy="540000"/>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en-AU" sz="1050" b="1" dirty="0">
                <a:solidFill>
                  <a:srgbClr val="FF6600"/>
                </a:solidFill>
              </a:rPr>
              <a:t>SNP array</a:t>
            </a:r>
          </a:p>
          <a:p>
            <a:pPr algn="ctr"/>
            <a:r>
              <a:rPr lang="en-AU" sz="1050" b="1" dirty="0" err="1">
                <a:solidFill>
                  <a:srgbClr val="FF6600"/>
                </a:solidFill>
              </a:rPr>
              <a:t>Exome-seq</a:t>
            </a:r>
            <a:endParaRPr lang="en-AU" sz="1050" b="1" dirty="0">
              <a:solidFill>
                <a:srgbClr val="FF6600"/>
              </a:solidFill>
            </a:endParaRPr>
          </a:p>
          <a:p>
            <a:pPr algn="ctr"/>
            <a:r>
              <a:rPr lang="en-AU" sz="1050" b="1" dirty="0">
                <a:solidFill>
                  <a:srgbClr val="FF6600"/>
                </a:solidFill>
              </a:rPr>
              <a:t>DNA-</a:t>
            </a:r>
            <a:r>
              <a:rPr lang="en-AU" sz="1050" b="1" dirty="0" err="1">
                <a:solidFill>
                  <a:srgbClr val="FF6600"/>
                </a:solidFill>
              </a:rPr>
              <a:t>seq</a:t>
            </a:r>
            <a:endParaRPr lang="en-AU" sz="1050" b="1" dirty="0">
              <a:solidFill>
                <a:srgbClr val="FF6600"/>
              </a:solidFill>
            </a:endParaRPr>
          </a:p>
        </p:txBody>
      </p:sp>
      <p:sp>
        <p:nvSpPr>
          <p:cNvPr id="48" name="Rectangle 47">
            <a:extLst>
              <a:ext uri="{FF2B5EF4-FFF2-40B4-BE49-F238E27FC236}">
                <a16:creationId xmlns:a16="http://schemas.microsoft.com/office/drawing/2014/main" id="{C4B271B3-8620-CA49-B37E-2B5F4950FB77}"/>
              </a:ext>
            </a:extLst>
          </p:cNvPr>
          <p:cNvSpPr/>
          <p:nvPr/>
        </p:nvSpPr>
        <p:spPr>
          <a:xfrm>
            <a:off x="3722240" y="1592328"/>
            <a:ext cx="1080000" cy="540000"/>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en-AU" sz="1050" b="1" dirty="0">
                <a:solidFill>
                  <a:srgbClr val="FF6600"/>
                </a:solidFill>
              </a:rPr>
              <a:t>mRNA array</a:t>
            </a:r>
          </a:p>
          <a:p>
            <a:pPr algn="ctr"/>
            <a:r>
              <a:rPr lang="en-AU" sz="1050" b="1" dirty="0">
                <a:solidFill>
                  <a:srgbClr val="FF6600"/>
                </a:solidFill>
              </a:rPr>
              <a:t>microRNA</a:t>
            </a:r>
          </a:p>
          <a:p>
            <a:pPr algn="ctr"/>
            <a:r>
              <a:rPr lang="en-AU" sz="1050" b="1" dirty="0">
                <a:solidFill>
                  <a:srgbClr val="384033"/>
                </a:solidFill>
              </a:rPr>
              <a:t>RNA-</a:t>
            </a:r>
            <a:r>
              <a:rPr lang="en-AU" sz="1050" b="1" dirty="0" err="1">
                <a:solidFill>
                  <a:srgbClr val="384033"/>
                </a:solidFill>
              </a:rPr>
              <a:t>seq</a:t>
            </a:r>
            <a:endParaRPr lang="en-AU" sz="1050" b="1" dirty="0">
              <a:solidFill>
                <a:srgbClr val="384033"/>
              </a:solidFill>
            </a:endParaRPr>
          </a:p>
        </p:txBody>
      </p:sp>
      <p:sp>
        <p:nvSpPr>
          <p:cNvPr id="49" name="Rectangle 48">
            <a:extLst>
              <a:ext uri="{FF2B5EF4-FFF2-40B4-BE49-F238E27FC236}">
                <a16:creationId xmlns:a16="http://schemas.microsoft.com/office/drawing/2014/main" id="{609E8269-80DC-1C49-AD03-1B25D88A97F2}"/>
              </a:ext>
            </a:extLst>
          </p:cNvPr>
          <p:cNvSpPr/>
          <p:nvPr/>
        </p:nvSpPr>
        <p:spPr>
          <a:xfrm>
            <a:off x="3722240" y="2420196"/>
            <a:ext cx="1080000" cy="540000"/>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en-AU" sz="1050" b="1" dirty="0" err="1">
                <a:solidFill>
                  <a:srgbClr val="FF6600"/>
                </a:solidFill>
              </a:rPr>
              <a:t>iTRAQ</a:t>
            </a:r>
            <a:endParaRPr lang="en-AU" sz="1050" b="1" dirty="0">
              <a:solidFill>
                <a:srgbClr val="FF6600"/>
              </a:solidFill>
            </a:endParaRPr>
          </a:p>
          <a:p>
            <a:pPr algn="ctr"/>
            <a:r>
              <a:rPr lang="en-AU" sz="1050" b="1" dirty="0">
                <a:solidFill>
                  <a:srgbClr val="FF6600"/>
                </a:solidFill>
              </a:rPr>
              <a:t>MRM</a:t>
            </a:r>
          </a:p>
        </p:txBody>
      </p:sp>
      <p:sp>
        <p:nvSpPr>
          <p:cNvPr id="50" name="Rectangle 49">
            <a:extLst>
              <a:ext uri="{FF2B5EF4-FFF2-40B4-BE49-F238E27FC236}">
                <a16:creationId xmlns:a16="http://schemas.microsoft.com/office/drawing/2014/main" id="{4E0555E3-E2CD-5C4D-8571-5F455BB1792F}"/>
              </a:ext>
            </a:extLst>
          </p:cNvPr>
          <p:cNvSpPr/>
          <p:nvPr/>
        </p:nvSpPr>
        <p:spPr>
          <a:xfrm>
            <a:off x="3722240" y="4057584"/>
            <a:ext cx="1080000" cy="540000"/>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en-AU" sz="1050" b="1" dirty="0">
                <a:solidFill>
                  <a:srgbClr val="FF6600"/>
                </a:solidFill>
              </a:rPr>
              <a:t>Clinical and pathological data</a:t>
            </a:r>
          </a:p>
        </p:txBody>
      </p:sp>
      <p:sp>
        <p:nvSpPr>
          <p:cNvPr id="51" name="Rectangle 50">
            <a:extLst>
              <a:ext uri="{FF2B5EF4-FFF2-40B4-BE49-F238E27FC236}">
                <a16:creationId xmlns:a16="http://schemas.microsoft.com/office/drawing/2014/main" id="{CDBECE8D-B911-5C40-940C-CAC3CDBBAF4A}"/>
              </a:ext>
            </a:extLst>
          </p:cNvPr>
          <p:cNvSpPr/>
          <p:nvPr/>
        </p:nvSpPr>
        <p:spPr>
          <a:xfrm>
            <a:off x="3722240" y="3227385"/>
            <a:ext cx="1080000" cy="540000"/>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en-AU" sz="1050" b="1" dirty="0">
                <a:solidFill>
                  <a:srgbClr val="384033"/>
                </a:solidFill>
              </a:rPr>
              <a:t>MS/MS</a:t>
            </a:r>
          </a:p>
        </p:txBody>
      </p:sp>
      <p:pic>
        <p:nvPicPr>
          <p:cNvPr id="7" name="Picture 6">
            <a:extLst>
              <a:ext uri="{FF2B5EF4-FFF2-40B4-BE49-F238E27FC236}">
                <a16:creationId xmlns:a16="http://schemas.microsoft.com/office/drawing/2014/main" id="{A89D7271-DB9B-AC48-9FBD-BE77B7F908C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2853141" y="908284"/>
            <a:ext cx="4799108" cy="3608632"/>
          </a:xfrm>
          <a:prstGeom prst="rect">
            <a:avLst/>
          </a:prstGeom>
        </p:spPr>
      </p:pic>
    </p:spTree>
    <p:extLst>
      <p:ext uri="{BB962C8B-B14F-4D97-AF65-F5344CB8AC3E}">
        <p14:creationId xmlns:p14="http://schemas.microsoft.com/office/powerpoint/2010/main" val="3829170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A8E486-C430-6B47-8DF2-9D411552F8C0}"/>
              </a:ext>
            </a:extLst>
          </p:cNvPr>
          <p:cNvPicPr>
            <a:picLocks noChangeAspect="1"/>
          </p:cNvPicPr>
          <p:nvPr/>
        </p:nvPicPr>
        <p:blipFill>
          <a:blip r:embed="rId2"/>
          <a:stretch>
            <a:fillRect/>
          </a:stretch>
        </p:blipFill>
        <p:spPr>
          <a:xfrm>
            <a:off x="2434422" y="1311007"/>
            <a:ext cx="4241800" cy="2667000"/>
          </a:xfrm>
          <a:prstGeom prst="rect">
            <a:avLst/>
          </a:prstGeom>
        </p:spPr>
      </p:pic>
      <p:sp>
        <p:nvSpPr>
          <p:cNvPr id="6" name="Title 5">
            <a:extLst>
              <a:ext uri="{FF2B5EF4-FFF2-40B4-BE49-F238E27FC236}">
                <a16:creationId xmlns:a16="http://schemas.microsoft.com/office/drawing/2014/main" id="{923C1AA3-2165-5544-AEBB-6B41EF7E80AE}"/>
              </a:ext>
            </a:extLst>
          </p:cNvPr>
          <p:cNvSpPr>
            <a:spLocks noGrp="1"/>
          </p:cNvSpPr>
          <p:nvPr>
            <p:ph type="title"/>
          </p:nvPr>
        </p:nvSpPr>
        <p:spPr/>
        <p:txBody>
          <a:bodyPr/>
          <a:lstStyle/>
          <a:p>
            <a:r>
              <a:rPr lang="en-US" dirty="0"/>
              <a:t>To avoid …</a:t>
            </a:r>
          </a:p>
        </p:txBody>
      </p:sp>
      <p:sp>
        <p:nvSpPr>
          <p:cNvPr id="7" name="Rectangle 6">
            <a:extLst>
              <a:ext uri="{FF2B5EF4-FFF2-40B4-BE49-F238E27FC236}">
                <a16:creationId xmlns:a16="http://schemas.microsoft.com/office/drawing/2014/main" id="{19E34FC4-D1AC-3B49-BDDD-5005BD60FFDD}"/>
              </a:ext>
            </a:extLst>
          </p:cNvPr>
          <p:cNvSpPr/>
          <p:nvPr/>
        </p:nvSpPr>
        <p:spPr>
          <a:xfrm>
            <a:off x="3668617" y="1233889"/>
            <a:ext cx="3007605" cy="407624"/>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8" name="Rectangle 7">
            <a:extLst>
              <a:ext uri="{FF2B5EF4-FFF2-40B4-BE49-F238E27FC236}">
                <a16:creationId xmlns:a16="http://schemas.microsoft.com/office/drawing/2014/main" id="{C698F2DF-C593-6840-BBC2-831DA4AFD41C}"/>
              </a:ext>
            </a:extLst>
          </p:cNvPr>
          <p:cNvSpPr/>
          <p:nvPr/>
        </p:nvSpPr>
        <p:spPr>
          <a:xfrm>
            <a:off x="3866920" y="1311007"/>
            <a:ext cx="2401678" cy="3305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7149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Examine each individual platform </a:t>
            </a:r>
          </a:p>
        </p:txBody>
      </p:sp>
      <p:sp>
        <p:nvSpPr>
          <p:cNvPr id="6" name="Content Placeholder 5">
            <a:extLst>
              <a:ext uri="{FF2B5EF4-FFF2-40B4-BE49-F238E27FC236}">
                <a16:creationId xmlns:a16="http://schemas.microsoft.com/office/drawing/2014/main" id="{2B2CF81F-6530-6848-A6D6-380D36724B9A}"/>
              </a:ext>
            </a:extLst>
          </p:cNvPr>
          <p:cNvSpPr>
            <a:spLocks noGrp="1"/>
          </p:cNvSpPr>
          <p:nvPr>
            <p:ph idx="1"/>
          </p:nvPr>
        </p:nvSpPr>
        <p:spPr/>
        <p:txBody>
          <a:bodyPr/>
          <a:lstStyle/>
          <a:p>
            <a:r>
              <a:rPr lang="en-US" dirty="0"/>
              <a:t>Can we trust the biomarker ?</a:t>
            </a:r>
          </a:p>
          <a:p>
            <a:pPr lvl="1"/>
            <a:r>
              <a:rPr lang="en-US" dirty="0"/>
              <a:t>Cross-validation between multiple datasets.</a:t>
            </a:r>
          </a:p>
          <a:p>
            <a:pPr lvl="1"/>
            <a:endParaRPr lang="en-US" dirty="0"/>
          </a:p>
          <a:p>
            <a:r>
              <a:rPr lang="en-US" dirty="0">
                <a:solidFill>
                  <a:schemeClr val="bg1">
                    <a:lumMod val="85000"/>
                  </a:schemeClr>
                </a:solidFill>
              </a:rPr>
              <a:t>Can we trust some new platform ?</a:t>
            </a:r>
          </a:p>
          <a:p>
            <a:pPr lvl="1"/>
            <a:r>
              <a:rPr lang="en-US" dirty="0">
                <a:solidFill>
                  <a:schemeClr val="bg1">
                    <a:lumMod val="85000"/>
                  </a:schemeClr>
                </a:solidFill>
              </a:rPr>
              <a:t>Technical (Wet lab) validation of </a:t>
            </a:r>
            <a:r>
              <a:rPr lang="en-US" dirty="0" err="1">
                <a:solidFill>
                  <a:schemeClr val="bg1">
                    <a:lumMod val="85000"/>
                  </a:schemeClr>
                </a:solidFill>
              </a:rPr>
              <a:t>iTRAQ</a:t>
            </a:r>
            <a:r>
              <a:rPr lang="en-US" dirty="0">
                <a:solidFill>
                  <a:schemeClr val="bg1">
                    <a:lumMod val="85000"/>
                  </a:schemeClr>
                </a:solidFill>
              </a:rPr>
              <a:t> technology.</a:t>
            </a:r>
          </a:p>
          <a:p>
            <a:pPr lvl="1"/>
            <a:endParaRPr lang="en-US" dirty="0">
              <a:solidFill>
                <a:schemeClr val="bg1">
                  <a:lumMod val="85000"/>
                </a:schemeClr>
              </a:solidFill>
            </a:endParaRPr>
          </a:p>
          <a:p>
            <a:r>
              <a:rPr lang="en-US" dirty="0">
                <a:solidFill>
                  <a:schemeClr val="bg1">
                    <a:lumMod val="85000"/>
                  </a:schemeClr>
                </a:solidFill>
              </a:rPr>
              <a:t>To identify candidate biomarkers: Is there different ways to think about biomarkers</a:t>
            </a:r>
          </a:p>
          <a:p>
            <a:pPr lvl="1"/>
            <a:r>
              <a:rPr lang="en-US" dirty="0">
                <a:solidFill>
                  <a:schemeClr val="bg1">
                    <a:lumMod val="85000"/>
                  </a:schemeClr>
                </a:solidFill>
              </a:rPr>
              <a:t>Identify biomarkers with differential distributions.</a:t>
            </a:r>
          </a:p>
          <a:p>
            <a:pPr lvl="1"/>
            <a:r>
              <a:rPr lang="en-US" dirty="0">
                <a:solidFill>
                  <a:schemeClr val="bg1">
                    <a:lumMod val="85000"/>
                  </a:schemeClr>
                </a:solidFill>
              </a:rPr>
              <a:t>Identify network biomarkers – which may help us understand underlying mechanism.</a:t>
            </a:r>
          </a:p>
          <a:p>
            <a:endParaRPr lang="en-US" dirty="0"/>
          </a:p>
          <a:p>
            <a:endParaRPr lang="en-US" dirty="0"/>
          </a:p>
        </p:txBody>
      </p:sp>
    </p:spTree>
    <p:extLst>
      <p:ext uri="{BB962C8B-B14F-4D97-AF65-F5344CB8AC3E}">
        <p14:creationId xmlns:p14="http://schemas.microsoft.com/office/powerpoint/2010/main" val="1414372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Examine each individual platform </a:t>
            </a:r>
          </a:p>
        </p:txBody>
      </p:sp>
      <p:sp>
        <p:nvSpPr>
          <p:cNvPr id="6" name="Content Placeholder 5">
            <a:extLst>
              <a:ext uri="{FF2B5EF4-FFF2-40B4-BE49-F238E27FC236}">
                <a16:creationId xmlns:a16="http://schemas.microsoft.com/office/drawing/2014/main" id="{2B2CF81F-6530-6848-A6D6-380D36724B9A}"/>
              </a:ext>
            </a:extLst>
          </p:cNvPr>
          <p:cNvSpPr>
            <a:spLocks noGrp="1"/>
          </p:cNvSpPr>
          <p:nvPr>
            <p:ph idx="1"/>
          </p:nvPr>
        </p:nvSpPr>
        <p:spPr/>
        <p:txBody>
          <a:bodyPr/>
          <a:lstStyle/>
          <a:p>
            <a:r>
              <a:rPr lang="en-US" dirty="0"/>
              <a:t>Can we trust the biomarker ?</a:t>
            </a:r>
          </a:p>
          <a:p>
            <a:pPr lvl="1"/>
            <a:r>
              <a:rPr lang="en-US" dirty="0"/>
              <a:t>Cross-validation between multiple datasets.</a:t>
            </a:r>
          </a:p>
          <a:p>
            <a:pPr lvl="1"/>
            <a:endParaRPr lang="en-US" dirty="0"/>
          </a:p>
          <a:p>
            <a:r>
              <a:rPr lang="en-US" dirty="0">
                <a:solidFill>
                  <a:schemeClr val="bg1">
                    <a:lumMod val="75000"/>
                  </a:schemeClr>
                </a:solidFill>
              </a:rPr>
              <a:t>Can we trust some new platform ?</a:t>
            </a:r>
          </a:p>
          <a:p>
            <a:pPr lvl="1"/>
            <a:r>
              <a:rPr lang="en-US" dirty="0">
                <a:solidFill>
                  <a:schemeClr val="bg1">
                    <a:lumMod val="75000"/>
                  </a:schemeClr>
                </a:solidFill>
              </a:rPr>
              <a:t>Technical (Wet lab) validation of </a:t>
            </a:r>
            <a:r>
              <a:rPr lang="en-US" dirty="0" err="1">
                <a:solidFill>
                  <a:schemeClr val="bg1">
                    <a:lumMod val="75000"/>
                  </a:schemeClr>
                </a:solidFill>
              </a:rPr>
              <a:t>iTRAQ</a:t>
            </a:r>
            <a:r>
              <a:rPr lang="en-US" dirty="0">
                <a:solidFill>
                  <a:schemeClr val="bg1">
                    <a:lumMod val="75000"/>
                  </a:schemeClr>
                </a:solidFill>
              </a:rPr>
              <a:t> technology.</a:t>
            </a:r>
          </a:p>
          <a:p>
            <a:endParaRPr lang="en-US" dirty="0"/>
          </a:p>
        </p:txBody>
      </p:sp>
    </p:spTree>
    <p:extLst>
      <p:ext uri="{BB962C8B-B14F-4D97-AF65-F5344CB8AC3E}">
        <p14:creationId xmlns:p14="http://schemas.microsoft.com/office/powerpoint/2010/main" val="2388949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Examine each individual platform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26637"/>
            <a:ext cx="4769427" cy="164525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848" y="2781557"/>
            <a:ext cx="5060373" cy="1592663"/>
          </a:xfrm>
          <a:prstGeom prst="rect">
            <a:avLst/>
          </a:prstGeom>
        </p:spPr>
      </p:pic>
      <p:sp>
        <p:nvSpPr>
          <p:cNvPr id="2" name="TextBox 1"/>
          <p:cNvSpPr txBox="1"/>
          <p:nvPr/>
        </p:nvSpPr>
        <p:spPr>
          <a:xfrm>
            <a:off x="7008165" y="844269"/>
            <a:ext cx="1326004" cy="646331"/>
          </a:xfrm>
          <a:prstGeom prst="rect">
            <a:avLst/>
          </a:prstGeom>
          <a:noFill/>
        </p:spPr>
        <p:txBody>
          <a:bodyPr wrap="none" rtlCol="0">
            <a:spAutoFit/>
          </a:bodyPr>
          <a:lstStyle/>
          <a:p>
            <a:pPr algn="ctr"/>
            <a:r>
              <a:rPr lang="en-US" dirty="0">
                <a:solidFill>
                  <a:srgbClr val="C00000"/>
                </a:solidFill>
              </a:rPr>
              <a:t>Gene</a:t>
            </a:r>
          </a:p>
          <a:p>
            <a:pPr algn="ctr"/>
            <a:r>
              <a:rPr lang="en-US" dirty="0">
                <a:solidFill>
                  <a:srgbClr val="C00000"/>
                </a:solidFill>
              </a:rPr>
              <a:t>Expression</a:t>
            </a:r>
          </a:p>
        </p:txBody>
      </p:sp>
      <p:sp>
        <p:nvSpPr>
          <p:cNvPr id="11" name="TextBox 10"/>
          <p:cNvSpPr txBox="1"/>
          <p:nvPr/>
        </p:nvSpPr>
        <p:spPr>
          <a:xfrm>
            <a:off x="7167759" y="2781557"/>
            <a:ext cx="1326004" cy="646331"/>
          </a:xfrm>
          <a:prstGeom prst="rect">
            <a:avLst/>
          </a:prstGeom>
          <a:noFill/>
        </p:spPr>
        <p:txBody>
          <a:bodyPr wrap="none" rtlCol="0">
            <a:spAutoFit/>
          </a:bodyPr>
          <a:lstStyle/>
          <a:p>
            <a:pPr algn="ctr"/>
            <a:r>
              <a:rPr lang="en-US" dirty="0">
                <a:solidFill>
                  <a:srgbClr val="C00000"/>
                </a:solidFill>
              </a:rPr>
              <a:t>microRNA</a:t>
            </a:r>
          </a:p>
          <a:p>
            <a:pPr algn="ctr"/>
            <a:r>
              <a:rPr lang="en-US" dirty="0">
                <a:solidFill>
                  <a:srgbClr val="C00000"/>
                </a:solidFill>
              </a:rPr>
              <a:t>Expression</a:t>
            </a:r>
          </a:p>
        </p:txBody>
      </p:sp>
      <p:pic>
        <p:nvPicPr>
          <p:cNvPr id="9" name="Picture 8">
            <a:extLst>
              <a:ext uri="{FF2B5EF4-FFF2-40B4-BE49-F238E27FC236}">
                <a16:creationId xmlns:a16="http://schemas.microsoft.com/office/drawing/2014/main" id="{11C52262-E3A5-1349-90D8-5AAADEC6C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2178" y="1288007"/>
            <a:ext cx="4872251" cy="1493550"/>
          </a:xfrm>
          <a:prstGeom prst="rect">
            <a:avLst/>
          </a:prstGeom>
        </p:spPr>
      </p:pic>
      <p:pic>
        <p:nvPicPr>
          <p:cNvPr id="13" name="Picture 12">
            <a:extLst>
              <a:ext uri="{FF2B5EF4-FFF2-40B4-BE49-F238E27FC236}">
                <a16:creationId xmlns:a16="http://schemas.microsoft.com/office/drawing/2014/main" id="{F39E3085-7D0B-9F48-8927-DAD8993D6C3D}"/>
              </a:ext>
            </a:extLst>
          </p:cNvPr>
          <p:cNvPicPr>
            <a:picLocks noChangeAspect="1"/>
          </p:cNvPicPr>
          <p:nvPr/>
        </p:nvPicPr>
        <p:blipFill rotWithShape="1">
          <a:blip r:embed="rId6">
            <a:extLst>
              <a:ext uri="{28A0092B-C50C-407E-A947-70E740481C1C}">
                <a14:useLocalDpi xmlns:a14="http://schemas.microsoft.com/office/drawing/2010/main" val="0"/>
              </a:ext>
            </a:extLst>
          </a:blip>
          <a:srcRect t="5086" b="17006"/>
          <a:stretch/>
        </p:blipFill>
        <p:spPr>
          <a:xfrm>
            <a:off x="4572000" y="3622299"/>
            <a:ext cx="4284795" cy="1294005"/>
          </a:xfrm>
          <a:prstGeom prst="rect">
            <a:avLst/>
          </a:prstGeom>
        </p:spPr>
      </p:pic>
    </p:spTree>
    <p:extLst>
      <p:ext uri="{BB962C8B-B14F-4D97-AF65-F5344CB8AC3E}">
        <p14:creationId xmlns:p14="http://schemas.microsoft.com/office/powerpoint/2010/main" val="426960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Examine each individual platform </a:t>
            </a:r>
          </a:p>
        </p:txBody>
      </p:sp>
      <p:sp>
        <p:nvSpPr>
          <p:cNvPr id="6" name="Content Placeholder 5">
            <a:extLst>
              <a:ext uri="{FF2B5EF4-FFF2-40B4-BE49-F238E27FC236}">
                <a16:creationId xmlns:a16="http://schemas.microsoft.com/office/drawing/2014/main" id="{2B2CF81F-6530-6848-A6D6-380D36724B9A}"/>
              </a:ext>
            </a:extLst>
          </p:cNvPr>
          <p:cNvSpPr>
            <a:spLocks noGrp="1"/>
          </p:cNvSpPr>
          <p:nvPr>
            <p:ph idx="1"/>
          </p:nvPr>
        </p:nvSpPr>
        <p:spPr/>
        <p:txBody>
          <a:bodyPr/>
          <a:lstStyle/>
          <a:p>
            <a:r>
              <a:rPr lang="en-US" dirty="0"/>
              <a:t>Can we trust the biomarker ?</a:t>
            </a:r>
          </a:p>
          <a:p>
            <a:pPr lvl="1"/>
            <a:r>
              <a:rPr lang="en-US" dirty="0"/>
              <a:t>Cross-validation between multiple datasets.</a:t>
            </a:r>
          </a:p>
          <a:p>
            <a:pPr lvl="1"/>
            <a:endParaRPr lang="en-US" dirty="0"/>
          </a:p>
          <a:p>
            <a:r>
              <a:rPr lang="en-US" dirty="0"/>
              <a:t>Can we trust some new platform ?</a:t>
            </a:r>
          </a:p>
          <a:p>
            <a:pPr lvl="1"/>
            <a:r>
              <a:rPr lang="en-US" dirty="0"/>
              <a:t>Technical (Wet lab) validation of </a:t>
            </a:r>
            <a:r>
              <a:rPr lang="en-US" dirty="0" err="1"/>
              <a:t>iTRAQ</a:t>
            </a:r>
            <a:r>
              <a:rPr lang="en-US" dirty="0"/>
              <a:t> technology.</a:t>
            </a:r>
          </a:p>
          <a:p>
            <a:pPr lvl="1"/>
            <a:endParaRPr lang="en-US" dirty="0"/>
          </a:p>
          <a:p>
            <a:r>
              <a:rPr lang="en-US" dirty="0">
                <a:solidFill>
                  <a:schemeClr val="bg1">
                    <a:lumMod val="85000"/>
                  </a:schemeClr>
                </a:solidFill>
              </a:rPr>
              <a:t>To identify candidate biomarkers: Is there different ways to think about biomarkers</a:t>
            </a:r>
          </a:p>
          <a:p>
            <a:pPr lvl="1"/>
            <a:r>
              <a:rPr lang="en-US" dirty="0">
                <a:solidFill>
                  <a:schemeClr val="bg1">
                    <a:lumMod val="85000"/>
                  </a:schemeClr>
                </a:solidFill>
              </a:rPr>
              <a:t>Identify biomarkers with differential distributions.</a:t>
            </a:r>
          </a:p>
          <a:p>
            <a:pPr lvl="1"/>
            <a:r>
              <a:rPr lang="en-US" dirty="0">
                <a:solidFill>
                  <a:schemeClr val="bg1">
                    <a:lumMod val="85000"/>
                  </a:schemeClr>
                </a:solidFill>
              </a:rPr>
              <a:t>Identify network biomarkers – which may help us understand underlying mechanism.</a:t>
            </a:r>
          </a:p>
          <a:p>
            <a:endParaRPr lang="en-US" dirty="0"/>
          </a:p>
          <a:p>
            <a:endParaRPr lang="en-US" dirty="0"/>
          </a:p>
        </p:txBody>
      </p:sp>
    </p:spTree>
    <p:extLst>
      <p:ext uri="{BB962C8B-B14F-4D97-AF65-F5344CB8AC3E}">
        <p14:creationId xmlns:p14="http://schemas.microsoft.com/office/powerpoint/2010/main" val="3350227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Scatter plots between two types of proteomics data </a:t>
            </a:r>
            <a:endParaRPr lang="zh-TW" altLang="en-US" dirty="0"/>
          </a:p>
        </p:txBody>
      </p:sp>
      <p:pic>
        <p:nvPicPr>
          <p:cNvPr id="5" name="Picture 4" descr="DECorrelationPlots3.jpeg"/>
          <p:cNvPicPr>
            <a:picLocks noChangeAspect="1"/>
          </p:cNvPicPr>
          <p:nvPr/>
        </p:nvPicPr>
        <p:blipFill rotWithShape="1">
          <a:blip r:embed="rId3" cstate="print">
            <a:extLst>
              <a:ext uri="{28A0092B-C50C-407E-A947-70E740481C1C}">
                <a14:useLocalDpi xmlns:a14="http://schemas.microsoft.com/office/drawing/2010/main" val="0"/>
              </a:ext>
            </a:extLst>
          </a:blip>
          <a:srcRect l="135" t="40127" r="39243" b="20321"/>
          <a:stretch/>
        </p:blipFill>
        <p:spPr>
          <a:xfrm>
            <a:off x="1731406" y="723978"/>
            <a:ext cx="6041616" cy="3817144"/>
          </a:xfrm>
          <a:prstGeom prst="rect">
            <a:avLst/>
          </a:prstGeom>
        </p:spPr>
      </p:pic>
      <p:sp>
        <p:nvSpPr>
          <p:cNvPr id="3" name="TextBox 2"/>
          <p:cNvSpPr txBox="1"/>
          <p:nvPr/>
        </p:nvSpPr>
        <p:spPr>
          <a:xfrm>
            <a:off x="2531933" y="4640354"/>
            <a:ext cx="4634602" cy="369332"/>
          </a:xfrm>
          <a:prstGeom prst="rect">
            <a:avLst/>
          </a:prstGeom>
          <a:noFill/>
        </p:spPr>
        <p:txBody>
          <a:bodyPr wrap="none" rtlCol="0">
            <a:spAutoFit/>
          </a:bodyPr>
          <a:lstStyle/>
          <a:p>
            <a:r>
              <a:rPr kumimoji="1" lang="en-AU" altLang="zh-TW" dirty="0"/>
              <a:t>x-axis: expression values from SRM (MRM)</a:t>
            </a:r>
            <a:endParaRPr kumimoji="1" lang="zh-TW" altLang="en-US" dirty="0"/>
          </a:p>
        </p:txBody>
      </p:sp>
      <p:sp>
        <p:nvSpPr>
          <p:cNvPr id="7" name="TextBox 6"/>
          <p:cNvSpPr txBox="1"/>
          <p:nvPr/>
        </p:nvSpPr>
        <p:spPr>
          <a:xfrm rot="16200000">
            <a:off x="-272414" y="2309384"/>
            <a:ext cx="2826415" cy="646331"/>
          </a:xfrm>
          <a:prstGeom prst="rect">
            <a:avLst/>
          </a:prstGeom>
          <a:noFill/>
        </p:spPr>
        <p:txBody>
          <a:bodyPr wrap="none" rtlCol="0">
            <a:spAutoFit/>
          </a:bodyPr>
          <a:lstStyle/>
          <a:p>
            <a:r>
              <a:rPr kumimoji="1" lang="en-AU" altLang="zh-TW" dirty="0"/>
              <a:t>y-axis: expression values </a:t>
            </a:r>
          </a:p>
          <a:p>
            <a:pPr algn="ctr"/>
            <a:r>
              <a:rPr kumimoji="1" lang="en-AU" altLang="zh-TW" dirty="0"/>
              <a:t>from original </a:t>
            </a:r>
            <a:r>
              <a:rPr kumimoji="1" lang="en-AU" altLang="zh-TW" dirty="0" err="1"/>
              <a:t>iTRAQ</a:t>
            </a:r>
            <a:endParaRPr kumimoji="1" lang="zh-TW" altLang="en-US" dirty="0"/>
          </a:p>
        </p:txBody>
      </p:sp>
      <p:pic>
        <p:nvPicPr>
          <p:cNvPr id="11" name="Picture 10" descr="misclassification.45.2014_edited.pdf"/>
          <p:cNvPicPr>
            <a:picLocks noChangeAspect="1"/>
          </p:cNvPicPr>
          <p:nvPr/>
        </p:nvPicPr>
        <p:blipFill rotWithShape="1">
          <a:blip r:embed="rId4">
            <a:extLst>
              <a:ext uri="{28A0092B-C50C-407E-A947-70E740481C1C}">
                <a14:useLocalDpi xmlns:a14="http://schemas.microsoft.com/office/drawing/2010/main" val="0"/>
              </a:ext>
            </a:extLst>
          </a:blip>
          <a:srcRect l="15901" r="71144" b="79496"/>
          <a:stretch/>
        </p:blipFill>
        <p:spPr>
          <a:xfrm>
            <a:off x="7697438" y="3497443"/>
            <a:ext cx="1371600" cy="1334042"/>
          </a:xfrm>
          <a:prstGeom prst="rect">
            <a:avLst/>
          </a:prstGeom>
        </p:spPr>
      </p:pic>
    </p:spTree>
    <p:extLst>
      <p:ext uri="{BB962C8B-B14F-4D97-AF65-F5344CB8AC3E}">
        <p14:creationId xmlns:p14="http://schemas.microsoft.com/office/powerpoint/2010/main" val="102164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Scatter plots between two types of proteomics data </a:t>
            </a:r>
            <a:endParaRPr lang="zh-TW" altLang="en-US" dirty="0"/>
          </a:p>
        </p:txBody>
      </p:sp>
      <p:pic>
        <p:nvPicPr>
          <p:cNvPr id="5" name="Picture 4" descr="DECorrelationPlots3.jpeg"/>
          <p:cNvPicPr>
            <a:picLocks noChangeAspect="1"/>
          </p:cNvPicPr>
          <p:nvPr/>
        </p:nvPicPr>
        <p:blipFill rotWithShape="1">
          <a:blip r:embed="rId3" cstate="print">
            <a:extLst>
              <a:ext uri="{28A0092B-C50C-407E-A947-70E740481C1C}">
                <a14:useLocalDpi xmlns:a14="http://schemas.microsoft.com/office/drawing/2010/main" val="0"/>
              </a:ext>
            </a:extLst>
          </a:blip>
          <a:srcRect l="135" t="40127" r="39243" b="20321"/>
          <a:stretch/>
        </p:blipFill>
        <p:spPr>
          <a:xfrm>
            <a:off x="1731406" y="723978"/>
            <a:ext cx="6041616" cy="3817144"/>
          </a:xfrm>
          <a:prstGeom prst="rect">
            <a:avLst/>
          </a:prstGeom>
        </p:spPr>
      </p:pic>
      <p:sp>
        <p:nvSpPr>
          <p:cNvPr id="3" name="TextBox 2"/>
          <p:cNvSpPr txBox="1"/>
          <p:nvPr/>
        </p:nvSpPr>
        <p:spPr>
          <a:xfrm>
            <a:off x="2531933" y="4640354"/>
            <a:ext cx="4634602" cy="369332"/>
          </a:xfrm>
          <a:prstGeom prst="rect">
            <a:avLst/>
          </a:prstGeom>
          <a:noFill/>
        </p:spPr>
        <p:txBody>
          <a:bodyPr wrap="none" rtlCol="0">
            <a:spAutoFit/>
          </a:bodyPr>
          <a:lstStyle/>
          <a:p>
            <a:r>
              <a:rPr kumimoji="1" lang="en-AU" altLang="zh-TW" dirty="0"/>
              <a:t>x-axis: expression values from SRM (MRM)</a:t>
            </a:r>
            <a:endParaRPr kumimoji="1" lang="zh-TW" altLang="en-US" dirty="0"/>
          </a:p>
        </p:txBody>
      </p:sp>
      <p:sp>
        <p:nvSpPr>
          <p:cNvPr id="7" name="TextBox 6"/>
          <p:cNvSpPr txBox="1"/>
          <p:nvPr/>
        </p:nvSpPr>
        <p:spPr>
          <a:xfrm rot="16200000">
            <a:off x="-272414" y="2309384"/>
            <a:ext cx="2826415" cy="646331"/>
          </a:xfrm>
          <a:prstGeom prst="rect">
            <a:avLst/>
          </a:prstGeom>
          <a:noFill/>
        </p:spPr>
        <p:txBody>
          <a:bodyPr wrap="none" rtlCol="0">
            <a:spAutoFit/>
          </a:bodyPr>
          <a:lstStyle/>
          <a:p>
            <a:r>
              <a:rPr kumimoji="1" lang="en-AU" altLang="zh-TW" dirty="0"/>
              <a:t>y-axis: expression values </a:t>
            </a:r>
          </a:p>
          <a:p>
            <a:pPr algn="ctr"/>
            <a:r>
              <a:rPr kumimoji="1" lang="en-AU" altLang="zh-TW" dirty="0"/>
              <a:t>from original </a:t>
            </a:r>
            <a:r>
              <a:rPr kumimoji="1" lang="en-AU" altLang="zh-TW" dirty="0" err="1"/>
              <a:t>iTRAQ</a:t>
            </a:r>
            <a:endParaRPr kumimoji="1" lang="zh-TW" altLang="en-US" dirty="0"/>
          </a:p>
        </p:txBody>
      </p:sp>
      <p:pic>
        <p:nvPicPr>
          <p:cNvPr id="11" name="Picture 10" descr="misclassification.45.2014_edited.pdf"/>
          <p:cNvPicPr>
            <a:picLocks noChangeAspect="1"/>
          </p:cNvPicPr>
          <p:nvPr/>
        </p:nvPicPr>
        <p:blipFill rotWithShape="1">
          <a:blip r:embed="rId4">
            <a:extLst>
              <a:ext uri="{28A0092B-C50C-407E-A947-70E740481C1C}">
                <a14:useLocalDpi xmlns:a14="http://schemas.microsoft.com/office/drawing/2010/main" val="0"/>
              </a:ext>
            </a:extLst>
          </a:blip>
          <a:srcRect l="15901" r="71144" b="79496"/>
          <a:stretch/>
        </p:blipFill>
        <p:spPr>
          <a:xfrm>
            <a:off x="7697438" y="3497443"/>
            <a:ext cx="1371600" cy="1334042"/>
          </a:xfrm>
          <a:prstGeom prst="rect">
            <a:avLst/>
          </a:prstGeom>
        </p:spPr>
      </p:pic>
    </p:spTree>
    <p:extLst>
      <p:ext uri="{BB962C8B-B14F-4D97-AF65-F5344CB8AC3E}">
        <p14:creationId xmlns:p14="http://schemas.microsoft.com/office/powerpoint/2010/main" val="1110390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I belong </a:t>
            </a:r>
            <a:r>
              <a:rPr lang="is-IS" dirty="0"/>
              <a:t>…</a:t>
            </a:r>
            <a:endParaRPr lang="en-US" dirty="0"/>
          </a:p>
        </p:txBody>
      </p:sp>
      <p:sp>
        <p:nvSpPr>
          <p:cNvPr id="5" name="TextBox 4"/>
          <p:cNvSpPr txBox="1"/>
          <p:nvPr/>
        </p:nvSpPr>
        <p:spPr>
          <a:xfrm>
            <a:off x="457200" y="944563"/>
            <a:ext cx="3795330" cy="830997"/>
          </a:xfrm>
          <a:prstGeom prst="rect">
            <a:avLst/>
          </a:prstGeom>
          <a:noFill/>
        </p:spPr>
        <p:txBody>
          <a:bodyPr wrap="square" rtlCol="0">
            <a:spAutoFit/>
          </a:bodyPr>
          <a:lstStyle/>
          <a:p>
            <a:r>
              <a:rPr lang="en-US" sz="1600" dirty="0"/>
              <a:t>Theme leader in </a:t>
            </a:r>
            <a:r>
              <a:rPr lang="en-US" sz="1600" b="1" dirty="0"/>
              <a:t>Integrative System and Modelling</a:t>
            </a:r>
          </a:p>
          <a:p>
            <a:r>
              <a:rPr lang="en-US" sz="1600" b="1" dirty="0"/>
              <a:t>@ Charles Perkins Center</a:t>
            </a:r>
          </a:p>
        </p:txBody>
      </p:sp>
      <p:pic>
        <p:nvPicPr>
          <p:cNvPr id="7" name="Picture 6"/>
          <p:cNvPicPr>
            <a:picLocks noChangeAspect="1"/>
          </p:cNvPicPr>
          <p:nvPr/>
        </p:nvPicPr>
        <p:blipFill>
          <a:blip r:embed="rId2"/>
          <a:stretch>
            <a:fillRect/>
          </a:stretch>
        </p:blipFill>
        <p:spPr>
          <a:xfrm>
            <a:off x="4796468" y="944563"/>
            <a:ext cx="3987501" cy="2653502"/>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2119664"/>
            <a:ext cx="3497374" cy="2844843"/>
          </a:xfrm>
        </p:spPr>
      </p:pic>
      <p:sp>
        <p:nvSpPr>
          <p:cNvPr id="9" name="TextBox 8"/>
          <p:cNvSpPr txBox="1"/>
          <p:nvPr/>
        </p:nvSpPr>
        <p:spPr>
          <a:xfrm>
            <a:off x="4707402" y="3870540"/>
            <a:ext cx="3979398" cy="584775"/>
          </a:xfrm>
          <a:prstGeom prst="rect">
            <a:avLst/>
          </a:prstGeom>
          <a:noFill/>
        </p:spPr>
        <p:txBody>
          <a:bodyPr wrap="square" rtlCol="0">
            <a:spAutoFit/>
          </a:bodyPr>
          <a:lstStyle/>
          <a:p>
            <a:r>
              <a:rPr lang="en-US" sz="1600" b="1" dirty="0"/>
              <a:t>@ School of Mathematics and Statistics</a:t>
            </a:r>
          </a:p>
        </p:txBody>
      </p:sp>
    </p:spTree>
    <p:extLst>
      <p:ext uri="{BB962C8B-B14F-4D97-AF65-F5344CB8AC3E}">
        <p14:creationId xmlns:p14="http://schemas.microsoft.com/office/powerpoint/2010/main" val="1795389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Scatter plots between two types of proteomics data </a:t>
            </a:r>
            <a:endParaRPr lang="zh-TW" altLang="en-US" dirty="0"/>
          </a:p>
        </p:txBody>
      </p:sp>
      <p:pic>
        <p:nvPicPr>
          <p:cNvPr id="5" name="Picture 4" descr="DECorrelationPlots3.jpeg"/>
          <p:cNvPicPr>
            <a:picLocks noChangeAspect="1"/>
          </p:cNvPicPr>
          <p:nvPr/>
        </p:nvPicPr>
        <p:blipFill rotWithShape="1">
          <a:blip r:embed="rId3" cstate="print">
            <a:extLst>
              <a:ext uri="{28A0092B-C50C-407E-A947-70E740481C1C}">
                <a14:useLocalDpi xmlns:a14="http://schemas.microsoft.com/office/drawing/2010/main" val="0"/>
              </a:ext>
            </a:extLst>
          </a:blip>
          <a:srcRect l="135" t="40127" r="39243" b="20321"/>
          <a:stretch/>
        </p:blipFill>
        <p:spPr>
          <a:xfrm>
            <a:off x="1731406" y="723978"/>
            <a:ext cx="6041616" cy="3817144"/>
          </a:xfrm>
          <a:prstGeom prst="rect">
            <a:avLst/>
          </a:prstGeom>
        </p:spPr>
      </p:pic>
      <p:sp>
        <p:nvSpPr>
          <p:cNvPr id="3" name="TextBox 2"/>
          <p:cNvSpPr txBox="1"/>
          <p:nvPr/>
        </p:nvSpPr>
        <p:spPr>
          <a:xfrm>
            <a:off x="2531933" y="4640354"/>
            <a:ext cx="4634602" cy="369332"/>
          </a:xfrm>
          <a:prstGeom prst="rect">
            <a:avLst/>
          </a:prstGeom>
          <a:noFill/>
        </p:spPr>
        <p:txBody>
          <a:bodyPr wrap="none" rtlCol="0">
            <a:spAutoFit/>
          </a:bodyPr>
          <a:lstStyle/>
          <a:p>
            <a:r>
              <a:rPr kumimoji="1" lang="en-AU" altLang="zh-TW" dirty="0"/>
              <a:t>x-axis: expression values from SRM (MRM)</a:t>
            </a:r>
            <a:endParaRPr kumimoji="1" lang="zh-TW" altLang="en-US" dirty="0"/>
          </a:p>
        </p:txBody>
      </p:sp>
      <p:sp>
        <p:nvSpPr>
          <p:cNvPr id="7" name="TextBox 6"/>
          <p:cNvSpPr txBox="1"/>
          <p:nvPr/>
        </p:nvSpPr>
        <p:spPr>
          <a:xfrm rot="16200000">
            <a:off x="-272414" y="2309384"/>
            <a:ext cx="2826415" cy="646331"/>
          </a:xfrm>
          <a:prstGeom prst="rect">
            <a:avLst/>
          </a:prstGeom>
          <a:noFill/>
        </p:spPr>
        <p:txBody>
          <a:bodyPr wrap="none" rtlCol="0">
            <a:spAutoFit/>
          </a:bodyPr>
          <a:lstStyle/>
          <a:p>
            <a:r>
              <a:rPr kumimoji="1" lang="en-AU" altLang="zh-TW" dirty="0"/>
              <a:t>y-axis: expression values </a:t>
            </a:r>
          </a:p>
          <a:p>
            <a:pPr algn="ctr"/>
            <a:r>
              <a:rPr kumimoji="1" lang="en-AU" altLang="zh-TW" dirty="0"/>
              <a:t>from original </a:t>
            </a:r>
            <a:r>
              <a:rPr kumimoji="1" lang="en-AU" altLang="zh-TW" dirty="0" err="1"/>
              <a:t>iTRAQ</a:t>
            </a:r>
            <a:endParaRPr kumimoji="1" lang="zh-TW" altLang="en-US" dirty="0"/>
          </a:p>
        </p:txBody>
      </p:sp>
      <p:pic>
        <p:nvPicPr>
          <p:cNvPr id="11" name="Picture 10" descr="misclassification.45.2014_edited.pdf"/>
          <p:cNvPicPr>
            <a:picLocks noChangeAspect="1"/>
          </p:cNvPicPr>
          <p:nvPr/>
        </p:nvPicPr>
        <p:blipFill rotWithShape="1">
          <a:blip r:embed="rId4">
            <a:extLst>
              <a:ext uri="{28A0092B-C50C-407E-A947-70E740481C1C}">
                <a14:useLocalDpi xmlns:a14="http://schemas.microsoft.com/office/drawing/2010/main" val="0"/>
              </a:ext>
            </a:extLst>
          </a:blip>
          <a:srcRect l="15901" r="71144" b="79496"/>
          <a:stretch/>
        </p:blipFill>
        <p:spPr>
          <a:xfrm>
            <a:off x="7697438" y="3497443"/>
            <a:ext cx="1371600" cy="1334042"/>
          </a:xfrm>
          <a:prstGeom prst="rect">
            <a:avLst/>
          </a:prstGeom>
        </p:spPr>
      </p:pic>
      <p:pic>
        <p:nvPicPr>
          <p:cNvPr id="8" name="Picture 7">
            <a:extLst>
              <a:ext uri="{FF2B5EF4-FFF2-40B4-BE49-F238E27FC236}">
                <a16:creationId xmlns:a16="http://schemas.microsoft.com/office/drawing/2014/main" id="{CD1D5473-A7A2-9E42-8030-D8F9E82E0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1933" y="3084597"/>
            <a:ext cx="6300155" cy="1922319"/>
          </a:xfrm>
          <a:prstGeom prst="rect">
            <a:avLst/>
          </a:prstGeom>
        </p:spPr>
      </p:pic>
    </p:spTree>
    <p:extLst>
      <p:ext uri="{BB962C8B-B14F-4D97-AF65-F5344CB8AC3E}">
        <p14:creationId xmlns:p14="http://schemas.microsoft.com/office/powerpoint/2010/main" val="1600563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Examine each individual platform </a:t>
            </a:r>
          </a:p>
        </p:txBody>
      </p:sp>
      <p:sp>
        <p:nvSpPr>
          <p:cNvPr id="6" name="Content Placeholder 5">
            <a:extLst>
              <a:ext uri="{FF2B5EF4-FFF2-40B4-BE49-F238E27FC236}">
                <a16:creationId xmlns:a16="http://schemas.microsoft.com/office/drawing/2014/main" id="{2B2CF81F-6530-6848-A6D6-380D36724B9A}"/>
              </a:ext>
            </a:extLst>
          </p:cNvPr>
          <p:cNvSpPr>
            <a:spLocks noGrp="1"/>
          </p:cNvSpPr>
          <p:nvPr>
            <p:ph idx="1"/>
          </p:nvPr>
        </p:nvSpPr>
        <p:spPr/>
        <p:txBody>
          <a:bodyPr/>
          <a:lstStyle/>
          <a:p>
            <a:r>
              <a:rPr lang="en-US" dirty="0"/>
              <a:t>Can we trust the biomarker ?</a:t>
            </a:r>
          </a:p>
          <a:p>
            <a:pPr lvl="1"/>
            <a:r>
              <a:rPr lang="en-US" dirty="0"/>
              <a:t>Cross-validation between multiple datasets.</a:t>
            </a:r>
          </a:p>
          <a:p>
            <a:pPr lvl="1"/>
            <a:endParaRPr lang="en-US" dirty="0"/>
          </a:p>
          <a:p>
            <a:r>
              <a:rPr lang="en-US" dirty="0"/>
              <a:t>Can we trust some new platform ?</a:t>
            </a:r>
          </a:p>
          <a:p>
            <a:pPr lvl="1"/>
            <a:r>
              <a:rPr lang="en-US" dirty="0"/>
              <a:t>Technical (Wet lab) validation of </a:t>
            </a:r>
            <a:r>
              <a:rPr lang="en-US" dirty="0" err="1"/>
              <a:t>iTRAQ</a:t>
            </a:r>
            <a:r>
              <a:rPr lang="en-US" dirty="0"/>
              <a:t> technology.</a:t>
            </a:r>
          </a:p>
          <a:p>
            <a:pPr lvl="1"/>
            <a:endParaRPr lang="en-US" dirty="0"/>
          </a:p>
          <a:p>
            <a:r>
              <a:rPr lang="en-US" dirty="0"/>
              <a:t>To identify candidate biomarkers: Is there different ways to think about biomarkers</a:t>
            </a:r>
          </a:p>
          <a:p>
            <a:pPr lvl="1"/>
            <a:r>
              <a:rPr lang="en-US" dirty="0"/>
              <a:t>Identify biomarkers with differential distributions.</a:t>
            </a:r>
          </a:p>
          <a:p>
            <a:pPr lvl="1"/>
            <a:r>
              <a:rPr lang="en-US" dirty="0"/>
              <a:t>Identify network biomarkers – which may help us understand underlying mechanism.</a:t>
            </a:r>
          </a:p>
          <a:p>
            <a:endParaRPr lang="en-US" dirty="0"/>
          </a:p>
          <a:p>
            <a:endParaRPr lang="en-US" dirty="0"/>
          </a:p>
        </p:txBody>
      </p:sp>
    </p:spTree>
    <p:extLst>
      <p:ext uri="{BB962C8B-B14F-4D97-AF65-F5344CB8AC3E}">
        <p14:creationId xmlns:p14="http://schemas.microsoft.com/office/powerpoint/2010/main" val="4184015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dirty="0"/>
              <a:t>To identify prognostic biomarker for Stage III melanoma patients.</a:t>
            </a:r>
          </a:p>
          <a:p>
            <a:pPr>
              <a:buFontTx/>
              <a:buChar char="-"/>
            </a:pPr>
            <a:endParaRPr lang="en-US" dirty="0">
              <a:solidFill>
                <a:srgbClr val="E64626"/>
              </a:solidFill>
            </a:endParaRPr>
          </a:p>
          <a:p>
            <a:pPr marL="0" indent="0">
              <a:buNone/>
            </a:pPr>
            <a:r>
              <a:rPr lang="en-US" dirty="0">
                <a:solidFill>
                  <a:srgbClr val="E64626"/>
                </a:solidFill>
              </a:rPr>
              <a:t>Which platforms or combination of platforms is better ? </a:t>
            </a:r>
          </a:p>
          <a:p>
            <a:endParaRPr lang="en-US" dirty="0">
              <a:solidFill>
                <a:srgbClr val="E64626"/>
              </a:solidFill>
            </a:endParaRPr>
          </a:p>
          <a:p>
            <a:endParaRPr lang="en-US" dirty="0"/>
          </a:p>
        </p:txBody>
      </p:sp>
      <p:sp>
        <p:nvSpPr>
          <p:cNvPr id="5" name="Title 4"/>
          <p:cNvSpPr>
            <a:spLocks noGrp="1"/>
          </p:cNvSpPr>
          <p:nvPr>
            <p:ph type="title"/>
          </p:nvPr>
        </p:nvSpPr>
        <p:spPr/>
        <p:txBody>
          <a:bodyPr/>
          <a:lstStyle/>
          <a:p>
            <a:r>
              <a:rPr lang="en-AU" dirty="0"/>
              <a:t>Data integration - question</a:t>
            </a:r>
            <a:endParaRPr lang="en-US" dirty="0"/>
          </a:p>
        </p:txBody>
      </p:sp>
    </p:spTree>
    <p:extLst>
      <p:ext uri="{BB962C8B-B14F-4D97-AF65-F5344CB8AC3E}">
        <p14:creationId xmlns:p14="http://schemas.microsoft.com/office/powerpoint/2010/main" val="3221487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kumimoji="1" lang="en-AU" altLang="zh-TW" dirty="0"/>
              <a:t>Repeated 5-fold cross validation</a:t>
            </a:r>
            <a:endParaRPr kumimoji="1" lang="zh-TW" altLang="en-US" dirty="0"/>
          </a:p>
        </p:txBody>
      </p:sp>
      <p:sp>
        <p:nvSpPr>
          <p:cNvPr id="9" name="Rectangle 8"/>
          <p:cNvSpPr/>
          <p:nvPr/>
        </p:nvSpPr>
        <p:spPr>
          <a:xfrm>
            <a:off x="1035791" y="2055469"/>
            <a:ext cx="628969" cy="1237250"/>
          </a:xfrm>
          <a:prstGeom prst="rect">
            <a:avLst/>
          </a:prstGeom>
          <a:pattFill prst="smGrid">
            <a:fgClr>
              <a:prstClr val="black"/>
            </a:fgClr>
            <a:bgClr>
              <a:prstClr val="white"/>
            </a:bgClr>
          </a:patt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a:p>
        </p:txBody>
      </p:sp>
      <p:sp>
        <p:nvSpPr>
          <p:cNvPr id="10" name="TextBox 9"/>
          <p:cNvSpPr txBox="1"/>
          <p:nvPr/>
        </p:nvSpPr>
        <p:spPr>
          <a:xfrm>
            <a:off x="881097" y="1624089"/>
            <a:ext cx="925253" cy="338554"/>
          </a:xfrm>
          <a:prstGeom prst="rect">
            <a:avLst/>
          </a:prstGeom>
          <a:noFill/>
        </p:spPr>
        <p:txBody>
          <a:bodyPr wrap="none" rtlCol="0">
            <a:spAutoFit/>
          </a:bodyPr>
          <a:lstStyle/>
          <a:p>
            <a:r>
              <a:rPr kumimoji="1" lang="en-AU" altLang="zh-TW" sz="1600" dirty="0"/>
              <a:t>Patients</a:t>
            </a:r>
            <a:endParaRPr kumimoji="1" lang="zh-TW" altLang="en-US" sz="1600" dirty="0"/>
          </a:p>
        </p:txBody>
      </p:sp>
      <p:sp>
        <p:nvSpPr>
          <p:cNvPr id="11" name="TextBox 10"/>
          <p:cNvSpPr txBox="1"/>
          <p:nvPr/>
        </p:nvSpPr>
        <p:spPr>
          <a:xfrm rot="16200000">
            <a:off x="454059" y="2468629"/>
            <a:ext cx="788999" cy="338554"/>
          </a:xfrm>
          <a:prstGeom prst="rect">
            <a:avLst/>
          </a:prstGeom>
          <a:noFill/>
        </p:spPr>
        <p:txBody>
          <a:bodyPr wrap="none" rtlCol="0">
            <a:spAutoFit/>
          </a:bodyPr>
          <a:lstStyle/>
          <a:p>
            <a:r>
              <a:rPr kumimoji="1" lang="en-AU" altLang="zh-TW" sz="1600" dirty="0"/>
              <a:t>Genes</a:t>
            </a:r>
            <a:endParaRPr kumimoji="1" lang="zh-TW" altLang="en-US" sz="1600" dirty="0"/>
          </a:p>
        </p:txBody>
      </p:sp>
      <p:sp>
        <p:nvSpPr>
          <p:cNvPr id="12" name="Rectangle 11"/>
          <p:cNvSpPr/>
          <p:nvPr/>
        </p:nvSpPr>
        <p:spPr>
          <a:xfrm>
            <a:off x="2365174" y="1195652"/>
            <a:ext cx="321065" cy="823869"/>
          </a:xfrm>
          <a:prstGeom prst="rect">
            <a:avLst/>
          </a:prstGeom>
          <a:pattFill prst="smGrid">
            <a:fgClr>
              <a:schemeClr val="accent2"/>
            </a:fgClr>
            <a:bgClr>
              <a:prstClr val="white"/>
            </a:bgClr>
          </a:patt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dirty="0">
              <a:solidFill>
                <a:srgbClr val="000000"/>
              </a:solidFill>
            </a:endParaRPr>
          </a:p>
        </p:txBody>
      </p:sp>
      <p:sp>
        <p:nvSpPr>
          <p:cNvPr id="15" name="Rectangle 14"/>
          <p:cNvSpPr/>
          <p:nvPr/>
        </p:nvSpPr>
        <p:spPr>
          <a:xfrm>
            <a:off x="1035790" y="2019526"/>
            <a:ext cx="429134" cy="1309139"/>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a:p>
        </p:txBody>
      </p:sp>
      <p:sp>
        <p:nvSpPr>
          <p:cNvPr id="16" name="Rectangle 15"/>
          <p:cNvSpPr/>
          <p:nvPr/>
        </p:nvSpPr>
        <p:spPr>
          <a:xfrm>
            <a:off x="1512004" y="2025988"/>
            <a:ext cx="161735" cy="1309139"/>
          </a:xfrm>
          <a:prstGeom prst="rect">
            <a:avLst/>
          </a:prstGeom>
          <a:no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a:p>
        </p:txBody>
      </p:sp>
      <p:sp>
        <p:nvSpPr>
          <p:cNvPr id="17" name="Left Brace 16"/>
          <p:cNvSpPr/>
          <p:nvPr/>
        </p:nvSpPr>
        <p:spPr>
          <a:xfrm>
            <a:off x="1987948" y="1522182"/>
            <a:ext cx="116808" cy="280232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TW" altLang="en-US"/>
          </a:p>
        </p:txBody>
      </p:sp>
      <p:sp>
        <p:nvSpPr>
          <p:cNvPr id="18" name="Rectangle 17"/>
          <p:cNvSpPr/>
          <p:nvPr/>
        </p:nvSpPr>
        <p:spPr>
          <a:xfrm>
            <a:off x="2985292" y="1195652"/>
            <a:ext cx="96693" cy="823869"/>
          </a:xfrm>
          <a:prstGeom prst="rect">
            <a:avLst/>
          </a:prstGeom>
          <a:pattFill prst="smGrid">
            <a:fgClr>
              <a:schemeClr val="accent4"/>
            </a:fgClr>
            <a:bgClr>
              <a:prstClr val="white"/>
            </a:bgClr>
          </a:pattFill>
          <a:ln>
            <a:solidFill>
              <a:srgbClr val="8064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dirty="0"/>
          </a:p>
        </p:txBody>
      </p:sp>
      <p:sp>
        <p:nvSpPr>
          <p:cNvPr id="19" name="TextBox 18"/>
          <p:cNvSpPr txBox="1"/>
          <p:nvPr/>
        </p:nvSpPr>
        <p:spPr>
          <a:xfrm>
            <a:off x="711681" y="4435853"/>
            <a:ext cx="1104258" cy="307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kumimoji="1" lang="en-AU" altLang="zh-TW" sz="1400" dirty="0"/>
              <a:t>Learning set</a:t>
            </a:r>
            <a:endParaRPr kumimoji="1" lang="zh-TW" altLang="en-US" sz="1400" dirty="0"/>
          </a:p>
        </p:txBody>
      </p:sp>
      <p:sp>
        <p:nvSpPr>
          <p:cNvPr id="20" name="TextBox 19"/>
          <p:cNvSpPr txBox="1"/>
          <p:nvPr/>
        </p:nvSpPr>
        <p:spPr>
          <a:xfrm>
            <a:off x="738886" y="3975863"/>
            <a:ext cx="1104258" cy="27699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kumimoji="1" lang="en-AU" altLang="zh-TW" sz="1200" dirty="0"/>
              <a:t>Testing set</a:t>
            </a:r>
            <a:endParaRPr kumimoji="1" lang="zh-TW" altLang="en-US" sz="1200" dirty="0"/>
          </a:p>
        </p:txBody>
      </p:sp>
      <p:cxnSp>
        <p:nvCxnSpPr>
          <p:cNvPr id="23" name="Straight Arrow Connector 22"/>
          <p:cNvCxnSpPr/>
          <p:nvPr/>
        </p:nvCxnSpPr>
        <p:spPr>
          <a:xfrm>
            <a:off x="3279997" y="1710588"/>
            <a:ext cx="40019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149790" y="1402085"/>
            <a:ext cx="772969" cy="261610"/>
          </a:xfrm>
          <a:prstGeom prst="rect">
            <a:avLst/>
          </a:prstGeom>
          <a:noFill/>
        </p:spPr>
        <p:txBody>
          <a:bodyPr wrap="none" rtlCol="0">
            <a:spAutoFit/>
          </a:bodyPr>
          <a:lstStyle/>
          <a:p>
            <a:r>
              <a:rPr kumimoji="1" lang="en-AU" altLang="zh-TW" sz="1100" dirty="0"/>
              <a:t>5-fold CV</a:t>
            </a:r>
            <a:endParaRPr kumimoji="1" lang="zh-TW" altLang="en-US" sz="1100" dirty="0"/>
          </a:p>
        </p:txBody>
      </p:sp>
      <p:sp>
        <p:nvSpPr>
          <p:cNvPr id="29" name="TextBox 28"/>
          <p:cNvSpPr txBox="1"/>
          <p:nvPr/>
        </p:nvSpPr>
        <p:spPr>
          <a:xfrm>
            <a:off x="3949949" y="1275606"/>
            <a:ext cx="925253" cy="338554"/>
          </a:xfrm>
          <a:prstGeom prst="rect">
            <a:avLst/>
          </a:prstGeom>
          <a:noFill/>
        </p:spPr>
        <p:txBody>
          <a:bodyPr wrap="none" rtlCol="0">
            <a:spAutoFit/>
          </a:bodyPr>
          <a:lstStyle/>
          <a:p>
            <a:r>
              <a:rPr kumimoji="1" lang="en-AU" altLang="zh-TW" sz="1600" dirty="0"/>
              <a:t>Patients</a:t>
            </a:r>
            <a:endParaRPr kumimoji="1" lang="zh-TW" altLang="en-US" sz="1600" dirty="0"/>
          </a:p>
        </p:txBody>
      </p:sp>
      <p:sp>
        <p:nvSpPr>
          <p:cNvPr id="34" name="TextBox 33"/>
          <p:cNvSpPr txBox="1"/>
          <p:nvPr/>
        </p:nvSpPr>
        <p:spPr>
          <a:xfrm>
            <a:off x="640345" y="944563"/>
            <a:ext cx="936475" cy="338554"/>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kumimoji="1" lang="en-AU" altLang="zh-TW" sz="1600" dirty="0"/>
              <a:t>resample</a:t>
            </a:r>
            <a:endParaRPr kumimoji="1" lang="zh-TW" altLang="en-US" sz="1600" dirty="0"/>
          </a:p>
        </p:txBody>
      </p:sp>
      <p:cxnSp>
        <p:nvCxnSpPr>
          <p:cNvPr id="84" name="Straight Arrow Connector 83"/>
          <p:cNvCxnSpPr>
            <a:cxnSpLocks/>
          </p:cNvCxnSpPr>
          <p:nvPr/>
        </p:nvCxnSpPr>
        <p:spPr>
          <a:xfrm flipV="1">
            <a:off x="1280738" y="3434776"/>
            <a:ext cx="0" cy="471566"/>
          </a:xfrm>
          <a:prstGeom prst="straightConnector1">
            <a:avLst/>
          </a:prstGeom>
          <a:ln>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40" name="Content Placeholder 26"/>
          <p:cNvPicPr>
            <a:picLocks noChangeAspect="1"/>
          </p:cNvPicPr>
          <p:nvPr/>
        </p:nvPicPr>
        <p:blipFill rotWithShape="1">
          <a:blip r:embed="rId3"/>
          <a:srcRect l="11767" t="9699" r="84961" b="4571"/>
          <a:stretch/>
        </p:blipFill>
        <p:spPr>
          <a:xfrm rot="5400000">
            <a:off x="4301036" y="1194552"/>
            <a:ext cx="75956" cy="994151"/>
          </a:xfrm>
          <a:prstGeom prst="rect">
            <a:avLst/>
          </a:prstGeom>
          <a:ln>
            <a:solidFill>
              <a:schemeClr val="tx1"/>
            </a:solidFill>
          </a:ln>
        </p:spPr>
      </p:pic>
      <p:pic>
        <p:nvPicPr>
          <p:cNvPr id="41" name="Content Placeholder 26"/>
          <p:cNvPicPr>
            <a:picLocks noChangeAspect="1"/>
          </p:cNvPicPr>
          <p:nvPr/>
        </p:nvPicPr>
        <p:blipFill rotWithShape="1">
          <a:blip r:embed="rId3"/>
          <a:srcRect l="5888" t="7135" r="90840" b="7135"/>
          <a:stretch/>
        </p:blipFill>
        <p:spPr>
          <a:xfrm rot="5400000">
            <a:off x="4306764" y="1196905"/>
            <a:ext cx="75956" cy="994151"/>
          </a:xfrm>
          <a:prstGeom prst="rect">
            <a:avLst/>
          </a:prstGeom>
          <a:ln>
            <a:solidFill>
              <a:schemeClr val="tx1"/>
            </a:solidFill>
          </a:ln>
        </p:spPr>
      </p:pic>
    </p:spTree>
    <p:extLst>
      <p:ext uri="{BB962C8B-B14F-4D97-AF65-F5344CB8AC3E}">
        <p14:creationId xmlns:p14="http://schemas.microsoft.com/office/powerpoint/2010/main" val="3702635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kumimoji="1" lang="en-AU" altLang="zh-TW" dirty="0"/>
              <a:t>Repeated 5-fold cross validation</a:t>
            </a:r>
            <a:endParaRPr kumimoji="1" lang="zh-TW" altLang="en-US" dirty="0"/>
          </a:p>
        </p:txBody>
      </p:sp>
      <p:sp>
        <p:nvSpPr>
          <p:cNvPr id="9" name="Rectangle 8"/>
          <p:cNvSpPr/>
          <p:nvPr/>
        </p:nvSpPr>
        <p:spPr>
          <a:xfrm>
            <a:off x="1035791" y="2055469"/>
            <a:ext cx="628969" cy="1237250"/>
          </a:xfrm>
          <a:prstGeom prst="rect">
            <a:avLst/>
          </a:prstGeom>
          <a:pattFill prst="smGrid">
            <a:fgClr>
              <a:prstClr val="black"/>
            </a:fgClr>
            <a:bgClr>
              <a:prstClr val="white"/>
            </a:bgClr>
          </a:patt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a:p>
        </p:txBody>
      </p:sp>
      <p:sp>
        <p:nvSpPr>
          <p:cNvPr id="10" name="TextBox 9"/>
          <p:cNvSpPr txBox="1"/>
          <p:nvPr/>
        </p:nvSpPr>
        <p:spPr>
          <a:xfrm>
            <a:off x="881097" y="1624089"/>
            <a:ext cx="925253" cy="338554"/>
          </a:xfrm>
          <a:prstGeom prst="rect">
            <a:avLst/>
          </a:prstGeom>
          <a:noFill/>
        </p:spPr>
        <p:txBody>
          <a:bodyPr wrap="none" rtlCol="0">
            <a:spAutoFit/>
          </a:bodyPr>
          <a:lstStyle/>
          <a:p>
            <a:r>
              <a:rPr kumimoji="1" lang="en-AU" altLang="zh-TW" sz="1600" dirty="0"/>
              <a:t>Patients</a:t>
            </a:r>
            <a:endParaRPr kumimoji="1" lang="zh-TW" altLang="en-US" sz="1600" dirty="0"/>
          </a:p>
        </p:txBody>
      </p:sp>
      <p:sp>
        <p:nvSpPr>
          <p:cNvPr id="11" name="TextBox 10"/>
          <p:cNvSpPr txBox="1"/>
          <p:nvPr/>
        </p:nvSpPr>
        <p:spPr>
          <a:xfrm rot="16200000">
            <a:off x="454059" y="2468629"/>
            <a:ext cx="788999" cy="338554"/>
          </a:xfrm>
          <a:prstGeom prst="rect">
            <a:avLst/>
          </a:prstGeom>
          <a:noFill/>
        </p:spPr>
        <p:txBody>
          <a:bodyPr wrap="none" rtlCol="0">
            <a:spAutoFit/>
          </a:bodyPr>
          <a:lstStyle/>
          <a:p>
            <a:r>
              <a:rPr kumimoji="1" lang="en-AU" altLang="zh-TW" sz="1600" dirty="0"/>
              <a:t>Genes</a:t>
            </a:r>
            <a:endParaRPr kumimoji="1" lang="zh-TW" altLang="en-US" sz="1600" dirty="0"/>
          </a:p>
        </p:txBody>
      </p:sp>
      <p:sp>
        <p:nvSpPr>
          <p:cNvPr id="12" name="Rectangle 11"/>
          <p:cNvSpPr/>
          <p:nvPr/>
        </p:nvSpPr>
        <p:spPr>
          <a:xfrm>
            <a:off x="2365174" y="1195652"/>
            <a:ext cx="321065" cy="823869"/>
          </a:xfrm>
          <a:prstGeom prst="rect">
            <a:avLst/>
          </a:prstGeom>
          <a:pattFill prst="smGrid">
            <a:fgClr>
              <a:schemeClr val="accent2"/>
            </a:fgClr>
            <a:bgClr>
              <a:prstClr val="white"/>
            </a:bgClr>
          </a:patt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dirty="0">
              <a:solidFill>
                <a:srgbClr val="000000"/>
              </a:solidFill>
            </a:endParaRPr>
          </a:p>
        </p:txBody>
      </p:sp>
      <p:sp>
        <p:nvSpPr>
          <p:cNvPr id="15" name="Rectangle 14"/>
          <p:cNvSpPr/>
          <p:nvPr/>
        </p:nvSpPr>
        <p:spPr>
          <a:xfrm>
            <a:off x="1035790" y="2019526"/>
            <a:ext cx="429134" cy="1309139"/>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a:p>
        </p:txBody>
      </p:sp>
      <p:sp>
        <p:nvSpPr>
          <p:cNvPr id="16" name="Rectangle 15"/>
          <p:cNvSpPr/>
          <p:nvPr/>
        </p:nvSpPr>
        <p:spPr>
          <a:xfrm>
            <a:off x="1512004" y="2025988"/>
            <a:ext cx="161735" cy="1309139"/>
          </a:xfrm>
          <a:prstGeom prst="rect">
            <a:avLst/>
          </a:prstGeom>
          <a:no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a:p>
        </p:txBody>
      </p:sp>
      <p:sp>
        <p:nvSpPr>
          <p:cNvPr id="17" name="Left Brace 16"/>
          <p:cNvSpPr/>
          <p:nvPr/>
        </p:nvSpPr>
        <p:spPr>
          <a:xfrm>
            <a:off x="1987948" y="1522182"/>
            <a:ext cx="116808" cy="280232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TW" altLang="en-US"/>
          </a:p>
        </p:txBody>
      </p:sp>
      <p:sp>
        <p:nvSpPr>
          <p:cNvPr id="18" name="Rectangle 17"/>
          <p:cNvSpPr/>
          <p:nvPr/>
        </p:nvSpPr>
        <p:spPr>
          <a:xfrm>
            <a:off x="2985292" y="1195652"/>
            <a:ext cx="96693" cy="823869"/>
          </a:xfrm>
          <a:prstGeom prst="rect">
            <a:avLst/>
          </a:prstGeom>
          <a:pattFill prst="smGrid">
            <a:fgClr>
              <a:schemeClr val="accent4"/>
            </a:fgClr>
            <a:bgClr>
              <a:prstClr val="white"/>
            </a:bgClr>
          </a:pattFill>
          <a:ln>
            <a:solidFill>
              <a:srgbClr val="8064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dirty="0"/>
          </a:p>
        </p:txBody>
      </p:sp>
      <p:sp>
        <p:nvSpPr>
          <p:cNvPr id="19" name="TextBox 18"/>
          <p:cNvSpPr txBox="1"/>
          <p:nvPr/>
        </p:nvSpPr>
        <p:spPr>
          <a:xfrm>
            <a:off x="711681" y="4435853"/>
            <a:ext cx="1104258" cy="307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kumimoji="1" lang="en-AU" altLang="zh-TW" sz="1400" dirty="0"/>
              <a:t>Learning set</a:t>
            </a:r>
            <a:endParaRPr kumimoji="1" lang="zh-TW" altLang="en-US" sz="1400" dirty="0"/>
          </a:p>
        </p:txBody>
      </p:sp>
      <p:sp>
        <p:nvSpPr>
          <p:cNvPr id="20" name="TextBox 19"/>
          <p:cNvSpPr txBox="1"/>
          <p:nvPr/>
        </p:nvSpPr>
        <p:spPr>
          <a:xfrm>
            <a:off x="738886" y="3975863"/>
            <a:ext cx="1104258" cy="27699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kumimoji="1" lang="en-AU" altLang="zh-TW" sz="1200" dirty="0"/>
              <a:t>Testing set</a:t>
            </a:r>
            <a:endParaRPr kumimoji="1" lang="zh-TW" altLang="en-US" sz="1200" dirty="0"/>
          </a:p>
        </p:txBody>
      </p:sp>
      <p:cxnSp>
        <p:nvCxnSpPr>
          <p:cNvPr id="23" name="Straight Arrow Connector 22"/>
          <p:cNvCxnSpPr/>
          <p:nvPr/>
        </p:nvCxnSpPr>
        <p:spPr>
          <a:xfrm>
            <a:off x="3279997" y="1710588"/>
            <a:ext cx="40019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149790" y="1402085"/>
            <a:ext cx="772969" cy="261610"/>
          </a:xfrm>
          <a:prstGeom prst="rect">
            <a:avLst/>
          </a:prstGeom>
          <a:noFill/>
        </p:spPr>
        <p:txBody>
          <a:bodyPr wrap="none" rtlCol="0">
            <a:spAutoFit/>
          </a:bodyPr>
          <a:lstStyle/>
          <a:p>
            <a:r>
              <a:rPr kumimoji="1" lang="en-AU" altLang="zh-TW" sz="1100" dirty="0"/>
              <a:t>5-fold CV</a:t>
            </a:r>
            <a:endParaRPr kumimoji="1" lang="zh-TW" altLang="en-US" sz="1100" dirty="0"/>
          </a:p>
        </p:txBody>
      </p:sp>
      <p:sp>
        <p:nvSpPr>
          <p:cNvPr id="29" name="TextBox 28"/>
          <p:cNvSpPr txBox="1"/>
          <p:nvPr/>
        </p:nvSpPr>
        <p:spPr>
          <a:xfrm>
            <a:off x="3949949" y="1275606"/>
            <a:ext cx="925253" cy="338554"/>
          </a:xfrm>
          <a:prstGeom prst="rect">
            <a:avLst/>
          </a:prstGeom>
          <a:noFill/>
        </p:spPr>
        <p:txBody>
          <a:bodyPr wrap="none" rtlCol="0">
            <a:spAutoFit/>
          </a:bodyPr>
          <a:lstStyle/>
          <a:p>
            <a:r>
              <a:rPr kumimoji="1" lang="en-AU" altLang="zh-TW" sz="1600" dirty="0"/>
              <a:t>Patients</a:t>
            </a:r>
            <a:endParaRPr kumimoji="1" lang="zh-TW" altLang="en-US" sz="1600" dirty="0"/>
          </a:p>
        </p:txBody>
      </p:sp>
      <p:sp>
        <p:nvSpPr>
          <p:cNvPr id="30" name="Rectangle 29"/>
          <p:cNvSpPr/>
          <p:nvPr/>
        </p:nvSpPr>
        <p:spPr>
          <a:xfrm>
            <a:off x="2365174" y="2199689"/>
            <a:ext cx="321065" cy="823869"/>
          </a:xfrm>
          <a:prstGeom prst="rect">
            <a:avLst/>
          </a:prstGeom>
          <a:pattFill prst="smGrid">
            <a:fgClr>
              <a:schemeClr val="accent2"/>
            </a:fgClr>
            <a:bgClr>
              <a:prstClr val="white"/>
            </a:bgClr>
          </a:patt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dirty="0">
              <a:solidFill>
                <a:srgbClr val="000000"/>
              </a:solidFill>
            </a:endParaRPr>
          </a:p>
        </p:txBody>
      </p:sp>
      <p:sp>
        <p:nvSpPr>
          <p:cNvPr id="31" name="Rectangle 30"/>
          <p:cNvSpPr/>
          <p:nvPr/>
        </p:nvSpPr>
        <p:spPr>
          <a:xfrm>
            <a:off x="2985292" y="2199689"/>
            <a:ext cx="96693" cy="823869"/>
          </a:xfrm>
          <a:prstGeom prst="rect">
            <a:avLst/>
          </a:prstGeom>
          <a:pattFill prst="smGrid">
            <a:fgClr>
              <a:schemeClr val="accent4"/>
            </a:fgClr>
            <a:bgClr>
              <a:prstClr val="white"/>
            </a:bgClr>
          </a:pattFill>
          <a:ln>
            <a:solidFill>
              <a:srgbClr val="8064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dirty="0"/>
          </a:p>
        </p:txBody>
      </p:sp>
      <p:cxnSp>
        <p:nvCxnSpPr>
          <p:cNvPr id="32" name="Straight Arrow Connector 31"/>
          <p:cNvCxnSpPr/>
          <p:nvPr/>
        </p:nvCxnSpPr>
        <p:spPr>
          <a:xfrm>
            <a:off x="3280996" y="2614551"/>
            <a:ext cx="40019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160037" y="2345532"/>
            <a:ext cx="772969" cy="261610"/>
          </a:xfrm>
          <a:prstGeom prst="rect">
            <a:avLst/>
          </a:prstGeom>
          <a:noFill/>
        </p:spPr>
        <p:txBody>
          <a:bodyPr wrap="none" rtlCol="0">
            <a:spAutoFit/>
          </a:bodyPr>
          <a:lstStyle/>
          <a:p>
            <a:r>
              <a:rPr kumimoji="1" lang="en-AU" altLang="zh-TW" sz="1100" dirty="0"/>
              <a:t>5-fold CV</a:t>
            </a:r>
            <a:endParaRPr kumimoji="1" lang="zh-TW" altLang="en-US" sz="1100" dirty="0"/>
          </a:p>
        </p:txBody>
      </p:sp>
      <p:sp>
        <p:nvSpPr>
          <p:cNvPr id="34" name="TextBox 33"/>
          <p:cNvSpPr txBox="1"/>
          <p:nvPr/>
        </p:nvSpPr>
        <p:spPr>
          <a:xfrm>
            <a:off x="640345" y="944563"/>
            <a:ext cx="936475" cy="338554"/>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kumimoji="1" lang="en-AU" altLang="zh-TW" sz="1600" dirty="0"/>
              <a:t>resample</a:t>
            </a:r>
            <a:endParaRPr kumimoji="1" lang="zh-TW" altLang="en-US" sz="1600" dirty="0"/>
          </a:p>
        </p:txBody>
      </p:sp>
      <p:sp>
        <p:nvSpPr>
          <p:cNvPr id="35" name="Rectangle 34"/>
          <p:cNvSpPr/>
          <p:nvPr/>
        </p:nvSpPr>
        <p:spPr>
          <a:xfrm>
            <a:off x="2356189" y="3633971"/>
            <a:ext cx="321065" cy="823869"/>
          </a:xfrm>
          <a:prstGeom prst="rect">
            <a:avLst/>
          </a:prstGeom>
          <a:pattFill prst="smGrid">
            <a:fgClr>
              <a:schemeClr val="accent2"/>
            </a:fgClr>
            <a:bgClr>
              <a:prstClr val="white"/>
            </a:bgClr>
          </a:patt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dirty="0">
              <a:solidFill>
                <a:srgbClr val="000000"/>
              </a:solidFill>
            </a:endParaRPr>
          </a:p>
        </p:txBody>
      </p:sp>
      <p:sp>
        <p:nvSpPr>
          <p:cNvPr id="36" name="Rectangle 35"/>
          <p:cNvSpPr/>
          <p:nvPr/>
        </p:nvSpPr>
        <p:spPr>
          <a:xfrm>
            <a:off x="2976307" y="3633971"/>
            <a:ext cx="96693" cy="823869"/>
          </a:xfrm>
          <a:prstGeom prst="rect">
            <a:avLst/>
          </a:prstGeom>
          <a:pattFill prst="smGrid">
            <a:fgClr>
              <a:schemeClr val="accent4"/>
            </a:fgClr>
            <a:bgClr>
              <a:prstClr val="white"/>
            </a:bgClr>
          </a:pattFill>
          <a:ln>
            <a:solidFill>
              <a:srgbClr val="8064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dirty="0"/>
          </a:p>
        </p:txBody>
      </p:sp>
      <p:cxnSp>
        <p:nvCxnSpPr>
          <p:cNvPr id="37" name="Straight Arrow Connector 36"/>
          <p:cNvCxnSpPr/>
          <p:nvPr/>
        </p:nvCxnSpPr>
        <p:spPr>
          <a:xfrm>
            <a:off x="3255846" y="4109717"/>
            <a:ext cx="40019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482160" y="3139541"/>
            <a:ext cx="0" cy="378240"/>
          </a:xfrm>
          <a:prstGeom prst="line">
            <a:avLst/>
          </a:prstGeom>
          <a:ln w="57150" cmpd="sng">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007310" y="3139541"/>
            <a:ext cx="0" cy="378240"/>
          </a:xfrm>
          <a:prstGeom prst="line">
            <a:avLst/>
          </a:prstGeom>
          <a:ln w="57150" cmpd="sng">
            <a:solidFill>
              <a:schemeClr val="tx1"/>
            </a:solidFill>
            <a:prstDash val="dot"/>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3307499" y="3870594"/>
            <a:ext cx="772969" cy="261610"/>
          </a:xfrm>
          <a:prstGeom prst="rect">
            <a:avLst/>
          </a:prstGeom>
          <a:noFill/>
        </p:spPr>
        <p:txBody>
          <a:bodyPr wrap="none" rtlCol="0">
            <a:spAutoFit/>
          </a:bodyPr>
          <a:lstStyle/>
          <a:p>
            <a:r>
              <a:rPr kumimoji="1" lang="en-AU" altLang="zh-TW" sz="1100" dirty="0"/>
              <a:t>5-fold CV</a:t>
            </a:r>
            <a:endParaRPr kumimoji="1" lang="zh-TW" altLang="en-US" sz="1100" dirty="0"/>
          </a:p>
        </p:txBody>
      </p:sp>
      <p:pic>
        <p:nvPicPr>
          <p:cNvPr id="44" name="Content Placeholder 26"/>
          <p:cNvPicPr>
            <a:picLocks noChangeAspect="1"/>
          </p:cNvPicPr>
          <p:nvPr/>
        </p:nvPicPr>
        <p:blipFill rotWithShape="1">
          <a:blip r:embed="rId3"/>
          <a:srcRect l="11767" t="9699" r="84961" b="4571"/>
          <a:stretch/>
        </p:blipFill>
        <p:spPr>
          <a:xfrm rot="5400000">
            <a:off x="4301793" y="2115253"/>
            <a:ext cx="75956" cy="994151"/>
          </a:xfrm>
          <a:prstGeom prst="rect">
            <a:avLst/>
          </a:prstGeom>
          <a:ln>
            <a:solidFill>
              <a:schemeClr val="tx1"/>
            </a:solidFill>
          </a:ln>
        </p:spPr>
      </p:pic>
      <p:pic>
        <p:nvPicPr>
          <p:cNvPr id="45" name="Picture 44"/>
          <p:cNvPicPr>
            <a:picLocks noChangeAspect="1"/>
          </p:cNvPicPr>
          <p:nvPr/>
        </p:nvPicPr>
        <p:blipFill rotWithShape="1">
          <a:blip r:embed="rId4"/>
          <a:srcRect l="24676" t="5795" r="72223" b="6296"/>
          <a:stretch/>
        </p:blipFill>
        <p:spPr>
          <a:xfrm rot="5400000">
            <a:off x="4286507" y="3612646"/>
            <a:ext cx="70186" cy="994151"/>
          </a:xfrm>
          <a:prstGeom prst="rect">
            <a:avLst/>
          </a:prstGeom>
          <a:ln>
            <a:solidFill>
              <a:srgbClr val="000000"/>
            </a:solidFill>
          </a:ln>
        </p:spPr>
      </p:pic>
      <p:cxnSp>
        <p:nvCxnSpPr>
          <p:cNvPr id="47" name="Straight Connector 46"/>
          <p:cNvCxnSpPr/>
          <p:nvPr/>
        </p:nvCxnSpPr>
        <p:spPr>
          <a:xfrm>
            <a:off x="4327991" y="3139541"/>
            <a:ext cx="0" cy="378240"/>
          </a:xfrm>
          <a:prstGeom prst="line">
            <a:avLst/>
          </a:prstGeom>
          <a:ln w="57150" cmpd="sng">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a:cxnSpLocks/>
          </p:cNvCxnSpPr>
          <p:nvPr/>
        </p:nvCxnSpPr>
        <p:spPr>
          <a:xfrm flipV="1">
            <a:off x="1280738" y="3434776"/>
            <a:ext cx="0" cy="471566"/>
          </a:xfrm>
          <a:prstGeom prst="straightConnector1">
            <a:avLst/>
          </a:prstGeom>
          <a:ln>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40" name="Content Placeholder 26"/>
          <p:cNvPicPr>
            <a:picLocks noChangeAspect="1"/>
          </p:cNvPicPr>
          <p:nvPr/>
        </p:nvPicPr>
        <p:blipFill rotWithShape="1">
          <a:blip r:embed="rId3"/>
          <a:srcRect l="11767" t="9699" r="84961" b="4571"/>
          <a:stretch/>
        </p:blipFill>
        <p:spPr>
          <a:xfrm rot="5400000">
            <a:off x="4301036" y="1194552"/>
            <a:ext cx="75956" cy="994151"/>
          </a:xfrm>
          <a:prstGeom prst="rect">
            <a:avLst/>
          </a:prstGeom>
          <a:ln>
            <a:solidFill>
              <a:schemeClr val="tx1"/>
            </a:solidFill>
          </a:ln>
        </p:spPr>
      </p:pic>
      <p:pic>
        <p:nvPicPr>
          <p:cNvPr id="41" name="Content Placeholder 26"/>
          <p:cNvPicPr>
            <a:picLocks noChangeAspect="1"/>
          </p:cNvPicPr>
          <p:nvPr/>
        </p:nvPicPr>
        <p:blipFill rotWithShape="1">
          <a:blip r:embed="rId3"/>
          <a:srcRect l="5888" t="7135" r="90840" b="7135"/>
          <a:stretch/>
        </p:blipFill>
        <p:spPr>
          <a:xfrm rot="5400000">
            <a:off x="4306764" y="1196905"/>
            <a:ext cx="75956" cy="994151"/>
          </a:xfrm>
          <a:prstGeom prst="rect">
            <a:avLst/>
          </a:prstGeom>
          <a:ln>
            <a:solidFill>
              <a:schemeClr val="tx1"/>
            </a:solidFill>
          </a:ln>
        </p:spPr>
      </p:pic>
    </p:spTree>
    <p:extLst>
      <p:ext uri="{BB962C8B-B14F-4D97-AF65-F5344CB8AC3E}">
        <p14:creationId xmlns:p14="http://schemas.microsoft.com/office/powerpoint/2010/main" val="3466517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kumimoji="1" lang="en-AU" altLang="zh-TW" dirty="0"/>
              <a:t>Repeated 5-fold cross validation</a:t>
            </a:r>
            <a:endParaRPr kumimoji="1" lang="zh-TW" altLang="en-US" dirty="0"/>
          </a:p>
        </p:txBody>
      </p:sp>
      <p:sp>
        <p:nvSpPr>
          <p:cNvPr id="9" name="Rectangle 8"/>
          <p:cNvSpPr/>
          <p:nvPr/>
        </p:nvSpPr>
        <p:spPr>
          <a:xfrm>
            <a:off x="1035791" y="2055469"/>
            <a:ext cx="628969" cy="1237250"/>
          </a:xfrm>
          <a:prstGeom prst="rect">
            <a:avLst/>
          </a:prstGeom>
          <a:pattFill prst="smGrid">
            <a:fgClr>
              <a:prstClr val="black"/>
            </a:fgClr>
            <a:bgClr>
              <a:prstClr val="white"/>
            </a:bgClr>
          </a:patt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a:p>
        </p:txBody>
      </p:sp>
      <p:sp>
        <p:nvSpPr>
          <p:cNvPr id="10" name="TextBox 9"/>
          <p:cNvSpPr txBox="1"/>
          <p:nvPr/>
        </p:nvSpPr>
        <p:spPr>
          <a:xfrm>
            <a:off x="881097" y="1624089"/>
            <a:ext cx="925253" cy="338554"/>
          </a:xfrm>
          <a:prstGeom prst="rect">
            <a:avLst/>
          </a:prstGeom>
          <a:noFill/>
        </p:spPr>
        <p:txBody>
          <a:bodyPr wrap="none" rtlCol="0">
            <a:spAutoFit/>
          </a:bodyPr>
          <a:lstStyle/>
          <a:p>
            <a:r>
              <a:rPr kumimoji="1" lang="en-AU" altLang="zh-TW" sz="1600" dirty="0"/>
              <a:t>Patients</a:t>
            </a:r>
            <a:endParaRPr kumimoji="1" lang="zh-TW" altLang="en-US" sz="1600" dirty="0"/>
          </a:p>
        </p:txBody>
      </p:sp>
      <p:sp>
        <p:nvSpPr>
          <p:cNvPr id="11" name="TextBox 10"/>
          <p:cNvSpPr txBox="1"/>
          <p:nvPr/>
        </p:nvSpPr>
        <p:spPr>
          <a:xfrm rot="16200000">
            <a:off x="454059" y="2468629"/>
            <a:ext cx="788999" cy="338554"/>
          </a:xfrm>
          <a:prstGeom prst="rect">
            <a:avLst/>
          </a:prstGeom>
          <a:noFill/>
        </p:spPr>
        <p:txBody>
          <a:bodyPr wrap="none" rtlCol="0">
            <a:spAutoFit/>
          </a:bodyPr>
          <a:lstStyle/>
          <a:p>
            <a:r>
              <a:rPr kumimoji="1" lang="en-AU" altLang="zh-TW" sz="1600" dirty="0"/>
              <a:t>Genes</a:t>
            </a:r>
            <a:endParaRPr kumimoji="1" lang="zh-TW" altLang="en-US" sz="1600" dirty="0"/>
          </a:p>
        </p:txBody>
      </p:sp>
      <p:sp>
        <p:nvSpPr>
          <p:cNvPr id="12" name="Rectangle 11"/>
          <p:cNvSpPr/>
          <p:nvPr/>
        </p:nvSpPr>
        <p:spPr>
          <a:xfrm>
            <a:off x="2365174" y="1195652"/>
            <a:ext cx="321065" cy="823869"/>
          </a:xfrm>
          <a:prstGeom prst="rect">
            <a:avLst/>
          </a:prstGeom>
          <a:pattFill prst="smGrid">
            <a:fgClr>
              <a:schemeClr val="accent2"/>
            </a:fgClr>
            <a:bgClr>
              <a:prstClr val="white"/>
            </a:bgClr>
          </a:patt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dirty="0">
              <a:solidFill>
                <a:srgbClr val="000000"/>
              </a:solidFill>
            </a:endParaRPr>
          </a:p>
        </p:txBody>
      </p:sp>
      <p:sp>
        <p:nvSpPr>
          <p:cNvPr id="15" name="Rectangle 14"/>
          <p:cNvSpPr/>
          <p:nvPr/>
        </p:nvSpPr>
        <p:spPr>
          <a:xfrm>
            <a:off x="1035790" y="2019526"/>
            <a:ext cx="429134" cy="1309139"/>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a:p>
        </p:txBody>
      </p:sp>
      <p:sp>
        <p:nvSpPr>
          <p:cNvPr id="16" name="Rectangle 15"/>
          <p:cNvSpPr/>
          <p:nvPr/>
        </p:nvSpPr>
        <p:spPr>
          <a:xfrm>
            <a:off x="1512004" y="2025988"/>
            <a:ext cx="161735" cy="1309139"/>
          </a:xfrm>
          <a:prstGeom prst="rect">
            <a:avLst/>
          </a:prstGeom>
          <a:no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a:p>
        </p:txBody>
      </p:sp>
      <p:sp>
        <p:nvSpPr>
          <p:cNvPr id="17" name="Left Brace 16"/>
          <p:cNvSpPr/>
          <p:nvPr/>
        </p:nvSpPr>
        <p:spPr>
          <a:xfrm>
            <a:off x="1987948" y="1522182"/>
            <a:ext cx="116808" cy="280232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TW" altLang="en-US"/>
          </a:p>
        </p:txBody>
      </p:sp>
      <p:sp>
        <p:nvSpPr>
          <p:cNvPr id="18" name="Rectangle 17"/>
          <p:cNvSpPr/>
          <p:nvPr/>
        </p:nvSpPr>
        <p:spPr>
          <a:xfrm>
            <a:off x="2985292" y="1195652"/>
            <a:ext cx="96693" cy="823869"/>
          </a:xfrm>
          <a:prstGeom prst="rect">
            <a:avLst/>
          </a:prstGeom>
          <a:pattFill prst="smGrid">
            <a:fgClr>
              <a:schemeClr val="accent4"/>
            </a:fgClr>
            <a:bgClr>
              <a:prstClr val="white"/>
            </a:bgClr>
          </a:pattFill>
          <a:ln>
            <a:solidFill>
              <a:srgbClr val="8064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dirty="0"/>
          </a:p>
        </p:txBody>
      </p:sp>
      <p:sp>
        <p:nvSpPr>
          <p:cNvPr id="19" name="TextBox 18"/>
          <p:cNvSpPr txBox="1"/>
          <p:nvPr/>
        </p:nvSpPr>
        <p:spPr>
          <a:xfrm>
            <a:off x="711681" y="4435853"/>
            <a:ext cx="1104258" cy="307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kumimoji="1" lang="en-AU" altLang="zh-TW" sz="1400" dirty="0"/>
              <a:t>Learning set</a:t>
            </a:r>
            <a:endParaRPr kumimoji="1" lang="zh-TW" altLang="en-US" sz="1400" dirty="0"/>
          </a:p>
        </p:txBody>
      </p:sp>
      <p:sp>
        <p:nvSpPr>
          <p:cNvPr id="20" name="TextBox 19"/>
          <p:cNvSpPr txBox="1"/>
          <p:nvPr/>
        </p:nvSpPr>
        <p:spPr>
          <a:xfrm>
            <a:off x="738886" y="3975863"/>
            <a:ext cx="1104258" cy="27699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kumimoji="1" lang="en-AU" altLang="zh-TW" sz="1200" dirty="0"/>
              <a:t>Testing set</a:t>
            </a:r>
            <a:endParaRPr kumimoji="1" lang="zh-TW" altLang="en-US" sz="1200" dirty="0"/>
          </a:p>
        </p:txBody>
      </p:sp>
      <p:cxnSp>
        <p:nvCxnSpPr>
          <p:cNvPr id="23" name="Straight Arrow Connector 22"/>
          <p:cNvCxnSpPr/>
          <p:nvPr/>
        </p:nvCxnSpPr>
        <p:spPr>
          <a:xfrm>
            <a:off x="3279997" y="1710588"/>
            <a:ext cx="40019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149790" y="1402085"/>
            <a:ext cx="772969" cy="261610"/>
          </a:xfrm>
          <a:prstGeom prst="rect">
            <a:avLst/>
          </a:prstGeom>
          <a:noFill/>
        </p:spPr>
        <p:txBody>
          <a:bodyPr wrap="none" rtlCol="0">
            <a:spAutoFit/>
          </a:bodyPr>
          <a:lstStyle/>
          <a:p>
            <a:r>
              <a:rPr kumimoji="1" lang="en-AU" altLang="zh-TW" sz="1100" dirty="0"/>
              <a:t>5-fold CV</a:t>
            </a:r>
            <a:endParaRPr kumimoji="1" lang="zh-TW" altLang="en-US" sz="1100" dirty="0"/>
          </a:p>
        </p:txBody>
      </p:sp>
      <p:sp>
        <p:nvSpPr>
          <p:cNvPr id="29" name="TextBox 28"/>
          <p:cNvSpPr txBox="1"/>
          <p:nvPr/>
        </p:nvSpPr>
        <p:spPr>
          <a:xfrm>
            <a:off x="3949949" y="1275606"/>
            <a:ext cx="925253" cy="338554"/>
          </a:xfrm>
          <a:prstGeom prst="rect">
            <a:avLst/>
          </a:prstGeom>
          <a:noFill/>
        </p:spPr>
        <p:txBody>
          <a:bodyPr wrap="none" rtlCol="0">
            <a:spAutoFit/>
          </a:bodyPr>
          <a:lstStyle/>
          <a:p>
            <a:r>
              <a:rPr kumimoji="1" lang="en-AU" altLang="zh-TW" sz="1600" dirty="0"/>
              <a:t>Patients</a:t>
            </a:r>
            <a:endParaRPr kumimoji="1" lang="zh-TW" altLang="en-US" sz="1600" dirty="0"/>
          </a:p>
        </p:txBody>
      </p:sp>
      <p:sp>
        <p:nvSpPr>
          <p:cNvPr id="30" name="Rectangle 29"/>
          <p:cNvSpPr/>
          <p:nvPr/>
        </p:nvSpPr>
        <p:spPr>
          <a:xfrm>
            <a:off x="2365174" y="2199689"/>
            <a:ext cx="321065" cy="823869"/>
          </a:xfrm>
          <a:prstGeom prst="rect">
            <a:avLst/>
          </a:prstGeom>
          <a:pattFill prst="smGrid">
            <a:fgClr>
              <a:schemeClr val="accent2"/>
            </a:fgClr>
            <a:bgClr>
              <a:prstClr val="white"/>
            </a:bgClr>
          </a:patt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dirty="0">
              <a:solidFill>
                <a:srgbClr val="000000"/>
              </a:solidFill>
            </a:endParaRPr>
          </a:p>
        </p:txBody>
      </p:sp>
      <p:sp>
        <p:nvSpPr>
          <p:cNvPr id="31" name="Rectangle 30"/>
          <p:cNvSpPr/>
          <p:nvPr/>
        </p:nvSpPr>
        <p:spPr>
          <a:xfrm>
            <a:off x="2985292" y="2199689"/>
            <a:ext cx="96693" cy="823869"/>
          </a:xfrm>
          <a:prstGeom prst="rect">
            <a:avLst/>
          </a:prstGeom>
          <a:pattFill prst="smGrid">
            <a:fgClr>
              <a:schemeClr val="accent4"/>
            </a:fgClr>
            <a:bgClr>
              <a:prstClr val="white"/>
            </a:bgClr>
          </a:pattFill>
          <a:ln>
            <a:solidFill>
              <a:srgbClr val="8064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dirty="0"/>
          </a:p>
        </p:txBody>
      </p:sp>
      <p:cxnSp>
        <p:nvCxnSpPr>
          <p:cNvPr id="32" name="Straight Arrow Connector 31"/>
          <p:cNvCxnSpPr/>
          <p:nvPr/>
        </p:nvCxnSpPr>
        <p:spPr>
          <a:xfrm>
            <a:off x="3280996" y="2614551"/>
            <a:ext cx="40019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160037" y="2345532"/>
            <a:ext cx="772969" cy="261610"/>
          </a:xfrm>
          <a:prstGeom prst="rect">
            <a:avLst/>
          </a:prstGeom>
          <a:noFill/>
        </p:spPr>
        <p:txBody>
          <a:bodyPr wrap="none" rtlCol="0">
            <a:spAutoFit/>
          </a:bodyPr>
          <a:lstStyle/>
          <a:p>
            <a:r>
              <a:rPr kumimoji="1" lang="en-AU" altLang="zh-TW" sz="1100" dirty="0"/>
              <a:t>5-fold CV</a:t>
            </a:r>
            <a:endParaRPr kumimoji="1" lang="zh-TW" altLang="en-US" sz="1100" dirty="0"/>
          </a:p>
        </p:txBody>
      </p:sp>
      <p:sp>
        <p:nvSpPr>
          <p:cNvPr id="34" name="TextBox 33"/>
          <p:cNvSpPr txBox="1"/>
          <p:nvPr/>
        </p:nvSpPr>
        <p:spPr>
          <a:xfrm>
            <a:off x="640345" y="944563"/>
            <a:ext cx="936475" cy="338554"/>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kumimoji="1" lang="en-AU" altLang="zh-TW" sz="1600" dirty="0"/>
              <a:t>resample</a:t>
            </a:r>
            <a:endParaRPr kumimoji="1" lang="zh-TW" altLang="en-US" sz="1600" dirty="0"/>
          </a:p>
        </p:txBody>
      </p:sp>
      <p:sp>
        <p:nvSpPr>
          <p:cNvPr id="35" name="Rectangle 34"/>
          <p:cNvSpPr/>
          <p:nvPr/>
        </p:nvSpPr>
        <p:spPr>
          <a:xfrm>
            <a:off x="2356189" y="3633971"/>
            <a:ext cx="321065" cy="823869"/>
          </a:xfrm>
          <a:prstGeom prst="rect">
            <a:avLst/>
          </a:prstGeom>
          <a:pattFill prst="smGrid">
            <a:fgClr>
              <a:schemeClr val="accent2"/>
            </a:fgClr>
            <a:bgClr>
              <a:prstClr val="white"/>
            </a:bgClr>
          </a:patt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dirty="0">
              <a:solidFill>
                <a:srgbClr val="000000"/>
              </a:solidFill>
            </a:endParaRPr>
          </a:p>
        </p:txBody>
      </p:sp>
      <p:sp>
        <p:nvSpPr>
          <p:cNvPr id="36" name="Rectangle 35"/>
          <p:cNvSpPr/>
          <p:nvPr/>
        </p:nvSpPr>
        <p:spPr>
          <a:xfrm>
            <a:off x="2976307" y="3633971"/>
            <a:ext cx="96693" cy="823869"/>
          </a:xfrm>
          <a:prstGeom prst="rect">
            <a:avLst/>
          </a:prstGeom>
          <a:pattFill prst="smGrid">
            <a:fgClr>
              <a:schemeClr val="accent4"/>
            </a:fgClr>
            <a:bgClr>
              <a:prstClr val="white"/>
            </a:bgClr>
          </a:pattFill>
          <a:ln>
            <a:solidFill>
              <a:srgbClr val="8064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dirty="0"/>
          </a:p>
        </p:txBody>
      </p:sp>
      <p:cxnSp>
        <p:nvCxnSpPr>
          <p:cNvPr id="37" name="Straight Arrow Connector 36"/>
          <p:cNvCxnSpPr/>
          <p:nvPr/>
        </p:nvCxnSpPr>
        <p:spPr>
          <a:xfrm>
            <a:off x="3255846" y="4109717"/>
            <a:ext cx="40019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482160" y="3139541"/>
            <a:ext cx="0" cy="378240"/>
          </a:xfrm>
          <a:prstGeom prst="line">
            <a:avLst/>
          </a:prstGeom>
          <a:ln w="57150" cmpd="sng">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007310" y="3139541"/>
            <a:ext cx="0" cy="378240"/>
          </a:xfrm>
          <a:prstGeom prst="line">
            <a:avLst/>
          </a:prstGeom>
          <a:ln w="57150" cmpd="sng">
            <a:solidFill>
              <a:schemeClr val="tx1"/>
            </a:solidFill>
            <a:prstDash val="dot"/>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3307499" y="3870594"/>
            <a:ext cx="772969" cy="261610"/>
          </a:xfrm>
          <a:prstGeom prst="rect">
            <a:avLst/>
          </a:prstGeom>
          <a:noFill/>
        </p:spPr>
        <p:txBody>
          <a:bodyPr wrap="none" rtlCol="0">
            <a:spAutoFit/>
          </a:bodyPr>
          <a:lstStyle/>
          <a:p>
            <a:r>
              <a:rPr kumimoji="1" lang="en-AU" altLang="zh-TW" sz="1100" dirty="0"/>
              <a:t>5-fold CV</a:t>
            </a:r>
            <a:endParaRPr kumimoji="1" lang="zh-TW" altLang="en-US" sz="1100" dirty="0"/>
          </a:p>
        </p:txBody>
      </p:sp>
      <p:pic>
        <p:nvPicPr>
          <p:cNvPr id="44" name="Content Placeholder 26"/>
          <p:cNvPicPr>
            <a:picLocks noChangeAspect="1"/>
          </p:cNvPicPr>
          <p:nvPr/>
        </p:nvPicPr>
        <p:blipFill rotWithShape="1">
          <a:blip r:embed="rId3"/>
          <a:srcRect l="11767" t="9699" r="84961" b="4571"/>
          <a:stretch/>
        </p:blipFill>
        <p:spPr>
          <a:xfrm rot="5400000">
            <a:off x="4301793" y="2115253"/>
            <a:ext cx="75956" cy="994151"/>
          </a:xfrm>
          <a:prstGeom prst="rect">
            <a:avLst/>
          </a:prstGeom>
          <a:ln>
            <a:solidFill>
              <a:schemeClr val="tx1"/>
            </a:solidFill>
          </a:ln>
        </p:spPr>
      </p:pic>
      <p:pic>
        <p:nvPicPr>
          <p:cNvPr id="45" name="Picture 44"/>
          <p:cNvPicPr>
            <a:picLocks noChangeAspect="1"/>
          </p:cNvPicPr>
          <p:nvPr/>
        </p:nvPicPr>
        <p:blipFill rotWithShape="1">
          <a:blip r:embed="rId4"/>
          <a:srcRect l="24676" t="5795" r="72223" b="6296"/>
          <a:stretch/>
        </p:blipFill>
        <p:spPr>
          <a:xfrm rot="5400000">
            <a:off x="4286507" y="3612646"/>
            <a:ext cx="70186" cy="994151"/>
          </a:xfrm>
          <a:prstGeom prst="rect">
            <a:avLst/>
          </a:prstGeom>
          <a:ln>
            <a:solidFill>
              <a:srgbClr val="000000"/>
            </a:solidFill>
          </a:ln>
        </p:spPr>
      </p:pic>
      <p:sp>
        <p:nvSpPr>
          <p:cNvPr id="46" name="Right Brace 45"/>
          <p:cNvSpPr/>
          <p:nvPr/>
        </p:nvSpPr>
        <p:spPr>
          <a:xfrm>
            <a:off x="4976063" y="1654760"/>
            <a:ext cx="333920" cy="2537171"/>
          </a:xfrm>
          <a:prstGeom prst="rightBrace">
            <a:avLst>
              <a:gd name="adj1" fmla="val 8333"/>
              <a:gd name="adj2" fmla="val 4971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TW" altLang="en-US" sz="1600"/>
          </a:p>
        </p:txBody>
      </p:sp>
      <p:cxnSp>
        <p:nvCxnSpPr>
          <p:cNvPr id="47" name="Straight Connector 46"/>
          <p:cNvCxnSpPr/>
          <p:nvPr/>
        </p:nvCxnSpPr>
        <p:spPr>
          <a:xfrm>
            <a:off x="4327991" y="3139541"/>
            <a:ext cx="0" cy="378240"/>
          </a:xfrm>
          <a:prstGeom prst="line">
            <a:avLst/>
          </a:prstGeom>
          <a:ln w="57150" cmpd="sng">
            <a:solidFill>
              <a:schemeClr val="tx1"/>
            </a:solidFill>
            <a:prstDash val="dot"/>
          </a:ln>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rotWithShape="1">
          <a:blip r:embed="rId5"/>
          <a:srcRect l="57125" t="5239" r="3570" b="8504"/>
          <a:stretch/>
        </p:blipFill>
        <p:spPr>
          <a:xfrm>
            <a:off x="5931044" y="1957409"/>
            <a:ext cx="1017221" cy="1640456"/>
          </a:xfrm>
          <a:prstGeom prst="rect">
            <a:avLst/>
          </a:prstGeom>
        </p:spPr>
      </p:pic>
      <p:sp>
        <p:nvSpPr>
          <p:cNvPr id="49" name="TextBox 48"/>
          <p:cNvSpPr txBox="1"/>
          <p:nvPr/>
        </p:nvSpPr>
        <p:spPr>
          <a:xfrm>
            <a:off x="5922147" y="1651662"/>
            <a:ext cx="925253" cy="338554"/>
          </a:xfrm>
          <a:prstGeom prst="rect">
            <a:avLst/>
          </a:prstGeom>
          <a:noFill/>
        </p:spPr>
        <p:txBody>
          <a:bodyPr wrap="none" rtlCol="0">
            <a:spAutoFit/>
          </a:bodyPr>
          <a:lstStyle/>
          <a:p>
            <a:r>
              <a:rPr kumimoji="1" lang="en-AU" altLang="zh-TW" sz="1600" dirty="0"/>
              <a:t>Patients</a:t>
            </a:r>
            <a:endParaRPr kumimoji="1" lang="zh-TW" altLang="en-US" sz="1600" dirty="0"/>
          </a:p>
        </p:txBody>
      </p:sp>
      <p:sp>
        <p:nvSpPr>
          <p:cNvPr id="50" name="TextBox 49"/>
          <p:cNvSpPr txBox="1"/>
          <p:nvPr/>
        </p:nvSpPr>
        <p:spPr>
          <a:xfrm rot="16200000">
            <a:off x="4858486" y="2606952"/>
            <a:ext cx="1606861" cy="30777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en-AU" altLang="zh-TW" sz="1400" dirty="0"/>
              <a:t>  100 resamples</a:t>
            </a:r>
            <a:endParaRPr kumimoji="1" lang="zh-TW" altLang="en-US" sz="1400" dirty="0"/>
          </a:p>
        </p:txBody>
      </p:sp>
      <p:cxnSp>
        <p:nvCxnSpPr>
          <p:cNvPr id="84" name="Straight Arrow Connector 83"/>
          <p:cNvCxnSpPr>
            <a:cxnSpLocks/>
          </p:cNvCxnSpPr>
          <p:nvPr/>
        </p:nvCxnSpPr>
        <p:spPr>
          <a:xfrm flipV="1">
            <a:off x="1280738" y="3434776"/>
            <a:ext cx="0" cy="471566"/>
          </a:xfrm>
          <a:prstGeom prst="straightConnector1">
            <a:avLst/>
          </a:prstGeom>
          <a:ln>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7056276" y="2854197"/>
            <a:ext cx="2160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7380312" y="1977684"/>
            <a:ext cx="54006" cy="1620180"/>
          </a:xfrm>
          <a:prstGeom prst="rect">
            <a:avLst/>
          </a:prstGeom>
          <a:pattFill prst="narHorz">
            <a:fgClr>
              <a:prstClr val="black"/>
            </a:fgClr>
            <a:bgClr>
              <a:prstClr val="white"/>
            </a:bgClr>
          </a:patt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a:p>
        </p:txBody>
      </p:sp>
      <p:sp>
        <p:nvSpPr>
          <p:cNvPr id="55" name="TextBox 54"/>
          <p:cNvSpPr txBox="1"/>
          <p:nvPr/>
        </p:nvSpPr>
        <p:spPr>
          <a:xfrm>
            <a:off x="7056277" y="1653648"/>
            <a:ext cx="1063112" cy="338554"/>
          </a:xfrm>
          <a:prstGeom prst="rect">
            <a:avLst/>
          </a:prstGeom>
          <a:noFill/>
        </p:spPr>
        <p:txBody>
          <a:bodyPr wrap="none" rtlCol="0">
            <a:spAutoFit/>
          </a:bodyPr>
          <a:lstStyle/>
          <a:p>
            <a:r>
              <a:rPr kumimoji="1" lang="en-AU" altLang="zh-TW" sz="1600" dirty="0"/>
              <a:t>CV errors</a:t>
            </a:r>
            <a:endParaRPr kumimoji="1" lang="zh-TW" altLang="en-US" sz="1600" dirty="0"/>
          </a:p>
        </p:txBody>
      </p:sp>
      <p:pic>
        <p:nvPicPr>
          <p:cNvPr id="40" name="Content Placeholder 26"/>
          <p:cNvPicPr>
            <a:picLocks noChangeAspect="1"/>
          </p:cNvPicPr>
          <p:nvPr/>
        </p:nvPicPr>
        <p:blipFill rotWithShape="1">
          <a:blip r:embed="rId3"/>
          <a:srcRect l="11767" t="9699" r="84961" b="4571"/>
          <a:stretch/>
        </p:blipFill>
        <p:spPr>
          <a:xfrm rot="5400000">
            <a:off x="4301036" y="1194552"/>
            <a:ext cx="75956" cy="994151"/>
          </a:xfrm>
          <a:prstGeom prst="rect">
            <a:avLst/>
          </a:prstGeom>
          <a:ln>
            <a:solidFill>
              <a:schemeClr val="tx1"/>
            </a:solidFill>
          </a:ln>
        </p:spPr>
      </p:pic>
      <p:pic>
        <p:nvPicPr>
          <p:cNvPr id="41" name="Content Placeholder 26"/>
          <p:cNvPicPr>
            <a:picLocks noChangeAspect="1"/>
          </p:cNvPicPr>
          <p:nvPr/>
        </p:nvPicPr>
        <p:blipFill rotWithShape="1">
          <a:blip r:embed="rId3"/>
          <a:srcRect l="5888" t="7135" r="90840" b="7135"/>
          <a:stretch/>
        </p:blipFill>
        <p:spPr>
          <a:xfrm rot="5400000">
            <a:off x="4306764" y="1196905"/>
            <a:ext cx="75956" cy="994151"/>
          </a:xfrm>
          <a:prstGeom prst="rect">
            <a:avLst/>
          </a:prstGeom>
          <a:ln>
            <a:solidFill>
              <a:schemeClr val="tx1"/>
            </a:solidFill>
          </a:ln>
        </p:spPr>
      </p:pic>
    </p:spTree>
    <p:extLst>
      <p:ext uri="{BB962C8B-B14F-4D97-AF65-F5344CB8AC3E}">
        <p14:creationId xmlns:p14="http://schemas.microsoft.com/office/powerpoint/2010/main" val="3388087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459682" y="935474"/>
            <a:ext cx="2027927" cy="3046988"/>
          </a:xfrm>
          <a:prstGeom prst="rect">
            <a:avLst/>
          </a:prstGeom>
          <a:noFill/>
        </p:spPr>
        <p:txBody>
          <a:bodyPr wrap="none" rtlCol="0">
            <a:spAutoFit/>
          </a:bodyPr>
          <a:lstStyle/>
          <a:p>
            <a:r>
              <a:rPr kumimoji="1" lang="en-AU" altLang="zh-TW" sz="1600" dirty="0"/>
              <a:t>Individual platform</a:t>
            </a:r>
          </a:p>
          <a:p>
            <a:pPr marL="214313" indent="-214313">
              <a:buFontTx/>
              <a:buChar char="-"/>
            </a:pPr>
            <a:r>
              <a:rPr kumimoji="1" lang="en-AU" altLang="zh-TW" sz="1600" dirty="0"/>
              <a:t>Clinical: CPM</a:t>
            </a:r>
          </a:p>
          <a:p>
            <a:pPr marL="214313" indent="-214313">
              <a:buFontTx/>
              <a:buChar char="-"/>
            </a:pPr>
            <a:r>
              <a:rPr kumimoji="1" lang="en-AU" altLang="zh-TW" sz="1600" dirty="0"/>
              <a:t>G: mRNA</a:t>
            </a:r>
          </a:p>
          <a:p>
            <a:pPr marL="214313" indent="-214313">
              <a:buFontTx/>
              <a:buChar char="-"/>
            </a:pPr>
            <a:r>
              <a:rPr kumimoji="1" lang="en-AU" altLang="zh-TW" sz="1600" dirty="0"/>
              <a:t>P: protein</a:t>
            </a:r>
          </a:p>
          <a:p>
            <a:pPr marL="214313" indent="-214313">
              <a:buFontTx/>
              <a:buChar char="-"/>
            </a:pPr>
            <a:r>
              <a:rPr kumimoji="1" lang="en-AU" altLang="zh-TW" sz="1600" dirty="0"/>
              <a:t>M: microRNA</a:t>
            </a:r>
          </a:p>
          <a:p>
            <a:pPr marL="214313" indent="-214313">
              <a:buFontTx/>
              <a:buChar char="-"/>
            </a:pPr>
            <a:endParaRPr kumimoji="1" lang="en-AU" altLang="zh-TW" sz="1600" dirty="0"/>
          </a:p>
          <a:p>
            <a:r>
              <a:rPr kumimoji="1" lang="en-AU" altLang="zh-TW" sz="1600" dirty="0"/>
              <a:t>Integration through </a:t>
            </a:r>
          </a:p>
          <a:p>
            <a:r>
              <a:rPr kumimoji="1" lang="en-AU" altLang="zh-TW" sz="1600" dirty="0"/>
              <a:t>pre-validation</a:t>
            </a:r>
          </a:p>
          <a:p>
            <a:pPr marL="214313" indent="-214313">
              <a:buFontTx/>
              <a:buChar char="-"/>
            </a:pPr>
            <a:r>
              <a:rPr kumimoji="1" lang="en-AU" altLang="zh-TW" sz="1600" dirty="0"/>
              <a:t>CPM + G</a:t>
            </a:r>
          </a:p>
          <a:p>
            <a:pPr marL="214313" indent="-214313">
              <a:buFontTx/>
              <a:buChar char="-"/>
            </a:pPr>
            <a:r>
              <a:rPr kumimoji="1" lang="en-AU" altLang="zh-TW" sz="1600" dirty="0"/>
              <a:t>CPM + P</a:t>
            </a:r>
          </a:p>
          <a:p>
            <a:pPr marL="214313" indent="-214313">
              <a:buFontTx/>
              <a:buChar char="-"/>
            </a:pPr>
            <a:r>
              <a:rPr kumimoji="1" lang="en-AU" altLang="zh-TW" sz="1600" dirty="0"/>
              <a:t>CPM + M</a:t>
            </a:r>
          </a:p>
          <a:p>
            <a:pPr marL="214313" indent="-214313">
              <a:buFontTx/>
              <a:buChar char="-"/>
            </a:pPr>
            <a:r>
              <a:rPr kumimoji="1" lang="en-AU" altLang="zh-TW" sz="1600" dirty="0"/>
              <a:t>CPM + G + P + M</a:t>
            </a:r>
            <a:endParaRPr kumimoji="1" lang="zh-TW" altLang="en-US" sz="1600" dirty="0"/>
          </a:p>
        </p:txBody>
      </p:sp>
      <p:pic>
        <p:nvPicPr>
          <p:cNvPr id="13" name="Picture 12" descr="Variation_preval_J.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2209" y="465427"/>
            <a:ext cx="4717473" cy="4615295"/>
          </a:xfrm>
          <a:prstGeom prst="rect">
            <a:avLst/>
          </a:prstGeom>
        </p:spPr>
      </p:pic>
      <p:sp>
        <p:nvSpPr>
          <p:cNvPr id="5" name="Title 4"/>
          <p:cNvSpPr>
            <a:spLocks noGrp="1"/>
          </p:cNvSpPr>
          <p:nvPr>
            <p:ph type="title"/>
          </p:nvPr>
        </p:nvSpPr>
        <p:spPr/>
        <p:txBody>
          <a:bodyPr/>
          <a:lstStyle/>
          <a:p>
            <a:r>
              <a:rPr lang="en-US" sz="2400" dirty="0"/>
              <a:t>Which platforms or combination of platforms is better ? </a:t>
            </a:r>
          </a:p>
        </p:txBody>
      </p:sp>
      <p:sp>
        <p:nvSpPr>
          <p:cNvPr id="2" name="TextBox 1"/>
          <p:cNvSpPr txBox="1"/>
          <p:nvPr/>
        </p:nvSpPr>
        <p:spPr>
          <a:xfrm rot="16200000">
            <a:off x="660388" y="2239446"/>
            <a:ext cx="2159566" cy="369332"/>
          </a:xfrm>
          <a:prstGeom prst="rect">
            <a:avLst/>
          </a:prstGeom>
          <a:noFill/>
        </p:spPr>
        <p:txBody>
          <a:bodyPr wrap="none" rtlCol="0">
            <a:spAutoFit/>
          </a:bodyPr>
          <a:lstStyle/>
          <a:p>
            <a:r>
              <a:rPr kumimoji="1" lang="en-AU" altLang="zh-TW" dirty="0"/>
              <a:t>5-fold CV error rate</a:t>
            </a:r>
            <a:endParaRPr kumimoji="1" lang="zh-TW" altLang="en-US" dirty="0"/>
          </a:p>
        </p:txBody>
      </p:sp>
      <p:sp>
        <p:nvSpPr>
          <p:cNvPr id="11" name="TextBox 10"/>
          <p:cNvSpPr txBox="1"/>
          <p:nvPr/>
        </p:nvSpPr>
        <p:spPr>
          <a:xfrm>
            <a:off x="6158195" y="4785172"/>
            <a:ext cx="2095445" cy="253916"/>
          </a:xfrm>
          <a:prstGeom prst="rect">
            <a:avLst/>
          </a:prstGeom>
          <a:noFill/>
          <a:ln>
            <a:solidFill>
              <a:schemeClr val="tx1"/>
            </a:solidFill>
          </a:ln>
        </p:spPr>
        <p:txBody>
          <a:bodyPr wrap="none" rtlCol="0">
            <a:spAutoFit/>
          </a:bodyPr>
          <a:lstStyle/>
          <a:p>
            <a:r>
              <a:rPr lang="en-US" altLang="zh-TW" sz="1050" dirty="0" err="1"/>
              <a:t>Jayawardana</a:t>
            </a:r>
            <a:r>
              <a:rPr lang="en-US" altLang="zh-TW" sz="1050" dirty="0"/>
              <a:t> K et al, IJC, 2015 </a:t>
            </a:r>
            <a:endParaRPr kumimoji="1" lang="zh-TW" altLang="en-US" sz="1050" dirty="0"/>
          </a:p>
        </p:txBody>
      </p:sp>
      <p:sp>
        <p:nvSpPr>
          <p:cNvPr id="4" name="Rounded Rectangle 3"/>
          <p:cNvSpPr/>
          <p:nvPr/>
        </p:nvSpPr>
        <p:spPr>
          <a:xfrm>
            <a:off x="6517754" y="2868845"/>
            <a:ext cx="1617533" cy="287594"/>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3709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p:cNvSpPr>
          <p:nvPr>
            <p:ph type="title"/>
          </p:nvPr>
        </p:nvSpPr>
        <p:spPr/>
        <p:txBody>
          <a:bodyPr/>
          <a:lstStyle>
            <a:lvl1pPr defTabSz="685165">
              <a:spcBef>
                <a:spcPts val="3200"/>
              </a:spcBef>
              <a:defRPr sz="7221"/>
            </a:lvl1pPr>
          </a:lstStyle>
          <a:p>
            <a:r>
              <a:rPr lang="en-AU" sz="2800" dirty="0"/>
              <a:t>Precision medicine: </a:t>
            </a:r>
            <a:r>
              <a:rPr lang="en-AU" sz="2000" b="0" dirty="0"/>
              <a:t>finding best cause of action for patients</a:t>
            </a:r>
            <a:endParaRPr lang="en-AU" sz="2800" b="0" dirty="0"/>
          </a:p>
        </p:txBody>
      </p:sp>
      <p:sp>
        <p:nvSpPr>
          <p:cNvPr id="170" name="Shape 170"/>
          <p:cNvSpPr/>
          <p:nvPr/>
        </p:nvSpPr>
        <p:spPr>
          <a:xfrm>
            <a:off x="352005" y="4080122"/>
            <a:ext cx="8665007" cy="476250"/>
          </a:xfrm>
          <a:prstGeom prst="rightArrow">
            <a:avLst>
              <a:gd name="adj1" fmla="val 32000"/>
              <a:gd name="adj2" fmla="val 64000"/>
            </a:avLst>
          </a:prstGeom>
          <a:solidFill>
            <a:schemeClr val="accent1"/>
          </a:solidFill>
          <a:ln w="12700">
            <a:miter lim="400000"/>
          </a:ln>
        </p:spPr>
        <p:txBody>
          <a:bodyPr lIns="19050" tIns="19050" rIns="19050" bIns="19050" anchor="ctr"/>
          <a:lstStyle/>
          <a:p>
            <a:pPr algn="ctr">
              <a:lnSpc>
                <a:spcPct val="80000"/>
              </a:lnSpc>
              <a:spcBef>
                <a:spcPts val="0"/>
              </a:spcBef>
              <a:defRPr sz="4000" cap="all">
                <a:solidFill>
                  <a:srgbClr val="FFFFFF"/>
                </a:solidFill>
                <a:latin typeface="+mn-lt"/>
                <a:ea typeface="+mn-ea"/>
                <a:cs typeface="+mn-cs"/>
                <a:sym typeface="DIN Condensed"/>
              </a:defRPr>
            </a:pPr>
            <a:endParaRPr sz="1500"/>
          </a:p>
        </p:txBody>
      </p:sp>
      <p:sp>
        <p:nvSpPr>
          <p:cNvPr id="171" name="Shape 171"/>
          <p:cNvSpPr/>
          <p:nvPr/>
        </p:nvSpPr>
        <p:spPr>
          <a:xfrm flipV="1">
            <a:off x="2453977" y="1313755"/>
            <a:ext cx="0" cy="3075313"/>
          </a:xfrm>
          <a:prstGeom prst="line">
            <a:avLst/>
          </a:prstGeom>
          <a:ln w="127000">
            <a:solidFill>
              <a:schemeClr val="accent1"/>
            </a:solidFill>
            <a:miter lim="400000"/>
          </a:ln>
        </p:spPr>
        <p:txBody>
          <a:bodyPr lIns="19050" tIns="19050" rIns="19050" bIns="19050" anchor="ctr"/>
          <a:lstStyle/>
          <a:p>
            <a:pPr algn="ctr">
              <a:lnSpc>
                <a:spcPct val="80000"/>
              </a:lnSpc>
              <a:spcBef>
                <a:spcPts val="0"/>
              </a:spcBef>
              <a:defRPr sz="4000" cap="all">
                <a:latin typeface="+mn-lt"/>
                <a:ea typeface="+mn-ea"/>
                <a:cs typeface="+mn-cs"/>
                <a:sym typeface="DIN Condensed"/>
              </a:defRPr>
            </a:pPr>
            <a:endParaRPr sz="1500"/>
          </a:p>
        </p:txBody>
      </p:sp>
      <p:sp>
        <p:nvSpPr>
          <p:cNvPr id="172" name="Shape 172"/>
          <p:cNvSpPr/>
          <p:nvPr/>
        </p:nvSpPr>
        <p:spPr>
          <a:xfrm>
            <a:off x="726066" y="4532792"/>
            <a:ext cx="1643079" cy="29822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4500">
                <a:solidFill>
                  <a:srgbClr val="FF2600"/>
                </a:solidFill>
                <a:latin typeface="Helvetica"/>
                <a:ea typeface="Helvetica"/>
                <a:cs typeface="Helvetica"/>
                <a:sym typeface="Helvetica"/>
              </a:defRPr>
            </a:lvl1pPr>
          </a:lstStyle>
          <a:p>
            <a:r>
              <a:rPr sz="1688"/>
              <a:t>Discovery phase</a:t>
            </a:r>
          </a:p>
        </p:txBody>
      </p:sp>
      <p:sp>
        <p:nvSpPr>
          <p:cNvPr id="173" name="Shape 173"/>
          <p:cNvSpPr/>
          <p:nvPr/>
        </p:nvSpPr>
        <p:spPr>
          <a:xfrm flipV="1">
            <a:off x="5948064" y="1313755"/>
            <a:ext cx="0" cy="3075313"/>
          </a:xfrm>
          <a:prstGeom prst="line">
            <a:avLst/>
          </a:prstGeom>
          <a:ln w="127000">
            <a:solidFill>
              <a:schemeClr val="accent1"/>
            </a:solidFill>
            <a:miter lim="400000"/>
          </a:ln>
        </p:spPr>
        <p:txBody>
          <a:bodyPr lIns="19050" tIns="19050" rIns="19050" bIns="19050" anchor="ctr"/>
          <a:lstStyle/>
          <a:p>
            <a:pPr algn="ctr">
              <a:lnSpc>
                <a:spcPct val="80000"/>
              </a:lnSpc>
              <a:spcBef>
                <a:spcPts val="0"/>
              </a:spcBef>
              <a:defRPr sz="4000" cap="all">
                <a:latin typeface="+mn-lt"/>
                <a:ea typeface="+mn-ea"/>
                <a:cs typeface="+mn-cs"/>
                <a:sym typeface="DIN Condensed"/>
              </a:defRPr>
            </a:pPr>
            <a:endParaRPr sz="1500"/>
          </a:p>
        </p:txBody>
      </p:sp>
      <p:sp>
        <p:nvSpPr>
          <p:cNvPr id="174" name="Shape 174"/>
          <p:cNvSpPr/>
          <p:nvPr/>
        </p:nvSpPr>
        <p:spPr>
          <a:xfrm>
            <a:off x="3289175" y="4532792"/>
            <a:ext cx="1920462" cy="29822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4500">
                <a:solidFill>
                  <a:srgbClr val="FF2600"/>
                </a:solidFill>
                <a:latin typeface="Helvetica"/>
                <a:ea typeface="Helvetica"/>
                <a:cs typeface="Helvetica"/>
                <a:sym typeface="Helvetica"/>
              </a:defRPr>
            </a:lvl1pPr>
          </a:lstStyle>
          <a:p>
            <a:r>
              <a:rPr sz="1688"/>
              <a:t>Translational phase</a:t>
            </a:r>
          </a:p>
        </p:txBody>
      </p:sp>
      <p:sp>
        <p:nvSpPr>
          <p:cNvPr id="175" name="Shape 175"/>
          <p:cNvSpPr/>
          <p:nvPr/>
        </p:nvSpPr>
        <p:spPr>
          <a:xfrm>
            <a:off x="5701438" y="4532792"/>
            <a:ext cx="3534374" cy="298223"/>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spAutoFit/>
          </a:bodyPr>
          <a:lstStyle>
            <a:lvl1pPr algn="ctr">
              <a:spcBef>
                <a:spcPts val="1000"/>
              </a:spcBef>
              <a:defRPr sz="4500">
                <a:solidFill>
                  <a:srgbClr val="FF2600"/>
                </a:solidFill>
                <a:latin typeface="Helvetica"/>
                <a:ea typeface="Helvetica"/>
                <a:cs typeface="Helvetica"/>
                <a:sym typeface="Helvetica"/>
              </a:defRPr>
            </a:lvl1pPr>
          </a:lstStyle>
          <a:p>
            <a:r>
              <a:rPr sz="1688"/>
              <a:t>Implementation phase</a:t>
            </a:r>
          </a:p>
        </p:txBody>
      </p:sp>
      <p:pic>
        <p:nvPicPr>
          <p:cNvPr id="176" name="pasted-image.tiff"/>
          <p:cNvPicPr>
            <a:picLocks noChangeAspect="1"/>
          </p:cNvPicPr>
          <p:nvPr/>
        </p:nvPicPr>
        <p:blipFill>
          <a:blip r:embed="rId2">
            <a:extLst/>
          </a:blip>
          <a:stretch>
            <a:fillRect/>
          </a:stretch>
        </p:blipFill>
        <p:spPr>
          <a:xfrm>
            <a:off x="167812" y="1405920"/>
            <a:ext cx="2154167" cy="2131491"/>
          </a:xfrm>
          <a:prstGeom prst="rect">
            <a:avLst/>
          </a:prstGeom>
          <a:ln w="12700">
            <a:miter lim="400000"/>
          </a:ln>
        </p:spPr>
      </p:pic>
      <p:sp>
        <p:nvSpPr>
          <p:cNvPr id="177" name="Shape 177"/>
          <p:cNvSpPr/>
          <p:nvPr/>
        </p:nvSpPr>
        <p:spPr>
          <a:xfrm>
            <a:off x="629199" y="3617483"/>
            <a:ext cx="1319272" cy="55143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spcBef>
                <a:spcPts val="375"/>
              </a:spcBef>
              <a:defRPr sz="4000">
                <a:solidFill>
                  <a:srgbClr val="0096FF"/>
                </a:solidFill>
              </a:defRPr>
            </a:pPr>
            <a:r>
              <a:rPr sz="1500"/>
              <a:t>~30,000 genes</a:t>
            </a:r>
          </a:p>
          <a:p>
            <a:pPr>
              <a:spcBef>
                <a:spcPts val="375"/>
              </a:spcBef>
              <a:defRPr sz="4000">
                <a:solidFill>
                  <a:srgbClr val="0096FF"/>
                </a:solidFill>
              </a:defRPr>
            </a:pPr>
            <a:r>
              <a:rPr sz="1500"/>
              <a:t>~100 samples</a:t>
            </a:r>
          </a:p>
        </p:txBody>
      </p:sp>
      <p:pic>
        <p:nvPicPr>
          <p:cNvPr id="178" name="pasted-image.tiff"/>
          <p:cNvPicPr>
            <a:picLocks noChangeAspect="1"/>
          </p:cNvPicPr>
          <p:nvPr/>
        </p:nvPicPr>
        <p:blipFill>
          <a:blip r:embed="rId3">
            <a:extLst/>
          </a:blip>
          <a:srcRect r="47678"/>
          <a:stretch>
            <a:fillRect/>
          </a:stretch>
        </p:blipFill>
        <p:spPr>
          <a:xfrm>
            <a:off x="3261989" y="1702824"/>
            <a:ext cx="1878008" cy="1532871"/>
          </a:xfrm>
          <a:prstGeom prst="rect">
            <a:avLst/>
          </a:prstGeom>
          <a:ln w="12700">
            <a:miter lim="400000"/>
          </a:ln>
        </p:spPr>
      </p:pic>
      <p:sp>
        <p:nvSpPr>
          <p:cNvPr id="179" name="Shape 179"/>
          <p:cNvSpPr/>
          <p:nvPr/>
        </p:nvSpPr>
        <p:spPr>
          <a:xfrm>
            <a:off x="3364067" y="3617483"/>
            <a:ext cx="1960473" cy="55143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spcBef>
                <a:spcPts val="375"/>
              </a:spcBef>
              <a:defRPr sz="4000">
                <a:solidFill>
                  <a:srgbClr val="929292"/>
                </a:solidFill>
              </a:defRPr>
            </a:pPr>
            <a:r>
              <a:rPr lang="en-AU" sz="1500" dirty="0">
                <a:solidFill>
                  <a:srgbClr val="00B0F0"/>
                </a:solidFill>
              </a:rPr>
              <a:t>up to 100 ~ 600 genes</a:t>
            </a:r>
          </a:p>
          <a:p>
            <a:pPr>
              <a:spcBef>
                <a:spcPts val="375"/>
              </a:spcBef>
              <a:defRPr sz="4000">
                <a:solidFill>
                  <a:srgbClr val="929292"/>
                </a:solidFill>
              </a:defRPr>
            </a:pPr>
            <a:r>
              <a:rPr lang="en-AU" sz="1500" dirty="0">
                <a:solidFill>
                  <a:srgbClr val="00B0F0"/>
                </a:solidFill>
              </a:rPr>
              <a:t>1000 samples and up</a:t>
            </a:r>
          </a:p>
        </p:txBody>
      </p:sp>
      <p:pic>
        <p:nvPicPr>
          <p:cNvPr id="180" name="pasted-image.tiff"/>
          <p:cNvPicPr>
            <a:picLocks noChangeAspect="1"/>
          </p:cNvPicPr>
          <p:nvPr/>
        </p:nvPicPr>
        <p:blipFill>
          <a:blip r:embed="rId4">
            <a:extLst/>
          </a:blip>
          <a:srcRect/>
          <a:stretch>
            <a:fillRect/>
          </a:stretch>
        </p:blipFill>
        <p:spPr>
          <a:xfrm>
            <a:off x="6308344" y="1810866"/>
            <a:ext cx="2509854" cy="1648986"/>
          </a:xfrm>
          <a:prstGeom prst="rect">
            <a:avLst/>
          </a:prstGeom>
          <a:ln w="12700">
            <a:miter lim="400000"/>
          </a:ln>
        </p:spPr>
      </p:pic>
    </p:spTree>
    <p:extLst>
      <p:ext uri="{BB962C8B-B14F-4D97-AF65-F5344CB8AC3E}">
        <p14:creationId xmlns:p14="http://schemas.microsoft.com/office/powerpoint/2010/main" val="308298619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title"/>
          </p:nvPr>
        </p:nvSpPr>
        <p:spPr>
          <a:prstGeom prst="rect">
            <a:avLst/>
          </a:prstGeom>
        </p:spPr>
        <p:txBody>
          <a:bodyPr/>
          <a:lstStyle>
            <a:lvl1pPr defTabSz="685165">
              <a:spcBef>
                <a:spcPts val="3200"/>
              </a:spcBef>
              <a:defRPr sz="7221"/>
            </a:lvl1pPr>
          </a:lstStyle>
          <a:p>
            <a:r>
              <a:rPr lang="en-AU" sz="3200" dirty="0"/>
              <a:t>Moving towards</a:t>
            </a:r>
            <a:r>
              <a:rPr sz="3200" dirty="0"/>
              <a:t> </a:t>
            </a:r>
            <a:r>
              <a:rPr lang="en-AU" sz="3200" dirty="0"/>
              <a:t>precision </a:t>
            </a:r>
            <a:r>
              <a:rPr sz="3200" dirty="0"/>
              <a:t>medicine</a:t>
            </a:r>
          </a:p>
        </p:txBody>
      </p:sp>
      <p:sp>
        <p:nvSpPr>
          <p:cNvPr id="183" name="Shape 183"/>
          <p:cNvSpPr/>
          <p:nvPr/>
        </p:nvSpPr>
        <p:spPr>
          <a:xfrm>
            <a:off x="352005" y="4080122"/>
            <a:ext cx="8665007" cy="476250"/>
          </a:xfrm>
          <a:prstGeom prst="rightArrow">
            <a:avLst>
              <a:gd name="adj1" fmla="val 32000"/>
              <a:gd name="adj2" fmla="val 64000"/>
            </a:avLst>
          </a:prstGeom>
          <a:solidFill>
            <a:schemeClr val="accent1"/>
          </a:solidFill>
          <a:ln w="12700">
            <a:miter lim="400000"/>
          </a:ln>
        </p:spPr>
        <p:txBody>
          <a:bodyPr lIns="19050" tIns="19050" rIns="19050" bIns="19050" anchor="ctr"/>
          <a:lstStyle/>
          <a:p>
            <a:pPr algn="ctr">
              <a:lnSpc>
                <a:spcPct val="80000"/>
              </a:lnSpc>
              <a:spcBef>
                <a:spcPts val="0"/>
              </a:spcBef>
              <a:defRPr sz="4000" cap="all">
                <a:solidFill>
                  <a:srgbClr val="FFFFFF"/>
                </a:solidFill>
                <a:latin typeface="+mn-lt"/>
                <a:ea typeface="+mn-ea"/>
                <a:cs typeface="+mn-cs"/>
                <a:sym typeface="DIN Condensed"/>
              </a:defRPr>
            </a:pPr>
            <a:endParaRPr sz="1500"/>
          </a:p>
        </p:txBody>
      </p:sp>
      <p:sp>
        <p:nvSpPr>
          <p:cNvPr id="184" name="Shape 184"/>
          <p:cNvSpPr/>
          <p:nvPr/>
        </p:nvSpPr>
        <p:spPr>
          <a:xfrm flipV="1">
            <a:off x="2453977" y="1313755"/>
            <a:ext cx="0" cy="3075313"/>
          </a:xfrm>
          <a:prstGeom prst="line">
            <a:avLst/>
          </a:prstGeom>
          <a:ln w="127000">
            <a:solidFill>
              <a:schemeClr val="accent1"/>
            </a:solidFill>
            <a:miter lim="400000"/>
          </a:ln>
        </p:spPr>
        <p:txBody>
          <a:bodyPr lIns="19050" tIns="19050" rIns="19050" bIns="19050" anchor="ctr"/>
          <a:lstStyle/>
          <a:p>
            <a:pPr algn="ctr">
              <a:lnSpc>
                <a:spcPct val="80000"/>
              </a:lnSpc>
              <a:spcBef>
                <a:spcPts val="0"/>
              </a:spcBef>
              <a:defRPr sz="4000" cap="all">
                <a:latin typeface="+mn-lt"/>
                <a:ea typeface="+mn-ea"/>
                <a:cs typeface="+mn-cs"/>
                <a:sym typeface="DIN Condensed"/>
              </a:defRPr>
            </a:pPr>
            <a:endParaRPr sz="1500"/>
          </a:p>
        </p:txBody>
      </p:sp>
      <p:sp>
        <p:nvSpPr>
          <p:cNvPr id="185" name="Shape 185"/>
          <p:cNvSpPr/>
          <p:nvPr/>
        </p:nvSpPr>
        <p:spPr>
          <a:xfrm>
            <a:off x="726066" y="4532792"/>
            <a:ext cx="1643079" cy="29822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4500">
                <a:solidFill>
                  <a:srgbClr val="929292"/>
                </a:solidFill>
                <a:latin typeface="Helvetica"/>
                <a:ea typeface="Helvetica"/>
                <a:cs typeface="Helvetica"/>
                <a:sym typeface="Helvetica"/>
              </a:defRPr>
            </a:lvl1pPr>
          </a:lstStyle>
          <a:p>
            <a:r>
              <a:rPr sz="1688"/>
              <a:t>Discovery phase</a:t>
            </a:r>
          </a:p>
        </p:txBody>
      </p:sp>
      <p:sp>
        <p:nvSpPr>
          <p:cNvPr id="186" name="Shape 186"/>
          <p:cNvSpPr/>
          <p:nvPr/>
        </p:nvSpPr>
        <p:spPr>
          <a:xfrm flipV="1">
            <a:off x="5948064" y="1313755"/>
            <a:ext cx="0" cy="3075313"/>
          </a:xfrm>
          <a:prstGeom prst="line">
            <a:avLst/>
          </a:prstGeom>
          <a:ln w="127000">
            <a:solidFill>
              <a:schemeClr val="accent1"/>
            </a:solidFill>
            <a:miter lim="400000"/>
          </a:ln>
        </p:spPr>
        <p:txBody>
          <a:bodyPr lIns="19050" tIns="19050" rIns="19050" bIns="19050" anchor="ctr"/>
          <a:lstStyle/>
          <a:p>
            <a:pPr algn="ctr">
              <a:lnSpc>
                <a:spcPct val="80000"/>
              </a:lnSpc>
              <a:spcBef>
                <a:spcPts val="0"/>
              </a:spcBef>
              <a:defRPr sz="4000" cap="all">
                <a:latin typeface="+mn-lt"/>
                <a:ea typeface="+mn-ea"/>
                <a:cs typeface="+mn-cs"/>
                <a:sym typeface="DIN Condensed"/>
              </a:defRPr>
            </a:pPr>
            <a:endParaRPr sz="1500"/>
          </a:p>
        </p:txBody>
      </p:sp>
      <p:sp>
        <p:nvSpPr>
          <p:cNvPr id="187" name="Shape 187"/>
          <p:cNvSpPr/>
          <p:nvPr/>
        </p:nvSpPr>
        <p:spPr>
          <a:xfrm>
            <a:off x="3289175" y="4532792"/>
            <a:ext cx="1920462" cy="29822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4500">
                <a:solidFill>
                  <a:srgbClr val="FF2600"/>
                </a:solidFill>
                <a:latin typeface="Helvetica"/>
                <a:ea typeface="Helvetica"/>
                <a:cs typeface="Helvetica"/>
                <a:sym typeface="Helvetica"/>
              </a:defRPr>
            </a:lvl1pPr>
          </a:lstStyle>
          <a:p>
            <a:r>
              <a:rPr sz="1688"/>
              <a:t>Translational phase</a:t>
            </a:r>
          </a:p>
        </p:txBody>
      </p:sp>
      <p:sp>
        <p:nvSpPr>
          <p:cNvPr id="188" name="Shape 188"/>
          <p:cNvSpPr/>
          <p:nvPr/>
        </p:nvSpPr>
        <p:spPr>
          <a:xfrm>
            <a:off x="5701438" y="4532792"/>
            <a:ext cx="3534374" cy="298223"/>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spAutoFit/>
          </a:bodyPr>
          <a:lstStyle>
            <a:lvl1pPr algn="ctr">
              <a:spcBef>
                <a:spcPts val="1000"/>
              </a:spcBef>
              <a:defRPr sz="4500">
                <a:solidFill>
                  <a:srgbClr val="929292"/>
                </a:solidFill>
                <a:latin typeface="Helvetica"/>
                <a:ea typeface="Helvetica"/>
                <a:cs typeface="Helvetica"/>
                <a:sym typeface="Helvetica"/>
              </a:defRPr>
            </a:lvl1pPr>
          </a:lstStyle>
          <a:p>
            <a:r>
              <a:rPr sz="1688"/>
              <a:t>Implementation phase</a:t>
            </a:r>
          </a:p>
        </p:txBody>
      </p:sp>
      <p:pic>
        <p:nvPicPr>
          <p:cNvPr id="189" name="pasted-image-filtered.png"/>
          <p:cNvPicPr>
            <a:picLocks noChangeAspect="1"/>
          </p:cNvPicPr>
          <p:nvPr/>
        </p:nvPicPr>
        <p:blipFill>
          <a:blip r:embed="rId2">
            <a:extLst/>
          </a:blip>
          <a:stretch>
            <a:fillRect/>
          </a:stretch>
        </p:blipFill>
        <p:spPr>
          <a:xfrm>
            <a:off x="167812" y="1405920"/>
            <a:ext cx="2154167" cy="2131491"/>
          </a:xfrm>
          <a:prstGeom prst="rect">
            <a:avLst/>
          </a:prstGeom>
          <a:ln w="12700">
            <a:miter lim="400000"/>
          </a:ln>
        </p:spPr>
      </p:pic>
      <p:sp>
        <p:nvSpPr>
          <p:cNvPr id="190" name="Shape 190"/>
          <p:cNvSpPr/>
          <p:nvPr/>
        </p:nvSpPr>
        <p:spPr>
          <a:xfrm>
            <a:off x="629199" y="3617483"/>
            <a:ext cx="1319272" cy="55143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spcBef>
                <a:spcPts val="375"/>
              </a:spcBef>
              <a:defRPr sz="4000">
                <a:solidFill>
                  <a:srgbClr val="929292"/>
                </a:solidFill>
              </a:defRPr>
            </a:pPr>
            <a:r>
              <a:rPr sz="1500"/>
              <a:t>~30,000 genes</a:t>
            </a:r>
          </a:p>
          <a:p>
            <a:pPr>
              <a:spcBef>
                <a:spcPts val="375"/>
              </a:spcBef>
              <a:defRPr sz="4000">
                <a:solidFill>
                  <a:srgbClr val="929292"/>
                </a:solidFill>
              </a:defRPr>
            </a:pPr>
            <a:r>
              <a:rPr sz="1500"/>
              <a:t>~100 samples</a:t>
            </a:r>
          </a:p>
        </p:txBody>
      </p:sp>
      <p:pic>
        <p:nvPicPr>
          <p:cNvPr id="191" name="pasted-image-filtered.png"/>
          <p:cNvPicPr>
            <a:picLocks noChangeAspect="1"/>
          </p:cNvPicPr>
          <p:nvPr/>
        </p:nvPicPr>
        <p:blipFill>
          <a:blip r:embed="rId3">
            <a:extLst/>
          </a:blip>
          <a:srcRect/>
          <a:stretch>
            <a:fillRect/>
          </a:stretch>
        </p:blipFill>
        <p:spPr>
          <a:xfrm>
            <a:off x="6308344" y="1810866"/>
            <a:ext cx="2509854" cy="1648986"/>
          </a:xfrm>
          <a:prstGeom prst="rect">
            <a:avLst/>
          </a:prstGeom>
          <a:ln w="12700">
            <a:miter lim="400000"/>
          </a:ln>
        </p:spPr>
      </p:pic>
      <p:sp>
        <p:nvSpPr>
          <p:cNvPr id="192" name="Shape 192"/>
          <p:cNvSpPr/>
          <p:nvPr/>
        </p:nvSpPr>
        <p:spPr>
          <a:xfrm>
            <a:off x="2594963" y="1534078"/>
            <a:ext cx="3212115" cy="1907317"/>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spAutoFit/>
          </a:bodyPr>
          <a:lstStyle/>
          <a:p>
            <a:pPr marL="198437" indent="-198437">
              <a:spcBef>
                <a:spcPts val="375"/>
              </a:spcBef>
              <a:buClr>
                <a:schemeClr val="accent1"/>
              </a:buClr>
              <a:buSzPct val="104999"/>
              <a:buFont typeface="Avenir Next"/>
              <a:buChar char="‣"/>
              <a:defRPr sz="5100">
                <a:solidFill>
                  <a:srgbClr val="0096FF"/>
                </a:solidFill>
              </a:defRPr>
            </a:pPr>
            <a:r>
              <a:rPr lang="en-AU" sz="1913" b="1" dirty="0">
                <a:solidFill>
                  <a:srgbClr val="E64626"/>
                </a:solidFill>
              </a:rPr>
              <a:t>Which platform to select?</a:t>
            </a:r>
            <a:endParaRPr sz="1913" b="1" dirty="0">
              <a:solidFill>
                <a:srgbClr val="E64626"/>
              </a:solidFill>
            </a:endParaRPr>
          </a:p>
          <a:p>
            <a:pPr marL="198437" indent="-198437">
              <a:spcBef>
                <a:spcPts val="375"/>
              </a:spcBef>
              <a:buClr>
                <a:schemeClr val="accent1"/>
              </a:buClr>
              <a:buSzPct val="104999"/>
              <a:buFont typeface="Avenir Next"/>
              <a:buChar char="‣"/>
              <a:defRPr sz="5100">
                <a:solidFill>
                  <a:srgbClr val="0096FF"/>
                </a:solidFill>
              </a:defRPr>
            </a:pPr>
            <a:r>
              <a:rPr sz="1913" dirty="0">
                <a:solidFill>
                  <a:schemeClr val="bg1">
                    <a:lumMod val="85000"/>
                  </a:schemeClr>
                </a:solidFill>
              </a:rPr>
              <a:t>Prospective </a:t>
            </a:r>
            <a:r>
              <a:rPr sz="1913" dirty="0" err="1">
                <a:solidFill>
                  <a:schemeClr val="bg1">
                    <a:lumMod val="85000"/>
                  </a:schemeClr>
                </a:solidFill>
              </a:rPr>
              <a:t>normalisation</a:t>
            </a:r>
            <a:r>
              <a:rPr sz="1913" dirty="0">
                <a:solidFill>
                  <a:schemeClr val="bg1">
                    <a:lumMod val="85000"/>
                  </a:schemeClr>
                </a:solidFill>
              </a:rPr>
              <a:t> of data and </a:t>
            </a:r>
            <a:r>
              <a:rPr sz="1913" dirty="0" err="1">
                <a:solidFill>
                  <a:schemeClr val="bg1">
                    <a:lumMod val="85000"/>
                  </a:schemeClr>
                </a:solidFill>
              </a:rPr>
              <a:t>standardised</a:t>
            </a:r>
            <a:r>
              <a:rPr sz="1913" dirty="0">
                <a:solidFill>
                  <a:schemeClr val="bg1">
                    <a:lumMod val="85000"/>
                  </a:schemeClr>
                </a:solidFill>
              </a:rPr>
              <a:t> calibration</a:t>
            </a:r>
          </a:p>
          <a:p>
            <a:pPr marL="198437" indent="-198437">
              <a:spcBef>
                <a:spcPts val="375"/>
              </a:spcBef>
              <a:buClr>
                <a:schemeClr val="accent1"/>
              </a:buClr>
              <a:buSzPct val="104999"/>
              <a:buFont typeface="Avenir Next"/>
              <a:buChar char="‣"/>
              <a:defRPr sz="5100">
                <a:solidFill>
                  <a:srgbClr val="FF2600"/>
                </a:solidFill>
              </a:defRPr>
            </a:pPr>
            <a:r>
              <a:rPr sz="1913" dirty="0">
                <a:solidFill>
                  <a:schemeClr val="bg1">
                    <a:lumMod val="85000"/>
                  </a:schemeClr>
                </a:solidFill>
              </a:rPr>
              <a:t>Biomarker selection with large n, “smaller” p</a:t>
            </a:r>
          </a:p>
        </p:txBody>
      </p:sp>
      <p:sp>
        <p:nvSpPr>
          <p:cNvPr id="193" name="Shape 193"/>
          <p:cNvSpPr/>
          <p:nvPr/>
        </p:nvSpPr>
        <p:spPr>
          <a:xfrm>
            <a:off x="3364067" y="3617483"/>
            <a:ext cx="1992533" cy="55143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spcBef>
                <a:spcPts val="375"/>
              </a:spcBef>
              <a:defRPr sz="4000">
                <a:solidFill>
                  <a:srgbClr val="929292"/>
                </a:solidFill>
              </a:defRPr>
            </a:pPr>
            <a:r>
              <a:rPr sz="1500" dirty="0">
                <a:solidFill>
                  <a:srgbClr val="00B050"/>
                </a:solidFill>
              </a:rPr>
              <a:t>up to </a:t>
            </a:r>
            <a:r>
              <a:rPr lang="en-AU" sz="1500" dirty="0">
                <a:solidFill>
                  <a:srgbClr val="00B050"/>
                </a:solidFill>
              </a:rPr>
              <a:t>100 ~ 6</a:t>
            </a:r>
            <a:r>
              <a:rPr sz="1500" dirty="0">
                <a:solidFill>
                  <a:srgbClr val="00B050"/>
                </a:solidFill>
              </a:rPr>
              <a:t>00 genes</a:t>
            </a:r>
          </a:p>
          <a:p>
            <a:pPr>
              <a:spcBef>
                <a:spcPts val="375"/>
              </a:spcBef>
              <a:defRPr sz="4000">
                <a:solidFill>
                  <a:srgbClr val="929292"/>
                </a:solidFill>
              </a:defRPr>
            </a:pPr>
            <a:r>
              <a:rPr lang="en-AU" sz="1500" dirty="0">
                <a:solidFill>
                  <a:srgbClr val="00B050"/>
                </a:solidFill>
              </a:rPr>
              <a:t>1</a:t>
            </a:r>
            <a:r>
              <a:rPr sz="1500" dirty="0">
                <a:solidFill>
                  <a:srgbClr val="00B050"/>
                </a:solidFill>
              </a:rPr>
              <a:t>000</a:t>
            </a:r>
            <a:r>
              <a:rPr lang="en-AU" sz="1500" dirty="0">
                <a:solidFill>
                  <a:srgbClr val="00B050"/>
                </a:solidFill>
              </a:rPr>
              <a:t> </a:t>
            </a:r>
            <a:r>
              <a:rPr sz="1500" dirty="0">
                <a:solidFill>
                  <a:srgbClr val="00B050"/>
                </a:solidFill>
              </a:rPr>
              <a:t>samples</a:t>
            </a:r>
            <a:r>
              <a:rPr lang="en-AU" sz="1500" dirty="0">
                <a:solidFill>
                  <a:srgbClr val="00B050"/>
                </a:solidFill>
              </a:rPr>
              <a:t> and up</a:t>
            </a:r>
            <a:endParaRPr sz="1500" dirty="0">
              <a:solidFill>
                <a:srgbClr val="00B050"/>
              </a:solidFill>
            </a:endParaRPr>
          </a:p>
        </p:txBody>
      </p:sp>
    </p:spTree>
    <p:extLst>
      <p:ext uri="{BB962C8B-B14F-4D97-AF65-F5344CB8AC3E}">
        <p14:creationId xmlns:p14="http://schemas.microsoft.com/office/powerpoint/2010/main" val="3820353501"/>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kumimoji="1" lang="en-AU" altLang="zh-TW" dirty="0"/>
              <a:t>Repeated 5-fold cross validation</a:t>
            </a:r>
            <a:endParaRPr kumimoji="1" lang="zh-TW" altLang="en-US" dirty="0"/>
          </a:p>
        </p:txBody>
      </p:sp>
      <p:sp>
        <p:nvSpPr>
          <p:cNvPr id="9" name="Rectangle 8"/>
          <p:cNvSpPr/>
          <p:nvPr/>
        </p:nvSpPr>
        <p:spPr>
          <a:xfrm>
            <a:off x="1035791" y="2055469"/>
            <a:ext cx="628969" cy="1237250"/>
          </a:xfrm>
          <a:prstGeom prst="rect">
            <a:avLst/>
          </a:prstGeom>
          <a:pattFill prst="smGrid">
            <a:fgClr>
              <a:prstClr val="black"/>
            </a:fgClr>
            <a:bgClr>
              <a:prstClr val="white"/>
            </a:bgClr>
          </a:patt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a:p>
        </p:txBody>
      </p:sp>
      <p:sp>
        <p:nvSpPr>
          <p:cNvPr id="10" name="TextBox 9"/>
          <p:cNvSpPr txBox="1"/>
          <p:nvPr/>
        </p:nvSpPr>
        <p:spPr>
          <a:xfrm>
            <a:off x="881097" y="1624089"/>
            <a:ext cx="925253" cy="338554"/>
          </a:xfrm>
          <a:prstGeom prst="rect">
            <a:avLst/>
          </a:prstGeom>
          <a:noFill/>
        </p:spPr>
        <p:txBody>
          <a:bodyPr wrap="none" rtlCol="0">
            <a:spAutoFit/>
          </a:bodyPr>
          <a:lstStyle/>
          <a:p>
            <a:r>
              <a:rPr kumimoji="1" lang="en-AU" altLang="zh-TW" sz="1600" dirty="0"/>
              <a:t>Patients</a:t>
            </a:r>
            <a:endParaRPr kumimoji="1" lang="zh-TW" altLang="en-US" sz="1600" dirty="0"/>
          </a:p>
        </p:txBody>
      </p:sp>
      <p:sp>
        <p:nvSpPr>
          <p:cNvPr id="11" name="TextBox 10"/>
          <p:cNvSpPr txBox="1"/>
          <p:nvPr/>
        </p:nvSpPr>
        <p:spPr>
          <a:xfrm rot="16200000">
            <a:off x="454059" y="2468629"/>
            <a:ext cx="788999" cy="338554"/>
          </a:xfrm>
          <a:prstGeom prst="rect">
            <a:avLst/>
          </a:prstGeom>
          <a:noFill/>
        </p:spPr>
        <p:txBody>
          <a:bodyPr wrap="none" rtlCol="0">
            <a:spAutoFit/>
          </a:bodyPr>
          <a:lstStyle/>
          <a:p>
            <a:r>
              <a:rPr kumimoji="1" lang="en-AU" altLang="zh-TW" sz="1600" dirty="0"/>
              <a:t>Genes</a:t>
            </a:r>
            <a:endParaRPr kumimoji="1" lang="zh-TW" altLang="en-US" sz="1600" dirty="0"/>
          </a:p>
        </p:txBody>
      </p:sp>
      <p:sp>
        <p:nvSpPr>
          <p:cNvPr id="12" name="Rectangle 11"/>
          <p:cNvSpPr/>
          <p:nvPr/>
        </p:nvSpPr>
        <p:spPr>
          <a:xfrm>
            <a:off x="2365174" y="1195652"/>
            <a:ext cx="321065" cy="823869"/>
          </a:xfrm>
          <a:prstGeom prst="rect">
            <a:avLst/>
          </a:prstGeom>
          <a:pattFill prst="smGrid">
            <a:fgClr>
              <a:schemeClr val="accent2"/>
            </a:fgClr>
            <a:bgClr>
              <a:prstClr val="white"/>
            </a:bgClr>
          </a:patt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dirty="0">
              <a:solidFill>
                <a:srgbClr val="000000"/>
              </a:solidFill>
            </a:endParaRPr>
          </a:p>
        </p:txBody>
      </p:sp>
      <p:sp>
        <p:nvSpPr>
          <p:cNvPr id="15" name="Rectangle 14"/>
          <p:cNvSpPr/>
          <p:nvPr/>
        </p:nvSpPr>
        <p:spPr>
          <a:xfrm>
            <a:off x="1035790" y="2019526"/>
            <a:ext cx="429134" cy="1309139"/>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a:p>
        </p:txBody>
      </p:sp>
      <p:sp>
        <p:nvSpPr>
          <p:cNvPr id="16" name="Rectangle 15"/>
          <p:cNvSpPr/>
          <p:nvPr/>
        </p:nvSpPr>
        <p:spPr>
          <a:xfrm>
            <a:off x="1512004" y="2025988"/>
            <a:ext cx="161735" cy="1309139"/>
          </a:xfrm>
          <a:prstGeom prst="rect">
            <a:avLst/>
          </a:prstGeom>
          <a:no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a:p>
        </p:txBody>
      </p:sp>
      <p:sp>
        <p:nvSpPr>
          <p:cNvPr id="17" name="Left Brace 16"/>
          <p:cNvSpPr/>
          <p:nvPr/>
        </p:nvSpPr>
        <p:spPr>
          <a:xfrm>
            <a:off x="1987948" y="1522182"/>
            <a:ext cx="116808" cy="280232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TW" altLang="en-US"/>
          </a:p>
        </p:txBody>
      </p:sp>
      <p:sp>
        <p:nvSpPr>
          <p:cNvPr id="18" name="Rectangle 17"/>
          <p:cNvSpPr/>
          <p:nvPr/>
        </p:nvSpPr>
        <p:spPr>
          <a:xfrm>
            <a:off x="2985292" y="1195652"/>
            <a:ext cx="96693" cy="823869"/>
          </a:xfrm>
          <a:prstGeom prst="rect">
            <a:avLst/>
          </a:prstGeom>
          <a:pattFill prst="smGrid">
            <a:fgClr>
              <a:schemeClr val="accent4"/>
            </a:fgClr>
            <a:bgClr>
              <a:prstClr val="white"/>
            </a:bgClr>
          </a:pattFill>
          <a:ln>
            <a:solidFill>
              <a:srgbClr val="8064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dirty="0"/>
          </a:p>
        </p:txBody>
      </p:sp>
      <p:sp>
        <p:nvSpPr>
          <p:cNvPr id="19" name="TextBox 18"/>
          <p:cNvSpPr txBox="1"/>
          <p:nvPr/>
        </p:nvSpPr>
        <p:spPr>
          <a:xfrm>
            <a:off x="711681" y="4435853"/>
            <a:ext cx="1104258" cy="307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kumimoji="1" lang="en-AU" altLang="zh-TW" sz="1400" dirty="0"/>
              <a:t>Learning set</a:t>
            </a:r>
            <a:endParaRPr kumimoji="1" lang="zh-TW" altLang="en-US" sz="1400" dirty="0"/>
          </a:p>
        </p:txBody>
      </p:sp>
      <p:sp>
        <p:nvSpPr>
          <p:cNvPr id="20" name="TextBox 19"/>
          <p:cNvSpPr txBox="1"/>
          <p:nvPr/>
        </p:nvSpPr>
        <p:spPr>
          <a:xfrm>
            <a:off x="738886" y="3975863"/>
            <a:ext cx="1104258" cy="27699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kumimoji="1" lang="en-AU" altLang="zh-TW" sz="1200" dirty="0"/>
              <a:t>Testing set</a:t>
            </a:r>
            <a:endParaRPr kumimoji="1" lang="zh-TW" altLang="en-US" sz="1200" dirty="0"/>
          </a:p>
        </p:txBody>
      </p:sp>
      <p:cxnSp>
        <p:nvCxnSpPr>
          <p:cNvPr id="23" name="Straight Arrow Connector 22"/>
          <p:cNvCxnSpPr/>
          <p:nvPr/>
        </p:nvCxnSpPr>
        <p:spPr>
          <a:xfrm>
            <a:off x="3279997" y="1710588"/>
            <a:ext cx="40019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149790" y="1402085"/>
            <a:ext cx="772969" cy="261610"/>
          </a:xfrm>
          <a:prstGeom prst="rect">
            <a:avLst/>
          </a:prstGeom>
          <a:noFill/>
        </p:spPr>
        <p:txBody>
          <a:bodyPr wrap="none" rtlCol="0">
            <a:spAutoFit/>
          </a:bodyPr>
          <a:lstStyle/>
          <a:p>
            <a:r>
              <a:rPr kumimoji="1" lang="en-AU" altLang="zh-TW" sz="1100" dirty="0"/>
              <a:t>5-fold CV</a:t>
            </a:r>
            <a:endParaRPr kumimoji="1" lang="zh-TW" altLang="en-US" sz="1100" dirty="0"/>
          </a:p>
        </p:txBody>
      </p:sp>
      <p:sp>
        <p:nvSpPr>
          <p:cNvPr id="29" name="TextBox 28"/>
          <p:cNvSpPr txBox="1"/>
          <p:nvPr/>
        </p:nvSpPr>
        <p:spPr>
          <a:xfrm>
            <a:off x="3949949" y="1275606"/>
            <a:ext cx="925253" cy="338554"/>
          </a:xfrm>
          <a:prstGeom prst="rect">
            <a:avLst/>
          </a:prstGeom>
          <a:noFill/>
        </p:spPr>
        <p:txBody>
          <a:bodyPr wrap="none" rtlCol="0">
            <a:spAutoFit/>
          </a:bodyPr>
          <a:lstStyle/>
          <a:p>
            <a:r>
              <a:rPr kumimoji="1" lang="en-AU" altLang="zh-TW" sz="1600" dirty="0"/>
              <a:t>Patients</a:t>
            </a:r>
            <a:endParaRPr kumimoji="1" lang="zh-TW" altLang="en-US" sz="1600" dirty="0"/>
          </a:p>
        </p:txBody>
      </p:sp>
      <p:sp>
        <p:nvSpPr>
          <p:cNvPr id="30" name="Rectangle 29"/>
          <p:cNvSpPr/>
          <p:nvPr/>
        </p:nvSpPr>
        <p:spPr>
          <a:xfrm>
            <a:off x="2365174" y="2199689"/>
            <a:ext cx="321065" cy="823869"/>
          </a:xfrm>
          <a:prstGeom prst="rect">
            <a:avLst/>
          </a:prstGeom>
          <a:pattFill prst="smGrid">
            <a:fgClr>
              <a:schemeClr val="accent2"/>
            </a:fgClr>
            <a:bgClr>
              <a:prstClr val="white"/>
            </a:bgClr>
          </a:patt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dirty="0">
              <a:solidFill>
                <a:srgbClr val="000000"/>
              </a:solidFill>
            </a:endParaRPr>
          </a:p>
        </p:txBody>
      </p:sp>
      <p:sp>
        <p:nvSpPr>
          <p:cNvPr id="31" name="Rectangle 30"/>
          <p:cNvSpPr/>
          <p:nvPr/>
        </p:nvSpPr>
        <p:spPr>
          <a:xfrm>
            <a:off x="2985292" y="2199689"/>
            <a:ext cx="96693" cy="823869"/>
          </a:xfrm>
          <a:prstGeom prst="rect">
            <a:avLst/>
          </a:prstGeom>
          <a:pattFill prst="smGrid">
            <a:fgClr>
              <a:schemeClr val="accent4"/>
            </a:fgClr>
            <a:bgClr>
              <a:prstClr val="white"/>
            </a:bgClr>
          </a:pattFill>
          <a:ln>
            <a:solidFill>
              <a:srgbClr val="8064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dirty="0"/>
          </a:p>
        </p:txBody>
      </p:sp>
      <p:cxnSp>
        <p:nvCxnSpPr>
          <p:cNvPr id="32" name="Straight Arrow Connector 31"/>
          <p:cNvCxnSpPr/>
          <p:nvPr/>
        </p:nvCxnSpPr>
        <p:spPr>
          <a:xfrm>
            <a:off x="3280996" y="2614551"/>
            <a:ext cx="40019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160037" y="2345532"/>
            <a:ext cx="772969" cy="261610"/>
          </a:xfrm>
          <a:prstGeom prst="rect">
            <a:avLst/>
          </a:prstGeom>
          <a:noFill/>
        </p:spPr>
        <p:txBody>
          <a:bodyPr wrap="none" rtlCol="0">
            <a:spAutoFit/>
          </a:bodyPr>
          <a:lstStyle/>
          <a:p>
            <a:r>
              <a:rPr kumimoji="1" lang="en-AU" altLang="zh-TW" sz="1100" dirty="0"/>
              <a:t>5-fold CV</a:t>
            </a:r>
            <a:endParaRPr kumimoji="1" lang="zh-TW" altLang="en-US" sz="1100" dirty="0"/>
          </a:p>
        </p:txBody>
      </p:sp>
      <p:sp>
        <p:nvSpPr>
          <p:cNvPr id="34" name="TextBox 33"/>
          <p:cNvSpPr txBox="1"/>
          <p:nvPr/>
        </p:nvSpPr>
        <p:spPr>
          <a:xfrm>
            <a:off x="640345" y="944563"/>
            <a:ext cx="936475" cy="338554"/>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kumimoji="1" lang="en-AU" altLang="zh-TW" sz="1600" dirty="0"/>
              <a:t>resample</a:t>
            </a:r>
            <a:endParaRPr kumimoji="1" lang="zh-TW" altLang="en-US" sz="1600" dirty="0"/>
          </a:p>
        </p:txBody>
      </p:sp>
      <p:sp>
        <p:nvSpPr>
          <p:cNvPr id="35" name="Rectangle 34"/>
          <p:cNvSpPr/>
          <p:nvPr/>
        </p:nvSpPr>
        <p:spPr>
          <a:xfrm>
            <a:off x="2356189" y="3633971"/>
            <a:ext cx="321065" cy="823869"/>
          </a:xfrm>
          <a:prstGeom prst="rect">
            <a:avLst/>
          </a:prstGeom>
          <a:pattFill prst="smGrid">
            <a:fgClr>
              <a:schemeClr val="accent2"/>
            </a:fgClr>
            <a:bgClr>
              <a:prstClr val="white"/>
            </a:bgClr>
          </a:patt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dirty="0">
              <a:solidFill>
                <a:srgbClr val="000000"/>
              </a:solidFill>
            </a:endParaRPr>
          </a:p>
        </p:txBody>
      </p:sp>
      <p:sp>
        <p:nvSpPr>
          <p:cNvPr id="36" name="Rectangle 35"/>
          <p:cNvSpPr/>
          <p:nvPr/>
        </p:nvSpPr>
        <p:spPr>
          <a:xfrm>
            <a:off x="2976307" y="3633971"/>
            <a:ext cx="96693" cy="823869"/>
          </a:xfrm>
          <a:prstGeom prst="rect">
            <a:avLst/>
          </a:prstGeom>
          <a:pattFill prst="smGrid">
            <a:fgClr>
              <a:schemeClr val="accent4"/>
            </a:fgClr>
            <a:bgClr>
              <a:prstClr val="white"/>
            </a:bgClr>
          </a:pattFill>
          <a:ln>
            <a:solidFill>
              <a:srgbClr val="8064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dirty="0"/>
          </a:p>
        </p:txBody>
      </p:sp>
      <p:cxnSp>
        <p:nvCxnSpPr>
          <p:cNvPr id="37" name="Straight Arrow Connector 36"/>
          <p:cNvCxnSpPr/>
          <p:nvPr/>
        </p:nvCxnSpPr>
        <p:spPr>
          <a:xfrm>
            <a:off x="3255846" y="4109717"/>
            <a:ext cx="40019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482160" y="3139541"/>
            <a:ext cx="0" cy="378240"/>
          </a:xfrm>
          <a:prstGeom prst="line">
            <a:avLst/>
          </a:prstGeom>
          <a:ln w="57150" cmpd="sng">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007310" y="3139541"/>
            <a:ext cx="0" cy="378240"/>
          </a:xfrm>
          <a:prstGeom prst="line">
            <a:avLst/>
          </a:prstGeom>
          <a:ln w="57150" cmpd="sng">
            <a:solidFill>
              <a:schemeClr val="tx1"/>
            </a:solidFill>
            <a:prstDash val="dot"/>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3307499" y="3870594"/>
            <a:ext cx="772969" cy="261610"/>
          </a:xfrm>
          <a:prstGeom prst="rect">
            <a:avLst/>
          </a:prstGeom>
          <a:noFill/>
        </p:spPr>
        <p:txBody>
          <a:bodyPr wrap="none" rtlCol="0">
            <a:spAutoFit/>
          </a:bodyPr>
          <a:lstStyle/>
          <a:p>
            <a:r>
              <a:rPr kumimoji="1" lang="en-AU" altLang="zh-TW" sz="1100" dirty="0"/>
              <a:t>5-fold CV</a:t>
            </a:r>
            <a:endParaRPr kumimoji="1" lang="zh-TW" altLang="en-US" sz="1100" dirty="0"/>
          </a:p>
        </p:txBody>
      </p:sp>
      <p:pic>
        <p:nvPicPr>
          <p:cNvPr id="44" name="Content Placeholder 26"/>
          <p:cNvPicPr>
            <a:picLocks noChangeAspect="1"/>
          </p:cNvPicPr>
          <p:nvPr/>
        </p:nvPicPr>
        <p:blipFill rotWithShape="1">
          <a:blip r:embed="rId3"/>
          <a:srcRect l="11767" t="9699" r="84961" b="4571"/>
          <a:stretch/>
        </p:blipFill>
        <p:spPr>
          <a:xfrm rot="5400000">
            <a:off x="4301793" y="2115253"/>
            <a:ext cx="75956" cy="994151"/>
          </a:xfrm>
          <a:prstGeom prst="rect">
            <a:avLst/>
          </a:prstGeom>
          <a:ln>
            <a:solidFill>
              <a:schemeClr val="tx1"/>
            </a:solidFill>
          </a:ln>
        </p:spPr>
      </p:pic>
      <p:pic>
        <p:nvPicPr>
          <p:cNvPr id="45" name="Picture 44"/>
          <p:cNvPicPr>
            <a:picLocks noChangeAspect="1"/>
          </p:cNvPicPr>
          <p:nvPr/>
        </p:nvPicPr>
        <p:blipFill rotWithShape="1">
          <a:blip r:embed="rId4"/>
          <a:srcRect l="24676" t="5795" r="72223" b="6296"/>
          <a:stretch/>
        </p:blipFill>
        <p:spPr>
          <a:xfrm rot="5400000">
            <a:off x="4286507" y="3612646"/>
            <a:ext cx="70186" cy="994151"/>
          </a:xfrm>
          <a:prstGeom prst="rect">
            <a:avLst/>
          </a:prstGeom>
          <a:ln>
            <a:solidFill>
              <a:srgbClr val="000000"/>
            </a:solidFill>
          </a:ln>
        </p:spPr>
      </p:pic>
      <p:sp>
        <p:nvSpPr>
          <p:cNvPr id="46" name="Right Brace 45"/>
          <p:cNvSpPr/>
          <p:nvPr/>
        </p:nvSpPr>
        <p:spPr>
          <a:xfrm>
            <a:off x="4976063" y="1654760"/>
            <a:ext cx="333920" cy="2537171"/>
          </a:xfrm>
          <a:prstGeom prst="rightBrace">
            <a:avLst>
              <a:gd name="adj1" fmla="val 8333"/>
              <a:gd name="adj2" fmla="val 4971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TW" altLang="en-US" sz="1600"/>
          </a:p>
        </p:txBody>
      </p:sp>
      <p:cxnSp>
        <p:nvCxnSpPr>
          <p:cNvPr id="47" name="Straight Connector 46"/>
          <p:cNvCxnSpPr/>
          <p:nvPr/>
        </p:nvCxnSpPr>
        <p:spPr>
          <a:xfrm>
            <a:off x="4327991" y="3139541"/>
            <a:ext cx="0" cy="378240"/>
          </a:xfrm>
          <a:prstGeom prst="line">
            <a:avLst/>
          </a:prstGeom>
          <a:ln w="57150" cmpd="sng">
            <a:solidFill>
              <a:schemeClr val="tx1"/>
            </a:solidFill>
            <a:prstDash val="dot"/>
          </a:ln>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rotWithShape="1">
          <a:blip r:embed="rId5"/>
          <a:srcRect l="57125" t="5239" r="3570" b="8504"/>
          <a:stretch/>
        </p:blipFill>
        <p:spPr>
          <a:xfrm>
            <a:off x="5931044" y="1957409"/>
            <a:ext cx="1017221" cy="1640456"/>
          </a:xfrm>
          <a:prstGeom prst="rect">
            <a:avLst/>
          </a:prstGeom>
        </p:spPr>
      </p:pic>
      <p:sp>
        <p:nvSpPr>
          <p:cNvPr id="49" name="TextBox 48"/>
          <p:cNvSpPr txBox="1"/>
          <p:nvPr/>
        </p:nvSpPr>
        <p:spPr>
          <a:xfrm>
            <a:off x="5922147" y="1651662"/>
            <a:ext cx="925253" cy="338554"/>
          </a:xfrm>
          <a:prstGeom prst="rect">
            <a:avLst/>
          </a:prstGeom>
          <a:noFill/>
        </p:spPr>
        <p:txBody>
          <a:bodyPr wrap="none" rtlCol="0">
            <a:spAutoFit/>
          </a:bodyPr>
          <a:lstStyle/>
          <a:p>
            <a:r>
              <a:rPr kumimoji="1" lang="en-AU" altLang="zh-TW" sz="1600" dirty="0"/>
              <a:t>Patients</a:t>
            </a:r>
            <a:endParaRPr kumimoji="1" lang="zh-TW" altLang="en-US" sz="1600" dirty="0"/>
          </a:p>
        </p:txBody>
      </p:sp>
      <p:sp>
        <p:nvSpPr>
          <p:cNvPr id="50" name="TextBox 49"/>
          <p:cNvSpPr txBox="1"/>
          <p:nvPr/>
        </p:nvSpPr>
        <p:spPr>
          <a:xfrm rot="16200000">
            <a:off x="4858486" y="2606952"/>
            <a:ext cx="1606861" cy="30777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en-AU" altLang="zh-TW" sz="1400" dirty="0"/>
              <a:t>  100 resamples</a:t>
            </a:r>
            <a:endParaRPr kumimoji="1" lang="zh-TW" altLang="en-US" sz="1400" dirty="0"/>
          </a:p>
        </p:txBody>
      </p:sp>
      <p:cxnSp>
        <p:nvCxnSpPr>
          <p:cNvPr id="84" name="Straight Arrow Connector 83"/>
          <p:cNvCxnSpPr>
            <a:cxnSpLocks/>
          </p:cNvCxnSpPr>
          <p:nvPr/>
        </p:nvCxnSpPr>
        <p:spPr>
          <a:xfrm flipV="1">
            <a:off x="1280738" y="3434776"/>
            <a:ext cx="0" cy="471566"/>
          </a:xfrm>
          <a:prstGeom prst="straightConnector1">
            <a:avLst/>
          </a:prstGeom>
          <a:ln>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7056276" y="2854197"/>
            <a:ext cx="2160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7380312" y="1977684"/>
            <a:ext cx="54006" cy="1620180"/>
          </a:xfrm>
          <a:prstGeom prst="rect">
            <a:avLst/>
          </a:prstGeom>
          <a:pattFill prst="narHorz">
            <a:fgClr>
              <a:prstClr val="black"/>
            </a:fgClr>
            <a:bgClr>
              <a:prstClr val="white"/>
            </a:bgClr>
          </a:patt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a:p>
        </p:txBody>
      </p:sp>
      <p:sp>
        <p:nvSpPr>
          <p:cNvPr id="55" name="TextBox 54"/>
          <p:cNvSpPr txBox="1"/>
          <p:nvPr/>
        </p:nvSpPr>
        <p:spPr>
          <a:xfrm>
            <a:off x="7056277" y="1653648"/>
            <a:ext cx="1063112" cy="338554"/>
          </a:xfrm>
          <a:prstGeom prst="rect">
            <a:avLst/>
          </a:prstGeom>
          <a:noFill/>
        </p:spPr>
        <p:txBody>
          <a:bodyPr wrap="none" rtlCol="0">
            <a:spAutoFit/>
          </a:bodyPr>
          <a:lstStyle/>
          <a:p>
            <a:r>
              <a:rPr kumimoji="1" lang="en-AU" altLang="zh-TW" sz="1600" dirty="0"/>
              <a:t>CV errors</a:t>
            </a:r>
            <a:endParaRPr kumimoji="1" lang="zh-TW" altLang="en-US" sz="1600" dirty="0"/>
          </a:p>
        </p:txBody>
      </p:sp>
      <p:pic>
        <p:nvPicPr>
          <p:cNvPr id="40" name="Content Placeholder 26"/>
          <p:cNvPicPr>
            <a:picLocks noChangeAspect="1"/>
          </p:cNvPicPr>
          <p:nvPr/>
        </p:nvPicPr>
        <p:blipFill rotWithShape="1">
          <a:blip r:embed="rId3"/>
          <a:srcRect l="11767" t="9699" r="84961" b="4571"/>
          <a:stretch/>
        </p:blipFill>
        <p:spPr>
          <a:xfrm rot="5400000">
            <a:off x="4301036" y="1194552"/>
            <a:ext cx="75956" cy="994151"/>
          </a:xfrm>
          <a:prstGeom prst="rect">
            <a:avLst/>
          </a:prstGeom>
          <a:ln>
            <a:solidFill>
              <a:schemeClr val="tx1"/>
            </a:solidFill>
          </a:ln>
        </p:spPr>
      </p:pic>
      <p:pic>
        <p:nvPicPr>
          <p:cNvPr id="41" name="Content Placeholder 26"/>
          <p:cNvPicPr>
            <a:picLocks noChangeAspect="1"/>
          </p:cNvPicPr>
          <p:nvPr/>
        </p:nvPicPr>
        <p:blipFill rotWithShape="1">
          <a:blip r:embed="rId3"/>
          <a:srcRect l="5888" t="7135" r="90840" b="7135"/>
          <a:stretch/>
        </p:blipFill>
        <p:spPr>
          <a:xfrm rot="5400000">
            <a:off x="4306764" y="1196905"/>
            <a:ext cx="75956" cy="994151"/>
          </a:xfrm>
          <a:prstGeom prst="rect">
            <a:avLst/>
          </a:prstGeom>
          <a:ln>
            <a:solidFill>
              <a:schemeClr val="tx1"/>
            </a:solidFill>
          </a:ln>
        </p:spPr>
      </p:pic>
    </p:spTree>
    <p:extLst>
      <p:ext uri="{BB962C8B-B14F-4D97-AF65-F5344CB8AC3E}">
        <p14:creationId xmlns:p14="http://schemas.microsoft.com/office/powerpoint/2010/main" val="3930814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421449" y="2391285"/>
            <a:ext cx="687649" cy="892595"/>
          </a:xfrm>
          <a:prstGeom prst="rect">
            <a:avLst/>
          </a:prstGeom>
        </p:spPr>
      </p:pic>
      <p:pic>
        <p:nvPicPr>
          <p:cNvPr id="9" name="Picture 8"/>
          <p:cNvPicPr>
            <a:picLocks noChangeAspect="1"/>
          </p:cNvPicPr>
          <p:nvPr/>
        </p:nvPicPr>
        <p:blipFill>
          <a:blip r:embed="rId4"/>
          <a:stretch>
            <a:fillRect/>
          </a:stretch>
        </p:blipFill>
        <p:spPr>
          <a:xfrm>
            <a:off x="4762796" y="2341563"/>
            <a:ext cx="755931" cy="940409"/>
          </a:xfrm>
          <a:prstGeom prst="rect">
            <a:avLst/>
          </a:prstGeom>
        </p:spPr>
      </p:pic>
      <p:sp>
        <p:nvSpPr>
          <p:cNvPr id="2" name="Title 1"/>
          <p:cNvSpPr>
            <a:spLocks noGrp="1"/>
          </p:cNvSpPr>
          <p:nvPr>
            <p:ph type="title"/>
          </p:nvPr>
        </p:nvSpPr>
        <p:spPr/>
        <p:txBody>
          <a:bodyPr/>
          <a:lstStyle/>
          <a:p>
            <a:r>
              <a:rPr lang="en-US" dirty="0"/>
              <a:t>Sydney bioinformatics and biometric research</a:t>
            </a:r>
            <a:endParaRPr lang="en-AU" dirty="0"/>
          </a:p>
        </p:txBody>
      </p:sp>
      <p:sp>
        <p:nvSpPr>
          <p:cNvPr id="3" name="Content Placeholder 2"/>
          <p:cNvSpPr>
            <a:spLocks noGrp="1"/>
          </p:cNvSpPr>
          <p:nvPr>
            <p:ph idx="1"/>
          </p:nvPr>
        </p:nvSpPr>
        <p:spPr/>
        <p:txBody>
          <a:bodyPr/>
          <a:lstStyle/>
          <a:p>
            <a:pPr marL="0" indent="0">
              <a:buNone/>
            </a:pPr>
            <a:r>
              <a:rPr lang="en-AU" sz="1400" dirty="0"/>
              <a:t>We consists of senior and junior statisticians and bioinformaticians who share the interests in developing statistical and computational methodologies to study biology and complex diseases at the systems level. </a:t>
            </a:r>
            <a:r>
              <a:rPr lang="en-AU" sz="1400" dirty="0">
                <a:solidFill>
                  <a:srgbClr val="0070C0"/>
                </a:solidFill>
              </a:rPr>
              <a:t>The group has joint strengths and expertise ranging from genomics, epigenomics, proteomics and beyond uniquely positions the individuals and the group as a whole to tackle the foremost significant challenges posed by modern biology and medicine.</a:t>
            </a:r>
          </a:p>
          <a:p>
            <a:pPr marL="0" indent="0">
              <a:buNone/>
            </a:pPr>
            <a:r>
              <a:rPr lang="en-AU" sz="1400" dirty="0"/>
              <a:t>Meet our senior and junior research leaders:</a:t>
            </a: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r>
              <a:rPr lang="en-US" sz="1400" dirty="0"/>
              <a:t>We also have:  Senior research associate: 2; PhD candidates: 15; </a:t>
            </a:r>
            <a:r>
              <a:rPr lang="en-US" sz="1400" dirty="0" err="1"/>
              <a:t>Honours</a:t>
            </a:r>
            <a:r>
              <a:rPr lang="en-US" sz="1400" dirty="0"/>
              <a:t> and TSP student: 8</a:t>
            </a:r>
          </a:p>
          <a:p>
            <a:pPr marL="0" indent="0">
              <a:buNone/>
            </a:pPr>
            <a:r>
              <a:rPr lang="en-US" sz="1400" dirty="0"/>
              <a:t>Contact us: </a:t>
            </a:r>
            <a:endParaRPr lang="en-US" sz="1400" dirty="0">
              <a:hlinkClick r:id="" action="ppaction://noaction"/>
            </a:endParaRPr>
          </a:p>
          <a:p>
            <a:pPr marL="0" indent="0">
              <a:buNone/>
            </a:pPr>
            <a:r>
              <a:rPr lang="en-US" sz="1400" dirty="0">
                <a:hlinkClick r:id="" action="ppaction://noaction"/>
              </a:rPr>
              <a:t>http</a:t>
            </a:r>
            <a:r>
              <a:rPr lang="en-US" sz="1400" dirty="0">
                <a:hlinkClick r:id="rId5"/>
              </a:rPr>
              <a:t>://www.maths.usyd.edu.au/bioinformatics/</a:t>
            </a:r>
            <a:endParaRPr lang="en-US" sz="1400" dirty="0"/>
          </a:p>
        </p:txBody>
      </p:sp>
      <p:grpSp>
        <p:nvGrpSpPr>
          <p:cNvPr id="23" name="Group 22"/>
          <p:cNvGrpSpPr/>
          <p:nvPr/>
        </p:nvGrpSpPr>
        <p:grpSpPr>
          <a:xfrm>
            <a:off x="1193921" y="2321228"/>
            <a:ext cx="4380149" cy="1281908"/>
            <a:chOff x="113845" y="2206717"/>
            <a:chExt cx="6858378" cy="2007193"/>
          </a:xfrm>
        </p:grpSpPr>
        <p:sp>
          <p:nvSpPr>
            <p:cNvPr id="5" name="Rounded Rectangle 4"/>
            <p:cNvSpPr/>
            <p:nvPr/>
          </p:nvSpPr>
          <p:spPr>
            <a:xfrm>
              <a:off x="113845" y="3849927"/>
              <a:ext cx="1470421" cy="344128"/>
            </a:xfrm>
            <a:prstGeom prst="round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a:t>Jean Yang</a:t>
              </a:r>
              <a:endParaRPr lang="en-AU" sz="1050"/>
            </a:p>
          </p:txBody>
        </p:sp>
        <p:sp>
          <p:nvSpPr>
            <p:cNvPr id="8" name="Rounded Rectangle 7"/>
            <p:cNvSpPr/>
            <p:nvPr/>
          </p:nvSpPr>
          <p:spPr>
            <a:xfrm>
              <a:off x="2885342" y="3869782"/>
              <a:ext cx="1563329" cy="344128"/>
            </a:xfrm>
            <a:prstGeom prst="roundRect">
              <a:avLst/>
            </a:prstGeom>
            <a:solidFill>
              <a:schemeClr val="accent2">
                <a:lumMod val="75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t>John </a:t>
              </a:r>
              <a:r>
                <a:rPr lang="en-US" sz="1050" dirty="0" err="1"/>
                <a:t>Ormerod</a:t>
              </a:r>
              <a:endParaRPr lang="en-AU" sz="1050" dirty="0"/>
            </a:p>
          </p:txBody>
        </p:sp>
        <p:sp>
          <p:nvSpPr>
            <p:cNvPr id="11" name="Rounded Rectangle 10"/>
            <p:cNvSpPr/>
            <p:nvPr/>
          </p:nvSpPr>
          <p:spPr>
            <a:xfrm>
              <a:off x="1425419" y="2206717"/>
              <a:ext cx="1563329" cy="344128"/>
            </a:xfrm>
            <a:prstGeom prst="round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t>Samuel  </a:t>
              </a:r>
              <a:r>
                <a:rPr lang="en-AU" sz="1050" dirty="0"/>
                <a:t>Müller</a:t>
              </a:r>
            </a:p>
          </p:txBody>
        </p:sp>
        <p:sp>
          <p:nvSpPr>
            <p:cNvPr id="24" name="Rounded Rectangle 23"/>
            <p:cNvSpPr/>
            <p:nvPr/>
          </p:nvSpPr>
          <p:spPr>
            <a:xfrm>
              <a:off x="5671986" y="3850155"/>
              <a:ext cx="1300237" cy="344128"/>
            </a:xfrm>
            <a:prstGeom prst="roundRect">
              <a:avLst/>
            </a:prstGeom>
            <a:solidFill>
              <a:schemeClr val="accent4">
                <a:lumMod val="75000"/>
              </a:schemeClr>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t>Ellis Patrick</a:t>
              </a:r>
            </a:p>
          </p:txBody>
        </p:sp>
        <p:sp>
          <p:nvSpPr>
            <p:cNvPr id="25" name="Rounded Rectangle 24"/>
            <p:cNvSpPr/>
            <p:nvPr/>
          </p:nvSpPr>
          <p:spPr>
            <a:xfrm>
              <a:off x="4381577" y="2206718"/>
              <a:ext cx="1378068" cy="344128"/>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50" dirty="0"/>
                <a:t>Pengyi Yang</a:t>
              </a:r>
              <a:endParaRPr lang="en-AU" sz="1050" dirty="0"/>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b="10627"/>
            <a:stretch/>
          </p:blipFill>
          <p:spPr>
            <a:xfrm>
              <a:off x="186022" y="2206718"/>
              <a:ext cx="1271374" cy="1603044"/>
            </a:xfrm>
            <a:prstGeom prst="rect">
              <a:avLst/>
            </a:prstGeom>
          </p:spPr>
        </p:pic>
        <p:pic>
          <p:nvPicPr>
            <p:cNvPr id="15" name="Picture 14"/>
            <p:cNvPicPr>
              <a:picLocks noChangeAspect="1"/>
            </p:cNvPicPr>
            <p:nvPr/>
          </p:nvPicPr>
          <p:blipFill rotWithShape="1">
            <a:blip r:embed="rId7"/>
            <a:srcRect l="27428" r="33157" b="35098"/>
            <a:stretch/>
          </p:blipFill>
          <p:spPr>
            <a:xfrm>
              <a:off x="3030040" y="2232661"/>
              <a:ext cx="1245467" cy="1543563"/>
            </a:xfrm>
            <a:prstGeom prst="rect">
              <a:avLst/>
            </a:prstGeom>
          </p:spPr>
        </p:pic>
        <p:pic>
          <p:nvPicPr>
            <p:cNvPr id="17" name="Picture 16"/>
            <p:cNvPicPr>
              <a:picLocks noChangeAspect="1"/>
            </p:cNvPicPr>
            <p:nvPr/>
          </p:nvPicPr>
          <p:blipFill rotWithShape="1">
            <a:blip r:embed="rId8"/>
            <a:srcRect l="17411" r="21903"/>
            <a:stretch/>
          </p:blipFill>
          <p:spPr>
            <a:xfrm>
              <a:off x="1635120" y="2629959"/>
              <a:ext cx="1081142" cy="1542606"/>
            </a:xfrm>
            <a:prstGeom prst="rect">
              <a:avLst/>
            </a:prstGeom>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l="34176" t="2874" r="38186" b="33918"/>
            <a:stretch/>
          </p:blipFill>
          <p:spPr>
            <a:xfrm>
              <a:off x="4509628" y="2733590"/>
              <a:ext cx="1009138" cy="1480320"/>
            </a:xfrm>
            <a:prstGeom prst="rect">
              <a:avLst/>
            </a:prstGeom>
          </p:spPr>
        </p:pic>
      </p:grpSp>
      <p:sp>
        <p:nvSpPr>
          <p:cNvPr id="16" name="TextBox 15"/>
          <p:cNvSpPr txBox="1"/>
          <p:nvPr/>
        </p:nvSpPr>
        <p:spPr>
          <a:xfrm>
            <a:off x="5795950" y="4240491"/>
            <a:ext cx="3156574"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AU" sz="1600" dirty="0"/>
              <a:t>Want to get interactive? Visit </a:t>
            </a:r>
            <a:r>
              <a:rPr lang="en-AU" sz="1600" b="1" dirty="0"/>
              <a:t>shiny.maths.usyd.edu.au</a:t>
            </a:r>
            <a:r>
              <a:rPr lang="en-AU" sz="1600" dirty="0"/>
              <a:t> and get exploring!</a:t>
            </a:r>
          </a:p>
        </p:txBody>
      </p:sp>
      <p:pic>
        <p:nvPicPr>
          <p:cNvPr id="4" name="Picture 3"/>
          <p:cNvPicPr>
            <a:picLocks noChangeAspect="1"/>
          </p:cNvPicPr>
          <p:nvPr/>
        </p:nvPicPr>
        <p:blipFill rotWithShape="1">
          <a:blip r:embed="rId10"/>
          <a:srcRect l="8282" r="13351"/>
          <a:stretch/>
        </p:blipFill>
        <p:spPr>
          <a:xfrm>
            <a:off x="5649913" y="2652761"/>
            <a:ext cx="644525" cy="937696"/>
          </a:xfrm>
          <a:prstGeom prst="rect">
            <a:avLst/>
          </a:prstGeom>
        </p:spPr>
      </p:pic>
      <p:sp>
        <p:nvSpPr>
          <p:cNvPr id="20" name="Rounded Rectangle 19"/>
          <p:cNvSpPr/>
          <p:nvPr/>
        </p:nvSpPr>
        <p:spPr>
          <a:xfrm>
            <a:off x="5537703" y="2337798"/>
            <a:ext cx="882951" cy="215486"/>
          </a:xfrm>
          <a:prstGeom prst="roundRect">
            <a:avLst/>
          </a:prstGeom>
          <a:solidFill>
            <a:schemeClr val="accent4">
              <a:lumMod val="75000"/>
            </a:schemeClr>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t>Rachel Wang</a:t>
            </a:r>
            <a:endParaRPr lang="en-AU" sz="1050" dirty="0"/>
          </a:p>
        </p:txBody>
      </p:sp>
      <p:sp>
        <p:nvSpPr>
          <p:cNvPr id="21" name="Rounded Rectangle 20"/>
          <p:cNvSpPr/>
          <p:nvPr/>
        </p:nvSpPr>
        <p:spPr>
          <a:xfrm>
            <a:off x="6326855" y="3383355"/>
            <a:ext cx="880112" cy="209975"/>
          </a:xfrm>
          <a:prstGeom prst="roundRect">
            <a:avLst/>
          </a:prstGeom>
          <a:solidFill>
            <a:schemeClr val="accent4">
              <a:lumMod val="75000"/>
            </a:schemeClr>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050" dirty="0"/>
              <a:t>Garth </a:t>
            </a:r>
            <a:r>
              <a:rPr lang="en-AU" sz="1050" dirty="0" err="1"/>
              <a:t>Tarr</a:t>
            </a:r>
            <a:endParaRPr lang="en-AU" sz="1050" dirty="0"/>
          </a:p>
        </p:txBody>
      </p:sp>
      <p:sp>
        <p:nvSpPr>
          <p:cNvPr id="22" name="Rounded Rectangle 21"/>
          <p:cNvSpPr/>
          <p:nvPr/>
        </p:nvSpPr>
        <p:spPr>
          <a:xfrm>
            <a:off x="7097600" y="2339707"/>
            <a:ext cx="880112" cy="201302"/>
          </a:xfrm>
          <a:prstGeom prst="roundRect">
            <a:avLst/>
          </a:prstGeom>
          <a:solidFill>
            <a:schemeClr val="accent4">
              <a:lumMod val="75000"/>
            </a:schemeClr>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050" dirty="0"/>
              <a:t>Emi Tanka</a:t>
            </a:r>
          </a:p>
        </p:txBody>
      </p:sp>
      <p:pic>
        <p:nvPicPr>
          <p:cNvPr id="10" name="Picture 9"/>
          <p:cNvPicPr>
            <a:picLocks noChangeAspect="1"/>
          </p:cNvPicPr>
          <p:nvPr/>
        </p:nvPicPr>
        <p:blipFill rotWithShape="1">
          <a:blip r:embed="rId11"/>
          <a:srcRect l="8191" r="14190"/>
          <a:stretch/>
        </p:blipFill>
        <p:spPr>
          <a:xfrm>
            <a:off x="7236828" y="2620078"/>
            <a:ext cx="641603" cy="970377"/>
          </a:xfrm>
          <a:prstGeom prst="rect">
            <a:avLst/>
          </a:prstGeom>
        </p:spPr>
      </p:pic>
    </p:spTree>
    <p:extLst>
      <p:ext uri="{BB962C8B-B14F-4D97-AF65-F5344CB8AC3E}">
        <p14:creationId xmlns:p14="http://schemas.microsoft.com/office/powerpoint/2010/main" val="1185478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kumimoji="1" lang="en-AU" altLang="zh-TW" dirty="0"/>
              <a:t>Repeated 5-fold cross validation</a:t>
            </a:r>
            <a:endParaRPr kumimoji="1" lang="zh-TW" altLang="en-US" dirty="0"/>
          </a:p>
        </p:txBody>
      </p:sp>
      <p:sp>
        <p:nvSpPr>
          <p:cNvPr id="9" name="Rectangle 8"/>
          <p:cNvSpPr/>
          <p:nvPr/>
        </p:nvSpPr>
        <p:spPr>
          <a:xfrm>
            <a:off x="1035791" y="2055469"/>
            <a:ext cx="628969" cy="1237250"/>
          </a:xfrm>
          <a:prstGeom prst="rect">
            <a:avLst/>
          </a:prstGeom>
          <a:pattFill prst="smGrid">
            <a:fgClr>
              <a:prstClr val="black"/>
            </a:fgClr>
            <a:bgClr>
              <a:prstClr val="white"/>
            </a:bgClr>
          </a:patt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a:p>
        </p:txBody>
      </p:sp>
      <p:sp>
        <p:nvSpPr>
          <p:cNvPr id="10" name="TextBox 9"/>
          <p:cNvSpPr txBox="1"/>
          <p:nvPr/>
        </p:nvSpPr>
        <p:spPr>
          <a:xfrm>
            <a:off x="881097" y="1624089"/>
            <a:ext cx="925253" cy="338554"/>
          </a:xfrm>
          <a:prstGeom prst="rect">
            <a:avLst/>
          </a:prstGeom>
          <a:noFill/>
        </p:spPr>
        <p:txBody>
          <a:bodyPr wrap="none" rtlCol="0">
            <a:spAutoFit/>
          </a:bodyPr>
          <a:lstStyle/>
          <a:p>
            <a:r>
              <a:rPr kumimoji="1" lang="en-AU" altLang="zh-TW" sz="1600" dirty="0"/>
              <a:t>Patients</a:t>
            </a:r>
            <a:endParaRPr kumimoji="1" lang="zh-TW" altLang="en-US" sz="1600" dirty="0"/>
          </a:p>
        </p:txBody>
      </p:sp>
      <p:sp>
        <p:nvSpPr>
          <p:cNvPr id="11" name="TextBox 10"/>
          <p:cNvSpPr txBox="1"/>
          <p:nvPr/>
        </p:nvSpPr>
        <p:spPr>
          <a:xfrm rot="16200000">
            <a:off x="454059" y="2468629"/>
            <a:ext cx="788999" cy="338554"/>
          </a:xfrm>
          <a:prstGeom prst="rect">
            <a:avLst/>
          </a:prstGeom>
          <a:noFill/>
        </p:spPr>
        <p:txBody>
          <a:bodyPr wrap="none" rtlCol="0">
            <a:spAutoFit/>
          </a:bodyPr>
          <a:lstStyle/>
          <a:p>
            <a:r>
              <a:rPr kumimoji="1" lang="en-AU" altLang="zh-TW" sz="1600" dirty="0"/>
              <a:t>Genes</a:t>
            </a:r>
            <a:endParaRPr kumimoji="1" lang="zh-TW" altLang="en-US" sz="1600" dirty="0"/>
          </a:p>
        </p:txBody>
      </p:sp>
      <p:sp>
        <p:nvSpPr>
          <p:cNvPr id="12" name="Rectangle 11"/>
          <p:cNvSpPr/>
          <p:nvPr/>
        </p:nvSpPr>
        <p:spPr>
          <a:xfrm>
            <a:off x="2365174" y="1195652"/>
            <a:ext cx="321065" cy="823869"/>
          </a:xfrm>
          <a:prstGeom prst="rect">
            <a:avLst/>
          </a:prstGeom>
          <a:pattFill prst="smGrid">
            <a:fgClr>
              <a:schemeClr val="accent2"/>
            </a:fgClr>
            <a:bgClr>
              <a:prstClr val="white"/>
            </a:bgClr>
          </a:patt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dirty="0">
              <a:solidFill>
                <a:srgbClr val="000000"/>
              </a:solidFill>
            </a:endParaRPr>
          </a:p>
        </p:txBody>
      </p:sp>
      <p:sp>
        <p:nvSpPr>
          <p:cNvPr id="15" name="Rectangle 14"/>
          <p:cNvSpPr/>
          <p:nvPr/>
        </p:nvSpPr>
        <p:spPr>
          <a:xfrm>
            <a:off x="1035790" y="2019526"/>
            <a:ext cx="429134" cy="1309139"/>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a:p>
        </p:txBody>
      </p:sp>
      <p:sp>
        <p:nvSpPr>
          <p:cNvPr id="16" name="Rectangle 15"/>
          <p:cNvSpPr/>
          <p:nvPr/>
        </p:nvSpPr>
        <p:spPr>
          <a:xfrm>
            <a:off x="1512004" y="2025988"/>
            <a:ext cx="161735" cy="1309139"/>
          </a:xfrm>
          <a:prstGeom prst="rect">
            <a:avLst/>
          </a:prstGeom>
          <a:no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a:p>
        </p:txBody>
      </p:sp>
      <p:sp>
        <p:nvSpPr>
          <p:cNvPr id="17" name="Left Brace 16"/>
          <p:cNvSpPr/>
          <p:nvPr/>
        </p:nvSpPr>
        <p:spPr>
          <a:xfrm>
            <a:off x="1987948" y="1522182"/>
            <a:ext cx="116808" cy="280232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TW" altLang="en-US"/>
          </a:p>
        </p:txBody>
      </p:sp>
      <p:sp>
        <p:nvSpPr>
          <p:cNvPr id="18" name="Rectangle 17"/>
          <p:cNvSpPr/>
          <p:nvPr/>
        </p:nvSpPr>
        <p:spPr>
          <a:xfrm>
            <a:off x="2985292" y="1195652"/>
            <a:ext cx="96693" cy="823869"/>
          </a:xfrm>
          <a:prstGeom prst="rect">
            <a:avLst/>
          </a:prstGeom>
          <a:pattFill prst="smGrid">
            <a:fgClr>
              <a:schemeClr val="accent4"/>
            </a:fgClr>
            <a:bgClr>
              <a:prstClr val="white"/>
            </a:bgClr>
          </a:pattFill>
          <a:ln>
            <a:solidFill>
              <a:srgbClr val="8064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dirty="0"/>
          </a:p>
        </p:txBody>
      </p:sp>
      <p:sp>
        <p:nvSpPr>
          <p:cNvPr id="19" name="TextBox 18"/>
          <p:cNvSpPr txBox="1"/>
          <p:nvPr/>
        </p:nvSpPr>
        <p:spPr>
          <a:xfrm>
            <a:off x="711681" y="4435853"/>
            <a:ext cx="1104258" cy="307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kumimoji="1" lang="en-AU" altLang="zh-TW" sz="1400" dirty="0"/>
              <a:t>Learning set</a:t>
            </a:r>
            <a:endParaRPr kumimoji="1" lang="zh-TW" altLang="en-US" sz="1400" dirty="0"/>
          </a:p>
        </p:txBody>
      </p:sp>
      <p:sp>
        <p:nvSpPr>
          <p:cNvPr id="20" name="TextBox 19"/>
          <p:cNvSpPr txBox="1"/>
          <p:nvPr/>
        </p:nvSpPr>
        <p:spPr>
          <a:xfrm>
            <a:off x="738886" y="3975863"/>
            <a:ext cx="1104258" cy="27699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kumimoji="1" lang="en-AU" altLang="zh-TW" sz="1200" dirty="0"/>
              <a:t>Testing set</a:t>
            </a:r>
            <a:endParaRPr kumimoji="1" lang="zh-TW" altLang="en-US" sz="1200" dirty="0"/>
          </a:p>
        </p:txBody>
      </p:sp>
      <p:cxnSp>
        <p:nvCxnSpPr>
          <p:cNvPr id="23" name="Straight Arrow Connector 22"/>
          <p:cNvCxnSpPr/>
          <p:nvPr/>
        </p:nvCxnSpPr>
        <p:spPr>
          <a:xfrm>
            <a:off x="3279997" y="1710588"/>
            <a:ext cx="40019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149790" y="1402085"/>
            <a:ext cx="772969" cy="261610"/>
          </a:xfrm>
          <a:prstGeom prst="rect">
            <a:avLst/>
          </a:prstGeom>
          <a:noFill/>
        </p:spPr>
        <p:txBody>
          <a:bodyPr wrap="none" rtlCol="0">
            <a:spAutoFit/>
          </a:bodyPr>
          <a:lstStyle/>
          <a:p>
            <a:r>
              <a:rPr kumimoji="1" lang="en-AU" altLang="zh-TW" sz="1100" dirty="0"/>
              <a:t>5-fold CV</a:t>
            </a:r>
            <a:endParaRPr kumimoji="1" lang="zh-TW" altLang="en-US" sz="1100" dirty="0"/>
          </a:p>
        </p:txBody>
      </p:sp>
      <p:sp>
        <p:nvSpPr>
          <p:cNvPr id="29" name="TextBox 28"/>
          <p:cNvSpPr txBox="1"/>
          <p:nvPr/>
        </p:nvSpPr>
        <p:spPr>
          <a:xfrm>
            <a:off x="3949949" y="1275606"/>
            <a:ext cx="925253" cy="338554"/>
          </a:xfrm>
          <a:prstGeom prst="rect">
            <a:avLst/>
          </a:prstGeom>
          <a:noFill/>
        </p:spPr>
        <p:txBody>
          <a:bodyPr wrap="none" rtlCol="0">
            <a:spAutoFit/>
          </a:bodyPr>
          <a:lstStyle/>
          <a:p>
            <a:r>
              <a:rPr kumimoji="1" lang="en-AU" altLang="zh-TW" sz="1600" dirty="0"/>
              <a:t>Patients</a:t>
            </a:r>
            <a:endParaRPr kumimoji="1" lang="zh-TW" altLang="en-US" sz="1600" dirty="0"/>
          </a:p>
        </p:txBody>
      </p:sp>
      <p:sp>
        <p:nvSpPr>
          <p:cNvPr id="30" name="Rectangle 29"/>
          <p:cNvSpPr/>
          <p:nvPr/>
        </p:nvSpPr>
        <p:spPr>
          <a:xfrm>
            <a:off x="2365174" y="2199689"/>
            <a:ext cx="321065" cy="823869"/>
          </a:xfrm>
          <a:prstGeom prst="rect">
            <a:avLst/>
          </a:prstGeom>
          <a:pattFill prst="smGrid">
            <a:fgClr>
              <a:schemeClr val="accent2"/>
            </a:fgClr>
            <a:bgClr>
              <a:prstClr val="white"/>
            </a:bgClr>
          </a:patt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dirty="0">
              <a:solidFill>
                <a:srgbClr val="000000"/>
              </a:solidFill>
            </a:endParaRPr>
          </a:p>
        </p:txBody>
      </p:sp>
      <p:sp>
        <p:nvSpPr>
          <p:cNvPr id="31" name="Rectangle 30"/>
          <p:cNvSpPr/>
          <p:nvPr/>
        </p:nvSpPr>
        <p:spPr>
          <a:xfrm>
            <a:off x="2985292" y="2199689"/>
            <a:ext cx="96693" cy="823869"/>
          </a:xfrm>
          <a:prstGeom prst="rect">
            <a:avLst/>
          </a:prstGeom>
          <a:pattFill prst="smGrid">
            <a:fgClr>
              <a:schemeClr val="accent4"/>
            </a:fgClr>
            <a:bgClr>
              <a:prstClr val="white"/>
            </a:bgClr>
          </a:pattFill>
          <a:ln>
            <a:solidFill>
              <a:srgbClr val="8064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dirty="0"/>
          </a:p>
        </p:txBody>
      </p:sp>
      <p:cxnSp>
        <p:nvCxnSpPr>
          <p:cNvPr id="32" name="Straight Arrow Connector 31"/>
          <p:cNvCxnSpPr/>
          <p:nvPr/>
        </p:nvCxnSpPr>
        <p:spPr>
          <a:xfrm>
            <a:off x="3280996" y="2614551"/>
            <a:ext cx="40019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160037" y="2345532"/>
            <a:ext cx="772969" cy="261610"/>
          </a:xfrm>
          <a:prstGeom prst="rect">
            <a:avLst/>
          </a:prstGeom>
          <a:noFill/>
        </p:spPr>
        <p:txBody>
          <a:bodyPr wrap="none" rtlCol="0">
            <a:spAutoFit/>
          </a:bodyPr>
          <a:lstStyle/>
          <a:p>
            <a:r>
              <a:rPr kumimoji="1" lang="en-AU" altLang="zh-TW" sz="1100" dirty="0"/>
              <a:t>5-fold CV</a:t>
            </a:r>
            <a:endParaRPr kumimoji="1" lang="zh-TW" altLang="en-US" sz="1100" dirty="0"/>
          </a:p>
        </p:txBody>
      </p:sp>
      <p:sp>
        <p:nvSpPr>
          <p:cNvPr id="34" name="TextBox 33"/>
          <p:cNvSpPr txBox="1"/>
          <p:nvPr/>
        </p:nvSpPr>
        <p:spPr>
          <a:xfrm>
            <a:off x="640345" y="944563"/>
            <a:ext cx="936475" cy="338554"/>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kumimoji="1" lang="en-AU" altLang="zh-TW" sz="1600" dirty="0"/>
              <a:t>resample</a:t>
            </a:r>
            <a:endParaRPr kumimoji="1" lang="zh-TW" altLang="en-US" sz="1600" dirty="0"/>
          </a:p>
        </p:txBody>
      </p:sp>
      <p:sp>
        <p:nvSpPr>
          <p:cNvPr id="35" name="Rectangle 34"/>
          <p:cNvSpPr/>
          <p:nvPr/>
        </p:nvSpPr>
        <p:spPr>
          <a:xfrm>
            <a:off x="2356189" y="3633971"/>
            <a:ext cx="321065" cy="823869"/>
          </a:xfrm>
          <a:prstGeom prst="rect">
            <a:avLst/>
          </a:prstGeom>
          <a:pattFill prst="smGrid">
            <a:fgClr>
              <a:schemeClr val="accent2"/>
            </a:fgClr>
            <a:bgClr>
              <a:prstClr val="white"/>
            </a:bgClr>
          </a:patt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dirty="0">
              <a:solidFill>
                <a:srgbClr val="000000"/>
              </a:solidFill>
            </a:endParaRPr>
          </a:p>
        </p:txBody>
      </p:sp>
      <p:sp>
        <p:nvSpPr>
          <p:cNvPr id="36" name="Rectangle 35"/>
          <p:cNvSpPr/>
          <p:nvPr/>
        </p:nvSpPr>
        <p:spPr>
          <a:xfrm>
            <a:off x="2976307" y="3633971"/>
            <a:ext cx="96693" cy="823869"/>
          </a:xfrm>
          <a:prstGeom prst="rect">
            <a:avLst/>
          </a:prstGeom>
          <a:pattFill prst="smGrid">
            <a:fgClr>
              <a:schemeClr val="accent4"/>
            </a:fgClr>
            <a:bgClr>
              <a:prstClr val="white"/>
            </a:bgClr>
          </a:pattFill>
          <a:ln>
            <a:solidFill>
              <a:srgbClr val="8064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dirty="0"/>
          </a:p>
        </p:txBody>
      </p:sp>
      <p:cxnSp>
        <p:nvCxnSpPr>
          <p:cNvPr id="37" name="Straight Arrow Connector 36"/>
          <p:cNvCxnSpPr/>
          <p:nvPr/>
        </p:nvCxnSpPr>
        <p:spPr>
          <a:xfrm>
            <a:off x="3255846" y="4109717"/>
            <a:ext cx="40019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482160" y="3139541"/>
            <a:ext cx="0" cy="378240"/>
          </a:xfrm>
          <a:prstGeom prst="line">
            <a:avLst/>
          </a:prstGeom>
          <a:ln w="57150" cmpd="sng">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007310" y="3139541"/>
            <a:ext cx="0" cy="378240"/>
          </a:xfrm>
          <a:prstGeom prst="line">
            <a:avLst/>
          </a:prstGeom>
          <a:ln w="57150" cmpd="sng">
            <a:solidFill>
              <a:schemeClr val="tx1"/>
            </a:solidFill>
            <a:prstDash val="dot"/>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3307499" y="3870594"/>
            <a:ext cx="772969" cy="261610"/>
          </a:xfrm>
          <a:prstGeom prst="rect">
            <a:avLst/>
          </a:prstGeom>
          <a:noFill/>
        </p:spPr>
        <p:txBody>
          <a:bodyPr wrap="none" rtlCol="0">
            <a:spAutoFit/>
          </a:bodyPr>
          <a:lstStyle/>
          <a:p>
            <a:r>
              <a:rPr kumimoji="1" lang="en-AU" altLang="zh-TW" sz="1100" dirty="0"/>
              <a:t>5-fold CV</a:t>
            </a:r>
            <a:endParaRPr kumimoji="1" lang="zh-TW" altLang="en-US" sz="1100" dirty="0"/>
          </a:p>
        </p:txBody>
      </p:sp>
      <p:pic>
        <p:nvPicPr>
          <p:cNvPr id="44" name="Content Placeholder 26"/>
          <p:cNvPicPr>
            <a:picLocks noChangeAspect="1"/>
          </p:cNvPicPr>
          <p:nvPr/>
        </p:nvPicPr>
        <p:blipFill rotWithShape="1">
          <a:blip r:embed="rId3"/>
          <a:srcRect l="11767" t="9699" r="84961" b="4571"/>
          <a:stretch/>
        </p:blipFill>
        <p:spPr>
          <a:xfrm rot="5400000">
            <a:off x="4301793" y="2115253"/>
            <a:ext cx="75956" cy="994151"/>
          </a:xfrm>
          <a:prstGeom prst="rect">
            <a:avLst/>
          </a:prstGeom>
          <a:ln>
            <a:solidFill>
              <a:schemeClr val="tx1"/>
            </a:solidFill>
          </a:ln>
        </p:spPr>
      </p:pic>
      <p:pic>
        <p:nvPicPr>
          <p:cNvPr id="45" name="Picture 44"/>
          <p:cNvPicPr>
            <a:picLocks noChangeAspect="1"/>
          </p:cNvPicPr>
          <p:nvPr/>
        </p:nvPicPr>
        <p:blipFill rotWithShape="1">
          <a:blip r:embed="rId4"/>
          <a:srcRect l="24676" t="5795" r="72223" b="6296"/>
          <a:stretch/>
        </p:blipFill>
        <p:spPr>
          <a:xfrm rot="5400000">
            <a:off x="4286507" y="3612646"/>
            <a:ext cx="70186" cy="994151"/>
          </a:xfrm>
          <a:prstGeom prst="rect">
            <a:avLst/>
          </a:prstGeom>
          <a:ln>
            <a:solidFill>
              <a:srgbClr val="000000"/>
            </a:solidFill>
          </a:ln>
        </p:spPr>
      </p:pic>
      <p:sp>
        <p:nvSpPr>
          <p:cNvPr id="46" name="Right Brace 45"/>
          <p:cNvSpPr/>
          <p:nvPr/>
        </p:nvSpPr>
        <p:spPr>
          <a:xfrm>
            <a:off x="4976063" y="1654760"/>
            <a:ext cx="333920" cy="2537171"/>
          </a:xfrm>
          <a:prstGeom prst="rightBrace">
            <a:avLst>
              <a:gd name="adj1" fmla="val 8333"/>
              <a:gd name="adj2" fmla="val 4971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TW" altLang="en-US" sz="1600"/>
          </a:p>
        </p:txBody>
      </p:sp>
      <p:cxnSp>
        <p:nvCxnSpPr>
          <p:cNvPr id="47" name="Straight Connector 46"/>
          <p:cNvCxnSpPr/>
          <p:nvPr/>
        </p:nvCxnSpPr>
        <p:spPr>
          <a:xfrm>
            <a:off x="4327991" y="3139541"/>
            <a:ext cx="0" cy="378240"/>
          </a:xfrm>
          <a:prstGeom prst="line">
            <a:avLst/>
          </a:prstGeom>
          <a:ln w="57150" cmpd="sng">
            <a:solidFill>
              <a:schemeClr val="tx1"/>
            </a:solidFill>
            <a:prstDash val="dot"/>
          </a:ln>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rotWithShape="1">
          <a:blip r:embed="rId5"/>
          <a:srcRect l="57125" t="5239" r="3570" b="8504"/>
          <a:stretch/>
        </p:blipFill>
        <p:spPr>
          <a:xfrm>
            <a:off x="5931044" y="1957409"/>
            <a:ext cx="1017221" cy="1640456"/>
          </a:xfrm>
          <a:prstGeom prst="rect">
            <a:avLst/>
          </a:prstGeom>
        </p:spPr>
      </p:pic>
      <p:sp>
        <p:nvSpPr>
          <p:cNvPr id="49" name="TextBox 48"/>
          <p:cNvSpPr txBox="1"/>
          <p:nvPr/>
        </p:nvSpPr>
        <p:spPr>
          <a:xfrm>
            <a:off x="5922147" y="1651662"/>
            <a:ext cx="925253" cy="338554"/>
          </a:xfrm>
          <a:prstGeom prst="rect">
            <a:avLst/>
          </a:prstGeom>
          <a:noFill/>
        </p:spPr>
        <p:txBody>
          <a:bodyPr wrap="none" rtlCol="0">
            <a:spAutoFit/>
          </a:bodyPr>
          <a:lstStyle/>
          <a:p>
            <a:r>
              <a:rPr kumimoji="1" lang="en-AU" altLang="zh-TW" sz="1600" dirty="0"/>
              <a:t>Patients</a:t>
            </a:r>
            <a:endParaRPr kumimoji="1" lang="zh-TW" altLang="en-US" sz="1600" dirty="0"/>
          </a:p>
        </p:txBody>
      </p:sp>
      <p:sp>
        <p:nvSpPr>
          <p:cNvPr id="50" name="TextBox 49"/>
          <p:cNvSpPr txBox="1"/>
          <p:nvPr/>
        </p:nvSpPr>
        <p:spPr>
          <a:xfrm rot="16200000">
            <a:off x="4858486" y="2606952"/>
            <a:ext cx="1606861" cy="30777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en-AU" altLang="zh-TW" sz="1400" dirty="0"/>
              <a:t>  100 resamples</a:t>
            </a:r>
            <a:endParaRPr kumimoji="1" lang="zh-TW" altLang="en-US" sz="1400" dirty="0"/>
          </a:p>
        </p:txBody>
      </p:sp>
      <p:cxnSp>
        <p:nvCxnSpPr>
          <p:cNvPr id="84" name="Straight Arrow Connector 83"/>
          <p:cNvCxnSpPr>
            <a:cxnSpLocks/>
          </p:cNvCxnSpPr>
          <p:nvPr/>
        </p:nvCxnSpPr>
        <p:spPr>
          <a:xfrm flipV="1">
            <a:off x="1280738" y="3434776"/>
            <a:ext cx="0" cy="471566"/>
          </a:xfrm>
          <a:prstGeom prst="straightConnector1">
            <a:avLst/>
          </a:prstGeom>
          <a:ln>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7056276" y="2854197"/>
            <a:ext cx="2160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7380312" y="1977684"/>
            <a:ext cx="54006" cy="1620180"/>
          </a:xfrm>
          <a:prstGeom prst="rect">
            <a:avLst/>
          </a:prstGeom>
          <a:pattFill prst="narHorz">
            <a:fgClr>
              <a:prstClr val="black"/>
            </a:fgClr>
            <a:bgClr>
              <a:prstClr val="white"/>
            </a:bgClr>
          </a:patt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a:p>
        </p:txBody>
      </p:sp>
      <p:sp>
        <p:nvSpPr>
          <p:cNvPr id="55" name="TextBox 54"/>
          <p:cNvSpPr txBox="1"/>
          <p:nvPr/>
        </p:nvSpPr>
        <p:spPr>
          <a:xfrm>
            <a:off x="7056277" y="1653648"/>
            <a:ext cx="1063112" cy="338554"/>
          </a:xfrm>
          <a:prstGeom prst="rect">
            <a:avLst/>
          </a:prstGeom>
          <a:noFill/>
        </p:spPr>
        <p:txBody>
          <a:bodyPr wrap="none" rtlCol="0">
            <a:spAutoFit/>
          </a:bodyPr>
          <a:lstStyle/>
          <a:p>
            <a:r>
              <a:rPr kumimoji="1" lang="en-AU" altLang="zh-TW" sz="1600" dirty="0"/>
              <a:t>CV errors</a:t>
            </a:r>
            <a:endParaRPr kumimoji="1" lang="zh-TW" altLang="en-US" sz="1600" dirty="0"/>
          </a:p>
        </p:txBody>
      </p:sp>
      <p:pic>
        <p:nvPicPr>
          <p:cNvPr id="40" name="Content Placeholder 26"/>
          <p:cNvPicPr>
            <a:picLocks noChangeAspect="1"/>
          </p:cNvPicPr>
          <p:nvPr/>
        </p:nvPicPr>
        <p:blipFill rotWithShape="1">
          <a:blip r:embed="rId3"/>
          <a:srcRect l="11767" t="9699" r="84961" b="4571"/>
          <a:stretch/>
        </p:blipFill>
        <p:spPr>
          <a:xfrm rot="5400000">
            <a:off x="4301036" y="1194552"/>
            <a:ext cx="75956" cy="994151"/>
          </a:xfrm>
          <a:prstGeom prst="rect">
            <a:avLst/>
          </a:prstGeom>
          <a:ln>
            <a:solidFill>
              <a:schemeClr val="tx1"/>
            </a:solidFill>
          </a:ln>
        </p:spPr>
      </p:pic>
      <p:pic>
        <p:nvPicPr>
          <p:cNvPr id="41" name="Content Placeholder 26"/>
          <p:cNvPicPr>
            <a:picLocks noChangeAspect="1"/>
          </p:cNvPicPr>
          <p:nvPr/>
        </p:nvPicPr>
        <p:blipFill rotWithShape="1">
          <a:blip r:embed="rId3"/>
          <a:srcRect l="5888" t="7135" r="90840" b="7135"/>
          <a:stretch/>
        </p:blipFill>
        <p:spPr>
          <a:xfrm rot="5400000">
            <a:off x="4306764" y="1196905"/>
            <a:ext cx="75956" cy="994151"/>
          </a:xfrm>
          <a:prstGeom prst="rect">
            <a:avLst/>
          </a:prstGeom>
          <a:ln>
            <a:solidFill>
              <a:schemeClr val="tx1"/>
            </a:solidFill>
          </a:ln>
        </p:spPr>
      </p:pic>
      <p:cxnSp>
        <p:nvCxnSpPr>
          <p:cNvPr id="52" name="Straight Arrow Connector 51">
            <a:extLst>
              <a:ext uri="{FF2B5EF4-FFF2-40B4-BE49-F238E27FC236}">
                <a16:creationId xmlns:a16="http://schemas.microsoft.com/office/drawing/2014/main" id="{01307C38-DF6C-A34C-9E3C-863BC0CAA73E}"/>
              </a:ext>
            </a:extLst>
          </p:cNvPr>
          <p:cNvCxnSpPr/>
          <p:nvPr/>
        </p:nvCxnSpPr>
        <p:spPr>
          <a:xfrm>
            <a:off x="6452177" y="3614109"/>
            <a:ext cx="0" cy="2040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96315757-9E72-414A-8670-B487CF4A8E82}"/>
              </a:ext>
            </a:extLst>
          </p:cNvPr>
          <p:cNvSpPr txBox="1"/>
          <p:nvPr/>
        </p:nvSpPr>
        <p:spPr>
          <a:xfrm>
            <a:off x="5660262" y="3975906"/>
            <a:ext cx="1583832" cy="553998"/>
          </a:xfrm>
          <a:prstGeom prst="rect">
            <a:avLst/>
          </a:prstGeom>
          <a:noFill/>
        </p:spPr>
        <p:txBody>
          <a:bodyPr wrap="none" rtlCol="0">
            <a:spAutoFit/>
          </a:bodyPr>
          <a:lstStyle/>
          <a:p>
            <a:pPr algn="ctr"/>
            <a:r>
              <a:rPr kumimoji="1" lang="en-AU" altLang="zh-TW" sz="1500" dirty="0"/>
              <a:t>Average patient </a:t>
            </a:r>
          </a:p>
          <a:p>
            <a:pPr algn="ctr"/>
            <a:r>
              <a:rPr kumimoji="1" lang="en-AU" altLang="zh-TW" sz="1500" dirty="0"/>
              <a:t>accuracy </a:t>
            </a:r>
            <a:endParaRPr kumimoji="1" lang="zh-TW" altLang="en-US" sz="1500" dirty="0"/>
          </a:p>
        </p:txBody>
      </p:sp>
      <p:pic>
        <p:nvPicPr>
          <p:cNvPr id="54" name="Content Placeholder 7" descr="misclassification.24.2014_edited.pdf">
            <a:extLst>
              <a:ext uri="{FF2B5EF4-FFF2-40B4-BE49-F238E27FC236}">
                <a16:creationId xmlns:a16="http://schemas.microsoft.com/office/drawing/2014/main" id="{BBB65CBF-BEE5-8245-BB4F-6F3217CCEDF6}"/>
              </a:ext>
            </a:extLst>
          </p:cNvPr>
          <p:cNvPicPr>
            <a:picLocks noChangeAspect="1"/>
          </p:cNvPicPr>
          <p:nvPr/>
        </p:nvPicPr>
        <p:blipFill rotWithShape="1">
          <a:blip r:embed="rId6">
            <a:extLst>
              <a:ext uri="{28A0092B-C50C-407E-A947-70E740481C1C}">
                <a14:useLocalDpi xmlns:a14="http://schemas.microsoft.com/office/drawing/2010/main" val="0"/>
              </a:ext>
            </a:extLst>
          </a:blip>
          <a:srcRect l="21525" t="88362" r="17192" b="9590"/>
          <a:stretch/>
        </p:blipFill>
        <p:spPr>
          <a:xfrm>
            <a:off x="5922150" y="4569973"/>
            <a:ext cx="1026114" cy="86546"/>
          </a:xfrm>
          <a:prstGeom prst="rect">
            <a:avLst/>
          </a:prstGeom>
        </p:spPr>
      </p:pic>
    </p:spTree>
    <p:extLst>
      <p:ext uri="{BB962C8B-B14F-4D97-AF65-F5344CB8AC3E}">
        <p14:creationId xmlns:p14="http://schemas.microsoft.com/office/powerpoint/2010/main" val="3002513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kumimoji="1" lang="en-AU" altLang="zh-TW" dirty="0"/>
              <a:t>Repeated 5-fold cross validation</a:t>
            </a:r>
            <a:endParaRPr kumimoji="1" lang="zh-TW" altLang="en-US" dirty="0"/>
          </a:p>
        </p:txBody>
      </p:sp>
      <p:sp>
        <p:nvSpPr>
          <p:cNvPr id="9" name="Rectangle 8"/>
          <p:cNvSpPr/>
          <p:nvPr/>
        </p:nvSpPr>
        <p:spPr>
          <a:xfrm>
            <a:off x="1035791" y="2055469"/>
            <a:ext cx="628969" cy="1237250"/>
          </a:xfrm>
          <a:prstGeom prst="rect">
            <a:avLst/>
          </a:prstGeom>
          <a:pattFill prst="smGrid">
            <a:fgClr>
              <a:prstClr val="black"/>
            </a:fgClr>
            <a:bgClr>
              <a:prstClr val="white"/>
            </a:bgClr>
          </a:patt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a:p>
        </p:txBody>
      </p:sp>
      <p:sp>
        <p:nvSpPr>
          <p:cNvPr id="10" name="TextBox 9"/>
          <p:cNvSpPr txBox="1"/>
          <p:nvPr/>
        </p:nvSpPr>
        <p:spPr>
          <a:xfrm>
            <a:off x="881097" y="1624089"/>
            <a:ext cx="925253" cy="338554"/>
          </a:xfrm>
          <a:prstGeom prst="rect">
            <a:avLst/>
          </a:prstGeom>
          <a:noFill/>
        </p:spPr>
        <p:txBody>
          <a:bodyPr wrap="none" rtlCol="0">
            <a:spAutoFit/>
          </a:bodyPr>
          <a:lstStyle/>
          <a:p>
            <a:r>
              <a:rPr kumimoji="1" lang="en-AU" altLang="zh-TW" sz="1600" dirty="0"/>
              <a:t>Patients</a:t>
            </a:r>
            <a:endParaRPr kumimoji="1" lang="zh-TW" altLang="en-US" sz="1600" dirty="0"/>
          </a:p>
        </p:txBody>
      </p:sp>
      <p:sp>
        <p:nvSpPr>
          <p:cNvPr id="11" name="TextBox 10"/>
          <p:cNvSpPr txBox="1"/>
          <p:nvPr/>
        </p:nvSpPr>
        <p:spPr>
          <a:xfrm rot="16200000">
            <a:off x="454059" y="2468629"/>
            <a:ext cx="788999" cy="338554"/>
          </a:xfrm>
          <a:prstGeom prst="rect">
            <a:avLst/>
          </a:prstGeom>
          <a:noFill/>
        </p:spPr>
        <p:txBody>
          <a:bodyPr wrap="none" rtlCol="0">
            <a:spAutoFit/>
          </a:bodyPr>
          <a:lstStyle/>
          <a:p>
            <a:r>
              <a:rPr kumimoji="1" lang="en-AU" altLang="zh-TW" sz="1600" dirty="0"/>
              <a:t>Genes</a:t>
            </a:r>
            <a:endParaRPr kumimoji="1" lang="zh-TW" altLang="en-US" sz="1600" dirty="0"/>
          </a:p>
        </p:txBody>
      </p:sp>
      <p:sp>
        <p:nvSpPr>
          <p:cNvPr id="12" name="Rectangle 11"/>
          <p:cNvSpPr/>
          <p:nvPr/>
        </p:nvSpPr>
        <p:spPr>
          <a:xfrm>
            <a:off x="2365174" y="1195652"/>
            <a:ext cx="321065" cy="823869"/>
          </a:xfrm>
          <a:prstGeom prst="rect">
            <a:avLst/>
          </a:prstGeom>
          <a:pattFill prst="smGrid">
            <a:fgClr>
              <a:schemeClr val="accent2"/>
            </a:fgClr>
            <a:bgClr>
              <a:prstClr val="white"/>
            </a:bgClr>
          </a:patt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dirty="0">
              <a:solidFill>
                <a:srgbClr val="000000"/>
              </a:solidFill>
            </a:endParaRPr>
          </a:p>
        </p:txBody>
      </p:sp>
      <p:sp>
        <p:nvSpPr>
          <p:cNvPr id="15" name="Rectangle 14"/>
          <p:cNvSpPr/>
          <p:nvPr/>
        </p:nvSpPr>
        <p:spPr>
          <a:xfrm>
            <a:off x="1035790" y="2019526"/>
            <a:ext cx="429134" cy="1309139"/>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a:p>
        </p:txBody>
      </p:sp>
      <p:sp>
        <p:nvSpPr>
          <p:cNvPr id="16" name="Rectangle 15"/>
          <p:cNvSpPr/>
          <p:nvPr/>
        </p:nvSpPr>
        <p:spPr>
          <a:xfrm>
            <a:off x="1512004" y="2025988"/>
            <a:ext cx="161735" cy="1309139"/>
          </a:xfrm>
          <a:prstGeom prst="rect">
            <a:avLst/>
          </a:prstGeom>
          <a:no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a:p>
        </p:txBody>
      </p:sp>
      <p:sp>
        <p:nvSpPr>
          <p:cNvPr id="17" name="Left Brace 16"/>
          <p:cNvSpPr/>
          <p:nvPr/>
        </p:nvSpPr>
        <p:spPr>
          <a:xfrm>
            <a:off x="1987948" y="1522182"/>
            <a:ext cx="116808" cy="280232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TW" altLang="en-US"/>
          </a:p>
        </p:txBody>
      </p:sp>
      <p:sp>
        <p:nvSpPr>
          <p:cNvPr id="18" name="Rectangle 17"/>
          <p:cNvSpPr/>
          <p:nvPr/>
        </p:nvSpPr>
        <p:spPr>
          <a:xfrm>
            <a:off x="2985292" y="1195652"/>
            <a:ext cx="96693" cy="823869"/>
          </a:xfrm>
          <a:prstGeom prst="rect">
            <a:avLst/>
          </a:prstGeom>
          <a:pattFill prst="smGrid">
            <a:fgClr>
              <a:schemeClr val="accent4"/>
            </a:fgClr>
            <a:bgClr>
              <a:prstClr val="white"/>
            </a:bgClr>
          </a:pattFill>
          <a:ln>
            <a:solidFill>
              <a:srgbClr val="8064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dirty="0"/>
          </a:p>
        </p:txBody>
      </p:sp>
      <p:sp>
        <p:nvSpPr>
          <p:cNvPr id="19" name="TextBox 18"/>
          <p:cNvSpPr txBox="1"/>
          <p:nvPr/>
        </p:nvSpPr>
        <p:spPr>
          <a:xfrm>
            <a:off x="711681" y="4435853"/>
            <a:ext cx="1104258" cy="307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kumimoji="1" lang="en-AU" altLang="zh-TW" sz="1400" dirty="0"/>
              <a:t>Learning set</a:t>
            </a:r>
            <a:endParaRPr kumimoji="1" lang="zh-TW" altLang="en-US" sz="1400" dirty="0"/>
          </a:p>
        </p:txBody>
      </p:sp>
      <p:sp>
        <p:nvSpPr>
          <p:cNvPr id="20" name="TextBox 19"/>
          <p:cNvSpPr txBox="1"/>
          <p:nvPr/>
        </p:nvSpPr>
        <p:spPr>
          <a:xfrm>
            <a:off x="738886" y="3975863"/>
            <a:ext cx="1104258" cy="27699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kumimoji="1" lang="en-AU" altLang="zh-TW" sz="1200" dirty="0"/>
              <a:t>Testing set</a:t>
            </a:r>
            <a:endParaRPr kumimoji="1" lang="zh-TW" altLang="en-US" sz="1200" dirty="0"/>
          </a:p>
        </p:txBody>
      </p:sp>
      <p:cxnSp>
        <p:nvCxnSpPr>
          <p:cNvPr id="23" name="Straight Arrow Connector 22"/>
          <p:cNvCxnSpPr/>
          <p:nvPr/>
        </p:nvCxnSpPr>
        <p:spPr>
          <a:xfrm>
            <a:off x="3279997" y="1710588"/>
            <a:ext cx="40019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149790" y="1402085"/>
            <a:ext cx="772969" cy="261610"/>
          </a:xfrm>
          <a:prstGeom prst="rect">
            <a:avLst/>
          </a:prstGeom>
          <a:noFill/>
        </p:spPr>
        <p:txBody>
          <a:bodyPr wrap="none" rtlCol="0">
            <a:spAutoFit/>
          </a:bodyPr>
          <a:lstStyle/>
          <a:p>
            <a:r>
              <a:rPr kumimoji="1" lang="en-AU" altLang="zh-TW" sz="1100" dirty="0"/>
              <a:t>5-fold CV</a:t>
            </a:r>
            <a:endParaRPr kumimoji="1" lang="zh-TW" altLang="en-US" sz="1100" dirty="0"/>
          </a:p>
        </p:txBody>
      </p:sp>
      <p:sp>
        <p:nvSpPr>
          <p:cNvPr id="29" name="TextBox 28"/>
          <p:cNvSpPr txBox="1"/>
          <p:nvPr/>
        </p:nvSpPr>
        <p:spPr>
          <a:xfrm>
            <a:off x="3949949" y="1275606"/>
            <a:ext cx="925253" cy="338554"/>
          </a:xfrm>
          <a:prstGeom prst="rect">
            <a:avLst/>
          </a:prstGeom>
          <a:noFill/>
        </p:spPr>
        <p:txBody>
          <a:bodyPr wrap="none" rtlCol="0">
            <a:spAutoFit/>
          </a:bodyPr>
          <a:lstStyle/>
          <a:p>
            <a:r>
              <a:rPr kumimoji="1" lang="en-AU" altLang="zh-TW" sz="1600" dirty="0"/>
              <a:t>Patients</a:t>
            </a:r>
            <a:endParaRPr kumimoji="1" lang="zh-TW" altLang="en-US" sz="1600" dirty="0"/>
          </a:p>
        </p:txBody>
      </p:sp>
      <p:sp>
        <p:nvSpPr>
          <p:cNvPr id="30" name="Rectangle 29"/>
          <p:cNvSpPr/>
          <p:nvPr/>
        </p:nvSpPr>
        <p:spPr>
          <a:xfrm>
            <a:off x="2365174" y="2199689"/>
            <a:ext cx="321065" cy="823869"/>
          </a:xfrm>
          <a:prstGeom prst="rect">
            <a:avLst/>
          </a:prstGeom>
          <a:pattFill prst="smGrid">
            <a:fgClr>
              <a:schemeClr val="accent2"/>
            </a:fgClr>
            <a:bgClr>
              <a:prstClr val="white"/>
            </a:bgClr>
          </a:patt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dirty="0">
              <a:solidFill>
                <a:srgbClr val="000000"/>
              </a:solidFill>
            </a:endParaRPr>
          </a:p>
        </p:txBody>
      </p:sp>
      <p:sp>
        <p:nvSpPr>
          <p:cNvPr id="31" name="Rectangle 30"/>
          <p:cNvSpPr/>
          <p:nvPr/>
        </p:nvSpPr>
        <p:spPr>
          <a:xfrm>
            <a:off x="2985292" y="2199689"/>
            <a:ext cx="96693" cy="823869"/>
          </a:xfrm>
          <a:prstGeom prst="rect">
            <a:avLst/>
          </a:prstGeom>
          <a:pattFill prst="smGrid">
            <a:fgClr>
              <a:schemeClr val="accent4"/>
            </a:fgClr>
            <a:bgClr>
              <a:prstClr val="white"/>
            </a:bgClr>
          </a:pattFill>
          <a:ln>
            <a:solidFill>
              <a:srgbClr val="8064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dirty="0"/>
          </a:p>
        </p:txBody>
      </p:sp>
      <p:cxnSp>
        <p:nvCxnSpPr>
          <p:cNvPr id="32" name="Straight Arrow Connector 31"/>
          <p:cNvCxnSpPr/>
          <p:nvPr/>
        </p:nvCxnSpPr>
        <p:spPr>
          <a:xfrm>
            <a:off x="3280996" y="2614551"/>
            <a:ext cx="40019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160037" y="2345532"/>
            <a:ext cx="772969" cy="261610"/>
          </a:xfrm>
          <a:prstGeom prst="rect">
            <a:avLst/>
          </a:prstGeom>
          <a:noFill/>
        </p:spPr>
        <p:txBody>
          <a:bodyPr wrap="none" rtlCol="0">
            <a:spAutoFit/>
          </a:bodyPr>
          <a:lstStyle/>
          <a:p>
            <a:r>
              <a:rPr kumimoji="1" lang="en-AU" altLang="zh-TW" sz="1100" dirty="0"/>
              <a:t>5-fold CV</a:t>
            </a:r>
            <a:endParaRPr kumimoji="1" lang="zh-TW" altLang="en-US" sz="1100" dirty="0"/>
          </a:p>
        </p:txBody>
      </p:sp>
      <p:sp>
        <p:nvSpPr>
          <p:cNvPr id="34" name="TextBox 33"/>
          <p:cNvSpPr txBox="1"/>
          <p:nvPr/>
        </p:nvSpPr>
        <p:spPr>
          <a:xfrm>
            <a:off x="640345" y="944563"/>
            <a:ext cx="936475" cy="338554"/>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kumimoji="1" lang="en-AU" altLang="zh-TW" sz="1600" dirty="0"/>
              <a:t>resample</a:t>
            </a:r>
            <a:endParaRPr kumimoji="1" lang="zh-TW" altLang="en-US" sz="1600" dirty="0"/>
          </a:p>
        </p:txBody>
      </p:sp>
      <p:sp>
        <p:nvSpPr>
          <p:cNvPr id="35" name="Rectangle 34"/>
          <p:cNvSpPr/>
          <p:nvPr/>
        </p:nvSpPr>
        <p:spPr>
          <a:xfrm>
            <a:off x="2356189" y="3633971"/>
            <a:ext cx="321065" cy="823869"/>
          </a:xfrm>
          <a:prstGeom prst="rect">
            <a:avLst/>
          </a:prstGeom>
          <a:pattFill prst="smGrid">
            <a:fgClr>
              <a:schemeClr val="accent2"/>
            </a:fgClr>
            <a:bgClr>
              <a:prstClr val="white"/>
            </a:bgClr>
          </a:patt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dirty="0">
              <a:solidFill>
                <a:srgbClr val="000000"/>
              </a:solidFill>
            </a:endParaRPr>
          </a:p>
        </p:txBody>
      </p:sp>
      <p:sp>
        <p:nvSpPr>
          <p:cNvPr id="36" name="Rectangle 35"/>
          <p:cNvSpPr/>
          <p:nvPr/>
        </p:nvSpPr>
        <p:spPr>
          <a:xfrm>
            <a:off x="2976307" y="3633971"/>
            <a:ext cx="96693" cy="823869"/>
          </a:xfrm>
          <a:prstGeom prst="rect">
            <a:avLst/>
          </a:prstGeom>
          <a:pattFill prst="smGrid">
            <a:fgClr>
              <a:schemeClr val="accent4"/>
            </a:fgClr>
            <a:bgClr>
              <a:prstClr val="white"/>
            </a:bgClr>
          </a:pattFill>
          <a:ln>
            <a:solidFill>
              <a:srgbClr val="8064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dirty="0"/>
          </a:p>
        </p:txBody>
      </p:sp>
      <p:cxnSp>
        <p:nvCxnSpPr>
          <p:cNvPr id="37" name="Straight Arrow Connector 36"/>
          <p:cNvCxnSpPr/>
          <p:nvPr/>
        </p:nvCxnSpPr>
        <p:spPr>
          <a:xfrm>
            <a:off x="3255846" y="4109717"/>
            <a:ext cx="40019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482160" y="3139541"/>
            <a:ext cx="0" cy="378240"/>
          </a:xfrm>
          <a:prstGeom prst="line">
            <a:avLst/>
          </a:prstGeom>
          <a:ln w="57150" cmpd="sng">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007310" y="3139541"/>
            <a:ext cx="0" cy="378240"/>
          </a:xfrm>
          <a:prstGeom prst="line">
            <a:avLst/>
          </a:prstGeom>
          <a:ln w="57150" cmpd="sng">
            <a:solidFill>
              <a:schemeClr val="tx1"/>
            </a:solidFill>
            <a:prstDash val="dot"/>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3307499" y="3870594"/>
            <a:ext cx="772969" cy="261610"/>
          </a:xfrm>
          <a:prstGeom prst="rect">
            <a:avLst/>
          </a:prstGeom>
          <a:noFill/>
        </p:spPr>
        <p:txBody>
          <a:bodyPr wrap="none" rtlCol="0">
            <a:spAutoFit/>
          </a:bodyPr>
          <a:lstStyle/>
          <a:p>
            <a:r>
              <a:rPr kumimoji="1" lang="en-AU" altLang="zh-TW" sz="1100" dirty="0"/>
              <a:t>5-fold CV</a:t>
            </a:r>
            <a:endParaRPr kumimoji="1" lang="zh-TW" altLang="en-US" sz="1100" dirty="0"/>
          </a:p>
        </p:txBody>
      </p:sp>
      <p:pic>
        <p:nvPicPr>
          <p:cNvPr id="44" name="Content Placeholder 26"/>
          <p:cNvPicPr>
            <a:picLocks noChangeAspect="1"/>
          </p:cNvPicPr>
          <p:nvPr/>
        </p:nvPicPr>
        <p:blipFill rotWithShape="1">
          <a:blip r:embed="rId3"/>
          <a:srcRect l="11767" t="9699" r="84961" b="4571"/>
          <a:stretch/>
        </p:blipFill>
        <p:spPr>
          <a:xfrm rot="5400000">
            <a:off x="4301793" y="2115253"/>
            <a:ext cx="75956" cy="994151"/>
          </a:xfrm>
          <a:prstGeom prst="rect">
            <a:avLst/>
          </a:prstGeom>
          <a:ln>
            <a:solidFill>
              <a:schemeClr val="tx1"/>
            </a:solidFill>
          </a:ln>
        </p:spPr>
      </p:pic>
      <p:pic>
        <p:nvPicPr>
          <p:cNvPr id="45" name="Picture 44"/>
          <p:cNvPicPr>
            <a:picLocks noChangeAspect="1"/>
          </p:cNvPicPr>
          <p:nvPr/>
        </p:nvPicPr>
        <p:blipFill rotWithShape="1">
          <a:blip r:embed="rId4"/>
          <a:srcRect l="24676" t="5795" r="72223" b="6296"/>
          <a:stretch/>
        </p:blipFill>
        <p:spPr>
          <a:xfrm rot="5400000">
            <a:off x="4286507" y="3612646"/>
            <a:ext cx="70186" cy="994151"/>
          </a:xfrm>
          <a:prstGeom prst="rect">
            <a:avLst/>
          </a:prstGeom>
          <a:ln>
            <a:solidFill>
              <a:srgbClr val="000000"/>
            </a:solidFill>
          </a:ln>
        </p:spPr>
      </p:pic>
      <p:sp>
        <p:nvSpPr>
          <p:cNvPr id="46" name="Right Brace 45"/>
          <p:cNvSpPr/>
          <p:nvPr/>
        </p:nvSpPr>
        <p:spPr>
          <a:xfrm>
            <a:off x="4976063" y="1654760"/>
            <a:ext cx="333920" cy="2537171"/>
          </a:xfrm>
          <a:prstGeom prst="rightBrace">
            <a:avLst>
              <a:gd name="adj1" fmla="val 8333"/>
              <a:gd name="adj2" fmla="val 4971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TW" altLang="en-US" sz="1600"/>
          </a:p>
        </p:txBody>
      </p:sp>
      <p:cxnSp>
        <p:nvCxnSpPr>
          <p:cNvPr id="47" name="Straight Connector 46"/>
          <p:cNvCxnSpPr/>
          <p:nvPr/>
        </p:nvCxnSpPr>
        <p:spPr>
          <a:xfrm>
            <a:off x="4327991" y="3139541"/>
            <a:ext cx="0" cy="378240"/>
          </a:xfrm>
          <a:prstGeom prst="line">
            <a:avLst/>
          </a:prstGeom>
          <a:ln w="57150" cmpd="sng">
            <a:solidFill>
              <a:schemeClr val="tx1"/>
            </a:solidFill>
            <a:prstDash val="dot"/>
          </a:ln>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rotWithShape="1">
          <a:blip r:embed="rId5"/>
          <a:srcRect l="57125" t="5239" r="3570" b="8504"/>
          <a:stretch/>
        </p:blipFill>
        <p:spPr>
          <a:xfrm>
            <a:off x="5931044" y="1957409"/>
            <a:ext cx="1017221" cy="1640456"/>
          </a:xfrm>
          <a:prstGeom prst="rect">
            <a:avLst/>
          </a:prstGeom>
        </p:spPr>
      </p:pic>
      <p:sp>
        <p:nvSpPr>
          <p:cNvPr id="49" name="TextBox 48"/>
          <p:cNvSpPr txBox="1"/>
          <p:nvPr/>
        </p:nvSpPr>
        <p:spPr>
          <a:xfrm>
            <a:off x="5922147" y="1651662"/>
            <a:ext cx="925253" cy="338554"/>
          </a:xfrm>
          <a:prstGeom prst="rect">
            <a:avLst/>
          </a:prstGeom>
          <a:noFill/>
        </p:spPr>
        <p:txBody>
          <a:bodyPr wrap="none" rtlCol="0">
            <a:spAutoFit/>
          </a:bodyPr>
          <a:lstStyle/>
          <a:p>
            <a:r>
              <a:rPr kumimoji="1" lang="en-AU" altLang="zh-TW" sz="1600" dirty="0"/>
              <a:t>Patients</a:t>
            </a:r>
            <a:endParaRPr kumimoji="1" lang="zh-TW" altLang="en-US" sz="1600" dirty="0"/>
          </a:p>
        </p:txBody>
      </p:sp>
      <p:sp>
        <p:nvSpPr>
          <p:cNvPr id="50" name="TextBox 49"/>
          <p:cNvSpPr txBox="1"/>
          <p:nvPr/>
        </p:nvSpPr>
        <p:spPr>
          <a:xfrm rot="16200000">
            <a:off x="4858486" y="2606952"/>
            <a:ext cx="1606861" cy="30777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en-AU" altLang="zh-TW" sz="1400" dirty="0"/>
              <a:t>  100 resamples</a:t>
            </a:r>
            <a:endParaRPr kumimoji="1" lang="zh-TW" altLang="en-US" sz="1400" dirty="0"/>
          </a:p>
        </p:txBody>
      </p:sp>
      <p:cxnSp>
        <p:nvCxnSpPr>
          <p:cNvPr id="84" name="Straight Arrow Connector 83"/>
          <p:cNvCxnSpPr>
            <a:cxnSpLocks/>
          </p:cNvCxnSpPr>
          <p:nvPr/>
        </p:nvCxnSpPr>
        <p:spPr>
          <a:xfrm flipV="1">
            <a:off x="1280738" y="3434776"/>
            <a:ext cx="0" cy="471566"/>
          </a:xfrm>
          <a:prstGeom prst="straightConnector1">
            <a:avLst/>
          </a:prstGeom>
          <a:ln>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7056276" y="2854197"/>
            <a:ext cx="2160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7380312" y="1977684"/>
            <a:ext cx="54006" cy="1620180"/>
          </a:xfrm>
          <a:prstGeom prst="rect">
            <a:avLst/>
          </a:prstGeom>
          <a:pattFill prst="narHorz">
            <a:fgClr>
              <a:prstClr val="black"/>
            </a:fgClr>
            <a:bgClr>
              <a:prstClr val="white"/>
            </a:bgClr>
          </a:patt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1600"/>
          </a:p>
        </p:txBody>
      </p:sp>
      <p:sp>
        <p:nvSpPr>
          <p:cNvPr id="55" name="TextBox 54"/>
          <p:cNvSpPr txBox="1"/>
          <p:nvPr/>
        </p:nvSpPr>
        <p:spPr>
          <a:xfrm>
            <a:off x="7056277" y="1653648"/>
            <a:ext cx="1063112" cy="338554"/>
          </a:xfrm>
          <a:prstGeom prst="rect">
            <a:avLst/>
          </a:prstGeom>
          <a:noFill/>
        </p:spPr>
        <p:txBody>
          <a:bodyPr wrap="none" rtlCol="0">
            <a:spAutoFit/>
          </a:bodyPr>
          <a:lstStyle/>
          <a:p>
            <a:r>
              <a:rPr kumimoji="1" lang="en-AU" altLang="zh-TW" sz="1600" dirty="0"/>
              <a:t>CV errors</a:t>
            </a:r>
            <a:endParaRPr kumimoji="1" lang="zh-TW" altLang="en-US" sz="1600" dirty="0"/>
          </a:p>
        </p:txBody>
      </p:sp>
      <p:pic>
        <p:nvPicPr>
          <p:cNvPr id="40" name="Content Placeholder 26"/>
          <p:cNvPicPr>
            <a:picLocks noChangeAspect="1"/>
          </p:cNvPicPr>
          <p:nvPr/>
        </p:nvPicPr>
        <p:blipFill rotWithShape="1">
          <a:blip r:embed="rId3"/>
          <a:srcRect l="11767" t="9699" r="84961" b="4571"/>
          <a:stretch/>
        </p:blipFill>
        <p:spPr>
          <a:xfrm rot="5400000">
            <a:off x="4301036" y="1194552"/>
            <a:ext cx="75956" cy="994151"/>
          </a:xfrm>
          <a:prstGeom prst="rect">
            <a:avLst/>
          </a:prstGeom>
          <a:ln>
            <a:solidFill>
              <a:schemeClr val="tx1"/>
            </a:solidFill>
          </a:ln>
        </p:spPr>
      </p:pic>
      <p:pic>
        <p:nvPicPr>
          <p:cNvPr id="41" name="Content Placeholder 26"/>
          <p:cNvPicPr>
            <a:picLocks noChangeAspect="1"/>
          </p:cNvPicPr>
          <p:nvPr/>
        </p:nvPicPr>
        <p:blipFill rotWithShape="1">
          <a:blip r:embed="rId3"/>
          <a:srcRect l="5888" t="7135" r="90840" b="7135"/>
          <a:stretch/>
        </p:blipFill>
        <p:spPr>
          <a:xfrm rot="5400000">
            <a:off x="4306764" y="1196905"/>
            <a:ext cx="75956" cy="994151"/>
          </a:xfrm>
          <a:prstGeom prst="rect">
            <a:avLst/>
          </a:prstGeom>
          <a:ln>
            <a:solidFill>
              <a:schemeClr val="tx1"/>
            </a:solidFill>
          </a:ln>
        </p:spPr>
      </p:pic>
      <p:cxnSp>
        <p:nvCxnSpPr>
          <p:cNvPr id="52" name="Straight Arrow Connector 51">
            <a:extLst>
              <a:ext uri="{FF2B5EF4-FFF2-40B4-BE49-F238E27FC236}">
                <a16:creationId xmlns:a16="http://schemas.microsoft.com/office/drawing/2014/main" id="{01307C38-DF6C-A34C-9E3C-863BC0CAA73E}"/>
              </a:ext>
            </a:extLst>
          </p:cNvPr>
          <p:cNvCxnSpPr/>
          <p:nvPr/>
        </p:nvCxnSpPr>
        <p:spPr>
          <a:xfrm>
            <a:off x="6452177" y="3614109"/>
            <a:ext cx="0" cy="2040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96315757-9E72-414A-8670-B487CF4A8E82}"/>
              </a:ext>
            </a:extLst>
          </p:cNvPr>
          <p:cNvSpPr txBox="1"/>
          <p:nvPr/>
        </p:nvSpPr>
        <p:spPr>
          <a:xfrm>
            <a:off x="5660262" y="3975906"/>
            <a:ext cx="1583832" cy="553998"/>
          </a:xfrm>
          <a:prstGeom prst="rect">
            <a:avLst/>
          </a:prstGeom>
          <a:noFill/>
        </p:spPr>
        <p:txBody>
          <a:bodyPr wrap="none" rtlCol="0">
            <a:spAutoFit/>
          </a:bodyPr>
          <a:lstStyle/>
          <a:p>
            <a:pPr algn="ctr"/>
            <a:r>
              <a:rPr kumimoji="1" lang="en-AU" altLang="zh-TW" sz="1500" dirty="0"/>
              <a:t>Average patient </a:t>
            </a:r>
          </a:p>
          <a:p>
            <a:pPr algn="ctr"/>
            <a:r>
              <a:rPr kumimoji="1" lang="en-AU" altLang="zh-TW" sz="1500" dirty="0"/>
              <a:t>accuracy </a:t>
            </a:r>
            <a:endParaRPr kumimoji="1" lang="zh-TW" altLang="en-US" sz="1500" dirty="0"/>
          </a:p>
        </p:txBody>
      </p:sp>
      <p:pic>
        <p:nvPicPr>
          <p:cNvPr id="54" name="Content Placeholder 7" descr="misclassification.24.2014_edited.pdf">
            <a:extLst>
              <a:ext uri="{FF2B5EF4-FFF2-40B4-BE49-F238E27FC236}">
                <a16:creationId xmlns:a16="http://schemas.microsoft.com/office/drawing/2014/main" id="{BBB65CBF-BEE5-8245-BB4F-6F3217CCEDF6}"/>
              </a:ext>
            </a:extLst>
          </p:cNvPr>
          <p:cNvPicPr>
            <a:picLocks noChangeAspect="1"/>
          </p:cNvPicPr>
          <p:nvPr/>
        </p:nvPicPr>
        <p:blipFill rotWithShape="1">
          <a:blip r:embed="rId6">
            <a:extLst>
              <a:ext uri="{28A0092B-C50C-407E-A947-70E740481C1C}">
                <a14:useLocalDpi xmlns:a14="http://schemas.microsoft.com/office/drawing/2010/main" val="0"/>
              </a:ext>
            </a:extLst>
          </a:blip>
          <a:srcRect l="21525" t="88362" r="17192" b="9590"/>
          <a:stretch/>
        </p:blipFill>
        <p:spPr>
          <a:xfrm>
            <a:off x="5922150" y="4569973"/>
            <a:ext cx="1026114" cy="86546"/>
          </a:xfrm>
          <a:prstGeom prst="rect">
            <a:avLst/>
          </a:prstGeom>
        </p:spPr>
      </p:pic>
      <p:sp>
        <p:nvSpPr>
          <p:cNvPr id="56" name="TextBox 55">
            <a:extLst>
              <a:ext uri="{FF2B5EF4-FFF2-40B4-BE49-F238E27FC236}">
                <a16:creationId xmlns:a16="http://schemas.microsoft.com/office/drawing/2014/main" id="{386BB565-5070-5D4E-BDF8-D5ED205F3FB4}"/>
              </a:ext>
            </a:extLst>
          </p:cNvPr>
          <p:cNvSpPr txBox="1"/>
          <p:nvPr/>
        </p:nvSpPr>
        <p:spPr>
          <a:xfrm>
            <a:off x="2394638" y="1902818"/>
            <a:ext cx="4320480"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kumimoji="1" lang="en-AU" altLang="zh-TW" sz="1500" dirty="0"/>
              <a:t>For every patient we can count how often we classify the patient correctly</a:t>
            </a:r>
            <a:endParaRPr kumimoji="1" lang="zh-TW" altLang="en-US" sz="1500" dirty="0"/>
          </a:p>
          <a:p>
            <a:pPr algn="ctr"/>
            <a:endParaRPr kumimoji="1" lang="en-AU" altLang="zh-TW" sz="1500" b="1" dirty="0"/>
          </a:p>
          <a:p>
            <a:pPr algn="ctr"/>
            <a:r>
              <a:rPr kumimoji="1" lang="en-AU" altLang="zh-TW" sz="1500" b="1" dirty="0"/>
              <a:t>Patient specific accuracy</a:t>
            </a:r>
          </a:p>
          <a:p>
            <a:pPr algn="ctr"/>
            <a:endParaRPr kumimoji="1" lang="en-AU" altLang="zh-TW" sz="1500" b="1" dirty="0"/>
          </a:p>
          <a:p>
            <a:pPr algn="ctr"/>
            <a:r>
              <a:rPr kumimoji="1" lang="en-AU" altLang="zh-TW" sz="1500" b="1" dirty="0"/>
              <a:t> Hard </a:t>
            </a:r>
            <a:r>
              <a:rPr kumimoji="1" lang="en-AU" altLang="zh-TW" sz="1500" b="1" dirty="0" err="1"/>
              <a:t>vs</a:t>
            </a:r>
            <a:r>
              <a:rPr kumimoji="1" lang="en-AU" altLang="zh-TW" sz="1500" b="1" dirty="0"/>
              <a:t> easy samples</a:t>
            </a:r>
          </a:p>
          <a:p>
            <a:endParaRPr kumimoji="1" lang="en-AU" altLang="zh-TW" dirty="0"/>
          </a:p>
        </p:txBody>
      </p:sp>
    </p:spTree>
    <p:extLst>
      <p:ext uri="{BB962C8B-B14F-4D97-AF65-F5344CB8AC3E}">
        <p14:creationId xmlns:p14="http://schemas.microsoft.com/office/powerpoint/2010/main" val="389226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AU" altLang="zh-TW" dirty="0"/>
              <a:t>Patient accuracy</a:t>
            </a:r>
            <a:endParaRPr kumimoji="1" lang="zh-TW" altLang="en-US" dirty="0"/>
          </a:p>
        </p:txBody>
      </p:sp>
      <p:pic>
        <p:nvPicPr>
          <p:cNvPr id="5" name="Picture 4" descr="misclassification.45.2014_edited.pdf"/>
          <p:cNvPicPr>
            <a:picLocks noChangeAspect="1"/>
          </p:cNvPicPr>
          <p:nvPr/>
        </p:nvPicPr>
        <p:blipFill rotWithShape="1">
          <a:blip r:embed="rId2">
            <a:extLst>
              <a:ext uri="{28A0092B-C50C-407E-A947-70E740481C1C}">
                <a14:useLocalDpi xmlns:a14="http://schemas.microsoft.com/office/drawing/2010/main" val="0"/>
              </a:ext>
            </a:extLst>
          </a:blip>
          <a:srcRect l="21304" t="21275" b="42343"/>
          <a:stretch/>
        </p:blipFill>
        <p:spPr>
          <a:xfrm>
            <a:off x="1331640" y="1977684"/>
            <a:ext cx="5396933" cy="1350150"/>
          </a:xfrm>
          <a:prstGeom prst="rect">
            <a:avLst/>
          </a:prstGeom>
        </p:spPr>
      </p:pic>
      <p:pic>
        <p:nvPicPr>
          <p:cNvPr id="6" name="Picture 5" descr="misclassification.45.2014_edited.pdf"/>
          <p:cNvPicPr>
            <a:picLocks noChangeAspect="1"/>
          </p:cNvPicPr>
          <p:nvPr/>
        </p:nvPicPr>
        <p:blipFill rotWithShape="1">
          <a:blip r:embed="rId2">
            <a:extLst>
              <a:ext uri="{28A0092B-C50C-407E-A947-70E740481C1C}">
                <a14:useLocalDpi xmlns:a14="http://schemas.microsoft.com/office/drawing/2010/main" val="0"/>
              </a:ext>
            </a:extLst>
          </a:blip>
          <a:srcRect r="71144" b="79496"/>
          <a:stretch/>
        </p:blipFill>
        <p:spPr>
          <a:xfrm>
            <a:off x="6103476" y="951570"/>
            <a:ext cx="1978914" cy="864097"/>
          </a:xfrm>
          <a:prstGeom prst="rect">
            <a:avLst/>
          </a:prstGeom>
        </p:spPr>
      </p:pic>
      <p:sp>
        <p:nvSpPr>
          <p:cNvPr id="10" name="Text Placeholder 4"/>
          <p:cNvSpPr txBox="1">
            <a:spLocks/>
          </p:cNvSpPr>
          <p:nvPr/>
        </p:nvSpPr>
        <p:spPr>
          <a:xfrm>
            <a:off x="457200" y="873333"/>
            <a:ext cx="6497241" cy="364343"/>
          </a:xfrm>
          <a:prstGeom prst="rect">
            <a:avLst/>
          </a:prstGeom>
        </p:spPr>
        <p:txBody>
          <a:bodyPr/>
          <a:lstStyle>
            <a:lvl1pPr marL="174625" indent="-174625" algn="l" defTabSz="914400" rtl="0" eaLnBrk="1" latinLnBrk="0" hangingPunct="1">
              <a:spcBef>
                <a:spcPts val="500"/>
              </a:spcBef>
              <a:spcAft>
                <a:spcPts val="500"/>
              </a:spcAft>
              <a:buClr>
                <a:schemeClr val="accent1"/>
              </a:buClr>
              <a:buFont typeface="Arial" pitchFamily="34" charset="0"/>
              <a:buChar char="›"/>
              <a:defRPr lang="en-US" sz="2000" kern="1200" dirty="0" smtClean="0">
                <a:solidFill>
                  <a:schemeClr val="tx1"/>
                </a:solidFill>
                <a:latin typeface="+mn-lt"/>
                <a:ea typeface="+mn-ea"/>
                <a:cs typeface="+mn-cs"/>
              </a:defRPr>
            </a:lvl1pPr>
            <a:lvl2pPr marL="361950" indent="-18415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2pPr>
            <a:lvl3pPr marL="539750" indent="-17780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3pPr>
            <a:lvl4pPr marL="717550" indent="-17780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4pPr>
            <a:lvl5pPr marL="895350" indent="-177800" algn="l" defTabSz="914400" rtl="0" eaLnBrk="1" latinLnBrk="0" hangingPunct="1">
              <a:spcBef>
                <a:spcPts val="500"/>
              </a:spcBef>
              <a:spcAft>
                <a:spcPts val="500"/>
              </a:spcAft>
              <a:buClr>
                <a:schemeClr val="accent1"/>
              </a:buClr>
              <a:buFont typeface="Arial" pitchFamily="34" charset="0"/>
              <a:buChar char="•"/>
              <a:defRPr lang="en-AU" sz="1600" kern="1200" dirty="0" smtClean="0">
                <a:solidFill>
                  <a:schemeClr val="tx1"/>
                </a:solidFill>
                <a:latin typeface="+mn-lt"/>
                <a:ea typeface="+mn-ea"/>
                <a:cs typeface="+mn-cs"/>
              </a:defRPr>
            </a:lvl5pPr>
            <a:lvl6pPr marL="1074738" indent="-174625"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kumimoji="1" lang="en-AU" altLang="zh-TW" sz="1500" dirty="0"/>
              <a:t>45 samples (excluding protein data)</a:t>
            </a:r>
            <a:endParaRPr kumimoji="1" lang="zh-TW" altLang="en-US" sz="1500" dirty="0"/>
          </a:p>
        </p:txBody>
      </p:sp>
      <p:sp>
        <p:nvSpPr>
          <p:cNvPr id="12" name="TextBox 11"/>
          <p:cNvSpPr txBox="1"/>
          <p:nvPr/>
        </p:nvSpPr>
        <p:spPr>
          <a:xfrm>
            <a:off x="2411760" y="1599642"/>
            <a:ext cx="518091" cy="369332"/>
          </a:xfrm>
          <a:prstGeom prst="rect">
            <a:avLst/>
          </a:prstGeom>
          <a:noFill/>
        </p:spPr>
        <p:txBody>
          <a:bodyPr wrap="none" rtlCol="0">
            <a:spAutoFit/>
          </a:bodyPr>
          <a:lstStyle/>
          <a:p>
            <a:r>
              <a:rPr kumimoji="1" lang="en-AU" altLang="zh-TW" dirty="0"/>
              <a:t>GP</a:t>
            </a:r>
            <a:endParaRPr kumimoji="1" lang="zh-TW" altLang="en-US" dirty="0"/>
          </a:p>
        </p:txBody>
      </p:sp>
      <p:sp>
        <p:nvSpPr>
          <p:cNvPr id="13" name="TextBox 12"/>
          <p:cNvSpPr txBox="1"/>
          <p:nvPr/>
        </p:nvSpPr>
        <p:spPr>
          <a:xfrm>
            <a:off x="4572001" y="1599642"/>
            <a:ext cx="714748" cy="369332"/>
          </a:xfrm>
          <a:prstGeom prst="rect">
            <a:avLst/>
          </a:prstGeom>
          <a:noFill/>
        </p:spPr>
        <p:txBody>
          <a:bodyPr wrap="square" rtlCol="0">
            <a:spAutoFit/>
          </a:bodyPr>
          <a:lstStyle/>
          <a:p>
            <a:r>
              <a:rPr kumimoji="1" lang="en-AU" altLang="zh-TW" dirty="0"/>
              <a:t>PP</a:t>
            </a:r>
            <a:endParaRPr kumimoji="1" lang="zh-TW" altLang="en-US" dirty="0"/>
          </a:p>
        </p:txBody>
      </p:sp>
      <p:sp>
        <p:nvSpPr>
          <p:cNvPr id="15" name="TextBox 14"/>
          <p:cNvSpPr txBox="1"/>
          <p:nvPr/>
        </p:nvSpPr>
        <p:spPr>
          <a:xfrm>
            <a:off x="1331641" y="4353949"/>
            <a:ext cx="6669359" cy="523220"/>
          </a:xfrm>
          <a:prstGeom prst="rect">
            <a:avLst/>
          </a:prstGeom>
          <a:noFill/>
        </p:spPr>
        <p:txBody>
          <a:bodyPr wrap="square" rtlCol="0">
            <a:spAutoFit/>
          </a:bodyPr>
          <a:lstStyle/>
          <a:p>
            <a:r>
              <a:rPr kumimoji="1" lang="en-AU" altLang="zh-TW" sz="1400" dirty="0" err="1"/>
              <a:t>Clinical_AJCC</a:t>
            </a:r>
            <a:r>
              <a:rPr kumimoji="1" lang="en-AU" altLang="zh-TW" sz="1400" dirty="0"/>
              <a:t> = </a:t>
            </a:r>
            <a:r>
              <a:rPr kumimoji="1" lang="en-AU" altLang="zh-TW" sz="1400" u="sng" dirty="0"/>
              <a:t>4 AJCC variables</a:t>
            </a:r>
            <a:r>
              <a:rPr kumimoji="1" lang="en-AU" altLang="zh-TW" sz="1400" dirty="0"/>
              <a:t>: 1. Ulceration, 2. thickness of the primary tumour, 3. number of metastatic nodes and 4. nodal size.</a:t>
            </a:r>
            <a:endParaRPr kumimoji="1" lang="zh-TW" altLang="en-US" sz="1400" dirty="0"/>
          </a:p>
        </p:txBody>
      </p:sp>
      <p:sp>
        <p:nvSpPr>
          <p:cNvPr id="16" name="Rectangle 15"/>
          <p:cNvSpPr/>
          <p:nvPr/>
        </p:nvSpPr>
        <p:spPr>
          <a:xfrm>
            <a:off x="6707986" y="3276115"/>
            <a:ext cx="258416" cy="203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880059" y="3581177"/>
            <a:ext cx="258416" cy="203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misclassification.45.2014_edited.pdf"/>
          <p:cNvPicPr>
            <a:picLocks noChangeAspect="1"/>
          </p:cNvPicPr>
          <p:nvPr/>
        </p:nvPicPr>
        <p:blipFill rotWithShape="1">
          <a:blip r:embed="rId2">
            <a:extLst>
              <a:ext uri="{28A0092B-C50C-407E-A947-70E740481C1C}">
                <a14:useLocalDpi xmlns:a14="http://schemas.microsoft.com/office/drawing/2010/main" val="0"/>
              </a:ext>
            </a:extLst>
          </a:blip>
          <a:srcRect l="18506" t="73051" r="2798" b="7194"/>
          <a:stretch/>
        </p:blipFill>
        <p:spPr>
          <a:xfrm>
            <a:off x="1143000" y="3317444"/>
            <a:ext cx="5396933" cy="639018"/>
          </a:xfrm>
          <a:prstGeom prst="rect">
            <a:avLst/>
          </a:prstGeom>
        </p:spPr>
      </p:pic>
      <p:sp>
        <p:nvSpPr>
          <p:cNvPr id="22" name="TextBox 21"/>
          <p:cNvSpPr txBox="1"/>
          <p:nvPr/>
        </p:nvSpPr>
        <p:spPr>
          <a:xfrm>
            <a:off x="5891159" y="2240746"/>
            <a:ext cx="976549"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err="1"/>
              <a:t>Clinical_AJCC</a:t>
            </a:r>
            <a:endParaRPr kumimoji="1" lang="zh-TW" altLang="en-US" sz="1050" b="1" dirty="0"/>
          </a:p>
        </p:txBody>
      </p:sp>
      <p:sp>
        <p:nvSpPr>
          <p:cNvPr id="26" name="TextBox 25"/>
          <p:cNvSpPr txBox="1"/>
          <p:nvPr/>
        </p:nvSpPr>
        <p:spPr>
          <a:xfrm>
            <a:off x="5891158" y="2517745"/>
            <a:ext cx="442750"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CPM</a:t>
            </a:r>
            <a:endParaRPr kumimoji="1" lang="zh-TW" altLang="en-US" sz="1050" b="1" dirty="0"/>
          </a:p>
        </p:txBody>
      </p:sp>
      <p:sp>
        <p:nvSpPr>
          <p:cNvPr id="27" name="TextBox 26"/>
          <p:cNvSpPr txBox="1"/>
          <p:nvPr/>
        </p:nvSpPr>
        <p:spPr>
          <a:xfrm>
            <a:off x="5891159" y="2787775"/>
            <a:ext cx="556563"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mRNA</a:t>
            </a:r>
            <a:endParaRPr kumimoji="1" lang="zh-TW" altLang="en-US" sz="1050" b="1" dirty="0"/>
          </a:p>
        </p:txBody>
      </p:sp>
      <p:sp>
        <p:nvSpPr>
          <p:cNvPr id="28" name="TextBox 27"/>
          <p:cNvSpPr txBox="1"/>
          <p:nvPr/>
        </p:nvSpPr>
        <p:spPr>
          <a:xfrm>
            <a:off x="5891159" y="3042996"/>
            <a:ext cx="760144"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microRNA</a:t>
            </a:r>
            <a:endParaRPr kumimoji="1" lang="zh-TW" altLang="en-US" sz="1050" b="1" dirty="0"/>
          </a:p>
        </p:txBody>
      </p:sp>
      <p:sp>
        <p:nvSpPr>
          <p:cNvPr id="29" name="TextBox 28"/>
          <p:cNvSpPr txBox="1"/>
          <p:nvPr/>
        </p:nvSpPr>
        <p:spPr>
          <a:xfrm>
            <a:off x="5891158" y="3327835"/>
            <a:ext cx="974947"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CPM + mRNA</a:t>
            </a:r>
            <a:endParaRPr kumimoji="1" lang="zh-TW" altLang="en-US" sz="1050" b="1" dirty="0"/>
          </a:p>
        </p:txBody>
      </p:sp>
      <p:sp>
        <p:nvSpPr>
          <p:cNvPr id="30" name="TextBox 29"/>
          <p:cNvSpPr txBox="1"/>
          <p:nvPr/>
        </p:nvSpPr>
        <p:spPr>
          <a:xfrm>
            <a:off x="5891158" y="3597865"/>
            <a:ext cx="1178528"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CPM + microRNA</a:t>
            </a:r>
            <a:endParaRPr kumimoji="1" lang="zh-TW" altLang="en-US" sz="1050" b="1" dirty="0"/>
          </a:p>
        </p:txBody>
      </p:sp>
      <p:sp>
        <p:nvSpPr>
          <p:cNvPr id="32" name="TextBox 31"/>
          <p:cNvSpPr txBox="1"/>
          <p:nvPr/>
        </p:nvSpPr>
        <p:spPr>
          <a:xfrm>
            <a:off x="3327891" y="4029912"/>
            <a:ext cx="1082348" cy="369332"/>
          </a:xfrm>
          <a:prstGeom prst="rect">
            <a:avLst/>
          </a:prstGeom>
          <a:noFill/>
        </p:spPr>
        <p:txBody>
          <a:bodyPr wrap="none" rtlCol="0">
            <a:spAutoFit/>
          </a:bodyPr>
          <a:lstStyle/>
          <a:p>
            <a:r>
              <a:rPr kumimoji="1" lang="en-AU" altLang="zh-TW" dirty="0"/>
              <a:t>Samples</a:t>
            </a:r>
            <a:endParaRPr kumimoji="1" lang="zh-TW" altLang="en-US" dirty="0"/>
          </a:p>
        </p:txBody>
      </p:sp>
      <p:sp>
        <p:nvSpPr>
          <p:cNvPr id="23" name="TextBox 22"/>
          <p:cNvSpPr txBox="1"/>
          <p:nvPr/>
        </p:nvSpPr>
        <p:spPr>
          <a:xfrm>
            <a:off x="6271231" y="4807201"/>
            <a:ext cx="1819729" cy="230832"/>
          </a:xfrm>
          <a:prstGeom prst="rect">
            <a:avLst/>
          </a:prstGeom>
          <a:noFill/>
          <a:ln>
            <a:solidFill>
              <a:schemeClr val="tx1"/>
            </a:solidFill>
          </a:ln>
        </p:spPr>
        <p:txBody>
          <a:bodyPr wrap="none" rtlCol="0">
            <a:spAutoFit/>
          </a:bodyPr>
          <a:lstStyle/>
          <a:p>
            <a:r>
              <a:rPr lang="en-US" altLang="zh-TW" sz="900" dirty="0" err="1">
                <a:solidFill>
                  <a:srgbClr val="000000"/>
                </a:solidFill>
              </a:rPr>
              <a:t>Jayawardana</a:t>
            </a:r>
            <a:r>
              <a:rPr lang="en-US" altLang="zh-TW" sz="900" dirty="0">
                <a:solidFill>
                  <a:srgbClr val="000000"/>
                </a:solidFill>
              </a:rPr>
              <a:t> K et al, IJC, 2015 </a:t>
            </a:r>
            <a:endParaRPr kumimoji="1" lang="zh-TW" altLang="en-US" sz="900" dirty="0">
              <a:solidFill>
                <a:srgbClr val="000000"/>
              </a:solidFill>
            </a:endParaRPr>
          </a:p>
        </p:txBody>
      </p:sp>
    </p:spTree>
    <p:extLst>
      <p:ext uri="{BB962C8B-B14F-4D97-AF65-F5344CB8AC3E}">
        <p14:creationId xmlns:p14="http://schemas.microsoft.com/office/powerpoint/2010/main" val="4160595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AU" altLang="zh-TW" dirty="0"/>
              <a:t>Patient accuracy</a:t>
            </a:r>
            <a:endParaRPr kumimoji="1" lang="zh-TW" altLang="en-US" dirty="0"/>
          </a:p>
        </p:txBody>
      </p:sp>
      <p:pic>
        <p:nvPicPr>
          <p:cNvPr id="5" name="Picture 4" descr="misclassification.45.2014_edited.pdf"/>
          <p:cNvPicPr>
            <a:picLocks noChangeAspect="1"/>
          </p:cNvPicPr>
          <p:nvPr/>
        </p:nvPicPr>
        <p:blipFill rotWithShape="1">
          <a:blip r:embed="rId2">
            <a:extLst>
              <a:ext uri="{28A0092B-C50C-407E-A947-70E740481C1C}">
                <a14:useLocalDpi xmlns:a14="http://schemas.microsoft.com/office/drawing/2010/main" val="0"/>
              </a:ext>
            </a:extLst>
          </a:blip>
          <a:srcRect l="21304" t="21275" b="42343"/>
          <a:stretch/>
        </p:blipFill>
        <p:spPr>
          <a:xfrm>
            <a:off x="1331640" y="1977684"/>
            <a:ext cx="5396933" cy="1350150"/>
          </a:xfrm>
          <a:prstGeom prst="rect">
            <a:avLst/>
          </a:prstGeom>
        </p:spPr>
      </p:pic>
      <p:pic>
        <p:nvPicPr>
          <p:cNvPr id="6" name="Picture 5" descr="misclassification.45.2014_edited.pdf"/>
          <p:cNvPicPr>
            <a:picLocks noChangeAspect="1"/>
          </p:cNvPicPr>
          <p:nvPr/>
        </p:nvPicPr>
        <p:blipFill rotWithShape="1">
          <a:blip r:embed="rId2">
            <a:extLst>
              <a:ext uri="{28A0092B-C50C-407E-A947-70E740481C1C}">
                <a14:useLocalDpi xmlns:a14="http://schemas.microsoft.com/office/drawing/2010/main" val="0"/>
              </a:ext>
            </a:extLst>
          </a:blip>
          <a:srcRect r="71144" b="79496"/>
          <a:stretch/>
        </p:blipFill>
        <p:spPr>
          <a:xfrm>
            <a:off x="6103476" y="951570"/>
            <a:ext cx="1978914" cy="864097"/>
          </a:xfrm>
          <a:prstGeom prst="rect">
            <a:avLst/>
          </a:prstGeom>
        </p:spPr>
      </p:pic>
      <p:sp>
        <p:nvSpPr>
          <p:cNvPr id="10" name="Text Placeholder 4"/>
          <p:cNvSpPr txBox="1">
            <a:spLocks/>
          </p:cNvSpPr>
          <p:nvPr/>
        </p:nvSpPr>
        <p:spPr>
          <a:xfrm>
            <a:off x="469161" y="779715"/>
            <a:ext cx="6497241" cy="364343"/>
          </a:xfrm>
          <a:prstGeom prst="rect">
            <a:avLst/>
          </a:prstGeom>
        </p:spPr>
        <p:txBody>
          <a:bodyPr/>
          <a:lstStyle>
            <a:lvl1pPr marL="174625" indent="-174625" algn="l" defTabSz="914400" rtl="0" eaLnBrk="1" latinLnBrk="0" hangingPunct="1">
              <a:spcBef>
                <a:spcPts val="500"/>
              </a:spcBef>
              <a:spcAft>
                <a:spcPts val="500"/>
              </a:spcAft>
              <a:buClr>
                <a:schemeClr val="accent1"/>
              </a:buClr>
              <a:buFont typeface="Arial" pitchFamily="34" charset="0"/>
              <a:buChar char="›"/>
              <a:defRPr lang="en-US" sz="2000" kern="1200" dirty="0" smtClean="0">
                <a:solidFill>
                  <a:schemeClr val="tx1"/>
                </a:solidFill>
                <a:latin typeface="+mn-lt"/>
                <a:ea typeface="+mn-ea"/>
                <a:cs typeface="+mn-cs"/>
              </a:defRPr>
            </a:lvl1pPr>
            <a:lvl2pPr marL="361950" indent="-18415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2pPr>
            <a:lvl3pPr marL="539750" indent="-17780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3pPr>
            <a:lvl4pPr marL="717550" indent="-17780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4pPr>
            <a:lvl5pPr marL="895350" indent="-177800" algn="l" defTabSz="914400" rtl="0" eaLnBrk="1" latinLnBrk="0" hangingPunct="1">
              <a:spcBef>
                <a:spcPts val="500"/>
              </a:spcBef>
              <a:spcAft>
                <a:spcPts val="500"/>
              </a:spcAft>
              <a:buClr>
                <a:schemeClr val="accent1"/>
              </a:buClr>
              <a:buFont typeface="Arial" pitchFamily="34" charset="0"/>
              <a:buChar char="•"/>
              <a:defRPr lang="en-AU" sz="1600" kern="1200" dirty="0" smtClean="0">
                <a:solidFill>
                  <a:schemeClr val="tx1"/>
                </a:solidFill>
                <a:latin typeface="+mn-lt"/>
                <a:ea typeface="+mn-ea"/>
                <a:cs typeface="+mn-cs"/>
              </a:defRPr>
            </a:lvl5pPr>
            <a:lvl6pPr marL="1074738" indent="-174625"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kumimoji="1" lang="en-AU" altLang="zh-TW" sz="1500" dirty="0"/>
              <a:t>45 samples (excluding protein data)</a:t>
            </a:r>
            <a:endParaRPr kumimoji="1" lang="zh-TW" altLang="en-US" sz="1500" dirty="0"/>
          </a:p>
        </p:txBody>
      </p:sp>
      <p:sp>
        <p:nvSpPr>
          <p:cNvPr id="12" name="TextBox 11"/>
          <p:cNvSpPr txBox="1"/>
          <p:nvPr/>
        </p:nvSpPr>
        <p:spPr>
          <a:xfrm>
            <a:off x="2411760" y="1599642"/>
            <a:ext cx="518091" cy="369332"/>
          </a:xfrm>
          <a:prstGeom prst="rect">
            <a:avLst/>
          </a:prstGeom>
          <a:noFill/>
        </p:spPr>
        <p:txBody>
          <a:bodyPr wrap="none" rtlCol="0">
            <a:spAutoFit/>
          </a:bodyPr>
          <a:lstStyle/>
          <a:p>
            <a:r>
              <a:rPr kumimoji="1" lang="en-AU" altLang="zh-TW" dirty="0"/>
              <a:t>GP</a:t>
            </a:r>
            <a:endParaRPr kumimoji="1" lang="zh-TW" altLang="en-US" dirty="0"/>
          </a:p>
        </p:txBody>
      </p:sp>
      <p:sp>
        <p:nvSpPr>
          <p:cNvPr id="13" name="TextBox 12"/>
          <p:cNvSpPr txBox="1"/>
          <p:nvPr/>
        </p:nvSpPr>
        <p:spPr>
          <a:xfrm>
            <a:off x="4572001" y="1599642"/>
            <a:ext cx="626240" cy="369332"/>
          </a:xfrm>
          <a:prstGeom prst="rect">
            <a:avLst/>
          </a:prstGeom>
          <a:noFill/>
        </p:spPr>
        <p:txBody>
          <a:bodyPr wrap="square" rtlCol="0">
            <a:spAutoFit/>
          </a:bodyPr>
          <a:lstStyle/>
          <a:p>
            <a:r>
              <a:rPr kumimoji="1" lang="en-AU" altLang="zh-TW" dirty="0"/>
              <a:t>PP</a:t>
            </a:r>
            <a:endParaRPr kumimoji="1" lang="zh-TW" altLang="en-US" dirty="0"/>
          </a:p>
        </p:txBody>
      </p:sp>
      <p:sp>
        <p:nvSpPr>
          <p:cNvPr id="15" name="TextBox 14"/>
          <p:cNvSpPr txBox="1"/>
          <p:nvPr/>
        </p:nvSpPr>
        <p:spPr>
          <a:xfrm>
            <a:off x="1331641" y="4353949"/>
            <a:ext cx="6669359" cy="523220"/>
          </a:xfrm>
          <a:prstGeom prst="rect">
            <a:avLst/>
          </a:prstGeom>
          <a:noFill/>
        </p:spPr>
        <p:txBody>
          <a:bodyPr wrap="square" rtlCol="0">
            <a:spAutoFit/>
          </a:bodyPr>
          <a:lstStyle/>
          <a:p>
            <a:r>
              <a:rPr kumimoji="1" lang="en-AU" altLang="zh-TW" sz="1400" dirty="0" err="1"/>
              <a:t>Clinical_AJCC</a:t>
            </a:r>
            <a:r>
              <a:rPr kumimoji="1" lang="en-AU" altLang="zh-TW" sz="1400" dirty="0"/>
              <a:t> = </a:t>
            </a:r>
            <a:r>
              <a:rPr kumimoji="1" lang="en-AU" altLang="zh-TW" sz="1400" u="sng" dirty="0"/>
              <a:t>4 AJCC variables</a:t>
            </a:r>
            <a:r>
              <a:rPr kumimoji="1" lang="en-AU" altLang="zh-TW" sz="1400" dirty="0"/>
              <a:t>: 1. Ulceration, 2. thickness of the primary tumour, 3. number of metastatic nodes and 4. nodal size.</a:t>
            </a:r>
            <a:endParaRPr kumimoji="1" lang="zh-TW" altLang="en-US" sz="1400" dirty="0"/>
          </a:p>
        </p:txBody>
      </p:sp>
      <p:sp>
        <p:nvSpPr>
          <p:cNvPr id="16" name="Rectangle 15"/>
          <p:cNvSpPr/>
          <p:nvPr/>
        </p:nvSpPr>
        <p:spPr>
          <a:xfrm>
            <a:off x="6707986" y="3276115"/>
            <a:ext cx="258416" cy="203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880059" y="3581177"/>
            <a:ext cx="258416" cy="203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misclassification.45.2014_edited.pdf"/>
          <p:cNvPicPr>
            <a:picLocks noChangeAspect="1"/>
          </p:cNvPicPr>
          <p:nvPr/>
        </p:nvPicPr>
        <p:blipFill rotWithShape="1">
          <a:blip r:embed="rId2">
            <a:extLst>
              <a:ext uri="{28A0092B-C50C-407E-A947-70E740481C1C}">
                <a14:useLocalDpi xmlns:a14="http://schemas.microsoft.com/office/drawing/2010/main" val="0"/>
              </a:ext>
            </a:extLst>
          </a:blip>
          <a:srcRect l="18506" t="73051" r="2798" b="7194"/>
          <a:stretch/>
        </p:blipFill>
        <p:spPr>
          <a:xfrm>
            <a:off x="1143000" y="3317444"/>
            <a:ext cx="5396933" cy="639018"/>
          </a:xfrm>
          <a:prstGeom prst="rect">
            <a:avLst/>
          </a:prstGeom>
        </p:spPr>
      </p:pic>
      <p:sp>
        <p:nvSpPr>
          <p:cNvPr id="22" name="TextBox 21"/>
          <p:cNvSpPr txBox="1"/>
          <p:nvPr/>
        </p:nvSpPr>
        <p:spPr>
          <a:xfrm>
            <a:off x="5891159" y="2240746"/>
            <a:ext cx="976549"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err="1"/>
              <a:t>Clinical_AJCC</a:t>
            </a:r>
            <a:endParaRPr kumimoji="1" lang="zh-TW" altLang="en-US" sz="1050" b="1" dirty="0"/>
          </a:p>
        </p:txBody>
      </p:sp>
      <p:sp>
        <p:nvSpPr>
          <p:cNvPr id="26" name="TextBox 25"/>
          <p:cNvSpPr txBox="1"/>
          <p:nvPr/>
        </p:nvSpPr>
        <p:spPr>
          <a:xfrm>
            <a:off x="5891158" y="2517745"/>
            <a:ext cx="442750"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CPM</a:t>
            </a:r>
            <a:endParaRPr kumimoji="1" lang="zh-TW" altLang="en-US" sz="1050" b="1" dirty="0"/>
          </a:p>
        </p:txBody>
      </p:sp>
      <p:sp>
        <p:nvSpPr>
          <p:cNvPr id="27" name="TextBox 26"/>
          <p:cNvSpPr txBox="1"/>
          <p:nvPr/>
        </p:nvSpPr>
        <p:spPr>
          <a:xfrm>
            <a:off x="5891159" y="2787775"/>
            <a:ext cx="556563"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mRNA</a:t>
            </a:r>
            <a:endParaRPr kumimoji="1" lang="zh-TW" altLang="en-US" sz="1050" b="1" dirty="0"/>
          </a:p>
        </p:txBody>
      </p:sp>
      <p:sp>
        <p:nvSpPr>
          <p:cNvPr id="28" name="TextBox 27"/>
          <p:cNvSpPr txBox="1"/>
          <p:nvPr/>
        </p:nvSpPr>
        <p:spPr>
          <a:xfrm>
            <a:off x="5891159" y="3042996"/>
            <a:ext cx="760144"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microRNA</a:t>
            </a:r>
            <a:endParaRPr kumimoji="1" lang="zh-TW" altLang="en-US" sz="1050" b="1" dirty="0"/>
          </a:p>
        </p:txBody>
      </p:sp>
      <p:sp>
        <p:nvSpPr>
          <p:cNvPr id="29" name="TextBox 28"/>
          <p:cNvSpPr txBox="1"/>
          <p:nvPr/>
        </p:nvSpPr>
        <p:spPr>
          <a:xfrm>
            <a:off x="5891158" y="3327835"/>
            <a:ext cx="974947"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CPM + mRNA</a:t>
            </a:r>
            <a:endParaRPr kumimoji="1" lang="zh-TW" altLang="en-US" sz="1050" b="1" dirty="0"/>
          </a:p>
        </p:txBody>
      </p:sp>
      <p:sp>
        <p:nvSpPr>
          <p:cNvPr id="30" name="TextBox 29"/>
          <p:cNvSpPr txBox="1"/>
          <p:nvPr/>
        </p:nvSpPr>
        <p:spPr>
          <a:xfrm>
            <a:off x="5891158" y="3597865"/>
            <a:ext cx="1178528"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CPM + microRNA</a:t>
            </a:r>
            <a:endParaRPr kumimoji="1" lang="zh-TW" altLang="en-US" sz="1050" b="1" dirty="0"/>
          </a:p>
        </p:txBody>
      </p:sp>
      <p:sp>
        <p:nvSpPr>
          <p:cNvPr id="32" name="TextBox 31"/>
          <p:cNvSpPr txBox="1"/>
          <p:nvPr/>
        </p:nvSpPr>
        <p:spPr>
          <a:xfrm>
            <a:off x="3327891" y="4029912"/>
            <a:ext cx="1082348" cy="369332"/>
          </a:xfrm>
          <a:prstGeom prst="rect">
            <a:avLst/>
          </a:prstGeom>
          <a:noFill/>
        </p:spPr>
        <p:txBody>
          <a:bodyPr wrap="none" rtlCol="0">
            <a:spAutoFit/>
          </a:bodyPr>
          <a:lstStyle/>
          <a:p>
            <a:r>
              <a:rPr kumimoji="1" lang="en-AU" altLang="zh-TW" dirty="0"/>
              <a:t>Samples</a:t>
            </a:r>
            <a:endParaRPr kumimoji="1" lang="zh-TW" altLang="en-US" dirty="0"/>
          </a:p>
        </p:txBody>
      </p:sp>
      <p:sp>
        <p:nvSpPr>
          <p:cNvPr id="23" name="TextBox 22"/>
          <p:cNvSpPr txBox="1"/>
          <p:nvPr/>
        </p:nvSpPr>
        <p:spPr>
          <a:xfrm>
            <a:off x="6271231" y="4807201"/>
            <a:ext cx="1819729" cy="230832"/>
          </a:xfrm>
          <a:prstGeom prst="rect">
            <a:avLst/>
          </a:prstGeom>
          <a:noFill/>
          <a:ln>
            <a:solidFill>
              <a:schemeClr val="tx1"/>
            </a:solidFill>
          </a:ln>
        </p:spPr>
        <p:txBody>
          <a:bodyPr wrap="none" rtlCol="0">
            <a:spAutoFit/>
          </a:bodyPr>
          <a:lstStyle/>
          <a:p>
            <a:r>
              <a:rPr lang="en-US" altLang="zh-TW" sz="900" dirty="0" err="1">
                <a:solidFill>
                  <a:srgbClr val="000000"/>
                </a:solidFill>
              </a:rPr>
              <a:t>Jayawardana</a:t>
            </a:r>
            <a:r>
              <a:rPr lang="en-US" altLang="zh-TW" sz="900" dirty="0">
                <a:solidFill>
                  <a:srgbClr val="000000"/>
                </a:solidFill>
              </a:rPr>
              <a:t> K et al, IJC, 2015 </a:t>
            </a:r>
            <a:endParaRPr kumimoji="1" lang="zh-TW" altLang="en-US" sz="900" dirty="0">
              <a:solidFill>
                <a:srgbClr val="000000"/>
              </a:solidFill>
            </a:endParaRPr>
          </a:p>
        </p:txBody>
      </p:sp>
      <p:sp>
        <p:nvSpPr>
          <p:cNvPr id="24" name="TextBox 23">
            <a:extLst>
              <a:ext uri="{FF2B5EF4-FFF2-40B4-BE49-F238E27FC236}">
                <a16:creationId xmlns:a16="http://schemas.microsoft.com/office/drawing/2014/main" id="{454B4AD1-D4B3-2E41-9FC4-5BFB63BD4074}"/>
              </a:ext>
            </a:extLst>
          </p:cNvPr>
          <p:cNvSpPr txBox="1"/>
          <p:nvPr/>
        </p:nvSpPr>
        <p:spPr>
          <a:xfrm>
            <a:off x="559330" y="1108443"/>
            <a:ext cx="4741041"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t>1. </a:t>
            </a:r>
            <a:r>
              <a:rPr lang="en-US" dirty="0"/>
              <a:t>Good performance regardless of the platform.</a:t>
            </a:r>
          </a:p>
        </p:txBody>
      </p:sp>
      <p:sp>
        <p:nvSpPr>
          <p:cNvPr id="25" name="Rectangle 24">
            <a:extLst>
              <a:ext uri="{FF2B5EF4-FFF2-40B4-BE49-F238E27FC236}">
                <a16:creationId xmlns:a16="http://schemas.microsoft.com/office/drawing/2014/main" id="{E7B8E9B9-2AD4-3341-B6A9-B7891A60380E}"/>
              </a:ext>
            </a:extLst>
          </p:cNvPr>
          <p:cNvSpPr/>
          <p:nvPr/>
        </p:nvSpPr>
        <p:spPr>
          <a:xfrm>
            <a:off x="5780884" y="1988990"/>
            <a:ext cx="108012" cy="2016413"/>
          </a:xfrm>
          <a:prstGeom prst="rect">
            <a:avLst/>
          </a:prstGeom>
          <a:noFill/>
          <a:ln w="28575"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F2C22C3-68FD-A446-B42B-E9F37BAE9F41}"/>
              </a:ext>
            </a:extLst>
          </p:cNvPr>
          <p:cNvSpPr/>
          <p:nvPr/>
        </p:nvSpPr>
        <p:spPr>
          <a:xfrm>
            <a:off x="3630396" y="1948537"/>
            <a:ext cx="108012" cy="2016413"/>
          </a:xfrm>
          <a:prstGeom prst="rect">
            <a:avLst/>
          </a:prstGeom>
          <a:noFill/>
          <a:ln w="28575"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638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AU" altLang="zh-TW" dirty="0"/>
              <a:t>Patient accuracy</a:t>
            </a:r>
            <a:endParaRPr kumimoji="1" lang="zh-TW" altLang="en-US" dirty="0"/>
          </a:p>
        </p:txBody>
      </p:sp>
      <p:pic>
        <p:nvPicPr>
          <p:cNvPr id="5" name="Picture 4" descr="misclassification.45.2014_edited.pdf"/>
          <p:cNvPicPr>
            <a:picLocks noChangeAspect="1"/>
          </p:cNvPicPr>
          <p:nvPr/>
        </p:nvPicPr>
        <p:blipFill rotWithShape="1">
          <a:blip r:embed="rId2">
            <a:extLst>
              <a:ext uri="{28A0092B-C50C-407E-A947-70E740481C1C}">
                <a14:useLocalDpi xmlns:a14="http://schemas.microsoft.com/office/drawing/2010/main" val="0"/>
              </a:ext>
            </a:extLst>
          </a:blip>
          <a:srcRect l="21304" t="21275" b="42343"/>
          <a:stretch/>
        </p:blipFill>
        <p:spPr>
          <a:xfrm>
            <a:off x="1331640" y="1977684"/>
            <a:ext cx="5396933" cy="1350150"/>
          </a:xfrm>
          <a:prstGeom prst="rect">
            <a:avLst/>
          </a:prstGeom>
        </p:spPr>
      </p:pic>
      <p:pic>
        <p:nvPicPr>
          <p:cNvPr id="6" name="Picture 5" descr="misclassification.45.2014_edited.pdf"/>
          <p:cNvPicPr>
            <a:picLocks noChangeAspect="1"/>
          </p:cNvPicPr>
          <p:nvPr/>
        </p:nvPicPr>
        <p:blipFill rotWithShape="1">
          <a:blip r:embed="rId2">
            <a:extLst>
              <a:ext uri="{28A0092B-C50C-407E-A947-70E740481C1C}">
                <a14:useLocalDpi xmlns:a14="http://schemas.microsoft.com/office/drawing/2010/main" val="0"/>
              </a:ext>
            </a:extLst>
          </a:blip>
          <a:srcRect r="71144" b="79496"/>
          <a:stretch/>
        </p:blipFill>
        <p:spPr>
          <a:xfrm>
            <a:off x="6103476" y="951570"/>
            <a:ext cx="1978914" cy="864097"/>
          </a:xfrm>
          <a:prstGeom prst="rect">
            <a:avLst/>
          </a:prstGeom>
        </p:spPr>
      </p:pic>
      <p:sp>
        <p:nvSpPr>
          <p:cNvPr id="10" name="Text Placeholder 4"/>
          <p:cNvSpPr txBox="1">
            <a:spLocks/>
          </p:cNvSpPr>
          <p:nvPr/>
        </p:nvSpPr>
        <p:spPr>
          <a:xfrm>
            <a:off x="469161" y="779715"/>
            <a:ext cx="6497241" cy="364343"/>
          </a:xfrm>
          <a:prstGeom prst="rect">
            <a:avLst/>
          </a:prstGeom>
        </p:spPr>
        <p:txBody>
          <a:bodyPr/>
          <a:lstStyle>
            <a:lvl1pPr marL="174625" indent="-174625" algn="l" defTabSz="914400" rtl="0" eaLnBrk="1" latinLnBrk="0" hangingPunct="1">
              <a:spcBef>
                <a:spcPts val="500"/>
              </a:spcBef>
              <a:spcAft>
                <a:spcPts val="500"/>
              </a:spcAft>
              <a:buClr>
                <a:schemeClr val="accent1"/>
              </a:buClr>
              <a:buFont typeface="Arial" pitchFamily="34" charset="0"/>
              <a:buChar char="›"/>
              <a:defRPr lang="en-US" sz="2000" kern="1200" dirty="0" smtClean="0">
                <a:solidFill>
                  <a:schemeClr val="tx1"/>
                </a:solidFill>
                <a:latin typeface="+mn-lt"/>
                <a:ea typeface="+mn-ea"/>
                <a:cs typeface="+mn-cs"/>
              </a:defRPr>
            </a:lvl1pPr>
            <a:lvl2pPr marL="361950" indent="-18415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2pPr>
            <a:lvl3pPr marL="539750" indent="-17780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3pPr>
            <a:lvl4pPr marL="717550" indent="-17780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4pPr>
            <a:lvl5pPr marL="895350" indent="-177800" algn="l" defTabSz="914400" rtl="0" eaLnBrk="1" latinLnBrk="0" hangingPunct="1">
              <a:spcBef>
                <a:spcPts val="500"/>
              </a:spcBef>
              <a:spcAft>
                <a:spcPts val="500"/>
              </a:spcAft>
              <a:buClr>
                <a:schemeClr val="accent1"/>
              </a:buClr>
              <a:buFont typeface="Arial" pitchFamily="34" charset="0"/>
              <a:buChar char="•"/>
              <a:defRPr lang="en-AU" sz="1600" kern="1200" dirty="0" smtClean="0">
                <a:solidFill>
                  <a:schemeClr val="tx1"/>
                </a:solidFill>
                <a:latin typeface="+mn-lt"/>
                <a:ea typeface="+mn-ea"/>
                <a:cs typeface="+mn-cs"/>
              </a:defRPr>
            </a:lvl5pPr>
            <a:lvl6pPr marL="1074738" indent="-174625"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kumimoji="1" lang="en-AU" altLang="zh-TW" sz="1500" dirty="0"/>
              <a:t>45 samples (excluding protein data)</a:t>
            </a:r>
            <a:endParaRPr kumimoji="1" lang="zh-TW" altLang="en-US" sz="1500" dirty="0"/>
          </a:p>
        </p:txBody>
      </p:sp>
      <p:sp>
        <p:nvSpPr>
          <p:cNvPr id="12" name="TextBox 11"/>
          <p:cNvSpPr txBox="1"/>
          <p:nvPr/>
        </p:nvSpPr>
        <p:spPr>
          <a:xfrm>
            <a:off x="2411760" y="1599642"/>
            <a:ext cx="518091" cy="369332"/>
          </a:xfrm>
          <a:prstGeom prst="rect">
            <a:avLst/>
          </a:prstGeom>
          <a:noFill/>
        </p:spPr>
        <p:txBody>
          <a:bodyPr wrap="none" rtlCol="0">
            <a:spAutoFit/>
          </a:bodyPr>
          <a:lstStyle/>
          <a:p>
            <a:r>
              <a:rPr kumimoji="1" lang="en-AU" altLang="zh-TW" dirty="0"/>
              <a:t>GP</a:t>
            </a:r>
            <a:endParaRPr kumimoji="1" lang="zh-TW" altLang="en-US" dirty="0"/>
          </a:p>
        </p:txBody>
      </p:sp>
      <p:sp>
        <p:nvSpPr>
          <p:cNvPr id="13" name="TextBox 12"/>
          <p:cNvSpPr txBox="1"/>
          <p:nvPr/>
        </p:nvSpPr>
        <p:spPr>
          <a:xfrm>
            <a:off x="4572001" y="1599642"/>
            <a:ext cx="626240" cy="369332"/>
          </a:xfrm>
          <a:prstGeom prst="rect">
            <a:avLst/>
          </a:prstGeom>
          <a:noFill/>
        </p:spPr>
        <p:txBody>
          <a:bodyPr wrap="square" rtlCol="0">
            <a:spAutoFit/>
          </a:bodyPr>
          <a:lstStyle/>
          <a:p>
            <a:r>
              <a:rPr kumimoji="1" lang="en-AU" altLang="zh-TW" dirty="0"/>
              <a:t>PP</a:t>
            </a:r>
            <a:endParaRPr kumimoji="1" lang="zh-TW" altLang="en-US" dirty="0"/>
          </a:p>
        </p:txBody>
      </p:sp>
      <p:sp>
        <p:nvSpPr>
          <p:cNvPr id="15" name="TextBox 14"/>
          <p:cNvSpPr txBox="1"/>
          <p:nvPr/>
        </p:nvSpPr>
        <p:spPr>
          <a:xfrm>
            <a:off x="1331641" y="4353949"/>
            <a:ext cx="6669359" cy="523220"/>
          </a:xfrm>
          <a:prstGeom prst="rect">
            <a:avLst/>
          </a:prstGeom>
          <a:noFill/>
        </p:spPr>
        <p:txBody>
          <a:bodyPr wrap="square" rtlCol="0">
            <a:spAutoFit/>
          </a:bodyPr>
          <a:lstStyle/>
          <a:p>
            <a:r>
              <a:rPr kumimoji="1" lang="en-AU" altLang="zh-TW" sz="1400" dirty="0" err="1"/>
              <a:t>Clinical_AJCC</a:t>
            </a:r>
            <a:r>
              <a:rPr kumimoji="1" lang="en-AU" altLang="zh-TW" sz="1400" dirty="0"/>
              <a:t> = </a:t>
            </a:r>
            <a:r>
              <a:rPr kumimoji="1" lang="en-AU" altLang="zh-TW" sz="1400" u="sng" dirty="0"/>
              <a:t>4 AJCC variables</a:t>
            </a:r>
            <a:r>
              <a:rPr kumimoji="1" lang="en-AU" altLang="zh-TW" sz="1400" dirty="0"/>
              <a:t>: 1. Ulceration, 2. thickness of the primary tumour, 3. number of metastatic nodes and 4. nodal size.</a:t>
            </a:r>
            <a:endParaRPr kumimoji="1" lang="zh-TW" altLang="en-US" sz="1400" dirty="0"/>
          </a:p>
        </p:txBody>
      </p:sp>
      <p:sp>
        <p:nvSpPr>
          <p:cNvPr id="16" name="Rectangle 15"/>
          <p:cNvSpPr/>
          <p:nvPr/>
        </p:nvSpPr>
        <p:spPr>
          <a:xfrm>
            <a:off x="6707986" y="3276115"/>
            <a:ext cx="258416" cy="203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880059" y="3581177"/>
            <a:ext cx="258416" cy="203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misclassification.45.2014_edited.pdf"/>
          <p:cNvPicPr>
            <a:picLocks noChangeAspect="1"/>
          </p:cNvPicPr>
          <p:nvPr/>
        </p:nvPicPr>
        <p:blipFill rotWithShape="1">
          <a:blip r:embed="rId2">
            <a:extLst>
              <a:ext uri="{28A0092B-C50C-407E-A947-70E740481C1C}">
                <a14:useLocalDpi xmlns:a14="http://schemas.microsoft.com/office/drawing/2010/main" val="0"/>
              </a:ext>
            </a:extLst>
          </a:blip>
          <a:srcRect l="18506" t="73051" r="2798" b="7194"/>
          <a:stretch/>
        </p:blipFill>
        <p:spPr>
          <a:xfrm>
            <a:off x="1143000" y="3317444"/>
            <a:ext cx="5396933" cy="639018"/>
          </a:xfrm>
          <a:prstGeom prst="rect">
            <a:avLst/>
          </a:prstGeom>
        </p:spPr>
      </p:pic>
      <p:sp>
        <p:nvSpPr>
          <p:cNvPr id="22" name="TextBox 21"/>
          <p:cNvSpPr txBox="1"/>
          <p:nvPr/>
        </p:nvSpPr>
        <p:spPr>
          <a:xfrm>
            <a:off x="5891159" y="2240746"/>
            <a:ext cx="976549"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err="1"/>
              <a:t>Clinical_AJCC</a:t>
            </a:r>
            <a:endParaRPr kumimoji="1" lang="zh-TW" altLang="en-US" sz="1050" b="1" dirty="0"/>
          </a:p>
        </p:txBody>
      </p:sp>
      <p:sp>
        <p:nvSpPr>
          <p:cNvPr id="26" name="TextBox 25"/>
          <p:cNvSpPr txBox="1"/>
          <p:nvPr/>
        </p:nvSpPr>
        <p:spPr>
          <a:xfrm>
            <a:off x="5891158" y="2517745"/>
            <a:ext cx="442750"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CPM</a:t>
            </a:r>
            <a:endParaRPr kumimoji="1" lang="zh-TW" altLang="en-US" sz="1050" b="1" dirty="0"/>
          </a:p>
        </p:txBody>
      </p:sp>
      <p:sp>
        <p:nvSpPr>
          <p:cNvPr id="27" name="TextBox 26"/>
          <p:cNvSpPr txBox="1"/>
          <p:nvPr/>
        </p:nvSpPr>
        <p:spPr>
          <a:xfrm>
            <a:off x="5891159" y="2787775"/>
            <a:ext cx="556563"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mRNA</a:t>
            </a:r>
            <a:endParaRPr kumimoji="1" lang="zh-TW" altLang="en-US" sz="1050" b="1" dirty="0"/>
          </a:p>
        </p:txBody>
      </p:sp>
      <p:sp>
        <p:nvSpPr>
          <p:cNvPr id="28" name="TextBox 27"/>
          <p:cNvSpPr txBox="1"/>
          <p:nvPr/>
        </p:nvSpPr>
        <p:spPr>
          <a:xfrm>
            <a:off x="5891159" y="3042996"/>
            <a:ext cx="760144"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microRNA</a:t>
            </a:r>
            <a:endParaRPr kumimoji="1" lang="zh-TW" altLang="en-US" sz="1050" b="1" dirty="0"/>
          </a:p>
        </p:txBody>
      </p:sp>
      <p:sp>
        <p:nvSpPr>
          <p:cNvPr id="29" name="TextBox 28"/>
          <p:cNvSpPr txBox="1"/>
          <p:nvPr/>
        </p:nvSpPr>
        <p:spPr>
          <a:xfrm>
            <a:off x="5891158" y="3327835"/>
            <a:ext cx="974947"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CPM + mRNA</a:t>
            </a:r>
            <a:endParaRPr kumimoji="1" lang="zh-TW" altLang="en-US" sz="1050" b="1" dirty="0"/>
          </a:p>
        </p:txBody>
      </p:sp>
      <p:sp>
        <p:nvSpPr>
          <p:cNvPr id="30" name="TextBox 29"/>
          <p:cNvSpPr txBox="1"/>
          <p:nvPr/>
        </p:nvSpPr>
        <p:spPr>
          <a:xfrm>
            <a:off x="5891158" y="3597865"/>
            <a:ext cx="1178528"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CPM + microRNA</a:t>
            </a:r>
            <a:endParaRPr kumimoji="1" lang="zh-TW" altLang="en-US" sz="1050" b="1" dirty="0"/>
          </a:p>
        </p:txBody>
      </p:sp>
      <p:sp>
        <p:nvSpPr>
          <p:cNvPr id="32" name="TextBox 31"/>
          <p:cNvSpPr txBox="1"/>
          <p:nvPr/>
        </p:nvSpPr>
        <p:spPr>
          <a:xfrm>
            <a:off x="3327891" y="4029912"/>
            <a:ext cx="1082348" cy="369332"/>
          </a:xfrm>
          <a:prstGeom prst="rect">
            <a:avLst/>
          </a:prstGeom>
          <a:noFill/>
        </p:spPr>
        <p:txBody>
          <a:bodyPr wrap="none" rtlCol="0">
            <a:spAutoFit/>
          </a:bodyPr>
          <a:lstStyle/>
          <a:p>
            <a:r>
              <a:rPr kumimoji="1" lang="en-AU" altLang="zh-TW" dirty="0"/>
              <a:t>Samples</a:t>
            </a:r>
            <a:endParaRPr kumimoji="1" lang="zh-TW" altLang="en-US" dirty="0"/>
          </a:p>
        </p:txBody>
      </p:sp>
      <p:sp>
        <p:nvSpPr>
          <p:cNvPr id="23" name="TextBox 22"/>
          <p:cNvSpPr txBox="1"/>
          <p:nvPr/>
        </p:nvSpPr>
        <p:spPr>
          <a:xfrm>
            <a:off x="6271231" y="4807201"/>
            <a:ext cx="1819729" cy="230832"/>
          </a:xfrm>
          <a:prstGeom prst="rect">
            <a:avLst/>
          </a:prstGeom>
          <a:noFill/>
          <a:ln>
            <a:solidFill>
              <a:schemeClr val="tx1"/>
            </a:solidFill>
          </a:ln>
        </p:spPr>
        <p:txBody>
          <a:bodyPr wrap="none" rtlCol="0">
            <a:spAutoFit/>
          </a:bodyPr>
          <a:lstStyle/>
          <a:p>
            <a:r>
              <a:rPr lang="en-US" altLang="zh-TW" sz="900" dirty="0" err="1">
                <a:solidFill>
                  <a:srgbClr val="000000"/>
                </a:solidFill>
              </a:rPr>
              <a:t>Jayawardana</a:t>
            </a:r>
            <a:r>
              <a:rPr lang="en-US" altLang="zh-TW" sz="900" dirty="0">
                <a:solidFill>
                  <a:srgbClr val="000000"/>
                </a:solidFill>
              </a:rPr>
              <a:t> K et al, IJC, 2015 </a:t>
            </a:r>
            <a:endParaRPr kumimoji="1" lang="zh-TW" altLang="en-US" sz="900" dirty="0">
              <a:solidFill>
                <a:srgbClr val="000000"/>
              </a:solidFill>
            </a:endParaRPr>
          </a:p>
        </p:txBody>
      </p:sp>
      <p:sp>
        <p:nvSpPr>
          <p:cNvPr id="24" name="TextBox 23">
            <a:extLst>
              <a:ext uri="{FF2B5EF4-FFF2-40B4-BE49-F238E27FC236}">
                <a16:creationId xmlns:a16="http://schemas.microsoft.com/office/drawing/2014/main" id="{454B4AD1-D4B3-2E41-9FC4-5BFB63BD4074}"/>
              </a:ext>
            </a:extLst>
          </p:cNvPr>
          <p:cNvSpPr txBox="1"/>
          <p:nvPr/>
        </p:nvSpPr>
        <p:spPr>
          <a:xfrm>
            <a:off x="559330" y="1108443"/>
            <a:ext cx="4741041"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t>1. </a:t>
            </a:r>
            <a:r>
              <a:rPr lang="en-US" dirty="0"/>
              <a:t>Good performance regardless of the platform.</a:t>
            </a:r>
          </a:p>
        </p:txBody>
      </p:sp>
      <p:sp>
        <p:nvSpPr>
          <p:cNvPr id="25" name="Rectangle 24">
            <a:extLst>
              <a:ext uri="{FF2B5EF4-FFF2-40B4-BE49-F238E27FC236}">
                <a16:creationId xmlns:a16="http://schemas.microsoft.com/office/drawing/2014/main" id="{E7B8E9B9-2AD4-3341-B6A9-B7891A60380E}"/>
              </a:ext>
            </a:extLst>
          </p:cNvPr>
          <p:cNvSpPr/>
          <p:nvPr/>
        </p:nvSpPr>
        <p:spPr>
          <a:xfrm>
            <a:off x="5780884" y="1988990"/>
            <a:ext cx="108012" cy="2016413"/>
          </a:xfrm>
          <a:prstGeom prst="rect">
            <a:avLst/>
          </a:prstGeom>
          <a:noFill/>
          <a:ln w="28575"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F2C22C3-68FD-A446-B42B-E9F37BAE9F41}"/>
              </a:ext>
            </a:extLst>
          </p:cNvPr>
          <p:cNvSpPr/>
          <p:nvPr/>
        </p:nvSpPr>
        <p:spPr>
          <a:xfrm>
            <a:off x="3630396" y="1948537"/>
            <a:ext cx="108012" cy="2016413"/>
          </a:xfrm>
          <a:prstGeom prst="rect">
            <a:avLst/>
          </a:prstGeom>
          <a:noFill/>
          <a:ln w="28575"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275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AU" altLang="zh-TW" dirty="0"/>
              <a:t>Patient accuracy</a:t>
            </a:r>
            <a:endParaRPr kumimoji="1" lang="zh-TW" altLang="en-US" dirty="0"/>
          </a:p>
        </p:txBody>
      </p:sp>
      <p:pic>
        <p:nvPicPr>
          <p:cNvPr id="5" name="Picture 4" descr="misclassification.45.2014_edited.pdf"/>
          <p:cNvPicPr>
            <a:picLocks noChangeAspect="1"/>
          </p:cNvPicPr>
          <p:nvPr/>
        </p:nvPicPr>
        <p:blipFill rotWithShape="1">
          <a:blip r:embed="rId2">
            <a:extLst>
              <a:ext uri="{28A0092B-C50C-407E-A947-70E740481C1C}">
                <a14:useLocalDpi xmlns:a14="http://schemas.microsoft.com/office/drawing/2010/main" val="0"/>
              </a:ext>
            </a:extLst>
          </a:blip>
          <a:srcRect l="21304" t="21275" b="42343"/>
          <a:stretch/>
        </p:blipFill>
        <p:spPr>
          <a:xfrm>
            <a:off x="1331640" y="1977684"/>
            <a:ext cx="5396933" cy="1350150"/>
          </a:xfrm>
          <a:prstGeom prst="rect">
            <a:avLst/>
          </a:prstGeom>
        </p:spPr>
      </p:pic>
      <p:pic>
        <p:nvPicPr>
          <p:cNvPr id="6" name="Picture 5" descr="misclassification.45.2014_edited.pdf"/>
          <p:cNvPicPr>
            <a:picLocks noChangeAspect="1"/>
          </p:cNvPicPr>
          <p:nvPr/>
        </p:nvPicPr>
        <p:blipFill rotWithShape="1">
          <a:blip r:embed="rId2">
            <a:extLst>
              <a:ext uri="{28A0092B-C50C-407E-A947-70E740481C1C}">
                <a14:useLocalDpi xmlns:a14="http://schemas.microsoft.com/office/drawing/2010/main" val="0"/>
              </a:ext>
            </a:extLst>
          </a:blip>
          <a:srcRect r="71144" b="79496"/>
          <a:stretch/>
        </p:blipFill>
        <p:spPr>
          <a:xfrm>
            <a:off x="6103476" y="951570"/>
            <a:ext cx="1978914" cy="864097"/>
          </a:xfrm>
          <a:prstGeom prst="rect">
            <a:avLst/>
          </a:prstGeom>
        </p:spPr>
      </p:pic>
      <p:sp>
        <p:nvSpPr>
          <p:cNvPr id="10" name="Text Placeholder 4"/>
          <p:cNvSpPr txBox="1">
            <a:spLocks/>
          </p:cNvSpPr>
          <p:nvPr/>
        </p:nvSpPr>
        <p:spPr>
          <a:xfrm>
            <a:off x="469161" y="779715"/>
            <a:ext cx="6497241" cy="364343"/>
          </a:xfrm>
          <a:prstGeom prst="rect">
            <a:avLst/>
          </a:prstGeom>
        </p:spPr>
        <p:txBody>
          <a:bodyPr/>
          <a:lstStyle>
            <a:lvl1pPr marL="174625" indent="-174625" algn="l" defTabSz="914400" rtl="0" eaLnBrk="1" latinLnBrk="0" hangingPunct="1">
              <a:spcBef>
                <a:spcPts val="500"/>
              </a:spcBef>
              <a:spcAft>
                <a:spcPts val="500"/>
              </a:spcAft>
              <a:buClr>
                <a:schemeClr val="accent1"/>
              </a:buClr>
              <a:buFont typeface="Arial" pitchFamily="34" charset="0"/>
              <a:buChar char="›"/>
              <a:defRPr lang="en-US" sz="2000" kern="1200" dirty="0" smtClean="0">
                <a:solidFill>
                  <a:schemeClr val="tx1"/>
                </a:solidFill>
                <a:latin typeface="+mn-lt"/>
                <a:ea typeface="+mn-ea"/>
                <a:cs typeface="+mn-cs"/>
              </a:defRPr>
            </a:lvl1pPr>
            <a:lvl2pPr marL="361950" indent="-18415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2pPr>
            <a:lvl3pPr marL="539750" indent="-17780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3pPr>
            <a:lvl4pPr marL="717550" indent="-17780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4pPr>
            <a:lvl5pPr marL="895350" indent="-177800" algn="l" defTabSz="914400" rtl="0" eaLnBrk="1" latinLnBrk="0" hangingPunct="1">
              <a:spcBef>
                <a:spcPts val="500"/>
              </a:spcBef>
              <a:spcAft>
                <a:spcPts val="500"/>
              </a:spcAft>
              <a:buClr>
                <a:schemeClr val="accent1"/>
              </a:buClr>
              <a:buFont typeface="Arial" pitchFamily="34" charset="0"/>
              <a:buChar char="•"/>
              <a:defRPr lang="en-AU" sz="1600" kern="1200" dirty="0" smtClean="0">
                <a:solidFill>
                  <a:schemeClr val="tx1"/>
                </a:solidFill>
                <a:latin typeface="+mn-lt"/>
                <a:ea typeface="+mn-ea"/>
                <a:cs typeface="+mn-cs"/>
              </a:defRPr>
            </a:lvl5pPr>
            <a:lvl6pPr marL="1074738" indent="-174625"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kumimoji="1" lang="en-AU" altLang="zh-TW" sz="1500" dirty="0"/>
              <a:t>45 samples (excluding protein data)</a:t>
            </a:r>
            <a:endParaRPr kumimoji="1" lang="zh-TW" altLang="en-US" sz="1500" dirty="0"/>
          </a:p>
        </p:txBody>
      </p:sp>
      <p:sp>
        <p:nvSpPr>
          <p:cNvPr id="12" name="TextBox 11"/>
          <p:cNvSpPr txBox="1"/>
          <p:nvPr/>
        </p:nvSpPr>
        <p:spPr>
          <a:xfrm>
            <a:off x="2411760" y="1599642"/>
            <a:ext cx="518091" cy="369332"/>
          </a:xfrm>
          <a:prstGeom prst="rect">
            <a:avLst/>
          </a:prstGeom>
          <a:noFill/>
        </p:spPr>
        <p:txBody>
          <a:bodyPr wrap="none" rtlCol="0">
            <a:spAutoFit/>
          </a:bodyPr>
          <a:lstStyle/>
          <a:p>
            <a:r>
              <a:rPr kumimoji="1" lang="en-AU" altLang="zh-TW" dirty="0"/>
              <a:t>GP</a:t>
            </a:r>
            <a:endParaRPr kumimoji="1" lang="zh-TW" altLang="en-US" dirty="0"/>
          </a:p>
        </p:txBody>
      </p:sp>
      <p:sp>
        <p:nvSpPr>
          <p:cNvPr id="13" name="TextBox 12"/>
          <p:cNvSpPr txBox="1"/>
          <p:nvPr/>
        </p:nvSpPr>
        <p:spPr>
          <a:xfrm>
            <a:off x="4572001" y="1599642"/>
            <a:ext cx="626240" cy="369332"/>
          </a:xfrm>
          <a:prstGeom prst="rect">
            <a:avLst/>
          </a:prstGeom>
          <a:noFill/>
        </p:spPr>
        <p:txBody>
          <a:bodyPr wrap="square" rtlCol="0">
            <a:spAutoFit/>
          </a:bodyPr>
          <a:lstStyle/>
          <a:p>
            <a:r>
              <a:rPr kumimoji="1" lang="en-AU" altLang="zh-TW" dirty="0"/>
              <a:t>PP</a:t>
            </a:r>
            <a:endParaRPr kumimoji="1" lang="zh-TW" altLang="en-US" dirty="0"/>
          </a:p>
        </p:txBody>
      </p:sp>
      <p:sp>
        <p:nvSpPr>
          <p:cNvPr id="15" name="TextBox 14"/>
          <p:cNvSpPr txBox="1"/>
          <p:nvPr/>
        </p:nvSpPr>
        <p:spPr>
          <a:xfrm>
            <a:off x="1331641" y="4353949"/>
            <a:ext cx="6669359" cy="523220"/>
          </a:xfrm>
          <a:prstGeom prst="rect">
            <a:avLst/>
          </a:prstGeom>
          <a:noFill/>
        </p:spPr>
        <p:txBody>
          <a:bodyPr wrap="square" rtlCol="0">
            <a:spAutoFit/>
          </a:bodyPr>
          <a:lstStyle/>
          <a:p>
            <a:r>
              <a:rPr kumimoji="1" lang="en-AU" altLang="zh-TW" sz="1400" dirty="0" err="1"/>
              <a:t>Clinical_AJCC</a:t>
            </a:r>
            <a:r>
              <a:rPr kumimoji="1" lang="en-AU" altLang="zh-TW" sz="1400" dirty="0"/>
              <a:t> = </a:t>
            </a:r>
            <a:r>
              <a:rPr kumimoji="1" lang="en-AU" altLang="zh-TW" sz="1400" u="sng" dirty="0"/>
              <a:t>4 AJCC variables</a:t>
            </a:r>
            <a:r>
              <a:rPr kumimoji="1" lang="en-AU" altLang="zh-TW" sz="1400" dirty="0"/>
              <a:t>: 1. Ulceration, 2. thickness of the primary tumour, 3. number of metastatic nodes and 4. nodal size.</a:t>
            </a:r>
            <a:endParaRPr kumimoji="1" lang="zh-TW" altLang="en-US" sz="1400" dirty="0"/>
          </a:p>
        </p:txBody>
      </p:sp>
      <p:sp>
        <p:nvSpPr>
          <p:cNvPr id="16" name="Rectangle 15"/>
          <p:cNvSpPr/>
          <p:nvPr/>
        </p:nvSpPr>
        <p:spPr>
          <a:xfrm>
            <a:off x="6707986" y="3276115"/>
            <a:ext cx="258416" cy="203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880059" y="3581177"/>
            <a:ext cx="258416" cy="203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misclassification.45.2014_edited.pdf"/>
          <p:cNvPicPr>
            <a:picLocks noChangeAspect="1"/>
          </p:cNvPicPr>
          <p:nvPr/>
        </p:nvPicPr>
        <p:blipFill rotWithShape="1">
          <a:blip r:embed="rId2">
            <a:extLst>
              <a:ext uri="{28A0092B-C50C-407E-A947-70E740481C1C}">
                <a14:useLocalDpi xmlns:a14="http://schemas.microsoft.com/office/drawing/2010/main" val="0"/>
              </a:ext>
            </a:extLst>
          </a:blip>
          <a:srcRect l="18506" t="73051" r="2798" b="7194"/>
          <a:stretch/>
        </p:blipFill>
        <p:spPr>
          <a:xfrm>
            <a:off x="1143000" y="3317444"/>
            <a:ext cx="5396933" cy="639018"/>
          </a:xfrm>
          <a:prstGeom prst="rect">
            <a:avLst/>
          </a:prstGeom>
        </p:spPr>
      </p:pic>
      <p:sp>
        <p:nvSpPr>
          <p:cNvPr id="22" name="TextBox 21"/>
          <p:cNvSpPr txBox="1"/>
          <p:nvPr/>
        </p:nvSpPr>
        <p:spPr>
          <a:xfrm>
            <a:off x="5891159" y="2240746"/>
            <a:ext cx="976549"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err="1"/>
              <a:t>Clinical_AJCC</a:t>
            </a:r>
            <a:endParaRPr kumimoji="1" lang="zh-TW" altLang="en-US" sz="1050" b="1" dirty="0"/>
          </a:p>
        </p:txBody>
      </p:sp>
      <p:sp>
        <p:nvSpPr>
          <p:cNvPr id="26" name="TextBox 25"/>
          <p:cNvSpPr txBox="1"/>
          <p:nvPr/>
        </p:nvSpPr>
        <p:spPr>
          <a:xfrm>
            <a:off x="5891158" y="2517745"/>
            <a:ext cx="442750"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CPM</a:t>
            </a:r>
            <a:endParaRPr kumimoji="1" lang="zh-TW" altLang="en-US" sz="1050" b="1" dirty="0"/>
          </a:p>
        </p:txBody>
      </p:sp>
      <p:sp>
        <p:nvSpPr>
          <p:cNvPr id="27" name="TextBox 26"/>
          <p:cNvSpPr txBox="1"/>
          <p:nvPr/>
        </p:nvSpPr>
        <p:spPr>
          <a:xfrm>
            <a:off x="5891159" y="2787775"/>
            <a:ext cx="556563"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mRNA</a:t>
            </a:r>
            <a:endParaRPr kumimoji="1" lang="zh-TW" altLang="en-US" sz="1050" b="1" dirty="0"/>
          </a:p>
        </p:txBody>
      </p:sp>
      <p:sp>
        <p:nvSpPr>
          <p:cNvPr id="28" name="TextBox 27"/>
          <p:cNvSpPr txBox="1"/>
          <p:nvPr/>
        </p:nvSpPr>
        <p:spPr>
          <a:xfrm>
            <a:off x="5891159" y="3042996"/>
            <a:ext cx="760144"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microRNA</a:t>
            </a:r>
            <a:endParaRPr kumimoji="1" lang="zh-TW" altLang="en-US" sz="1050" b="1" dirty="0"/>
          </a:p>
        </p:txBody>
      </p:sp>
      <p:sp>
        <p:nvSpPr>
          <p:cNvPr id="29" name="TextBox 28"/>
          <p:cNvSpPr txBox="1"/>
          <p:nvPr/>
        </p:nvSpPr>
        <p:spPr>
          <a:xfrm>
            <a:off x="5891158" y="3327835"/>
            <a:ext cx="974947"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CPM + mRNA</a:t>
            </a:r>
            <a:endParaRPr kumimoji="1" lang="zh-TW" altLang="en-US" sz="1050" b="1" dirty="0"/>
          </a:p>
        </p:txBody>
      </p:sp>
      <p:sp>
        <p:nvSpPr>
          <p:cNvPr id="30" name="TextBox 29"/>
          <p:cNvSpPr txBox="1"/>
          <p:nvPr/>
        </p:nvSpPr>
        <p:spPr>
          <a:xfrm>
            <a:off x="5891158" y="3597865"/>
            <a:ext cx="1178528"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CPM + microRNA</a:t>
            </a:r>
            <a:endParaRPr kumimoji="1" lang="zh-TW" altLang="en-US" sz="1050" b="1" dirty="0"/>
          </a:p>
        </p:txBody>
      </p:sp>
      <p:sp>
        <p:nvSpPr>
          <p:cNvPr id="32" name="TextBox 31"/>
          <p:cNvSpPr txBox="1"/>
          <p:nvPr/>
        </p:nvSpPr>
        <p:spPr>
          <a:xfrm>
            <a:off x="3327891" y="4029912"/>
            <a:ext cx="1082348" cy="369332"/>
          </a:xfrm>
          <a:prstGeom prst="rect">
            <a:avLst/>
          </a:prstGeom>
          <a:noFill/>
        </p:spPr>
        <p:txBody>
          <a:bodyPr wrap="none" rtlCol="0">
            <a:spAutoFit/>
          </a:bodyPr>
          <a:lstStyle/>
          <a:p>
            <a:r>
              <a:rPr kumimoji="1" lang="en-AU" altLang="zh-TW" dirty="0"/>
              <a:t>Samples</a:t>
            </a:r>
            <a:endParaRPr kumimoji="1" lang="zh-TW" altLang="en-US" dirty="0"/>
          </a:p>
        </p:txBody>
      </p:sp>
      <p:sp>
        <p:nvSpPr>
          <p:cNvPr id="23" name="TextBox 22"/>
          <p:cNvSpPr txBox="1"/>
          <p:nvPr/>
        </p:nvSpPr>
        <p:spPr>
          <a:xfrm>
            <a:off x="6271231" y="4807201"/>
            <a:ext cx="1819729" cy="230832"/>
          </a:xfrm>
          <a:prstGeom prst="rect">
            <a:avLst/>
          </a:prstGeom>
          <a:noFill/>
          <a:ln>
            <a:solidFill>
              <a:schemeClr val="tx1"/>
            </a:solidFill>
          </a:ln>
        </p:spPr>
        <p:txBody>
          <a:bodyPr wrap="none" rtlCol="0">
            <a:spAutoFit/>
          </a:bodyPr>
          <a:lstStyle/>
          <a:p>
            <a:r>
              <a:rPr lang="en-US" altLang="zh-TW" sz="900" dirty="0" err="1">
                <a:solidFill>
                  <a:srgbClr val="000000"/>
                </a:solidFill>
              </a:rPr>
              <a:t>Jayawardana</a:t>
            </a:r>
            <a:r>
              <a:rPr lang="en-US" altLang="zh-TW" sz="900" dirty="0">
                <a:solidFill>
                  <a:srgbClr val="000000"/>
                </a:solidFill>
              </a:rPr>
              <a:t> K et al, IJC, 2015 </a:t>
            </a:r>
            <a:endParaRPr kumimoji="1" lang="zh-TW" altLang="en-US" sz="900" dirty="0">
              <a:solidFill>
                <a:srgbClr val="000000"/>
              </a:solidFill>
            </a:endParaRPr>
          </a:p>
        </p:txBody>
      </p:sp>
      <p:sp>
        <p:nvSpPr>
          <p:cNvPr id="31" name="Rectangle 30">
            <a:extLst>
              <a:ext uri="{FF2B5EF4-FFF2-40B4-BE49-F238E27FC236}">
                <a16:creationId xmlns:a16="http://schemas.microsoft.com/office/drawing/2014/main" id="{1F2C22C3-68FD-A446-B42B-E9F37BAE9F41}"/>
              </a:ext>
            </a:extLst>
          </p:cNvPr>
          <p:cNvSpPr/>
          <p:nvPr/>
        </p:nvSpPr>
        <p:spPr>
          <a:xfrm>
            <a:off x="1506525" y="1930674"/>
            <a:ext cx="108012" cy="2016413"/>
          </a:xfrm>
          <a:prstGeom prst="rect">
            <a:avLst/>
          </a:prstGeom>
          <a:noFill/>
          <a:ln w="28575"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E8868397-DB3F-A149-8E00-58F2C5C43217}"/>
              </a:ext>
            </a:extLst>
          </p:cNvPr>
          <p:cNvSpPr txBox="1"/>
          <p:nvPr/>
        </p:nvSpPr>
        <p:spPr>
          <a:xfrm>
            <a:off x="469161" y="1098763"/>
            <a:ext cx="5036507"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a:t>2. Only one sample that is extremely hard to classify</a:t>
            </a:r>
          </a:p>
        </p:txBody>
      </p:sp>
    </p:spTree>
    <p:extLst>
      <p:ext uri="{BB962C8B-B14F-4D97-AF65-F5344CB8AC3E}">
        <p14:creationId xmlns:p14="http://schemas.microsoft.com/office/powerpoint/2010/main" val="1947121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AU" altLang="zh-TW" dirty="0"/>
              <a:t>Patient accuracy</a:t>
            </a:r>
            <a:endParaRPr kumimoji="1" lang="zh-TW" altLang="en-US" dirty="0"/>
          </a:p>
        </p:txBody>
      </p:sp>
      <p:pic>
        <p:nvPicPr>
          <p:cNvPr id="5" name="Picture 4" descr="misclassification.45.2014_edited.pdf"/>
          <p:cNvPicPr>
            <a:picLocks noChangeAspect="1"/>
          </p:cNvPicPr>
          <p:nvPr/>
        </p:nvPicPr>
        <p:blipFill rotWithShape="1">
          <a:blip r:embed="rId2">
            <a:extLst>
              <a:ext uri="{28A0092B-C50C-407E-A947-70E740481C1C}">
                <a14:useLocalDpi xmlns:a14="http://schemas.microsoft.com/office/drawing/2010/main" val="0"/>
              </a:ext>
            </a:extLst>
          </a:blip>
          <a:srcRect l="21304" t="21275" b="42343"/>
          <a:stretch/>
        </p:blipFill>
        <p:spPr>
          <a:xfrm>
            <a:off x="1331640" y="1977684"/>
            <a:ext cx="5396933" cy="1350150"/>
          </a:xfrm>
          <a:prstGeom prst="rect">
            <a:avLst/>
          </a:prstGeom>
        </p:spPr>
      </p:pic>
      <p:pic>
        <p:nvPicPr>
          <p:cNvPr id="6" name="Picture 5" descr="misclassification.45.2014_edited.pdf"/>
          <p:cNvPicPr>
            <a:picLocks noChangeAspect="1"/>
          </p:cNvPicPr>
          <p:nvPr/>
        </p:nvPicPr>
        <p:blipFill rotWithShape="1">
          <a:blip r:embed="rId2">
            <a:extLst>
              <a:ext uri="{28A0092B-C50C-407E-A947-70E740481C1C}">
                <a14:useLocalDpi xmlns:a14="http://schemas.microsoft.com/office/drawing/2010/main" val="0"/>
              </a:ext>
            </a:extLst>
          </a:blip>
          <a:srcRect r="71144" b="79496"/>
          <a:stretch/>
        </p:blipFill>
        <p:spPr>
          <a:xfrm>
            <a:off x="6103476" y="951570"/>
            <a:ext cx="1978914" cy="864097"/>
          </a:xfrm>
          <a:prstGeom prst="rect">
            <a:avLst/>
          </a:prstGeom>
        </p:spPr>
      </p:pic>
      <p:sp>
        <p:nvSpPr>
          <p:cNvPr id="10" name="Text Placeholder 4"/>
          <p:cNvSpPr txBox="1">
            <a:spLocks/>
          </p:cNvSpPr>
          <p:nvPr/>
        </p:nvSpPr>
        <p:spPr>
          <a:xfrm>
            <a:off x="469161" y="779715"/>
            <a:ext cx="6497241" cy="364343"/>
          </a:xfrm>
          <a:prstGeom prst="rect">
            <a:avLst/>
          </a:prstGeom>
        </p:spPr>
        <p:txBody>
          <a:bodyPr/>
          <a:lstStyle>
            <a:lvl1pPr marL="174625" indent="-174625" algn="l" defTabSz="914400" rtl="0" eaLnBrk="1" latinLnBrk="0" hangingPunct="1">
              <a:spcBef>
                <a:spcPts val="500"/>
              </a:spcBef>
              <a:spcAft>
                <a:spcPts val="500"/>
              </a:spcAft>
              <a:buClr>
                <a:schemeClr val="accent1"/>
              </a:buClr>
              <a:buFont typeface="Arial" pitchFamily="34" charset="0"/>
              <a:buChar char="›"/>
              <a:defRPr lang="en-US" sz="2000" kern="1200" dirty="0" smtClean="0">
                <a:solidFill>
                  <a:schemeClr val="tx1"/>
                </a:solidFill>
                <a:latin typeface="+mn-lt"/>
                <a:ea typeface="+mn-ea"/>
                <a:cs typeface="+mn-cs"/>
              </a:defRPr>
            </a:lvl1pPr>
            <a:lvl2pPr marL="361950" indent="-18415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2pPr>
            <a:lvl3pPr marL="539750" indent="-17780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3pPr>
            <a:lvl4pPr marL="717550" indent="-17780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4pPr>
            <a:lvl5pPr marL="895350" indent="-177800" algn="l" defTabSz="914400" rtl="0" eaLnBrk="1" latinLnBrk="0" hangingPunct="1">
              <a:spcBef>
                <a:spcPts val="500"/>
              </a:spcBef>
              <a:spcAft>
                <a:spcPts val="500"/>
              </a:spcAft>
              <a:buClr>
                <a:schemeClr val="accent1"/>
              </a:buClr>
              <a:buFont typeface="Arial" pitchFamily="34" charset="0"/>
              <a:buChar char="•"/>
              <a:defRPr lang="en-AU" sz="1600" kern="1200" dirty="0" smtClean="0">
                <a:solidFill>
                  <a:schemeClr val="tx1"/>
                </a:solidFill>
                <a:latin typeface="+mn-lt"/>
                <a:ea typeface="+mn-ea"/>
                <a:cs typeface="+mn-cs"/>
              </a:defRPr>
            </a:lvl5pPr>
            <a:lvl6pPr marL="1074738" indent="-174625"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kumimoji="1" lang="en-AU" altLang="zh-TW" sz="1500" dirty="0"/>
              <a:t>45 samples (excluding protein data)</a:t>
            </a:r>
            <a:endParaRPr kumimoji="1" lang="zh-TW" altLang="en-US" sz="1500" dirty="0"/>
          </a:p>
        </p:txBody>
      </p:sp>
      <p:sp>
        <p:nvSpPr>
          <p:cNvPr id="12" name="TextBox 11"/>
          <p:cNvSpPr txBox="1"/>
          <p:nvPr/>
        </p:nvSpPr>
        <p:spPr>
          <a:xfrm>
            <a:off x="2411760" y="1599642"/>
            <a:ext cx="518091" cy="369332"/>
          </a:xfrm>
          <a:prstGeom prst="rect">
            <a:avLst/>
          </a:prstGeom>
          <a:noFill/>
        </p:spPr>
        <p:txBody>
          <a:bodyPr wrap="none" rtlCol="0">
            <a:spAutoFit/>
          </a:bodyPr>
          <a:lstStyle/>
          <a:p>
            <a:r>
              <a:rPr kumimoji="1" lang="en-AU" altLang="zh-TW" dirty="0"/>
              <a:t>GP</a:t>
            </a:r>
            <a:endParaRPr kumimoji="1" lang="zh-TW" altLang="en-US" dirty="0"/>
          </a:p>
        </p:txBody>
      </p:sp>
      <p:sp>
        <p:nvSpPr>
          <p:cNvPr id="13" name="TextBox 12"/>
          <p:cNvSpPr txBox="1"/>
          <p:nvPr/>
        </p:nvSpPr>
        <p:spPr>
          <a:xfrm>
            <a:off x="4572001" y="1599642"/>
            <a:ext cx="626240" cy="369332"/>
          </a:xfrm>
          <a:prstGeom prst="rect">
            <a:avLst/>
          </a:prstGeom>
          <a:noFill/>
        </p:spPr>
        <p:txBody>
          <a:bodyPr wrap="square" rtlCol="0">
            <a:spAutoFit/>
          </a:bodyPr>
          <a:lstStyle/>
          <a:p>
            <a:r>
              <a:rPr kumimoji="1" lang="en-AU" altLang="zh-TW" dirty="0"/>
              <a:t>PP</a:t>
            </a:r>
            <a:endParaRPr kumimoji="1" lang="zh-TW" altLang="en-US" dirty="0"/>
          </a:p>
        </p:txBody>
      </p:sp>
      <p:sp>
        <p:nvSpPr>
          <p:cNvPr id="15" name="TextBox 14"/>
          <p:cNvSpPr txBox="1"/>
          <p:nvPr/>
        </p:nvSpPr>
        <p:spPr>
          <a:xfrm>
            <a:off x="1331641" y="4353949"/>
            <a:ext cx="6669359" cy="523220"/>
          </a:xfrm>
          <a:prstGeom prst="rect">
            <a:avLst/>
          </a:prstGeom>
          <a:noFill/>
        </p:spPr>
        <p:txBody>
          <a:bodyPr wrap="square" rtlCol="0">
            <a:spAutoFit/>
          </a:bodyPr>
          <a:lstStyle/>
          <a:p>
            <a:r>
              <a:rPr kumimoji="1" lang="en-AU" altLang="zh-TW" sz="1400" dirty="0" err="1"/>
              <a:t>Clinical_AJCC</a:t>
            </a:r>
            <a:r>
              <a:rPr kumimoji="1" lang="en-AU" altLang="zh-TW" sz="1400" dirty="0"/>
              <a:t> = </a:t>
            </a:r>
            <a:r>
              <a:rPr kumimoji="1" lang="en-AU" altLang="zh-TW" sz="1400" u="sng" dirty="0"/>
              <a:t>4 AJCC variables</a:t>
            </a:r>
            <a:r>
              <a:rPr kumimoji="1" lang="en-AU" altLang="zh-TW" sz="1400" dirty="0"/>
              <a:t>: 1. Ulceration, 2. thickness of the primary tumour, 3. number of metastatic nodes and 4. nodal size.</a:t>
            </a:r>
            <a:endParaRPr kumimoji="1" lang="zh-TW" altLang="en-US" sz="1400" dirty="0"/>
          </a:p>
        </p:txBody>
      </p:sp>
      <p:sp>
        <p:nvSpPr>
          <p:cNvPr id="16" name="Rectangle 15"/>
          <p:cNvSpPr/>
          <p:nvPr/>
        </p:nvSpPr>
        <p:spPr>
          <a:xfrm>
            <a:off x="6707986" y="3276115"/>
            <a:ext cx="258416" cy="203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880059" y="3581177"/>
            <a:ext cx="258416" cy="203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misclassification.45.2014_edited.pdf"/>
          <p:cNvPicPr>
            <a:picLocks noChangeAspect="1"/>
          </p:cNvPicPr>
          <p:nvPr/>
        </p:nvPicPr>
        <p:blipFill rotWithShape="1">
          <a:blip r:embed="rId2">
            <a:extLst>
              <a:ext uri="{28A0092B-C50C-407E-A947-70E740481C1C}">
                <a14:useLocalDpi xmlns:a14="http://schemas.microsoft.com/office/drawing/2010/main" val="0"/>
              </a:ext>
            </a:extLst>
          </a:blip>
          <a:srcRect l="18506" t="73051" r="2798" b="7194"/>
          <a:stretch/>
        </p:blipFill>
        <p:spPr>
          <a:xfrm>
            <a:off x="1143000" y="3317444"/>
            <a:ext cx="5396933" cy="639018"/>
          </a:xfrm>
          <a:prstGeom prst="rect">
            <a:avLst/>
          </a:prstGeom>
        </p:spPr>
      </p:pic>
      <p:sp>
        <p:nvSpPr>
          <p:cNvPr id="22" name="TextBox 21"/>
          <p:cNvSpPr txBox="1"/>
          <p:nvPr/>
        </p:nvSpPr>
        <p:spPr>
          <a:xfrm>
            <a:off x="5891159" y="2240746"/>
            <a:ext cx="976549"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err="1"/>
              <a:t>Clinical_AJCC</a:t>
            </a:r>
            <a:endParaRPr kumimoji="1" lang="zh-TW" altLang="en-US" sz="1050" b="1" dirty="0"/>
          </a:p>
        </p:txBody>
      </p:sp>
      <p:sp>
        <p:nvSpPr>
          <p:cNvPr id="26" name="TextBox 25"/>
          <p:cNvSpPr txBox="1"/>
          <p:nvPr/>
        </p:nvSpPr>
        <p:spPr>
          <a:xfrm>
            <a:off x="5891158" y="2517745"/>
            <a:ext cx="442750"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CPM</a:t>
            </a:r>
            <a:endParaRPr kumimoji="1" lang="zh-TW" altLang="en-US" sz="1050" b="1" dirty="0"/>
          </a:p>
        </p:txBody>
      </p:sp>
      <p:sp>
        <p:nvSpPr>
          <p:cNvPr id="27" name="TextBox 26"/>
          <p:cNvSpPr txBox="1"/>
          <p:nvPr/>
        </p:nvSpPr>
        <p:spPr>
          <a:xfrm>
            <a:off x="5891159" y="2787775"/>
            <a:ext cx="556563"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mRNA</a:t>
            </a:r>
            <a:endParaRPr kumimoji="1" lang="zh-TW" altLang="en-US" sz="1050" b="1" dirty="0"/>
          </a:p>
        </p:txBody>
      </p:sp>
      <p:sp>
        <p:nvSpPr>
          <p:cNvPr id="28" name="TextBox 27"/>
          <p:cNvSpPr txBox="1"/>
          <p:nvPr/>
        </p:nvSpPr>
        <p:spPr>
          <a:xfrm>
            <a:off x="5891159" y="3042996"/>
            <a:ext cx="760144"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microRNA</a:t>
            </a:r>
            <a:endParaRPr kumimoji="1" lang="zh-TW" altLang="en-US" sz="1050" b="1" dirty="0"/>
          </a:p>
        </p:txBody>
      </p:sp>
      <p:sp>
        <p:nvSpPr>
          <p:cNvPr id="29" name="TextBox 28"/>
          <p:cNvSpPr txBox="1"/>
          <p:nvPr/>
        </p:nvSpPr>
        <p:spPr>
          <a:xfrm>
            <a:off x="5891158" y="3327835"/>
            <a:ext cx="974947"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CPM + mRNA</a:t>
            </a:r>
            <a:endParaRPr kumimoji="1" lang="zh-TW" altLang="en-US" sz="1050" b="1" dirty="0"/>
          </a:p>
        </p:txBody>
      </p:sp>
      <p:sp>
        <p:nvSpPr>
          <p:cNvPr id="30" name="TextBox 29"/>
          <p:cNvSpPr txBox="1"/>
          <p:nvPr/>
        </p:nvSpPr>
        <p:spPr>
          <a:xfrm>
            <a:off x="5891158" y="3597865"/>
            <a:ext cx="1178528"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CPM + microRNA</a:t>
            </a:r>
            <a:endParaRPr kumimoji="1" lang="zh-TW" altLang="en-US" sz="1050" b="1" dirty="0"/>
          </a:p>
        </p:txBody>
      </p:sp>
      <p:sp>
        <p:nvSpPr>
          <p:cNvPr id="32" name="TextBox 31"/>
          <p:cNvSpPr txBox="1"/>
          <p:nvPr/>
        </p:nvSpPr>
        <p:spPr>
          <a:xfrm>
            <a:off x="3327891" y="4029912"/>
            <a:ext cx="1082348" cy="369332"/>
          </a:xfrm>
          <a:prstGeom prst="rect">
            <a:avLst/>
          </a:prstGeom>
          <a:noFill/>
        </p:spPr>
        <p:txBody>
          <a:bodyPr wrap="none" rtlCol="0">
            <a:spAutoFit/>
          </a:bodyPr>
          <a:lstStyle/>
          <a:p>
            <a:r>
              <a:rPr kumimoji="1" lang="en-AU" altLang="zh-TW" dirty="0"/>
              <a:t>Samples</a:t>
            </a:r>
            <a:endParaRPr kumimoji="1" lang="zh-TW" altLang="en-US" dirty="0"/>
          </a:p>
        </p:txBody>
      </p:sp>
      <p:sp>
        <p:nvSpPr>
          <p:cNvPr id="23" name="TextBox 22"/>
          <p:cNvSpPr txBox="1"/>
          <p:nvPr/>
        </p:nvSpPr>
        <p:spPr>
          <a:xfrm>
            <a:off x="6271231" y="4807201"/>
            <a:ext cx="1819729" cy="230832"/>
          </a:xfrm>
          <a:prstGeom prst="rect">
            <a:avLst/>
          </a:prstGeom>
          <a:noFill/>
          <a:ln>
            <a:solidFill>
              <a:schemeClr val="tx1"/>
            </a:solidFill>
          </a:ln>
        </p:spPr>
        <p:txBody>
          <a:bodyPr wrap="none" rtlCol="0">
            <a:spAutoFit/>
          </a:bodyPr>
          <a:lstStyle/>
          <a:p>
            <a:r>
              <a:rPr lang="en-US" altLang="zh-TW" sz="900" dirty="0" err="1">
                <a:solidFill>
                  <a:srgbClr val="000000"/>
                </a:solidFill>
              </a:rPr>
              <a:t>Jayawardana</a:t>
            </a:r>
            <a:r>
              <a:rPr lang="en-US" altLang="zh-TW" sz="900" dirty="0">
                <a:solidFill>
                  <a:srgbClr val="000000"/>
                </a:solidFill>
              </a:rPr>
              <a:t> K et al, IJC, 2015 </a:t>
            </a:r>
            <a:endParaRPr kumimoji="1" lang="zh-TW" altLang="en-US" sz="900" dirty="0">
              <a:solidFill>
                <a:srgbClr val="000000"/>
              </a:solidFill>
            </a:endParaRPr>
          </a:p>
        </p:txBody>
      </p:sp>
      <p:sp>
        <p:nvSpPr>
          <p:cNvPr id="31" name="Rectangle 30">
            <a:extLst>
              <a:ext uri="{FF2B5EF4-FFF2-40B4-BE49-F238E27FC236}">
                <a16:creationId xmlns:a16="http://schemas.microsoft.com/office/drawing/2014/main" id="{1F2C22C3-68FD-A446-B42B-E9F37BAE9F41}"/>
              </a:ext>
            </a:extLst>
          </p:cNvPr>
          <p:cNvSpPr/>
          <p:nvPr/>
        </p:nvSpPr>
        <p:spPr>
          <a:xfrm>
            <a:off x="1506525" y="1930674"/>
            <a:ext cx="108012" cy="2016413"/>
          </a:xfrm>
          <a:prstGeom prst="rect">
            <a:avLst/>
          </a:prstGeom>
          <a:noFill/>
          <a:ln w="28575"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E8868397-DB3F-A149-8E00-58F2C5C43217}"/>
              </a:ext>
            </a:extLst>
          </p:cNvPr>
          <p:cNvSpPr txBox="1"/>
          <p:nvPr/>
        </p:nvSpPr>
        <p:spPr>
          <a:xfrm>
            <a:off x="469161" y="1098763"/>
            <a:ext cx="5036507"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a:t>2. Only one sample that is extremely hard to classify</a:t>
            </a:r>
          </a:p>
        </p:txBody>
      </p:sp>
    </p:spTree>
    <p:extLst>
      <p:ext uri="{BB962C8B-B14F-4D97-AF65-F5344CB8AC3E}">
        <p14:creationId xmlns:p14="http://schemas.microsoft.com/office/powerpoint/2010/main" val="436580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AU" altLang="zh-TW" dirty="0"/>
              <a:t>Patient accuracy</a:t>
            </a:r>
            <a:endParaRPr kumimoji="1" lang="zh-TW" altLang="en-US" dirty="0"/>
          </a:p>
        </p:txBody>
      </p:sp>
      <p:pic>
        <p:nvPicPr>
          <p:cNvPr id="5" name="Picture 4" descr="misclassification.45.2014_edited.pdf"/>
          <p:cNvPicPr>
            <a:picLocks noChangeAspect="1"/>
          </p:cNvPicPr>
          <p:nvPr/>
        </p:nvPicPr>
        <p:blipFill rotWithShape="1">
          <a:blip r:embed="rId2">
            <a:extLst>
              <a:ext uri="{28A0092B-C50C-407E-A947-70E740481C1C}">
                <a14:useLocalDpi xmlns:a14="http://schemas.microsoft.com/office/drawing/2010/main" val="0"/>
              </a:ext>
            </a:extLst>
          </a:blip>
          <a:srcRect l="21304" t="21275" b="42343"/>
          <a:stretch/>
        </p:blipFill>
        <p:spPr>
          <a:xfrm>
            <a:off x="1331640" y="1977684"/>
            <a:ext cx="5396933" cy="1350150"/>
          </a:xfrm>
          <a:prstGeom prst="rect">
            <a:avLst/>
          </a:prstGeom>
        </p:spPr>
      </p:pic>
      <p:pic>
        <p:nvPicPr>
          <p:cNvPr id="6" name="Picture 5" descr="misclassification.45.2014_edited.pdf"/>
          <p:cNvPicPr>
            <a:picLocks noChangeAspect="1"/>
          </p:cNvPicPr>
          <p:nvPr/>
        </p:nvPicPr>
        <p:blipFill rotWithShape="1">
          <a:blip r:embed="rId2">
            <a:extLst>
              <a:ext uri="{28A0092B-C50C-407E-A947-70E740481C1C}">
                <a14:useLocalDpi xmlns:a14="http://schemas.microsoft.com/office/drawing/2010/main" val="0"/>
              </a:ext>
            </a:extLst>
          </a:blip>
          <a:srcRect r="71144" b="79496"/>
          <a:stretch/>
        </p:blipFill>
        <p:spPr>
          <a:xfrm>
            <a:off x="6103476" y="951570"/>
            <a:ext cx="1978914" cy="864097"/>
          </a:xfrm>
          <a:prstGeom prst="rect">
            <a:avLst/>
          </a:prstGeom>
        </p:spPr>
      </p:pic>
      <p:sp>
        <p:nvSpPr>
          <p:cNvPr id="10" name="Text Placeholder 4"/>
          <p:cNvSpPr txBox="1">
            <a:spLocks/>
          </p:cNvSpPr>
          <p:nvPr/>
        </p:nvSpPr>
        <p:spPr>
          <a:xfrm>
            <a:off x="469161" y="779715"/>
            <a:ext cx="6497241" cy="364343"/>
          </a:xfrm>
          <a:prstGeom prst="rect">
            <a:avLst/>
          </a:prstGeom>
        </p:spPr>
        <p:txBody>
          <a:bodyPr/>
          <a:lstStyle>
            <a:lvl1pPr marL="174625" indent="-174625" algn="l" defTabSz="914400" rtl="0" eaLnBrk="1" latinLnBrk="0" hangingPunct="1">
              <a:spcBef>
                <a:spcPts val="500"/>
              </a:spcBef>
              <a:spcAft>
                <a:spcPts val="500"/>
              </a:spcAft>
              <a:buClr>
                <a:schemeClr val="accent1"/>
              </a:buClr>
              <a:buFont typeface="Arial" pitchFamily="34" charset="0"/>
              <a:buChar char="›"/>
              <a:defRPr lang="en-US" sz="2000" kern="1200" dirty="0" smtClean="0">
                <a:solidFill>
                  <a:schemeClr val="tx1"/>
                </a:solidFill>
                <a:latin typeface="+mn-lt"/>
                <a:ea typeface="+mn-ea"/>
                <a:cs typeface="+mn-cs"/>
              </a:defRPr>
            </a:lvl1pPr>
            <a:lvl2pPr marL="361950" indent="-18415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2pPr>
            <a:lvl3pPr marL="539750" indent="-17780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3pPr>
            <a:lvl4pPr marL="717550" indent="-17780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4pPr>
            <a:lvl5pPr marL="895350" indent="-177800" algn="l" defTabSz="914400" rtl="0" eaLnBrk="1" latinLnBrk="0" hangingPunct="1">
              <a:spcBef>
                <a:spcPts val="500"/>
              </a:spcBef>
              <a:spcAft>
                <a:spcPts val="500"/>
              </a:spcAft>
              <a:buClr>
                <a:schemeClr val="accent1"/>
              </a:buClr>
              <a:buFont typeface="Arial" pitchFamily="34" charset="0"/>
              <a:buChar char="•"/>
              <a:defRPr lang="en-AU" sz="1600" kern="1200" dirty="0" smtClean="0">
                <a:solidFill>
                  <a:schemeClr val="tx1"/>
                </a:solidFill>
                <a:latin typeface="+mn-lt"/>
                <a:ea typeface="+mn-ea"/>
                <a:cs typeface="+mn-cs"/>
              </a:defRPr>
            </a:lvl5pPr>
            <a:lvl6pPr marL="1074738" indent="-174625"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kumimoji="1" lang="en-AU" altLang="zh-TW" sz="1500" dirty="0"/>
              <a:t>45 samples (excluding protein data)</a:t>
            </a:r>
            <a:endParaRPr kumimoji="1" lang="zh-TW" altLang="en-US" sz="1500" dirty="0"/>
          </a:p>
        </p:txBody>
      </p:sp>
      <p:sp>
        <p:nvSpPr>
          <p:cNvPr id="12" name="TextBox 11"/>
          <p:cNvSpPr txBox="1"/>
          <p:nvPr/>
        </p:nvSpPr>
        <p:spPr>
          <a:xfrm>
            <a:off x="2411760" y="1599642"/>
            <a:ext cx="518091" cy="369332"/>
          </a:xfrm>
          <a:prstGeom prst="rect">
            <a:avLst/>
          </a:prstGeom>
          <a:noFill/>
        </p:spPr>
        <p:txBody>
          <a:bodyPr wrap="none" rtlCol="0">
            <a:spAutoFit/>
          </a:bodyPr>
          <a:lstStyle/>
          <a:p>
            <a:r>
              <a:rPr kumimoji="1" lang="en-AU" altLang="zh-TW" dirty="0"/>
              <a:t>GP</a:t>
            </a:r>
            <a:endParaRPr kumimoji="1" lang="zh-TW" altLang="en-US" dirty="0"/>
          </a:p>
        </p:txBody>
      </p:sp>
      <p:sp>
        <p:nvSpPr>
          <p:cNvPr id="13" name="TextBox 12"/>
          <p:cNvSpPr txBox="1"/>
          <p:nvPr/>
        </p:nvSpPr>
        <p:spPr>
          <a:xfrm>
            <a:off x="4572001" y="1599642"/>
            <a:ext cx="626240" cy="369332"/>
          </a:xfrm>
          <a:prstGeom prst="rect">
            <a:avLst/>
          </a:prstGeom>
          <a:noFill/>
        </p:spPr>
        <p:txBody>
          <a:bodyPr wrap="square" rtlCol="0">
            <a:spAutoFit/>
          </a:bodyPr>
          <a:lstStyle/>
          <a:p>
            <a:r>
              <a:rPr kumimoji="1" lang="en-AU" altLang="zh-TW" dirty="0"/>
              <a:t>PP</a:t>
            </a:r>
            <a:endParaRPr kumimoji="1" lang="zh-TW" altLang="en-US" dirty="0"/>
          </a:p>
        </p:txBody>
      </p:sp>
      <p:sp>
        <p:nvSpPr>
          <p:cNvPr id="15" name="TextBox 14"/>
          <p:cNvSpPr txBox="1"/>
          <p:nvPr/>
        </p:nvSpPr>
        <p:spPr>
          <a:xfrm>
            <a:off x="1331641" y="4353949"/>
            <a:ext cx="6669359" cy="523220"/>
          </a:xfrm>
          <a:prstGeom prst="rect">
            <a:avLst/>
          </a:prstGeom>
          <a:noFill/>
        </p:spPr>
        <p:txBody>
          <a:bodyPr wrap="square" rtlCol="0">
            <a:spAutoFit/>
          </a:bodyPr>
          <a:lstStyle/>
          <a:p>
            <a:r>
              <a:rPr kumimoji="1" lang="en-AU" altLang="zh-TW" sz="1400" dirty="0" err="1"/>
              <a:t>Clinical_AJCC</a:t>
            </a:r>
            <a:r>
              <a:rPr kumimoji="1" lang="en-AU" altLang="zh-TW" sz="1400" dirty="0"/>
              <a:t> = </a:t>
            </a:r>
            <a:r>
              <a:rPr kumimoji="1" lang="en-AU" altLang="zh-TW" sz="1400" u="sng" dirty="0"/>
              <a:t>4 AJCC variables</a:t>
            </a:r>
            <a:r>
              <a:rPr kumimoji="1" lang="en-AU" altLang="zh-TW" sz="1400" dirty="0"/>
              <a:t>: 1. Ulceration, 2. thickness of the primary tumour, 3. number of metastatic nodes and 4. nodal size.</a:t>
            </a:r>
            <a:endParaRPr kumimoji="1" lang="zh-TW" altLang="en-US" sz="1400" dirty="0"/>
          </a:p>
        </p:txBody>
      </p:sp>
      <p:sp>
        <p:nvSpPr>
          <p:cNvPr id="16" name="Rectangle 15"/>
          <p:cNvSpPr/>
          <p:nvPr/>
        </p:nvSpPr>
        <p:spPr>
          <a:xfrm>
            <a:off x="6707986" y="3276115"/>
            <a:ext cx="258416" cy="203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880059" y="3581177"/>
            <a:ext cx="258416" cy="203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misclassification.45.2014_edited.pdf"/>
          <p:cNvPicPr>
            <a:picLocks noChangeAspect="1"/>
          </p:cNvPicPr>
          <p:nvPr/>
        </p:nvPicPr>
        <p:blipFill rotWithShape="1">
          <a:blip r:embed="rId2">
            <a:extLst>
              <a:ext uri="{28A0092B-C50C-407E-A947-70E740481C1C}">
                <a14:useLocalDpi xmlns:a14="http://schemas.microsoft.com/office/drawing/2010/main" val="0"/>
              </a:ext>
            </a:extLst>
          </a:blip>
          <a:srcRect l="18506" t="73051" r="2798" b="7194"/>
          <a:stretch/>
        </p:blipFill>
        <p:spPr>
          <a:xfrm>
            <a:off x="1143000" y="3317444"/>
            <a:ext cx="5396933" cy="639018"/>
          </a:xfrm>
          <a:prstGeom prst="rect">
            <a:avLst/>
          </a:prstGeom>
        </p:spPr>
      </p:pic>
      <p:sp>
        <p:nvSpPr>
          <p:cNvPr id="22" name="TextBox 21"/>
          <p:cNvSpPr txBox="1"/>
          <p:nvPr/>
        </p:nvSpPr>
        <p:spPr>
          <a:xfrm>
            <a:off x="5891159" y="2240746"/>
            <a:ext cx="976549"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err="1"/>
              <a:t>Clinical_AJCC</a:t>
            </a:r>
            <a:endParaRPr kumimoji="1" lang="zh-TW" altLang="en-US" sz="1050" b="1" dirty="0"/>
          </a:p>
        </p:txBody>
      </p:sp>
      <p:sp>
        <p:nvSpPr>
          <p:cNvPr id="26" name="TextBox 25"/>
          <p:cNvSpPr txBox="1"/>
          <p:nvPr/>
        </p:nvSpPr>
        <p:spPr>
          <a:xfrm>
            <a:off x="5891158" y="2517745"/>
            <a:ext cx="442750"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CPM</a:t>
            </a:r>
            <a:endParaRPr kumimoji="1" lang="zh-TW" altLang="en-US" sz="1050" b="1" dirty="0"/>
          </a:p>
        </p:txBody>
      </p:sp>
      <p:sp>
        <p:nvSpPr>
          <p:cNvPr id="27" name="TextBox 26"/>
          <p:cNvSpPr txBox="1"/>
          <p:nvPr/>
        </p:nvSpPr>
        <p:spPr>
          <a:xfrm>
            <a:off x="5891159" y="2787775"/>
            <a:ext cx="556563"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mRNA</a:t>
            </a:r>
            <a:endParaRPr kumimoji="1" lang="zh-TW" altLang="en-US" sz="1050" b="1" dirty="0"/>
          </a:p>
        </p:txBody>
      </p:sp>
      <p:sp>
        <p:nvSpPr>
          <p:cNvPr id="28" name="TextBox 27"/>
          <p:cNvSpPr txBox="1"/>
          <p:nvPr/>
        </p:nvSpPr>
        <p:spPr>
          <a:xfrm>
            <a:off x="5891159" y="3042996"/>
            <a:ext cx="760144"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microRNA</a:t>
            </a:r>
            <a:endParaRPr kumimoji="1" lang="zh-TW" altLang="en-US" sz="1050" b="1" dirty="0"/>
          </a:p>
        </p:txBody>
      </p:sp>
      <p:sp>
        <p:nvSpPr>
          <p:cNvPr id="29" name="TextBox 28"/>
          <p:cNvSpPr txBox="1"/>
          <p:nvPr/>
        </p:nvSpPr>
        <p:spPr>
          <a:xfrm>
            <a:off x="5891158" y="3327835"/>
            <a:ext cx="974947"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CPM + mRNA</a:t>
            </a:r>
            <a:endParaRPr kumimoji="1" lang="zh-TW" altLang="en-US" sz="1050" b="1" dirty="0"/>
          </a:p>
        </p:txBody>
      </p:sp>
      <p:sp>
        <p:nvSpPr>
          <p:cNvPr id="30" name="TextBox 29"/>
          <p:cNvSpPr txBox="1"/>
          <p:nvPr/>
        </p:nvSpPr>
        <p:spPr>
          <a:xfrm>
            <a:off x="5891158" y="3597865"/>
            <a:ext cx="1178528"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CPM + microRNA</a:t>
            </a:r>
            <a:endParaRPr kumimoji="1" lang="zh-TW" altLang="en-US" sz="1050" b="1" dirty="0"/>
          </a:p>
        </p:txBody>
      </p:sp>
      <p:sp>
        <p:nvSpPr>
          <p:cNvPr id="32" name="TextBox 31"/>
          <p:cNvSpPr txBox="1"/>
          <p:nvPr/>
        </p:nvSpPr>
        <p:spPr>
          <a:xfrm>
            <a:off x="3327891" y="4029912"/>
            <a:ext cx="1082348" cy="369332"/>
          </a:xfrm>
          <a:prstGeom prst="rect">
            <a:avLst/>
          </a:prstGeom>
          <a:noFill/>
        </p:spPr>
        <p:txBody>
          <a:bodyPr wrap="none" rtlCol="0">
            <a:spAutoFit/>
          </a:bodyPr>
          <a:lstStyle/>
          <a:p>
            <a:r>
              <a:rPr kumimoji="1" lang="en-AU" altLang="zh-TW" dirty="0"/>
              <a:t>Samples</a:t>
            </a:r>
            <a:endParaRPr kumimoji="1" lang="zh-TW" altLang="en-US" dirty="0"/>
          </a:p>
        </p:txBody>
      </p:sp>
      <p:sp>
        <p:nvSpPr>
          <p:cNvPr id="23" name="TextBox 22"/>
          <p:cNvSpPr txBox="1"/>
          <p:nvPr/>
        </p:nvSpPr>
        <p:spPr>
          <a:xfrm>
            <a:off x="6271231" y="4807201"/>
            <a:ext cx="1819729" cy="230832"/>
          </a:xfrm>
          <a:prstGeom prst="rect">
            <a:avLst/>
          </a:prstGeom>
          <a:noFill/>
          <a:ln>
            <a:solidFill>
              <a:schemeClr val="tx1"/>
            </a:solidFill>
          </a:ln>
        </p:spPr>
        <p:txBody>
          <a:bodyPr wrap="none" rtlCol="0">
            <a:spAutoFit/>
          </a:bodyPr>
          <a:lstStyle/>
          <a:p>
            <a:r>
              <a:rPr lang="en-US" altLang="zh-TW" sz="900" dirty="0" err="1">
                <a:solidFill>
                  <a:srgbClr val="000000"/>
                </a:solidFill>
              </a:rPr>
              <a:t>Jayawardana</a:t>
            </a:r>
            <a:r>
              <a:rPr lang="en-US" altLang="zh-TW" sz="900" dirty="0">
                <a:solidFill>
                  <a:srgbClr val="000000"/>
                </a:solidFill>
              </a:rPr>
              <a:t> K et al, IJC, 2015 </a:t>
            </a:r>
            <a:endParaRPr kumimoji="1" lang="zh-TW" altLang="en-US" sz="900" dirty="0">
              <a:solidFill>
                <a:srgbClr val="000000"/>
              </a:solidFill>
            </a:endParaRPr>
          </a:p>
        </p:txBody>
      </p:sp>
      <p:sp>
        <p:nvSpPr>
          <p:cNvPr id="31" name="Rectangle 30">
            <a:extLst>
              <a:ext uri="{FF2B5EF4-FFF2-40B4-BE49-F238E27FC236}">
                <a16:creationId xmlns:a16="http://schemas.microsoft.com/office/drawing/2014/main" id="{1F2C22C3-68FD-A446-B42B-E9F37BAE9F41}"/>
              </a:ext>
            </a:extLst>
          </p:cNvPr>
          <p:cNvSpPr/>
          <p:nvPr/>
        </p:nvSpPr>
        <p:spPr>
          <a:xfrm>
            <a:off x="3857795" y="2013499"/>
            <a:ext cx="274818" cy="2016413"/>
          </a:xfrm>
          <a:prstGeom prst="rect">
            <a:avLst/>
          </a:prstGeom>
          <a:noFill/>
          <a:ln w="28575"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3230F20-0474-9A41-9D8E-4E5825FD6386}"/>
              </a:ext>
            </a:extLst>
          </p:cNvPr>
          <p:cNvSpPr txBox="1"/>
          <p:nvPr/>
        </p:nvSpPr>
        <p:spPr>
          <a:xfrm>
            <a:off x="566480" y="1132448"/>
            <a:ext cx="6411883"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a:t>3. Many samples work differently depending on different platforms</a:t>
            </a:r>
          </a:p>
        </p:txBody>
      </p:sp>
      <p:sp>
        <p:nvSpPr>
          <p:cNvPr id="25" name="Rectangle 24">
            <a:extLst>
              <a:ext uri="{FF2B5EF4-FFF2-40B4-BE49-F238E27FC236}">
                <a16:creationId xmlns:a16="http://schemas.microsoft.com/office/drawing/2014/main" id="{A13EF6AF-8DB2-844F-87CF-0D7D0F72619E}"/>
              </a:ext>
            </a:extLst>
          </p:cNvPr>
          <p:cNvSpPr/>
          <p:nvPr/>
        </p:nvSpPr>
        <p:spPr>
          <a:xfrm>
            <a:off x="4699941" y="2043954"/>
            <a:ext cx="240202" cy="2016413"/>
          </a:xfrm>
          <a:prstGeom prst="rect">
            <a:avLst/>
          </a:prstGeom>
          <a:noFill/>
          <a:ln w="28575"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205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AU" altLang="zh-TW" dirty="0"/>
              <a:t>Patient accuracy</a:t>
            </a:r>
            <a:endParaRPr kumimoji="1" lang="zh-TW" altLang="en-US" dirty="0"/>
          </a:p>
        </p:txBody>
      </p:sp>
      <p:pic>
        <p:nvPicPr>
          <p:cNvPr id="5" name="Picture 4" descr="misclassification.45.2014_edited.pdf"/>
          <p:cNvPicPr>
            <a:picLocks noChangeAspect="1"/>
          </p:cNvPicPr>
          <p:nvPr/>
        </p:nvPicPr>
        <p:blipFill rotWithShape="1">
          <a:blip r:embed="rId2">
            <a:extLst>
              <a:ext uri="{28A0092B-C50C-407E-A947-70E740481C1C}">
                <a14:useLocalDpi xmlns:a14="http://schemas.microsoft.com/office/drawing/2010/main" val="0"/>
              </a:ext>
            </a:extLst>
          </a:blip>
          <a:srcRect l="21304" t="21275" b="42343"/>
          <a:stretch/>
        </p:blipFill>
        <p:spPr>
          <a:xfrm>
            <a:off x="1331640" y="1977684"/>
            <a:ext cx="5396933" cy="1350150"/>
          </a:xfrm>
          <a:prstGeom prst="rect">
            <a:avLst/>
          </a:prstGeom>
        </p:spPr>
      </p:pic>
      <p:pic>
        <p:nvPicPr>
          <p:cNvPr id="6" name="Picture 5" descr="misclassification.45.2014_edited.pdf"/>
          <p:cNvPicPr>
            <a:picLocks noChangeAspect="1"/>
          </p:cNvPicPr>
          <p:nvPr/>
        </p:nvPicPr>
        <p:blipFill rotWithShape="1">
          <a:blip r:embed="rId2">
            <a:extLst>
              <a:ext uri="{28A0092B-C50C-407E-A947-70E740481C1C}">
                <a14:useLocalDpi xmlns:a14="http://schemas.microsoft.com/office/drawing/2010/main" val="0"/>
              </a:ext>
            </a:extLst>
          </a:blip>
          <a:srcRect r="71144" b="79496"/>
          <a:stretch/>
        </p:blipFill>
        <p:spPr>
          <a:xfrm>
            <a:off x="6103476" y="951570"/>
            <a:ext cx="1978914" cy="864097"/>
          </a:xfrm>
          <a:prstGeom prst="rect">
            <a:avLst/>
          </a:prstGeom>
        </p:spPr>
      </p:pic>
      <p:sp>
        <p:nvSpPr>
          <p:cNvPr id="10" name="Text Placeholder 4"/>
          <p:cNvSpPr txBox="1">
            <a:spLocks/>
          </p:cNvSpPr>
          <p:nvPr/>
        </p:nvSpPr>
        <p:spPr>
          <a:xfrm>
            <a:off x="469161" y="779715"/>
            <a:ext cx="6497241" cy="364343"/>
          </a:xfrm>
          <a:prstGeom prst="rect">
            <a:avLst/>
          </a:prstGeom>
        </p:spPr>
        <p:txBody>
          <a:bodyPr/>
          <a:lstStyle>
            <a:lvl1pPr marL="174625" indent="-174625" algn="l" defTabSz="914400" rtl="0" eaLnBrk="1" latinLnBrk="0" hangingPunct="1">
              <a:spcBef>
                <a:spcPts val="500"/>
              </a:spcBef>
              <a:spcAft>
                <a:spcPts val="500"/>
              </a:spcAft>
              <a:buClr>
                <a:schemeClr val="accent1"/>
              </a:buClr>
              <a:buFont typeface="Arial" pitchFamily="34" charset="0"/>
              <a:buChar char="›"/>
              <a:defRPr lang="en-US" sz="2000" kern="1200" dirty="0" smtClean="0">
                <a:solidFill>
                  <a:schemeClr val="tx1"/>
                </a:solidFill>
                <a:latin typeface="+mn-lt"/>
                <a:ea typeface="+mn-ea"/>
                <a:cs typeface="+mn-cs"/>
              </a:defRPr>
            </a:lvl1pPr>
            <a:lvl2pPr marL="361950" indent="-18415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2pPr>
            <a:lvl3pPr marL="539750" indent="-17780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3pPr>
            <a:lvl4pPr marL="717550" indent="-177800" algn="l" defTabSz="914400" rtl="0" eaLnBrk="1" latinLnBrk="0" hangingPunct="1">
              <a:spcBef>
                <a:spcPts val="5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4pPr>
            <a:lvl5pPr marL="895350" indent="-177800" algn="l" defTabSz="914400" rtl="0" eaLnBrk="1" latinLnBrk="0" hangingPunct="1">
              <a:spcBef>
                <a:spcPts val="500"/>
              </a:spcBef>
              <a:spcAft>
                <a:spcPts val="500"/>
              </a:spcAft>
              <a:buClr>
                <a:schemeClr val="accent1"/>
              </a:buClr>
              <a:buFont typeface="Arial" pitchFamily="34" charset="0"/>
              <a:buChar char="•"/>
              <a:defRPr lang="en-AU" sz="1600" kern="1200" dirty="0" smtClean="0">
                <a:solidFill>
                  <a:schemeClr val="tx1"/>
                </a:solidFill>
                <a:latin typeface="+mn-lt"/>
                <a:ea typeface="+mn-ea"/>
                <a:cs typeface="+mn-cs"/>
              </a:defRPr>
            </a:lvl5pPr>
            <a:lvl6pPr marL="1074738" indent="-174625"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kumimoji="1" lang="en-AU" altLang="zh-TW" sz="1500" dirty="0"/>
              <a:t>45 samples (excluding protein data)</a:t>
            </a:r>
            <a:endParaRPr kumimoji="1" lang="zh-TW" altLang="en-US" sz="1500" dirty="0"/>
          </a:p>
        </p:txBody>
      </p:sp>
      <p:sp>
        <p:nvSpPr>
          <p:cNvPr id="12" name="TextBox 11"/>
          <p:cNvSpPr txBox="1"/>
          <p:nvPr/>
        </p:nvSpPr>
        <p:spPr>
          <a:xfrm>
            <a:off x="2411760" y="1599642"/>
            <a:ext cx="518091" cy="369332"/>
          </a:xfrm>
          <a:prstGeom prst="rect">
            <a:avLst/>
          </a:prstGeom>
          <a:noFill/>
        </p:spPr>
        <p:txBody>
          <a:bodyPr wrap="none" rtlCol="0">
            <a:spAutoFit/>
          </a:bodyPr>
          <a:lstStyle/>
          <a:p>
            <a:r>
              <a:rPr kumimoji="1" lang="en-AU" altLang="zh-TW" dirty="0"/>
              <a:t>GP</a:t>
            </a:r>
            <a:endParaRPr kumimoji="1" lang="zh-TW" altLang="en-US" dirty="0"/>
          </a:p>
        </p:txBody>
      </p:sp>
      <p:sp>
        <p:nvSpPr>
          <p:cNvPr id="13" name="TextBox 12"/>
          <p:cNvSpPr txBox="1"/>
          <p:nvPr/>
        </p:nvSpPr>
        <p:spPr>
          <a:xfrm>
            <a:off x="4572001" y="1599642"/>
            <a:ext cx="626240" cy="369332"/>
          </a:xfrm>
          <a:prstGeom prst="rect">
            <a:avLst/>
          </a:prstGeom>
          <a:noFill/>
        </p:spPr>
        <p:txBody>
          <a:bodyPr wrap="square" rtlCol="0">
            <a:spAutoFit/>
          </a:bodyPr>
          <a:lstStyle/>
          <a:p>
            <a:r>
              <a:rPr kumimoji="1" lang="en-AU" altLang="zh-TW" dirty="0"/>
              <a:t>PP</a:t>
            </a:r>
            <a:endParaRPr kumimoji="1" lang="zh-TW" altLang="en-US" dirty="0"/>
          </a:p>
        </p:txBody>
      </p:sp>
      <p:sp>
        <p:nvSpPr>
          <p:cNvPr id="15" name="TextBox 14"/>
          <p:cNvSpPr txBox="1"/>
          <p:nvPr/>
        </p:nvSpPr>
        <p:spPr>
          <a:xfrm>
            <a:off x="1331641" y="4353949"/>
            <a:ext cx="6669359" cy="523220"/>
          </a:xfrm>
          <a:prstGeom prst="rect">
            <a:avLst/>
          </a:prstGeom>
          <a:noFill/>
        </p:spPr>
        <p:txBody>
          <a:bodyPr wrap="square" rtlCol="0">
            <a:spAutoFit/>
          </a:bodyPr>
          <a:lstStyle/>
          <a:p>
            <a:r>
              <a:rPr kumimoji="1" lang="en-AU" altLang="zh-TW" sz="1400" dirty="0" err="1"/>
              <a:t>Clinical_AJCC</a:t>
            </a:r>
            <a:r>
              <a:rPr kumimoji="1" lang="en-AU" altLang="zh-TW" sz="1400" dirty="0"/>
              <a:t> = </a:t>
            </a:r>
            <a:r>
              <a:rPr kumimoji="1" lang="en-AU" altLang="zh-TW" sz="1400" u="sng" dirty="0"/>
              <a:t>4 AJCC variables</a:t>
            </a:r>
            <a:r>
              <a:rPr kumimoji="1" lang="en-AU" altLang="zh-TW" sz="1400" dirty="0"/>
              <a:t>: 1. Ulceration, 2. thickness of the primary tumour, 3. number of metastatic nodes and 4. nodal size.</a:t>
            </a:r>
            <a:endParaRPr kumimoji="1" lang="zh-TW" altLang="en-US" sz="1400" dirty="0"/>
          </a:p>
        </p:txBody>
      </p:sp>
      <p:sp>
        <p:nvSpPr>
          <p:cNvPr id="16" name="Rectangle 15"/>
          <p:cNvSpPr/>
          <p:nvPr/>
        </p:nvSpPr>
        <p:spPr>
          <a:xfrm>
            <a:off x="6707986" y="3276115"/>
            <a:ext cx="258416" cy="203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880059" y="3581177"/>
            <a:ext cx="258416" cy="203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misclassification.45.2014_edited.pdf"/>
          <p:cNvPicPr>
            <a:picLocks noChangeAspect="1"/>
          </p:cNvPicPr>
          <p:nvPr/>
        </p:nvPicPr>
        <p:blipFill rotWithShape="1">
          <a:blip r:embed="rId2">
            <a:extLst>
              <a:ext uri="{28A0092B-C50C-407E-A947-70E740481C1C}">
                <a14:useLocalDpi xmlns:a14="http://schemas.microsoft.com/office/drawing/2010/main" val="0"/>
              </a:ext>
            </a:extLst>
          </a:blip>
          <a:srcRect l="18506" t="73051" r="2798" b="7194"/>
          <a:stretch/>
        </p:blipFill>
        <p:spPr>
          <a:xfrm>
            <a:off x="1143000" y="3317444"/>
            <a:ext cx="5396933" cy="639018"/>
          </a:xfrm>
          <a:prstGeom prst="rect">
            <a:avLst/>
          </a:prstGeom>
        </p:spPr>
      </p:pic>
      <p:sp>
        <p:nvSpPr>
          <p:cNvPr id="22" name="TextBox 21"/>
          <p:cNvSpPr txBox="1"/>
          <p:nvPr/>
        </p:nvSpPr>
        <p:spPr>
          <a:xfrm>
            <a:off x="5891159" y="2240746"/>
            <a:ext cx="976549"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err="1"/>
              <a:t>Clinical_AJCC</a:t>
            </a:r>
            <a:endParaRPr kumimoji="1" lang="zh-TW" altLang="en-US" sz="1050" b="1" dirty="0"/>
          </a:p>
        </p:txBody>
      </p:sp>
      <p:sp>
        <p:nvSpPr>
          <p:cNvPr id="26" name="TextBox 25"/>
          <p:cNvSpPr txBox="1"/>
          <p:nvPr/>
        </p:nvSpPr>
        <p:spPr>
          <a:xfrm>
            <a:off x="5891158" y="2517745"/>
            <a:ext cx="442750"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CPM</a:t>
            </a:r>
            <a:endParaRPr kumimoji="1" lang="zh-TW" altLang="en-US" sz="1050" b="1" dirty="0"/>
          </a:p>
        </p:txBody>
      </p:sp>
      <p:sp>
        <p:nvSpPr>
          <p:cNvPr id="27" name="TextBox 26"/>
          <p:cNvSpPr txBox="1"/>
          <p:nvPr/>
        </p:nvSpPr>
        <p:spPr>
          <a:xfrm>
            <a:off x="5891159" y="2787775"/>
            <a:ext cx="556563"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mRNA</a:t>
            </a:r>
            <a:endParaRPr kumimoji="1" lang="zh-TW" altLang="en-US" sz="1050" b="1" dirty="0"/>
          </a:p>
        </p:txBody>
      </p:sp>
      <p:sp>
        <p:nvSpPr>
          <p:cNvPr id="28" name="TextBox 27"/>
          <p:cNvSpPr txBox="1"/>
          <p:nvPr/>
        </p:nvSpPr>
        <p:spPr>
          <a:xfrm>
            <a:off x="5891159" y="3042996"/>
            <a:ext cx="760144"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microRNA</a:t>
            </a:r>
            <a:endParaRPr kumimoji="1" lang="zh-TW" altLang="en-US" sz="1050" b="1" dirty="0"/>
          </a:p>
        </p:txBody>
      </p:sp>
      <p:sp>
        <p:nvSpPr>
          <p:cNvPr id="29" name="TextBox 28"/>
          <p:cNvSpPr txBox="1"/>
          <p:nvPr/>
        </p:nvSpPr>
        <p:spPr>
          <a:xfrm>
            <a:off x="5891158" y="3327835"/>
            <a:ext cx="974947"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CPM + mRNA</a:t>
            </a:r>
            <a:endParaRPr kumimoji="1" lang="zh-TW" altLang="en-US" sz="1050" b="1" dirty="0"/>
          </a:p>
        </p:txBody>
      </p:sp>
      <p:sp>
        <p:nvSpPr>
          <p:cNvPr id="30" name="TextBox 29"/>
          <p:cNvSpPr txBox="1"/>
          <p:nvPr/>
        </p:nvSpPr>
        <p:spPr>
          <a:xfrm>
            <a:off x="5891158" y="3597865"/>
            <a:ext cx="1178528"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CPM + microRNA</a:t>
            </a:r>
            <a:endParaRPr kumimoji="1" lang="zh-TW" altLang="en-US" sz="1050" b="1" dirty="0"/>
          </a:p>
        </p:txBody>
      </p:sp>
      <p:sp>
        <p:nvSpPr>
          <p:cNvPr id="32" name="TextBox 31"/>
          <p:cNvSpPr txBox="1"/>
          <p:nvPr/>
        </p:nvSpPr>
        <p:spPr>
          <a:xfrm>
            <a:off x="3327891" y="4029912"/>
            <a:ext cx="1082348" cy="369332"/>
          </a:xfrm>
          <a:prstGeom prst="rect">
            <a:avLst/>
          </a:prstGeom>
          <a:noFill/>
        </p:spPr>
        <p:txBody>
          <a:bodyPr wrap="none" rtlCol="0">
            <a:spAutoFit/>
          </a:bodyPr>
          <a:lstStyle/>
          <a:p>
            <a:r>
              <a:rPr kumimoji="1" lang="en-AU" altLang="zh-TW" dirty="0"/>
              <a:t>Samples</a:t>
            </a:r>
            <a:endParaRPr kumimoji="1" lang="zh-TW" altLang="en-US" dirty="0"/>
          </a:p>
        </p:txBody>
      </p:sp>
      <p:sp>
        <p:nvSpPr>
          <p:cNvPr id="23" name="TextBox 22"/>
          <p:cNvSpPr txBox="1"/>
          <p:nvPr/>
        </p:nvSpPr>
        <p:spPr>
          <a:xfrm>
            <a:off x="6271231" y="4807201"/>
            <a:ext cx="1819729" cy="230832"/>
          </a:xfrm>
          <a:prstGeom prst="rect">
            <a:avLst/>
          </a:prstGeom>
          <a:noFill/>
          <a:ln>
            <a:solidFill>
              <a:schemeClr val="tx1"/>
            </a:solidFill>
          </a:ln>
        </p:spPr>
        <p:txBody>
          <a:bodyPr wrap="none" rtlCol="0">
            <a:spAutoFit/>
          </a:bodyPr>
          <a:lstStyle/>
          <a:p>
            <a:r>
              <a:rPr lang="en-US" altLang="zh-TW" sz="900" dirty="0" err="1">
                <a:solidFill>
                  <a:srgbClr val="000000"/>
                </a:solidFill>
              </a:rPr>
              <a:t>Jayawardana</a:t>
            </a:r>
            <a:r>
              <a:rPr lang="en-US" altLang="zh-TW" sz="900" dirty="0">
                <a:solidFill>
                  <a:srgbClr val="000000"/>
                </a:solidFill>
              </a:rPr>
              <a:t> K et al, IJC, 2015 </a:t>
            </a:r>
            <a:endParaRPr kumimoji="1" lang="zh-TW" altLang="en-US" sz="900" dirty="0">
              <a:solidFill>
                <a:srgbClr val="000000"/>
              </a:solidFill>
            </a:endParaRPr>
          </a:p>
        </p:txBody>
      </p:sp>
      <p:sp>
        <p:nvSpPr>
          <p:cNvPr id="31" name="Rectangle 30">
            <a:extLst>
              <a:ext uri="{FF2B5EF4-FFF2-40B4-BE49-F238E27FC236}">
                <a16:creationId xmlns:a16="http://schemas.microsoft.com/office/drawing/2014/main" id="{1F2C22C3-68FD-A446-B42B-E9F37BAE9F41}"/>
              </a:ext>
            </a:extLst>
          </p:cNvPr>
          <p:cNvSpPr/>
          <p:nvPr/>
        </p:nvSpPr>
        <p:spPr>
          <a:xfrm>
            <a:off x="1607189" y="1942138"/>
            <a:ext cx="274818" cy="2016413"/>
          </a:xfrm>
          <a:prstGeom prst="rect">
            <a:avLst/>
          </a:prstGeom>
          <a:noFill/>
          <a:ln w="28575"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13EF6AF-8DB2-844F-87CF-0D7D0F72619E}"/>
              </a:ext>
            </a:extLst>
          </p:cNvPr>
          <p:cNvSpPr/>
          <p:nvPr/>
        </p:nvSpPr>
        <p:spPr>
          <a:xfrm>
            <a:off x="2355085" y="1950685"/>
            <a:ext cx="240202" cy="2016413"/>
          </a:xfrm>
          <a:prstGeom prst="rect">
            <a:avLst/>
          </a:prstGeom>
          <a:noFill/>
          <a:ln w="28575"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F383339A-595A-1E48-A99C-E8B62B6901F7}"/>
              </a:ext>
            </a:extLst>
          </p:cNvPr>
          <p:cNvSpPr txBox="1"/>
          <p:nvPr/>
        </p:nvSpPr>
        <p:spPr>
          <a:xfrm>
            <a:off x="561110" y="1144945"/>
            <a:ext cx="2023311"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a:t>4. Same story in GP</a:t>
            </a:r>
          </a:p>
        </p:txBody>
      </p:sp>
    </p:spTree>
    <p:extLst>
      <p:ext uri="{BB962C8B-B14F-4D97-AF65-F5344CB8AC3E}">
        <p14:creationId xmlns:p14="http://schemas.microsoft.com/office/powerpoint/2010/main" val="3700136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kumimoji="1" lang="en-AU" altLang="zh-TW" dirty="0"/>
              <a:t>Another study: TCGA</a:t>
            </a:r>
            <a:endParaRPr kumimoji="1" lang="zh-TW" altLang="en-US" dirty="0"/>
          </a:p>
        </p:txBody>
      </p:sp>
      <p:sp>
        <p:nvSpPr>
          <p:cNvPr id="8" name="Text Placeholder 7"/>
          <p:cNvSpPr>
            <a:spLocks noGrp="1"/>
          </p:cNvSpPr>
          <p:nvPr>
            <p:ph type="body" sz="quarter" idx="13"/>
          </p:nvPr>
        </p:nvSpPr>
        <p:spPr>
          <a:xfrm>
            <a:off x="457200" y="1114539"/>
            <a:ext cx="6497241" cy="364343"/>
          </a:xfrm>
        </p:spPr>
        <p:txBody>
          <a:bodyPr/>
          <a:lstStyle/>
          <a:p>
            <a:r>
              <a:rPr lang="en-US" altLang="zh-TW" dirty="0"/>
              <a:t>A subset of samples from The Cancer Genome Atlas (TCGA) with the necessary </a:t>
            </a:r>
            <a:r>
              <a:rPr lang="en-US" altLang="zh-TW" dirty="0" err="1"/>
              <a:t>clinico</a:t>
            </a:r>
            <a:r>
              <a:rPr lang="en-US" altLang="zh-TW" dirty="0"/>
              <a:t>-pathologic annotation; stage III </a:t>
            </a:r>
          </a:p>
          <a:p>
            <a:endParaRPr kumimoji="1" lang="zh-TW" altLang="en-US" dirty="0"/>
          </a:p>
        </p:txBody>
      </p:sp>
      <p:pic>
        <p:nvPicPr>
          <p:cNvPr id="13" name="Picture 12" descr="sample_plot_new.pdf"/>
          <p:cNvPicPr>
            <a:picLocks noChangeAspect="1"/>
          </p:cNvPicPr>
          <p:nvPr/>
        </p:nvPicPr>
        <p:blipFill rotWithShape="1">
          <a:blip r:embed="rId3">
            <a:alphaModFix/>
            <a:extLst>
              <a:ext uri="{28A0092B-C50C-407E-A947-70E740481C1C}">
                <a14:useLocalDpi xmlns:a14="http://schemas.microsoft.com/office/drawing/2010/main" val="0"/>
              </a:ext>
            </a:extLst>
          </a:blip>
          <a:srcRect b="729"/>
          <a:stretch/>
        </p:blipFill>
        <p:spPr>
          <a:xfrm>
            <a:off x="4842030" y="1329612"/>
            <a:ext cx="2916324" cy="3361218"/>
          </a:xfrm>
          <a:prstGeom prst="rect">
            <a:avLst/>
          </a:prstGeom>
        </p:spPr>
      </p:pic>
      <p:pic>
        <p:nvPicPr>
          <p:cNvPr id="14" name="Picture 13" descr="misclass_tcga_new.pdf"/>
          <p:cNvPicPr>
            <a:picLocks noChangeAspect="1"/>
          </p:cNvPicPr>
          <p:nvPr/>
        </p:nvPicPr>
        <p:blipFill rotWithShape="1">
          <a:blip r:embed="rId4">
            <a:extLst>
              <a:ext uri="{28A0092B-C50C-407E-A947-70E740481C1C}">
                <a14:useLocalDpi xmlns:a14="http://schemas.microsoft.com/office/drawing/2010/main" val="0"/>
              </a:ext>
            </a:extLst>
          </a:blip>
          <a:srcRect l="24506" t="17879" r="6179"/>
          <a:stretch/>
        </p:blipFill>
        <p:spPr>
          <a:xfrm>
            <a:off x="1143001" y="2139703"/>
            <a:ext cx="3328274" cy="1656634"/>
          </a:xfrm>
          <a:prstGeom prst="rect">
            <a:avLst/>
          </a:prstGeom>
        </p:spPr>
      </p:pic>
      <p:sp>
        <p:nvSpPr>
          <p:cNvPr id="15" name="TextBox 14"/>
          <p:cNvSpPr txBox="1"/>
          <p:nvPr/>
        </p:nvSpPr>
        <p:spPr>
          <a:xfrm>
            <a:off x="4139953" y="2517745"/>
            <a:ext cx="556563"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mRNA</a:t>
            </a:r>
            <a:endParaRPr kumimoji="1" lang="zh-TW" altLang="en-US" sz="1050" b="1" dirty="0"/>
          </a:p>
        </p:txBody>
      </p:sp>
      <p:sp>
        <p:nvSpPr>
          <p:cNvPr id="16" name="TextBox 15"/>
          <p:cNvSpPr txBox="1"/>
          <p:nvPr/>
        </p:nvSpPr>
        <p:spPr>
          <a:xfrm>
            <a:off x="4139953" y="3042996"/>
            <a:ext cx="760144" cy="253916"/>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sz="1050" b="1" dirty="0"/>
              <a:t>microRNA</a:t>
            </a:r>
            <a:endParaRPr kumimoji="1" lang="zh-TW" altLang="en-US" sz="1050" b="1" dirty="0"/>
          </a:p>
        </p:txBody>
      </p:sp>
    </p:spTree>
    <p:extLst>
      <p:ext uri="{BB962C8B-B14F-4D97-AF65-F5344CB8AC3E}">
        <p14:creationId xmlns:p14="http://schemas.microsoft.com/office/powerpoint/2010/main" val="2393406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p:cNvSpPr>
          <p:nvPr>
            <p:ph type="title"/>
          </p:nvPr>
        </p:nvSpPr>
        <p:spPr/>
        <p:txBody>
          <a:bodyPr/>
          <a:lstStyle>
            <a:lvl1pPr defTabSz="685165">
              <a:spcBef>
                <a:spcPts val="3200"/>
              </a:spcBef>
              <a:defRPr sz="7221"/>
            </a:lvl1pPr>
          </a:lstStyle>
          <a:p>
            <a:r>
              <a:rPr lang="en-AU" sz="2800" dirty="0"/>
              <a:t>Precision medicine: </a:t>
            </a:r>
            <a:r>
              <a:rPr lang="en-AU" sz="2000" b="0" dirty="0"/>
              <a:t>finding best cause of action for patients</a:t>
            </a:r>
            <a:endParaRPr lang="en-AU" sz="2800" b="0" dirty="0"/>
          </a:p>
        </p:txBody>
      </p:sp>
      <p:sp>
        <p:nvSpPr>
          <p:cNvPr id="170" name="Shape 170"/>
          <p:cNvSpPr/>
          <p:nvPr/>
        </p:nvSpPr>
        <p:spPr>
          <a:xfrm>
            <a:off x="352005" y="4080122"/>
            <a:ext cx="8665007" cy="476250"/>
          </a:xfrm>
          <a:prstGeom prst="rightArrow">
            <a:avLst>
              <a:gd name="adj1" fmla="val 32000"/>
              <a:gd name="adj2" fmla="val 64000"/>
            </a:avLst>
          </a:prstGeom>
          <a:solidFill>
            <a:schemeClr val="accent1"/>
          </a:solidFill>
          <a:ln w="12700">
            <a:solidFill>
              <a:srgbClr val="E64626"/>
            </a:solidFill>
            <a:miter lim="400000"/>
          </a:ln>
        </p:spPr>
        <p:txBody>
          <a:bodyPr lIns="19050" tIns="19050" rIns="19050" bIns="19050" anchor="ctr"/>
          <a:lstStyle/>
          <a:p>
            <a:pPr algn="ctr">
              <a:lnSpc>
                <a:spcPct val="80000"/>
              </a:lnSpc>
              <a:spcBef>
                <a:spcPts val="0"/>
              </a:spcBef>
              <a:defRPr sz="4000" cap="all">
                <a:solidFill>
                  <a:srgbClr val="FFFFFF"/>
                </a:solidFill>
                <a:latin typeface="+mn-lt"/>
                <a:ea typeface="+mn-ea"/>
                <a:cs typeface="+mn-cs"/>
                <a:sym typeface="DIN Condensed"/>
              </a:defRPr>
            </a:pPr>
            <a:endParaRPr sz="1500">
              <a:ln w="38100">
                <a:solidFill>
                  <a:schemeClr val="tx1"/>
                </a:solidFill>
              </a:ln>
            </a:endParaRPr>
          </a:p>
        </p:txBody>
      </p:sp>
      <p:sp>
        <p:nvSpPr>
          <p:cNvPr id="171" name="Shape 171"/>
          <p:cNvSpPr/>
          <p:nvPr/>
        </p:nvSpPr>
        <p:spPr>
          <a:xfrm flipV="1">
            <a:off x="2453977" y="1313755"/>
            <a:ext cx="0" cy="3075313"/>
          </a:xfrm>
          <a:prstGeom prst="line">
            <a:avLst/>
          </a:prstGeom>
          <a:ln w="127000">
            <a:solidFill>
              <a:srgbClr val="E64626"/>
            </a:solidFill>
            <a:miter lim="400000"/>
          </a:ln>
        </p:spPr>
        <p:txBody>
          <a:bodyPr lIns="19050" tIns="19050" rIns="19050" bIns="19050" anchor="ctr"/>
          <a:lstStyle/>
          <a:p>
            <a:pPr algn="ctr">
              <a:lnSpc>
                <a:spcPct val="80000"/>
              </a:lnSpc>
              <a:spcBef>
                <a:spcPts val="0"/>
              </a:spcBef>
              <a:defRPr sz="4000" cap="all">
                <a:latin typeface="+mn-lt"/>
                <a:ea typeface="+mn-ea"/>
                <a:cs typeface="+mn-cs"/>
                <a:sym typeface="DIN Condensed"/>
              </a:defRPr>
            </a:pPr>
            <a:endParaRPr sz="1500">
              <a:ln w="38100">
                <a:solidFill>
                  <a:schemeClr val="tx1"/>
                </a:solidFill>
              </a:ln>
            </a:endParaRPr>
          </a:p>
        </p:txBody>
      </p:sp>
      <p:sp>
        <p:nvSpPr>
          <p:cNvPr id="172" name="Shape 172"/>
          <p:cNvSpPr/>
          <p:nvPr/>
        </p:nvSpPr>
        <p:spPr>
          <a:xfrm>
            <a:off x="726066" y="4532792"/>
            <a:ext cx="1643079" cy="29822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4500">
                <a:solidFill>
                  <a:srgbClr val="FF2600"/>
                </a:solidFill>
                <a:latin typeface="Helvetica"/>
                <a:ea typeface="Helvetica"/>
                <a:cs typeface="Helvetica"/>
                <a:sym typeface="Helvetica"/>
              </a:defRPr>
            </a:lvl1pPr>
          </a:lstStyle>
          <a:p>
            <a:r>
              <a:rPr sz="1688"/>
              <a:t>Discovery phase</a:t>
            </a:r>
          </a:p>
        </p:txBody>
      </p:sp>
      <p:sp>
        <p:nvSpPr>
          <p:cNvPr id="173" name="Shape 173"/>
          <p:cNvSpPr/>
          <p:nvPr/>
        </p:nvSpPr>
        <p:spPr>
          <a:xfrm flipV="1">
            <a:off x="5948064" y="1313755"/>
            <a:ext cx="0" cy="3075313"/>
          </a:xfrm>
          <a:prstGeom prst="line">
            <a:avLst/>
          </a:prstGeom>
          <a:ln w="127000">
            <a:solidFill>
              <a:srgbClr val="E64626"/>
            </a:solidFill>
            <a:miter lim="400000"/>
          </a:ln>
        </p:spPr>
        <p:txBody>
          <a:bodyPr lIns="19050" tIns="19050" rIns="19050" bIns="19050" anchor="ctr"/>
          <a:lstStyle/>
          <a:p>
            <a:pPr algn="ctr">
              <a:lnSpc>
                <a:spcPct val="80000"/>
              </a:lnSpc>
              <a:spcBef>
                <a:spcPts val="0"/>
              </a:spcBef>
              <a:defRPr sz="4000" cap="all">
                <a:latin typeface="+mn-lt"/>
                <a:ea typeface="+mn-ea"/>
                <a:cs typeface="+mn-cs"/>
                <a:sym typeface="DIN Condensed"/>
              </a:defRPr>
            </a:pPr>
            <a:endParaRPr sz="1500">
              <a:ln w="38100">
                <a:solidFill>
                  <a:schemeClr val="tx1"/>
                </a:solidFill>
              </a:ln>
            </a:endParaRPr>
          </a:p>
        </p:txBody>
      </p:sp>
      <p:sp>
        <p:nvSpPr>
          <p:cNvPr id="174" name="Shape 174"/>
          <p:cNvSpPr/>
          <p:nvPr/>
        </p:nvSpPr>
        <p:spPr>
          <a:xfrm>
            <a:off x="3289175" y="4532792"/>
            <a:ext cx="1920462" cy="29822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4500">
                <a:solidFill>
                  <a:srgbClr val="FF2600"/>
                </a:solidFill>
                <a:latin typeface="Helvetica"/>
                <a:ea typeface="Helvetica"/>
                <a:cs typeface="Helvetica"/>
                <a:sym typeface="Helvetica"/>
              </a:defRPr>
            </a:lvl1pPr>
          </a:lstStyle>
          <a:p>
            <a:r>
              <a:rPr sz="1688"/>
              <a:t>Translational phase</a:t>
            </a:r>
          </a:p>
        </p:txBody>
      </p:sp>
      <p:sp>
        <p:nvSpPr>
          <p:cNvPr id="175" name="Shape 175"/>
          <p:cNvSpPr/>
          <p:nvPr/>
        </p:nvSpPr>
        <p:spPr>
          <a:xfrm>
            <a:off x="5701438" y="4532792"/>
            <a:ext cx="3534374" cy="298223"/>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spAutoFit/>
          </a:bodyPr>
          <a:lstStyle>
            <a:lvl1pPr algn="ctr">
              <a:spcBef>
                <a:spcPts val="1000"/>
              </a:spcBef>
              <a:defRPr sz="4500">
                <a:solidFill>
                  <a:srgbClr val="FF2600"/>
                </a:solidFill>
                <a:latin typeface="Helvetica"/>
                <a:ea typeface="Helvetica"/>
                <a:cs typeface="Helvetica"/>
                <a:sym typeface="Helvetica"/>
              </a:defRPr>
            </a:lvl1pPr>
          </a:lstStyle>
          <a:p>
            <a:r>
              <a:rPr sz="1688"/>
              <a:t>Implementation phase</a:t>
            </a:r>
          </a:p>
        </p:txBody>
      </p:sp>
      <p:pic>
        <p:nvPicPr>
          <p:cNvPr id="176" name="pasted-image.tiff"/>
          <p:cNvPicPr>
            <a:picLocks noChangeAspect="1"/>
          </p:cNvPicPr>
          <p:nvPr/>
        </p:nvPicPr>
        <p:blipFill>
          <a:blip r:embed="rId2">
            <a:extLst/>
          </a:blip>
          <a:stretch>
            <a:fillRect/>
          </a:stretch>
        </p:blipFill>
        <p:spPr>
          <a:xfrm>
            <a:off x="167812" y="1405920"/>
            <a:ext cx="2154167" cy="2131491"/>
          </a:xfrm>
          <a:prstGeom prst="rect">
            <a:avLst/>
          </a:prstGeom>
          <a:ln w="12700">
            <a:miter lim="400000"/>
          </a:ln>
        </p:spPr>
      </p:pic>
      <p:sp>
        <p:nvSpPr>
          <p:cNvPr id="177" name="Shape 177"/>
          <p:cNvSpPr/>
          <p:nvPr/>
        </p:nvSpPr>
        <p:spPr>
          <a:xfrm>
            <a:off x="629199" y="3617483"/>
            <a:ext cx="1319272" cy="55143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spcBef>
                <a:spcPts val="375"/>
              </a:spcBef>
              <a:defRPr sz="4000">
                <a:solidFill>
                  <a:srgbClr val="0096FF"/>
                </a:solidFill>
              </a:defRPr>
            </a:pPr>
            <a:r>
              <a:rPr sz="1500"/>
              <a:t>~30,000 genes</a:t>
            </a:r>
          </a:p>
          <a:p>
            <a:pPr>
              <a:spcBef>
                <a:spcPts val="375"/>
              </a:spcBef>
              <a:defRPr sz="4000">
                <a:solidFill>
                  <a:srgbClr val="0096FF"/>
                </a:solidFill>
              </a:defRPr>
            </a:pPr>
            <a:r>
              <a:rPr sz="1500"/>
              <a:t>~100 samples</a:t>
            </a:r>
          </a:p>
        </p:txBody>
      </p:sp>
      <p:pic>
        <p:nvPicPr>
          <p:cNvPr id="178" name="pasted-image.tiff"/>
          <p:cNvPicPr>
            <a:picLocks noChangeAspect="1"/>
          </p:cNvPicPr>
          <p:nvPr/>
        </p:nvPicPr>
        <p:blipFill>
          <a:blip r:embed="rId3">
            <a:extLst/>
          </a:blip>
          <a:srcRect r="47678"/>
          <a:stretch>
            <a:fillRect/>
          </a:stretch>
        </p:blipFill>
        <p:spPr>
          <a:xfrm>
            <a:off x="3261989" y="1702824"/>
            <a:ext cx="1878008" cy="1532871"/>
          </a:xfrm>
          <a:prstGeom prst="rect">
            <a:avLst/>
          </a:prstGeom>
          <a:ln w="12700">
            <a:miter lim="400000"/>
          </a:ln>
        </p:spPr>
      </p:pic>
      <p:sp>
        <p:nvSpPr>
          <p:cNvPr id="179" name="Shape 179"/>
          <p:cNvSpPr/>
          <p:nvPr/>
        </p:nvSpPr>
        <p:spPr>
          <a:xfrm>
            <a:off x="3364067" y="3617483"/>
            <a:ext cx="1960473" cy="55143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spcBef>
                <a:spcPts val="375"/>
              </a:spcBef>
              <a:defRPr sz="4000">
                <a:solidFill>
                  <a:srgbClr val="929292"/>
                </a:solidFill>
              </a:defRPr>
            </a:pPr>
            <a:r>
              <a:rPr lang="en-AU" sz="1500" dirty="0">
                <a:solidFill>
                  <a:srgbClr val="00B0F0"/>
                </a:solidFill>
              </a:rPr>
              <a:t>up to 100 ~ 600 genes</a:t>
            </a:r>
          </a:p>
          <a:p>
            <a:pPr>
              <a:spcBef>
                <a:spcPts val="375"/>
              </a:spcBef>
              <a:defRPr sz="4000">
                <a:solidFill>
                  <a:srgbClr val="929292"/>
                </a:solidFill>
              </a:defRPr>
            </a:pPr>
            <a:r>
              <a:rPr lang="en-AU" sz="1500" dirty="0">
                <a:solidFill>
                  <a:srgbClr val="00B0F0"/>
                </a:solidFill>
              </a:rPr>
              <a:t>1000 samples and up</a:t>
            </a:r>
          </a:p>
        </p:txBody>
      </p:sp>
      <p:pic>
        <p:nvPicPr>
          <p:cNvPr id="180" name="pasted-image.tiff"/>
          <p:cNvPicPr>
            <a:picLocks noChangeAspect="1"/>
          </p:cNvPicPr>
          <p:nvPr/>
        </p:nvPicPr>
        <p:blipFill>
          <a:blip r:embed="rId4">
            <a:extLst/>
          </a:blip>
          <a:srcRect/>
          <a:stretch>
            <a:fillRect/>
          </a:stretch>
        </p:blipFill>
        <p:spPr>
          <a:xfrm>
            <a:off x="6308344" y="1810866"/>
            <a:ext cx="2509854" cy="1648986"/>
          </a:xfrm>
          <a:prstGeom prst="rect">
            <a:avLst/>
          </a:prstGeom>
          <a:ln w="12700">
            <a:miter lim="400000"/>
          </a:ln>
        </p:spPr>
      </p:pic>
    </p:spTree>
    <p:extLst>
      <p:ext uri="{BB962C8B-B14F-4D97-AF65-F5344CB8AC3E}">
        <p14:creationId xmlns:p14="http://schemas.microsoft.com/office/powerpoint/2010/main" val="1013702148"/>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kumimoji="1" lang="zh-TW" altLang="en-US"/>
          </a:p>
        </p:txBody>
      </p:sp>
      <p:pic>
        <p:nvPicPr>
          <p:cNvPr id="13" name="Picture 12" descr="Screen Shot 2015-06-01 at 3.03.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599" y="2207254"/>
            <a:ext cx="6858000" cy="2401085"/>
          </a:xfrm>
          <a:prstGeom prst="rect">
            <a:avLst/>
          </a:prstGeom>
        </p:spPr>
      </p:pic>
      <p:pic>
        <p:nvPicPr>
          <p:cNvPr id="12" name="Content Placeholder 11" descr="Screen Shot 2015-06-01 at 3.04.11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547" r="-2638"/>
          <a:stretch/>
        </p:blipFill>
        <p:spPr>
          <a:xfrm>
            <a:off x="4981038" y="277048"/>
            <a:ext cx="3530601" cy="3394472"/>
          </a:xfrm>
        </p:spPr>
      </p:pic>
      <p:sp>
        <p:nvSpPr>
          <p:cNvPr id="14" name="TextBox 13"/>
          <p:cNvSpPr txBox="1"/>
          <p:nvPr/>
        </p:nvSpPr>
        <p:spPr>
          <a:xfrm>
            <a:off x="6049692" y="4703378"/>
            <a:ext cx="2078967" cy="461665"/>
          </a:xfrm>
          <a:prstGeom prst="rect">
            <a:avLst/>
          </a:prstGeom>
          <a:noFill/>
        </p:spPr>
        <p:txBody>
          <a:bodyPr wrap="none" rtlCol="0">
            <a:spAutoFit/>
          </a:bodyPr>
          <a:lstStyle/>
          <a:p>
            <a:r>
              <a:rPr kumimoji="1" lang="en-AU" altLang="zh-TW" sz="1200" dirty="0"/>
              <a:t>Cell Reports, October, 2014</a:t>
            </a:r>
          </a:p>
          <a:p>
            <a:endParaRPr kumimoji="1" lang="zh-TW" altLang="en-US" sz="1200" dirty="0"/>
          </a:p>
        </p:txBody>
      </p:sp>
    </p:spTree>
    <p:extLst>
      <p:ext uri="{BB962C8B-B14F-4D97-AF65-F5344CB8AC3E}">
        <p14:creationId xmlns:p14="http://schemas.microsoft.com/office/powerpoint/2010/main" val="1508930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AU" altLang="zh-TW" dirty="0"/>
              <a:t>Regression output</a:t>
            </a:r>
            <a:endParaRPr kumimoji="1" lang="zh-TW" altLang="en-US" dirty="0"/>
          </a:p>
        </p:txBody>
      </p:sp>
      <p:graphicFrame>
        <p:nvGraphicFramePr>
          <p:cNvPr id="5" name="Content Placeholder 4"/>
          <p:cNvGraphicFramePr>
            <a:graphicFrameLocks noGrp="1"/>
          </p:cNvGraphicFramePr>
          <p:nvPr>
            <p:ph idx="1"/>
            <p:extLst/>
          </p:nvPr>
        </p:nvGraphicFramePr>
        <p:xfrm>
          <a:off x="1331641" y="3057804"/>
          <a:ext cx="6497877" cy="1815930"/>
        </p:xfrm>
        <a:graphic>
          <a:graphicData uri="http://schemas.openxmlformats.org/drawingml/2006/table">
            <a:tbl>
              <a:tblPr firstRow="1" bandRow="1">
                <a:tableStyleId>{5C22544A-7EE6-4342-B048-85BDC9FD1C3A}</a:tableStyleId>
              </a:tblPr>
              <a:tblGrid>
                <a:gridCol w="2297300">
                  <a:extLst>
                    <a:ext uri="{9D8B030D-6E8A-4147-A177-3AD203B41FA5}">
                      <a16:colId xmlns:a16="http://schemas.microsoft.com/office/drawing/2014/main" val="20000"/>
                    </a:ext>
                  </a:extLst>
                </a:gridCol>
                <a:gridCol w="984557">
                  <a:extLst>
                    <a:ext uri="{9D8B030D-6E8A-4147-A177-3AD203B41FA5}">
                      <a16:colId xmlns:a16="http://schemas.microsoft.com/office/drawing/2014/main" val="20001"/>
                    </a:ext>
                  </a:extLst>
                </a:gridCol>
                <a:gridCol w="875162">
                  <a:extLst>
                    <a:ext uri="{9D8B030D-6E8A-4147-A177-3AD203B41FA5}">
                      <a16:colId xmlns:a16="http://schemas.microsoft.com/office/drawing/2014/main" val="20002"/>
                    </a:ext>
                  </a:extLst>
                </a:gridCol>
                <a:gridCol w="929860">
                  <a:extLst>
                    <a:ext uri="{9D8B030D-6E8A-4147-A177-3AD203B41FA5}">
                      <a16:colId xmlns:a16="http://schemas.microsoft.com/office/drawing/2014/main" val="20003"/>
                    </a:ext>
                  </a:extLst>
                </a:gridCol>
                <a:gridCol w="1410998">
                  <a:extLst>
                    <a:ext uri="{9D8B030D-6E8A-4147-A177-3AD203B41FA5}">
                      <a16:colId xmlns:a16="http://schemas.microsoft.com/office/drawing/2014/main" val="20004"/>
                    </a:ext>
                  </a:extLst>
                </a:gridCol>
              </a:tblGrid>
              <a:tr h="405045">
                <a:tc>
                  <a:txBody>
                    <a:bodyPr/>
                    <a:lstStyle/>
                    <a:p>
                      <a:r>
                        <a:rPr lang="en-AU" altLang="zh-TW" sz="1400" dirty="0"/>
                        <a:t>Variable</a:t>
                      </a:r>
                      <a:endParaRPr lang="zh-TW" altLang="en-US" sz="1400" dirty="0"/>
                    </a:p>
                  </a:txBody>
                  <a:tcPr marL="69458" marR="69458" marT="34290" marB="34290"/>
                </a:tc>
                <a:tc>
                  <a:txBody>
                    <a:bodyPr/>
                    <a:lstStyle/>
                    <a:p>
                      <a:pPr algn="r"/>
                      <a:r>
                        <a:rPr lang="en-AU" altLang="zh-TW" sz="1400" dirty="0"/>
                        <a:t>Estimate</a:t>
                      </a:r>
                      <a:endParaRPr lang="zh-TW" altLang="en-US" sz="1400" dirty="0"/>
                    </a:p>
                  </a:txBody>
                  <a:tcPr marL="69458" marR="69458" marT="34290" marB="34290"/>
                </a:tc>
                <a:tc>
                  <a:txBody>
                    <a:bodyPr/>
                    <a:lstStyle/>
                    <a:p>
                      <a:pPr algn="r"/>
                      <a:r>
                        <a:rPr lang="en-AU" altLang="zh-TW" sz="1400" dirty="0"/>
                        <a:t>SD</a:t>
                      </a:r>
                      <a:endParaRPr lang="zh-TW" altLang="en-US" sz="1400" dirty="0"/>
                    </a:p>
                  </a:txBody>
                  <a:tcPr marL="69458" marR="69458" marT="34290" marB="34290"/>
                </a:tc>
                <a:tc>
                  <a:txBody>
                    <a:bodyPr/>
                    <a:lstStyle/>
                    <a:p>
                      <a:pPr algn="r"/>
                      <a:r>
                        <a:rPr lang="en-AU" altLang="zh-TW" sz="1400" dirty="0"/>
                        <a:t>t</a:t>
                      </a:r>
                      <a:endParaRPr lang="zh-TW" altLang="en-US" sz="1400" dirty="0"/>
                    </a:p>
                  </a:txBody>
                  <a:tcPr marL="69458" marR="69458" marT="34290" marB="34290"/>
                </a:tc>
                <a:tc>
                  <a:txBody>
                    <a:bodyPr/>
                    <a:lstStyle/>
                    <a:p>
                      <a:pPr algn="r"/>
                      <a:r>
                        <a:rPr lang="en-AU" altLang="zh-TW" sz="1400" dirty="0"/>
                        <a:t>p-value</a:t>
                      </a:r>
                      <a:endParaRPr lang="zh-TW" altLang="en-US" sz="1400" dirty="0"/>
                    </a:p>
                  </a:txBody>
                  <a:tcPr marL="69458" marR="69458" marT="34290" marB="34290"/>
                </a:tc>
                <a:extLst>
                  <a:ext uri="{0D108BD9-81ED-4DB2-BD59-A6C34878D82A}">
                    <a16:rowId xmlns:a16="http://schemas.microsoft.com/office/drawing/2014/main" val="10000"/>
                  </a:ext>
                </a:extLst>
              </a:tr>
              <a:tr h="405045">
                <a:tc>
                  <a:txBody>
                    <a:bodyPr/>
                    <a:lstStyle/>
                    <a:p>
                      <a:r>
                        <a:rPr lang="en-AU" altLang="zh-TW" sz="1400" dirty="0"/>
                        <a:t>Intercept</a:t>
                      </a:r>
                      <a:endParaRPr lang="zh-TW" altLang="en-US" sz="1400" dirty="0"/>
                    </a:p>
                  </a:txBody>
                  <a:tcPr marL="69458" marR="69458" marT="34290" marB="34290"/>
                </a:tc>
                <a:tc>
                  <a:txBody>
                    <a:bodyPr/>
                    <a:lstStyle/>
                    <a:p>
                      <a:pPr algn="r"/>
                      <a:r>
                        <a:rPr lang="en-AU" altLang="zh-TW" sz="1400" dirty="0"/>
                        <a:t>0.23</a:t>
                      </a:r>
                      <a:endParaRPr lang="zh-TW" altLang="en-US" sz="1400" dirty="0"/>
                    </a:p>
                  </a:txBody>
                  <a:tcPr marL="69458" marR="69458" marT="34290" marB="34290"/>
                </a:tc>
                <a:tc>
                  <a:txBody>
                    <a:bodyPr/>
                    <a:lstStyle/>
                    <a:p>
                      <a:pPr algn="r"/>
                      <a:r>
                        <a:rPr lang="en-AU" altLang="zh-TW" sz="1400" dirty="0"/>
                        <a:t>0.76</a:t>
                      </a:r>
                      <a:endParaRPr lang="zh-TW" altLang="en-US" sz="1400" dirty="0"/>
                    </a:p>
                  </a:txBody>
                  <a:tcPr marL="69458" marR="69458" marT="34290" marB="34290"/>
                </a:tc>
                <a:tc>
                  <a:txBody>
                    <a:bodyPr/>
                    <a:lstStyle/>
                    <a:p>
                      <a:pPr algn="r"/>
                      <a:r>
                        <a:rPr lang="en-AU" altLang="zh-TW" sz="1400" dirty="0"/>
                        <a:t>2.98</a:t>
                      </a:r>
                      <a:endParaRPr lang="zh-TW" altLang="en-US" sz="1400" dirty="0"/>
                    </a:p>
                  </a:txBody>
                  <a:tcPr marL="69458" marR="69458" marT="34290" marB="34290"/>
                </a:tc>
                <a:tc>
                  <a:txBody>
                    <a:bodyPr/>
                    <a:lstStyle/>
                    <a:p>
                      <a:pPr algn="r"/>
                      <a:r>
                        <a:rPr lang="en-AU" altLang="zh-TW" sz="1400" dirty="0"/>
                        <a:t>0.005</a:t>
                      </a:r>
                      <a:endParaRPr lang="zh-TW" altLang="en-US" sz="1400" dirty="0"/>
                    </a:p>
                  </a:txBody>
                  <a:tcPr marL="69458" marR="69458" marT="34290" marB="34290"/>
                </a:tc>
                <a:extLst>
                  <a:ext uri="{0D108BD9-81ED-4DB2-BD59-A6C34878D82A}">
                    <a16:rowId xmlns:a16="http://schemas.microsoft.com/office/drawing/2014/main" val="10001"/>
                  </a:ext>
                </a:extLst>
              </a:tr>
              <a:tr h="502920">
                <a:tc>
                  <a:txBody>
                    <a:bodyPr/>
                    <a:lstStyle/>
                    <a:p>
                      <a:r>
                        <a:rPr lang="en-AU" altLang="zh-TW" sz="1400" dirty="0" err="1"/>
                        <a:t>Extranodal</a:t>
                      </a:r>
                      <a:r>
                        <a:rPr lang="en-AU" altLang="zh-TW" sz="1400" dirty="0"/>
                        <a:t> growth (</a:t>
                      </a:r>
                      <a:r>
                        <a:rPr lang="en-AU" altLang="zh-TW" sz="1400" dirty="0" err="1"/>
                        <a:t>Tum_Extranodal</a:t>
                      </a:r>
                      <a:r>
                        <a:rPr lang="en-AU" altLang="zh-TW" sz="1400" dirty="0"/>
                        <a:t>)</a:t>
                      </a:r>
                      <a:endParaRPr lang="zh-TW" altLang="en-US" sz="1400" dirty="0"/>
                    </a:p>
                  </a:txBody>
                  <a:tcPr marL="69458" marR="69458" marT="34290" marB="34290"/>
                </a:tc>
                <a:tc>
                  <a:txBody>
                    <a:bodyPr/>
                    <a:lstStyle/>
                    <a:p>
                      <a:pPr algn="r"/>
                      <a:r>
                        <a:rPr lang="en-AU" altLang="zh-TW" sz="1400" dirty="0"/>
                        <a:t>0.37</a:t>
                      </a:r>
                      <a:endParaRPr lang="zh-TW" altLang="en-US" sz="1400" dirty="0"/>
                    </a:p>
                  </a:txBody>
                  <a:tcPr marL="69458" marR="69458" marT="34290" marB="34290"/>
                </a:tc>
                <a:tc>
                  <a:txBody>
                    <a:bodyPr/>
                    <a:lstStyle/>
                    <a:p>
                      <a:pPr algn="r"/>
                      <a:r>
                        <a:rPr lang="en-AU" altLang="zh-TW" sz="1400" dirty="0"/>
                        <a:t>0.12</a:t>
                      </a:r>
                      <a:endParaRPr lang="zh-TW" altLang="en-US" sz="1400" dirty="0"/>
                    </a:p>
                  </a:txBody>
                  <a:tcPr marL="69458" marR="69458" marT="34290" marB="34290"/>
                </a:tc>
                <a:tc>
                  <a:txBody>
                    <a:bodyPr/>
                    <a:lstStyle/>
                    <a:p>
                      <a:pPr algn="r"/>
                      <a:r>
                        <a:rPr lang="en-AU" altLang="zh-TW" sz="1400" dirty="0"/>
                        <a:t>3.22</a:t>
                      </a:r>
                      <a:endParaRPr lang="zh-TW" altLang="en-US" sz="1400" dirty="0"/>
                    </a:p>
                  </a:txBody>
                  <a:tcPr marL="69458" marR="69458" marT="34290" marB="34290"/>
                </a:tc>
                <a:tc>
                  <a:txBody>
                    <a:bodyPr/>
                    <a:lstStyle/>
                    <a:p>
                      <a:pPr algn="r"/>
                      <a:r>
                        <a:rPr lang="en-AU" altLang="zh-TW" sz="1400" dirty="0"/>
                        <a:t>0.002</a:t>
                      </a:r>
                      <a:endParaRPr lang="zh-TW" altLang="en-US" sz="1400" dirty="0"/>
                    </a:p>
                  </a:txBody>
                  <a:tcPr marL="69458" marR="69458" marT="34290" marB="34290"/>
                </a:tc>
                <a:extLst>
                  <a:ext uri="{0D108BD9-81ED-4DB2-BD59-A6C34878D82A}">
                    <a16:rowId xmlns:a16="http://schemas.microsoft.com/office/drawing/2014/main" val="10002"/>
                  </a:ext>
                </a:extLst>
              </a:tr>
              <a:tr h="502920">
                <a:tc>
                  <a:txBody>
                    <a:bodyPr/>
                    <a:lstStyle/>
                    <a:p>
                      <a:r>
                        <a:rPr lang="en-AU" altLang="zh-TW" sz="1400" dirty="0"/>
                        <a:t>Number</a:t>
                      </a:r>
                      <a:r>
                        <a:rPr lang="en-AU" altLang="zh-TW" sz="1400" baseline="0" dirty="0"/>
                        <a:t> of invasive n</a:t>
                      </a:r>
                      <a:r>
                        <a:rPr lang="en-AU" altLang="zh-TW" sz="1400" dirty="0"/>
                        <a:t>odes</a:t>
                      </a:r>
                    </a:p>
                    <a:p>
                      <a:r>
                        <a:rPr lang="en-AU" altLang="zh-TW" sz="1400" dirty="0"/>
                        <a:t>(</a:t>
                      </a:r>
                      <a:r>
                        <a:rPr lang="en-AU" altLang="zh-TW" sz="1400" dirty="0" err="1"/>
                        <a:t>Tum_Nodes</a:t>
                      </a:r>
                      <a:r>
                        <a:rPr lang="en-AU" altLang="zh-TW" sz="1400" dirty="0"/>
                        <a:t>)</a:t>
                      </a:r>
                      <a:endParaRPr lang="zh-TW" altLang="en-US" sz="1400" dirty="0"/>
                    </a:p>
                  </a:txBody>
                  <a:tcPr marL="69458" marR="69458" marT="34290" marB="34290"/>
                </a:tc>
                <a:tc>
                  <a:txBody>
                    <a:bodyPr/>
                    <a:lstStyle/>
                    <a:p>
                      <a:pPr algn="r"/>
                      <a:r>
                        <a:rPr lang="en-AU" altLang="zh-TW" sz="1400" dirty="0"/>
                        <a:t>-0.02</a:t>
                      </a:r>
                      <a:endParaRPr lang="zh-TW" altLang="en-US" sz="1400" dirty="0"/>
                    </a:p>
                  </a:txBody>
                  <a:tcPr marL="69458" marR="69458" marT="34290" marB="34290"/>
                </a:tc>
                <a:tc>
                  <a:txBody>
                    <a:bodyPr/>
                    <a:lstStyle/>
                    <a:p>
                      <a:pPr algn="r"/>
                      <a:r>
                        <a:rPr lang="en-AU" altLang="zh-TW" sz="1400" dirty="0"/>
                        <a:t>0.01</a:t>
                      </a:r>
                      <a:endParaRPr lang="zh-TW" altLang="en-US" sz="1400" dirty="0"/>
                    </a:p>
                  </a:txBody>
                  <a:tcPr marL="69458" marR="69458" marT="34290" marB="34290"/>
                </a:tc>
                <a:tc>
                  <a:txBody>
                    <a:bodyPr/>
                    <a:lstStyle/>
                    <a:p>
                      <a:pPr algn="r"/>
                      <a:r>
                        <a:rPr lang="en-AU" altLang="zh-TW" sz="1400" dirty="0"/>
                        <a:t>-2.04</a:t>
                      </a:r>
                      <a:endParaRPr lang="zh-TW" altLang="en-US" sz="1400" dirty="0"/>
                    </a:p>
                  </a:txBody>
                  <a:tcPr marL="69458" marR="69458" marT="34290" marB="34290"/>
                </a:tc>
                <a:tc>
                  <a:txBody>
                    <a:bodyPr/>
                    <a:lstStyle/>
                    <a:p>
                      <a:pPr algn="r"/>
                      <a:r>
                        <a:rPr lang="en-AU" altLang="zh-TW" sz="1400" dirty="0"/>
                        <a:t>0.050</a:t>
                      </a:r>
                      <a:endParaRPr lang="zh-TW" altLang="en-US" sz="1400" dirty="0"/>
                    </a:p>
                  </a:txBody>
                  <a:tcPr marL="69458" marR="69458" marT="34290" marB="34290"/>
                </a:tc>
                <a:extLst>
                  <a:ext uri="{0D108BD9-81ED-4DB2-BD59-A6C34878D82A}">
                    <a16:rowId xmlns:a16="http://schemas.microsoft.com/office/drawing/2014/main" val="10003"/>
                  </a:ext>
                </a:extLst>
              </a:tr>
            </a:tbl>
          </a:graphicData>
        </a:graphic>
      </p:graphicFrame>
      <p:sp>
        <p:nvSpPr>
          <p:cNvPr id="3" name="Text Placeholder 2"/>
          <p:cNvSpPr>
            <a:spLocks noGrp="1"/>
          </p:cNvSpPr>
          <p:nvPr>
            <p:ph type="body" sz="quarter" idx="13"/>
          </p:nvPr>
        </p:nvSpPr>
        <p:spPr>
          <a:xfrm>
            <a:off x="1331640" y="2173345"/>
            <a:ext cx="5995435" cy="864096"/>
          </a:xfrm>
        </p:spPr>
        <p:txBody>
          <a:bodyPr>
            <a:normAutofit/>
          </a:bodyPr>
          <a:lstStyle/>
          <a:p>
            <a:r>
              <a:rPr kumimoji="1" lang="en-AU" altLang="zh-TW" sz="1600" dirty="0"/>
              <a:t>Y = number of correctly classified bootstrap samples under the mRNA (gene expression) platform.</a:t>
            </a:r>
          </a:p>
          <a:p>
            <a:endParaRPr kumimoji="1" lang="en-AU" altLang="zh-TW" sz="1600" dirty="0"/>
          </a:p>
          <a:p>
            <a:r>
              <a:rPr kumimoji="1" lang="en-AU" altLang="zh-TW" sz="1600" dirty="0"/>
              <a:t>Aim: To identify clinical variables that is associated with Y</a:t>
            </a:r>
          </a:p>
        </p:txBody>
      </p:sp>
      <p:pic>
        <p:nvPicPr>
          <p:cNvPr id="6" name="Picture 5" descr="misclassification.45.2014_edited.pdf"/>
          <p:cNvPicPr>
            <a:picLocks noChangeAspect="1"/>
          </p:cNvPicPr>
          <p:nvPr/>
        </p:nvPicPr>
        <p:blipFill rotWithShape="1">
          <a:blip r:embed="rId3">
            <a:extLst>
              <a:ext uri="{28A0092B-C50C-407E-A947-70E740481C1C}">
                <a14:useLocalDpi xmlns:a14="http://schemas.microsoft.com/office/drawing/2010/main" val="0"/>
              </a:ext>
            </a:extLst>
          </a:blip>
          <a:srcRect l="21304" t="42061" b="49726"/>
          <a:stretch/>
        </p:blipFill>
        <p:spPr>
          <a:xfrm>
            <a:off x="1331640" y="1815666"/>
            <a:ext cx="5396933" cy="142782"/>
          </a:xfrm>
          <a:prstGeom prst="rect">
            <a:avLst/>
          </a:prstGeom>
        </p:spPr>
      </p:pic>
      <p:sp>
        <p:nvSpPr>
          <p:cNvPr id="7" name="TextBox 6"/>
          <p:cNvSpPr txBox="1"/>
          <p:nvPr/>
        </p:nvSpPr>
        <p:spPr>
          <a:xfrm>
            <a:off x="1527184" y="1113589"/>
            <a:ext cx="2478564"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dirty="0"/>
              <a:t>Hard and easy measures</a:t>
            </a:r>
          </a:p>
          <a:p>
            <a:r>
              <a:rPr kumimoji="1" lang="en-AU" altLang="zh-TW" dirty="0"/>
              <a:t> for each patients</a:t>
            </a:r>
            <a:endParaRPr kumimoji="1" lang="zh-TW" altLang="en-US" dirty="0"/>
          </a:p>
        </p:txBody>
      </p:sp>
      <p:pic>
        <p:nvPicPr>
          <p:cNvPr id="8" name="Picture 7" descr="misclassification.45.2014_edited.pdf"/>
          <p:cNvPicPr>
            <a:picLocks noChangeAspect="1"/>
          </p:cNvPicPr>
          <p:nvPr/>
        </p:nvPicPr>
        <p:blipFill rotWithShape="1">
          <a:blip r:embed="rId3">
            <a:extLst>
              <a:ext uri="{28A0092B-C50C-407E-A947-70E740481C1C}">
                <a14:useLocalDpi xmlns:a14="http://schemas.microsoft.com/office/drawing/2010/main" val="0"/>
              </a:ext>
            </a:extLst>
          </a:blip>
          <a:srcRect r="71144" b="79496"/>
          <a:stretch/>
        </p:blipFill>
        <p:spPr>
          <a:xfrm>
            <a:off x="6192180" y="1005576"/>
            <a:ext cx="1668869" cy="728714"/>
          </a:xfrm>
          <a:prstGeom prst="rect">
            <a:avLst/>
          </a:prstGeom>
        </p:spPr>
      </p:pic>
    </p:spTree>
    <p:extLst>
      <p:ext uri="{BB962C8B-B14F-4D97-AF65-F5344CB8AC3E}">
        <p14:creationId xmlns:p14="http://schemas.microsoft.com/office/powerpoint/2010/main" val="1855018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altLang="zh-TW" dirty="0"/>
              <a:t>CV error rates</a:t>
            </a:r>
            <a:endParaRPr lang="en-US" dirty="0"/>
          </a:p>
        </p:txBody>
      </p:sp>
      <p:pic>
        <p:nvPicPr>
          <p:cNvPr id="10" name="Picture 9" descr="misclassification.45.2014_edited.pdf"/>
          <p:cNvPicPr>
            <a:picLocks noChangeAspect="1"/>
          </p:cNvPicPr>
          <p:nvPr/>
        </p:nvPicPr>
        <p:blipFill rotWithShape="1">
          <a:blip r:embed="rId3">
            <a:extLst>
              <a:ext uri="{28A0092B-C50C-407E-A947-70E740481C1C}">
                <a14:useLocalDpi xmlns:a14="http://schemas.microsoft.com/office/drawing/2010/main" val="0"/>
              </a:ext>
            </a:extLst>
          </a:blip>
          <a:srcRect l="21304" t="42061" b="49726"/>
          <a:stretch/>
        </p:blipFill>
        <p:spPr>
          <a:xfrm>
            <a:off x="1547664" y="1167594"/>
            <a:ext cx="5396933" cy="142782"/>
          </a:xfrm>
          <a:prstGeom prst="rect">
            <a:avLst/>
          </a:prstGeom>
        </p:spPr>
      </p:pic>
      <p:pic>
        <p:nvPicPr>
          <p:cNvPr id="7" name="Picture 6" descr="graphics-posterboxplot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3108" y="1910712"/>
            <a:ext cx="6717265" cy="2239088"/>
          </a:xfrm>
          <a:prstGeom prst="rect">
            <a:avLst/>
          </a:prstGeom>
        </p:spPr>
      </p:pic>
      <p:sp>
        <p:nvSpPr>
          <p:cNvPr id="12" name="Rectangle 11"/>
          <p:cNvSpPr/>
          <p:nvPr/>
        </p:nvSpPr>
        <p:spPr>
          <a:xfrm>
            <a:off x="5004048" y="1599642"/>
            <a:ext cx="2916324" cy="286231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
        <p:nvSpPr>
          <p:cNvPr id="15" name="Oval 14"/>
          <p:cNvSpPr/>
          <p:nvPr/>
        </p:nvSpPr>
        <p:spPr>
          <a:xfrm>
            <a:off x="2033718" y="2301720"/>
            <a:ext cx="1134126" cy="102611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TW" altLang="en-US"/>
          </a:p>
        </p:txBody>
      </p:sp>
      <p:sp>
        <p:nvSpPr>
          <p:cNvPr id="16" name="TextBox 15"/>
          <p:cNvSpPr txBox="1"/>
          <p:nvPr/>
        </p:nvSpPr>
        <p:spPr>
          <a:xfrm>
            <a:off x="828707" y="4245937"/>
            <a:ext cx="1864614" cy="646331"/>
          </a:xfrm>
          <a:prstGeom prst="rect">
            <a:avLst/>
          </a:prstGeom>
          <a:noFill/>
        </p:spPr>
        <p:txBody>
          <a:bodyPr wrap="none" rtlCol="0">
            <a:spAutoFit/>
          </a:bodyPr>
          <a:lstStyle/>
          <a:p>
            <a:pPr algn="ctr"/>
            <a:r>
              <a:rPr kumimoji="1" lang="en-AU" altLang="zh-TW" dirty="0">
                <a:solidFill>
                  <a:srgbClr val="FF0000"/>
                </a:solidFill>
              </a:rPr>
              <a:t>Hard to </a:t>
            </a:r>
          </a:p>
          <a:p>
            <a:pPr algn="ctr"/>
            <a:r>
              <a:rPr kumimoji="1" lang="en-AU" altLang="zh-TW" dirty="0">
                <a:solidFill>
                  <a:srgbClr val="FF0000"/>
                </a:solidFill>
              </a:rPr>
              <a:t>classify samples</a:t>
            </a:r>
            <a:endParaRPr kumimoji="1" lang="zh-TW" altLang="en-US" dirty="0">
              <a:solidFill>
                <a:srgbClr val="FF0000"/>
              </a:solidFill>
            </a:endParaRPr>
          </a:p>
        </p:txBody>
      </p:sp>
      <p:cxnSp>
        <p:nvCxnSpPr>
          <p:cNvPr id="17" name="Straight Arrow Connector 16"/>
          <p:cNvCxnSpPr/>
          <p:nvPr/>
        </p:nvCxnSpPr>
        <p:spPr>
          <a:xfrm flipV="1">
            <a:off x="1763688" y="3327834"/>
            <a:ext cx="540060" cy="864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0445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altLang="zh-TW" dirty="0"/>
              <a:t>CV error rates</a:t>
            </a:r>
            <a:endParaRPr lang="en-US" dirty="0"/>
          </a:p>
        </p:txBody>
      </p:sp>
      <p:pic>
        <p:nvPicPr>
          <p:cNvPr id="10" name="Picture 9" descr="misclassification.45.2014_edited.pdf"/>
          <p:cNvPicPr>
            <a:picLocks noChangeAspect="1"/>
          </p:cNvPicPr>
          <p:nvPr/>
        </p:nvPicPr>
        <p:blipFill rotWithShape="1">
          <a:blip r:embed="rId3">
            <a:extLst>
              <a:ext uri="{28A0092B-C50C-407E-A947-70E740481C1C}">
                <a14:useLocalDpi xmlns:a14="http://schemas.microsoft.com/office/drawing/2010/main" val="0"/>
              </a:ext>
            </a:extLst>
          </a:blip>
          <a:srcRect l="21304" t="42061" b="49726"/>
          <a:stretch/>
        </p:blipFill>
        <p:spPr>
          <a:xfrm>
            <a:off x="1547664" y="1167594"/>
            <a:ext cx="5396933" cy="142782"/>
          </a:xfrm>
          <a:prstGeom prst="rect">
            <a:avLst/>
          </a:prstGeom>
        </p:spPr>
      </p:pic>
      <p:pic>
        <p:nvPicPr>
          <p:cNvPr id="7" name="Picture 6" descr="graphics-posterboxplot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3108" y="1898837"/>
            <a:ext cx="6717265" cy="2239088"/>
          </a:xfrm>
          <a:prstGeom prst="rect">
            <a:avLst/>
          </a:prstGeom>
        </p:spPr>
      </p:pic>
      <p:sp>
        <p:nvSpPr>
          <p:cNvPr id="9" name="Oval 8"/>
          <p:cNvSpPr/>
          <p:nvPr/>
        </p:nvSpPr>
        <p:spPr>
          <a:xfrm>
            <a:off x="2033718" y="2301720"/>
            <a:ext cx="1134126" cy="102611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TW" altLang="en-US"/>
          </a:p>
        </p:txBody>
      </p:sp>
      <p:sp>
        <p:nvSpPr>
          <p:cNvPr id="11" name="TextBox 10"/>
          <p:cNvSpPr txBox="1"/>
          <p:nvPr/>
        </p:nvSpPr>
        <p:spPr>
          <a:xfrm>
            <a:off x="2951821" y="4220170"/>
            <a:ext cx="3555858"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kumimoji="1" lang="en-AU" altLang="zh-TW" dirty="0">
                <a:solidFill>
                  <a:schemeClr val="tx1"/>
                </a:solidFill>
              </a:rPr>
              <a:t>Hard to classify using </a:t>
            </a:r>
          </a:p>
          <a:p>
            <a:pPr algn="ctr"/>
            <a:r>
              <a:rPr kumimoji="1" lang="en-AU" altLang="zh-TW" dirty="0">
                <a:solidFill>
                  <a:schemeClr val="tx1"/>
                </a:solidFill>
              </a:rPr>
              <a:t>gene expression but easy with clinical data.</a:t>
            </a:r>
            <a:endParaRPr kumimoji="1" lang="zh-TW" altLang="en-US" dirty="0">
              <a:solidFill>
                <a:schemeClr val="tx1"/>
              </a:solidFill>
            </a:endParaRPr>
          </a:p>
        </p:txBody>
      </p:sp>
      <p:cxnSp>
        <p:nvCxnSpPr>
          <p:cNvPr id="12" name="Straight Arrow Connector 11"/>
          <p:cNvCxnSpPr/>
          <p:nvPr/>
        </p:nvCxnSpPr>
        <p:spPr>
          <a:xfrm flipH="1" flipV="1">
            <a:off x="2951820" y="3327834"/>
            <a:ext cx="756084" cy="8100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5706126" y="2841780"/>
            <a:ext cx="1134126" cy="102611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TW" altLang="en-US"/>
          </a:p>
        </p:txBody>
      </p:sp>
      <p:cxnSp>
        <p:nvCxnSpPr>
          <p:cNvPr id="18" name="Straight Arrow Connector 17"/>
          <p:cNvCxnSpPr/>
          <p:nvPr/>
        </p:nvCxnSpPr>
        <p:spPr>
          <a:xfrm flipV="1">
            <a:off x="5544108" y="3759882"/>
            <a:ext cx="324036" cy="4860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407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288949" y="1909398"/>
            <a:ext cx="1264183" cy="551098"/>
          </a:xfrm>
          <a:prstGeom prst="rect">
            <a:avLst/>
          </a:prstGeom>
          <a:pattFill prst="smGrid">
            <a:fgClr>
              <a:prstClr val="black"/>
            </a:fgClr>
            <a:bgClr>
              <a:prstClr val="white"/>
            </a:bgClr>
          </a:patt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
        <p:nvSpPr>
          <p:cNvPr id="6" name="Rectangle 5"/>
          <p:cNvSpPr/>
          <p:nvPr/>
        </p:nvSpPr>
        <p:spPr>
          <a:xfrm>
            <a:off x="1418931" y="3459388"/>
            <a:ext cx="1264183" cy="1237250"/>
          </a:xfrm>
          <a:prstGeom prst="rect">
            <a:avLst/>
          </a:prstGeom>
          <a:pattFill prst="smGrid">
            <a:fgClr>
              <a:prstClr val="black"/>
            </a:fgClr>
            <a:bgClr>
              <a:prstClr val="white"/>
            </a:bgClr>
          </a:pattFill>
          <a:ln>
            <a:solidFill>
              <a:srgbClr val="ED2B4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
        <p:nvSpPr>
          <p:cNvPr id="7" name="TextBox 6"/>
          <p:cNvSpPr txBox="1"/>
          <p:nvPr/>
        </p:nvSpPr>
        <p:spPr>
          <a:xfrm>
            <a:off x="1661077" y="2942823"/>
            <a:ext cx="1018227" cy="369332"/>
          </a:xfrm>
          <a:prstGeom prst="rect">
            <a:avLst/>
          </a:prstGeom>
          <a:noFill/>
        </p:spPr>
        <p:txBody>
          <a:bodyPr wrap="none" rtlCol="0">
            <a:spAutoFit/>
          </a:bodyPr>
          <a:lstStyle/>
          <a:p>
            <a:r>
              <a:rPr kumimoji="1" lang="en-AU" altLang="zh-TW" dirty="0"/>
              <a:t>Patients</a:t>
            </a:r>
            <a:endParaRPr kumimoji="1" lang="zh-TW" altLang="en-US" dirty="0"/>
          </a:p>
        </p:txBody>
      </p:sp>
      <p:sp>
        <p:nvSpPr>
          <p:cNvPr id="8" name="Rectangle 7"/>
          <p:cNvSpPr/>
          <p:nvPr/>
        </p:nvSpPr>
        <p:spPr>
          <a:xfrm>
            <a:off x="2207901" y="1837973"/>
            <a:ext cx="864096" cy="73408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
        <p:nvSpPr>
          <p:cNvPr id="10" name="TextBox 9"/>
          <p:cNvSpPr txBox="1"/>
          <p:nvPr/>
        </p:nvSpPr>
        <p:spPr>
          <a:xfrm rot="16200000">
            <a:off x="821948" y="3818082"/>
            <a:ext cx="864339" cy="369332"/>
          </a:xfrm>
          <a:prstGeom prst="rect">
            <a:avLst/>
          </a:prstGeom>
          <a:noFill/>
        </p:spPr>
        <p:txBody>
          <a:bodyPr wrap="none" rtlCol="0">
            <a:spAutoFit/>
          </a:bodyPr>
          <a:lstStyle/>
          <a:p>
            <a:r>
              <a:rPr kumimoji="1" lang="en-AU" altLang="zh-TW" dirty="0"/>
              <a:t>mRNA</a:t>
            </a:r>
            <a:endParaRPr kumimoji="1" lang="zh-TW" altLang="en-US" dirty="0"/>
          </a:p>
        </p:txBody>
      </p:sp>
      <p:sp>
        <p:nvSpPr>
          <p:cNvPr id="11" name="TextBox 10"/>
          <p:cNvSpPr txBox="1"/>
          <p:nvPr/>
        </p:nvSpPr>
        <p:spPr>
          <a:xfrm>
            <a:off x="1438173" y="3160949"/>
            <a:ext cx="492443" cy="369332"/>
          </a:xfrm>
          <a:prstGeom prst="rect">
            <a:avLst/>
          </a:prstGeom>
          <a:noFill/>
        </p:spPr>
        <p:txBody>
          <a:bodyPr wrap="none" rtlCol="0">
            <a:spAutoFit/>
          </a:bodyPr>
          <a:lstStyle/>
          <a:p>
            <a:r>
              <a:rPr kumimoji="1" lang="en-AU" altLang="zh-TW" dirty="0"/>
              <a:t>PP</a:t>
            </a:r>
            <a:endParaRPr kumimoji="1" lang="zh-TW" altLang="en-US" dirty="0"/>
          </a:p>
        </p:txBody>
      </p:sp>
      <p:sp>
        <p:nvSpPr>
          <p:cNvPr id="12" name="TextBox 11"/>
          <p:cNvSpPr txBox="1"/>
          <p:nvPr/>
        </p:nvSpPr>
        <p:spPr>
          <a:xfrm>
            <a:off x="2139923" y="3156227"/>
            <a:ext cx="518091" cy="369332"/>
          </a:xfrm>
          <a:prstGeom prst="rect">
            <a:avLst/>
          </a:prstGeom>
          <a:noFill/>
        </p:spPr>
        <p:txBody>
          <a:bodyPr wrap="none" rtlCol="0">
            <a:spAutoFit/>
          </a:bodyPr>
          <a:lstStyle/>
          <a:p>
            <a:r>
              <a:rPr kumimoji="1" lang="en-AU" altLang="zh-TW" dirty="0"/>
              <a:t>GP</a:t>
            </a:r>
            <a:endParaRPr kumimoji="1" lang="zh-TW" altLang="en-US" dirty="0"/>
          </a:p>
        </p:txBody>
      </p:sp>
      <p:sp>
        <p:nvSpPr>
          <p:cNvPr id="17" name="TextBox 16"/>
          <p:cNvSpPr txBox="1"/>
          <p:nvPr/>
        </p:nvSpPr>
        <p:spPr>
          <a:xfrm rot="16200000">
            <a:off x="1414363" y="2019778"/>
            <a:ext cx="1107996" cy="369332"/>
          </a:xfrm>
          <a:prstGeom prst="rect">
            <a:avLst/>
          </a:prstGeom>
          <a:noFill/>
        </p:spPr>
        <p:txBody>
          <a:bodyPr wrap="none" rtlCol="0">
            <a:spAutoFit/>
          </a:bodyPr>
          <a:lstStyle/>
          <a:p>
            <a:r>
              <a:rPr kumimoji="1" lang="en-AU" altLang="zh-TW" dirty="0">
                <a:solidFill>
                  <a:srgbClr val="F9B014"/>
                </a:solidFill>
              </a:rPr>
              <a:t>variables</a:t>
            </a:r>
            <a:endParaRPr kumimoji="1" lang="zh-TW" altLang="en-US" dirty="0">
              <a:solidFill>
                <a:srgbClr val="F9B014"/>
              </a:solidFill>
            </a:endParaRPr>
          </a:p>
        </p:txBody>
      </p:sp>
      <p:sp>
        <p:nvSpPr>
          <p:cNvPr id="18" name="TextBox 17"/>
          <p:cNvSpPr txBox="1"/>
          <p:nvPr/>
        </p:nvSpPr>
        <p:spPr>
          <a:xfrm>
            <a:off x="2125376" y="1555242"/>
            <a:ext cx="697627" cy="369332"/>
          </a:xfrm>
          <a:prstGeom prst="rect">
            <a:avLst/>
          </a:prstGeom>
          <a:noFill/>
        </p:spPr>
        <p:txBody>
          <a:bodyPr wrap="none" rtlCol="0">
            <a:spAutoFit/>
          </a:bodyPr>
          <a:lstStyle/>
          <a:p>
            <a:r>
              <a:rPr kumimoji="1" lang="en-AU" altLang="zh-TW" dirty="0"/>
              <a:t>Easy</a:t>
            </a:r>
            <a:endParaRPr kumimoji="1" lang="zh-TW" altLang="en-US" dirty="0"/>
          </a:p>
        </p:txBody>
      </p:sp>
      <p:sp>
        <p:nvSpPr>
          <p:cNvPr id="20" name="TextBox 19"/>
          <p:cNvSpPr txBox="1"/>
          <p:nvPr/>
        </p:nvSpPr>
        <p:spPr>
          <a:xfrm>
            <a:off x="3115267" y="1545636"/>
            <a:ext cx="684803" cy="369332"/>
          </a:xfrm>
          <a:prstGeom prst="rect">
            <a:avLst/>
          </a:prstGeom>
          <a:noFill/>
        </p:spPr>
        <p:txBody>
          <a:bodyPr wrap="none" rtlCol="0">
            <a:spAutoFit/>
          </a:bodyPr>
          <a:lstStyle/>
          <a:p>
            <a:r>
              <a:rPr kumimoji="1" lang="en-AU" altLang="zh-TW" dirty="0"/>
              <a:t>Hard</a:t>
            </a:r>
            <a:endParaRPr kumimoji="1" lang="zh-TW" altLang="en-US" dirty="0"/>
          </a:p>
        </p:txBody>
      </p:sp>
      <p:sp>
        <p:nvSpPr>
          <p:cNvPr id="23" name="Title 1"/>
          <p:cNvSpPr>
            <a:spLocks noGrp="1"/>
          </p:cNvSpPr>
          <p:nvPr>
            <p:ph type="title"/>
          </p:nvPr>
        </p:nvSpPr>
        <p:spPr/>
        <p:txBody>
          <a:bodyPr/>
          <a:lstStyle/>
          <a:p>
            <a:r>
              <a:rPr lang="en-AU"/>
              <a:t>Where has this lead us?</a:t>
            </a:r>
            <a:endParaRPr lang="en-US" dirty="0"/>
          </a:p>
        </p:txBody>
      </p:sp>
      <p:sp>
        <p:nvSpPr>
          <p:cNvPr id="4" name="Content Placeholder 3"/>
          <p:cNvSpPr>
            <a:spLocks noGrp="1"/>
          </p:cNvSpPr>
          <p:nvPr>
            <p:ph idx="4294967295"/>
          </p:nvPr>
        </p:nvSpPr>
        <p:spPr>
          <a:xfrm>
            <a:off x="4753801" y="1492052"/>
            <a:ext cx="4270375" cy="3384550"/>
          </a:xfrm>
        </p:spPr>
        <p:txBody>
          <a:bodyPr/>
          <a:lstStyle/>
          <a:p>
            <a:r>
              <a:rPr lang="en-AU" altLang="zh-TW" sz="2000" dirty="0"/>
              <a:t>In practice:</a:t>
            </a:r>
          </a:p>
          <a:p>
            <a:r>
              <a:rPr lang="en-AU" altLang="zh-TW" sz="2000" dirty="0"/>
              <a:t>To identify variables that is associated with patient specific accuracy.  </a:t>
            </a:r>
          </a:p>
          <a:p>
            <a:r>
              <a:rPr lang="en-AU" altLang="zh-TW" sz="2000" dirty="0"/>
              <a:t>For example, perform classification </a:t>
            </a:r>
          </a:p>
          <a:p>
            <a:pPr lvl="1"/>
            <a:r>
              <a:rPr lang="en-AU" altLang="zh-TW" sz="1800" dirty="0"/>
              <a:t>Prediction based on  gene expression for the easy group, and</a:t>
            </a:r>
          </a:p>
          <a:p>
            <a:pPr lvl="1"/>
            <a:r>
              <a:rPr lang="en-AU" altLang="zh-TW" sz="1800" dirty="0"/>
              <a:t> prediction based on other platforms (e.g. clinical) for the hard group.</a:t>
            </a:r>
          </a:p>
        </p:txBody>
      </p:sp>
      <p:sp>
        <p:nvSpPr>
          <p:cNvPr id="3" name="Text Placeholder 2"/>
          <p:cNvSpPr>
            <a:spLocks noGrp="1"/>
          </p:cNvSpPr>
          <p:nvPr>
            <p:ph type="body" sz="quarter" idx="4294967295"/>
          </p:nvPr>
        </p:nvSpPr>
        <p:spPr>
          <a:xfrm>
            <a:off x="481013" y="761151"/>
            <a:ext cx="8662987" cy="365125"/>
          </a:xfrm>
        </p:spPr>
        <p:txBody>
          <a:bodyPr/>
          <a:lstStyle/>
          <a:p>
            <a:r>
              <a:rPr lang="en-US" altLang="zh-TW" dirty="0"/>
              <a:t>Hierarchical</a:t>
            </a:r>
            <a:r>
              <a:rPr lang="en-AU" altLang="zh-TW" dirty="0"/>
              <a:t> two stage procedure</a:t>
            </a:r>
          </a:p>
          <a:p>
            <a:endParaRPr lang="zh-TW" altLang="en-US" dirty="0"/>
          </a:p>
        </p:txBody>
      </p:sp>
      <p:cxnSp>
        <p:nvCxnSpPr>
          <p:cNvPr id="15" name="Straight Arrow Connector 14"/>
          <p:cNvCxnSpPr/>
          <p:nvPr/>
        </p:nvCxnSpPr>
        <p:spPr>
          <a:xfrm flipH="1">
            <a:off x="2153895" y="2679762"/>
            <a:ext cx="288407" cy="378042"/>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396033" y="2679762"/>
            <a:ext cx="216024" cy="378042"/>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3126004" y="1832242"/>
            <a:ext cx="503006" cy="734082"/>
          </a:xfrm>
          <a:prstGeom prst="rect">
            <a:avLst/>
          </a:prstGeom>
          <a:noFill/>
          <a:ln w="38100" cmpd="sng">
            <a:solidFill>
              <a:srgbClr val="3549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solidFill>
                <a:schemeClr val="tx2">
                  <a:lumMod val="75000"/>
                </a:schemeClr>
              </a:solidFill>
            </a:endParaRPr>
          </a:p>
        </p:txBody>
      </p:sp>
      <p:sp>
        <p:nvSpPr>
          <p:cNvPr id="27" name="Rectangle 26"/>
          <p:cNvSpPr/>
          <p:nvPr/>
        </p:nvSpPr>
        <p:spPr>
          <a:xfrm>
            <a:off x="3707904" y="2895787"/>
            <a:ext cx="574596" cy="577081"/>
          </a:xfrm>
          <a:prstGeom prst="rect">
            <a:avLst/>
          </a:prstGeom>
          <a:noFill/>
        </p:spPr>
        <p:txBody>
          <a:bodyPr wrap="square" lIns="68580" tIns="34290" rIns="68580" bIns="34290">
            <a:spAutoFit/>
          </a:bodyPr>
          <a:lstStyle/>
          <a:p>
            <a:pPr algn="ctr"/>
            <a:r>
              <a:rPr lang="en-AU" altLang="zh-TW" sz="3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p:txBody>
      </p:sp>
      <p:sp>
        <p:nvSpPr>
          <p:cNvPr id="28" name="TextBox 27"/>
          <p:cNvSpPr txBox="1"/>
          <p:nvPr/>
        </p:nvSpPr>
        <p:spPr>
          <a:xfrm>
            <a:off x="2963986" y="3435847"/>
            <a:ext cx="1789815" cy="1477328"/>
          </a:xfrm>
          <a:prstGeom prst="rect">
            <a:avLst/>
          </a:prstGeom>
          <a:ln>
            <a:solidFill>
              <a:srgbClr val="3549FF"/>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14313" indent="-214313">
              <a:buFontTx/>
              <a:buChar char="•"/>
            </a:pPr>
            <a:r>
              <a:rPr kumimoji="1" lang="en-AU" altLang="zh-TW" dirty="0">
                <a:solidFill>
                  <a:schemeClr val="tx2">
                    <a:lumMod val="75000"/>
                  </a:schemeClr>
                </a:solidFill>
              </a:rPr>
              <a:t>Use other platforms?</a:t>
            </a:r>
          </a:p>
          <a:p>
            <a:pPr marL="214313" indent="-214313">
              <a:buFontTx/>
              <a:buChar char="•"/>
            </a:pPr>
            <a:r>
              <a:rPr kumimoji="1" lang="en-AU" altLang="zh-TW" dirty="0">
                <a:solidFill>
                  <a:schemeClr val="tx2">
                    <a:lumMod val="75000"/>
                  </a:schemeClr>
                </a:solidFill>
              </a:rPr>
              <a:t>Surgical or treatment related data? </a:t>
            </a:r>
            <a:endParaRPr kumimoji="1" lang="zh-TW" altLang="en-US" dirty="0">
              <a:solidFill>
                <a:schemeClr val="tx2">
                  <a:lumMod val="75000"/>
                </a:schemeClr>
              </a:solidFill>
            </a:endParaRPr>
          </a:p>
        </p:txBody>
      </p:sp>
      <p:pic>
        <p:nvPicPr>
          <p:cNvPr id="21" name="Content Placeholder 7" descr="misclassification.24.2014_edited.pdf"/>
          <p:cNvPicPr>
            <a:picLocks noChangeAspect="1"/>
          </p:cNvPicPr>
          <p:nvPr/>
        </p:nvPicPr>
        <p:blipFill rotWithShape="1">
          <a:blip r:embed="rId3">
            <a:extLst>
              <a:ext uri="{28A0092B-C50C-407E-A947-70E740481C1C}">
                <a14:useLocalDpi xmlns:a14="http://schemas.microsoft.com/office/drawing/2010/main" val="0"/>
              </a:ext>
            </a:extLst>
          </a:blip>
          <a:srcRect l="21525" t="88362" r="17192" b="9590"/>
          <a:stretch/>
        </p:blipFill>
        <p:spPr>
          <a:xfrm>
            <a:off x="2369919" y="1297073"/>
            <a:ext cx="1026114" cy="86546"/>
          </a:xfrm>
          <a:prstGeom prst="rect">
            <a:avLst/>
          </a:prstGeom>
        </p:spPr>
      </p:pic>
    </p:spTree>
    <p:extLst>
      <p:ext uri="{BB962C8B-B14F-4D97-AF65-F5344CB8AC3E}">
        <p14:creationId xmlns:p14="http://schemas.microsoft.com/office/powerpoint/2010/main" val="747911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054" y="674853"/>
            <a:ext cx="6788946" cy="20692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914747" y="2204172"/>
            <a:ext cx="1249319" cy="274309"/>
          </a:xfrm>
          <a:prstGeom prst="rect">
            <a:avLst/>
          </a:prstGeom>
          <a:solidFill>
            <a:schemeClr val="accent1">
              <a:alpha val="1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p:cNvSpPr/>
          <p:nvPr/>
        </p:nvSpPr>
        <p:spPr>
          <a:xfrm>
            <a:off x="3596114" y="2204172"/>
            <a:ext cx="729081" cy="274309"/>
          </a:xfrm>
          <a:prstGeom prst="rect">
            <a:avLst/>
          </a:prstGeom>
          <a:solidFill>
            <a:schemeClr val="accent1">
              <a:alpha val="1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p:cNvSpPr/>
          <p:nvPr/>
        </p:nvSpPr>
        <p:spPr>
          <a:xfrm>
            <a:off x="1381869" y="2889099"/>
            <a:ext cx="6467029" cy="1015663"/>
          </a:xfrm>
          <a:prstGeom prst="rect">
            <a:avLst/>
          </a:prstGeom>
        </p:spPr>
        <p:txBody>
          <a:bodyPr wrap="square">
            <a:spAutoFit/>
          </a:bodyPr>
          <a:lstStyle/>
          <a:p>
            <a:r>
              <a:rPr lang="en-AU" sz="1200" dirty="0"/>
              <a:t>Marisa et al. (2013). Gene expression classification of colon cancer into molecular subtypes: characterization, validation, and prognostic value. </a:t>
            </a:r>
            <a:r>
              <a:rPr lang="en-AU" sz="1200" i="1" dirty="0"/>
              <a:t>Cancer Cell.</a:t>
            </a:r>
            <a:endParaRPr lang="en-AU" sz="1200" dirty="0"/>
          </a:p>
          <a:p>
            <a:endParaRPr lang="en-AU" sz="1200" dirty="0"/>
          </a:p>
          <a:p>
            <a:r>
              <a:rPr lang="en-AU" sz="1200" dirty="0"/>
              <a:t>Chin et al. (2006). Genomic and transcriptional aberrations linked to breast cancer </a:t>
            </a:r>
            <a:r>
              <a:rPr lang="en-AU" sz="1200" dirty="0" err="1"/>
              <a:t>pathophysiologies</a:t>
            </a:r>
            <a:r>
              <a:rPr lang="en-AU" sz="1200" dirty="0"/>
              <a:t>. </a:t>
            </a:r>
            <a:r>
              <a:rPr lang="en-AU" sz="1200" i="1" dirty="0" err="1"/>
              <a:t>PLoS</a:t>
            </a:r>
            <a:r>
              <a:rPr lang="en-AU" sz="1200" i="1" dirty="0"/>
              <a:t> Med.</a:t>
            </a:r>
            <a:endParaRPr lang="en-AU" sz="1200" dirty="0"/>
          </a:p>
        </p:txBody>
      </p:sp>
      <p:sp>
        <p:nvSpPr>
          <p:cNvPr id="10" name="Rectangle 9"/>
          <p:cNvSpPr/>
          <p:nvPr/>
        </p:nvSpPr>
        <p:spPr>
          <a:xfrm>
            <a:off x="5054276" y="2198451"/>
            <a:ext cx="729081" cy="274309"/>
          </a:xfrm>
          <a:prstGeom prst="rect">
            <a:avLst/>
          </a:prstGeom>
          <a:solidFill>
            <a:schemeClr val="accent1">
              <a:alpha val="1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6674456" y="2204172"/>
            <a:ext cx="729081" cy="274309"/>
          </a:xfrm>
          <a:prstGeom prst="rect">
            <a:avLst/>
          </a:prstGeom>
          <a:solidFill>
            <a:schemeClr val="accent1">
              <a:alpha val="1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p:cNvSpPr txBox="1"/>
          <p:nvPr/>
        </p:nvSpPr>
        <p:spPr>
          <a:xfrm>
            <a:off x="5783357" y="4747574"/>
            <a:ext cx="2397388" cy="276999"/>
          </a:xfrm>
          <a:prstGeom prst="rect">
            <a:avLst/>
          </a:prstGeom>
          <a:noFill/>
          <a:ln>
            <a:noFill/>
          </a:ln>
        </p:spPr>
        <p:txBody>
          <a:bodyPr wrap="none" rtlCol="0">
            <a:spAutoFit/>
          </a:bodyPr>
          <a:lstStyle/>
          <a:p>
            <a:r>
              <a:rPr lang="en-US" altLang="zh-TW" sz="1200" dirty="0"/>
              <a:t>Patrick E et al, </a:t>
            </a:r>
            <a:r>
              <a:rPr lang="en-US" altLang="zh-TW" sz="1200" dirty="0" err="1"/>
              <a:t>OncoTarget</a:t>
            </a:r>
            <a:r>
              <a:rPr lang="en-US" altLang="zh-TW" sz="1200" dirty="0"/>
              <a:t> 2017</a:t>
            </a:r>
            <a:endParaRPr kumimoji="1" lang="zh-TW" altLang="en-US" sz="1200" dirty="0"/>
          </a:p>
        </p:txBody>
      </p:sp>
      <p:pic>
        <p:nvPicPr>
          <p:cNvPr id="14" name="Picture 13">
            <a:extLst>
              <a:ext uri="{FF2B5EF4-FFF2-40B4-BE49-F238E27FC236}">
                <a16:creationId xmlns:a16="http://schemas.microsoft.com/office/drawing/2014/main" id="{C2C2E8D4-B09D-CB4A-AB91-C96A7541E1E8}"/>
              </a:ext>
            </a:extLst>
          </p:cNvPr>
          <p:cNvPicPr>
            <a:picLocks noChangeAspect="1"/>
          </p:cNvPicPr>
          <p:nvPr/>
        </p:nvPicPr>
        <p:blipFill rotWithShape="1">
          <a:blip r:embed="rId3"/>
          <a:srcRect l="37569" t="41713" r="37707" b="45892"/>
          <a:stretch/>
        </p:blipFill>
        <p:spPr>
          <a:xfrm>
            <a:off x="204863" y="4121153"/>
            <a:ext cx="3391251" cy="956345"/>
          </a:xfrm>
          <a:prstGeom prst="rect">
            <a:avLst/>
          </a:prstGeom>
        </p:spPr>
      </p:pic>
    </p:spTree>
    <p:extLst>
      <p:ext uri="{BB962C8B-B14F-4D97-AF65-F5344CB8AC3E}">
        <p14:creationId xmlns:p14="http://schemas.microsoft.com/office/powerpoint/2010/main" val="164760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2339E-6F27-5945-A231-0301168F3A1F}"/>
              </a:ext>
            </a:extLst>
          </p:cNvPr>
          <p:cNvSpPr>
            <a:spLocks noGrp="1"/>
          </p:cNvSpPr>
          <p:nvPr>
            <p:ph type="title"/>
          </p:nvPr>
        </p:nvSpPr>
        <p:spPr/>
        <p:txBody>
          <a:bodyPr/>
          <a:lstStyle/>
          <a:p>
            <a:r>
              <a:rPr lang="en-US" dirty="0"/>
              <a:t>Summary so far …</a:t>
            </a:r>
          </a:p>
        </p:txBody>
      </p:sp>
      <p:sp>
        <p:nvSpPr>
          <p:cNvPr id="3" name="Content Placeholder 2">
            <a:extLst>
              <a:ext uri="{FF2B5EF4-FFF2-40B4-BE49-F238E27FC236}">
                <a16:creationId xmlns:a16="http://schemas.microsoft.com/office/drawing/2014/main" id="{95AD524F-0A3F-6C47-BED9-BABA8005736A}"/>
              </a:ext>
            </a:extLst>
          </p:cNvPr>
          <p:cNvSpPr>
            <a:spLocks noGrp="1"/>
          </p:cNvSpPr>
          <p:nvPr>
            <p:ph idx="1"/>
          </p:nvPr>
        </p:nvSpPr>
        <p:spPr>
          <a:xfrm>
            <a:off x="457200" y="1019174"/>
            <a:ext cx="8229600" cy="3844373"/>
          </a:xfrm>
        </p:spPr>
        <p:txBody>
          <a:bodyPr/>
          <a:lstStyle/>
          <a:p>
            <a:r>
              <a:rPr lang="en-US" sz="2000" dirty="0">
                <a:solidFill>
                  <a:srgbClr val="C00000"/>
                </a:solidFill>
              </a:rPr>
              <a:t>What we learn …</a:t>
            </a:r>
          </a:p>
          <a:p>
            <a:pPr lvl="1"/>
            <a:r>
              <a:rPr lang="en-AU" sz="1800" dirty="0"/>
              <a:t>Good </a:t>
            </a:r>
            <a:r>
              <a:rPr lang="en-AU" sz="1800" dirty="0" err="1"/>
              <a:t>clinico-pathogical</a:t>
            </a:r>
            <a:r>
              <a:rPr lang="en-AU" sz="1800" dirty="0"/>
              <a:t> data is invaluable.</a:t>
            </a:r>
          </a:p>
          <a:p>
            <a:pPr lvl="1"/>
            <a:r>
              <a:rPr lang="en-AU" sz="1800" dirty="0"/>
              <a:t>‘Hard’ and ‘Easy’ classification </a:t>
            </a:r>
            <a:r>
              <a:rPr lang="en-US" sz="1800" dirty="0"/>
              <a:t>will lead to patient specific accuracy.</a:t>
            </a:r>
          </a:p>
          <a:p>
            <a:pPr lvl="1"/>
            <a:r>
              <a:rPr lang="en-US" sz="1800" dirty="0"/>
              <a:t>Multi-stage classification framework has the potential to identify interaction effects in large data as well as cost of individual platform.</a:t>
            </a:r>
          </a:p>
          <a:p>
            <a:pPr lvl="1"/>
            <a:r>
              <a:rPr lang="en-US" sz="1800" dirty="0"/>
              <a:t>Practically, patient (or sample) specific accuracy can provide a practical setting to engaged with multi-omics data.</a:t>
            </a:r>
          </a:p>
          <a:p>
            <a:endParaRPr lang="en-US" sz="2000" dirty="0">
              <a:solidFill>
                <a:srgbClr val="C00000"/>
              </a:solidFill>
            </a:endParaRPr>
          </a:p>
          <a:p>
            <a:pPr lvl="2"/>
            <a:endParaRPr lang="en-US" dirty="0">
              <a:solidFill>
                <a:schemeClr val="accent6">
                  <a:lumMod val="40000"/>
                  <a:lumOff val="60000"/>
                </a:schemeClr>
              </a:solidFill>
            </a:endParaRPr>
          </a:p>
          <a:p>
            <a:pPr lvl="1"/>
            <a:endParaRPr lang="en-US" sz="1800" dirty="0"/>
          </a:p>
          <a:p>
            <a:pPr lvl="1"/>
            <a:endParaRPr lang="en-US" sz="1800" dirty="0"/>
          </a:p>
          <a:p>
            <a:pPr lvl="1"/>
            <a:endParaRPr lang="en-US" sz="1800" dirty="0"/>
          </a:p>
          <a:p>
            <a:pPr lvl="1"/>
            <a:endParaRPr lang="en-US" sz="1800" dirty="0"/>
          </a:p>
          <a:p>
            <a:pPr lvl="1"/>
            <a:endParaRPr lang="en-US" sz="1800" dirty="0"/>
          </a:p>
          <a:p>
            <a:endParaRPr lang="en-US" sz="2000" dirty="0"/>
          </a:p>
        </p:txBody>
      </p:sp>
    </p:spTree>
    <p:extLst>
      <p:ext uri="{BB962C8B-B14F-4D97-AF65-F5344CB8AC3E}">
        <p14:creationId xmlns:p14="http://schemas.microsoft.com/office/powerpoint/2010/main" val="28981146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A6B3CA-630A-764A-A2AD-4E66F2FC07D7}"/>
              </a:ext>
            </a:extLst>
          </p:cNvPr>
          <p:cNvSpPr>
            <a:spLocks noGrp="1"/>
          </p:cNvSpPr>
          <p:nvPr>
            <p:ph type="title"/>
          </p:nvPr>
        </p:nvSpPr>
        <p:spPr/>
        <p:txBody>
          <a:bodyPr/>
          <a:lstStyle/>
          <a:p>
            <a:r>
              <a:rPr lang="en-AU" dirty="0"/>
              <a:t>Moving towards precision medicine</a:t>
            </a:r>
            <a:endParaRPr lang="en-US" dirty="0"/>
          </a:p>
        </p:txBody>
      </p:sp>
      <p:pic>
        <p:nvPicPr>
          <p:cNvPr id="4" name="Content Placeholder 3">
            <a:extLst>
              <a:ext uri="{FF2B5EF4-FFF2-40B4-BE49-F238E27FC236}">
                <a16:creationId xmlns:a16="http://schemas.microsoft.com/office/drawing/2014/main" id="{0D53E705-C48E-E74C-BEC1-DC3ADC439AEA}"/>
              </a:ext>
            </a:extLst>
          </p:cNvPr>
          <p:cNvPicPr>
            <a:picLocks noGrp="1" noChangeAspect="1"/>
          </p:cNvPicPr>
          <p:nvPr>
            <p:ph sz="half" idx="1"/>
          </p:nvPr>
        </p:nvPicPr>
        <p:blipFill>
          <a:blip r:embed="rId2"/>
          <a:stretch>
            <a:fillRect/>
          </a:stretch>
        </p:blipFill>
        <p:spPr>
          <a:xfrm>
            <a:off x="4572000" y="1069370"/>
            <a:ext cx="3859696" cy="2330900"/>
          </a:xfrm>
          <a:prstGeom prst="rect">
            <a:avLst/>
          </a:prstGeom>
        </p:spPr>
      </p:pic>
      <p:sp>
        <p:nvSpPr>
          <p:cNvPr id="8" name="Content Placeholder 7">
            <a:extLst>
              <a:ext uri="{FF2B5EF4-FFF2-40B4-BE49-F238E27FC236}">
                <a16:creationId xmlns:a16="http://schemas.microsoft.com/office/drawing/2014/main" id="{B3B6AB8D-285A-8D42-8C54-25469873E9B1}"/>
              </a:ext>
            </a:extLst>
          </p:cNvPr>
          <p:cNvSpPr>
            <a:spLocks noGrp="1"/>
          </p:cNvSpPr>
          <p:nvPr>
            <p:ph sz="half" idx="2"/>
          </p:nvPr>
        </p:nvSpPr>
        <p:spPr>
          <a:xfrm>
            <a:off x="533400" y="1069370"/>
            <a:ext cx="4038600" cy="3394472"/>
          </a:xfrm>
        </p:spPr>
        <p:txBody>
          <a:bodyPr/>
          <a:lstStyle/>
          <a:p>
            <a:r>
              <a:rPr lang="en-US" sz="1800" dirty="0">
                <a:solidFill>
                  <a:srgbClr val="C00000"/>
                </a:solidFill>
              </a:rPr>
              <a:t>Biomarkers </a:t>
            </a:r>
          </a:p>
          <a:p>
            <a:pPr lvl="1"/>
            <a:r>
              <a:rPr lang="en-AU" sz="1600" dirty="0"/>
              <a:t>Each data platform has its own challenges and one can cross-validating platform specific biomarkers.</a:t>
            </a:r>
          </a:p>
          <a:p>
            <a:pPr lvl="1"/>
            <a:r>
              <a:rPr lang="en-US" sz="1600" dirty="0"/>
              <a:t>Looking at prognostic markers differently, this includes</a:t>
            </a:r>
          </a:p>
          <a:p>
            <a:pPr lvl="2"/>
            <a:r>
              <a:rPr lang="en-US" sz="1600" dirty="0">
                <a:solidFill>
                  <a:srgbClr val="0070C0"/>
                </a:solidFill>
              </a:rPr>
              <a:t>selecting features with differential variability, and</a:t>
            </a:r>
          </a:p>
          <a:p>
            <a:pPr lvl="2"/>
            <a:r>
              <a:rPr lang="en-US" sz="1600" dirty="0">
                <a:solidFill>
                  <a:srgbClr val="0070C0"/>
                </a:solidFill>
              </a:rPr>
              <a:t>selecting features with disturbed network.</a:t>
            </a:r>
          </a:p>
          <a:p>
            <a:pPr lvl="1"/>
            <a:r>
              <a:rPr lang="en-US" sz="1600" b="1" dirty="0">
                <a:solidFill>
                  <a:srgbClr val="E64626"/>
                </a:solidFill>
              </a:rPr>
              <a:t>A </a:t>
            </a:r>
            <a:r>
              <a:rPr lang="en-US" sz="1600" b="1" dirty="0" err="1">
                <a:solidFill>
                  <a:srgbClr val="E64626"/>
                </a:solidFill>
              </a:rPr>
              <a:t>Nanostring</a:t>
            </a:r>
            <a:r>
              <a:rPr lang="en-US" sz="1600" b="1" dirty="0">
                <a:solidFill>
                  <a:srgbClr val="E64626"/>
                </a:solidFill>
              </a:rPr>
              <a:t> panel of ~200 markers was created</a:t>
            </a:r>
          </a:p>
          <a:p>
            <a:endParaRPr lang="en-US" dirty="0"/>
          </a:p>
        </p:txBody>
      </p:sp>
      <p:sp>
        <p:nvSpPr>
          <p:cNvPr id="9" name="TextBox 8">
            <a:extLst>
              <a:ext uri="{FF2B5EF4-FFF2-40B4-BE49-F238E27FC236}">
                <a16:creationId xmlns:a16="http://schemas.microsoft.com/office/drawing/2014/main" id="{7082A469-65FD-2942-8A59-B8885BABC951}"/>
              </a:ext>
            </a:extLst>
          </p:cNvPr>
          <p:cNvSpPr txBox="1"/>
          <p:nvPr/>
        </p:nvSpPr>
        <p:spPr>
          <a:xfrm>
            <a:off x="4848190" y="3525077"/>
            <a:ext cx="3307316" cy="954107"/>
          </a:xfrm>
          <a:prstGeom prst="rect">
            <a:avLst/>
          </a:prstGeom>
          <a:noFill/>
        </p:spPr>
        <p:txBody>
          <a:bodyPr wrap="none" rtlCol="0">
            <a:spAutoFit/>
          </a:bodyPr>
          <a:lstStyle/>
          <a:p>
            <a:r>
              <a:rPr lang="en-AU" sz="1400" dirty="0"/>
              <a:t>A Cox PH model was constructed from </a:t>
            </a:r>
          </a:p>
          <a:p>
            <a:r>
              <a:rPr lang="en-AU" sz="1400" dirty="0" err="1"/>
              <a:t>NanoString</a:t>
            </a:r>
            <a:r>
              <a:rPr lang="en-AU" sz="1400" dirty="0"/>
              <a:t> and the same coefficients </a:t>
            </a:r>
          </a:p>
          <a:p>
            <a:r>
              <a:rPr lang="en-AU" sz="1400" dirty="0"/>
              <a:t>were used to derive a risk score on the </a:t>
            </a:r>
          </a:p>
          <a:p>
            <a:r>
              <a:rPr lang="en-AU" sz="1400" dirty="0"/>
              <a:t>microarray data.</a:t>
            </a:r>
            <a:endParaRPr lang="en-US" sz="1400" dirty="0"/>
          </a:p>
        </p:txBody>
      </p:sp>
    </p:spTree>
    <p:extLst>
      <p:ext uri="{BB962C8B-B14F-4D97-AF65-F5344CB8AC3E}">
        <p14:creationId xmlns:p14="http://schemas.microsoft.com/office/powerpoint/2010/main" val="213501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title"/>
          </p:nvPr>
        </p:nvSpPr>
        <p:spPr>
          <a:prstGeom prst="rect">
            <a:avLst/>
          </a:prstGeom>
        </p:spPr>
        <p:txBody>
          <a:bodyPr/>
          <a:lstStyle>
            <a:lvl1pPr defTabSz="685165">
              <a:spcBef>
                <a:spcPts val="3200"/>
              </a:spcBef>
              <a:defRPr sz="7221"/>
            </a:lvl1pPr>
          </a:lstStyle>
          <a:p>
            <a:r>
              <a:rPr lang="en-AU" sz="3200" dirty="0"/>
              <a:t>Moving towards</a:t>
            </a:r>
            <a:r>
              <a:rPr sz="3200" dirty="0"/>
              <a:t> </a:t>
            </a:r>
            <a:r>
              <a:rPr lang="en-AU" sz="3200" dirty="0"/>
              <a:t>precision </a:t>
            </a:r>
            <a:r>
              <a:rPr sz="3200" dirty="0"/>
              <a:t>medicine</a:t>
            </a:r>
          </a:p>
        </p:txBody>
      </p:sp>
      <p:sp>
        <p:nvSpPr>
          <p:cNvPr id="183" name="Shape 183"/>
          <p:cNvSpPr/>
          <p:nvPr/>
        </p:nvSpPr>
        <p:spPr>
          <a:xfrm>
            <a:off x="352005" y="4080122"/>
            <a:ext cx="8665007" cy="476250"/>
          </a:xfrm>
          <a:prstGeom prst="rightArrow">
            <a:avLst>
              <a:gd name="adj1" fmla="val 32000"/>
              <a:gd name="adj2" fmla="val 64000"/>
            </a:avLst>
          </a:prstGeom>
          <a:solidFill>
            <a:schemeClr val="accent1"/>
          </a:solidFill>
          <a:ln w="12700">
            <a:miter lim="400000"/>
          </a:ln>
        </p:spPr>
        <p:txBody>
          <a:bodyPr lIns="19050" tIns="19050" rIns="19050" bIns="19050" anchor="ctr"/>
          <a:lstStyle/>
          <a:p>
            <a:pPr algn="ctr">
              <a:lnSpc>
                <a:spcPct val="80000"/>
              </a:lnSpc>
              <a:spcBef>
                <a:spcPts val="0"/>
              </a:spcBef>
              <a:defRPr sz="4000" cap="all">
                <a:solidFill>
                  <a:srgbClr val="FFFFFF"/>
                </a:solidFill>
                <a:latin typeface="+mn-lt"/>
                <a:ea typeface="+mn-ea"/>
                <a:cs typeface="+mn-cs"/>
                <a:sym typeface="DIN Condensed"/>
              </a:defRPr>
            </a:pPr>
            <a:endParaRPr sz="1500"/>
          </a:p>
        </p:txBody>
      </p:sp>
      <p:sp>
        <p:nvSpPr>
          <p:cNvPr id="184" name="Shape 184"/>
          <p:cNvSpPr/>
          <p:nvPr/>
        </p:nvSpPr>
        <p:spPr>
          <a:xfrm flipV="1">
            <a:off x="2453977" y="1313755"/>
            <a:ext cx="0" cy="3075313"/>
          </a:xfrm>
          <a:prstGeom prst="line">
            <a:avLst/>
          </a:prstGeom>
          <a:ln w="127000">
            <a:solidFill>
              <a:schemeClr val="accent1"/>
            </a:solidFill>
            <a:miter lim="400000"/>
          </a:ln>
        </p:spPr>
        <p:txBody>
          <a:bodyPr lIns="19050" tIns="19050" rIns="19050" bIns="19050" anchor="ctr"/>
          <a:lstStyle/>
          <a:p>
            <a:pPr algn="ctr">
              <a:lnSpc>
                <a:spcPct val="80000"/>
              </a:lnSpc>
              <a:spcBef>
                <a:spcPts val="0"/>
              </a:spcBef>
              <a:defRPr sz="4000" cap="all">
                <a:latin typeface="+mn-lt"/>
                <a:ea typeface="+mn-ea"/>
                <a:cs typeface="+mn-cs"/>
                <a:sym typeface="DIN Condensed"/>
              </a:defRPr>
            </a:pPr>
            <a:endParaRPr sz="1500"/>
          </a:p>
        </p:txBody>
      </p:sp>
      <p:sp>
        <p:nvSpPr>
          <p:cNvPr id="185" name="Shape 185"/>
          <p:cNvSpPr/>
          <p:nvPr/>
        </p:nvSpPr>
        <p:spPr>
          <a:xfrm>
            <a:off x="726066" y="4532792"/>
            <a:ext cx="1643079" cy="29822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4500">
                <a:solidFill>
                  <a:srgbClr val="929292"/>
                </a:solidFill>
                <a:latin typeface="Helvetica"/>
                <a:ea typeface="Helvetica"/>
                <a:cs typeface="Helvetica"/>
                <a:sym typeface="Helvetica"/>
              </a:defRPr>
            </a:lvl1pPr>
          </a:lstStyle>
          <a:p>
            <a:r>
              <a:rPr sz="1688"/>
              <a:t>Discovery phase</a:t>
            </a:r>
          </a:p>
        </p:txBody>
      </p:sp>
      <p:sp>
        <p:nvSpPr>
          <p:cNvPr id="186" name="Shape 186"/>
          <p:cNvSpPr/>
          <p:nvPr/>
        </p:nvSpPr>
        <p:spPr>
          <a:xfrm flipV="1">
            <a:off x="5948064" y="1313755"/>
            <a:ext cx="0" cy="3075313"/>
          </a:xfrm>
          <a:prstGeom prst="line">
            <a:avLst/>
          </a:prstGeom>
          <a:ln w="127000">
            <a:solidFill>
              <a:schemeClr val="accent1"/>
            </a:solidFill>
            <a:miter lim="400000"/>
          </a:ln>
        </p:spPr>
        <p:txBody>
          <a:bodyPr lIns="19050" tIns="19050" rIns="19050" bIns="19050" anchor="ctr"/>
          <a:lstStyle/>
          <a:p>
            <a:pPr algn="ctr">
              <a:lnSpc>
                <a:spcPct val="80000"/>
              </a:lnSpc>
              <a:spcBef>
                <a:spcPts val="0"/>
              </a:spcBef>
              <a:defRPr sz="4000" cap="all">
                <a:latin typeface="+mn-lt"/>
                <a:ea typeface="+mn-ea"/>
                <a:cs typeface="+mn-cs"/>
                <a:sym typeface="DIN Condensed"/>
              </a:defRPr>
            </a:pPr>
            <a:endParaRPr sz="1500"/>
          </a:p>
        </p:txBody>
      </p:sp>
      <p:sp>
        <p:nvSpPr>
          <p:cNvPr id="187" name="Shape 187"/>
          <p:cNvSpPr/>
          <p:nvPr/>
        </p:nvSpPr>
        <p:spPr>
          <a:xfrm>
            <a:off x="3289175" y="4532792"/>
            <a:ext cx="1920462" cy="29822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4500">
                <a:solidFill>
                  <a:srgbClr val="FF2600"/>
                </a:solidFill>
                <a:latin typeface="Helvetica"/>
                <a:ea typeface="Helvetica"/>
                <a:cs typeface="Helvetica"/>
                <a:sym typeface="Helvetica"/>
              </a:defRPr>
            </a:lvl1pPr>
          </a:lstStyle>
          <a:p>
            <a:r>
              <a:rPr sz="1688"/>
              <a:t>Translational phase</a:t>
            </a:r>
          </a:p>
        </p:txBody>
      </p:sp>
      <p:sp>
        <p:nvSpPr>
          <p:cNvPr id="188" name="Shape 188"/>
          <p:cNvSpPr/>
          <p:nvPr/>
        </p:nvSpPr>
        <p:spPr>
          <a:xfrm>
            <a:off x="5701438" y="4532792"/>
            <a:ext cx="3534374" cy="298223"/>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spAutoFit/>
          </a:bodyPr>
          <a:lstStyle>
            <a:lvl1pPr algn="ctr">
              <a:spcBef>
                <a:spcPts val="1000"/>
              </a:spcBef>
              <a:defRPr sz="4500">
                <a:solidFill>
                  <a:srgbClr val="929292"/>
                </a:solidFill>
                <a:latin typeface="Helvetica"/>
                <a:ea typeface="Helvetica"/>
                <a:cs typeface="Helvetica"/>
                <a:sym typeface="Helvetica"/>
              </a:defRPr>
            </a:lvl1pPr>
          </a:lstStyle>
          <a:p>
            <a:r>
              <a:rPr sz="1688"/>
              <a:t>Implementation phase</a:t>
            </a:r>
          </a:p>
        </p:txBody>
      </p:sp>
      <p:pic>
        <p:nvPicPr>
          <p:cNvPr id="189" name="pasted-image-filtered.png"/>
          <p:cNvPicPr>
            <a:picLocks noChangeAspect="1"/>
          </p:cNvPicPr>
          <p:nvPr/>
        </p:nvPicPr>
        <p:blipFill>
          <a:blip r:embed="rId2">
            <a:extLst/>
          </a:blip>
          <a:stretch>
            <a:fillRect/>
          </a:stretch>
        </p:blipFill>
        <p:spPr>
          <a:xfrm>
            <a:off x="167812" y="1405920"/>
            <a:ext cx="2154167" cy="2131491"/>
          </a:xfrm>
          <a:prstGeom prst="rect">
            <a:avLst/>
          </a:prstGeom>
          <a:ln w="12700">
            <a:miter lim="400000"/>
          </a:ln>
        </p:spPr>
      </p:pic>
      <p:sp>
        <p:nvSpPr>
          <p:cNvPr id="190" name="Shape 190"/>
          <p:cNvSpPr/>
          <p:nvPr/>
        </p:nvSpPr>
        <p:spPr>
          <a:xfrm>
            <a:off x="629199" y="3617483"/>
            <a:ext cx="1319272" cy="55143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spcBef>
                <a:spcPts val="375"/>
              </a:spcBef>
              <a:defRPr sz="4000">
                <a:solidFill>
                  <a:srgbClr val="929292"/>
                </a:solidFill>
              </a:defRPr>
            </a:pPr>
            <a:r>
              <a:rPr sz="1500"/>
              <a:t>~30,000 genes</a:t>
            </a:r>
          </a:p>
          <a:p>
            <a:pPr>
              <a:spcBef>
                <a:spcPts val="375"/>
              </a:spcBef>
              <a:defRPr sz="4000">
                <a:solidFill>
                  <a:srgbClr val="929292"/>
                </a:solidFill>
              </a:defRPr>
            </a:pPr>
            <a:r>
              <a:rPr sz="1500"/>
              <a:t>~100 samples</a:t>
            </a:r>
          </a:p>
        </p:txBody>
      </p:sp>
      <p:pic>
        <p:nvPicPr>
          <p:cNvPr id="191" name="pasted-image-filtered.png"/>
          <p:cNvPicPr>
            <a:picLocks noChangeAspect="1"/>
          </p:cNvPicPr>
          <p:nvPr/>
        </p:nvPicPr>
        <p:blipFill>
          <a:blip r:embed="rId3">
            <a:extLst/>
          </a:blip>
          <a:srcRect/>
          <a:stretch>
            <a:fillRect/>
          </a:stretch>
        </p:blipFill>
        <p:spPr>
          <a:xfrm>
            <a:off x="6308344" y="1810866"/>
            <a:ext cx="2509854" cy="1648986"/>
          </a:xfrm>
          <a:prstGeom prst="rect">
            <a:avLst/>
          </a:prstGeom>
          <a:ln w="12700">
            <a:miter lim="400000"/>
          </a:ln>
        </p:spPr>
      </p:pic>
      <p:sp>
        <p:nvSpPr>
          <p:cNvPr id="192" name="Shape 192"/>
          <p:cNvSpPr/>
          <p:nvPr/>
        </p:nvSpPr>
        <p:spPr>
          <a:xfrm>
            <a:off x="2594963" y="1534078"/>
            <a:ext cx="3212115" cy="1907317"/>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spAutoFit/>
          </a:bodyPr>
          <a:lstStyle/>
          <a:p>
            <a:pPr marL="198437" indent="-198437">
              <a:spcBef>
                <a:spcPts val="375"/>
              </a:spcBef>
              <a:buClr>
                <a:schemeClr val="accent1"/>
              </a:buClr>
              <a:buSzPct val="104999"/>
              <a:buFont typeface="Avenir Next"/>
              <a:buChar char="‣"/>
              <a:defRPr sz="5100">
                <a:solidFill>
                  <a:srgbClr val="0096FF"/>
                </a:solidFill>
              </a:defRPr>
            </a:pPr>
            <a:r>
              <a:rPr lang="en-AU" sz="1913" dirty="0"/>
              <a:t>Which platform to select?</a:t>
            </a:r>
            <a:endParaRPr sz="1913" dirty="0"/>
          </a:p>
          <a:p>
            <a:pPr marL="198437" indent="-198437">
              <a:spcBef>
                <a:spcPts val="375"/>
              </a:spcBef>
              <a:buClr>
                <a:schemeClr val="accent1"/>
              </a:buClr>
              <a:buSzPct val="104999"/>
              <a:buFont typeface="Avenir Next"/>
              <a:buChar char="‣"/>
              <a:defRPr sz="5100">
                <a:solidFill>
                  <a:srgbClr val="0096FF"/>
                </a:solidFill>
              </a:defRPr>
            </a:pPr>
            <a:r>
              <a:rPr sz="1913" b="1" dirty="0">
                <a:solidFill>
                  <a:srgbClr val="E64626"/>
                </a:solidFill>
              </a:rPr>
              <a:t>Prospective </a:t>
            </a:r>
            <a:r>
              <a:rPr sz="1913" b="1" dirty="0" err="1">
                <a:solidFill>
                  <a:srgbClr val="E64626"/>
                </a:solidFill>
              </a:rPr>
              <a:t>normalisation</a:t>
            </a:r>
            <a:r>
              <a:rPr sz="1913" b="1" dirty="0">
                <a:solidFill>
                  <a:srgbClr val="E64626"/>
                </a:solidFill>
              </a:rPr>
              <a:t> of data and </a:t>
            </a:r>
            <a:r>
              <a:rPr sz="1913" b="1" dirty="0" err="1">
                <a:solidFill>
                  <a:srgbClr val="E64626"/>
                </a:solidFill>
              </a:rPr>
              <a:t>standardised</a:t>
            </a:r>
            <a:r>
              <a:rPr sz="1913" b="1" dirty="0">
                <a:solidFill>
                  <a:srgbClr val="E64626"/>
                </a:solidFill>
              </a:rPr>
              <a:t> calibration</a:t>
            </a:r>
          </a:p>
          <a:p>
            <a:pPr marL="198437" indent="-198437">
              <a:spcBef>
                <a:spcPts val="375"/>
              </a:spcBef>
              <a:buClr>
                <a:schemeClr val="accent1"/>
              </a:buClr>
              <a:buSzPct val="104999"/>
              <a:buFont typeface="Avenir Next"/>
              <a:buChar char="‣"/>
              <a:defRPr sz="5100">
                <a:solidFill>
                  <a:srgbClr val="FF2600"/>
                </a:solidFill>
              </a:defRPr>
            </a:pPr>
            <a:r>
              <a:rPr sz="1913" dirty="0">
                <a:solidFill>
                  <a:schemeClr val="accent6">
                    <a:lumMod val="60000"/>
                    <a:lumOff val="40000"/>
                  </a:schemeClr>
                </a:solidFill>
              </a:rPr>
              <a:t>Biomarker selection with large n, “smaller” p</a:t>
            </a:r>
          </a:p>
        </p:txBody>
      </p:sp>
      <p:sp>
        <p:nvSpPr>
          <p:cNvPr id="193" name="Shape 193"/>
          <p:cNvSpPr/>
          <p:nvPr/>
        </p:nvSpPr>
        <p:spPr>
          <a:xfrm>
            <a:off x="3364067" y="3617483"/>
            <a:ext cx="1992533" cy="55143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spcBef>
                <a:spcPts val="375"/>
              </a:spcBef>
              <a:defRPr sz="4000">
                <a:solidFill>
                  <a:srgbClr val="929292"/>
                </a:solidFill>
              </a:defRPr>
            </a:pPr>
            <a:r>
              <a:rPr sz="1500" dirty="0">
                <a:solidFill>
                  <a:srgbClr val="00B050"/>
                </a:solidFill>
              </a:rPr>
              <a:t>up to </a:t>
            </a:r>
            <a:r>
              <a:rPr lang="en-AU" sz="1500" dirty="0">
                <a:solidFill>
                  <a:srgbClr val="00B050"/>
                </a:solidFill>
              </a:rPr>
              <a:t>100 ~ 6</a:t>
            </a:r>
            <a:r>
              <a:rPr sz="1500" dirty="0">
                <a:solidFill>
                  <a:srgbClr val="00B050"/>
                </a:solidFill>
              </a:rPr>
              <a:t>00 genes</a:t>
            </a:r>
          </a:p>
          <a:p>
            <a:pPr>
              <a:spcBef>
                <a:spcPts val="375"/>
              </a:spcBef>
              <a:defRPr sz="4000">
                <a:solidFill>
                  <a:srgbClr val="929292"/>
                </a:solidFill>
              </a:defRPr>
            </a:pPr>
            <a:r>
              <a:rPr lang="en-AU" sz="1500" dirty="0">
                <a:solidFill>
                  <a:srgbClr val="00B050"/>
                </a:solidFill>
              </a:rPr>
              <a:t>1</a:t>
            </a:r>
            <a:r>
              <a:rPr sz="1500" dirty="0">
                <a:solidFill>
                  <a:srgbClr val="00B050"/>
                </a:solidFill>
              </a:rPr>
              <a:t>000</a:t>
            </a:r>
            <a:r>
              <a:rPr lang="en-AU" sz="1500" dirty="0">
                <a:solidFill>
                  <a:srgbClr val="00B050"/>
                </a:solidFill>
              </a:rPr>
              <a:t> </a:t>
            </a:r>
            <a:r>
              <a:rPr sz="1500" dirty="0">
                <a:solidFill>
                  <a:srgbClr val="00B050"/>
                </a:solidFill>
              </a:rPr>
              <a:t>samples</a:t>
            </a:r>
            <a:r>
              <a:rPr lang="en-AU" sz="1500" dirty="0">
                <a:solidFill>
                  <a:srgbClr val="00B050"/>
                </a:solidFill>
              </a:rPr>
              <a:t> and up</a:t>
            </a:r>
            <a:endParaRPr sz="1500" dirty="0">
              <a:solidFill>
                <a:srgbClr val="00B050"/>
              </a:solidFill>
            </a:endParaRPr>
          </a:p>
        </p:txBody>
      </p:sp>
    </p:spTree>
    <p:extLst>
      <p:ext uri="{BB962C8B-B14F-4D97-AF65-F5344CB8AC3E}">
        <p14:creationId xmlns:p14="http://schemas.microsoft.com/office/powerpoint/2010/main" val="2339382413"/>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p:cNvSpPr>
          <p:nvPr>
            <p:ph type="title"/>
          </p:nvPr>
        </p:nvSpPr>
        <p:spPr>
          <a:prstGeom prst="rect">
            <a:avLst/>
          </a:prstGeom>
        </p:spPr>
        <p:txBody>
          <a:bodyPr/>
          <a:lstStyle>
            <a:lvl1pPr defTabSz="685165">
              <a:spcBef>
                <a:spcPts val="3200"/>
              </a:spcBef>
              <a:defRPr sz="7221"/>
            </a:lvl1pPr>
          </a:lstStyle>
          <a:p>
            <a:r>
              <a:rPr lang="en-AU" sz="3200" dirty="0"/>
              <a:t>Using pubic data</a:t>
            </a:r>
            <a:endParaRPr sz="3200" dirty="0"/>
          </a:p>
        </p:txBody>
      </p:sp>
      <p:sp>
        <p:nvSpPr>
          <p:cNvPr id="196" name="Shape 196"/>
          <p:cNvSpPr>
            <a:spLocks noGrp="1"/>
          </p:cNvSpPr>
          <p:nvPr>
            <p:ph type="body" sz="half" idx="1"/>
          </p:nvPr>
        </p:nvSpPr>
        <p:spPr>
          <a:xfrm>
            <a:off x="285750" y="1447800"/>
            <a:ext cx="3917252" cy="3219450"/>
          </a:xfrm>
          <a:prstGeom prst="rect">
            <a:avLst/>
          </a:prstGeom>
        </p:spPr>
        <p:txBody>
          <a:bodyPr/>
          <a:lstStyle/>
          <a:p>
            <a:pPr marL="230981" indent="-230981" defTabSz="300276">
              <a:spcBef>
                <a:spcPts val="1388"/>
              </a:spcBef>
              <a:defRPr sz="4656"/>
            </a:pPr>
            <a:r>
              <a:rPr sz="1600" dirty="0"/>
              <a:t>712 genes and 983 samples was used to study inflammatory bowel disease (IBD) </a:t>
            </a:r>
          </a:p>
          <a:p>
            <a:pPr marL="230981" indent="-230981" defTabSz="300276">
              <a:spcBef>
                <a:spcPts val="1388"/>
              </a:spcBef>
              <a:defRPr sz="4656"/>
            </a:pPr>
            <a:r>
              <a:rPr sz="1600" dirty="0"/>
              <a:t>Suppose we are interested in predicting each sample as being either </a:t>
            </a:r>
            <a:r>
              <a:rPr sz="1600" dirty="0">
                <a:latin typeface="Avenir Next Demi Bold"/>
                <a:ea typeface="Avenir Next Demi Bold"/>
                <a:cs typeface="Avenir Next Demi Bold"/>
                <a:sym typeface="Avenir Next Demi Bold"/>
              </a:rPr>
              <a:t>inflamed or not inflamed</a:t>
            </a:r>
            <a:r>
              <a:rPr sz="1600" dirty="0"/>
              <a:t> </a:t>
            </a:r>
          </a:p>
          <a:p>
            <a:pPr marL="230981" indent="-230981" defTabSz="300276">
              <a:spcBef>
                <a:spcPts val="1388"/>
              </a:spcBef>
              <a:defRPr sz="4656"/>
            </a:pPr>
            <a:r>
              <a:rPr sz="1600" dirty="0"/>
              <a:t>The gene expression was measured on a </a:t>
            </a:r>
            <a:r>
              <a:rPr sz="1600" dirty="0" err="1"/>
              <a:t>NanoString</a:t>
            </a:r>
            <a:r>
              <a:rPr sz="1600" dirty="0">
                <a:latin typeface="Helvetica"/>
                <a:ea typeface="Helvetica"/>
                <a:cs typeface="Helvetica"/>
                <a:sym typeface="Helvetica"/>
              </a:rPr>
              <a:t>®</a:t>
            </a:r>
            <a:r>
              <a:rPr sz="1600" dirty="0"/>
              <a:t> panel, known for its accuracy and relatively low-cost</a:t>
            </a:r>
          </a:p>
        </p:txBody>
      </p:sp>
      <p:pic>
        <p:nvPicPr>
          <p:cNvPr id="197" name="Screen Shot 2018-10-25 at 2.58.40 pm.png"/>
          <p:cNvPicPr>
            <a:picLocks noChangeAspect="1"/>
          </p:cNvPicPr>
          <p:nvPr/>
        </p:nvPicPr>
        <p:blipFill>
          <a:blip r:embed="rId2">
            <a:extLst/>
          </a:blip>
          <a:stretch>
            <a:fillRect/>
          </a:stretch>
        </p:blipFill>
        <p:spPr>
          <a:xfrm>
            <a:off x="4878893" y="426486"/>
            <a:ext cx="3301575" cy="3777992"/>
          </a:xfrm>
          <a:prstGeom prst="rect">
            <a:avLst/>
          </a:prstGeom>
          <a:ln w="12700">
            <a:miter lim="400000"/>
          </a:ln>
        </p:spPr>
      </p:pic>
      <p:sp>
        <p:nvSpPr>
          <p:cNvPr id="198" name="Shape 198"/>
          <p:cNvSpPr/>
          <p:nvPr/>
        </p:nvSpPr>
        <p:spPr>
          <a:xfrm>
            <a:off x="457200" y="4407114"/>
            <a:ext cx="7723268" cy="260136"/>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marL="152400" indent="-152400" defTabSz="171450">
              <a:lnSpc>
                <a:spcPts val="1875"/>
              </a:lnSpc>
              <a:spcBef>
                <a:spcPts val="450"/>
              </a:spcBef>
              <a:defRPr>
                <a:solidFill>
                  <a:srgbClr val="5E5E5E"/>
                </a:solidFill>
                <a:latin typeface="Helvetica"/>
                <a:ea typeface="Helvetica"/>
                <a:cs typeface="Helvetica"/>
                <a:sym typeface="Helvetica"/>
              </a:defRPr>
            </a:pPr>
            <a:r>
              <a:rPr sz="1100" dirty="0" err="1"/>
              <a:t>Peloquin</a:t>
            </a:r>
            <a:r>
              <a:rPr sz="1100" dirty="0"/>
              <a:t>, et. al. (2016). Characterization of candidate genes in inflammatory bowel disease–associated risk loci. </a:t>
            </a:r>
            <a:r>
              <a:rPr sz="1100" i="1" dirty="0"/>
              <a:t>JCI Insight</a:t>
            </a:r>
          </a:p>
        </p:txBody>
      </p:sp>
    </p:spTree>
    <p:extLst>
      <p:ext uri="{BB962C8B-B14F-4D97-AF65-F5344CB8AC3E}">
        <p14:creationId xmlns:p14="http://schemas.microsoft.com/office/powerpoint/2010/main" val="4137031108"/>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p:cNvSpPr>
          <p:nvPr>
            <p:ph type="title"/>
          </p:nvPr>
        </p:nvSpPr>
        <p:spPr/>
        <p:txBody>
          <a:bodyPr/>
          <a:lstStyle>
            <a:lvl1pPr defTabSz="685165">
              <a:spcBef>
                <a:spcPts val="3200"/>
              </a:spcBef>
              <a:defRPr sz="7221"/>
            </a:lvl1pPr>
          </a:lstStyle>
          <a:p>
            <a:r>
              <a:rPr lang="en-AU" sz="2800" dirty="0"/>
              <a:t>Precision medicine: </a:t>
            </a:r>
            <a:r>
              <a:rPr lang="en-AU" sz="2000" b="0" dirty="0"/>
              <a:t>finding best cause of action for patients</a:t>
            </a:r>
            <a:endParaRPr lang="en-AU" sz="2800" b="0" dirty="0"/>
          </a:p>
        </p:txBody>
      </p:sp>
      <p:sp>
        <p:nvSpPr>
          <p:cNvPr id="170" name="Shape 170"/>
          <p:cNvSpPr/>
          <p:nvPr/>
        </p:nvSpPr>
        <p:spPr>
          <a:xfrm>
            <a:off x="352005" y="4080122"/>
            <a:ext cx="8665007" cy="476250"/>
          </a:xfrm>
          <a:prstGeom prst="rightArrow">
            <a:avLst>
              <a:gd name="adj1" fmla="val 32000"/>
              <a:gd name="adj2" fmla="val 64000"/>
            </a:avLst>
          </a:prstGeom>
          <a:solidFill>
            <a:schemeClr val="accent1"/>
          </a:solidFill>
          <a:ln w="12700">
            <a:miter lim="400000"/>
          </a:ln>
        </p:spPr>
        <p:txBody>
          <a:bodyPr lIns="19050" tIns="19050" rIns="19050" bIns="19050" anchor="ctr"/>
          <a:lstStyle/>
          <a:p>
            <a:pPr algn="ctr">
              <a:lnSpc>
                <a:spcPct val="80000"/>
              </a:lnSpc>
              <a:spcBef>
                <a:spcPts val="0"/>
              </a:spcBef>
              <a:defRPr sz="4000" cap="all">
                <a:solidFill>
                  <a:srgbClr val="FFFFFF"/>
                </a:solidFill>
                <a:latin typeface="+mn-lt"/>
                <a:ea typeface="+mn-ea"/>
                <a:cs typeface="+mn-cs"/>
                <a:sym typeface="DIN Condensed"/>
              </a:defRPr>
            </a:pPr>
            <a:endParaRPr sz="1500"/>
          </a:p>
        </p:txBody>
      </p:sp>
      <p:sp>
        <p:nvSpPr>
          <p:cNvPr id="171" name="Shape 171"/>
          <p:cNvSpPr/>
          <p:nvPr/>
        </p:nvSpPr>
        <p:spPr>
          <a:xfrm flipV="1">
            <a:off x="2453977" y="1313755"/>
            <a:ext cx="0" cy="3075313"/>
          </a:xfrm>
          <a:prstGeom prst="line">
            <a:avLst/>
          </a:prstGeom>
          <a:ln w="127000">
            <a:solidFill>
              <a:schemeClr val="accent1"/>
            </a:solidFill>
            <a:miter lim="400000"/>
          </a:ln>
        </p:spPr>
        <p:txBody>
          <a:bodyPr lIns="19050" tIns="19050" rIns="19050" bIns="19050" anchor="ctr"/>
          <a:lstStyle/>
          <a:p>
            <a:pPr algn="ctr">
              <a:lnSpc>
                <a:spcPct val="80000"/>
              </a:lnSpc>
              <a:spcBef>
                <a:spcPts val="0"/>
              </a:spcBef>
              <a:defRPr sz="4000" cap="all">
                <a:latin typeface="+mn-lt"/>
                <a:ea typeface="+mn-ea"/>
                <a:cs typeface="+mn-cs"/>
                <a:sym typeface="DIN Condensed"/>
              </a:defRPr>
            </a:pPr>
            <a:endParaRPr sz="1500"/>
          </a:p>
        </p:txBody>
      </p:sp>
      <p:sp>
        <p:nvSpPr>
          <p:cNvPr id="172" name="Shape 172"/>
          <p:cNvSpPr/>
          <p:nvPr/>
        </p:nvSpPr>
        <p:spPr>
          <a:xfrm>
            <a:off x="726066" y="4532792"/>
            <a:ext cx="1643079" cy="29822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4500">
                <a:solidFill>
                  <a:srgbClr val="FF2600"/>
                </a:solidFill>
                <a:latin typeface="Helvetica"/>
                <a:ea typeface="Helvetica"/>
                <a:cs typeface="Helvetica"/>
                <a:sym typeface="Helvetica"/>
              </a:defRPr>
            </a:lvl1pPr>
          </a:lstStyle>
          <a:p>
            <a:r>
              <a:rPr sz="1688"/>
              <a:t>Discovery phase</a:t>
            </a:r>
          </a:p>
        </p:txBody>
      </p:sp>
      <p:sp>
        <p:nvSpPr>
          <p:cNvPr id="173" name="Shape 173"/>
          <p:cNvSpPr/>
          <p:nvPr/>
        </p:nvSpPr>
        <p:spPr>
          <a:xfrm flipV="1">
            <a:off x="5948064" y="1313755"/>
            <a:ext cx="0" cy="3075313"/>
          </a:xfrm>
          <a:prstGeom prst="line">
            <a:avLst/>
          </a:prstGeom>
          <a:ln w="127000">
            <a:solidFill>
              <a:schemeClr val="accent1"/>
            </a:solidFill>
            <a:miter lim="400000"/>
          </a:ln>
        </p:spPr>
        <p:txBody>
          <a:bodyPr lIns="19050" tIns="19050" rIns="19050" bIns="19050" anchor="ctr"/>
          <a:lstStyle/>
          <a:p>
            <a:pPr algn="ctr">
              <a:lnSpc>
                <a:spcPct val="80000"/>
              </a:lnSpc>
              <a:spcBef>
                <a:spcPts val="0"/>
              </a:spcBef>
              <a:defRPr sz="4000" cap="all">
                <a:latin typeface="+mn-lt"/>
                <a:ea typeface="+mn-ea"/>
                <a:cs typeface="+mn-cs"/>
                <a:sym typeface="DIN Condensed"/>
              </a:defRPr>
            </a:pPr>
            <a:endParaRPr sz="1500">
              <a:solidFill>
                <a:schemeClr val="bg1">
                  <a:lumMod val="85000"/>
                </a:schemeClr>
              </a:solidFill>
            </a:endParaRPr>
          </a:p>
        </p:txBody>
      </p:sp>
      <p:sp>
        <p:nvSpPr>
          <p:cNvPr id="174" name="Shape 174"/>
          <p:cNvSpPr/>
          <p:nvPr/>
        </p:nvSpPr>
        <p:spPr>
          <a:xfrm>
            <a:off x="3289175" y="4532792"/>
            <a:ext cx="1920462" cy="29822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4500">
                <a:solidFill>
                  <a:srgbClr val="FF2600"/>
                </a:solidFill>
                <a:latin typeface="Helvetica"/>
                <a:ea typeface="Helvetica"/>
                <a:cs typeface="Helvetica"/>
                <a:sym typeface="Helvetica"/>
              </a:defRPr>
            </a:lvl1pPr>
          </a:lstStyle>
          <a:p>
            <a:r>
              <a:rPr sz="1688">
                <a:solidFill>
                  <a:schemeClr val="bg1">
                    <a:lumMod val="85000"/>
                  </a:schemeClr>
                </a:solidFill>
              </a:rPr>
              <a:t>Translational phase</a:t>
            </a:r>
          </a:p>
        </p:txBody>
      </p:sp>
      <p:sp>
        <p:nvSpPr>
          <p:cNvPr id="175" name="Shape 175"/>
          <p:cNvSpPr/>
          <p:nvPr/>
        </p:nvSpPr>
        <p:spPr>
          <a:xfrm>
            <a:off x="5701438" y="4532792"/>
            <a:ext cx="3534374" cy="298223"/>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spAutoFit/>
          </a:bodyPr>
          <a:lstStyle>
            <a:lvl1pPr algn="ctr">
              <a:spcBef>
                <a:spcPts val="1000"/>
              </a:spcBef>
              <a:defRPr sz="4500">
                <a:solidFill>
                  <a:srgbClr val="FF2600"/>
                </a:solidFill>
                <a:latin typeface="Helvetica"/>
                <a:ea typeface="Helvetica"/>
                <a:cs typeface="Helvetica"/>
                <a:sym typeface="Helvetica"/>
              </a:defRPr>
            </a:lvl1pPr>
          </a:lstStyle>
          <a:p>
            <a:r>
              <a:rPr sz="1688">
                <a:solidFill>
                  <a:schemeClr val="bg1">
                    <a:lumMod val="85000"/>
                  </a:schemeClr>
                </a:solidFill>
              </a:rPr>
              <a:t>Implementation phase</a:t>
            </a:r>
          </a:p>
        </p:txBody>
      </p:sp>
      <p:pic>
        <p:nvPicPr>
          <p:cNvPr id="176" name="pasted-image.tiff"/>
          <p:cNvPicPr>
            <a:picLocks noChangeAspect="1"/>
          </p:cNvPicPr>
          <p:nvPr/>
        </p:nvPicPr>
        <p:blipFill>
          <a:blip r:embed="rId2">
            <a:extLst/>
          </a:blip>
          <a:stretch>
            <a:fillRect/>
          </a:stretch>
        </p:blipFill>
        <p:spPr>
          <a:xfrm>
            <a:off x="167812" y="1405920"/>
            <a:ext cx="2154167" cy="2131491"/>
          </a:xfrm>
          <a:prstGeom prst="rect">
            <a:avLst/>
          </a:prstGeom>
          <a:ln w="12700">
            <a:miter lim="400000"/>
          </a:ln>
        </p:spPr>
      </p:pic>
      <p:sp>
        <p:nvSpPr>
          <p:cNvPr id="177" name="Shape 177"/>
          <p:cNvSpPr/>
          <p:nvPr/>
        </p:nvSpPr>
        <p:spPr>
          <a:xfrm>
            <a:off x="629199" y="3617483"/>
            <a:ext cx="1319272" cy="55143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spcBef>
                <a:spcPts val="375"/>
              </a:spcBef>
              <a:defRPr sz="4000">
                <a:solidFill>
                  <a:srgbClr val="0096FF"/>
                </a:solidFill>
              </a:defRPr>
            </a:pPr>
            <a:r>
              <a:rPr sz="1500"/>
              <a:t>~30,000 genes</a:t>
            </a:r>
          </a:p>
          <a:p>
            <a:pPr>
              <a:spcBef>
                <a:spcPts val="375"/>
              </a:spcBef>
              <a:defRPr sz="4000">
                <a:solidFill>
                  <a:srgbClr val="0096FF"/>
                </a:solidFill>
              </a:defRPr>
            </a:pPr>
            <a:r>
              <a:rPr sz="1500"/>
              <a:t>~100 samples</a:t>
            </a:r>
          </a:p>
        </p:txBody>
      </p:sp>
      <p:pic>
        <p:nvPicPr>
          <p:cNvPr id="178" name="pasted-image.tiff"/>
          <p:cNvPicPr>
            <a:picLocks noChangeAspect="1"/>
          </p:cNvPicPr>
          <p:nvPr/>
        </p:nvPicPr>
        <p:blipFill>
          <a:blip r:embed="rId3">
            <a:alphaModFix amt="37000"/>
            <a:extLst>
              <a:ext uri="{BEBA8EAE-BF5A-486C-A8C5-ECC9F3942E4B}">
                <a14:imgProps xmlns:a14="http://schemas.microsoft.com/office/drawing/2010/main">
                  <a14:imgLayer>
                    <a14:imgEffect>
                      <a14:colorTemperature colorTemp="5300"/>
                    </a14:imgEffect>
                    <a14:imgEffect>
                      <a14:saturation sat="0"/>
                    </a14:imgEffect>
                  </a14:imgLayer>
                </a14:imgProps>
              </a:ext>
            </a:extLst>
          </a:blip>
          <a:srcRect r="47678"/>
          <a:stretch>
            <a:fillRect/>
          </a:stretch>
        </p:blipFill>
        <p:spPr>
          <a:xfrm>
            <a:off x="3261989" y="1702824"/>
            <a:ext cx="1878008" cy="1532871"/>
          </a:xfrm>
          <a:prstGeom prst="rect">
            <a:avLst/>
          </a:prstGeom>
          <a:ln w="12700">
            <a:miter lim="400000"/>
          </a:ln>
        </p:spPr>
      </p:pic>
      <p:sp>
        <p:nvSpPr>
          <p:cNvPr id="179" name="Shape 179"/>
          <p:cNvSpPr/>
          <p:nvPr/>
        </p:nvSpPr>
        <p:spPr>
          <a:xfrm>
            <a:off x="3364067" y="3617483"/>
            <a:ext cx="1960473" cy="55143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spcBef>
                <a:spcPts val="375"/>
              </a:spcBef>
              <a:defRPr sz="4000">
                <a:solidFill>
                  <a:srgbClr val="929292"/>
                </a:solidFill>
              </a:defRPr>
            </a:pPr>
            <a:r>
              <a:rPr lang="en-AU" sz="1500" dirty="0">
                <a:solidFill>
                  <a:schemeClr val="bg1">
                    <a:lumMod val="85000"/>
                  </a:schemeClr>
                </a:solidFill>
              </a:rPr>
              <a:t>up to 100 ~ 600 genes</a:t>
            </a:r>
          </a:p>
          <a:p>
            <a:pPr>
              <a:spcBef>
                <a:spcPts val="375"/>
              </a:spcBef>
              <a:defRPr sz="4000">
                <a:solidFill>
                  <a:srgbClr val="929292"/>
                </a:solidFill>
              </a:defRPr>
            </a:pPr>
            <a:r>
              <a:rPr lang="en-AU" sz="1500" dirty="0">
                <a:solidFill>
                  <a:schemeClr val="bg1">
                    <a:lumMod val="85000"/>
                  </a:schemeClr>
                </a:solidFill>
              </a:rPr>
              <a:t>1000 samples and up</a:t>
            </a:r>
          </a:p>
        </p:txBody>
      </p:sp>
      <p:pic>
        <p:nvPicPr>
          <p:cNvPr id="14" name="pasted-image-filtered.png">
            <a:extLst>
              <a:ext uri="{FF2B5EF4-FFF2-40B4-BE49-F238E27FC236}">
                <a16:creationId xmlns:a16="http://schemas.microsoft.com/office/drawing/2014/main" id="{4CEC0D2D-A724-7042-BD4F-75BE478C739A}"/>
              </a:ext>
            </a:extLst>
          </p:cNvPr>
          <p:cNvPicPr>
            <a:picLocks noChangeAspect="1"/>
          </p:cNvPicPr>
          <p:nvPr/>
        </p:nvPicPr>
        <p:blipFill>
          <a:blip r:embed="rId4">
            <a:extLst/>
          </a:blip>
          <a:srcRect/>
          <a:stretch>
            <a:fillRect/>
          </a:stretch>
        </p:blipFill>
        <p:spPr>
          <a:xfrm>
            <a:off x="6415024" y="1788990"/>
            <a:ext cx="2509854" cy="1648986"/>
          </a:xfrm>
          <a:prstGeom prst="rect">
            <a:avLst/>
          </a:prstGeom>
          <a:ln w="12700">
            <a:miter lim="400000"/>
          </a:ln>
        </p:spPr>
      </p:pic>
    </p:spTree>
    <p:extLst>
      <p:ext uri="{BB962C8B-B14F-4D97-AF65-F5344CB8AC3E}">
        <p14:creationId xmlns:p14="http://schemas.microsoft.com/office/powerpoint/2010/main" val="1134035788"/>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title"/>
          </p:nvPr>
        </p:nvSpPr>
        <p:spPr>
          <a:prstGeom prst="rect">
            <a:avLst/>
          </a:prstGeom>
        </p:spPr>
        <p:txBody>
          <a:bodyPr/>
          <a:lstStyle>
            <a:lvl1pPr defTabSz="685165">
              <a:spcBef>
                <a:spcPts val="3200"/>
              </a:spcBef>
              <a:defRPr sz="7221"/>
            </a:lvl1pPr>
          </a:lstStyle>
          <a:p>
            <a:r>
              <a:rPr sz="2800" dirty="0"/>
              <a:t>Remove </a:t>
            </a:r>
            <a:r>
              <a:rPr lang="en-AU" sz="2800" dirty="0"/>
              <a:t>u</a:t>
            </a:r>
            <a:r>
              <a:rPr sz="2800" dirty="0" err="1"/>
              <a:t>nwanted</a:t>
            </a:r>
            <a:r>
              <a:rPr sz="2800" dirty="0"/>
              <a:t> </a:t>
            </a:r>
            <a:r>
              <a:rPr lang="en-AU" sz="2800" dirty="0"/>
              <a:t>v</a:t>
            </a:r>
            <a:r>
              <a:rPr sz="2800" dirty="0" err="1"/>
              <a:t>ariation</a:t>
            </a:r>
            <a:r>
              <a:rPr sz="2800" dirty="0"/>
              <a:t> </a:t>
            </a:r>
            <a:r>
              <a:rPr lang="en-AU" sz="2800" dirty="0"/>
              <a:t>p</a:t>
            </a:r>
            <a:r>
              <a:rPr sz="2800" dirty="0" err="1"/>
              <a:t>rospectively</a:t>
            </a:r>
            <a:r>
              <a:rPr sz="2800" dirty="0"/>
              <a:t> (RUV-Pro)</a:t>
            </a:r>
          </a:p>
        </p:txBody>
      </p:sp>
      <p:sp>
        <p:nvSpPr>
          <p:cNvPr id="203" name="Shape 203"/>
          <p:cNvSpPr>
            <a:spLocks noGrp="1"/>
          </p:cNvSpPr>
          <p:nvPr>
            <p:ph type="body" sz="half" idx="1"/>
          </p:nvPr>
        </p:nvSpPr>
        <p:spPr>
          <a:xfrm>
            <a:off x="285750" y="2799116"/>
            <a:ext cx="8572500" cy="2090271"/>
          </a:xfrm>
          <a:prstGeom prst="rect">
            <a:avLst/>
          </a:prstGeom>
        </p:spPr>
        <p:txBody>
          <a:bodyPr/>
          <a:lstStyle/>
          <a:p>
            <a:r>
              <a:rPr sz="2000" dirty="0"/>
              <a:t>The RUVIII method (</a:t>
            </a:r>
            <a:r>
              <a:rPr sz="2000" dirty="0" err="1"/>
              <a:t>Molania</a:t>
            </a:r>
            <a:r>
              <a:rPr sz="2000" dirty="0"/>
              <a:t> </a:t>
            </a:r>
            <a:r>
              <a:rPr sz="2000" dirty="0" err="1"/>
              <a:t>et.al</a:t>
            </a:r>
            <a:r>
              <a:rPr sz="2000" dirty="0"/>
              <a:t>. 2018) performs estimation of           using factor analysis on control genes and replicates</a:t>
            </a:r>
          </a:p>
          <a:p>
            <a:r>
              <a:rPr sz="2000" dirty="0"/>
              <a:t>The RUV-Pro method adapts RUVIII to suit a prospective study</a:t>
            </a:r>
          </a:p>
        </p:txBody>
      </p:sp>
      <p:pic>
        <p:nvPicPr>
          <p:cNvPr id="205" name="pasted-image.pdf"/>
          <p:cNvPicPr>
            <a:picLocks noChangeAspect="1"/>
          </p:cNvPicPr>
          <p:nvPr/>
        </p:nvPicPr>
        <p:blipFill>
          <a:blip r:embed="rId2">
            <a:extLst/>
          </a:blip>
          <a:stretch>
            <a:fillRect/>
          </a:stretch>
        </p:blipFill>
        <p:spPr>
          <a:xfrm>
            <a:off x="535023" y="1471612"/>
            <a:ext cx="3738517" cy="419630"/>
          </a:xfrm>
          <a:prstGeom prst="rect">
            <a:avLst/>
          </a:prstGeom>
          <a:ln w="12700">
            <a:miter lim="400000"/>
          </a:ln>
        </p:spPr>
      </p:pic>
      <p:sp>
        <p:nvSpPr>
          <p:cNvPr id="206" name="Shape 206"/>
          <p:cNvSpPr/>
          <p:nvPr/>
        </p:nvSpPr>
        <p:spPr>
          <a:xfrm>
            <a:off x="1241921" y="1949541"/>
            <a:ext cx="1134926" cy="223138"/>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a:solidFill>
                  <a:srgbClr val="5E5E5E"/>
                </a:solidFill>
                <a:latin typeface="Helvetica"/>
                <a:ea typeface="Helvetica"/>
                <a:cs typeface="Helvetica"/>
                <a:sym typeface="Helvetica"/>
              </a:defRPr>
            </a:lvl1pPr>
          </a:lstStyle>
          <a:p>
            <a:r>
              <a:rPr sz="1200" dirty="0"/>
              <a:t>Biological signal</a:t>
            </a:r>
          </a:p>
        </p:txBody>
      </p:sp>
      <p:sp>
        <p:nvSpPr>
          <p:cNvPr id="207" name="Shape 207"/>
          <p:cNvSpPr/>
          <p:nvPr/>
        </p:nvSpPr>
        <p:spPr>
          <a:xfrm>
            <a:off x="2216222" y="2416908"/>
            <a:ext cx="1349728" cy="223138"/>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a:solidFill>
                  <a:srgbClr val="FF2600"/>
                </a:solidFill>
                <a:latin typeface="Helvetica"/>
                <a:ea typeface="Helvetica"/>
                <a:cs typeface="Helvetica"/>
                <a:sym typeface="Helvetica"/>
              </a:defRPr>
            </a:lvl1pPr>
          </a:lstStyle>
          <a:p>
            <a:r>
              <a:rPr sz="1200" dirty="0"/>
              <a:t>Unwanted variation</a:t>
            </a:r>
          </a:p>
        </p:txBody>
      </p:sp>
      <p:sp>
        <p:nvSpPr>
          <p:cNvPr id="208" name="Shape 208"/>
          <p:cNvSpPr/>
          <p:nvPr/>
        </p:nvSpPr>
        <p:spPr>
          <a:xfrm>
            <a:off x="3959692" y="1949541"/>
            <a:ext cx="710131" cy="223138"/>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a:solidFill>
                  <a:srgbClr val="5E5E5E"/>
                </a:solidFill>
                <a:latin typeface="Helvetica"/>
                <a:ea typeface="Helvetica"/>
                <a:cs typeface="Helvetica"/>
                <a:sym typeface="Helvetica"/>
              </a:defRPr>
            </a:lvl1pPr>
          </a:lstStyle>
          <a:p>
            <a:r>
              <a:rPr sz="1200"/>
              <a:t>Residuals</a:t>
            </a:r>
          </a:p>
        </p:txBody>
      </p:sp>
      <p:sp>
        <p:nvSpPr>
          <p:cNvPr id="209" name="Shape 209"/>
          <p:cNvSpPr/>
          <p:nvPr/>
        </p:nvSpPr>
        <p:spPr>
          <a:xfrm>
            <a:off x="225923" y="1949541"/>
            <a:ext cx="626775" cy="223138"/>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a:solidFill>
                  <a:srgbClr val="5E5E5E"/>
                </a:solidFill>
                <a:latin typeface="Helvetica"/>
                <a:ea typeface="Helvetica"/>
                <a:cs typeface="Helvetica"/>
                <a:sym typeface="Helvetica"/>
              </a:defRPr>
            </a:lvl1pPr>
          </a:lstStyle>
          <a:p>
            <a:r>
              <a:rPr sz="1200"/>
              <a:t>raw data</a:t>
            </a:r>
          </a:p>
        </p:txBody>
      </p:sp>
      <p:pic>
        <p:nvPicPr>
          <p:cNvPr id="210" name="pasted-image.pdf"/>
          <p:cNvPicPr>
            <a:picLocks noChangeAspect="1"/>
          </p:cNvPicPr>
          <p:nvPr/>
        </p:nvPicPr>
        <p:blipFill>
          <a:blip r:embed="rId3">
            <a:extLst/>
          </a:blip>
          <a:stretch>
            <a:fillRect/>
          </a:stretch>
        </p:blipFill>
        <p:spPr>
          <a:xfrm>
            <a:off x="5877449" y="1504970"/>
            <a:ext cx="2750808" cy="352980"/>
          </a:xfrm>
          <a:prstGeom prst="rect">
            <a:avLst/>
          </a:prstGeom>
          <a:ln w="12700">
            <a:miter lim="400000"/>
          </a:ln>
        </p:spPr>
      </p:pic>
      <p:sp>
        <p:nvSpPr>
          <p:cNvPr id="211" name="Shape 211"/>
          <p:cNvSpPr/>
          <p:nvPr/>
        </p:nvSpPr>
        <p:spPr>
          <a:xfrm>
            <a:off x="5413040" y="1949541"/>
            <a:ext cx="1154162" cy="223138"/>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a:solidFill>
                  <a:srgbClr val="5E5E5E"/>
                </a:solidFill>
                <a:latin typeface="Helvetica"/>
                <a:ea typeface="Helvetica"/>
                <a:cs typeface="Helvetica"/>
                <a:sym typeface="Helvetica"/>
              </a:defRPr>
            </a:lvl1pPr>
          </a:lstStyle>
          <a:p>
            <a:r>
              <a:rPr sz="1200"/>
              <a:t>Normalised data</a:t>
            </a:r>
          </a:p>
        </p:txBody>
      </p:sp>
      <p:pic>
        <p:nvPicPr>
          <p:cNvPr id="212" name="pasted-image.pdf"/>
          <p:cNvPicPr>
            <a:picLocks noChangeAspect="1"/>
          </p:cNvPicPr>
          <p:nvPr/>
        </p:nvPicPr>
        <p:blipFill>
          <a:blip r:embed="rId4">
            <a:extLst/>
          </a:blip>
          <a:stretch>
            <a:fillRect/>
          </a:stretch>
        </p:blipFill>
        <p:spPr>
          <a:xfrm>
            <a:off x="7277145" y="2865830"/>
            <a:ext cx="452311" cy="203540"/>
          </a:xfrm>
          <a:prstGeom prst="rect">
            <a:avLst/>
          </a:prstGeom>
          <a:ln w="12700">
            <a:miter lim="400000"/>
          </a:ln>
        </p:spPr>
      </p:pic>
      <p:pic>
        <p:nvPicPr>
          <p:cNvPr id="213" name="pasted-image.pdf"/>
          <p:cNvPicPr>
            <a:picLocks noChangeAspect="1"/>
          </p:cNvPicPr>
          <p:nvPr/>
        </p:nvPicPr>
        <p:blipFill>
          <a:blip r:embed="rId5">
            <a:extLst/>
          </a:blip>
          <a:stretch>
            <a:fillRect/>
          </a:stretch>
        </p:blipFill>
        <p:spPr>
          <a:xfrm>
            <a:off x="2723246" y="4161785"/>
            <a:ext cx="3179192" cy="419696"/>
          </a:xfrm>
          <a:prstGeom prst="rect">
            <a:avLst/>
          </a:prstGeom>
          <a:ln w="12700">
            <a:miter lim="400000"/>
          </a:ln>
        </p:spPr>
      </p:pic>
      <p:sp>
        <p:nvSpPr>
          <p:cNvPr id="214" name="Shape 214"/>
          <p:cNvSpPr/>
          <p:nvPr/>
        </p:nvSpPr>
        <p:spPr>
          <a:xfrm>
            <a:off x="4203270" y="4731917"/>
            <a:ext cx="3380734" cy="253916"/>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a:solidFill>
                  <a:srgbClr val="5E5E5E"/>
                </a:solidFill>
                <a:latin typeface="Helvetica"/>
                <a:ea typeface="Helvetica"/>
                <a:cs typeface="Helvetica"/>
                <a:sym typeface="Helvetica"/>
              </a:defRPr>
            </a:pPr>
            <a:r>
              <a:rPr sz="1400" dirty="0"/>
              <a:t>Unwanted variation from </a:t>
            </a:r>
            <a:r>
              <a:rPr sz="1400" dirty="0">
                <a:solidFill>
                  <a:srgbClr val="FF2600"/>
                </a:solidFill>
              </a:rPr>
              <a:t>previous batches</a:t>
            </a:r>
          </a:p>
        </p:txBody>
      </p:sp>
    </p:spTree>
    <p:extLst>
      <p:ext uri="{BB962C8B-B14F-4D97-AF65-F5344CB8AC3E}">
        <p14:creationId xmlns:p14="http://schemas.microsoft.com/office/powerpoint/2010/main" val="3378591995"/>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solidFill>
                  <a:srgbClr val="E64626"/>
                </a:solidFill>
                <a:latin typeface="Arial Rounded MT Bold" charset="0"/>
                <a:ea typeface="Arial Rounded MT Bold" charset="0"/>
                <a:cs typeface="Arial Rounded MT Bold" charset="0"/>
              </a:rPr>
              <a:t>RUV-Pro</a:t>
            </a:r>
          </a:p>
        </p:txBody>
      </p:sp>
      <p:sp>
        <p:nvSpPr>
          <p:cNvPr id="9" name="Content Placeholder 8">
            <a:extLst>
              <a:ext uri="{FF2B5EF4-FFF2-40B4-BE49-F238E27FC236}">
                <a16:creationId xmlns:a16="http://schemas.microsoft.com/office/drawing/2014/main" id="{DD4C7AA8-762E-3F44-B0AD-4994EA0DAFF3}"/>
              </a:ext>
            </a:extLst>
          </p:cNvPr>
          <p:cNvSpPr>
            <a:spLocks noGrp="1"/>
          </p:cNvSpPr>
          <p:nvPr>
            <p:ph idx="1"/>
          </p:nvPr>
        </p:nvSpPr>
        <p:spPr/>
        <p:txBody>
          <a:bodyPr/>
          <a:lstStyle/>
          <a:p>
            <a:r>
              <a:rPr lang="en-AU" dirty="0"/>
              <a:t>Using the noise estimation from batch 1, we can normalise the entire 987 samples.  We will focus on two evaluations metrics</a:t>
            </a:r>
          </a:p>
          <a:p>
            <a:pPr lvl="1"/>
            <a:r>
              <a:rPr lang="en-AU" dirty="0"/>
              <a:t>The predictive strength of a Lasso-logistic regression risk score; and </a:t>
            </a:r>
          </a:p>
          <a:p>
            <a:pPr lvl="1"/>
            <a:r>
              <a:rPr lang="en-AU" dirty="0"/>
              <a:t>Using SVM to calculate the classification error of the normalised data. We repeat this process for batch 2, … 20. </a:t>
            </a:r>
          </a:p>
          <a:p>
            <a:endParaRPr lang="en-US" dirty="0"/>
          </a:p>
        </p:txBody>
      </p:sp>
      <p:sp>
        <p:nvSpPr>
          <p:cNvPr id="43" name="Rounded Rectangle 42"/>
          <p:cNvSpPr/>
          <p:nvPr/>
        </p:nvSpPr>
        <p:spPr>
          <a:xfrm>
            <a:off x="491169" y="3468221"/>
            <a:ext cx="1398319" cy="614549"/>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latin typeface="Arial Rounded MT Bold" charset="0"/>
              <a:ea typeface="Arial Rounded MT Bold" charset="0"/>
              <a:cs typeface="Arial Rounded MT Bold" charset="0"/>
            </a:endParaRPr>
          </a:p>
        </p:txBody>
      </p:sp>
      <p:sp>
        <p:nvSpPr>
          <p:cNvPr id="44" name="TextBox 43"/>
          <p:cNvSpPr txBox="1"/>
          <p:nvPr/>
        </p:nvSpPr>
        <p:spPr>
          <a:xfrm>
            <a:off x="859588" y="3636996"/>
            <a:ext cx="1032334" cy="369332"/>
          </a:xfrm>
          <a:prstGeom prst="rect">
            <a:avLst/>
          </a:prstGeom>
          <a:noFill/>
        </p:spPr>
        <p:txBody>
          <a:bodyPr wrap="none" rtlCol="0">
            <a:spAutoFit/>
          </a:bodyPr>
          <a:lstStyle/>
          <a:p>
            <a:r>
              <a:rPr lang="en-US" dirty="0">
                <a:solidFill>
                  <a:schemeClr val="accent1">
                    <a:lumMod val="75000"/>
                  </a:schemeClr>
                </a:solidFill>
                <a:latin typeface="Arial Rounded MT Bold" charset="0"/>
                <a:ea typeface="Arial Rounded MT Bold" charset="0"/>
                <a:cs typeface="Arial Rounded MT Bold" charset="0"/>
              </a:rPr>
              <a:t>Batch 1</a:t>
            </a:r>
          </a:p>
        </p:txBody>
      </p:sp>
      <p:sp>
        <p:nvSpPr>
          <p:cNvPr id="45" name="Rounded Rectangle 44"/>
          <p:cNvSpPr/>
          <p:nvPr/>
        </p:nvSpPr>
        <p:spPr>
          <a:xfrm>
            <a:off x="2397274" y="3468221"/>
            <a:ext cx="1398319" cy="614549"/>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latin typeface="Arial Rounded MT Bold" charset="0"/>
              <a:ea typeface="Arial Rounded MT Bold" charset="0"/>
              <a:cs typeface="Arial Rounded MT Bold" charset="0"/>
            </a:endParaRPr>
          </a:p>
        </p:txBody>
      </p:sp>
      <p:sp>
        <p:nvSpPr>
          <p:cNvPr id="46" name="TextBox 45"/>
          <p:cNvSpPr txBox="1"/>
          <p:nvPr/>
        </p:nvSpPr>
        <p:spPr>
          <a:xfrm>
            <a:off x="2765693" y="3636996"/>
            <a:ext cx="1032334" cy="369332"/>
          </a:xfrm>
          <a:prstGeom prst="rect">
            <a:avLst/>
          </a:prstGeom>
          <a:noFill/>
        </p:spPr>
        <p:txBody>
          <a:bodyPr wrap="none" rtlCol="0">
            <a:spAutoFit/>
          </a:bodyPr>
          <a:lstStyle/>
          <a:p>
            <a:r>
              <a:rPr lang="en-US" dirty="0">
                <a:solidFill>
                  <a:schemeClr val="accent1">
                    <a:lumMod val="75000"/>
                  </a:schemeClr>
                </a:solidFill>
                <a:latin typeface="Arial Rounded MT Bold" charset="0"/>
                <a:ea typeface="Arial Rounded MT Bold" charset="0"/>
                <a:cs typeface="Arial Rounded MT Bold" charset="0"/>
              </a:rPr>
              <a:t>Batch 2</a:t>
            </a:r>
          </a:p>
        </p:txBody>
      </p:sp>
      <p:sp>
        <p:nvSpPr>
          <p:cNvPr id="47" name="Rounded Rectangle 46"/>
          <p:cNvSpPr/>
          <p:nvPr/>
        </p:nvSpPr>
        <p:spPr>
          <a:xfrm>
            <a:off x="7288481" y="3484163"/>
            <a:ext cx="1398319" cy="614549"/>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latin typeface="Arial Rounded MT Bold" charset="0"/>
              <a:ea typeface="Arial Rounded MT Bold" charset="0"/>
              <a:cs typeface="Arial Rounded MT Bold" charset="0"/>
            </a:endParaRPr>
          </a:p>
        </p:txBody>
      </p:sp>
      <p:sp>
        <p:nvSpPr>
          <p:cNvPr id="48" name="TextBox 47"/>
          <p:cNvSpPr txBox="1"/>
          <p:nvPr/>
        </p:nvSpPr>
        <p:spPr>
          <a:xfrm>
            <a:off x="7653895" y="3636996"/>
            <a:ext cx="1061188" cy="369332"/>
          </a:xfrm>
          <a:prstGeom prst="rect">
            <a:avLst/>
          </a:prstGeom>
          <a:noFill/>
        </p:spPr>
        <p:txBody>
          <a:bodyPr wrap="none" rtlCol="0">
            <a:spAutoFit/>
          </a:bodyPr>
          <a:lstStyle/>
          <a:p>
            <a:r>
              <a:rPr lang="en-US" dirty="0">
                <a:solidFill>
                  <a:schemeClr val="accent1">
                    <a:lumMod val="75000"/>
                  </a:schemeClr>
                </a:solidFill>
                <a:latin typeface="Arial Rounded MT Bold" charset="0"/>
                <a:ea typeface="Arial Rounded MT Bold" charset="0"/>
                <a:cs typeface="Arial Rounded MT Bold" charset="0"/>
              </a:rPr>
              <a:t>Batch B</a:t>
            </a:r>
          </a:p>
        </p:txBody>
      </p:sp>
      <p:sp>
        <p:nvSpPr>
          <p:cNvPr id="49" name="TextBox 48"/>
          <p:cNvSpPr txBox="1"/>
          <p:nvPr/>
        </p:nvSpPr>
        <p:spPr>
          <a:xfrm>
            <a:off x="4016428" y="3551136"/>
            <a:ext cx="3051218" cy="369332"/>
          </a:xfrm>
          <a:prstGeom prst="rect">
            <a:avLst/>
          </a:prstGeom>
          <a:noFill/>
        </p:spPr>
        <p:txBody>
          <a:bodyPr wrap="square" rtlCol="0">
            <a:spAutoFit/>
          </a:bodyPr>
          <a:lstStyle/>
          <a:p>
            <a:pPr algn="ctr"/>
            <a:r>
              <a:rPr lang="en-US" dirty="0">
                <a:solidFill>
                  <a:schemeClr val="accent1">
                    <a:lumMod val="75000"/>
                  </a:schemeClr>
                </a:solidFill>
                <a:latin typeface="Arial Rounded MT Bold" charset="0"/>
                <a:ea typeface="Arial Rounded MT Bold" charset="0"/>
                <a:cs typeface="Arial Rounded MT Bold" charset="0"/>
              </a:rPr>
              <a:t>after a long time</a:t>
            </a:r>
          </a:p>
        </p:txBody>
      </p:sp>
    </p:spTree>
    <p:extLst>
      <p:ext uri="{BB962C8B-B14F-4D97-AF65-F5344CB8AC3E}">
        <p14:creationId xmlns:p14="http://schemas.microsoft.com/office/powerpoint/2010/main" val="1025947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Screen Shot 2018-10-25 at 9.18.52 am.png"/>
          <p:cNvPicPr>
            <a:picLocks noChangeAspect="1"/>
          </p:cNvPicPr>
          <p:nvPr/>
        </p:nvPicPr>
        <p:blipFill>
          <a:blip r:embed="rId2">
            <a:extLst/>
          </a:blip>
          <a:stretch>
            <a:fillRect/>
          </a:stretch>
        </p:blipFill>
        <p:spPr>
          <a:xfrm>
            <a:off x="253197" y="1899405"/>
            <a:ext cx="2999083" cy="2254745"/>
          </a:xfrm>
          <a:prstGeom prst="rect">
            <a:avLst/>
          </a:prstGeom>
          <a:ln w="12700">
            <a:miter lim="400000"/>
          </a:ln>
        </p:spPr>
      </p:pic>
      <p:sp>
        <p:nvSpPr>
          <p:cNvPr id="217" name="Shape 217"/>
          <p:cNvSpPr>
            <a:spLocks noGrp="1"/>
          </p:cNvSpPr>
          <p:nvPr>
            <p:ph type="title"/>
          </p:nvPr>
        </p:nvSpPr>
        <p:spPr>
          <a:prstGeom prst="rect">
            <a:avLst/>
          </a:prstGeom>
        </p:spPr>
        <p:txBody>
          <a:bodyPr/>
          <a:lstStyle>
            <a:lvl1pPr defTabSz="685165">
              <a:spcBef>
                <a:spcPts val="3200"/>
              </a:spcBef>
              <a:defRPr sz="7221"/>
            </a:lvl1pPr>
          </a:lstStyle>
          <a:p>
            <a:r>
              <a:rPr sz="2800" dirty="0"/>
              <a:t>Evaluating RUV-Pro</a:t>
            </a:r>
          </a:p>
        </p:txBody>
      </p:sp>
      <p:pic>
        <p:nvPicPr>
          <p:cNvPr id="218" name="Screen Shot 2018-10-25 at 9.08.30 am.png"/>
          <p:cNvPicPr>
            <a:picLocks noChangeAspect="1"/>
          </p:cNvPicPr>
          <p:nvPr/>
        </p:nvPicPr>
        <p:blipFill>
          <a:blip r:embed="rId3">
            <a:extLst/>
          </a:blip>
          <a:srcRect b="45380"/>
          <a:stretch>
            <a:fillRect/>
          </a:stretch>
        </p:blipFill>
        <p:spPr>
          <a:xfrm>
            <a:off x="4369398" y="2376562"/>
            <a:ext cx="4731424" cy="1719844"/>
          </a:xfrm>
          <a:prstGeom prst="rect">
            <a:avLst/>
          </a:prstGeom>
          <a:ln w="12700">
            <a:miter lim="400000"/>
          </a:ln>
        </p:spPr>
      </p:pic>
      <p:sp>
        <p:nvSpPr>
          <p:cNvPr id="219" name="Shape 219"/>
          <p:cNvSpPr/>
          <p:nvPr/>
        </p:nvSpPr>
        <p:spPr>
          <a:xfrm>
            <a:off x="925665" y="2886354"/>
            <a:ext cx="2763064" cy="280846"/>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4200">
                <a:solidFill>
                  <a:srgbClr val="FF2600"/>
                </a:solidFill>
                <a:latin typeface="Chalkduster"/>
                <a:ea typeface="Chalkduster"/>
                <a:cs typeface="Chalkduster"/>
                <a:sym typeface="Chalkduster"/>
              </a:defRPr>
            </a:lvl1pPr>
          </a:lstStyle>
          <a:p>
            <a:r>
              <a:rPr sz="1575"/>
              <a:t>987 samples, AUC = 92%</a:t>
            </a:r>
          </a:p>
        </p:txBody>
      </p:sp>
      <p:sp>
        <p:nvSpPr>
          <p:cNvPr id="220" name="Shape 220"/>
          <p:cNvSpPr/>
          <p:nvPr/>
        </p:nvSpPr>
        <p:spPr>
          <a:xfrm>
            <a:off x="891082" y="3196132"/>
            <a:ext cx="2805848" cy="28084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spAutoFit/>
          </a:bodyPr>
          <a:lstStyle>
            <a:lvl1pPr>
              <a:defRPr sz="4200">
                <a:solidFill>
                  <a:srgbClr val="005493"/>
                </a:solidFill>
                <a:latin typeface="Chalkduster"/>
                <a:ea typeface="Chalkduster"/>
                <a:cs typeface="Chalkduster"/>
                <a:sym typeface="Chalkduster"/>
              </a:defRPr>
            </a:lvl1pPr>
          </a:lstStyle>
          <a:p>
            <a:r>
              <a:rPr sz="1575"/>
              <a:t>150 samples, AUC = 87%</a:t>
            </a:r>
          </a:p>
        </p:txBody>
      </p:sp>
      <p:sp>
        <p:nvSpPr>
          <p:cNvPr id="221" name="Shape 221"/>
          <p:cNvSpPr/>
          <p:nvPr/>
        </p:nvSpPr>
        <p:spPr>
          <a:xfrm>
            <a:off x="206502" y="1320742"/>
            <a:ext cx="3904915" cy="32701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5000">
                <a:solidFill>
                  <a:srgbClr val="424242"/>
                </a:solidFill>
              </a:defRPr>
            </a:lvl1pPr>
          </a:lstStyle>
          <a:p>
            <a:r>
              <a:rPr sz="1875"/>
              <a:t>Risk score using logistics regression</a:t>
            </a:r>
          </a:p>
        </p:txBody>
      </p:sp>
      <p:sp>
        <p:nvSpPr>
          <p:cNvPr id="222" name="Shape 222"/>
          <p:cNvSpPr/>
          <p:nvPr/>
        </p:nvSpPr>
        <p:spPr>
          <a:xfrm>
            <a:off x="4648871" y="1320742"/>
            <a:ext cx="3986669" cy="32701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spcBef>
                <a:spcPts val="0"/>
              </a:spcBef>
              <a:defRPr sz="5000">
                <a:solidFill>
                  <a:srgbClr val="424242"/>
                </a:solidFill>
              </a:defRPr>
            </a:lvl1pPr>
          </a:lstStyle>
          <a:p>
            <a:r>
              <a:rPr sz="1875"/>
              <a:t>SVM classification of all 987 samples</a:t>
            </a:r>
          </a:p>
        </p:txBody>
      </p:sp>
      <p:sp>
        <p:nvSpPr>
          <p:cNvPr id="223" name="Shape 223"/>
          <p:cNvSpPr/>
          <p:nvPr/>
        </p:nvSpPr>
        <p:spPr>
          <a:xfrm>
            <a:off x="5388573" y="2178720"/>
            <a:ext cx="1630896" cy="280846"/>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4200">
                <a:solidFill>
                  <a:srgbClr val="FF2600"/>
                </a:solidFill>
                <a:latin typeface="Chalkduster"/>
                <a:ea typeface="Chalkduster"/>
                <a:cs typeface="Chalkduster"/>
                <a:sym typeface="Chalkduster"/>
              </a:defRPr>
            </a:lvl1pPr>
          </a:lstStyle>
          <a:p>
            <a:r>
              <a:rPr sz="1575"/>
              <a:t>RUVIII: 16.5%</a:t>
            </a:r>
          </a:p>
        </p:txBody>
      </p:sp>
      <p:sp>
        <p:nvSpPr>
          <p:cNvPr id="224" name="Shape 224"/>
          <p:cNvSpPr/>
          <p:nvPr/>
        </p:nvSpPr>
        <p:spPr>
          <a:xfrm>
            <a:off x="5376968" y="1703328"/>
            <a:ext cx="2674450" cy="280846"/>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4200">
                <a:solidFill>
                  <a:srgbClr val="008F00"/>
                </a:solidFill>
                <a:latin typeface="Chalkduster"/>
                <a:ea typeface="Chalkduster"/>
                <a:cs typeface="Chalkduster"/>
                <a:sym typeface="Chalkduster"/>
              </a:defRPr>
            </a:lvl1pPr>
          </a:lstStyle>
          <a:p>
            <a:r>
              <a:rPr sz="1575"/>
              <a:t>No normalisation: 18%</a:t>
            </a:r>
          </a:p>
        </p:txBody>
      </p:sp>
      <p:sp>
        <p:nvSpPr>
          <p:cNvPr id="225" name="Shape 225"/>
          <p:cNvSpPr/>
          <p:nvPr/>
        </p:nvSpPr>
        <p:spPr>
          <a:xfrm>
            <a:off x="4648871" y="4476149"/>
            <a:ext cx="942818" cy="28084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spAutoFit/>
          </a:bodyPr>
          <a:lstStyle>
            <a:lvl1pPr>
              <a:defRPr sz="4200">
                <a:solidFill>
                  <a:srgbClr val="424242"/>
                </a:solidFill>
                <a:latin typeface="Chalkduster"/>
                <a:ea typeface="Chalkduster"/>
                <a:cs typeface="Chalkduster"/>
                <a:sym typeface="Chalkduster"/>
              </a:defRPr>
            </a:lvl1pPr>
          </a:lstStyle>
          <a:p>
            <a:r>
              <a:rPr sz="1575" dirty="0"/>
              <a:t>Batch 1</a:t>
            </a:r>
          </a:p>
        </p:txBody>
      </p:sp>
      <p:sp>
        <p:nvSpPr>
          <p:cNvPr id="226" name="Shape 226"/>
          <p:cNvSpPr/>
          <p:nvPr/>
        </p:nvSpPr>
        <p:spPr>
          <a:xfrm>
            <a:off x="8058718" y="4476149"/>
            <a:ext cx="1061806" cy="28084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spAutoFit/>
          </a:bodyPr>
          <a:lstStyle>
            <a:lvl1pPr>
              <a:defRPr sz="4200">
                <a:solidFill>
                  <a:srgbClr val="424242"/>
                </a:solidFill>
                <a:latin typeface="Chalkduster"/>
                <a:ea typeface="Chalkduster"/>
                <a:cs typeface="Chalkduster"/>
                <a:sym typeface="Chalkduster"/>
              </a:defRPr>
            </a:lvl1pPr>
          </a:lstStyle>
          <a:p>
            <a:r>
              <a:rPr sz="1575"/>
              <a:t>Batch 20</a:t>
            </a:r>
          </a:p>
        </p:txBody>
      </p:sp>
      <p:sp>
        <p:nvSpPr>
          <p:cNvPr id="227" name="Shape 227"/>
          <p:cNvSpPr/>
          <p:nvPr/>
        </p:nvSpPr>
        <p:spPr>
          <a:xfrm>
            <a:off x="5390378" y="1942442"/>
            <a:ext cx="1563120" cy="280846"/>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4200">
                <a:solidFill>
                  <a:srgbClr val="005493"/>
                </a:solidFill>
                <a:latin typeface="Chalkduster"/>
                <a:ea typeface="Chalkduster"/>
                <a:cs typeface="Chalkduster"/>
                <a:sym typeface="Chalkduster"/>
              </a:defRPr>
            </a:lvl1pPr>
          </a:lstStyle>
          <a:p>
            <a:r>
              <a:rPr sz="1575"/>
              <a:t>RUV-Pro: 17%</a:t>
            </a:r>
          </a:p>
        </p:txBody>
      </p:sp>
    </p:spTree>
    <p:extLst>
      <p:ext uri="{BB962C8B-B14F-4D97-AF65-F5344CB8AC3E}">
        <p14:creationId xmlns:p14="http://schemas.microsoft.com/office/powerpoint/2010/main" val="24520493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p:bldP spid="223" grpId="0" animBg="1"/>
      <p:bldP spid="224" grpId="0" animBg="1"/>
      <p:bldP spid="225" grpId="0" animBg="1"/>
      <p:bldP spid="226" grpId="0" animBg="1"/>
      <p:bldP spid="22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16C0-90DB-6747-A586-2B7AD0D1F563}"/>
              </a:ext>
            </a:extLst>
          </p:cNvPr>
          <p:cNvSpPr>
            <a:spLocks noGrp="1"/>
          </p:cNvSpPr>
          <p:nvPr>
            <p:ph type="title"/>
          </p:nvPr>
        </p:nvSpPr>
        <p:spPr/>
        <p:txBody>
          <a:bodyPr/>
          <a:lstStyle/>
          <a:p>
            <a:r>
              <a:rPr lang="en-US" dirty="0" err="1"/>
              <a:t>Standarization</a:t>
            </a:r>
            <a:endParaRPr lang="en-US" dirty="0"/>
          </a:p>
        </p:txBody>
      </p:sp>
      <p:sp>
        <p:nvSpPr>
          <p:cNvPr id="3" name="Text Placeholder 2">
            <a:extLst>
              <a:ext uri="{FF2B5EF4-FFF2-40B4-BE49-F238E27FC236}">
                <a16:creationId xmlns:a16="http://schemas.microsoft.com/office/drawing/2014/main" id="{916CCCF6-145A-D341-85AA-5CA6A4E55D71}"/>
              </a:ext>
            </a:extLst>
          </p:cNvPr>
          <p:cNvSpPr>
            <a:spLocks noGrp="1"/>
          </p:cNvSpPr>
          <p:nvPr>
            <p:ph type="body" idx="1"/>
          </p:nvPr>
        </p:nvSpPr>
        <p:spPr/>
        <p:txBody>
          <a:bodyPr/>
          <a:lstStyle/>
          <a:p>
            <a:pPr marL="0" indent="0" defTabSz="306467">
              <a:spcBef>
                <a:spcPts val="1425"/>
              </a:spcBef>
              <a:buClrTx/>
              <a:buNone/>
              <a:defRPr sz="5940">
                <a:solidFill>
                  <a:srgbClr val="424242"/>
                </a:solidFill>
              </a:defRPr>
            </a:pPr>
            <a:r>
              <a:rPr lang="en-AU" sz="2000" dirty="0"/>
              <a:t>Virtually all risk prediction models are data-dependent. </a:t>
            </a:r>
          </a:p>
          <a:p>
            <a:pPr marL="0" indent="0" defTabSz="306467">
              <a:spcBef>
                <a:spcPts val="1425"/>
              </a:spcBef>
              <a:buClrTx/>
              <a:buNone/>
              <a:defRPr sz="5940">
                <a:solidFill>
                  <a:srgbClr val="424242"/>
                </a:solidFill>
              </a:defRPr>
            </a:pPr>
            <a:r>
              <a:rPr lang="en-AU" sz="2000" dirty="0"/>
              <a:t>These models can vary greatly depending on normalisation methods, measurement platforms, etc.</a:t>
            </a:r>
          </a:p>
          <a:p>
            <a:endParaRPr lang="en-US" sz="2000" dirty="0"/>
          </a:p>
        </p:txBody>
      </p:sp>
      <p:pic>
        <p:nvPicPr>
          <p:cNvPr id="4" name="Screen Shot 2018-11-06 at 6.16.46 pm.png">
            <a:extLst>
              <a:ext uri="{FF2B5EF4-FFF2-40B4-BE49-F238E27FC236}">
                <a16:creationId xmlns:a16="http://schemas.microsoft.com/office/drawing/2014/main" id="{111D1F34-68DC-4040-94CB-A0AABC4BF56C}"/>
              </a:ext>
            </a:extLst>
          </p:cNvPr>
          <p:cNvPicPr>
            <a:picLocks noChangeAspect="1"/>
          </p:cNvPicPr>
          <p:nvPr/>
        </p:nvPicPr>
        <p:blipFill rotWithShape="1">
          <a:blip r:embed="rId2">
            <a:extLst/>
          </a:blip>
          <a:srcRect t="7098" r="47135" b="4639"/>
          <a:stretch/>
        </p:blipFill>
        <p:spPr>
          <a:xfrm>
            <a:off x="2372139" y="2809461"/>
            <a:ext cx="2500928" cy="2157211"/>
          </a:xfrm>
          <a:prstGeom prst="rect">
            <a:avLst/>
          </a:prstGeom>
          <a:ln w="12700">
            <a:miter lim="400000"/>
          </a:ln>
        </p:spPr>
      </p:pic>
      <p:pic>
        <p:nvPicPr>
          <p:cNvPr id="6" name="Screen Shot 2018-11-06 at 6.16.46 pm.png">
            <a:extLst>
              <a:ext uri="{FF2B5EF4-FFF2-40B4-BE49-F238E27FC236}">
                <a16:creationId xmlns:a16="http://schemas.microsoft.com/office/drawing/2014/main" id="{440BA8D7-2183-B64C-B780-4960EE112FB8}"/>
              </a:ext>
            </a:extLst>
          </p:cNvPr>
          <p:cNvPicPr>
            <a:picLocks noChangeAspect="1"/>
          </p:cNvPicPr>
          <p:nvPr/>
        </p:nvPicPr>
        <p:blipFill rotWithShape="1">
          <a:blip r:embed="rId2">
            <a:extLst/>
          </a:blip>
          <a:srcRect t="7098" r="47135" b="4639"/>
          <a:stretch/>
        </p:blipFill>
        <p:spPr>
          <a:xfrm>
            <a:off x="5691810" y="2809461"/>
            <a:ext cx="2500928" cy="2157211"/>
          </a:xfrm>
          <a:prstGeom prst="rect">
            <a:avLst/>
          </a:prstGeom>
          <a:ln w="12700">
            <a:miter lim="400000"/>
          </a:ln>
        </p:spPr>
      </p:pic>
      <p:pic>
        <p:nvPicPr>
          <p:cNvPr id="5" name="Screen Shot 2018-11-06 at 6.16.46 pm.png">
            <a:extLst>
              <a:ext uri="{FF2B5EF4-FFF2-40B4-BE49-F238E27FC236}">
                <a16:creationId xmlns:a16="http://schemas.microsoft.com/office/drawing/2014/main" id="{6E83E9F4-2311-4B4F-A7BA-86AB74C83C1F}"/>
              </a:ext>
            </a:extLst>
          </p:cNvPr>
          <p:cNvPicPr>
            <a:picLocks noChangeAspect="1"/>
          </p:cNvPicPr>
          <p:nvPr/>
        </p:nvPicPr>
        <p:blipFill rotWithShape="1">
          <a:blip r:embed="rId2">
            <a:extLst/>
          </a:blip>
          <a:srcRect l="52474" t="7103" r="2" b="4744"/>
          <a:stretch/>
        </p:blipFill>
        <p:spPr>
          <a:xfrm>
            <a:off x="6012406" y="2676823"/>
            <a:ext cx="2389474" cy="2289849"/>
          </a:xfrm>
          <a:prstGeom prst="rect">
            <a:avLst/>
          </a:prstGeom>
          <a:ln w="12700">
            <a:miter lim="400000"/>
          </a:ln>
        </p:spPr>
      </p:pic>
      <p:sp>
        <p:nvSpPr>
          <p:cNvPr id="7" name="Right Arrow 6">
            <a:extLst>
              <a:ext uri="{FF2B5EF4-FFF2-40B4-BE49-F238E27FC236}">
                <a16:creationId xmlns:a16="http://schemas.microsoft.com/office/drawing/2014/main" id="{6AC7BDF4-291D-764F-A7DB-38C8744030ED}"/>
              </a:ext>
            </a:extLst>
          </p:cNvPr>
          <p:cNvSpPr/>
          <p:nvPr/>
        </p:nvSpPr>
        <p:spPr>
          <a:xfrm>
            <a:off x="5050525" y="3662779"/>
            <a:ext cx="463826" cy="2252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25712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2339E-6F27-5945-A231-0301168F3A1F}"/>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95AD524F-0A3F-6C47-BED9-BABA8005736A}"/>
              </a:ext>
            </a:extLst>
          </p:cNvPr>
          <p:cNvSpPr>
            <a:spLocks noGrp="1"/>
          </p:cNvSpPr>
          <p:nvPr>
            <p:ph idx="1"/>
          </p:nvPr>
        </p:nvSpPr>
        <p:spPr>
          <a:xfrm>
            <a:off x="457200" y="1019174"/>
            <a:ext cx="8229600" cy="3844373"/>
          </a:xfrm>
        </p:spPr>
        <p:txBody>
          <a:bodyPr/>
          <a:lstStyle/>
          <a:p>
            <a:r>
              <a:rPr lang="en-US" sz="2200" dirty="0">
                <a:solidFill>
                  <a:srgbClr val="E64626"/>
                </a:solidFill>
              </a:rPr>
              <a:t>What we learn …</a:t>
            </a:r>
          </a:p>
          <a:p>
            <a:pPr lvl="1"/>
            <a:r>
              <a:rPr lang="en-AU" sz="1800" dirty="0"/>
              <a:t>Good </a:t>
            </a:r>
            <a:r>
              <a:rPr lang="en-AU" sz="1800" dirty="0" err="1"/>
              <a:t>clinico-pathogical</a:t>
            </a:r>
            <a:r>
              <a:rPr lang="en-AU" sz="1800" dirty="0"/>
              <a:t> data is invaluable.</a:t>
            </a:r>
          </a:p>
          <a:p>
            <a:pPr lvl="1"/>
            <a:r>
              <a:rPr lang="en-AU" sz="1800" dirty="0"/>
              <a:t>‘Hard’ and ‘Easy’ classification </a:t>
            </a:r>
            <a:r>
              <a:rPr lang="en-US" sz="1800" dirty="0"/>
              <a:t>will lead to patient specific accuracy.</a:t>
            </a:r>
          </a:p>
          <a:p>
            <a:pPr lvl="1"/>
            <a:r>
              <a:rPr lang="en-US" sz="1800" dirty="0"/>
              <a:t>Multi-stage classification framework has the potential to identify interaction effects in large data as well as cost of individual platform.</a:t>
            </a:r>
          </a:p>
          <a:p>
            <a:pPr lvl="1"/>
            <a:r>
              <a:rPr lang="en-US" sz="1800" dirty="0"/>
              <a:t>Practically, patient (or sample) specific accuracy can provide a practical setting to engaged with multi-omics data.</a:t>
            </a:r>
          </a:p>
          <a:p>
            <a:pPr lvl="1"/>
            <a:endParaRPr lang="en-US" sz="1800" dirty="0"/>
          </a:p>
          <a:p>
            <a:r>
              <a:rPr lang="en-US" sz="2200" dirty="0">
                <a:solidFill>
                  <a:srgbClr val="E64626"/>
                </a:solidFill>
              </a:rPr>
              <a:t>Moving into translational phase</a:t>
            </a:r>
          </a:p>
          <a:p>
            <a:pPr lvl="1"/>
            <a:r>
              <a:rPr lang="en-AU" sz="1800" dirty="0"/>
              <a:t>An application of RUV-III allow prospective normalization provided replicates are available between batches. </a:t>
            </a:r>
          </a:p>
          <a:p>
            <a:pPr lvl="1"/>
            <a:r>
              <a:rPr lang="en-AU" sz="1800" dirty="0"/>
              <a:t>Building risk model on standardize values may provide a way to create platform independent risk score.  </a:t>
            </a:r>
            <a:endParaRPr lang="en-US" sz="1800" dirty="0"/>
          </a:p>
          <a:p>
            <a:endParaRPr lang="en-US" sz="2200" dirty="0">
              <a:solidFill>
                <a:srgbClr val="E64626"/>
              </a:solidFill>
            </a:endParaRPr>
          </a:p>
          <a:p>
            <a:endParaRPr lang="en-US" sz="2000" dirty="0">
              <a:solidFill>
                <a:srgbClr val="C00000"/>
              </a:solidFill>
            </a:endParaRPr>
          </a:p>
          <a:p>
            <a:pPr lvl="2"/>
            <a:endParaRPr lang="en-US" dirty="0">
              <a:solidFill>
                <a:schemeClr val="accent6">
                  <a:lumMod val="40000"/>
                  <a:lumOff val="60000"/>
                </a:schemeClr>
              </a:solidFill>
            </a:endParaRPr>
          </a:p>
          <a:p>
            <a:pPr lvl="1"/>
            <a:endParaRPr lang="en-US" sz="1800" dirty="0"/>
          </a:p>
          <a:p>
            <a:pPr lvl="1"/>
            <a:endParaRPr lang="en-US" sz="1800" dirty="0"/>
          </a:p>
          <a:p>
            <a:pPr lvl="1"/>
            <a:endParaRPr lang="en-US" sz="1800" dirty="0"/>
          </a:p>
          <a:p>
            <a:pPr lvl="1"/>
            <a:endParaRPr lang="en-US" sz="1800" dirty="0"/>
          </a:p>
          <a:p>
            <a:pPr lvl="1"/>
            <a:endParaRPr lang="en-US" sz="1800" dirty="0"/>
          </a:p>
          <a:p>
            <a:endParaRPr lang="en-US" sz="2000" dirty="0"/>
          </a:p>
        </p:txBody>
      </p:sp>
    </p:spTree>
    <p:extLst>
      <p:ext uri="{BB962C8B-B14F-4D97-AF65-F5344CB8AC3E}">
        <p14:creationId xmlns:p14="http://schemas.microsoft.com/office/powerpoint/2010/main" val="950563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itle 1"/>
          <p:cNvSpPr>
            <a:spLocks noGrp="1"/>
          </p:cNvSpPr>
          <p:nvPr>
            <p:ph type="title"/>
          </p:nvPr>
        </p:nvSpPr>
        <p:spPr/>
        <p:txBody>
          <a:bodyPr/>
          <a:lstStyle/>
          <a:p>
            <a:r>
              <a:rPr lang="en-AU" sz="2700" dirty="0">
                <a:latin typeface="+mn-lt"/>
              </a:rPr>
              <a:t>Acknowledgements</a:t>
            </a:r>
          </a:p>
        </p:txBody>
      </p:sp>
      <p:sp>
        <p:nvSpPr>
          <p:cNvPr id="2" name="Content Placeholder 1"/>
          <p:cNvSpPr>
            <a:spLocks noGrp="1"/>
          </p:cNvSpPr>
          <p:nvPr>
            <p:ph sz="half" idx="4294967295"/>
          </p:nvPr>
        </p:nvSpPr>
        <p:spPr>
          <a:xfrm>
            <a:off x="4258555" y="944563"/>
            <a:ext cx="2390775" cy="3305175"/>
          </a:xfrm>
          <a:ln>
            <a:noFill/>
          </a:ln>
        </p:spPr>
        <p:txBody>
          <a:bodyPr>
            <a:noAutofit/>
          </a:bodyPr>
          <a:lstStyle/>
          <a:p>
            <a:pPr marL="0" indent="0">
              <a:lnSpc>
                <a:spcPct val="80000"/>
              </a:lnSpc>
              <a:buSzPct val="100000"/>
              <a:buNone/>
            </a:pPr>
            <a:r>
              <a:rPr lang="en-GB" altLang="zh-TW" sz="1350" b="1" dirty="0"/>
              <a:t>Melanoma program at MIA/WMI/RPA</a:t>
            </a:r>
            <a:endParaRPr lang="en-AU" sz="1350" b="1" dirty="0"/>
          </a:p>
          <a:p>
            <a:r>
              <a:rPr lang="en-US" altLang="zh-TW" sz="1350" b="1" dirty="0">
                <a:solidFill>
                  <a:srgbClr val="0070C0"/>
                </a:solidFill>
              </a:rPr>
              <a:t>Graham Mann</a:t>
            </a:r>
            <a:endParaRPr lang="en-US" altLang="zh-TW" sz="1350" dirty="0">
              <a:solidFill>
                <a:srgbClr val="0070C0"/>
              </a:solidFill>
            </a:endParaRPr>
          </a:p>
          <a:p>
            <a:r>
              <a:rPr lang="en-AU" altLang="zh-TW" sz="1350" dirty="0" err="1"/>
              <a:t>Gulietta</a:t>
            </a:r>
            <a:r>
              <a:rPr lang="en-AU" altLang="zh-TW" sz="1350" dirty="0"/>
              <a:t> </a:t>
            </a:r>
            <a:r>
              <a:rPr lang="en-AU" altLang="zh-TW" sz="1350" dirty="0" err="1"/>
              <a:t>Pupo</a:t>
            </a:r>
            <a:endParaRPr lang="en-AU" altLang="zh-TW" sz="1350" dirty="0"/>
          </a:p>
          <a:p>
            <a:r>
              <a:rPr lang="en-US" altLang="zh-TW" sz="1350" dirty="0"/>
              <a:t>Varsha </a:t>
            </a:r>
            <a:r>
              <a:rPr lang="en-US" altLang="zh-TW" sz="1350" dirty="0" err="1"/>
              <a:t>Tembe</a:t>
            </a:r>
            <a:endParaRPr lang="en-US" altLang="zh-TW" sz="1350" dirty="0"/>
          </a:p>
          <a:p>
            <a:r>
              <a:rPr lang="en-US" altLang="zh-TW" sz="1350" b="1" dirty="0">
                <a:solidFill>
                  <a:srgbClr val="0070C0"/>
                </a:solidFill>
              </a:rPr>
              <a:t>Sara-Jane Schramm</a:t>
            </a:r>
          </a:p>
          <a:p>
            <a:r>
              <a:rPr lang="en-US" altLang="zh-TW" sz="1350" dirty="0"/>
              <a:t>John Thompson (MIA)</a:t>
            </a:r>
          </a:p>
          <a:p>
            <a:r>
              <a:rPr lang="en-GB" altLang="zh-TW" sz="1350" dirty="0"/>
              <a:t>Lauren </a:t>
            </a:r>
            <a:r>
              <a:rPr lang="en-GB" altLang="zh-TW" sz="1350" dirty="0" err="1"/>
              <a:t>Haydu</a:t>
            </a:r>
            <a:r>
              <a:rPr lang="en-GB" altLang="zh-TW" sz="1350" dirty="0">
                <a:solidFill>
                  <a:srgbClr val="3366FF"/>
                </a:solidFill>
              </a:rPr>
              <a:t> </a:t>
            </a:r>
          </a:p>
          <a:p>
            <a:r>
              <a:rPr lang="en-US" altLang="zh-TW" sz="1350" dirty="0"/>
              <a:t>Alex Menzies (MIA)</a:t>
            </a:r>
            <a:endParaRPr lang="en-GB" altLang="zh-TW" sz="1350" dirty="0">
              <a:solidFill>
                <a:srgbClr val="3366FF"/>
              </a:solidFill>
            </a:endParaRPr>
          </a:p>
          <a:p>
            <a:r>
              <a:rPr lang="en-US" altLang="zh-TW" sz="1350" dirty="0"/>
              <a:t>Georgina Long (MIA)</a:t>
            </a:r>
          </a:p>
          <a:p>
            <a:r>
              <a:rPr lang="en-US" altLang="zh-TW" sz="1350" dirty="0"/>
              <a:t>R</a:t>
            </a:r>
            <a:r>
              <a:rPr lang="en-AU" altLang="zh-TW" sz="1350" dirty="0" err="1"/>
              <a:t>ichard</a:t>
            </a:r>
            <a:r>
              <a:rPr lang="en-AU" altLang="zh-TW" sz="1350" dirty="0"/>
              <a:t> </a:t>
            </a:r>
            <a:r>
              <a:rPr lang="en-AU" altLang="zh-TW" sz="1350" dirty="0" err="1"/>
              <a:t>Scolyer</a:t>
            </a:r>
            <a:r>
              <a:rPr lang="en-AU" altLang="zh-TW" sz="1350" dirty="0"/>
              <a:t> (RPA)</a:t>
            </a:r>
          </a:p>
          <a:p>
            <a:r>
              <a:rPr lang="en-AU" sz="1350" dirty="0"/>
              <a:t>James Wilmott (RPA)</a:t>
            </a:r>
          </a:p>
          <a:p>
            <a:pPr marL="0" indent="0">
              <a:lnSpc>
                <a:spcPct val="93000"/>
              </a:lnSpc>
              <a:buClr>
                <a:schemeClr val="accent2">
                  <a:lumMod val="60000"/>
                  <a:lumOff val="40000"/>
                </a:schemeClr>
              </a:buClr>
              <a:buSzPct val="100000"/>
              <a:buNone/>
            </a:pPr>
            <a:r>
              <a:rPr lang="en-GB" altLang="zh-TW" sz="1350" dirty="0">
                <a:solidFill>
                  <a:srgbClr val="993466"/>
                </a:solidFill>
                <a:ea typeface="新細明體" charset="0"/>
              </a:rPr>
              <a:t>	</a:t>
            </a:r>
          </a:p>
          <a:p>
            <a:pPr marL="0" indent="0">
              <a:lnSpc>
                <a:spcPct val="93000"/>
              </a:lnSpc>
              <a:buClr>
                <a:schemeClr val="accent2">
                  <a:lumMod val="60000"/>
                  <a:lumOff val="40000"/>
                </a:schemeClr>
              </a:buClr>
              <a:buSzPct val="100000"/>
              <a:buNone/>
            </a:pPr>
            <a:endParaRPr lang="en-AU" dirty="0"/>
          </a:p>
          <a:p>
            <a:pPr lvl="1"/>
            <a:endParaRPr lang="en-US" dirty="0"/>
          </a:p>
          <a:p>
            <a:endParaRPr lang="en-US" sz="1350" b="1" dirty="0"/>
          </a:p>
          <a:p>
            <a:pPr lvl="1"/>
            <a:endParaRPr lang="en-AU" dirty="0"/>
          </a:p>
        </p:txBody>
      </p:sp>
      <p:sp>
        <p:nvSpPr>
          <p:cNvPr id="3" name="Content Placeholder 2"/>
          <p:cNvSpPr>
            <a:spLocks noGrp="1"/>
          </p:cNvSpPr>
          <p:nvPr>
            <p:ph sz="half" idx="4294967295"/>
          </p:nvPr>
        </p:nvSpPr>
        <p:spPr>
          <a:xfrm>
            <a:off x="1646094" y="894201"/>
            <a:ext cx="2251075" cy="3465763"/>
          </a:xfrm>
        </p:spPr>
        <p:txBody>
          <a:bodyPr>
            <a:normAutofit lnSpcReduction="10000"/>
          </a:bodyPr>
          <a:lstStyle/>
          <a:p>
            <a:pPr marL="0" indent="0" fontAlgn="auto">
              <a:buNone/>
            </a:pPr>
            <a:r>
              <a:rPr lang="en-AU" sz="1500" b="1" dirty="0"/>
              <a:t>School of Mathematics and Statistics</a:t>
            </a:r>
          </a:p>
          <a:p>
            <a:r>
              <a:rPr lang="en-AU" altLang="zh-TW" sz="1425" b="1" dirty="0">
                <a:solidFill>
                  <a:srgbClr val="0070C0"/>
                </a:solidFill>
              </a:rPr>
              <a:t>Samuel Mueller</a:t>
            </a:r>
            <a:endParaRPr lang="en-AU" sz="1425" b="1" dirty="0">
              <a:solidFill>
                <a:srgbClr val="0070C0"/>
              </a:solidFill>
            </a:endParaRPr>
          </a:p>
          <a:p>
            <a:r>
              <a:rPr lang="en-AU" sz="1425" b="1" dirty="0">
                <a:solidFill>
                  <a:srgbClr val="0070C0"/>
                </a:solidFill>
              </a:rPr>
              <a:t>John Ormerod</a:t>
            </a:r>
          </a:p>
          <a:p>
            <a:r>
              <a:rPr lang="en-AU" sz="1425" dirty="0"/>
              <a:t>Dario </a:t>
            </a:r>
            <a:r>
              <a:rPr lang="en-AU" sz="1425" dirty="0" err="1"/>
              <a:t>Strbenac</a:t>
            </a:r>
            <a:endParaRPr lang="en-AU" sz="1425" dirty="0"/>
          </a:p>
          <a:p>
            <a:pPr fontAlgn="auto"/>
            <a:r>
              <a:rPr lang="en-US" altLang="zh-TW" sz="1425" dirty="0"/>
              <a:t>Rebecca Barter</a:t>
            </a:r>
          </a:p>
          <a:p>
            <a:r>
              <a:rPr lang="en-AU" altLang="zh-TW" sz="1425" dirty="0" err="1"/>
              <a:t>Shila</a:t>
            </a:r>
            <a:r>
              <a:rPr lang="en-AU" altLang="zh-TW" sz="1425" dirty="0"/>
              <a:t> </a:t>
            </a:r>
            <a:r>
              <a:rPr lang="en-AU" altLang="zh-TW" sz="1425" dirty="0" err="1"/>
              <a:t>Ghanazfar</a:t>
            </a:r>
            <a:endParaRPr lang="en-AU" altLang="zh-TW" sz="1425" dirty="0"/>
          </a:p>
          <a:p>
            <a:r>
              <a:rPr lang="en-AU" altLang="zh-TW" sz="1425" dirty="0" err="1"/>
              <a:t>Vivek</a:t>
            </a:r>
            <a:r>
              <a:rPr lang="en-AU" altLang="zh-TW" sz="1425" dirty="0"/>
              <a:t> </a:t>
            </a:r>
            <a:r>
              <a:rPr lang="en-AU" altLang="zh-TW" sz="1425" dirty="0" err="1"/>
              <a:t>Jayaswal</a:t>
            </a:r>
            <a:endParaRPr lang="en-AU" altLang="zh-TW" sz="1425" dirty="0"/>
          </a:p>
          <a:p>
            <a:r>
              <a:rPr lang="en-AU" altLang="zh-TW" sz="1425" b="1" dirty="0">
                <a:solidFill>
                  <a:srgbClr val="0070C0"/>
                </a:solidFill>
              </a:rPr>
              <a:t>Ellis Patrick</a:t>
            </a:r>
          </a:p>
          <a:p>
            <a:r>
              <a:rPr lang="en-AU" sz="1425" b="1" dirty="0" err="1">
                <a:solidFill>
                  <a:srgbClr val="0070C0"/>
                </a:solidFill>
              </a:rPr>
              <a:t>Kaushala</a:t>
            </a:r>
            <a:r>
              <a:rPr lang="en-AU" sz="1425" b="1" dirty="0">
                <a:solidFill>
                  <a:srgbClr val="0070C0"/>
                </a:solidFill>
              </a:rPr>
              <a:t> </a:t>
            </a:r>
            <a:r>
              <a:rPr lang="en-AU" sz="1425" b="1" dirty="0" err="1">
                <a:solidFill>
                  <a:srgbClr val="0070C0"/>
                </a:solidFill>
              </a:rPr>
              <a:t>Jayawardana</a:t>
            </a:r>
            <a:endParaRPr lang="en-AU" sz="1425" b="1" dirty="0">
              <a:solidFill>
                <a:srgbClr val="0070C0"/>
              </a:solidFill>
            </a:endParaRPr>
          </a:p>
          <a:p>
            <a:r>
              <a:rPr lang="en-AU" sz="1425" b="1" dirty="0">
                <a:solidFill>
                  <a:srgbClr val="0070C0"/>
                </a:solidFill>
              </a:rPr>
              <a:t>Kevin Wang</a:t>
            </a:r>
          </a:p>
          <a:p>
            <a:r>
              <a:rPr lang="en-AU" sz="1425" dirty="0"/>
              <a:t>Sarah </a:t>
            </a:r>
            <a:r>
              <a:rPr lang="en-AU" sz="1425" dirty="0" err="1"/>
              <a:t>Romanes</a:t>
            </a:r>
            <a:r>
              <a:rPr lang="en-AU" sz="1425" dirty="0"/>
              <a:t> </a:t>
            </a:r>
          </a:p>
          <a:p>
            <a:r>
              <a:rPr lang="en-AU" altLang="zh-TW" sz="1425" dirty="0"/>
              <a:t>Mark Greenaway</a:t>
            </a:r>
          </a:p>
          <a:p>
            <a:pPr lvl="1" fontAlgn="auto"/>
            <a:endParaRPr lang="en-AU" dirty="0"/>
          </a:p>
          <a:p>
            <a:pPr lvl="1"/>
            <a:endParaRPr lang="en-AU" dirty="0"/>
          </a:p>
          <a:p>
            <a:pPr marL="133350" lvl="1" indent="0">
              <a:buNone/>
            </a:pPr>
            <a:endParaRPr lang="en-AU" dirty="0"/>
          </a:p>
          <a:p>
            <a:pPr lvl="1"/>
            <a:endParaRPr lang="en-AU" dirty="0"/>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46487" y="3404470"/>
            <a:ext cx="841931" cy="139400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30273" y="4623849"/>
            <a:ext cx="1454944" cy="508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Screen Shot 2015-09-30 at 2.38.1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2066" y="4603440"/>
            <a:ext cx="2066896" cy="540060"/>
          </a:xfrm>
          <a:prstGeom prst="rect">
            <a:avLst/>
          </a:prstGeom>
        </p:spPr>
      </p:pic>
      <p:pic>
        <p:nvPicPr>
          <p:cNvPr id="6" name="Picture 5"/>
          <p:cNvPicPr>
            <a:picLocks noChangeAspect="1"/>
          </p:cNvPicPr>
          <p:nvPr/>
        </p:nvPicPr>
        <p:blipFill>
          <a:blip r:embed="rId6"/>
          <a:stretch>
            <a:fillRect/>
          </a:stretch>
        </p:blipFill>
        <p:spPr>
          <a:xfrm>
            <a:off x="508722" y="3989246"/>
            <a:ext cx="1085850" cy="1143000"/>
          </a:xfrm>
          <a:prstGeom prst="rect">
            <a:avLst/>
          </a:prstGeom>
        </p:spPr>
      </p:pic>
      <p:sp>
        <p:nvSpPr>
          <p:cNvPr id="12" name="Content Placeholder 1"/>
          <p:cNvSpPr txBox="1">
            <a:spLocks/>
          </p:cNvSpPr>
          <p:nvPr/>
        </p:nvSpPr>
        <p:spPr>
          <a:xfrm>
            <a:off x="6674460" y="944563"/>
            <a:ext cx="2390657" cy="3534353"/>
          </a:xfrm>
          <a:prstGeom prst="rect">
            <a:avLst/>
          </a:prstGeom>
          <a:ln>
            <a:noFill/>
          </a:ln>
        </p:spPr>
        <p:txBody>
          <a:bodyPr vert="horz" lIns="68580" tIns="34290" rIns="68580" bIns="34290" rtlCol="0">
            <a:noAutofit/>
          </a:bodyPr>
          <a:lstStyle>
            <a:lvl1pPr marL="342900" indent="-342900" algn="l" defTabSz="457200" rtl="0" eaLnBrk="1" fontAlgn="base" hangingPunct="1">
              <a:spcBef>
                <a:spcPct val="20000"/>
              </a:spcBef>
              <a:spcAft>
                <a:spcPct val="0"/>
              </a:spcAft>
              <a:buFont typeface="Lucida Grande" charset="0"/>
              <a:buChar char="–"/>
              <a:defRPr sz="2000" kern="1200">
                <a:solidFill>
                  <a:schemeClr val="tx1"/>
                </a:solidFill>
                <a:latin typeface="Tw Cen MT"/>
                <a:ea typeface="ＭＳ Ｐゴシック" charset="0"/>
                <a:cs typeface="Tw Cen MT"/>
              </a:defRPr>
            </a:lvl1pPr>
            <a:lvl2pPr marL="742950" indent="-285750" algn="l" defTabSz="457200" rtl="0" eaLnBrk="1" fontAlgn="base" hangingPunct="1">
              <a:spcBef>
                <a:spcPct val="20000"/>
              </a:spcBef>
              <a:spcAft>
                <a:spcPct val="0"/>
              </a:spcAft>
              <a:buFont typeface="Arial" charset="0"/>
              <a:buChar char="–"/>
              <a:defRPr sz="1800" kern="1200">
                <a:solidFill>
                  <a:schemeClr val="tx1"/>
                </a:solidFill>
                <a:latin typeface="Tw Cen MT"/>
                <a:ea typeface="ＭＳ Ｐゴシック" charset="0"/>
                <a:cs typeface="Tw Cen MT"/>
              </a:defRPr>
            </a:lvl2pPr>
            <a:lvl3pPr marL="1143000" indent="-228600" algn="l" defTabSz="457200" rtl="0" eaLnBrk="1" fontAlgn="base" hangingPunct="1">
              <a:spcBef>
                <a:spcPct val="20000"/>
              </a:spcBef>
              <a:spcAft>
                <a:spcPct val="0"/>
              </a:spcAft>
              <a:buFont typeface="Arial" charset="0"/>
              <a:buChar char="•"/>
              <a:defRPr sz="1800" kern="1200">
                <a:solidFill>
                  <a:schemeClr val="tx1"/>
                </a:solidFill>
                <a:latin typeface="Tw Cen MT"/>
                <a:ea typeface="ＭＳ Ｐゴシック" charset="0"/>
                <a:cs typeface="Tw Cen MT"/>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Tw Cen MT"/>
                <a:ea typeface="ＭＳ Ｐゴシック" charset="0"/>
                <a:cs typeface="Tw Cen MT"/>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Tw Cen MT"/>
                <a:ea typeface="ＭＳ Ｐゴシック" charset="0"/>
                <a:cs typeface="Tw Cen MT"/>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ct val="80000"/>
              </a:lnSpc>
              <a:buSzPct val="100000"/>
              <a:buNone/>
            </a:pPr>
            <a:r>
              <a:rPr lang="en-AU" altLang="zh-TW" sz="1350" b="1" dirty="0"/>
              <a:t>University of Sydney – Proteomics </a:t>
            </a:r>
            <a:endParaRPr lang="en-GB" altLang="zh-TW" sz="1500" dirty="0"/>
          </a:p>
          <a:p>
            <a:pPr>
              <a:lnSpc>
                <a:spcPct val="93000"/>
              </a:lnSpc>
              <a:buClr>
                <a:srgbClr val="000000"/>
              </a:buClr>
              <a:buSzPct val="100000"/>
              <a:buFont typeface="Arial" pitchFamily="34" charset="0"/>
              <a:buChar char="–"/>
            </a:pPr>
            <a:r>
              <a:rPr lang="en-GB" altLang="zh-TW" sz="1350" dirty="0">
                <a:solidFill>
                  <a:srgbClr val="000000"/>
                </a:solidFill>
              </a:rPr>
              <a:t>Ben Crossett</a:t>
            </a:r>
          </a:p>
          <a:p>
            <a:pPr>
              <a:lnSpc>
                <a:spcPct val="93000"/>
              </a:lnSpc>
              <a:buClr>
                <a:srgbClr val="000000"/>
              </a:buClr>
              <a:buSzPct val="100000"/>
              <a:buFont typeface="Arial" pitchFamily="34" charset="0"/>
              <a:buChar char="–"/>
            </a:pPr>
            <a:r>
              <a:rPr lang="en-GB" altLang="zh-TW" sz="1350" dirty="0" err="1">
                <a:solidFill>
                  <a:srgbClr val="000000"/>
                </a:solidFill>
              </a:rPr>
              <a:t>Swetlana</a:t>
            </a:r>
            <a:r>
              <a:rPr lang="en-GB" altLang="zh-TW" sz="1350" dirty="0">
                <a:solidFill>
                  <a:srgbClr val="000000"/>
                </a:solidFill>
              </a:rPr>
              <a:t> </a:t>
            </a:r>
            <a:r>
              <a:rPr lang="en-GB" altLang="zh-TW" sz="1350" dirty="0" err="1">
                <a:solidFill>
                  <a:srgbClr val="000000"/>
                </a:solidFill>
              </a:rPr>
              <a:t>Mactier</a:t>
            </a:r>
            <a:endParaRPr lang="en-GB" altLang="zh-TW" sz="1350" dirty="0">
              <a:solidFill>
                <a:srgbClr val="000000"/>
              </a:solidFill>
            </a:endParaRPr>
          </a:p>
          <a:p>
            <a:pPr>
              <a:lnSpc>
                <a:spcPct val="93000"/>
              </a:lnSpc>
              <a:buClr>
                <a:srgbClr val="000000"/>
              </a:buClr>
              <a:buSzPct val="100000"/>
              <a:buFont typeface="Arial" pitchFamily="34" charset="0"/>
              <a:buChar char="–"/>
            </a:pPr>
            <a:r>
              <a:rPr lang="en-GB" altLang="zh-TW" sz="1350" dirty="0"/>
              <a:t>Richard </a:t>
            </a:r>
            <a:r>
              <a:rPr lang="en-GB" altLang="zh-TW" sz="1350" dirty="0" err="1"/>
              <a:t>Christopherson</a:t>
            </a:r>
            <a:endParaRPr lang="en-GB" altLang="zh-TW" sz="1350" dirty="0"/>
          </a:p>
          <a:p>
            <a:pPr>
              <a:lnSpc>
                <a:spcPct val="93000"/>
              </a:lnSpc>
              <a:buClr>
                <a:srgbClr val="000000"/>
              </a:buClr>
              <a:buSzPct val="100000"/>
              <a:buFont typeface="Arial" pitchFamily="34" charset="0"/>
              <a:buChar char="–"/>
            </a:pPr>
            <a:endParaRPr lang="en-US" sz="1350" dirty="0"/>
          </a:p>
          <a:p>
            <a:endParaRPr lang="en-AU" sz="1350" dirty="0"/>
          </a:p>
          <a:p>
            <a:endParaRPr lang="en-US" sz="1350" dirty="0"/>
          </a:p>
          <a:p>
            <a:endParaRPr lang="en-US" sz="1350" b="1" dirty="0"/>
          </a:p>
          <a:p>
            <a:pPr lvl="1"/>
            <a:endParaRPr lang="en-AU" sz="1350" dirty="0"/>
          </a:p>
        </p:txBody>
      </p:sp>
      <p:pic>
        <p:nvPicPr>
          <p:cNvPr id="15" name="Picture 14">
            <a:extLst>
              <a:ext uri="{FF2B5EF4-FFF2-40B4-BE49-F238E27FC236}">
                <a16:creationId xmlns:a16="http://schemas.microsoft.com/office/drawing/2014/main" id="{FDCF5AD9-2D02-8044-9DA6-F6D1FA294BB1}"/>
              </a:ext>
            </a:extLst>
          </p:cNvPr>
          <p:cNvPicPr>
            <a:picLocks noChangeAspect="1"/>
          </p:cNvPicPr>
          <p:nvPr/>
        </p:nvPicPr>
        <p:blipFill>
          <a:blip r:embed="rId7"/>
          <a:stretch>
            <a:fillRect/>
          </a:stretch>
        </p:blipFill>
        <p:spPr>
          <a:xfrm>
            <a:off x="5917971" y="4229718"/>
            <a:ext cx="2020432" cy="902528"/>
          </a:xfrm>
          <a:prstGeom prst="rect">
            <a:avLst/>
          </a:prstGeom>
        </p:spPr>
      </p:pic>
    </p:spTree>
    <p:extLst>
      <p:ext uri="{BB962C8B-B14F-4D97-AF65-F5344CB8AC3E}">
        <p14:creationId xmlns:p14="http://schemas.microsoft.com/office/powerpoint/2010/main" val="31068161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555960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en-AU" altLang="zh-TW" dirty="0"/>
              <a:t>Prognosis with gene expression ONLY</a:t>
            </a:r>
            <a:endParaRPr kumimoji="1" lang="zh-TW" alt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5056" y="1066780"/>
            <a:ext cx="3488369" cy="3476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Content Placeholder 8" descr="malaMelanoma.png"/>
          <p:cNvPicPr>
            <a:picLocks noChangeAspect="1"/>
          </p:cNvPicPr>
          <p:nvPr/>
        </p:nvPicPr>
        <p:blipFill>
          <a:blip r:embed="rId3" cstate="print">
            <a:extLst>
              <a:ext uri="{28A0092B-C50C-407E-A947-70E740481C1C}">
                <a14:useLocalDpi xmlns:a14="http://schemas.microsoft.com/office/drawing/2010/main" val="0"/>
              </a:ext>
            </a:extLst>
          </a:blip>
          <a:srcRect t="-37618" b="-37618"/>
          <a:stretch>
            <a:fillRect/>
          </a:stretch>
        </p:blipFill>
        <p:spPr>
          <a:xfrm>
            <a:off x="1416447" y="288136"/>
            <a:ext cx="2670729" cy="3093277"/>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944" y="3007648"/>
            <a:ext cx="4104410" cy="1535514"/>
          </a:xfrm>
          <a:prstGeom prst="rect">
            <a:avLst/>
          </a:prstGeom>
        </p:spPr>
      </p:pic>
    </p:spTree>
    <p:extLst>
      <p:ext uri="{BB962C8B-B14F-4D97-AF65-F5344CB8AC3E}">
        <p14:creationId xmlns:p14="http://schemas.microsoft.com/office/powerpoint/2010/main" val="9064354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Looking differential correlation</a:t>
            </a:r>
          </a:p>
        </p:txBody>
      </p:sp>
      <p:sp>
        <p:nvSpPr>
          <p:cNvPr id="8" name="Content Placeholder 7"/>
          <p:cNvSpPr>
            <a:spLocks noGrp="1"/>
          </p:cNvSpPr>
          <p:nvPr>
            <p:ph idx="4294967295"/>
          </p:nvPr>
        </p:nvSpPr>
        <p:spPr>
          <a:xfrm>
            <a:off x="5942013" y="1462088"/>
            <a:ext cx="3201987" cy="3378200"/>
          </a:xfrm>
        </p:spPr>
        <p:txBody>
          <a:bodyPr>
            <a:normAutofit fontScale="92500"/>
          </a:bodyPr>
          <a:lstStyle/>
          <a:p>
            <a:r>
              <a:rPr lang="en-AU" dirty="0"/>
              <a:t>A: Patients surviving &gt;4yr post resection of metastatic disease</a:t>
            </a:r>
          </a:p>
          <a:p>
            <a:r>
              <a:rPr lang="en-AU" dirty="0"/>
              <a:t>B: Patients surviving &lt;1yr post resection of metastatic disease</a:t>
            </a:r>
          </a:p>
          <a:p>
            <a:endParaRPr lang="en-AU" dirty="0"/>
          </a:p>
          <a:p>
            <a:r>
              <a:rPr lang="en-AU" dirty="0"/>
              <a:t>C &amp; D:</a:t>
            </a:r>
          </a:p>
          <a:p>
            <a:r>
              <a:rPr lang="en-AU" dirty="0"/>
              <a:t>Enlarged view (HDAC)</a:t>
            </a:r>
          </a:p>
        </p:txBody>
      </p:sp>
      <p:sp>
        <p:nvSpPr>
          <p:cNvPr id="3" name="Text Placeholder 2"/>
          <p:cNvSpPr>
            <a:spLocks noGrp="1"/>
          </p:cNvSpPr>
          <p:nvPr>
            <p:ph type="body" sz="quarter" idx="4294967295"/>
          </p:nvPr>
        </p:nvSpPr>
        <p:spPr>
          <a:xfrm>
            <a:off x="457200" y="744959"/>
            <a:ext cx="6496050" cy="365125"/>
          </a:xfrm>
        </p:spPr>
        <p:txBody>
          <a:bodyPr/>
          <a:lstStyle/>
          <a:p>
            <a:pPr marL="0" indent="0">
              <a:buNone/>
            </a:pPr>
            <a:r>
              <a:rPr lang="en-US" sz="1800" dirty="0"/>
              <a:t>Results – gene co-expression networks are significantly disturbed among patients with good and poor clinical outcomes</a:t>
            </a:r>
            <a:endParaRPr lang="en-AU" sz="1800" dirty="0"/>
          </a:p>
          <a:p>
            <a:pPr marL="0" indent="0">
              <a:buNone/>
            </a:pPr>
            <a:endParaRPr lang="en-AU" sz="1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79888" y="1462088"/>
            <a:ext cx="3444828" cy="4806534"/>
          </a:xfrm>
          <a:prstGeom prst="rect">
            <a:avLst/>
          </a:prstGeom>
        </p:spPr>
      </p:pic>
      <p:sp>
        <p:nvSpPr>
          <p:cNvPr id="13" name="Rectangle 12"/>
          <p:cNvSpPr/>
          <p:nvPr/>
        </p:nvSpPr>
        <p:spPr>
          <a:xfrm>
            <a:off x="6395662" y="4860322"/>
            <a:ext cx="1459054" cy="230832"/>
          </a:xfrm>
          <a:prstGeom prst="rect">
            <a:avLst/>
          </a:prstGeom>
        </p:spPr>
        <p:txBody>
          <a:bodyPr wrap="none">
            <a:spAutoFit/>
          </a:bodyPr>
          <a:lstStyle/>
          <a:p>
            <a:pPr algn="r"/>
            <a:r>
              <a:rPr lang="en-AU" sz="900" i="1" dirty="0">
                <a:latin typeface="+mn-lt"/>
              </a:rPr>
              <a:t>PIG. CELL &amp; MEL. RES 2013</a:t>
            </a:r>
            <a:endParaRPr lang="en-US" sz="900" i="1" dirty="0">
              <a:latin typeface="+mn-lt"/>
            </a:endParaRPr>
          </a:p>
        </p:txBody>
      </p:sp>
    </p:spTree>
    <p:extLst>
      <p:ext uri="{BB962C8B-B14F-4D97-AF65-F5344CB8AC3E}">
        <p14:creationId xmlns:p14="http://schemas.microsoft.com/office/powerpoint/2010/main" val="36459648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37DCE52-43FB-874B-80C4-7D1628F91BF8}"/>
              </a:ext>
            </a:extLst>
          </p:cNvPr>
          <p:cNvSpPr>
            <a:spLocks noGrp="1"/>
          </p:cNvSpPr>
          <p:nvPr>
            <p:ph type="title"/>
          </p:nvPr>
        </p:nvSpPr>
        <p:spPr/>
        <p:txBody>
          <a:bodyPr/>
          <a:lstStyle/>
          <a:p>
            <a:r>
              <a:rPr lang="en-US" dirty="0"/>
              <a:t>Going forward … </a:t>
            </a:r>
          </a:p>
        </p:txBody>
      </p:sp>
      <p:pic>
        <p:nvPicPr>
          <p:cNvPr id="9" name="Picture 2">
            <a:extLst>
              <a:ext uri="{FF2B5EF4-FFF2-40B4-BE49-F238E27FC236}">
                <a16:creationId xmlns:a16="http://schemas.microsoft.com/office/drawing/2014/main" id="{65160E40-BE5E-C645-ADB2-1A95C9CEE92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781050" y="1021556"/>
            <a:ext cx="3390900" cy="3390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Content Placeholder 10">
            <a:extLst>
              <a:ext uri="{FF2B5EF4-FFF2-40B4-BE49-F238E27FC236}">
                <a16:creationId xmlns:a16="http://schemas.microsoft.com/office/drawing/2014/main" id="{40192B35-E688-434A-A1D8-A0615162B1DE}"/>
              </a:ext>
            </a:extLst>
          </p:cNvPr>
          <p:cNvSpPr>
            <a:spLocks noGrp="1"/>
          </p:cNvSpPr>
          <p:nvPr>
            <p:ph sz="half" idx="2"/>
          </p:nvPr>
        </p:nvSpPr>
        <p:spPr/>
        <p:txBody>
          <a:bodyPr/>
          <a:lstStyle/>
          <a:p>
            <a:r>
              <a:rPr lang="en-US" dirty="0"/>
              <a:t>Bringing </a:t>
            </a:r>
          </a:p>
        </p:txBody>
      </p:sp>
    </p:spTree>
    <p:extLst>
      <p:ext uri="{BB962C8B-B14F-4D97-AF65-F5344CB8AC3E}">
        <p14:creationId xmlns:p14="http://schemas.microsoft.com/office/powerpoint/2010/main" val="2498390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zh-TW" sz="2400" dirty="0"/>
              <a:t>Melanomas</a:t>
            </a:r>
            <a:endParaRPr kumimoji="1" lang="zh-TW" altLang="en-US" sz="2400" dirty="0"/>
          </a:p>
        </p:txBody>
      </p:sp>
      <p:sp>
        <p:nvSpPr>
          <p:cNvPr id="3" name="Content Placeholder 2"/>
          <p:cNvSpPr>
            <a:spLocks noGrp="1"/>
          </p:cNvSpPr>
          <p:nvPr>
            <p:ph idx="1"/>
          </p:nvPr>
        </p:nvSpPr>
        <p:spPr/>
        <p:txBody>
          <a:bodyPr>
            <a:normAutofit/>
          </a:bodyPr>
          <a:lstStyle/>
          <a:p>
            <a:r>
              <a:rPr lang="en-US" altLang="zh-TW" sz="1800" dirty="0"/>
              <a:t>Melanomas are common in a large demographic of the population, especially in Caucasians living in sunny climates.   </a:t>
            </a:r>
          </a:p>
          <a:p>
            <a:endParaRPr lang="en-GB" altLang="zh-TW" sz="1800" dirty="0"/>
          </a:p>
          <a:p>
            <a:r>
              <a:rPr lang="en-GB" altLang="zh-TW" sz="1800" dirty="0"/>
              <a:t>Samples were obtained from Professor Graham Mann's group from the </a:t>
            </a:r>
            <a:r>
              <a:rPr lang="en-GB" altLang="zh-TW" sz="1800" dirty="0" err="1"/>
              <a:t>Westmead</a:t>
            </a:r>
            <a:r>
              <a:rPr lang="en-GB" altLang="zh-TW" sz="1800" dirty="0"/>
              <a:t> Institute for Cancer Research and Melanoma Institute, Australia (MIA).</a:t>
            </a:r>
          </a:p>
          <a:p>
            <a:endParaRPr lang="en-GB" altLang="zh-TW" sz="1800" dirty="0"/>
          </a:p>
          <a:p>
            <a:r>
              <a:rPr lang="en-GB" altLang="zh-TW" sz="1800" dirty="0"/>
              <a:t>We focus our attention on data from Stage III individuals. </a:t>
            </a:r>
          </a:p>
          <a:p>
            <a:endParaRPr lang="en-GB" altLang="zh-TW" sz="1800" dirty="0"/>
          </a:p>
          <a:p>
            <a:r>
              <a:rPr lang="en-US" altLang="zh-TW" sz="1800" dirty="0"/>
              <a:t>Of those that </a:t>
            </a:r>
            <a:r>
              <a:rPr lang="en-US" altLang="zh-TW" sz="1800" dirty="0" err="1"/>
              <a:t>metastasise</a:t>
            </a:r>
            <a:r>
              <a:rPr lang="en-US" altLang="zh-TW" sz="1800" dirty="0"/>
              <a:t> (Stage III), about </a:t>
            </a:r>
            <a:r>
              <a:rPr lang="en-US" altLang="zh-TW" sz="1800" dirty="0">
                <a:solidFill>
                  <a:srgbClr val="0000FF"/>
                </a:solidFill>
              </a:rPr>
              <a:t>40% go on to live cancer free</a:t>
            </a:r>
            <a:r>
              <a:rPr lang="en-US" altLang="zh-TW" sz="1800" dirty="0"/>
              <a:t>, but another </a:t>
            </a:r>
            <a:r>
              <a:rPr lang="en-US" altLang="zh-TW" sz="1800" dirty="0">
                <a:solidFill>
                  <a:srgbClr val="FF6600"/>
                </a:solidFill>
              </a:rPr>
              <a:t>40% succumb to the disease in less than 1 year</a:t>
            </a:r>
            <a:r>
              <a:rPr lang="en-US" altLang="zh-TW" sz="1800" dirty="0"/>
              <a:t>. </a:t>
            </a:r>
          </a:p>
          <a:p>
            <a:endParaRPr lang="en-GB" altLang="zh-TW" sz="1800"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3834" y="2402685"/>
            <a:ext cx="1295326" cy="82822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 name="Picture 5"/>
          <p:cNvPicPr>
            <a:picLocks noChangeAspect="1"/>
          </p:cNvPicPr>
          <p:nvPr/>
        </p:nvPicPr>
        <p:blipFill>
          <a:blip r:embed="rId4"/>
          <a:stretch>
            <a:fillRect/>
          </a:stretch>
        </p:blipFill>
        <p:spPr>
          <a:xfrm>
            <a:off x="8291001" y="3767582"/>
            <a:ext cx="608159" cy="71726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33944" y="4544442"/>
            <a:ext cx="1944215" cy="599058"/>
          </a:xfrm>
          <a:prstGeom prst="rect">
            <a:avLst/>
          </a:prstGeom>
        </p:spPr>
      </p:pic>
      <p:pic>
        <p:nvPicPr>
          <p:cNvPr id="8" name="Picture 4" descr="Jon Hyet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3944" y="3767582"/>
            <a:ext cx="667607" cy="7172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582497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646" y="-177182"/>
            <a:ext cx="6172200" cy="857250"/>
          </a:xfrm>
        </p:spPr>
        <p:txBody>
          <a:bodyPr/>
          <a:lstStyle/>
          <a:p>
            <a:r>
              <a:rPr kumimoji="1" lang="en-AU" altLang="zh-TW" dirty="0"/>
              <a:t>Breast cancer data</a:t>
            </a:r>
            <a:endParaRPr kumimoji="1" lang="zh-TW" altLang="en-US" dirty="0"/>
          </a:p>
        </p:txBody>
      </p:sp>
      <p:pic>
        <p:nvPicPr>
          <p:cNvPr id="7" name="Picture 6" descr="graphics-posterAPPTestPlot1.pdf"/>
          <p:cNvPicPr>
            <a:picLocks noChangeAspect="1"/>
          </p:cNvPicPr>
          <p:nvPr/>
        </p:nvPicPr>
        <p:blipFill rotWithShape="1">
          <a:blip r:embed="rId2">
            <a:extLst>
              <a:ext uri="{28A0092B-C50C-407E-A947-70E740481C1C}">
                <a14:useLocalDpi xmlns:a14="http://schemas.microsoft.com/office/drawing/2010/main" val="0"/>
              </a:ext>
            </a:extLst>
          </a:blip>
          <a:srcRect l="50740"/>
          <a:stretch/>
        </p:blipFill>
        <p:spPr>
          <a:xfrm>
            <a:off x="2730486" y="501555"/>
            <a:ext cx="5027869" cy="4128642"/>
          </a:xfrm>
          <a:prstGeom prst="rect">
            <a:avLst/>
          </a:prstGeom>
        </p:spPr>
      </p:pic>
      <p:sp>
        <p:nvSpPr>
          <p:cNvPr id="11" name="TextBox 10"/>
          <p:cNvSpPr txBox="1"/>
          <p:nvPr/>
        </p:nvSpPr>
        <p:spPr>
          <a:xfrm>
            <a:off x="1386418" y="3556000"/>
            <a:ext cx="3679212" cy="923330"/>
          </a:xfrm>
          <a:prstGeom prst="rect">
            <a:avLst/>
          </a:prstGeom>
          <a:noFill/>
        </p:spPr>
        <p:txBody>
          <a:bodyPr wrap="none" rtlCol="0">
            <a:spAutoFit/>
          </a:bodyPr>
          <a:lstStyle/>
          <a:p>
            <a:r>
              <a:rPr kumimoji="1" lang="en-AU" altLang="zh-TW" dirty="0"/>
              <a:t>Stage II patients</a:t>
            </a:r>
          </a:p>
          <a:p>
            <a:r>
              <a:rPr kumimoji="1" lang="en-AU" altLang="zh-TW" dirty="0"/>
              <a:t>GP: less than 5 years (n = 18)</a:t>
            </a:r>
          </a:p>
          <a:p>
            <a:r>
              <a:rPr kumimoji="1" lang="en-AU" altLang="zh-TW" dirty="0"/>
              <a:t>PP: greater </a:t>
            </a:r>
            <a:r>
              <a:rPr kumimoji="1" lang="en-AU" altLang="zh-TW" dirty="0" err="1"/>
              <a:t>thann</a:t>
            </a:r>
            <a:r>
              <a:rPr kumimoji="1" lang="en-AU" altLang="zh-TW" dirty="0"/>
              <a:t> 5 years (n = 31)</a:t>
            </a:r>
            <a:endParaRPr kumimoji="1" lang="zh-TW" altLang="en-US" dirty="0"/>
          </a:p>
        </p:txBody>
      </p:sp>
      <p:sp>
        <p:nvSpPr>
          <p:cNvPr id="9" name="Text Placeholder 8"/>
          <p:cNvSpPr>
            <a:spLocks noGrp="1"/>
          </p:cNvSpPr>
          <p:nvPr>
            <p:ph type="body" sz="quarter" idx="13"/>
          </p:nvPr>
        </p:nvSpPr>
        <p:spPr>
          <a:xfrm>
            <a:off x="1385646" y="4515967"/>
            <a:ext cx="6497241" cy="364343"/>
          </a:xfrm>
        </p:spPr>
        <p:txBody>
          <a:bodyPr>
            <a:normAutofit/>
          </a:bodyPr>
          <a:lstStyle/>
          <a:p>
            <a:r>
              <a:rPr lang="en-US" altLang="zh-TW" dirty="0"/>
              <a:t>Public data from E-TABM-158 (Chin et al, 2006)</a:t>
            </a:r>
          </a:p>
          <a:p>
            <a:r>
              <a:rPr lang="en-US" altLang="zh-TW" dirty="0" err="1"/>
              <a:t>Affymetrix</a:t>
            </a:r>
            <a:r>
              <a:rPr lang="en-US" altLang="zh-TW" dirty="0"/>
              <a:t> HT-U133AA of Av2 </a:t>
            </a:r>
            <a:r>
              <a:rPr lang="en-US" altLang="zh-TW" dirty="0" err="1"/>
              <a:t>GeneChip</a:t>
            </a:r>
            <a:endParaRPr lang="en-US" altLang="zh-TW" dirty="0"/>
          </a:p>
          <a:p>
            <a:endParaRPr kumimoji="1" lang="zh-TW" altLang="en-US" dirty="0"/>
          </a:p>
        </p:txBody>
      </p:sp>
    </p:spTree>
    <p:extLst>
      <p:ext uri="{BB962C8B-B14F-4D97-AF65-F5344CB8AC3E}">
        <p14:creationId xmlns:p14="http://schemas.microsoft.com/office/powerpoint/2010/main" val="14916271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411811"/>
            <a:ext cx="6172200" cy="298940"/>
          </a:xfrm>
        </p:spPr>
        <p:txBody>
          <a:bodyPr/>
          <a:lstStyle/>
          <a:p>
            <a:pPr algn="ctr"/>
            <a:r>
              <a:rPr lang="en-US">
                <a:latin typeface="Tw Cen MT" charset="0"/>
              </a:rPr>
              <a:t>Implementation</a:t>
            </a:r>
            <a:endParaRPr lang="en-AU" dirty="0"/>
          </a:p>
        </p:txBody>
      </p:sp>
      <p:sp>
        <p:nvSpPr>
          <p:cNvPr id="3" name="Content Placeholder 2"/>
          <p:cNvSpPr>
            <a:spLocks noGrp="1"/>
          </p:cNvSpPr>
          <p:nvPr>
            <p:ph idx="1"/>
          </p:nvPr>
        </p:nvSpPr>
        <p:spPr>
          <a:xfrm>
            <a:off x="1485900" y="924696"/>
            <a:ext cx="6172200" cy="3079804"/>
          </a:xfrm>
        </p:spPr>
        <p:txBody>
          <a:bodyPr/>
          <a:lstStyle/>
          <a:p>
            <a:r>
              <a:rPr lang="en-US"/>
              <a:t>Detailed analysis of feature selection stability, error rates, biological relevance in simulation, as well as cancer datasets.</a:t>
            </a:r>
          </a:p>
          <a:p>
            <a:endParaRPr lang="en-US"/>
          </a:p>
          <a:p>
            <a:endParaRPr lang="en-US"/>
          </a:p>
          <a:p>
            <a:endParaRPr lang="en-US"/>
          </a:p>
          <a:p>
            <a:r>
              <a:rPr lang="en-US"/>
              <a:t>ClassifyR software developed for fast and easy classification and its performance evaluation.</a:t>
            </a:r>
            <a:endParaRPr lang="en-AU"/>
          </a:p>
        </p:txBody>
      </p:sp>
      <p:pic>
        <p:nvPicPr>
          <p:cNvPr id="8" name="Picture 7"/>
          <p:cNvPicPr>
            <a:picLocks noChangeAspect="1"/>
          </p:cNvPicPr>
          <p:nvPr/>
        </p:nvPicPr>
        <p:blipFill rotWithShape="1">
          <a:blip r:embed="rId2"/>
          <a:srcRect l="37569" t="41713" r="37707" b="45892"/>
          <a:stretch/>
        </p:blipFill>
        <p:spPr>
          <a:xfrm>
            <a:off x="1385232" y="3130305"/>
            <a:ext cx="3391251" cy="956345"/>
          </a:xfrm>
          <a:prstGeom prst="rect">
            <a:avLst/>
          </a:prstGeom>
        </p:spPr>
      </p:pic>
      <p:pic>
        <p:nvPicPr>
          <p:cNvPr id="9" name="Picture 8"/>
          <p:cNvPicPr>
            <a:picLocks noChangeAspect="1"/>
          </p:cNvPicPr>
          <p:nvPr/>
        </p:nvPicPr>
        <p:blipFill rotWithShape="1">
          <a:blip r:embed="rId3"/>
          <a:srcRect b="1311"/>
          <a:stretch/>
        </p:blipFill>
        <p:spPr>
          <a:xfrm>
            <a:off x="4975728" y="3069454"/>
            <a:ext cx="2866352" cy="1298459"/>
          </a:xfrm>
          <a:prstGeom prst="rect">
            <a:avLst/>
          </a:prstGeom>
        </p:spPr>
      </p:pic>
      <p:pic>
        <p:nvPicPr>
          <p:cNvPr id="4" name="Picture 3"/>
          <p:cNvPicPr>
            <a:picLocks noChangeAspect="1"/>
          </p:cNvPicPr>
          <p:nvPr/>
        </p:nvPicPr>
        <p:blipFill>
          <a:blip r:embed="rId4"/>
          <a:stretch>
            <a:fillRect/>
          </a:stretch>
        </p:blipFill>
        <p:spPr>
          <a:xfrm>
            <a:off x="2421913" y="2084883"/>
            <a:ext cx="3295240" cy="938450"/>
          </a:xfrm>
          <a:prstGeom prst="rect">
            <a:avLst/>
          </a:prstGeom>
        </p:spPr>
      </p:pic>
      <p:pic>
        <p:nvPicPr>
          <p:cNvPr id="7" name="Picture 6" descr="Screen Shot 2015-08-28 at 7.38.3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1" y="4340501"/>
            <a:ext cx="619427" cy="790575"/>
          </a:xfrm>
          <a:prstGeom prst="rect">
            <a:avLst/>
          </a:prstGeom>
        </p:spPr>
      </p:pic>
    </p:spTree>
    <p:extLst>
      <p:ext uri="{BB962C8B-B14F-4D97-AF65-F5344CB8AC3E}">
        <p14:creationId xmlns:p14="http://schemas.microsoft.com/office/powerpoint/2010/main" val="18471420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AU" altLang="zh-TW" dirty="0"/>
              <a:t>Regression output</a:t>
            </a:r>
            <a:endParaRPr kumimoji="1" lang="zh-TW" altLang="en-US" dirty="0"/>
          </a:p>
        </p:txBody>
      </p:sp>
      <p:graphicFrame>
        <p:nvGraphicFramePr>
          <p:cNvPr id="5" name="Content Placeholder 4"/>
          <p:cNvGraphicFramePr>
            <a:graphicFrameLocks noGrp="1"/>
          </p:cNvGraphicFramePr>
          <p:nvPr>
            <p:ph idx="1"/>
            <p:extLst/>
          </p:nvPr>
        </p:nvGraphicFramePr>
        <p:xfrm>
          <a:off x="1331641" y="3057804"/>
          <a:ext cx="6497877" cy="1815930"/>
        </p:xfrm>
        <a:graphic>
          <a:graphicData uri="http://schemas.openxmlformats.org/drawingml/2006/table">
            <a:tbl>
              <a:tblPr firstRow="1" bandRow="1">
                <a:tableStyleId>{5C22544A-7EE6-4342-B048-85BDC9FD1C3A}</a:tableStyleId>
              </a:tblPr>
              <a:tblGrid>
                <a:gridCol w="2297300">
                  <a:extLst>
                    <a:ext uri="{9D8B030D-6E8A-4147-A177-3AD203B41FA5}">
                      <a16:colId xmlns:a16="http://schemas.microsoft.com/office/drawing/2014/main" val="20000"/>
                    </a:ext>
                  </a:extLst>
                </a:gridCol>
                <a:gridCol w="984557">
                  <a:extLst>
                    <a:ext uri="{9D8B030D-6E8A-4147-A177-3AD203B41FA5}">
                      <a16:colId xmlns:a16="http://schemas.microsoft.com/office/drawing/2014/main" val="20001"/>
                    </a:ext>
                  </a:extLst>
                </a:gridCol>
                <a:gridCol w="875162">
                  <a:extLst>
                    <a:ext uri="{9D8B030D-6E8A-4147-A177-3AD203B41FA5}">
                      <a16:colId xmlns:a16="http://schemas.microsoft.com/office/drawing/2014/main" val="20002"/>
                    </a:ext>
                  </a:extLst>
                </a:gridCol>
                <a:gridCol w="929860">
                  <a:extLst>
                    <a:ext uri="{9D8B030D-6E8A-4147-A177-3AD203B41FA5}">
                      <a16:colId xmlns:a16="http://schemas.microsoft.com/office/drawing/2014/main" val="20003"/>
                    </a:ext>
                  </a:extLst>
                </a:gridCol>
                <a:gridCol w="1410998">
                  <a:extLst>
                    <a:ext uri="{9D8B030D-6E8A-4147-A177-3AD203B41FA5}">
                      <a16:colId xmlns:a16="http://schemas.microsoft.com/office/drawing/2014/main" val="20004"/>
                    </a:ext>
                  </a:extLst>
                </a:gridCol>
              </a:tblGrid>
              <a:tr h="405045">
                <a:tc>
                  <a:txBody>
                    <a:bodyPr/>
                    <a:lstStyle/>
                    <a:p>
                      <a:r>
                        <a:rPr lang="en-AU" altLang="zh-TW" sz="1400" dirty="0"/>
                        <a:t>Variable</a:t>
                      </a:r>
                      <a:endParaRPr lang="zh-TW" altLang="en-US" sz="1400" dirty="0"/>
                    </a:p>
                  </a:txBody>
                  <a:tcPr marL="69458" marR="69458" marT="34290" marB="34290"/>
                </a:tc>
                <a:tc>
                  <a:txBody>
                    <a:bodyPr/>
                    <a:lstStyle/>
                    <a:p>
                      <a:pPr algn="r"/>
                      <a:r>
                        <a:rPr lang="en-AU" altLang="zh-TW" sz="1400" dirty="0"/>
                        <a:t>Estimate</a:t>
                      </a:r>
                      <a:endParaRPr lang="zh-TW" altLang="en-US" sz="1400" dirty="0"/>
                    </a:p>
                  </a:txBody>
                  <a:tcPr marL="69458" marR="69458" marT="34290" marB="34290"/>
                </a:tc>
                <a:tc>
                  <a:txBody>
                    <a:bodyPr/>
                    <a:lstStyle/>
                    <a:p>
                      <a:pPr algn="r"/>
                      <a:r>
                        <a:rPr lang="en-AU" altLang="zh-TW" sz="1400" dirty="0"/>
                        <a:t>SD</a:t>
                      </a:r>
                      <a:endParaRPr lang="zh-TW" altLang="en-US" sz="1400" dirty="0"/>
                    </a:p>
                  </a:txBody>
                  <a:tcPr marL="69458" marR="69458" marT="34290" marB="34290"/>
                </a:tc>
                <a:tc>
                  <a:txBody>
                    <a:bodyPr/>
                    <a:lstStyle/>
                    <a:p>
                      <a:pPr algn="r"/>
                      <a:r>
                        <a:rPr lang="en-AU" altLang="zh-TW" sz="1400" dirty="0"/>
                        <a:t>t</a:t>
                      </a:r>
                      <a:endParaRPr lang="zh-TW" altLang="en-US" sz="1400" dirty="0"/>
                    </a:p>
                  </a:txBody>
                  <a:tcPr marL="69458" marR="69458" marT="34290" marB="34290"/>
                </a:tc>
                <a:tc>
                  <a:txBody>
                    <a:bodyPr/>
                    <a:lstStyle/>
                    <a:p>
                      <a:pPr algn="r"/>
                      <a:r>
                        <a:rPr lang="en-AU" altLang="zh-TW" sz="1400" dirty="0"/>
                        <a:t>p-value</a:t>
                      </a:r>
                      <a:endParaRPr lang="zh-TW" altLang="en-US" sz="1400" dirty="0"/>
                    </a:p>
                  </a:txBody>
                  <a:tcPr marL="69458" marR="69458" marT="34290" marB="34290"/>
                </a:tc>
                <a:extLst>
                  <a:ext uri="{0D108BD9-81ED-4DB2-BD59-A6C34878D82A}">
                    <a16:rowId xmlns:a16="http://schemas.microsoft.com/office/drawing/2014/main" val="10000"/>
                  </a:ext>
                </a:extLst>
              </a:tr>
              <a:tr h="405045">
                <a:tc>
                  <a:txBody>
                    <a:bodyPr/>
                    <a:lstStyle/>
                    <a:p>
                      <a:r>
                        <a:rPr lang="en-AU" altLang="zh-TW" sz="1400" dirty="0"/>
                        <a:t>Intercept</a:t>
                      </a:r>
                      <a:endParaRPr lang="zh-TW" altLang="en-US" sz="1400" dirty="0"/>
                    </a:p>
                  </a:txBody>
                  <a:tcPr marL="69458" marR="69458" marT="34290" marB="34290"/>
                </a:tc>
                <a:tc>
                  <a:txBody>
                    <a:bodyPr/>
                    <a:lstStyle/>
                    <a:p>
                      <a:pPr algn="r"/>
                      <a:r>
                        <a:rPr lang="en-AU" altLang="zh-TW" sz="1400" dirty="0"/>
                        <a:t>0.23</a:t>
                      </a:r>
                      <a:endParaRPr lang="zh-TW" altLang="en-US" sz="1400" dirty="0"/>
                    </a:p>
                  </a:txBody>
                  <a:tcPr marL="69458" marR="69458" marT="34290" marB="34290"/>
                </a:tc>
                <a:tc>
                  <a:txBody>
                    <a:bodyPr/>
                    <a:lstStyle/>
                    <a:p>
                      <a:pPr algn="r"/>
                      <a:r>
                        <a:rPr lang="en-AU" altLang="zh-TW" sz="1400" dirty="0"/>
                        <a:t>0.76</a:t>
                      </a:r>
                      <a:endParaRPr lang="zh-TW" altLang="en-US" sz="1400" dirty="0"/>
                    </a:p>
                  </a:txBody>
                  <a:tcPr marL="69458" marR="69458" marT="34290" marB="34290"/>
                </a:tc>
                <a:tc>
                  <a:txBody>
                    <a:bodyPr/>
                    <a:lstStyle/>
                    <a:p>
                      <a:pPr algn="r"/>
                      <a:r>
                        <a:rPr lang="en-AU" altLang="zh-TW" sz="1400" dirty="0"/>
                        <a:t>2.98</a:t>
                      </a:r>
                      <a:endParaRPr lang="zh-TW" altLang="en-US" sz="1400" dirty="0"/>
                    </a:p>
                  </a:txBody>
                  <a:tcPr marL="69458" marR="69458" marT="34290" marB="34290"/>
                </a:tc>
                <a:tc>
                  <a:txBody>
                    <a:bodyPr/>
                    <a:lstStyle/>
                    <a:p>
                      <a:pPr algn="r"/>
                      <a:r>
                        <a:rPr lang="en-AU" altLang="zh-TW" sz="1400" dirty="0"/>
                        <a:t>0.005</a:t>
                      </a:r>
                      <a:endParaRPr lang="zh-TW" altLang="en-US" sz="1400" dirty="0"/>
                    </a:p>
                  </a:txBody>
                  <a:tcPr marL="69458" marR="69458" marT="34290" marB="34290"/>
                </a:tc>
                <a:extLst>
                  <a:ext uri="{0D108BD9-81ED-4DB2-BD59-A6C34878D82A}">
                    <a16:rowId xmlns:a16="http://schemas.microsoft.com/office/drawing/2014/main" val="10001"/>
                  </a:ext>
                </a:extLst>
              </a:tr>
              <a:tr h="502920">
                <a:tc>
                  <a:txBody>
                    <a:bodyPr/>
                    <a:lstStyle/>
                    <a:p>
                      <a:r>
                        <a:rPr lang="en-AU" altLang="zh-TW" sz="1400" dirty="0" err="1"/>
                        <a:t>Extranodal</a:t>
                      </a:r>
                      <a:r>
                        <a:rPr lang="en-AU" altLang="zh-TW" sz="1400" dirty="0"/>
                        <a:t> growth (</a:t>
                      </a:r>
                      <a:r>
                        <a:rPr lang="en-AU" altLang="zh-TW" sz="1400" dirty="0" err="1"/>
                        <a:t>Tum_Extranodal</a:t>
                      </a:r>
                      <a:r>
                        <a:rPr lang="en-AU" altLang="zh-TW" sz="1400" dirty="0"/>
                        <a:t>)</a:t>
                      </a:r>
                      <a:endParaRPr lang="zh-TW" altLang="en-US" sz="1400" dirty="0"/>
                    </a:p>
                  </a:txBody>
                  <a:tcPr marL="69458" marR="69458" marT="34290" marB="34290"/>
                </a:tc>
                <a:tc>
                  <a:txBody>
                    <a:bodyPr/>
                    <a:lstStyle/>
                    <a:p>
                      <a:pPr algn="r"/>
                      <a:r>
                        <a:rPr lang="en-AU" altLang="zh-TW" sz="1400" dirty="0"/>
                        <a:t>0.37</a:t>
                      </a:r>
                      <a:endParaRPr lang="zh-TW" altLang="en-US" sz="1400" dirty="0"/>
                    </a:p>
                  </a:txBody>
                  <a:tcPr marL="69458" marR="69458" marT="34290" marB="34290"/>
                </a:tc>
                <a:tc>
                  <a:txBody>
                    <a:bodyPr/>
                    <a:lstStyle/>
                    <a:p>
                      <a:pPr algn="r"/>
                      <a:r>
                        <a:rPr lang="en-AU" altLang="zh-TW" sz="1400" dirty="0"/>
                        <a:t>0.12</a:t>
                      </a:r>
                      <a:endParaRPr lang="zh-TW" altLang="en-US" sz="1400" dirty="0"/>
                    </a:p>
                  </a:txBody>
                  <a:tcPr marL="69458" marR="69458" marT="34290" marB="34290"/>
                </a:tc>
                <a:tc>
                  <a:txBody>
                    <a:bodyPr/>
                    <a:lstStyle/>
                    <a:p>
                      <a:pPr algn="r"/>
                      <a:r>
                        <a:rPr lang="en-AU" altLang="zh-TW" sz="1400" dirty="0"/>
                        <a:t>3.22</a:t>
                      </a:r>
                      <a:endParaRPr lang="zh-TW" altLang="en-US" sz="1400" dirty="0"/>
                    </a:p>
                  </a:txBody>
                  <a:tcPr marL="69458" marR="69458" marT="34290" marB="34290"/>
                </a:tc>
                <a:tc>
                  <a:txBody>
                    <a:bodyPr/>
                    <a:lstStyle/>
                    <a:p>
                      <a:pPr algn="r"/>
                      <a:r>
                        <a:rPr lang="en-AU" altLang="zh-TW" sz="1400" dirty="0"/>
                        <a:t>0.002</a:t>
                      </a:r>
                      <a:endParaRPr lang="zh-TW" altLang="en-US" sz="1400" dirty="0"/>
                    </a:p>
                  </a:txBody>
                  <a:tcPr marL="69458" marR="69458" marT="34290" marB="34290"/>
                </a:tc>
                <a:extLst>
                  <a:ext uri="{0D108BD9-81ED-4DB2-BD59-A6C34878D82A}">
                    <a16:rowId xmlns:a16="http://schemas.microsoft.com/office/drawing/2014/main" val="10002"/>
                  </a:ext>
                </a:extLst>
              </a:tr>
              <a:tr h="502920">
                <a:tc>
                  <a:txBody>
                    <a:bodyPr/>
                    <a:lstStyle/>
                    <a:p>
                      <a:r>
                        <a:rPr lang="en-AU" altLang="zh-TW" sz="1400" dirty="0"/>
                        <a:t>Number</a:t>
                      </a:r>
                      <a:r>
                        <a:rPr lang="en-AU" altLang="zh-TW" sz="1400" baseline="0" dirty="0"/>
                        <a:t> of invasive n</a:t>
                      </a:r>
                      <a:r>
                        <a:rPr lang="en-AU" altLang="zh-TW" sz="1400" dirty="0"/>
                        <a:t>odes</a:t>
                      </a:r>
                    </a:p>
                    <a:p>
                      <a:r>
                        <a:rPr lang="en-AU" altLang="zh-TW" sz="1400" dirty="0"/>
                        <a:t>(</a:t>
                      </a:r>
                      <a:r>
                        <a:rPr lang="en-AU" altLang="zh-TW" sz="1400" dirty="0" err="1"/>
                        <a:t>Tum_Nodes</a:t>
                      </a:r>
                      <a:r>
                        <a:rPr lang="en-AU" altLang="zh-TW" sz="1400" dirty="0"/>
                        <a:t>)</a:t>
                      </a:r>
                      <a:endParaRPr lang="zh-TW" altLang="en-US" sz="1400" dirty="0"/>
                    </a:p>
                  </a:txBody>
                  <a:tcPr marL="69458" marR="69458" marT="34290" marB="34290"/>
                </a:tc>
                <a:tc>
                  <a:txBody>
                    <a:bodyPr/>
                    <a:lstStyle/>
                    <a:p>
                      <a:pPr algn="r"/>
                      <a:r>
                        <a:rPr lang="en-AU" altLang="zh-TW" sz="1400" dirty="0"/>
                        <a:t>-0.02</a:t>
                      </a:r>
                      <a:endParaRPr lang="zh-TW" altLang="en-US" sz="1400" dirty="0"/>
                    </a:p>
                  </a:txBody>
                  <a:tcPr marL="69458" marR="69458" marT="34290" marB="34290"/>
                </a:tc>
                <a:tc>
                  <a:txBody>
                    <a:bodyPr/>
                    <a:lstStyle/>
                    <a:p>
                      <a:pPr algn="r"/>
                      <a:r>
                        <a:rPr lang="en-AU" altLang="zh-TW" sz="1400" dirty="0"/>
                        <a:t>0.01</a:t>
                      </a:r>
                      <a:endParaRPr lang="zh-TW" altLang="en-US" sz="1400" dirty="0"/>
                    </a:p>
                  </a:txBody>
                  <a:tcPr marL="69458" marR="69458" marT="34290" marB="34290"/>
                </a:tc>
                <a:tc>
                  <a:txBody>
                    <a:bodyPr/>
                    <a:lstStyle/>
                    <a:p>
                      <a:pPr algn="r"/>
                      <a:r>
                        <a:rPr lang="en-AU" altLang="zh-TW" sz="1400" dirty="0"/>
                        <a:t>-2.04</a:t>
                      </a:r>
                      <a:endParaRPr lang="zh-TW" altLang="en-US" sz="1400" dirty="0"/>
                    </a:p>
                  </a:txBody>
                  <a:tcPr marL="69458" marR="69458" marT="34290" marB="34290"/>
                </a:tc>
                <a:tc>
                  <a:txBody>
                    <a:bodyPr/>
                    <a:lstStyle/>
                    <a:p>
                      <a:pPr algn="r"/>
                      <a:r>
                        <a:rPr lang="en-AU" altLang="zh-TW" sz="1400" dirty="0"/>
                        <a:t>0.050</a:t>
                      </a:r>
                      <a:endParaRPr lang="zh-TW" altLang="en-US" sz="1400" dirty="0"/>
                    </a:p>
                  </a:txBody>
                  <a:tcPr marL="69458" marR="69458" marT="34290" marB="34290"/>
                </a:tc>
                <a:extLst>
                  <a:ext uri="{0D108BD9-81ED-4DB2-BD59-A6C34878D82A}">
                    <a16:rowId xmlns:a16="http://schemas.microsoft.com/office/drawing/2014/main" val="10003"/>
                  </a:ext>
                </a:extLst>
              </a:tr>
            </a:tbl>
          </a:graphicData>
        </a:graphic>
      </p:graphicFrame>
      <p:sp>
        <p:nvSpPr>
          <p:cNvPr id="3" name="Text Placeholder 2"/>
          <p:cNvSpPr>
            <a:spLocks noGrp="1"/>
          </p:cNvSpPr>
          <p:nvPr>
            <p:ph type="body" sz="quarter" idx="13"/>
          </p:nvPr>
        </p:nvSpPr>
        <p:spPr>
          <a:xfrm>
            <a:off x="1331640" y="2139702"/>
            <a:ext cx="5400600" cy="864096"/>
          </a:xfrm>
        </p:spPr>
        <p:txBody>
          <a:bodyPr>
            <a:normAutofit fontScale="62500" lnSpcReduction="20000"/>
          </a:bodyPr>
          <a:lstStyle/>
          <a:p>
            <a:endParaRPr kumimoji="1" lang="en-AU" altLang="zh-TW" dirty="0"/>
          </a:p>
          <a:p>
            <a:r>
              <a:rPr kumimoji="1" lang="en-AU" altLang="zh-TW" dirty="0"/>
              <a:t>Y = number of correctly classified bootstrap samples under the mRNA (gene expression) platform.</a:t>
            </a:r>
          </a:p>
          <a:p>
            <a:endParaRPr kumimoji="1" lang="en-AU" altLang="zh-TW" dirty="0"/>
          </a:p>
          <a:p>
            <a:r>
              <a:rPr kumimoji="1" lang="en-AU" altLang="zh-TW" dirty="0"/>
              <a:t>Aim: To identify clinical variables that is associated with Y</a:t>
            </a:r>
          </a:p>
          <a:p>
            <a:endParaRPr kumimoji="1" lang="en-AU" altLang="zh-TW" dirty="0"/>
          </a:p>
        </p:txBody>
      </p:sp>
      <p:pic>
        <p:nvPicPr>
          <p:cNvPr id="6" name="Picture 5" descr="misclassification.45.2014_edited.pdf"/>
          <p:cNvPicPr>
            <a:picLocks noChangeAspect="1"/>
          </p:cNvPicPr>
          <p:nvPr/>
        </p:nvPicPr>
        <p:blipFill rotWithShape="1">
          <a:blip r:embed="rId3">
            <a:extLst>
              <a:ext uri="{28A0092B-C50C-407E-A947-70E740481C1C}">
                <a14:useLocalDpi xmlns:a14="http://schemas.microsoft.com/office/drawing/2010/main" val="0"/>
              </a:ext>
            </a:extLst>
          </a:blip>
          <a:srcRect l="21304" t="42061" b="49726"/>
          <a:stretch/>
        </p:blipFill>
        <p:spPr>
          <a:xfrm>
            <a:off x="1331640" y="1815666"/>
            <a:ext cx="5396933" cy="142782"/>
          </a:xfrm>
          <a:prstGeom prst="rect">
            <a:avLst/>
          </a:prstGeom>
        </p:spPr>
      </p:pic>
      <p:sp>
        <p:nvSpPr>
          <p:cNvPr id="7" name="TextBox 6"/>
          <p:cNvSpPr txBox="1"/>
          <p:nvPr/>
        </p:nvSpPr>
        <p:spPr>
          <a:xfrm>
            <a:off x="1527185" y="1113589"/>
            <a:ext cx="2478564"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dirty="0"/>
              <a:t>Hard and easy measures</a:t>
            </a:r>
          </a:p>
          <a:p>
            <a:r>
              <a:rPr kumimoji="1" lang="en-AU" altLang="zh-TW" dirty="0"/>
              <a:t> for each patients</a:t>
            </a:r>
            <a:endParaRPr kumimoji="1" lang="zh-TW" altLang="en-US" dirty="0"/>
          </a:p>
        </p:txBody>
      </p:sp>
      <p:pic>
        <p:nvPicPr>
          <p:cNvPr id="8" name="Picture 7" descr="misclassification.45.2014_edited.pdf"/>
          <p:cNvPicPr>
            <a:picLocks noChangeAspect="1"/>
          </p:cNvPicPr>
          <p:nvPr/>
        </p:nvPicPr>
        <p:blipFill rotWithShape="1">
          <a:blip r:embed="rId3">
            <a:extLst>
              <a:ext uri="{28A0092B-C50C-407E-A947-70E740481C1C}">
                <a14:useLocalDpi xmlns:a14="http://schemas.microsoft.com/office/drawing/2010/main" val="0"/>
              </a:ext>
            </a:extLst>
          </a:blip>
          <a:srcRect r="71144" b="79496"/>
          <a:stretch/>
        </p:blipFill>
        <p:spPr>
          <a:xfrm>
            <a:off x="6192180" y="1005577"/>
            <a:ext cx="1668869" cy="728714"/>
          </a:xfrm>
          <a:prstGeom prst="rect">
            <a:avLst/>
          </a:prstGeom>
        </p:spPr>
      </p:pic>
    </p:spTree>
    <p:extLst>
      <p:ext uri="{BB962C8B-B14F-4D97-AF65-F5344CB8AC3E}">
        <p14:creationId xmlns:p14="http://schemas.microsoft.com/office/powerpoint/2010/main" val="11467257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brain voxel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2808" y="2520959"/>
            <a:ext cx="1728192" cy="184757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429414" y="1348200"/>
            <a:ext cx="2845748" cy="332683"/>
          </a:xfrm>
        </p:spPr>
        <p:txBody>
          <a:bodyPr/>
          <a:lstStyle/>
          <a:p>
            <a:r>
              <a:rPr lang="en-US" dirty="0"/>
              <a:t>What about other data in a different disease </a:t>
            </a:r>
            <a:br>
              <a:rPr lang="en-US" dirty="0"/>
            </a:br>
            <a:br>
              <a:rPr lang="en-US" dirty="0"/>
            </a:br>
            <a:r>
              <a:rPr lang="en-US" dirty="0"/>
              <a:t>Lets look at imaging data </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1027" b="48503"/>
          <a:stretch/>
        </p:blipFill>
        <p:spPr bwMode="auto">
          <a:xfrm>
            <a:off x="4545689" y="948409"/>
            <a:ext cx="2575032" cy="1713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02016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Brain network data from rest-state fMRI</a:t>
            </a:r>
          </a:p>
        </p:txBody>
      </p:sp>
      <p:sp>
        <p:nvSpPr>
          <p:cNvPr id="3" name="Content Placeholder 2"/>
          <p:cNvSpPr>
            <a:spLocks noGrp="1"/>
          </p:cNvSpPr>
          <p:nvPr>
            <p:ph idx="1"/>
          </p:nvPr>
        </p:nvSpPr>
        <p:spPr>
          <a:xfrm>
            <a:off x="1485900" y="1019176"/>
            <a:ext cx="6172200" cy="1734416"/>
          </a:xfrm>
        </p:spPr>
        <p:txBody>
          <a:bodyPr>
            <a:normAutofit fontScale="62500" lnSpcReduction="20000"/>
          </a:bodyPr>
          <a:lstStyle/>
          <a:p>
            <a:r>
              <a:rPr lang="en-US" dirty="0"/>
              <a:t>Functional magnetic resonance images (fMRI):</a:t>
            </a:r>
          </a:p>
          <a:p>
            <a:pPr lvl="1"/>
            <a:r>
              <a:rPr lang="en-US" dirty="0"/>
              <a:t>Blood-oxygenation levels measured over time in </a:t>
            </a:r>
            <a:r>
              <a:rPr lang="en-US" dirty="0" err="1"/>
              <a:t>dierent</a:t>
            </a:r>
            <a:r>
              <a:rPr lang="en-US" dirty="0"/>
              <a:t> locations of the brain.</a:t>
            </a:r>
          </a:p>
          <a:p>
            <a:pPr lvl="1"/>
            <a:r>
              <a:rPr lang="en-US" dirty="0"/>
              <a:t>Associated with brain activity.</a:t>
            </a:r>
          </a:p>
          <a:p>
            <a:r>
              <a:rPr lang="en-US" b="1" dirty="0"/>
              <a:t>Nodes :</a:t>
            </a:r>
            <a:r>
              <a:rPr lang="en-US" dirty="0"/>
              <a:t> predefined brain regions</a:t>
            </a:r>
          </a:p>
          <a:p>
            <a:pPr lvl="1"/>
            <a:r>
              <a:rPr lang="en-US" dirty="0"/>
              <a:t>Voxels or regions of interest (ROIs).</a:t>
            </a:r>
          </a:p>
          <a:p>
            <a:pPr lvl="1"/>
            <a:r>
              <a:rPr lang="en-US" dirty="0"/>
              <a:t>Time-series of blood oxygenation levels for each node.</a:t>
            </a:r>
          </a:p>
          <a:p>
            <a:r>
              <a:rPr lang="en-US" b="1" dirty="0"/>
              <a:t>Edges:</a:t>
            </a:r>
            <a:r>
              <a:rPr lang="en-US" dirty="0"/>
              <a:t>  a functional connectivity measure obtained from the time-series</a:t>
            </a:r>
          </a:p>
          <a:p>
            <a:pPr lvl="1"/>
            <a:r>
              <a:rPr lang="en-US" dirty="0"/>
              <a:t>Commonly, correlation or partial correlation.</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0982" y="2753591"/>
            <a:ext cx="5527964" cy="2093256"/>
          </a:xfrm>
          <a:prstGeom prst="rect">
            <a:avLst/>
          </a:prstGeom>
        </p:spPr>
      </p:pic>
    </p:spTree>
    <p:extLst>
      <p:ext uri="{BB962C8B-B14F-4D97-AF65-F5344CB8AC3E}">
        <p14:creationId xmlns:p14="http://schemas.microsoft.com/office/powerpoint/2010/main" val="3443804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sz="half" idx="2"/>
          </p:nvPr>
        </p:nvPicPr>
        <p:blipFill>
          <a:blip r:embed="rId2"/>
          <a:stretch>
            <a:fillRect/>
          </a:stretch>
        </p:blipFill>
        <p:spPr>
          <a:xfrm>
            <a:off x="3471132" y="1217616"/>
            <a:ext cx="4529868" cy="3019912"/>
          </a:xfrm>
          <a:prstGeom prst="rect">
            <a:avLst/>
          </a:prstGeom>
        </p:spPr>
      </p:pic>
      <p:sp>
        <p:nvSpPr>
          <p:cNvPr id="2" name="Title 1"/>
          <p:cNvSpPr>
            <a:spLocks noGrp="1"/>
          </p:cNvSpPr>
          <p:nvPr>
            <p:ph type="title"/>
          </p:nvPr>
        </p:nvSpPr>
        <p:spPr/>
        <p:txBody>
          <a:bodyPr/>
          <a:lstStyle/>
          <a:p>
            <a:r>
              <a:rPr lang="en-US" dirty="0"/>
              <a:t>Subject-specific networks</a:t>
            </a:r>
            <a:endParaRPr lang="en-US" sz="1350" dirty="0"/>
          </a:p>
        </p:txBody>
      </p:sp>
      <p:sp>
        <p:nvSpPr>
          <p:cNvPr id="11" name="Content Placeholder 10"/>
          <p:cNvSpPr>
            <a:spLocks noGrp="1"/>
          </p:cNvSpPr>
          <p:nvPr>
            <p:ph sz="half" idx="1"/>
          </p:nvPr>
        </p:nvSpPr>
        <p:spPr>
          <a:xfrm>
            <a:off x="1143568" y="1019944"/>
            <a:ext cx="2742632" cy="3394472"/>
          </a:xfrm>
        </p:spPr>
        <p:txBody>
          <a:bodyPr>
            <a:normAutofit fontScale="55000" lnSpcReduction="20000"/>
          </a:bodyPr>
          <a:lstStyle/>
          <a:p>
            <a:r>
              <a:rPr lang="en-US" dirty="0"/>
              <a:t>COBRE dataset (</a:t>
            </a:r>
            <a:r>
              <a:rPr lang="en-US" dirty="0">
                <a:hlinkClick r:id="rId3"/>
              </a:rPr>
              <a:t>http://fcon_1000.projects.nitrc.org/indi/retro/cobre.html</a:t>
            </a:r>
            <a:r>
              <a:rPr lang="en-US" dirty="0"/>
              <a:t>) </a:t>
            </a:r>
          </a:p>
          <a:p>
            <a:r>
              <a:rPr lang="en-US" dirty="0"/>
              <a:t>124 subjects: 54 schizophrenic patients vs 70 controls</a:t>
            </a:r>
          </a:p>
          <a:p>
            <a:r>
              <a:rPr lang="en-US" dirty="0"/>
              <a:t>For each subject, a </a:t>
            </a:r>
            <a:r>
              <a:rPr lang="en-US" b="1" dirty="0">
                <a:solidFill>
                  <a:srgbClr val="E64626"/>
                </a:solidFill>
              </a:rPr>
              <a:t>brain network</a:t>
            </a:r>
            <a:r>
              <a:rPr lang="en-US" dirty="0"/>
              <a:t> constructed based on fMRI imaging is encoded in the adjacency matrix. </a:t>
            </a:r>
          </a:p>
          <a:p>
            <a:r>
              <a:rPr lang="en-US" dirty="0"/>
              <a:t>Networks are constructed based on z-transformed Pearson correlation, so edges have positive and negative values. </a:t>
            </a:r>
          </a:p>
          <a:p>
            <a:r>
              <a:rPr lang="en-US" dirty="0"/>
              <a:t>Each network has 263 nodes (Power et al. 2011 </a:t>
            </a:r>
            <a:r>
              <a:rPr lang="en-US" dirty="0" err="1"/>
              <a:t>parcellation</a:t>
            </a:r>
            <a:r>
              <a:rPr lang="en-US" dirty="0"/>
              <a:t>), giving a total of 34453 different </a:t>
            </a:r>
            <a:r>
              <a:rPr lang="en-US" b="1" dirty="0"/>
              <a:t>edges</a:t>
            </a:r>
            <a:r>
              <a:rPr lang="en-US" dirty="0"/>
              <a:t>, which are the </a:t>
            </a:r>
            <a:r>
              <a:rPr lang="en-US" b="1" dirty="0"/>
              <a:t>features</a:t>
            </a:r>
            <a:r>
              <a:rPr lang="en-US" dirty="0"/>
              <a:t> used for classification. </a:t>
            </a:r>
          </a:p>
        </p:txBody>
      </p:sp>
      <p:pic>
        <p:nvPicPr>
          <p:cNvPr id="15" name="Picture 14"/>
          <p:cNvPicPr>
            <a:picLocks noChangeAspect="1"/>
          </p:cNvPicPr>
          <p:nvPr/>
        </p:nvPicPr>
        <p:blipFill>
          <a:blip r:embed="rId4"/>
          <a:stretch>
            <a:fillRect/>
          </a:stretch>
        </p:blipFill>
        <p:spPr>
          <a:xfrm>
            <a:off x="7051462" y="4373274"/>
            <a:ext cx="949538" cy="770226"/>
          </a:xfrm>
          <a:prstGeom prst="rect">
            <a:avLst/>
          </a:prstGeom>
        </p:spPr>
      </p:pic>
    </p:spTree>
    <p:extLst>
      <p:ext uri="{BB962C8B-B14F-4D97-AF65-F5344CB8AC3E}">
        <p14:creationId xmlns:p14="http://schemas.microsoft.com/office/powerpoint/2010/main" val="36544758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classification with network covariates</a:t>
            </a:r>
          </a:p>
        </p:txBody>
      </p:sp>
      <p:sp>
        <p:nvSpPr>
          <p:cNvPr id="3" name="Content Placeholder 2"/>
          <p:cNvSpPr>
            <a:spLocks noGrp="1"/>
          </p:cNvSpPr>
          <p:nvPr>
            <p:ph idx="1"/>
          </p:nvPr>
        </p:nvSpPr>
        <p:spPr/>
        <p:txBody>
          <a:bodyPr/>
          <a:lstStyle/>
          <a:p>
            <a:r>
              <a:rPr lang="en-US" dirty="0"/>
              <a:t> Brain networks from multiple subjects are available</a:t>
            </a:r>
          </a:p>
          <a:p>
            <a:pPr lvl="1"/>
            <a:r>
              <a:rPr lang="en-US" dirty="0"/>
              <a:t>Subject adjacency matrices </a:t>
            </a:r>
            <a:r>
              <a:rPr lang="en-US" b="1" dirty="0"/>
              <a:t>A</a:t>
            </a:r>
            <a:r>
              <a:rPr lang="en-US" baseline="30000" dirty="0"/>
              <a:t>(1)</a:t>
            </a:r>
            <a:r>
              <a:rPr lang="en-US" dirty="0"/>
              <a:t>, </a:t>
            </a:r>
            <a:r>
              <a:rPr lang="is-IS" dirty="0"/>
              <a:t>… </a:t>
            </a:r>
            <a:r>
              <a:rPr lang="en-US" dirty="0"/>
              <a:t>, </a:t>
            </a:r>
            <a:r>
              <a:rPr lang="en-US" b="1" dirty="0"/>
              <a:t>A</a:t>
            </a:r>
            <a:r>
              <a:rPr lang="en-US" baseline="30000" dirty="0"/>
              <a:t>(</a:t>
            </a:r>
            <a:r>
              <a:rPr lang="en-US" b="1" baseline="30000" dirty="0"/>
              <a:t>n</a:t>
            </a:r>
            <a:r>
              <a:rPr lang="en-US" baseline="30000" dirty="0"/>
              <a:t>)</a:t>
            </a:r>
          </a:p>
          <a:p>
            <a:r>
              <a:rPr lang="en-US" dirty="0"/>
              <a:t> Additional subject-specific labels </a:t>
            </a:r>
            <a:r>
              <a:rPr lang="en-US" b="1" dirty="0"/>
              <a:t>Y</a:t>
            </a:r>
            <a:r>
              <a:rPr lang="en-US" baseline="-25000" dirty="0"/>
              <a:t>1</a:t>
            </a:r>
            <a:r>
              <a:rPr lang="en-US" dirty="0"/>
              <a:t>, </a:t>
            </a:r>
            <a:r>
              <a:rPr lang="is-IS" dirty="0"/>
              <a:t>…</a:t>
            </a:r>
            <a:r>
              <a:rPr lang="en-US" dirty="0"/>
              <a:t> ,</a:t>
            </a:r>
            <a:r>
              <a:rPr lang="en-US" b="1" dirty="0" err="1"/>
              <a:t>Y</a:t>
            </a:r>
            <a:r>
              <a:rPr lang="en-US" b="1" baseline="-25000" dirty="0" err="1"/>
              <a:t>n</a:t>
            </a:r>
            <a:endParaRPr lang="en-US" baseline="-25000" dirty="0"/>
          </a:p>
          <a:p>
            <a:r>
              <a:rPr lang="en-US" dirty="0"/>
              <a:t> Network classification:</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4046" y="2353579"/>
            <a:ext cx="4403581" cy="2241044"/>
          </a:xfrm>
          <a:prstGeom prst="rect">
            <a:avLst/>
          </a:prstGeom>
        </p:spPr>
      </p:pic>
    </p:spTree>
    <p:extLst>
      <p:ext uri="{BB962C8B-B14F-4D97-AF65-F5344CB8AC3E}">
        <p14:creationId xmlns:p14="http://schemas.microsoft.com/office/powerpoint/2010/main" val="8442270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5441"/>
          <a:stretch/>
        </p:blipFill>
        <p:spPr>
          <a:xfrm>
            <a:off x="1381992" y="776324"/>
            <a:ext cx="6525800" cy="3411214"/>
          </a:xfrm>
          <a:prstGeom prst="rect">
            <a:avLst/>
          </a:prstGeom>
        </p:spPr>
      </p:pic>
      <p:sp>
        <p:nvSpPr>
          <p:cNvPr id="7" name="Title 6"/>
          <p:cNvSpPr>
            <a:spLocks noGrp="1"/>
          </p:cNvSpPr>
          <p:nvPr>
            <p:ph type="title"/>
          </p:nvPr>
        </p:nvSpPr>
        <p:spPr>
          <a:xfrm>
            <a:off x="1267691" y="0"/>
            <a:ext cx="6172200" cy="857250"/>
          </a:xfrm>
        </p:spPr>
        <p:txBody>
          <a:bodyPr/>
          <a:lstStyle/>
          <a:p>
            <a:r>
              <a:rPr lang="en-US"/>
              <a:t>Methodology</a:t>
            </a:r>
          </a:p>
        </p:txBody>
      </p:sp>
      <p:pic>
        <p:nvPicPr>
          <p:cNvPr id="9" name="Picture 8"/>
          <p:cNvPicPr>
            <a:picLocks noChangeAspect="1"/>
          </p:cNvPicPr>
          <p:nvPr/>
        </p:nvPicPr>
        <p:blipFill>
          <a:blip r:embed="rId4"/>
          <a:stretch>
            <a:fillRect/>
          </a:stretch>
        </p:blipFill>
        <p:spPr>
          <a:xfrm>
            <a:off x="1143001" y="4540178"/>
            <a:ext cx="648401" cy="583190"/>
          </a:xfrm>
          <a:prstGeom prst="rect">
            <a:avLst/>
          </a:prstGeom>
        </p:spPr>
      </p:pic>
      <p:sp>
        <p:nvSpPr>
          <p:cNvPr id="10" name="TextBox 9"/>
          <p:cNvSpPr txBox="1"/>
          <p:nvPr/>
        </p:nvSpPr>
        <p:spPr>
          <a:xfrm>
            <a:off x="3062870" y="4492430"/>
            <a:ext cx="5105885" cy="577081"/>
          </a:xfrm>
          <a:prstGeom prst="rect">
            <a:avLst/>
          </a:prstGeom>
          <a:noFill/>
        </p:spPr>
        <p:txBody>
          <a:bodyPr wrap="none" rtlCol="0">
            <a:spAutoFit/>
          </a:bodyPr>
          <a:lstStyle/>
          <a:p>
            <a:r>
              <a:rPr lang="en-US" sz="1050" dirty="0"/>
              <a:t>J. Arroyo, D. Kessler, E. </a:t>
            </a:r>
            <a:r>
              <a:rPr lang="en-US" sz="1050" dirty="0" err="1"/>
              <a:t>Levina</a:t>
            </a:r>
            <a:r>
              <a:rPr lang="en-US" sz="1050" dirty="0"/>
              <a:t>, S. Taylor. Network classification with applications </a:t>
            </a:r>
          </a:p>
          <a:p>
            <a:r>
              <a:rPr lang="en-US" sz="1050" dirty="0"/>
              <a:t>to brain </a:t>
            </a:r>
            <a:r>
              <a:rPr lang="en-US" sz="1050" dirty="0" err="1"/>
              <a:t>connectomics</a:t>
            </a:r>
            <a:r>
              <a:rPr lang="en-US" sz="1050" dirty="0"/>
              <a:t> (arXiv:1701.08140), under review.</a:t>
            </a:r>
          </a:p>
          <a:p>
            <a:r>
              <a:rPr lang="en-US" sz="1050" dirty="0"/>
              <a:t>Qu?  Email: Liza </a:t>
            </a:r>
            <a:r>
              <a:rPr lang="en-US" sz="1050" dirty="0" err="1"/>
              <a:t>Levina</a:t>
            </a:r>
            <a:r>
              <a:rPr lang="en-US" sz="1050" dirty="0"/>
              <a:t> &lt;</a:t>
            </a:r>
            <a:r>
              <a:rPr lang="en-US" sz="1050" dirty="0" err="1"/>
              <a:t>elevina@umich.edu</a:t>
            </a:r>
            <a:r>
              <a:rPr lang="en-US" sz="1050" dirty="0"/>
              <a:t>&gt;</a:t>
            </a:r>
          </a:p>
        </p:txBody>
      </p:sp>
      <p:pic>
        <p:nvPicPr>
          <p:cNvPr id="11" name="Picture 10"/>
          <p:cNvPicPr>
            <a:picLocks noChangeAspect="1"/>
          </p:cNvPicPr>
          <p:nvPr/>
        </p:nvPicPr>
        <p:blipFill>
          <a:blip r:embed="rId5"/>
          <a:stretch>
            <a:fillRect/>
          </a:stretch>
        </p:blipFill>
        <p:spPr>
          <a:xfrm>
            <a:off x="1791403" y="4540180"/>
            <a:ext cx="618064" cy="678419"/>
          </a:xfrm>
          <a:prstGeom prst="rect">
            <a:avLst/>
          </a:prstGeom>
        </p:spPr>
      </p:pic>
    </p:spTree>
    <p:extLst>
      <p:ext uri="{BB962C8B-B14F-4D97-AF65-F5344CB8AC3E}">
        <p14:creationId xmlns:p14="http://schemas.microsoft.com/office/powerpoint/2010/main" val="13720954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Supervised classification with network covariates</a:t>
            </a:r>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85900" y="1019945"/>
            <a:ext cx="3028950" cy="1458613"/>
          </a:xfrm>
        </p:spPr>
      </p:pic>
      <p:sp>
        <p:nvSpPr>
          <p:cNvPr id="12" name="Content Placeholder 11"/>
          <p:cNvSpPr>
            <a:spLocks noGrp="1"/>
          </p:cNvSpPr>
          <p:nvPr>
            <p:ph sz="half" idx="2"/>
          </p:nvPr>
        </p:nvSpPr>
        <p:spPr/>
        <p:txBody>
          <a:bodyPr>
            <a:normAutofit fontScale="92500" lnSpcReduction="20000"/>
          </a:bodyPr>
          <a:lstStyle/>
          <a:p>
            <a:r>
              <a:rPr lang="en-US" dirty="0"/>
              <a:t>Graph-aware classifier that performs node selection.</a:t>
            </a:r>
          </a:p>
          <a:p>
            <a:endParaRPr lang="en-US" dirty="0"/>
          </a:p>
          <a:p>
            <a:r>
              <a:rPr lang="en-US" dirty="0"/>
              <a:t>Good accuracy with a substantially reduced set of edges. </a:t>
            </a:r>
          </a:p>
          <a:p>
            <a:endParaRPr lang="en-US" dirty="0"/>
          </a:p>
          <a:p>
            <a:r>
              <a:rPr lang="en-US" dirty="0"/>
              <a:t>Arroyo et al is able to obtain solutions with a smaller set of active nodes than other variable selection approaches.</a:t>
            </a:r>
          </a:p>
          <a:p>
            <a:endParaRPr lang="en-US" dirty="0"/>
          </a:p>
        </p:txBody>
      </p:sp>
      <p:sp>
        <p:nvSpPr>
          <p:cNvPr id="5" name="TextBox 4"/>
          <p:cNvSpPr txBox="1"/>
          <p:nvPr/>
        </p:nvSpPr>
        <p:spPr>
          <a:xfrm>
            <a:off x="3062870" y="4492430"/>
            <a:ext cx="5105885" cy="577081"/>
          </a:xfrm>
          <a:prstGeom prst="rect">
            <a:avLst/>
          </a:prstGeom>
          <a:noFill/>
        </p:spPr>
        <p:txBody>
          <a:bodyPr wrap="none" rtlCol="0">
            <a:spAutoFit/>
          </a:bodyPr>
          <a:lstStyle/>
          <a:p>
            <a:r>
              <a:rPr lang="en-US" sz="1050" dirty="0"/>
              <a:t>J. Arroyo, D. Kessler, E. </a:t>
            </a:r>
            <a:r>
              <a:rPr lang="en-US" sz="1050" dirty="0" err="1"/>
              <a:t>Levina</a:t>
            </a:r>
            <a:r>
              <a:rPr lang="en-US" sz="1050" dirty="0"/>
              <a:t>, S. Taylor. Network classification with applications </a:t>
            </a:r>
          </a:p>
          <a:p>
            <a:r>
              <a:rPr lang="en-US" sz="1050" dirty="0"/>
              <a:t>to brain </a:t>
            </a:r>
            <a:r>
              <a:rPr lang="en-US" sz="1050" dirty="0" err="1"/>
              <a:t>connectomics</a:t>
            </a:r>
            <a:r>
              <a:rPr lang="en-US" sz="1050" dirty="0"/>
              <a:t> (arXiv:1701.08140), under review.</a:t>
            </a:r>
          </a:p>
          <a:p>
            <a:r>
              <a:rPr lang="en-US" sz="1050" dirty="0"/>
              <a:t>Qu?  Email: Liza </a:t>
            </a:r>
            <a:r>
              <a:rPr lang="en-US" sz="1050" dirty="0" err="1"/>
              <a:t>Levina</a:t>
            </a:r>
            <a:r>
              <a:rPr lang="en-US" sz="1050" dirty="0"/>
              <a:t> &lt;</a:t>
            </a:r>
            <a:r>
              <a:rPr lang="en-US" sz="1050" dirty="0" err="1"/>
              <a:t>elevina@umich.edu</a:t>
            </a:r>
            <a:r>
              <a:rPr lang="en-US" sz="1050" dirty="0"/>
              <a:t>&gt;</a:t>
            </a:r>
          </a:p>
        </p:txBody>
      </p:sp>
      <p:pic>
        <p:nvPicPr>
          <p:cNvPr id="6" name="Picture 5"/>
          <p:cNvPicPr>
            <a:picLocks noChangeAspect="1"/>
          </p:cNvPicPr>
          <p:nvPr/>
        </p:nvPicPr>
        <p:blipFill>
          <a:blip r:embed="rId3"/>
          <a:stretch>
            <a:fillRect/>
          </a:stretch>
        </p:blipFill>
        <p:spPr>
          <a:xfrm>
            <a:off x="1143001" y="4540178"/>
            <a:ext cx="648401" cy="603323"/>
          </a:xfrm>
          <a:prstGeom prst="rect">
            <a:avLst/>
          </a:prstGeom>
        </p:spPr>
      </p:pic>
      <p:pic>
        <p:nvPicPr>
          <p:cNvPr id="7" name="Picture 6"/>
          <p:cNvPicPr>
            <a:picLocks noChangeAspect="1"/>
          </p:cNvPicPr>
          <p:nvPr/>
        </p:nvPicPr>
        <p:blipFill>
          <a:blip r:embed="rId4"/>
          <a:stretch>
            <a:fillRect/>
          </a:stretch>
        </p:blipFill>
        <p:spPr>
          <a:xfrm>
            <a:off x="1791403" y="4540180"/>
            <a:ext cx="618064" cy="678419"/>
          </a:xfrm>
          <a:prstGeom prst="rect">
            <a:avLst/>
          </a:prstGeom>
        </p:spPr>
      </p:pic>
      <p:sp>
        <p:nvSpPr>
          <p:cNvPr id="13" name="TextBox 12"/>
          <p:cNvSpPr txBox="1"/>
          <p:nvPr/>
        </p:nvSpPr>
        <p:spPr>
          <a:xfrm>
            <a:off x="1542019" y="1551675"/>
            <a:ext cx="1066318" cy="265457"/>
          </a:xfrm>
          <a:prstGeom prst="rect">
            <a:avLst/>
          </a:prstGeom>
          <a:solidFill>
            <a:schemeClr val="bg1"/>
          </a:solidFill>
        </p:spPr>
        <p:txBody>
          <a:bodyPr wrap="none" rtlCol="0">
            <a:spAutoFit/>
          </a:bodyPr>
          <a:lstStyle/>
          <a:p>
            <a:r>
              <a:rPr lang="en-US" sz="1125" b="1" dirty="0">
                <a:solidFill>
                  <a:srgbClr val="E64626"/>
                </a:solidFill>
              </a:rPr>
              <a:t>Arroyo et al  </a:t>
            </a:r>
          </a:p>
        </p:txBody>
      </p:sp>
    </p:spTree>
    <p:extLst>
      <p:ext uri="{BB962C8B-B14F-4D97-AF65-F5344CB8AC3E}">
        <p14:creationId xmlns:p14="http://schemas.microsoft.com/office/powerpoint/2010/main" val="36996583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Examine subject-specific accuracy (error) graph.</a:t>
            </a:r>
          </a:p>
        </p:txBody>
      </p:sp>
      <p:pic>
        <p:nvPicPr>
          <p:cNvPr id="4" name="Content Placeholder 3"/>
          <p:cNvPicPr>
            <a:picLocks noGrp="1" noChangeAspect="1"/>
          </p:cNvPicPr>
          <p:nvPr>
            <p:ph idx="1"/>
          </p:nvPr>
        </p:nvPicPr>
        <p:blipFill>
          <a:blip r:embed="rId2"/>
          <a:stretch>
            <a:fillRect/>
          </a:stretch>
        </p:blipFill>
        <p:spPr>
          <a:xfrm>
            <a:off x="1620982" y="1505675"/>
            <a:ext cx="5714999" cy="2716092"/>
          </a:xfrm>
          <a:prstGeom prst="rect">
            <a:avLst/>
          </a:prstGeom>
        </p:spPr>
      </p:pic>
      <p:sp>
        <p:nvSpPr>
          <p:cNvPr id="5" name="Rectangle 4"/>
          <p:cNvSpPr/>
          <p:nvPr/>
        </p:nvSpPr>
        <p:spPr>
          <a:xfrm>
            <a:off x="2712027" y="2483428"/>
            <a:ext cx="4260273" cy="353291"/>
          </a:xfrm>
          <a:prstGeom prst="rect">
            <a:avLst/>
          </a:prstGeom>
          <a:noFill/>
          <a:ln w="381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3848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zh-TW" dirty="0"/>
              <a:t>Characteristics of our data</a:t>
            </a:r>
            <a:endParaRPr lang="zh-TW" altLang="en-US" dirty="0"/>
          </a:p>
        </p:txBody>
      </p:sp>
      <p:sp>
        <p:nvSpPr>
          <p:cNvPr id="3" name="Content Placeholder 2"/>
          <p:cNvSpPr>
            <a:spLocks noGrp="1"/>
          </p:cNvSpPr>
          <p:nvPr>
            <p:ph idx="1"/>
          </p:nvPr>
        </p:nvSpPr>
        <p:spPr/>
        <p:txBody>
          <a:bodyPr/>
          <a:lstStyle/>
          <a:p>
            <a:r>
              <a:rPr lang="en-AU" altLang="zh-TW" sz="2000" dirty="0"/>
              <a:t>Detailed clinical and pathological data, with mutation status for majority of the patients.</a:t>
            </a:r>
          </a:p>
          <a:p>
            <a:endParaRPr lang="en-AU" altLang="zh-TW" sz="2000" dirty="0"/>
          </a:p>
          <a:p>
            <a:r>
              <a:rPr lang="en-AU" altLang="zh-TW" sz="2000" dirty="0"/>
              <a:t>“Small” clinical data</a:t>
            </a:r>
          </a:p>
          <a:p>
            <a:pPr lvl="1"/>
            <a:r>
              <a:rPr lang="en-AU" altLang="zh-TW" sz="1800" dirty="0"/>
              <a:t>Small relative to other cancer types.</a:t>
            </a:r>
          </a:p>
          <a:p>
            <a:pPr lvl="1"/>
            <a:r>
              <a:rPr lang="en-AU" altLang="zh-TW" sz="1800" dirty="0"/>
              <a:t>Large study of fresh tissue samples focusing on Stage III patients.</a:t>
            </a:r>
          </a:p>
          <a:p>
            <a:pPr lvl="1"/>
            <a:r>
              <a:rPr lang="en-US" altLang="zh-TW" sz="1800" dirty="0"/>
              <a:t>Missing values</a:t>
            </a:r>
            <a:r>
              <a:rPr lang="en-AU" altLang="zh-TW" sz="1800" dirty="0"/>
              <a:t> in certain platforms potentially could lead to unstable models.</a:t>
            </a:r>
          </a:p>
          <a:p>
            <a:pPr lvl="1"/>
            <a:endParaRPr lang="en-AU" altLang="zh-TW" sz="1800" dirty="0"/>
          </a:p>
          <a:p>
            <a:r>
              <a:rPr lang="en-AU" altLang="zh-TW" sz="2000" dirty="0"/>
              <a:t>Vertical (omics) data</a:t>
            </a:r>
          </a:p>
          <a:p>
            <a:pPr lvl="1"/>
            <a:r>
              <a:rPr lang="en-AU" altLang="zh-TW" sz="1800" dirty="0"/>
              <a:t>More genetic / molecular information on the same patients.</a:t>
            </a:r>
          </a:p>
          <a:p>
            <a:pPr lvl="1"/>
            <a:r>
              <a:rPr lang="en-AU" altLang="zh-TW" sz="1800" dirty="0"/>
              <a:t>Contrast to horizontal (more patients with the same genetic information)</a:t>
            </a:r>
          </a:p>
          <a:p>
            <a:pPr lvl="1"/>
            <a:endParaRPr lang="en-AU" altLang="zh-TW" sz="1800" dirty="0"/>
          </a:p>
        </p:txBody>
      </p:sp>
    </p:spTree>
    <p:extLst>
      <p:ext uri="{BB962C8B-B14F-4D97-AF65-F5344CB8AC3E}">
        <p14:creationId xmlns:p14="http://schemas.microsoft.com/office/powerpoint/2010/main" val="25520811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AU" altLang="zh-TW" dirty="0"/>
              <a:t>Regression output with </a:t>
            </a:r>
            <a:r>
              <a:rPr kumimoji="1" lang="en-AU" altLang="zh-TW" dirty="0" err="1"/>
              <a:t>rsfMRI</a:t>
            </a:r>
            <a:r>
              <a:rPr kumimoji="1" lang="en-AU" altLang="zh-TW" dirty="0"/>
              <a:t> data</a:t>
            </a:r>
            <a:endParaRPr kumimoji="1" lang="zh-TW" altLang="en-US" dirty="0"/>
          </a:p>
        </p:txBody>
      </p:sp>
      <p:graphicFrame>
        <p:nvGraphicFramePr>
          <p:cNvPr id="5" name="Content Placeholder 4"/>
          <p:cNvGraphicFramePr>
            <a:graphicFrameLocks noGrp="1"/>
          </p:cNvGraphicFramePr>
          <p:nvPr>
            <p:ph idx="1"/>
            <p:extLst/>
          </p:nvPr>
        </p:nvGraphicFramePr>
        <p:xfrm>
          <a:off x="1485900" y="2602685"/>
          <a:ext cx="6172201" cy="2128297"/>
        </p:xfrm>
        <a:graphic>
          <a:graphicData uri="http://schemas.openxmlformats.org/drawingml/2006/table">
            <a:tbl>
              <a:tblPr firstRow="1" bandRow="1">
                <a:tableStyleId>{5C22544A-7EE6-4342-B048-85BDC9FD1C3A}</a:tableStyleId>
              </a:tblPr>
              <a:tblGrid>
                <a:gridCol w="2182158">
                  <a:extLst>
                    <a:ext uri="{9D8B030D-6E8A-4147-A177-3AD203B41FA5}">
                      <a16:colId xmlns:a16="http://schemas.microsoft.com/office/drawing/2014/main" val="20000"/>
                    </a:ext>
                  </a:extLst>
                </a:gridCol>
                <a:gridCol w="935211">
                  <a:extLst>
                    <a:ext uri="{9D8B030D-6E8A-4147-A177-3AD203B41FA5}">
                      <a16:colId xmlns:a16="http://schemas.microsoft.com/office/drawing/2014/main" val="20001"/>
                    </a:ext>
                  </a:extLst>
                </a:gridCol>
                <a:gridCol w="831298">
                  <a:extLst>
                    <a:ext uri="{9D8B030D-6E8A-4147-A177-3AD203B41FA5}">
                      <a16:colId xmlns:a16="http://schemas.microsoft.com/office/drawing/2014/main" val="20002"/>
                    </a:ext>
                  </a:extLst>
                </a:gridCol>
                <a:gridCol w="883255">
                  <a:extLst>
                    <a:ext uri="{9D8B030D-6E8A-4147-A177-3AD203B41FA5}">
                      <a16:colId xmlns:a16="http://schemas.microsoft.com/office/drawing/2014/main" val="20003"/>
                    </a:ext>
                  </a:extLst>
                </a:gridCol>
                <a:gridCol w="1340279">
                  <a:extLst>
                    <a:ext uri="{9D8B030D-6E8A-4147-A177-3AD203B41FA5}">
                      <a16:colId xmlns:a16="http://schemas.microsoft.com/office/drawing/2014/main" val="20004"/>
                    </a:ext>
                  </a:extLst>
                </a:gridCol>
              </a:tblGrid>
              <a:tr h="405045">
                <a:tc>
                  <a:txBody>
                    <a:bodyPr/>
                    <a:lstStyle/>
                    <a:p>
                      <a:r>
                        <a:rPr lang="en-AU" altLang="zh-TW" sz="1400" dirty="0"/>
                        <a:t>Variable</a:t>
                      </a:r>
                      <a:endParaRPr lang="zh-TW" altLang="en-US" sz="1400" dirty="0"/>
                    </a:p>
                  </a:txBody>
                  <a:tcPr marL="69458" marR="69458" marT="34290" marB="34290"/>
                </a:tc>
                <a:tc>
                  <a:txBody>
                    <a:bodyPr/>
                    <a:lstStyle/>
                    <a:p>
                      <a:pPr algn="r"/>
                      <a:r>
                        <a:rPr lang="en-AU" altLang="zh-TW" sz="1400" dirty="0"/>
                        <a:t>Estimate</a:t>
                      </a:r>
                      <a:endParaRPr lang="zh-TW" altLang="en-US" sz="1400" dirty="0"/>
                    </a:p>
                  </a:txBody>
                  <a:tcPr marL="69458" marR="69458" marT="34290" marB="34290"/>
                </a:tc>
                <a:tc>
                  <a:txBody>
                    <a:bodyPr/>
                    <a:lstStyle/>
                    <a:p>
                      <a:pPr algn="r"/>
                      <a:r>
                        <a:rPr lang="en-AU" altLang="zh-TW" sz="1400" dirty="0"/>
                        <a:t>SD</a:t>
                      </a:r>
                      <a:endParaRPr lang="zh-TW" altLang="en-US" sz="1400" dirty="0"/>
                    </a:p>
                  </a:txBody>
                  <a:tcPr marL="69458" marR="69458" marT="34290" marB="34290"/>
                </a:tc>
                <a:tc>
                  <a:txBody>
                    <a:bodyPr/>
                    <a:lstStyle/>
                    <a:p>
                      <a:pPr algn="r"/>
                      <a:r>
                        <a:rPr lang="en-AU" altLang="zh-TW" sz="1400" dirty="0"/>
                        <a:t>t</a:t>
                      </a:r>
                      <a:endParaRPr lang="zh-TW" altLang="en-US" sz="1400" dirty="0"/>
                    </a:p>
                  </a:txBody>
                  <a:tcPr marL="69458" marR="69458" marT="34290" marB="34290"/>
                </a:tc>
                <a:tc>
                  <a:txBody>
                    <a:bodyPr/>
                    <a:lstStyle/>
                    <a:p>
                      <a:pPr algn="r"/>
                      <a:r>
                        <a:rPr lang="en-AU" altLang="zh-TW" sz="1400" dirty="0"/>
                        <a:t>p-value</a:t>
                      </a:r>
                      <a:endParaRPr lang="zh-TW" altLang="en-US" sz="1400" dirty="0"/>
                    </a:p>
                  </a:txBody>
                  <a:tcPr marL="69458" marR="69458" marT="34290" marB="34290"/>
                </a:tc>
                <a:extLst>
                  <a:ext uri="{0D108BD9-81ED-4DB2-BD59-A6C34878D82A}">
                    <a16:rowId xmlns:a16="http://schemas.microsoft.com/office/drawing/2014/main" val="10000"/>
                  </a:ext>
                </a:extLst>
              </a:tr>
              <a:tr h="274320">
                <a:tc>
                  <a:txBody>
                    <a:bodyPr/>
                    <a:lstStyle/>
                    <a:p>
                      <a:r>
                        <a:rPr lang="en-AU" altLang="zh-TW" sz="1400" dirty="0"/>
                        <a:t>Intercept</a:t>
                      </a:r>
                      <a:endParaRPr lang="zh-TW" altLang="en-US" sz="1400" dirty="0"/>
                    </a:p>
                  </a:txBody>
                  <a:tcPr marL="69458" marR="69458" marT="34290" marB="34290"/>
                </a:tc>
                <a:tc>
                  <a:txBody>
                    <a:bodyPr/>
                    <a:lstStyle/>
                    <a:p>
                      <a:pPr algn="r"/>
                      <a:r>
                        <a:rPr lang="en-AU" altLang="zh-TW" sz="1400" dirty="0"/>
                        <a:t>0.01</a:t>
                      </a:r>
                      <a:endParaRPr lang="zh-TW" altLang="en-US" sz="1400" dirty="0"/>
                    </a:p>
                  </a:txBody>
                  <a:tcPr marL="69458" marR="69458" marT="34290" marB="34290"/>
                </a:tc>
                <a:tc>
                  <a:txBody>
                    <a:bodyPr/>
                    <a:lstStyle/>
                    <a:p>
                      <a:pPr algn="r"/>
                      <a:r>
                        <a:rPr lang="en-AU" altLang="zh-TW" sz="1400" dirty="0"/>
                        <a:t>0.13</a:t>
                      </a:r>
                      <a:endParaRPr lang="zh-TW" altLang="en-US" sz="1400" dirty="0"/>
                    </a:p>
                  </a:txBody>
                  <a:tcPr marL="69458" marR="69458" marT="34290" marB="34290"/>
                </a:tc>
                <a:tc>
                  <a:txBody>
                    <a:bodyPr/>
                    <a:lstStyle/>
                    <a:p>
                      <a:pPr algn="r"/>
                      <a:r>
                        <a:rPr lang="en-AU" altLang="zh-TW" sz="1400" dirty="0"/>
                        <a:t>0.1</a:t>
                      </a:r>
                      <a:endParaRPr lang="zh-TW" altLang="en-US" sz="1400" dirty="0"/>
                    </a:p>
                  </a:txBody>
                  <a:tcPr marL="69458" marR="69458" marT="34290" marB="34290"/>
                </a:tc>
                <a:tc>
                  <a:txBody>
                    <a:bodyPr/>
                    <a:lstStyle/>
                    <a:p>
                      <a:pPr algn="r"/>
                      <a:r>
                        <a:rPr lang="en-AU" altLang="zh-TW" sz="1400" dirty="0"/>
                        <a:t>0.92</a:t>
                      </a:r>
                      <a:endParaRPr lang="zh-TW" altLang="en-US" sz="1400" dirty="0"/>
                    </a:p>
                  </a:txBody>
                  <a:tcPr marL="69458" marR="69458" marT="34290" marB="34290"/>
                </a:tc>
                <a:extLst>
                  <a:ext uri="{0D108BD9-81ED-4DB2-BD59-A6C34878D82A}">
                    <a16:rowId xmlns:a16="http://schemas.microsoft.com/office/drawing/2014/main" val="10001"/>
                  </a:ext>
                </a:extLst>
              </a:tr>
              <a:tr h="274320">
                <a:tc>
                  <a:txBody>
                    <a:bodyPr/>
                    <a:lstStyle/>
                    <a:p>
                      <a:r>
                        <a:rPr lang="nb-NO" sz="1400" b="0" i="0" kern="1200" dirty="0" err="1">
                          <a:solidFill>
                            <a:schemeClr val="tx1"/>
                          </a:solidFill>
                          <a:effectLst/>
                          <a:latin typeface="+mn-lt"/>
                          <a:ea typeface="+mn-ea"/>
                          <a:cs typeface="+mn-cs"/>
                        </a:rPr>
                        <a:t>meanFD</a:t>
                      </a:r>
                      <a:r>
                        <a:rPr lang="nb-NO" sz="1400" b="0" i="0" kern="1200" dirty="0">
                          <a:solidFill>
                            <a:schemeClr val="tx1"/>
                          </a:solidFill>
                          <a:effectLst/>
                          <a:latin typeface="+mn-lt"/>
                          <a:ea typeface="+mn-ea"/>
                          <a:cs typeface="+mn-cs"/>
                        </a:rPr>
                        <a:t>: motion</a:t>
                      </a:r>
                    </a:p>
                  </a:txBody>
                  <a:tcPr marL="69458" marR="69458" marT="34290" marB="34290"/>
                </a:tc>
                <a:tc>
                  <a:txBody>
                    <a:bodyPr/>
                    <a:lstStyle/>
                    <a:p>
                      <a:pPr algn="r"/>
                      <a:r>
                        <a:rPr lang="en-AU" altLang="zh-TW" sz="1400" dirty="0"/>
                        <a:t>0.70</a:t>
                      </a:r>
                      <a:endParaRPr lang="zh-TW" altLang="en-US" sz="1400" dirty="0"/>
                    </a:p>
                  </a:txBody>
                  <a:tcPr marL="69458" marR="69458" marT="34290" marB="34290"/>
                </a:tc>
                <a:tc>
                  <a:txBody>
                    <a:bodyPr/>
                    <a:lstStyle/>
                    <a:p>
                      <a:pPr algn="r"/>
                      <a:r>
                        <a:rPr lang="en-AU" altLang="zh-TW" sz="1400" dirty="0"/>
                        <a:t>0.35</a:t>
                      </a:r>
                      <a:endParaRPr lang="zh-TW" altLang="en-US" sz="1400" dirty="0"/>
                    </a:p>
                  </a:txBody>
                  <a:tcPr marL="69458" marR="69458" marT="34290" marB="34290"/>
                </a:tc>
                <a:tc>
                  <a:txBody>
                    <a:bodyPr/>
                    <a:lstStyle/>
                    <a:p>
                      <a:pPr algn="r"/>
                      <a:r>
                        <a:rPr lang="en-AU" altLang="zh-TW" sz="1400" dirty="0"/>
                        <a:t>1.97</a:t>
                      </a:r>
                      <a:endParaRPr lang="zh-TW" altLang="en-US" sz="1400" dirty="0"/>
                    </a:p>
                  </a:txBody>
                  <a:tcPr marL="69458" marR="69458" marT="34290" marB="34290"/>
                </a:tc>
                <a:tc>
                  <a:txBody>
                    <a:bodyPr/>
                    <a:lstStyle/>
                    <a:p>
                      <a:pPr algn="r"/>
                      <a:r>
                        <a:rPr lang="en-AU" altLang="zh-TW" sz="1400" dirty="0"/>
                        <a:t>0.05*</a:t>
                      </a:r>
                      <a:endParaRPr lang="zh-TW" altLang="en-US" sz="1400" dirty="0"/>
                    </a:p>
                  </a:txBody>
                  <a:tcPr marL="69458" marR="69458" marT="34290" marB="34290"/>
                </a:tc>
                <a:extLst>
                  <a:ext uri="{0D108BD9-81ED-4DB2-BD59-A6C34878D82A}">
                    <a16:rowId xmlns:a16="http://schemas.microsoft.com/office/drawing/2014/main" val="10002"/>
                  </a:ext>
                </a:extLst>
              </a:tr>
              <a:tr h="285150">
                <a:tc>
                  <a:txBody>
                    <a:bodyPr/>
                    <a:lstStyle/>
                    <a:p>
                      <a:r>
                        <a:rPr lang="nb-NO" sz="1400" b="0" i="0" kern="1200" dirty="0" err="1">
                          <a:solidFill>
                            <a:schemeClr val="tx1"/>
                          </a:solidFill>
                          <a:effectLst/>
                          <a:latin typeface="+mn-lt"/>
                          <a:ea typeface="+mn-ea"/>
                          <a:cs typeface="+mn-cs"/>
                        </a:rPr>
                        <a:t>meanFDquad</a:t>
                      </a:r>
                      <a:r>
                        <a:rPr lang="nb-NO" sz="1400" b="0" i="0" kern="1200" dirty="0">
                          <a:solidFill>
                            <a:schemeClr val="tx1"/>
                          </a:solidFill>
                          <a:effectLst/>
                          <a:latin typeface="+mn-lt"/>
                          <a:ea typeface="+mn-ea"/>
                          <a:cs typeface="+mn-cs"/>
                        </a:rPr>
                        <a:t>: motion</a:t>
                      </a:r>
                      <a:r>
                        <a:rPr lang="nb-NO" sz="1400" b="0" i="0" kern="1200" baseline="30000" dirty="0">
                          <a:solidFill>
                            <a:schemeClr val="tx1"/>
                          </a:solidFill>
                          <a:effectLst/>
                          <a:latin typeface="+mn-lt"/>
                          <a:ea typeface="+mn-ea"/>
                          <a:cs typeface="+mn-cs"/>
                        </a:rPr>
                        <a:t>2</a:t>
                      </a:r>
                    </a:p>
                  </a:txBody>
                  <a:tcPr marL="69458" marR="69458" marT="34290" marB="34290"/>
                </a:tc>
                <a:tc>
                  <a:txBody>
                    <a:bodyPr/>
                    <a:lstStyle/>
                    <a:p>
                      <a:pPr algn="r"/>
                      <a:r>
                        <a:rPr lang="en-AU" altLang="zh-TW" sz="1400" dirty="0"/>
                        <a:t>-0.95</a:t>
                      </a:r>
                      <a:endParaRPr lang="zh-TW" altLang="en-US" sz="1400" dirty="0"/>
                    </a:p>
                  </a:txBody>
                  <a:tcPr marL="69458" marR="69458" marT="34290" marB="34290"/>
                </a:tc>
                <a:tc>
                  <a:txBody>
                    <a:bodyPr/>
                    <a:lstStyle/>
                    <a:p>
                      <a:pPr algn="r"/>
                      <a:r>
                        <a:rPr lang="en-AU" altLang="zh-TW" sz="1400" dirty="0"/>
                        <a:t>0.46</a:t>
                      </a:r>
                      <a:endParaRPr lang="zh-TW" altLang="en-US" sz="1400" dirty="0"/>
                    </a:p>
                  </a:txBody>
                  <a:tcPr marL="69458" marR="69458" marT="34290" marB="34290"/>
                </a:tc>
                <a:tc>
                  <a:txBody>
                    <a:bodyPr/>
                    <a:lstStyle/>
                    <a:p>
                      <a:pPr algn="r"/>
                      <a:r>
                        <a:rPr lang="en-AU" altLang="zh-TW" sz="1400" dirty="0"/>
                        <a:t>-2.07</a:t>
                      </a:r>
                      <a:endParaRPr lang="zh-TW" altLang="en-US" sz="1400" dirty="0"/>
                    </a:p>
                  </a:txBody>
                  <a:tcPr marL="69458" marR="69458" marT="34290" marB="34290"/>
                </a:tc>
                <a:tc>
                  <a:txBody>
                    <a:bodyPr/>
                    <a:lstStyle/>
                    <a:p>
                      <a:pPr algn="r"/>
                      <a:r>
                        <a:rPr lang="en-AU" altLang="zh-TW" sz="1400" dirty="0"/>
                        <a:t>0.04*</a:t>
                      </a:r>
                      <a:endParaRPr lang="zh-TW" altLang="en-US" sz="1400" dirty="0"/>
                    </a:p>
                  </a:txBody>
                  <a:tcPr marL="69458" marR="69458" marT="34290" marB="34290"/>
                </a:tc>
                <a:extLst>
                  <a:ext uri="{0D108BD9-81ED-4DB2-BD59-A6C34878D82A}">
                    <a16:rowId xmlns:a16="http://schemas.microsoft.com/office/drawing/2014/main" val="10003"/>
                  </a:ext>
                </a:extLst>
              </a:tr>
              <a:tr h="280555">
                <a:tc>
                  <a:txBody>
                    <a:bodyPr/>
                    <a:lstStyle/>
                    <a:p>
                      <a:r>
                        <a:rPr lang="nb-NO" sz="1400" b="0" i="0" kern="1200" dirty="0" err="1">
                          <a:solidFill>
                            <a:schemeClr val="tx1"/>
                          </a:solidFill>
                          <a:effectLst/>
                          <a:latin typeface="+mn-lt"/>
                          <a:ea typeface="+mn-ea"/>
                          <a:cs typeface="+mn-cs"/>
                        </a:rPr>
                        <a:t>Gender</a:t>
                      </a:r>
                      <a:endParaRPr lang="nb-NO" sz="1400" b="0" i="0" kern="1200" dirty="0">
                        <a:solidFill>
                          <a:schemeClr val="tx1"/>
                        </a:solidFill>
                        <a:effectLst/>
                        <a:latin typeface="+mn-lt"/>
                        <a:ea typeface="+mn-ea"/>
                        <a:cs typeface="+mn-cs"/>
                      </a:endParaRPr>
                    </a:p>
                  </a:txBody>
                  <a:tcPr marL="69458" marR="69458" marT="34290" marB="34290"/>
                </a:tc>
                <a:tc>
                  <a:txBody>
                    <a:bodyPr/>
                    <a:lstStyle/>
                    <a:p>
                      <a:pPr algn="r"/>
                      <a:r>
                        <a:rPr lang="en-AU" altLang="zh-TW" sz="1400" dirty="0"/>
                        <a:t>0.01</a:t>
                      </a:r>
                      <a:endParaRPr lang="zh-TW" altLang="en-US" sz="1400" dirty="0"/>
                    </a:p>
                  </a:txBody>
                  <a:tcPr marL="69458" marR="69458" marT="34290" marB="34290"/>
                </a:tc>
                <a:tc>
                  <a:txBody>
                    <a:bodyPr/>
                    <a:lstStyle/>
                    <a:p>
                      <a:pPr algn="r"/>
                      <a:r>
                        <a:rPr lang="en-AU" altLang="zh-TW" sz="1400" dirty="0"/>
                        <a:t>0.03</a:t>
                      </a:r>
                      <a:endParaRPr lang="zh-TW" altLang="en-US" sz="1400" dirty="0"/>
                    </a:p>
                  </a:txBody>
                  <a:tcPr marL="69458" marR="69458" marT="34290" marB="34290"/>
                </a:tc>
                <a:tc>
                  <a:txBody>
                    <a:bodyPr/>
                    <a:lstStyle/>
                    <a:p>
                      <a:pPr algn="r"/>
                      <a:r>
                        <a:rPr lang="en-AU" altLang="zh-TW" sz="1400" dirty="0"/>
                        <a:t>0.44</a:t>
                      </a:r>
                      <a:endParaRPr lang="zh-TW" altLang="en-US" sz="1400" dirty="0"/>
                    </a:p>
                  </a:txBody>
                  <a:tcPr marL="69458" marR="69458" marT="34290" marB="34290"/>
                </a:tc>
                <a:tc>
                  <a:txBody>
                    <a:bodyPr/>
                    <a:lstStyle/>
                    <a:p>
                      <a:pPr algn="r"/>
                      <a:r>
                        <a:rPr lang="en-AU" altLang="zh-TW" sz="1400" dirty="0"/>
                        <a:t>0.66</a:t>
                      </a:r>
                      <a:endParaRPr lang="zh-TW" altLang="en-US" sz="1400" dirty="0"/>
                    </a:p>
                  </a:txBody>
                  <a:tcPr marL="69458" marR="69458" marT="34290" marB="34290"/>
                </a:tc>
                <a:extLst>
                  <a:ext uri="{0D108BD9-81ED-4DB2-BD59-A6C34878D82A}">
                    <a16:rowId xmlns:a16="http://schemas.microsoft.com/office/drawing/2014/main" val="10004"/>
                  </a:ext>
                </a:extLst>
              </a:tr>
              <a:tr h="290945">
                <a:tc>
                  <a:txBody>
                    <a:bodyPr/>
                    <a:lstStyle/>
                    <a:p>
                      <a:r>
                        <a:rPr lang="nb-NO" sz="1400" b="0" i="0" kern="1200" dirty="0">
                          <a:solidFill>
                            <a:schemeClr val="tx1"/>
                          </a:solidFill>
                          <a:effectLst/>
                          <a:latin typeface="+mn-lt"/>
                          <a:ea typeface="+mn-ea"/>
                          <a:cs typeface="+mn-cs"/>
                        </a:rPr>
                        <a:t>Age</a:t>
                      </a:r>
                    </a:p>
                  </a:txBody>
                  <a:tcPr marL="69458" marR="69458" marT="34290" marB="34290"/>
                </a:tc>
                <a:tc>
                  <a:txBody>
                    <a:bodyPr/>
                    <a:lstStyle/>
                    <a:p>
                      <a:pPr algn="r"/>
                      <a:r>
                        <a:rPr lang="en-AU" altLang="zh-TW" sz="1400" dirty="0"/>
                        <a:t>-0.0009</a:t>
                      </a:r>
                      <a:endParaRPr lang="zh-TW" altLang="en-US" sz="1400" dirty="0"/>
                    </a:p>
                  </a:txBody>
                  <a:tcPr marL="69458" marR="69458" marT="34290" marB="34290"/>
                </a:tc>
                <a:tc>
                  <a:txBody>
                    <a:bodyPr/>
                    <a:lstStyle/>
                    <a:p>
                      <a:pPr algn="r"/>
                      <a:r>
                        <a:rPr lang="en-AU" altLang="zh-TW" sz="1400" dirty="0"/>
                        <a:t>0.001</a:t>
                      </a:r>
                      <a:endParaRPr lang="zh-TW" altLang="en-US" sz="1400" dirty="0"/>
                    </a:p>
                  </a:txBody>
                  <a:tcPr marL="69458" marR="69458" marT="34290" marB="34290"/>
                </a:tc>
                <a:tc>
                  <a:txBody>
                    <a:bodyPr/>
                    <a:lstStyle/>
                    <a:p>
                      <a:pPr algn="r"/>
                      <a:r>
                        <a:rPr lang="en-AU" altLang="zh-TW" sz="1400" dirty="0"/>
                        <a:t>-0.85</a:t>
                      </a:r>
                      <a:endParaRPr lang="zh-TW" altLang="en-US" sz="1400" dirty="0"/>
                    </a:p>
                  </a:txBody>
                  <a:tcPr marL="69458" marR="69458" marT="34290" marB="34290"/>
                </a:tc>
                <a:tc>
                  <a:txBody>
                    <a:bodyPr/>
                    <a:lstStyle/>
                    <a:p>
                      <a:pPr algn="r"/>
                      <a:r>
                        <a:rPr lang="en-AU" altLang="zh-TW" sz="1400" dirty="0"/>
                        <a:t>0.40</a:t>
                      </a:r>
                      <a:endParaRPr lang="zh-TW" altLang="en-US" sz="1400" dirty="0"/>
                    </a:p>
                  </a:txBody>
                  <a:tcPr marL="69458" marR="69458" marT="34290" marB="34290"/>
                </a:tc>
                <a:extLst>
                  <a:ext uri="{0D108BD9-81ED-4DB2-BD59-A6C34878D82A}">
                    <a16:rowId xmlns:a16="http://schemas.microsoft.com/office/drawing/2014/main" val="10005"/>
                  </a:ext>
                </a:extLst>
              </a:tr>
              <a:tr h="301337">
                <a:tc>
                  <a:txBody>
                    <a:bodyPr/>
                    <a:lstStyle/>
                    <a:p>
                      <a:r>
                        <a:rPr lang="nb-NO" sz="1400" b="0" i="0" kern="1200" dirty="0" err="1">
                          <a:solidFill>
                            <a:schemeClr val="tx1"/>
                          </a:solidFill>
                          <a:effectLst/>
                          <a:latin typeface="+mn-lt"/>
                          <a:ea typeface="+mn-ea"/>
                          <a:cs typeface="+mn-cs"/>
                        </a:rPr>
                        <a:t>Handedness</a:t>
                      </a:r>
                      <a:endParaRPr lang="nb-NO" sz="1400" b="0" i="0" kern="1200" dirty="0">
                        <a:solidFill>
                          <a:schemeClr val="tx1"/>
                        </a:solidFill>
                        <a:effectLst/>
                        <a:latin typeface="+mn-lt"/>
                        <a:ea typeface="+mn-ea"/>
                        <a:cs typeface="+mn-cs"/>
                      </a:endParaRPr>
                    </a:p>
                  </a:txBody>
                  <a:tcPr marL="69458" marR="69458" marT="34290" marB="34290"/>
                </a:tc>
                <a:tc>
                  <a:txBody>
                    <a:bodyPr/>
                    <a:lstStyle/>
                    <a:p>
                      <a:pPr algn="r"/>
                      <a:r>
                        <a:rPr lang="en-AU" altLang="zh-TW" sz="1400" dirty="0"/>
                        <a:t>0.004</a:t>
                      </a:r>
                      <a:endParaRPr lang="zh-TW" altLang="en-US" sz="1400" dirty="0"/>
                    </a:p>
                  </a:txBody>
                  <a:tcPr marL="69458" marR="69458" marT="34290" marB="34290"/>
                </a:tc>
                <a:tc>
                  <a:txBody>
                    <a:bodyPr/>
                    <a:lstStyle/>
                    <a:p>
                      <a:pPr algn="r"/>
                      <a:r>
                        <a:rPr lang="en-AU" altLang="zh-TW" sz="1400" dirty="0"/>
                        <a:t>0.05</a:t>
                      </a:r>
                      <a:endParaRPr lang="zh-TW" altLang="en-US" sz="1400" dirty="0"/>
                    </a:p>
                  </a:txBody>
                  <a:tcPr marL="69458" marR="69458" marT="34290" marB="34290"/>
                </a:tc>
                <a:tc>
                  <a:txBody>
                    <a:bodyPr/>
                    <a:lstStyle/>
                    <a:p>
                      <a:pPr algn="r"/>
                      <a:r>
                        <a:rPr lang="en-AU" altLang="zh-TW" sz="1400" dirty="0"/>
                        <a:t>0.09</a:t>
                      </a:r>
                      <a:endParaRPr lang="zh-TW" altLang="en-US" sz="1400" dirty="0"/>
                    </a:p>
                  </a:txBody>
                  <a:tcPr marL="69458" marR="69458" marT="34290" marB="34290"/>
                </a:tc>
                <a:tc>
                  <a:txBody>
                    <a:bodyPr/>
                    <a:lstStyle/>
                    <a:p>
                      <a:pPr algn="r"/>
                      <a:r>
                        <a:rPr lang="en-AU" altLang="zh-TW" sz="1400" dirty="0"/>
                        <a:t>0.93</a:t>
                      </a:r>
                      <a:endParaRPr lang="zh-TW" altLang="en-US" sz="1400" dirty="0"/>
                    </a:p>
                  </a:txBody>
                  <a:tcPr marL="69458" marR="69458" marT="34290" marB="34290"/>
                </a:tc>
                <a:extLst>
                  <a:ext uri="{0D108BD9-81ED-4DB2-BD59-A6C34878D82A}">
                    <a16:rowId xmlns:a16="http://schemas.microsoft.com/office/drawing/2014/main" val="10006"/>
                  </a:ext>
                </a:extLst>
              </a:tr>
            </a:tbl>
          </a:graphicData>
        </a:graphic>
      </p:graphicFrame>
      <p:sp>
        <p:nvSpPr>
          <p:cNvPr id="3" name="Text Placeholder 2"/>
          <p:cNvSpPr>
            <a:spLocks noGrp="1"/>
          </p:cNvSpPr>
          <p:nvPr>
            <p:ph type="body" sz="quarter" idx="13"/>
          </p:nvPr>
        </p:nvSpPr>
        <p:spPr>
          <a:xfrm>
            <a:off x="1485900" y="1533887"/>
            <a:ext cx="5400600" cy="864096"/>
          </a:xfrm>
        </p:spPr>
        <p:txBody>
          <a:bodyPr>
            <a:normAutofit fontScale="70000" lnSpcReduction="20000"/>
          </a:bodyPr>
          <a:lstStyle/>
          <a:p>
            <a:endParaRPr kumimoji="1" lang="en-AU" altLang="zh-TW" dirty="0"/>
          </a:p>
          <a:p>
            <a:r>
              <a:rPr kumimoji="1" lang="en-AU" altLang="zh-TW" dirty="0"/>
              <a:t>Y = number of correctly classified bootstrap samples under the </a:t>
            </a:r>
            <a:r>
              <a:rPr kumimoji="1" lang="en-AU" altLang="zh-TW" dirty="0" err="1"/>
              <a:t>rs</a:t>
            </a:r>
            <a:r>
              <a:rPr kumimoji="1" lang="en-AU" altLang="zh-TW" dirty="0"/>
              <a:t>-fMRI imaging platform.</a:t>
            </a:r>
          </a:p>
          <a:p>
            <a:endParaRPr kumimoji="1" lang="en-AU" altLang="zh-TW" dirty="0"/>
          </a:p>
          <a:p>
            <a:r>
              <a:rPr kumimoji="1" lang="en-AU" altLang="zh-TW" dirty="0"/>
              <a:t>Aim: To identify phenotype variables that is associated with Y</a:t>
            </a:r>
          </a:p>
          <a:p>
            <a:endParaRPr kumimoji="1" lang="en-AU" altLang="zh-TW" dirty="0"/>
          </a:p>
        </p:txBody>
      </p:sp>
      <p:sp>
        <p:nvSpPr>
          <p:cNvPr id="7" name="TextBox 6"/>
          <p:cNvSpPr txBox="1"/>
          <p:nvPr/>
        </p:nvSpPr>
        <p:spPr>
          <a:xfrm>
            <a:off x="1485900" y="833860"/>
            <a:ext cx="4062138"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AU" altLang="zh-TW" dirty="0"/>
              <a:t>Hard and easy measures for </a:t>
            </a:r>
            <a:r>
              <a:rPr kumimoji="1" lang="en-AU" altLang="zh-TW"/>
              <a:t>each subject </a:t>
            </a:r>
            <a:endParaRPr kumimoji="1" lang="zh-TW" altLang="en-US" dirty="0"/>
          </a:p>
        </p:txBody>
      </p:sp>
      <p:sp>
        <p:nvSpPr>
          <p:cNvPr id="9" name="Rounded Rectangle 8"/>
          <p:cNvSpPr/>
          <p:nvPr/>
        </p:nvSpPr>
        <p:spPr>
          <a:xfrm>
            <a:off x="1331641" y="3304310"/>
            <a:ext cx="2222051" cy="540328"/>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Content Placeholder 3"/>
          <p:cNvPicPr>
            <a:picLocks noChangeAspect="1"/>
          </p:cNvPicPr>
          <p:nvPr/>
        </p:nvPicPr>
        <p:blipFill rotWithShape="1">
          <a:blip r:embed="rId3"/>
          <a:srcRect l="5819" t="39223" r="10628" b="53290"/>
          <a:stretch/>
        </p:blipFill>
        <p:spPr>
          <a:xfrm>
            <a:off x="1485900" y="1200925"/>
            <a:ext cx="4775082" cy="203357"/>
          </a:xfrm>
          <a:prstGeom prst="rect">
            <a:avLst/>
          </a:prstGeom>
        </p:spPr>
      </p:pic>
      <p:pic>
        <p:nvPicPr>
          <p:cNvPr id="11" name="Content Placeholder 3"/>
          <p:cNvPicPr>
            <a:picLocks noChangeAspect="1"/>
          </p:cNvPicPr>
          <p:nvPr/>
        </p:nvPicPr>
        <p:blipFill rotWithShape="1">
          <a:blip r:embed="rId3"/>
          <a:srcRect l="89636" t="25286" b="19241"/>
          <a:stretch/>
        </p:blipFill>
        <p:spPr>
          <a:xfrm>
            <a:off x="7065821" y="307093"/>
            <a:ext cx="592280" cy="1506682"/>
          </a:xfrm>
          <a:prstGeom prst="rect">
            <a:avLst/>
          </a:prstGeom>
        </p:spPr>
      </p:pic>
    </p:spTree>
    <p:extLst>
      <p:ext uri="{BB962C8B-B14F-4D97-AF65-F5344CB8AC3E}">
        <p14:creationId xmlns:p14="http://schemas.microsoft.com/office/powerpoint/2010/main" val="41947030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Summary </a:t>
            </a:r>
            <a:r>
              <a:rPr lang="is-IS" dirty="0"/>
              <a:t>… </a:t>
            </a:r>
            <a:endParaRPr lang="en-US" dirty="0"/>
          </a:p>
        </p:txBody>
      </p:sp>
      <p:sp>
        <p:nvSpPr>
          <p:cNvPr id="5" name="Content Placeholder 4"/>
          <p:cNvSpPr>
            <a:spLocks noGrp="1"/>
          </p:cNvSpPr>
          <p:nvPr>
            <p:ph idx="1"/>
          </p:nvPr>
        </p:nvSpPr>
        <p:spPr>
          <a:xfrm>
            <a:off x="1485900" y="1019176"/>
            <a:ext cx="6172200" cy="3750718"/>
          </a:xfrm>
        </p:spPr>
        <p:txBody>
          <a:bodyPr>
            <a:normAutofit fontScale="70000" lnSpcReduction="20000"/>
          </a:bodyPr>
          <a:lstStyle/>
          <a:p>
            <a:endParaRPr lang="en-AU" dirty="0"/>
          </a:p>
          <a:p>
            <a:r>
              <a:rPr lang="en-US" dirty="0">
                <a:solidFill>
                  <a:srgbClr val="C00000"/>
                </a:solidFill>
              </a:rPr>
              <a:t>Before actual vertical integration</a:t>
            </a:r>
          </a:p>
          <a:p>
            <a:pPr lvl="1"/>
            <a:r>
              <a:rPr lang="en-AU" dirty="0"/>
              <a:t>Each data platform has its own challenges.</a:t>
            </a:r>
          </a:p>
          <a:p>
            <a:pPr lvl="1"/>
            <a:r>
              <a:rPr lang="en-AU" dirty="0"/>
              <a:t>Cross-validating platform specific bio-markers.</a:t>
            </a:r>
          </a:p>
          <a:p>
            <a:pPr lvl="1"/>
            <a:r>
              <a:rPr lang="en-US" dirty="0"/>
              <a:t>Looking at prognostic markers differently, this includes</a:t>
            </a:r>
          </a:p>
          <a:p>
            <a:pPr lvl="2"/>
            <a:r>
              <a:rPr lang="en-US" dirty="0"/>
              <a:t>selecting features with differential variability, and</a:t>
            </a:r>
          </a:p>
          <a:p>
            <a:pPr lvl="2"/>
            <a:r>
              <a:rPr lang="en-US" dirty="0"/>
              <a:t>selecting features with disturbed network.</a:t>
            </a:r>
          </a:p>
          <a:p>
            <a:pPr lvl="1"/>
            <a:endParaRPr lang="en-US" dirty="0"/>
          </a:p>
          <a:p>
            <a:r>
              <a:rPr lang="en-US" dirty="0">
                <a:solidFill>
                  <a:srgbClr val="C00000"/>
                </a:solidFill>
              </a:rPr>
              <a:t>Vertical integration</a:t>
            </a:r>
            <a:endParaRPr lang="en-US" dirty="0"/>
          </a:p>
          <a:p>
            <a:pPr lvl="1"/>
            <a:r>
              <a:rPr lang="en-AU" dirty="0"/>
              <a:t>Good </a:t>
            </a:r>
            <a:r>
              <a:rPr lang="en-AU" dirty="0" err="1"/>
              <a:t>clinico-pathogical</a:t>
            </a:r>
            <a:r>
              <a:rPr lang="en-AU" dirty="0"/>
              <a:t> data is invaluable.</a:t>
            </a:r>
          </a:p>
          <a:p>
            <a:pPr lvl="1"/>
            <a:r>
              <a:rPr lang="en-AU" dirty="0"/>
              <a:t>Interaction effects are difficult to find when </a:t>
            </a:r>
            <a:r>
              <a:rPr lang="en-AU" i="1" dirty="0"/>
              <a:t>p</a:t>
            </a:r>
            <a:r>
              <a:rPr lang="en-AU" dirty="0"/>
              <a:t> is large.</a:t>
            </a:r>
            <a:endParaRPr lang="en-US" dirty="0"/>
          </a:p>
          <a:p>
            <a:pPr lvl="1"/>
            <a:r>
              <a:rPr lang="en-US" dirty="0"/>
              <a:t>Multi-stage classification framework has the potential to identify interaction effects in large data as well as cost of individual platform.</a:t>
            </a:r>
          </a:p>
          <a:p>
            <a:pPr lvl="1"/>
            <a:endParaRPr lang="en-US" dirty="0"/>
          </a:p>
          <a:p>
            <a:r>
              <a:rPr lang="en-US" dirty="0">
                <a:solidFill>
                  <a:srgbClr val="C00000"/>
                </a:solidFill>
              </a:rPr>
              <a:t>Concept of </a:t>
            </a:r>
            <a:r>
              <a:rPr lang="en-US" dirty="0" err="1">
                <a:solidFill>
                  <a:srgbClr val="C00000"/>
                </a:solidFill>
              </a:rPr>
              <a:t>classifiability</a:t>
            </a:r>
            <a:endParaRPr lang="en-US" dirty="0">
              <a:solidFill>
                <a:srgbClr val="C00000"/>
              </a:solidFill>
            </a:endParaRPr>
          </a:p>
          <a:p>
            <a:pPr lvl="1"/>
            <a:r>
              <a:rPr lang="en-AU" dirty="0"/>
              <a:t>‘Hard’ and ‘Easy’ classification </a:t>
            </a:r>
            <a:r>
              <a:rPr lang="en-US" dirty="0"/>
              <a:t>will lead to patient specific accuracy. </a:t>
            </a:r>
          </a:p>
          <a:p>
            <a:pPr lvl="1"/>
            <a:r>
              <a:rPr lang="en-AU" dirty="0"/>
              <a:t>‘Hard’ and ‘Easy’ classification also helps to find interaction terms.</a:t>
            </a:r>
          </a:p>
          <a:p>
            <a:pPr lvl="1"/>
            <a:r>
              <a:rPr lang="en-US" dirty="0"/>
              <a:t>We may observe quality issue instead of cohort heterogeneity.</a:t>
            </a:r>
          </a:p>
          <a:p>
            <a:pPr lvl="1"/>
            <a:endParaRPr lang="en-US"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4298412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499" y="-101432"/>
            <a:ext cx="6172200" cy="857250"/>
          </a:xfrm>
        </p:spPr>
        <p:txBody>
          <a:bodyPr/>
          <a:lstStyle/>
          <a:p>
            <a:r>
              <a:rPr lang="en-US"/>
              <a:t>Prognosis </a:t>
            </a:r>
            <a:r>
              <a:rPr lang="en-US" dirty="0"/>
              <a:t>and biomarkers </a:t>
            </a:r>
            <a:r>
              <a:rPr lang="is-IS" dirty="0"/>
              <a:t>…</a:t>
            </a:r>
            <a:endParaRPr lang="en-US" dirty="0"/>
          </a:p>
        </p:txBody>
      </p:sp>
      <p:pic>
        <p:nvPicPr>
          <p:cNvPr id="3" name="Picture 2" descr="CEBPB_NF2.pdf"/>
          <p:cNvPicPr>
            <a:picLocks noChangeAspect="1"/>
          </p:cNvPicPr>
          <p:nvPr/>
        </p:nvPicPr>
        <p:blipFill>
          <a:blip r:embed="rId3"/>
          <a:stretch>
            <a:fillRect/>
          </a:stretch>
        </p:blipFill>
        <p:spPr>
          <a:xfrm>
            <a:off x="2177989" y="823321"/>
            <a:ext cx="2211385" cy="1272805"/>
          </a:xfrm>
          <a:prstGeom prst="rect">
            <a:avLst/>
          </a:prstGeom>
        </p:spPr>
      </p:pic>
      <p:pic>
        <p:nvPicPr>
          <p:cNvPr id="4" name="Picture 3" descr="Correlation_measure.pdf"/>
          <p:cNvPicPr>
            <a:picLocks noChangeAspect="1"/>
          </p:cNvPicPr>
          <p:nvPr/>
        </p:nvPicPr>
        <p:blipFill rotWithShape="1">
          <a:blip r:embed="rId4"/>
          <a:srcRect l="7679" r="47733" b="14667"/>
          <a:stretch/>
        </p:blipFill>
        <p:spPr>
          <a:xfrm>
            <a:off x="1293919" y="843559"/>
            <a:ext cx="901817" cy="1130529"/>
          </a:xfrm>
          <a:prstGeom prst="rect">
            <a:avLst/>
          </a:prstGeom>
        </p:spPr>
      </p:pic>
      <p:sp>
        <p:nvSpPr>
          <p:cNvPr id="5" name="TextBox 4"/>
          <p:cNvSpPr txBox="1"/>
          <p:nvPr/>
        </p:nvSpPr>
        <p:spPr>
          <a:xfrm>
            <a:off x="1293920" y="3076304"/>
            <a:ext cx="1890210" cy="646331"/>
          </a:xfrm>
          <a:prstGeom prst="rect">
            <a:avLst/>
          </a:prstGeom>
          <a:noFill/>
        </p:spPr>
        <p:txBody>
          <a:bodyPr wrap="square" rtlCol="0">
            <a:spAutoFit/>
          </a:bodyPr>
          <a:lstStyle/>
          <a:p>
            <a:pPr algn="ctr"/>
            <a:r>
              <a:rPr lang="en-US" sz="1200" b="1" dirty="0">
                <a:solidFill>
                  <a:srgbClr val="00B050"/>
                </a:solidFill>
              </a:rPr>
              <a:t>Multi-stage classification </a:t>
            </a:r>
          </a:p>
          <a:p>
            <a:pPr algn="ctr"/>
            <a:r>
              <a:rPr lang="en-US" sz="1200" b="1" dirty="0">
                <a:solidFill>
                  <a:srgbClr val="00B050"/>
                </a:solidFill>
              </a:rPr>
              <a:t>based on classifiably</a:t>
            </a:r>
          </a:p>
        </p:txBody>
      </p:sp>
      <p:pic>
        <p:nvPicPr>
          <p:cNvPr id="6" name="Picture 5"/>
          <p:cNvPicPr>
            <a:picLocks noChangeAspect="1"/>
          </p:cNvPicPr>
          <p:nvPr/>
        </p:nvPicPr>
        <p:blipFill>
          <a:blip r:embed="rId5" cstate="print"/>
          <a:stretch>
            <a:fillRect/>
          </a:stretch>
        </p:blipFill>
        <p:spPr>
          <a:xfrm>
            <a:off x="1263194" y="3792943"/>
            <a:ext cx="3472829" cy="954206"/>
          </a:xfrm>
          <a:prstGeom prst="rect">
            <a:avLst/>
          </a:prstGeom>
        </p:spPr>
      </p:pic>
      <p:sp>
        <p:nvSpPr>
          <p:cNvPr id="7" name="TextBox 6"/>
          <p:cNvSpPr txBox="1"/>
          <p:nvPr/>
        </p:nvSpPr>
        <p:spPr>
          <a:xfrm>
            <a:off x="1644314" y="2035598"/>
            <a:ext cx="1047083" cy="461665"/>
          </a:xfrm>
          <a:prstGeom prst="rect">
            <a:avLst/>
          </a:prstGeom>
          <a:noFill/>
        </p:spPr>
        <p:txBody>
          <a:bodyPr wrap="none" rtlCol="0">
            <a:spAutoFit/>
          </a:bodyPr>
          <a:lstStyle/>
          <a:p>
            <a:pPr algn="ctr"/>
            <a:r>
              <a:rPr lang="en-US" sz="1200" b="1" dirty="0">
                <a:solidFill>
                  <a:srgbClr val="00B050"/>
                </a:solidFill>
              </a:rPr>
              <a:t>Network as </a:t>
            </a:r>
          </a:p>
          <a:p>
            <a:pPr algn="ctr"/>
            <a:r>
              <a:rPr lang="en-US" sz="1200" b="1" dirty="0">
                <a:solidFill>
                  <a:srgbClr val="00B050"/>
                </a:solidFill>
              </a:rPr>
              <a:t>biomarkers</a:t>
            </a:r>
          </a:p>
        </p:txBody>
      </p:sp>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890" y="307361"/>
            <a:ext cx="2125192" cy="2117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6262865" y="2891638"/>
            <a:ext cx="1701108" cy="646331"/>
          </a:xfrm>
          <a:prstGeom prst="rect">
            <a:avLst/>
          </a:prstGeom>
          <a:noFill/>
        </p:spPr>
        <p:txBody>
          <a:bodyPr wrap="none" rtlCol="0">
            <a:spAutoFit/>
          </a:bodyPr>
          <a:lstStyle/>
          <a:p>
            <a:pPr algn="ctr"/>
            <a:r>
              <a:rPr lang="en-US" sz="1200" b="1" dirty="0">
                <a:solidFill>
                  <a:srgbClr val="00B050"/>
                </a:solidFill>
              </a:rPr>
              <a:t>Evaluation</a:t>
            </a:r>
          </a:p>
          <a:p>
            <a:pPr algn="ctr"/>
            <a:r>
              <a:rPr lang="en-US" sz="1200" b="1" dirty="0">
                <a:solidFill>
                  <a:srgbClr val="00B050"/>
                </a:solidFill>
              </a:rPr>
              <a:t>Strategies including </a:t>
            </a:r>
          </a:p>
          <a:p>
            <a:pPr algn="ctr"/>
            <a:r>
              <a:rPr lang="en-US" sz="1200" b="1" dirty="0">
                <a:solidFill>
                  <a:srgbClr val="00B050"/>
                </a:solidFill>
              </a:rPr>
              <a:t>Informative markers</a:t>
            </a:r>
          </a:p>
        </p:txBody>
      </p:sp>
      <p:sp>
        <p:nvSpPr>
          <p:cNvPr id="10" name="TextBox 9"/>
          <p:cNvSpPr txBox="1"/>
          <p:nvPr/>
        </p:nvSpPr>
        <p:spPr>
          <a:xfrm>
            <a:off x="3618703" y="2441513"/>
            <a:ext cx="2274982" cy="923330"/>
          </a:xfrm>
          <a:prstGeom prst="rect">
            <a:avLst/>
          </a:prstGeom>
          <a:noFill/>
        </p:spPr>
        <p:txBody>
          <a:bodyPr wrap="none" rtlCol="0">
            <a:spAutoFit/>
          </a:bodyPr>
          <a:lstStyle/>
          <a:p>
            <a:pPr algn="ctr"/>
            <a:r>
              <a:rPr lang="en-US" b="1" dirty="0">
                <a:solidFill>
                  <a:schemeClr val="accent6">
                    <a:lumMod val="60000"/>
                    <a:lumOff val="40000"/>
                  </a:schemeClr>
                </a:solidFill>
              </a:rPr>
              <a:t>Statistical machine</a:t>
            </a:r>
          </a:p>
          <a:p>
            <a:pPr algn="ctr"/>
            <a:r>
              <a:rPr lang="en-US" b="1" dirty="0">
                <a:solidFill>
                  <a:schemeClr val="accent6">
                    <a:lumMod val="60000"/>
                    <a:lumOff val="40000"/>
                  </a:schemeClr>
                </a:solidFill>
              </a:rPr>
              <a:t>learning </a:t>
            </a:r>
          </a:p>
          <a:p>
            <a:pPr algn="ctr"/>
            <a:endParaRPr lang="en-US" b="1" dirty="0">
              <a:solidFill>
                <a:schemeClr val="accent6">
                  <a:lumMod val="60000"/>
                  <a:lumOff val="40000"/>
                </a:schemeClr>
              </a:solidFill>
            </a:endParaRPr>
          </a:p>
        </p:txBody>
      </p:sp>
      <p:pic>
        <p:nvPicPr>
          <p:cNvPr id="11" name="Content Placeholder 8" descr="malaMelanoma.png"/>
          <p:cNvPicPr>
            <a:picLocks noChangeAspect="1"/>
          </p:cNvPicPr>
          <p:nvPr/>
        </p:nvPicPr>
        <p:blipFill>
          <a:blip r:embed="rId7" cstate="print">
            <a:extLst>
              <a:ext uri="{28A0092B-C50C-407E-A947-70E740481C1C}">
                <a14:useLocalDpi xmlns:a14="http://schemas.microsoft.com/office/drawing/2010/main" val="0"/>
              </a:ext>
            </a:extLst>
          </a:blip>
          <a:srcRect t="-37618" b="-37618"/>
          <a:stretch>
            <a:fillRect/>
          </a:stretch>
        </p:blipFill>
        <p:spPr>
          <a:xfrm>
            <a:off x="5011715" y="2935006"/>
            <a:ext cx="2193813" cy="2540906"/>
          </a:xfrm>
          <a:prstGeom prst="rect">
            <a:avLst/>
          </a:prstGeom>
        </p:spPr>
      </p:pic>
      <p:sp>
        <p:nvSpPr>
          <p:cNvPr id="12" name="TextBox 11"/>
          <p:cNvSpPr txBox="1"/>
          <p:nvPr/>
        </p:nvSpPr>
        <p:spPr>
          <a:xfrm>
            <a:off x="4781703" y="1143488"/>
            <a:ext cx="1050288" cy="646331"/>
          </a:xfrm>
          <a:prstGeom prst="rect">
            <a:avLst/>
          </a:prstGeom>
          <a:noFill/>
        </p:spPr>
        <p:txBody>
          <a:bodyPr wrap="none" rtlCol="0">
            <a:spAutoFit/>
          </a:bodyPr>
          <a:lstStyle/>
          <a:p>
            <a:pPr algn="ctr"/>
            <a:r>
              <a:rPr lang="en-US" sz="1200" b="1" dirty="0">
                <a:solidFill>
                  <a:srgbClr val="00B050"/>
                </a:solidFill>
              </a:rPr>
              <a:t>Genes with </a:t>
            </a:r>
          </a:p>
          <a:p>
            <a:pPr algn="ctr"/>
            <a:r>
              <a:rPr lang="en-US" sz="1200" b="1" dirty="0">
                <a:solidFill>
                  <a:srgbClr val="00B050"/>
                </a:solidFill>
              </a:rPr>
              <a:t>differential </a:t>
            </a:r>
          </a:p>
          <a:p>
            <a:pPr algn="ctr"/>
            <a:r>
              <a:rPr lang="en-US" sz="1200" b="1" dirty="0">
                <a:solidFill>
                  <a:srgbClr val="00B050"/>
                </a:solidFill>
              </a:rPr>
              <a:t>distribution</a:t>
            </a: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5834" y="4459874"/>
            <a:ext cx="1775166" cy="608424"/>
          </a:xfrm>
          <a:prstGeom prst="rect">
            <a:avLst/>
          </a:prstGeom>
        </p:spPr>
      </p:pic>
      <p:sp>
        <p:nvSpPr>
          <p:cNvPr id="14" name="Rounded Rectangle 13"/>
          <p:cNvSpPr/>
          <p:nvPr/>
        </p:nvSpPr>
        <p:spPr>
          <a:xfrm>
            <a:off x="1190900" y="3009197"/>
            <a:ext cx="3592088" cy="2014682"/>
          </a:xfrm>
          <a:prstGeom prst="roundRect">
            <a:avLst/>
          </a:prstGeom>
          <a:noFill/>
          <a:ln w="38100">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5437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AU" altLang="zh-TW" dirty="0" err="1"/>
              <a:t>omics</a:t>
            </a:r>
            <a:r>
              <a:rPr kumimoji="1" lang="en-AU" altLang="zh-TW" dirty="0"/>
              <a:t> data</a:t>
            </a:r>
            <a:endParaRPr kumimoji="1" lang="zh-TW" altLang="en-US" dirty="0"/>
          </a:p>
        </p:txBody>
      </p:sp>
      <p:sp>
        <p:nvSpPr>
          <p:cNvPr id="3" name="Content Placeholder 2"/>
          <p:cNvSpPr>
            <a:spLocks noGrp="1"/>
          </p:cNvSpPr>
          <p:nvPr>
            <p:ph idx="1"/>
          </p:nvPr>
        </p:nvSpPr>
        <p:spPr/>
        <p:txBody>
          <a:bodyPr>
            <a:normAutofit fontScale="70000" lnSpcReduction="20000"/>
          </a:bodyPr>
          <a:lstStyle/>
          <a:p>
            <a:pPr algn="just"/>
            <a:r>
              <a:rPr kumimoji="1" lang="en-AU" altLang="zh-TW" dirty="0"/>
              <a:t>mRNA gene expression</a:t>
            </a:r>
          </a:p>
          <a:p>
            <a:pPr lvl="1" algn="just"/>
            <a:r>
              <a:rPr kumimoji="1" lang="en-AU" altLang="zh-TW" i="0" u="none" strike="noStrike" baseline="0" dirty="0"/>
              <a:t>Human-6</a:t>
            </a:r>
            <a:r>
              <a:rPr kumimoji="1" lang="en-AU" altLang="zh-TW" i="0" u="none" strike="noStrike" dirty="0"/>
              <a:t> v3 expression </a:t>
            </a:r>
            <a:r>
              <a:rPr kumimoji="1" lang="en-AU" altLang="zh-TW" i="0" u="none" strike="noStrike" dirty="0" err="1"/>
              <a:t>BeadChips</a:t>
            </a:r>
            <a:r>
              <a:rPr kumimoji="1" lang="en-AU" altLang="zh-TW" i="0" u="none" strike="noStrike" dirty="0"/>
              <a:t> (</a:t>
            </a:r>
            <a:r>
              <a:rPr kumimoji="1" lang="en-AU" altLang="zh-TW" i="0" u="none" strike="noStrike" dirty="0" err="1"/>
              <a:t>Illuminia</a:t>
            </a:r>
            <a:r>
              <a:rPr kumimoji="1" lang="en-AU" altLang="zh-TW" dirty="0"/>
              <a:t>);</a:t>
            </a:r>
          </a:p>
          <a:p>
            <a:pPr lvl="1" algn="just"/>
            <a:r>
              <a:rPr kumimoji="1" lang="en-AU" altLang="zh-TW" dirty="0"/>
              <a:t>Processing: VST, </a:t>
            </a:r>
            <a:r>
              <a:rPr kumimoji="1" lang="en-AU" altLang="zh-TW" dirty="0" err="1"/>
              <a:t>quantile</a:t>
            </a:r>
            <a:r>
              <a:rPr kumimoji="1" lang="en-AU" altLang="zh-TW" dirty="0"/>
              <a:t> normalization with u</a:t>
            </a:r>
            <a:r>
              <a:rPr kumimoji="1" lang="en-AU" altLang="zh-TW" i="0" u="none" strike="noStrike" baseline="0" dirty="0"/>
              <a:t>nexpressed</a:t>
            </a:r>
            <a:r>
              <a:rPr kumimoji="1" lang="en-AU" altLang="zh-TW" i="0" u="none" strike="noStrike" dirty="0"/>
              <a:t> probes were remove (48802 </a:t>
            </a:r>
            <a:r>
              <a:rPr kumimoji="1" lang="en-AU" altLang="zh-TW" i="0" u="none" strike="noStrike" dirty="0">
                <a:sym typeface="Wingdings"/>
              </a:rPr>
              <a:t> 26085)</a:t>
            </a:r>
          </a:p>
          <a:p>
            <a:pPr lvl="1" algn="just"/>
            <a:endParaRPr lang="en-AU" altLang="zh-TW" i="0" u="none" strike="noStrike" baseline="0" dirty="0"/>
          </a:p>
          <a:p>
            <a:r>
              <a:rPr kumimoji="1" lang="en-AU" altLang="zh-TW" dirty="0"/>
              <a:t>microRNA expression</a:t>
            </a:r>
          </a:p>
          <a:p>
            <a:pPr lvl="1"/>
            <a:r>
              <a:rPr kumimoji="1" lang="en-AU" altLang="zh-TW" dirty="0"/>
              <a:t>Agilent platform;</a:t>
            </a:r>
          </a:p>
          <a:p>
            <a:pPr lvl="1"/>
            <a:r>
              <a:rPr kumimoji="1" lang="en-AU" altLang="zh-TW" dirty="0"/>
              <a:t>Processing: </a:t>
            </a:r>
            <a:r>
              <a:rPr kumimoji="1" lang="en-AU" altLang="zh-TW" dirty="0" err="1"/>
              <a:t>quantile</a:t>
            </a:r>
            <a:r>
              <a:rPr kumimoji="1" lang="en-AU" altLang="zh-TW" dirty="0"/>
              <a:t> normalization and probe expression were average over technical replicates;</a:t>
            </a:r>
          </a:p>
          <a:p>
            <a:pPr lvl="1"/>
            <a:r>
              <a:rPr kumimoji="1" lang="en-AU" altLang="zh-TW" dirty="0">
                <a:solidFill>
                  <a:srgbClr val="A6A6A6"/>
                </a:solidFill>
              </a:rPr>
              <a:t>Large proportion of unexpressed probes in the data.</a:t>
            </a:r>
          </a:p>
          <a:p>
            <a:pPr lvl="1"/>
            <a:r>
              <a:rPr kumimoji="1" lang="en-AU" altLang="zh-TW" dirty="0">
                <a:solidFill>
                  <a:srgbClr val="A6A6A6"/>
                </a:solidFill>
              </a:rPr>
              <a:t>Summarizing from technical replicates values </a:t>
            </a:r>
            <a:r>
              <a:rPr kumimoji="1" lang="en-AU" altLang="zh-TW" dirty="0">
                <a:solidFill>
                  <a:srgbClr val="A6A6A6"/>
                </a:solidFill>
                <a:sym typeface="Wingdings"/>
              </a:rPr>
              <a:t> probes  </a:t>
            </a:r>
            <a:r>
              <a:rPr kumimoji="1" lang="en-AU" altLang="zh-TW" dirty="0" err="1">
                <a:solidFill>
                  <a:srgbClr val="A6A6A6"/>
                </a:solidFill>
                <a:sym typeface="Wingdings"/>
              </a:rPr>
              <a:t>miRNAs</a:t>
            </a:r>
            <a:r>
              <a:rPr kumimoji="1" lang="en-AU" altLang="zh-TW" dirty="0">
                <a:solidFill>
                  <a:srgbClr val="A6A6A6"/>
                </a:solidFill>
                <a:sym typeface="Wingdings"/>
              </a:rPr>
              <a:t>.</a:t>
            </a:r>
            <a:endParaRPr kumimoji="1" lang="en-AU" altLang="zh-TW" dirty="0">
              <a:solidFill>
                <a:srgbClr val="A6A6A6"/>
              </a:solidFill>
            </a:endParaRPr>
          </a:p>
          <a:p>
            <a:pPr lvl="1"/>
            <a:endParaRPr kumimoji="1" lang="en-AU" altLang="zh-TW" dirty="0"/>
          </a:p>
          <a:p>
            <a:r>
              <a:rPr kumimoji="1" lang="en-AU" altLang="zh-TW" dirty="0" err="1"/>
              <a:t>iTRAQ</a:t>
            </a:r>
            <a:r>
              <a:rPr kumimoji="1" lang="en-AU" altLang="zh-TW" dirty="0"/>
              <a:t> protein expression</a:t>
            </a:r>
          </a:p>
          <a:p>
            <a:pPr lvl="1"/>
            <a:r>
              <a:rPr kumimoji="1" lang="en-AU" altLang="zh-TW" dirty="0"/>
              <a:t>QSTAR MS/MS and initial processing with </a:t>
            </a:r>
            <a:r>
              <a:rPr kumimoji="1" lang="en-AU" altLang="zh-TW" dirty="0" err="1"/>
              <a:t>ProteinPilot</a:t>
            </a:r>
            <a:r>
              <a:rPr kumimoji="1" lang="en-AU" altLang="zh-TW" dirty="0"/>
              <a:t> 3.0;</a:t>
            </a:r>
          </a:p>
          <a:p>
            <a:pPr lvl="1"/>
            <a:r>
              <a:rPr kumimoji="1" lang="en-AU" altLang="zh-TW" dirty="0">
                <a:solidFill>
                  <a:srgbClr val="A6A6A6"/>
                </a:solidFill>
              </a:rPr>
              <a:t>Large number of missing value mainly due to different sets of protein being identified from different runs.</a:t>
            </a:r>
          </a:p>
          <a:p>
            <a:pPr lvl="1"/>
            <a:r>
              <a:rPr kumimoji="1" lang="en-AU" altLang="zh-TW" dirty="0">
                <a:solidFill>
                  <a:srgbClr val="A6A6A6"/>
                </a:solidFill>
              </a:rPr>
              <a:t>Summarizing spectrum values </a:t>
            </a:r>
            <a:r>
              <a:rPr kumimoji="1" lang="en-AU" altLang="zh-TW" dirty="0">
                <a:solidFill>
                  <a:srgbClr val="A6A6A6"/>
                </a:solidFill>
                <a:sym typeface="Wingdings"/>
              </a:rPr>
              <a:t> peptides  protein.</a:t>
            </a:r>
            <a:endParaRPr kumimoji="1" lang="en-AU" altLang="zh-TW" dirty="0">
              <a:solidFill>
                <a:srgbClr val="A6A6A6"/>
              </a:solidFill>
            </a:endParaRPr>
          </a:p>
          <a:p>
            <a:pPr marL="342900" lvl="1" indent="0">
              <a:buNone/>
            </a:pPr>
            <a:endParaRPr kumimoji="1" lang="en-AU" altLang="zh-TW" dirty="0">
              <a:solidFill>
                <a:srgbClr val="A6A6A6"/>
              </a:solidFill>
            </a:endParaRPr>
          </a:p>
          <a:p>
            <a:pPr lvl="1"/>
            <a:endParaRPr kumimoji="1" lang="en-AU" altLang="zh-TW" dirty="0"/>
          </a:p>
          <a:p>
            <a:pPr lvl="1"/>
            <a:endParaRPr kumimoji="1" lang="en-AU" altLang="zh-TW" dirty="0"/>
          </a:p>
          <a:p>
            <a:pPr lvl="1"/>
            <a:endParaRPr kumimoji="1" lang="en-AU" altLang="zh-TW" dirty="0"/>
          </a:p>
          <a:p>
            <a:pPr lvl="1"/>
            <a:endParaRPr kumimoji="1" lang="en-AU" altLang="zh-TW" dirty="0"/>
          </a:p>
          <a:p>
            <a:pPr lvl="1"/>
            <a:endParaRPr kumimoji="1" lang="en-AU" altLang="zh-TW" dirty="0"/>
          </a:p>
        </p:txBody>
      </p:sp>
    </p:spTree>
    <p:extLst>
      <p:ext uri="{BB962C8B-B14F-4D97-AF65-F5344CB8AC3E}">
        <p14:creationId xmlns:p14="http://schemas.microsoft.com/office/powerpoint/2010/main" val="33324324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25" dirty="0" err="1"/>
              <a:t>Semisupervised</a:t>
            </a:r>
            <a:r>
              <a:rPr lang="en-US" sz="2025" dirty="0"/>
              <a:t> Bayesian diagonal quadratic discriminant Analysis with variable selection</a:t>
            </a:r>
            <a:br>
              <a:rPr lang="en-US" sz="2025" dirty="0"/>
            </a:br>
            <a:r>
              <a:rPr lang="en-US" sz="2025" dirty="0"/>
              <a:t>John Ormerod and </a:t>
            </a:r>
            <a:r>
              <a:rPr lang="en-US" sz="2025" dirty="0" err="1"/>
              <a:t>Weichang</a:t>
            </a:r>
            <a:r>
              <a:rPr lang="en-US" sz="2025" dirty="0"/>
              <a:t> Yu</a:t>
            </a:r>
            <a:endParaRPr lang="en-AU" sz="2025" dirty="0"/>
          </a:p>
        </p:txBody>
      </p:sp>
      <p:sp>
        <p:nvSpPr>
          <p:cNvPr id="3" name="Content Placeholder 2"/>
          <p:cNvSpPr>
            <a:spLocks noGrp="1"/>
          </p:cNvSpPr>
          <p:nvPr>
            <p:ph sz="half" idx="1"/>
          </p:nvPr>
        </p:nvSpPr>
        <p:spPr>
          <a:xfrm>
            <a:off x="1485901" y="982023"/>
            <a:ext cx="3942847" cy="2447628"/>
          </a:xfrm>
        </p:spPr>
        <p:txBody>
          <a:bodyPr>
            <a:noAutofit/>
          </a:bodyPr>
          <a:lstStyle/>
          <a:p>
            <a:r>
              <a:rPr lang="en-US" sz="1500" dirty="0"/>
              <a:t>Classification via DQDA where a subset of samples are labelled and a subset of samples are unlabeled.</a:t>
            </a:r>
          </a:p>
          <a:p>
            <a:r>
              <a:rPr lang="en-US" sz="1500" dirty="0" err="1"/>
              <a:t>Variational</a:t>
            </a:r>
            <a:r>
              <a:rPr lang="en-US" sz="1500" dirty="0"/>
              <a:t> Bayes is used to select features and handle missing class labels.</a:t>
            </a:r>
          </a:p>
          <a:p>
            <a:r>
              <a:rPr lang="en-US" sz="1500" dirty="0"/>
              <a:t>Asymptotic distribution of Bayes factors is derived under the null hypothesis (that a feature is not included) which allows control of Type I error.</a:t>
            </a:r>
          </a:p>
          <a:p>
            <a:r>
              <a:rPr lang="en-US" sz="1500" dirty="0"/>
              <a:t>Resulting method is very fast since it only depends on univariate sufficient statistics (5 fold cv with n = 50, p = 23000 in under a second).</a:t>
            </a:r>
          </a:p>
          <a:p>
            <a:r>
              <a:rPr lang="en-US" sz="1500" dirty="0" err="1"/>
              <a:t>Semisupervised</a:t>
            </a:r>
            <a:r>
              <a:rPr lang="en-US" sz="1500" dirty="0"/>
              <a:t> method gives slightly reduced (but statistically significant) error rates.</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53534" y="982023"/>
            <a:ext cx="1835720" cy="2447628"/>
          </a:xfrm>
        </p:spPr>
      </p:pic>
      <p:pic>
        <p:nvPicPr>
          <p:cNvPr id="6" name="Picture 5"/>
          <p:cNvPicPr>
            <a:picLocks noChangeAspect="1"/>
          </p:cNvPicPr>
          <p:nvPr/>
        </p:nvPicPr>
        <p:blipFill rotWithShape="1">
          <a:blip r:embed="rId3"/>
          <a:srcRect l="19977" r="23408" b="35098"/>
          <a:stretch/>
        </p:blipFill>
        <p:spPr>
          <a:xfrm>
            <a:off x="6698892" y="3678843"/>
            <a:ext cx="976603" cy="972108"/>
          </a:xfrm>
          <a:prstGeom prst="rect">
            <a:avLst/>
          </a:prstGeom>
        </p:spPr>
      </p:pic>
      <p:pic>
        <p:nvPicPr>
          <p:cNvPr id="7" name="Picture 6"/>
          <p:cNvPicPr>
            <a:picLocks noChangeAspect="1"/>
          </p:cNvPicPr>
          <p:nvPr/>
        </p:nvPicPr>
        <p:blipFill rotWithShape="1">
          <a:blip r:embed="rId4"/>
          <a:srcRect b="10539"/>
          <a:stretch/>
        </p:blipFill>
        <p:spPr>
          <a:xfrm>
            <a:off x="5886685" y="3712382"/>
            <a:ext cx="799910" cy="972108"/>
          </a:xfrm>
          <a:prstGeom prst="rect">
            <a:avLst/>
          </a:prstGeom>
        </p:spPr>
      </p:pic>
      <p:sp>
        <p:nvSpPr>
          <p:cNvPr id="8" name="Oval 7"/>
          <p:cNvSpPr/>
          <p:nvPr/>
        </p:nvSpPr>
        <p:spPr>
          <a:xfrm>
            <a:off x="3005826" y="4715715"/>
            <a:ext cx="506060" cy="351901"/>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 name="Chord 8"/>
          <p:cNvSpPr/>
          <p:nvPr/>
        </p:nvSpPr>
        <p:spPr>
          <a:xfrm>
            <a:off x="2980513" y="4714885"/>
            <a:ext cx="516554" cy="352325"/>
          </a:xfrm>
          <a:prstGeom prst="chord">
            <a:avLst>
              <a:gd name="adj1" fmla="val 4841948"/>
              <a:gd name="adj2" fmla="val 1666743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319631" y="4711318"/>
            <a:ext cx="506060" cy="3519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107400" y="4711317"/>
            <a:ext cx="506060" cy="351901"/>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 name="Cross 11"/>
          <p:cNvSpPr/>
          <p:nvPr/>
        </p:nvSpPr>
        <p:spPr>
          <a:xfrm>
            <a:off x="3904826" y="4745137"/>
            <a:ext cx="180020" cy="248549"/>
          </a:xfrm>
          <a:prstGeom prst="plus">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29600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74544"/>
            <a:ext cx="6172200" cy="857250"/>
          </a:xfrm>
        </p:spPr>
        <p:txBody>
          <a:bodyPr/>
          <a:lstStyle/>
          <a:p>
            <a:r>
              <a:rPr lang="en-AU" dirty="0"/>
              <a:t>Node overlap among cancers</a:t>
            </a:r>
          </a:p>
        </p:txBody>
      </p:sp>
      <p:pic>
        <p:nvPicPr>
          <p:cNvPr id="223234" name="Picture 2"/>
          <p:cNvPicPr>
            <a:picLocks noChangeAspect="1" noChangeArrowheads="1"/>
          </p:cNvPicPr>
          <p:nvPr/>
        </p:nvPicPr>
        <p:blipFill>
          <a:blip r:embed="rId2" cstate="print"/>
          <a:srcRect b="599"/>
          <a:stretch>
            <a:fillRect/>
          </a:stretch>
        </p:blipFill>
        <p:spPr bwMode="auto">
          <a:xfrm>
            <a:off x="1235508" y="681541"/>
            <a:ext cx="6630859" cy="3206639"/>
          </a:xfrm>
          <a:prstGeom prst="rect">
            <a:avLst/>
          </a:prstGeom>
          <a:noFill/>
          <a:ln w="9525">
            <a:noFill/>
            <a:miter lim="800000"/>
            <a:headEnd/>
            <a:tailEnd/>
          </a:ln>
        </p:spPr>
      </p:pic>
      <p:sp>
        <p:nvSpPr>
          <p:cNvPr id="4" name="TextBox 3"/>
          <p:cNvSpPr txBox="1"/>
          <p:nvPr/>
        </p:nvSpPr>
        <p:spPr>
          <a:xfrm>
            <a:off x="5274079" y="4245936"/>
            <a:ext cx="3608680" cy="369332"/>
          </a:xfrm>
          <a:prstGeom prst="rect">
            <a:avLst/>
          </a:prstGeom>
          <a:noFill/>
        </p:spPr>
        <p:txBody>
          <a:bodyPr wrap="none" rtlCol="0">
            <a:spAutoFit/>
          </a:bodyPr>
          <a:lstStyle/>
          <a:p>
            <a:r>
              <a:rPr lang="en-AU" dirty="0">
                <a:solidFill>
                  <a:schemeClr val="accent6">
                    <a:lumMod val="75000"/>
                  </a:schemeClr>
                </a:solidFill>
              </a:rPr>
              <a:t>Lowly mutated </a:t>
            </a:r>
            <a:r>
              <a:rPr lang="en-AU" dirty="0"/>
              <a:t>---- </a:t>
            </a:r>
            <a:r>
              <a:rPr lang="en-AU" dirty="0">
                <a:solidFill>
                  <a:srgbClr val="FF0000"/>
                </a:solidFill>
              </a:rPr>
              <a:t>highly mutated</a:t>
            </a:r>
          </a:p>
        </p:txBody>
      </p:sp>
      <p:sp>
        <p:nvSpPr>
          <p:cNvPr id="5" name="TextBox 4"/>
          <p:cNvSpPr txBox="1"/>
          <p:nvPr/>
        </p:nvSpPr>
        <p:spPr>
          <a:xfrm>
            <a:off x="1709682" y="4137925"/>
            <a:ext cx="2592288" cy="923330"/>
          </a:xfrm>
          <a:prstGeom prst="rect">
            <a:avLst/>
          </a:prstGeom>
          <a:noFill/>
        </p:spPr>
        <p:txBody>
          <a:bodyPr wrap="square" rtlCol="0">
            <a:spAutoFit/>
          </a:bodyPr>
          <a:lstStyle/>
          <a:p>
            <a:r>
              <a:rPr lang="en-AU" dirty="0"/>
              <a:t>More mutated genes shared among cancers than DE genes</a:t>
            </a:r>
          </a:p>
        </p:txBody>
      </p:sp>
      <p:sp>
        <p:nvSpPr>
          <p:cNvPr id="6" name="TextBox 5"/>
          <p:cNvSpPr txBox="1"/>
          <p:nvPr/>
        </p:nvSpPr>
        <p:spPr>
          <a:xfrm>
            <a:off x="4711792" y="4638612"/>
            <a:ext cx="4557658" cy="646331"/>
          </a:xfrm>
          <a:prstGeom prst="rect">
            <a:avLst/>
          </a:prstGeom>
          <a:noFill/>
        </p:spPr>
        <p:txBody>
          <a:bodyPr wrap="none" rtlCol="0">
            <a:spAutoFit/>
          </a:bodyPr>
          <a:lstStyle/>
          <a:p>
            <a:r>
              <a:rPr lang="en-US" dirty="0" err="1"/>
              <a:t>Ghazanfar</a:t>
            </a:r>
            <a:r>
              <a:rPr lang="en-US" dirty="0"/>
              <a:t>, S., Yang, J. (2016). </a:t>
            </a:r>
          </a:p>
          <a:p>
            <a:r>
              <a:rPr lang="en-US" i="1" dirty="0"/>
              <a:t>Computational Biology and Chemistry</a:t>
            </a:r>
            <a:r>
              <a:rPr lang="en-US" dirty="0"/>
              <a:t>, 63, </a:t>
            </a:r>
          </a:p>
        </p:txBody>
      </p:sp>
    </p:spTree>
    <p:extLst>
      <p:ext uri="{BB962C8B-B14F-4D97-AF65-F5344CB8AC3E}">
        <p14:creationId xmlns:p14="http://schemas.microsoft.com/office/powerpoint/2010/main" val="38079074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Mutation-expression networks and known cancer genes compared to randomly permuted networks</a:t>
            </a:r>
          </a:p>
        </p:txBody>
      </p:sp>
      <p:pic>
        <p:nvPicPr>
          <p:cNvPr id="7" name="Picture 2"/>
          <p:cNvPicPr>
            <a:picLocks noChangeAspect="1" noChangeArrowheads="1"/>
          </p:cNvPicPr>
          <p:nvPr/>
        </p:nvPicPr>
        <p:blipFill>
          <a:blip r:embed="rId3" cstate="print"/>
          <a:srcRect/>
          <a:stretch>
            <a:fillRect/>
          </a:stretch>
        </p:blipFill>
        <p:spPr bwMode="auto">
          <a:xfrm>
            <a:off x="1363519" y="1428750"/>
            <a:ext cx="5094431" cy="2701383"/>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6686550" y="1200150"/>
            <a:ext cx="1057275" cy="3200400"/>
          </a:xfrm>
          <a:prstGeom prst="rect">
            <a:avLst/>
          </a:prstGeom>
          <a:noFill/>
          <a:ln w="9525">
            <a:noFill/>
            <a:miter lim="800000"/>
            <a:headEnd/>
            <a:tailEnd/>
          </a:ln>
        </p:spPr>
      </p:pic>
      <p:sp>
        <p:nvSpPr>
          <p:cNvPr id="6" name="Rectangle 5"/>
          <p:cNvSpPr/>
          <p:nvPr/>
        </p:nvSpPr>
        <p:spPr>
          <a:xfrm>
            <a:off x="1385646" y="1815666"/>
            <a:ext cx="5076564" cy="162018"/>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TW" altLang="en-US"/>
          </a:p>
        </p:txBody>
      </p:sp>
      <p:sp>
        <p:nvSpPr>
          <p:cNvPr id="2" name="TextBox 1"/>
          <p:cNvSpPr txBox="1"/>
          <p:nvPr/>
        </p:nvSpPr>
        <p:spPr>
          <a:xfrm>
            <a:off x="4711792" y="4623979"/>
            <a:ext cx="4557658" cy="646331"/>
          </a:xfrm>
          <a:prstGeom prst="rect">
            <a:avLst/>
          </a:prstGeom>
          <a:noFill/>
        </p:spPr>
        <p:txBody>
          <a:bodyPr wrap="none" rtlCol="0">
            <a:spAutoFit/>
          </a:bodyPr>
          <a:lstStyle/>
          <a:p>
            <a:r>
              <a:rPr lang="en-US" dirty="0" err="1"/>
              <a:t>Ghazanfar</a:t>
            </a:r>
            <a:r>
              <a:rPr lang="en-US" dirty="0"/>
              <a:t>, S., Yang, J. (2016). </a:t>
            </a:r>
          </a:p>
          <a:p>
            <a:r>
              <a:rPr lang="en-US" i="1" dirty="0"/>
              <a:t>Computational Biology and Chemistry</a:t>
            </a:r>
            <a:r>
              <a:rPr lang="en-US" dirty="0"/>
              <a:t>, 63, </a:t>
            </a:r>
          </a:p>
        </p:txBody>
      </p:sp>
    </p:spTree>
    <p:extLst>
      <p:ext uri="{BB962C8B-B14F-4D97-AF65-F5344CB8AC3E}">
        <p14:creationId xmlns:p14="http://schemas.microsoft.com/office/powerpoint/2010/main" val="30085798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kumimoji="1" lang="en-AU" altLang="zh-TW" dirty="0"/>
              <a:t>Closer look</a:t>
            </a:r>
            <a:endParaRPr kumimoji="1" lang="zh-TW" altLang="en-US" dirty="0"/>
          </a:p>
        </p:txBody>
      </p:sp>
      <p:sp>
        <p:nvSpPr>
          <p:cNvPr id="9" name="Content Placeholder 8"/>
          <p:cNvSpPr>
            <a:spLocks noGrp="1"/>
          </p:cNvSpPr>
          <p:nvPr>
            <p:ph idx="1"/>
          </p:nvPr>
        </p:nvSpPr>
        <p:spPr/>
        <p:txBody>
          <a:bodyPr/>
          <a:lstStyle/>
          <a:p>
            <a:endParaRPr kumimoji="1" lang="zh-TW" altLang="en-US" dirty="0"/>
          </a:p>
        </p:txBody>
      </p:sp>
      <p:sp>
        <p:nvSpPr>
          <p:cNvPr id="4" name="Slide Number Placeholder 3"/>
          <p:cNvSpPr>
            <a:spLocks noGrp="1"/>
          </p:cNvSpPr>
          <p:nvPr>
            <p:ph type="sldNum" sz="quarter" idx="12"/>
          </p:nvPr>
        </p:nvSpPr>
        <p:spPr/>
        <p:txBody>
          <a:bodyPr/>
          <a:lstStyle/>
          <a:p>
            <a:fld id="{5EB0718A-1B3D-42D2-9A2B-FB6CFA4B4E8D}" type="slidenum">
              <a:rPr lang="en-AU" smtClean="0"/>
              <a:pPr/>
              <a:t>77</a:t>
            </a:fld>
            <a:endParaRPr lang="en-AU"/>
          </a:p>
        </p:txBody>
      </p:sp>
      <p:pic>
        <p:nvPicPr>
          <p:cNvPr id="11" name="Content Placeholder 5"/>
          <p:cNvPicPr>
            <a:picLocks noGrp="1" noChangeAspect="1"/>
          </p:cNvPicPr>
          <p:nvPr/>
        </p:nvPicPr>
        <p:blipFill>
          <a:blip r:embed="rId2"/>
          <a:srcRect t="4981" b="4981"/>
          <a:stretch>
            <a:fillRect/>
          </a:stretch>
        </p:blipFill>
        <p:spPr>
          <a:xfrm>
            <a:off x="1331643" y="1329613"/>
            <a:ext cx="6497242" cy="3509962"/>
          </a:xfrm>
          <a:prstGeom prst="rect">
            <a:avLst/>
          </a:prstGeom>
        </p:spPr>
      </p:pic>
    </p:spTree>
    <p:extLst>
      <p:ext uri="{BB962C8B-B14F-4D97-AF65-F5344CB8AC3E}">
        <p14:creationId xmlns:p14="http://schemas.microsoft.com/office/powerpoint/2010/main" val="7831699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dirty="0"/>
              <a:t>To predict survival prognosis for Stage III melanoma patients.</a:t>
            </a:r>
          </a:p>
          <a:p>
            <a:endParaRPr lang="en-US" dirty="0"/>
          </a:p>
          <a:p>
            <a:r>
              <a:rPr lang="en-US" b="1" dirty="0">
                <a:solidFill>
                  <a:srgbClr val="C00000"/>
                </a:solidFill>
              </a:rPr>
              <a:t>Which platforms or combination of platforms is better ?</a:t>
            </a:r>
            <a:r>
              <a:rPr lang="en-US" dirty="0"/>
              <a:t> </a:t>
            </a:r>
          </a:p>
          <a:p>
            <a:endParaRPr lang="en-US" dirty="0"/>
          </a:p>
          <a:p>
            <a:r>
              <a:rPr lang="en-US" dirty="0"/>
              <a:t>To identify candidate biomarkers: Is there different ways to think about biomarkers</a:t>
            </a:r>
          </a:p>
          <a:p>
            <a:pPr lvl="1"/>
            <a:r>
              <a:rPr lang="en-US" dirty="0"/>
              <a:t>Identify biomarkers with differential distributions.</a:t>
            </a:r>
          </a:p>
          <a:p>
            <a:pPr lvl="1"/>
            <a:r>
              <a:rPr lang="en-US" dirty="0"/>
              <a:t>Identify network biomarkers – which may help us understand underlying mechanism.</a:t>
            </a:r>
          </a:p>
          <a:p>
            <a:pPr lvl="1"/>
            <a:r>
              <a:rPr lang="en-US" dirty="0"/>
              <a:t> </a:t>
            </a:r>
          </a:p>
          <a:p>
            <a:r>
              <a:rPr lang="en-US" dirty="0"/>
              <a:t>Can we trust the biomarker ?</a:t>
            </a:r>
          </a:p>
          <a:p>
            <a:pPr lvl="1"/>
            <a:r>
              <a:rPr lang="en-US" dirty="0"/>
              <a:t>Cross-validation between multiple datasets.</a:t>
            </a:r>
          </a:p>
          <a:p>
            <a:pPr lvl="1"/>
            <a:endParaRPr lang="en-US" dirty="0"/>
          </a:p>
          <a:p>
            <a:r>
              <a:rPr lang="en-US" dirty="0"/>
              <a:t>Can we trust the platform ?</a:t>
            </a:r>
          </a:p>
          <a:p>
            <a:pPr lvl="1"/>
            <a:r>
              <a:rPr lang="en-US" dirty="0"/>
              <a:t>Technical (Wet lab) validation of </a:t>
            </a:r>
            <a:r>
              <a:rPr lang="en-US" dirty="0" err="1"/>
              <a:t>iTRAQ</a:t>
            </a:r>
            <a:r>
              <a:rPr lang="en-US" dirty="0"/>
              <a:t> technology.</a:t>
            </a:r>
          </a:p>
          <a:p>
            <a:endParaRPr lang="en-US" dirty="0"/>
          </a:p>
        </p:txBody>
      </p:sp>
      <p:sp>
        <p:nvSpPr>
          <p:cNvPr id="5" name="Title 4"/>
          <p:cNvSpPr>
            <a:spLocks noGrp="1"/>
          </p:cNvSpPr>
          <p:nvPr>
            <p:ph type="title"/>
          </p:nvPr>
        </p:nvSpPr>
        <p:spPr/>
        <p:txBody>
          <a:bodyPr/>
          <a:lstStyle/>
          <a:p>
            <a:r>
              <a:rPr lang="en-AU" dirty="0"/>
              <a:t>Summary so far - our approach</a:t>
            </a:r>
            <a:endParaRPr lang="en-US" dirty="0"/>
          </a:p>
        </p:txBody>
      </p:sp>
    </p:spTree>
    <p:extLst>
      <p:ext uri="{BB962C8B-B14F-4D97-AF65-F5344CB8AC3E}">
        <p14:creationId xmlns:p14="http://schemas.microsoft.com/office/powerpoint/2010/main" val="253179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kumimoji="1" lang="en-AU" altLang="zh-TW" dirty="0"/>
              <a:t>Do we pick up different genes ?</a:t>
            </a:r>
            <a:endParaRPr kumimoji="1" lang="zh-TW" altLang="en-US" dirty="0"/>
          </a:p>
        </p:txBody>
      </p:sp>
      <p:sp>
        <p:nvSpPr>
          <p:cNvPr id="4" name="Slide Number Placeholder 3"/>
          <p:cNvSpPr>
            <a:spLocks noGrp="1"/>
          </p:cNvSpPr>
          <p:nvPr>
            <p:ph type="sldNum" sz="quarter" idx="12"/>
          </p:nvPr>
        </p:nvSpPr>
        <p:spPr/>
        <p:txBody>
          <a:bodyPr/>
          <a:lstStyle/>
          <a:p>
            <a:fld id="{5EB0718A-1B3D-42D2-9A2B-FB6CFA4B4E8D}" type="slidenum">
              <a:rPr lang="en-AU" smtClean="0"/>
              <a:pPr/>
              <a:t>79</a:t>
            </a:fld>
            <a:endParaRPr lang="en-AU"/>
          </a:p>
        </p:txBody>
      </p:sp>
      <p:sp>
        <p:nvSpPr>
          <p:cNvPr id="10" name="Text Placeholder 9"/>
          <p:cNvSpPr>
            <a:spLocks noGrp="1"/>
          </p:cNvSpPr>
          <p:nvPr>
            <p:ph type="body" sz="quarter" idx="13"/>
          </p:nvPr>
        </p:nvSpPr>
        <p:spPr/>
        <p:txBody>
          <a:bodyPr/>
          <a:lstStyle/>
          <a:p>
            <a:r>
              <a:rPr kumimoji="1" lang="en-AU" altLang="zh-TW" dirty="0"/>
              <a:t>Scatter plot between DE and Differential correlation</a:t>
            </a:r>
            <a:endParaRPr kumimoji="1" lang="zh-TW" altLang="en-US" dirty="0"/>
          </a:p>
        </p:txBody>
      </p:sp>
      <p:pic>
        <p:nvPicPr>
          <p:cNvPr id="11" name="Content Placeholder 10" descr="DE_DN.pdf"/>
          <p:cNvPicPr>
            <a:picLocks noGrp="1" noChangeAspect="1"/>
          </p:cNvPicPr>
          <p:nvPr>
            <p:ph idx="1"/>
          </p:nvPr>
        </p:nvPicPr>
        <p:blipFill>
          <a:blip r:embed="rId2"/>
          <a:srcRect l="-42554" t="4218" r="-42554" b="4218"/>
          <a:stretch>
            <a:fillRect/>
          </a:stretch>
        </p:blipFill>
        <p:spPr>
          <a:xfrm>
            <a:off x="791581" y="1329615"/>
            <a:ext cx="6971110" cy="3448229"/>
          </a:xfrm>
        </p:spPr>
      </p:pic>
      <p:sp>
        <p:nvSpPr>
          <p:cNvPr id="2" name="TextBox 1"/>
          <p:cNvSpPr txBox="1"/>
          <p:nvPr/>
        </p:nvSpPr>
        <p:spPr>
          <a:xfrm>
            <a:off x="1331643" y="4461960"/>
            <a:ext cx="2544286" cy="369332"/>
          </a:xfrm>
          <a:prstGeom prst="rect">
            <a:avLst/>
          </a:prstGeom>
          <a:noFill/>
        </p:spPr>
        <p:txBody>
          <a:bodyPr wrap="none" rtlCol="0">
            <a:spAutoFit/>
          </a:bodyPr>
          <a:lstStyle/>
          <a:p>
            <a:r>
              <a:rPr kumimoji="1" lang="en-AU" altLang="zh-TW" dirty="0"/>
              <a:t>Focus on the hub gene</a:t>
            </a:r>
            <a:endParaRPr kumimoji="1" lang="zh-TW" altLang="en-US" dirty="0"/>
          </a:p>
        </p:txBody>
      </p:sp>
    </p:spTree>
    <p:extLst>
      <p:ext uri="{BB962C8B-B14F-4D97-AF65-F5344CB8AC3E}">
        <p14:creationId xmlns:p14="http://schemas.microsoft.com/office/powerpoint/2010/main" val="615136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zh-TW" dirty="0"/>
              <a:t>Survival outcome - </a:t>
            </a:r>
            <a:br>
              <a:rPr lang="en-AU" dirty="0"/>
            </a:br>
            <a:r>
              <a:rPr lang="en-AU" dirty="0"/>
              <a:t>Stage III metastatic melanoma</a:t>
            </a:r>
            <a:endParaRPr lang="en-US" dirty="0"/>
          </a:p>
        </p:txBody>
      </p:sp>
      <p:pic>
        <p:nvPicPr>
          <p:cNvPr id="6" name="Picture 5" descr="Survival.pdf"/>
          <p:cNvPicPr>
            <a:picLocks noChangeAspect="1"/>
          </p:cNvPicPr>
          <p:nvPr/>
        </p:nvPicPr>
        <p:blipFill rotWithShape="1">
          <a:blip r:embed="rId2" cstate="print">
            <a:extLst>
              <a:ext uri="{28A0092B-C50C-407E-A947-70E740481C1C}">
                <a14:useLocalDpi xmlns:a14="http://schemas.microsoft.com/office/drawing/2010/main"/>
              </a:ext>
            </a:extLst>
          </a:blip>
          <a:srcRect l="4861" t="12699" b="1987"/>
          <a:stretch/>
        </p:blipFill>
        <p:spPr>
          <a:xfrm>
            <a:off x="457200" y="1200150"/>
            <a:ext cx="4554412" cy="3343133"/>
          </a:xfrm>
          <a:prstGeom prst="rect">
            <a:avLst/>
          </a:prstGeom>
        </p:spPr>
      </p:pic>
      <p:grpSp>
        <p:nvGrpSpPr>
          <p:cNvPr id="7" name="Group 6"/>
          <p:cNvGrpSpPr/>
          <p:nvPr/>
        </p:nvGrpSpPr>
        <p:grpSpPr>
          <a:xfrm>
            <a:off x="6138175" y="1200150"/>
            <a:ext cx="1620179" cy="2879211"/>
            <a:chOff x="6156176" y="1732538"/>
            <a:chExt cx="2422087" cy="4795783"/>
          </a:xfrm>
        </p:grpSpPr>
        <p:sp>
          <p:nvSpPr>
            <p:cNvPr id="8" name="Rectangle 7"/>
            <p:cNvSpPr/>
            <p:nvPr/>
          </p:nvSpPr>
          <p:spPr>
            <a:xfrm>
              <a:off x="6156176" y="1732538"/>
              <a:ext cx="2422087" cy="4664428"/>
            </a:xfrm>
            <a:prstGeom prst="rect">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AU">
                <a:solidFill>
                  <a:srgbClr val="E64626"/>
                </a:solidFill>
              </a:endParaRPr>
            </a:p>
          </p:txBody>
        </p:sp>
        <p:sp>
          <p:nvSpPr>
            <p:cNvPr id="9" name="TextBox 8"/>
            <p:cNvSpPr txBox="1"/>
            <p:nvPr/>
          </p:nvSpPr>
          <p:spPr>
            <a:xfrm>
              <a:off x="6186283" y="1991361"/>
              <a:ext cx="2376265" cy="4536960"/>
            </a:xfrm>
            <a:prstGeom prst="rect">
              <a:avLst/>
            </a:prstGeom>
            <a:noFill/>
          </p:spPr>
          <p:txBody>
            <a:bodyPr wrap="square" rtlCol="0">
              <a:spAutoFit/>
            </a:bodyPr>
            <a:lstStyle/>
            <a:p>
              <a:pPr algn="ctr">
                <a:tabLst>
                  <a:tab pos="0" algn="l"/>
                  <a:tab pos="334566" algn="l"/>
                  <a:tab pos="671513" algn="l"/>
                  <a:tab pos="1008460" algn="l"/>
                  <a:tab pos="1345406" algn="l"/>
                  <a:tab pos="1682354" algn="l"/>
                  <a:tab pos="2019300" algn="l"/>
                  <a:tab pos="2356247" algn="l"/>
                  <a:tab pos="2693194" algn="l"/>
                  <a:tab pos="3030141" algn="l"/>
                  <a:tab pos="3367088" algn="l"/>
                  <a:tab pos="3704035" algn="l"/>
                  <a:tab pos="4040981" algn="l"/>
                  <a:tab pos="4377929" algn="l"/>
                  <a:tab pos="4714875" algn="l"/>
                  <a:tab pos="5051822" algn="l"/>
                  <a:tab pos="5388769" algn="l"/>
                  <a:tab pos="5725716" algn="l"/>
                  <a:tab pos="6061472" algn="l"/>
                  <a:tab pos="6398419" algn="l"/>
                  <a:tab pos="6735366" algn="l"/>
                </a:tabLst>
              </a:pPr>
              <a:r>
                <a:rPr lang="en-GB" sz="1350" b="1" dirty="0"/>
                <a:t>Two survival groups</a:t>
              </a:r>
            </a:p>
            <a:p>
              <a:pPr>
                <a:tabLst>
                  <a:tab pos="0" algn="l"/>
                  <a:tab pos="334566" algn="l"/>
                  <a:tab pos="671513" algn="l"/>
                  <a:tab pos="1008460" algn="l"/>
                  <a:tab pos="1345406" algn="l"/>
                  <a:tab pos="1682354" algn="l"/>
                  <a:tab pos="2019300" algn="l"/>
                  <a:tab pos="2356247" algn="l"/>
                  <a:tab pos="2693194" algn="l"/>
                  <a:tab pos="3030141" algn="l"/>
                  <a:tab pos="3367088" algn="l"/>
                  <a:tab pos="3704035" algn="l"/>
                  <a:tab pos="4040981" algn="l"/>
                  <a:tab pos="4377929" algn="l"/>
                  <a:tab pos="4714875" algn="l"/>
                  <a:tab pos="5051822" algn="l"/>
                  <a:tab pos="5388769" algn="l"/>
                  <a:tab pos="5725716" algn="l"/>
                  <a:tab pos="6061472" algn="l"/>
                  <a:tab pos="6398419" algn="l"/>
                  <a:tab pos="6735366" algn="l"/>
                </a:tabLst>
              </a:pPr>
              <a:endParaRPr lang="en-GB" sz="1350" dirty="0"/>
            </a:p>
            <a:p>
              <a:pPr algn="ctr">
                <a:tabLst>
                  <a:tab pos="0" algn="l"/>
                  <a:tab pos="334566" algn="l"/>
                  <a:tab pos="671513" algn="l"/>
                  <a:tab pos="1008460" algn="l"/>
                  <a:tab pos="1345406" algn="l"/>
                  <a:tab pos="1682354" algn="l"/>
                  <a:tab pos="2019300" algn="l"/>
                  <a:tab pos="2356247" algn="l"/>
                  <a:tab pos="2693194" algn="l"/>
                  <a:tab pos="3030141" algn="l"/>
                  <a:tab pos="3367088" algn="l"/>
                  <a:tab pos="3704035" algn="l"/>
                  <a:tab pos="4040981" algn="l"/>
                  <a:tab pos="4377929" algn="l"/>
                  <a:tab pos="4714875" algn="l"/>
                  <a:tab pos="5051822" algn="l"/>
                  <a:tab pos="5388769" algn="l"/>
                  <a:tab pos="5725716" algn="l"/>
                  <a:tab pos="6061472" algn="l"/>
                  <a:tab pos="6398419" algn="l"/>
                  <a:tab pos="6735366" algn="l"/>
                </a:tabLst>
              </a:pPr>
              <a:r>
                <a:rPr lang="en-GB" sz="1350" b="1" dirty="0">
                  <a:solidFill>
                    <a:srgbClr val="3A8FDE"/>
                  </a:solidFill>
                </a:rPr>
                <a:t>Bad prognosis</a:t>
              </a:r>
              <a:r>
                <a:rPr lang="en-GB" sz="1350" dirty="0"/>
                <a:t>: Survival &lt; 1 year and died due to melanoma</a:t>
              </a:r>
            </a:p>
            <a:p>
              <a:pPr algn="ctr">
                <a:tabLst>
                  <a:tab pos="0" algn="l"/>
                  <a:tab pos="334566" algn="l"/>
                  <a:tab pos="671513" algn="l"/>
                  <a:tab pos="1008460" algn="l"/>
                  <a:tab pos="1345406" algn="l"/>
                  <a:tab pos="1682354" algn="l"/>
                  <a:tab pos="2019300" algn="l"/>
                  <a:tab pos="2356247" algn="l"/>
                  <a:tab pos="2693194" algn="l"/>
                  <a:tab pos="3030141" algn="l"/>
                  <a:tab pos="3367088" algn="l"/>
                  <a:tab pos="3704035" algn="l"/>
                  <a:tab pos="4040981" algn="l"/>
                  <a:tab pos="4377929" algn="l"/>
                  <a:tab pos="4714875" algn="l"/>
                  <a:tab pos="5051822" algn="l"/>
                  <a:tab pos="5388769" algn="l"/>
                  <a:tab pos="5725716" algn="l"/>
                  <a:tab pos="6061472" algn="l"/>
                  <a:tab pos="6398419" algn="l"/>
                  <a:tab pos="6735366" algn="l"/>
                </a:tabLst>
              </a:pPr>
              <a:endParaRPr lang="en-GB" sz="1350" dirty="0"/>
            </a:p>
            <a:p>
              <a:pPr algn="ctr">
                <a:tabLst>
                  <a:tab pos="0" algn="l"/>
                  <a:tab pos="334566" algn="l"/>
                  <a:tab pos="671513" algn="l"/>
                  <a:tab pos="1008460" algn="l"/>
                  <a:tab pos="1345406" algn="l"/>
                  <a:tab pos="1682354" algn="l"/>
                  <a:tab pos="2019300" algn="l"/>
                  <a:tab pos="2356247" algn="l"/>
                  <a:tab pos="2693194" algn="l"/>
                  <a:tab pos="3030141" algn="l"/>
                  <a:tab pos="3367088" algn="l"/>
                  <a:tab pos="3704035" algn="l"/>
                  <a:tab pos="4040981" algn="l"/>
                  <a:tab pos="4377929" algn="l"/>
                  <a:tab pos="4714875" algn="l"/>
                  <a:tab pos="5051822" algn="l"/>
                  <a:tab pos="5388769" algn="l"/>
                  <a:tab pos="5725716" algn="l"/>
                  <a:tab pos="6061472" algn="l"/>
                  <a:tab pos="6398419" algn="l"/>
                  <a:tab pos="6735366" algn="l"/>
                </a:tabLst>
              </a:pPr>
              <a:r>
                <a:rPr lang="en-GB" sz="1350" b="1" dirty="0">
                  <a:solidFill>
                    <a:schemeClr val="accent1">
                      <a:lumMod val="60000"/>
                      <a:lumOff val="40000"/>
                    </a:schemeClr>
                  </a:solidFill>
                </a:rPr>
                <a:t>Good prognosis</a:t>
              </a:r>
              <a:r>
                <a:rPr lang="en-GB" sz="1350" dirty="0"/>
                <a:t>: </a:t>
              </a:r>
            </a:p>
            <a:p>
              <a:pPr algn="ctr">
                <a:tabLst>
                  <a:tab pos="0" algn="l"/>
                  <a:tab pos="334566" algn="l"/>
                  <a:tab pos="671513" algn="l"/>
                  <a:tab pos="1008460" algn="l"/>
                  <a:tab pos="1345406" algn="l"/>
                  <a:tab pos="1682354" algn="l"/>
                  <a:tab pos="2019300" algn="l"/>
                  <a:tab pos="2356247" algn="l"/>
                  <a:tab pos="2693194" algn="l"/>
                  <a:tab pos="3030141" algn="l"/>
                  <a:tab pos="3367088" algn="l"/>
                  <a:tab pos="3704035" algn="l"/>
                  <a:tab pos="4040981" algn="l"/>
                  <a:tab pos="4377929" algn="l"/>
                  <a:tab pos="4714875" algn="l"/>
                  <a:tab pos="5051822" algn="l"/>
                  <a:tab pos="5388769" algn="l"/>
                  <a:tab pos="5725716" algn="l"/>
                  <a:tab pos="6061472" algn="l"/>
                  <a:tab pos="6398419" algn="l"/>
                  <a:tab pos="6735366" algn="l"/>
                </a:tabLst>
              </a:pPr>
              <a:r>
                <a:rPr lang="en-GB" sz="1350" dirty="0"/>
                <a:t>Survival ≥ 4 years with no sign of relapse</a:t>
              </a:r>
            </a:p>
            <a:p>
              <a:endParaRPr lang="en-AU" sz="900" dirty="0"/>
            </a:p>
          </p:txBody>
        </p:sp>
      </p:grpSp>
    </p:spTree>
    <p:extLst>
      <p:ext uri="{BB962C8B-B14F-4D97-AF65-F5344CB8AC3E}">
        <p14:creationId xmlns:p14="http://schemas.microsoft.com/office/powerpoint/2010/main" val="2149883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806015" y="835088"/>
            <a:ext cx="1080000" cy="54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600" dirty="0"/>
              <a:t>DNA</a:t>
            </a:r>
          </a:p>
        </p:txBody>
      </p:sp>
      <p:sp>
        <p:nvSpPr>
          <p:cNvPr id="16" name="Rectangle 15"/>
          <p:cNvSpPr/>
          <p:nvPr/>
        </p:nvSpPr>
        <p:spPr>
          <a:xfrm>
            <a:off x="3806015" y="1680623"/>
            <a:ext cx="1080000" cy="54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600" dirty="0"/>
              <a:t>RNA</a:t>
            </a:r>
          </a:p>
        </p:txBody>
      </p:sp>
      <p:sp>
        <p:nvSpPr>
          <p:cNvPr id="17" name="Rectangle 16"/>
          <p:cNvSpPr/>
          <p:nvPr/>
        </p:nvSpPr>
        <p:spPr>
          <a:xfrm>
            <a:off x="3806015" y="2547620"/>
            <a:ext cx="1080000" cy="54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600" dirty="0"/>
              <a:t>Protein</a:t>
            </a:r>
          </a:p>
        </p:txBody>
      </p:sp>
      <p:sp>
        <p:nvSpPr>
          <p:cNvPr id="18" name="Rectangle 17"/>
          <p:cNvSpPr/>
          <p:nvPr/>
        </p:nvSpPr>
        <p:spPr>
          <a:xfrm>
            <a:off x="3806015" y="4185008"/>
            <a:ext cx="1080000" cy="54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600" dirty="0"/>
              <a:t>Phenotype</a:t>
            </a:r>
          </a:p>
        </p:txBody>
      </p:sp>
      <p:cxnSp>
        <p:nvCxnSpPr>
          <p:cNvPr id="21" name="Straight Arrow Connector 20"/>
          <p:cNvCxnSpPr/>
          <p:nvPr/>
        </p:nvCxnSpPr>
        <p:spPr>
          <a:xfrm>
            <a:off x="4296287" y="1429156"/>
            <a:ext cx="0" cy="25146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3" name="Straight Arrow Connector 22"/>
          <p:cNvCxnSpPr/>
          <p:nvPr/>
        </p:nvCxnSpPr>
        <p:spPr>
          <a:xfrm rot="5400000">
            <a:off x="7015469" y="1067846"/>
            <a:ext cx="4050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4" name="Rectangle 23"/>
          <p:cNvSpPr/>
          <p:nvPr/>
        </p:nvSpPr>
        <p:spPr>
          <a:xfrm>
            <a:off x="7163963" y="876032"/>
            <a:ext cx="1080000" cy="540000"/>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en-AU" sz="1050" b="1" dirty="0">
                <a:solidFill>
                  <a:srgbClr val="FF6600"/>
                </a:solidFill>
              </a:rPr>
              <a:t>SNP array</a:t>
            </a:r>
          </a:p>
          <a:p>
            <a:pPr algn="ctr"/>
            <a:r>
              <a:rPr lang="en-AU" sz="1050" b="1" dirty="0" err="1">
                <a:solidFill>
                  <a:srgbClr val="FF6600"/>
                </a:solidFill>
              </a:rPr>
              <a:t>Exome-seq</a:t>
            </a:r>
            <a:endParaRPr lang="en-AU" sz="1050" b="1" dirty="0">
              <a:solidFill>
                <a:srgbClr val="FF6600"/>
              </a:solidFill>
            </a:endParaRPr>
          </a:p>
          <a:p>
            <a:pPr algn="ctr"/>
            <a:r>
              <a:rPr lang="en-AU" sz="1050" b="1" dirty="0">
                <a:solidFill>
                  <a:srgbClr val="FF6600"/>
                </a:solidFill>
              </a:rPr>
              <a:t>DNA-</a:t>
            </a:r>
            <a:r>
              <a:rPr lang="en-AU" sz="1050" b="1" dirty="0" err="1">
                <a:solidFill>
                  <a:srgbClr val="FF6600"/>
                </a:solidFill>
              </a:rPr>
              <a:t>seq</a:t>
            </a:r>
            <a:endParaRPr lang="en-AU" sz="1050" b="1" dirty="0">
              <a:solidFill>
                <a:srgbClr val="FF6600"/>
              </a:solidFill>
            </a:endParaRPr>
          </a:p>
        </p:txBody>
      </p:sp>
      <p:sp>
        <p:nvSpPr>
          <p:cNvPr id="25" name="Rectangle 24"/>
          <p:cNvSpPr/>
          <p:nvPr/>
        </p:nvSpPr>
        <p:spPr>
          <a:xfrm>
            <a:off x="7163963" y="1719752"/>
            <a:ext cx="1080000" cy="540000"/>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en-AU" sz="1050" b="1" dirty="0">
                <a:solidFill>
                  <a:srgbClr val="FF6600"/>
                </a:solidFill>
              </a:rPr>
              <a:t>mRNA array</a:t>
            </a:r>
          </a:p>
          <a:p>
            <a:pPr algn="ctr"/>
            <a:r>
              <a:rPr lang="en-AU" sz="1050" b="1" dirty="0">
                <a:solidFill>
                  <a:srgbClr val="FF6600"/>
                </a:solidFill>
              </a:rPr>
              <a:t>microRNA</a:t>
            </a:r>
          </a:p>
          <a:p>
            <a:pPr algn="ctr"/>
            <a:r>
              <a:rPr lang="en-AU" sz="1050" b="1" dirty="0">
                <a:solidFill>
                  <a:srgbClr val="384033"/>
                </a:solidFill>
              </a:rPr>
              <a:t>RNA-</a:t>
            </a:r>
            <a:r>
              <a:rPr lang="en-AU" sz="1050" b="1" dirty="0" err="1">
                <a:solidFill>
                  <a:srgbClr val="384033"/>
                </a:solidFill>
              </a:rPr>
              <a:t>seq</a:t>
            </a:r>
            <a:endParaRPr lang="en-AU" sz="1050" b="1" dirty="0">
              <a:solidFill>
                <a:srgbClr val="384033"/>
              </a:solidFill>
            </a:endParaRPr>
          </a:p>
        </p:txBody>
      </p:sp>
      <p:sp>
        <p:nvSpPr>
          <p:cNvPr id="26" name="Rectangle 25"/>
          <p:cNvSpPr/>
          <p:nvPr/>
        </p:nvSpPr>
        <p:spPr>
          <a:xfrm>
            <a:off x="7163963" y="2547620"/>
            <a:ext cx="1080000" cy="540000"/>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en-AU" sz="1050" b="1" dirty="0" err="1">
                <a:solidFill>
                  <a:srgbClr val="FF6600"/>
                </a:solidFill>
              </a:rPr>
              <a:t>iTRAQ</a:t>
            </a:r>
            <a:endParaRPr lang="en-AU" sz="1050" b="1" dirty="0">
              <a:solidFill>
                <a:srgbClr val="FF6600"/>
              </a:solidFill>
            </a:endParaRPr>
          </a:p>
          <a:p>
            <a:pPr algn="ctr"/>
            <a:r>
              <a:rPr lang="en-AU" sz="1050" b="1" dirty="0">
                <a:solidFill>
                  <a:srgbClr val="FF6600"/>
                </a:solidFill>
              </a:rPr>
              <a:t>MRM</a:t>
            </a:r>
          </a:p>
        </p:txBody>
      </p:sp>
      <p:sp>
        <p:nvSpPr>
          <p:cNvPr id="27" name="Rectangle 26"/>
          <p:cNvSpPr/>
          <p:nvPr/>
        </p:nvSpPr>
        <p:spPr>
          <a:xfrm>
            <a:off x="7163963" y="4185008"/>
            <a:ext cx="1080000" cy="540000"/>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en-AU" sz="1050" b="1" dirty="0">
                <a:solidFill>
                  <a:srgbClr val="FF6600"/>
                </a:solidFill>
              </a:rPr>
              <a:t>Clinical and pathological data</a:t>
            </a:r>
          </a:p>
        </p:txBody>
      </p:sp>
      <p:sp>
        <p:nvSpPr>
          <p:cNvPr id="28" name="TextBox 27"/>
          <p:cNvSpPr txBox="1"/>
          <p:nvPr/>
        </p:nvSpPr>
        <p:spPr>
          <a:xfrm>
            <a:off x="5550722" y="944563"/>
            <a:ext cx="907029" cy="276999"/>
          </a:xfrm>
          <a:prstGeom prst="rect">
            <a:avLst/>
          </a:prstGeom>
          <a:noFill/>
        </p:spPr>
        <p:txBody>
          <a:bodyPr wrap="square" rtlCol="0">
            <a:spAutoFit/>
          </a:bodyPr>
          <a:lstStyle/>
          <a:p>
            <a:r>
              <a:rPr lang="en-AU" sz="1200" dirty="0"/>
              <a:t>genome</a:t>
            </a:r>
          </a:p>
        </p:txBody>
      </p:sp>
      <p:sp>
        <p:nvSpPr>
          <p:cNvPr id="29" name="TextBox 28"/>
          <p:cNvSpPr txBox="1"/>
          <p:nvPr/>
        </p:nvSpPr>
        <p:spPr>
          <a:xfrm>
            <a:off x="5478864" y="1770767"/>
            <a:ext cx="1395429" cy="276999"/>
          </a:xfrm>
          <a:prstGeom prst="rect">
            <a:avLst/>
          </a:prstGeom>
          <a:noFill/>
        </p:spPr>
        <p:txBody>
          <a:bodyPr wrap="square" rtlCol="0">
            <a:spAutoFit/>
          </a:bodyPr>
          <a:lstStyle/>
          <a:p>
            <a:r>
              <a:rPr lang="en-AU" sz="1200" dirty="0"/>
              <a:t>transcriptome</a:t>
            </a:r>
          </a:p>
        </p:txBody>
      </p:sp>
      <p:sp>
        <p:nvSpPr>
          <p:cNvPr id="30" name="TextBox 29"/>
          <p:cNvSpPr txBox="1"/>
          <p:nvPr/>
        </p:nvSpPr>
        <p:spPr>
          <a:xfrm>
            <a:off x="5550723" y="2602712"/>
            <a:ext cx="1046572" cy="276999"/>
          </a:xfrm>
          <a:prstGeom prst="rect">
            <a:avLst/>
          </a:prstGeom>
          <a:noFill/>
        </p:spPr>
        <p:txBody>
          <a:bodyPr wrap="square" rtlCol="0">
            <a:spAutoFit/>
          </a:bodyPr>
          <a:lstStyle/>
          <a:p>
            <a:r>
              <a:rPr lang="en-AU" sz="1200" dirty="0"/>
              <a:t>proteome</a:t>
            </a:r>
          </a:p>
        </p:txBody>
      </p:sp>
      <p:sp>
        <p:nvSpPr>
          <p:cNvPr id="31" name="TextBox 30"/>
          <p:cNvSpPr txBox="1"/>
          <p:nvPr/>
        </p:nvSpPr>
        <p:spPr>
          <a:xfrm>
            <a:off x="5631319" y="4234319"/>
            <a:ext cx="1046572" cy="276999"/>
          </a:xfrm>
          <a:prstGeom prst="rect">
            <a:avLst/>
          </a:prstGeom>
          <a:noFill/>
        </p:spPr>
        <p:txBody>
          <a:bodyPr wrap="square" rtlCol="0">
            <a:spAutoFit/>
          </a:bodyPr>
          <a:lstStyle/>
          <a:p>
            <a:r>
              <a:rPr lang="en-AU" sz="1200" dirty="0" err="1"/>
              <a:t>phenome</a:t>
            </a:r>
            <a:endParaRPr lang="en-AU" sz="1200" dirty="0"/>
          </a:p>
        </p:txBody>
      </p:sp>
      <p:sp>
        <p:nvSpPr>
          <p:cNvPr id="32" name="Rectangle 31"/>
          <p:cNvSpPr/>
          <p:nvPr/>
        </p:nvSpPr>
        <p:spPr>
          <a:xfrm>
            <a:off x="3806015" y="3354809"/>
            <a:ext cx="1080000" cy="54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sz="1600" dirty="0"/>
              <a:t>Metabolic</a:t>
            </a:r>
          </a:p>
        </p:txBody>
      </p:sp>
      <p:sp>
        <p:nvSpPr>
          <p:cNvPr id="34" name="Rectangle 33"/>
          <p:cNvSpPr/>
          <p:nvPr/>
        </p:nvSpPr>
        <p:spPr>
          <a:xfrm>
            <a:off x="7163963" y="3354809"/>
            <a:ext cx="1080000" cy="540000"/>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l">
                <a:rot lat="0" lon="0" rev="0"/>
              </a:lightRig>
            </a:scene3d>
            <a:sp3d contourW="25400" prstMaterial="matte">
              <a:contourClr>
                <a:schemeClr val="accent2">
                  <a:tint val="20000"/>
                </a:schemeClr>
              </a:contourClr>
            </a:sp3d>
          </a:bodyPr>
          <a:lstStyle/>
          <a:p>
            <a:pPr algn="ctr"/>
            <a:r>
              <a:rPr lang="en-AU" sz="1050" b="1" dirty="0">
                <a:solidFill>
                  <a:srgbClr val="384033"/>
                </a:solidFill>
              </a:rPr>
              <a:t>MS/MS</a:t>
            </a:r>
          </a:p>
        </p:txBody>
      </p:sp>
      <p:cxnSp>
        <p:nvCxnSpPr>
          <p:cNvPr id="35" name="Straight Arrow Connector 34"/>
          <p:cNvCxnSpPr/>
          <p:nvPr/>
        </p:nvCxnSpPr>
        <p:spPr>
          <a:xfrm>
            <a:off x="4293446" y="2259754"/>
            <a:ext cx="0" cy="25146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6" name="Straight Arrow Connector 35"/>
          <p:cNvCxnSpPr/>
          <p:nvPr/>
        </p:nvCxnSpPr>
        <p:spPr>
          <a:xfrm>
            <a:off x="4286118" y="3103342"/>
            <a:ext cx="0" cy="25146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7" name="Straight Arrow Connector 36"/>
          <p:cNvCxnSpPr/>
          <p:nvPr/>
        </p:nvCxnSpPr>
        <p:spPr>
          <a:xfrm>
            <a:off x="4275950" y="3933541"/>
            <a:ext cx="0" cy="25146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8" name="TextBox 37"/>
          <p:cNvSpPr txBox="1"/>
          <p:nvPr/>
        </p:nvSpPr>
        <p:spPr>
          <a:xfrm>
            <a:off x="5478864" y="3432839"/>
            <a:ext cx="1395429" cy="276999"/>
          </a:xfrm>
          <a:prstGeom prst="rect">
            <a:avLst/>
          </a:prstGeom>
          <a:noFill/>
        </p:spPr>
        <p:txBody>
          <a:bodyPr wrap="square" rtlCol="0">
            <a:spAutoFit/>
          </a:bodyPr>
          <a:lstStyle/>
          <a:p>
            <a:r>
              <a:rPr lang="en-AU" sz="1200" dirty="0" err="1"/>
              <a:t>metabolome</a:t>
            </a:r>
            <a:endParaRPr lang="en-AU" sz="1200" dirty="0"/>
          </a:p>
        </p:txBody>
      </p:sp>
      <p:pic>
        <p:nvPicPr>
          <p:cNvPr id="39" name="Picture 4" descr="http://rosalind.info/media/problems/hamm/point_mutation.png"/>
          <p:cNvPicPr>
            <a:picLocks noChangeAspect="1" noChangeArrowheads="1"/>
          </p:cNvPicPr>
          <p:nvPr/>
        </p:nvPicPr>
        <p:blipFill>
          <a:blip r:embed="rId2" cstate="print"/>
          <a:srcRect/>
          <a:stretch>
            <a:fillRect/>
          </a:stretch>
        </p:blipFill>
        <p:spPr bwMode="auto">
          <a:xfrm rot="5400000">
            <a:off x="2021822" y="730291"/>
            <a:ext cx="716114" cy="900014"/>
          </a:xfrm>
          <a:prstGeom prst="rect">
            <a:avLst/>
          </a:prstGeom>
          <a:noFill/>
        </p:spPr>
      </p:pic>
      <p:pic>
        <p:nvPicPr>
          <p:cNvPr id="41" name="Picture 2" descr="https://bio.kuleuven.be/ento/images/microarray.jpg"/>
          <p:cNvPicPr>
            <a:picLocks noChangeAspect="1" noChangeArrowheads="1"/>
          </p:cNvPicPr>
          <p:nvPr/>
        </p:nvPicPr>
        <p:blipFill>
          <a:blip r:embed="rId3" cstate="print"/>
          <a:srcRect/>
          <a:stretch>
            <a:fillRect/>
          </a:stretch>
        </p:blipFill>
        <p:spPr bwMode="auto">
          <a:xfrm rot="463240">
            <a:off x="2456926" y="1621124"/>
            <a:ext cx="802526" cy="71369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2" name="Picture 24" descr="qu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7533" y="2547620"/>
            <a:ext cx="910440" cy="63726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5"/>
          <a:stretch>
            <a:fillRect/>
          </a:stretch>
        </p:blipFill>
        <p:spPr>
          <a:xfrm>
            <a:off x="1121090" y="1579999"/>
            <a:ext cx="813638" cy="817271"/>
          </a:xfrm>
          <a:prstGeom prst="rect">
            <a:avLst/>
          </a:prstGeom>
        </p:spPr>
      </p:pic>
      <p:pic>
        <p:nvPicPr>
          <p:cNvPr id="4" name="Picture 3"/>
          <p:cNvPicPr>
            <a:picLocks noChangeAspect="1"/>
          </p:cNvPicPr>
          <p:nvPr/>
        </p:nvPicPr>
        <p:blipFill rotWithShape="1">
          <a:blip r:embed="rId6"/>
          <a:srcRect l="75266" t="48428" r="4298" b="19919"/>
          <a:stretch/>
        </p:blipFill>
        <p:spPr>
          <a:xfrm>
            <a:off x="1141467" y="3032706"/>
            <a:ext cx="1118127" cy="981530"/>
          </a:xfrm>
          <a:prstGeom prst="rect">
            <a:avLst/>
          </a:prstGeom>
        </p:spPr>
      </p:pic>
      <p:pic>
        <p:nvPicPr>
          <p:cNvPr id="43" name="Picture 2" descr="ug_phenoDataClinic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0833" y="3881439"/>
            <a:ext cx="1064880" cy="84356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
        <p:nvSpPr>
          <p:cNvPr id="44" name="Title 1"/>
          <p:cNvSpPr>
            <a:spLocks noGrp="1"/>
          </p:cNvSpPr>
          <p:nvPr>
            <p:ph type="title"/>
          </p:nvPr>
        </p:nvSpPr>
        <p:spPr/>
        <p:txBody>
          <a:bodyPr/>
          <a:lstStyle/>
          <a:p>
            <a:r>
              <a:rPr kumimoji="1" lang="en-AU" altLang="zh-TW" dirty="0"/>
              <a:t>Multi-omics data</a:t>
            </a:r>
            <a:endParaRPr kumimoji="1" lang="zh-TW" altLang="en-US" dirty="0"/>
          </a:p>
        </p:txBody>
      </p:sp>
    </p:spTree>
    <p:extLst>
      <p:ext uri="{BB962C8B-B14F-4D97-AF65-F5344CB8AC3E}">
        <p14:creationId xmlns:p14="http://schemas.microsoft.com/office/powerpoint/2010/main" val="4133350223"/>
      </p:ext>
    </p:extLst>
  </p:cSld>
  <p:clrMapOvr>
    <a:masterClrMapping/>
  </p:clrMapOvr>
</p:sld>
</file>

<file path=ppt/theme/theme1.xml><?xml version="1.0" encoding="utf-8"?>
<a:theme xmlns:a="http://schemas.openxmlformats.org/drawingml/2006/main" name="PPT-template-widescreen_August15">
  <a:themeElements>
    <a:clrScheme name="The University of Sydney_Color Theme">
      <a:dk1>
        <a:sysClr val="windowText" lastClr="000000"/>
      </a:dk1>
      <a:lt1>
        <a:sysClr val="window" lastClr="FFFFFF"/>
      </a:lt1>
      <a:dk2>
        <a:srgbClr val="0148A4"/>
      </a:dk2>
      <a:lt2>
        <a:srgbClr val="EEECE1"/>
      </a:lt2>
      <a:accent1>
        <a:srgbClr val="E64626"/>
      </a:accent1>
      <a:accent2>
        <a:srgbClr val="EF8025"/>
      </a:accent2>
      <a:accent3>
        <a:srgbClr val="FFB800"/>
      </a:accent3>
      <a:accent4>
        <a:srgbClr val="5C923E"/>
      </a:accent4>
      <a:accent5>
        <a:srgbClr val="5496DB"/>
      </a:accent5>
      <a:accent6>
        <a:srgbClr val="0148A4"/>
      </a:accent6>
      <a:hlink>
        <a:srgbClr val="E64626"/>
      </a:hlink>
      <a:folHlink>
        <a:srgbClr val="F05133"/>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PPT-template-widescreen_August15</Template>
  <TotalTime>6870</TotalTime>
  <Words>5275</Words>
  <Application>Microsoft Macintosh PowerPoint</Application>
  <PresentationFormat>On-screen Show (16:9)</PresentationFormat>
  <Paragraphs>946</Paragraphs>
  <Slides>79</Slides>
  <Notes>29</Notes>
  <HiddenSlides>2</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79</vt:i4>
      </vt:variant>
    </vt:vector>
  </HeadingPairs>
  <TitlesOfParts>
    <vt:vector size="95" baseType="lpstr">
      <vt:lpstr>微軟正黑體</vt:lpstr>
      <vt:lpstr>ＭＳ Ｐゴシック</vt:lpstr>
      <vt:lpstr>新細明體</vt:lpstr>
      <vt:lpstr>Arial</vt:lpstr>
      <vt:lpstr>Arial Rounded MT Bold</vt:lpstr>
      <vt:lpstr>Avenir Next</vt:lpstr>
      <vt:lpstr>Avenir Next Demi Bold</vt:lpstr>
      <vt:lpstr>Calibri</vt:lpstr>
      <vt:lpstr>Chalkduster</vt:lpstr>
      <vt:lpstr>DIN Condensed</vt:lpstr>
      <vt:lpstr>Helvetica</vt:lpstr>
      <vt:lpstr>Lucida Grande</vt:lpstr>
      <vt:lpstr>Mangal</vt:lpstr>
      <vt:lpstr>Tw Cen MT</vt:lpstr>
      <vt:lpstr>Wingdings</vt:lpstr>
      <vt:lpstr>PPT-template-widescreen_August15</vt:lpstr>
      <vt:lpstr>Multi-omics integration for identifying prognostic biomarkers in complex disease.</vt:lpstr>
      <vt:lpstr>Where I belong …</vt:lpstr>
      <vt:lpstr>Sydney bioinformatics and biometric research</vt:lpstr>
      <vt:lpstr>Precision medicine: finding best cause of action for patients</vt:lpstr>
      <vt:lpstr>Precision medicine: finding best cause of action for patients</vt:lpstr>
      <vt:lpstr>Melanomas</vt:lpstr>
      <vt:lpstr>Characteristics of our data</vt:lpstr>
      <vt:lpstr>Survival outcome -  Stage III metastatic melanoma</vt:lpstr>
      <vt:lpstr>Multi-omics data</vt:lpstr>
      <vt:lpstr>Multi-omics data</vt:lpstr>
      <vt:lpstr>Data integration </vt:lpstr>
      <vt:lpstr>Data integration </vt:lpstr>
      <vt:lpstr>To avoid …</vt:lpstr>
      <vt:lpstr>Examine each individual platform </vt:lpstr>
      <vt:lpstr>Examine each individual platform </vt:lpstr>
      <vt:lpstr>Examine each individual platform </vt:lpstr>
      <vt:lpstr>Examine each individual platform </vt:lpstr>
      <vt:lpstr>Scatter plots between two types of proteomics data </vt:lpstr>
      <vt:lpstr>Scatter plots between two types of proteomics data </vt:lpstr>
      <vt:lpstr>Scatter plots between two types of proteomics data </vt:lpstr>
      <vt:lpstr>Examine each individual platform </vt:lpstr>
      <vt:lpstr>Data integration - question</vt:lpstr>
      <vt:lpstr>Repeated 5-fold cross validation</vt:lpstr>
      <vt:lpstr>Repeated 5-fold cross validation</vt:lpstr>
      <vt:lpstr>Repeated 5-fold cross validation</vt:lpstr>
      <vt:lpstr>Which platforms or combination of platforms is better ? </vt:lpstr>
      <vt:lpstr>Precision medicine: finding best cause of action for patients</vt:lpstr>
      <vt:lpstr>Moving towards precision medicine</vt:lpstr>
      <vt:lpstr>Repeated 5-fold cross validation</vt:lpstr>
      <vt:lpstr>Repeated 5-fold cross validation</vt:lpstr>
      <vt:lpstr>Repeated 5-fold cross validation</vt:lpstr>
      <vt:lpstr>Patient accuracy</vt:lpstr>
      <vt:lpstr>Patient accuracy</vt:lpstr>
      <vt:lpstr>Patient accuracy</vt:lpstr>
      <vt:lpstr>Patient accuracy</vt:lpstr>
      <vt:lpstr>Patient accuracy</vt:lpstr>
      <vt:lpstr>Patient accuracy</vt:lpstr>
      <vt:lpstr>Patient accuracy</vt:lpstr>
      <vt:lpstr>Another study: TCGA</vt:lpstr>
      <vt:lpstr>PowerPoint Presentation</vt:lpstr>
      <vt:lpstr>Regression output</vt:lpstr>
      <vt:lpstr>CV error rates</vt:lpstr>
      <vt:lpstr>CV error rates</vt:lpstr>
      <vt:lpstr>Where has this lead us?</vt:lpstr>
      <vt:lpstr> </vt:lpstr>
      <vt:lpstr>Summary so far …</vt:lpstr>
      <vt:lpstr>Moving towards precision medicine</vt:lpstr>
      <vt:lpstr>Moving towards precision medicine</vt:lpstr>
      <vt:lpstr>Using pubic data</vt:lpstr>
      <vt:lpstr>Remove unwanted variation prospectively (RUV-Pro)</vt:lpstr>
      <vt:lpstr>RUV-Pro</vt:lpstr>
      <vt:lpstr>Evaluating RUV-Pro</vt:lpstr>
      <vt:lpstr>Standarization</vt:lpstr>
      <vt:lpstr>Summary</vt:lpstr>
      <vt:lpstr>Acknowledgements</vt:lpstr>
      <vt:lpstr>PowerPoint Presentation</vt:lpstr>
      <vt:lpstr>Prognosis with gene expression ONLY</vt:lpstr>
      <vt:lpstr>Looking differential correlation</vt:lpstr>
      <vt:lpstr>Going forward … </vt:lpstr>
      <vt:lpstr>Breast cancer data</vt:lpstr>
      <vt:lpstr>Implementation</vt:lpstr>
      <vt:lpstr>Regression output</vt:lpstr>
      <vt:lpstr>What about other data in a different disease   Lets look at imaging data </vt:lpstr>
      <vt:lpstr>Brain network data from rest-state fMRI</vt:lpstr>
      <vt:lpstr>Subject-specific networks</vt:lpstr>
      <vt:lpstr>Supervised classification with network covariates</vt:lpstr>
      <vt:lpstr>Methodology</vt:lpstr>
      <vt:lpstr>Supervised classification with network covariates</vt:lpstr>
      <vt:lpstr>Examine subject-specific accuracy (error) graph.</vt:lpstr>
      <vt:lpstr>Regression output with rsfMRI data</vt:lpstr>
      <vt:lpstr>Summary … </vt:lpstr>
      <vt:lpstr>Prognosis and biomarkers …</vt:lpstr>
      <vt:lpstr>omics data</vt:lpstr>
      <vt:lpstr>Semisupervised Bayesian diagonal quadratic discriminant Analysis with variable selection John Ormerod and Weichang Yu</vt:lpstr>
      <vt:lpstr>Node overlap among cancers</vt:lpstr>
      <vt:lpstr>Mutation-expression networks and known cancer genes compared to randomly permuted networks</vt:lpstr>
      <vt:lpstr>Closer look</vt:lpstr>
      <vt:lpstr>Summary so far - our approach</vt:lpstr>
      <vt:lpstr>Do we pick up different genes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Multi-omics integration for identifying prognostic biomarkers in complex disease.</dc:title>
  <dc:creator>Jean Yang</dc:creator>
  <cp:lastModifiedBy>Jean Yang</cp:lastModifiedBy>
  <cp:revision>85</cp:revision>
  <cp:lastPrinted>2018-11-08T16:20:29Z</cp:lastPrinted>
  <dcterms:created xsi:type="dcterms:W3CDTF">2018-11-03T22:05:52Z</dcterms:created>
  <dcterms:modified xsi:type="dcterms:W3CDTF">2018-11-08T16:36:40Z</dcterms:modified>
</cp:coreProperties>
</file>