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Layouts/slideLayout6.xml" ContentType="application/vnd.openxmlformats-officedocument.presentationml.slideLayout+xml"/>
  <Override PartName="/ppt/notesSlides/notesSlide3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67.xml" ContentType="application/vnd.openxmlformats-officedocument.presentationml.notesSlide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27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56.xml" ContentType="application/vnd.openxmlformats-officedocument.presentationml.notesSlide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Default Extension="fntdata" ContentType="application/x-fontdata"/>
  <Override PartName="/ppt/slideLayouts/slideLayout13.xml" ContentType="application/vnd.openxmlformats-officedocument.presentationml.slideLayout+xml"/>
  <Override PartName="/ppt/notesSlides/notesSlide16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63.xml" ContentType="application/vnd.openxmlformats-officedocument.presentationml.notes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notesSlides/notesSlide23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70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48.xml" ContentType="application/vnd.openxmlformats-officedocument.presentationml.slide+xml"/>
  <Override PartName="/ppt/slides/slide66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3.xml" ContentType="application/vnd.openxmlformats-officedocument.presentationml.notesSlide+xml"/>
  <Default Extension="bin" ContentType="application/vnd.openxmlformats-officedocument.oleObject"/>
  <Override PartName="/ppt/notesSlides/notesSlide68.xml" ContentType="application/vnd.openxmlformats-officedocument.presentationml.notes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notesSlides/notesSlide39.xml" ContentType="application/vnd.openxmlformats-officedocument.presentationml.notesSlide+xml"/>
  <Override PartName="/ppt/notesSlides/notesSlide57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33.xml" ContentType="application/vnd.openxmlformats-officedocument.presentationml.slide+xml"/>
  <Override PartName="/ppt/slides/slide44.xml" ContentType="application/vnd.openxmlformats-officedocument.presentationml.slide+xml"/>
  <Override PartName="/ppt/slides/slide62.xml" ContentType="application/vnd.openxmlformats-officedocument.presentationml.slide+xml"/>
  <Override PartName="/ppt/slideLayouts/slideLayout3.xml" ContentType="application/vnd.openxmlformats-officedocument.presentationml.slideLayout+xml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46.xml" ContentType="application/vnd.openxmlformats-officedocument.presentationml.notesSlide+xml"/>
  <Default Extension="emf" ContentType="image/x-emf"/>
  <Override PartName="/ppt/notesSlides/notesSlide64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4.xml" ContentType="application/vnd.openxmlformats-officedocument.presentationml.slideLayout+xml"/>
  <Override PartName="/ppt/notesSlides/notesSlide2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71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4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60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Default Extension="vml" ContentType="application/vnd.openxmlformats-officedocument.vmlDrawing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Default Extension="gif" ContentType="image/gif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ppt/handoutMasters/handoutMaster1.xml" ContentType="application/vnd.openxmlformats-officedocument.presentationml.handoutMaster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69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notesSlides/notesSlide29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58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Layouts/slideLayout15.xml" ContentType="application/vnd.openxmlformats-officedocument.presentationml.slideLayout+xml"/>
  <Default Extension="wmf" ContentType="image/x-wmf"/>
  <Override PartName="/ppt/notesSlides/notesSlide18.xml" ContentType="application/vnd.openxmlformats-officedocument.presentationml.notesSlide+xml"/>
  <Override PartName="/ppt/notesSlides/notesSlide36.xml" ContentType="application/vnd.openxmlformats-officedocument.presentationml.notesSlide+xml"/>
  <Default Extension="xls" ContentType="application/vnd.ms-excel"/>
  <Override PartName="/ppt/notesSlides/notesSlide65.xml" ContentType="application/vnd.openxmlformats-officedocument.presentationml.notes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  <Override PartName="/ppt/notesSlides/notesSlide25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54.xml" ContentType="application/vnd.openxmlformats-officedocument.presentationml.notes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61.xml" ContentType="application/vnd.openxmlformats-officedocument.presentationml.notesSlide+xml"/>
  <Override PartName="/ppt/commentAuthors.xml" ContentType="application/vnd.openxmlformats-officedocument.presentationml.commentAuthors+xml"/>
  <Override PartName="/ppt/notesSlides/notesSlide9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68.xml" ContentType="application/vnd.openxmlformats-officedocument.presentationml.slide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57.xml" ContentType="application/vnd.openxmlformats-officedocument.presentationml.slide+xml"/>
  <Override PartName="/ppt/notesSlides/notesSlide1.xml" ContentType="application/vnd.openxmlformats-officedocument.presentationml.notesSlide+xml"/>
  <Override PartName="/ppt/notesSlides/notesSlide59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46.xml" ContentType="application/vnd.openxmlformats-officedocument.presentationml.slide+xml"/>
  <Override PartName="/ppt/slides/slide64.xml" ContentType="application/vnd.openxmlformats-officedocument.presentationml.slide+xml"/>
  <Override PartName="/ppt/slideLayouts/slideLayout5.xml" ContentType="application/vnd.openxmlformats-officedocument.presentationml.slideLayout+xml"/>
  <Override PartName="/ppt/notesSlides/notesSlide19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66.xml" ContentType="application/vnd.openxmlformats-officedocument.presentationml.notesSlide+xml"/>
  <Override PartName="/ppt/slides/slide24.xml" ContentType="application/vnd.openxmlformats-officedocument.presentationml.slide+xml"/>
  <Override PartName="/ppt/slides/slide35.xml" ContentType="application/vnd.openxmlformats-officedocument.presentationml.slide+xml"/>
  <Override PartName="/ppt/slides/slide53.xml" ContentType="application/vnd.openxmlformats-officedocument.presentationml.slide+xml"/>
  <Override PartName="/ppt/slides/slide71.xml" ContentType="application/vnd.openxmlformats-officedocument.presentationml.slide+xml"/>
  <Override PartName="/ppt/slideLayouts/slideLayout16.xml" ContentType="application/vnd.openxmlformats-officedocument.presentationml.slideLayout+xml"/>
  <Default Extension="jpeg" ContentType="image/jpeg"/>
  <Override PartName="/ppt/notesSlides/notesSlide37.xml" ContentType="application/vnd.openxmlformats-officedocument.presentationml.notesSlide+xml"/>
  <Override PartName="/ppt/notesSlides/notesSlide55.xml" ContentType="application/vnd.openxmlformats-officedocument.presentationml.notesSlide+xml"/>
  <Override PartName="/ppt/slides/slide13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62.xml" ContentType="application/vnd.openxmlformats-officedocument.presentationml.notes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6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removePersonalInfoOnSave="1" embedTrueTypeFonts="1">
  <p:sldMasterIdLst>
    <p:sldMasterId id="2147483648" r:id="rId1"/>
  </p:sldMasterIdLst>
  <p:notesMasterIdLst>
    <p:notesMasterId r:id="rId73"/>
  </p:notesMasterIdLst>
  <p:handoutMasterIdLst>
    <p:handoutMasterId r:id="rId74"/>
  </p:handoutMasterIdLst>
  <p:sldIdLst>
    <p:sldId id="862" r:id="rId2"/>
    <p:sldId id="1046" r:id="rId3"/>
    <p:sldId id="1047" r:id="rId4"/>
    <p:sldId id="1048" r:id="rId5"/>
    <p:sldId id="1049" r:id="rId6"/>
    <p:sldId id="1050" r:id="rId7"/>
    <p:sldId id="1051" r:id="rId8"/>
    <p:sldId id="1052" r:id="rId9"/>
    <p:sldId id="1053" r:id="rId10"/>
    <p:sldId id="1054" r:id="rId11"/>
    <p:sldId id="1055" r:id="rId12"/>
    <p:sldId id="1073" r:id="rId13"/>
    <p:sldId id="1072" r:id="rId14"/>
    <p:sldId id="1030" r:id="rId15"/>
    <p:sldId id="1031" r:id="rId16"/>
    <p:sldId id="961" r:id="rId17"/>
    <p:sldId id="1075" r:id="rId18"/>
    <p:sldId id="959" r:id="rId19"/>
    <p:sldId id="1083" r:id="rId20"/>
    <p:sldId id="963" r:id="rId21"/>
    <p:sldId id="1079" r:id="rId22"/>
    <p:sldId id="1074" r:id="rId23"/>
    <p:sldId id="984" r:id="rId24"/>
    <p:sldId id="985" r:id="rId25"/>
    <p:sldId id="986" r:id="rId26"/>
    <p:sldId id="987" r:id="rId27"/>
    <p:sldId id="988" r:id="rId28"/>
    <p:sldId id="989" r:id="rId29"/>
    <p:sldId id="990" r:id="rId30"/>
    <p:sldId id="991" r:id="rId31"/>
    <p:sldId id="992" r:id="rId32"/>
    <p:sldId id="993" r:id="rId33"/>
    <p:sldId id="994" r:id="rId34"/>
    <p:sldId id="995" r:id="rId35"/>
    <p:sldId id="996" r:id="rId36"/>
    <p:sldId id="997" r:id="rId37"/>
    <p:sldId id="998" r:id="rId38"/>
    <p:sldId id="999" r:id="rId39"/>
    <p:sldId id="1000" r:id="rId40"/>
    <p:sldId id="1001" r:id="rId41"/>
    <p:sldId id="1002" r:id="rId42"/>
    <p:sldId id="1003" r:id="rId43"/>
    <p:sldId id="1004" r:id="rId44"/>
    <p:sldId id="1005" r:id="rId45"/>
    <p:sldId id="1006" r:id="rId46"/>
    <p:sldId id="1007" r:id="rId47"/>
    <p:sldId id="820" r:id="rId48"/>
    <p:sldId id="978" r:id="rId49"/>
    <p:sldId id="977" r:id="rId50"/>
    <p:sldId id="1082" r:id="rId51"/>
    <p:sldId id="1081" r:id="rId52"/>
    <p:sldId id="1034" r:id="rId53"/>
    <p:sldId id="905" r:id="rId54"/>
    <p:sldId id="1080" r:id="rId55"/>
    <p:sldId id="906" r:id="rId56"/>
    <p:sldId id="1086" r:id="rId57"/>
    <p:sldId id="1033" r:id="rId58"/>
    <p:sldId id="1037" r:id="rId59"/>
    <p:sldId id="1043" r:id="rId60"/>
    <p:sldId id="788" r:id="rId61"/>
    <p:sldId id="975" r:id="rId62"/>
    <p:sldId id="1018" r:id="rId63"/>
    <p:sldId id="1019" r:id="rId64"/>
    <p:sldId id="1085" r:id="rId65"/>
    <p:sldId id="1084" r:id="rId66"/>
    <p:sldId id="818" r:id="rId67"/>
    <p:sldId id="922" r:id="rId68"/>
    <p:sldId id="1040" r:id="rId69"/>
    <p:sldId id="1016" r:id="rId70"/>
    <p:sldId id="981" r:id="rId71"/>
    <p:sldId id="1041" r:id="rId72"/>
  </p:sldIdLst>
  <p:sldSz cx="9144000" cy="6858000" type="screen4x3"/>
  <p:notesSz cx="6997700" cy="9271000"/>
  <p:embeddedFontLst>
    <p:embeddedFont>
      <p:font typeface="Comic Sans MS" pitchFamily="66" charset="0"/>
      <p:regular r:id="rId75"/>
      <p:bold r:id="rId76"/>
    </p:embeddedFont>
    <p:embeddedFont>
      <p:font typeface="Rockwell Extra Bold" pitchFamily="18" charset="0"/>
      <p:bold r:id="rId77"/>
    </p:embeddedFont>
    <p:embeddedFont>
      <p:font typeface="Rockwell" pitchFamily="18" charset="0"/>
      <p:regular r:id="rId78"/>
      <p:bold r:id="rId79"/>
      <p:italic r:id="rId80"/>
      <p:boldItalic r:id="rId81"/>
    </p:embeddedFont>
    <p:embeddedFont>
      <p:font typeface="Impact" pitchFamily="34" charset="0"/>
      <p:regular r:id="rId82"/>
    </p:embeddedFont>
    <p:embeddedFont>
      <p:font typeface="SF Cartoonist Hand" pitchFamily="2" charset="0"/>
      <p:regular r:id="rId83"/>
      <p:bold r:id="rId84"/>
      <p:italic r:id="rId85"/>
      <p:boldItalic r:id="rId86"/>
    </p:embeddedFont>
    <p:embeddedFont>
      <p:font typeface="Times" charset="0"/>
      <p:regular r:id="rId87"/>
      <p:bold r:id="rId88"/>
      <p:italic r:id="rId89"/>
      <p:boldItalic r:id="rId90"/>
    </p:embeddedFont>
    <p:embeddedFont>
      <p:font typeface="Georgia" pitchFamily="18" charset="0"/>
      <p:regular r:id="rId91"/>
      <p:bold r:id="rId92"/>
      <p:italic r:id="rId93"/>
      <p:boldItalic r:id="rId94"/>
    </p:embeddedFont>
  </p:embeddedFont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2"/>
        </a:solidFill>
        <a:latin typeface="Comic Sans MS" pitchFamily="66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2"/>
        </a:solidFill>
        <a:latin typeface="Comic Sans MS" pitchFamily="66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2"/>
        </a:solidFill>
        <a:latin typeface="Comic Sans MS" pitchFamily="66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2"/>
        </a:solidFill>
        <a:latin typeface="Comic Sans MS" pitchFamily="66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2"/>
        </a:solidFill>
        <a:latin typeface="Comic Sans MS" pitchFamily="66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2"/>
        </a:solidFill>
        <a:latin typeface="Comic Sans MS" pitchFamily="66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2"/>
        </a:solidFill>
        <a:latin typeface="Comic Sans MS" pitchFamily="66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2"/>
        </a:solidFill>
        <a:latin typeface="Comic Sans MS" pitchFamily="66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2"/>
        </a:solidFill>
        <a:latin typeface="Comic Sans MS" pitchFamily="66" charset="0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uthor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webPr encoding="windows-1252"/>
  <p:showPr showNarration="1" useTimings="0">
    <p:present/>
    <p:sldAll/>
    <p:penClr>
      <a:schemeClr val="tx1"/>
    </p:penClr>
  </p:showPr>
  <p:clrMru>
    <a:srgbClr val="FFFF66"/>
    <a:srgbClr val="FF0000"/>
    <a:srgbClr val="339933"/>
    <a:srgbClr val="FF2D1D"/>
    <a:srgbClr val="F21100"/>
    <a:srgbClr val="66FF66"/>
    <a:srgbClr val="66FF33"/>
    <a:srgbClr val="66006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showOutlineIcons="0">
    <p:restoredLeft sz="19057" autoAdjust="0"/>
    <p:restoredTop sz="99822" autoAdjust="0"/>
  </p:normalViewPr>
  <p:slideViewPr>
    <p:cSldViewPr snapToGrid="0">
      <p:cViewPr>
        <p:scale>
          <a:sx n="75" d="100"/>
          <a:sy n="75" d="100"/>
        </p:scale>
        <p:origin x="-240" y="-3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43" d="100"/>
        <a:sy n="43" d="100"/>
      </p:scale>
      <p:origin x="0" y="2784"/>
    </p:cViewPr>
  </p:sorterViewPr>
  <p:notesViewPr>
    <p:cSldViewPr snapToGrid="0">
      <p:cViewPr varScale="1">
        <p:scale>
          <a:sx n="61" d="100"/>
          <a:sy n="61" d="100"/>
        </p:scale>
        <p:origin x="-1602" y="-60"/>
      </p:cViewPr>
      <p:guideLst>
        <p:guide orient="horz" pos="2920"/>
        <p:guide pos="2204"/>
      </p:guideLst>
    </p:cSldViewPr>
  </p:notesViewPr>
  <p:gridSpacing cx="36868100" cy="368681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font" Target="fonts/font2.fntdata"/><Relationship Id="rId84" Type="http://schemas.openxmlformats.org/officeDocument/2006/relationships/font" Target="fonts/font10.fntdata"/><Relationship Id="rId89" Type="http://schemas.openxmlformats.org/officeDocument/2006/relationships/font" Target="fonts/font15.fntdata"/><Relationship Id="rId97" Type="http://schemas.openxmlformats.org/officeDocument/2006/relationships/viewProps" Target="viewProp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font" Target="fonts/font18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handoutMaster" Target="handoutMasters/handoutMaster1.xml"/><Relationship Id="rId79" Type="http://schemas.openxmlformats.org/officeDocument/2006/relationships/font" Target="fonts/font5.fntdata"/><Relationship Id="rId87" Type="http://schemas.openxmlformats.org/officeDocument/2006/relationships/font" Target="fonts/font13.fntdata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font" Target="fonts/font8.fntdata"/><Relationship Id="rId90" Type="http://schemas.openxmlformats.org/officeDocument/2006/relationships/font" Target="fonts/font16.fntdata"/><Relationship Id="rId95" Type="http://schemas.openxmlformats.org/officeDocument/2006/relationships/commentAuthors" Target="commentAuthors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font" Target="fonts/font3.fntdata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font" Target="fonts/font6.fntdata"/><Relationship Id="rId85" Type="http://schemas.openxmlformats.org/officeDocument/2006/relationships/font" Target="fonts/font11.fntdata"/><Relationship Id="rId93" Type="http://schemas.openxmlformats.org/officeDocument/2006/relationships/font" Target="fonts/font19.fntdata"/><Relationship Id="rId98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font" Target="fonts/font1.fntdata"/><Relationship Id="rId83" Type="http://schemas.openxmlformats.org/officeDocument/2006/relationships/font" Target="fonts/font9.fntdata"/><Relationship Id="rId88" Type="http://schemas.openxmlformats.org/officeDocument/2006/relationships/font" Target="fonts/font14.fntdata"/><Relationship Id="rId91" Type="http://schemas.openxmlformats.org/officeDocument/2006/relationships/font" Target="fonts/font17.fntdata"/><Relationship Id="rId9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notesMaster" Target="notesMasters/notesMaster1.xml"/><Relationship Id="rId78" Type="http://schemas.openxmlformats.org/officeDocument/2006/relationships/font" Target="fonts/font4.fntdata"/><Relationship Id="rId81" Type="http://schemas.openxmlformats.org/officeDocument/2006/relationships/font" Target="fonts/font7.fntdata"/><Relationship Id="rId86" Type="http://schemas.openxmlformats.org/officeDocument/2006/relationships/font" Target="fonts/font12.fntdata"/><Relationship Id="rId94" Type="http://schemas.openxmlformats.org/officeDocument/2006/relationships/font" Target="fonts/font20.fntdata"/><Relationship Id="rId9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93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85" tIns="46442" rIns="92885" bIns="46442" numCol="1" anchor="t" anchorCtr="0" compatLnSpc="1">
            <a:prstTxWarp prst="textNoShape">
              <a:avLst/>
            </a:prstTxWarp>
          </a:bodyPr>
          <a:lstStyle>
            <a:lvl1pPr defTabSz="928688">
              <a:defRPr sz="1200">
                <a:solidFill>
                  <a:schemeClr val="tx1"/>
                </a:solidFill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65575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85" tIns="46442" rIns="92885" bIns="46442" numCol="1" anchor="t" anchorCtr="0" compatLnSpc="1">
            <a:prstTxWarp prst="textNoShape">
              <a:avLst/>
            </a:prstTxWarp>
          </a:bodyPr>
          <a:lstStyle>
            <a:lvl1pPr algn="r" defTabSz="928688">
              <a:defRPr sz="1200">
                <a:solidFill>
                  <a:schemeClr val="tx1"/>
                </a:solidFill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1638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0745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85" tIns="46442" rIns="92885" bIns="46442" numCol="1" anchor="b" anchorCtr="0" compatLnSpc="1">
            <a:prstTxWarp prst="textNoShape">
              <a:avLst/>
            </a:prstTxWarp>
          </a:bodyPr>
          <a:lstStyle>
            <a:lvl1pPr defTabSz="928688">
              <a:defRPr sz="1200">
                <a:solidFill>
                  <a:schemeClr val="tx1"/>
                </a:solidFill>
                <a:latin typeface="Times New Roman" pitchFamily="18" charset="0"/>
              </a:defRPr>
            </a:lvl1pPr>
          </a:lstStyle>
          <a:p>
            <a:r>
              <a:rPr lang="en-US"/>
              <a:t>Mike Thorpe, Center for Biological Physics Arizona State University 04/07</a:t>
            </a:r>
          </a:p>
        </p:txBody>
      </p:sp>
      <p:sp>
        <p:nvSpPr>
          <p:cNvPr id="1638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65575" y="880745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85" tIns="46442" rIns="92885" bIns="46442" numCol="1" anchor="b" anchorCtr="0" compatLnSpc="1">
            <a:prstTxWarp prst="textNoShape">
              <a:avLst/>
            </a:prstTxWarp>
          </a:bodyPr>
          <a:lstStyle>
            <a:lvl1pPr algn="r" defTabSz="928688">
              <a:defRPr sz="1200">
                <a:solidFill>
                  <a:schemeClr val="tx1"/>
                </a:solidFill>
                <a:latin typeface="Times New Roman" pitchFamily="18" charset="0"/>
              </a:defRPr>
            </a:lvl1pPr>
          </a:lstStyle>
          <a:p>
            <a:fld id="{38575148-7EFE-4575-97A3-B607609637B7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85" tIns="46442" rIns="92885" bIns="46442" numCol="1" anchor="t" anchorCtr="0" compatLnSpc="1">
            <a:prstTxWarp prst="textNoShape">
              <a:avLst/>
            </a:prstTxWarp>
          </a:bodyPr>
          <a:lstStyle>
            <a:lvl1pPr defTabSz="928688">
              <a:defRPr sz="1200">
                <a:solidFill>
                  <a:schemeClr val="tx1"/>
                </a:solidFill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65575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85" tIns="46442" rIns="92885" bIns="46442" numCol="1" anchor="t" anchorCtr="0" compatLnSpc="1">
            <a:prstTxWarp prst="textNoShape">
              <a:avLst/>
            </a:prstTxWarp>
          </a:bodyPr>
          <a:lstStyle>
            <a:lvl1pPr algn="r" defTabSz="928688">
              <a:defRPr sz="1200">
                <a:solidFill>
                  <a:schemeClr val="tx1"/>
                </a:solidFill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1741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1100" y="695325"/>
            <a:ext cx="4633913" cy="34766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1741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33450" y="4403725"/>
            <a:ext cx="5130800" cy="417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85" tIns="46442" rIns="92885" bIns="46442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741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0745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85" tIns="46442" rIns="92885" bIns="46442" numCol="1" anchor="b" anchorCtr="0" compatLnSpc="1">
            <a:prstTxWarp prst="textNoShape">
              <a:avLst/>
            </a:prstTxWarp>
          </a:bodyPr>
          <a:lstStyle>
            <a:lvl1pPr defTabSz="928688">
              <a:defRPr sz="1200">
                <a:solidFill>
                  <a:schemeClr val="tx1"/>
                </a:solidFill>
                <a:latin typeface="Times New Roman" pitchFamily="18" charset="0"/>
              </a:defRPr>
            </a:lvl1pPr>
          </a:lstStyle>
          <a:p>
            <a:r>
              <a:rPr lang="en-US"/>
              <a:t>Mike Thorpe, Center for Biological Physics Arizona State University 04/07</a:t>
            </a:r>
          </a:p>
        </p:txBody>
      </p:sp>
      <p:sp>
        <p:nvSpPr>
          <p:cNvPr id="1741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65575" y="880745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85" tIns="46442" rIns="92885" bIns="46442" numCol="1" anchor="b" anchorCtr="0" compatLnSpc="1">
            <a:prstTxWarp prst="textNoShape">
              <a:avLst/>
            </a:prstTxWarp>
          </a:bodyPr>
          <a:lstStyle>
            <a:lvl1pPr algn="r" defTabSz="928688">
              <a:defRPr sz="1200">
                <a:solidFill>
                  <a:schemeClr val="tx1"/>
                </a:solidFill>
                <a:latin typeface="Times New Roman" pitchFamily="18" charset="0"/>
              </a:defRPr>
            </a:lvl1pPr>
          </a:lstStyle>
          <a:p>
            <a:fld id="{0B835940-5E91-443D-9964-0066EA328454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77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81100" y="695325"/>
            <a:ext cx="4635500" cy="3476625"/>
          </a:xfrm>
          <a:ln/>
        </p:spPr>
      </p:sp>
      <p:sp>
        <p:nvSpPr>
          <p:cNvPr id="10577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00088" y="4403725"/>
            <a:ext cx="5597525" cy="4171950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A933FE-073E-4191-9E56-69AD211D1248}" type="slidenum">
              <a:rPr lang="en-US" smtClean="0"/>
              <a:pPr/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A933FE-073E-4191-9E56-69AD211D1248}" type="slidenum">
              <a:rPr lang="en-US" smtClean="0"/>
              <a:pPr/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835940-5E91-443D-9964-0066EA328454}" type="slidenum">
              <a:rPr lang="en-US" smtClean="0"/>
              <a:pPr/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A933FE-073E-4191-9E56-69AD211D1248}" type="slidenum">
              <a:rPr lang="en-US" smtClean="0"/>
              <a:pPr/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94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81100" y="695325"/>
            <a:ext cx="4635500" cy="3476625"/>
          </a:xfrm>
          <a:ln/>
        </p:spPr>
      </p:sp>
      <p:sp>
        <p:nvSpPr>
          <p:cNvPr id="14694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00088" y="4403725"/>
            <a:ext cx="5597525" cy="4171950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14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81100" y="695325"/>
            <a:ext cx="4635500" cy="3476625"/>
          </a:xfrm>
          <a:ln/>
        </p:spPr>
      </p:sp>
      <p:sp>
        <p:nvSpPr>
          <p:cNvPr id="14714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00088" y="4403725"/>
            <a:ext cx="5597525" cy="4171950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12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81100" y="695325"/>
            <a:ext cx="4635500" cy="3476625"/>
          </a:xfrm>
          <a:ln/>
        </p:spPr>
      </p:sp>
      <p:sp>
        <p:nvSpPr>
          <p:cNvPr id="12912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84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584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51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851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46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646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835940-5E91-443D-9964-0066EA328454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53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953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05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905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835940-5E91-443D-9964-0066EA328454}" type="slidenum">
              <a:rPr lang="en-US" smtClean="0"/>
              <a:pPr/>
              <a:t>22</a:t>
            </a:fld>
            <a:endParaRPr 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98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81100" y="695325"/>
            <a:ext cx="4635500" cy="3476625"/>
          </a:xfrm>
          <a:ln/>
        </p:spPr>
      </p:sp>
      <p:sp>
        <p:nvSpPr>
          <p:cNvPr id="13598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00088" y="4403725"/>
            <a:ext cx="5597525" cy="4171950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9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81100" y="695325"/>
            <a:ext cx="4635500" cy="3476625"/>
          </a:xfrm>
          <a:ln/>
        </p:spPr>
      </p:sp>
      <p:sp>
        <p:nvSpPr>
          <p:cNvPr id="13619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00088" y="4403725"/>
            <a:ext cx="5597525" cy="4171950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39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81100" y="695325"/>
            <a:ext cx="4635500" cy="3476625"/>
          </a:xfrm>
          <a:ln/>
        </p:spPr>
      </p:sp>
      <p:sp>
        <p:nvSpPr>
          <p:cNvPr id="13639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00088" y="4403725"/>
            <a:ext cx="5597525" cy="4171950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60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81100" y="695325"/>
            <a:ext cx="4635500" cy="3476625"/>
          </a:xfrm>
          <a:ln/>
        </p:spPr>
      </p:sp>
      <p:sp>
        <p:nvSpPr>
          <p:cNvPr id="13660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00088" y="4403725"/>
            <a:ext cx="5597525" cy="4171950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80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81100" y="695325"/>
            <a:ext cx="4635500" cy="3476625"/>
          </a:xfrm>
          <a:ln/>
        </p:spPr>
      </p:sp>
      <p:sp>
        <p:nvSpPr>
          <p:cNvPr id="13680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00088" y="4403725"/>
            <a:ext cx="5597525" cy="4171950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01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81100" y="695325"/>
            <a:ext cx="4635500" cy="3476625"/>
          </a:xfrm>
          <a:ln/>
        </p:spPr>
      </p:sp>
      <p:sp>
        <p:nvSpPr>
          <p:cNvPr id="13701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00088" y="4403725"/>
            <a:ext cx="5597525" cy="4171950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21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81100" y="695325"/>
            <a:ext cx="4635500" cy="3476625"/>
          </a:xfrm>
          <a:ln/>
        </p:spPr>
      </p:sp>
      <p:sp>
        <p:nvSpPr>
          <p:cNvPr id="13721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00088" y="4403725"/>
            <a:ext cx="5597525" cy="4171950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A933FE-073E-4191-9E56-69AD211D1248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42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81100" y="695325"/>
            <a:ext cx="4635500" cy="3476625"/>
          </a:xfrm>
          <a:ln/>
        </p:spPr>
      </p:sp>
      <p:sp>
        <p:nvSpPr>
          <p:cNvPr id="13742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00088" y="4403725"/>
            <a:ext cx="5597525" cy="4171950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62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81100" y="695325"/>
            <a:ext cx="4635500" cy="3476625"/>
          </a:xfrm>
          <a:ln/>
        </p:spPr>
      </p:sp>
      <p:sp>
        <p:nvSpPr>
          <p:cNvPr id="13762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00088" y="4403725"/>
            <a:ext cx="5597525" cy="4171950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83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81100" y="695325"/>
            <a:ext cx="4635500" cy="3476625"/>
          </a:xfrm>
          <a:ln/>
        </p:spPr>
      </p:sp>
      <p:sp>
        <p:nvSpPr>
          <p:cNvPr id="13783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00088" y="4403725"/>
            <a:ext cx="5597525" cy="4171950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03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81100" y="695325"/>
            <a:ext cx="4635500" cy="3476625"/>
          </a:xfrm>
          <a:ln/>
        </p:spPr>
      </p:sp>
      <p:sp>
        <p:nvSpPr>
          <p:cNvPr id="13803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00088" y="4403725"/>
            <a:ext cx="5597525" cy="4171950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24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81100" y="695325"/>
            <a:ext cx="4635500" cy="3476625"/>
          </a:xfrm>
          <a:ln/>
        </p:spPr>
      </p:sp>
      <p:sp>
        <p:nvSpPr>
          <p:cNvPr id="13824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00088" y="4403725"/>
            <a:ext cx="5597525" cy="4171950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44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81100" y="695325"/>
            <a:ext cx="4635500" cy="3476625"/>
          </a:xfrm>
          <a:ln/>
        </p:spPr>
      </p:sp>
      <p:sp>
        <p:nvSpPr>
          <p:cNvPr id="138445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00088" y="4403725"/>
            <a:ext cx="5597525" cy="4171950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64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81100" y="695325"/>
            <a:ext cx="4635500" cy="3476625"/>
          </a:xfrm>
          <a:ln/>
        </p:spPr>
      </p:sp>
      <p:sp>
        <p:nvSpPr>
          <p:cNvPr id="13864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00088" y="4403725"/>
            <a:ext cx="5597525" cy="4171950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85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81100" y="695325"/>
            <a:ext cx="4635500" cy="3476625"/>
          </a:xfrm>
          <a:ln/>
        </p:spPr>
      </p:sp>
      <p:sp>
        <p:nvSpPr>
          <p:cNvPr id="13885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00088" y="4403725"/>
            <a:ext cx="5597525" cy="4171950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05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81100" y="695325"/>
            <a:ext cx="4635500" cy="3476625"/>
          </a:xfrm>
          <a:ln/>
        </p:spPr>
      </p:sp>
      <p:sp>
        <p:nvSpPr>
          <p:cNvPr id="13905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00088" y="4403725"/>
            <a:ext cx="5597525" cy="4171950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26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81100" y="695325"/>
            <a:ext cx="4635500" cy="3476625"/>
          </a:xfrm>
          <a:ln/>
        </p:spPr>
      </p:sp>
      <p:sp>
        <p:nvSpPr>
          <p:cNvPr id="13926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00088" y="4403725"/>
            <a:ext cx="5597525" cy="4171950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A933FE-073E-4191-9E56-69AD211D1248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46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81100" y="695325"/>
            <a:ext cx="4635500" cy="3476625"/>
          </a:xfrm>
          <a:ln/>
        </p:spPr>
      </p:sp>
      <p:sp>
        <p:nvSpPr>
          <p:cNvPr id="13946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00088" y="4403725"/>
            <a:ext cx="5597525" cy="4171950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67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81100" y="695325"/>
            <a:ext cx="4635500" cy="3476625"/>
          </a:xfrm>
          <a:ln/>
        </p:spPr>
      </p:sp>
      <p:sp>
        <p:nvSpPr>
          <p:cNvPr id="13967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00088" y="4403725"/>
            <a:ext cx="5597525" cy="4171950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87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81100" y="695325"/>
            <a:ext cx="4635500" cy="3476625"/>
          </a:xfrm>
          <a:ln/>
        </p:spPr>
      </p:sp>
      <p:sp>
        <p:nvSpPr>
          <p:cNvPr id="13987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00088" y="4403725"/>
            <a:ext cx="5597525" cy="4171950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08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81100" y="695325"/>
            <a:ext cx="4635500" cy="3476625"/>
          </a:xfrm>
          <a:ln/>
        </p:spPr>
      </p:sp>
      <p:sp>
        <p:nvSpPr>
          <p:cNvPr id="14008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00088" y="4403725"/>
            <a:ext cx="5597525" cy="4171950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28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81100" y="695325"/>
            <a:ext cx="4635500" cy="3476625"/>
          </a:xfrm>
          <a:ln/>
        </p:spPr>
      </p:sp>
      <p:sp>
        <p:nvSpPr>
          <p:cNvPr id="14028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00088" y="4403725"/>
            <a:ext cx="5597525" cy="4171950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49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81100" y="695325"/>
            <a:ext cx="4635500" cy="3476625"/>
          </a:xfrm>
          <a:ln/>
        </p:spPr>
      </p:sp>
      <p:sp>
        <p:nvSpPr>
          <p:cNvPr id="14049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00088" y="4403725"/>
            <a:ext cx="5597525" cy="4171950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69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81100" y="695325"/>
            <a:ext cx="4635500" cy="3476625"/>
          </a:xfrm>
          <a:ln/>
        </p:spPr>
      </p:sp>
      <p:sp>
        <p:nvSpPr>
          <p:cNvPr id="14069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00088" y="4403725"/>
            <a:ext cx="5597525" cy="4171950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58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81100" y="695325"/>
            <a:ext cx="4635500" cy="3476625"/>
          </a:xfrm>
          <a:ln/>
        </p:spPr>
      </p:sp>
      <p:sp>
        <p:nvSpPr>
          <p:cNvPr id="9758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60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81100" y="695325"/>
            <a:ext cx="4635500" cy="3476625"/>
          </a:xfrm>
          <a:ln/>
        </p:spPr>
      </p:sp>
      <p:sp>
        <p:nvSpPr>
          <p:cNvPr id="13260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00088" y="4403725"/>
            <a:ext cx="5597525" cy="4171950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40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81100" y="695325"/>
            <a:ext cx="4635500" cy="3476625"/>
          </a:xfrm>
          <a:ln/>
        </p:spPr>
      </p:sp>
      <p:sp>
        <p:nvSpPr>
          <p:cNvPr id="13240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00088" y="4403725"/>
            <a:ext cx="5597525" cy="4171950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A933FE-073E-4191-9E56-69AD211D1248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835940-5E91-443D-9964-0066EA328454}" type="slidenum">
              <a:rPr lang="en-US" smtClean="0"/>
              <a:pPr/>
              <a:t>50</a:t>
            </a:fld>
            <a:endParaRPr lang="en-US"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48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748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76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81100" y="695325"/>
            <a:ext cx="4635500" cy="3476625"/>
          </a:xfrm>
          <a:ln/>
        </p:spPr>
      </p:sp>
      <p:sp>
        <p:nvSpPr>
          <p:cNvPr id="14776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00088" y="4403725"/>
            <a:ext cx="5597525" cy="4171950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24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724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34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834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6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765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43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943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55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81100" y="695325"/>
            <a:ext cx="4635500" cy="3476625"/>
          </a:xfrm>
          <a:ln/>
        </p:spPr>
      </p:sp>
      <p:sp>
        <p:nvSpPr>
          <p:cNvPr id="14755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00088" y="4403725"/>
            <a:ext cx="5597525" cy="4171950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37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81100" y="695325"/>
            <a:ext cx="4635500" cy="3476625"/>
          </a:xfrm>
          <a:ln/>
        </p:spPr>
      </p:sp>
      <p:sp>
        <p:nvSpPr>
          <p:cNvPr id="14837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01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001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A933FE-073E-4191-9E56-69AD211D1248}" type="slidenum">
              <a:rPr lang="en-US" smtClean="0"/>
              <a:pPr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31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031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99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81100" y="695325"/>
            <a:ext cx="4635500" cy="3476625"/>
          </a:xfrm>
          <a:ln/>
        </p:spPr>
      </p:sp>
      <p:sp>
        <p:nvSpPr>
          <p:cNvPr id="13199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00088" y="4403725"/>
            <a:ext cx="5597525" cy="4171950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97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81100" y="695325"/>
            <a:ext cx="4635500" cy="3476625"/>
          </a:xfrm>
          <a:ln/>
        </p:spPr>
      </p:sp>
      <p:sp>
        <p:nvSpPr>
          <p:cNvPr id="14397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00088" y="4403725"/>
            <a:ext cx="5597525" cy="4171950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17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417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BD247D-8C1A-4F92-816A-6EBE52CD844F}" type="slidenum">
              <a:rPr lang="en-US" smtClean="0"/>
              <a:pPr/>
              <a:t>64</a:t>
            </a:fld>
            <a:endParaRPr lang="en-US"/>
          </a:p>
        </p:txBody>
      </p:sp>
    </p:spTree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BD247D-8C1A-4F92-816A-6EBE52CD844F}" type="slidenum">
              <a:rPr lang="en-US" smtClean="0"/>
              <a:pPr/>
              <a:t>65</a:t>
            </a:fld>
            <a:endParaRPr lang="en-US"/>
          </a:p>
        </p:txBody>
      </p:sp>
    </p:spTree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97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97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72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072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99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899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56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356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A933FE-073E-4191-9E56-69AD211D1248}" type="slidenum">
              <a:rPr lang="en-US" smtClean="0"/>
              <a:pPr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32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332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19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81100" y="695325"/>
            <a:ext cx="4635500" cy="3476625"/>
          </a:xfrm>
          <a:ln/>
        </p:spPr>
      </p:sp>
      <p:sp>
        <p:nvSpPr>
          <p:cNvPr id="14919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00088" y="4403725"/>
            <a:ext cx="5597525" cy="4171950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A933FE-073E-4191-9E56-69AD211D1248}" type="slidenum">
              <a:rPr lang="en-US" smtClean="0"/>
              <a:pPr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A933FE-073E-4191-9E56-69AD211D1248}" type="slidenum">
              <a:rPr lang="en-US" smtClean="0"/>
              <a:pPr/>
              <a:t>9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E8D5EBD-797F-4263-AD15-9EFF3240694D}" type="datetime3">
              <a:rPr lang="en-US"/>
              <a:pPr/>
              <a:t>7 July 2008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8187D6BA-96BE-4CC1-A077-8816E4EC8538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Mike Thorpe, Center for Biological Physics Arizona State University 02/08</a:t>
            </a:r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2B6B5-D8E3-46BC-A779-29319E873FC6}" type="datetime3">
              <a:rPr lang="en-US"/>
              <a:pPr/>
              <a:t>7 July 2008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14411BE7-7E26-4462-9913-91B4168AFAE0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Mike Thorpe, Center for Biological Physics Arizona State University 02/08</a:t>
            </a:r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AE223AB-376A-42FE-8DD0-C1C85C183312}" type="datetime3">
              <a:rPr lang="en-US"/>
              <a:pPr/>
              <a:t>7 July 2008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D479C5EB-3D2B-49AD-B6F5-391268B9C5A1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Mike Thorpe, Center for Biological Physics Arizona State University 02/08</a:t>
            </a:r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Media" preserve="1">
  <p:cSld name="Title, Text and Media Cli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Media Placeholder 3"/>
          <p:cNvSpPr>
            <a:spLocks noGrp="1"/>
          </p:cNvSpPr>
          <p:nvPr>
            <p:ph type="media"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/>
          <a:p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31242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5CBF8CFB-1CFA-4DD5-B010-3B40375C2F88}" type="datetime3">
              <a:rPr lang="en-US"/>
              <a:pPr/>
              <a:t>7 July 2008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>
          <a:xfrm>
            <a:off x="6477000" y="62357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82280934-3377-4071-9CE4-96AB02C26902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>
          <a:xfrm>
            <a:off x="8837613" y="4899025"/>
            <a:ext cx="306387" cy="1958975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Mike Thorpe, Center for Biological Physics Arizona State University 02/08</a:t>
            </a:r>
          </a:p>
        </p:txBody>
      </p:sp>
    </p:spTree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685800" y="609600"/>
            <a:ext cx="7772400" cy="54864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31242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7E5BC4A8-1638-4400-B941-85DE2CC5B626}" type="datetime3">
              <a:rPr lang="en-US"/>
              <a:pPr/>
              <a:t>7 July 2008</a:t>
            </a:fld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>
          <a:xfrm>
            <a:off x="6477000" y="62357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C28FD386-BD0C-453D-93E2-EFBAFECED5E4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2"/>
          </p:nvPr>
        </p:nvSpPr>
        <p:spPr>
          <a:xfrm>
            <a:off x="8837613" y="4899025"/>
            <a:ext cx="306387" cy="1958975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Mike Thorpe, Center for Biological Physics Arizona State University 02/08</a:t>
            </a:r>
          </a:p>
        </p:txBody>
      </p:sp>
    </p:spTree>
  </p:cSld>
  <p:clrMapOvr>
    <a:masterClrMapping/>
  </p:clrMapOvr>
  <p:transition spd="med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31242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61A9827F-FB96-4161-B73D-159620B292CF}" type="datetime3">
              <a:rPr lang="en-US"/>
              <a:pPr/>
              <a:t>7 July 2008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>
          <a:xfrm>
            <a:off x="6477000" y="62357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5DE421FC-6F60-490A-912F-9A9D93454CF4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>
          <a:xfrm>
            <a:off x="8837613" y="4899025"/>
            <a:ext cx="306387" cy="1958975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Mike Thorpe, Center for Biological Physics Arizona State University 02/08</a:t>
            </a:r>
          </a:p>
        </p:txBody>
      </p:sp>
    </p:spTree>
  </p:cSld>
  <p:clrMapOvr>
    <a:masterClrMapping/>
  </p:clrMapOvr>
  <p:transition spd="med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685800" y="1981200"/>
            <a:ext cx="3810000" cy="1981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981200"/>
            <a:ext cx="3810000" cy="1981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685800" y="4114800"/>
            <a:ext cx="3810000" cy="1981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8200" y="4114800"/>
            <a:ext cx="3810000" cy="1981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31242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49FB0DA4-8A3B-4D12-9BB8-58812DB7E0C1}" type="datetime3">
              <a:rPr lang="en-US"/>
              <a:pPr/>
              <a:t>7 July 2008</a:t>
            </a:fld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>
          <a:xfrm>
            <a:off x="6477000" y="62357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F0E68025-1A6B-418C-985E-9AFED1E103B2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>
          <a:xfrm>
            <a:off x="8837613" y="4899025"/>
            <a:ext cx="306387" cy="1958975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Mike Thorpe, Center for Biological Physics Arizona State University 02/08</a:t>
            </a:r>
          </a:p>
        </p:txBody>
      </p:sp>
    </p:spTree>
  </p:cSld>
  <p:clrMapOvr>
    <a:masterClrMapping/>
  </p:clrMapOvr>
  <p:transition spd="med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 preserve="1">
  <p:cSld name="Title, Text and Clip 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lipArt Placeholder 3"/>
          <p:cNvSpPr>
            <a:spLocks noGrp="1"/>
          </p:cNvSpPr>
          <p:nvPr>
            <p:ph type="clipArt"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/>
          <a:p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31242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F54F262D-ADF0-48C5-8D75-76D72BA36C21}" type="datetime3">
              <a:rPr lang="en-US"/>
              <a:pPr/>
              <a:t>7 July 2008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>
          <a:xfrm>
            <a:off x="6477000" y="62357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659ED143-7AED-45B6-B3C2-C7819B282D05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>
          <a:xfrm>
            <a:off x="8837613" y="4899025"/>
            <a:ext cx="306387" cy="1958975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Mike Thorpe, Center for Biological Physics Arizona State University 02/08</a:t>
            </a:r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A3422C9-A2BA-41DB-8C50-461A3505C811}" type="datetime3">
              <a:rPr lang="en-US"/>
              <a:pPr/>
              <a:t>7 July 2008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B319AEB8-BFC8-4E51-9A68-4ED5B974D1A5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Mike Thorpe, Center for Biological Physics Arizona State University 02/08</a:t>
            </a:r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484BF2A-8C4A-435F-A621-DD1F74045C82}" type="datetime3">
              <a:rPr lang="en-US"/>
              <a:pPr/>
              <a:t>7 July 2008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FFE4BCE1-712F-47F4-8C2A-915D2223F398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Mike Thorpe, Center for Biological Physics Arizona State University 02/08</a:t>
            </a:r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D17A760-C097-47C1-AED3-6D5BD612A025}" type="datetime3">
              <a:rPr lang="en-US"/>
              <a:pPr/>
              <a:t>7 July 2008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6D310CAA-4F5E-4F1D-AD0D-3740B95F3045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Mike Thorpe, Center for Biological Physics Arizona State University 02/08</a:t>
            </a:r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B231F55-340F-4324-A5B8-4E09FF2B2874}" type="datetime3">
              <a:rPr lang="en-US"/>
              <a:pPr/>
              <a:t>7 July 2008</a:t>
            </a:fld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BE78F199-72D3-4203-ADD0-4196CAEFA678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Mike Thorpe, Center for Biological Physics Arizona State University 02/08</a:t>
            </a:r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A9DA8B5-6280-4316-90C6-C19506C82C75}" type="datetime3">
              <a:rPr lang="en-US"/>
              <a:pPr/>
              <a:t>7 July 2008</a:t>
            </a:fld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2AFDE17A-F332-450E-A7E7-4BCB8422EB61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Mike Thorpe, Center for Biological Physics Arizona State University 02/08</a:t>
            </a:r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18C9BC1-8138-4723-AD55-F3DAA2B6472B}" type="datetime3">
              <a:rPr lang="en-US"/>
              <a:pPr/>
              <a:t>7 July 2008</a:t>
            </a:fld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1CBA48B3-6EC4-4378-B9DA-5D4AEE7E3A8A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Mike Thorpe, Center for Biological Physics Arizona State University 02/08</a:t>
            </a:r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2D447DD-5032-4413-B454-C81CAA6D1003}" type="datetime3">
              <a:rPr lang="en-US"/>
              <a:pPr/>
              <a:t>7 July 2008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A1A3C0CB-386C-4F57-AD38-DA38D8075F9F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Mike Thorpe, Center for Biological Physics Arizona State University 02/08</a:t>
            </a:r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A83D917-DE27-49FC-A998-F2F4FDB1635E}" type="datetime3">
              <a:rPr lang="en-US"/>
              <a:pPr/>
              <a:t>7 July 2008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9C96ED12-8E6F-48F5-901E-802367CE8A74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Mike Thorpe, Center for Biological Physics Arizona State University 02/08</a:t>
            </a:r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124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schemeClr val="tx1"/>
                </a:solidFill>
                <a:latin typeface="+mn-lt"/>
              </a:defRPr>
            </a:lvl1pPr>
          </a:lstStyle>
          <a:p>
            <a:fld id="{D0870B89-5B60-43D4-81CF-0E6652280E7A}" type="datetime3">
              <a:rPr lang="en-US"/>
              <a:pPr/>
              <a:t>7 July 2008</a:t>
            </a:fld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477000" y="62357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chemeClr val="tx1"/>
                </a:solidFill>
                <a:latin typeface="+mn-lt"/>
              </a:defRPr>
            </a:lvl1pPr>
          </a:lstStyle>
          <a:p>
            <a:fld id="{92171AF1-B72B-462F-9092-56635B7B328F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8837613" y="4899025"/>
            <a:ext cx="306387" cy="1958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eaVert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algn="ctr">
              <a:defRPr sz="800" i="1">
                <a:solidFill>
                  <a:srgbClr val="000099"/>
                </a:solidFill>
                <a:latin typeface="+mn-lt"/>
              </a:defRPr>
            </a:lvl1pPr>
          </a:lstStyle>
          <a:p>
            <a:r>
              <a:rPr lang="en-US"/>
              <a:t>Mike Thorpe, Center for Biological Physics Arizona State University 02/08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</p:sldLayoutIdLst>
  <p:transition spd="med"/>
  <p:hf sldNum="0" hdr="0" dt="0"/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Blip>
          <a:blip r:embed="rId18"/>
        </a:buBlip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Blip>
          <a:blip r:embed="rId19"/>
        </a:buBlip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oleObject1.bin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2.png"/><Relationship Id="rId4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wmf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5" Type="http://schemas.openxmlformats.org/officeDocument/2006/relationships/oleObject" Target="../embeddings/oleObject2.bin"/><Relationship Id="rId4" Type="http://schemas.openxmlformats.org/officeDocument/2006/relationships/image" Target="../media/image30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3.png"/><Relationship Id="rId4" Type="http://schemas.openxmlformats.org/officeDocument/2006/relationships/image" Target="../media/image32.wmf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3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3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3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3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3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3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3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3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3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3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3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jpeg"/><Relationship Id="rId5" Type="http://schemas.openxmlformats.org/officeDocument/2006/relationships/image" Target="../media/image7.png"/><Relationship Id="rId4" Type="http://schemas.openxmlformats.org/officeDocument/2006/relationships/image" Target="../media/image6.jpe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3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3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3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3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3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3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gif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3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gif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eg"/><Relationship Id="rId3" Type="http://schemas.openxmlformats.org/officeDocument/2006/relationships/image" Target="../media/image11.jpeg"/><Relationship Id="rId7" Type="http://schemas.openxmlformats.org/officeDocument/2006/relationships/image" Target="../media/image15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6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3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wmf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gif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gif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gif"/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4.png"/><Relationship Id="rId13" Type="http://schemas.openxmlformats.org/officeDocument/2006/relationships/image" Target="../media/image79.png"/><Relationship Id="rId18" Type="http://schemas.openxmlformats.org/officeDocument/2006/relationships/image" Target="../media/image84.png"/><Relationship Id="rId3" Type="http://schemas.openxmlformats.org/officeDocument/2006/relationships/image" Target="../media/image69.png"/><Relationship Id="rId21" Type="http://schemas.openxmlformats.org/officeDocument/2006/relationships/image" Target="../media/image87.png"/><Relationship Id="rId7" Type="http://schemas.openxmlformats.org/officeDocument/2006/relationships/image" Target="../media/image73.png"/><Relationship Id="rId12" Type="http://schemas.openxmlformats.org/officeDocument/2006/relationships/image" Target="../media/image78.png"/><Relationship Id="rId17" Type="http://schemas.openxmlformats.org/officeDocument/2006/relationships/image" Target="../media/image83.png"/><Relationship Id="rId2" Type="http://schemas.openxmlformats.org/officeDocument/2006/relationships/notesSlide" Target="../notesSlides/notesSlide59.xml"/><Relationship Id="rId16" Type="http://schemas.openxmlformats.org/officeDocument/2006/relationships/image" Target="../media/image82.png"/><Relationship Id="rId20" Type="http://schemas.openxmlformats.org/officeDocument/2006/relationships/image" Target="../media/image8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2.png"/><Relationship Id="rId11" Type="http://schemas.openxmlformats.org/officeDocument/2006/relationships/image" Target="../media/image77.png"/><Relationship Id="rId5" Type="http://schemas.openxmlformats.org/officeDocument/2006/relationships/image" Target="../media/image71.png"/><Relationship Id="rId15" Type="http://schemas.openxmlformats.org/officeDocument/2006/relationships/image" Target="../media/image81.png"/><Relationship Id="rId23" Type="http://schemas.openxmlformats.org/officeDocument/2006/relationships/image" Target="../media/image89.png"/><Relationship Id="rId10" Type="http://schemas.openxmlformats.org/officeDocument/2006/relationships/image" Target="../media/image76.png"/><Relationship Id="rId19" Type="http://schemas.openxmlformats.org/officeDocument/2006/relationships/image" Target="../media/image85.png"/><Relationship Id="rId4" Type="http://schemas.openxmlformats.org/officeDocument/2006/relationships/image" Target="../media/image70.png"/><Relationship Id="rId9" Type="http://schemas.openxmlformats.org/officeDocument/2006/relationships/image" Target="../media/image75.png"/><Relationship Id="rId14" Type="http://schemas.openxmlformats.org/officeDocument/2006/relationships/image" Target="../media/image80.png"/><Relationship Id="rId22" Type="http://schemas.openxmlformats.org/officeDocument/2006/relationships/image" Target="../media/image8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png"/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gif"/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jpeg"/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3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4" Type="http://schemas.openxmlformats.org/officeDocument/2006/relationships/oleObject" Target="../embeddings/Microsoft_Office_Excel_97-2003_Worksheet1.xls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png"/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1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png"/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1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gif"/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gif"/><Relationship Id="rId2" Type="http://schemas.openxmlformats.org/officeDocument/2006/relationships/notesSlide" Target="../notesSlides/notesSlide67.xml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8.gif"/><Relationship Id="rId2" Type="http://schemas.openxmlformats.org/officeDocument/2006/relationships/notesSlide" Target="../notesSlides/notesSlide68.xml"/><Relationship Id="rId1" Type="http://schemas.openxmlformats.org/officeDocument/2006/relationships/slideLayout" Target="../slideLayouts/slideLayout6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9.gif"/><Relationship Id="rId2" Type="http://schemas.openxmlformats.org/officeDocument/2006/relationships/notesSlide" Target="../notesSlides/notesSlide69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0.xml"/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71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56770" name="Picture 2" descr="orig_to_rel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6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56771" name="Rectangle 3"/>
          <p:cNvSpPr>
            <a:spLocks noGrp="1" noChangeArrowheads="1"/>
          </p:cNvSpPr>
          <p:nvPr>
            <p:ph type="ctrTitle"/>
          </p:nvPr>
        </p:nvSpPr>
        <p:spPr>
          <a:xfrm>
            <a:off x="431800" y="708025"/>
            <a:ext cx="8242300" cy="1533525"/>
          </a:xfrm>
          <a:solidFill>
            <a:srgbClr val="FFFFFF"/>
          </a:solidFill>
          <a:ln/>
        </p:spPr>
        <p:txBody>
          <a:bodyPr/>
          <a:lstStyle/>
          <a:p>
            <a:r>
              <a:rPr lang="en-US" sz="3600" dirty="0">
                <a:solidFill>
                  <a:schemeClr val="accent2"/>
                </a:solidFill>
              </a:rPr>
              <a:t>Flexibility and Mobility in Networks:</a:t>
            </a:r>
            <a:br>
              <a:rPr lang="en-US" sz="3600" dirty="0">
                <a:solidFill>
                  <a:schemeClr val="accent2"/>
                </a:solidFill>
              </a:rPr>
            </a:br>
            <a:r>
              <a:rPr lang="en-US" sz="3200" i="1" dirty="0">
                <a:solidFill>
                  <a:srgbClr val="F21100"/>
                </a:solidFill>
              </a:rPr>
              <a:t>Popsicles </a:t>
            </a:r>
            <a:r>
              <a:rPr lang="en-US" sz="3200" i="1" dirty="0">
                <a:solidFill>
                  <a:srgbClr val="F21100"/>
                </a:solidFill>
                <a:cs typeface="Times New Roman" pitchFamily="18" charset="0"/>
              </a:rPr>
              <a:t>→Bridges →Materials →Biology</a:t>
            </a:r>
            <a:endParaRPr lang="en-US" i="1" dirty="0"/>
          </a:p>
        </p:txBody>
      </p:sp>
      <p:sp>
        <p:nvSpPr>
          <p:cNvPr id="1056772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57300" y="3848100"/>
            <a:ext cx="6400800" cy="1244600"/>
          </a:xfrm>
          <a:solidFill>
            <a:srgbClr val="FFFFFF"/>
          </a:solidFill>
        </p:spPr>
        <p:txBody>
          <a:bodyPr/>
          <a:lstStyle/>
          <a:p>
            <a:r>
              <a:rPr lang="en-US" b="1" i="1">
                <a:solidFill>
                  <a:schemeClr val="accent2"/>
                </a:solidFill>
              </a:rPr>
              <a:t>Mike Thorpe</a:t>
            </a:r>
            <a:r>
              <a:rPr lang="en-US">
                <a:solidFill>
                  <a:schemeClr val="accent2"/>
                </a:solidFill>
              </a:rPr>
              <a:t> </a:t>
            </a:r>
            <a:br>
              <a:rPr lang="en-US">
                <a:solidFill>
                  <a:schemeClr val="accent2"/>
                </a:solidFill>
              </a:rPr>
            </a:br>
            <a:r>
              <a:rPr lang="en-US" b="1" i="1"/>
              <a:t>Arizona State University</a:t>
            </a:r>
            <a:r>
              <a:rPr lang="en-US" b="1"/>
              <a:t> 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EA876E-D1CE-49BA-83D8-315C04F1BDF7}" type="slidenum">
              <a:rPr lang="en-US"/>
              <a:pPr/>
              <a:t>10</a:t>
            </a:fld>
            <a:endParaRPr lang="en-US"/>
          </a:p>
        </p:txBody>
      </p:sp>
      <p:sp>
        <p:nvSpPr>
          <p:cNvPr id="8199" name="Rectangle 7"/>
          <p:cNvSpPr>
            <a:spLocks noChangeArrowheads="1"/>
          </p:cNvSpPr>
          <p:nvPr/>
        </p:nvSpPr>
        <p:spPr bwMode="auto">
          <a:xfrm>
            <a:off x="5105400" y="3352800"/>
            <a:ext cx="76200" cy="1752600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8202" name="Rectangle 10"/>
          <p:cNvSpPr>
            <a:spLocks noChangeArrowheads="1"/>
          </p:cNvSpPr>
          <p:nvPr/>
        </p:nvSpPr>
        <p:spPr bwMode="auto">
          <a:xfrm>
            <a:off x="5105400" y="1090613"/>
            <a:ext cx="76200" cy="1752600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8206" name="Rectangle 14"/>
          <p:cNvSpPr>
            <a:spLocks noChangeArrowheads="1"/>
          </p:cNvSpPr>
          <p:nvPr/>
        </p:nvSpPr>
        <p:spPr bwMode="auto">
          <a:xfrm>
            <a:off x="914400" y="3505200"/>
            <a:ext cx="76200" cy="1752600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8207" name="Rectangle 15"/>
          <p:cNvSpPr>
            <a:spLocks noChangeArrowheads="1"/>
          </p:cNvSpPr>
          <p:nvPr/>
        </p:nvSpPr>
        <p:spPr bwMode="auto">
          <a:xfrm>
            <a:off x="914400" y="1085850"/>
            <a:ext cx="76200" cy="1752600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8208" name="Text Box 16"/>
          <p:cNvSpPr txBox="1">
            <a:spLocks noChangeArrowheads="1"/>
          </p:cNvSpPr>
          <p:nvPr/>
        </p:nvSpPr>
        <p:spPr bwMode="auto">
          <a:xfrm>
            <a:off x="533400" y="120650"/>
            <a:ext cx="8153400" cy="91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1800" dirty="0"/>
              <a:t>If there is more than 1 stick in your collection then the number of degrees of freedom for your collection is the number of sticks multiplied by the number of degrees of freedom for each stick.</a:t>
            </a:r>
          </a:p>
        </p:txBody>
      </p:sp>
      <p:sp>
        <p:nvSpPr>
          <p:cNvPr id="8209" name="Text Box 17"/>
          <p:cNvSpPr txBox="1">
            <a:spLocks noChangeArrowheads="1"/>
          </p:cNvSpPr>
          <p:nvPr/>
        </p:nvSpPr>
        <p:spPr bwMode="auto">
          <a:xfrm>
            <a:off x="5486400" y="4419600"/>
            <a:ext cx="4572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b="1"/>
              <a:t>1</a:t>
            </a:r>
          </a:p>
        </p:txBody>
      </p:sp>
      <p:sp>
        <p:nvSpPr>
          <p:cNvPr id="8210" name="Text Box 18"/>
          <p:cNvSpPr txBox="1">
            <a:spLocks noChangeArrowheads="1"/>
          </p:cNvSpPr>
          <p:nvPr/>
        </p:nvSpPr>
        <p:spPr bwMode="auto">
          <a:xfrm>
            <a:off x="5410200" y="2209800"/>
            <a:ext cx="4572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b="1"/>
              <a:t>2</a:t>
            </a:r>
          </a:p>
        </p:txBody>
      </p:sp>
      <p:sp>
        <p:nvSpPr>
          <p:cNvPr id="8211" name="Text Box 19"/>
          <p:cNvSpPr txBox="1">
            <a:spLocks noChangeArrowheads="1"/>
          </p:cNvSpPr>
          <p:nvPr/>
        </p:nvSpPr>
        <p:spPr bwMode="auto">
          <a:xfrm>
            <a:off x="7162800" y="2209800"/>
            <a:ext cx="4572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b="1"/>
              <a:t>3</a:t>
            </a:r>
          </a:p>
        </p:txBody>
      </p:sp>
      <p:sp>
        <p:nvSpPr>
          <p:cNvPr id="8212" name="Text Box 20"/>
          <p:cNvSpPr txBox="1">
            <a:spLocks noChangeArrowheads="1"/>
          </p:cNvSpPr>
          <p:nvPr/>
        </p:nvSpPr>
        <p:spPr bwMode="auto">
          <a:xfrm>
            <a:off x="1066800" y="4572000"/>
            <a:ext cx="4572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b="1"/>
              <a:t>1</a:t>
            </a:r>
          </a:p>
        </p:txBody>
      </p:sp>
      <p:sp>
        <p:nvSpPr>
          <p:cNvPr id="8213" name="Text Box 21"/>
          <p:cNvSpPr txBox="1">
            <a:spLocks noChangeArrowheads="1"/>
          </p:cNvSpPr>
          <p:nvPr/>
        </p:nvSpPr>
        <p:spPr bwMode="auto">
          <a:xfrm>
            <a:off x="1143000" y="2362200"/>
            <a:ext cx="4572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b="1"/>
              <a:t>2</a:t>
            </a:r>
          </a:p>
        </p:txBody>
      </p:sp>
      <p:sp>
        <p:nvSpPr>
          <p:cNvPr id="8214" name="Text Box 22"/>
          <p:cNvSpPr txBox="1">
            <a:spLocks noChangeArrowheads="1"/>
          </p:cNvSpPr>
          <p:nvPr/>
        </p:nvSpPr>
        <p:spPr bwMode="auto">
          <a:xfrm>
            <a:off x="2971800" y="2362200"/>
            <a:ext cx="4572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b="1"/>
              <a:t>3</a:t>
            </a:r>
          </a:p>
        </p:txBody>
      </p:sp>
      <p:sp>
        <p:nvSpPr>
          <p:cNvPr id="8215" name="Text Box 23"/>
          <p:cNvSpPr txBox="1">
            <a:spLocks noChangeArrowheads="1"/>
          </p:cNvSpPr>
          <p:nvPr/>
        </p:nvSpPr>
        <p:spPr bwMode="auto">
          <a:xfrm>
            <a:off x="952500" y="5562600"/>
            <a:ext cx="7467600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1800" b="1" dirty="0"/>
              <a:t>Each stick has 3 degrees of freedom, there are 2 sticks so, 2 times 3 equals 6.  A collection of 2 sticks has a total of 6 degrees of freedom.</a:t>
            </a:r>
          </a:p>
        </p:txBody>
      </p:sp>
      <p:graphicFrame>
        <p:nvGraphicFramePr>
          <p:cNvPr id="8216" name="Object 24"/>
          <p:cNvGraphicFramePr>
            <a:graphicFrameLocks noChangeAspect="1"/>
          </p:cNvGraphicFramePr>
          <p:nvPr/>
        </p:nvGraphicFramePr>
        <p:xfrm flipV="1">
          <a:off x="5041900" y="6261100"/>
          <a:ext cx="1143000" cy="342900"/>
        </p:xfrm>
        <a:graphic>
          <a:graphicData uri="http://schemas.openxmlformats.org/presentationml/2006/ole">
            <p:oleObj spid="_x0000_s1508354" name="Equation" r:id="rId4" imgW="533160" imgH="177480" progId="">
              <p:embed/>
            </p:oleObj>
          </a:graphicData>
        </a:graphic>
      </p:graphicFrame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4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 -0.33302  E" pathEditMode="relative" ptsTypes="">
                                      <p:cBhvr>
                                        <p:cTn id="10" dur="2000" fill="hold"/>
                                        <p:tgtEl>
                                          <p:spTgt spid="819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63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.25 0  E" pathEditMode="relative" ptsTypes="">
                                      <p:cBhvr>
                                        <p:cTn id="22" dur="2000" fill="hold"/>
                                        <p:tgtEl>
                                          <p:spTgt spid="820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4000"/>
                            </p:stCondLst>
                            <p:childTnLst>
                              <p:par>
                                <p:cTn id="24" presetID="8" presetClass="emph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25" dur="2000" fill="hold"/>
                                        <p:tgtEl>
                                          <p:spTgt spid="820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0"/>
                            </p:stCondLst>
                            <p:childTnLst>
                              <p:par>
                                <p:cTn id="29" presetID="64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 -0.33302  E" pathEditMode="relative" ptsTypes="">
                                      <p:cBhvr>
                                        <p:cTn id="30" dur="2000" fill="hold"/>
                                        <p:tgtEl>
                                          <p:spTgt spid="820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8000"/>
                            </p:stCondLst>
                            <p:childTnLst>
                              <p:par>
                                <p:cTn id="34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8000"/>
                            </p:stCondLst>
                            <p:childTnLst>
                              <p:par>
                                <p:cTn id="39" presetID="63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.25 0  E" pathEditMode="relative" ptsTypes="">
                                      <p:cBhvr>
                                        <p:cTn id="40" dur="2000" fill="hold"/>
                                        <p:tgtEl>
                                          <p:spTgt spid="820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0000"/>
                            </p:stCondLst>
                            <p:childTnLst>
                              <p:par>
                                <p:cTn id="44" presetID="8" presetClass="emph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45" dur="2000" fill="hold"/>
                                        <p:tgtEl>
                                          <p:spTgt spid="820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2000"/>
                            </p:stCondLst>
                            <p:childTnLst>
                              <p:par>
                                <p:cTn id="4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82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82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2500"/>
                            </p:stCondLst>
                            <p:childTnLst>
                              <p:par>
                                <p:cTn id="54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82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82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9" grpId="0" animBg="1"/>
      <p:bldP spid="8199" grpId="1" animBg="1"/>
      <p:bldP spid="8199" grpId="2" animBg="1"/>
      <p:bldP spid="8202" grpId="0" animBg="1"/>
      <p:bldP spid="8202" grpId="1" animBg="1"/>
      <p:bldP spid="8202" grpId="2" animBg="1"/>
      <p:bldP spid="8206" grpId="0" animBg="1"/>
      <p:bldP spid="8206" grpId="1" animBg="1"/>
      <p:bldP spid="8207" grpId="0" animBg="1"/>
      <p:bldP spid="8207" grpId="1" animBg="1"/>
      <p:bldP spid="8207" grpId="2" animBg="1"/>
      <p:bldP spid="8209" grpId="0"/>
      <p:bldP spid="8210" grpId="0"/>
      <p:bldP spid="8211" grpId="0"/>
      <p:bldP spid="8212" grpId="0"/>
      <p:bldP spid="8213" grpId="0"/>
      <p:bldP spid="8214" grpId="0"/>
      <p:bldP spid="821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B5F2AB-F184-494E-BC61-B62A824E4C71}" type="slidenum">
              <a:rPr lang="en-US"/>
              <a:pPr/>
              <a:t>11</a:t>
            </a:fld>
            <a:endParaRPr lang="en-US"/>
          </a:p>
        </p:txBody>
      </p:sp>
      <p:sp>
        <p:nvSpPr>
          <p:cNvPr id="38916" name="Text Box 4"/>
          <p:cNvSpPr txBox="1">
            <a:spLocks noChangeArrowheads="1"/>
          </p:cNvSpPr>
          <p:nvPr/>
        </p:nvSpPr>
        <p:spPr bwMode="auto">
          <a:xfrm>
            <a:off x="549275" y="393700"/>
            <a:ext cx="5084763" cy="52322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dirty="0"/>
              <a:t>C</a:t>
            </a:r>
            <a:r>
              <a:rPr lang="en-US" dirty="0" smtClean="0"/>
              <a:t>onstraints</a:t>
            </a:r>
            <a:endParaRPr lang="en-US" dirty="0"/>
          </a:p>
        </p:txBody>
      </p:sp>
      <p:pic>
        <p:nvPicPr>
          <p:cNvPr id="38917" name="Picture 5" descr="Regular Stick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6006633">
            <a:off x="695326" y="3814762"/>
            <a:ext cx="3376612" cy="328613"/>
          </a:xfrm>
          <a:prstGeom prst="rect">
            <a:avLst/>
          </a:prstGeom>
          <a:noFill/>
        </p:spPr>
      </p:pic>
      <p:pic>
        <p:nvPicPr>
          <p:cNvPr id="38918" name="Picture 6" descr="Regular Stick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3869496">
            <a:off x="3503613" y="4687888"/>
            <a:ext cx="3376612" cy="328612"/>
          </a:xfrm>
          <a:prstGeom prst="rect">
            <a:avLst/>
          </a:prstGeom>
          <a:noFill/>
        </p:spPr>
      </p:pic>
      <p:sp>
        <p:nvSpPr>
          <p:cNvPr id="38919" name="Oval 7"/>
          <p:cNvSpPr>
            <a:spLocks noChangeArrowheads="1"/>
          </p:cNvSpPr>
          <p:nvPr/>
        </p:nvSpPr>
        <p:spPr bwMode="auto">
          <a:xfrm>
            <a:off x="2598738" y="2366963"/>
            <a:ext cx="152400" cy="152400"/>
          </a:xfrm>
          <a:prstGeom prst="ellipse">
            <a:avLst/>
          </a:prstGeom>
          <a:solidFill>
            <a:srgbClr val="C0C0C0"/>
          </a:solidFill>
          <a:ln w="9525" algn="ctr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3848100" y="1231900"/>
            <a:ext cx="45085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# Degrees of freedom = 6-2=4=3+1</a:t>
            </a:r>
            <a:endParaRPr lang="en-US" sz="2000" dirty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4.62428E-6 L -0.00139 -0.14382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89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" y="-7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0.15098 L -0.20382 -0.15191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389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2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smtClean="0"/>
              <a:t>Mike Thorpe, Center for Biological Physics Arizona State University 02/08</a:t>
            </a:r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571500" y="635000"/>
            <a:ext cx="7899400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Lead up to the general formula for graphs with no redundant bonds –</a:t>
            </a:r>
          </a:p>
          <a:p>
            <a:endParaRPr lang="en-US" dirty="0"/>
          </a:p>
          <a:p>
            <a:endParaRPr lang="en-US" dirty="0" smtClean="0"/>
          </a:p>
          <a:p>
            <a:r>
              <a:rPr lang="en-US" sz="2000" dirty="0" smtClean="0">
                <a:solidFill>
                  <a:srgbClr val="FF0000"/>
                </a:solidFill>
              </a:rPr>
              <a:t># degrees of freedom = 2( # cotter pins) – (# popsicle sticks)</a:t>
            </a:r>
            <a:endParaRPr lang="en-US" sz="2000" dirty="0">
              <a:solidFill>
                <a:srgbClr val="FF0000"/>
              </a:solidFill>
            </a:endParaRPr>
          </a:p>
        </p:txBody>
      </p:sp>
      <p:pic>
        <p:nvPicPr>
          <p:cNvPr id="6" name="Picture 4" descr="DSCF1790_resize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98500" y="3098800"/>
            <a:ext cx="4419600" cy="3314700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5384800" y="3505200"/>
            <a:ext cx="33401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/>
              <a:t>Caveat – must put cotter pins in dead ends as well.</a:t>
            </a:r>
            <a:endParaRPr lang="en-US" i="1" dirty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BDDB8A-1BF5-4E94-AFDD-0738BE93A34E}" type="slidenum">
              <a:rPr lang="en-US"/>
              <a:pPr/>
              <a:t>13</a:t>
            </a:fld>
            <a:endParaRPr lang="en-US"/>
          </a:p>
        </p:txBody>
      </p:sp>
      <p:pic>
        <p:nvPicPr>
          <p:cNvPr id="37897" name="Picture 9" descr="Short Stick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48200" y="1835150"/>
            <a:ext cx="1938338" cy="328613"/>
          </a:xfrm>
          <a:prstGeom prst="rect">
            <a:avLst/>
          </a:prstGeom>
          <a:noFill/>
        </p:spPr>
      </p:pic>
      <p:pic>
        <p:nvPicPr>
          <p:cNvPr id="37898" name="Picture 10" descr="Regular Stick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055938" y="771525"/>
            <a:ext cx="325437" cy="3338513"/>
          </a:xfrm>
          <a:prstGeom prst="rect">
            <a:avLst/>
          </a:prstGeom>
          <a:noFill/>
        </p:spPr>
      </p:pic>
      <p:pic>
        <p:nvPicPr>
          <p:cNvPr id="37899" name="Picture 11" descr="Large Stick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040188" y="849313"/>
            <a:ext cx="554037" cy="440055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342900" y="5638800"/>
            <a:ext cx="85725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Used to illustrate redundancy where size matters </a:t>
            </a:r>
            <a:endParaRPr lang="en-US" dirty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Mike Thorpe, Center for Biological Physics Arizona State University 02/08</a:t>
            </a:r>
          </a:p>
        </p:txBody>
      </p:sp>
      <p:sp>
        <p:nvSpPr>
          <p:cNvPr id="1468418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609600"/>
            <a:ext cx="7772400" cy="411163"/>
          </a:xfrm>
        </p:spPr>
        <p:txBody>
          <a:bodyPr/>
          <a:lstStyle/>
          <a:p>
            <a:r>
              <a:rPr lang="en-US" sz="4000">
                <a:solidFill>
                  <a:srgbClr val="CC3300"/>
                </a:solidFill>
              </a:rPr>
              <a:t>Redundant constraints</a:t>
            </a:r>
          </a:p>
        </p:txBody>
      </p:sp>
      <p:sp>
        <p:nvSpPr>
          <p:cNvPr id="14684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04800" y="1219200"/>
            <a:ext cx="8382000" cy="4906963"/>
          </a:xfrm>
        </p:spPr>
        <p:txBody>
          <a:bodyPr/>
          <a:lstStyle/>
          <a:p>
            <a:pPr>
              <a:lnSpc>
                <a:spcPct val="90000"/>
              </a:lnSpc>
              <a:buFontTx/>
              <a:buNone/>
            </a:pPr>
            <a:endParaRPr lang="en-US" sz="2400"/>
          </a:p>
          <a:p>
            <a:pPr>
              <a:lnSpc>
                <a:spcPct val="90000"/>
              </a:lnSpc>
            </a:pPr>
            <a:r>
              <a:rPr lang="en-US" sz="2400"/>
              <a:t>Can I remove a 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US" sz="2400"/>
              <a:t>    stick without 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US" sz="2400"/>
              <a:t>    changing the rigidity?</a:t>
            </a:r>
          </a:p>
          <a:p>
            <a:pPr lvl="1">
              <a:lnSpc>
                <a:spcPct val="90000"/>
              </a:lnSpc>
              <a:buFontTx/>
              <a:buNone/>
            </a:pPr>
            <a:endParaRPr lang="en-US" sz="2400"/>
          </a:p>
          <a:p>
            <a:pPr lvl="1">
              <a:lnSpc>
                <a:spcPct val="90000"/>
              </a:lnSpc>
              <a:buFontTx/>
              <a:buNone/>
            </a:pPr>
            <a:endParaRPr lang="en-US" sz="2400"/>
          </a:p>
        </p:txBody>
      </p:sp>
      <p:pic>
        <p:nvPicPr>
          <p:cNvPr id="1468420" name="Picture 4" descr="DSCF1797_resize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67200" y="1219200"/>
            <a:ext cx="4597400" cy="3448050"/>
          </a:xfrm>
          <a:prstGeom prst="rect">
            <a:avLst/>
          </a:prstGeom>
          <a:noFill/>
        </p:spPr>
      </p:pic>
      <p:pic>
        <p:nvPicPr>
          <p:cNvPr id="1468421" name="Picture 5" descr="DSCF1798_resize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67200" y="1219200"/>
            <a:ext cx="4597400" cy="3448050"/>
          </a:xfrm>
          <a:prstGeom prst="rect">
            <a:avLst/>
          </a:prstGeom>
          <a:noFill/>
        </p:spPr>
      </p:pic>
      <p:pic>
        <p:nvPicPr>
          <p:cNvPr id="1468422" name="Picture 6" descr="DSCF1808_resize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254500" y="1217613"/>
            <a:ext cx="4595813" cy="3446462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8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8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8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8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8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Mike Thorpe, Center for Biological Physics Arizona State University 02/08</a:t>
            </a:r>
          </a:p>
        </p:txBody>
      </p:sp>
      <p:sp>
        <p:nvSpPr>
          <p:cNvPr id="1470466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274638"/>
            <a:ext cx="8534400" cy="411162"/>
          </a:xfrm>
        </p:spPr>
        <p:txBody>
          <a:bodyPr/>
          <a:lstStyle/>
          <a:p>
            <a:r>
              <a:rPr lang="en-US" sz="2800" b="1">
                <a:solidFill>
                  <a:srgbClr val="CC3300"/>
                </a:solidFill>
              </a:rPr>
              <a:t>Importance of Floppy Modes and Redundancy</a:t>
            </a:r>
          </a:p>
        </p:txBody>
      </p:sp>
      <p:sp>
        <p:nvSpPr>
          <p:cNvPr id="14704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81000" y="1219200"/>
            <a:ext cx="8305800" cy="4906963"/>
          </a:xfrm>
        </p:spPr>
        <p:txBody>
          <a:bodyPr/>
          <a:lstStyle/>
          <a:p>
            <a:r>
              <a:rPr lang="en-US" dirty="0"/>
              <a:t>Bridges and buildings should not contain floppy modes.  Just enough connections </a:t>
            </a:r>
            <a:br>
              <a:rPr lang="en-US" dirty="0"/>
            </a:br>
            <a:r>
              <a:rPr lang="en-US" dirty="0"/>
              <a:t>=&gt; </a:t>
            </a:r>
            <a:r>
              <a:rPr lang="en-US" b="1" dirty="0" err="1"/>
              <a:t>isostatic</a:t>
            </a:r>
            <a:endParaRPr lang="en-US" b="1" dirty="0"/>
          </a:p>
          <a:p>
            <a:pPr>
              <a:buFontTx/>
              <a:buNone/>
            </a:pPr>
            <a:endParaRPr lang="en-US" dirty="0"/>
          </a:p>
          <a:p>
            <a:r>
              <a:rPr lang="en-US" dirty="0"/>
              <a:t>If one bar breaks, we do not want a floppy mode to be created, or the bridge will </a:t>
            </a:r>
            <a:r>
              <a:rPr lang="en-US" dirty="0" smtClean="0"/>
              <a:t>fail  </a:t>
            </a:r>
            <a:r>
              <a:rPr lang="en-US" dirty="0"/>
              <a:t/>
            </a:r>
            <a:br>
              <a:rPr lang="en-US" dirty="0"/>
            </a:br>
            <a:r>
              <a:rPr lang="en-US" dirty="0"/>
              <a:t>=&gt; </a:t>
            </a:r>
            <a:r>
              <a:rPr lang="en-US" b="1" dirty="0" smtClean="0"/>
              <a:t>redundancy</a:t>
            </a:r>
            <a:endParaRPr lang="en-US" b="1" dirty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ooter Placeholder 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Mike Thorpe, Center for Biological Physics Arizona State University 02/08</a:t>
            </a:r>
          </a:p>
        </p:txBody>
      </p:sp>
      <p:sp>
        <p:nvSpPr>
          <p:cNvPr id="1290242" name="Text Box 2"/>
          <p:cNvSpPr txBox="1">
            <a:spLocks noChangeArrowheads="1"/>
          </p:cNvSpPr>
          <p:nvPr/>
        </p:nvSpPr>
        <p:spPr bwMode="auto">
          <a:xfrm>
            <a:off x="1447800" y="533400"/>
            <a:ext cx="62484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3200">
                <a:solidFill>
                  <a:schemeClr val="accent1"/>
                </a:solidFill>
              </a:rPr>
              <a:t>Laman’s theorem 1970</a:t>
            </a:r>
          </a:p>
        </p:txBody>
      </p:sp>
      <p:sp>
        <p:nvSpPr>
          <p:cNvPr id="1290243" name="Text Box 3"/>
          <p:cNvSpPr txBox="1">
            <a:spLocks noChangeArrowheads="1"/>
          </p:cNvSpPr>
          <p:nvPr/>
        </p:nvSpPr>
        <p:spPr bwMode="auto">
          <a:xfrm>
            <a:off x="609600" y="1219200"/>
            <a:ext cx="7772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US" sz="2400">
              <a:solidFill>
                <a:schemeClr val="tx1"/>
              </a:solidFill>
              <a:latin typeface="SF Cartoonist Hand" pitchFamily="2" charset="0"/>
            </a:endParaRPr>
          </a:p>
        </p:txBody>
      </p:sp>
      <p:grpSp>
        <p:nvGrpSpPr>
          <p:cNvPr id="1290244" name="Group 4"/>
          <p:cNvGrpSpPr>
            <a:grpSpLocks/>
          </p:cNvGrpSpPr>
          <p:nvPr/>
        </p:nvGrpSpPr>
        <p:grpSpPr bwMode="auto">
          <a:xfrm>
            <a:off x="908050" y="3151188"/>
            <a:ext cx="7467600" cy="3216275"/>
            <a:chOff x="432" y="1584"/>
            <a:chExt cx="4704" cy="2026"/>
          </a:xfrm>
        </p:grpSpPr>
        <p:sp>
          <p:nvSpPr>
            <p:cNvPr id="1290245" name="Text Box 5"/>
            <p:cNvSpPr txBox="1">
              <a:spLocks noChangeArrowheads="1"/>
            </p:cNvSpPr>
            <p:nvPr/>
          </p:nvSpPr>
          <p:spPr bwMode="auto">
            <a:xfrm>
              <a:off x="480" y="1584"/>
              <a:ext cx="4656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>
                  <a:solidFill>
                    <a:srgbClr val="0000CC"/>
                  </a:solidFill>
                </a:rPr>
                <a:t>Algorithmic realization – </a:t>
              </a:r>
              <a:r>
                <a:rPr lang="en-US">
                  <a:solidFill>
                    <a:srgbClr val="FF0000"/>
                  </a:solidFill>
                </a:rPr>
                <a:t>Pebble Game</a:t>
              </a:r>
            </a:p>
          </p:txBody>
        </p:sp>
        <p:sp>
          <p:nvSpPr>
            <p:cNvPr id="1290246" name="Text Box 6"/>
            <p:cNvSpPr txBox="1">
              <a:spLocks noChangeArrowheads="1"/>
            </p:cNvSpPr>
            <p:nvPr/>
          </p:nvSpPr>
          <p:spPr bwMode="auto">
            <a:xfrm>
              <a:off x="432" y="2496"/>
              <a:ext cx="4704" cy="111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buFontTx/>
                <a:buChar char="•"/>
              </a:pPr>
              <a:r>
                <a:rPr lang="en-US" sz="2000">
                  <a:solidFill>
                    <a:schemeClr val="tx1"/>
                  </a:solidFill>
                </a:rPr>
                <a:t> </a:t>
              </a:r>
              <a:r>
                <a:rPr lang="en-US" sz="2000" b="1">
                  <a:solidFill>
                    <a:schemeClr val="tx1"/>
                  </a:solidFill>
                </a:rPr>
                <a:t>Number of floppy modes</a:t>
              </a:r>
            </a:p>
            <a:p>
              <a:pPr>
                <a:spcBef>
                  <a:spcPct val="50000"/>
                </a:spcBef>
                <a:buFontTx/>
                <a:buChar char="•"/>
              </a:pPr>
              <a:r>
                <a:rPr lang="en-US" sz="2000" b="1">
                  <a:solidFill>
                    <a:schemeClr val="tx1"/>
                  </a:solidFill>
                </a:rPr>
                <a:t> Rigid clusters</a:t>
              </a:r>
            </a:p>
            <a:p>
              <a:pPr>
                <a:spcBef>
                  <a:spcPct val="50000"/>
                </a:spcBef>
                <a:buFontTx/>
                <a:buChar char="•"/>
              </a:pPr>
              <a:r>
                <a:rPr lang="en-US" sz="2000" b="1">
                  <a:solidFill>
                    <a:schemeClr val="tx1"/>
                  </a:solidFill>
                </a:rPr>
                <a:t> Stressed regions</a:t>
              </a:r>
            </a:p>
            <a:p>
              <a:pPr>
                <a:spcBef>
                  <a:spcPct val="50000"/>
                </a:spcBef>
                <a:buFontTx/>
                <a:buChar char="•"/>
              </a:pPr>
              <a:r>
                <a:rPr lang="en-US" sz="2000" b="1">
                  <a:solidFill>
                    <a:schemeClr val="tx1"/>
                  </a:solidFill>
                </a:rPr>
                <a:t> Flexible joints</a:t>
              </a:r>
            </a:p>
          </p:txBody>
        </p:sp>
        <p:sp>
          <p:nvSpPr>
            <p:cNvPr id="1290247" name="Text Box 7"/>
            <p:cNvSpPr txBox="1">
              <a:spLocks noChangeArrowheads="1"/>
            </p:cNvSpPr>
            <p:nvPr/>
          </p:nvSpPr>
          <p:spPr bwMode="auto">
            <a:xfrm>
              <a:off x="1392" y="2064"/>
              <a:ext cx="2832" cy="4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2000">
                  <a:solidFill>
                    <a:srgbClr val="CC0066"/>
                  </a:solidFill>
                </a:rPr>
                <a:t>Very fast – millions of sites</a:t>
              </a:r>
              <a:br>
                <a:rPr lang="en-US" sz="2000">
                  <a:solidFill>
                    <a:srgbClr val="CC0066"/>
                  </a:solidFill>
                </a:rPr>
              </a:br>
              <a:r>
                <a:rPr lang="en-US" sz="2000">
                  <a:solidFill>
                    <a:srgbClr val="CC0066"/>
                  </a:solidFill>
                </a:rPr>
                <a:t>                            in a few seconds</a:t>
              </a:r>
              <a:r>
                <a:rPr lang="en-US" sz="2000">
                  <a:solidFill>
                    <a:srgbClr val="CC0066"/>
                  </a:solidFill>
                  <a:latin typeface="Symbol" pitchFamily="18" charset="2"/>
                </a:rPr>
                <a:t> </a:t>
              </a:r>
            </a:p>
          </p:txBody>
        </p:sp>
      </p:grpSp>
      <p:sp>
        <p:nvSpPr>
          <p:cNvPr id="1290248" name="Text Box 8"/>
          <p:cNvSpPr txBox="1">
            <a:spLocks noChangeArrowheads="1"/>
          </p:cNvSpPr>
          <p:nvPr/>
        </p:nvSpPr>
        <p:spPr bwMode="auto">
          <a:xfrm>
            <a:off x="207963" y="1254125"/>
            <a:ext cx="8936037" cy="118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>
                <a:solidFill>
                  <a:schemeClr val="tx1"/>
                </a:solidFill>
                <a:latin typeface="Times New Roman" pitchFamily="18" charset="0"/>
              </a:rPr>
              <a:t>A generic network in 2d with </a:t>
            </a:r>
            <a:r>
              <a:rPr lang="en-US" sz="2400" i="1">
                <a:solidFill>
                  <a:schemeClr val="tx1"/>
                </a:solidFill>
                <a:latin typeface="Times New Roman" pitchFamily="18" charset="0"/>
              </a:rPr>
              <a:t>N</a:t>
            </a:r>
            <a:r>
              <a:rPr lang="en-US" sz="2400">
                <a:solidFill>
                  <a:schemeClr val="tx1"/>
                </a:solidFill>
                <a:latin typeface="Times New Roman" pitchFamily="18" charset="0"/>
              </a:rPr>
              <a:t> sites and </a:t>
            </a:r>
            <a:r>
              <a:rPr lang="en-US" sz="2400" i="1">
                <a:solidFill>
                  <a:schemeClr val="tx1"/>
                </a:solidFill>
                <a:latin typeface="Times New Roman" pitchFamily="18" charset="0"/>
              </a:rPr>
              <a:t>B</a:t>
            </a:r>
            <a:r>
              <a:rPr lang="en-US" sz="2400">
                <a:solidFill>
                  <a:schemeClr val="tx1"/>
                </a:solidFill>
                <a:latin typeface="Times New Roman" pitchFamily="18" charset="0"/>
              </a:rPr>
              <a:t> bonds (defining a graph) does not have a redundant bond iff no subset of the network containing </a:t>
            </a:r>
            <a:r>
              <a:rPr lang="en-US" sz="2400" i="1">
                <a:solidFill>
                  <a:schemeClr val="tx1"/>
                </a:solidFill>
                <a:latin typeface="Times New Roman" pitchFamily="18" charset="0"/>
              </a:rPr>
              <a:t>n</a:t>
            </a:r>
            <a:r>
              <a:rPr lang="en-US" sz="2400">
                <a:solidFill>
                  <a:schemeClr val="tx1"/>
                </a:solidFill>
                <a:latin typeface="Times New Roman" pitchFamily="18" charset="0"/>
              </a:rPr>
              <a:t> sites and </a:t>
            </a:r>
            <a:r>
              <a:rPr lang="en-US" sz="2400" i="1">
                <a:solidFill>
                  <a:schemeClr val="tx1"/>
                </a:solidFill>
                <a:latin typeface="Times New Roman" pitchFamily="18" charset="0"/>
              </a:rPr>
              <a:t>b </a:t>
            </a:r>
            <a:r>
              <a:rPr lang="en-US" sz="2400">
                <a:solidFill>
                  <a:schemeClr val="tx1"/>
                </a:solidFill>
                <a:latin typeface="Times New Roman" pitchFamily="18" charset="0"/>
              </a:rPr>
              <a:t>bonds defining a subgraph violates </a:t>
            </a:r>
            <a:r>
              <a:rPr lang="en-US" sz="2400" i="1">
                <a:solidFill>
                  <a:schemeClr val="tx1"/>
                </a:solidFill>
                <a:latin typeface="Times New Roman" pitchFamily="18" charset="0"/>
              </a:rPr>
              <a:t>b</a:t>
            </a:r>
            <a:r>
              <a:rPr lang="en-US" sz="2400">
                <a:solidFill>
                  <a:schemeClr val="tx1"/>
                </a:solidFill>
                <a:latin typeface="Times New Roman" pitchFamily="18" charset="0"/>
              </a:rPr>
              <a:t> </a:t>
            </a:r>
            <a:r>
              <a:rPr lang="en-US"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≤ 2</a:t>
            </a:r>
            <a:r>
              <a:rPr lang="en-US" sz="2400" i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n</a:t>
            </a:r>
            <a:r>
              <a:rPr lang="en-US"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-3.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2902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2902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oter Placeholder 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Mike Thorpe, Center for Biological Physics Arizona State University 05/08</a:t>
            </a:r>
          </a:p>
        </p:txBody>
      </p:sp>
      <p:sp>
        <p:nvSpPr>
          <p:cNvPr id="1257474" name="Text Box 2"/>
          <p:cNvSpPr txBox="1">
            <a:spLocks noChangeArrowheads="1"/>
          </p:cNvSpPr>
          <p:nvPr/>
        </p:nvSpPr>
        <p:spPr bwMode="auto">
          <a:xfrm>
            <a:off x="2957513" y="293688"/>
            <a:ext cx="2362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>
                <a:solidFill>
                  <a:srgbClr val="FF0000"/>
                </a:solidFill>
                <a:latin typeface="SF Cartoonist Hand" pitchFamily="2" charset="0"/>
              </a:rPr>
              <a:t>The Pebble Game</a:t>
            </a:r>
          </a:p>
        </p:txBody>
      </p:sp>
      <p:sp>
        <p:nvSpPr>
          <p:cNvPr id="1257475" name="Text Box 3"/>
          <p:cNvSpPr txBox="1">
            <a:spLocks noChangeArrowheads="1"/>
          </p:cNvSpPr>
          <p:nvPr/>
        </p:nvSpPr>
        <p:spPr bwMode="auto">
          <a:xfrm>
            <a:off x="2957513" y="6100763"/>
            <a:ext cx="1233487" cy="466725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US" sz="2400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1257476" name="Text Box 4"/>
          <p:cNvSpPr txBox="1">
            <a:spLocks noChangeArrowheads="1"/>
          </p:cNvSpPr>
          <p:nvPr/>
        </p:nvSpPr>
        <p:spPr bwMode="auto">
          <a:xfrm>
            <a:off x="6270625" y="5911850"/>
            <a:ext cx="2620963" cy="639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200">
                <a:solidFill>
                  <a:schemeClr val="tx1"/>
                </a:solidFill>
                <a:latin typeface="SF Cartoonist Hand" pitchFamily="2" charset="0"/>
              </a:rPr>
              <a:t>D. J. Jacobs and M. F. Thorpe</a:t>
            </a:r>
            <a:br>
              <a:rPr lang="en-US" sz="1200">
                <a:solidFill>
                  <a:schemeClr val="tx1"/>
                </a:solidFill>
                <a:latin typeface="SF Cartoonist Hand" pitchFamily="2" charset="0"/>
              </a:rPr>
            </a:br>
            <a:r>
              <a:rPr lang="en-US" sz="1200" i="1">
                <a:solidFill>
                  <a:schemeClr val="tx1"/>
                </a:solidFill>
                <a:latin typeface="SF Cartoonist Hand" pitchFamily="2" charset="0"/>
              </a:rPr>
              <a:t>Generic Rigidity Percolation:  The Pebble Game</a:t>
            </a:r>
            <a:br>
              <a:rPr lang="en-US" sz="1200" i="1">
                <a:solidFill>
                  <a:schemeClr val="tx1"/>
                </a:solidFill>
                <a:latin typeface="SF Cartoonist Hand" pitchFamily="2" charset="0"/>
              </a:rPr>
            </a:br>
            <a:r>
              <a:rPr lang="en-US" sz="1200">
                <a:solidFill>
                  <a:schemeClr val="tx1"/>
                </a:solidFill>
                <a:latin typeface="SF Cartoonist Hand" pitchFamily="2" charset="0"/>
              </a:rPr>
              <a:t>Phys. Rev. Letts. </a:t>
            </a:r>
            <a:r>
              <a:rPr lang="en-US" sz="1200" b="1">
                <a:solidFill>
                  <a:schemeClr val="tx1"/>
                </a:solidFill>
                <a:latin typeface="SF Cartoonist Hand" pitchFamily="2" charset="0"/>
              </a:rPr>
              <a:t>75</a:t>
            </a:r>
            <a:r>
              <a:rPr lang="en-US" sz="1200">
                <a:solidFill>
                  <a:schemeClr val="tx1"/>
                </a:solidFill>
                <a:latin typeface="SF Cartoonist Hand" pitchFamily="2" charset="0"/>
              </a:rPr>
              <a:t>, 4051–4054 (1995). </a:t>
            </a:r>
          </a:p>
        </p:txBody>
      </p:sp>
      <p:pic>
        <p:nvPicPr>
          <p:cNvPr id="1257477" name="Picture 5" descr="pebble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47650" y="876300"/>
            <a:ext cx="8256588" cy="4787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57478" name="Line 6"/>
          <p:cNvSpPr>
            <a:spLocks noChangeShapeType="1"/>
          </p:cNvSpPr>
          <p:nvPr/>
        </p:nvSpPr>
        <p:spPr bwMode="auto">
          <a:xfrm>
            <a:off x="757238" y="1239838"/>
            <a:ext cx="722312" cy="444500"/>
          </a:xfrm>
          <a:prstGeom prst="line">
            <a:avLst/>
          </a:prstGeom>
          <a:noFill/>
          <a:ln w="28575">
            <a:solidFill>
              <a:srgbClr val="0000FF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endParaRPr lang="en-US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Mike Thorpe, Center for Biological Physics Arizona State University 02/08</a:t>
            </a:r>
          </a:p>
        </p:txBody>
      </p:sp>
      <p:pic>
        <p:nvPicPr>
          <p:cNvPr id="1284098" name="Picture 2" descr="Photo_17x"/>
          <p:cNvPicPr>
            <a:picLocks noChangeAspect="1" noChangeArrowheads="1"/>
          </p:cNvPicPr>
          <p:nvPr/>
        </p:nvPicPr>
        <p:blipFill>
          <a:blip r:embed="rId3"/>
          <a:srcRect l="8559" t="5385" r="10881" b="17387"/>
          <a:stretch>
            <a:fillRect/>
          </a:stretch>
        </p:blipFill>
        <p:spPr bwMode="auto">
          <a:xfrm>
            <a:off x="1778000" y="255588"/>
            <a:ext cx="6053138" cy="6602412"/>
          </a:xfrm>
          <a:prstGeom prst="rect">
            <a:avLst/>
          </a:prstGeom>
          <a:noFill/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Mike Thorpe, Center for Biological Physics Arizona State University 05/08</a:t>
            </a:r>
          </a:p>
        </p:txBody>
      </p:sp>
      <p:pic>
        <p:nvPicPr>
          <p:cNvPr id="1256450" name="Picture 2" descr="~AUT0017"/>
          <p:cNvPicPr>
            <a:picLocks noChangeAspect="1" noChangeArrowheads="1"/>
          </p:cNvPicPr>
          <p:nvPr/>
        </p:nvPicPr>
        <p:blipFill>
          <a:blip r:embed="rId3"/>
          <a:srcRect l="4276" t="21486" r="4991" b="28822"/>
          <a:stretch>
            <a:fillRect/>
          </a:stretch>
        </p:blipFill>
        <p:spPr bwMode="auto">
          <a:xfrm>
            <a:off x="998538" y="500063"/>
            <a:ext cx="7394575" cy="5734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smtClean="0"/>
              <a:t>Mike Thorpe, Center for Biological Physics Arizona State University 02/08</a:t>
            </a:r>
            <a:endParaRPr lang="en-US"/>
          </a:p>
        </p:txBody>
      </p:sp>
      <p:pic>
        <p:nvPicPr>
          <p:cNvPr id="150733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62000" y="571500"/>
            <a:ext cx="7620000" cy="5715000"/>
          </a:xfrm>
          <a:prstGeom prst="rect">
            <a:avLst/>
          </a:prstGeom>
          <a:noFill/>
          <a:ln w="9525" cap="flat" cmpd="sng">
            <a:noFill/>
            <a:prstDash val="solid"/>
            <a:miter lim="800000"/>
            <a:headEnd type="none" w="med" len="med"/>
            <a:tailEnd type="none" w="med" len="med"/>
          </a:ln>
          <a:effectLst/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Mike Thorpe, Center for Biological Physics Arizona State University 02/08</a:t>
            </a:r>
          </a:p>
        </p:txBody>
      </p:sp>
      <p:pic>
        <p:nvPicPr>
          <p:cNvPr id="1294338" name="Picture 2" descr="Photo_28x"/>
          <p:cNvPicPr>
            <a:picLocks noChangeAspect="1" noChangeArrowheads="1"/>
          </p:cNvPicPr>
          <p:nvPr/>
        </p:nvPicPr>
        <p:blipFill>
          <a:blip r:embed="rId4"/>
          <a:srcRect l="3047" t="5798" r="6094" b="5528"/>
          <a:stretch>
            <a:fillRect/>
          </a:stretch>
        </p:blipFill>
        <p:spPr bwMode="auto">
          <a:xfrm>
            <a:off x="785813" y="0"/>
            <a:ext cx="6026150" cy="6043613"/>
          </a:xfrm>
          <a:prstGeom prst="rect">
            <a:avLst/>
          </a:prstGeom>
          <a:noFill/>
        </p:spPr>
      </p:pic>
      <p:graphicFrame>
        <p:nvGraphicFramePr>
          <p:cNvPr id="1294339" name="Object 3"/>
          <p:cNvGraphicFramePr>
            <a:graphicFrameLocks noChangeAspect="1"/>
          </p:cNvGraphicFramePr>
          <p:nvPr/>
        </p:nvGraphicFramePr>
        <p:xfrm>
          <a:off x="3821113" y="6210300"/>
          <a:ext cx="1171575" cy="247650"/>
        </p:xfrm>
        <a:graphic>
          <a:graphicData uri="http://schemas.openxmlformats.org/presentationml/2006/ole">
            <p:oleObj spid="_x0000_s1294339" name="Equation" r:id="rId5" imgW="1562040" imgH="330120" progId="">
              <p:embed/>
            </p:oleObj>
          </a:graphicData>
        </a:graphic>
      </p:graphicFrame>
      <p:sp>
        <p:nvSpPr>
          <p:cNvPr id="1294340" name="Text Box 4"/>
          <p:cNvSpPr txBox="1">
            <a:spLocks noChangeArrowheads="1"/>
          </p:cNvSpPr>
          <p:nvPr/>
        </p:nvSpPr>
        <p:spPr bwMode="auto">
          <a:xfrm>
            <a:off x="965200" y="6070600"/>
            <a:ext cx="55626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/>
              <a:t>GeAsSe glass with</a:t>
            </a:r>
            <a:r>
              <a:rPr lang="en-US"/>
              <a:t> 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858000" y="990600"/>
            <a:ext cx="20320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srgbClr val="FF0000"/>
                </a:solidFill>
              </a:rPr>
              <a:t>Molecular framework conjecture.</a:t>
            </a:r>
          </a:p>
          <a:p>
            <a:endParaRPr lang="en-US" sz="2000" dirty="0" smtClean="0">
              <a:solidFill>
                <a:srgbClr val="FF0000"/>
              </a:solidFill>
            </a:endParaRPr>
          </a:p>
          <a:p>
            <a:r>
              <a:rPr lang="en-US" sz="1600" dirty="0" smtClean="0">
                <a:solidFill>
                  <a:schemeClr val="tx1"/>
                </a:solidFill>
              </a:rPr>
              <a:t>(Walter Whiteley)</a:t>
            </a:r>
            <a:endParaRPr lang="en-US" sz="16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Mike Thorpe, Center for Biological Physics Arizona State University 05/07</a:t>
            </a:r>
          </a:p>
        </p:txBody>
      </p:sp>
      <p:pic>
        <p:nvPicPr>
          <p:cNvPr id="1389572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91113" y="407988"/>
            <a:ext cx="3614737" cy="5903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89573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00100" y="584200"/>
            <a:ext cx="3479800" cy="2914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89574" name="Picture 6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25500" y="3467100"/>
            <a:ext cx="3551238" cy="3390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smtClean="0"/>
              <a:t>Mike Thorpe, Center for Biological Physics Arizona State University 02/08</a:t>
            </a:r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838200" y="1079500"/>
            <a:ext cx="751840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Show Bridge Builder game</a:t>
            </a:r>
          </a:p>
          <a:p>
            <a:endParaRPr lang="en-US" dirty="0"/>
          </a:p>
          <a:p>
            <a:r>
              <a:rPr lang="en-US" dirty="0" smtClean="0"/>
              <a:t>Show motion applet </a:t>
            </a:r>
          </a:p>
          <a:p>
            <a:r>
              <a:rPr lang="en-US" dirty="0"/>
              <a:t> </a:t>
            </a:r>
            <a:r>
              <a:rPr lang="en-US" dirty="0" smtClean="0"/>
              <a:t>       </a:t>
            </a:r>
            <a:r>
              <a:rPr lang="en-US" i="1" dirty="0" smtClean="0">
                <a:solidFill>
                  <a:srgbClr val="FF0000"/>
                </a:solidFill>
              </a:rPr>
              <a:t>(Ileana Streinu and Audrey Lee)</a:t>
            </a:r>
            <a:endParaRPr lang="en-US" i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Mike Thorpe, Center for Biological Physics Arizona State University 02/08</a:t>
            </a:r>
          </a:p>
        </p:txBody>
      </p:sp>
      <p:pic>
        <p:nvPicPr>
          <p:cNvPr id="1358850" name="Picture 2" descr="initial_atoms"/>
          <p:cNvPicPr>
            <a:picLocks noGrp="1" noChangeAspect="1" noChangeArrowheads="1"/>
          </p:cNvPicPr>
          <p:nvPr>
            <p:ph/>
          </p:nvPr>
        </p:nvPicPr>
        <p:blipFill>
          <a:blip r:embed="rId3"/>
          <a:srcRect/>
          <a:stretch>
            <a:fillRect/>
          </a:stretch>
        </p:blipFill>
        <p:spPr>
          <a:xfrm>
            <a:off x="0" y="0"/>
            <a:ext cx="9144000" cy="6858000"/>
          </a:xfrm>
          <a:noFill/>
          <a:ln/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Mike Thorpe, Center for Biological Physics Arizona State University 02/08</a:t>
            </a:r>
          </a:p>
        </p:txBody>
      </p:sp>
      <p:pic>
        <p:nvPicPr>
          <p:cNvPr id="1360898" name="Picture 2" descr="initial_rigidunits_separated"/>
          <p:cNvPicPr>
            <a:picLocks noGrp="1" noChangeAspect="1" noChangeArrowheads="1"/>
          </p:cNvPicPr>
          <p:nvPr>
            <p:ph/>
          </p:nvPr>
        </p:nvPicPr>
        <p:blipFill>
          <a:blip r:embed="rId3"/>
          <a:srcRect/>
          <a:stretch>
            <a:fillRect/>
          </a:stretch>
        </p:blipFill>
        <p:spPr>
          <a:xfrm>
            <a:off x="0" y="0"/>
            <a:ext cx="9144000" cy="6858000"/>
          </a:xfrm>
          <a:noFill/>
          <a:ln/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Mike Thorpe, Center for Biological Physics Arizona State University 02/08</a:t>
            </a:r>
          </a:p>
        </p:txBody>
      </p:sp>
      <p:pic>
        <p:nvPicPr>
          <p:cNvPr id="1362946" name="Picture 2" descr="initial_rigidunits_together"/>
          <p:cNvPicPr>
            <a:picLocks noGrp="1" noChangeAspect="1" noChangeArrowheads="1"/>
          </p:cNvPicPr>
          <p:nvPr>
            <p:ph/>
          </p:nvPr>
        </p:nvPicPr>
        <p:blipFill>
          <a:blip r:embed="rId3"/>
          <a:srcRect/>
          <a:stretch>
            <a:fillRect/>
          </a:stretch>
        </p:blipFill>
        <p:spPr>
          <a:xfrm>
            <a:off x="0" y="0"/>
            <a:ext cx="9144000" cy="6858000"/>
          </a:xfrm>
          <a:noFill/>
          <a:ln/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Footer Placeholder 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Mike Thorpe, Center for Biological Physics Arizona State University 02/08</a:t>
            </a:r>
          </a:p>
        </p:txBody>
      </p:sp>
      <p:pic>
        <p:nvPicPr>
          <p:cNvPr id="1364994" name="Picture 2" descr="afterPerturbation"/>
          <p:cNvPicPr>
            <a:picLocks noGrp="1" noChangeAspect="1" noChangeArrowheads="1"/>
          </p:cNvPicPr>
          <p:nvPr>
            <p:ph/>
          </p:nvPr>
        </p:nvPicPr>
        <p:blipFill>
          <a:blip r:embed="rId3"/>
          <a:srcRect/>
          <a:stretch>
            <a:fillRect/>
          </a:stretch>
        </p:blipFill>
        <p:spPr>
          <a:xfrm>
            <a:off x="0" y="0"/>
            <a:ext cx="9144000" cy="6858000"/>
          </a:xfrm>
          <a:noFill/>
          <a:ln/>
        </p:spPr>
      </p:pic>
      <p:grpSp>
        <p:nvGrpSpPr>
          <p:cNvPr id="1364995" name="Group 3"/>
          <p:cNvGrpSpPr>
            <a:grpSpLocks/>
          </p:cNvGrpSpPr>
          <p:nvPr/>
        </p:nvGrpSpPr>
        <p:grpSpPr bwMode="auto">
          <a:xfrm rot="5200493">
            <a:off x="5739607" y="2761456"/>
            <a:ext cx="554038" cy="314325"/>
            <a:chOff x="1968" y="672"/>
            <a:chExt cx="480" cy="384"/>
          </a:xfrm>
        </p:grpSpPr>
        <p:grpSp>
          <p:nvGrpSpPr>
            <p:cNvPr id="1364996" name="Group 4"/>
            <p:cNvGrpSpPr>
              <a:grpSpLocks/>
            </p:cNvGrpSpPr>
            <p:nvPr/>
          </p:nvGrpSpPr>
          <p:grpSpPr bwMode="auto">
            <a:xfrm>
              <a:off x="2016" y="672"/>
              <a:ext cx="384" cy="384"/>
              <a:chOff x="2016" y="672"/>
              <a:chExt cx="384" cy="384"/>
            </a:xfrm>
          </p:grpSpPr>
          <p:grpSp>
            <p:nvGrpSpPr>
              <p:cNvPr id="1364997" name="Group 5"/>
              <p:cNvGrpSpPr>
                <a:grpSpLocks/>
              </p:cNvGrpSpPr>
              <p:nvPr/>
            </p:nvGrpSpPr>
            <p:grpSpPr bwMode="auto">
              <a:xfrm>
                <a:off x="2016" y="672"/>
                <a:ext cx="192" cy="384"/>
                <a:chOff x="2016" y="672"/>
                <a:chExt cx="192" cy="384"/>
              </a:xfrm>
            </p:grpSpPr>
            <p:grpSp>
              <p:nvGrpSpPr>
                <p:cNvPr id="1364998" name="Group 6"/>
                <p:cNvGrpSpPr>
                  <a:grpSpLocks/>
                </p:cNvGrpSpPr>
                <p:nvPr/>
              </p:nvGrpSpPr>
              <p:grpSpPr bwMode="auto">
                <a:xfrm>
                  <a:off x="2016" y="672"/>
                  <a:ext cx="96" cy="384"/>
                  <a:chOff x="2016" y="672"/>
                  <a:chExt cx="96" cy="384"/>
                </a:xfrm>
              </p:grpSpPr>
              <p:sp>
                <p:nvSpPr>
                  <p:cNvPr id="1364999" name="Line 7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2016" y="672"/>
                    <a:ext cx="48" cy="384"/>
                  </a:xfrm>
                  <a:prstGeom prst="line">
                    <a:avLst/>
                  </a:prstGeom>
                  <a:noFill/>
                  <a:ln w="15875">
                    <a:solidFill>
                      <a:srgbClr val="FF0000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365000" name="Line 8"/>
                  <p:cNvSpPr>
                    <a:spLocks noChangeShapeType="1"/>
                  </p:cNvSpPr>
                  <p:nvPr/>
                </p:nvSpPr>
                <p:spPr bwMode="auto">
                  <a:xfrm>
                    <a:off x="2064" y="672"/>
                    <a:ext cx="48" cy="384"/>
                  </a:xfrm>
                  <a:prstGeom prst="line">
                    <a:avLst/>
                  </a:prstGeom>
                  <a:noFill/>
                  <a:ln w="15875">
                    <a:solidFill>
                      <a:srgbClr val="FF0000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1365001" name="Group 9"/>
                <p:cNvGrpSpPr>
                  <a:grpSpLocks/>
                </p:cNvGrpSpPr>
                <p:nvPr/>
              </p:nvGrpSpPr>
              <p:grpSpPr bwMode="auto">
                <a:xfrm>
                  <a:off x="2112" y="672"/>
                  <a:ext cx="96" cy="384"/>
                  <a:chOff x="2016" y="672"/>
                  <a:chExt cx="96" cy="384"/>
                </a:xfrm>
              </p:grpSpPr>
              <p:sp>
                <p:nvSpPr>
                  <p:cNvPr id="1365002" name="Line 10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2016" y="672"/>
                    <a:ext cx="48" cy="384"/>
                  </a:xfrm>
                  <a:prstGeom prst="line">
                    <a:avLst/>
                  </a:prstGeom>
                  <a:noFill/>
                  <a:ln w="15875">
                    <a:solidFill>
                      <a:srgbClr val="FF0000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365003" name="Line 11"/>
                  <p:cNvSpPr>
                    <a:spLocks noChangeShapeType="1"/>
                  </p:cNvSpPr>
                  <p:nvPr/>
                </p:nvSpPr>
                <p:spPr bwMode="auto">
                  <a:xfrm>
                    <a:off x="2064" y="672"/>
                    <a:ext cx="48" cy="384"/>
                  </a:xfrm>
                  <a:prstGeom prst="line">
                    <a:avLst/>
                  </a:prstGeom>
                  <a:noFill/>
                  <a:ln w="15875">
                    <a:solidFill>
                      <a:srgbClr val="FF0000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1365004" name="Group 12"/>
              <p:cNvGrpSpPr>
                <a:grpSpLocks/>
              </p:cNvGrpSpPr>
              <p:nvPr/>
            </p:nvGrpSpPr>
            <p:grpSpPr bwMode="auto">
              <a:xfrm>
                <a:off x="2208" y="672"/>
                <a:ext cx="192" cy="384"/>
                <a:chOff x="2016" y="672"/>
                <a:chExt cx="192" cy="384"/>
              </a:xfrm>
            </p:grpSpPr>
            <p:grpSp>
              <p:nvGrpSpPr>
                <p:cNvPr id="1365005" name="Group 13"/>
                <p:cNvGrpSpPr>
                  <a:grpSpLocks/>
                </p:cNvGrpSpPr>
                <p:nvPr/>
              </p:nvGrpSpPr>
              <p:grpSpPr bwMode="auto">
                <a:xfrm>
                  <a:off x="2016" y="672"/>
                  <a:ext cx="96" cy="384"/>
                  <a:chOff x="2016" y="672"/>
                  <a:chExt cx="96" cy="384"/>
                </a:xfrm>
              </p:grpSpPr>
              <p:sp>
                <p:nvSpPr>
                  <p:cNvPr id="1365006" name="Line 14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2016" y="672"/>
                    <a:ext cx="48" cy="384"/>
                  </a:xfrm>
                  <a:prstGeom prst="line">
                    <a:avLst/>
                  </a:prstGeom>
                  <a:noFill/>
                  <a:ln w="15875">
                    <a:solidFill>
                      <a:srgbClr val="FF0000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365007" name="Line 15"/>
                  <p:cNvSpPr>
                    <a:spLocks noChangeShapeType="1"/>
                  </p:cNvSpPr>
                  <p:nvPr/>
                </p:nvSpPr>
                <p:spPr bwMode="auto">
                  <a:xfrm>
                    <a:off x="2064" y="672"/>
                    <a:ext cx="48" cy="384"/>
                  </a:xfrm>
                  <a:prstGeom prst="line">
                    <a:avLst/>
                  </a:prstGeom>
                  <a:noFill/>
                  <a:ln w="15875">
                    <a:solidFill>
                      <a:srgbClr val="FF0000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1365008" name="Group 16"/>
                <p:cNvGrpSpPr>
                  <a:grpSpLocks/>
                </p:cNvGrpSpPr>
                <p:nvPr/>
              </p:nvGrpSpPr>
              <p:grpSpPr bwMode="auto">
                <a:xfrm>
                  <a:off x="2112" y="672"/>
                  <a:ext cx="96" cy="384"/>
                  <a:chOff x="2016" y="672"/>
                  <a:chExt cx="96" cy="384"/>
                </a:xfrm>
              </p:grpSpPr>
              <p:sp>
                <p:nvSpPr>
                  <p:cNvPr id="1365009" name="Line 17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2016" y="672"/>
                    <a:ext cx="48" cy="384"/>
                  </a:xfrm>
                  <a:prstGeom prst="line">
                    <a:avLst/>
                  </a:prstGeom>
                  <a:noFill/>
                  <a:ln w="15875">
                    <a:solidFill>
                      <a:srgbClr val="FF0000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365010" name="Line 18"/>
                  <p:cNvSpPr>
                    <a:spLocks noChangeShapeType="1"/>
                  </p:cNvSpPr>
                  <p:nvPr/>
                </p:nvSpPr>
                <p:spPr bwMode="auto">
                  <a:xfrm>
                    <a:off x="2064" y="672"/>
                    <a:ext cx="48" cy="384"/>
                  </a:xfrm>
                  <a:prstGeom prst="line">
                    <a:avLst/>
                  </a:prstGeom>
                  <a:noFill/>
                  <a:ln w="15875">
                    <a:solidFill>
                      <a:srgbClr val="FF0000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</p:grpSp>
        </p:grpSp>
        <p:sp>
          <p:nvSpPr>
            <p:cNvPr id="1365011" name="Line 19"/>
            <p:cNvSpPr>
              <a:spLocks noChangeShapeType="1"/>
            </p:cNvSpPr>
            <p:nvPr/>
          </p:nvSpPr>
          <p:spPr bwMode="auto">
            <a:xfrm flipH="1" flipV="1">
              <a:off x="1968" y="816"/>
              <a:ext cx="48" cy="240"/>
            </a:xfrm>
            <a:prstGeom prst="line">
              <a:avLst/>
            </a:prstGeom>
            <a:noFill/>
            <a:ln w="15875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365012" name="Line 20"/>
            <p:cNvSpPr>
              <a:spLocks noChangeShapeType="1"/>
            </p:cNvSpPr>
            <p:nvPr/>
          </p:nvSpPr>
          <p:spPr bwMode="auto">
            <a:xfrm flipV="1">
              <a:off x="2400" y="816"/>
              <a:ext cx="48" cy="240"/>
            </a:xfrm>
            <a:prstGeom prst="line">
              <a:avLst/>
            </a:prstGeom>
            <a:noFill/>
            <a:ln w="15875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1365013" name="Group 21"/>
          <p:cNvGrpSpPr>
            <a:grpSpLocks/>
          </p:cNvGrpSpPr>
          <p:nvPr/>
        </p:nvGrpSpPr>
        <p:grpSpPr bwMode="auto">
          <a:xfrm rot="3972090">
            <a:off x="2478881" y="3190082"/>
            <a:ext cx="815975" cy="306388"/>
            <a:chOff x="1968" y="672"/>
            <a:chExt cx="480" cy="384"/>
          </a:xfrm>
        </p:grpSpPr>
        <p:grpSp>
          <p:nvGrpSpPr>
            <p:cNvPr id="1365014" name="Group 22"/>
            <p:cNvGrpSpPr>
              <a:grpSpLocks/>
            </p:cNvGrpSpPr>
            <p:nvPr/>
          </p:nvGrpSpPr>
          <p:grpSpPr bwMode="auto">
            <a:xfrm>
              <a:off x="2016" y="672"/>
              <a:ext cx="384" cy="384"/>
              <a:chOff x="2016" y="672"/>
              <a:chExt cx="384" cy="384"/>
            </a:xfrm>
          </p:grpSpPr>
          <p:grpSp>
            <p:nvGrpSpPr>
              <p:cNvPr id="1365015" name="Group 23"/>
              <p:cNvGrpSpPr>
                <a:grpSpLocks/>
              </p:cNvGrpSpPr>
              <p:nvPr/>
            </p:nvGrpSpPr>
            <p:grpSpPr bwMode="auto">
              <a:xfrm>
                <a:off x="2016" y="672"/>
                <a:ext cx="192" cy="384"/>
                <a:chOff x="2016" y="672"/>
                <a:chExt cx="192" cy="384"/>
              </a:xfrm>
            </p:grpSpPr>
            <p:grpSp>
              <p:nvGrpSpPr>
                <p:cNvPr id="1365016" name="Group 24"/>
                <p:cNvGrpSpPr>
                  <a:grpSpLocks/>
                </p:cNvGrpSpPr>
                <p:nvPr/>
              </p:nvGrpSpPr>
              <p:grpSpPr bwMode="auto">
                <a:xfrm>
                  <a:off x="2016" y="672"/>
                  <a:ext cx="96" cy="384"/>
                  <a:chOff x="2016" y="672"/>
                  <a:chExt cx="96" cy="384"/>
                </a:xfrm>
              </p:grpSpPr>
              <p:sp>
                <p:nvSpPr>
                  <p:cNvPr id="1365017" name="Line 25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2016" y="672"/>
                    <a:ext cx="48" cy="384"/>
                  </a:xfrm>
                  <a:prstGeom prst="line">
                    <a:avLst/>
                  </a:prstGeom>
                  <a:noFill/>
                  <a:ln w="15875">
                    <a:solidFill>
                      <a:srgbClr val="FF0000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365018" name="Line 26"/>
                  <p:cNvSpPr>
                    <a:spLocks noChangeShapeType="1"/>
                  </p:cNvSpPr>
                  <p:nvPr/>
                </p:nvSpPr>
                <p:spPr bwMode="auto">
                  <a:xfrm>
                    <a:off x="2064" y="672"/>
                    <a:ext cx="48" cy="384"/>
                  </a:xfrm>
                  <a:prstGeom prst="line">
                    <a:avLst/>
                  </a:prstGeom>
                  <a:noFill/>
                  <a:ln w="15875">
                    <a:solidFill>
                      <a:srgbClr val="FF0000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1365019" name="Group 27"/>
                <p:cNvGrpSpPr>
                  <a:grpSpLocks/>
                </p:cNvGrpSpPr>
                <p:nvPr/>
              </p:nvGrpSpPr>
              <p:grpSpPr bwMode="auto">
                <a:xfrm>
                  <a:off x="2112" y="672"/>
                  <a:ext cx="96" cy="384"/>
                  <a:chOff x="2016" y="672"/>
                  <a:chExt cx="96" cy="384"/>
                </a:xfrm>
              </p:grpSpPr>
              <p:sp>
                <p:nvSpPr>
                  <p:cNvPr id="1365020" name="Line 28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2016" y="672"/>
                    <a:ext cx="48" cy="384"/>
                  </a:xfrm>
                  <a:prstGeom prst="line">
                    <a:avLst/>
                  </a:prstGeom>
                  <a:noFill/>
                  <a:ln w="15875">
                    <a:solidFill>
                      <a:srgbClr val="FF0000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365021" name="Line 29"/>
                  <p:cNvSpPr>
                    <a:spLocks noChangeShapeType="1"/>
                  </p:cNvSpPr>
                  <p:nvPr/>
                </p:nvSpPr>
                <p:spPr bwMode="auto">
                  <a:xfrm>
                    <a:off x="2064" y="672"/>
                    <a:ext cx="48" cy="384"/>
                  </a:xfrm>
                  <a:prstGeom prst="line">
                    <a:avLst/>
                  </a:prstGeom>
                  <a:noFill/>
                  <a:ln w="15875">
                    <a:solidFill>
                      <a:srgbClr val="FF0000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1365022" name="Group 30"/>
              <p:cNvGrpSpPr>
                <a:grpSpLocks/>
              </p:cNvGrpSpPr>
              <p:nvPr/>
            </p:nvGrpSpPr>
            <p:grpSpPr bwMode="auto">
              <a:xfrm>
                <a:off x="2208" y="672"/>
                <a:ext cx="192" cy="384"/>
                <a:chOff x="2016" y="672"/>
                <a:chExt cx="192" cy="384"/>
              </a:xfrm>
            </p:grpSpPr>
            <p:grpSp>
              <p:nvGrpSpPr>
                <p:cNvPr id="1365023" name="Group 31"/>
                <p:cNvGrpSpPr>
                  <a:grpSpLocks/>
                </p:cNvGrpSpPr>
                <p:nvPr/>
              </p:nvGrpSpPr>
              <p:grpSpPr bwMode="auto">
                <a:xfrm>
                  <a:off x="2016" y="672"/>
                  <a:ext cx="96" cy="384"/>
                  <a:chOff x="2016" y="672"/>
                  <a:chExt cx="96" cy="384"/>
                </a:xfrm>
              </p:grpSpPr>
              <p:sp>
                <p:nvSpPr>
                  <p:cNvPr id="1365024" name="Line 32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2016" y="672"/>
                    <a:ext cx="48" cy="384"/>
                  </a:xfrm>
                  <a:prstGeom prst="line">
                    <a:avLst/>
                  </a:prstGeom>
                  <a:noFill/>
                  <a:ln w="15875">
                    <a:solidFill>
                      <a:srgbClr val="FF0000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365025" name="Line 33"/>
                  <p:cNvSpPr>
                    <a:spLocks noChangeShapeType="1"/>
                  </p:cNvSpPr>
                  <p:nvPr/>
                </p:nvSpPr>
                <p:spPr bwMode="auto">
                  <a:xfrm>
                    <a:off x="2064" y="672"/>
                    <a:ext cx="48" cy="384"/>
                  </a:xfrm>
                  <a:prstGeom prst="line">
                    <a:avLst/>
                  </a:prstGeom>
                  <a:noFill/>
                  <a:ln w="15875">
                    <a:solidFill>
                      <a:srgbClr val="FF0000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1365026" name="Group 34"/>
                <p:cNvGrpSpPr>
                  <a:grpSpLocks/>
                </p:cNvGrpSpPr>
                <p:nvPr/>
              </p:nvGrpSpPr>
              <p:grpSpPr bwMode="auto">
                <a:xfrm>
                  <a:off x="2112" y="672"/>
                  <a:ext cx="96" cy="384"/>
                  <a:chOff x="2016" y="672"/>
                  <a:chExt cx="96" cy="384"/>
                </a:xfrm>
              </p:grpSpPr>
              <p:sp>
                <p:nvSpPr>
                  <p:cNvPr id="1365027" name="Line 35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2016" y="672"/>
                    <a:ext cx="48" cy="384"/>
                  </a:xfrm>
                  <a:prstGeom prst="line">
                    <a:avLst/>
                  </a:prstGeom>
                  <a:noFill/>
                  <a:ln w="15875">
                    <a:solidFill>
                      <a:srgbClr val="FF0000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365028" name="Line 36"/>
                  <p:cNvSpPr>
                    <a:spLocks noChangeShapeType="1"/>
                  </p:cNvSpPr>
                  <p:nvPr/>
                </p:nvSpPr>
                <p:spPr bwMode="auto">
                  <a:xfrm>
                    <a:off x="2064" y="672"/>
                    <a:ext cx="48" cy="384"/>
                  </a:xfrm>
                  <a:prstGeom prst="line">
                    <a:avLst/>
                  </a:prstGeom>
                  <a:noFill/>
                  <a:ln w="15875">
                    <a:solidFill>
                      <a:srgbClr val="FF0000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</p:grpSp>
        </p:grpSp>
        <p:sp>
          <p:nvSpPr>
            <p:cNvPr id="1365029" name="Line 37"/>
            <p:cNvSpPr>
              <a:spLocks noChangeShapeType="1"/>
            </p:cNvSpPr>
            <p:nvPr/>
          </p:nvSpPr>
          <p:spPr bwMode="auto">
            <a:xfrm flipH="1" flipV="1">
              <a:off x="1968" y="816"/>
              <a:ext cx="48" cy="240"/>
            </a:xfrm>
            <a:prstGeom prst="line">
              <a:avLst/>
            </a:prstGeom>
            <a:noFill/>
            <a:ln w="15875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365030" name="Line 38"/>
            <p:cNvSpPr>
              <a:spLocks noChangeShapeType="1"/>
            </p:cNvSpPr>
            <p:nvPr/>
          </p:nvSpPr>
          <p:spPr bwMode="auto">
            <a:xfrm flipV="1">
              <a:off x="2400" y="816"/>
              <a:ext cx="48" cy="240"/>
            </a:xfrm>
            <a:prstGeom prst="line">
              <a:avLst/>
            </a:prstGeom>
            <a:noFill/>
            <a:ln w="15875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Footer Placeholder 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Mike Thorpe, Center for Biological Physics Arizona State University 02/08</a:t>
            </a:r>
          </a:p>
        </p:txBody>
      </p:sp>
      <p:pic>
        <p:nvPicPr>
          <p:cNvPr id="1367042" name="Picture 2" descr="afterMinimizationCycle1"/>
          <p:cNvPicPr>
            <a:picLocks noGrp="1" noChangeAspect="1" noChangeArrowheads="1"/>
          </p:cNvPicPr>
          <p:nvPr>
            <p:ph/>
          </p:nvPr>
        </p:nvPicPr>
        <p:blipFill>
          <a:blip r:embed="rId3"/>
          <a:srcRect/>
          <a:stretch>
            <a:fillRect/>
          </a:stretch>
        </p:blipFill>
        <p:spPr>
          <a:xfrm>
            <a:off x="0" y="0"/>
            <a:ext cx="9144000" cy="6858000"/>
          </a:xfrm>
          <a:noFill/>
          <a:ln/>
        </p:spPr>
      </p:pic>
      <p:grpSp>
        <p:nvGrpSpPr>
          <p:cNvPr id="1367043" name="Group 3"/>
          <p:cNvGrpSpPr>
            <a:grpSpLocks/>
          </p:cNvGrpSpPr>
          <p:nvPr/>
        </p:nvGrpSpPr>
        <p:grpSpPr bwMode="auto">
          <a:xfrm rot="3972090">
            <a:off x="2693194" y="3386931"/>
            <a:ext cx="350838" cy="307975"/>
            <a:chOff x="1968" y="672"/>
            <a:chExt cx="480" cy="384"/>
          </a:xfrm>
        </p:grpSpPr>
        <p:grpSp>
          <p:nvGrpSpPr>
            <p:cNvPr id="1367044" name="Group 4"/>
            <p:cNvGrpSpPr>
              <a:grpSpLocks/>
            </p:cNvGrpSpPr>
            <p:nvPr/>
          </p:nvGrpSpPr>
          <p:grpSpPr bwMode="auto">
            <a:xfrm>
              <a:off x="2016" y="672"/>
              <a:ext cx="384" cy="384"/>
              <a:chOff x="2016" y="672"/>
              <a:chExt cx="384" cy="384"/>
            </a:xfrm>
          </p:grpSpPr>
          <p:grpSp>
            <p:nvGrpSpPr>
              <p:cNvPr id="1367045" name="Group 5"/>
              <p:cNvGrpSpPr>
                <a:grpSpLocks/>
              </p:cNvGrpSpPr>
              <p:nvPr/>
            </p:nvGrpSpPr>
            <p:grpSpPr bwMode="auto">
              <a:xfrm>
                <a:off x="2016" y="672"/>
                <a:ext cx="192" cy="384"/>
                <a:chOff x="2016" y="672"/>
                <a:chExt cx="192" cy="384"/>
              </a:xfrm>
            </p:grpSpPr>
            <p:grpSp>
              <p:nvGrpSpPr>
                <p:cNvPr id="1367046" name="Group 6"/>
                <p:cNvGrpSpPr>
                  <a:grpSpLocks/>
                </p:cNvGrpSpPr>
                <p:nvPr/>
              </p:nvGrpSpPr>
              <p:grpSpPr bwMode="auto">
                <a:xfrm>
                  <a:off x="2016" y="672"/>
                  <a:ext cx="96" cy="384"/>
                  <a:chOff x="2016" y="672"/>
                  <a:chExt cx="96" cy="384"/>
                </a:xfrm>
              </p:grpSpPr>
              <p:sp>
                <p:nvSpPr>
                  <p:cNvPr id="1367047" name="Line 7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2016" y="672"/>
                    <a:ext cx="48" cy="384"/>
                  </a:xfrm>
                  <a:prstGeom prst="line">
                    <a:avLst/>
                  </a:prstGeom>
                  <a:noFill/>
                  <a:ln w="15875">
                    <a:solidFill>
                      <a:srgbClr val="FF0000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367048" name="Line 8"/>
                  <p:cNvSpPr>
                    <a:spLocks noChangeShapeType="1"/>
                  </p:cNvSpPr>
                  <p:nvPr/>
                </p:nvSpPr>
                <p:spPr bwMode="auto">
                  <a:xfrm>
                    <a:off x="2064" y="672"/>
                    <a:ext cx="48" cy="384"/>
                  </a:xfrm>
                  <a:prstGeom prst="line">
                    <a:avLst/>
                  </a:prstGeom>
                  <a:noFill/>
                  <a:ln w="15875">
                    <a:solidFill>
                      <a:srgbClr val="FF0000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1367049" name="Group 9"/>
                <p:cNvGrpSpPr>
                  <a:grpSpLocks/>
                </p:cNvGrpSpPr>
                <p:nvPr/>
              </p:nvGrpSpPr>
              <p:grpSpPr bwMode="auto">
                <a:xfrm>
                  <a:off x="2112" y="672"/>
                  <a:ext cx="96" cy="384"/>
                  <a:chOff x="2016" y="672"/>
                  <a:chExt cx="96" cy="384"/>
                </a:xfrm>
              </p:grpSpPr>
              <p:sp>
                <p:nvSpPr>
                  <p:cNvPr id="1367050" name="Line 10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2016" y="672"/>
                    <a:ext cx="48" cy="384"/>
                  </a:xfrm>
                  <a:prstGeom prst="line">
                    <a:avLst/>
                  </a:prstGeom>
                  <a:noFill/>
                  <a:ln w="15875">
                    <a:solidFill>
                      <a:srgbClr val="FF0000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367051" name="Line 11"/>
                  <p:cNvSpPr>
                    <a:spLocks noChangeShapeType="1"/>
                  </p:cNvSpPr>
                  <p:nvPr/>
                </p:nvSpPr>
                <p:spPr bwMode="auto">
                  <a:xfrm>
                    <a:off x="2064" y="672"/>
                    <a:ext cx="48" cy="384"/>
                  </a:xfrm>
                  <a:prstGeom prst="line">
                    <a:avLst/>
                  </a:prstGeom>
                  <a:noFill/>
                  <a:ln w="15875">
                    <a:solidFill>
                      <a:srgbClr val="FF0000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1367052" name="Group 12"/>
              <p:cNvGrpSpPr>
                <a:grpSpLocks/>
              </p:cNvGrpSpPr>
              <p:nvPr/>
            </p:nvGrpSpPr>
            <p:grpSpPr bwMode="auto">
              <a:xfrm>
                <a:off x="2208" y="672"/>
                <a:ext cx="192" cy="384"/>
                <a:chOff x="2016" y="672"/>
                <a:chExt cx="192" cy="384"/>
              </a:xfrm>
            </p:grpSpPr>
            <p:grpSp>
              <p:nvGrpSpPr>
                <p:cNvPr id="1367053" name="Group 13"/>
                <p:cNvGrpSpPr>
                  <a:grpSpLocks/>
                </p:cNvGrpSpPr>
                <p:nvPr/>
              </p:nvGrpSpPr>
              <p:grpSpPr bwMode="auto">
                <a:xfrm>
                  <a:off x="2016" y="672"/>
                  <a:ext cx="96" cy="384"/>
                  <a:chOff x="2016" y="672"/>
                  <a:chExt cx="96" cy="384"/>
                </a:xfrm>
              </p:grpSpPr>
              <p:sp>
                <p:nvSpPr>
                  <p:cNvPr id="1367054" name="Line 14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2016" y="672"/>
                    <a:ext cx="48" cy="384"/>
                  </a:xfrm>
                  <a:prstGeom prst="line">
                    <a:avLst/>
                  </a:prstGeom>
                  <a:noFill/>
                  <a:ln w="15875">
                    <a:solidFill>
                      <a:srgbClr val="FF0000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367055" name="Line 15"/>
                  <p:cNvSpPr>
                    <a:spLocks noChangeShapeType="1"/>
                  </p:cNvSpPr>
                  <p:nvPr/>
                </p:nvSpPr>
                <p:spPr bwMode="auto">
                  <a:xfrm>
                    <a:off x="2064" y="672"/>
                    <a:ext cx="48" cy="384"/>
                  </a:xfrm>
                  <a:prstGeom prst="line">
                    <a:avLst/>
                  </a:prstGeom>
                  <a:noFill/>
                  <a:ln w="15875">
                    <a:solidFill>
                      <a:srgbClr val="FF0000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1367056" name="Group 16"/>
                <p:cNvGrpSpPr>
                  <a:grpSpLocks/>
                </p:cNvGrpSpPr>
                <p:nvPr/>
              </p:nvGrpSpPr>
              <p:grpSpPr bwMode="auto">
                <a:xfrm>
                  <a:off x="2112" y="672"/>
                  <a:ext cx="96" cy="384"/>
                  <a:chOff x="2016" y="672"/>
                  <a:chExt cx="96" cy="384"/>
                </a:xfrm>
              </p:grpSpPr>
              <p:sp>
                <p:nvSpPr>
                  <p:cNvPr id="1367057" name="Line 17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2016" y="672"/>
                    <a:ext cx="48" cy="384"/>
                  </a:xfrm>
                  <a:prstGeom prst="line">
                    <a:avLst/>
                  </a:prstGeom>
                  <a:noFill/>
                  <a:ln w="15875">
                    <a:solidFill>
                      <a:srgbClr val="FF0000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367058" name="Line 18"/>
                  <p:cNvSpPr>
                    <a:spLocks noChangeShapeType="1"/>
                  </p:cNvSpPr>
                  <p:nvPr/>
                </p:nvSpPr>
                <p:spPr bwMode="auto">
                  <a:xfrm>
                    <a:off x="2064" y="672"/>
                    <a:ext cx="48" cy="384"/>
                  </a:xfrm>
                  <a:prstGeom prst="line">
                    <a:avLst/>
                  </a:prstGeom>
                  <a:noFill/>
                  <a:ln w="15875">
                    <a:solidFill>
                      <a:srgbClr val="FF0000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</p:grpSp>
        </p:grpSp>
        <p:sp>
          <p:nvSpPr>
            <p:cNvPr id="1367059" name="Line 19"/>
            <p:cNvSpPr>
              <a:spLocks noChangeShapeType="1"/>
            </p:cNvSpPr>
            <p:nvPr/>
          </p:nvSpPr>
          <p:spPr bwMode="auto">
            <a:xfrm flipH="1" flipV="1">
              <a:off x="1968" y="816"/>
              <a:ext cx="48" cy="240"/>
            </a:xfrm>
            <a:prstGeom prst="line">
              <a:avLst/>
            </a:prstGeom>
            <a:noFill/>
            <a:ln w="15875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367060" name="Line 20"/>
            <p:cNvSpPr>
              <a:spLocks noChangeShapeType="1"/>
            </p:cNvSpPr>
            <p:nvPr/>
          </p:nvSpPr>
          <p:spPr bwMode="auto">
            <a:xfrm flipV="1">
              <a:off x="2400" y="816"/>
              <a:ext cx="48" cy="240"/>
            </a:xfrm>
            <a:prstGeom prst="line">
              <a:avLst/>
            </a:prstGeom>
            <a:noFill/>
            <a:ln w="15875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1367061" name="Group 21"/>
          <p:cNvGrpSpPr>
            <a:grpSpLocks/>
          </p:cNvGrpSpPr>
          <p:nvPr/>
        </p:nvGrpSpPr>
        <p:grpSpPr bwMode="auto">
          <a:xfrm rot="5400000">
            <a:off x="5899944" y="2864644"/>
            <a:ext cx="414338" cy="323850"/>
            <a:chOff x="1968" y="672"/>
            <a:chExt cx="480" cy="384"/>
          </a:xfrm>
        </p:grpSpPr>
        <p:grpSp>
          <p:nvGrpSpPr>
            <p:cNvPr id="1367062" name="Group 22"/>
            <p:cNvGrpSpPr>
              <a:grpSpLocks/>
            </p:cNvGrpSpPr>
            <p:nvPr/>
          </p:nvGrpSpPr>
          <p:grpSpPr bwMode="auto">
            <a:xfrm>
              <a:off x="2016" y="672"/>
              <a:ext cx="384" cy="384"/>
              <a:chOff x="2016" y="672"/>
              <a:chExt cx="384" cy="384"/>
            </a:xfrm>
          </p:grpSpPr>
          <p:grpSp>
            <p:nvGrpSpPr>
              <p:cNvPr id="1367063" name="Group 23"/>
              <p:cNvGrpSpPr>
                <a:grpSpLocks/>
              </p:cNvGrpSpPr>
              <p:nvPr/>
            </p:nvGrpSpPr>
            <p:grpSpPr bwMode="auto">
              <a:xfrm>
                <a:off x="2016" y="672"/>
                <a:ext cx="192" cy="384"/>
                <a:chOff x="2016" y="672"/>
                <a:chExt cx="192" cy="384"/>
              </a:xfrm>
            </p:grpSpPr>
            <p:grpSp>
              <p:nvGrpSpPr>
                <p:cNvPr id="1367064" name="Group 24"/>
                <p:cNvGrpSpPr>
                  <a:grpSpLocks/>
                </p:cNvGrpSpPr>
                <p:nvPr/>
              </p:nvGrpSpPr>
              <p:grpSpPr bwMode="auto">
                <a:xfrm>
                  <a:off x="2016" y="672"/>
                  <a:ext cx="96" cy="384"/>
                  <a:chOff x="2016" y="672"/>
                  <a:chExt cx="96" cy="384"/>
                </a:xfrm>
              </p:grpSpPr>
              <p:sp>
                <p:nvSpPr>
                  <p:cNvPr id="1367065" name="Line 25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2016" y="672"/>
                    <a:ext cx="48" cy="384"/>
                  </a:xfrm>
                  <a:prstGeom prst="line">
                    <a:avLst/>
                  </a:prstGeom>
                  <a:noFill/>
                  <a:ln w="15875">
                    <a:solidFill>
                      <a:srgbClr val="FF0000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367066" name="Line 26"/>
                  <p:cNvSpPr>
                    <a:spLocks noChangeShapeType="1"/>
                  </p:cNvSpPr>
                  <p:nvPr/>
                </p:nvSpPr>
                <p:spPr bwMode="auto">
                  <a:xfrm>
                    <a:off x="2064" y="672"/>
                    <a:ext cx="48" cy="384"/>
                  </a:xfrm>
                  <a:prstGeom prst="line">
                    <a:avLst/>
                  </a:prstGeom>
                  <a:noFill/>
                  <a:ln w="15875">
                    <a:solidFill>
                      <a:srgbClr val="FF0000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1367067" name="Group 27"/>
                <p:cNvGrpSpPr>
                  <a:grpSpLocks/>
                </p:cNvGrpSpPr>
                <p:nvPr/>
              </p:nvGrpSpPr>
              <p:grpSpPr bwMode="auto">
                <a:xfrm>
                  <a:off x="2112" y="672"/>
                  <a:ext cx="96" cy="384"/>
                  <a:chOff x="2016" y="672"/>
                  <a:chExt cx="96" cy="384"/>
                </a:xfrm>
              </p:grpSpPr>
              <p:sp>
                <p:nvSpPr>
                  <p:cNvPr id="1367068" name="Line 28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2016" y="672"/>
                    <a:ext cx="48" cy="384"/>
                  </a:xfrm>
                  <a:prstGeom prst="line">
                    <a:avLst/>
                  </a:prstGeom>
                  <a:noFill/>
                  <a:ln w="15875">
                    <a:solidFill>
                      <a:srgbClr val="FF0000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367069" name="Line 29"/>
                  <p:cNvSpPr>
                    <a:spLocks noChangeShapeType="1"/>
                  </p:cNvSpPr>
                  <p:nvPr/>
                </p:nvSpPr>
                <p:spPr bwMode="auto">
                  <a:xfrm>
                    <a:off x="2064" y="672"/>
                    <a:ext cx="48" cy="384"/>
                  </a:xfrm>
                  <a:prstGeom prst="line">
                    <a:avLst/>
                  </a:prstGeom>
                  <a:noFill/>
                  <a:ln w="15875">
                    <a:solidFill>
                      <a:srgbClr val="FF0000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1367070" name="Group 30"/>
              <p:cNvGrpSpPr>
                <a:grpSpLocks/>
              </p:cNvGrpSpPr>
              <p:nvPr/>
            </p:nvGrpSpPr>
            <p:grpSpPr bwMode="auto">
              <a:xfrm>
                <a:off x="2208" y="672"/>
                <a:ext cx="192" cy="384"/>
                <a:chOff x="2016" y="672"/>
                <a:chExt cx="192" cy="384"/>
              </a:xfrm>
            </p:grpSpPr>
            <p:grpSp>
              <p:nvGrpSpPr>
                <p:cNvPr id="1367071" name="Group 31"/>
                <p:cNvGrpSpPr>
                  <a:grpSpLocks/>
                </p:cNvGrpSpPr>
                <p:nvPr/>
              </p:nvGrpSpPr>
              <p:grpSpPr bwMode="auto">
                <a:xfrm>
                  <a:off x="2016" y="672"/>
                  <a:ext cx="96" cy="384"/>
                  <a:chOff x="2016" y="672"/>
                  <a:chExt cx="96" cy="384"/>
                </a:xfrm>
              </p:grpSpPr>
              <p:sp>
                <p:nvSpPr>
                  <p:cNvPr id="1367072" name="Line 32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2016" y="672"/>
                    <a:ext cx="48" cy="384"/>
                  </a:xfrm>
                  <a:prstGeom prst="line">
                    <a:avLst/>
                  </a:prstGeom>
                  <a:noFill/>
                  <a:ln w="15875">
                    <a:solidFill>
                      <a:srgbClr val="FF0000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367073" name="Line 33"/>
                  <p:cNvSpPr>
                    <a:spLocks noChangeShapeType="1"/>
                  </p:cNvSpPr>
                  <p:nvPr/>
                </p:nvSpPr>
                <p:spPr bwMode="auto">
                  <a:xfrm>
                    <a:off x="2064" y="672"/>
                    <a:ext cx="48" cy="384"/>
                  </a:xfrm>
                  <a:prstGeom prst="line">
                    <a:avLst/>
                  </a:prstGeom>
                  <a:noFill/>
                  <a:ln w="15875">
                    <a:solidFill>
                      <a:srgbClr val="FF0000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1367074" name="Group 34"/>
                <p:cNvGrpSpPr>
                  <a:grpSpLocks/>
                </p:cNvGrpSpPr>
                <p:nvPr/>
              </p:nvGrpSpPr>
              <p:grpSpPr bwMode="auto">
                <a:xfrm>
                  <a:off x="2112" y="672"/>
                  <a:ext cx="96" cy="384"/>
                  <a:chOff x="2016" y="672"/>
                  <a:chExt cx="96" cy="384"/>
                </a:xfrm>
              </p:grpSpPr>
              <p:sp>
                <p:nvSpPr>
                  <p:cNvPr id="1367075" name="Line 35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2016" y="672"/>
                    <a:ext cx="48" cy="384"/>
                  </a:xfrm>
                  <a:prstGeom prst="line">
                    <a:avLst/>
                  </a:prstGeom>
                  <a:noFill/>
                  <a:ln w="15875">
                    <a:solidFill>
                      <a:srgbClr val="FF0000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367076" name="Line 36"/>
                  <p:cNvSpPr>
                    <a:spLocks noChangeShapeType="1"/>
                  </p:cNvSpPr>
                  <p:nvPr/>
                </p:nvSpPr>
                <p:spPr bwMode="auto">
                  <a:xfrm>
                    <a:off x="2064" y="672"/>
                    <a:ext cx="48" cy="384"/>
                  </a:xfrm>
                  <a:prstGeom prst="line">
                    <a:avLst/>
                  </a:prstGeom>
                  <a:noFill/>
                  <a:ln w="15875">
                    <a:solidFill>
                      <a:srgbClr val="FF0000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</p:grpSp>
        </p:grpSp>
        <p:sp>
          <p:nvSpPr>
            <p:cNvPr id="1367077" name="Line 37"/>
            <p:cNvSpPr>
              <a:spLocks noChangeShapeType="1"/>
            </p:cNvSpPr>
            <p:nvPr/>
          </p:nvSpPr>
          <p:spPr bwMode="auto">
            <a:xfrm flipH="1" flipV="1">
              <a:off x="1968" y="816"/>
              <a:ext cx="48" cy="240"/>
            </a:xfrm>
            <a:prstGeom prst="line">
              <a:avLst/>
            </a:prstGeom>
            <a:noFill/>
            <a:ln w="15875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367078" name="Line 38"/>
            <p:cNvSpPr>
              <a:spLocks noChangeShapeType="1"/>
            </p:cNvSpPr>
            <p:nvPr/>
          </p:nvSpPr>
          <p:spPr bwMode="auto">
            <a:xfrm flipV="1">
              <a:off x="2400" y="816"/>
              <a:ext cx="48" cy="240"/>
            </a:xfrm>
            <a:prstGeom prst="line">
              <a:avLst/>
            </a:prstGeom>
            <a:noFill/>
            <a:ln w="15875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Mike Thorpe, Center for Biological Physics Arizona State University 02/08</a:t>
            </a:r>
          </a:p>
        </p:txBody>
      </p:sp>
      <p:pic>
        <p:nvPicPr>
          <p:cNvPr id="1369090" name="Picture 2" descr="afterMinimizationComplete"/>
          <p:cNvPicPr>
            <a:picLocks noGrp="1" noChangeAspect="1" noChangeArrowheads="1"/>
          </p:cNvPicPr>
          <p:nvPr>
            <p:ph/>
          </p:nvPr>
        </p:nvPicPr>
        <p:blipFill>
          <a:blip r:embed="rId3"/>
          <a:srcRect/>
          <a:stretch>
            <a:fillRect/>
          </a:stretch>
        </p:blipFill>
        <p:spPr>
          <a:xfrm>
            <a:off x="0" y="0"/>
            <a:ext cx="9144000" cy="6858000"/>
          </a:xfrm>
          <a:noFill/>
          <a:ln/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Mike Thorpe, Center for Biological Physics Arizona State University 02/08</a:t>
            </a:r>
          </a:p>
        </p:txBody>
      </p:sp>
      <p:pic>
        <p:nvPicPr>
          <p:cNvPr id="1371138" name="Picture 2" descr="finalcompare_transparent"/>
          <p:cNvPicPr>
            <a:picLocks noGrp="1" noChangeAspect="1" noChangeArrowheads="1"/>
          </p:cNvPicPr>
          <p:nvPr>
            <p:ph/>
          </p:nvPr>
        </p:nvPicPr>
        <p:blipFill>
          <a:blip r:embed="rId3"/>
          <a:srcRect/>
          <a:stretch>
            <a:fillRect/>
          </a:stretch>
        </p:blipFill>
        <p:spPr>
          <a:xfrm>
            <a:off x="0" y="0"/>
            <a:ext cx="9144000" cy="6858000"/>
          </a:xfrm>
          <a:noFill/>
          <a:ln/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A384F-8C17-40AA-AE7F-E48DF4DE8572}" type="slidenum">
              <a:rPr lang="en-US"/>
              <a:pPr/>
              <a:t>3</a:t>
            </a:fld>
            <a:endParaRPr lang="en-US"/>
          </a:p>
        </p:txBody>
      </p:sp>
      <p:sp>
        <p:nvSpPr>
          <p:cNvPr id="39940" name="Text Box 4"/>
          <p:cNvSpPr txBox="1">
            <a:spLocks noChangeArrowheads="1"/>
          </p:cNvSpPr>
          <p:nvPr/>
        </p:nvSpPr>
        <p:spPr bwMode="auto">
          <a:xfrm>
            <a:off x="749300" y="544513"/>
            <a:ext cx="7747000" cy="646330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800" b="1" dirty="0">
                <a:solidFill>
                  <a:srgbClr val="FF3300"/>
                </a:solidFill>
              </a:rPr>
              <a:t>An Introduction to Rigidity Theory</a:t>
            </a:r>
          </a:p>
          <a:p>
            <a:pPr>
              <a:spcBef>
                <a:spcPct val="50000"/>
              </a:spcBef>
            </a:pPr>
            <a:r>
              <a:rPr lang="en-US" sz="2400" b="1" dirty="0">
                <a:solidFill>
                  <a:srgbClr val="FF3300"/>
                </a:solidFill>
              </a:rPr>
              <a:t>By</a:t>
            </a:r>
          </a:p>
          <a:p>
            <a:pPr>
              <a:spcBef>
                <a:spcPct val="50000"/>
              </a:spcBef>
            </a:pPr>
            <a:r>
              <a:rPr lang="en-US" sz="2800" b="1" dirty="0">
                <a:solidFill>
                  <a:srgbClr val="99FF33"/>
                </a:solidFill>
                <a:latin typeface="Rockwell Extra Bold" pitchFamily="18" charset="0"/>
              </a:rPr>
              <a:t>Brian Bingham</a:t>
            </a:r>
          </a:p>
          <a:p>
            <a:pPr>
              <a:spcBef>
                <a:spcPct val="50000"/>
              </a:spcBef>
            </a:pPr>
            <a:r>
              <a:rPr lang="en-US" sz="2800" b="1" dirty="0">
                <a:solidFill>
                  <a:srgbClr val="99FF33"/>
                </a:solidFill>
                <a:latin typeface="Rockwell Extra Bold" pitchFamily="18" charset="0"/>
              </a:rPr>
              <a:t>Fred Haeger</a:t>
            </a:r>
          </a:p>
          <a:p>
            <a:pPr>
              <a:spcBef>
                <a:spcPct val="50000"/>
              </a:spcBef>
            </a:pPr>
            <a:r>
              <a:rPr lang="en-US" sz="2800" b="1" dirty="0">
                <a:solidFill>
                  <a:srgbClr val="99FF33"/>
                </a:solidFill>
                <a:latin typeface="Rockwell Extra Bold" pitchFamily="18" charset="0"/>
              </a:rPr>
              <a:t>Richard </a:t>
            </a:r>
            <a:r>
              <a:rPr lang="en-US" sz="2800" b="1" dirty="0" smtClean="0">
                <a:solidFill>
                  <a:srgbClr val="99FF33"/>
                </a:solidFill>
                <a:latin typeface="Rockwell Extra Bold" pitchFamily="18" charset="0"/>
              </a:rPr>
              <a:t>Runyon</a:t>
            </a:r>
          </a:p>
          <a:p>
            <a:pPr>
              <a:spcBef>
                <a:spcPct val="50000"/>
              </a:spcBef>
            </a:pPr>
            <a:r>
              <a:rPr lang="en-US" dirty="0" smtClean="0">
                <a:solidFill>
                  <a:srgbClr val="002060"/>
                </a:solidFill>
                <a:latin typeface="+mj-lt"/>
              </a:rPr>
              <a:t>(High school Mathematics teachers in Arizona)</a:t>
            </a:r>
          </a:p>
          <a:p>
            <a:pPr>
              <a:spcBef>
                <a:spcPct val="50000"/>
              </a:spcBef>
            </a:pPr>
            <a:r>
              <a:rPr lang="en-US" sz="2800" b="1" dirty="0" smtClean="0">
                <a:solidFill>
                  <a:srgbClr val="002060"/>
                </a:solidFill>
                <a:latin typeface="Rockwell" pitchFamily="18" charset="0"/>
              </a:rPr>
              <a:t>Adam </a:t>
            </a:r>
            <a:r>
              <a:rPr lang="en-US" sz="2800" b="1" dirty="0" err="1" smtClean="0">
                <a:solidFill>
                  <a:srgbClr val="002060"/>
                </a:solidFill>
                <a:latin typeface="Rockwell" pitchFamily="18" charset="0"/>
              </a:rPr>
              <a:t>Degraff</a:t>
            </a:r>
            <a:endParaRPr lang="en-US" sz="2800" b="1" dirty="0">
              <a:solidFill>
                <a:srgbClr val="002060"/>
              </a:solidFill>
              <a:latin typeface="Rockwell" pitchFamily="18" charset="0"/>
            </a:endParaRPr>
          </a:p>
          <a:p>
            <a:pPr>
              <a:spcBef>
                <a:spcPct val="50000"/>
              </a:spcBef>
            </a:pPr>
            <a:endParaRPr lang="en-US" sz="4800" b="1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Mike Thorpe, Center for Biological Physics Arizona State University 02/08</a:t>
            </a:r>
          </a:p>
        </p:txBody>
      </p:sp>
      <p:pic>
        <p:nvPicPr>
          <p:cNvPr id="1373186" name="Picture 2" descr="ring_begin"/>
          <p:cNvPicPr>
            <a:picLocks noGrp="1" noChangeAspect="1" noChangeArrowheads="1"/>
          </p:cNvPicPr>
          <p:nvPr>
            <p:ph/>
          </p:nvPr>
        </p:nvPicPr>
        <p:blipFill>
          <a:blip r:embed="rId3"/>
          <a:srcRect/>
          <a:stretch>
            <a:fillRect/>
          </a:stretch>
        </p:blipFill>
        <p:spPr>
          <a:xfrm>
            <a:off x="0" y="0"/>
            <a:ext cx="9144000" cy="6858000"/>
          </a:xfrm>
          <a:noFill/>
          <a:ln/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Mike Thorpe, Center for Biological Physics Arizona State University 02/08</a:t>
            </a:r>
          </a:p>
        </p:txBody>
      </p:sp>
      <p:pic>
        <p:nvPicPr>
          <p:cNvPr id="1375234" name="Picture 2" descr="ring_initial_sticks"/>
          <p:cNvPicPr>
            <a:picLocks noGrp="1" noChangeAspect="1" noChangeArrowheads="1"/>
          </p:cNvPicPr>
          <p:nvPr>
            <p:ph/>
          </p:nvPr>
        </p:nvPicPr>
        <p:blipFill>
          <a:blip r:embed="rId3"/>
          <a:srcRect/>
          <a:stretch>
            <a:fillRect/>
          </a:stretch>
        </p:blipFill>
        <p:spPr>
          <a:xfrm>
            <a:off x="0" y="0"/>
            <a:ext cx="9144000" cy="6858000"/>
          </a:xfrm>
          <a:noFill/>
          <a:ln/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Mike Thorpe, Center for Biological Physics Arizona State University 02/08</a:t>
            </a:r>
          </a:p>
        </p:txBody>
      </p:sp>
      <p:pic>
        <p:nvPicPr>
          <p:cNvPr id="1377282" name="Picture 2" descr="ring_thinsticks_0001"/>
          <p:cNvPicPr>
            <a:picLocks noGrp="1" noChangeAspect="1" noChangeArrowheads="1"/>
          </p:cNvPicPr>
          <p:nvPr>
            <p:ph/>
          </p:nvPr>
        </p:nvPicPr>
        <p:blipFill>
          <a:blip r:embed="rId3"/>
          <a:srcRect/>
          <a:stretch>
            <a:fillRect/>
          </a:stretch>
        </p:blipFill>
        <p:spPr>
          <a:xfrm>
            <a:off x="0" y="0"/>
            <a:ext cx="9144000" cy="6858000"/>
          </a:xfrm>
          <a:noFill/>
          <a:ln/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Mike Thorpe, Center for Biological Physics Arizona State University 02/08</a:t>
            </a:r>
          </a:p>
        </p:txBody>
      </p:sp>
      <p:pic>
        <p:nvPicPr>
          <p:cNvPr id="1379330" name="Picture 2" descr="ring_thinsticks_0002"/>
          <p:cNvPicPr>
            <a:picLocks noGrp="1" noChangeAspect="1" noChangeArrowheads="1"/>
          </p:cNvPicPr>
          <p:nvPr>
            <p:ph/>
          </p:nvPr>
        </p:nvPicPr>
        <p:blipFill>
          <a:blip r:embed="rId3"/>
          <a:srcRect/>
          <a:stretch>
            <a:fillRect/>
          </a:stretch>
        </p:blipFill>
        <p:spPr>
          <a:xfrm>
            <a:off x="0" y="0"/>
            <a:ext cx="9144000" cy="6858000"/>
          </a:xfrm>
          <a:noFill/>
          <a:ln/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Mike Thorpe, Center for Biological Physics Arizona State University 02/08</a:t>
            </a:r>
          </a:p>
        </p:txBody>
      </p:sp>
      <p:pic>
        <p:nvPicPr>
          <p:cNvPr id="1381378" name="Picture 2" descr="ring_thinsticks_0003"/>
          <p:cNvPicPr>
            <a:picLocks noGrp="1" noChangeAspect="1" noChangeArrowheads="1"/>
          </p:cNvPicPr>
          <p:nvPr>
            <p:ph/>
          </p:nvPr>
        </p:nvPicPr>
        <p:blipFill>
          <a:blip r:embed="rId3"/>
          <a:srcRect/>
          <a:stretch>
            <a:fillRect/>
          </a:stretch>
        </p:blipFill>
        <p:spPr>
          <a:xfrm>
            <a:off x="0" y="0"/>
            <a:ext cx="9144000" cy="6858000"/>
          </a:xfrm>
          <a:noFill/>
          <a:ln/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Mike Thorpe, Center for Biological Physics Arizona State University 02/08</a:t>
            </a:r>
          </a:p>
        </p:txBody>
      </p:sp>
      <p:pic>
        <p:nvPicPr>
          <p:cNvPr id="1383426" name="Picture 2" descr="ring_thinsticks_0004"/>
          <p:cNvPicPr>
            <a:picLocks noGrp="1" noChangeAspect="1" noChangeArrowheads="1"/>
          </p:cNvPicPr>
          <p:nvPr>
            <p:ph/>
          </p:nvPr>
        </p:nvPicPr>
        <p:blipFill>
          <a:blip r:embed="rId3"/>
          <a:srcRect/>
          <a:stretch>
            <a:fillRect/>
          </a:stretch>
        </p:blipFill>
        <p:spPr>
          <a:xfrm>
            <a:off x="0" y="0"/>
            <a:ext cx="9144000" cy="6858000"/>
          </a:xfrm>
          <a:noFill/>
          <a:ln/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Mike Thorpe, Center for Biological Physics Arizona State University 02/08</a:t>
            </a:r>
          </a:p>
        </p:txBody>
      </p:sp>
      <p:pic>
        <p:nvPicPr>
          <p:cNvPr id="1385474" name="Picture 2" descr="ring_thinsticks_0005"/>
          <p:cNvPicPr>
            <a:picLocks noGrp="1" noChangeAspect="1" noChangeArrowheads="1"/>
          </p:cNvPicPr>
          <p:nvPr>
            <p:ph/>
          </p:nvPr>
        </p:nvPicPr>
        <p:blipFill>
          <a:blip r:embed="rId3"/>
          <a:srcRect/>
          <a:stretch>
            <a:fillRect/>
          </a:stretch>
        </p:blipFill>
        <p:spPr>
          <a:xfrm>
            <a:off x="0" y="0"/>
            <a:ext cx="9144000" cy="6858000"/>
          </a:xfrm>
          <a:noFill/>
          <a:ln/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Mike Thorpe, Center for Biological Physics Arizona State University 02/08</a:t>
            </a:r>
          </a:p>
        </p:txBody>
      </p:sp>
      <p:pic>
        <p:nvPicPr>
          <p:cNvPr id="1387522" name="Picture 2" descr="ring_thinsticks_0006"/>
          <p:cNvPicPr>
            <a:picLocks noGrp="1" noChangeAspect="1" noChangeArrowheads="1"/>
          </p:cNvPicPr>
          <p:nvPr>
            <p:ph/>
          </p:nvPr>
        </p:nvPicPr>
        <p:blipFill>
          <a:blip r:embed="rId3"/>
          <a:srcRect/>
          <a:stretch>
            <a:fillRect/>
          </a:stretch>
        </p:blipFill>
        <p:spPr>
          <a:xfrm>
            <a:off x="0" y="0"/>
            <a:ext cx="9144000" cy="6858000"/>
          </a:xfrm>
          <a:noFill/>
          <a:ln/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Mike Thorpe, Center for Biological Physics Arizona State University 02/08</a:t>
            </a:r>
          </a:p>
        </p:txBody>
      </p:sp>
      <p:pic>
        <p:nvPicPr>
          <p:cNvPr id="1389570" name="Picture 2" descr="ring_thinsticks_0007"/>
          <p:cNvPicPr>
            <a:picLocks noGrp="1" noChangeAspect="1" noChangeArrowheads="1"/>
          </p:cNvPicPr>
          <p:nvPr>
            <p:ph/>
          </p:nvPr>
        </p:nvPicPr>
        <p:blipFill>
          <a:blip r:embed="rId3"/>
          <a:srcRect/>
          <a:stretch>
            <a:fillRect/>
          </a:stretch>
        </p:blipFill>
        <p:spPr>
          <a:xfrm>
            <a:off x="0" y="0"/>
            <a:ext cx="9144000" cy="6858000"/>
          </a:xfrm>
          <a:noFill/>
          <a:ln/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Mike Thorpe, Center for Biological Physics Arizona State University 02/08</a:t>
            </a:r>
          </a:p>
        </p:txBody>
      </p:sp>
      <p:pic>
        <p:nvPicPr>
          <p:cNvPr id="1391618" name="Picture 2" descr="ring_thinsticks_0008"/>
          <p:cNvPicPr>
            <a:picLocks noGrp="1" noChangeAspect="1" noChangeArrowheads="1"/>
          </p:cNvPicPr>
          <p:nvPr>
            <p:ph/>
          </p:nvPr>
        </p:nvPicPr>
        <p:blipFill>
          <a:blip r:embed="rId3"/>
          <a:srcRect/>
          <a:stretch>
            <a:fillRect/>
          </a:stretch>
        </p:blipFill>
        <p:spPr>
          <a:xfrm>
            <a:off x="0" y="0"/>
            <a:ext cx="9144000" cy="6858000"/>
          </a:xfrm>
          <a:noFill/>
          <a:ln/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AA6C14-B3A0-4FA3-B207-D510089A2D90}" type="slidenum">
              <a:rPr lang="en-US"/>
              <a:pPr/>
              <a:t>4</a:t>
            </a:fld>
            <a:endParaRPr lang="en-US"/>
          </a:p>
        </p:txBody>
      </p:sp>
      <p:sp>
        <p:nvSpPr>
          <p:cNvPr id="31755" name="WordArt 11"/>
          <p:cNvSpPr>
            <a:spLocks noChangeArrowheads="1" noChangeShapeType="1" noTextEdit="1"/>
          </p:cNvSpPr>
          <p:nvPr/>
        </p:nvSpPr>
        <p:spPr bwMode="auto">
          <a:xfrm>
            <a:off x="1081088" y="2138363"/>
            <a:ext cx="6527800" cy="2709862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scene3d>
              <a:camera prst="legacyPerspectiveFront">
                <a:rot lat="20519999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r>
              <a:rPr lang="en-US" sz="3600" kern="10">
                <a:ln w="9525">
                  <a:round/>
                  <a:headEnd/>
                  <a:tailEnd/>
                </a:ln>
                <a:gradFill rotWithShape="0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Impact"/>
              </a:rPr>
              <a:t>Structure in Nature</a:t>
            </a:r>
          </a:p>
        </p:txBody>
      </p:sp>
      <p:sp>
        <p:nvSpPr>
          <p:cNvPr id="31749" name="Rectangle 5" descr="bee_with_honeycomb"/>
          <p:cNvSpPr>
            <a:spLocks noChangeArrowheads="1"/>
          </p:cNvSpPr>
          <p:nvPr/>
        </p:nvSpPr>
        <p:spPr bwMode="auto">
          <a:xfrm>
            <a:off x="6165850" y="441325"/>
            <a:ext cx="2921000" cy="2835275"/>
          </a:xfrm>
          <a:prstGeom prst="rect">
            <a:avLst/>
          </a:prstGeom>
          <a:blipFill dpi="0" rotWithShape="1">
            <a:blip r:embed="rId3">
              <a:alphaModFix amt="60000"/>
            </a:blip>
            <a:srcRect/>
            <a:stretch>
              <a:fillRect/>
            </a:stretch>
          </a:blip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1750" name="Rectangle 6" descr="crystals2"/>
          <p:cNvSpPr>
            <a:spLocks noChangeArrowheads="1"/>
          </p:cNvSpPr>
          <p:nvPr/>
        </p:nvSpPr>
        <p:spPr bwMode="auto">
          <a:xfrm>
            <a:off x="246063" y="3884613"/>
            <a:ext cx="2732087" cy="2352675"/>
          </a:xfrm>
          <a:prstGeom prst="rect">
            <a:avLst/>
          </a:prstGeom>
          <a:blipFill dpi="0" rotWithShape="1">
            <a:blip r:embed="rId4">
              <a:alphaModFix amt="60000"/>
            </a:blip>
            <a:srcRect/>
            <a:stretch>
              <a:fillRect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1751" name="Rectangle 7" descr="snowflake8"/>
          <p:cNvSpPr>
            <a:spLocks noChangeArrowheads="1"/>
          </p:cNvSpPr>
          <p:nvPr/>
        </p:nvSpPr>
        <p:spPr bwMode="auto">
          <a:xfrm>
            <a:off x="28575" y="403225"/>
            <a:ext cx="3025775" cy="2949575"/>
          </a:xfrm>
          <a:prstGeom prst="rect">
            <a:avLst/>
          </a:prstGeom>
          <a:blipFill dpi="0" rotWithShape="1">
            <a:blip r:embed="rId5">
              <a:alphaModFix amt="60000"/>
            </a:blip>
            <a:srcRect/>
            <a:stretch>
              <a:fillRect/>
            </a:stretch>
          </a:blip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1753" name="Rectangle 9" descr="rockformation3"/>
          <p:cNvSpPr>
            <a:spLocks noChangeArrowheads="1"/>
          </p:cNvSpPr>
          <p:nvPr/>
        </p:nvSpPr>
        <p:spPr bwMode="auto">
          <a:xfrm>
            <a:off x="3054350" y="393700"/>
            <a:ext cx="3022600" cy="2949575"/>
          </a:xfrm>
          <a:prstGeom prst="rect">
            <a:avLst/>
          </a:prstGeom>
          <a:blipFill dpi="0" rotWithShape="1">
            <a:blip r:embed="rId6">
              <a:alphaModFix amt="60000"/>
            </a:blip>
            <a:srcRect/>
            <a:stretch>
              <a:fillRect/>
            </a:stretch>
          </a:blip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1756" name="Rectangle 12" descr="crystals"/>
          <p:cNvSpPr>
            <a:spLocks noChangeArrowheads="1"/>
          </p:cNvSpPr>
          <p:nvPr/>
        </p:nvSpPr>
        <p:spPr bwMode="auto">
          <a:xfrm>
            <a:off x="3281363" y="3884613"/>
            <a:ext cx="2732087" cy="2352675"/>
          </a:xfrm>
          <a:prstGeom prst="rect">
            <a:avLst/>
          </a:prstGeom>
          <a:blipFill dpi="0" rotWithShape="1">
            <a:blip r:embed="rId7">
              <a:alphaModFix amt="60000"/>
            </a:blip>
            <a:srcRect/>
            <a:stretch>
              <a:fillRect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1757" name="Rectangle 13" descr="thumbnail"/>
          <p:cNvSpPr>
            <a:spLocks noChangeArrowheads="1"/>
          </p:cNvSpPr>
          <p:nvPr/>
        </p:nvSpPr>
        <p:spPr bwMode="auto">
          <a:xfrm>
            <a:off x="6242050" y="3884613"/>
            <a:ext cx="2732088" cy="2352675"/>
          </a:xfrm>
          <a:prstGeom prst="rect">
            <a:avLst/>
          </a:prstGeom>
          <a:blipFill dpi="0" rotWithShape="1">
            <a:blip r:embed="rId8">
              <a:alphaModFix amt="60000"/>
            </a:blip>
            <a:srcRect/>
            <a:stretch>
              <a:fillRect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17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17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17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317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17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3175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317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317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317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317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317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317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317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317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317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317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317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3175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317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317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317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2000" fill="hold"/>
                                        <p:tgtEl>
                                          <p:spTgt spid="3175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317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317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9" grpId="0" animBg="1"/>
      <p:bldP spid="31750" grpId="0" animBg="1"/>
      <p:bldP spid="31751" grpId="0" animBg="1"/>
      <p:bldP spid="31753" grpId="0" animBg="1"/>
      <p:bldP spid="31756" grpId="0" animBg="1"/>
      <p:bldP spid="31757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Mike Thorpe, Center for Biological Physics Arizona State University 02/08</a:t>
            </a:r>
          </a:p>
        </p:txBody>
      </p:sp>
      <p:pic>
        <p:nvPicPr>
          <p:cNvPr id="1393666" name="Picture 2" descr="ring_thinsticks_0009"/>
          <p:cNvPicPr>
            <a:picLocks noGrp="1" noChangeAspect="1" noChangeArrowheads="1"/>
          </p:cNvPicPr>
          <p:nvPr>
            <p:ph/>
          </p:nvPr>
        </p:nvPicPr>
        <p:blipFill>
          <a:blip r:embed="rId3"/>
          <a:srcRect/>
          <a:stretch>
            <a:fillRect/>
          </a:stretch>
        </p:blipFill>
        <p:spPr>
          <a:xfrm>
            <a:off x="0" y="0"/>
            <a:ext cx="9144000" cy="6858000"/>
          </a:xfrm>
          <a:noFill/>
          <a:ln/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Mike Thorpe, Center for Biological Physics Arizona State University 02/08</a:t>
            </a:r>
          </a:p>
        </p:txBody>
      </p:sp>
      <p:pic>
        <p:nvPicPr>
          <p:cNvPr id="1395714" name="Picture 2" descr="ring_thinsticks_0010"/>
          <p:cNvPicPr>
            <a:picLocks noGrp="1" noChangeAspect="1" noChangeArrowheads="1"/>
          </p:cNvPicPr>
          <p:nvPr>
            <p:ph/>
          </p:nvPr>
        </p:nvPicPr>
        <p:blipFill>
          <a:blip r:embed="rId3"/>
          <a:srcRect/>
          <a:stretch>
            <a:fillRect/>
          </a:stretch>
        </p:blipFill>
        <p:spPr>
          <a:xfrm>
            <a:off x="0" y="0"/>
            <a:ext cx="9144000" cy="6858000"/>
          </a:xfrm>
          <a:noFill/>
          <a:ln/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Mike Thorpe, Center for Biological Physics Arizona State University 02/08</a:t>
            </a:r>
          </a:p>
        </p:txBody>
      </p:sp>
      <p:pic>
        <p:nvPicPr>
          <p:cNvPr id="1397762" name="Picture 2" descr="ring_thinsticks_0011"/>
          <p:cNvPicPr>
            <a:picLocks noGrp="1" noChangeAspect="1" noChangeArrowheads="1"/>
          </p:cNvPicPr>
          <p:nvPr>
            <p:ph/>
          </p:nvPr>
        </p:nvPicPr>
        <p:blipFill>
          <a:blip r:embed="rId3"/>
          <a:srcRect/>
          <a:stretch>
            <a:fillRect/>
          </a:stretch>
        </p:blipFill>
        <p:spPr>
          <a:xfrm>
            <a:off x="0" y="0"/>
            <a:ext cx="9134475" cy="6850063"/>
          </a:xfrm>
          <a:noFill/>
          <a:ln/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Mike Thorpe, Center for Biological Physics Arizona State University 02/08</a:t>
            </a:r>
          </a:p>
        </p:txBody>
      </p:sp>
      <p:pic>
        <p:nvPicPr>
          <p:cNvPr id="1399810" name="Picture 2" descr="ring_thinsticks_0012"/>
          <p:cNvPicPr>
            <a:picLocks noGrp="1" noChangeAspect="1" noChangeArrowheads="1"/>
          </p:cNvPicPr>
          <p:nvPr>
            <p:ph/>
          </p:nvPr>
        </p:nvPicPr>
        <p:blipFill>
          <a:blip r:embed="rId3"/>
          <a:srcRect/>
          <a:stretch>
            <a:fillRect/>
          </a:stretch>
        </p:blipFill>
        <p:spPr>
          <a:xfrm>
            <a:off x="0" y="0"/>
            <a:ext cx="9144000" cy="6858000"/>
          </a:xfrm>
          <a:noFill/>
          <a:ln/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Mike Thorpe, Center for Biological Physics Arizona State University 02/08</a:t>
            </a:r>
          </a:p>
        </p:txBody>
      </p:sp>
      <p:pic>
        <p:nvPicPr>
          <p:cNvPr id="1401858" name="Picture 2" descr="ring_thinsticks_0013"/>
          <p:cNvPicPr>
            <a:picLocks noGrp="1" noChangeAspect="1" noChangeArrowheads="1"/>
          </p:cNvPicPr>
          <p:nvPr>
            <p:ph/>
          </p:nvPr>
        </p:nvPicPr>
        <p:blipFill>
          <a:blip r:embed="rId3"/>
          <a:srcRect/>
          <a:stretch>
            <a:fillRect/>
          </a:stretch>
        </p:blipFill>
        <p:spPr>
          <a:xfrm>
            <a:off x="0" y="0"/>
            <a:ext cx="9144000" cy="6858000"/>
          </a:xfrm>
          <a:noFill/>
          <a:ln/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Mike Thorpe, Center for Biological Physics Arizona State University 02/08</a:t>
            </a:r>
          </a:p>
        </p:txBody>
      </p:sp>
      <p:pic>
        <p:nvPicPr>
          <p:cNvPr id="1403906" name="Picture 2" descr="ring_finalcompare"/>
          <p:cNvPicPr>
            <a:picLocks noGrp="1" noChangeAspect="1" noChangeArrowheads="1"/>
          </p:cNvPicPr>
          <p:nvPr>
            <p:ph/>
          </p:nvPr>
        </p:nvPicPr>
        <p:blipFill>
          <a:blip r:embed="rId3"/>
          <a:srcRect/>
          <a:stretch>
            <a:fillRect/>
          </a:stretch>
        </p:blipFill>
        <p:spPr>
          <a:xfrm>
            <a:off x="0" y="0"/>
            <a:ext cx="9144000" cy="6858000"/>
          </a:xfrm>
          <a:noFill/>
          <a:ln/>
        </p:spPr>
      </p:pic>
      <p:sp>
        <p:nvSpPr>
          <p:cNvPr id="1403907" name="Text Box 3"/>
          <p:cNvSpPr txBox="1">
            <a:spLocks noChangeArrowheads="1"/>
          </p:cNvSpPr>
          <p:nvPr/>
        </p:nvSpPr>
        <p:spPr bwMode="auto">
          <a:xfrm>
            <a:off x="6586538" y="6242050"/>
            <a:ext cx="1909762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200">
                <a:solidFill>
                  <a:srgbClr val="F21100"/>
                </a:solidFill>
              </a:rPr>
              <a:t>Dan Farrell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Mike Thorpe, Center for Biological Physics Arizona State University 02/08</a:t>
            </a:r>
          </a:p>
        </p:txBody>
      </p:sp>
      <p:pic>
        <p:nvPicPr>
          <p:cNvPr id="1405954" name="Picture 2" descr="cycloheptane"/>
          <p:cNvPicPr>
            <a:picLocks noGrp="1" noChangeAspect="1" noChangeArrowheads="1" noCrop="1"/>
          </p:cNvPicPr>
          <p:nvPr>
            <p:ph/>
          </p:nvPr>
        </p:nvPicPr>
        <p:blipFill>
          <a:blip r:embed="rId3"/>
          <a:srcRect/>
          <a:stretch>
            <a:fillRect/>
          </a:stretch>
        </p:blipFill>
        <p:spPr>
          <a:xfrm>
            <a:off x="0" y="0"/>
            <a:ext cx="9144000" cy="6858000"/>
          </a:xfrm>
          <a:noFill/>
          <a:ln/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Footer Placeholder 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Mike Thorpe, Center for Biological Physics Arizona State University 02/08</a:t>
            </a:r>
          </a:p>
        </p:txBody>
      </p:sp>
      <p:sp>
        <p:nvSpPr>
          <p:cNvPr id="974850" name="Rectangle 2"/>
          <p:cNvSpPr>
            <a:spLocks noChangeArrowheads="1"/>
          </p:cNvSpPr>
          <p:nvPr/>
        </p:nvSpPr>
        <p:spPr bwMode="auto">
          <a:xfrm>
            <a:off x="685800" y="228600"/>
            <a:ext cx="77724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/>
            <a:r>
              <a:rPr lang="en-US"/>
              <a:t>Monte Carlo search with geometric simulation</a:t>
            </a:r>
            <a:endParaRPr lang="en-GB"/>
          </a:p>
        </p:txBody>
      </p:sp>
      <p:sp>
        <p:nvSpPr>
          <p:cNvPr id="974851" name="Text Box 3"/>
          <p:cNvSpPr txBox="1">
            <a:spLocks noChangeArrowheads="1"/>
          </p:cNvSpPr>
          <p:nvPr/>
        </p:nvSpPr>
        <p:spPr bwMode="auto">
          <a:xfrm>
            <a:off x="0" y="2806700"/>
            <a:ext cx="2692400" cy="1463675"/>
          </a:xfrm>
          <a:prstGeom prst="rect">
            <a:avLst/>
          </a:prstGeom>
          <a:noFill/>
          <a:ln w="76200">
            <a:noFill/>
            <a:miter lim="800000"/>
            <a:headEnd type="none" w="lg" len="lg"/>
            <a:tailEnd type="none" w="lg" len="lg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i="1">
                <a:solidFill>
                  <a:srgbClr val="FF2D1D"/>
                </a:solidFill>
                <a:cs typeface="Times New Roman" pitchFamily="18" charset="0"/>
              </a:rPr>
              <a:t>Red regions are forbidden</a:t>
            </a:r>
          </a:p>
          <a:p>
            <a:pPr>
              <a:spcBef>
                <a:spcPct val="50000"/>
              </a:spcBef>
            </a:pPr>
            <a:r>
              <a:rPr lang="en-US" sz="2000" i="1">
                <a:solidFill>
                  <a:schemeClr val="accent2"/>
                </a:solidFill>
                <a:cs typeface="Times New Roman" pitchFamily="18" charset="0"/>
              </a:rPr>
              <a:t>Blue regions are accessible</a:t>
            </a:r>
            <a:r>
              <a:rPr lang="en-US" sz="2000" i="1">
                <a:cs typeface="Times New Roman" pitchFamily="18" charset="0"/>
              </a:rPr>
              <a:t>.</a:t>
            </a:r>
            <a:endParaRPr lang="en-GB" sz="2000" i="1">
              <a:cs typeface="Times New Roman" pitchFamily="18" charset="0"/>
            </a:endParaRPr>
          </a:p>
        </p:txBody>
      </p:sp>
      <p:pic>
        <p:nvPicPr>
          <p:cNvPr id="974852" name="Picture 4"/>
          <p:cNvPicPr>
            <a:picLocks noChangeAspect="1" noChangeArrowheads="1"/>
          </p:cNvPicPr>
          <p:nvPr/>
        </p:nvPicPr>
        <p:blipFill>
          <a:blip r:embed="rId3"/>
          <a:srcRect r="6906"/>
          <a:stretch>
            <a:fillRect/>
          </a:stretch>
        </p:blipFill>
        <p:spPr bwMode="auto">
          <a:xfrm>
            <a:off x="2795588" y="895350"/>
            <a:ext cx="5649912" cy="5810250"/>
          </a:xfrm>
          <a:prstGeom prst="rect">
            <a:avLst/>
          </a:prstGeom>
          <a:noFill/>
        </p:spPr>
      </p:pic>
      <p:sp>
        <p:nvSpPr>
          <p:cNvPr id="974853" name="Oval 5"/>
          <p:cNvSpPr>
            <a:spLocks noChangeArrowheads="1"/>
          </p:cNvSpPr>
          <p:nvPr/>
        </p:nvSpPr>
        <p:spPr bwMode="auto">
          <a:xfrm>
            <a:off x="5910263" y="2370138"/>
            <a:ext cx="198437" cy="176212"/>
          </a:xfrm>
          <a:prstGeom prst="ellipse">
            <a:avLst/>
          </a:prstGeom>
          <a:solidFill>
            <a:srgbClr val="00FF00"/>
          </a:solidFill>
          <a:ln w="76200" algn="ctr">
            <a:solidFill>
              <a:srgbClr val="00FF00"/>
            </a:solidFill>
            <a:round/>
            <a:headEnd type="none" w="lg" len="lg"/>
            <a:tailEnd type="none" w="lg" len="lg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974854" name="Line 6"/>
          <p:cNvSpPr>
            <a:spLocks noChangeShapeType="1"/>
          </p:cNvSpPr>
          <p:nvPr/>
        </p:nvSpPr>
        <p:spPr bwMode="auto">
          <a:xfrm flipH="1">
            <a:off x="6002338" y="1933575"/>
            <a:ext cx="12700" cy="508000"/>
          </a:xfrm>
          <a:prstGeom prst="line">
            <a:avLst/>
          </a:prstGeom>
          <a:noFill/>
          <a:ln w="57150">
            <a:solidFill>
              <a:srgbClr val="FFFF00"/>
            </a:solidFill>
            <a:round/>
            <a:headEnd type="oval" w="lg" len="lg"/>
            <a:tailEnd type="stealth" w="lg" len="lg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974855" name="Line 7"/>
          <p:cNvSpPr>
            <a:spLocks noChangeShapeType="1"/>
          </p:cNvSpPr>
          <p:nvPr/>
        </p:nvSpPr>
        <p:spPr bwMode="auto">
          <a:xfrm flipV="1">
            <a:off x="4733925" y="1930400"/>
            <a:ext cx="1290638" cy="192088"/>
          </a:xfrm>
          <a:prstGeom prst="line">
            <a:avLst/>
          </a:prstGeom>
          <a:noFill/>
          <a:ln w="57150">
            <a:solidFill>
              <a:srgbClr val="00FF00"/>
            </a:solidFill>
            <a:round/>
            <a:headEnd type="oval" w="lg" len="lg"/>
            <a:tailEnd type="stealth" w="lg" len="lg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974856" name="Line 8"/>
          <p:cNvSpPr>
            <a:spLocks noChangeShapeType="1"/>
          </p:cNvSpPr>
          <p:nvPr/>
        </p:nvSpPr>
        <p:spPr bwMode="auto">
          <a:xfrm>
            <a:off x="3494088" y="2106613"/>
            <a:ext cx="1239837" cy="19050"/>
          </a:xfrm>
          <a:prstGeom prst="line">
            <a:avLst/>
          </a:prstGeom>
          <a:noFill/>
          <a:ln w="57150">
            <a:solidFill>
              <a:srgbClr val="FFFF00"/>
            </a:solidFill>
            <a:round/>
            <a:headEnd type="oval" w="lg" len="lg"/>
            <a:tailEnd type="stealth" w="lg" len="lg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974857" name="Line 9"/>
          <p:cNvSpPr>
            <a:spLocks noChangeShapeType="1"/>
          </p:cNvSpPr>
          <p:nvPr/>
        </p:nvSpPr>
        <p:spPr bwMode="auto">
          <a:xfrm flipH="1" flipV="1">
            <a:off x="3489325" y="2106613"/>
            <a:ext cx="1362075" cy="1135062"/>
          </a:xfrm>
          <a:prstGeom prst="line">
            <a:avLst/>
          </a:prstGeom>
          <a:noFill/>
          <a:ln w="57150">
            <a:solidFill>
              <a:srgbClr val="00FF00"/>
            </a:solidFill>
            <a:round/>
            <a:headEnd type="oval" w="lg" len="lg"/>
            <a:tailEnd type="stealth" w="lg" len="lg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974858" name="Line 10"/>
          <p:cNvSpPr>
            <a:spLocks noChangeShapeType="1"/>
          </p:cNvSpPr>
          <p:nvPr/>
        </p:nvSpPr>
        <p:spPr bwMode="auto">
          <a:xfrm flipV="1">
            <a:off x="4424363" y="3238500"/>
            <a:ext cx="427037" cy="203200"/>
          </a:xfrm>
          <a:prstGeom prst="line">
            <a:avLst/>
          </a:prstGeom>
          <a:noFill/>
          <a:ln w="57150">
            <a:solidFill>
              <a:srgbClr val="FFFF00"/>
            </a:solidFill>
            <a:round/>
            <a:headEnd type="oval" w="lg" len="lg"/>
            <a:tailEnd type="stealth" w="lg" len="lg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974859" name="Line 11"/>
          <p:cNvSpPr>
            <a:spLocks noChangeShapeType="1"/>
          </p:cNvSpPr>
          <p:nvPr/>
        </p:nvSpPr>
        <p:spPr bwMode="auto">
          <a:xfrm flipH="1" flipV="1">
            <a:off x="4419600" y="3441700"/>
            <a:ext cx="1828800" cy="388938"/>
          </a:xfrm>
          <a:prstGeom prst="line">
            <a:avLst/>
          </a:prstGeom>
          <a:noFill/>
          <a:ln w="57150">
            <a:solidFill>
              <a:srgbClr val="00FF00"/>
            </a:solidFill>
            <a:round/>
            <a:headEnd type="oval" w="lg" len="lg"/>
            <a:tailEnd type="stealth" w="lg" len="lg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974860" name="Line 12"/>
          <p:cNvSpPr>
            <a:spLocks noChangeShapeType="1"/>
          </p:cNvSpPr>
          <p:nvPr/>
        </p:nvSpPr>
        <p:spPr bwMode="auto">
          <a:xfrm flipV="1">
            <a:off x="6176963" y="3821113"/>
            <a:ext cx="76200" cy="449262"/>
          </a:xfrm>
          <a:prstGeom prst="line">
            <a:avLst/>
          </a:prstGeom>
          <a:noFill/>
          <a:ln w="57150">
            <a:solidFill>
              <a:srgbClr val="FFFF00"/>
            </a:solidFill>
            <a:round/>
            <a:headEnd type="oval" w="lg" len="lg"/>
            <a:tailEnd type="stealth" w="lg" len="lg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974861" name="Line 13"/>
          <p:cNvSpPr>
            <a:spLocks noChangeShapeType="1"/>
          </p:cNvSpPr>
          <p:nvPr/>
        </p:nvSpPr>
        <p:spPr bwMode="auto">
          <a:xfrm>
            <a:off x="5008563" y="4094163"/>
            <a:ext cx="1171575" cy="179387"/>
          </a:xfrm>
          <a:prstGeom prst="line">
            <a:avLst/>
          </a:prstGeom>
          <a:noFill/>
          <a:ln w="57150">
            <a:solidFill>
              <a:srgbClr val="00FF00"/>
            </a:solidFill>
            <a:round/>
            <a:headEnd type="oval" w="lg" len="lg"/>
            <a:tailEnd type="stealth" w="lg" len="lg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974862" name="Line 14"/>
          <p:cNvSpPr>
            <a:spLocks noChangeShapeType="1"/>
          </p:cNvSpPr>
          <p:nvPr/>
        </p:nvSpPr>
        <p:spPr bwMode="auto">
          <a:xfrm>
            <a:off x="4622800" y="3962400"/>
            <a:ext cx="385763" cy="131763"/>
          </a:xfrm>
          <a:prstGeom prst="line">
            <a:avLst/>
          </a:prstGeom>
          <a:noFill/>
          <a:ln w="57150">
            <a:solidFill>
              <a:srgbClr val="FFFF00"/>
            </a:solidFill>
            <a:round/>
            <a:headEnd type="oval" w="lg" len="lg"/>
            <a:tailEnd type="stealth" w="lg" len="lg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974863" name="Line 15"/>
          <p:cNvSpPr>
            <a:spLocks noChangeShapeType="1"/>
          </p:cNvSpPr>
          <p:nvPr/>
        </p:nvSpPr>
        <p:spPr bwMode="auto">
          <a:xfrm flipV="1">
            <a:off x="4352925" y="3954463"/>
            <a:ext cx="269875" cy="574675"/>
          </a:xfrm>
          <a:prstGeom prst="line">
            <a:avLst/>
          </a:prstGeom>
          <a:noFill/>
          <a:ln w="57150">
            <a:solidFill>
              <a:srgbClr val="00FF00"/>
            </a:solidFill>
            <a:round/>
            <a:headEnd type="oval" w="lg" len="lg"/>
            <a:tailEnd type="stealth" w="lg" len="lg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974864" name="Line 16"/>
          <p:cNvSpPr>
            <a:spLocks noChangeShapeType="1"/>
          </p:cNvSpPr>
          <p:nvPr/>
        </p:nvSpPr>
        <p:spPr bwMode="auto">
          <a:xfrm>
            <a:off x="3938588" y="4413250"/>
            <a:ext cx="422275" cy="115888"/>
          </a:xfrm>
          <a:prstGeom prst="line">
            <a:avLst/>
          </a:prstGeom>
          <a:noFill/>
          <a:ln w="57150">
            <a:solidFill>
              <a:srgbClr val="FFFF00"/>
            </a:solidFill>
            <a:round/>
            <a:headEnd type="oval" w="lg" len="lg"/>
            <a:tailEnd type="stealth" w="lg" len="lg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974865" name="Line 17"/>
          <p:cNvSpPr>
            <a:spLocks noChangeShapeType="1"/>
          </p:cNvSpPr>
          <p:nvPr/>
        </p:nvSpPr>
        <p:spPr bwMode="auto">
          <a:xfrm flipH="1" flipV="1">
            <a:off x="3946525" y="4402138"/>
            <a:ext cx="114300" cy="587375"/>
          </a:xfrm>
          <a:prstGeom prst="line">
            <a:avLst/>
          </a:prstGeom>
          <a:noFill/>
          <a:ln w="57150">
            <a:solidFill>
              <a:srgbClr val="00FF00"/>
            </a:solidFill>
            <a:round/>
            <a:headEnd type="oval" w="lg" len="lg"/>
            <a:tailEnd type="stealth" w="lg" len="lg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974866" name="Line 18"/>
          <p:cNvSpPr>
            <a:spLocks noChangeShapeType="1"/>
          </p:cNvSpPr>
          <p:nvPr/>
        </p:nvSpPr>
        <p:spPr bwMode="auto">
          <a:xfrm flipV="1">
            <a:off x="3408363" y="4981575"/>
            <a:ext cx="652462" cy="60325"/>
          </a:xfrm>
          <a:prstGeom prst="line">
            <a:avLst/>
          </a:prstGeom>
          <a:noFill/>
          <a:ln w="57150">
            <a:solidFill>
              <a:srgbClr val="FFFF00"/>
            </a:solidFill>
            <a:round/>
            <a:headEnd type="oval" w="lg" len="lg"/>
            <a:tailEnd type="stealth" w="lg" len="lg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974867" name="Line 19"/>
          <p:cNvSpPr>
            <a:spLocks noChangeShapeType="1"/>
          </p:cNvSpPr>
          <p:nvPr/>
        </p:nvSpPr>
        <p:spPr bwMode="auto">
          <a:xfrm flipH="1" flipV="1">
            <a:off x="3405188" y="5041900"/>
            <a:ext cx="1624012" cy="384175"/>
          </a:xfrm>
          <a:prstGeom prst="line">
            <a:avLst/>
          </a:prstGeom>
          <a:noFill/>
          <a:ln w="57150">
            <a:solidFill>
              <a:srgbClr val="00FF00"/>
            </a:solidFill>
            <a:round/>
            <a:headEnd type="oval" w="lg" len="lg"/>
            <a:tailEnd type="stealth" w="lg" len="lg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974868" name="Line 20"/>
          <p:cNvSpPr>
            <a:spLocks noChangeShapeType="1"/>
          </p:cNvSpPr>
          <p:nvPr/>
        </p:nvSpPr>
        <p:spPr bwMode="auto">
          <a:xfrm flipH="1">
            <a:off x="5026025" y="5410200"/>
            <a:ext cx="655638" cy="15875"/>
          </a:xfrm>
          <a:prstGeom prst="line">
            <a:avLst/>
          </a:prstGeom>
          <a:noFill/>
          <a:ln w="57150">
            <a:solidFill>
              <a:srgbClr val="FFFF00"/>
            </a:solidFill>
            <a:round/>
            <a:headEnd type="oval" w="lg" len="lg"/>
            <a:tailEnd type="stealth" w="lg" len="lg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974869" name="Line 21"/>
          <p:cNvSpPr>
            <a:spLocks noChangeShapeType="1"/>
          </p:cNvSpPr>
          <p:nvPr/>
        </p:nvSpPr>
        <p:spPr bwMode="auto">
          <a:xfrm flipV="1">
            <a:off x="4691063" y="5402263"/>
            <a:ext cx="1011237" cy="608012"/>
          </a:xfrm>
          <a:prstGeom prst="line">
            <a:avLst/>
          </a:prstGeom>
          <a:noFill/>
          <a:ln w="57150">
            <a:solidFill>
              <a:srgbClr val="00FF00"/>
            </a:solidFill>
            <a:round/>
            <a:headEnd type="oval" w="lg" len="lg"/>
            <a:tailEnd type="stealth" w="lg" len="lg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974870" name="Oval 22"/>
          <p:cNvSpPr>
            <a:spLocks noChangeArrowheads="1"/>
          </p:cNvSpPr>
          <p:nvPr/>
        </p:nvSpPr>
        <p:spPr bwMode="auto">
          <a:xfrm>
            <a:off x="4578350" y="5953125"/>
            <a:ext cx="198438" cy="176213"/>
          </a:xfrm>
          <a:prstGeom prst="ellipse">
            <a:avLst/>
          </a:prstGeom>
          <a:solidFill>
            <a:srgbClr val="00FF00"/>
          </a:solidFill>
          <a:ln w="76200" algn="ctr">
            <a:solidFill>
              <a:srgbClr val="00FF00"/>
            </a:solidFill>
            <a:round/>
            <a:headEnd type="none" w="lg" len="lg"/>
            <a:tailEnd type="none" w="lg" len="lg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974871" name="Line 23"/>
          <p:cNvSpPr>
            <a:spLocks noChangeShapeType="1"/>
          </p:cNvSpPr>
          <p:nvPr/>
        </p:nvSpPr>
        <p:spPr bwMode="auto">
          <a:xfrm flipH="1" flipV="1">
            <a:off x="4044950" y="5010150"/>
            <a:ext cx="981075" cy="409575"/>
          </a:xfrm>
          <a:prstGeom prst="line">
            <a:avLst/>
          </a:prstGeom>
          <a:noFill/>
          <a:ln w="38100">
            <a:solidFill>
              <a:schemeClr val="tx1"/>
            </a:solidFill>
            <a:miter lim="800000"/>
            <a:headEnd/>
            <a:tailEnd type="arrow" w="med" len="med"/>
          </a:ln>
          <a:effectLst/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974872" name="Line 24"/>
          <p:cNvSpPr>
            <a:spLocks noChangeShapeType="1"/>
          </p:cNvSpPr>
          <p:nvPr/>
        </p:nvSpPr>
        <p:spPr bwMode="auto">
          <a:xfrm flipV="1">
            <a:off x="4349750" y="4086225"/>
            <a:ext cx="660400" cy="438150"/>
          </a:xfrm>
          <a:prstGeom prst="line">
            <a:avLst/>
          </a:prstGeom>
          <a:noFill/>
          <a:ln w="38100">
            <a:solidFill>
              <a:schemeClr val="tx1"/>
            </a:solidFill>
            <a:miter lim="800000"/>
            <a:headEnd/>
            <a:tailEnd type="arrow" w="med" len="med"/>
          </a:ln>
          <a:effectLst/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974873" name="Line 25"/>
          <p:cNvSpPr>
            <a:spLocks noChangeShapeType="1"/>
          </p:cNvSpPr>
          <p:nvPr/>
        </p:nvSpPr>
        <p:spPr bwMode="auto">
          <a:xfrm flipV="1">
            <a:off x="4664075" y="5397500"/>
            <a:ext cx="352425" cy="628650"/>
          </a:xfrm>
          <a:prstGeom prst="line">
            <a:avLst/>
          </a:prstGeom>
          <a:noFill/>
          <a:ln w="38100">
            <a:solidFill>
              <a:schemeClr val="tx1"/>
            </a:solidFill>
            <a:miter lim="800000"/>
            <a:headEnd/>
            <a:tailEnd type="arrow" w="med" len="med"/>
          </a:ln>
          <a:effectLst/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974874" name="Line 26"/>
          <p:cNvSpPr>
            <a:spLocks noChangeShapeType="1"/>
          </p:cNvSpPr>
          <p:nvPr/>
        </p:nvSpPr>
        <p:spPr bwMode="auto">
          <a:xfrm flipV="1">
            <a:off x="4057650" y="4524375"/>
            <a:ext cx="295275" cy="476250"/>
          </a:xfrm>
          <a:prstGeom prst="line">
            <a:avLst/>
          </a:prstGeom>
          <a:noFill/>
          <a:ln w="38100">
            <a:solidFill>
              <a:schemeClr val="tx1"/>
            </a:solidFill>
            <a:miter lim="800000"/>
            <a:headEnd/>
            <a:tailEnd type="arrow" w="med" len="med"/>
          </a:ln>
          <a:effectLst/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974875" name="Line 27"/>
          <p:cNvSpPr>
            <a:spLocks noChangeShapeType="1"/>
          </p:cNvSpPr>
          <p:nvPr/>
        </p:nvSpPr>
        <p:spPr bwMode="auto">
          <a:xfrm flipV="1">
            <a:off x="5000625" y="3829050"/>
            <a:ext cx="1243013" cy="260350"/>
          </a:xfrm>
          <a:prstGeom prst="line">
            <a:avLst/>
          </a:prstGeom>
          <a:noFill/>
          <a:ln w="38100">
            <a:solidFill>
              <a:schemeClr val="tx1"/>
            </a:solidFill>
            <a:miter lim="800000"/>
            <a:headEnd/>
            <a:tailEnd type="arrow" w="med" len="med"/>
          </a:ln>
          <a:effectLst/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974876" name="Line 28"/>
          <p:cNvSpPr>
            <a:spLocks noChangeShapeType="1"/>
          </p:cNvSpPr>
          <p:nvPr/>
        </p:nvSpPr>
        <p:spPr bwMode="auto">
          <a:xfrm flipH="1" flipV="1">
            <a:off x="4819650" y="3243263"/>
            <a:ext cx="1419225" cy="587375"/>
          </a:xfrm>
          <a:prstGeom prst="line">
            <a:avLst/>
          </a:prstGeom>
          <a:noFill/>
          <a:ln w="38100">
            <a:solidFill>
              <a:schemeClr val="tx1"/>
            </a:solidFill>
            <a:miter lim="800000"/>
            <a:headEnd/>
            <a:tailEnd type="arrow" w="med" len="med"/>
          </a:ln>
          <a:effectLst/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974877" name="Line 29"/>
          <p:cNvSpPr>
            <a:spLocks noChangeShapeType="1"/>
          </p:cNvSpPr>
          <p:nvPr/>
        </p:nvSpPr>
        <p:spPr bwMode="auto">
          <a:xfrm flipH="1" flipV="1">
            <a:off x="4719638" y="2119313"/>
            <a:ext cx="104775" cy="1123950"/>
          </a:xfrm>
          <a:prstGeom prst="line">
            <a:avLst/>
          </a:prstGeom>
          <a:noFill/>
          <a:ln w="38100">
            <a:solidFill>
              <a:schemeClr val="tx1"/>
            </a:solidFill>
            <a:miter lim="800000"/>
            <a:headEnd/>
            <a:tailEnd type="arrow" w="med" len="med"/>
          </a:ln>
          <a:effectLst/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974878" name="Line 30"/>
          <p:cNvSpPr>
            <a:spLocks noChangeShapeType="1"/>
          </p:cNvSpPr>
          <p:nvPr/>
        </p:nvSpPr>
        <p:spPr bwMode="auto">
          <a:xfrm>
            <a:off x="4721225" y="2136775"/>
            <a:ext cx="1276350" cy="320675"/>
          </a:xfrm>
          <a:prstGeom prst="line">
            <a:avLst/>
          </a:prstGeom>
          <a:noFill/>
          <a:ln w="38100">
            <a:solidFill>
              <a:schemeClr val="tx1"/>
            </a:solidFill>
            <a:miter lim="800000"/>
            <a:headEnd/>
            <a:tailEnd type="arrow" w="med" len="med"/>
          </a:ln>
          <a:effectLst/>
        </p:spPr>
        <p:txBody>
          <a:bodyPr>
            <a:spAutoFit/>
          </a:bodyPr>
          <a:lstStyle/>
          <a:p>
            <a:endParaRPr lang="en-US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48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748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748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48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748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748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48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4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4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4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4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48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48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48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48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48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48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48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48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48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48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48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48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48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48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48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500"/>
                            </p:stCondLst>
                            <p:childTnLst>
                              <p:par>
                                <p:cTn id="93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48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1000"/>
                            </p:stCondLst>
                            <p:childTnLst>
                              <p:par>
                                <p:cTn id="96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48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1500"/>
                            </p:stCondLst>
                            <p:childTnLst>
                              <p:par>
                                <p:cTn id="99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48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2000"/>
                            </p:stCondLst>
                            <p:childTnLst>
                              <p:par>
                                <p:cTn id="102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48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2500"/>
                            </p:stCondLst>
                            <p:childTnLst>
                              <p:par>
                                <p:cTn id="105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48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3000"/>
                            </p:stCondLst>
                            <p:childTnLst>
                              <p:par>
                                <p:cTn id="108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48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3500"/>
                            </p:stCondLst>
                            <p:childTnLst>
                              <p:par>
                                <p:cTn id="111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2" dur="2000"/>
                                        <p:tgtEl>
                                          <p:spTgt spid="9748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74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5" dur="2000"/>
                                        <p:tgtEl>
                                          <p:spTgt spid="9748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748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8" dur="2000"/>
                                        <p:tgtEl>
                                          <p:spTgt spid="9748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74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1" dur="2000"/>
                                        <p:tgtEl>
                                          <p:spTgt spid="9748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74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4" dur="2000"/>
                                        <p:tgtEl>
                                          <p:spTgt spid="9748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748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7" dur="2000"/>
                                        <p:tgtEl>
                                          <p:spTgt spid="9748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748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0" dur="2000"/>
                                        <p:tgtEl>
                                          <p:spTgt spid="9748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748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3" dur="2000"/>
                                        <p:tgtEl>
                                          <p:spTgt spid="9748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748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6" dur="2000"/>
                                        <p:tgtEl>
                                          <p:spTgt spid="9748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748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9" dur="2000"/>
                                        <p:tgtEl>
                                          <p:spTgt spid="9748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748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2" dur="2000"/>
                                        <p:tgtEl>
                                          <p:spTgt spid="9748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748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5" dur="2000"/>
                                        <p:tgtEl>
                                          <p:spTgt spid="9748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748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8" dur="2000"/>
                                        <p:tgtEl>
                                          <p:spTgt spid="9748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748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1" dur="2000"/>
                                        <p:tgtEl>
                                          <p:spTgt spid="9748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748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4" dur="2000"/>
                                        <p:tgtEl>
                                          <p:spTgt spid="9748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748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7" dur="2000"/>
                                        <p:tgtEl>
                                          <p:spTgt spid="9748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748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0" dur="2000"/>
                                        <p:tgtEl>
                                          <p:spTgt spid="9748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748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3" dur="2000"/>
                                        <p:tgtEl>
                                          <p:spTgt spid="9748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74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74853" grpId="0" animBg="1"/>
      <p:bldP spid="974853" grpId="1" animBg="1"/>
      <p:bldP spid="974854" grpId="0" animBg="1"/>
      <p:bldP spid="974854" grpId="1" animBg="1"/>
      <p:bldP spid="974855" grpId="0" animBg="1"/>
      <p:bldP spid="974855" grpId="1" animBg="1"/>
      <p:bldP spid="974856" grpId="0" animBg="1"/>
      <p:bldP spid="974856" grpId="1" animBg="1"/>
      <p:bldP spid="974857" grpId="0" animBg="1"/>
      <p:bldP spid="974857" grpId="1" animBg="1"/>
      <p:bldP spid="974858" grpId="0" animBg="1"/>
      <p:bldP spid="974858" grpId="1" animBg="1"/>
      <p:bldP spid="974859" grpId="0" animBg="1"/>
      <p:bldP spid="974859" grpId="1" animBg="1"/>
      <p:bldP spid="974860" grpId="0" animBg="1"/>
      <p:bldP spid="974860" grpId="1" animBg="1"/>
      <p:bldP spid="974861" grpId="0" animBg="1"/>
      <p:bldP spid="974861" grpId="1" animBg="1"/>
      <p:bldP spid="974862" grpId="0" animBg="1"/>
      <p:bldP spid="974862" grpId="1" animBg="1"/>
      <p:bldP spid="974863" grpId="0" animBg="1"/>
      <p:bldP spid="974863" grpId="1" animBg="1"/>
      <p:bldP spid="974864" grpId="0" animBg="1"/>
      <p:bldP spid="974864" grpId="1" animBg="1"/>
      <p:bldP spid="974865" grpId="0" animBg="1"/>
      <p:bldP spid="974865" grpId="1" animBg="1"/>
      <p:bldP spid="974866" grpId="0" animBg="1"/>
      <p:bldP spid="974866" grpId="1" animBg="1"/>
      <p:bldP spid="974867" grpId="0" animBg="1"/>
      <p:bldP spid="974867" grpId="1" animBg="1"/>
      <p:bldP spid="974868" grpId="0" animBg="1"/>
      <p:bldP spid="974868" grpId="1" animBg="1"/>
      <p:bldP spid="974869" grpId="0" animBg="1"/>
      <p:bldP spid="974869" grpId="1" animBg="1"/>
      <p:bldP spid="974870" grpId="0" animBg="1"/>
      <p:bldP spid="974870" grpId="1" animBg="1"/>
      <p:bldP spid="974871" grpId="0" animBg="1"/>
      <p:bldP spid="974872" grpId="0" animBg="1"/>
      <p:bldP spid="974873" grpId="0" animBg="1"/>
      <p:bldP spid="974874" grpId="0" animBg="1"/>
      <p:bldP spid="974875" grpId="0" animBg="1"/>
      <p:bldP spid="974876" grpId="0" animBg="1"/>
      <p:bldP spid="974877" grpId="0" animBg="1"/>
      <p:bldP spid="974878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Mike Thorpe, Center for Biological Physics Arizona State University 02/08</a:t>
            </a:r>
          </a:p>
        </p:txBody>
      </p:sp>
      <p:sp>
        <p:nvSpPr>
          <p:cNvPr id="132505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65088"/>
            <a:ext cx="8229600" cy="1143000"/>
          </a:xfrm>
        </p:spPr>
        <p:txBody>
          <a:bodyPr/>
          <a:lstStyle/>
          <a:p>
            <a:r>
              <a:rPr lang="en-US" sz="4800">
                <a:solidFill>
                  <a:srgbClr val="0033CC"/>
                </a:solidFill>
              </a:rPr>
              <a:t>Zeolites </a:t>
            </a:r>
            <a:endParaRPr lang="en-US" sz="2400">
              <a:solidFill>
                <a:srgbClr val="0033CC"/>
              </a:solidFill>
            </a:endParaRPr>
          </a:p>
        </p:txBody>
      </p:sp>
      <p:sp>
        <p:nvSpPr>
          <p:cNvPr id="132505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46063" y="1016000"/>
            <a:ext cx="4676775" cy="4525963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sz="2000"/>
              <a:t>Important materials: 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sz="2000"/>
              <a:t>	domestically – </a:t>
            </a:r>
            <a:r>
              <a:rPr lang="en-US" sz="1600"/>
              <a:t>water and gas purification, softening, detergents</a:t>
            </a:r>
            <a:r>
              <a:rPr lang="en-US" sz="2000"/>
              <a:t>; 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sz="2000"/>
              <a:t>	petrochemical industries – </a:t>
            </a:r>
            <a:r>
              <a:rPr lang="en-US" sz="1600"/>
              <a:t>fluid catalytic-cracking, hydro-cracking ;</a:t>
            </a:r>
            <a:r>
              <a:rPr lang="en-US" sz="1400"/>
              <a:t> 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sz="2000"/>
              <a:t>	nuclear industry – </a:t>
            </a:r>
            <a:r>
              <a:rPr lang="en-US" sz="1600"/>
              <a:t>nuclear waste and reprocessing of materials; 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sz="2000"/>
              <a:t>	agriculture – </a:t>
            </a:r>
            <a:r>
              <a:rPr lang="en-US" sz="1600"/>
              <a:t>soil treatment, fertilizers;</a:t>
            </a:r>
            <a:r>
              <a:rPr lang="en-US" sz="2000"/>
              <a:t> 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sz="2000"/>
              <a:t>	medical – </a:t>
            </a:r>
            <a:r>
              <a:rPr lang="en-US" sz="1600"/>
              <a:t>pure oxygen production;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sz="1600"/>
              <a:t>	</a:t>
            </a:r>
            <a:r>
              <a:rPr lang="en-US" sz="2000"/>
              <a:t>construction</a:t>
            </a:r>
            <a:r>
              <a:rPr lang="en-US" sz="1600"/>
              <a:t> – environmentally friendly asphalt. </a:t>
            </a:r>
          </a:p>
          <a:p>
            <a:pPr>
              <a:lnSpc>
                <a:spcPct val="80000"/>
              </a:lnSpc>
              <a:buFontTx/>
              <a:buNone/>
            </a:pPr>
            <a:endParaRPr lang="en-US" sz="1600"/>
          </a:p>
          <a:p>
            <a:pPr>
              <a:lnSpc>
                <a:spcPct val="80000"/>
              </a:lnSpc>
            </a:pPr>
            <a:r>
              <a:rPr lang="en-US" sz="1800"/>
              <a:t>There are 48 known natural zeolites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sz="1800"/>
              <a:t>  	and about 150 synthesized structures,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sz="1800"/>
              <a:t>	more than 2 million hypothetical structures.</a:t>
            </a:r>
          </a:p>
          <a:p>
            <a:pPr>
              <a:lnSpc>
                <a:spcPct val="80000"/>
              </a:lnSpc>
              <a:buFontTx/>
              <a:buNone/>
            </a:pPr>
            <a:endParaRPr lang="en-US" sz="2000"/>
          </a:p>
          <a:p>
            <a:pPr>
              <a:lnSpc>
                <a:spcPct val="80000"/>
              </a:lnSpc>
            </a:pPr>
            <a:endParaRPr lang="en-US" sz="2000"/>
          </a:p>
        </p:txBody>
      </p:sp>
      <p:grpSp>
        <p:nvGrpSpPr>
          <p:cNvPr id="1325060" name="Group 4"/>
          <p:cNvGrpSpPr>
            <a:grpSpLocks/>
          </p:cNvGrpSpPr>
          <p:nvPr/>
        </p:nvGrpSpPr>
        <p:grpSpPr bwMode="auto">
          <a:xfrm>
            <a:off x="5129213" y="895350"/>
            <a:ext cx="1668462" cy="3181350"/>
            <a:chOff x="762" y="1077"/>
            <a:chExt cx="1479" cy="2729"/>
          </a:xfrm>
        </p:grpSpPr>
        <p:sp>
          <p:nvSpPr>
            <p:cNvPr id="1325061" name="Oval 5"/>
            <p:cNvSpPr>
              <a:spLocks noChangeAspect="1" noChangeArrowheads="1"/>
            </p:cNvSpPr>
            <p:nvPr/>
          </p:nvSpPr>
          <p:spPr bwMode="auto">
            <a:xfrm>
              <a:off x="1493" y="1745"/>
              <a:ext cx="293" cy="292"/>
            </a:xfrm>
            <a:prstGeom prst="ellipse">
              <a:avLst/>
            </a:prstGeom>
            <a:solidFill>
              <a:schemeClr val="accent2">
                <a:alpha val="50000"/>
              </a:schemeClr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325062" name="Oval 6"/>
            <p:cNvSpPr>
              <a:spLocks noChangeAspect="1" noChangeArrowheads="1"/>
            </p:cNvSpPr>
            <p:nvPr/>
          </p:nvSpPr>
          <p:spPr bwMode="auto">
            <a:xfrm>
              <a:off x="1477" y="2895"/>
              <a:ext cx="293" cy="292"/>
            </a:xfrm>
            <a:prstGeom prst="ellipse">
              <a:avLst/>
            </a:prstGeom>
            <a:solidFill>
              <a:schemeClr val="accent2">
                <a:alpha val="50000"/>
              </a:schemeClr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325063" name="Oval 7"/>
            <p:cNvSpPr>
              <a:spLocks noChangeAspect="1" noChangeArrowheads="1"/>
            </p:cNvSpPr>
            <p:nvPr/>
          </p:nvSpPr>
          <p:spPr bwMode="auto">
            <a:xfrm>
              <a:off x="1803" y="2284"/>
              <a:ext cx="438" cy="439"/>
            </a:xfrm>
            <a:prstGeom prst="ellipse">
              <a:avLst/>
            </a:prstGeom>
            <a:solidFill>
              <a:srgbClr val="FF0000">
                <a:alpha val="50000"/>
              </a:srgbClr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325064" name="Oval 8"/>
            <p:cNvSpPr>
              <a:spLocks noChangeAspect="1" noChangeArrowheads="1"/>
            </p:cNvSpPr>
            <p:nvPr/>
          </p:nvSpPr>
          <p:spPr bwMode="auto">
            <a:xfrm>
              <a:off x="799" y="1578"/>
              <a:ext cx="438" cy="439"/>
            </a:xfrm>
            <a:prstGeom prst="ellipse">
              <a:avLst/>
            </a:prstGeom>
            <a:solidFill>
              <a:srgbClr val="FF0000">
                <a:alpha val="50000"/>
              </a:srgbClr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325065" name="Oval 9"/>
            <p:cNvSpPr>
              <a:spLocks noChangeAspect="1" noChangeArrowheads="1"/>
            </p:cNvSpPr>
            <p:nvPr/>
          </p:nvSpPr>
          <p:spPr bwMode="auto">
            <a:xfrm>
              <a:off x="1729" y="1077"/>
              <a:ext cx="439" cy="438"/>
            </a:xfrm>
            <a:prstGeom prst="ellipse">
              <a:avLst/>
            </a:prstGeom>
            <a:solidFill>
              <a:srgbClr val="FF0000">
                <a:alpha val="50000"/>
              </a:srgbClr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325066" name="Oval 10"/>
            <p:cNvSpPr>
              <a:spLocks noChangeAspect="1" noChangeArrowheads="1"/>
            </p:cNvSpPr>
            <p:nvPr/>
          </p:nvSpPr>
          <p:spPr bwMode="auto">
            <a:xfrm>
              <a:off x="762" y="2854"/>
              <a:ext cx="438" cy="439"/>
            </a:xfrm>
            <a:prstGeom prst="ellipse">
              <a:avLst/>
            </a:prstGeom>
            <a:solidFill>
              <a:srgbClr val="FF0000">
                <a:alpha val="50000"/>
              </a:srgbClr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325067" name="Oval 11"/>
            <p:cNvSpPr>
              <a:spLocks noChangeAspect="1" noChangeArrowheads="1"/>
            </p:cNvSpPr>
            <p:nvPr/>
          </p:nvSpPr>
          <p:spPr bwMode="auto">
            <a:xfrm>
              <a:off x="1770" y="3368"/>
              <a:ext cx="439" cy="438"/>
            </a:xfrm>
            <a:prstGeom prst="ellipse">
              <a:avLst/>
            </a:prstGeom>
            <a:solidFill>
              <a:srgbClr val="FF0000">
                <a:alpha val="50000"/>
              </a:srgbClr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325068" name="Line 12"/>
            <p:cNvSpPr>
              <a:spLocks noChangeShapeType="1"/>
            </p:cNvSpPr>
            <p:nvPr/>
          </p:nvSpPr>
          <p:spPr bwMode="auto">
            <a:xfrm>
              <a:off x="1640" y="1877"/>
              <a:ext cx="409" cy="611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 type="triangle" w="lg" len="lg"/>
              <a:tailEnd type="triangle" w="lg" len="lg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325069" name="Line 13"/>
            <p:cNvSpPr>
              <a:spLocks noChangeShapeType="1"/>
            </p:cNvSpPr>
            <p:nvPr/>
          </p:nvSpPr>
          <p:spPr bwMode="auto">
            <a:xfrm>
              <a:off x="994" y="1769"/>
              <a:ext cx="652" cy="11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 type="triangle" w="lg" len="lg"/>
              <a:tailEnd type="triangle" w="lg" len="lg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325070" name="Line 14"/>
            <p:cNvSpPr>
              <a:spLocks noChangeShapeType="1"/>
            </p:cNvSpPr>
            <p:nvPr/>
          </p:nvSpPr>
          <p:spPr bwMode="auto">
            <a:xfrm flipH="1">
              <a:off x="1646" y="1275"/>
              <a:ext cx="301" cy="602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 type="triangle" w="lg" len="lg"/>
              <a:tailEnd type="triangle" w="lg" len="lg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325071" name="Line 15"/>
            <p:cNvSpPr>
              <a:spLocks noChangeShapeType="1"/>
            </p:cNvSpPr>
            <p:nvPr/>
          </p:nvSpPr>
          <p:spPr bwMode="auto">
            <a:xfrm>
              <a:off x="1640" y="3058"/>
              <a:ext cx="332" cy="529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 type="triangle" w="lg" len="lg"/>
              <a:tailEnd type="triangle" w="lg" len="lg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325072" name="Line 16"/>
            <p:cNvSpPr>
              <a:spLocks noChangeShapeType="1"/>
            </p:cNvSpPr>
            <p:nvPr/>
          </p:nvSpPr>
          <p:spPr bwMode="auto">
            <a:xfrm>
              <a:off x="987" y="3038"/>
              <a:ext cx="653" cy="2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 type="triangle" w="lg" len="lg"/>
              <a:tailEnd type="triangle" w="lg" len="lg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325073" name="Line 17"/>
            <p:cNvSpPr>
              <a:spLocks noChangeShapeType="1"/>
            </p:cNvSpPr>
            <p:nvPr/>
          </p:nvSpPr>
          <p:spPr bwMode="auto">
            <a:xfrm flipH="1">
              <a:off x="1640" y="2488"/>
              <a:ext cx="407" cy="57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 type="triangle" w="lg" len="lg"/>
              <a:tailEnd type="triangle" w="lg" len="lg"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325074" name="AutoShape 18"/>
          <p:cNvSpPr>
            <a:spLocks noChangeArrowheads="1"/>
          </p:cNvSpPr>
          <p:nvPr/>
        </p:nvSpPr>
        <p:spPr bwMode="auto">
          <a:xfrm>
            <a:off x="6145213" y="2163763"/>
            <a:ext cx="158750" cy="839787"/>
          </a:xfrm>
          <a:prstGeom prst="curvedRightArrow">
            <a:avLst>
              <a:gd name="adj1" fmla="val 105800"/>
              <a:gd name="adj2" fmla="val 211600"/>
              <a:gd name="adj3" fmla="val 33333"/>
            </a:avLst>
          </a:prstGeom>
          <a:solidFill>
            <a:srgbClr val="3366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grpSp>
        <p:nvGrpSpPr>
          <p:cNvPr id="1325075" name="Group 19"/>
          <p:cNvGrpSpPr>
            <a:grpSpLocks/>
          </p:cNvGrpSpPr>
          <p:nvPr/>
        </p:nvGrpSpPr>
        <p:grpSpPr bwMode="auto">
          <a:xfrm>
            <a:off x="7169150" y="798513"/>
            <a:ext cx="1635125" cy="3363912"/>
            <a:chOff x="3482" y="989"/>
            <a:chExt cx="1415" cy="2779"/>
          </a:xfrm>
        </p:grpSpPr>
        <p:grpSp>
          <p:nvGrpSpPr>
            <p:cNvPr id="1325076" name="Group 20"/>
            <p:cNvGrpSpPr>
              <a:grpSpLocks/>
            </p:cNvGrpSpPr>
            <p:nvPr/>
          </p:nvGrpSpPr>
          <p:grpSpPr bwMode="auto">
            <a:xfrm>
              <a:off x="3482" y="989"/>
              <a:ext cx="1415" cy="2779"/>
              <a:chOff x="3482" y="989"/>
              <a:chExt cx="1415" cy="2779"/>
            </a:xfrm>
          </p:grpSpPr>
          <p:grpSp>
            <p:nvGrpSpPr>
              <p:cNvPr id="1325077" name="Group 21"/>
              <p:cNvGrpSpPr>
                <a:grpSpLocks/>
              </p:cNvGrpSpPr>
              <p:nvPr/>
            </p:nvGrpSpPr>
            <p:grpSpPr bwMode="auto">
              <a:xfrm>
                <a:off x="3482" y="989"/>
                <a:ext cx="1415" cy="2779"/>
                <a:chOff x="3360" y="624"/>
                <a:chExt cx="1669" cy="3157"/>
              </a:xfrm>
            </p:grpSpPr>
            <p:grpSp>
              <p:nvGrpSpPr>
                <p:cNvPr id="1325078" name="Group 22"/>
                <p:cNvGrpSpPr>
                  <a:grpSpLocks/>
                </p:cNvGrpSpPr>
                <p:nvPr/>
              </p:nvGrpSpPr>
              <p:grpSpPr bwMode="auto">
                <a:xfrm>
                  <a:off x="3360" y="624"/>
                  <a:ext cx="1669" cy="3157"/>
                  <a:chOff x="3360" y="624"/>
                  <a:chExt cx="1669" cy="3157"/>
                </a:xfrm>
              </p:grpSpPr>
              <p:grpSp>
                <p:nvGrpSpPr>
                  <p:cNvPr id="1325079" name="Group 23"/>
                  <p:cNvGrpSpPr>
                    <a:grpSpLocks/>
                  </p:cNvGrpSpPr>
                  <p:nvPr/>
                </p:nvGrpSpPr>
                <p:grpSpPr bwMode="auto">
                  <a:xfrm>
                    <a:off x="3360" y="624"/>
                    <a:ext cx="1669" cy="3157"/>
                    <a:chOff x="288" y="480"/>
                    <a:chExt cx="1669" cy="3157"/>
                  </a:xfrm>
                </p:grpSpPr>
                <p:sp>
                  <p:nvSpPr>
                    <p:cNvPr id="1325080" name="Oval 24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1056" y="1200"/>
                      <a:ext cx="345" cy="345"/>
                    </a:xfrm>
                    <a:prstGeom prst="ellipse">
                      <a:avLst/>
                    </a:prstGeom>
                    <a:solidFill>
                      <a:schemeClr val="accent2">
                        <a:alpha val="50000"/>
                      </a:schemeClr>
                    </a:solidFill>
                    <a:ln w="952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325081" name="Oval 25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1056" y="2592"/>
                      <a:ext cx="345" cy="345"/>
                    </a:xfrm>
                    <a:prstGeom prst="ellipse">
                      <a:avLst/>
                    </a:prstGeom>
                    <a:solidFill>
                      <a:schemeClr val="accent2">
                        <a:alpha val="50000"/>
                      </a:schemeClr>
                    </a:solidFill>
                    <a:ln w="952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325082" name="Oval 26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1440" y="1872"/>
                      <a:ext cx="517" cy="517"/>
                    </a:xfrm>
                    <a:prstGeom prst="ellipse">
                      <a:avLst/>
                    </a:prstGeom>
                    <a:solidFill>
                      <a:srgbClr val="FF0000">
                        <a:alpha val="50000"/>
                      </a:srgbClr>
                    </a:solidFill>
                    <a:ln w="952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325083" name="Oval 27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288" y="1104"/>
                      <a:ext cx="517" cy="517"/>
                    </a:xfrm>
                    <a:prstGeom prst="ellipse">
                      <a:avLst/>
                    </a:prstGeom>
                    <a:solidFill>
                      <a:srgbClr val="FF0000">
                        <a:alpha val="50000"/>
                      </a:srgbClr>
                    </a:solidFill>
                    <a:ln w="952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325084" name="Oval 28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1200" y="480"/>
                      <a:ext cx="517" cy="517"/>
                    </a:xfrm>
                    <a:prstGeom prst="ellipse">
                      <a:avLst/>
                    </a:prstGeom>
                    <a:solidFill>
                      <a:srgbClr val="FF0000">
                        <a:alpha val="50000"/>
                      </a:srgbClr>
                    </a:solidFill>
                    <a:ln w="952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325085" name="Oval 29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36" y="2496"/>
                      <a:ext cx="517" cy="517"/>
                    </a:xfrm>
                    <a:prstGeom prst="ellipse">
                      <a:avLst/>
                    </a:prstGeom>
                    <a:solidFill>
                      <a:srgbClr val="FF0000">
                        <a:alpha val="50000"/>
                      </a:srgbClr>
                    </a:solidFill>
                    <a:ln w="952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325086" name="Oval 30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1200" y="3120"/>
                      <a:ext cx="517" cy="517"/>
                    </a:xfrm>
                    <a:prstGeom prst="ellipse">
                      <a:avLst/>
                    </a:prstGeom>
                    <a:solidFill>
                      <a:srgbClr val="FF0000">
                        <a:alpha val="50000"/>
                      </a:srgbClr>
                    </a:solidFill>
                    <a:ln w="952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en-US"/>
                    </a:p>
                  </p:txBody>
                </p:sp>
              </p:grpSp>
              <p:sp>
                <p:nvSpPr>
                  <p:cNvPr id="1325087" name="AutoShape 31"/>
                  <p:cNvSpPr>
                    <a:spLocks noChangeAspect="1" noChangeArrowheads="1"/>
                  </p:cNvSpPr>
                  <p:nvPr/>
                </p:nvSpPr>
                <p:spPr bwMode="auto">
                  <a:xfrm rot="1800000">
                    <a:off x="3696" y="816"/>
                    <a:ext cx="1324" cy="1094"/>
                  </a:xfrm>
                  <a:prstGeom prst="triangle">
                    <a:avLst>
                      <a:gd name="adj" fmla="val 50000"/>
                    </a:avLst>
                  </a:prstGeom>
                  <a:solidFill>
                    <a:srgbClr val="00FF00">
                      <a:alpha val="50000"/>
                    </a:srgbClr>
                  </a:solidFill>
                  <a:ln w="25400">
                    <a:solidFill>
                      <a:schemeClr val="tx1"/>
                    </a:solidFill>
                    <a:miter lim="800000"/>
                    <a:headEnd type="none" w="lg" len="lg"/>
                    <a:tailEnd type="none" w="lg" len="lg"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325088" name="AutoShape 32"/>
                  <p:cNvSpPr>
                    <a:spLocks noChangeAspect="1" noChangeArrowheads="1"/>
                  </p:cNvSpPr>
                  <p:nvPr/>
                </p:nvSpPr>
                <p:spPr bwMode="auto">
                  <a:xfrm rot="2100000">
                    <a:off x="3696" y="2208"/>
                    <a:ext cx="1324" cy="1094"/>
                  </a:xfrm>
                  <a:prstGeom prst="triangle">
                    <a:avLst>
                      <a:gd name="adj" fmla="val 50000"/>
                    </a:avLst>
                  </a:prstGeom>
                  <a:solidFill>
                    <a:srgbClr val="00FF00">
                      <a:alpha val="50000"/>
                    </a:srgbClr>
                  </a:solidFill>
                  <a:ln w="25400">
                    <a:solidFill>
                      <a:schemeClr val="tx1"/>
                    </a:solidFill>
                    <a:miter lim="800000"/>
                    <a:headEnd type="none" w="lg" len="lg"/>
                    <a:tailEnd type="none" w="lg" len="lg"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  <p:sp>
              <p:nvSpPr>
                <p:cNvPr id="1325089" name="Line 33"/>
                <p:cNvSpPr>
                  <a:spLocks noChangeShapeType="1"/>
                </p:cNvSpPr>
                <p:nvPr/>
              </p:nvSpPr>
              <p:spPr bwMode="auto">
                <a:xfrm>
                  <a:off x="4656" y="2160"/>
                  <a:ext cx="145" cy="95"/>
                </a:xfrm>
                <a:prstGeom prst="line">
                  <a:avLst/>
                </a:prstGeom>
                <a:noFill/>
                <a:ln w="25400">
                  <a:solidFill>
                    <a:schemeClr val="tx1"/>
                  </a:solidFill>
                  <a:round/>
                  <a:headEnd type="none" w="lg" len="lg"/>
                  <a:tailEnd type="triangle" w="med" len="med"/>
                </a:ln>
                <a:effectLst/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25090" name="Line 34"/>
                <p:cNvSpPr>
                  <a:spLocks noChangeShapeType="1"/>
                </p:cNvSpPr>
                <p:nvPr/>
              </p:nvSpPr>
              <p:spPr bwMode="auto">
                <a:xfrm>
                  <a:off x="4704" y="2304"/>
                  <a:ext cx="96" cy="0"/>
                </a:xfrm>
                <a:prstGeom prst="line">
                  <a:avLst/>
                </a:prstGeom>
                <a:noFill/>
                <a:ln w="25400">
                  <a:solidFill>
                    <a:schemeClr val="tx1"/>
                  </a:solidFill>
                  <a:round/>
                  <a:headEnd type="none" w="lg" len="lg"/>
                  <a:tailEnd type="triangle" w="med" len="med"/>
                </a:ln>
                <a:effectLst/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25091" name="Line 35"/>
                <p:cNvSpPr>
                  <a:spLocks noChangeShapeType="1"/>
                </p:cNvSpPr>
                <p:nvPr/>
              </p:nvSpPr>
              <p:spPr bwMode="auto">
                <a:xfrm flipH="1" flipV="1">
                  <a:off x="4512" y="816"/>
                  <a:ext cx="96" cy="96"/>
                </a:xfrm>
                <a:prstGeom prst="line">
                  <a:avLst/>
                </a:prstGeom>
                <a:noFill/>
                <a:ln w="25400">
                  <a:solidFill>
                    <a:schemeClr val="tx1"/>
                  </a:solidFill>
                  <a:round/>
                  <a:headEnd type="none" w="lg" len="lg"/>
                  <a:tailEnd type="triangle" w="med" len="med"/>
                </a:ln>
                <a:effectLst/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25092" name="Line 36"/>
                <p:cNvSpPr>
                  <a:spLocks noChangeShapeType="1"/>
                </p:cNvSpPr>
                <p:nvPr/>
              </p:nvSpPr>
              <p:spPr bwMode="auto">
                <a:xfrm>
                  <a:off x="3504" y="1488"/>
                  <a:ext cx="192" cy="0"/>
                </a:xfrm>
                <a:prstGeom prst="line">
                  <a:avLst/>
                </a:prstGeom>
                <a:noFill/>
                <a:ln w="25400">
                  <a:solidFill>
                    <a:schemeClr val="tx1"/>
                  </a:solidFill>
                  <a:round/>
                  <a:headEnd type="none" w="lg" len="lg"/>
                  <a:tailEnd type="triangle" w="med" len="med"/>
                </a:ln>
                <a:effectLst/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25093" name="Line 37"/>
                <p:cNvSpPr>
                  <a:spLocks noChangeShapeType="1"/>
                </p:cNvSpPr>
                <p:nvPr/>
              </p:nvSpPr>
              <p:spPr bwMode="auto">
                <a:xfrm>
                  <a:off x="3504" y="2832"/>
                  <a:ext cx="240" cy="48"/>
                </a:xfrm>
                <a:prstGeom prst="line">
                  <a:avLst/>
                </a:prstGeom>
                <a:noFill/>
                <a:ln w="25400">
                  <a:solidFill>
                    <a:schemeClr val="tx1"/>
                  </a:solidFill>
                  <a:round/>
                  <a:headEnd type="none" w="lg" len="lg"/>
                  <a:tailEnd type="triangle" w="med" len="med"/>
                </a:ln>
                <a:effectLst/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25094" name="Line 38"/>
                <p:cNvSpPr>
                  <a:spLocks noChangeShapeType="1"/>
                </p:cNvSpPr>
                <p:nvPr/>
              </p:nvSpPr>
              <p:spPr bwMode="auto">
                <a:xfrm flipH="1" flipV="1">
                  <a:off x="4560" y="3456"/>
                  <a:ext cx="48" cy="144"/>
                </a:xfrm>
                <a:prstGeom prst="line">
                  <a:avLst/>
                </a:prstGeom>
                <a:noFill/>
                <a:ln w="25400">
                  <a:solidFill>
                    <a:schemeClr val="tx1"/>
                  </a:solidFill>
                  <a:round/>
                  <a:headEnd type="none" w="lg" len="lg"/>
                  <a:tailEnd type="triangle" w="med" len="med"/>
                </a:ln>
                <a:effectLst/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sp>
            <p:nvSpPr>
              <p:cNvPr id="1325095" name="Line 39"/>
              <p:cNvSpPr>
                <a:spLocks noChangeShapeType="1"/>
              </p:cNvSpPr>
              <p:nvPr/>
            </p:nvSpPr>
            <p:spPr bwMode="auto">
              <a:xfrm>
                <a:off x="4255" y="1769"/>
                <a:ext cx="439" cy="614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prstDash val="dash"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25096" name="Line 40"/>
              <p:cNvSpPr>
                <a:spLocks noChangeShapeType="1"/>
              </p:cNvSpPr>
              <p:nvPr/>
            </p:nvSpPr>
            <p:spPr bwMode="auto">
              <a:xfrm flipV="1">
                <a:off x="4255" y="2468"/>
                <a:ext cx="439" cy="57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prstDash val="dash"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1325097" name="AutoShape 41"/>
            <p:cNvSpPr>
              <a:spLocks noChangeArrowheads="1"/>
            </p:cNvSpPr>
            <p:nvPr/>
          </p:nvSpPr>
          <p:spPr bwMode="auto">
            <a:xfrm>
              <a:off x="4349" y="2121"/>
              <a:ext cx="150" cy="647"/>
            </a:xfrm>
            <a:prstGeom prst="curvedRightArrow">
              <a:avLst>
                <a:gd name="adj1" fmla="val 86267"/>
                <a:gd name="adj2" fmla="val 172533"/>
                <a:gd name="adj3" fmla="val 33333"/>
              </a:avLst>
            </a:prstGeom>
            <a:solidFill>
              <a:srgbClr val="3366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pic>
        <p:nvPicPr>
          <p:cNvPr id="1325098" name="Picture 42" descr="FAU_111"/>
          <p:cNvPicPr>
            <a:picLocks noChangeAspect="1" noChangeArrowheads="1"/>
          </p:cNvPicPr>
          <p:nvPr/>
        </p:nvPicPr>
        <p:blipFill>
          <a:blip r:embed="rId3"/>
          <a:srcRect l="15623" r="16672"/>
          <a:stretch>
            <a:fillRect/>
          </a:stretch>
        </p:blipFill>
        <p:spPr bwMode="auto">
          <a:xfrm>
            <a:off x="5137150" y="4162425"/>
            <a:ext cx="2597150" cy="2609850"/>
          </a:xfrm>
          <a:prstGeom prst="rect">
            <a:avLst/>
          </a:prstGeom>
          <a:noFill/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Mike Thorpe, Center for Biological Physics Arizona State University 02/08</a:t>
            </a:r>
          </a:p>
        </p:txBody>
      </p:sp>
      <p:sp>
        <p:nvSpPr>
          <p:cNvPr id="132301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sz="4800">
                <a:solidFill>
                  <a:srgbClr val="0033CC"/>
                </a:solidFill>
              </a:rPr>
              <a:t>Zeolites</a:t>
            </a:r>
            <a:endParaRPr lang="en-US" sz="2800">
              <a:solidFill>
                <a:srgbClr val="0033CC"/>
              </a:solidFill>
            </a:endParaRPr>
          </a:p>
        </p:txBody>
      </p:sp>
      <p:pic>
        <p:nvPicPr>
          <p:cNvPr id="1323011" name="Picture 3" descr="FAU_110_bigOs_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69863" y="1303338"/>
            <a:ext cx="5657850" cy="4162425"/>
          </a:xfrm>
          <a:prstGeom prst="rect">
            <a:avLst/>
          </a:prstGeom>
          <a:noFill/>
        </p:spPr>
      </p:pic>
      <p:sp>
        <p:nvSpPr>
          <p:cNvPr id="1323012" name="Text Box 4"/>
          <p:cNvSpPr txBox="1">
            <a:spLocks noChangeArrowheads="1"/>
          </p:cNvSpPr>
          <p:nvPr/>
        </p:nvSpPr>
        <p:spPr bwMode="auto">
          <a:xfrm>
            <a:off x="1860550" y="6378575"/>
            <a:ext cx="614680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200" i="1"/>
              <a:t>A. Sartbaeva, S.A. Wells, M.M.J. Treacy and  </a:t>
            </a:r>
            <a:r>
              <a:rPr lang="en-US" sz="1200" i="1">
                <a:latin typeface="Arial" pitchFamily="34" charset="0"/>
              </a:rPr>
              <a:t>mft</a:t>
            </a:r>
            <a:r>
              <a:rPr lang="en-US" sz="1200">
                <a:solidFill>
                  <a:schemeClr val="tx1"/>
                </a:solidFill>
                <a:latin typeface="Arial" pitchFamily="34" charset="0"/>
              </a:rPr>
              <a:t> </a:t>
            </a:r>
            <a:r>
              <a:rPr lang="en-US" sz="1200" i="1">
                <a:solidFill>
                  <a:schemeClr val="tx1"/>
                </a:solidFill>
                <a:latin typeface="Arial" pitchFamily="34" charset="0"/>
              </a:rPr>
              <a:t>Nature Materials, </a:t>
            </a:r>
            <a:r>
              <a:rPr lang="en-US" sz="1200" b="1" i="1">
                <a:solidFill>
                  <a:schemeClr val="tx1"/>
                </a:solidFill>
                <a:latin typeface="Arial" pitchFamily="34" charset="0"/>
              </a:rPr>
              <a:t>5</a:t>
            </a:r>
            <a:r>
              <a:rPr lang="en-US" sz="1200" i="1">
                <a:solidFill>
                  <a:schemeClr val="tx1"/>
                </a:solidFill>
                <a:latin typeface="Arial" pitchFamily="34" charset="0"/>
              </a:rPr>
              <a:t>, 962-965 (2006).</a:t>
            </a:r>
          </a:p>
        </p:txBody>
      </p:sp>
      <p:sp>
        <p:nvSpPr>
          <p:cNvPr id="1323013" name="Text Box 5"/>
          <p:cNvSpPr txBox="1">
            <a:spLocks noChangeArrowheads="1"/>
          </p:cNvSpPr>
          <p:nvPr/>
        </p:nvSpPr>
        <p:spPr bwMode="auto">
          <a:xfrm>
            <a:off x="6015038" y="1682750"/>
            <a:ext cx="2671762" cy="3025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just">
              <a:buFontTx/>
              <a:buChar char="•"/>
            </a:pPr>
            <a:r>
              <a:rPr lang="en-US" sz="1600">
                <a:solidFill>
                  <a:schemeClr val="tx1"/>
                </a:solidFill>
                <a:latin typeface="Arial" pitchFamily="34" charset="0"/>
              </a:rPr>
              <a:t> Flexibility window</a:t>
            </a:r>
          </a:p>
          <a:p>
            <a:pPr algn="just">
              <a:buFontTx/>
              <a:buChar char="•"/>
            </a:pPr>
            <a:endParaRPr lang="en-US" sz="1600">
              <a:solidFill>
                <a:schemeClr val="tx1"/>
              </a:solidFill>
              <a:latin typeface="Arial" pitchFamily="34" charset="0"/>
            </a:endParaRPr>
          </a:p>
          <a:p>
            <a:pPr algn="just">
              <a:buFontTx/>
              <a:buChar char="•"/>
            </a:pPr>
            <a:r>
              <a:rPr lang="en-US" sz="1600">
                <a:solidFill>
                  <a:schemeClr val="tx1"/>
                </a:solidFill>
                <a:latin typeface="Arial" pitchFamily="34" charset="0"/>
              </a:rPr>
              <a:t> Jamming and sterics clashes define the edges of the window</a:t>
            </a:r>
          </a:p>
          <a:p>
            <a:pPr algn="just"/>
            <a:endParaRPr lang="en-US" sz="1600">
              <a:solidFill>
                <a:schemeClr val="tx1"/>
              </a:solidFill>
              <a:latin typeface="Arial" pitchFamily="34" charset="0"/>
            </a:endParaRPr>
          </a:p>
          <a:p>
            <a:pPr algn="just">
              <a:buFontTx/>
              <a:buChar char="•"/>
            </a:pPr>
            <a:r>
              <a:rPr lang="en-US" sz="1600">
                <a:solidFill>
                  <a:schemeClr val="tx1"/>
                </a:solidFill>
                <a:latin typeface="Arial" pitchFamily="34" charset="0"/>
              </a:rPr>
              <a:t>All natural zeolites live at the low-density edge of the window</a:t>
            </a:r>
          </a:p>
          <a:p>
            <a:pPr algn="just"/>
            <a:endParaRPr lang="en-US" sz="1600">
              <a:solidFill>
                <a:schemeClr val="tx1"/>
              </a:solidFill>
              <a:latin typeface="Arial" pitchFamily="34" charset="0"/>
            </a:endParaRPr>
          </a:p>
          <a:p>
            <a:pPr algn="just">
              <a:buFontTx/>
              <a:buChar char="•"/>
            </a:pPr>
            <a:r>
              <a:rPr lang="en-US" sz="1600">
                <a:solidFill>
                  <a:schemeClr val="tx1"/>
                </a:solidFill>
                <a:latin typeface="Arial" pitchFamily="34" charset="0"/>
              </a:rPr>
              <a:t>Coulomb inflation</a:t>
            </a:r>
          </a:p>
          <a:p>
            <a:pPr algn="just">
              <a:buFontTx/>
              <a:buChar char="•"/>
            </a:pPr>
            <a:endParaRPr lang="en-US" sz="1600">
              <a:solidFill>
                <a:schemeClr val="tx1"/>
              </a:solidFill>
              <a:latin typeface="Arial" pitchFamily="34" charset="0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9B2579-3786-49A1-B285-7CCDB575EA48}" type="slidenum">
              <a:rPr lang="en-US"/>
              <a:pPr/>
              <a:t>5</a:t>
            </a:fld>
            <a:endParaRPr lang="en-US"/>
          </a:p>
        </p:txBody>
      </p:sp>
      <p:sp>
        <p:nvSpPr>
          <p:cNvPr id="33803" name="WordArt 11"/>
          <p:cNvSpPr>
            <a:spLocks noChangeArrowheads="1" noChangeShapeType="1" noTextEdit="1"/>
          </p:cNvSpPr>
          <p:nvPr/>
        </p:nvSpPr>
        <p:spPr bwMode="auto">
          <a:xfrm>
            <a:off x="1081088" y="2138363"/>
            <a:ext cx="6527800" cy="2709862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scene3d>
              <a:camera prst="legacyPerspectiveFront">
                <a:rot lat="20519999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r>
              <a:rPr lang="en-US" sz="3600" kern="10">
                <a:ln w="9525">
                  <a:round/>
                  <a:headEnd/>
                  <a:tailEnd/>
                </a:ln>
                <a:gradFill rotWithShape="0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Impact"/>
              </a:rPr>
              <a:t>Structure by Humans</a:t>
            </a:r>
          </a:p>
        </p:txBody>
      </p:sp>
      <p:sp>
        <p:nvSpPr>
          <p:cNvPr id="33800" name="Rectangle 8" descr="geodesic dome pic"/>
          <p:cNvSpPr>
            <a:spLocks noChangeArrowheads="1"/>
          </p:cNvSpPr>
          <p:nvPr/>
        </p:nvSpPr>
        <p:spPr bwMode="auto">
          <a:xfrm>
            <a:off x="246063" y="0"/>
            <a:ext cx="2743200" cy="3276600"/>
          </a:xfrm>
          <a:prstGeom prst="rect">
            <a:avLst/>
          </a:prstGeom>
          <a:blipFill dpi="0" rotWithShape="1">
            <a:blip r:embed="rId3">
              <a:alphaModFix amt="60000"/>
            </a:blip>
            <a:srcRect/>
            <a:stretch>
              <a:fillRect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3801" name="Rectangle 9" descr="cool bridge pic"/>
          <p:cNvSpPr>
            <a:spLocks noChangeArrowheads="1"/>
          </p:cNvSpPr>
          <p:nvPr/>
        </p:nvSpPr>
        <p:spPr bwMode="auto">
          <a:xfrm>
            <a:off x="3130550" y="165100"/>
            <a:ext cx="2959100" cy="3036888"/>
          </a:xfrm>
          <a:prstGeom prst="rect">
            <a:avLst/>
          </a:prstGeom>
          <a:blipFill dpi="0" rotWithShape="1">
            <a:blip r:embed="rId4">
              <a:alphaModFix amt="60000"/>
            </a:blip>
            <a:srcRect/>
            <a:stretch>
              <a:fillRect/>
            </a:stretch>
          </a:blip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3802" name="Rectangle 10" descr="pyramids pics"/>
          <p:cNvSpPr>
            <a:spLocks noChangeArrowheads="1"/>
          </p:cNvSpPr>
          <p:nvPr/>
        </p:nvSpPr>
        <p:spPr bwMode="auto">
          <a:xfrm>
            <a:off x="6089650" y="165100"/>
            <a:ext cx="3054350" cy="2581275"/>
          </a:xfrm>
          <a:prstGeom prst="rect">
            <a:avLst/>
          </a:prstGeom>
          <a:blipFill dpi="0" rotWithShape="1">
            <a:blip r:embed="rId5">
              <a:alphaModFix amt="60000"/>
            </a:blip>
            <a:srcRect/>
            <a:stretch>
              <a:fillRect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3804" name="Rectangle 12" descr="triangle hotel pic"/>
          <p:cNvSpPr>
            <a:spLocks noChangeArrowheads="1"/>
          </p:cNvSpPr>
          <p:nvPr/>
        </p:nvSpPr>
        <p:spPr bwMode="auto">
          <a:xfrm>
            <a:off x="6242050" y="3960813"/>
            <a:ext cx="2732088" cy="2581275"/>
          </a:xfrm>
          <a:prstGeom prst="rect">
            <a:avLst/>
          </a:prstGeom>
          <a:blipFill dpi="0" rotWithShape="1">
            <a:blip r:embed="rId6">
              <a:alphaModFix amt="60000"/>
            </a:blip>
            <a:srcRect/>
            <a:stretch>
              <a:fillRect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3805" name="Rectangle 13" descr="hancock triangles"/>
          <p:cNvSpPr>
            <a:spLocks noChangeArrowheads="1"/>
          </p:cNvSpPr>
          <p:nvPr/>
        </p:nvSpPr>
        <p:spPr bwMode="auto">
          <a:xfrm>
            <a:off x="169863" y="3808413"/>
            <a:ext cx="2884487" cy="2808287"/>
          </a:xfrm>
          <a:prstGeom prst="rect">
            <a:avLst/>
          </a:prstGeom>
          <a:blipFill dpi="0" rotWithShape="1">
            <a:blip r:embed="rId7">
              <a:alphaModFix amt="60000"/>
            </a:blip>
            <a:srcRect/>
            <a:stretch>
              <a:fillRect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3806" name="Rectangle 14" descr="DSCF0077"/>
          <p:cNvSpPr>
            <a:spLocks noChangeArrowheads="1"/>
          </p:cNvSpPr>
          <p:nvPr/>
        </p:nvSpPr>
        <p:spPr bwMode="auto">
          <a:xfrm>
            <a:off x="3205163" y="4035425"/>
            <a:ext cx="2884487" cy="2581275"/>
          </a:xfrm>
          <a:prstGeom prst="rect">
            <a:avLst/>
          </a:prstGeom>
          <a:blipFill dpi="0" rotWithShape="1">
            <a:blip r:embed="rId8" cstate="print">
              <a:alphaModFix amt="60000"/>
            </a:blip>
            <a:srcRect/>
            <a:stretch>
              <a:fillRect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38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380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38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338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38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3380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338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338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338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3380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338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338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3380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3380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338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338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338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3380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338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338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338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2000" fill="hold"/>
                                        <p:tgtEl>
                                          <p:spTgt spid="3380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338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338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800" grpId="0" animBg="1"/>
      <p:bldP spid="33801" grpId="0" animBg="1"/>
      <p:bldP spid="33802" grpId="0" animBg="1"/>
      <p:bldP spid="33804" grpId="0" animBg="1"/>
      <p:bldP spid="33805" grpId="0" animBg="1"/>
      <p:bldP spid="33806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smtClean="0"/>
              <a:t>Mike Thorpe, Center for Biological Physics Arizona State University 02/08</a:t>
            </a:r>
            <a:endParaRPr lang="en-US"/>
          </a:p>
        </p:txBody>
      </p:sp>
      <p:pic>
        <p:nvPicPr>
          <p:cNvPr id="152269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23227" y="749300"/>
            <a:ext cx="8885555" cy="5181599"/>
          </a:xfrm>
          <a:prstGeom prst="rect">
            <a:avLst/>
          </a:prstGeom>
          <a:noFill/>
          <a:ln w="9525" cap="flat" cmpd="sng">
            <a:noFill/>
            <a:prstDash val="solid"/>
            <a:miter lim="800000"/>
            <a:headEnd type="none" w="med" len="med"/>
            <a:tailEnd type="none" w="med" len="med"/>
          </a:ln>
          <a:effectLst/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Mike Thorpe, Center for Biological Physics Arizona State University 02/08</a:t>
            </a:r>
          </a:p>
        </p:txBody>
      </p:sp>
      <p:sp>
        <p:nvSpPr>
          <p:cNvPr id="1269765" name="Text Box 5"/>
          <p:cNvSpPr txBox="1">
            <a:spLocks noChangeArrowheads="1"/>
          </p:cNvSpPr>
          <p:nvPr/>
        </p:nvSpPr>
        <p:spPr bwMode="auto">
          <a:xfrm>
            <a:off x="711200" y="6057900"/>
            <a:ext cx="25273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 LaMnO</a:t>
            </a:r>
            <a:r>
              <a:rPr lang="en-US" baseline="-25000"/>
              <a:t>3 </a:t>
            </a:r>
          </a:p>
        </p:txBody>
      </p:sp>
      <p:pic>
        <p:nvPicPr>
          <p:cNvPr id="1269766" name="Picture 6" descr="manganite_prospective_both"/>
          <p:cNvPicPr>
            <a:picLocks noChangeAspect="1" noChangeArrowheads="1"/>
          </p:cNvPicPr>
          <p:nvPr/>
        </p:nvPicPr>
        <p:blipFill>
          <a:blip r:embed="rId3"/>
          <a:srcRect l="50778"/>
          <a:stretch>
            <a:fillRect/>
          </a:stretch>
        </p:blipFill>
        <p:spPr bwMode="auto">
          <a:xfrm>
            <a:off x="4667250" y="241300"/>
            <a:ext cx="3360738" cy="5916613"/>
          </a:xfrm>
          <a:prstGeom prst="rect">
            <a:avLst/>
          </a:prstGeom>
          <a:noFill/>
        </p:spPr>
      </p:pic>
      <p:sp>
        <p:nvSpPr>
          <p:cNvPr id="1269767" name="Text Box 7"/>
          <p:cNvSpPr txBox="1">
            <a:spLocks noChangeArrowheads="1"/>
          </p:cNvSpPr>
          <p:nvPr/>
        </p:nvSpPr>
        <p:spPr bwMode="auto">
          <a:xfrm>
            <a:off x="7064375" y="4997450"/>
            <a:ext cx="19177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200" b="1" dirty="0"/>
              <a:t>Low Temperature –        </a:t>
            </a:r>
            <a:r>
              <a:rPr lang="en-US" sz="1200" b="1" dirty="0">
                <a:solidFill>
                  <a:srgbClr val="F21100"/>
                </a:solidFill>
              </a:rPr>
              <a:t>checkerboard pattern</a:t>
            </a:r>
          </a:p>
          <a:p>
            <a:pPr>
              <a:spcBef>
                <a:spcPct val="50000"/>
              </a:spcBef>
            </a:pPr>
            <a:r>
              <a:rPr lang="en-US" sz="1200" b="1" dirty="0"/>
              <a:t>High Temperature -  </a:t>
            </a:r>
            <a:r>
              <a:rPr lang="en-US" sz="1200" b="1" dirty="0">
                <a:solidFill>
                  <a:srgbClr val="F21100"/>
                </a:solidFill>
              </a:rPr>
              <a:t>disordered pattern</a:t>
            </a:r>
          </a:p>
        </p:txBody>
      </p:sp>
      <p:pic>
        <p:nvPicPr>
          <p:cNvPr id="1269768" name="Picture 8" descr="OrderParameter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79400" y="3578225"/>
            <a:ext cx="3589338" cy="2333625"/>
          </a:xfrm>
          <a:prstGeom prst="rect">
            <a:avLst/>
          </a:prstGeom>
          <a:noFill/>
        </p:spPr>
      </p:pic>
      <p:sp>
        <p:nvSpPr>
          <p:cNvPr id="1269769" name="Text Box 9"/>
          <p:cNvSpPr txBox="1">
            <a:spLocks noChangeArrowheads="1"/>
          </p:cNvSpPr>
          <p:nvPr/>
        </p:nvSpPr>
        <p:spPr bwMode="auto">
          <a:xfrm>
            <a:off x="317500" y="393700"/>
            <a:ext cx="3797300" cy="2609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/>
              <a:t>The </a:t>
            </a:r>
            <a:r>
              <a:rPr lang="en-US" sz="1800">
                <a:solidFill>
                  <a:schemeClr val="accent2"/>
                </a:solidFill>
              </a:rPr>
              <a:t>nanoscale quadrupolar ordering</a:t>
            </a:r>
            <a:r>
              <a:rPr lang="en-US" sz="1800"/>
              <a:t> Q has been extracted from a combination of X-ray diffraction and modelling.</a:t>
            </a:r>
          </a:p>
          <a:p>
            <a:pPr>
              <a:spcBef>
                <a:spcPct val="50000"/>
              </a:spcBef>
            </a:pPr>
            <a:r>
              <a:rPr lang="en-US" sz="1600">
                <a:solidFill>
                  <a:srgbClr val="F21100"/>
                </a:solidFill>
              </a:rPr>
              <a:t>NIRT &amp; FRG with S.J.L. Billinge (Columbia), M. Kanatzidis (Northwestern) and </a:t>
            </a:r>
            <a:r>
              <a:rPr lang="en-US" sz="1600">
                <a:solidFill>
                  <a:srgbClr val="FF0000"/>
                </a:solidFill>
              </a:rPr>
              <a:t>M.F. Thorpe (ASU).</a:t>
            </a:r>
          </a:p>
          <a:p>
            <a:pPr>
              <a:spcBef>
                <a:spcPct val="50000"/>
              </a:spcBef>
            </a:pPr>
            <a:r>
              <a:rPr lang="en-US" sz="1400" b="1" i="1"/>
              <a:t>Phys. Rev. Letters, 99, 155503, 2007.</a:t>
            </a:r>
            <a:endParaRPr lang="en-US" sz="1600" b="1" i="1"/>
          </a:p>
        </p:txBody>
      </p:sp>
      <p:sp>
        <p:nvSpPr>
          <p:cNvPr id="1269770" name="Text Box 10"/>
          <p:cNvSpPr txBox="1">
            <a:spLocks noChangeArrowheads="1"/>
          </p:cNvSpPr>
          <p:nvPr/>
        </p:nvSpPr>
        <p:spPr bwMode="auto">
          <a:xfrm>
            <a:off x="4279900" y="6175375"/>
            <a:ext cx="44577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400" b="1">
                <a:solidFill>
                  <a:schemeClr val="accent2"/>
                </a:solidFill>
              </a:rPr>
              <a:t>Manganite peroskites have important applications (via colossal magnetoresistance)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Mike Thorpe, Center for Biological Physics Arizona State University 02/08</a:t>
            </a:r>
          </a:p>
        </p:txBody>
      </p:sp>
      <p:pic>
        <p:nvPicPr>
          <p:cNvPr id="1476612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4800" y="0"/>
            <a:ext cx="3810000" cy="6457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476613" name="Text Box 5"/>
          <p:cNvSpPr txBox="1">
            <a:spLocks noChangeArrowheads="1"/>
          </p:cNvSpPr>
          <p:nvPr/>
        </p:nvSpPr>
        <p:spPr bwMode="auto">
          <a:xfrm>
            <a:off x="4343400" y="3657600"/>
            <a:ext cx="4267200" cy="161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2000">
                <a:solidFill>
                  <a:schemeClr val="tx1"/>
                </a:solidFill>
                <a:latin typeface="Arial" pitchFamily="34" charset="0"/>
              </a:rPr>
              <a:t>CAMBRIDGE UNIV. LIB./DARWIN-ONLINE.ORG.UK</a:t>
            </a:r>
          </a:p>
          <a:p>
            <a:r>
              <a:rPr lang="en-US" sz="2000">
                <a:solidFill>
                  <a:schemeClr val="tx1"/>
                </a:solidFill>
                <a:latin typeface="Arial" pitchFamily="34" charset="0"/>
              </a:rPr>
              <a:t>Charles Darwin's 1837 sketch of the diversification of species from a single stock.</a:t>
            </a:r>
          </a:p>
        </p:txBody>
      </p:sp>
      <p:sp>
        <p:nvSpPr>
          <p:cNvPr id="1476614" name="Text Box 6"/>
          <p:cNvSpPr txBox="1">
            <a:spLocks noChangeArrowheads="1"/>
          </p:cNvSpPr>
          <p:nvPr/>
        </p:nvSpPr>
        <p:spPr bwMode="auto">
          <a:xfrm>
            <a:off x="5562600" y="685800"/>
            <a:ext cx="21336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 b="1">
                <a:solidFill>
                  <a:srgbClr val="CC3300"/>
                </a:solidFill>
                <a:latin typeface="Arial" pitchFamily="34" charset="0"/>
              </a:rPr>
              <a:t>Evolution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Mike Thorpe, Center for Biological Physics Arizona State University 02/08</a:t>
            </a:r>
          </a:p>
        </p:txBody>
      </p:sp>
      <p:sp>
        <p:nvSpPr>
          <p:cNvPr id="11673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solidFill>
                  <a:srgbClr val="F21100"/>
                </a:solidFill>
              </a:rPr>
              <a:t>Statics</a:t>
            </a:r>
          </a:p>
        </p:txBody>
      </p:sp>
      <p:sp>
        <p:nvSpPr>
          <p:cNvPr id="11673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 Floppy Inclusions and Rigid Substructure Topography </a:t>
            </a:r>
            <a:r>
              <a:rPr lang="en-US" i="1"/>
              <a:t>(</a:t>
            </a:r>
            <a:r>
              <a:rPr lang="en-US" b="1" i="1"/>
              <a:t>FIRST</a:t>
            </a:r>
            <a:r>
              <a:rPr lang="en-US" i="1"/>
              <a:t>)</a:t>
            </a:r>
          </a:p>
          <a:p>
            <a:r>
              <a:rPr lang="en-US" i="1"/>
              <a:t> Don Jacobs and Brandon Hespenheide</a:t>
            </a:r>
          </a:p>
          <a:p>
            <a:r>
              <a:rPr lang="en-US" i="1"/>
              <a:t>Based on Laman’s Theorem and subsequent work by Bruce Hendrickson and by Walter Whiteley</a:t>
            </a:r>
          </a:p>
          <a:p>
            <a:pPr>
              <a:buFontTx/>
              <a:buNone/>
            </a:pPr>
            <a:endParaRPr lang="en-US" i="1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Mike Thorpe, Center for Biological Physics Arizona State University 05/07</a:t>
            </a:r>
          </a:p>
        </p:txBody>
      </p:sp>
      <p:pic>
        <p:nvPicPr>
          <p:cNvPr id="1382404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2938" y="1123950"/>
            <a:ext cx="7823200" cy="5370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382405" name="Text Box 5"/>
          <p:cNvSpPr txBox="1">
            <a:spLocks noChangeArrowheads="1"/>
          </p:cNvSpPr>
          <p:nvPr/>
        </p:nvSpPr>
        <p:spPr bwMode="auto">
          <a:xfrm>
            <a:off x="546100" y="914400"/>
            <a:ext cx="8382000" cy="238125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US" sz="90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Mike Thorpe, Center for Biological Physics Arizona State University 02/08</a:t>
            </a:r>
          </a:p>
        </p:txBody>
      </p:sp>
      <p:sp>
        <p:nvSpPr>
          <p:cNvPr id="11683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solidFill>
                  <a:srgbClr val="FF0000"/>
                </a:solidFill>
              </a:rPr>
              <a:t>Geometrical Simulation</a:t>
            </a:r>
          </a:p>
        </p:txBody>
      </p:sp>
      <p:sp>
        <p:nvSpPr>
          <p:cNvPr id="11683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981200"/>
            <a:ext cx="8953500" cy="4114800"/>
          </a:xfrm>
        </p:spPr>
        <p:txBody>
          <a:bodyPr/>
          <a:lstStyle/>
          <a:p>
            <a:r>
              <a:rPr lang="en-US"/>
              <a:t> </a:t>
            </a:r>
            <a:r>
              <a:rPr lang="en-US" i="1"/>
              <a:t>FRODA I</a:t>
            </a:r>
            <a:r>
              <a:rPr lang="en-US"/>
              <a:t> (</a:t>
            </a:r>
            <a:r>
              <a:rPr lang="en-US" b="1" i="1"/>
              <a:t>F</a:t>
            </a:r>
            <a:r>
              <a:rPr lang="en-US"/>
              <a:t>ramework </a:t>
            </a:r>
            <a:r>
              <a:rPr lang="en-US" b="1" i="1"/>
              <a:t>R</a:t>
            </a:r>
            <a:r>
              <a:rPr lang="en-US"/>
              <a:t>igidity </a:t>
            </a:r>
            <a:r>
              <a:rPr lang="en-US" b="1" i="1"/>
              <a:t>O</a:t>
            </a:r>
            <a:r>
              <a:rPr lang="en-US"/>
              <a:t>ptimized 					</a:t>
            </a:r>
            <a:r>
              <a:rPr lang="en-US" b="1" i="1"/>
              <a:t>D</a:t>
            </a:r>
            <a:r>
              <a:rPr lang="en-US"/>
              <a:t>ynamics </a:t>
            </a:r>
            <a:r>
              <a:rPr lang="en-US" b="1" i="1"/>
              <a:t>A</a:t>
            </a:r>
            <a:r>
              <a:rPr lang="en-US"/>
              <a:t>lgorithm)</a:t>
            </a:r>
          </a:p>
          <a:p>
            <a:pPr>
              <a:buFontTx/>
              <a:buNone/>
            </a:pPr>
            <a:r>
              <a:rPr lang="en-US" i="1"/>
              <a:t>			Stephen Wells</a:t>
            </a:r>
          </a:p>
          <a:p>
            <a:r>
              <a:rPr lang="en-US" i="1"/>
              <a:t>FRODA II</a:t>
            </a:r>
          </a:p>
          <a:p>
            <a:pPr>
              <a:buFontTx/>
              <a:buNone/>
            </a:pPr>
            <a:r>
              <a:rPr lang="en-US" i="1"/>
              <a:t>			Dan Farrell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ooter Placeholder 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Mike Thorpe, Center for Biological Physics Arizona State University 02/08</a:t>
            </a:r>
          </a:p>
        </p:txBody>
      </p:sp>
      <p:pic>
        <p:nvPicPr>
          <p:cNvPr id="993282" name="Picture 2" descr="supFig_I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816100" y="1371600"/>
            <a:ext cx="5486400" cy="4114800"/>
          </a:xfrm>
          <a:prstGeom prst="rect">
            <a:avLst/>
          </a:prstGeom>
          <a:noFill/>
        </p:spPr>
      </p:pic>
      <p:sp>
        <p:nvSpPr>
          <p:cNvPr id="993283" name="Rectangle 3"/>
          <p:cNvSpPr>
            <a:spLocks noChangeArrowheads="1"/>
          </p:cNvSpPr>
          <p:nvPr/>
        </p:nvSpPr>
        <p:spPr bwMode="auto">
          <a:xfrm>
            <a:off x="609600" y="304800"/>
            <a:ext cx="7772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/>
            <a:r>
              <a:rPr lang="en-US"/>
              <a:t>barnase</a:t>
            </a:r>
            <a:endParaRPr lang="en-GB"/>
          </a:p>
        </p:txBody>
      </p:sp>
      <p:sp>
        <p:nvSpPr>
          <p:cNvPr id="993284" name="Text Box 4"/>
          <p:cNvSpPr txBox="1">
            <a:spLocks noChangeArrowheads="1"/>
          </p:cNvSpPr>
          <p:nvPr/>
        </p:nvSpPr>
        <p:spPr bwMode="auto">
          <a:xfrm>
            <a:off x="330200" y="5334000"/>
            <a:ext cx="2133600" cy="581025"/>
          </a:xfrm>
          <a:prstGeom prst="rect">
            <a:avLst/>
          </a:prstGeom>
          <a:noFill/>
          <a:ln w="76200">
            <a:noFill/>
            <a:miter lim="800000"/>
            <a:headEnd type="none" w="lg" len="lg"/>
            <a:tailEnd type="none" w="lg" len="lg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>
                <a:cs typeface="Times New Roman" pitchFamily="18" charset="0"/>
              </a:rPr>
              <a:t>Rigid core (immobile in simulations).</a:t>
            </a:r>
            <a:endParaRPr lang="en-GB" sz="1600">
              <a:cs typeface="Times New Roman" pitchFamily="18" charset="0"/>
            </a:endParaRPr>
          </a:p>
        </p:txBody>
      </p:sp>
      <p:sp>
        <p:nvSpPr>
          <p:cNvPr id="993285" name="Text Box 5"/>
          <p:cNvSpPr txBox="1">
            <a:spLocks noChangeArrowheads="1"/>
          </p:cNvSpPr>
          <p:nvPr/>
        </p:nvSpPr>
        <p:spPr bwMode="auto">
          <a:xfrm>
            <a:off x="5930900" y="4762500"/>
            <a:ext cx="2933700" cy="336550"/>
          </a:xfrm>
          <a:prstGeom prst="rect">
            <a:avLst/>
          </a:prstGeom>
          <a:noFill/>
          <a:ln w="76200">
            <a:noFill/>
            <a:miter lim="800000"/>
            <a:headEnd type="none" w="lg" len="lg"/>
            <a:tailEnd type="none" w="lg" len="lg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>
                <a:cs typeface="Times New Roman" pitchFamily="18" charset="0"/>
              </a:rPr>
              <a:t>Large mobile rigid cluster.</a:t>
            </a:r>
            <a:endParaRPr lang="en-GB" sz="1600">
              <a:cs typeface="Times New Roman" pitchFamily="18" charset="0"/>
            </a:endParaRPr>
          </a:p>
        </p:txBody>
      </p:sp>
      <p:sp>
        <p:nvSpPr>
          <p:cNvPr id="993286" name="Text Box 6"/>
          <p:cNvSpPr txBox="1">
            <a:spLocks noChangeArrowheads="1"/>
          </p:cNvSpPr>
          <p:nvPr/>
        </p:nvSpPr>
        <p:spPr bwMode="auto">
          <a:xfrm>
            <a:off x="5397500" y="914400"/>
            <a:ext cx="2895600" cy="581025"/>
          </a:xfrm>
          <a:prstGeom prst="rect">
            <a:avLst/>
          </a:prstGeom>
          <a:noFill/>
          <a:ln w="76200">
            <a:noFill/>
            <a:miter lim="800000"/>
            <a:headEnd type="none" w="lg" len="lg"/>
            <a:tailEnd type="none" w="lg" len="lg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>
                <a:cs typeface="Times New Roman" pitchFamily="18" charset="0"/>
              </a:rPr>
              <a:t>Flexible region composed of small mobile rigid clusters</a:t>
            </a:r>
            <a:r>
              <a:rPr lang="en-US" sz="1600">
                <a:latin typeface="Symbol" pitchFamily="18" charset="2"/>
                <a:cs typeface="Times New Roman" pitchFamily="18" charset="0"/>
              </a:rPr>
              <a:t>.</a:t>
            </a:r>
            <a:endParaRPr lang="en-GB" sz="1600">
              <a:latin typeface="Symbol" pitchFamily="18" charset="2"/>
              <a:cs typeface="Times New Roman" pitchFamily="18" charset="0"/>
            </a:endParaRPr>
          </a:p>
        </p:txBody>
      </p:sp>
      <p:sp>
        <p:nvSpPr>
          <p:cNvPr id="993287" name="Line 7"/>
          <p:cNvSpPr>
            <a:spLocks noChangeShapeType="1"/>
          </p:cNvSpPr>
          <p:nvPr/>
        </p:nvSpPr>
        <p:spPr bwMode="auto">
          <a:xfrm flipH="1">
            <a:off x="6604000" y="1600200"/>
            <a:ext cx="596900" cy="50800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 type="none" w="lg" len="lg"/>
            <a:tailEnd type="stealth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993288" name="Line 8"/>
          <p:cNvSpPr>
            <a:spLocks noChangeShapeType="1"/>
          </p:cNvSpPr>
          <p:nvPr/>
        </p:nvSpPr>
        <p:spPr bwMode="auto">
          <a:xfrm flipH="1" flipV="1">
            <a:off x="6070600" y="4000500"/>
            <a:ext cx="241300" cy="71120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 type="none" w="lg" len="lg"/>
            <a:tailEnd type="stealth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993289" name="Line 9"/>
          <p:cNvSpPr>
            <a:spLocks noChangeShapeType="1"/>
          </p:cNvSpPr>
          <p:nvPr/>
        </p:nvSpPr>
        <p:spPr bwMode="auto">
          <a:xfrm flipV="1">
            <a:off x="1930400" y="4749800"/>
            <a:ext cx="1181100" cy="53340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 type="none" w="lg" len="lg"/>
            <a:tailEnd type="stealth" w="med" len="med"/>
          </a:ln>
          <a:effectLst/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Mike Thorpe, Center for Biological Physics Arizona State University 02/08</a:t>
            </a:r>
          </a:p>
        </p:txBody>
      </p:sp>
      <p:pic>
        <p:nvPicPr>
          <p:cNvPr id="1474570" name="Picture 10" descr="barnaseMovieSpheres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92213" y="0"/>
            <a:ext cx="7364412" cy="5522913"/>
          </a:xfrm>
          <a:prstGeom prst="rect">
            <a:avLst/>
          </a:prstGeom>
          <a:noFill/>
        </p:spPr>
      </p:pic>
      <p:sp>
        <p:nvSpPr>
          <p:cNvPr id="1474571" name="Text Box 11"/>
          <p:cNvSpPr txBox="1">
            <a:spLocks noChangeArrowheads="1"/>
          </p:cNvSpPr>
          <p:nvPr/>
        </p:nvSpPr>
        <p:spPr bwMode="auto">
          <a:xfrm>
            <a:off x="482600" y="584200"/>
            <a:ext cx="17653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>
                <a:solidFill>
                  <a:schemeClr val="tx1"/>
                </a:solidFill>
              </a:rPr>
              <a:t>Barnase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Mike Thorpe, Center for Biological Physics Arizona State University 02/08</a:t>
            </a:r>
          </a:p>
        </p:txBody>
      </p:sp>
      <p:pic>
        <p:nvPicPr>
          <p:cNvPr id="1482754" name="Picture 2" descr="barnaseBackbone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77888" y="165100"/>
            <a:ext cx="7466012" cy="5599113"/>
          </a:xfrm>
          <a:prstGeom prst="rect">
            <a:avLst/>
          </a:prstGeom>
          <a:noFill/>
        </p:spPr>
      </p:pic>
      <p:sp>
        <p:nvSpPr>
          <p:cNvPr id="1482755" name="Text Box 3"/>
          <p:cNvSpPr txBox="1">
            <a:spLocks noChangeArrowheads="1"/>
          </p:cNvSpPr>
          <p:nvPr/>
        </p:nvSpPr>
        <p:spPr bwMode="auto">
          <a:xfrm>
            <a:off x="482600" y="584200"/>
            <a:ext cx="17653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>
                <a:solidFill>
                  <a:schemeClr val="tx1"/>
                </a:solidFill>
              </a:rPr>
              <a:t>Barnase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99138" name="Picture 2" descr="froda0020"/>
          <p:cNvPicPr>
            <a:picLocks noChangeAspect="1" noChangeArrowheads="1"/>
          </p:cNvPicPr>
          <p:nvPr/>
        </p:nvPicPr>
        <p:blipFill>
          <a:blip r:embed="rId3"/>
          <a:srcRect l="6778" r="8342"/>
          <a:stretch>
            <a:fillRect/>
          </a:stretch>
        </p:blipFill>
        <p:spPr bwMode="auto">
          <a:xfrm>
            <a:off x="4597400" y="1755775"/>
            <a:ext cx="4135438" cy="3654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99139" name="Text Box 3"/>
          <p:cNvSpPr txBox="1">
            <a:spLocks noChangeArrowheads="1"/>
          </p:cNvSpPr>
          <p:nvPr/>
        </p:nvSpPr>
        <p:spPr bwMode="auto">
          <a:xfrm>
            <a:off x="1422400" y="1320800"/>
            <a:ext cx="12620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>
                <a:solidFill>
                  <a:schemeClr val="accent2"/>
                </a:solidFill>
              </a:rPr>
              <a:t>NMR</a:t>
            </a:r>
          </a:p>
        </p:txBody>
      </p:sp>
      <p:sp>
        <p:nvSpPr>
          <p:cNvPr id="1499140" name="Text Box 4"/>
          <p:cNvSpPr txBox="1">
            <a:spLocks noChangeArrowheads="1"/>
          </p:cNvSpPr>
          <p:nvPr/>
        </p:nvSpPr>
        <p:spPr bwMode="auto">
          <a:xfrm>
            <a:off x="6400800" y="6365875"/>
            <a:ext cx="25146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>
                <a:solidFill>
                  <a:srgbClr val="FF0000"/>
                </a:solidFill>
              </a:rPr>
              <a:t>Wells/Hespenheide/Menor/mft 2005</a:t>
            </a:r>
          </a:p>
        </p:txBody>
      </p:sp>
      <p:sp>
        <p:nvSpPr>
          <p:cNvPr id="1499141" name="Text Box 5"/>
          <p:cNvSpPr txBox="1">
            <a:spLocks noChangeArrowheads="1"/>
          </p:cNvSpPr>
          <p:nvPr/>
        </p:nvSpPr>
        <p:spPr bwMode="auto">
          <a:xfrm>
            <a:off x="4000500" y="331788"/>
            <a:ext cx="1608138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>
                <a:solidFill>
                  <a:srgbClr val="FF0000"/>
                </a:solidFill>
              </a:rPr>
              <a:t>Barnase</a:t>
            </a:r>
          </a:p>
        </p:txBody>
      </p:sp>
      <p:pic>
        <p:nvPicPr>
          <p:cNvPr id="1499142" name="Picture 6" descr="froda000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67200" y="1755775"/>
            <a:ext cx="4872038" cy="3654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99143" name="Picture 7" descr="froda000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267200" y="1755775"/>
            <a:ext cx="4872038" cy="3654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99144" name="Picture 8" descr="froda0003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267200" y="1755775"/>
            <a:ext cx="4872038" cy="3654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99145" name="Picture 9" descr="froda0004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267200" y="1755775"/>
            <a:ext cx="4872038" cy="3654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99146" name="Picture 10" descr="froda0005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4267200" y="1755775"/>
            <a:ext cx="4872038" cy="3654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99147" name="Picture 11" descr="froda0006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4267200" y="1755775"/>
            <a:ext cx="4872038" cy="3654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99148" name="Picture 12" descr="froda0007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4267200" y="1755775"/>
            <a:ext cx="4872038" cy="3654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99149" name="Picture 13" descr="froda0008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4267200" y="1755775"/>
            <a:ext cx="4872038" cy="3654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99150" name="Picture 14" descr="froda0009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4267200" y="1755775"/>
            <a:ext cx="4872038" cy="3654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99151" name="Picture 15" descr="froda0010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4267200" y="1755775"/>
            <a:ext cx="4872038" cy="3654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99152" name="Picture 16" descr="froda0011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4267200" y="1755775"/>
            <a:ext cx="4872038" cy="3654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99153" name="Picture 17" descr="froda0012"/>
          <p:cNvPicPr>
            <a:picLocks noChangeAspect="1" noChangeArrowheads="1"/>
          </p:cNvPicPr>
          <p:nvPr/>
        </p:nvPicPr>
        <p:blipFill>
          <a:blip r:embed="rId15"/>
          <a:srcRect/>
          <a:stretch>
            <a:fillRect/>
          </a:stretch>
        </p:blipFill>
        <p:spPr bwMode="auto">
          <a:xfrm>
            <a:off x="4267200" y="1755775"/>
            <a:ext cx="4872038" cy="3654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99154" name="Picture 18" descr="froda0013"/>
          <p:cNvPicPr>
            <a:picLocks noChangeAspect="1" noChangeArrowheads="1"/>
          </p:cNvPicPr>
          <p:nvPr/>
        </p:nvPicPr>
        <p:blipFill>
          <a:blip r:embed="rId16"/>
          <a:srcRect/>
          <a:stretch>
            <a:fillRect/>
          </a:stretch>
        </p:blipFill>
        <p:spPr bwMode="auto">
          <a:xfrm>
            <a:off x="4267200" y="1755775"/>
            <a:ext cx="4872038" cy="3654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99155" name="Picture 19" descr="froda0014"/>
          <p:cNvPicPr>
            <a:picLocks noChangeAspect="1" noChangeArrowheads="1"/>
          </p:cNvPicPr>
          <p:nvPr/>
        </p:nvPicPr>
        <p:blipFill>
          <a:blip r:embed="rId17"/>
          <a:srcRect/>
          <a:stretch>
            <a:fillRect/>
          </a:stretch>
        </p:blipFill>
        <p:spPr bwMode="auto">
          <a:xfrm>
            <a:off x="4267200" y="1755775"/>
            <a:ext cx="4872038" cy="3654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99156" name="Picture 20" descr="froda0015"/>
          <p:cNvPicPr>
            <a:picLocks noChangeAspect="1" noChangeArrowheads="1"/>
          </p:cNvPicPr>
          <p:nvPr/>
        </p:nvPicPr>
        <p:blipFill>
          <a:blip r:embed="rId18"/>
          <a:srcRect/>
          <a:stretch>
            <a:fillRect/>
          </a:stretch>
        </p:blipFill>
        <p:spPr bwMode="auto">
          <a:xfrm>
            <a:off x="4267200" y="1755775"/>
            <a:ext cx="4872038" cy="3654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99157" name="Picture 21" descr="froda0016"/>
          <p:cNvPicPr>
            <a:picLocks noChangeAspect="1" noChangeArrowheads="1"/>
          </p:cNvPicPr>
          <p:nvPr/>
        </p:nvPicPr>
        <p:blipFill>
          <a:blip r:embed="rId19"/>
          <a:srcRect/>
          <a:stretch>
            <a:fillRect/>
          </a:stretch>
        </p:blipFill>
        <p:spPr bwMode="auto">
          <a:xfrm>
            <a:off x="4267200" y="1755775"/>
            <a:ext cx="4872038" cy="3654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99158" name="Picture 22" descr="froda0017"/>
          <p:cNvPicPr>
            <a:picLocks noChangeAspect="1" noChangeArrowheads="1"/>
          </p:cNvPicPr>
          <p:nvPr/>
        </p:nvPicPr>
        <p:blipFill>
          <a:blip r:embed="rId20"/>
          <a:srcRect/>
          <a:stretch>
            <a:fillRect/>
          </a:stretch>
        </p:blipFill>
        <p:spPr bwMode="auto">
          <a:xfrm>
            <a:off x="4267200" y="1755775"/>
            <a:ext cx="4872038" cy="3654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99159" name="Picture 23" descr="froda0018"/>
          <p:cNvPicPr>
            <a:picLocks noChangeAspect="1" noChangeArrowheads="1"/>
          </p:cNvPicPr>
          <p:nvPr/>
        </p:nvPicPr>
        <p:blipFill>
          <a:blip r:embed="rId21"/>
          <a:srcRect/>
          <a:stretch>
            <a:fillRect/>
          </a:stretch>
        </p:blipFill>
        <p:spPr bwMode="auto">
          <a:xfrm>
            <a:off x="4267200" y="1755775"/>
            <a:ext cx="4872038" cy="3654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99160" name="Picture 24" descr="froda0019"/>
          <p:cNvPicPr>
            <a:picLocks noChangeAspect="1" noChangeArrowheads="1"/>
          </p:cNvPicPr>
          <p:nvPr/>
        </p:nvPicPr>
        <p:blipFill>
          <a:blip r:embed="rId22"/>
          <a:srcRect/>
          <a:stretch>
            <a:fillRect/>
          </a:stretch>
        </p:blipFill>
        <p:spPr bwMode="auto">
          <a:xfrm>
            <a:off x="4267200" y="1755775"/>
            <a:ext cx="4872038" cy="3654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99161" name="Text Box 25"/>
          <p:cNvSpPr txBox="1">
            <a:spLocks noChangeArrowheads="1"/>
          </p:cNvSpPr>
          <p:nvPr/>
        </p:nvSpPr>
        <p:spPr bwMode="auto">
          <a:xfrm>
            <a:off x="5224463" y="1277938"/>
            <a:ext cx="1193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>
                <a:solidFill>
                  <a:schemeClr val="accent2"/>
                </a:solidFill>
              </a:rPr>
              <a:t>X-ray</a:t>
            </a:r>
          </a:p>
        </p:txBody>
      </p:sp>
      <p:sp>
        <p:nvSpPr>
          <p:cNvPr id="1499162" name="Text Box 26"/>
          <p:cNvSpPr txBox="1">
            <a:spLocks noChangeArrowheads="1"/>
          </p:cNvSpPr>
          <p:nvPr/>
        </p:nvSpPr>
        <p:spPr bwMode="auto">
          <a:xfrm>
            <a:off x="6280150" y="1282700"/>
            <a:ext cx="164623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>
                <a:solidFill>
                  <a:schemeClr val="accent2"/>
                </a:solidFill>
              </a:rPr>
              <a:t>+ FRODA</a:t>
            </a:r>
          </a:p>
        </p:txBody>
      </p:sp>
      <p:pic>
        <p:nvPicPr>
          <p:cNvPr id="1499163" name="Picture 27" descr="barnase"/>
          <p:cNvPicPr>
            <a:picLocks noChangeAspect="1" noChangeArrowheads="1"/>
          </p:cNvPicPr>
          <p:nvPr/>
        </p:nvPicPr>
        <p:blipFill>
          <a:blip r:embed="rId23"/>
          <a:srcRect/>
          <a:stretch>
            <a:fillRect/>
          </a:stretch>
        </p:blipFill>
        <p:spPr bwMode="auto">
          <a:xfrm>
            <a:off x="0" y="1827213"/>
            <a:ext cx="4570413" cy="3416300"/>
          </a:xfrm>
          <a:prstGeom prst="rect">
            <a:avLst/>
          </a:prstGeom>
          <a:noFill/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9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9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9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9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9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9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"/>
                            </p:stCondLst>
                            <p:childTnLst>
                              <p:par>
                                <p:cTn id="23" presetID="1" presetClass="entr" presetSubtype="0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9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00"/>
                            </p:stCondLst>
                            <p:childTnLst>
                              <p:par>
                                <p:cTn id="26" presetID="1" presetClass="entr" presetSubtype="0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9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"/>
                            </p:stCondLst>
                            <p:childTnLst>
                              <p:par>
                                <p:cTn id="29" presetID="1" presetClass="entr" presetSubtype="0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9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800"/>
                            </p:stCondLst>
                            <p:childTnLst>
                              <p:par>
                                <p:cTn id="32" presetID="1" presetClass="entr" presetSubtype="0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9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1" presetClass="entr" presetSubtype="0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9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200"/>
                            </p:stCondLst>
                            <p:childTnLst>
                              <p:par>
                                <p:cTn id="38" presetID="1" presetClass="entr" presetSubtype="0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9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400"/>
                            </p:stCondLst>
                            <p:childTnLst>
                              <p:par>
                                <p:cTn id="41" presetID="1" presetClass="entr" presetSubtype="0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9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600"/>
                            </p:stCondLst>
                            <p:childTnLst>
                              <p:par>
                                <p:cTn id="44" presetID="1" presetClass="entr" presetSubtype="0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9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800"/>
                            </p:stCondLst>
                            <p:childTnLst>
                              <p:par>
                                <p:cTn id="47" presetID="1" presetClass="entr" presetSubtype="0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9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000"/>
                            </p:stCondLst>
                            <p:childTnLst>
                              <p:par>
                                <p:cTn id="50" presetID="1" presetClass="entr" presetSubtype="0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9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200"/>
                            </p:stCondLst>
                            <p:childTnLst>
                              <p:par>
                                <p:cTn id="53" presetID="1" presetClass="entr" presetSubtype="0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9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2400"/>
                            </p:stCondLst>
                            <p:childTnLst>
                              <p:par>
                                <p:cTn id="56" presetID="1" presetClass="entr" presetSubtype="0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9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600"/>
                            </p:stCondLst>
                            <p:childTnLst>
                              <p:par>
                                <p:cTn id="59" presetID="1" presetClass="entr" presetSubtype="0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9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2800"/>
                            </p:stCondLst>
                            <p:childTnLst>
                              <p:par>
                                <p:cTn id="62" presetID="1" presetClass="entr" presetSubtype="0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9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000"/>
                            </p:stCondLst>
                            <p:childTnLst>
                              <p:par>
                                <p:cTn id="65" presetID="1" presetClass="entr" presetSubtype="0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9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3200"/>
                            </p:stCondLst>
                            <p:childTnLst>
                              <p:par>
                                <p:cTn id="68" presetID="1" presetClass="entr" presetSubtype="0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9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99161" grpId="0"/>
      <p:bldP spid="149916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C0269E-08F7-4685-9377-337F9F8F01E1}" type="slidenum">
              <a:rPr lang="en-US"/>
              <a:pPr/>
              <a:t>6</a:t>
            </a:fld>
            <a:endParaRPr lang="en-US"/>
          </a:p>
        </p:txBody>
      </p:sp>
      <p:sp>
        <p:nvSpPr>
          <p:cNvPr id="14340" name="Text Box 4"/>
          <p:cNvSpPr txBox="1">
            <a:spLocks noChangeArrowheads="1"/>
          </p:cNvSpPr>
          <p:nvPr/>
        </p:nvSpPr>
        <p:spPr bwMode="auto">
          <a:xfrm>
            <a:off x="1081088" y="4035424"/>
            <a:ext cx="7058025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342900" indent="-342900">
              <a:spcBef>
                <a:spcPct val="50000"/>
              </a:spcBef>
            </a:pPr>
            <a:r>
              <a:rPr lang="en-US" sz="2800" b="1" dirty="0" smtClean="0">
                <a:solidFill>
                  <a:srgbClr val="66FF33"/>
                </a:solidFill>
              </a:rPr>
              <a:t>  In </a:t>
            </a:r>
            <a:r>
              <a:rPr lang="en-US" sz="2800" b="1" dirty="0">
                <a:solidFill>
                  <a:srgbClr val="66FF33"/>
                </a:solidFill>
              </a:rPr>
              <a:t>this lesson we will be studying </a:t>
            </a:r>
            <a:r>
              <a:rPr lang="en-US" sz="2800" b="1" dirty="0" smtClean="0">
                <a:solidFill>
                  <a:srgbClr val="66FF33"/>
                </a:solidFill>
              </a:rPr>
              <a:t>why Nature </a:t>
            </a:r>
            <a:r>
              <a:rPr lang="en-US" sz="2800" b="1" dirty="0">
                <a:solidFill>
                  <a:srgbClr val="66FF33"/>
                </a:solidFill>
              </a:rPr>
              <a:t>and Humans build things the way they do.</a:t>
            </a:r>
            <a:r>
              <a:rPr lang="en-US" sz="2800" b="1" dirty="0">
                <a:solidFill>
                  <a:srgbClr val="0000FF"/>
                </a:solidFill>
              </a:rPr>
              <a:t> </a:t>
            </a:r>
          </a:p>
        </p:txBody>
      </p:sp>
      <p:sp>
        <p:nvSpPr>
          <p:cNvPr id="14342" name="Text Box 6"/>
          <p:cNvSpPr txBox="1">
            <a:spLocks noChangeArrowheads="1"/>
          </p:cNvSpPr>
          <p:nvPr/>
        </p:nvSpPr>
        <p:spPr bwMode="auto">
          <a:xfrm>
            <a:off x="701675" y="317500"/>
            <a:ext cx="8043863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 dirty="0">
                <a:solidFill>
                  <a:srgbClr val="0000FF"/>
                </a:solidFill>
              </a:rPr>
              <a:t>In the previous two slides you have seen natural and man-made structures</a:t>
            </a:r>
          </a:p>
        </p:txBody>
      </p:sp>
      <p:sp>
        <p:nvSpPr>
          <p:cNvPr id="14343" name="Text Box 7"/>
          <p:cNvSpPr txBox="1">
            <a:spLocks noChangeArrowheads="1"/>
          </p:cNvSpPr>
          <p:nvPr/>
        </p:nvSpPr>
        <p:spPr bwMode="auto">
          <a:xfrm>
            <a:off x="852488" y="1608138"/>
            <a:ext cx="7439025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 dirty="0">
                <a:solidFill>
                  <a:srgbClr val="FF0000"/>
                </a:solidFill>
              </a:rPr>
              <a:t>What are some similarities and differences between them?</a:t>
            </a:r>
          </a:p>
        </p:txBody>
      </p:sp>
      <p:sp>
        <p:nvSpPr>
          <p:cNvPr id="14344" name="Rectangle 8"/>
          <p:cNvSpPr>
            <a:spLocks noChangeArrowheads="1"/>
          </p:cNvSpPr>
          <p:nvPr/>
        </p:nvSpPr>
        <p:spPr bwMode="auto">
          <a:xfrm>
            <a:off x="852488" y="2746375"/>
            <a:ext cx="7500937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b="1" dirty="0">
                <a:solidFill>
                  <a:srgbClr val="FF9933"/>
                </a:solidFill>
              </a:rPr>
              <a:t>Are there patterns which seem to be consistent in both?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3000" fill="hold"/>
                                        <p:tgtEl>
                                          <p:spTgt spid="143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3000" fill="hold"/>
                                        <p:tgtEl>
                                          <p:spTgt spid="143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30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30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0" grpId="0"/>
      <p:bldP spid="14343" grpId="0"/>
      <p:bldP spid="14344" grpId="0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Mike Thorpe, Center for Biological Physics Arizona State University 02/08</a:t>
            </a:r>
          </a:p>
        </p:txBody>
      </p:sp>
      <p:pic>
        <p:nvPicPr>
          <p:cNvPr id="881668" name="Picture 4" descr="frodaVSnmrGlobalAlignedFromMike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4650" y="509588"/>
            <a:ext cx="8470900" cy="5967412"/>
          </a:xfrm>
          <a:prstGeom prst="rect">
            <a:avLst/>
          </a:prstGeom>
          <a:noFill/>
        </p:spPr>
      </p:pic>
      <p:sp>
        <p:nvSpPr>
          <p:cNvPr id="881669" name="Text Box 5"/>
          <p:cNvSpPr txBox="1">
            <a:spLocks noChangeArrowheads="1"/>
          </p:cNvSpPr>
          <p:nvPr/>
        </p:nvSpPr>
        <p:spPr bwMode="auto">
          <a:xfrm>
            <a:off x="6388100" y="6365875"/>
            <a:ext cx="25273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 b="1">
                <a:solidFill>
                  <a:srgbClr val="FF0000"/>
                </a:solidFill>
              </a:rPr>
              <a:t>Wells/Hespenheide/Menor/mft 2005</a:t>
            </a:r>
          </a:p>
        </p:txBody>
      </p:sp>
      <p:sp>
        <p:nvSpPr>
          <p:cNvPr id="881670" name="Rectangle 6"/>
          <p:cNvSpPr>
            <a:spLocks noChangeArrowheads="1"/>
          </p:cNvSpPr>
          <p:nvPr/>
        </p:nvSpPr>
        <p:spPr bwMode="auto">
          <a:xfrm>
            <a:off x="3883025" y="0"/>
            <a:ext cx="153035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>
                <a:solidFill>
                  <a:srgbClr val="FF0000"/>
                </a:solidFill>
              </a:rPr>
              <a:t>Barnase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Mike Thorpe, Center for Biological Physics Arizona State University 02/08</a:t>
            </a:r>
          </a:p>
        </p:txBody>
      </p:sp>
      <p:sp>
        <p:nvSpPr>
          <p:cNvPr id="1318914" name="Text Box 2"/>
          <p:cNvSpPr txBox="1">
            <a:spLocks noChangeArrowheads="1"/>
          </p:cNvSpPr>
          <p:nvPr/>
        </p:nvSpPr>
        <p:spPr bwMode="auto">
          <a:xfrm>
            <a:off x="1752600" y="381000"/>
            <a:ext cx="61722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>
                <a:solidFill>
                  <a:schemeClr val="tx1"/>
                </a:solidFill>
                <a:latin typeface="Times" pitchFamily="18" charset="0"/>
                <a:cs typeface="Arial" pitchFamily="34" charset="0"/>
              </a:rPr>
              <a:t>Growth of FRODA mobility, low pH</a:t>
            </a:r>
          </a:p>
        </p:txBody>
      </p:sp>
      <p:pic>
        <p:nvPicPr>
          <p:cNvPr id="1318915" name="Picture 3" descr="PrPC_lowpH_cut5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17675" y="1425575"/>
            <a:ext cx="5715000" cy="4000500"/>
          </a:xfrm>
          <a:prstGeom prst="rect">
            <a:avLst/>
          </a:prstGeom>
          <a:noFill/>
        </p:spPr>
      </p:pic>
      <p:sp>
        <p:nvSpPr>
          <p:cNvPr id="1318916" name="Text Box 4"/>
          <p:cNvSpPr txBox="1">
            <a:spLocks noChangeArrowheads="1"/>
          </p:cNvSpPr>
          <p:nvPr/>
        </p:nvSpPr>
        <p:spPr bwMode="auto">
          <a:xfrm>
            <a:off x="2882900" y="6122988"/>
            <a:ext cx="60198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/>
              <a:t>Alonso D O, DeArmond S J, Cohen F E and Daggett V 2001 </a:t>
            </a:r>
            <a:r>
              <a:rPr lang="en-US" sz="1000" i="1"/>
              <a:t>Proc Natl Acad Sci U S A</a:t>
            </a:r>
            <a:r>
              <a:rPr lang="en-US" sz="1000"/>
              <a:t> </a:t>
            </a:r>
            <a:r>
              <a:rPr lang="en-US" sz="1000" b="1"/>
              <a:t>98</a:t>
            </a:r>
            <a:r>
              <a:rPr lang="en-US" sz="1000"/>
              <a:t> 2985-9</a:t>
            </a:r>
            <a:r>
              <a:rPr lang="en-US"/>
              <a:t> 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oter Placeholder 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Mike Thorpe, Center for Biological Physics Arizona State University 02/08</a:t>
            </a:r>
          </a:p>
        </p:txBody>
      </p:sp>
      <p:pic>
        <p:nvPicPr>
          <p:cNvPr id="1438722" name="Picture 2" descr="reac_coord_image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24000" y="1447800"/>
            <a:ext cx="6096000" cy="4587875"/>
          </a:xfrm>
          <a:prstGeom prst="rect">
            <a:avLst/>
          </a:prstGeom>
          <a:noFill/>
        </p:spPr>
      </p:pic>
      <p:sp>
        <p:nvSpPr>
          <p:cNvPr id="1438723" name="Line 3"/>
          <p:cNvSpPr>
            <a:spLocks noChangeShapeType="1"/>
          </p:cNvSpPr>
          <p:nvPr/>
        </p:nvSpPr>
        <p:spPr bwMode="auto">
          <a:xfrm flipV="1">
            <a:off x="5029200" y="2667000"/>
            <a:ext cx="457200" cy="6858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 type="triangle" w="med" len="med"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438724" name="Text Box 4"/>
          <p:cNvSpPr txBox="1">
            <a:spLocks noChangeArrowheads="1"/>
          </p:cNvSpPr>
          <p:nvPr/>
        </p:nvSpPr>
        <p:spPr bwMode="auto">
          <a:xfrm rot="61438176">
            <a:off x="4062413" y="2522537"/>
            <a:ext cx="20256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18900000" algn="ctr" rotWithShape="0">
              <a:schemeClr val="bg1"/>
            </a:outerShdw>
          </a:effectLst>
        </p:spPr>
        <p:txBody>
          <a:bodyPr>
            <a:spAutoFit/>
          </a:bodyPr>
          <a:lstStyle/>
          <a:p>
            <a:r>
              <a:rPr lang="en-US" sz="2000" b="1">
                <a:solidFill>
                  <a:schemeClr val="tx1"/>
                </a:solidFill>
                <a:latin typeface="Times New Roman" pitchFamily="18" charset="0"/>
              </a:rPr>
              <a:t>C</a:t>
            </a:r>
            <a:r>
              <a:rPr lang="en-US" sz="2000" b="1" baseline="-25000">
                <a:solidFill>
                  <a:schemeClr val="tx1"/>
                </a:solidFill>
                <a:latin typeface="Symbol" pitchFamily="18" charset="2"/>
              </a:rPr>
              <a:t>a</a:t>
            </a:r>
            <a:r>
              <a:rPr lang="en-US" sz="2000" b="1">
                <a:solidFill>
                  <a:schemeClr val="tx1"/>
                </a:solidFill>
                <a:latin typeface="Times New Roman" pitchFamily="18" charset="0"/>
              </a:rPr>
              <a:t>17 - - C</a:t>
            </a:r>
            <a:r>
              <a:rPr lang="en-US" sz="2000" b="1" baseline="-25000">
                <a:solidFill>
                  <a:schemeClr val="tx1"/>
                </a:solidFill>
                <a:latin typeface="Symbol" pitchFamily="18" charset="2"/>
              </a:rPr>
              <a:t>a</a:t>
            </a:r>
            <a:r>
              <a:rPr lang="en-US" sz="2000" b="1">
                <a:solidFill>
                  <a:schemeClr val="tx1"/>
                </a:solidFill>
                <a:latin typeface="Times New Roman" pitchFamily="18" charset="0"/>
              </a:rPr>
              <a:t>27</a:t>
            </a:r>
          </a:p>
        </p:txBody>
      </p:sp>
      <p:sp>
        <p:nvSpPr>
          <p:cNvPr id="1438725" name="Text Box 5"/>
          <p:cNvSpPr txBox="1">
            <a:spLocks noChangeArrowheads="1"/>
          </p:cNvSpPr>
          <p:nvPr/>
        </p:nvSpPr>
        <p:spPr bwMode="auto">
          <a:xfrm>
            <a:off x="304800" y="152400"/>
            <a:ext cx="8610600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n-US">
                <a:solidFill>
                  <a:srgbClr val="800000"/>
                </a:solidFill>
                <a:latin typeface="Georgia" pitchFamily="18" charset="0"/>
              </a:rPr>
              <a:t>Reaction Coordinate </a:t>
            </a:r>
          </a:p>
          <a:p>
            <a:pPr algn="ctr"/>
            <a:r>
              <a:rPr lang="en-US">
                <a:solidFill>
                  <a:srgbClr val="800000"/>
                </a:solidFill>
                <a:latin typeface="Georgia" pitchFamily="18" charset="0"/>
              </a:rPr>
              <a:t>for Transition from Closed to Occluded Conformation</a:t>
            </a:r>
          </a:p>
        </p:txBody>
      </p:sp>
      <p:sp>
        <p:nvSpPr>
          <p:cNvPr id="1438726" name="Text Box 6"/>
          <p:cNvSpPr txBox="1">
            <a:spLocks noChangeArrowheads="1"/>
          </p:cNvSpPr>
          <p:nvPr/>
        </p:nvSpPr>
        <p:spPr bwMode="auto">
          <a:xfrm>
            <a:off x="1524000" y="6373813"/>
            <a:ext cx="624205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400"/>
              <a:t>T. Mamonova, M. Kurnikova and mft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Mike Thorpe, Center for Biological Physics Arizona State University 02/08</a:t>
            </a:r>
          </a:p>
        </p:txBody>
      </p:sp>
      <p:sp>
        <p:nvSpPr>
          <p:cNvPr id="14407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>
                <a:solidFill>
                  <a:srgbClr val="800000"/>
                </a:solidFill>
                <a:latin typeface="Georgia" pitchFamily="18" charset="0"/>
              </a:rPr>
              <a:t>Free Energy Profile for Transition </a:t>
            </a:r>
            <a:br>
              <a:rPr lang="en-US" sz="2800">
                <a:solidFill>
                  <a:srgbClr val="800000"/>
                </a:solidFill>
                <a:latin typeface="Georgia" pitchFamily="18" charset="0"/>
              </a:rPr>
            </a:br>
            <a:r>
              <a:rPr lang="en-US" sz="2800">
                <a:solidFill>
                  <a:srgbClr val="800000"/>
                </a:solidFill>
                <a:latin typeface="Georgia" pitchFamily="18" charset="0"/>
              </a:rPr>
              <a:t>from Closed to Occluded Conformation</a:t>
            </a:r>
          </a:p>
        </p:txBody>
      </p:sp>
      <p:graphicFrame>
        <p:nvGraphicFramePr>
          <p:cNvPr id="1440771" name="Object 3"/>
          <p:cNvGraphicFramePr>
            <a:graphicFrameLocks noChangeAspect="1"/>
          </p:cNvGraphicFramePr>
          <p:nvPr>
            <p:ph idx="1"/>
          </p:nvPr>
        </p:nvGraphicFramePr>
        <p:xfrm>
          <a:off x="1560513" y="1981200"/>
          <a:ext cx="6022975" cy="4114800"/>
        </p:xfrm>
        <a:graphic>
          <a:graphicData uri="http://schemas.openxmlformats.org/presentationml/2006/ole">
            <p:oleObj spid="_x0000_s1440771" name="Chart" r:id="rId4" imgW="7002814" imgH="4968282" progId="Excel.Sheet.8">
              <p:embed/>
            </p:oleObj>
          </a:graphicData>
        </a:graphic>
      </p:graphicFrame>
      <p:sp>
        <p:nvSpPr>
          <p:cNvPr id="1440772" name="Text Box 4"/>
          <p:cNvSpPr txBox="1">
            <a:spLocks noChangeArrowheads="1"/>
          </p:cNvSpPr>
          <p:nvPr/>
        </p:nvSpPr>
        <p:spPr bwMode="auto">
          <a:xfrm>
            <a:off x="2438400" y="3856038"/>
            <a:ext cx="133985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200" b="1">
                <a:solidFill>
                  <a:srgbClr val="F21100"/>
                </a:solidFill>
              </a:rPr>
              <a:t>Occluded state</a:t>
            </a:r>
          </a:p>
        </p:txBody>
      </p:sp>
      <p:sp>
        <p:nvSpPr>
          <p:cNvPr id="1440773" name="Text Box 5"/>
          <p:cNvSpPr txBox="1">
            <a:spLocks noChangeArrowheads="1"/>
          </p:cNvSpPr>
          <p:nvPr/>
        </p:nvSpPr>
        <p:spPr bwMode="auto">
          <a:xfrm>
            <a:off x="5219700" y="4903788"/>
            <a:ext cx="1338263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200" b="1">
                <a:solidFill>
                  <a:srgbClr val="F21100"/>
                </a:solidFill>
              </a:rPr>
              <a:t>Closed state</a:t>
            </a:r>
          </a:p>
        </p:txBody>
      </p:sp>
      <p:sp>
        <p:nvSpPr>
          <p:cNvPr id="1440774" name="Text Box 6"/>
          <p:cNvSpPr txBox="1">
            <a:spLocks noChangeArrowheads="1"/>
          </p:cNvSpPr>
          <p:nvPr/>
        </p:nvSpPr>
        <p:spPr bwMode="auto">
          <a:xfrm>
            <a:off x="4956175" y="6467475"/>
            <a:ext cx="3459163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1200">
                <a:solidFill>
                  <a:schemeClr val="tx1"/>
                </a:solidFill>
              </a:rPr>
              <a:t>T. Mamonova and M. Kurnikova</a:t>
            </a:r>
            <a:endParaRPr lang="en-US" sz="120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1cwp_01kcal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57400" y="1447800"/>
            <a:ext cx="4312920" cy="3806709"/>
          </a:xfrm>
          <a:prstGeom prst="rect">
            <a:avLst/>
          </a:prstGeom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762000" y="457200"/>
            <a:ext cx="7772400" cy="6286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FIRST run with energy cut off -0.1 kcal/mol</a:t>
            </a:r>
            <a:endParaRPr kumimoji="0" lang="en-US" sz="1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2590800" y="5486400"/>
            <a:ext cx="327974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24110 Hydrogen bonds included</a:t>
            </a:r>
            <a:endParaRPr lang="en-US" dirty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457200"/>
            <a:ext cx="7772400" cy="628650"/>
          </a:xfrm>
        </p:spPr>
        <p:txBody>
          <a:bodyPr>
            <a:normAutofit/>
          </a:bodyPr>
          <a:lstStyle/>
          <a:p>
            <a:r>
              <a:rPr lang="en-US" sz="1800" b="1" dirty="0" smtClean="0"/>
              <a:t>FIRST run with energy cut off -0.35 kcal/mol</a:t>
            </a:r>
            <a:endParaRPr lang="en-US" sz="1800" dirty="0"/>
          </a:p>
        </p:txBody>
      </p:sp>
      <p:pic>
        <p:nvPicPr>
          <p:cNvPr id="4" name="Picture 3" descr="1cwp_035kcal_1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28800" y="1143000"/>
            <a:ext cx="4487755" cy="441960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2819400" y="5562600"/>
            <a:ext cx="327974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20237 Hydrogen bonds included</a:t>
            </a:r>
            <a:endParaRPr lang="en-US" dirty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Mike Thorpe, Center for Biological Physics Arizona State University 02/08</a:t>
            </a:r>
          </a:p>
        </p:txBody>
      </p:sp>
      <p:sp>
        <p:nvSpPr>
          <p:cNvPr id="9687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b</a:t>
            </a:r>
          </a:p>
        </p:txBody>
      </p:sp>
      <p:sp>
        <p:nvSpPr>
          <p:cNvPr id="9687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968708" name="Picture 4" descr="virus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14400" y="685800"/>
            <a:ext cx="7315200" cy="5486400"/>
          </a:xfrm>
          <a:prstGeom prst="rect">
            <a:avLst/>
          </a:prstGeom>
          <a:noFill/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Mike Thorpe, Center for Biological Physics Arizona State University 02/08</a:t>
            </a:r>
          </a:p>
        </p:txBody>
      </p:sp>
      <p:pic>
        <p:nvPicPr>
          <p:cNvPr id="1206276" name="Picture 4" descr="virus_tri_ray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Mike Thorpe, Center for Biological Physics Arizona State University 02/08</a:t>
            </a:r>
          </a:p>
        </p:txBody>
      </p:sp>
      <p:pic>
        <p:nvPicPr>
          <p:cNvPr id="1488907" name="Picture 1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92675" y="0"/>
            <a:ext cx="4251325" cy="685800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sp>
        <p:nvSpPr>
          <p:cNvPr id="1488908" name="Rectangle 12"/>
          <p:cNvSpPr>
            <a:spLocks noGrp="1" noChangeArrowheads="1"/>
          </p:cNvSpPr>
          <p:nvPr>
            <p:ph type="title"/>
          </p:nvPr>
        </p:nvSpPr>
        <p:spPr>
          <a:xfrm>
            <a:off x="0" y="1096963"/>
            <a:ext cx="5105400" cy="3872856"/>
          </a:xfrm>
          <a:ln/>
        </p:spPr>
        <p:txBody>
          <a:bodyPr lIns="90000" tIns="46800" rIns="90000" bIns="46800">
            <a:spAutoFit/>
          </a:bodyPr>
          <a:lstStyle/>
          <a:p>
            <a:pPr defTabSz="457200">
              <a:lnSpc>
                <a:spcPct val="93000"/>
              </a:lnSpc>
              <a:buClr>
                <a:srgbClr val="FFFFFF"/>
              </a:buClr>
              <a:buFont typeface="Arial" pitchFamily="34" charset="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GB" dirty="0">
                <a:solidFill>
                  <a:schemeClr val="bg1"/>
                </a:solidFill>
              </a:rPr>
              <a:t>Flexible fitting of </a:t>
            </a:r>
            <a:r>
              <a:rPr lang="en-GB" dirty="0" smtClean="0">
                <a:solidFill>
                  <a:schemeClr val="bg1"/>
                </a:solidFill>
              </a:rPr>
              <a:t/>
            </a:r>
            <a:br>
              <a:rPr lang="en-GB" dirty="0" smtClean="0">
                <a:solidFill>
                  <a:schemeClr val="bg1"/>
                </a:solidFill>
              </a:rPr>
            </a:br>
            <a:r>
              <a:rPr lang="en-GB" dirty="0" smtClean="0">
                <a:solidFill>
                  <a:schemeClr val="bg1"/>
                </a:solidFill>
              </a:rPr>
              <a:t>X-ray </a:t>
            </a:r>
            <a:r>
              <a:rPr lang="en-GB" dirty="0">
                <a:solidFill>
                  <a:schemeClr val="bg1"/>
                </a:solidFill>
              </a:rPr>
              <a:t>structures into cryo-EM maps: </a:t>
            </a:r>
            <a:r>
              <a:rPr lang="en-GB" dirty="0"/>
              <a:t/>
            </a:r>
            <a:br>
              <a:rPr lang="en-GB" dirty="0"/>
            </a:br>
            <a:r>
              <a:rPr lang="en-GB" dirty="0"/>
              <a:t/>
            </a:r>
            <a:br>
              <a:rPr lang="en-GB" dirty="0"/>
            </a:br>
            <a:r>
              <a:rPr lang="en-GB" dirty="0"/>
              <a:t/>
            </a:r>
            <a:br>
              <a:rPr lang="en-GB" dirty="0"/>
            </a:br>
            <a:endParaRPr lang="en-GB" dirty="0"/>
          </a:p>
        </p:txBody>
      </p:sp>
      <p:sp>
        <p:nvSpPr>
          <p:cNvPr id="1488909" name="Text Box 13"/>
          <p:cNvSpPr txBox="1">
            <a:spLocks noChangeArrowheads="1"/>
          </p:cNvSpPr>
          <p:nvPr/>
        </p:nvSpPr>
        <p:spPr bwMode="auto">
          <a:xfrm>
            <a:off x="6740525" y="6413500"/>
            <a:ext cx="2217738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US" sz="1200">
              <a:solidFill>
                <a:srgbClr val="FF0000"/>
              </a:solidFill>
            </a:endParaRPr>
          </a:p>
        </p:txBody>
      </p:sp>
      <p:sp>
        <p:nvSpPr>
          <p:cNvPr id="1488910" name="Text Box 14"/>
          <p:cNvSpPr txBox="1">
            <a:spLocks noChangeArrowheads="1"/>
          </p:cNvSpPr>
          <p:nvPr/>
        </p:nvSpPr>
        <p:spPr bwMode="auto">
          <a:xfrm>
            <a:off x="4148138" y="6440488"/>
            <a:ext cx="4664075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200" i="1">
                <a:solidFill>
                  <a:srgbClr val="F21100"/>
                </a:solidFill>
              </a:rPr>
              <a:t>Craig Jolley, Stephen Wells, Petra Fromme and mft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Mike Thorpe, Center for Biological Physics Arizona State University 02/08</a:t>
            </a:r>
          </a:p>
        </p:txBody>
      </p:sp>
      <p:pic>
        <p:nvPicPr>
          <p:cNvPr id="1434628" name="Picture 4" descr="GroEL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92263" y="0"/>
            <a:ext cx="5957887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5E5856-42C8-48F3-8369-3B7B6EC4BB89}" type="slidenum">
              <a:rPr lang="en-US"/>
              <a:pPr/>
              <a:t>7</a:t>
            </a:fld>
            <a:endParaRPr lang="en-US"/>
          </a:p>
        </p:txBody>
      </p:sp>
      <p:sp>
        <p:nvSpPr>
          <p:cNvPr id="34820" name="Text Box 4"/>
          <p:cNvSpPr txBox="1">
            <a:spLocks noChangeArrowheads="1"/>
          </p:cNvSpPr>
          <p:nvPr/>
        </p:nvSpPr>
        <p:spPr bwMode="auto">
          <a:xfrm>
            <a:off x="1004888" y="241300"/>
            <a:ext cx="67548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/>
              <a:t>What makes a body, natural or man-made, rigid?</a:t>
            </a:r>
          </a:p>
        </p:txBody>
      </p:sp>
      <p:sp>
        <p:nvSpPr>
          <p:cNvPr id="34821" name="Text Box 5"/>
          <p:cNvSpPr txBox="1">
            <a:spLocks noChangeArrowheads="1"/>
          </p:cNvSpPr>
          <p:nvPr/>
        </p:nvSpPr>
        <p:spPr bwMode="auto">
          <a:xfrm>
            <a:off x="928688" y="1101725"/>
            <a:ext cx="6981825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dirty="0"/>
              <a:t>In order to understand this we introduce the idea of </a:t>
            </a:r>
            <a:r>
              <a:rPr lang="en-US" sz="2400" b="1" i="1" dirty="0"/>
              <a:t>Degrees of Freedom.</a:t>
            </a:r>
          </a:p>
        </p:txBody>
      </p:sp>
      <p:sp>
        <p:nvSpPr>
          <p:cNvPr id="34822" name="Text Box 6"/>
          <p:cNvSpPr txBox="1">
            <a:spLocks noChangeArrowheads="1"/>
          </p:cNvSpPr>
          <p:nvPr/>
        </p:nvSpPr>
        <p:spPr bwMode="auto">
          <a:xfrm>
            <a:off x="979488" y="2176463"/>
            <a:ext cx="6983412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dirty="0"/>
              <a:t>You have been given a number of popsicle sticks and cotter pins.</a:t>
            </a:r>
          </a:p>
        </p:txBody>
      </p:sp>
      <p:sp>
        <p:nvSpPr>
          <p:cNvPr id="34823" name="Text Box 7"/>
          <p:cNvSpPr txBox="1">
            <a:spLocks noChangeArrowheads="1"/>
          </p:cNvSpPr>
          <p:nvPr/>
        </p:nvSpPr>
        <p:spPr bwMode="auto">
          <a:xfrm>
            <a:off x="928688" y="3429000"/>
            <a:ext cx="7362825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2400" dirty="0"/>
              <a:t>Using your popsicle sticks and cotter pins, follow along with the power point to see if we can discover the answer.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48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48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48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48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48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48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21" grpId="0"/>
      <p:bldP spid="34822" grpId="0"/>
      <p:bldP spid="34823" grpId="0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Mike Thorpe, Center for Biological Physics Arizona State University 02/08</a:t>
            </a:r>
          </a:p>
        </p:txBody>
      </p:sp>
      <p:sp>
        <p:nvSpPr>
          <p:cNvPr id="133222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981200" y="1193800"/>
            <a:ext cx="4610100" cy="519430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sz="2000" i="1" dirty="0">
                <a:solidFill>
                  <a:srgbClr val="F21100"/>
                </a:solidFill>
              </a:rPr>
              <a:t>Graduate students</a:t>
            </a:r>
            <a:r>
              <a:rPr lang="en-US" sz="2000" dirty="0">
                <a:solidFill>
                  <a:srgbClr val="F21100"/>
                </a:solidFill>
              </a:rPr>
              <a:t/>
            </a:r>
            <a:br>
              <a:rPr lang="en-US" sz="2000" dirty="0">
                <a:solidFill>
                  <a:srgbClr val="F21100"/>
                </a:solidFill>
              </a:rPr>
            </a:br>
            <a:r>
              <a:rPr lang="en-US" sz="2000" dirty="0">
                <a:solidFill>
                  <a:srgbClr val="F21100"/>
                </a:solidFill>
              </a:rPr>
              <a:t>	</a:t>
            </a:r>
            <a:r>
              <a:rPr lang="en-US" sz="2000" dirty="0" smtClean="0"/>
              <a:t>Adam </a:t>
            </a:r>
            <a:r>
              <a:rPr lang="en-US" sz="2000" dirty="0" err="1" smtClean="0"/>
              <a:t>Degraff</a:t>
            </a:r>
            <a:r>
              <a:rPr lang="en-US" sz="2000" dirty="0">
                <a:solidFill>
                  <a:srgbClr val="F21100"/>
                </a:solidFill>
              </a:rPr>
              <a:t/>
            </a:r>
            <a:br>
              <a:rPr lang="en-US" sz="2000" dirty="0">
                <a:solidFill>
                  <a:srgbClr val="F21100"/>
                </a:solidFill>
              </a:rPr>
            </a:br>
            <a:r>
              <a:rPr lang="en-US" sz="2000" dirty="0" smtClean="0">
                <a:solidFill>
                  <a:srgbClr val="F21100"/>
                </a:solidFill>
              </a:rPr>
              <a:t>          </a:t>
            </a:r>
            <a:r>
              <a:rPr lang="en-US" sz="2000" dirty="0" smtClean="0"/>
              <a:t>Dan </a:t>
            </a:r>
            <a:r>
              <a:rPr lang="en-US" sz="2000" dirty="0"/>
              <a:t>Farrell</a:t>
            </a:r>
            <a:br>
              <a:rPr lang="en-US" sz="2000" dirty="0"/>
            </a:br>
            <a:r>
              <a:rPr lang="en-US" sz="2000" dirty="0"/>
              <a:t>	Tyler Glembo </a:t>
            </a:r>
            <a:br>
              <a:rPr lang="en-US" sz="2000" dirty="0"/>
            </a:br>
            <a:r>
              <a:rPr lang="en-US" sz="2000" dirty="0"/>
              <a:t>	Craig </a:t>
            </a:r>
            <a:r>
              <a:rPr lang="en-US" sz="2000" dirty="0" smtClean="0"/>
              <a:t>Jolley</a:t>
            </a:r>
            <a:r>
              <a:rPr lang="en-US" sz="2000" dirty="0"/>
              <a:t/>
            </a:r>
            <a:br>
              <a:rPr lang="en-US" sz="2000" dirty="0"/>
            </a:br>
            <a:r>
              <a:rPr lang="en-US" sz="2000" dirty="0"/>
              <a:t>	Scott Menor</a:t>
            </a:r>
          </a:p>
          <a:p>
            <a:pPr>
              <a:lnSpc>
                <a:spcPct val="80000"/>
              </a:lnSpc>
            </a:pPr>
            <a:r>
              <a:rPr lang="en-US" sz="2000" i="1" dirty="0" err="1">
                <a:solidFill>
                  <a:srgbClr val="F21100"/>
                </a:solidFill>
              </a:rPr>
              <a:t>Postdocs</a:t>
            </a:r>
            <a:r>
              <a:rPr lang="en-US" sz="2000" i="1" dirty="0">
                <a:solidFill>
                  <a:srgbClr val="F21100"/>
                </a:solidFill>
              </a:rPr>
              <a:t/>
            </a:r>
            <a:br>
              <a:rPr lang="en-US" sz="2000" i="1" dirty="0">
                <a:solidFill>
                  <a:srgbClr val="F21100"/>
                </a:solidFill>
              </a:rPr>
            </a:br>
            <a:r>
              <a:rPr lang="en-US" sz="2000" dirty="0">
                <a:solidFill>
                  <a:srgbClr val="F21100"/>
                </a:solidFill>
              </a:rPr>
              <a:t>	</a:t>
            </a:r>
            <a:r>
              <a:rPr lang="en-US" sz="2000" dirty="0"/>
              <a:t>Nikita Chubynsky</a:t>
            </a:r>
            <a:br>
              <a:rPr lang="en-US" sz="2000" dirty="0"/>
            </a:br>
            <a:r>
              <a:rPr lang="en-US" sz="2000" dirty="0"/>
              <a:t>	Martin Foster</a:t>
            </a:r>
            <a:r>
              <a:rPr lang="en-US" sz="2000" dirty="0">
                <a:solidFill>
                  <a:srgbClr val="660066"/>
                </a:solidFill>
              </a:rPr>
              <a:t/>
            </a:r>
            <a:br>
              <a:rPr lang="en-US" sz="2000" dirty="0">
                <a:solidFill>
                  <a:srgbClr val="660066"/>
                </a:solidFill>
              </a:rPr>
            </a:br>
            <a:r>
              <a:rPr lang="en-US" sz="2000" dirty="0"/>
              <a:t>	Brandon Hespenheide</a:t>
            </a:r>
            <a:br>
              <a:rPr lang="en-US" sz="2000" dirty="0"/>
            </a:br>
            <a:r>
              <a:rPr lang="en-US" sz="2000" dirty="0"/>
              <a:t>	Asel Sartbaeva</a:t>
            </a:r>
            <a:br>
              <a:rPr lang="en-US" sz="2000" dirty="0"/>
            </a:br>
            <a:r>
              <a:rPr lang="en-US" sz="2000" dirty="0"/>
              <a:t>	</a:t>
            </a:r>
            <a:r>
              <a:rPr lang="en-US" sz="1800" dirty="0"/>
              <a:t>Kirill Speranskiy</a:t>
            </a:r>
            <a:r>
              <a:rPr lang="en-US" sz="1800" b="1" dirty="0"/>
              <a:t/>
            </a:r>
            <a:br>
              <a:rPr lang="en-US" sz="1800" b="1" dirty="0"/>
            </a:br>
            <a:r>
              <a:rPr lang="en-US" sz="1800" dirty="0"/>
              <a:t>	</a:t>
            </a:r>
            <a:r>
              <a:rPr lang="en-US" sz="2000" dirty="0"/>
              <a:t>Stephen Wells</a:t>
            </a:r>
          </a:p>
          <a:p>
            <a:pPr>
              <a:lnSpc>
                <a:spcPct val="80000"/>
              </a:lnSpc>
            </a:pPr>
            <a:r>
              <a:rPr lang="en-US" sz="2000" i="1" dirty="0">
                <a:solidFill>
                  <a:srgbClr val="F21100"/>
                </a:solidFill>
              </a:rPr>
              <a:t>Faculty</a:t>
            </a:r>
            <a:br>
              <a:rPr lang="en-US" sz="2000" i="1" dirty="0">
                <a:solidFill>
                  <a:srgbClr val="F21100"/>
                </a:solidFill>
              </a:rPr>
            </a:br>
            <a:r>
              <a:rPr lang="en-US" sz="2000" dirty="0">
                <a:solidFill>
                  <a:srgbClr val="F21100"/>
                </a:solidFill>
              </a:rPr>
              <a:t>	</a:t>
            </a:r>
            <a:r>
              <a:rPr lang="en-US" sz="2000" dirty="0"/>
              <a:t>Petra Fromme</a:t>
            </a:r>
            <a:br>
              <a:rPr lang="en-US" sz="2000" dirty="0"/>
            </a:br>
            <a:r>
              <a:rPr lang="en-US" sz="2000" dirty="0"/>
              <a:t>	Banu </a:t>
            </a:r>
            <a:r>
              <a:rPr lang="en-US" sz="2000" dirty="0" smtClean="0"/>
              <a:t>Ozkan</a:t>
            </a:r>
            <a:r>
              <a:rPr lang="en-US" sz="2000" dirty="0"/>
              <a:t/>
            </a:r>
            <a:br>
              <a:rPr lang="en-US" sz="2000" dirty="0"/>
            </a:br>
            <a:r>
              <a:rPr lang="en-US" sz="2000" dirty="0"/>
              <a:t>	Mike Treacy</a:t>
            </a:r>
            <a:br>
              <a:rPr lang="en-US" sz="2000" dirty="0"/>
            </a:br>
            <a:r>
              <a:rPr lang="en-US" sz="2000" dirty="0"/>
              <a:t>	</a:t>
            </a:r>
          </a:p>
        </p:txBody>
      </p:sp>
      <p:sp>
        <p:nvSpPr>
          <p:cNvPr id="1332228" name="Text Box 4"/>
          <p:cNvSpPr txBox="1">
            <a:spLocks noChangeArrowheads="1"/>
          </p:cNvSpPr>
          <p:nvPr/>
        </p:nvSpPr>
        <p:spPr bwMode="auto">
          <a:xfrm>
            <a:off x="2616200" y="304800"/>
            <a:ext cx="34671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ASU Collaborators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Mike Thorpe, Center for Biological Physics Arizona State University 02/08</a:t>
            </a:r>
          </a:p>
        </p:txBody>
      </p:sp>
      <p:pic>
        <p:nvPicPr>
          <p:cNvPr id="1490950" name="Picture 6" descr="orig_to_rel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6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90951" name="Rectangle 7"/>
          <p:cNvSpPr>
            <a:spLocks noChangeArrowheads="1"/>
          </p:cNvSpPr>
          <p:nvPr/>
        </p:nvSpPr>
        <p:spPr bwMode="auto">
          <a:xfrm>
            <a:off x="736600" y="2241550"/>
            <a:ext cx="7734300" cy="123190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/>
            <a:r>
              <a:rPr lang="en-US" sz="4400">
                <a:solidFill>
                  <a:srgbClr val="FF6600"/>
                </a:solidFill>
                <a:latin typeface="Times New Roman" pitchFamily="18" charset="0"/>
              </a:rPr>
              <a:t>flexweb.asu.edu</a:t>
            </a:r>
          </a:p>
        </p:txBody>
      </p:sp>
      <p:sp>
        <p:nvSpPr>
          <p:cNvPr id="1490952" name="Rectangle 8"/>
          <p:cNvSpPr>
            <a:spLocks noChangeArrowheads="1"/>
          </p:cNvSpPr>
          <p:nvPr/>
        </p:nvSpPr>
        <p:spPr bwMode="auto">
          <a:xfrm>
            <a:off x="1463675" y="3348038"/>
            <a:ext cx="6400800" cy="1204912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 algn="ctr">
              <a:spcBef>
                <a:spcPct val="20000"/>
              </a:spcBef>
            </a:pPr>
            <a:r>
              <a:rPr lang="en-US" sz="3200" dirty="0">
                <a:solidFill>
                  <a:schemeClr val="tx1"/>
                </a:solidFill>
                <a:latin typeface="Times New Roman" pitchFamily="18" charset="0"/>
              </a:rPr>
              <a:t>Work Supported by </a:t>
            </a:r>
            <a:r>
              <a:rPr lang="en-US" sz="3200" dirty="0" smtClean="0">
                <a:solidFill>
                  <a:schemeClr val="accent2"/>
                </a:solidFill>
                <a:latin typeface="Times New Roman" pitchFamily="18" charset="0"/>
              </a:rPr>
              <a:t>NSF and NIH.</a:t>
            </a:r>
            <a:endParaRPr lang="en-US" sz="3200" dirty="0">
              <a:solidFill>
                <a:schemeClr val="accent2"/>
              </a:solidFill>
              <a:latin typeface="Times New Roman" pitchFamily="18" charset="0"/>
            </a:endParaRPr>
          </a:p>
          <a:p>
            <a:pPr marL="342900" indent="-342900" algn="ctr">
              <a:spcBef>
                <a:spcPct val="20000"/>
              </a:spcBef>
            </a:pPr>
            <a:endParaRPr lang="en-US" sz="3200" b="1" dirty="0">
              <a:solidFill>
                <a:schemeClr val="accent2"/>
              </a:solidFill>
              <a:latin typeface="Times New Roman" pitchFamily="18" charset="0"/>
            </a:endParaRPr>
          </a:p>
          <a:p>
            <a:pPr marL="342900" indent="-342900" algn="ctr">
              <a:spcBef>
                <a:spcPct val="20000"/>
              </a:spcBef>
            </a:pPr>
            <a:endParaRPr lang="en-US" sz="3200" dirty="0">
              <a:solidFill>
                <a:schemeClr val="tx1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0C4347-72FC-4B5D-9BDE-6D0F2231720F}" type="slidenum">
              <a:rPr lang="en-US"/>
              <a:pPr/>
              <a:t>8</a:t>
            </a:fld>
            <a:endParaRPr lang="en-US"/>
          </a:p>
        </p:txBody>
      </p:sp>
      <p:pic>
        <p:nvPicPr>
          <p:cNvPr id="4120" name="Picture 24" descr="Regular Stick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929188" y="2519363"/>
            <a:ext cx="325437" cy="3338512"/>
          </a:xfrm>
          <a:prstGeom prst="rect">
            <a:avLst/>
          </a:prstGeom>
          <a:noFill/>
        </p:spPr>
      </p:pic>
      <p:pic>
        <p:nvPicPr>
          <p:cNvPr id="4117" name="Picture 21" descr="Regular Stick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25475" y="3087688"/>
            <a:ext cx="328613" cy="3376612"/>
          </a:xfrm>
          <a:prstGeom prst="rect">
            <a:avLst/>
          </a:prstGeom>
          <a:noFill/>
        </p:spPr>
      </p:pic>
      <p:sp>
        <p:nvSpPr>
          <p:cNvPr id="4102" name="Text Box 6"/>
          <p:cNvSpPr txBox="1">
            <a:spLocks noChangeArrowheads="1"/>
          </p:cNvSpPr>
          <p:nvPr/>
        </p:nvSpPr>
        <p:spPr bwMode="auto">
          <a:xfrm>
            <a:off x="1536700" y="2517775"/>
            <a:ext cx="30480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2400" b="1" dirty="0" smtClean="0"/>
              <a:t>    1. Vertical</a:t>
            </a:r>
            <a:endParaRPr lang="en-US" sz="2400" b="1" dirty="0"/>
          </a:p>
        </p:txBody>
      </p:sp>
      <p:sp>
        <p:nvSpPr>
          <p:cNvPr id="4110" name="Oval 14"/>
          <p:cNvSpPr>
            <a:spLocks noChangeArrowheads="1"/>
          </p:cNvSpPr>
          <p:nvPr/>
        </p:nvSpPr>
        <p:spPr bwMode="auto">
          <a:xfrm>
            <a:off x="5029200" y="4100513"/>
            <a:ext cx="152400" cy="1524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111" name="Line 15"/>
          <p:cNvSpPr>
            <a:spLocks noChangeShapeType="1"/>
          </p:cNvSpPr>
          <p:nvPr/>
        </p:nvSpPr>
        <p:spPr bwMode="auto">
          <a:xfrm flipV="1">
            <a:off x="5116513" y="1860550"/>
            <a:ext cx="2286000" cy="231457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4112" name="Text Box 16"/>
          <p:cNvSpPr txBox="1">
            <a:spLocks noChangeArrowheads="1"/>
          </p:cNvSpPr>
          <p:nvPr/>
        </p:nvSpPr>
        <p:spPr bwMode="auto">
          <a:xfrm>
            <a:off x="5791200" y="4191000"/>
            <a:ext cx="3352800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2000" dirty="0"/>
              <a:t>If you want to move in a diagonal you combine vertical and horizontal motion.</a:t>
            </a:r>
          </a:p>
        </p:txBody>
      </p:sp>
      <p:sp>
        <p:nvSpPr>
          <p:cNvPr id="4113" name="Text Box 17"/>
          <p:cNvSpPr txBox="1">
            <a:spLocks noChangeArrowheads="1"/>
          </p:cNvSpPr>
          <p:nvPr/>
        </p:nvSpPr>
        <p:spPr bwMode="auto">
          <a:xfrm>
            <a:off x="2108200" y="5834727"/>
            <a:ext cx="674370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1600" dirty="0"/>
              <a:t>An individual stick therefore, can move to any position in the x – y plane and be oriented in any direction you choose using the 3 motions listed.  The stick has 3 </a:t>
            </a:r>
            <a:r>
              <a:rPr lang="en-US" sz="1600" b="1" i="1" dirty="0"/>
              <a:t>Degrees of Freedom</a:t>
            </a:r>
            <a:r>
              <a:rPr lang="en-US" sz="1600" dirty="0"/>
              <a:t> in the plane.</a:t>
            </a:r>
          </a:p>
        </p:txBody>
      </p:sp>
      <p:sp>
        <p:nvSpPr>
          <p:cNvPr id="4115" name="Text Box 19"/>
          <p:cNvSpPr txBox="1">
            <a:spLocks noChangeArrowheads="1"/>
          </p:cNvSpPr>
          <p:nvPr/>
        </p:nvSpPr>
        <p:spPr bwMode="auto">
          <a:xfrm>
            <a:off x="169862" y="165100"/>
            <a:ext cx="417353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2400" b="1" dirty="0"/>
              <a:t>Degrees of Freedom</a:t>
            </a:r>
          </a:p>
        </p:txBody>
      </p:sp>
      <p:sp>
        <p:nvSpPr>
          <p:cNvPr id="4116" name="Text Box 20"/>
          <p:cNvSpPr txBox="1">
            <a:spLocks noChangeArrowheads="1"/>
          </p:cNvSpPr>
          <p:nvPr/>
        </p:nvSpPr>
        <p:spPr bwMode="auto">
          <a:xfrm>
            <a:off x="322263" y="696912"/>
            <a:ext cx="8669337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2000" dirty="0"/>
              <a:t>How many different way can you move the popsicle stick on the plane of your desk in order to attain any possible orientation of the stick?</a:t>
            </a:r>
          </a:p>
        </p:txBody>
      </p:sp>
      <p:sp>
        <p:nvSpPr>
          <p:cNvPr id="4103" name="Text Box 7"/>
          <p:cNvSpPr txBox="1">
            <a:spLocks noChangeArrowheads="1"/>
          </p:cNvSpPr>
          <p:nvPr/>
        </p:nvSpPr>
        <p:spPr bwMode="auto">
          <a:xfrm>
            <a:off x="2060574" y="3668713"/>
            <a:ext cx="2689226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2400" b="1" dirty="0"/>
              <a:t>2.</a:t>
            </a:r>
            <a:r>
              <a:rPr lang="en-US" b="1" dirty="0"/>
              <a:t> </a:t>
            </a:r>
            <a:r>
              <a:rPr lang="en-US" sz="2400" b="1" dirty="0"/>
              <a:t>Horizontal</a:t>
            </a:r>
          </a:p>
        </p:txBody>
      </p:sp>
      <p:sp>
        <p:nvSpPr>
          <p:cNvPr id="4104" name="Text Box 8"/>
          <p:cNvSpPr txBox="1">
            <a:spLocks noChangeArrowheads="1"/>
          </p:cNvSpPr>
          <p:nvPr/>
        </p:nvSpPr>
        <p:spPr bwMode="auto">
          <a:xfrm>
            <a:off x="2136774" y="5111750"/>
            <a:ext cx="2536825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2400" b="1" dirty="0" smtClean="0"/>
              <a:t>3. Rotation</a:t>
            </a:r>
            <a:endParaRPr lang="en-US" sz="2400" b="1" dirty="0"/>
          </a:p>
        </p:txBody>
      </p:sp>
      <p:sp>
        <p:nvSpPr>
          <p:cNvPr id="4107" name="Line 11"/>
          <p:cNvSpPr>
            <a:spLocks noChangeShapeType="1"/>
          </p:cNvSpPr>
          <p:nvPr/>
        </p:nvSpPr>
        <p:spPr bwMode="auto">
          <a:xfrm flipV="1">
            <a:off x="1400175" y="2133600"/>
            <a:ext cx="0" cy="22098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 type="triangle" w="med" len="med"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4108" name="Line 12"/>
          <p:cNvSpPr>
            <a:spLocks noChangeShapeType="1"/>
          </p:cNvSpPr>
          <p:nvPr/>
        </p:nvSpPr>
        <p:spPr bwMode="auto">
          <a:xfrm>
            <a:off x="1338263" y="4295775"/>
            <a:ext cx="23622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 type="triangle" w="med" len="med"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4119" name="Arc 23"/>
          <p:cNvSpPr>
            <a:spLocks/>
          </p:cNvSpPr>
          <p:nvPr/>
        </p:nvSpPr>
        <p:spPr bwMode="auto">
          <a:xfrm>
            <a:off x="1158875" y="4491038"/>
            <a:ext cx="1393825" cy="608012"/>
          </a:xfrm>
          <a:custGeom>
            <a:avLst/>
            <a:gdLst>
              <a:gd name="G0" fmla="+- 21600 0 0"/>
              <a:gd name="G1" fmla="+- 21600 0 0"/>
              <a:gd name="G2" fmla="+- 21600 0 0"/>
              <a:gd name="T0" fmla="*/ 28688 w 36074"/>
              <a:gd name="T1" fmla="*/ 42004 h 43200"/>
              <a:gd name="T2" fmla="*/ 36074 w 36074"/>
              <a:gd name="T3" fmla="*/ 5567 h 43200"/>
              <a:gd name="T4" fmla="*/ 21600 w 36074"/>
              <a:gd name="T5" fmla="*/ 21600 h 43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6074" h="43200" fill="none" extrusionOk="0">
                <a:moveTo>
                  <a:pt x="28687" y="42003"/>
                </a:moveTo>
                <a:cubicBezTo>
                  <a:pt x="26408" y="42795"/>
                  <a:pt x="24012" y="43199"/>
                  <a:pt x="21600" y="43200"/>
                </a:cubicBezTo>
                <a:cubicBezTo>
                  <a:pt x="9670" y="43200"/>
                  <a:pt x="0" y="33529"/>
                  <a:pt x="0" y="21600"/>
                </a:cubicBezTo>
                <a:cubicBezTo>
                  <a:pt x="0" y="9670"/>
                  <a:pt x="9670" y="0"/>
                  <a:pt x="21600" y="0"/>
                </a:cubicBezTo>
                <a:cubicBezTo>
                  <a:pt x="26947" y="-1"/>
                  <a:pt x="32104" y="1983"/>
                  <a:pt x="36074" y="5566"/>
                </a:cubicBezTo>
              </a:path>
              <a:path w="36074" h="43200" stroke="0" extrusionOk="0">
                <a:moveTo>
                  <a:pt x="28687" y="42003"/>
                </a:moveTo>
                <a:cubicBezTo>
                  <a:pt x="26408" y="42795"/>
                  <a:pt x="24012" y="43199"/>
                  <a:pt x="21600" y="43200"/>
                </a:cubicBezTo>
                <a:cubicBezTo>
                  <a:pt x="9670" y="43200"/>
                  <a:pt x="0" y="33529"/>
                  <a:pt x="0" y="21600"/>
                </a:cubicBezTo>
                <a:cubicBezTo>
                  <a:pt x="0" y="9670"/>
                  <a:pt x="9670" y="0"/>
                  <a:pt x="21600" y="0"/>
                </a:cubicBezTo>
                <a:cubicBezTo>
                  <a:pt x="26947" y="-1"/>
                  <a:pt x="32104" y="1983"/>
                  <a:pt x="36074" y="5566"/>
                </a:cubicBezTo>
                <a:lnTo>
                  <a:pt x="21600" y="21600"/>
                </a:lnTo>
                <a:close/>
              </a:path>
            </a:pathLst>
          </a:cu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1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1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 -0.33333  E" pathEditMode="relative" ptsTypes="">
                                      <p:cBhvr>
                                        <p:cTn id="12" dur="2000" fill="hold"/>
                                        <p:tgtEl>
                                          <p:spTgt spid="41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-0.32917 L -4.72222E-6 0.00416 " pathEditMode="relative" rAng="0" ptsTypes="AA">
                                      <p:cBhvr>
                                        <p:cTn id="15" dur="2000" fill="hold"/>
                                        <p:tgtEl>
                                          <p:spTgt spid="41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67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1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1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4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0.00301 L 0.25 0.00301 " pathEditMode="relative" rAng="0" ptsTypes="AA">
                                      <p:cBhvr>
                                        <p:cTn id="28" dur="2000" fill="hold"/>
                                        <p:tgtEl>
                                          <p:spTgt spid="41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5 0.00301 L 0.10087 -0.00186 " pathEditMode="relative" rAng="0" ptsTypes="AA">
                                      <p:cBhvr>
                                        <p:cTn id="31" dur="2000" fill="hold"/>
                                        <p:tgtEl>
                                          <p:spTgt spid="41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5" y="-3"/>
                                    </p:animMotion>
                                  </p:childTnLst>
                                </p:cTn>
                              </p:par>
                              <p:par>
                                <p:cTn id="32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4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4" dur="2000" fill="hold"/>
                                        <p:tgtEl>
                                          <p:spTgt spid="41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41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41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41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41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41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4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 -0.33333  E" pathEditMode="relative" ptsTypes="">
                                      <p:cBhvr>
                                        <p:cTn id="75" dur="2000" fill="hold"/>
                                        <p:tgtEl>
                                          <p:spTgt spid="41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2000"/>
                            </p:stCondLst>
                            <p:childTnLst>
                              <p:par>
                                <p:cTn id="77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-0.33195 L 0.25 -0.33195 " pathEditMode="relative" rAng="0" ptsTypes="AA">
                                      <p:cBhvr>
                                        <p:cTn id="78" dur="2000" fill="hold"/>
                                        <p:tgtEl>
                                          <p:spTgt spid="41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41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41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2" grpId="0"/>
      <p:bldP spid="4110" grpId="0" animBg="1"/>
      <p:bldP spid="4111" grpId="0" animBg="1"/>
      <p:bldP spid="4112" grpId="0"/>
      <p:bldP spid="4113" grpId="0"/>
      <p:bldP spid="4116" grpId="0"/>
      <p:bldP spid="4103" grpId="0"/>
      <p:bldP spid="4104" grpId="0"/>
      <p:bldP spid="4107" grpId="0" animBg="1"/>
      <p:bldP spid="4108" grpId="0" animBg="1"/>
      <p:bldP spid="411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9E8AD3-07B6-4D6D-8F22-CEA3CCC3873D}" type="slidenum">
              <a:rPr lang="en-US"/>
              <a:pPr/>
              <a:t>9</a:t>
            </a:fld>
            <a:endParaRPr lang="en-US"/>
          </a:p>
        </p:txBody>
      </p:sp>
      <p:pic>
        <p:nvPicPr>
          <p:cNvPr id="10256" name="Picture 16" descr="Regular Stick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040188" y="3354388"/>
            <a:ext cx="325437" cy="3338512"/>
          </a:xfrm>
          <a:prstGeom prst="rect">
            <a:avLst/>
          </a:prstGeom>
          <a:noFill/>
        </p:spPr>
      </p:pic>
      <p:sp>
        <p:nvSpPr>
          <p:cNvPr id="10243" name="Text Box 3"/>
          <p:cNvSpPr txBox="1">
            <a:spLocks noChangeArrowheads="1"/>
          </p:cNvSpPr>
          <p:nvPr/>
        </p:nvSpPr>
        <p:spPr bwMode="auto">
          <a:xfrm>
            <a:off x="473075" y="241300"/>
            <a:ext cx="796925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 </a:t>
            </a:r>
            <a:r>
              <a:rPr lang="en-US" sz="2400"/>
              <a:t>Three motions on the plane of your desk will produce all possible orientations and positions of the stick. </a:t>
            </a:r>
          </a:p>
        </p:txBody>
      </p:sp>
      <p:sp>
        <p:nvSpPr>
          <p:cNvPr id="10255" name="Rectangle 15"/>
          <p:cNvSpPr>
            <a:spLocks noChangeArrowheads="1"/>
          </p:cNvSpPr>
          <p:nvPr/>
        </p:nvSpPr>
        <p:spPr bwMode="auto">
          <a:xfrm>
            <a:off x="1308100" y="3459163"/>
            <a:ext cx="5953125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 sz="4000" b="1"/>
              <a:t>Three Degrees of Freedom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 -0.33333  E" pathEditMode="relative" ptsTypes="">
                                      <p:cBhvr>
                                        <p:cTn id="6" dur="2000" fill="hold"/>
                                        <p:tgtEl>
                                          <p:spTgt spid="102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-0.33194 L 0.25 -0.33194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102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000"/>
                            </p:stCondLst>
                            <p:childTnLst>
                              <p:par>
                                <p:cTn id="11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12" dur="2000" fill="hold"/>
                                        <p:tgtEl>
                                          <p:spTgt spid="102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2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2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55" grpId="0"/>
    </p:bldLst>
  </p:timing>
</p:sld>
</file>

<file path=ppt/theme/theme1.xml><?xml version="1.0" encoding="utf-8"?>
<a:theme xmlns:a="http://schemas.openxmlformats.org/drawingml/2006/main" name="Default Design">
  <a:themeElements>
    <a:clrScheme name="Default Desig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bg1"/>
        </a:solidFill>
        <a:ln w="9525" cap="flat" cmpd="sng" algn="ctr">
          <a:noFill/>
          <a:prstDash val="solid"/>
          <a:miter lim="800000"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0" i="0" u="none" strike="noStrike" cap="none" normalizeH="0" baseline="0" smtClean="0">
            <a:ln>
              <a:noFill/>
            </a:ln>
            <a:solidFill>
              <a:schemeClr val="tx2"/>
            </a:solidFill>
            <a:effectLst/>
            <a:latin typeface="Comic Sans MS" pitchFamily="66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bg1"/>
        </a:solidFill>
        <a:ln w="9525" cap="flat" cmpd="sng" algn="ctr">
          <a:noFill/>
          <a:prstDash val="solid"/>
          <a:miter lim="800000"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0" i="0" u="none" strike="noStrike" cap="none" normalizeH="0" baseline="0" smtClean="0">
            <a:ln>
              <a:noFill/>
            </a:ln>
            <a:solidFill>
              <a:schemeClr val="tx2"/>
            </a:solidFill>
            <a:effectLst/>
            <a:latin typeface="Comic Sans MS" pitchFamily="66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1556</Words>
  <Application/>
  <PresentationFormat>On-screen Show (4:3)</PresentationFormat>
  <Paragraphs>234</Paragraphs>
  <Slides>71</Slides>
  <Notes>71</Notes>
  <HiddenSlides>0</HiddenSlides>
  <MMClips>0</MMClips>
  <ScaleCrop>false</ScaleCrop>
  <HeadingPairs>
    <vt:vector size="8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71</vt:i4>
      </vt:variant>
    </vt:vector>
  </HeadingPairs>
  <TitlesOfParts>
    <vt:vector size="84" baseType="lpstr">
      <vt:lpstr>Arial</vt:lpstr>
      <vt:lpstr>Times New Roman</vt:lpstr>
      <vt:lpstr>Comic Sans MS</vt:lpstr>
      <vt:lpstr>Rockwell Extra Bold</vt:lpstr>
      <vt:lpstr>Rockwell</vt:lpstr>
      <vt:lpstr>Impact</vt:lpstr>
      <vt:lpstr>SF Cartoonist Hand</vt:lpstr>
      <vt:lpstr>Symbol</vt:lpstr>
      <vt:lpstr>Times</vt:lpstr>
      <vt:lpstr>Georgia</vt:lpstr>
      <vt:lpstr>Default Design</vt:lpstr>
      <vt:lpstr>Equation</vt:lpstr>
      <vt:lpstr>Chart</vt:lpstr>
      <vt:lpstr>Flexibility and Mobility in Networks: Popsicles →Bridges →Materials →Biology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Redundant constraints</vt:lpstr>
      <vt:lpstr>Importance of Floppy Modes and Redundancy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Slide 28</vt:lpstr>
      <vt:lpstr>Slide 29</vt:lpstr>
      <vt:lpstr>Slide 30</vt:lpstr>
      <vt:lpstr>Slide 31</vt:lpstr>
      <vt:lpstr>Slide 32</vt:lpstr>
      <vt:lpstr>Slide 33</vt:lpstr>
      <vt:lpstr>Slide 34</vt:lpstr>
      <vt:lpstr>Slide 35</vt:lpstr>
      <vt:lpstr>Slide 36</vt:lpstr>
      <vt:lpstr>Slide 37</vt:lpstr>
      <vt:lpstr>Slide 38</vt:lpstr>
      <vt:lpstr>Slide 39</vt:lpstr>
      <vt:lpstr>Slide 40</vt:lpstr>
      <vt:lpstr>Slide 41</vt:lpstr>
      <vt:lpstr>Slide 42</vt:lpstr>
      <vt:lpstr>Slide 43</vt:lpstr>
      <vt:lpstr>Slide 44</vt:lpstr>
      <vt:lpstr>Slide 45</vt:lpstr>
      <vt:lpstr>Slide 46</vt:lpstr>
      <vt:lpstr>Slide 47</vt:lpstr>
      <vt:lpstr>Zeolites </vt:lpstr>
      <vt:lpstr>Zeolites</vt:lpstr>
      <vt:lpstr>Slide 50</vt:lpstr>
      <vt:lpstr>Slide 51</vt:lpstr>
      <vt:lpstr>Slide 52</vt:lpstr>
      <vt:lpstr>Statics</vt:lpstr>
      <vt:lpstr>Slide 54</vt:lpstr>
      <vt:lpstr>Geometrical Simulation</vt:lpstr>
      <vt:lpstr>Slide 56</vt:lpstr>
      <vt:lpstr>Slide 57</vt:lpstr>
      <vt:lpstr>Slide 58</vt:lpstr>
      <vt:lpstr>Slide 59</vt:lpstr>
      <vt:lpstr>Slide 60</vt:lpstr>
      <vt:lpstr>Slide 61</vt:lpstr>
      <vt:lpstr>Slide 62</vt:lpstr>
      <vt:lpstr>Free Energy Profile for Transition  from Closed to Occluded Conformation</vt:lpstr>
      <vt:lpstr>Slide 64</vt:lpstr>
      <vt:lpstr>FIRST run with energy cut off -0.35 kcal/mol</vt:lpstr>
      <vt:lpstr>b</vt:lpstr>
      <vt:lpstr>Slide 67</vt:lpstr>
      <vt:lpstr>Flexible fitting of  X-ray structures into cryo-EM maps:    </vt:lpstr>
      <vt:lpstr>Slide 69</vt:lpstr>
      <vt:lpstr>Slide 70</vt:lpstr>
      <vt:lpstr>Slide 71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/>
  <cp:lastModifiedBy/>
  <cp:revision>122</cp:revision>
  <dcterms:created xsi:type="dcterms:W3CDTF">1901-01-01T07:00:00Z</dcterms:created>
  <dcterms:modified xsi:type="dcterms:W3CDTF">2008-07-07T18:12:57Z</dcterms:modified>
</cp:coreProperties>
</file>