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Default Extension="fntdata" ContentType="application/x-fontdata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84" r:id="rId14"/>
    <p:sldId id="269" r:id="rId15"/>
    <p:sldId id="270" r:id="rId16"/>
    <p:sldId id="267" r:id="rId17"/>
    <p:sldId id="271" r:id="rId18"/>
    <p:sldId id="272" r:id="rId19"/>
    <p:sldId id="274" r:id="rId20"/>
    <p:sldId id="273" r:id="rId21"/>
    <p:sldId id="275" r:id="rId22"/>
    <p:sldId id="276" r:id="rId23"/>
    <p:sldId id="277" r:id="rId24"/>
    <p:sldId id="278" r:id="rId25"/>
    <p:sldId id="279" r:id="rId26"/>
    <p:sldId id="280" r:id="rId27"/>
    <p:sldId id="299" r:id="rId28"/>
    <p:sldId id="300" r:id="rId29"/>
    <p:sldId id="301" r:id="rId30"/>
    <p:sldId id="281" r:id="rId31"/>
    <p:sldId id="282" r:id="rId32"/>
    <p:sldId id="285" r:id="rId33"/>
    <p:sldId id="293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4" r:id="rId42"/>
    <p:sldId id="295" r:id="rId43"/>
    <p:sldId id="296" r:id="rId44"/>
    <p:sldId id="297" r:id="rId45"/>
    <p:sldId id="298" r:id="rId46"/>
    <p:sldId id="302" r:id="rId47"/>
    <p:sldId id="303" r:id="rId48"/>
    <p:sldId id="304" r:id="rId49"/>
    <p:sldId id="305" r:id="rId50"/>
  </p:sldIdLst>
  <p:sldSz cx="9144000" cy="6858000" type="screen4x3"/>
  <p:notesSz cx="6858000" cy="9144000"/>
  <p:embeddedFontLst>
    <p:embeddedFont>
      <p:font typeface="Calibri" pitchFamily="34" charset="0"/>
      <p:regular r:id="rId51"/>
      <p:bold r:id="rId52"/>
      <p:italic r:id="rId53"/>
      <p:boldItalic r:id="rId5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3.fntdata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font" Target="fonts/font1.fntdata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Rumors</a:t>
            </a:r>
            <a:r>
              <a:rPr lang="en-GB" dirty="0" smtClean="0"/>
              <a:t>, consensus and epidemics on networks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GB" dirty="0" smtClean="0"/>
              <a:t>J. </a:t>
            </a:r>
            <a:r>
              <a:rPr lang="en-GB" dirty="0" err="1" smtClean="0"/>
              <a:t>Ganesh</a:t>
            </a:r>
            <a:endParaRPr lang="en-GB" dirty="0" smtClean="0"/>
          </a:p>
          <a:p>
            <a:pPr marL="514350" indent="-514350"/>
            <a:r>
              <a:rPr lang="en-GB" dirty="0" smtClean="0"/>
              <a:t>University of Bristol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Graph properties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generalized conductance of the non-negative matrix R is defined as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If R is the adjacency matrix, this is closely related to the isoperimetric constant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0" y="2819400"/>
          <a:ext cx="2819400" cy="1106072"/>
        </p:xfrm>
        <a:graphic>
          <a:graphicData uri="http://schemas.openxmlformats.org/presentationml/2006/ole">
            <p:oleObj spid="_x0000_s3074" name="Equation" r:id="rId3" imgW="1650960" imgH="647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 of </a:t>
            </a:r>
            <a:r>
              <a:rPr lang="en-GB" dirty="0" err="1" smtClean="0"/>
              <a:t>rumor</a:t>
            </a:r>
            <a:r>
              <a:rPr lang="en-GB" dirty="0" smtClean="0"/>
              <a:t> spreading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err="1" smtClean="0">
                <a:solidFill>
                  <a:srgbClr val="002060"/>
                </a:solidFill>
              </a:rPr>
              <a:t>T</a:t>
            </a:r>
            <a:r>
              <a:rPr lang="en-GB" i="1" baseline="-25000" dirty="0" err="1" smtClean="0">
                <a:solidFill>
                  <a:srgbClr val="002060"/>
                </a:solidFill>
              </a:rPr>
              <a:t>k</a:t>
            </a:r>
            <a:r>
              <a:rPr lang="en-GB" dirty="0" smtClean="0"/>
              <a:t> : first time that k nodes are informed</a:t>
            </a:r>
          </a:p>
          <a:p>
            <a:r>
              <a:rPr lang="en-GB" i="1" dirty="0" smtClean="0">
                <a:solidFill>
                  <a:srgbClr val="002060"/>
                </a:solidFill>
              </a:rPr>
              <a:t>S(k)</a:t>
            </a:r>
            <a:r>
              <a:rPr lang="en-GB" dirty="0" smtClean="0"/>
              <a:t> : set of informed nodes at this time</a:t>
            </a:r>
          </a:p>
          <a:p>
            <a:r>
              <a:rPr lang="en-GB" dirty="0" smtClean="0"/>
              <a:t>Total contact rate of uninformed nodes by informed nodes is </a:t>
            </a:r>
            <a:r>
              <a:rPr lang="en-GB" dirty="0" smtClean="0">
                <a:sym typeface="Symbol"/>
              </a:rPr>
              <a:t></a:t>
            </a:r>
            <a:r>
              <a:rPr lang="en-GB" baseline="-25000" dirty="0" err="1" smtClean="0">
                <a:sym typeface="Symbol"/>
              </a:rPr>
              <a:t>iS</a:t>
            </a:r>
            <a:r>
              <a:rPr lang="en-GB" baseline="-25000" dirty="0" smtClean="0">
                <a:sym typeface="Symbol"/>
              </a:rPr>
              <a:t>(k), </a:t>
            </a:r>
            <a:r>
              <a:rPr lang="en-GB" baseline="-25000" dirty="0" err="1" smtClean="0">
                <a:sym typeface="Symbol"/>
              </a:rPr>
              <a:t>jS</a:t>
            </a:r>
            <a:r>
              <a:rPr lang="en-GB" baseline="-25000" dirty="0" smtClean="0">
                <a:sym typeface="Symbol"/>
              </a:rPr>
              <a:t>(k) </a:t>
            </a:r>
            <a:r>
              <a:rPr lang="en-GB" i="1" dirty="0" err="1" smtClean="0">
                <a:sym typeface="Symbol"/>
              </a:rPr>
              <a:t>r</a:t>
            </a:r>
            <a:r>
              <a:rPr lang="en-GB" i="1" baseline="-25000" dirty="0" err="1" smtClean="0">
                <a:sym typeface="Symbol"/>
              </a:rPr>
              <a:t>ij</a:t>
            </a:r>
            <a:r>
              <a:rPr lang="en-GB" i="1" baseline="-25000" dirty="0" smtClean="0">
                <a:sym typeface="Symbol"/>
              </a:rPr>
              <a:t> </a:t>
            </a:r>
            <a:endParaRPr lang="en-GB" dirty="0" smtClean="0">
              <a:sym typeface="Symbol"/>
            </a:endParaRPr>
          </a:p>
          <a:p>
            <a:r>
              <a:rPr lang="en-GB" dirty="0" smtClean="0">
                <a:sym typeface="Symbol"/>
              </a:rPr>
              <a:t>Time to inform one more node is stochastically dominated by 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Exp(k(</a:t>
            </a:r>
            <a:r>
              <a:rPr lang="en-GB" i="1" dirty="0" err="1" smtClean="0">
                <a:solidFill>
                  <a:srgbClr val="002060"/>
                </a:solidFill>
                <a:sym typeface="Symbol"/>
              </a:rPr>
              <a:t>nk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)(R)/n)</a:t>
            </a:r>
          </a:p>
          <a:p>
            <a:r>
              <a:rPr lang="en-GB" dirty="0" smtClean="0">
                <a:sym typeface="Symbol"/>
              </a:rPr>
              <a:t>Implies that mean time to inform all nodes is bounded by </a:t>
            </a:r>
            <a:r>
              <a:rPr lang="en-GB" dirty="0" smtClean="0">
                <a:solidFill>
                  <a:srgbClr val="002060"/>
                </a:solidFill>
                <a:sym typeface="Symbol"/>
              </a:rPr>
              <a:t>2log(n) / (R)</a:t>
            </a:r>
            <a:endParaRPr lang="en-GB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G=</a:t>
            </a:r>
            <a:r>
              <a:rPr lang="en-GB" i="1" dirty="0" err="1" smtClean="0"/>
              <a:t>K</a:t>
            </a:r>
            <a:r>
              <a:rPr lang="en-GB" i="1" baseline="-25000" dirty="0" err="1" smtClean="0"/>
              <a:t>n</a:t>
            </a:r>
            <a:r>
              <a:rPr lang="en-GB" dirty="0" smtClean="0"/>
              <a:t> ; </a:t>
            </a:r>
            <a:r>
              <a:rPr lang="en-GB" i="1" dirty="0" err="1" smtClean="0"/>
              <a:t>r</a:t>
            </a:r>
            <a:r>
              <a:rPr lang="en-GB" i="1" baseline="-25000" dirty="0" err="1" smtClean="0"/>
              <a:t>ij</a:t>
            </a:r>
            <a:r>
              <a:rPr lang="en-GB" i="1" dirty="0" smtClean="0"/>
              <a:t> =1/n </a:t>
            </a:r>
            <a:r>
              <a:rPr lang="en-GB" dirty="0" smtClean="0"/>
              <a:t>for all </a:t>
            </a:r>
            <a:r>
              <a:rPr lang="en-GB" i="1" dirty="0" err="1" smtClean="0"/>
              <a:t>i,j</a:t>
            </a:r>
            <a:r>
              <a:rPr lang="en-GB" i="1" dirty="0" err="1" smtClean="0">
                <a:sym typeface="Symbol"/>
              </a:rPr>
              <a:t>V</a:t>
            </a:r>
            <a:endParaRPr lang="en-GB" i="1" dirty="0" smtClean="0">
              <a:sym typeface="Symbol"/>
            </a:endParaRPr>
          </a:p>
          <a:p>
            <a:pPr>
              <a:buNone/>
            </a:pPr>
            <a:r>
              <a:rPr lang="en-GB" i="1" dirty="0" smtClean="0">
                <a:sym typeface="Symbol"/>
              </a:rPr>
              <a:t>		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(R)=1, </a:t>
            </a:r>
            <a:r>
              <a:rPr lang="en-GB" dirty="0" smtClean="0">
                <a:sym typeface="Symbol"/>
              </a:rPr>
              <a:t>bound is </a:t>
            </a:r>
            <a:r>
              <a:rPr lang="en-GB" dirty="0" smtClean="0">
                <a:solidFill>
                  <a:srgbClr val="002060"/>
                </a:solidFill>
                <a:sym typeface="Symbol"/>
              </a:rPr>
              <a:t>2 log n</a:t>
            </a:r>
            <a:r>
              <a:rPr lang="en-GB" dirty="0" smtClean="0">
                <a:sym typeface="Symbol"/>
              </a:rPr>
              <a:t>, </a:t>
            </a:r>
            <a:r>
              <a:rPr lang="en-GB" i="1" dirty="0" smtClean="0">
                <a:sym typeface="Symbol"/>
              </a:rPr>
              <a:t>E[T]  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2 log n, </a:t>
            </a:r>
            <a:endParaRPr lang="en-GB" sz="2400" i="1" dirty="0" smtClean="0"/>
          </a:p>
          <a:p>
            <a:r>
              <a:rPr lang="en-GB" i="1" dirty="0" smtClean="0">
                <a:sym typeface="Symbol"/>
              </a:rPr>
              <a:t>G </a:t>
            </a:r>
            <a:r>
              <a:rPr lang="en-GB" dirty="0" smtClean="0">
                <a:sym typeface="Symbol"/>
              </a:rPr>
              <a:t>is the star on </a:t>
            </a:r>
            <a:r>
              <a:rPr lang="en-GB" i="1" dirty="0" smtClean="0">
                <a:sym typeface="Symbol"/>
              </a:rPr>
              <a:t>n</a:t>
            </a:r>
            <a:r>
              <a:rPr lang="en-GB" dirty="0" smtClean="0">
                <a:sym typeface="Symbol"/>
              </a:rPr>
              <a:t> nodes, </a:t>
            </a:r>
            <a:r>
              <a:rPr lang="en-GB" i="1" dirty="0" err="1" smtClean="0">
                <a:sym typeface="Symbol"/>
              </a:rPr>
              <a:t>r</a:t>
            </a:r>
            <a:r>
              <a:rPr lang="en-GB" i="1" baseline="-25000" dirty="0" err="1" smtClean="0">
                <a:sym typeface="Symbol"/>
              </a:rPr>
              <a:t>ij</a:t>
            </a:r>
            <a:r>
              <a:rPr lang="en-GB" i="1" dirty="0" smtClean="0">
                <a:sym typeface="Symbol"/>
              </a:rPr>
              <a:t> =</a:t>
            </a:r>
          </a:p>
          <a:p>
            <a:pPr lvl="2"/>
            <a:r>
              <a:rPr lang="en-GB" i="1" dirty="0" smtClean="0">
                <a:sym typeface="Symbol"/>
              </a:rPr>
              <a:t>1/n,</a:t>
            </a:r>
            <a:r>
              <a:rPr lang="en-GB" dirty="0" smtClean="0">
                <a:sym typeface="Symbol"/>
              </a:rPr>
              <a:t> if </a:t>
            </a:r>
            <a:r>
              <a:rPr lang="en-GB" i="1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is the hub and </a:t>
            </a:r>
            <a:r>
              <a:rPr lang="en-GB" i="1" dirty="0" smtClean="0">
                <a:sym typeface="Symbol"/>
              </a:rPr>
              <a:t>j</a:t>
            </a:r>
            <a:r>
              <a:rPr lang="en-GB" dirty="0" smtClean="0">
                <a:sym typeface="Symbol"/>
              </a:rPr>
              <a:t> a leaf, </a:t>
            </a:r>
          </a:p>
          <a:p>
            <a:pPr lvl="2"/>
            <a:r>
              <a:rPr lang="en-GB" dirty="0" smtClean="0">
                <a:sym typeface="Symbol"/>
              </a:rPr>
              <a:t>1,     if </a:t>
            </a:r>
            <a:r>
              <a:rPr lang="en-GB" i="1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is a leaf and </a:t>
            </a:r>
            <a:r>
              <a:rPr lang="en-GB" i="1" dirty="0" smtClean="0">
                <a:sym typeface="Symbol"/>
              </a:rPr>
              <a:t>j</a:t>
            </a:r>
            <a:r>
              <a:rPr lang="en-GB" dirty="0" smtClean="0">
                <a:sym typeface="Symbol"/>
              </a:rPr>
              <a:t> the hub</a:t>
            </a:r>
          </a:p>
          <a:p>
            <a:pPr>
              <a:buNone/>
            </a:pPr>
            <a:r>
              <a:rPr lang="en-GB" i="1" dirty="0" smtClean="0"/>
              <a:t>	  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(R)1/n</a:t>
            </a:r>
            <a:r>
              <a:rPr lang="en-GB" i="1" dirty="0" smtClean="0">
                <a:sym typeface="Symbol"/>
              </a:rPr>
              <a:t>, </a:t>
            </a:r>
            <a:r>
              <a:rPr lang="en-GB" dirty="0" smtClean="0">
                <a:sym typeface="Symbol"/>
              </a:rPr>
              <a:t>bound is </a:t>
            </a:r>
            <a:r>
              <a:rPr lang="en-GB" dirty="0" smtClean="0">
                <a:solidFill>
                  <a:srgbClr val="002060"/>
                </a:solidFill>
                <a:sym typeface="Symbol"/>
              </a:rPr>
              <a:t>2n log n</a:t>
            </a:r>
            <a:r>
              <a:rPr lang="en-GB" dirty="0" smtClean="0">
                <a:sym typeface="Symbol"/>
              </a:rPr>
              <a:t>, </a:t>
            </a:r>
            <a:r>
              <a:rPr lang="en-GB" i="1" dirty="0" smtClean="0">
                <a:sym typeface="Symbol"/>
              </a:rPr>
              <a:t>E[T]  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n log n</a:t>
            </a:r>
            <a:endParaRPr lang="en-GB" i="1" dirty="0" smtClean="0">
              <a:solidFill>
                <a:srgbClr val="002060"/>
              </a:solidFill>
            </a:endParaRPr>
          </a:p>
          <a:p>
            <a:r>
              <a:rPr lang="en-GB" i="1" dirty="0" smtClean="0"/>
              <a:t>G</a:t>
            </a:r>
            <a:r>
              <a:rPr lang="en-GB" dirty="0" smtClean="0"/>
              <a:t> is the cycle on </a:t>
            </a:r>
            <a:r>
              <a:rPr lang="en-GB" i="1" dirty="0" smtClean="0"/>
              <a:t>n</a:t>
            </a:r>
            <a:r>
              <a:rPr lang="en-GB" dirty="0" smtClean="0"/>
              <a:t> nodes, </a:t>
            </a:r>
            <a:r>
              <a:rPr lang="en-GB" i="1" u="sng" dirty="0" err="1" smtClean="0"/>
              <a:t>r</a:t>
            </a:r>
            <a:r>
              <a:rPr lang="en-GB" i="1" u="sng" baseline="-25000" dirty="0" err="1" smtClean="0"/>
              <a:t>ij</a:t>
            </a:r>
            <a:r>
              <a:rPr lang="en-GB" i="1" dirty="0" smtClean="0"/>
              <a:t>=1/2</a:t>
            </a:r>
            <a:r>
              <a:rPr lang="en-GB" dirty="0" smtClean="0"/>
              <a:t> for all </a:t>
            </a:r>
            <a:r>
              <a:rPr lang="en-GB" i="1" dirty="0" smtClean="0"/>
              <a:t>(</a:t>
            </a:r>
            <a:r>
              <a:rPr lang="en-GB" i="1" dirty="0" err="1" smtClean="0"/>
              <a:t>i,j</a:t>
            </a:r>
            <a:r>
              <a:rPr lang="en-GB" i="1" dirty="0" smtClean="0"/>
              <a:t>)</a:t>
            </a:r>
            <a:r>
              <a:rPr lang="en-GB" i="1" dirty="0" smtClean="0">
                <a:sym typeface="Symbol"/>
              </a:rPr>
              <a:t>E</a:t>
            </a:r>
          </a:p>
          <a:p>
            <a:pPr>
              <a:buNone/>
            </a:pPr>
            <a:r>
              <a:rPr lang="en-GB" i="1" dirty="0" smtClean="0">
                <a:sym typeface="Symbol"/>
              </a:rPr>
              <a:t>	  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(R)=4/n</a:t>
            </a:r>
            <a:r>
              <a:rPr lang="en-GB" i="1" dirty="0" smtClean="0">
                <a:sym typeface="Symbol"/>
              </a:rPr>
              <a:t>, </a:t>
            </a:r>
            <a:r>
              <a:rPr lang="en-GB" dirty="0" smtClean="0">
                <a:sym typeface="Symbol"/>
              </a:rPr>
              <a:t>bound is </a:t>
            </a:r>
            <a:r>
              <a:rPr lang="en-GB" dirty="0" smtClean="0">
                <a:solidFill>
                  <a:srgbClr val="002060"/>
                </a:solidFill>
                <a:sym typeface="Symbol"/>
              </a:rPr>
              <a:t>(n log n)/2</a:t>
            </a:r>
            <a:r>
              <a:rPr lang="en-GB" dirty="0" smtClean="0">
                <a:sym typeface="Symbol"/>
              </a:rPr>
              <a:t>, </a:t>
            </a:r>
            <a:r>
              <a:rPr lang="en-GB" i="1" dirty="0" smtClean="0">
                <a:sym typeface="Symbol"/>
              </a:rPr>
              <a:t>E[T] = 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n1</a:t>
            </a:r>
            <a:endParaRPr lang="en-GB" sz="2400" i="1" dirty="0" smtClean="0">
              <a:sym typeface="Symbo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Remarks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Rumor</a:t>
            </a:r>
            <a:r>
              <a:rPr lang="en-GB" dirty="0" smtClean="0"/>
              <a:t> spreading is</a:t>
            </a:r>
          </a:p>
          <a:p>
            <a:pPr lvl="1"/>
            <a:r>
              <a:rPr lang="en-GB" dirty="0" smtClean="0"/>
              <a:t>fast on the complete graph, expander graphs</a:t>
            </a:r>
          </a:p>
          <a:p>
            <a:pPr lvl="1"/>
            <a:r>
              <a:rPr lang="en-GB" dirty="0" smtClean="0"/>
              <a:t>slow on the cycle, grids, geometric random graphs</a:t>
            </a:r>
          </a:p>
          <a:p>
            <a:r>
              <a:rPr lang="en-GB" dirty="0" smtClean="0"/>
              <a:t>Can it be speeded up by passing the </a:t>
            </a:r>
            <a:r>
              <a:rPr lang="en-GB" dirty="0" err="1" smtClean="0"/>
              <a:t>rumor</a:t>
            </a:r>
            <a:r>
              <a:rPr lang="en-GB" dirty="0" smtClean="0"/>
              <a:t> to random contacts rather than </a:t>
            </a:r>
            <a:r>
              <a:rPr lang="en-GB" dirty="0" err="1" smtClean="0"/>
              <a:t>neighbors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Not obvious: sampling random contacts takes time</a:t>
            </a:r>
          </a:p>
          <a:p>
            <a:pPr lvl="1"/>
            <a:r>
              <a:rPr lang="en-GB" dirty="0" err="1" smtClean="0"/>
              <a:t>Dimakis</a:t>
            </a:r>
            <a:r>
              <a:rPr lang="en-GB" dirty="0" smtClean="0"/>
              <a:t>, </a:t>
            </a:r>
            <a:r>
              <a:rPr lang="en-GB" dirty="0" err="1" smtClean="0"/>
              <a:t>Sarwate</a:t>
            </a:r>
            <a:r>
              <a:rPr lang="en-GB" dirty="0" smtClean="0"/>
              <a:t>, Wainwright: Geographic gossip</a:t>
            </a:r>
          </a:p>
          <a:p>
            <a:pPr lvl="1"/>
            <a:r>
              <a:rPr lang="en-GB" dirty="0" err="1" smtClean="0"/>
              <a:t>Benezit</a:t>
            </a:r>
            <a:r>
              <a:rPr lang="en-GB" dirty="0" smtClean="0"/>
              <a:t>, </a:t>
            </a:r>
            <a:r>
              <a:rPr lang="en-GB" dirty="0" err="1" smtClean="0"/>
              <a:t>Dimakis</a:t>
            </a:r>
            <a:r>
              <a:rPr lang="en-GB" dirty="0" smtClean="0"/>
              <a:t>, </a:t>
            </a:r>
            <a:r>
              <a:rPr lang="en-GB" dirty="0" err="1" smtClean="0"/>
              <a:t>Thiran</a:t>
            </a:r>
            <a:r>
              <a:rPr lang="en-GB" dirty="0" smtClean="0"/>
              <a:t>, </a:t>
            </a:r>
            <a:r>
              <a:rPr lang="en-GB" dirty="0" err="1" smtClean="0"/>
              <a:t>Vetterli</a:t>
            </a:r>
            <a:r>
              <a:rPr lang="en-GB" dirty="0" smtClean="0"/>
              <a:t>: Randomized path averaging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models: stifling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Stop spreading </a:t>
            </a:r>
            <a:r>
              <a:rPr lang="en-GB" dirty="0" err="1" smtClean="0"/>
              <a:t>rumors</a:t>
            </a:r>
            <a:r>
              <a:rPr lang="en-GB" dirty="0" smtClean="0"/>
              <a:t> when they are stale</a:t>
            </a:r>
          </a:p>
          <a:p>
            <a:r>
              <a:rPr lang="en-GB" dirty="0" smtClean="0"/>
              <a:t>Nodes may be uninformed (U), spreaders (I) or </a:t>
            </a:r>
            <a:r>
              <a:rPr lang="en-GB" dirty="0" err="1" smtClean="0"/>
              <a:t>stiflers</a:t>
            </a:r>
            <a:r>
              <a:rPr lang="en-GB" dirty="0" smtClean="0"/>
              <a:t> (S)</a:t>
            </a:r>
          </a:p>
          <a:p>
            <a:pPr lvl="1"/>
            <a:r>
              <a:rPr lang="en-GB" dirty="0" smtClean="0"/>
              <a:t>U+I = I+I; I+I = I+S; I+S = S+S</a:t>
            </a:r>
          </a:p>
          <a:p>
            <a:r>
              <a:rPr lang="en-GB" dirty="0" err="1" smtClean="0"/>
              <a:t>Rumor</a:t>
            </a:r>
            <a:r>
              <a:rPr lang="en-GB" dirty="0" smtClean="0"/>
              <a:t> only reaches a fraction of population, rather than all nodes</a:t>
            </a:r>
          </a:p>
          <a:p>
            <a:pPr lvl="1"/>
            <a:r>
              <a:rPr lang="en-GB" dirty="0" smtClean="0"/>
              <a:t>Daley &amp; Kendall, Maki &amp; Thomson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models: push-pull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Discrete time model:</a:t>
            </a:r>
          </a:p>
          <a:p>
            <a:r>
              <a:rPr lang="en-GB" dirty="0" smtClean="0"/>
              <a:t>Push is effective in early stages</a:t>
            </a:r>
          </a:p>
          <a:p>
            <a:r>
              <a:rPr lang="en-GB" dirty="0" smtClean="0"/>
              <a:t>In late stages, Pull is much better</a:t>
            </a:r>
          </a:p>
          <a:p>
            <a:r>
              <a:rPr lang="en-GB" dirty="0" smtClean="0"/>
              <a:t>Say fraction </a:t>
            </a:r>
            <a:r>
              <a:rPr lang="en-GB" dirty="0" smtClean="0">
                <a:sym typeface="Symbol"/>
              </a:rPr>
              <a:t> of nodes is uninformed at time </a:t>
            </a:r>
            <a:r>
              <a:rPr lang="en-GB" i="1" dirty="0" smtClean="0">
                <a:sym typeface="Symbol"/>
              </a:rPr>
              <a:t>t</a:t>
            </a:r>
          </a:p>
          <a:p>
            <a:pPr lvl="1"/>
            <a:r>
              <a:rPr lang="en-GB" dirty="0" smtClean="0"/>
              <a:t>Push: </a:t>
            </a:r>
            <a:r>
              <a:rPr lang="en-GB" dirty="0" smtClean="0">
                <a:sym typeface="Symbol"/>
              </a:rPr>
              <a:t> e uninformed at time </a:t>
            </a:r>
            <a:r>
              <a:rPr lang="en-GB" i="1" dirty="0" smtClean="0">
                <a:sym typeface="Symbol"/>
              </a:rPr>
              <a:t>t+1</a:t>
            </a:r>
          </a:p>
          <a:p>
            <a:pPr lvl="1"/>
            <a:r>
              <a:rPr lang="en-GB" dirty="0" smtClean="0">
                <a:sym typeface="Symbol"/>
              </a:rPr>
              <a:t>Pull :  </a:t>
            </a:r>
            <a:r>
              <a:rPr lang="en-GB" baseline="30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 uninformed at time </a:t>
            </a:r>
            <a:r>
              <a:rPr lang="en-GB" i="1" dirty="0" smtClean="0">
                <a:sym typeface="Symbol"/>
              </a:rPr>
              <a:t>t+1</a:t>
            </a:r>
          </a:p>
          <a:p>
            <a:r>
              <a:rPr lang="en-GB" dirty="0" smtClean="0"/>
              <a:t>Exploited by Karp et al. to reduce number of messages required, from </a:t>
            </a:r>
            <a:r>
              <a:rPr lang="en-GB" i="1" dirty="0" err="1" smtClean="0"/>
              <a:t>nlog</a:t>
            </a:r>
            <a:r>
              <a:rPr lang="en-GB" i="1" dirty="0" smtClean="0"/>
              <a:t>(n)</a:t>
            </a:r>
            <a:r>
              <a:rPr lang="en-GB" dirty="0" smtClean="0"/>
              <a:t> to </a:t>
            </a:r>
            <a:r>
              <a:rPr lang="en-GB" i="1" dirty="0" err="1" smtClean="0"/>
              <a:t>nloglog</a:t>
            </a:r>
            <a:r>
              <a:rPr lang="en-GB" i="1" dirty="0" smtClean="0"/>
              <a:t>(n)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Consensus: de </a:t>
            </a:r>
            <a:r>
              <a:rPr lang="en-GB" dirty="0" err="1" smtClean="0"/>
              <a:t>Groot</a:t>
            </a:r>
            <a:r>
              <a:rPr lang="en-GB" dirty="0" smtClean="0"/>
              <a:t>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i="1" dirty="0" smtClean="0">
                <a:solidFill>
                  <a:srgbClr val="002060"/>
                </a:solidFill>
              </a:rPr>
              <a:t>n</a:t>
            </a:r>
            <a:r>
              <a:rPr lang="en-GB" dirty="0" smtClean="0"/>
              <a:t> agents, initial opinions </a:t>
            </a:r>
            <a:r>
              <a:rPr lang="en-GB" i="1" dirty="0" smtClean="0">
                <a:solidFill>
                  <a:srgbClr val="002060"/>
                </a:solidFill>
              </a:rPr>
              <a:t>x</a:t>
            </a:r>
            <a:r>
              <a:rPr lang="en-GB" i="1" baseline="-25000" dirty="0" smtClean="0">
                <a:solidFill>
                  <a:srgbClr val="002060"/>
                </a:solidFill>
              </a:rPr>
              <a:t>i</a:t>
            </a:r>
            <a:r>
              <a:rPr lang="en-GB" i="1" dirty="0" smtClean="0">
                <a:solidFill>
                  <a:srgbClr val="002060"/>
                </a:solidFill>
              </a:rPr>
              <a:t>(0)</a:t>
            </a:r>
            <a:r>
              <a:rPr lang="en-GB" dirty="0" smtClean="0"/>
              <a:t>, </a:t>
            </a:r>
            <a:r>
              <a:rPr lang="en-GB" i="1" dirty="0" err="1" smtClean="0"/>
              <a:t>i</a:t>
            </a:r>
            <a:r>
              <a:rPr lang="en-GB" i="1" dirty="0" smtClean="0"/>
              <a:t>=1,...,n</a:t>
            </a:r>
          </a:p>
          <a:p>
            <a:r>
              <a:rPr lang="en-GB" dirty="0" smtClean="0"/>
              <a:t>Discrete time</a:t>
            </a:r>
          </a:p>
          <a:p>
            <a:r>
              <a:rPr lang="en-GB" dirty="0" smtClean="0"/>
              <a:t>Agents update opinions according to</a:t>
            </a:r>
          </a:p>
          <a:p>
            <a:pPr>
              <a:buNone/>
            </a:pPr>
            <a:r>
              <a:rPr lang="en-GB" dirty="0" smtClean="0"/>
              <a:t>			</a:t>
            </a:r>
            <a:r>
              <a:rPr lang="en-GB" i="1" dirty="0" smtClean="0">
                <a:solidFill>
                  <a:srgbClr val="002060"/>
                </a:solidFill>
              </a:rPr>
              <a:t>x</a:t>
            </a:r>
            <a:r>
              <a:rPr lang="en-GB" i="1" baseline="-25000" dirty="0" smtClean="0">
                <a:solidFill>
                  <a:srgbClr val="002060"/>
                </a:solidFill>
              </a:rPr>
              <a:t>i</a:t>
            </a:r>
            <a:r>
              <a:rPr lang="en-GB" i="1" dirty="0" smtClean="0">
                <a:solidFill>
                  <a:srgbClr val="002060"/>
                </a:solidFill>
              </a:rPr>
              <a:t>(t+1) = 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</a:t>
            </a:r>
            <a:r>
              <a:rPr lang="en-GB" i="1" baseline="-25000" dirty="0" smtClean="0">
                <a:solidFill>
                  <a:srgbClr val="002060"/>
                </a:solidFill>
                <a:sym typeface="Symbol"/>
              </a:rPr>
              <a:t>j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 </a:t>
            </a:r>
            <a:r>
              <a:rPr lang="en-GB" i="1" dirty="0" err="1" smtClean="0">
                <a:solidFill>
                  <a:srgbClr val="002060"/>
                </a:solidFill>
              </a:rPr>
              <a:t>p</a:t>
            </a:r>
            <a:r>
              <a:rPr lang="en-GB" i="1" baseline="-25000" dirty="0" err="1" smtClean="0">
                <a:solidFill>
                  <a:srgbClr val="002060"/>
                </a:solidFill>
              </a:rPr>
              <a:t>ij</a:t>
            </a:r>
            <a:r>
              <a:rPr lang="en-GB" i="1" dirty="0" smtClean="0">
                <a:solidFill>
                  <a:srgbClr val="002060"/>
                </a:solidFill>
              </a:rPr>
              <a:t> </a:t>
            </a:r>
            <a:r>
              <a:rPr lang="en-GB" i="1" dirty="0" err="1" smtClean="0">
                <a:solidFill>
                  <a:srgbClr val="002060"/>
                </a:solidFill>
              </a:rPr>
              <a:t>x</a:t>
            </a:r>
            <a:r>
              <a:rPr lang="en-GB" i="1" baseline="-25000" dirty="0" err="1" smtClean="0">
                <a:solidFill>
                  <a:srgbClr val="002060"/>
                </a:solidFill>
              </a:rPr>
              <a:t>j</a:t>
            </a:r>
            <a:r>
              <a:rPr lang="en-GB" i="1" dirty="0" smtClean="0">
                <a:solidFill>
                  <a:srgbClr val="002060"/>
                </a:solidFill>
              </a:rPr>
              <a:t>(t),</a:t>
            </a:r>
          </a:p>
          <a:p>
            <a:pPr>
              <a:buNone/>
            </a:pPr>
            <a:r>
              <a:rPr lang="en-GB" dirty="0" smtClean="0"/>
              <a:t>where </a:t>
            </a:r>
            <a:r>
              <a:rPr lang="en-GB" i="1" dirty="0" smtClean="0"/>
              <a:t>P </a:t>
            </a:r>
            <a:r>
              <a:rPr lang="en-GB" dirty="0" smtClean="0"/>
              <a:t>is a stochastic matrix</a:t>
            </a:r>
          </a:p>
          <a:p>
            <a:pPr>
              <a:buNone/>
            </a:pPr>
            <a:r>
              <a:rPr lang="en-GB" i="1" dirty="0" smtClean="0">
                <a:solidFill>
                  <a:srgbClr val="002060"/>
                </a:solidFill>
              </a:rPr>
              <a:t>Do all agents reach consensus on a value? </a:t>
            </a:r>
          </a:p>
          <a:p>
            <a:pPr>
              <a:buNone/>
            </a:pPr>
            <a:r>
              <a:rPr lang="en-GB" i="1" dirty="0" smtClean="0">
                <a:solidFill>
                  <a:srgbClr val="002060"/>
                </a:solidFill>
              </a:rPr>
              <a:t>If so, what is the consensus value, and how long does it take?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for de </a:t>
            </a:r>
            <a:r>
              <a:rPr lang="en-GB" dirty="0" err="1" smtClean="0"/>
              <a:t>Groot</a:t>
            </a:r>
            <a:r>
              <a:rPr lang="en-GB" dirty="0" smtClean="0"/>
              <a:t>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Recursion is </a:t>
            </a:r>
            <a:r>
              <a:rPr lang="en-GB" b="1" dirty="0" smtClean="0">
                <a:solidFill>
                  <a:srgbClr val="002060"/>
                </a:solidFill>
              </a:rPr>
              <a:t>x</a:t>
            </a:r>
            <a:r>
              <a:rPr lang="en-GB" i="1" dirty="0" smtClean="0">
                <a:solidFill>
                  <a:srgbClr val="002060"/>
                </a:solidFill>
              </a:rPr>
              <a:t>(t+1)=</a:t>
            </a:r>
            <a:r>
              <a:rPr lang="en-GB" i="1" dirty="0" err="1" smtClean="0">
                <a:solidFill>
                  <a:srgbClr val="002060"/>
                </a:solidFill>
              </a:rPr>
              <a:t>P</a:t>
            </a:r>
            <a:r>
              <a:rPr lang="en-GB" b="1" dirty="0" err="1" smtClean="0">
                <a:solidFill>
                  <a:srgbClr val="002060"/>
                </a:solidFill>
              </a:rPr>
              <a:t>x</a:t>
            </a:r>
            <a:r>
              <a:rPr lang="en-GB" i="1" dirty="0" smtClean="0">
                <a:solidFill>
                  <a:srgbClr val="002060"/>
                </a:solidFill>
              </a:rPr>
              <a:t>(t) </a:t>
            </a:r>
            <a:endParaRPr lang="en-GB" dirty="0" smtClean="0">
              <a:solidFill>
                <a:srgbClr val="002060"/>
              </a:solidFill>
            </a:endParaRPr>
          </a:p>
          <a:p>
            <a:r>
              <a:rPr lang="en-GB" dirty="0" smtClean="0"/>
              <a:t>Reaching consensus means </a:t>
            </a:r>
            <a:r>
              <a:rPr lang="en-GB" b="1" dirty="0" smtClean="0"/>
              <a:t>x</a:t>
            </a:r>
            <a:r>
              <a:rPr lang="en-GB" i="1" dirty="0" smtClean="0"/>
              <a:t>(t)</a:t>
            </a:r>
            <a:r>
              <a:rPr lang="en-GB" i="1" dirty="0" smtClean="0">
                <a:sym typeface="Symbol"/>
              </a:rPr>
              <a:t> c</a:t>
            </a:r>
            <a:r>
              <a:rPr lang="en-GB" b="1" dirty="0" smtClean="0">
                <a:sym typeface="Symbol"/>
              </a:rPr>
              <a:t>1</a:t>
            </a:r>
            <a:r>
              <a:rPr lang="en-GB" dirty="0" smtClean="0">
                <a:sym typeface="Symbol"/>
              </a:rPr>
              <a:t> as </a:t>
            </a:r>
            <a:r>
              <a:rPr lang="en-GB" i="1" dirty="0" smtClean="0">
                <a:sym typeface="Symbol"/>
              </a:rPr>
              <a:t>t</a:t>
            </a:r>
            <a:r>
              <a:rPr lang="en-GB" dirty="0" smtClean="0">
                <a:sym typeface="Symbol"/>
              </a:rPr>
              <a:t>, where </a:t>
            </a:r>
            <a:r>
              <a:rPr lang="en-GB" i="1" dirty="0" smtClean="0">
                <a:sym typeface="Symbol"/>
              </a:rPr>
              <a:t>c</a:t>
            </a:r>
            <a:r>
              <a:rPr lang="en-GB" dirty="0" smtClean="0">
                <a:sym typeface="Symbol"/>
              </a:rPr>
              <a:t> is a constant and </a:t>
            </a:r>
            <a:r>
              <a:rPr lang="en-GB" i="1" dirty="0" smtClean="0">
                <a:sym typeface="Symbol"/>
              </a:rPr>
              <a:t>1</a:t>
            </a:r>
            <a:r>
              <a:rPr lang="en-GB" dirty="0" smtClean="0">
                <a:sym typeface="Symbol"/>
              </a:rPr>
              <a:t> is the all-1 vector</a:t>
            </a:r>
          </a:p>
          <a:p>
            <a:r>
              <a:rPr lang="en-GB" dirty="0" smtClean="0">
                <a:sym typeface="Symbol"/>
              </a:rPr>
              <a:t>This is guaranteed for all initial conditions if and only if </a:t>
            </a:r>
            <a:r>
              <a:rPr lang="en-GB" i="1" dirty="0" smtClean="0">
                <a:sym typeface="Symbol"/>
              </a:rPr>
              <a:t>P</a:t>
            </a:r>
            <a:r>
              <a:rPr lang="en-GB" dirty="0" smtClean="0">
                <a:sym typeface="Symbol"/>
              </a:rPr>
              <a:t> is irreducible and </a:t>
            </a:r>
            <a:r>
              <a:rPr lang="en-GB" dirty="0" err="1" smtClean="0">
                <a:sym typeface="Symbol"/>
              </a:rPr>
              <a:t>aperiodic</a:t>
            </a:r>
            <a:endParaRPr lang="en-GB" dirty="0" smtClean="0">
              <a:sym typeface="Symbol"/>
            </a:endParaRPr>
          </a:p>
          <a:p>
            <a:r>
              <a:rPr lang="en-GB" dirty="0" smtClean="0">
                <a:sym typeface="Symbol"/>
              </a:rPr>
              <a:t>Consensus value is </a:t>
            </a:r>
            <a:r>
              <a:rPr lang="en-GB" b="1" dirty="0" smtClean="0">
                <a:sym typeface="Symbol"/>
              </a:rPr>
              <a:t>x</a:t>
            </a:r>
            <a:r>
              <a:rPr lang="en-GB" i="1" dirty="0" smtClean="0">
                <a:sym typeface="Symbol"/>
              </a:rPr>
              <a:t>(0)</a:t>
            </a:r>
            <a:r>
              <a:rPr lang="en-GB" dirty="0" smtClean="0">
                <a:sym typeface="Symbol"/>
              </a:rPr>
              <a:t>, where  is the unique invariant distribution of </a:t>
            </a:r>
            <a:r>
              <a:rPr lang="en-GB" i="1" dirty="0" smtClean="0">
                <a:sym typeface="Symbol"/>
              </a:rPr>
              <a:t>P</a:t>
            </a:r>
            <a:endParaRPr lang="en-GB" dirty="0" smtClean="0">
              <a:sym typeface="Symbol"/>
            </a:endParaRPr>
          </a:p>
          <a:p>
            <a:r>
              <a:rPr lang="en-GB" dirty="0" smtClean="0">
                <a:sym typeface="Symbol"/>
              </a:rPr>
              <a:t>Time to reach consensus is determined by the spectral gap of </a:t>
            </a:r>
            <a:r>
              <a:rPr lang="en-GB" i="1" dirty="0" smtClean="0">
                <a:sym typeface="Symbol"/>
              </a:rPr>
              <a:t>P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Consensus: the voter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>
                <a:solidFill>
                  <a:srgbClr val="002060"/>
                </a:solidFill>
              </a:rPr>
              <a:t>n</a:t>
            </a:r>
            <a:r>
              <a:rPr lang="en-GB" dirty="0" smtClean="0"/>
              <a:t> agents, with opinions in </a:t>
            </a:r>
            <a:r>
              <a:rPr lang="en-GB" i="1" dirty="0" smtClean="0">
                <a:solidFill>
                  <a:srgbClr val="002060"/>
                </a:solidFill>
              </a:rPr>
              <a:t>{0,1}</a:t>
            </a:r>
          </a:p>
          <a:p>
            <a:r>
              <a:rPr lang="en-GB" dirty="0" smtClean="0"/>
              <a:t>Agent </a:t>
            </a:r>
            <a:r>
              <a:rPr lang="en-GB" i="1" dirty="0" err="1" smtClean="0"/>
              <a:t>i</a:t>
            </a:r>
            <a:r>
              <a:rPr lang="en-GB" i="1" dirty="0" smtClean="0"/>
              <a:t> </a:t>
            </a:r>
            <a:r>
              <a:rPr lang="en-GB" dirty="0" smtClean="0"/>
              <a:t>contacts agents </a:t>
            </a:r>
            <a:r>
              <a:rPr lang="en-GB" i="1" dirty="0" smtClean="0"/>
              <a:t>j </a:t>
            </a:r>
            <a:r>
              <a:rPr lang="en-GB" dirty="0" smtClean="0"/>
              <a:t>at the points of a </a:t>
            </a:r>
            <a:r>
              <a:rPr lang="en-GB" dirty="0" smtClean="0">
                <a:solidFill>
                  <a:srgbClr val="002060"/>
                </a:solidFill>
              </a:rPr>
              <a:t>Poisson(</a:t>
            </a:r>
            <a:r>
              <a:rPr lang="en-GB" i="1" dirty="0" err="1" smtClean="0">
                <a:solidFill>
                  <a:srgbClr val="002060"/>
                </a:solidFill>
              </a:rPr>
              <a:t>q</a:t>
            </a:r>
            <a:r>
              <a:rPr lang="en-GB" i="1" baseline="-25000" dirty="0" err="1" smtClean="0">
                <a:solidFill>
                  <a:srgbClr val="002060"/>
                </a:solidFill>
              </a:rPr>
              <a:t>ij</a:t>
            </a:r>
            <a:r>
              <a:rPr lang="en-GB" dirty="0" smtClean="0">
                <a:solidFill>
                  <a:srgbClr val="002060"/>
                </a:solidFill>
              </a:rPr>
              <a:t>)</a:t>
            </a:r>
            <a:r>
              <a:rPr lang="en-GB" dirty="0" smtClean="0"/>
              <a:t> process, and adopts its opinion</a:t>
            </a:r>
          </a:p>
          <a:p>
            <a:r>
              <a:rPr lang="en-GB" dirty="0" smtClean="0"/>
              <a:t>Once all agents have the same opinion, no further change is possible</a:t>
            </a:r>
          </a:p>
          <a:p>
            <a:pPr>
              <a:buNone/>
            </a:pPr>
            <a:r>
              <a:rPr lang="en-GB" i="1" dirty="0" smtClean="0">
                <a:solidFill>
                  <a:srgbClr val="002060"/>
                </a:solidFill>
              </a:rPr>
              <a:t>How long does it take to reach consensus?</a:t>
            </a:r>
          </a:p>
          <a:p>
            <a:pPr>
              <a:buNone/>
            </a:pPr>
            <a:r>
              <a:rPr lang="en-GB" i="1" dirty="0" smtClean="0">
                <a:solidFill>
                  <a:srgbClr val="002060"/>
                </a:solidFill>
              </a:rPr>
              <a:t>What is the probability that the consensus value is 1?</a:t>
            </a:r>
            <a:endParaRPr lang="en-GB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voter model </a:t>
            </a:r>
            <a:r>
              <a:rPr lang="en-GB" smtClean="0"/>
              <a:t>in pictures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1752600" y="2819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971800" y="2286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810000" y="5257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6477000" y="3886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257800" y="2514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828800" y="4800600"/>
            <a:ext cx="381000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352800" y="3505200"/>
            <a:ext cx="381000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181600" y="4343400"/>
            <a:ext cx="381000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6934200" y="2362200"/>
            <a:ext cx="381000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7086600" y="5257800"/>
            <a:ext cx="381000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191000" y="1752600"/>
            <a:ext cx="381000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/>
          <p:cNvCxnSpPr>
            <a:stCxn id="4" idx="5"/>
            <a:endCxn id="10" idx="2"/>
          </p:cNvCxnSpPr>
          <p:nvPr/>
        </p:nvCxnSpPr>
        <p:spPr>
          <a:xfrm>
            <a:off x="2077804" y="3144604"/>
            <a:ext cx="1274996" cy="5510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1"/>
            <a:endCxn id="4" idx="6"/>
          </p:cNvCxnSpPr>
          <p:nvPr/>
        </p:nvCxnSpPr>
        <p:spPr>
          <a:xfrm flipH="1" flipV="1">
            <a:off x="2133600" y="3009900"/>
            <a:ext cx="1274996" cy="5510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7"/>
            <a:endCxn id="14" idx="4"/>
          </p:cNvCxnSpPr>
          <p:nvPr/>
        </p:nvCxnSpPr>
        <p:spPr>
          <a:xfrm flipV="1">
            <a:off x="3678004" y="2133600"/>
            <a:ext cx="703496" cy="14273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4"/>
          </p:cNvCxnSpPr>
          <p:nvPr/>
        </p:nvCxnSpPr>
        <p:spPr>
          <a:xfrm flipH="1">
            <a:off x="5410200" y="2895600"/>
            <a:ext cx="38100" cy="1447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6"/>
            <a:endCxn id="6" idx="2"/>
          </p:cNvCxnSpPr>
          <p:nvPr/>
        </p:nvCxnSpPr>
        <p:spPr>
          <a:xfrm>
            <a:off x="2209800" y="4991100"/>
            <a:ext cx="16002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1"/>
            <a:endCxn id="8" idx="5"/>
          </p:cNvCxnSpPr>
          <p:nvPr/>
        </p:nvCxnSpPr>
        <p:spPr>
          <a:xfrm flipH="1" flipV="1">
            <a:off x="5583004" y="2839804"/>
            <a:ext cx="949792" cy="11021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Rumor</a:t>
            </a:r>
            <a:r>
              <a:rPr lang="en-GB" dirty="0" smtClean="0"/>
              <a:t> spreading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Population of size </a:t>
            </a:r>
            <a:r>
              <a:rPr lang="en-GB" i="1" dirty="0" smtClean="0"/>
              <a:t>n</a:t>
            </a:r>
            <a:endParaRPr lang="en-GB" dirty="0" smtClean="0"/>
          </a:p>
          <a:p>
            <a:r>
              <a:rPr lang="en-GB" dirty="0" smtClean="0"/>
              <a:t>One person knows a </a:t>
            </a:r>
            <a:r>
              <a:rPr lang="en-GB" dirty="0" err="1" smtClean="0"/>
              <a:t>rumor</a:t>
            </a:r>
            <a:r>
              <a:rPr lang="en-GB" dirty="0" smtClean="0"/>
              <a:t> at time 0</a:t>
            </a:r>
          </a:p>
          <a:p>
            <a:r>
              <a:rPr lang="en-GB" dirty="0" smtClean="0"/>
              <a:t>Time is discrete</a:t>
            </a:r>
          </a:p>
          <a:p>
            <a:r>
              <a:rPr lang="en-GB" dirty="0" smtClean="0"/>
              <a:t>In each time step, each person who knows the </a:t>
            </a:r>
            <a:r>
              <a:rPr lang="en-GB" dirty="0" err="1" smtClean="0"/>
              <a:t>rumor</a:t>
            </a:r>
            <a:r>
              <a:rPr lang="en-GB" dirty="0" smtClean="0"/>
              <a:t> chooses another person at random and informs them of it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002060"/>
                </a:solidFill>
              </a:rPr>
              <a:t>How long before everyone knows the </a:t>
            </a:r>
            <a:r>
              <a:rPr lang="en-GB" dirty="0" err="1" smtClean="0">
                <a:solidFill>
                  <a:srgbClr val="002060"/>
                </a:solidFill>
              </a:rPr>
              <a:t>rumor</a:t>
            </a:r>
            <a:r>
              <a:rPr lang="en-GB" dirty="0" smtClean="0">
                <a:solidFill>
                  <a:srgbClr val="002060"/>
                </a:solidFill>
              </a:rPr>
              <a:t>?</a:t>
            </a:r>
            <a:endParaRPr lang="en-GB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Voter model on the complete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agents can contact all other agents.</a:t>
            </a:r>
          </a:p>
          <a:p>
            <a:r>
              <a:rPr lang="en-GB" dirty="0" smtClean="0"/>
              <a:t>They do so at equal rates: </a:t>
            </a:r>
            <a:r>
              <a:rPr lang="en-GB" i="1" dirty="0" err="1" smtClean="0">
                <a:solidFill>
                  <a:srgbClr val="002060"/>
                </a:solidFill>
              </a:rPr>
              <a:t>q</a:t>
            </a:r>
            <a:r>
              <a:rPr lang="en-GB" i="1" baseline="-25000" dirty="0" err="1" smtClean="0">
                <a:solidFill>
                  <a:srgbClr val="002060"/>
                </a:solidFill>
              </a:rPr>
              <a:t>ij</a:t>
            </a:r>
            <a:r>
              <a:rPr lang="en-GB" i="1" dirty="0" smtClean="0">
                <a:solidFill>
                  <a:srgbClr val="002060"/>
                </a:solidFill>
              </a:rPr>
              <a:t> = 1/n </a:t>
            </a:r>
            <a:r>
              <a:rPr lang="en-GB" dirty="0" smtClean="0"/>
              <a:t>for all </a:t>
            </a:r>
            <a:r>
              <a:rPr lang="en-GB" i="1" dirty="0" err="1" smtClean="0"/>
              <a:t>i,j</a:t>
            </a:r>
            <a:endParaRPr lang="en-GB" i="1" dirty="0" smtClean="0"/>
          </a:p>
          <a:p>
            <a:r>
              <a:rPr lang="en-GB" dirty="0" smtClean="0"/>
              <a:t>Equivalently, </a:t>
            </a:r>
          </a:p>
          <a:p>
            <a:pPr lvl="1"/>
            <a:r>
              <a:rPr lang="en-GB" dirty="0" smtClean="0"/>
              <a:t>each undirected edge is activated at rate </a:t>
            </a:r>
            <a:r>
              <a:rPr lang="en-GB" i="1" dirty="0" smtClean="0">
                <a:solidFill>
                  <a:srgbClr val="002060"/>
                </a:solidFill>
              </a:rPr>
              <a:t>2/n</a:t>
            </a:r>
            <a:r>
              <a:rPr lang="en-GB" dirty="0" smtClean="0"/>
              <a:t>, </a:t>
            </a:r>
          </a:p>
          <a:p>
            <a:pPr lvl="1"/>
            <a:r>
              <a:rPr lang="en-GB" dirty="0" smtClean="0"/>
              <a:t>and then oriented at random</a:t>
            </a:r>
          </a:p>
          <a:p>
            <a:pPr lvl="1"/>
            <a:r>
              <a:rPr lang="en-GB" dirty="0" smtClean="0"/>
              <a:t>agent at tail of arrow copies agent at head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Voter model on complete graph is same as Moran model in population genetics</a:t>
            </a:r>
          </a:p>
          <a:p>
            <a:pPr lvl="1"/>
            <a:r>
              <a:rPr lang="en-GB" dirty="0" smtClean="0"/>
              <a:t>also used to model cultural transmission, and</a:t>
            </a:r>
          </a:p>
          <a:p>
            <a:pPr lvl="1"/>
            <a:r>
              <a:rPr lang="en-GB" dirty="0" smtClean="0"/>
              <a:t>competition between products or technologies, especially with network externalities</a:t>
            </a:r>
          </a:p>
          <a:p>
            <a:r>
              <a:rPr lang="en-GB" dirty="0" smtClean="0"/>
              <a:t>Consensus is important in distributed systems and algorithms</a:t>
            </a:r>
          </a:p>
          <a:p>
            <a:pPr lvl="1"/>
            <a:r>
              <a:rPr lang="en-GB" dirty="0" smtClean="0"/>
              <a:t>and in collective decision making in biology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state: complete graph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Each direction equally likely to be chosen.</a:t>
            </a:r>
          </a:p>
          <a:p>
            <a:r>
              <a:rPr lang="en-GB" dirty="0" smtClean="0"/>
              <a:t>So, 0</a:t>
            </a:r>
            <a:r>
              <a:rPr lang="en-GB" dirty="0" smtClean="0">
                <a:sym typeface="Symbol"/>
              </a:rPr>
              <a:t>1 and 10 are equally likely transitions. Hence,</a:t>
            </a:r>
          </a:p>
          <a:p>
            <a:pPr lvl="1"/>
            <a:r>
              <a:rPr lang="en-GB" dirty="0" smtClean="0">
                <a:sym typeface="Symbol"/>
              </a:rPr>
              <a:t>number of 1s is a martingale.</a:t>
            </a:r>
          </a:p>
          <a:p>
            <a:pPr lvl="1"/>
            <a:r>
              <a:rPr lang="en-GB" dirty="0" smtClean="0">
                <a:sym typeface="Symbol"/>
              </a:rPr>
              <a:t>P(consensus value is 1) = initial fraction of 1s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2209800" y="1905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410200" y="1905000"/>
            <a:ext cx="533400" cy="5334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>
            <a:stCxn id="4" idx="7"/>
            <a:endCxn id="5" idx="1"/>
          </p:cNvCxnSpPr>
          <p:nvPr/>
        </p:nvCxnSpPr>
        <p:spPr>
          <a:xfrm>
            <a:off x="2665085" y="1983115"/>
            <a:ext cx="282323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3"/>
            <a:endCxn id="4" idx="5"/>
          </p:cNvCxnSpPr>
          <p:nvPr/>
        </p:nvCxnSpPr>
        <p:spPr>
          <a:xfrm flipH="1">
            <a:off x="2665085" y="2360285"/>
            <a:ext cx="282323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state: general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Contact rates </a:t>
            </a:r>
            <a:r>
              <a:rPr lang="en-GB" dirty="0" err="1" smtClean="0"/>
              <a:t>q</a:t>
            </a:r>
            <a:r>
              <a:rPr lang="en-GB" baseline="-25000" dirty="0" err="1" smtClean="0"/>
              <a:t>ij</a:t>
            </a:r>
            <a:r>
              <a:rPr lang="en-GB" dirty="0" smtClean="0"/>
              <a:t>, </a:t>
            </a:r>
            <a:r>
              <a:rPr lang="en-GB" dirty="0" err="1" smtClean="0"/>
              <a:t>i</a:t>
            </a:r>
            <a:r>
              <a:rPr lang="en-GB" dirty="0" err="1" smtClean="0">
                <a:sym typeface="Symbol"/>
              </a:rPr>
              <a:t>j</a:t>
            </a:r>
            <a:endParaRPr lang="en-GB" dirty="0" smtClean="0">
              <a:sym typeface="Symbol"/>
            </a:endParaRPr>
          </a:p>
          <a:p>
            <a:r>
              <a:rPr lang="en-GB" dirty="0" smtClean="0">
                <a:sym typeface="Symbol"/>
              </a:rPr>
              <a:t>Define </a:t>
            </a:r>
            <a:r>
              <a:rPr lang="en-GB" dirty="0" err="1" smtClean="0">
                <a:sym typeface="Symbol"/>
              </a:rPr>
              <a:t>q</a:t>
            </a:r>
            <a:r>
              <a:rPr lang="en-GB" baseline="-25000" dirty="0" err="1" smtClean="0">
                <a:sym typeface="Symbol"/>
              </a:rPr>
              <a:t>ii</a:t>
            </a:r>
            <a:r>
              <a:rPr lang="en-GB" dirty="0" smtClean="0">
                <a:sym typeface="Symbol"/>
              </a:rPr>
              <a:t> = </a:t>
            </a:r>
            <a:r>
              <a:rPr lang="en-GB" baseline="-25000" dirty="0" err="1" smtClean="0">
                <a:sym typeface="Symbol"/>
              </a:rPr>
              <a:t>ji</a:t>
            </a:r>
            <a:r>
              <a:rPr lang="en-GB" dirty="0" smtClean="0">
                <a:sym typeface="Symbol"/>
              </a:rPr>
              <a:t> </a:t>
            </a:r>
            <a:r>
              <a:rPr lang="en-GB" dirty="0" err="1" smtClean="0">
                <a:sym typeface="Symbol"/>
              </a:rPr>
              <a:t>q</a:t>
            </a:r>
            <a:r>
              <a:rPr lang="en-GB" baseline="-25000" dirty="0" err="1" smtClean="0">
                <a:sym typeface="Symbol"/>
              </a:rPr>
              <a:t>ij</a:t>
            </a:r>
            <a:endParaRPr lang="en-GB" baseline="-25000" dirty="0" smtClean="0">
              <a:sym typeface="Symbol"/>
            </a:endParaRPr>
          </a:p>
          <a:p>
            <a:r>
              <a:rPr lang="en-GB" dirty="0" smtClean="0">
                <a:sym typeface="Symbol"/>
              </a:rPr>
              <a:t>Assume Q is an irreducible rate matrix</a:t>
            </a:r>
          </a:p>
          <a:p>
            <a:r>
              <a:rPr lang="en-GB" dirty="0" smtClean="0">
                <a:sym typeface="Symbol"/>
              </a:rPr>
              <a:t>Then it has unique invariant distribution </a:t>
            </a:r>
          </a:p>
          <a:p>
            <a:pPr>
              <a:buNone/>
            </a:pPr>
            <a:r>
              <a:rPr lang="en-GB" dirty="0" err="1" smtClean="0">
                <a:sym typeface="Symbol"/>
              </a:rPr>
              <a:t>Hassin</a:t>
            </a:r>
            <a:r>
              <a:rPr lang="en-GB" dirty="0" smtClean="0">
                <a:sym typeface="Symbol"/>
              </a:rPr>
              <a:t> and </a:t>
            </a:r>
            <a:r>
              <a:rPr lang="en-GB" dirty="0" err="1" smtClean="0">
                <a:sym typeface="Symbol"/>
              </a:rPr>
              <a:t>Peleg</a:t>
            </a:r>
            <a:r>
              <a:rPr lang="en-GB" dirty="0" smtClean="0">
                <a:sym typeface="Symbol"/>
              </a:rPr>
              <a:t>:</a:t>
            </a:r>
          </a:p>
          <a:p>
            <a:pPr>
              <a:buNone/>
            </a:pPr>
            <a:r>
              <a:rPr lang="en-GB" dirty="0" smtClean="0">
                <a:sym typeface="Symbol"/>
              </a:rPr>
              <a:t> </a:t>
            </a:r>
            <a:r>
              <a:rPr lang="en-GB" b="1" dirty="0" smtClean="0">
                <a:sym typeface="Symbol"/>
              </a:rPr>
              <a:t>X</a:t>
            </a:r>
            <a:r>
              <a:rPr lang="en-GB" dirty="0" smtClean="0">
                <a:sym typeface="Symbol"/>
              </a:rPr>
              <a:t>(t) is a martingale. Therefore,</a:t>
            </a:r>
          </a:p>
          <a:p>
            <a:pPr>
              <a:buNone/>
            </a:pPr>
            <a:r>
              <a:rPr lang="en-GB" dirty="0" smtClean="0">
                <a:sym typeface="Symbol"/>
              </a:rPr>
              <a:t>		P(consensus value is 1) =  </a:t>
            </a:r>
            <a:r>
              <a:rPr lang="en-GB" b="1" dirty="0" smtClean="0">
                <a:sym typeface="Symbol"/>
              </a:rPr>
              <a:t>X</a:t>
            </a:r>
            <a:r>
              <a:rPr lang="en-GB" dirty="0" smtClean="0">
                <a:sym typeface="Symbol"/>
              </a:rPr>
              <a:t>(0)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Duality with coalescing random walks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>
            <a:off x="2895600" y="1752600"/>
            <a:ext cx="0" cy="41148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267200" y="1752600"/>
            <a:ext cx="0" cy="41148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715000" y="1752600"/>
            <a:ext cx="0" cy="41148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62800" y="1752600"/>
            <a:ext cx="0" cy="41148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895600" y="2514600"/>
            <a:ext cx="1371600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267200" y="2895600"/>
            <a:ext cx="1447800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267200" y="3581400"/>
            <a:ext cx="2895600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895600" y="4876800"/>
            <a:ext cx="2819400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Coalescing random walks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Initially a single particle at each site</a:t>
            </a:r>
          </a:p>
          <a:p>
            <a:r>
              <a:rPr lang="en-GB" dirty="0" smtClean="0"/>
              <a:t>Particles perform random walks according to rate matrix Q, but</a:t>
            </a:r>
          </a:p>
          <a:p>
            <a:pPr lvl="1"/>
            <a:r>
              <a:rPr lang="en-GB" dirty="0" smtClean="0"/>
              <a:t>if particle moves from node </a:t>
            </a:r>
            <a:r>
              <a:rPr lang="en-GB" i="1" dirty="0" err="1" smtClean="0"/>
              <a:t>i</a:t>
            </a:r>
            <a:r>
              <a:rPr lang="en-GB" dirty="0" smtClean="0"/>
              <a:t> to node </a:t>
            </a:r>
            <a:r>
              <a:rPr lang="en-GB" i="1" dirty="0" smtClean="0"/>
              <a:t>j</a:t>
            </a:r>
            <a:r>
              <a:rPr lang="en-GB" dirty="0" smtClean="0"/>
              <a:t> and </a:t>
            </a:r>
            <a:r>
              <a:rPr lang="en-GB" i="1" dirty="0" smtClean="0"/>
              <a:t>j</a:t>
            </a:r>
            <a:r>
              <a:rPr lang="en-GB" dirty="0" smtClean="0"/>
              <a:t> is occupied, it coalesces with the particle there</a:t>
            </a:r>
          </a:p>
          <a:p>
            <a:pPr lvl="1"/>
            <a:r>
              <a:rPr lang="en-GB" dirty="0" smtClean="0"/>
              <a:t>random walks are independent between coalescence events</a:t>
            </a:r>
          </a:p>
          <a:p>
            <a:r>
              <a:rPr lang="en-GB" dirty="0" smtClean="0"/>
              <a:t>When there is a single particle left, consensus has been reached</a:t>
            </a:r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Coalescence time: complete graph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i="1" dirty="0" err="1" smtClean="0"/>
              <a:t>T</a:t>
            </a:r>
            <a:r>
              <a:rPr lang="en-GB" i="1" baseline="-25000" dirty="0" err="1" smtClean="0"/>
              <a:t>k</a:t>
            </a:r>
            <a:r>
              <a:rPr lang="en-GB" dirty="0" smtClean="0"/>
              <a:t> : time when k particles remain. </a:t>
            </a:r>
            <a:r>
              <a:rPr lang="en-GB" i="1" dirty="0" err="1" smtClean="0"/>
              <a:t>T</a:t>
            </a:r>
            <a:r>
              <a:rPr lang="en-GB" i="1" baseline="-25000" dirty="0" err="1" smtClean="0"/>
              <a:t>n</a:t>
            </a:r>
            <a:r>
              <a:rPr lang="en-GB" i="1" dirty="0" smtClean="0"/>
              <a:t>=0</a:t>
            </a:r>
            <a:r>
              <a:rPr lang="en-GB" dirty="0" smtClean="0"/>
              <a:t>.</a:t>
            </a:r>
          </a:p>
          <a:p>
            <a:r>
              <a:rPr lang="en-GB" dirty="0" smtClean="0"/>
              <a:t>At </a:t>
            </a:r>
            <a:r>
              <a:rPr lang="en-GB" i="1" dirty="0" err="1" smtClean="0"/>
              <a:t>T</a:t>
            </a:r>
            <a:r>
              <a:rPr lang="en-GB" i="1" baseline="-25000" dirty="0" err="1" smtClean="0"/>
              <a:t>k</a:t>
            </a:r>
            <a:r>
              <a:rPr lang="en-GB" dirty="0" smtClean="0"/>
              <a:t>,  have </a:t>
            </a:r>
            <a:r>
              <a:rPr lang="en-GB" i="1" dirty="0" smtClean="0"/>
              <a:t>k(k</a:t>
            </a:r>
            <a:r>
              <a:rPr lang="en-GB" i="1" dirty="0" smtClean="0">
                <a:sym typeface="Symbol"/>
              </a:rPr>
              <a:t>1)</a:t>
            </a:r>
            <a:r>
              <a:rPr lang="en-GB" dirty="0" smtClean="0">
                <a:sym typeface="Symbol"/>
              </a:rPr>
              <a:t> directed edges between occupied nodes, rate </a:t>
            </a:r>
            <a:r>
              <a:rPr lang="en-GB" i="1" dirty="0" smtClean="0">
                <a:sym typeface="Symbol"/>
              </a:rPr>
              <a:t>1/n</a:t>
            </a:r>
            <a:r>
              <a:rPr lang="en-GB" dirty="0" smtClean="0">
                <a:sym typeface="Symbol"/>
              </a:rPr>
              <a:t> on each edge</a:t>
            </a:r>
          </a:p>
          <a:p>
            <a:r>
              <a:rPr lang="en-GB" dirty="0" smtClean="0">
                <a:sym typeface="Symbol"/>
              </a:rPr>
              <a:t>T</a:t>
            </a:r>
            <a:r>
              <a:rPr lang="en-GB" baseline="-25000" dirty="0" smtClean="0">
                <a:sym typeface="Symbol"/>
              </a:rPr>
              <a:t>k1 </a:t>
            </a:r>
            <a:r>
              <a:rPr lang="en-GB" dirty="0" smtClean="0">
                <a:sym typeface="Symbol"/>
              </a:rPr>
              <a:t> </a:t>
            </a:r>
            <a:r>
              <a:rPr lang="en-GB" dirty="0" err="1" smtClean="0">
                <a:sym typeface="Symbol"/>
              </a:rPr>
              <a:t>T</a:t>
            </a:r>
            <a:r>
              <a:rPr lang="en-GB" baseline="-25000" dirty="0" err="1" smtClean="0">
                <a:sym typeface="Symbol"/>
              </a:rPr>
              <a:t>k</a:t>
            </a:r>
            <a:r>
              <a:rPr lang="en-GB" dirty="0" smtClean="0">
                <a:sym typeface="Symbol"/>
              </a:rPr>
              <a:t>  Exp(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k(k1)/n</a:t>
            </a:r>
            <a:r>
              <a:rPr lang="en-GB" dirty="0" smtClean="0">
                <a:sym typeface="Symbol"/>
              </a:rPr>
              <a:t>)</a:t>
            </a:r>
          </a:p>
          <a:p>
            <a:pPr>
              <a:buNone/>
            </a:pPr>
            <a:endParaRPr lang="en-GB" dirty="0" smtClean="0">
              <a:sym typeface="Symbol"/>
            </a:endParaRPr>
          </a:p>
          <a:p>
            <a:pPr>
              <a:buNone/>
            </a:pPr>
            <a:endParaRPr lang="en-GB" dirty="0" smtClean="0">
              <a:sym typeface="Symbol"/>
            </a:endParaRPr>
          </a:p>
          <a:p>
            <a:r>
              <a:rPr lang="en-GB" dirty="0" smtClean="0">
                <a:sym typeface="Symbol"/>
              </a:rPr>
              <a:t>Mean time to consensus bounded by </a:t>
            </a:r>
            <a:r>
              <a:rPr lang="en-GB" i="1" dirty="0" smtClean="0">
                <a:sym typeface="Symbol"/>
              </a:rPr>
              <a:t>n</a:t>
            </a:r>
          </a:p>
          <a:p>
            <a:pPr lvl="1"/>
            <a:r>
              <a:rPr lang="en-GB" dirty="0" smtClean="0">
                <a:sym typeface="Symbol"/>
              </a:rPr>
              <a:t>linear in population size for consensus</a:t>
            </a:r>
          </a:p>
          <a:p>
            <a:pPr lvl="1"/>
            <a:r>
              <a:rPr lang="en-GB" dirty="0" smtClean="0">
                <a:sym typeface="Symbol"/>
              </a:rPr>
              <a:t>logarithmic for </a:t>
            </a:r>
            <a:r>
              <a:rPr lang="en-GB" dirty="0" err="1" smtClean="0">
                <a:sym typeface="Symbol"/>
              </a:rPr>
              <a:t>rumor</a:t>
            </a:r>
            <a:r>
              <a:rPr lang="en-GB" dirty="0" smtClean="0">
                <a:sym typeface="Symbol"/>
              </a:rPr>
              <a:t> spreading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33600" y="3657600"/>
          <a:ext cx="3276600" cy="863601"/>
        </p:xfrm>
        <a:graphic>
          <a:graphicData uri="http://schemas.openxmlformats.org/presentationml/2006/ole">
            <p:oleObj spid="_x0000_s24578" name="Equation" r:id="rId3" imgW="16380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Coalescence time: general graphs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Suppose Q is the generator of a reversible random walk, with invariant distribution </a:t>
            </a:r>
            <a:r>
              <a:rPr lang="en-GB" dirty="0" smtClean="0">
                <a:sym typeface="Symbol"/>
              </a:rPr>
              <a:t></a:t>
            </a:r>
          </a:p>
          <a:p>
            <a:pPr>
              <a:buNone/>
            </a:pPr>
            <a:r>
              <a:rPr lang="en-GB" dirty="0" err="1" smtClean="0">
                <a:sym typeface="Symbol"/>
              </a:rPr>
              <a:t>Aldous</a:t>
            </a:r>
            <a:r>
              <a:rPr lang="en-GB" dirty="0" smtClean="0">
                <a:sym typeface="Symbol"/>
              </a:rPr>
              <a:t> and Fill : Mean coalescence time of two independent random walks started at any nodes </a:t>
            </a:r>
            <a:r>
              <a:rPr lang="en-GB" i="1" dirty="0" err="1" smtClean="0">
                <a:sym typeface="Symbol"/>
              </a:rPr>
              <a:t>i</a:t>
            </a:r>
            <a:r>
              <a:rPr lang="en-GB" i="1" dirty="0" smtClean="0">
                <a:sym typeface="Symbol"/>
              </a:rPr>
              <a:t>, j </a:t>
            </a:r>
            <a:r>
              <a:rPr lang="en-GB" dirty="0" smtClean="0">
                <a:sym typeface="Symbol"/>
              </a:rPr>
              <a:t>bounded by 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n log 4</a:t>
            </a:r>
            <a:r>
              <a:rPr lang="en-GB" dirty="0" smtClean="0">
                <a:sym typeface="Symbol"/>
              </a:rPr>
              <a:t>, where</a:t>
            </a:r>
          </a:p>
          <a:p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57488" y="4419600"/>
          <a:ext cx="3324225" cy="1079500"/>
        </p:xfrm>
        <a:graphic>
          <a:graphicData uri="http://schemas.openxmlformats.org/presentationml/2006/ole">
            <p:oleObj spid="_x0000_s49154" name="Equation" r:id="rId3" imgW="144756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graphs (continued)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Example: G is a connected, undirected graph and </a:t>
            </a:r>
            <a:r>
              <a:rPr lang="en-GB" i="1" dirty="0" err="1" smtClean="0">
                <a:solidFill>
                  <a:srgbClr val="002060"/>
                </a:solidFill>
              </a:rPr>
              <a:t>q</a:t>
            </a:r>
            <a:r>
              <a:rPr lang="en-GB" i="1" baseline="-25000" dirty="0" err="1" smtClean="0">
                <a:solidFill>
                  <a:srgbClr val="002060"/>
                </a:solidFill>
              </a:rPr>
              <a:t>ij</a:t>
            </a:r>
            <a:r>
              <a:rPr lang="en-GB" i="1" dirty="0" smtClean="0">
                <a:solidFill>
                  <a:srgbClr val="002060"/>
                </a:solidFill>
              </a:rPr>
              <a:t> = 1{(</a:t>
            </a:r>
            <a:r>
              <a:rPr lang="en-GB" i="1" dirty="0" err="1" smtClean="0">
                <a:solidFill>
                  <a:srgbClr val="002060"/>
                </a:solidFill>
              </a:rPr>
              <a:t>i,j</a:t>
            </a:r>
            <a:r>
              <a:rPr lang="en-GB" i="1" dirty="0" smtClean="0">
                <a:solidFill>
                  <a:srgbClr val="002060"/>
                </a:solidFill>
              </a:rPr>
              <a:t>)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E}</a:t>
            </a:r>
          </a:p>
          <a:p>
            <a:r>
              <a:rPr lang="en-GB" dirty="0" smtClean="0">
                <a:sym typeface="Symbol"/>
              </a:rPr>
              <a:t>Then, 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</a:t>
            </a:r>
            <a:r>
              <a:rPr lang="en-GB" i="1" baseline="-25000" dirty="0" err="1" smtClean="0">
                <a:solidFill>
                  <a:srgbClr val="002060"/>
                </a:solidFill>
                <a:sym typeface="Symbol"/>
              </a:rPr>
              <a:t>i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 = 1/n </a:t>
            </a:r>
            <a:r>
              <a:rPr lang="en-GB" dirty="0" smtClean="0">
                <a:sym typeface="Symbol"/>
              </a:rPr>
              <a:t>for all </a:t>
            </a:r>
            <a:r>
              <a:rPr lang="en-GB" i="1" dirty="0" err="1" smtClean="0">
                <a:sym typeface="Symbol"/>
              </a:rPr>
              <a:t>i</a:t>
            </a:r>
            <a:endParaRPr lang="en-GB" i="1" dirty="0" smtClean="0">
              <a:sym typeface="Symbol"/>
            </a:endParaRPr>
          </a:p>
          <a:p>
            <a:r>
              <a:rPr lang="en-GB" dirty="0" smtClean="0">
                <a:sym typeface="Symbol"/>
              </a:rPr>
              <a:t>  n/4 since there is always at least one edge between any A and A</a:t>
            </a:r>
            <a:r>
              <a:rPr lang="en-GB" baseline="30000" dirty="0" smtClean="0">
                <a:sym typeface="Symbol"/>
              </a:rPr>
              <a:t>c</a:t>
            </a:r>
          </a:p>
          <a:p>
            <a:r>
              <a:rPr lang="en-GB" dirty="0" smtClean="0"/>
              <a:t>Mean coalescence time of any two random walks bounded by </a:t>
            </a:r>
            <a:r>
              <a:rPr lang="en-GB" i="1" dirty="0" smtClean="0">
                <a:solidFill>
                  <a:srgbClr val="002060"/>
                </a:solidFill>
              </a:rPr>
              <a:t>n</a:t>
            </a:r>
            <a:r>
              <a:rPr lang="en-GB" i="1" baseline="30000" dirty="0" smtClean="0">
                <a:solidFill>
                  <a:srgbClr val="002060"/>
                </a:solidFill>
              </a:rPr>
              <a:t>2</a:t>
            </a:r>
            <a:r>
              <a:rPr lang="en-GB" i="1" dirty="0" smtClean="0">
                <a:solidFill>
                  <a:srgbClr val="002060"/>
                </a:solidFill>
              </a:rPr>
              <a:t> log(2)/2 </a:t>
            </a:r>
            <a:endParaRPr lang="en-GB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Consensus time on general graphs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Even-Dar and </a:t>
            </a:r>
            <a:r>
              <a:rPr lang="en-GB" dirty="0" err="1" smtClean="0"/>
              <a:t>Shapira</a:t>
            </a:r>
            <a:r>
              <a:rPr lang="en-GB" dirty="0" smtClean="0"/>
              <a:t>: For Q as above, </a:t>
            </a:r>
          </a:p>
          <a:p>
            <a:pPr lvl="1"/>
            <a:r>
              <a:rPr lang="en-GB" dirty="0" smtClean="0"/>
              <a:t>use Markov’s inequality to bound the probability that two random walks haven’t coalesced</a:t>
            </a:r>
          </a:p>
          <a:p>
            <a:pPr lvl="1"/>
            <a:r>
              <a:rPr lang="en-GB" dirty="0" smtClean="0"/>
              <a:t>then union bound to bound the probability that there is some random walk that hasn’t coalesced with a specific one, say one starting at </a:t>
            </a:r>
            <a:r>
              <a:rPr lang="en-GB" i="1" dirty="0" err="1" smtClean="0"/>
              <a:t>i</a:t>
            </a:r>
            <a:endParaRPr lang="en-GB" i="1" dirty="0" smtClean="0"/>
          </a:p>
          <a:p>
            <a:pPr lvl="1"/>
            <a:r>
              <a:rPr lang="en-GB" dirty="0" smtClean="0"/>
              <a:t>implies that, with high probability, consensus reached within O(n</a:t>
            </a:r>
            <a:r>
              <a:rPr lang="en-GB" baseline="30000" dirty="0" smtClean="0"/>
              <a:t>3</a:t>
            </a:r>
            <a:r>
              <a:rPr lang="en-GB" dirty="0" smtClean="0"/>
              <a:t> log n) time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Simple model for diffusion of information, spread of infection etc., over social networks</a:t>
            </a:r>
          </a:p>
          <a:p>
            <a:r>
              <a:rPr lang="en-GB" dirty="0" smtClean="0"/>
              <a:t>Basis of information dissemination algorithms in large-scale distributed systems</a:t>
            </a:r>
          </a:p>
          <a:p>
            <a:r>
              <a:rPr lang="en-GB" dirty="0" smtClean="0"/>
              <a:t>Primitive of algorithms for distributed computing, distributed consensus etc.</a:t>
            </a: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Open problem: Evolving voter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Graph G, nodes in state 0 or 1</a:t>
            </a:r>
          </a:p>
          <a:p>
            <a:r>
              <a:rPr lang="en-GB" dirty="0" smtClean="0"/>
              <a:t>Pick a discordant edge at random and orient it at random</a:t>
            </a:r>
          </a:p>
          <a:p>
            <a:pPr lvl="1"/>
            <a:r>
              <a:rPr lang="en-GB" dirty="0" smtClean="0"/>
              <a:t>with probability </a:t>
            </a:r>
            <a:r>
              <a:rPr lang="en-GB" i="1" dirty="0" smtClean="0"/>
              <a:t>1</a:t>
            </a:r>
            <a:r>
              <a:rPr lang="en-GB" i="1" dirty="0" smtClean="0">
                <a:sym typeface="Symbol"/>
              </a:rPr>
              <a:t>p</a:t>
            </a:r>
            <a:r>
              <a:rPr lang="en-GB" dirty="0" smtClean="0">
                <a:sym typeface="Symbol"/>
              </a:rPr>
              <a:t>, caller copies called node</a:t>
            </a:r>
          </a:p>
          <a:p>
            <a:pPr lvl="1"/>
            <a:r>
              <a:rPr lang="en-GB" dirty="0" smtClean="0">
                <a:sym typeface="Symbol"/>
              </a:rPr>
              <a:t>with probability </a:t>
            </a:r>
            <a:r>
              <a:rPr lang="en-GB" i="1" dirty="0" smtClean="0">
                <a:sym typeface="Symbol"/>
              </a:rPr>
              <a:t>p</a:t>
            </a:r>
            <a:r>
              <a:rPr lang="en-GB" dirty="0" smtClean="0">
                <a:sym typeface="Symbol"/>
              </a:rPr>
              <a:t>, it rewires to a random node with same current state</a:t>
            </a:r>
            <a:endParaRPr lang="en-GB" dirty="0" smtClean="0"/>
          </a:p>
          <a:p>
            <a:r>
              <a:rPr lang="en-GB" dirty="0" smtClean="0"/>
              <a:t>Simulations show critical value of p, </a:t>
            </a:r>
          </a:p>
          <a:p>
            <a:pPr lvl="1"/>
            <a:r>
              <a:rPr lang="en-GB" dirty="0" smtClean="0"/>
              <a:t>below which network reaches consensus, </a:t>
            </a:r>
          </a:p>
          <a:p>
            <a:pPr lvl="1"/>
            <a:r>
              <a:rPr lang="en-GB" dirty="0" smtClean="0"/>
              <a:t>and above which it fragments</a:t>
            </a:r>
            <a:endParaRPr lang="en-GB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Epidemics: SIS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Graph </a:t>
            </a:r>
            <a:r>
              <a:rPr lang="en-GB" i="1" dirty="0" smtClean="0">
                <a:solidFill>
                  <a:srgbClr val="002060"/>
                </a:solidFill>
              </a:rPr>
              <a:t>G=(V,E) </a:t>
            </a:r>
            <a:r>
              <a:rPr lang="en-GB" dirty="0" smtClean="0"/>
              <a:t>on </a:t>
            </a:r>
            <a:r>
              <a:rPr lang="en-GB" i="1" dirty="0" smtClean="0">
                <a:solidFill>
                  <a:srgbClr val="002060"/>
                </a:solidFill>
              </a:rPr>
              <a:t>n</a:t>
            </a:r>
            <a:r>
              <a:rPr lang="en-GB" dirty="0" smtClean="0"/>
              <a:t> nodes, undirected</a:t>
            </a:r>
          </a:p>
          <a:p>
            <a:r>
              <a:rPr lang="en-GB" dirty="0" smtClean="0"/>
              <a:t>Each node in one of two states, </a:t>
            </a:r>
            <a:r>
              <a:rPr lang="en-GB" i="1" dirty="0" smtClean="0">
                <a:solidFill>
                  <a:srgbClr val="002060"/>
                </a:solidFill>
              </a:rPr>
              <a:t>{S,I}</a:t>
            </a:r>
          </a:p>
          <a:p>
            <a:r>
              <a:rPr lang="en-GB" dirty="0" smtClean="0"/>
              <a:t>Nodes change state independently,</a:t>
            </a:r>
          </a:p>
          <a:p>
            <a:pPr lvl="1"/>
            <a:r>
              <a:rPr lang="en-GB" i="1" dirty="0" smtClean="0"/>
              <a:t>S</a:t>
            </a:r>
            <a:r>
              <a:rPr lang="en-GB" i="1" dirty="0" smtClean="0">
                <a:sym typeface="Symbol"/>
              </a:rPr>
              <a:t> I  </a:t>
            </a:r>
            <a:r>
              <a:rPr lang="en-GB" dirty="0" smtClean="0">
                <a:sym typeface="Symbol"/>
              </a:rPr>
              <a:t>at rate 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 (# of infected neighbours)</a:t>
            </a:r>
          </a:p>
          <a:p>
            <a:pPr lvl="1"/>
            <a:r>
              <a:rPr lang="en-GB" i="1" dirty="0" smtClean="0">
                <a:sym typeface="Symbol"/>
              </a:rPr>
              <a:t>I S</a:t>
            </a:r>
            <a:r>
              <a:rPr lang="en-GB" dirty="0" smtClean="0">
                <a:sym typeface="Symbol"/>
              </a:rPr>
              <a:t>  at rate 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</a:t>
            </a:r>
          </a:p>
          <a:p>
            <a:pPr lvl="1"/>
            <a:endParaRPr lang="en-GB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GB" i="1" dirty="0" smtClean="0">
                <a:solidFill>
                  <a:srgbClr val="002060"/>
                </a:solidFill>
              </a:rPr>
              <a:t>How long is it until all nodes are in state S?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SIS model in pictures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752600" y="2819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971800" y="2286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810000" y="5257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6477000" y="3886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257800" y="2514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828800" y="4800600"/>
            <a:ext cx="381000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352800" y="3505200"/>
            <a:ext cx="381000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181600" y="4343400"/>
            <a:ext cx="381000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6934200" y="2362200"/>
            <a:ext cx="381000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7086600" y="5257800"/>
            <a:ext cx="381000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191000" y="1752600"/>
            <a:ext cx="381000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/>
          <p:cNvCxnSpPr>
            <a:endCxn id="5" idx="2"/>
          </p:cNvCxnSpPr>
          <p:nvPr/>
        </p:nvCxnSpPr>
        <p:spPr>
          <a:xfrm flipV="1">
            <a:off x="2133600" y="2476500"/>
            <a:ext cx="838200" cy="4191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4" idx="4"/>
            <a:endCxn id="9" idx="1"/>
          </p:cNvCxnSpPr>
          <p:nvPr/>
        </p:nvCxnSpPr>
        <p:spPr>
          <a:xfrm flipH="1">
            <a:off x="1884596" y="3200400"/>
            <a:ext cx="58504" cy="165599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9" idx="7"/>
            <a:endCxn id="10" idx="3"/>
          </p:cNvCxnSpPr>
          <p:nvPr/>
        </p:nvCxnSpPr>
        <p:spPr>
          <a:xfrm flipV="1">
            <a:off x="2154004" y="3830404"/>
            <a:ext cx="1254592" cy="102599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5"/>
            <a:endCxn id="6" idx="2"/>
          </p:cNvCxnSpPr>
          <p:nvPr/>
        </p:nvCxnSpPr>
        <p:spPr>
          <a:xfrm>
            <a:off x="2154004" y="5125804"/>
            <a:ext cx="1655996" cy="32249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0" idx="4"/>
            <a:endCxn id="6" idx="0"/>
          </p:cNvCxnSpPr>
          <p:nvPr/>
        </p:nvCxnSpPr>
        <p:spPr>
          <a:xfrm>
            <a:off x="3543300" y="3886200"/>
            <a:ext cx="457200" cy="1371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1" idx="3"/>
            <a:endCxn id="6" idx="6"/>
          </p:cNvCxnSpPr>
          <p:nvPr/>
        </p:nvCxnSpPr>
        <p:spPr>
          <a:xfrm flipH="1">
            <a:off x="4191000" y="4668604"/>
            <a:ext cx="1046396" cy="77969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8" idx="2"/>
          </p:cNvCxnSpPr>
          <p:nvPr/>
        </p:nvCxnSpPr>
        <p:spPr>
          <a:xfrm>
            <a:off x="3352800" y="2438400"/>
            <a:ext cx="1905000" cy="2667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0" idx="0"/>
            <a:endCxn id="14" idx="3"/>
          </p:cNvCxnSpPr>
          <p:nvPr/>
        </p:nvCxnSpPr>
        <p:spPr>
          <a:xfrm flipV="1">
            <a:off x="3543300" y="2077804"/>
            <a:ext cx="703496" cy="142739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8" idx="4"/>
            <a:endCxn id="11" idx="0"/>
          </p:cNvCxnSpPr>
          <p:nvPr/>
        </p:nvCxnSpPr>
        <p:spPr>
          <a:xfrm flipH="1">
            <a:off x="5372100" y="2895600"/>
            <a:ext cx="76200" cy="14478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1" idx="6"/>
            <a:endCxn id="7" idx="2"/>
          </p:cNvCxnSpPr>
          <p:nvPr/>
        </p:nvCxnSpPr>
        <p:spPr>
          <a:xfrm flipV="1">
            <a:off x="5562600" y="4076700"/>
            <a:ext cx="91440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6705600" y="2743200"/>
            <a:ext cx="342900" cy="1143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7" idx="5"/>
            <a:endCxn id="13" idx="0"/>
          </p:cNvCxnSpPr>
          <p:nvPr/>
        </p:nvCxnSpPr>
        <p:spPr>
          <a:xfrm>
            <a:off x="6802204" y="4211404"/>
            <a:ext cx="474896" cy="104639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Models spread of certain diseases, and certain kinds of malware (SIR model better for others)</a:t>
            </a:r>
          </a:p>
          <a:p>
            <a:r>
              <a:rPr lang="en-GB" dirty="0" smtClean="0"/>
              <a:t>Propagation of faults</a:t>
            </a:r>
          </a:p>
          <a:p>
            <a:r>
              <a:rPr lang="en-GB" dirty="0" smtClean="0"/>
              <a:t>Models persistence of data in peer-to-peer / cloud networks</a:t>
            </a:r>
          </a:p>
          <a:p>
            <a:r>
              <a:rPr lang="en-GB" dirty="0" smtClean="0"/>
              <a:t>Can be used to model diffusion of certain technologies or behaviours</a:t>
            </a:r>
            <a:endParaRPr lang="en-GB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Upper bound: branching random walk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Infected individuals initially placed on graph</a:t>
            </a:r>
          </a:p>
          <a:p>
            <a:r>
              <a:rPr lang="en-GB" dirty="0" smtClean="0"/>
              <a:t>Each individual gives birth to offspring at rate </a:t>
            </a:r>
            <a:r>
              <a:rPr lang="en-GB" dirty="0" smtClean="0">
                <a:sym typeface="Symbol"/>
              </a:rPr>
              <a:t></a:t>
            </a:r>
            <a:r>
              <a:rPr lang="en-GB" dirty="0" smtClean="0"/>
              <a:t> at each </a:t>
            </a:r>
            <a:r>
              <a:rPr lang="en-GB" dirty="0" err="1" smtClean="0"/>
              <a:t>neighboring</a:t>
            </a:r>
            <a:r>
              <a:rPr lang="en-GB" dirty="0" smtClean="0"/>
              <a:t> node, dies at rate </a:t>
            </a:r>
            <a:r>
              <a:rPr lang="en-GB" dirty="0" smtClean="0">
                <a:sym typeface="Symbol"/>
              </a:rPr>
              <a:t></a:t>
            </a:r>
          </a:p>
          <a:p>
            <a:pPr>
              <a:buNone/>
            </a:pPr>
            <a:r>
              <a:rPr lang="en-GB" i="1" dirty="0" smtClean="0">
                <a:solidFill>
                  <a:srgbClr val="002060"/>
                </a:solidFill>
                <a:sym typeface="Symbol"/>
              </a:rPr>
              <a:t>How long does it take for the population to die out?</a:t>
            </a:r>
          </a:p>
          <a:p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2819400" y="5638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038600" y="4800600"/>
            <a:ext cx="457200" cy="4572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286000" y="4267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562600" y="4419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867400" y="5486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>
            <a:stCxn id="7" idx="6"/>
            <a:endCxn id="6" idx="2"/>
          </p:cNvCxnSpPr>
          <p:nvPr/>
        </p:nvCxnSpPr>
        <p:spPr>
          <a:xfrm>
            <a:off x="2743200" y="4495800"/>
            <a:ext cx="1295400" cy="533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6"/>
            <a:endCxn id="8" idx="2"/>
          </p:cNvCxnSpPr>
          <p:nvPr/>
        </p:nvCxnSpPr>
        <p:spPr>
          <a:xfrm flipV="1">
            <a:off x="4495800" y="4648200"/>
            <a:ext cx="1066800" cy="38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7"/>
            <a:endCxn id="6" idx="3"/>
          </p:cNvCxnSpPr>
          <p:nvPr/>
        </p:nvCxnSpPr>
        <p:spPr>
          <a:xfrm flipV="1">
            <a:off x="3209645" y="5190845"/>
            <a:ext cx="895910" cy="5149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5"/>
            <a:endCxn id="9" idx="2"/>
          </p:cNvCxnSpPr>
          <p:nvPr/>
        </p:nvCxnSpPr>
        <p:spPr>
          <a:xfrm>
            <a:off x="4428845" y="5190845"/>
            <a:ext cx="1438555" cy="52415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Branching random walks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i="1" dirty="0" smtClean="0">
                <a:solidFill>
                  <a:srgbClr val="002060"/>
                </a:solidFill>
              </a:rPr>
              <a:t>Y</a:t>
            </a:r>
            <a:r>
              <a:rPr lang="en-GB" i="1" baseline="-25000" dirty="0" smtClean="0">
                <a:solidFill>
                  <a:srgbClr val="002060"/>
                </a:solidFill>
              </a:rPr>
              <a:t>i</a:t>
            </a:r>
            <a:r>
              <a:rPr lang="en-GB" i="1" dirty="0" smtClean="0">
                <a:solidFill>
                  <a:srgbClr val="002060"/>
                </a:solidFill>
              </a:rPr>
              <a:t>(t) </a:t>
            </a:r>
            <a:r>
              <a:rPr lang="en-GB" dirty="0" smtClean="0"/>
              <a:t>: # of individuals at node </a:t>
            </a:r>
            <a:r>
              <a:rPr lang="en-GB" i="1" dirty="0" err="1" smtClean="0"/>
              <a:t>i</a:t>
            </a:r>
            <a:r>
              <a:rPr lang="en-GB" dirty="0" smtClean="0"/>
              <a:t> at time </a:t>
            </a:r>
            <a:r>
              <a:rPr lang="en-GB" i="1" dirty="0" smtClean="0"/>
              <a:t>t</a:t>
            </a:r>
          </a:p>
          <a:p>
            <a:pPr lvl="1">
              <a:buNone/>
            </a:pPr>
            <a:r>
              <a:rPr lang="en-GB" dirty="0" smtClean="0"/>
              <a:t>	+1 at rate 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</a:t>
            </a:r>
            <a:r>
              <a:rPr lang="en-GB" i="1" baseline="-25000" dirty="0" err="1" smtClean="0">
                <a:solidFill>
                  <a:srgbClr val="002060"/>
                </a:solidFill>
                <a:sym typeface="Symbol"/>
              </a:rPr>
              <a:t>ji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 </a:t>
            </a:r>
            <a:r>
              <a:rPr lang="en-GB" i="1" dirty="0" err="1" smtClean="0">
                <a:solidFill>
                  <a:srgbClr val="002060"/>
                </a:solidFill>
                <a:sym typeface="Symbol"/>
              </a:rPr>
              <a:t>Yj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(t)</a:t>
            </a:r>
          </a:p>
          <a:p>
            <a:pPr lvl="1">
              <a:buNone/>
            </a:pPr>
            <a:r>
              <a:rPr lang="en-GB" dirty="0" smtClean="0">
                <a:sym typeface="Symbol"/>
              </a:rPr>
              <a:t>	1 at rate 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Y</a:t>
            </a:r>
            <a:r>
              <a:rPr lang="en-GB" i="1" baseline="-25000" dirty="0" smtClean="0">
                <a:solidFill>
                  <a:srgbClr val="002060"/>
                </a:solidFill>
                <a:sym typeface="Symbol"/>
              </a:rPr>
              <a:t>i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(t)</a:t>
            </a:r>
            <a:endParaRPr lang="en-GB" i="1" dirty="0" smtClean="0">
              <a:solidFill>
                <a:srgbClr val="002060"/>
              </a:solidFill>
            </a:endParaRPr>
          </a:p>
          <a:p>
            <a:r>
              <a:rPr lang="en-GB" i="1" dirty="0" smtClean="0">
                <a:solidFill>
                  <a:srgbClr val="002060"/>
                </a:solidFill>
              </a:rPr>
              <a:t>A</a:t>
            </a:r>
            <a:r>
              <a:rPr lang="en-GB" dirty="0" smtClean="0"/>
              <a:t> : adjacency matrix of graph G</a:t>
            </a:r>
          </a:p>
          <a:p>
            <a:pPr>
              <a:buNone/>
            </a:pPr>
            <a:r>
              <a:rPr lang="en-GB" dirty="0" smtClean="0"/>
              <a:t>			</a:t>
            </a:r>
            <a:r>
              <a:rPr lang="en-GB" dirty="0" err="1" smtClean="0"/>
              <a:t>dE</a:t>
            </a:r>
            <a:r>
              <a:rPr lang="en-GB" dirty="0" smtClean="0"/>
              <a:t>[</a:t>
            </a:r>
            <a:r>
              <a:rPr lang="en-GB" b="1" dirty="0" smtClean="0"/>
              <a:t>Y</a:t>
            </a:r>
            <a:r>
              <a:rPr lang="en-GB" dirty="0" smtClean="0"/>
              <a:t>(t)]/</a:t>
            </a:r>
            <a:r>
              <a:rPr lang="en-GB" dirty="0" err="1" smtClean="0"/>
              <a:t>dt</a:t>
            </a:r>
            <a:r>
              <a:rPr lang="en-GB" dirty="0" smtClean="0"/>
              <a:t> = </a:t>
            </a:r>
            <a:r>
              <a:rPr lang="en-GB" i="1" dirty="0" smtClean="0"/>
              <a:t>(</a:t>
            </a:r>
            <a:r>
              <a:rPr lang="en-GB" i="1" dirty="0" smtClean="0">
                <a:sym typeface="Symbol"/>
              </a:rPr>
              <a:t>A) </a:t>
            </a:r>
            <a:r>
              <a:rPr lang="en-GB" dirty="0" smtClean="0">
                <a:sym typeface="Symbol"/>
              </a:rPr>
              <a:t>E</a:t>
            </a:r>
            <a:r>
              <a:rPr lang="en-GB" b="1" dirty="0" smtClean="0">
                <a:sym typeface="Symbol"/>
              </a:rPr>
              <a:t>Y</a:t>
            </a:r>
            <a:r>
              <a:rPr lang="en-GB" dirty="0" smtClean="0">
                <a:sym typeface="Symbol"/>
              </a:rPr>
              <a:t>(t)</a:t>
            </a:r>
          </a:p>
          <a:p>
            <a:pPr>
              <a:buNone/>
            </a:pPr>
            <a:r>
              <a:rPr lang="en-GB" dirty="0" smtClean="0">
                <a:sym typeface="Symbol"/>
              </a:rPr>
              <a:t>			E[</a:t>
            </a:r>
            <a:r>
              <a:rPr lang="en-GB" b="1" dirty="0" smtClean="0">
                <a:sym typeface="Symbol"/>
              </a:rPr>
              <a:t>Y</a:t>
            </a:r>
            <a:r>
              <a:rPr lang="en-GB" dirty="0" smtClean="0">
                <a:sym typeface="Symbol"/>
              </a:rPr>
              <a:t>(t)] = exp(</a:t>
            </a:r>
            <a:r>
              <a:rPr lang="en-GB" i="1" dirty="0" smtClean="0"/>
              <a:t>(</a:t>
            </a:r>
            <a:r>
              <a:rPr lang="en-GB" i="1" dirty="0" smtClean="0">
                <a:sym typeface="Symbol"/>
              </a:rPr>
              <a:t>A) </a:t>
            </a:r>
            <a:r>
              <a:rPr lang="en-GB" dirty="0" smtClean="0">
                <a:sym typeface="Symbol"/>
              </a:rPr>
              <a:t>t) </a:t>
            </a:r>
            <a:r>
              <a:rPr lang="en-GB" b="1" dirty="0" smtClean="0">
                <a:sym typeface="Symbol"/>
              </a:rPr>
              <a:t>Y</a:t>
            </a:r>
            <a:r>
              <a:rPr lang="en-GB" dirty="0" smtClean="0">
                <a:sym typeface="Symbol"/>
              </a:rPr>
              <a:t>(0)</a:t>
            </a:r>
          </a:p>
          <a:p>
            <a:endParaRPr lang="en-GB" i="1" dirty="0" smtClean="0">
              <a:solidFill>
                <a:srgbClr val="002060"/>
              </a:solidFill>
              <a:sym typeface="Symbol"/>
            </a:endParaRPr>
          </a:p>
          <a:p>
            <a:r>
              <a:rPr lang="en-GB" i="1" dirty="0" smtClean="0">
                <a:solidFill>
                  <a:srgbClr val="002060"/>
                </a:solidFill>
                <a:sym typeface="Symbol"/>
              </a:rPr>
              <a:t></a:t>
            </a:r>
            <a:r>
              <a:rPr lang="en-GB" dirty="0" smtClean="0">
                <a:sym typeface="Symbol"/>
              </a:rPr>
              <a:t> : spectral radius of A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Upper bound on epidemic lifetime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G., </a:t>
            </a:r>
            <a:r>
              <a:rPr lang="en-GB" dirty="0" err="1" smtClean="0"/>
              <a:t>Massoulie</a:t>
            </a:r>
            <a:r>
              <a:rPr lang="en-GB" dirty="0" smtClean="0"/>
              <a:t>, </a:t>
            </a:r>
            <a:r>
              <a:rPr lang="en-GB" dirty="0" err="1" smtClean="0"/>
              <a:t>Towsley</a:t>
            </a:r>
            <a:r>
              <a:rPr lang="en-GB" dirty="0" smtClean="0"/>
              <a:t>: Epidemic stochastically bounded by branching random walk</a:t>
            </a:r>
          </a:p>
          <a:p>
            <a:pPr lvl="1"/>
            <a:r>
              <a:rPr lang="en-GB" dirty="0" smtClean="0"/>
              <a:t>therefore, so is epidemic lifetime</a:t>
            </a:r>
          </a:p>
          <a:p>
            <a:r>
              <a:rPr lang="en-GB" dirty="0" smtClean="0"/>
              <a:t>If 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</a:t>
            </a:r>
            <a:r>
              <a:rPr lang="en-GB" dirty="0" smtClean="0">
                <a:sym typeface="Symbol"/>
              </a:rPr>
              <a:t>, then E[</a:t>
            </a:r>
            <a:r>
              <a:rPr lang="en-GB" b="1" dirty="0" smtClean="0">
                <a:sym typeface="Symbol"/>
              </a:rPr>
              <a:t>Y</a:t>
            </a:r>
            <a:r>
              <a:rPr lang="en-GB" dirty="0" smtClean="0">
                <a:sym typeface="Symbol"/>
              </a:rPr>
              <a:t>(t)]  0</a:t>
            </a:r>
          </a:p>
          <a:p>
            <a:r>
              <a:rPr lang="en-GB" dirty="0" smtClean="0">
                <a:sym typeface="Symbol"/>
              </a:rPr>
              <a:t>By Markov’s inequality, P(|</a:t>
            </a:r>
            <a:r>
              <a:rPr lang="en-GB" b="1" dirty="0" smtClean="0">
                <a:sym typeface="Symbol"/>
              </a:rPr>
              <a:t>Y</a:t>
            </a:r>
            <a:r>
              <a:rPr lang="en-GB" dirty="0" smtClean="0">
                <a:sym typeface="Symbol"/>
              </a:rPr>
              <a:t>(t)|1)  0</a:t>
            </a:r>
          </a:p>
          <a:p>
            <a:r>
              <a:rPr lang="en-GB" dirty="0" smtClean="0">
                <a:sym typeface="Symbol"/>
              </a:rPr>
              <a:t>Implies that mean epidemic lifetime is bounded by 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log(n)/()</a:t>
            </a:r>
            <a:endParaRPr lang="en-GB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Lower bound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Generalised isoperimetric constant of G :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i="1" dirty="0" smtClean="0">
                <a:solidFill>
                  <a:srgbClr val="002060"/>
                </a:solidFill>
              </a:rPr>
              <a:t>S(t)</a:t>
            </a:r>
            <a:r>
              <a:rPr lang="en-GB" dirty="0" smtClean="0"/>
              <a:t> : set of infected nodes at time </a:t>
            </a:r>
            <a:r>
              <a:rPr lang="en-GB" i="1" dirty="0" smtClean="0"/>
              <a:t>t</a:t>
            </a:r>
          </a:p>
          <a:p>
            <a:r>
              <a:rPr lang="en-GB" dirty="0" smtClean="0"/>
              <a:t>If </a:t>
            </a:r>
            <a:r>
              <a:rPr lang="en-GB" i="1" dirty="0" smtClean="0">
                <a:solidFill>
                  <a:srgbClr val="002060"/>
                </a:solidFill>
              </a:rPr>
              <a:t>S(t) 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 m</a:t>
            </a:r>
            <a:r>
              <a:rPr lang="en-GB" dirty="0" smtClean="0">
                <a:sym typeface="Symbol"/>
              </a:rPr>
              <a:t>, then </a:t>
            </a:r>
          </a:p>
          <a:p>
            <a:pPr lvl="1"/>
            <a:r>
              <a:rPr lang="en-GB" dirty="0" smtClean="0">
                <a:sym typeface="Symbol"/>
              </a:rPr>
              <a:t>rate of infecting new nodes </a:t>
            </a:r>
            <a:r>
              <a:rPr lang="en-GB" dirty="0" smtClean="0">
                <a:solidFill>
                  <a:srgbClr val="002060"/>
                </a:solidFill>
                <a:sym typeface="Symbol"/>
              </a:rPr>
              <a:t> 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</a:t>
            </a:r>
            <a:r>
              <a:rPr lang="en-GB" i="1" baseline="-25000" dirty="0" err="1" smtClean="0">
                <a:solidFill>
                  <a:srgbClr val="002060"/>
                </a:solidFill>
                <a:sym typeface="Symbol"/>
              </a:rPr>
              <a:t>m</a:t>
            </a:r>
            <a:r>
              <a:rPr lang="en-GB" i="1" dirty="0" err="1" smtClean="0">
                <a:solidFill>
                  <a:srgbClr val="002060"/>
                </a:solidFill>
                <a:sym typeface="Symbol"/>
              </a:rPr>
              <a:t>S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(t)</a:t>
            </a:r>
          </a:p>
          <a:p>
            <a:pPr lvl="1"/>
            <a:r>
              <a:rPr lang="en-GB" dirty="0" smtClean="0">
                <a:sym typeface="Symbol"/>
              </a:rPr>
              <a:t>rate of recovery of infected nodes </a:t>
            </a:r>
            <a:r>
              <a:rPr lang="en-GB" dirty="0" smtClean="0">
                <a:solidFill>
                  <a:srgbClr val="002060"/>
                </a:solidFill>
                <a:sym typeface="Symbol"/>
              </a:rPr>
              <a:t>= 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S(t)</a:t>
            </a:r>
          </a:p>
          <a:p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38400" y="2362200"/>
          <a:ext cx="2895969" cy="762000"/>
        </p:xfrm>
        <a:graphic>
          <a:graphicData uri="http://schemas.openxmlformats.org/presentationml/2006/ole">
            <p:oleObj spid="_x0000_s39938" name="Equation" r:id="rId3" imgW="171432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Lower bound on epidemic lifetime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G., </a:t>
            </a:r>
            <a:r>
              <a:rPr lang="en-GB" dirty="0" err="1" smtClean="0"/>
              <a:t>Massoulie</a:t>
            </a:r>
            <a:r>
              <a:rPr lang="en-GB" dirty="0" smtClean="0"/>
              <a:t>, </a:t>
            </a:r>
            <a:r>
              <a:rPr lang="en-GB" dirty="0" err="1" smtClean="0"/>
              <a:t>Towsley</a:t>
            </a:r>
            <a:endParaRPr lang="en-GB" dirty="0" smtClean="0"/>
          </a:p>
          <a:p>
            <a:r>
              <a:rPr lang="en-GB" dirty="0" smtClean="0"/>
              <a:t>If 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</a:t>
            </a:r>
            <a:r>
              <a:rPr lang="en-GB" i="1" baseline="-25000" dirty="0" smtClean="0">
                <a:solidFill>
                  <a:srgbClr val="002060"/>
                </a:solidFill>
                <a:sym typeface="Symbol"/>
              </a:rPr>
              <a:t>m 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  </a:t>
            </a:r>
            <a:r>
              <a:rPr lang="en-GB" i="1" dirty="0" smtClean="0">
                <a:sym typeface="Symbol"/>
              </a:rPr>
              <a:t>, </a:t>
            </a:r>
            <a:r>
              <a:rPr lang="en-GB" dirty="0" smtClean="0">
                <a:sym typeface="Symbol"/>
              </a:rPr>
              <a:t>then epidemic lifetime is </a:t>
            </a:r>
            <a:r>
              <a:rPr lang="en-GB" dirty="0" smtClean="0">
                <a:solidFill>
                  <a:srgbClr val="002060"/>
                </a:solidFill>
                <a:sym typeface="Symbol"/>
              </a:rPr>
              <a:t>exponential in 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m</a:t>
            </a:r>
            <a:r>
              <a:rPr lang="en-GB" dirty="0" smtClean="0">
                <a:solidFill>
                  <a:srgbClr val="002060"/>
                </a:solidFill>
                <a:sym typeface="Symbol"/>
              </a:rPr>
              <a:t> </a:t>
            </a:r>
            <a:r>
              <a:rPr lang="en-GB" dirty="0" smtClean="0">
                <a:sym typeface="Symbol"/>
              </a:rPr>
              <a:t>, because</a:t>
            </a:r>
            <a:endParaRPr lang="en-GB" i="1" dirty="0" smtClean="0">
              <a:sym typeface="Symbol"/>
            </a:endParaRPr>
          </a:p>
          <a:p>
            <a:r>
              <a:rPr lang="en-GB" dirty="0" smtClean="0"/>
              <a:t>when # of infected nodes is less than </a:t>
            </a:r>
            <a:r>
              <a:rPr lang="en-GB" i="1" dirty="0" smtClean="0"/>
              <a:t>m</a:t>
            </a:r>
            <a:r>
              <a:rPr lang="en-GB" dirty="0" smtClean="0"/>
              <a:t>, new nodes are infected faster than infected nodes recover</a:t>
            </a:r>
          </a:p>
          <a:p>
            <a:r>
              <a:rPr lang="en-GB" dirty="0" smtClean="0"/>
              <a:t>biased random walk, hits </a:t>
            </a:r>
            <a:r>
              <a:rPr lang="en-GB" i="1" dirty="0" smtClean="0"/>
              <a:t>m</a:t>
            </a:r>
            <a:r>
              <a:rPr lang="en-GB" dirty="0" smtClean="0"/>
              <a:t> exponentially many times before hitting 0 </a:t>
            </a:r>
            <a:endParaRPr lang="en-GB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Remarks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Upper and lower bounds </a:t>
            </a:r>
          </a:p>
          <a:p>
            <a:pPr lvl="1"/>
            <a:r>
              <a:rPr lang="en-GB" dirty="0" smtClean="0"/>
              <a:t>match on complete graphs, </a:t>
            </a:r>
            <a:r>
              <a:rPr lang="en-GB" dirty="0" err="1" smtClean="0"/>
              <a:t>hypercubes</a:t>
            </a:r>
            <a:r>
              <a:rPr lang="en-GB" dirty="0" smtClean="0"/>
              <a:t>, dense </a:t>
            </a:r>
            <a:r>
              <a:rPr lang="en-GB" dirty="0" err="1" smtClean="0"/>
              <a:t>Erdos-Renyi</a:t>
            </a:r>
            <a:r>
              <a:rPr lang="en-GB" dirty="0" smtClean="0"/>
              <a:t> and random regular graphs</a:t>
            </a:r>
          </a:p>
          <a:p>
            <a:pPr lvl="1"/>
            <a:r>
              <a:rPr lang="en-GB" dirty="0" smtClean="0"/>
              <a:t>separated by big gap on cycles, grids etc.</a:t>
            </a:r>
          </a:p>
          <a:p>
            <a:pPr lvl="1"/>
            <a:r>
              <a:rPr lang="en-GB" dirty="0" smtClean="0"/>
              <a:t>Gap is also big on scale-free random graphs, but can handle them by focusing on high-degree stars</a:t>
            </a:r>
          </a:p>
          <a:p>
            <a:r>
              <a:rPr lang="en-GB" dirty="0" smtClean="0"/>
              <a:t>Results imply that epidemic lifetime is </a:t>
            </a:r>
          </a:p>
          <a:p>
            <a:pPr lvl="1"/>
            <a:r>
              <a:rPr lang="en-GB" dirty="0" smtClean="0"/>
              <a:t>logarithmic in population size for small infection rates,</a:t>
            </a:r>
          </a:p>
          <a:p>
            <a:pPr lvl="1"/>
            <a:r>
              <a:rPr lang="en-GB" dirty="0" smtClean="0"/>
              <a:t>exponential in population size for large infection rates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With high probability, all </a:t>
            </a:r>
            <a:r>
              <a:rPr lang="en-GB" i="1" dirty="0" smtClean="0"/>
              <a:t>n </a:t>
            </a:r>
            <a:r>
              <a:rPr lang="en-GB" dirty="0" smtClean="0"/>
              <a:t>people learn the </a:t>
            </a:r>
            <a:r>
              <a:rPr lang="en-GB" dirty="0" err="1" smtClean="0"/>
              <a:t>rumor</a:t>
            </a:r>
            <a:r>
              <a:rPr lang="en-GB" dirty="0" smtClean="0"/>
              <a:t> in time</a:t>
            </a:r>
          </a:p>
          <a:p>
            <a:pPr lvl="1"/>
            <a:r>
              <a:rPr lang="en-GB" dirty="0" smtClean="0"/>
              <a:t>log</a:t>
            </a:r>
            <a:r>
              <a:rPr lang="en-GB" baseline="-25000" dirty="0" smtClean="0"/>
              <a:t>2</a:t>
            </a:r>
            <a:r>
              <a:rPr lang="en-GB" dirty="0" smtClean="0"/>
              <a:t>n + log n + o(log n) : Frieze and </a:t>
            </a:r>
            <a:r>
              <a:rPr lang="en-GB" dirty="0" err="1" smtClean="0"/>
              <a:t>Grimmett</a:t>
            </a:r>
            <a:endParaRPr lang="en-GB" dirty="0" smtClean="0"/>
          </a:p>
          <a:p>
            <a:pPr lvl="1"/>
            <a:r>
              <a:rPr lang="en-GB" dirty="0" smtClean="0"/>
              <a:t>log</a:t>
            </a:r>
            <a:r>
              <a:rPr lang="en-GB" baseline="-25000" dirty="0" smtClean="0"/>
              <a:t>2</a:t>
            </a:r>
            <a:r>
              <a:rPr lang="en-GB" dirty="0" smtClean="0"/>
              <a:t>n + log n + O(1) : </a:t>
            </a:r>
            <a:r>
              <a:rPr lang="en-GB" dirty="0" err="1" smtClean="0"/>
              <a:t>Pittel</a:t>
            </a:r>
            <a:endParaRPr lang="en-GB" dirty="0" smtClean="0"/>
          </a:p>
          <a:p>
            <a:r>
              <a:rPr lang="en-GB" dirty="0" smtClean="0"/>
              <a:t>Intuition:</a:t>
            </a:r>
          </a:p>
          <a:p>
            <a:pPr lvl="1"/>
            <a:r>
              <a:rPr lang="en-GB" dirty="0" smtClean="0"/>
              <a:t>in early stages, number of informed people doubles in each time step</a:t>
            </a:r>
          </a:p>
          <a:p>
            <a:pPr lvl="1"/>
            <a:r>
              <a:rPr lang="en-GB" dirty="0" smtClean="0"/>
              <a:t>in late stages, number uninformed decreases by factor of </a:t>
            </a:r>
            <a:r>
              <a:rPr lang="en-GB" i="1" dirty="0" smtClean="0"/>
              <a:t>1/e</a:t>
            </a:r>
            <a:r>
              <a:rPr lang="en-GB" dirty="0" smtClean="0"/>
              <a:t> in each time step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Epidemics: SIR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>
                <a:solidFill>
                  <a:srgbClr val="002060"/>
                </a:solidFill>
              </a:rPr>
              <a:t>G=(V,E)</a:t>
            </a:r>
            <a:r>
              <a:rPr lang="en-GB" dirty="0" smtClean="0"/>
              <a:t> : </a:t>
            </a:r>
            <a:r>
              <a:rPr lang="en-GB" i="1" dirty="0" smtClean="0">
                <a:solidFill>
                  <a:srgbClr val="002060"/>
                </a:solidFill>
              </a:rPr>
              <a:t>n</a:t>
            </a:r>
            <a:r>
              <a:rPr lang="en-GB" dirty="0" smtClean="0"/>
              <a:t> nodes, undirected, connected</a:t>
            </a:r>
          </a:p>
          <a:p>
            <a:r>
              <a:rPr lang="en-GB" dirty="0" smtClean="0"/>
              <a:t>Each node in one of three states, </a:t>
            </a:r>
            <a:r>
              <a:rPr lang="en-GB" i="1" dirty="0" smtClean="0">
                <a:solidFill>
                  <a:srgbClr val="002060"/>
                </a:solidFill>
              </a:rPr>
              <a:t>{S,I,R}</a:t>
            </a:r>
          </a:p>
          <a:p>
            <a:r>
              <a:rPr lang="en-GB" dirty="0" smtClean="0"/>
              <a:t>Nodes change state independently,</a:t>
            </a:r>
          </a:p>
          <a:p>
            <a:pPr lvl="1"/>
            <a:r>
              <a:rPr lang="en-GB" i="1" dirty="0" smtClean="0"/>
              <a:t>S</a:t>
            </a:r>
            <a:r>
              <a:rPr lang="en-GB" i="1" dirty="0" smtClean="0">
                <a:sym typeface="Symbol"/>
              </a:rPr>
              <a:t> I  </a:t>
            </a:r>
            <a:r>
              <a:rPr lang="en-GB" dirty="0" smtClean="0">
                <a:sym typeface="Symbol"/>
              </a:rPr>
              <a:t>at rate 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 (# of infected neighbours)</a:t>
            </a:r>
          </a:p>
          <a:p>
            <a:pPr lvl="1"/>
            <a:r>
              <a:rPr lang="en-GB" i="1" dirty="0" smtClean="0">
                <a:sym typeface="Symbol"/>
              </a:rPr>
              <a:t>I R</a:t>
            </a:r>
            <a:r>
              <a:rPr lang="en-GB" dirty="0" smtClean="0">
                <a:sym typeface="Symbol"/>
              </a:rPr>
              <a:t>  at rate 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</a:t>
            </a:r>
            <a:r>
              <a:rPr lang="en-GB" dirty="0" smtClean="0">
                <a:solidFill>
                  <a:srgbClr val="002060"/>
                </a:solidFill>
                <a:sym typeface="Symbol"/>
              </a:rPr>
              <a:t> </a:t>
            </a:r>
            <a:r>
              <a:rPr lang="en-GB" dirty="0" smtClean="0">
                <a:sym typeface="Symbol"/>
              </a:rPr>
              <a:t>, or after random time with specified distribution</a:t>
            </a:r>
            <a:endParaRPr lang="en-GB" i="1" dirty="0" smtClean="0">
              <a:solidFill>
                <a:srgbClr val="002060"/>
              </a:solidFill>
              <a:sym typeface="Symbol"/>
            </a:endParaRPr>
          </a:p>
          <a:p>
            <a:pPr lvl="2"/>
            <a:endParaRPr lang="en-GB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GB" i="1" dirty="0" smtClean="0">
                <a:solidFill>
                  <a:srgbClr val="002060"/>
                </a:solidFill>
              </a:rPr>
              <a:t>How many nodes are ever infected?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SIR model description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Single initial infective</a:t>
            </a:r>
          </a:p>
          <a:p>
            <a:r>
              <a:rPr lang="en-GB" i="1" dirty="0" smtClean="0">
                <a:solidFill>
                  <a:srgbClr val="002060"/>
                </a:solidFill>
              </a:rPr>
              <a:t>p</a:t>
            </a:r>
            <a:r>
              <a:rPr lang="en-GB" dirty="0" smtClean="0"/>
              <a:t> : probability that a node which becomes infected ever tries to infect a given </a:t>
            </a:r>
            <a:r>
              <a:rPr lang="en-GB" dirty="0" err="1" smtClean="0"/>
              <a:t>neighbor</a:t>
            </a:r>
            <a:endParaRPr lang="en-GB" dirty="0" smtClean="0"/>
          </a:p>
          <a:p>
            <a:r>
              <a:rPr lang="en-GB" i="1" dirty="0" smtClean="0"/>
              <a:t>p</a:t>
            </a:r>
            <a:r>
              <a:rPr lang="en-GB" dirty="0" smtClean="0"/>
              <a:t> = </a:t>
            </a:r>
            <a:r>
              <a:rPr lang="en-GB" i="1" dirty="0" smtClean="0">
                <a:sym typeface="Symbol"/>
              </a:rPr>
              <a:t></a:t>
            </a:r>
            <a:r>
              <a:rPr lang="en-GB" dirty="0" smtClean="0">
                <a:sym typeface="Symbol"/>
              </a:rPr>
              <a:t> E(length of infectious period)</a:t>
            </a:r>
          </a:p>
          <a:p>
            <a:pPr lvl="1"/>
            <a:r>
              <a:rPr lang="en-GB" dirty="0" smtClean="0">
                <a:sym typeface="Symbol"/>
              </a:rPr>
              <a:t>insensitive to distribution of infectious period</a:t>
            </a:r>
            <a:endParaRPr lang="en-GB" dirty="0" smtClean="0"/>
          </a:p>
          <a:p>
            <a:r>
              <a:rPr lang="en-GB" i="1" dirty="0" smtClean="0">
                <a:solidFill>
                  <a:srgbClr val="002060"/>
                </a:solidFill>
                <a:sym typeface="Symbol"/>
              </a:rPr>
              <a:t></a:t>
            </a:r>
            <a:r>
              <a:rPr lang="en-GB" i="1" baseline="-25000" dirty="0" err="1" smtClean="0">
                <a:solidFill>
                  <a:srgbClr val="002060"/>
                </a:solidFill>
                <a:sym typeface="Symbol"/>
              </a:rPr>
              <a:t>i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 </a:t>
            </a:r>
            <a:r>
              <a:rPr lang="en-GB" dirty="0" smtClean="0">
                <a:sym typeface="Symbol"/>
              </a:rPr>
              <a:t>: probability that node </a:t>
            </a:r>
            <a:r>
              <a:rPr lang="en-GB" i="1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is ever infected</a:t>
            </a:r>
          </a:p>
          <a:p>
            <a:endParaRPr lang="en-GB" dirty="0" smtClean="0">
              <a:sym typeface="Symbol"/>
            </a:endParaRPr>
          </a:p>
          <a:p>
            <a:endParaRPr lang="en-GB" dirty="0" smtClean="0">
              <a:sym typeface="Symbol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Upper bound on epidemic sizes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err="1" smtClean="0"/>
              <a:t>Draief</a:t>
            </a:r>
            <a:r>
              <a:rPr lang="en-GB" dirty="0" smtClean="0"/>
              <a:t>, G., </a:t>
            </a:r>
            <a:r>
              <a:rPr lang="en-GB" dirty="0" err="1" smtClean="0"/>
              <a:t>Massoulie</a:t>
            </a:r>
            <a:endParaRPr lang="en-GB" dirty="0" smtClean="0">
              <a:sym typeface="Symbol"/>
            </a:endParaRPr>
          </a:p>
          <a:p>
            <a:r>
              <a:rPr lang="en-GB" i="1" dirty="0" smtClean="0">
                <a:sym typeface="Symbol"/>
              </a:rPr>
              <a:t></a:t>
            </a:r>
            <a:r>
              <a:rPr lang="en-GB" i="1" baseline="-25000" dirty="0" smtClean="0">
                <a:sym typeface="Symbol"/>
              </a:rPr>
              <a:t>j </a:t>
            </a:r>
            <a:r>
              <a:rPr lang="en-GB" i="1" dirty="0" smtClean="0">
                <a:sym typeface="Symbol"/>
              </a:rPr>
              <a:t>   </a:t>
            </a:r>
            <a:r>
              <a:rPr lang="en-GB" i="1" dirty="0" err="1" smtClean="0">
                <a:sym typeface="Symbol"/>
              </a:rPr>
              <a:t>p</a:t>
            </a:r>
            <a:r>
              <a:rPr lang="en-GB" i="1" baseline="-25000" dirty="0" err="1" smtClean="0">
                <a:sym typeface="Symbol"/>
              </a:rPr>
              <a:t>ij</a:t>
            </a:r>
            <a:r>
              <a:rPr lang="en-GB" i="1" dirty="0" smtClean="0">
                <a:sym typeface="Symbol"/>
              </a:rPr>
              <a:t> </a:t>
            </a:r>
            <a:r>
              <a:rPr lang="en-GB" i="1" baseline="-25000" dirty="0" err="1" smtClean="0">
                <a:sym typeface="Symbol"/>
              </a:rPr>
              <a:t>i</a:t>
            </a:r>
            <a:r>
              <a:rPr lang="en-GB" i="1" dirty="0" smtClean="0">
                <a:sym typeface="Symbol"/>
              </a:rPr>
              <a:t> </a:t>
            </a:r>
            <a:r>
              <a:rPr lang="en-GB" dirty="0" smtClean="0">
                <a:sym typeface="Symbol"/>
              </a:rPr>
              <a:t>: union bound</a:t>
            </a:r>
          </a:p>
          <a:p>
            <a:r>
              <a:rPr lang="en-GB" i="1" dirty="0" smtClean="0">
                <a:solidFill>
                  <a:srgbClr val="002060"/>
                </a:solidFill>
                <a:sym typeface="Symbol"/>
              </a:rPr>
              <a:t>(</a:t>
            </a:r>
            <a:r>
              <a:rPr lang="en-GB" i="1" dirty="0" err="1" smtClean="0">
                <a:solidFill>
                  <a:srgbClr val="002060"/>
                </a:solidFill>
                <a:sym typeface="Symbol"/>
              </a:rPr>
              <a:t>pA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)</a:t>
            </a:r>
            <a:r>
              <a:rPr lang="en-GB" b="1" dirty="0" smtClean="0">
                <a:solidFill>
                  <a:srgbClr val="002060"/>
                </a:solidFill>
                <a:sym typeface="Symbol"/>
              </a:rPr>
              <a:t></a:t>
            </a:r>
            <a:r>
              <a:rPr lang="en-GB" dirty="0" smtClean="0">
                <a:solidFill>
                  <a:srgbClr val="002060"/>
                </a:solidFill>
                <a:sym typeface="Symbol"/>
              </a:rPr>
              <a:t>  </a:t>
            </a:r>
            <a:r>
              <a:rPr lang="en-GB" i="1" dirty="0" err="1" smtClean="0">
                <a:solidFill>
                  <a:srgbClr val="002060"/>
                </a:solidFill>
                <a:sym typeface="Symbol"/>
              </a:rPr>
              <a:t>e</a:t>
            </a:r>
            <a:r>
              <a:rPr lang="en-GB" i="1" baseline="-25000" dirty="0" err="1" smtClean="0">
                <a:solidFill>
                  <a:srgbClr val="002060"/>
                </a:solidFill>
                <a:sym typeface="Symbol"/>
              </a:rPr>
              <a:t>s</a:t>
            </a:r>
            <a:r>
              <a:rPr lang="en-GB" i="1" baseline="-25000" dirty="0" smtClean="0">
                <a:solidFill>
                  <a:srgbClr val="002060"/>
                </a:solidFill>
                <a:sym typeface="Symbol"/>
              </a:rPr>
              <a:t> </a:t>
            </a:r>
            <a:r>
              <a:rPr lang="en-GB" baseline="-25000" dirty="0" smtClean="0">
                <a:sym typeface="Symbol"/>
              </a:rPr>
              <a:t>, </a:t>
            </a:r>
            <a:r>
              <a:rPr lang="en-GB" dirty="0" smtClean="0">
                <a:sym typeface="Symbol"/>
              </a:rPr>
              <a:t>where </a:t>
            </a:r>
            <a:r>
              <a:rPr lang="en-GB" i="1" dirty="0" smtClean="0">
                <a:sym typeface="Symbol"/>
              </a:rPr>
              <a:t>s</a:t>
            </a:r>
            <a:r>
              <a:rPr lang="en-GB" dirty="0" smtClean="0">
                <a:sym typeface="Symbol"/>
              </a:rPr>
              <a:t> is the initial infective</a:t>
            </a:r>
          </a:p>
          <a:p>
            <a:r>
              <a:rPr lang="en-GB" dirty="0" smtClean="0">
                <a:sym typeface="Symbol"/>
              </a:rPr>
              <a:t>If 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p &lt; 1</a:t>
            </a:r>
            <a:r>
              <a:rPr lang="en-GB" dirty="0" smtClean="0">
                <a:sym typeface="Symbol"/>
              </a:rPr>
              <a:t>, implies that mean number of nodes ever infected 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 (n)/(1p)</a:t>
            </a:r>
          </a:p>
          <a:p>
            <a:r>
              <a:rPr lang="en-GB" dirty="0" smtClean="0">
                <a:sym typeface="Symbol"/>
              </a:rPr>
              <a:t>Upper bound can be improved to 1/(1p) if graph is regular</a:t>
            </a:r>
          </a:p>
          <a:p>
            <a:r>
              <a:rPr lang="en-GB" dirty="0" smtClean="0">
                <a:sym typeface="Symbol"/>
              </a:rPr>
              <a:t>Matching lower bounds in some cases – star, </a:t>
            </a:r>
            <a:r>
              <a:rPr lang="en-GB" dirty="0" err="1" smtClean="0">
                <a:sym typeface="Symbol"/>
              </a:rPr>
              <a:t>Erdos-Renyi</a:t>
            </a:r>
            <a:r>
              <a:rPr lang="en-GB" dirty="0" smtClean="0">
                <a:sym typeface="Symbol"/>
              </a:rPr>
              <a:t> random graphs</a:t>
            </a:r>
          </a:p>
          <a:p>
            <a:endParaRPr lang="en-GB" dirty="0" smtClean="0">
              <a:sym typeface="Symbol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Lower bound on epidemic sizes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err="1" smtClean="0"/>
              <a:t>Bandyopadhyay</a:t>
            </a:r>
            <a:r>
              <a:rPr lang="en-GB" dirty="0" smtClean="0"/>
              <a:t> and </a:t>
            </a:r>
            <a:r>
              <a:rPr lang="en-GB" dirty="0" err="1" smtClean="0"/>
              <a:t>Sajadi</a:t>
            </a:r>
            <a:endParaRPr lang="en-GB" dirty="0" smtClean="0"/>
          </a:p>
          <a:p>
            <a:r>
              <a:rPr lang="en-GB" dirty="0" smtClean="0"/>
              <a:t>Consider any BFS spanning tree T of G</a:t>
            </a:r>
          </a:p>
          <a:p>
            <a:r>
              <a:rPr lang="en-GB" dirty="0" smtClean="0"/>
              <a:t>Epidemic on G stochastically dominates epidemic on T</a:t>
            </a:r>
          </a:p>
          <a:p>
            <a:r>
              <a:rPr lang="en-GB" dirty="0" smtClean="0"/>
              <a:t>Hence, 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</a:t>
            </a:r>
            <a:r>
              <a:rPr lang="en-GB" i="1" baseline="-25000" dirty="0" err="1" smtClean="0">
                <a:solidFill>
                  <a:srgbClr val="002060"/>
                </a:solidFill>
                <a:sym typeface="Symbol"/>
              </a:rPr>
              <a:t>i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  p</a:t>
            </a:r>
            <a:r>
              <a:rPr lang="en-GB" i="1" baseline="30000" dirty="0" smtClean="0">
                <a:solidFill>
                  <a:srgbClr val="002060"/>
                </a:solidFill>
                <a:sym typeface="Symbol"/>
              </a:rPr>
              <a:t>d(</a:t>
            </a:r>
            <a:r>
              <a:rPr lang="en-GB" i="1" baseline="30000" dirty="0" err="1" smtClean="0">
                <a:solidFill>
                  <a:srgbClr val="002060"/>
                </a:solidFill>
                <a:sym typeface="Symbol"/>
              </a:rPr>
              <a:t>i,s</a:t>
            </a:r>
            <a:r>
              <a:rPr lang="en-GB" i="1" baseline="30000" dirty="0" smtClean="0">
                <a:solidFill>
                  <a:srgbClr val="002060"/>
                </a:solidFill>
                <a:sym typeface="Symbol"/>
              </a:rPr>
              <a:t>)</a:t>
            </a:r>
            <a:r>
              <a:rPr lang="en-GB" i="1" dirty="0" smtClean="0">
                <a:solidFill>
                  <a:srgbClr val="002060"/>
                </a:solidFill>
                <a:sym typeface="Symbol"/>
              </a:rPr>
              <a:t>, </a:t>
            </a:r>
            <a:r>
              <a:rPr lang="en-GB" dirty="0" smtClean="0">
                <a:sym typeface="Symbol"/>
              </a:rPr>
              <a:t>d(,) – graph distance</a:t>
            </a:r>
          </a:p>
          <a:p>
            <a:r>
              <a:rPr lang="en-GB" dirty="0" smtClean="0">
                <a:sym typeface="Symbol"/>
              </a:rPr>
              <a:t>Implies lower bound on mean number of infected nodes: </a:t>
            </a:r>
          </a:p>
          <a:p>
            <a:pPr lvl="2"/>
            <a:endParaRPr lang="en-GB" dirty="0" smtClean="0">
              <a:sym typeface="Symbol"/>
            </a:endParaRPr>
          </a:p>
          <a:p>
            <a:pPr>
              <a:buNone/>
            </a:pPr>
            <a:r>
              <a:rPr lang="en-GB" i="1" dirty="0" smtClean="0">
                <a:solidFill>
                  <a:srgbClr val="002060"/>
                </a:solidFill>
                <a:sym typeface="Symbol"/>
              </a:rPr>
              <a:t>How good is this lower bound?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G</a:t>
            </a:r>
            <a:r>
              <a:rPr lang="en-GB" baseline="-25000" dirty="0" err="1" smtClean="0"/>
              <a:t>n</a:t>
            </a:r>
            <a:r>
              <a:rPr lang="en-GB" dirty="0" smtClean="0"/>
              <a:t> : sequence of graphs indexed by |V|</a:t>
            </a:r>
          </a:p>
          <a:p>
            <a:r>
              <a:rPr lang="en-GB" dirty="0" err="1" smtClean="0"/>
              <a:t>s</a:t>
            </a:r>
            <a:r>
              <a:rPr lang="en-GB" baseline="-25000" dirty="0" err="1" smtClean="0"/>
              <a:t>n</a:t>
            </a:r>
            <a:r>
              <a:rPr lang="en-GB" dirty="0" smtClean="0"/>
              <a:t> : infection source in </a:t>
            </a:r>
            <a:r>
              <a:rPr lang="en-GB" dirty="0" err="1" smtClean="0"/>
              <a:t>G</a:t>
            </a:r>
            <a:r>
              <a:rPr lang="en-GB" baseline="-25000" dirty="0" err="1" smtClean="0"/>
              <a:t>n</a:t>
            </a:r>
            <a:endParaRPr lang="en-GB" baseline="-25000" dirty="0" smtClean="0"/>
          </a:p>
          <a:p>
            <a:r>
              <a:rPr lang="en-GB" dirty="0" err="1" smtClean="0"/>
              <a:t>X</a:t>
            </a:r>
            <a:r>
              <a:rPr lang="en-GB" baseline="-25000" dirty="0" err="1" smtClean="0"/>
              <a:t>n</a:t>
            </a:r>
            <a:r>
              <a:rPr lang="en-GB" dirty="0" smtClean="0"/>
              <a:t> : mean number of infected nodes</a:t>
            </a:r>
          </a:p>
          <a:p>
            <a:r>
              <a:rPr lang="en-GB" dirty="0" err="1" smtClean="0"/>
              <a:t>LB</a:t>
            </a:r>
            <a:r>
              <a:rPr lang="en-GB" baseline="-25000" dirty="0" err="1" smtClean="0"/>
              <a:t>n</a:t>
            </a:r>
            <a:r>
              <a:rPr lang="en-GB" dirty="0" smtClean="0"/>
              <a:t> : lower bound based on BFS spanning tree</a:t>
            </a:r>
          </a:p>
          <a:p>
            <a:pPr lvl="2"/>
            <a:endParaRPr lang="en-GB" dirty="0" smtClean="0"/>
          </a:p>
          <a:p>
            <a:pPr>
              <a:buNone/>
            </a:pPr>
            <a:r>
              <a:rPr lang="en-GB" dirty="0" smtClean="0"/>
              <a:t>Theorem: If there is an </a:t>
            </a:r>
            <a:r>
              <a:rPr lang="en-GB" dirty="0" smtClean="0">
                <a:sym typeface="Symbol"/>
              </a:rPr>
              <a:t>(log n) sequence of </a:t>
            </a:r>
            <a:r>
              <a:rPr lang="en-GB" dirty="0" err="1" smtClean="0">
                <a:sym typeface="Symbol"/>
              </a:rPr>
              <a:t>neighborhoods</a:t>
            </a:r>
            <a:r>
              <a:rPr lang="en-GB" dirty="0" smtClean="0">
                <a:sym typeface="Symbol"/>
              </a:rPr>
              <a:t> of </a:t>
            </a:r>
            <a:r>
              <a:rPr lang="en-GB" dirty="0" err="1" smtClean="0">
                <a:sym typeface="Symbol"/>
              </a:rPr>
              <a:t>s</a:t>
            </a:r>
            <a:r>
              <a:rPr lang="en-GB" baseline="-25000" dirty="0" err="1" smtClean="0">
                <a:sym typeface="Symbol"/>
              </a:rPr>
              <a:t>n</a:t>
            </a:r>
            <a:r>
              <a:rPr lang="en-GB" dirty="0" smtClean="0">
                <a:sym typeface="Symbol"/>
              </a:rPr>
              <a:t> in which </a:t>
            </a:r>
            <a:r>
              <a:rPr lang="en-GB" dirty="0" err="1" smtClean="0">
                <a:sym typeface="Symbol"/>
              </a:rPr>
              <a:t>G</a:t>
            </a:r>
            <a:r>
              <a:rPr lang="en-GB" baseline="-25000" dirty="0" err="1" smtClean="0">
                <a:sym typeface="Symbol"/>
              </a:rPr>
              <a:t>n</a:t>
            </a:r>
            <a:r>
              <a:rPr lang="en-GB" dirty="0" smtClean="0">
                <a:sym typeface="Symbol"/>
              </a:rPr>
              <a:t> is a tree, then there is a p</a:t>
            </a:r>
            <a:r>
              <a:rPr lang="en-GB" baseline="-25000" dirty="0" smtClean="0">
                <a:sym typeface="Symbol"/>
              </a:rPr>
              <a:t>c</a:t>
            </a:r>
            <a:r>
              <a:rPr lang="en-GB" dirty="0" smtClean="0">
                <a:sym typeface="Symbol"/>
              </a:rPr>
              <a:t>&gt;0 such that, for p&lt;p</a:t>
            </a:r>
            <a:r>
              <a:rPr lang="en-GB" baseline="-25000" dirty="0" smtClean="0">
                <a:sym typeface="Symbol"/>
              </a:rPr>
              <a:t>c</a:t>
            </a:r>
            <a:r>
              <a:rPr lang="en-GB" dirty="0" smtClean="0">
                <a:sym typeface="Symbol"/>
              </a:rPr>
              <a:t>, </a:t>
            </a:r>
            <a:r>
              <a:rPr lang="en-GB" dirty="0" err="1" smtClean="0">
                <a:solidFill>
                  <a:srgbClr val="002060"/>
                </a:solidFill>
                <a:sym typeface="Symbol"/>
              </a:rPr>
              <a:t>X</a:t>
            </a:r>
            <a:r>
              <a:rPr lang="en-GB" baseline="-25000" dirty="0" err="1" smtClean="0">
                <a:solidFill>
                  <a:srgbClr val="002060"/>
                </a:solidFill>
                <a:sym typeface="Symbol"/>
              </a:rPr>
              <a:t>n</a:t>
            </a:r>
            <a:r>
              <a:rPr lang="en-GB" dirty="0" smtClean="0">
                <a:solidFill>
                  <a:srgbClr val="002060"/>
                </a:solidFill>
                <a:sym typeface="Symbol"/>
              </a:rPr>
              <a:t>/</a:t>
            </a:r>
            <a:r>
              <a:rPr lang="en-GB" dirty="0" err="1" smtClean="0">
                <a:solidFill>
                  <a:srgbClr val="002060"/>
                </a:solidFill>
                <a:sym typeface="Symbol"/>
              </a:rPr>
              <a:t>LB</a:t>
            </a:r>
            <a:r>
              <a:rPr lang="en-GB" baseline="-25000" dirty="0" err="1" smtClean="0">
                <a:solidFill>
                  <a:srgbClr val="002060"/>
                </a:solidFill>
                <a:sym typeface="Symbol"/>
              </a:rPr>
              <a:t>n</a:t>
            </a:r>
            <a:r>
              <a:rPr lang="en-GB" dirty="0" smtClean="0">
                <a:solidFill>
                  <a:srgbClr val="002060"/>
                </a:solidFill>
                <a:sym typeface="Symbol"/>
              </a:rPr>
              <a:t>  1</a:t>
            </a:r>
            <a:endParaRPr lang="en-GB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(continued)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Theorem: Suppose there is a deterministic or random rooted tree (T,s) such that (</a:t>
            </a:r>
            <a:r>
              <a:rPr lang="en-GB" dirty="0" err="1" smtClean="0"/>
              <a:t>G</a:t>
            </a:r>
            <a:r>
              <a:rPr lang="en-GB" baseline="-25000" dirty="0" err="1" smtClean="0"/>
              <a:t>n</a:t>
            </a:r>
            <a:r>
              <a:rPr lang="en-GB" dirty="0" err="1" smtClean="0"/>
              <a:t>,s</a:t>
            </a:r>
            <a:r>
              <a:rPr lang="en-GB" baseline="-25000" dirty="0" err="1" smtClean="0"/>
              <a:t>n</a:t>
            </a:r>
            <a:r>
              <a:rPr lang="en-GB" dirty="0" smtClean="0"/>
              <a:t>) </a:t>
            </a:r>
            <a:r>
              <a:rPr lang="en-GB" dirty="0" smtClean="0">
                <a:sym typeface="Symbol"/>
              </a:rPr>
              <a:t> (T,s)</a:t>
            </a:r>
            <a:r>
              <a:rPr lang="en-GB" dirty="0" smtClean="0"/>
              <a:t> in the sense of local weak convergence. Suppose the maximum node degree in all </a:t>
            </a:r>
            <a:r>
              <a:rPr lang="en-GB" dirty="0" err="1" smtClean="0"/>
              <a:t>G</a:t>
            </a:r>
            <a:r>
              <a:rPr lang="en-GB" baseline="-25000" dirty="0" err="1" smtClean="0"/>
              <a:t>n</a:t>
            </a:r>
            <a:r>
              <a:rPr lang="en-GB" dirty="0" smtClean="0"/>
              <a:t> is bounded uniformly by </a:t>
            </a:r>
            <a:r>
              <a:rPr lang="en-GB" dirty="0" smtClean="0">
                <a:sym typeface="Symbol"/>
              </a:rPr>
              <a:t>, and p &lt; 1. Then,</a:t>
            </a:r>
          </a:p>
          <a:p>
            <a:pPr>
              <a:buNone/>
            </a:pPr>
            <a:r>
              <a:rPr lang="en-GB" dirty="0" smtClean="0">
                <a:sym typeface="Symbol"/>
              </a:rPr>
              <a:t>			</a:t>
            </a:r>
            <a:r>
              <a:rPr lang="en-GB" dirty="0" err="1" smtClean="0">
                <a:sym typeface="Symbol"/>
              </a:rPr>
              <a:t>X</a:t>
            </a:r>
            <a:r>
              <a:rPr lang="en-GB" baseline="-25000" dirty="0" err="1" smtClean="0">
                <a:sym typeface="Symbol"/>
              </a:rPr>
              <a:t>n</a:t>
            </a:r>
            <a:r>
              <a:rPr lang="en-GB" dirty="0" smtClean="0">
                <a:sym typeface="Symbol"/>
              </a:rPr>
              <a:t>  </a:t>
            </a:r>
            <a:r>
              <a:rPr lang="en-GB" dirty="0" err="1" smtClean="0">
                <a:sym typeface="Symbol"/>
              </a:rPr>
              <a:t>LB</a:t>
            </a:r>
            <a:r>
              <a:rPr lang="en-GB" baseline="-25000" dirty="0" err="1" smtClean="0">
                <a:sym typeface="Symbol"/>
              </a:rPr>
              <a:t>n</a:t>
            </a:r>
            <a:r>
              <a:rPr lang="en-GB" dirty="0" smtClean="0">
                <a:sym typeface="Symbol"/>
              </a:rPr>
              <a:t>  0</a:t>
            </a:r>
            <a:endParaRPr lang="en-GB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Spread of influence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Rumor</a:t>
            </a:r>
            <a:r>
              <a:rPr lang="en-GB" dirty="0" smtClean="0"/>
              <a:t>-spreading and voter models are simplistic</a:t>
            </a:r>
          </a:p>
          <a:p>
            <a:r>
              <a:rPr lang="en-GB" dirty="0" smtClean="0"/>
              <a:t>What if node is only influenced if some number, or some fraction, of </a:t>
            </a:r>
            <a:r>
              <a:rPr lang="en-GB" dirty="0" err="1" smtClean="0"/>
              <a:t>neighbors</a:t>
            </a:r>
            <a:r>
              <a:rPr lang="en-GB" dirty="0" smtClean="0"/>
              <a:t> have a different opinion?</a:t>
            </a:r>
          </a:p>
          <a:p>
            <a:r>
              <a:rPr lang="en-GB" dirty="0" smtClean="0"/>
              <a:t>Can be motivated by best response dynamics in network games</a:t>
            </a:r>
            <a:endParaRPr lang="en-GB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Bootstrap percolation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Connected, undirected graph G=(V,E)</a:t>
            </a:r>
          </a:p>
          <a:p>
            <a:r>
              <a:rPr lang="en-GB" dirty="0" smtClean="0"/>
              <a:t>Initial states of nodes in {0,1}</a:t>
            </a:r>
          </a:p>
          <a:p>
            <a:r>
              <a:rPr lang="en-GB" dirty="0" smtClean="0"/>
              <a:t>Node changes state from 0 to 1 if at least </a:t>
            </a:r>
            <a:r>
              <a:rPr lang="en-GB" i="1" dirty="0" smtClean="0"/>
              <a:t>k</a:t>
            </a:r>
            <a:r>
              <a:rPr lang="en-GB" dirty="0" smtClean="0"/>
              <a:t> of its </a:t>
            </a:r>
            <a:r>
              <a:rPr lang="en-GB" dirty="0" err="1" smtClean="0"/>
              <a:t>neighbors</a:t>
            </a:r>
            <a:r>
              <a:rPr lang="en-GB" dirty="0" smtClean="0"/>
              <a:t> are in state 1</a:t>
            </a:r>
          </a:p>
          <a:p>
            <a:r>
              <a:rPr lang="en-GB" dirty="0" smtClean="0"/>
              <a:t>Nodes don’t change from 1 to 0</a:t>
            </a:r>
          </a:p>
          <a:p>
            <a:endParaRPr lang="en-GB" dirty="0" smtClean="0"/>
          </a:p>
          <a:p>
            <a:pPr>
              <a:buNone/>
            </a:pPr>
            <a:r>
              <a:rPr lang="en-GB" i="1" dirty="0" smtClean="0">
                <a:solidFill>
                  <a:srgbClr val="002060"/>
                </a:solidFill>
              </a:rPr>
              <a:t>Can we guarantee that all nodes will eventually be in state 1?</a:t>
            </a:r>
            <a:endParaRPr lang="en-GB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G=(V,E) is the </a:t>
            </a:r>
            <a:r>
              <a:rPr lang="en-GB" i="1" dirty="0" smtClean="0"/>
              <a:t>d</a:t>
            </a:r>
            <a:r>
              <a:rPr lang="en-GB" dirty="0" smtClean="0"/>
              <a:t>-regular random graph</a:t>
            </a:r>
          </a:p>
          <a:p>
            <a:r>
              <a:rPr lang="en-GB" dirty="0" smtClean="0"/>
              <a:t>Bernoulli initial condition : each node in state 1, with probability </a:t>
            </a:r>
            <a:r>
              <a:rPr lang="en-GB" i="1" dirty="0" smtClean="0"/>
              <a:t>p</a:t>
            </a:r>
            <a:r>
              <a:rPr lang="en-GB" dirty="0" smtClean="0"/>
              <a:t>, independent of others</a:t>
            </a:r>
          </a:p>
          <a:p>
            <a:pPr>
              <a:buNone/>
            </a:pPr>
            <a:r>
              <a:rPr lang="en-GB" dirty="0" smtClean="0"/>
              <a:t>Theorem (</a:t>
            </a:r>
            <a:r>
              <a:rPr lang="en-GB" dirty="0" err="1" smtClean="0"/>
              <a:t>Balogh</a:t>
            </a:r>
            <a:r>
              <a:rPr lang="en-GB" dirty="0" smtClean="0"/>
              <a:t> and </a:t>
            </a:r>
            <a:r>
              <a:rPr lang="en-GB" dirty="0" err="1" smtClean="0"/>
              <a:t>Pittel</a:t>
            </a:r>
            <a:r>
              <a:rPr lang="en-GB" dirty="0" smtClean="0"/>
              <a:t>) : Suppose </a:t>
            </a:r>
            <a:r>
              <a:rPr lang="en-GB" i="1" dirty="0" smtClean="0"/>
              <a:t>1&lt;k&lt;d-1</a:t>
            </a:r>
            <a:r>
              <a:rPr lang="en-GB" dirty="0" smtClean="0"/>
              <a:t>. There is a </a:t>
            </a:r>
            <a:r>
              <a:rPr lang="en-GB" i="1" dirty="0" smtClean="0"/>
              <a:t>p*</a:t>
            </a:r>
            <a:r>
              <a:rPr lang="en-GB" dirty="0" smtClean="0">
                <a:sym typeface="Symbol"/>
              </a:rPr>
              <a:t>(0,1) such that</a:t>
            </a:r>
          </a:p>
          <a:p>
            <a:pPr>
              <a:buNone/>
            </a:pPr>
            <a:r>
              <a:rPr lang="en-GB" i="1" dirty="0" smtClean="0">
                <a:sym typeface="Symbol"/>
              </a:rPr>
              <a:t>p&gt;p*+ </a:t>
            </a:r>
            <a:r>
              <a:rPr lang="en-GB" dirty="0" smtClean="0">
                <a:sym typeface="Symbol"/>
              </a:rPr>
              <a:t>: all nodes eventually in state 1 </a:t>
            </a:r>
            <a:r>
              <a:rPr lang="en-GB" dirty="0" err="1" smtClean="0">
                <a:sym typeface="Symbol"/>
              </a:rPr>
              <a:t>whp</a:t>
            </a:r>
            <a:endParaRPr lang="en-GB" dirty="0" smtClean="0">
              <a:sym typeface="Symbol"/>
            </a:endParaRPr>
          </a:p>
          <a:p>
            <a:pPr>
              <a:buNone/>
            </a:pPr>
            <a:r>
              <a:rPr lang="en-GB" i="1" dirty="0" smtClean="0">
                <a:sym typeface="Symbol"/>
              </a:rPr>
              <a:t>p&lt;p* </a:t>
            </a:r>
            <a:r>
              <a:rPr lang="en-GB" dirty="0" smtClean="0">
                <a:sym typeface="Symbol"/>
              </a:rPr>
              <a:t>: the fraction of nodes in state 0 tends to a non-zero constant </a:t>
            </a:r>
            <a:r>
              <a:rPr lang="en-GB" dirty="0" err="1" smtClean="0">
                <a:sym typeface="Symbol"/>
              </a:rPr>
              <a:t>whp</a:t>
            </a:r>
            <a:endParaRPr lang="en-GB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Variety of stochastic processes on graphs can be studied using elementary probabilistic tools</a:t>
            </a:r>
          </a:p>
          <a:p>
            <a:r>
              <a:rPr lang="en-GB" dirty="0" smtClean="0"/>
              <a:t>Analysis can often be greatly simplified by choosing the right model</a:t>
            </a:r>
          </a:p>
          <a:p>
            <a:r>
              <a:rPr lang="en-GB" smtClean="0"/>
              <a:t>Often, exact analysis is </a:t>
            </a:r>
            <a:r>
              <a:rPr lang="en-GB" dirty="0" smtClean="0"/>
              <a:t>intractable, but can get good (?) bounds</a:t>
            </a:r>
          </a:p>
          <a:p>
            <a:r>
              <a:rPr lang="en-GB" dirty="0" smtClean="0"/>
              <a:t>Many applications!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continuous time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Identify individuals with nodes of a complete graph</a:t>
            </a:r>
          </a:p>
          <a:p>
            <a:r>
              <a:rPr lang="en-GB" dirty="0" smtClean="0"/>
              <a:t>Associate mutually independent unit rate Poisson processes, one with each node</a:t>
            </a:r>
          </a:p>
          <a:p>
            <a:r>
              <a:rPr lang="en-GB" dirty="0" smtClean="0"/>
              <a:t>If a node is informed, then, at points of the associated Poisson process, it informs a randomly chosen node</a:t>
            </a:r>
          </a:p>
          <a:p>
            <a:r>
              <a:rPr lang="en-GB" i="1" dirty="0" smtClean="0">
                <a:solidFill>
                  <a:srgbClr val="002060"/>
                </a:solidFill>
              </a:rPr>
              <a:t>How long till all nodes are informed?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Edge-driven model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3124200" y="1828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1447800" y="3429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086600" y="32766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5257800" y="5105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048000" y="5105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181600" y="1828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/>
          <p:cNvCxnSpPr>
            <a:stCxn id="5" idx="7"/>
            <a:endCxn id="4" idx="3"/>
          </p:cNvCxnSpPr>
          <p:nvPr/>
        </p:nvCxnSpPr>
        <p:spPr>
          <a:xfrm flipV="1">
            <a:off x="1903085" y="2284085"/>
            <a:ext cx="1299230" cy="122303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5"/>
            <a:endCxn id="7" idx="1"/>
          </p:cNvCxnSpPr>
          <p:nvPr/>
        </p:nvCxnSpPr>
        <p:spPr>
          <a:xfrm>
            <a:off x="3579485" y="2284085"/>
            <a:ext cx="1756430" cy="289943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352800"/>
            <a:ext cx="533400" cy="567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262313"/>
            <a:ext cx="533400" cy="58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1" name="Straight Arrow Connector 20"/>
          <p:cNvCxnSpPr>
            <a:stCxn id="6" idx="2"/>
            <a:endCxn id="8" idx="7"/>
          </p:cNvCxnSpPr>
          <p:nvPr/>
        </p:nvCxnSpPr>
        <p:spPr>
          <a:xfrm flipH="1">
            <a:off x="3503285" y="3543300"/>
            <a:ext cx="3583315" cy="164021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002060"/>
                </a:solidFill>
              </a:rPr>
              <a:t>T</a:t>
            </a:r>
            <a:r>
              <a:rPr lang="en-GB" baseline="-25000" dirty="0" err="1" smtClean="0">
                <a:solidFill>
                  <a:srgbClr val="002060"/>
                </a:solidFill>
              </a:rPr>
              <a:t>k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smtClean="0"/>
              <a:t>: first time that </a:t>
            </a:r>
            <a:r>
              <a:rPr lang="en-GB" i="1" dirty="0" smtClean="0"/>
              <a:t>k</a:t>
            </a:r>
            <a:r>
              <a:rPr lang="en-GB" dirty="0" smtClean="0"/>
              <a:t> nodes know the </a:t>
            </a:r>
            <a:r>
              <a:rPr lang="en-GB" dirty="0" err="1" smtClean="0"/>
              <a:t>rumor</a:t>
            </a:r>
            <a:endParaRPr lang="en-GB" dirty="0" smtClean="0"/>
          </a:p>
          <a:p>
            <a:r>
              <a:rPr lang="en-GB" dirty="0" smtClean="0"/>
              <a:t>Number of edges between informed and uninformed nodes : </a:t>
            </a:r>
            <a:r>
              <a:rPr lang="en-GB" i="1" dirty="0" smtClean="0">
                <a:solidFill>
                  <a:srgbClr val="002060"/>
                </a:solidFill>
              </a:rPr>
              <a:t>k(n-k)</a:t>
            </a:r>
            <a:endParaRPr lang="en-GB" dirty="0" smtClean="0">
              <a:solidFill>
                <a:srgbClr val="002060"/>
              </a:solidFill>
            </a:endParaRPr>
          </a:p>
          <a:p>
            <a:r>
              <a:rPr lang="en-GB" dirty="0" smtClean="0"/>
              <a:t>Time to inform one more node is minimum of </a:t>
            </a:r>
            <a:r>
              <a:rPr lang="en-GB" i="1" dirty="0" smtClean="0"/>
              <a:t>k(n-k)</a:t>
            </a:r>
            <a:r>
              <a:rPr lang="en-GB" dirty="0" smtClean="0"/>
              <a:t> independent Exp(1) </a:t>
            </a:r>
            <a:r>
              <a:rPr lang="en-GB" dirty="0" err="1" smtClean="0"/>
              <a:t>r.v.s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28800" y="4572000"/>
          <a:ext cx="5867400" cy="1066800"/>
        </p:xfrm>
        <a:graphic>
          <a:graphicData uri="http://schemas.openxmlformats.org/presentationml/2006/ole">
            <p:oleObj spid="_x0000_s2050" name="Equation" r:id="rId3" imgW="23745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Time to inform all nodes is</a:t>
            </a:r>
          </a:p>
          <a:p>
            <a:pPr>
              <a:buNone/>
            </a:pPr>
            <a:r>
              <a:rPr lang="en-GB" dirty="0" smtClean="0"/>
              <a:t>		</a:t>
            </a:r>
            <a:r>
              <a:rPr lang="en-GB" dirty="0" err="1" smtClean="0"/>
              <a:t>T</a:t>
            </a:r>
            <a:r>
              <a:rPr lang="en-GB" baseline="-25000" dirty="0" err="1" smtClean="0"/>
              <a:t>n</a:t>
            </a:r>
            <a:r>
              <a:rPr lang="en-GB" dirty="0" smtClean="0"/>
              <a:t> = (T</a:t>
            </a:r>
            <a:r>
              <a:rPr lang="en-GB" baseline="-25000" dirty="0" smtClean="0"/>
              <a:t>n</a:t>
            </a:r>
            <a:r>
              <a:rPr lang="en-GB" dirty="0" smtClean="0">
                <a:sym typeface="Symbol"/>
              </a:rPr>
              <a:t>T</a:t>
            </a:r>
            <a:r>
              <a:rPr lang="en-GB" baseline="-25000" dirty="0" smtClean="0">
                <a:sym typeface="Symbol"/>
              </a:rPr>
              <a:t>n1</a:t>
            </a:r>
            <a:r>
              <a:rPr lang="en-GB" dirty="0" smtClean="0">
                <a:sym typeface="Symbol"/>
              </a:rPr>
              <a:t>)+(T</a:t>
            </a:r>
            <a:r>
              <a:rPr lang="en-GB" baseline="-25000" dirty="0" smtClean="0">
                <a:sym typeface="Symbol"/>
              </a:rPr>
              <a:t>n1</a:t>
            </a:r>
            <a:r>
              <a:rPr lang="en-GB" dirty="0" smtClean="0">
                <a:sym typeface="Symbol"/>
              </a:rPr>
              <a:t>T</a:t>
            </a:r>
            <a:r>
              <a:rPr lang="en-GB" baseline="-25000" dirty="0" smtClean="0">
                <a:sym typeface="Symbol"/>
              </a:rPr>
              <a:t>n2</a:t>
            </a:r>
            <a:r>
              <a:rPr lang="en-GB" dirty="0" smtClean="0">
                <a:sym typeface="Symbol"/>
              </a:rPr>
              <a:t>)+...+(T</a:t>
            </a:r>
            <a:r>
              <a:rPr lang="en-GB" baseline="-25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T</a:t>
            </a:r>
            <a:r>
              <a:rPr lang="en-GB" baseline="-25000" dirty="0" smtClean="0">
                <a:sym typeface="Symbol"/>
              </a:rPr>
              <a:t>1</a:t>
            </a:r>
            <a:r>
              <a:rPr lang="en-GB" dirty="0" smtClean="0">
                <a:sym typeface="Symbol"/>
              </a:rPr>
              <a:t>)+T</a:t>
            </a:r>
            <a:r>
              <a:rPr lang="en-GB" baseline="-25000" dirty="0" smtClean="0">
                <a:sym typeface="Symbol"/>
              </a:rPr>
              <a:t>1</a:t>
            </a:r>
            <a:endParaRPr lang="en-GB" baseline="-25000" dirty="0" smtClean="0"/>
          </a:p>
          <a:p>
            <a:endParaRPr lang="en-GB" dirty="0" smtClean="0"/>
          </a:p>
          <a:p>
            <a:r>
              <a:rPr lang="en-GB" dirty="0" smtClean="0"/>
              <a:t>So E[</a:t>
            </a:r>
            <a:r>
              <a:rPr lang="en-GB" dirty="0" err="1" smtClean="0"/>
              <a:t>T</a:t>
            </a:r>
            <a:r>
              <a:rPr lang="en-GB" baseline="-25000" dirty="0" err="1" smtClean="0"/>
              <a:t>n</a:t>
            </a:r>
            <a:r>
              <a:rPr lang="en-GB" dirty="0" smtClean="0"/>
              <a:t>] </a:t>
            </a:r>
            <a:r>
              <a:rPr lang="en-GB" dirty="0" smtClean="0">
                <a:sym typeface="Symbol"/>
              </a:rPr>
              <a:t> 2 log n</a:t>
            </a:r>
          </a:p>
          <a:p>
            <a:r>
              <a:rPr lang="en-GB" dirty="0" smtClean="0">
                <a:sym typeface="Symbol"/>
              </a:rPr>
              <a:t>Similar calculations show variance &lt; </a:t>
            </a:r>
            <a:r>
              <a:rPr lang="en-GB" baseline="30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/3</a:t>
            </a:r>
          </a:p>
          <a:p>
            <a:r>
              <a:rPr lang="en-GB" dirty="0" err="1" smtClean="0">
                <a:sym typeface="Symbol"/>
              </a:rPr>
              <a:t>Chebyshev’s</a:t>
            </a:r>
            <a:r>
              <a:rPr lang="en-GB" dirty="0" smtClean="0">
                <a:sym typeface="Symbol"/>
              </a:rPr>
              <a:t> inequality implies </a:t>
            </a:r>
          </a:p>
          <a:p>
            <a:pPr>
              <a:buNone/>
            </a:pPr>
            <a:r>
              <a:rPr lang="en-GB" dirty="0" smtClean="0">
                <a:sym typeface="Symbol"/>
              </a:rPr>
              <a:t>			</a:t>
            </a:r>
            <a:r>
              <a:rPr lang="en-GB" dirty="0" err="1" smtClean="0">
                <a:sym typeface="Symbol"/>
              </a:rPr>
              <a:t>T</a:t>
            </a:r>
            <a:r>
              <a:rPr lang="en-GB" baseline="-25000" dirty="0" err="1" smtClean="0">
                <a:sym typeface="Symbol"/>
              </a:rPr>
              <a:t>n</a:t>
            </a:r>
            <a:r>
              <a:rPr lang="en-GB" dirty="0" smtClean="0">
                <a:sym typeface="Symbol"/>
              </a:rPr>
              <a:t> = 2 log n + O(1) </a:t>
            </a:r>
          </a:p>
          <a:p>
            <a:pPr>
              <a:buNone/>
            </a:pPr>
            <a:r>
              <a:rPr lang="en-GB" dirty="0" smtClean="0">
                <a:sym typeface="Symbol"/>
              </a:rPr>
              <a:t>	in probability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Rumor</a:t>
            </a:r>
            <a:r>
              <a:rPr lang="en-GB" dirty="0" smtClean="0"/>
              <a:t> spread on networks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i="1" dirty="0" smtClean="0">
                <a:solidFill>
                  <a:srgbClr val="002060"/>
                </a:solidFill>
              </a:rPr>
              <a:t>G=(V,E) </a:t>
            </a:r>
            <a:r>
              <a:rPr lang="en-GB" dirty="0" smtClean="0"/>
              <a:t>: directed, strongly connected graph</a:t>
            </a:r>
          </a:p>
          <a:p>
            <a:r>
              <a:rPr lang="en-GB" i="1" dirty="0" smtClean="0">
                <a:solidFill>
                  <a:srgbClr val="002060"/>
                </a:solidFill>
              </a:rPr>
              <a:t>R = (</a:t>
            </a:r>
            <a:r>
              <a:rPr lang="en-GB" i="1" dirty="0" err="1" smtClean="0">
                <a:solidFill>
                  <a:srgbClr val="002060"/>
                </a:solidFill>
              </a:rPr>
              <a:t>r</a:t>
            </a:r>
            <a:r>
              <a:rPr lang="en-GB" i="1" baseline="-25000" dirty="0" err="1" smtClean="0">
                <a:solidFill>
                  <a:srgbClr val="002060"/>
                </a:solidFill>
              </a:rPr>
              <a:t>ij</a:t>
            </a:r>
            <a:r>
              <a:rPr lang="en-GB" i="1" dirty="0" smtClean="0">
                <a:solidFill>
                  <a:srgbClr val="002060"/>
                </a:solidFill>
              </a:rPr>
              <a:t>), </a:t>
            </a:r>
            <a:r>
              <a:rPr lang="en-GB" i="1" dirty="0" err="1" smtClean="0">
                <a:solidFill>
                  <a:srgbClr val="002060"/>
                </a:solidFill>
              </a:rPr>
              <a:t>i,j</a:t>
            </a:r>
            <a:r>
              <a:rPr lang="en-GB" i="1" dirty="0" err="1" smtClean="0">
                <a:solidFill>
                  <a:srgbClr val="002060"/>
                </a:solidFill>
                <a:sym typeface="Symbol"/>
              </a:rPr>
              <a:t>V</a:t>
            </a:r>
            <a:r>
              <a:rPr lang="en-GB" dirty="0" smtClean="0">
                <a:sym typeface="Symbol"/>
              </a:rPr>
              <a:t> : contact rate matrix</a:t>
            </a:r>
          </a:p>
          <a:p>
            <a:r>
              <a:rPr lang="en-GB" dirty="0" smtClean="0">
                <a:sym typeface="Symbol"/>
              </a:rPr>
              <a:t>Model: </a:t>
            </a:r>
          </a:p>
          <a:p>
            <a:pPr lvl="1"/>
            <a:r>
              <a:rPr lang="en-GB" dirty="0" smtClean="0">
                <a:sym typeface="Symbol"/>
              </a:rPr>
              <a:t>node </a:t>
            </a:r>
            <a:r>
              <a:rPr lang="en-GB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contacts node j at the points of a Poisson process of rate </a:t>
            </a:r>
            <a:r>
              <a:rPr lang="en-GB" i="1" dirty="0" err="1" smtClean="0">
                <a:sym typeface="Symbol"/>
              </a:rPr>
              <a:t>r</a:t>
            </a:r>
            <a:r>
              <a:rPr lang="en-GB" i="1" baseline="-25000" dirty="0" err="1" smtClean="0">
                <a:sym typeface="Symbol"/>
              </a:rPr>
              <a:t>ij</a:t>
            </a:r>
            <a:endParaRPr lang="en-GB" baseline="-25000" dirty="0" smtClean="0">
              <a:sym typeface="Symbol"/>
            </a:endParaRPr>
          </a:p>
          <a:p>
            <a:pPr lvl="1"/>
            <a:r>
              <a:rPr lang="en-GB" dirty="0" smtClean="0">
                <a:sym typeface="Symbol"/>
              </a:rPr>
              <a:t>informs node </a:t>
            </a:r>
            <a:r>
              <a:rPr lang="en-GB" i="1" dirty="0" smtClean="0">
                <a:sym typeface="Symbol"/>
              </a:rPr>
              <a:t>j</a:t>
            </a:r>
            <a:r>
              <a:rPr lang="en-GB" dirty="0" smtClean="0">
                <a:sym typeface="Symbol"/>
              </a:rPr>
              <a:t> at this time if node </a:t>
            </a:r>
            <a:r>
              <a:rPr lang="en-GB" i="1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is informed</a:t>
            </a:r>
          </a:p>
          <a:p>
            <a:pPr>
              <a:buNone/>
            </a:pPr>
            <a:r>
              <a:rPr lang="en-GB" dirty="0" err="1" smtClean="0"/>
              <a:t>Mosk</a:t>
            </a:r>
            <a:r>
              <a:rPr lang="en-GB" dirty="0" smtClean="0"/>
              <a:t>-Aoyama &amp; Shah: </a:t>
            </a:r>
          </a:p>
          <a:p>
            <a:r>
              <a:rPr lang="en-GB" dirty="0" smtClean="0"/>
              <a:t>Bound the time to inform all nodes, based on properties of </a:t>
            </a:r>
            <a:r>
              <a:rPr lang="en-GB" i="1" dirty="0" smtClean="0"/>
              <a:t>G</a:t>
            </a:r>
            <a:r>
              <a:rPr lang="en-GB" dirty="0" smtClean="0"/>
              <a:t> or </a:t>
            </a:r>
            <a:r>
              <a:rPr lang="en-GB" i="1" dirty="0" smtClean="0"/>
              <a:t>R</a:t>
            </a:r>
            <a:endParaRPr lang="en-GB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2366</Words>
  <Application>Microsoft Office PowerPoint</Application>
  <PresentationFormat>On-screen Show (4:3)</PresentationFormat>
  <Paragraphs>293</Paragraphs>
  <Slides>49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4" baseType="lpstr">
      <vt:lpstr>Arial</vt:lpstr>
      <vt:lpstr>Calibri</vt:lpstr>
      <vt:lpstr>Symbol</vt:lpstr>
      <vt:lpstr>Office Theme</vt:lpstr>
      <vt:lpstr>Equation</vt:lpstr>
      <vt:lpstr>Rumors, consensus and epidemics on networks</vt:lpstr>
      <vt:lpstr>Rumor spreading</vt:lpstr>
      <vt:lpstr>Motivation</vt:lpstr>
      <vt:lpstr>Results</vt:lpstr>
      <vt:lpstr>A continuous time model</vt:lpstr>
      <vt:lpstr>Edge-driven model</vt:lpstr>
      <vt:lpstr>Analysis</vt:lpstr>
      <vt:lpstr>Analysis (cont.)</vt:lpstr>
      <vt:lpstr>Rumor spread on networks</vt:lpstr>
      <vt:lpstr>Graph properties</vt:lpstr>
      <vt:lpstr>Analysis of rumor spreading</vt:lpstr>
      <vt:lpstr>Examples</vt:lpstr>
      <vt:lpstr>Remarks</vt:lpstr>
      <vt:lpstr>Other models: stifling</vt:lpstr>
      <vt:lpstr>Other models: push-pull</vt:lpstr>
      <vt:lpstr>Consensus: de Groot model</vt:lpstr>
      <vt:lpstr>Results for de Groot model</vt:lpstr>
      <vt:lpstr>Consensus: the voter model</vt:lpstr>
      <vt:lpstr>The voter model in pictures</vt:lpstr>
      <vt:lpstr>Voter model on the complete graph</vt:lpstr>
      <vt:lpstr>Motivation</vt:lpstr>
      <vt:lpstr>Final state: complete graph case</vt:lpstr>
      <vt:lpstr>Final state: general case</vt:lpstr>
      <vt:lpstr>Duality with coalescing random walks</vt:lpstr>
      <vt:lpstr>Coalescing random walks</vt:lpstr>
      <vt:lpstr>Coalescence time: complete graph</vt:lpstr>
      <vt:lpstr>Coalescence time: general graphs</vt:lpstr>
      <vt:lpstr>General graphs (continued)</vt:lpstr>
      <vt:lpstr>Consensus time on general graphs</vt:lpstr>
      <vt:lpstr>Open problem: Evolving voter model</vt:lpstr>
      <vt:lpstr>Epidemics: SIS model</vt:lpstr>
      <vt:lpstr>SIS model in pictures</vt:lpstr>
      <vt:lpstr>Motivation</vt:lpstr>
      <vt:lpstr>Upper bound: branching random walk</vt:lpstr>
      <vt:lpstr>Branching random walks</vt:lpstr>
      <vt:lpstr>Upper bound on epidemic lifetime</vt:lpstr>
      <vt:lpstr>Lower bound</vt:lpstr>
      <vt:lpstr>Lower bound on epidemic lifetime</vt:lpstr>
      <vt:lpstr>Remarks</vt:lpstr>
      <vt:lpstr>Epidemics: SIR model</vt:lpstr>
      <vt:lpstr>SIR model description</vt:lpstr>
      <vt:lpstr>Upper bound on epidemic sizes</vt:lpstr>
      <vt:lpstr>Lower bound on epidemic sizes</vt:lpstr>
      <vt:lpstr>Results </vt:lpstr>
      <vt:lpstr>Results (continued)</vt:lpstr>
      <vt:lpstr>Spread of influence</vt:lpstr>
      <vt:lpstr>Bootstrap percolation</vt:lpstr>
      <vt:lpstr>Results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Rumors, consensus and epidemics on networks</dc:title>
  <dc:creator>Aida</dc:creator>
  <cp:lastModifiedBy> </cp:lastModifiedBy>
  <cp:revision>111</cp:revision>
  <dcterms:created xsi:type="dcterms:W3CDTF">2006-08-16T00:00:00Z</dcterms:created>
  <dcterms:modified xsi:type="dcterms:W3CDTF">2013-02-25T15:37:59Z</dcterms:modified>
</cp:coreProperties>
</file>