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27.bin" ContentType="application/vnd.openxmlformats-officedocument.oleObject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28.bin" ContentType="application/vnd.openxmlformats-officedocument.oleObject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embeddings/oleObject36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20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754" r:id="rId2"/>
    <p:sldId id="755" r:id="rId3"/>
    <p:sldId id="757" r:id="rId4"/>
    <p:sldId id="758" r:id="rId5"/>
    <p:sldId id="759" r:id="rId6"/>
    <p:sldId id="761" r:id="rId7"/>
    <p:sldId id="763" r:id="rId8"/>
    <p:sldId id="764" r:id="rId9"/>
    <p:sldId id="765" r:id="rId10"/>
    <p:sldId id="766" r:id="rId11"/>
    <p:sldId id="767" r:id="rId12"/>
    <p:sldId id="768" r:id="rId13"/>
    <p:sldId id="769" r:id="rId14"/>
    <p:sldId id="770" r:id="rId15"/>
    <p:sldId id="771" r:id="rId16"/>
    <p:sldId id="772" r:id="rId17"/>
    <p:sldId id="745" r:id="rId18"/>
    <p:sldId id="746" r:id="rId19"/>
    <p:sldId id="760" r:id="rId20"/>
    <p:sldId id="762" r:id="rId21"/>
    <p:sldId id="701" r:id="rId22"/>
    <p:sldId id="756" r:id="rId23"/>
    <p:sldId id="773" r:id="rId24"/>
    <p:sldId id="726" r:id="rId25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defRPr kumimoji="1" sz="1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defRPr kumimoji="1" sz="1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defRPr kumimoji="1" sz="1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defRPr kumimoji="1" sz="1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defRPr kumimoji="1" sz="1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1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1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1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1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FEBBBA"/>
    <a:srgbClr val="FF8000"/>
    <a:srgbClr val="008000"/>
    <a:srgbClr val="E8E8E8"/>
    <a:srgbClr val="FFFF99"/>
    <a:srgbClr val="FFFFCC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5620"/>
    <p:restoredTop sz="97238" autoAdjust="0"/>
  </p:normalViewPr>
  <p:slideViewPr>
    <p:cSldViewPr>
      <p:cViewPr>
        <p:scale>
          <a:sx n="116" d="100"/>
          <a:sy n="116" d="100"/>
        </p:scale>
        <p:origin x="-80" y="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64"/>
    </p:cViewPr>
  </p:sorterViewPr>
  <p:notesViewPr>
    <p:cSldViewPr>
      <p:cViewPr varScale="1">
        <p:scale>
          <a:sx n="85" d="100"/>
          <a:sy n="85" d="100"/>
        </p:scale>
        <p:origin x="-20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24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 sz="1200" i="0">
                <a:solidFill>
                  <a:schemeClr val="bg2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kumimoji="0" sz="1200" i="0">
                <a:solidFill>
                  <a:schemeClr val="bg2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 sz="1200" i="0">
                <a:solidFill>
                  <a:schemeClr val="bg2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kumimoji="0" sz="1200" i="0">
                <a:solidFill>
                  <a:schemeClr val="bg2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6B34BC2A-8D31-3547-A5AD-00C72F54D7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499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 sz="1200" i="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kumimoji="0" sz="1200" i="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 sz="1200" i="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kumimoji="0" sz="1200" i="0">
                <a:cs typeface="+mn-cs"/>
              </a:defRPr>
            </a:lvl1pPr>
          </a:lstStyle>
          <a:p>
            <a:pPr>
              <a:defRPr/>
            </a:pPr>
            <a:fld id="{21A23EF6-2524-0E43-ACD5-A1F06DD950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61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E3D246-20DF-5042-A265-73E1196118C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First of all, I would like to thank the organizers for the invitation here.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In our group in </a:t>
            </a:r>
            <a:r>
              <a:rPr lang="en-US" dirty="0" err="1" smtClean="0">
                <a:cs typeface="+mn-cs"/>
              </a:rPr>
              <a:t>Orsay</a:t>
            </a:r>
            <a:r>
              <a:rPr lang="en-US" dirty="0" smtClean="0">
                <a:cs typeface="+mn-cs"/>
              </a:rPr>
              <a:t>, we develop quantum dynamics methods or tools which can be used for floppy molecular.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Today, I'm going to present some methodology aspects and spectroscopy applications.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902C9-1F92-3145-BAB7-31BB7463910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902C9-1F92-3145-BAB7-31BB7463910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0494D-FE8C-BC46-AD48-378BE17863E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39644-B07D-1A4B-9ACF-64398905EBF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65D13-4A22-5B4B-9CBB-57FEB185D56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7DCE6-4C47-8E4F-A34D-ED72C0B14DC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4AA38D-6076-F645-A1D2-C8BDB6FF050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A4561-7C50-6C49-8596-7665B097AC8F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271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FA307-243B-1E41-977E-896892E8BE0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DA8D4-6AB0-DA4B-A3F0-F00656880F3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C64FF-1F04-A944-9E90-A0E018947F34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67605-0825-D04E-9745-32CE6945868F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271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F81EC-DBD6-5E4F-8D59-BB7B8C599B1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969CA-6ECA-8943-8961-0A87D4B997E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However, most of the calculations in quantum dynamics (spectroscopy, reactivity) are performed using curvilinear coordinates.</a:t>
            </a:r>
          </a:p>
          <a:p>
            <a:pPr>
              <a:defRPr/>
            </a:pPr>
            <a:r>
              <a:rPr lang="en-US"/>
              <a:t>Indeed, in curvilinear coordinates, some motions are exactly or almost separable, center of mass, overall rotation but also for internal coordinates, like the internal torsion in methanol.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This separation of motion enable to find efficient method (exact or approximate) to perform the dynamical calculation.</a:t>
            </a:r>
          </a:p>
          <a:p>
            <a:pPr>
              <a:defRPr/>
            </a:pPr>
            <a:r>
              <a:rPr lang="en-US"/>
              <a:t>=&gt; basis-set more compact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03196-0F3B-2D47-96FE-9813820CE57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17707-9148-7743-B121-58D2ECB0C83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AE382-DA15-6F43-8FC6-6D7EB3B67D2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To get KEO in curvilinear coordinates you have several strategies: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 marL="285750" indent="-285750">
              <a:buFontTx/>
              <a:buAutoNum type="romanLcParenBoth"/>
              <a:defRPr/>
            </a:pPr>
            <a:r>
              <a:rPr lang="en-US" dirty="0" smtClean="0">
                <a:cs typeface="+mn-cs"/>
              </a:rPr>
              <a:t>The first expression is the expression of the </a:t>
            </a:r>
            <a:r>
              <a:rPr lang="en-US" dirty="0" err="1" smtClean="0">
                <a:cs typeface="+mn-cs"/>
              </a:rPr>
              <a:t>Laplacian</a:t>
            </a:r>
            <a:r>
              <a:rPr lang="en-US" dirty="0" smtClean="0">
                <a:cs typeface="+mn-cs"/>
              </a:rPr>
              <a:t> in curvilinear coordinates and you need the </a:t>
            </a:r>
            <a:r>
              <a:rPr lang="en-US" dirty="0" err="1" smtClean="0">
                <a:cs typeface="+mn-cs"/>
              </a:rPr>
              <a:t>contravariant</a:t>
            </a:r>
            <a:r>
              <a:rPr lang="en-US" dirty="0" smtClean="0">
                <a:cs typeface="+mn-cs"/>
              </a:rPr>
              <a:t> component’s of the metric tensor </a:t>
            </a:r>
            <a:r>
              <a:rPr lang="en-US" dirty="0" err="1" smtClean="0">
                <a:cs typeface="+mn-cs"/>
              </a:rPr>
              <a:t>Gij</a:t>
            </a:r>
            <a:r>
              <a:rPr lang="en-US" dirty="0" smtClean="0">
                <a:cs typeface="+mn-cs"/>
              </a:rPr>
              <a:t>. </a:t>
            </a:r>
          </a:p>
          <a:p>
            <a:pPr marL="285750" indent="-285750">
              <a:buFontTx/>
              <a:buAutoNum type="romanLcParenBoth"/>
              <a:defRPr/>
            </a:pPr>
            <a:endParaRPr lang="en-US" dirty="0" smtClean="0">
              <a:cs typeface="+mn-cs"/>
            </a:endParaRPr>
          </a:p>
          <a:p>
            <a:pPr marL="285750" indent="-285750">
              <a:buFontTx/>
              <a:buAutoNum type="romanLcParenBoth"/>
              <a:defRPr/>
            </a:pPr>
            <a:r>
              <a:rPr lang="en-US" dirty="0" smtClean="0">
                <a:cs typeface="+mn-cs"/>
              </a:rPr>
              <a:t> You can directly obtain the KEO from the conjugate momenta associated with the vectors which </a:t>
            </a:r>
            <a:r>
              <a:rPr lang="en-US" dirty="0" err="1" smtClean="0">
                <a:cs typeface="+mn-cs"/>
              </a:rPr>
              <a:t>parametrized</a:t>
            </a:r>
            <a:r>
              <a:rPr lang="en-US" dirty="0" smtClean="0">
                <a:cs typeface="+mn-cs"/>
              </a:rPr>
              <a:t> them molecular system.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B0183A-B98D-D148-B122-C463DAF9E88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To get KEO in curvilinear coordinates you have several strategies: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 marL="285750" indent="-285750">
              <a:buFontTx/>
              <a:buAutoNum type="romanLcParenBoth"/>
              <a:defRPr/>
            </a:pPr>
            <a:r>
              <a:rPr lang="en-US" dirty="0" smtClean="0">
                <a:cs typeface="+mn-cs"/>
              </a:rPr>
              <a:t>The first expression is the expression of the </a:t>
            </a:r>
            <a:r>
              <a:rPr lang="en-US" dirty="0" err="1" smtClean="0">
                <a:cs typeface="+mn-cs"/>
              </a:rPr>
              <a:t>Laplacian</a:t>
            </a:r>
            <a:r>
              <a:rPr lang="en-US" dirty="0" smtClean="0">
                <a:cs typeface="+mn-cs"/>
              </a:rPr>
              <a:t> in curvilinear coordinates and you need the </a:t>
            </a:r>
            <a:r>
              <a:rPr lang="en-US" dirty="0" err="1" smtClean="0">
                <a:cs typeface="+mn-cs"/>
              </a:rPr>
              <a:t>contravariant</a:t>
            </a:r>
            <a:r>
              <a:rPr lang="en-US" dirty="0" smtClean="0">
                <a:cs typeface="+mn-cs"/>
              </a:rPr>
              <a:t> component’s of the metric tensor </a:t>
            </a:r>
            <a:r>
              <a:rPr lang="en-US" dirty="0" err="1" smtClean="0">
                <a:cs typeface="+mn-cs"/>
              </a:rPr>
              <a:t>Gij</a:t>
            </a:r>
            <a:r>
              <a:rPr lang="en-US" dirty="0" smtClean="0">
                <a:cs typeface="+mn-cs"/>
              </a:rPr>
              <a:t>. </a:t>
            </a:r>
          </a:p>
          <a:p>
            <a:pPr marL="285750" indent="-285750">
              <a:buFontTx/>
              <a:buAutoNum type="romanLcParenBoth"/>
              <a:defRPr/>
            </a:pPr>
            <a:endParaRPr lang="en-US" dirty="0" smtClean="0">
              <a:cs typeface="+mn-cs"/>
            </a:endParaRPr>
          </a:p>
          <a:p>
            <a:pPr marL="285750" indent="-285750">
              <a:buFontTx/>
              <a:buAutoNum type="romanLcParenBoth"/>
              <a:defRPr/>
            </a:pPr>
            <a:r>
              <a:rPr lang="en-US" dirty="0" smtClean="0">
                <a:cs typeface="+mn-cs"/>
              </a:rPr>
              <a:t> You can directly obtain the KEO from the conjugate momenta associated with the vectors which </a:t>
            </a:r>
            <a:r>
              <a:rPr lang="en-US" dirty="0" err="1" smtClean="0">
                <a:cs typeface="+mn-cs"/>
              </a:rPr>
              <a:t>parametrized</a:t>
            </a:r>
            <a:r>
              <a:rPr lang="en-US" dirty="0" smtClean="0">
                <a:cs typeface="+mn-cs"/>
              </a:rPr>
              <a:t> them molecular system.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AB198-5BD3-B44F-8427-23C4F3AA1A1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5CEB19-EFB9-8C42-A737-5043F3963805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271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1EEDA-AADB-934D-9BBD-DB2CA15E70D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140762-E2E4-2646-88D5-69BEC614F08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7F996-2B89-B540-AA9F-B56AEFCE3BF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>
            <a:grpSpLocks/>
          </p:cNvGrpSpPr>
          <p:nvPr userDrawn="1"/>
        </p:nvGrpSpPr>
        <p:grpSpPr bwMode="auto">
          <a:xfrm>
            <a:off x="742950" y="119063"/>
            <a:ext cx="9161463" cy="6738937"/>
            <a:chOff x="468" y="75"/>
            <a:chExt cx="5771" cy="4245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invGray">
            <a:xfrm>
              <a:off x="468" y="4114"/>
              <a:ext cx="2392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invGray">
            <a:xfrm>
              <a:off x="468" y="1537"/>
              <a:ext cx="5771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 userDrawn="1"/>
          </p:nvSpPr>
          <p:spPr bwMode="invGray">
            <a:xfrm>
              <a:off x="601" y="75"/>
              <a:ext cx="46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 userDrawn="1"/>
          </p:nvSpPr>
          <p:spPr bwMode="invGray">
            <a:xfrm>
              <a:off x="601" y="220"/>
              <a:ext cx="46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 userDrawn="1"/>
          </p:nvSpPr>
          <p:spPr bwMode="invGray">
            <a:xfrm>
              <a:off x="601" y="363"/>
              <a:ext cx="46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 userDrawn="1"/>
          </p:nvSpPr>
          <p:spPr bwMode="invGray">
            <a:xfrm>
              <a:off x="601" y="652"/>
              <a:ext cx="46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invGray">
            <a:xfrm>
              <a:off x="601" y="795"/>
              <a:ext cx="46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invGray">
            <a:xfrm>
              <a:off x="601" y="940"/>
              <a:ext cx="46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invGray">
            <a:xfrm>
              <a:off x="601" y="1083"/>
              <a:ext cx="46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 userDrawn="1"/>
          </p:nvSpPr>
          <p:spPr bwMode="invGray">
            <a:xfrm>
              <a:off x="601" y="1228"/>
              <a:ext cx="46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 userDrawn="1"/>
          </p:nvSpPr>
          <p:spPr bwMode="invGray">
            <a:xfrm>
              <a:off x="601" y="1372"/>
              <a:ext cx="46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 userDrawn="1"/>
          </p:nvGrpSpPr>
          <p:grpSpPr bwMode="auto">
            <a:xfrm>
              <a:off x="3097" y="4203"/>
              <a:ext cx="2957" cy="41"/>
              <a:chOff x="2859" y="4202"/>
              <a:chExt cx="2729" cy="41"/>
            </a:xfrm>
          </p:grpSpPr>
          <p:sp>
            <p:nvSpPr>
              <p:cNvPr id="18" name="Oval 15"/>
              <p:cNvSpPr>
                <a:spLocks noChangeArrowheads="1"/>
              </p:cNvSpPr>
              <p:nvPr userDrawn="1"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9" name="Oval 16"/>
              <p:cNvSpPr>
                <a:spLocks noChangeArrowheads="1"/>
              </p:cNvSpPr>
              <p:nvPr userDrawn="1"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" name="Oval 17"/>
              <p:cNvSpPr>
                <a:spLocks noChangeArrowheads="1"/>
              </p:cNvSpPr>
              <p:nvPr userDrawn="1"/>
            </p:nvSpPr>
            <p:spPr bwMode="invGray">
              <a:xfrm>
                <a:off x="3627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1" name="Oval 18"/>
              <p:cNvSpPr>
                <a:spLocks noChangeArrowheads="1"/>
              </p:cNvSpPr>
              <p:nvPr userDrawn="1"/>
            </p:nvSpPr>
            <p:spPr bwMode="invGray">
              <a:xfrm>
                <a:off x="4011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2" name="Oval 19"/>
              <p:cNvSpPr>
                <a:spLocks noChangeArrowheads="1"/>
              </p:cNvSpPr>
              <p:nvPr userDrawn="1"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3" name="Oval 20"/>
              <p:cNvSpPr>
                <a:spLocks noChangeArrowheads="1"/>
              </p:cNvSpPr>
              <p:nvPr userDrawn="1"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4" name="Oval 21"/>
              <p:cNvSpPr>
                <a:spLocks noChangeArrowheads="1"/>
              </p:cNvSpPr>
              <p:nvPr userDrawn="1"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5" name="Oval 22"/>
              <p:cNvSpPr>
                <a:spLocks noChangeArrowheads="1"/>
              </p:cNvSpPr>
              <p:nvPr userDrawn="1"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 userDrawn="1"/>
          </p:nvSpPr>
          <p:spPr bwMode="invGray">
            <a:xfrm>
              <a:off x="601" y="508"/>
              <a:ext cx="46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2438400"/>
            <a:ext cx="8934450" cy="7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28850" y="3581400"/>
            <a:ext cx="6934200" cy="2286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26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28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16BFB6-C3AB-1049-9B31-C71488EE26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1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1608-0548-154B-9837-47C6A54BD8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88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58025" y="762000"/>
            <a:ext cx="2105025" cy="5334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6162675" cy="5334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5FEA-46A6-534A-B732-643C8DD623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3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8172450" cy="762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42950" y="1981200"/>
            <a:ext cx="413385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981200"/>
            <a:ext cx="413385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742950" y="4114800"/>
            <a:ext cx="84201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27DA-ABBC-354A-B97E-CE17776F08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59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9C28-620A-8242-B1E5-BDDC6EEC77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6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B7D8-0169-F447-A040-C56E3F8820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35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4955-AFF4-BC4E-ABAA-BF1E3E37A7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19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DE81-B07B-A54B-AD1F-3703BE0575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68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2BD9-C10D-734F-A235-34158D212C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5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06F3-6AC7-9F45-9026-DE4200883C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55C3-09C1-B44A-8792-590CAFEF42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39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FED7-E039-DD4C-8D66-44B5147250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65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42950" y="117475"/>
            <a:ext cx="916146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dirty="0">
                <a:cs typeface="+mn-cs"/>
              </a:endParaRPr>
            </a:p>
          </p:txBody>
        </p:sp>
        <p:grpSp>
          <p:nvGrpSpPr>
            <p:cNvPr id="1032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9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0"/>
            <a:ext cx="8172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49538" y="6602413"/>
            <a:ext cx="18716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50000"/>
              </a:spcBef>
              <a:defRPr kumimoji="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8850" y="6551613"/>
            <a:ext cx="5381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defRPr kumimoji="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F7B341D7-04A7-E54D-9E99-3A9D63C50D4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  <p:sldLayoutId id="214748572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oleObject" Target="../embeddings/oleObject28.bin"/><Relationship Id="rId6" Type="http://schemas.openxmlformats.org/officeDocument/2006/relationships/package" Target="../embeddings/Document_Microsoft_Word22.docx"/><Relationship Id="rId7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oleObject" Target="../embeddings/oleObject29.bin"/><Relationship Id="rId6" Type="http://schemas.openxmlformats.org/officeDocument/2006/relationships/package" Target="../embeddings/Document_Microsoft_Word23.docx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0.bin"/><Relationship Id="rId9" Type="http://schemas.openxmlformats.org/officeDocument/2006/relationships/package" Target="../embeddings/Document_Microsoft_Word24.docx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package" Target="../embeddings/Document_Microsoft_Word27.docx"/><Relationship Id="rId13" Type="http://schemas.openxmlformats.org/officeDocument/2006/relationships/image" Target="../media/image42.emf"/><Relationship Id="rId14" Type="http://schemas.openxmlformats.org/officeDocument/2006/relationships/oleObject" Target="../embeddings/oleObject34.bin"/><Relationship Id="rId15" Type="http://schemas.openxmlformats.org/officeDocument/2006/relationships/package" Target="../embeddings/Document_Microsoft_Word28.docx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35.bin"/><Relationship Id="rId18" Type="http://schemas.openxmlformats.org/officeDocument/2006/relationships/package" Target="../embeddings/Document_Microsoft_Word29.docx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31.bin"/><Relationship Id="rId6" Type="http://schemas.openxmlformats.org/officeDocument/2006/relationships/package" Target="../embeddings/Document_Microsoft_Word25.docx"/><Relationship Id="rId7" Type="http://schemas.openxmlformats.org/officeDocument/2006/relationships/image" Target="../media/image40.emf"/><Relationship Id="rId8" Type="http://schemas.openxmlformats.org/officeDocument/2006/relationships/oleObject" Target="../embeddings/oleObject32.bin"/><Relationship Id="rId9" Type="http://schemas.openxmlformats.org/officeDocument/2006/relationships/package" Target="../embeddings/Document_Microsoft_Word26.docx"/><Relationship Id="rId10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oleObject" Target="../embeddings/oleObject36.bin"/><Relationship Id="rId6" Type="http://schemas.openxmlformats.org/officeDocument/2006/relationships/package" Target="../embeddings/Document_Microsoft_Word30.docx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7.bin"/><Relationship Id="rId5" Type="http://schemas.openxmlformats.org/officeDocument/2006/relationships/package" Target="../embeddings/Document_Microsoft_Word31.docx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8.bin"/><Relationship Id="rId8" Type="http://schemas.openxmlformats.org/officeDocument/2006/relationships/package" Target="../embeddings/Document_Microsoft_Word32.docx"/><Relationship Id="rId9" Type="http://schemas.openxmlformats.org/officeDocument/2006/relationships/image" Target="../media/image4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oleObject" Target="../embeddings/oleObject39.bin"/><Relationship Id="rId6" Type="http://schemas.openxmlformats.org/officeDocument/2006/relationships/package" Target="../embeddings/Document_Microsoft_Word33.docx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0.bin"/><Relationship Id="rId9" Type="http://schemas.openxmlformats.org/officeDocument/2006/relationships/package" Target="../embeddings/Document_Microsoft_Word34.docx"/><Relationship Id="rId10" Type="http://schemas.openxmlformats.org/officeDocument/2006/relationships/image" Target="../media/image49.emf"/><Relationship Id="rId1" Type="http://schemas.openxmlformats.org/officeDocument/2006/relationships/vmlDrawing" Target="../drawings/vmlDrawing12.vml"/><Relationship Id="rId2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package" Target="../embeddings/Document_Microsoft_Word37.docx"/><Relationship Id="rId13" Type="http://schemas.openxmlformats.org/officeDocument/2006/relationships/image" Target="../media/image52.emf"/><Relationship Id="rId14" Type="http://schemas.openxmlformats.org/officeDocument/2006/relationships/oleObject" Target="../embeddings/oleObject44.bin"/><Relationship Id="rId15" Type="http://schemas.openxmlformats.org/officeDocument/2006/relationships/package" Target="../embeddings/Document_Microsoft_Word38.docx"/><Relationship Id="rId16" Type="http://schemas.openxmlformats.org/officeDocument/2006/relationships/image" Target="../media/image53.emf"/><Relationship Id="rId17" Type="http://schemas.openxmlformats.org/officeDocument/2006/relationships/oleObject" Target="../embeddings/oleObject45.bin"/><Relationship Id="rId18" Type="http://schemas.openxmlformats.org/officeDocument/2006/relationships/package" Target="../embeddings/Document_Microsoft_Word39.docx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13.vml"/><Relationship Id="rId2" Type="http://schemas.openxmlformats.org/officeDocument/2006/relationships/tags" Target="../tags/tag1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oleObject" Target="../embeddings/oleObject41.bin"/><Relationship Id="rId6" Type="http://schemas.openxmlformats.org/officeDocument/2006/relationships/package" Target="../embeddings/Document_Microsoft_Word35.docx"/><Relationship Id="rId7" Type="http://schemas.openxmlformats.org/officeDocument/2006/relationships/image" Target="../media/image50.emf"/><Relationship Id="rId8" Type="http://schemas.openxmlformats.org/officeDocument/2006/relationships/oleObject" Target="../embeddings/oleObject42.bin"/><Relationship Id="rId9" Type="http://schemas.openxmlformats.org/officeDocument/2006/relationships/package" Target="../embeddings/Document_Microsoft_Word36.docx"/><Relationship Id="rId10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Document_Microsoft_Word42.docx"/><Relationship Id="rId12" Type="http://schemas.openxmlformats.org/officeDocument/2006/relationships/image" Target="../media/image57.emf"/><Relationship Id="rId13" Type="http://schemas.openxmlformats.org/officeDocument/2006/relationships/oleObject" Target="../embeddings/oleObject49.bin"/><Relationship Id="rId14" Type="http://schemas.openxmlformats.org/officeDocument/2006/relationships/package" Target="../embeddings/Document_Microsoft_Word43.docx"/><Relationship Id="rId15" Type="http://schemas.openxmlformats.org/officeDocument/2006/relationships/image" Target="../media/image5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6.bin"/><Relationship Id="rId5" Type="http://schemas.openxmlformats.org/officeDocument/2006/relationships/package" Target="../embeddings/Document_Microsoft_Word40.docx"/><Relationship Id="rId6" Type="http://schemas.openxmlformats.org/officeDocument/2006/relationships/image" Target="../media/image55.emf"/><Relationship Id="rId7" Type="http://schemas.openxmlformats.org/officeDocument/2006/relationships/oleObject" Target="../embeddings/oleObject47.bin"/><Relationship Id="rId8" Type="http://schemas.openxmlformats.org/officeDocument/2006/relationships/package" Target="../embeddings/Document_Microsoft_Word41.docx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60.emf"/><Relationship Id="rId1" Type="http://schemas.openxmlformats.org/officeDocument/2006/relationships/vmlDrawing" Target="../drawings/vmlDrawing15.vml"/><Relationship Id="rId2" Type="http://schemas.openxmlformats.org/officeDocument/2006/relationships/tags" Target="../tags/tag12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emf"/><Relationship Id="rId20" Type="http://schemas.openxmlformats.org/officeDocument/2006/relationships/image" Target="../media/image74.emf"/><Relationship Id="rId10" Type="http://schemas.openxmlformats.org/officeDocument/2006/relationships/oleObject" Target="../embeddings/oleObject55.bin"/><Relationship Id="rId11" Type="http://schemas.openxmlformats.org/officeDocument/2006/relationships/image" Target="../media/image69.emf"/><Relationship Id="rId12" Type="http://schemas.openxmlformats.org/officeDocument/2006/relationships/oleObject" Target="../embeddings/oleObject56.bin"/><Relationship Id="rId13" Type="http://schemas.openxmlformats.org/officeDocument/2006/relationships/image" Target="../media/image70.emf"/><Relationship Id="rId14" Type="http://schemas.openxmlformats.org/officeDocument/2006/relationships/oleObject" Target="../embeddings/oleObject57.bin"/><Relationship Id="rId15" Type="http://schemas.openxmlformats.org/officeDocument/2006/relationships/image" Target="../media/image71.emf"/><Relationship Id="rId16" Type="http://schemas.openxmlformats.org/officeDocument/2006/relationships/oleObject" Target="../embeddings/oleObject58.bin"/><Relationship Id="rId17" Type="http://schemas.openxmlformats.org/officeDocument/2006/relationships/image" Target="../media/image72.emf"/><Relationship Id="rId18" Type="http://schemas.openxmlformats.org/officeDocument/2006/relationships/oleObject" Target="../embeddings/oleObject59.bin"/><Relationship Id="rId19" Type="http://schemas.openxmlformats.org/officeDocument/2006/relationships/image" Target="../media/image7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66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67.emf"/><Relationship Id="rId8" Type="http://schemas.openxmlformats.org/officeDocument/2006/relationships/oleObject" Target="../embeddings/oleObject5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75.emf"/><Relationship Id="rId5" Type="http://schemas.openxmlformats.org/officeDocument/2006/relationships/image" Target="../media/image45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6.bin"/><Relationship Id="rId6" Type="http://schemas.openxmlformats.org/officeDocument/2006/relationships/package" Target="../embeddings/Document_Microsoft_Word1.docx"/><Relationship Id="rId7" Type="http://schemas.openxmlformats.org/officeDocument/2006/relationships/image" Target="../media/image16.emf"/><Relationship Id="rId8" Type="http://schemas.openxmlformats.org/officeDocument/2006/relationships/oleObject" Target="../embeddings/oleObject7.bin"/><Relationship Id="rId9" Type="http://schemas.openxmlformats.org/officeDocument/2006/relationships/package" Target="../embeddings/Document_Microsoft_Word2.docx"/><Relationship Id="rId10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Document_Microsoft_Word5.docx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2.bin"/><Relationship Id="rId14" Type="http://schemas.openxmlformats.org/officeDocument/2006/relationships/package" Target="../embeddings/Document_Microsoft_Word6.docx"/><Relationship Id="rId15" Type="http://schemas.openxmlformats.org/officeDocument/2006/relationships/image" Target="../media/image22.emf"/><Relationship Id="rId16" Type="http://schemas.openxmlformats.org/officeDocument/2006/relationships/oleObject" Target="../embeddings/oleObject13.bin"/><Relationship Id="rId17" Type="http://schemas.openxmlformats.org/officeDocument/2006/relationships/package" Target="../embeddings/Document_Microsoft_Word7.docx"/><Relationship Id="rId18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9.bin"/><Relationship Id="rId5" Type="http://schemas.openxmlformats.org/officeDocument/2006/relationships/package" Target="../embeddings/Document_Microsoft_Word3.docx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0.bin"/><Relationship Id="rId8" Type="http://schemas.openxmlformats.org/officeDocument/2006/relationships/package" Target="../embeddings/Document_Microsoft_Word4.docx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package" Target="../embeddings/Document_Microsoft_Word10.docx"/><Relationship Id="rId13" Type="http://schemas.openxmlformats.org/officeDocument/2006/relationships/image" Target="../media/image26.emf"/><Relationship Id="rId14" Type="http://schemas.openxmlformats.org/officeDocument/2006/relationships/oleObject" Target="../embeddings/oleObject17.bin"/><Relationship Id="rId15" Type="http://schemas.openxmlformats.org/officeDocument/2006/relationships/package" Target="../embeddings/Document_Microsoft_Word11.docx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18.bin"/><Relationship Id="rId18" Type="http://schemas.openxmlformats.org/officeDocument/2006/relationships/package" Target="../embeddings/Document_Microsoft_Word12.docx"/><Relationship Id="rId19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14.bin"/><Relationship Id="rId6" Type="http://schemas.openxmlformats.org/officeDocument/2006/relationships/package" Target="../embeddings/Document_Microsoft_Word8.docx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5.bin"/><Relationship Id="rId9" Type="http://schemas.openxmlformats.org/officeDocument/2006/relationships/package" Target="../embeddings/Document_Microsoft_Word9.docx"/><Relationship Id="rId10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_Microsoft_Word14.docx"/><Relationship Id="rId20" Type="http://schemas.openxmlformats.org/officeDocument/2006/relationships/oleObject" Target="../embeddings/oleObject24.bin"/><Relationship Id="rId21" Type="http://schemas.openxmlformats.org/officeDocument/2006/relationships/package" Target="../embeddings/Document_Microsoft_Word18.docx"/><Relationship Id="rId22" Type="http://schemas.openxmlformats.org/officeDocument/2006/relationships/oleObject" Target="../embeddings/oleObject25.bin"/><Relationship Id="rId23" Type="http://schemas.openxmlformats.org/officeDocument/2006/relationships/package" Target="../embeddings/Document_Microsoft_Word19.docx"/><Relationship Id="rId24" Type="http://schemas.openxmlformats.org/officeDocument/2006/relationships/image" Target="../media/image34.emf"/><Relationship Id="rId25" Type="http://schemas.openxmlformats.org/officeDocument/2006/relationships/oleObject" Target="../embeddings/oleObject26.bin"/><Relationship Id="rId26" Type="http://schemas.openxmlformats.org/officeDocument/2006/relationships/package" Target="../embeddings/Document_Microsoft_Word20.docx"/><Relationship Id="rId27" Type="http://schemas.openxmlformats.org/officeDocument/2006/relationships/image" Target="../media/image35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21.bin"/><Relationship Id="rId12" Type="http://schemas.openxmlformats.org/officeDocument/2006/relationships/package" Target="../embeddings/Document_Microsoft_Word15.docx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22.bin"/><Relationship Id="rId15" Type="http://schemas.openxmlformats.org/officeDocument/2006/relationships/package" Target="../embeddings/Document_Microsoft_Word16.docx"/><Relationship Id="rId16" Type="http://schemas.openxmlformats.org/officeDocument/2006/relationships/image" Target="../media/image32.emf"/><Relationship Id="rId17" Type="http://schemas.openxmlformats.org/officeDocument/2006/relationships/oleObject" Target="../embeddings/oleObject23.bin"/><Relationship Id="rId18" Type="http://schemas.openxmlformats.org/officeDocument/2006/relationships/package" Target="../embeddings/Document_Microsoft_Word17.docx"/><Relationship Id="rId19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oleObject19.bin"/><Relationship Id="rId6" Type="http://schemas.openxmlformats.org/officeDocument/2006/relationships/package" Target="../embeddings/Document_Microsoft_Word13.docx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oleObject" Target="../embeddings/oleObject27.bin"/><Relationship Id="rId8" Type="http://schemas.openxmlformats.org/officeDocument/2006/relationships/package" Target="../embeddings/Document_Microsoft_Word21.docx"/><Relationship Id="rId9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2400" i="1" kern="1200" dirty="0">
                <a:latin typeface="Helvetica" charset="0"/>
                <a:ea typeface="ＭＳ Ｐゴシック" charset="0"/>
              </a:rPr>
              <a:t>Efficient implementation of </a:t>
            </a:r>
            <a:r>
              <a:rPr lang="en-US" sz="2400" i="1" kern="1200" dirty="0" err="1">
                <a:latin typeface="Helvetica" charset="0"/>
                <a:ea typeface="ＭＳ Ｐゴシック" charset="0"/>
              </a:rPr>
              <a:t>Smolyak</a:t>
            </a:r>
            <a:r>
              <a:rPr lang="en-US" sz="2400" i="1" kern="1200" dirty="0">
                <a:latin typeface="Helvetica" charset="0"/>
                <a:ea typeface="ＭＳ Ｐゴシック" charset="0"/>
              </a:rPr>
              <a:t> sparse grid with non-nested grids</a:t>
            </a:r>
            <a:endParaRPr lang="en-US" sz="1600" dirty="0" smtClean="0">
              <a:latin typeface="Helvetica" charset="0"/>
              <a:cs typeface="+mj-cs"/>
            </a:endParaRPr>
          </a:p>
        </p:txBody>
      </p:sp>
      <p:pic>
        <p:nvPicPr>
          <p:cNvPr id="16397" name="Image 3" descr="siegel_hd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0928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Image 4" descr="logo-AN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6059488"/>
            <a:ext cx="9334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Image 5" descr="u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6092825"/>
            <a:ext cx="863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Image 1" descr="logos-lcp-ups-cnrs-uc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5781675"/>
            <a:ext cx="30241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Banff 2016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67A85-7266-FE4C-AA25-F30FE2D737E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943600" y="1989138"/>
            <a:ext cx="3048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344488" y="1628775"/>
            <a:ext cx="3312368" cy="318036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Helvetica"/>
                <a:cs typeface="Helvetica"/>
              </a:rPr>
              <a:t>Methodologies, </a:t>
            </a:r>
            <a:r>
              <a:rPr lang="en-US" sz="1600" dirty="0">
                <a:latin typeface="Arial"/>
                <a:cs typeface="Arial"/>
              </a:rPr>
              <a:t>coordinates, KEO </a:t>
            </a:r>
            <a:r>
              <a:rPr lang="en-US" sz="1600" dirty="0" smtClean="0">
                <a:latin typeface="Helvetica"/>
                <a:cs typeface="Helvetica"/>
              </a:rPr>
              <a:t> 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7038975" y="1628775"/>
            <a:ext cx="2286000" cy="317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>
                <a:latin typeface="Helvetica"/>
                <a:cs typeface="Helvetica"/>
              </a:rPr>
              <a:t>Spectroscopy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632520" y="4941168"/>
            <a:ext cx="8856984" cy="792088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numCol="3"/>
          <a:lstStyle/>
          <a:p>
            <a:pPr marL="341313" indent="-341313" algn="just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0" dirty="0">
                <a:latin typeface="Helvetica"/>
                <a:cs typeface="Helvetica"/>
              </a:rPr>
              <a:t>A. </a:t>
            </a:r>
            <a:r>
              <a:rPr lang="en-US" i="0" dirty="0" err="1">
                <a:latin typeface="Helvetica"/>
                <a:cs typeface="Helvetica"/>
              </a:rPr>
              <a:t>Perveaux</a:t>
            </a:r>
            <a:r>
              <a:rPr lang="en-US" i="0" dirty="0">
                <a:latin typeface="Helvetica"/>
                <a:cs typeface="Helvetica"/>
              </a:rPr>
              <a:t> </a:t>
            </a:r>
            <a:r>
              <a:rPr lang="en-US" i="0" dirty="0" smtClean="0">
                <a:latin typeface="Helvetica"/>
                <a:cs typeface="Helvetica"/>
              </a:rPr>
              <a:t>(ex doc</a:t>
            </a:r>
            <a:r>
              <a:rPr lang="en-US" i="0" dirty="0">
                <a:latin typeface="Helvetica"/>
                <a:cs typeface="Helvetica"/>
              </a:rPr>
              <a:t>)</a:t>
            </a:r>
          </a:p>
          <a:p>
            <a:pPr marL="341313" indent="-341313" algn="just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0" dirty="0">
                <a:latin typeface="Helvetica"/>
                <a:cs typeface="Helvetica"/>
              </a:rPr>
              <a:t>M. </a:t>
            </a:r>
            <a:r>
              <a:rPr lang="en-US" i="0" dirty="0" err="1">
                <a:latin typeface="Helvetica"/>
                <a:cs typeface="Helvetica"/>
              </a:rPr>
              <a:t>Ndong</a:t>
            </a:r>
            <a:r>
              <a:rPr lang="en-US" i="0" dirty="0">
                <a:latin typeface="Helvetica"/>
                <a:cs typeface="Helvetica"/>
              </a:rPr>
              <a:t> (ex post-doc)</a:t>
            </a:r>
          </a:p>
          <a:p>
            <a:pPr marL="341313" indent="-341313" algn="just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0" dirty="0">
                <a:latin typeface="Helvetica"/>
                <a:cs typeface="Helvetica"/>
              </a:rPr>
              <a:t>F. </a:t>
            </a:r>
            <a:r>
              <a:rPr lang="en-US" i="0" dirty="0" err="1">
                <a:latin typeface="Helvetica"/>
                <a:cs typeface="Helvetica"/>
              </a:rPr>
              <a:t>Gatti</a:t>
            </a:r>
            <a:r>
              <a:rPr lang="en-US" i="0" dirty="0">
                <a:latin typeface="Helvetica"/>
                <a:cs typeface="Helvetica"/>
              </a:rPr>
              <a:t> (Montpellier)</a:t>
            </a:r>
          </a:p>
          <a:p>
            <a:pPr marL="341313" indent="-341313" algn="just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0" dirty="0">
                <a:latin typeface="Helvetica"/>
                <a:cs typeface="Helvetica"/>
              </a:rPr>
              <a:t>B. </a:t>
            </a:r>
            <a:r>
              <a:rPr lang="en-US" i="0" dirty="0" err="1">
                <a:latin typeface="Helvetica"/>
                <a:cs typeface="Helvetica"/>
              </a:rPr>
              <a:t>Lasorne</a:t>
            </a:r>
            <a:r>
              <a:rPr lang="en-US" i="0" dirty="0">
                <a:latin typeface="Helvetica"/>
                <a:cs typeface="Helvetica"/>
              </a:rPr>
              <a:t> (Montpellier</a:t>
            </a:r>
            <a:r>
              <a:rPr lang="en-US" i="0" dirty="0" smtClean="0">
                <a:latin typeface="Helvetica"/>
                <a:cs typeface="Helvetica"/>
              </a:rPr>
              <a:t>)</a:t>
            </a:r>
            <a:endParaRPr lang="en-US" i="0" dirty="0">
              <a:latin typeface="Helvetica"/>
              <a:cs typeface="Helvetica"/>
            </a:endParaRPr>
          </a:p>
          <a:p>
            <a:pPr marL="341313" indent="-341313" algn="just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0" dirty="0">
                <a:latin typeface="Helvetica"/>
                <a:cs typeface="Helvetica"/>
              </a:rPr>
              <a:t>H.-D. Meyer (Heidelberg)</a:t>
            </a:r>
          </a:p>
          <a:p>
            <a:pPr marL="341313" indent="-341313" algn="just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i="0" dirty="0">
                <a:solidFill>
                  <a:srgbClr val="000000"/>
                </a:solidFill>
                <a:latin typeface="Helvetica"/>
                <a:cs typeface="Helvetica"/>
              </a:rPr>
              <a:t>A. </a:t>
            </a:r>
            <a:r>
              <a:rPr lang="en-US" b="1" i="0" dirty="0" err="1">
                <a:solidFill>
                  <a:srgbClr val="000000"/>
                </a:solidFill>
                <a:latin typeface="Helvetica"/>
                <a:cs typeface="Helvetica"/>
              </a:rPr>
              <a:t>Nauts</a:t>
            </a:r>
            <a:r>
              <a:rPr lang="en-US" i="0" dirty="0">
                <a:solidFill>
                  <a:srgbClr val="000000"/>
                </a:solidFill>
                <a:latin typeface="Helvetica"/>
                <a:cs typeface="Helvetica"/>
              </a:rPr>
              <a:t> (Louvain-La-</a:t>
            </a:r>
            <a:r>
              <a:rPr lang="en-US" i="0" dirty="0" err="1">
                <a:solidFill>
                  <a:srgbClr val="000000"/>
                </a:solidFill>
                <a:latin typeface="Helvetica"/>
                <a:cs typeface="Helvetica"/>
              </a:rPr>
              <a:t>Neuve</a:t>
            </a:r>
            <a:r>
              <a:rPr lang="en-US" i="0" dirty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  <a:p>
            <a:pPr marL="341313" indent="-341313" algn="just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0" dirty="0">
                <a:solidFill>
                  <a:srgbClr val="000000"/>
                </a:solidFill>
                <a:latin typeface="Helvetica"/>
                <a:cs typeface="Helvetica"/>
              </a:rPr>
              <a:t>J. M. Luis (</a:t>
            </a:r>
            <a:r>
              <a:rPr lang="en-US" i="0" dirty="0" err="1">
                <a:solidFill>
                  <a:srgbClr val="000000"/>
                </a:solidFill>
                <a:latin typeface="Helvetica"/>
                <a:cs typeface="Helvetica"/>
              </a:rPr>
              <a:t>Girona</a:t>
            </a:r>
            <a:r>
              <a:rPr lang="en-US" i="0" dirty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  <a:p>
            <a:pPr marL="341313" indent="-341313" algn="just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0" dirty="0">
                <a:solidFill>
                  <a:srgbClr val="000000"/>
                </a:solidFill>
                <a:latin typeface="Helvetica"/>
                <a:cs typeface="Helvetica"/>
              </a:rPr>
              <a:t>B. </a:t>
            </a:r>
            <a:r>
              <a:rPr lang="en-US" i="0" dirty="0" err="1">
                <a:solidFill>
                  <a:srgbClr val="000000"/>
                </a:solidFill>
                <a:latin typeface="Helvetica"/>
                <a:cs typeface="Helvetica"/>
              </a:rPr>
              <a:t>Kirtman</a:t>
            </a:r>
            <a:r>
              <a:rPr lang="en-US" i="0" dirty="0">
                <a:solidFill>
                  <a:srgbClr val="000000"/>
                </a:solidFill>
                <a:latin typeface="Helvetica"/>
                <a:cs typeface="Helvetica"/>
              </a:rPr>
              <a:t> (Santa Barbara)</a:t>
            </a:r>
          </a:p>
          <a:p>
            <a:pPr marL="341313" indent="-341313" algn="just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0" dirty="0">
                <a:solidFill>
                  <a:srgbClr val="000000"/>
                </a:solidFill>
                <a:latin typeface="Helvetica"/>
                <a:cs typeface="Helvetica"/>
              </a:rPr>
              <a:t>H. Reis (</a:t>
            </a:r>
            <a:r>
              <a:rPr lang="el-GR" i="0" dirty="0">
                <a:solidFill>
                  <a:srgbClr val="000000"/>
                </a:solidFill>
                <a:latin typeface="Helvetica"/>
                <a:cs typeface="Helvetica"/>
              </a:rPr>
              <a:t>Αθήνα</a:t>
            </a:r>
            <a:r>
              <a:rPr lang="en-US" i="0" dirty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4016375" y="1628775"/>
            <a:ext cx="2286000" cy="317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Helvetica"/>
                <a:cs typeface="Helvetica"/>
              </a:rPr>
              <a:t>Photo-processes</a:t>
            </a:r>
          </a:p>
        </p:txBody>
      </p:sp>
      <p:grpSp>
        <p:nvGrpSpPr>
          <p:cNvPr id="26" name="Grouper 3"/>
          <p:cNvGrpSpPr>
            <a:grpSpLocks/>
          </p:cNvGrpSpPr>
          <p:nvPr/>
        </p:nvGrpSpPr>
        <p:grpSpPr bwMode="auto">
          <a:xfrm>
            <a:off x="366713" y="1989138"/>
            <a:ext cx="3187700" cy="2663825"/>
            <a:chOff x="685800" y="1988840"/>
            <a:chExt cx="3187080" cy="2972098"/>
          </a:xfrm>
        </p:grpSpPr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685800" y="1999467"/>
              <a:ext cx="3187080" cy="2961471"/>
            </a:xfrm>
            <a:prstGeom prst="roundRect">
              <a:avLst>
                <a:gd name="adj" fmla="val 16667"/>
              </a:avLst>
            </a:prstGeom>
            <a:noFill/>
            <a:ln w="936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/>
                <a:cs typeface="Helvetica"/>
              </a:endParaRPr>
            </a:p>
          </p:txBody>
        </p:sp>
        <p:pic>
          <p:nvPicPr>
            <p:cNvPr id="28" name="Image 2" descr="latex-image-2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52" y="3755899"/>
              <a:ext cx="2592387" cy="115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400" y="1988840"/>
              <a:ext cx="2416919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6657975" y="2052638"/>
            <a:ext cx="3048000" cy="2600325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3781425" y="2000250"/>
            <a:ext cx="2755900" cy="2652713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pic>
        <p:nvPicPr>
          <p:cNvPr id="32" name="Image 2" descr="Sans titr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2565400"/>
            <a:ext cx="23590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4" descr="Sans titr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2489200"/>
            <a:ext cx="22621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25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704850" y="1557338"/>
            <a:ext cx="8569325" cy="4252576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For each DP grid, we can use the previous transformation for </a:t>
            </a: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non-DP basis</a:t>
            </a:r>
            <a:r>
              <a:rPr lang="en-US" sz="1800" i="0" dirty="0" smtClean="0">
                <a:latin typeface="Arial"/>
                <a:cs typeface="Arial"/>
              </a:rPr>
              <a:t> and </a:t>
            </a: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DP grid</a:t>
            </a:r>
            <a:r>
              <a:rPr lang="en-US" sz="1800" i="0" dirty="0" smtClean="0">
                <a:latin typeface="Arial"/>
                <a:cs typeface="Arial"/>
              </a:rPr>
              <a:t>.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</p:txBody>
      </p:sp>
      <p:graphicFrame>
        <p:nvGraphicFramePr>
          <p:cNvPr id="20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01083"/>
              </p:ext>
            </p:extLst>
          </p:nvPr>
        </p:nvGraphicFramePr>
        <p:xfrm>
          <a:off x="1601688" y="1700808"/>
          <a:ext cx="594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Document" r:id="rId6" imgW="2962080" imgH="420480" progId="Word.Document.12">
                  <p:embed/>
                </p:oleObj>
              </mc:Choice>
              <mc:Fallback>
                <p:oleObj name="Document" r:id="rId6" imgW="2962080" imgH="4204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688" y="1700808"/>
                        <a:ext cx="5943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Basis </a:t>
            </a:r>
            <a:r>
              <a:rPr lang="en-US" sz="2400" dirty="0">
                <a:latin typeface="Arial"/>
                <a:cs typeface="Arial"/>
                <a:sym typeface="Wingdings"/>
              </a:rPr>
              <a:t>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G</a:t>
            </a:r>
            <a:r>
              <a:rPr lang="en-US" sz="2400" dirty="0" smtClean="0">
                <a:latin typeface="Arial"/>
                <a:cs typeface="Arial"/>
              </a:rPr>
              <a:t>rid, with </a:t>
            </a:r>
            <a:r>
              <a:rPr lang="en-US" sz="2400" dirty="0" err="1" smtClean="0">
                <a:latin typeface="Arial"/>
                <a:cs typeface="Arial"/>
              </a:rPr>
              <a:t>Smolyak</a:t>
            </a:r>
            <a:r>
              <a:rPr lang="en-US" sz="2400" dirty="0" smtClean="0">
                <a:latin typeface="Arial"/>
                <a:cs typeface="Arial"/>
              </a:rPr>
              <a:t> grid: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Obvious way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6537176" y="1722456"/>
            <a:ext cx="975855" cy="43295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735138" y="2780928"/>
            <a:ext cx="833437" cy="3175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cxnSp>
        <p:nvCxnSpPr>
          <p:cNvPr id="18" name="AutoShape 66"/>
          <p:cNvCxnSpPr>
            <a:cxnSpLocks noChangeShapeType="1"/>
            <a:stCxn id="17" idx="0"/>
            <a:endCxn id="16" idx="2"/>
          </p:cNvCxnSpPr>
          <p:nvPr/>
        </p:nvCxnSpPr>
        <p:spPr bwMode="auto">
          <a:xfrm rot="5400000" flipH="1" flipV="1">
            <a:off x="4275722" y="31547"/>
            <a:ext cx="625517" cy="4873247"/>
          </a:xfrm>
          <a:prstGeom prst="bentConnector3">
            <a:avLst>
              <a:gd name="adj1" fmla="val 22388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920750" y="6092825"/>
            <a:ext cx="5040313" cy="431800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/>
          <a:lstStyle/>
          <a:p>
            <a:pPr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>
                <a:latin typeface="Arial"/>
                <a:cs typeface="Arial"/>
              </a:rPr>
              <a:t>Avila and Carrington JCP, 2009, 131, pp174103 (6D 12D)</a:t>
            </a:r>
          </a:p>
          <a:p>
            <a:pPr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 err="1">
                <a:latin typeface="Arial"/>
                <a:cs typeface="Arial"/>
              </a:rPr>
              <a:t>Lauvergnat</a:t>
            </a:r>
            <a:r>
              <a:rPr lang="en-US" sz="1100" dirty="0">
                <a:latin typeface="Arial"/>
                <a:cs typeface="Arial"/>
              </a:rPr>
              <a:t> and </a:t>
            </a:r>
            <a:r>
              <a:rPr lang="en-US" sz="1100" dirty="0" err="1">
                <a:latin typeface="Arial"/>
                <a:cs typeface="Arial"/>
              </a:rPr>
              <a:t>Nauts</a:t>
            </a:r>
            <a:r>
              <a:rPr lang="en-US" sz="1100" dirty="0">
                <a:latin typeface="Arial"/>
                <a:cs typeface="Arial"/>
              </a:rPr>
              <a:t>, </a:t>
            </a:r>
            <a:r>
              <a:rPr lang="en-US" sz="1100" dirty="0" err="1">
                <a:latin typeface="Arial"/>
                <a:cs typeface="Arial"/>
              </a:rPr>
              <a:t>Spectrochim</a:t>
            </a:r>
            <a:r>
              <a:rPr lang="en-US" sz="1100" dirty="0">
                <a:latin typeface="Arial"/>
                <a:cs typeface="Arial"/>
              </a:rPr>
              <a:t>. </a:t>
            </a:r>
            <a:r>
              <a:rPr lang="en-US" sz="1100" dirty="0" err="1">
                <a:latin typeface="Arial"/>
                <a:cs typeface="Arial"/>
              </a:rPr>
              <a:t>Acta</a:t>
            </a:r>
            <a:r>
              <a:rPr lang="en-US" sz="1100" dirty="0">
                <a:latin typeface="Arial"/>
                <a:cs typeface="Arial"/>
              </a:rPr>
              <a:t> Part A, 119, 18 (2014).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9C28-620A-8242-B1E5-BDDC6EEC77C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208088" y="3429000"/>
            <a:ext cx="7273925" cy="227754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i="0" dirty="0" smtClean="0">
                <a:latin typeface="Arial"/>
                <a:cs typeface="Arial"/>
              </a:rPr>
              <a:t>Number </a:t>
            </a:r>
            <a:r>
              <a:rPr lang="en-US" sz="1800" i="0" dirty="0">
                <a:latin typeface="Arial"/>
                <a:cs typeface="Arial"/>
              </a:rPr>
              <a:t>of </a:t>
            </a:r>
            <a:r>
              <a:rPr lang="en-US" sz="1800" i="0" dirty="0" smtClean="0">
                <a:latin typeface="Arial"/>
                <a:cs typeface="Arial"/>
              </a:rPr>
              <a:t>operations with </a:t>
            </a:r>
            <a:r>
              <a:rPr lang="en-US" sz="1800" i="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sz="1800" i="0" baseline="-250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sz="1800" i="0" dirty="0">
                <a:latin typeface="Arial"/>
                <a:cs typeface="Arial"/>
              </a:rPr>
              <a:t>=9 and </a:t>
            </a:r>
            <a:r>
              <a:rPr lang="en-US" sz="1800" i="0" dirty="0" smtClean="0">
                <a:solidFill>
                  <a:srgbClr val="660066"/>
                </a:solidFill>
                <a:latin typeface="Arial"/>
                <a:cs typeface="Arial"/>
              </a:rPr>
              <a:t>LG</a:t>
            </a:r>
            <a:r>
              <a:rPr lang="en-US" sz="1800" i="0" dirty="0" smtClean="0">
                <a:latin typeface="Arial"/>
                <a:cs typeface="Arial"/>
              </a:rPr>
              <a:t>=</a:t>
            </a:r>
            <a:r>
              <a:rPr lang="en-US" sz="1800" i="0" dirty="0">
                <a:latin typeface="Arial"/>
                <a:cs typeface="Arial"/>
              </a:rPr>
              <a:t>9</a:t>
            </a:r>
            <a:r>
              <a:rPr lang="en-US" sz="1800" i="0" dirty="0" smtClean="0">
                <a:latin typeface="Arial"/>
                <a:cs typeface="Arial"/>
              </a:rPr>
              <a:t> </a:t>
            </a:r>
            <a:r>
              <a:rPr lang="en-US" sz="1800" i="0" dirty="0">
                <a:latin typeface="Arial"/>
                <a:cs typeface="Arial"/>
              </a:rPr>
              <a:t>with </a:t>
            </a:r>
            <a:r>
              <a:rPr lang="en-US" sz="1800" i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=9</a:t>
            </a:r>
            <a:r>
              <a:rPr lang="en-US" sz="1800" i="0" dirty="0">
                <a:latin typeface="Arial"/>
                <a:cs typeface="Arial"/>
              </a:rPr>
              <a:t>	</a:t>
            </a:r>
          </a:p>
          <a:p>
            <a:pPr algn="just">
              <a:defRPr/>
            </a:pPr>
            <a:endParaRPr lang="en-US" sz="1800" i="0" dirty="0">
              <a:solidFill>
                <a:srgbClr val="660066"/>
              </a:solidFill>
              <a:latin typeface="Arial"/>
              <a:cs typeface="Arial"/>
            </a:endParaRPr>
          </a:p>
          <a:p>
            <a:pPr algn="just">
              <a:defRPr/>
            </a:pPr>
            <a:endParaRPr lang="en-US" sz="2400" i="0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pPr algn="just">
              <a:defRPr/>
            </a:pPr>
            <a:endParaRPr lang="en-US" sz="2400" i="0" dirty="0">
              <a:solidFill>
                <a:srgbClr val="660066"/>
              </a:solidFill>
              <a:latin typeface="Arial"/>
              <a:cs typeface="Arial"/>
            </a:endParaRPr>
          </a:p>
          <a:p>
            <a:pPr algn="just">
              <a:defRPr/>
            </a:pPr>
            <a:endParaRPr lang="en-US" sz="2400" i="0" dirty="0">
              <a:solidFill>
                <a:srgbClr val="660066"/>
              </a:solidFill>
              <a:latin typeface="Arial"/>
              <a:cs typeface="Arial"/>
            </a:endParaRPr>
          </a:p>
          <a:p>
            <a:pPr algn="just">
              <a:defRPr/>
            </a:pPr>
            <a:endParaRPr lang="en-US" sz="2400" i="0" dirty="0" smtClean="0">
              <a:solidFill>
                <a:srgbClr val="660066"/>
              </a:solidFill>
              <a:latin typeface="Arial"/>
              <a:cs typeface="Arial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86969"/>
              </p:ext>
            </p:extLst>
          </p:nvPr>
        </p:nvGraphicFramePr>
        <p:xfrm>
          <a:off x="2216696" y="3933056"/>
          <a:ext cx="4392488" cy="1585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4530"/>
                <a:gridCol w="1133077"/>
                <a:gridCol w="836769"/>
                <a:gridCol w="1008112"/>
              </a:tblGrid>
              <a:tr h="3963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DPB/DPG    </a:t>
                      </a:r>
                      <a:endParaRPr lang="fr-FR" sz="1800" dirty="0"/>
                    </a:p>
                  </a:txBody>
                  <a:tcPr marL="91441" marR="91441" marT="45755" marB="45755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fr-FR" sz="1800" baseline="-25000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  <a:endParaRPr lang="fr-FR" sz="18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marL="91424" marR="91424" marT="45755" marB="4575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1800" dirty="0" smtClean="0">
                          <a:solidFill>
                            <a:srgbClr val="660066"/>
                          </a:solidFill>
                        </a:rPr>
                        <a:t>N</a:t>
                      </a:r>
                      <a:r>
                        <a:rPr lang="fr-FR" sz="1800" baseline="-25000" dirty="0" smtClean="0">
                          <a:solidFill>
                            <a:srgbClr val="660066"/>
                          </a:solidFill>
                        </a:rPr>
                        <a:t>G</a:t>
                      </a:r>
                      <a:endParaRPr lang="fr-FR" sz="1800" baseline="-25000" dirty="0">
                        <a:solidFill>
                          <a:srgbClr val="660066"/>
                        </a:solidFill>
                      </a:endParaRPr>
                    </a:p>
                  </a:txBody>
                  <a:tcPr marL="91424" marR="91424" marT="45755" marB="45755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n</a:t>
                      </a:r>
                      <a:r>
                        <a:rPr lang="fr-FR" sz="1800" baseline="-25000" dirty="0" err="1" smtClean="0"/>
                        <a:t>Op</a:t>
                      </a:r>
                      <a:endParaRPr lang="fr-FR" sz="1800" baseline="-25000" dirty="0"/>
                    </a:p>
                  </a:txBody>
                  <a:tcPr marL="91424" marR="91424" marT="45755" marB="45755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yes</a:t>
                      </a:r>
                      <a:r>
                        <a:rPr lang="fr-FR" sz="1800" dirty="0" smtClean="0"/>
                        <a:t>/</a:t>
                      </a:r>
                      <a:r>
                        <a:rPr lang="fr-FR" sz="1800" dirty="0" err="1" smtClean="0"/>
                        <a:t>yes</a:t>
                      </a:r>
                      <a:endParaRPr lang="fr-FR" sz="1800" dirty="0"/>
                    </a:p>
                  </a:txBody>
                  <a:tcPr marL="91441" marR="91441" marT="45755" marB="45755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fr-FR" sz="1800" b="1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fr-FR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91424" marR="91424" marT="45755" marB="4575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fr-FR" sz="1800" b="0" baseline="300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fr-FR" sz="1800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90. 10</a:t>
                      </a:r>
                      <a:r>
                        <a:rPr lang="fr-FR" sz="1800" b="1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fr-FR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fr-FR" sz="1800" dirty="0" smtClean="0"/>
                        <a:t>/</a:t>
                      </a:r>
                      <a:r>
                        <a:rPr lang="fr-FR" sz="1800" dirty="0" err="1" smtClean="0"/>
                        <a:t>yes</a:t>
                      </a:r>
                      <a:endParaRPr lang="fr-FR" sz="1800" dirty="0"/>
                    </a:p>
                  </a:txBody>
                  <a:tcPr marL="91441" marR="91441" marT="45755" marB="45755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48620</a:t>
                      </a:r>
                      <a:endParaRPr lang="fr-FR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91424" marR="91424" marT="45755" marB="4575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fr-FR" sz="1800" b="0" baseline="300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fr-FR" sz="1800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18.7 10</a:t>
                      </a:r>
                      <a:r>
                        <a:rPr lang="fr-FR" sz="1800" b="1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fr-FR" sz="1800" dirty="0" smtClean="0"/>
                        <a:t>/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91441" marR="91441" marT="45755" marB="45755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48620</a:t>
                      </a:r>
                      <a:endParaRPr lang="fr-FR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91424" marR="91424" marT="45755" marB="4575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1.6 10</a:t>
                      </a:r>
                      <a:r>
                        <a:rPr lang="fr-FR" sz="1800" b="0" baseline="300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2.1 10</a:t>
                      </a:r>
                      <a:r>
                        <a:rPr lang="fr-FR" sz="1800" b="1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Flèche vers la gauche 12"/>
          <p:cNvSpPr/>
          <p:nvPr/>
        </p:nvSpPr>
        <p:spPr bwMode="auto">
          <a:xfrm>
            <a:off x="6753200" y="5249520"/>
            <a:ext cx="360040" cy="144016"/>
          </a:xfrm>
          <a:prstGeom prst="lef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049344" y="4509120"/>
            <a:ext cx="792163" cy="5048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 smtClean="0">
                <a:latin typeface="Arial"/>
                <a:cs typeface="Arial"/>
              </a:rPr>
              <a:t>3x3D</a:t>
            </a:r>
          </a:p>
          <a:p>
            <a:pPr algn="ctr">
              <a:defRPr/>
            </a:pP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n=3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5" name="AutoShape 66"/>
          <p:cNvCxnSpPr>
            <a:cxnSpLocks noChangeShapeType="1"/>
            <a:stCxn id="14" idx="2"/>
            <a:endCxn id="13" idx="3"/>
          </p:cNvCxnSpPr>
          <p:nvPr/>
        </p:nvCxnSpPr>
        <p:spPr bwMode="auto">
          <a:xfrm rot="5400000">
            <a:off x="7625542" y="4501643"/>
            <a:ext cx="307583" cy="1332186"/>
          </a:xfrm>
          <a:prstGeom prst="bentConnector2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739239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704850" y="1557338"/>
            <a:ext cx="8569325" cy="4557275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For each DP grid, we can use the previous transformation for </a:t>
            </a: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non-DP basis</a:t>
            </a:r>
            <a:r>
              <a:rPr lang="en-US" sz="1800" i="0" dirty="0" smtClean="0">
                <a:latin typeface="Arial"/>
                <a:cs typeface="Arial"/>
              </a:rPr>
              <a:t> and </a:t>
            </a: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DP grid</a:t>
            </a:r>
            <a:r>
              <a:rPr lang="en-US" sz="1800" i="0" dirty="0" smtClean="0">
                <a:latin typeface="Arial"/>
                <a:cs typeface="Arial"/>
              </a:rPr>
              <a:t>.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How to overcome this problem?</a:t>
            </a: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>
              <a:buFont typeface="Symbol" charset="0"/>
              <a:buChar char=""/>
              <a:defRPr/>
            </a:pPr>
            <a:r>
              <a:rPr lang="en-US" sz="1800" i="0" dirty="0" smtClean="0">
                <a:latin typeface="Arial"/>
                <a:cs typeface="Arial"/>
              </a:rPr>
              <a:t>Avila and Carrington implementation with nested grids</a:t>
            </a:r>
          </a:p>
          <a:p>
            <a:pPr>
              <a:buFont typeface="Symbol" charset="0"/>
              <a:buChar char=""/>
              <a:defRPr/>
            </a:pPr>
            <a:r>
              <a:rPr lang="en-US" sz="1800" i="0" dirty="0" smtClean="0">
                <a:latin typeface="Arial"/>
                <a:cs typeface="Arial"/>
              </a:rPr>
              <a:t>Our first implementation with </a:t>
            </a:r>
            <a:r>
              <a:rPr lang="en-US" sz="1800" i="0" dirty="0" err="1" smtClean="0">
                <a:latin typeface="Arial"/>
                <a:cs typeface="Arial"/>
              </a:rPr>
              <a:t>nD</a:t>
            </a:r>
            <a:r>
              <a:rPr lang="en-US" sz="1800" i="0" dirty="0" smtClean="0">
                <a:latin typeface="Arial"/>
                <a:cs typeface="Arial"/>
              </a:rPr>
              <a:t> grid for        (the problem is only reduced)</a:t>
            </a:r>
          </a:p>
          <a:p>
            <a:pPr>
              <a:buFont typeface="Symbol" charset="0"/>
              <a:buChar char=""/>
              <a:defRPr/>
            </a:pP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New implementation</a:t>
            </a:r>
            <a:endParaRPr lang="en-US" sz="1800" i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20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83769"/>
              </p:ext>
            </p:extLst>
          </p:nvPr>
        </p:nvGraphicFramePr>
        <p:xfrm>
          <a:off x="1601688" y="1700808"/>
          <a:ext cx="594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name="Document" r:id="rId6" imgW="2962080" imgH="420480" progId="Word.Document.12">
                  <p:embed/>
                </p:oleObj>
              </mc:Choice>
              <mc:Fallback>
                <p:oleObj name="Document" r:id="rId6" imgW="2962080" imgH="4204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688" y="1700808"/>
                        <a:ext cx="5943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Basis </a:t>
            </a:r>
            <a:r>
              <a:rPr lang="en-US" sz="2400" dirty="0">
                <a:latin typeface="Arial"/>
                <a:cs typeface="Arial"/>
                <a:sym typeface="Wingdings"/>
              </a:rPr>
              <a:t>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G</a:t>
            </a:r>
            <a:r>
              <a:rPr lang="en-US" sz="2400" dirty="0" smtClean="0">
                <a:latin typeface="Arial"/>
                <a:cs typeface="Arial"/>
              </a:rPr>
              <a:t>rid, with </a:t>
            </a:r>
            <a:r>
              <a:rPr lang="en-US" sz="2400" dirty="0" err="1" smtClean="0">
                <a:latin typeface="Arial"/>
                <a:cs typeface="Arial"/>
              </a:rPr>
              <a:t>Smolyak</a:t>
            </a:r>
            <a:r>
              <a:rPr lang="en-US" sz="2400" dirty="0" smtClean="0">
                <a:latin typeface="Arial"/>
                <a:cs typeface="Arial"/>
              </a:rPr>
              <a:t> grid: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Obvious way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6537176" y="1722456"/>
            <a:ext cx="975855" cy="43295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735138" y="2780928"/>
            <a:ext cx="833437" cy="3175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cxnSp>
        <p:nvCxnSpPr>
          <p:cNvPr id="18" name="AutoShape 66"/>
          <p:cNvCxnSpPr>
            <a:cxnSpLocks noChangeShapeType="1"/>
            <a:stCxn id="17" idx="0"/>
            <a:endCxn id="16" idx="2"/>
          </p:cNvCxnSpPr>
          <p:nvPr/>
        </p:nvCxnSpPr>
        <p:spPr bwMode="auto">
          <a:xfrm rot="5400000" flipH="1" flipV="1">
            <a:off x="4275722" y="31547"/>
            <a:ext cx="625517" cy="4873247"/>
          </a:xfrm>
          <a:prstGeom prst="bentConnector3">
            <a:avLst>
              <a:gd name="adj1" fmla="val 22388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er 4"/>
          <p:cNvGrpSpPr/>
          <p:nvPr/>
        </p:nvGrpSpPr>
        <p:grpSpPr>
          <a:xfrm>
            <a:off x="2648744" y="3285604"/>
            <a:ext cx="5401270" cy="1079500"/>
            <a:chOff x="2648744" y="3285604"/>
            <a:chExt cx="5401270" cy="10795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648744" y="3285604"/>
              <a:ext cx="5401270" cy="10795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1073150" algn="just">
                <a:defRPr/>
              </a:pPr>
              <a:r>
                <a:rPr lang="en-US" sz="1800" i="0" dirty="0">
                  <a:latin typeface="Arial"/>
                  <a:cs typeface="Arial"/>
                </a:rPr>
                <a:t>With this implementation, we are doing several times the same </a:t>
              </a:r>
              <a:r>
                <a:rPr lang="en-US" sz="1800" i="0" dirty="0" smtClean="0">
                  <a:latin typeface="Arial"/>
                  <a:cs typeface="Arial"/>
                </a:rPr>
                <a:t>calculations.</a:t>
              </a:r>
              <a:endParaRPr lang="en-US" sz="1800" b="1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grpSp>
          <p:nvGrpSpPr>
            <p:cNvPr id="38920" name="Grouper 5"/>
            <p:cNvGrpSpPr>
              <a:grpSpLocks/>
            </p:cNvGrpSpPr>
            <p:nvPr/>
          </p:nvGrpSpPr>
          <p:grpSpPr bwMode="auto">
            <a:xfrm>
              <a:off x="2866232" y="3501504"/>
              <a:ext cx="646112" cy="657225"/>
              <a:chOff x="2288704" y="4212570"/>
              <a:chExt cx="647689" cy="656590"/>
            </a:xfrm>
          </p:grpSpPr>
          <p:sp>
            <p:nvSpPr>
              <p:cNvPr id="38923" name="Triangle isocèle 13"/>
              <p:cNvSpPr>
                <a:spLocks noChangeArrowheads="1"/>
              </p:cNvSpPr>
              <p:nvPr/>
            </p:nvSpPr>
            <p:spPr bwMode="auto">
              <a:xfrm>
                <a:off x="2288704" y="4214656"/>
                <a:ext cx="647689" cy="57623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algn="ctr"/>
                <a:endParaRPr lang="fr-FR" sz="12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8924" name="ZoneTexte 14"/>
              <p:cNvSpPr txBox="1">
                <a:spLocks noChangeArrowheads="1"/>
              </p:cNvSpPr>
              <p:nvPr/>
            </p:nvSpPr>
            <p:spPr bwMode="auto">
              <a:xfrm>
                <a:off x="2448425" y="4212570"/>
                <a:ext cx="3554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4000" b="1" i="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p:grpSp>
      </p:grpSp>
      <p:graphicFrame>
        <p:nvGraphicFramePr>
          <p:cNvPr id="38921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497933"/>
              </p:ext>
            </p:extLst>
          </p:nvPr>
        </p:nvGraphicFramePr>
        <p:xfrm>
          <a:off x="5025008" y="5445125"/>
          <a:ext cx="8191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7" name="Document" r:id="rId9" imgW="530280" imgH="200880" progId="Word.Document.12">
                  <p:embed/>
                </p:oleObj>
              </mc:Choice>
              <mc:Fallback>
                <p:oleObj name="Document" r:id="rId9" imgW="530280" imgH="200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008" y="5445125"/>
                        <a:ext cx="8191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920750" y="6092825"/>
            <a:ext cx="5040313" cy="431800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/>
          <a:lstStyle/>
          <a:p>
            <a:pPr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>
                <a:latin typeface="Arial"/>
                <a:cs typeface="Arial"/>
              </a:rPr>
              <a:t>Avila and Carrington JCP, 2009, 131, pp174103 (6D 12D)</a:t>
            </a:r>
          </a:p>
          <a:p>
            <a:pPr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 err="1">
                <a:latin typeface="Arial"/>
                <a:cs typeface="Arial"/>
              </a:rPr>
              <a:t>Lauvergnat</a:t>
            </a:r>
            <a:r>
              <a:rPr lang="en-US" sz="1100" dirty="0">
                <a:latin typeface="Arial"/>
                <a:cs typeface="Arial"/>
              </a:rPr>
              <a:t> and </a:t>
            </a:r>
            <a:r>
              <a:rPr lang="en-US" sz="1100" dirty="0" err="1">
                <a:latin typeface="Arial"/>
                <a:cs typeface="Arial"/>
              </a:rPr>
              <a:t>Nauts</a:t>
            </a:r>
            <a:r>
              <a:rPr lang="en-US" sz="1100" dirty="0">
                <a:latin typeface="Arial"/>
                <a:cs typeface="Arial"/>
              </a:rPr>
              <a:t>, </a:t>
            </a:r>
            <a:r>
              <a:rPr lang="en-US" sz="1100" dirty="0" err="1">
                <a:latin typeface="Arial"/>
                <a:cs typeface="Arial"/>
              </a:rPr>
              <a:t>Spectrochim</a:t>
            </a:r>
            <a:r>
              <a:rPr lang="en-US" sz="1100" dirty="0">
                <a:latin typeface="Arial"/>
                <a:cs typeface="Arial"/>
              </a:rPr>
              <a:t>. </a:t>
            </a:r>
            <a:r>
              <a:rPr lang="en-US" sz="1100" dirty="0" err="1">
                <a:latin typeface="Arial"/>
                <a:cs typeface="Arial"/>
              </a:rPr>
              <a:t>Acta</a:t>
            </a:r>
            <a:r>
              <a:rPr lang="en-US" sz="1100" dirty="0">
                <a:latin typeface="Arial"/>
                <a:cs typeface="Arial"/>
              </a:rPr>
              <a:t> Part A, 119, 18 (2014).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9C28-620A-8242-B1E5-BDDC6EEC77C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449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32147" y="1556792"/>
            <a:ext cx="8569325" cy="5111274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1800" i="0" dirty="0">
                <a:latin typeface="Arial"/>
                <a:cs typeface="Arial"/>
              </a:rPr>
              <a:t>Using partial transformation for a given,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sz="1800" i="0" dirty="0">
                <a:latin typeface="Arial"/>
                <a:cs typeface="Arial"/>
              </a:rPr>
              <a:t>: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609600" indent="-609600">
              <a:buFont typeface="+mj-lt"/>
              <a:buAutoNum type="arabicPeriod"/>
              <a:defRPr/>
            </a:pPr>
            <a:r>
              <a:rPr lang="en-US" sz="1800" i="0" dirty="0" smtClean="0">
                <a:latin typeface="Arial"/>
                <a:cs typeface="Arial"/>
              </a:rPr>
              <a:t>For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k=n</a:t>
            </a:r>
            <a:r>
              <a:rPr lang="en-US" sz="1800" i="0" dirty="0" smtClean="0">
                <a:latin typeface="Arial"/>
                <a:cs typeface="Arial"/>
              </a:rPr>
              <a:t>, the first sum has ONE term (</a:t>
            </a:r>
            <a:r>
              <a:rPr lang="en-US" sz="1800" i="0" dirty="0" smtClean="0">
                <a:latin typeface="Symbol" charset="2"/>
                <a:cs typeface="Symbol" charset="2"/>
              </a:rPr>
              <a:t>Y</a:t>
            </a:r>
            <a:r>
              <a:rPr lang="en-US" sz="1800" i="0" dirty="0" smtClean="0">
                <a:latin typeface="Arial"/>
                <a:cs typeface="Arial"/>
              </a:rPr>
              <a:t> on the basis only)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sz="1800" i="0" dirty="0" smtClean="0">
                <a:latin typeface="Arial"/>
                <a:cs typeface="Arial"/>
              </a:rPr>
              <a:t>Then, the number of terms increases as the </a:t>
            </a:r>
            <a:r>
              <a:rPr lang="en-US" sz="1800" i="0" dirty="0" err="1" smtClean="0">
                <a:latin typeface="Arial"/>
                <a:cs typeface="Arial"/>
              </a:rPr>
              <a:t>Smolyak</a:t>
            </a:r>
            <a:r>
              <a:rPr lang="en-US" sz="1800" i="0" dirty="0" smtClean="0">
                <a:latin typeface="Arial"/>
                <a:cs typeface="Arial"/>
              </a:rPr>
              <a:t> grid is built.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sz="1800" i="0" dirty="0">
                <a:latin typeface="Arial"/>
                <a:cs typeface="Arial"/>
              </a:rPr>
              <a:t>For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=1</a:t>
            </a:r>
            <a:r>
              <a:rPr lang="en-US" sz="1800" i="0" dirty="0" smtClean="0">
                <a:latin typeface="Arial"/>
                <a:cs typeface="Arial"/>
              </a:rPr>
              <a:t>, the double sum gives the full </a:t>
            </a:r>
            <a:r>
              <a:rPr lang="en-US" sz="1800" i="0" dirty="0" err="1">
                <a:latin typeface="Arial"/>
                <a:cs typeface="Arial"/>
              </a:rPr>
              <a:t>Smolyak</a:t>
            </a:r>
            <a:r>
              <a:rPr lang="en-US" sz="1800" i="0" dirty="0">
                <a:latin typeface="Arial"/>
                <a:cs typeface="Arial"/>
              </a:rPr>
              <a:t> </a:t>
            </a:r>
            <a:r>
              <a:rPr lang="en-US" sz="1800" i="0" dirty="0" smtClean="0">
                <a:latin typeface="Arial"/>
                <a:cs typeface="Arial"/>
              </a:rPr>
              <a:t>grid. Each contribution has to be weighted with the </a:t>
            </a:r>
            <a:r>
              <a:rPr lang="en-US" sz="1800" i="0" dirty="0" err="1" smtClean="0">
                <a:latin typeface="Arial"/>
                <a:cs typeface="Arial"/>
              </a:rPr>
              <a:t>Smolyak</a:t>
            </a:r>
            <a:r>
              <a:rPr lang="en-US" sz="1800" i="0" dirty="0" smtClean="0">
                <a:latin typeface="Arial"/>
                <a:cs typeface="Arial"/>
              </a:rPr>
              <a:t> weight.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sz="1800" i="0" dirty="0" smtClean="0">
                <a:latin typeface="Arial"/>
                <a:cs typeface="Arial"/>
              </a:rPr>
              <a:t>At a given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sz="1800" i="0" dirty="0" smtClean="0">
                <a:latin typeface="Arial"/>
                <a:cs typeface="Arial"/>
              </a:rPr>
              <a:t>,</a:t>
            </a:r>
            <a:r>
              <a:rPr lang="en-US" sz="1800" i="0" dirty="0">
                <a:latin typeface="Arial"/>
                <a:cs typeface="Arial"/>
              </a:rPr>
              <a:t> </a:t>
            </a:r>
            <a:r>
              <a:rPr lang="en-US" sz="1800" i="0" dirty="0" smtClean="0">
                <a:latin typeface="Arial"/>
                <a:cs typeface="Arial"/>
              </a:rPr>
              <a:t>this procedure is equivalent to sum on all grid points of a partial </a:t>
            </a:r>
            <a:r>
              <a:rPr lang="en-US" sz="1800" i="0" dirty="0" err="1" smtClean="0">
                <a:latin typeface="Arial"/>
                <a:cs typeface="Arial"/>
              </a:rPr>
              <a:t>Smolyak</a:t>
            </a:r>
            <a:r>
              <a:rPr lang="en-US" sz="1800" i="0" dirty="0" smtClean="0">
                <a:latin typeface="Arial"/>
                <a:cs typeface="Arial"/>
              </a:rPr>
              <a:t> grid with [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sz="1800" i="0" dirty="0" smtClean="0">
                <a:latin typeface="Arial"/>
                <a:cs typeface="Arial"/>
              </a:rPr>
              <a:t>...</a:t>
            </a:r>
            <a:r>
              <a:rPr lang="en-US" sz="1800" dirty="0" smtClean="0">
                <a:latin typeface="Arial"/>
                <a:cs typeface="Arial"/>
              </a:rPr>
              <a:t>n</a:t>
            </a:r>
            <a:r>
              <a:rPr lang="en-US" sz="1800" i="0" dirty="0" smtClean="0">
                <a:latin typeface="Arial"/>
                <a:cs typeface="Arial"/>
              </a:rPr>
              <a:t>]</a:t>
            </a: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Sequential Basis </a:t>
            </a:r>
            <a:r>
              <a:rPr lang="en-US" sz="2400" dirty="0">
                <a:latin typeface="Arial"/>
                <a:cs typeface="Arial"/>
              </a:rPr>
              <a:t>⇒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G</a:t>
            </a:r>
            <a:r>
              <a:rPr lang="en-US" sz="2400" dirty="0" smtClean="0">
                <a:latin typeface="Arial"/>
                <a:cs typeface="Arial"/>
              </a:rPr>
              <a:t>rid transformation, with </a:t>
            </a:r>
            <a:r>
              <a:rPr lang="en-US" sz="2400" dirty="0" err="1" smtClean="0">
                <a:latin typeface="Arial"/>
                <a:cs typeface="Arial"/>
              </a:rPr>
              <a:t>Smolyak</a:t>
            </a:r>
            <a:r>
              <a:rPr lang="en-US" sz="2400" dirty="0" smtClean="0">
                <a:latin typeface="Arial"/>
                <a:cs typeface="Arial"/>
              </a:rPr>
              <a:t> grid: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New way</a:t>
            </a:r>
          </a:p>
        </p:txBody>
      </p:sp>
      <p:graphicFrame>
        <p:nvGraphicFramePr>
          <p:cNvPr id="20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268789"/>
              </p:ext>
            </p:extLst>
          </p:nvPr>
        </p:nvGraphicFramePr>
        <p:xfrm>
          <a:off x="1065213" y="2205038"/>
          <a:ext cx="756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6" name="Document" r:id="rId6" imgW="3775680" imgH="420480" progId="Word.Document.12">
                  <p:embed/>
                </p:oleObj>
              </mc:Choice>
              <mc:Fallback>
                <p:oleObj name="Document" r:id="rId6" imgW="3775680" imgH="4204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205038"/>
                        <a:ext cx="7569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31783"/>
              </p:ext>
            </p:extLst>
          </p:nvPr>
        </p:nvGraphicFramePr>
        <p:xfrm>
          <a:off x="1544216" y="3284984"/>
          <a:ext cx="1752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7" name="Document" r:id="rId9" imgW="1152000" imgH="164520" progId="Word.Document.12">
                  <p:embed/>
                </p:oleObj>
              </mc:Choice>
              <mc:Fallback>
                <p:oleObj name="Document" r:id="rId9" imgW="1152000" imgH="1645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216" y="3284984"/>
                        <a:ext cx="1752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courbée vers le haut 2"/>
          <p:cNvSpPr>
            <a:spLocks noChangeArrowheads="1"/>
          </p:cNvSpPr>
          <p:nvPr/>
        </p:nvSpPr>
        <p:spPr bwMode="auto">
          <a:xfrm rot="16200000" flipV="1">
            <a:off x="164444" y="3032087"/>
            <a:ext cx="1873176" cy="504825"/>
          </a:xfrm>
          <a:prstGeom prst="curvedUpArrow">
            <a:avLst>
              <a:gd name="adj1" fmla="val 24974"/>
              <a:gd name="adj2" fmla="val 49959"/>
              <a:gd name="adj3" fmla="val 25000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/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6456" y="2203450"/>
            <a:ext cx="792163" cy="5048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loop on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4" name="AutoShape 66"/>
          <p:cNvCxnSpPr>
            <a:cxnSpLocks noChangeShapeType="1"/>
            <a:stCxn id="23" idx="2"/>
            <a:endCxn id="22" idx="3"/>
          </p:cNvCxnSpPr>
          <p:nvPr/>
        </p:nvCxnSpPr>
        <p:spPr bwMode="auto">
          <a:xfrm rot="16200000" flipH="1">
            <a:off x="346700" y="2814113"/>
            <a:ext cx="607758" cy="396082"/>
          </a:xfrm>
          <a:prstGeom prst="bentConnector4">
            <a:avLst>
              <a:gd name="adj1" fmla="val 26640"/>
              <a:gd name="adj2" fmla="val 42285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9C28-620A-8242-B1E5-BDDC6EEC77C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25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069769"/>
              </p:ext>
            </p:extLst>
          </p:nvPr>
        </p:nvGraphicFramePr>
        <p:xfrm>
          <a:off x="5457056" y="34290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8" name="Document" r:id="rId12" imgW="914040" imgH="420480" progId="Word.Document.12">
                  <p:embed/>
                </p:oleObj>
              </mc:Choice>
              <mc:Fallback>
                <p:oleObj name="Document" r:id="rId12" imgW="914040" imgH="4204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056" y="3429000"/>
                        <a:ext cx="1854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ccolade ouvrante 3"/>
          <p:cNvSpPr/>
          <p:nvPr/>
        </p:nvSpPr>
        <p:spPr bwMode="auto">
          <a:xfrm rot="16200000">
            <a:off x="6177136" y="1340768"/>
            <a:ext cx="288032" cy="3888432"/>
          </a:xfrm>
          <a:prstGeom prst="leftBrace">
            <a:avLst>
              <a:gd name="adj1" fmla="val 8736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26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627293"/>
              </p:ext>
            </p:extLst>
          </p:nvPr>
        </p:nvGraphicFramePr>
        <p:xfrm>
          <a:off x="7304856" y="4077072"/>
          <a:ext cx="1752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9" name="Document" r:id="rId15" imgW="1152000" imgH="164520" progId="Word.Document.12">
                  <p:embed/>
                </p:oleObj>
              </mc:Choice>
              <mc:Fallback>
                <p:oleObj name="Document" r:id="rId15" imgW="1152000" imgH="1645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856" y="4077072"/>
                        <a:ext cx="1752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445669"/>
              </p:ext>
            </p:extLst>
          </p:nvPr>
        </p:nvGraphicFramePr>
        <p:xfrm>
          <a:off x="5169024" y="1556792"/>
          <a:ext cx="198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0" name="Document" r:id="rId18" imgW="978120" imgH="164520" progId="Word.Document.12">
                  <p:embed/>
                </p:oleObj>
              </mc:Choice>
              <mc:Fallback>
                <p:oleObj name="Document" r:id="rId18" imgW="978120" imgH="1645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024" y="1556792"/>
                        <a:ext cx="198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95783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title"/>
          </p:nvPr>
        </p:nvSpPr>
        <p:spPr>
          <a:xfrm>
            <a:off x="920750" y="762000"/>
            <a:ext cx="82232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Computational effort:</a:t>
            </a:r>
          </a:p>
        </p:txBody>
      </p:sp>
      <p:graphicFrame>
        <p:nvGraphicFramePr>
          <p:cNvPr id="8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25661"/>
              </p:ext>
            </p:extLst>
          </p:nvPr>
        </p:nvGraphicFramePr>
        <p:xfrm>
          <a:off x="920551" y="2564904"/>
          <a:ext cx="7778503" cy="2542010"/>
        </p:xfrm>
        <a:graphic>
          <a:graphicData uri="http://schemas.openxmlformats.org/drawingml/2006/table">
            <a:tbl>
              <a:tblPr/>
              <a:tblGrid>
                <a:gridCol w="360832"/>
                <a:gridCol w="791297"/>
                <a:gridCol w="576064"/>
                <a:gridCol w="864330"/>
                <a:gridCol w="864330"/>
                <a:gridCol w="864330"/>
                <a:gridCol w="864330"/>
                <a:gridCol w="864330"/>
                <a:gridCol w="864330"/>
                <a:gridCol w="864330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DP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12x1D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old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4x3D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old</a:t>
                      </a:r>
                      <a:endParaRPr kumimoji="1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12x1D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new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</a:t>
                      </a:r>
                      <a:r>
                        <a:rPr kumimoji="1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</a:t>
                      </a: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NB</a:t>
                      </a: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</a:t>
                      </a:r>
                      <a:r>
                        <a:rPr kumimoji="1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</a:t>
                      </a: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N</a:t>
                      </a:r>
                      <a:r>
                        <a:rPr kumimoji="1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G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N</a:t>
                      </a:r>
                      <a:r>
                        <a:rPr kumimoji="1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G </a:t>
                      </a:r>
                      <a:endParaRPr kumimoji="1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n</a:t>
                      </a:r>
                      <a:r>
                        <a:rPr kumimoji="1" lang="fr-FR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Op</a:t>
                      </a:r>
                      <a:endParaRPr kumimoji="1" lang="fr-FR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N</a:t>
                      </a:r>
                      <a:r>
                        <a:rPr kumimoji="1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G</a:t>
                      </a: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n</a:t>
                      </a:r>
                      <a:r>
                        <a:rPr kumimoji="1" lang="fr-FR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Op</a:t>
                      </a:r>
                      <a:endParaRPr kumimoji="1" lang="fr-FR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N</a:t>
                      </a:r>
                      <a:r>
                        <a:rPr kumimoji="1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G</a:t>
                      </a: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n</a:t>
                      </a:r>
                      <a:r>
                        <a:rPr kumimoji="1" lang="fr-FR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Op</a:t>
                      </a:r>
                      <a:endParaRPr kumimoji="1" lang="fr-FR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7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6188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13. 10</a:t>
                      </a:r>
                      <a:r>
                        <a:rPr kumimoji="1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  <a:endParaRPr kumimoji="1" lang="fr-FR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0.6 10</a:t>
                      </a:r>
                      <a:r>
                        <a:rPr kumimoji="1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1.1 10</a:t>
                      </a:r>
                      <a:r>
                        <a:rPr kumimoji="1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0.2 10</a:t>
                      </a:r>
                      <a:r>
                        <a:rPr kumimoji="1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0.1 10</a:t>
                      </a:r>
                      <a:r>
                        <a:rPr kumimoji="1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0.6 10</a:t>
                      </a:r>
                      <a:r>
                        <a:rPr kumimoji="1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0.07 10</a:t>
                      </a:r>
                      <a:r>
                        <a:rPr kumimoji="1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1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Arial"/>
                        </a:rPr>
                        <a:t>50388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ヒラギノ角ゴ ProN W3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282. 10</a:t>
                      </a:r>
                      <a:r>
                        <a:rPr kumimoji="1" lang="fr-F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10.5 10</a:t>
                      </a:r>
                      <a:r>
                        <a:rPr kumimoji="1" lang="fr-F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?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3.0 10</a:t>
                      </a:r>
                      <a:r>
                        <a:rPr kumimoji="1" lang="fr-F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4.3 10</a:t>
                      </a:r>
                      <a:r>
                        <a:rPr kumimoji="1" lang="fr-F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10.5 10</a:t>
                      </a:r>
                      <a:r>
                        <a:rPr kumimoji="1" lang="fr-F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2.0 10</a:t>
                      </a:r>
                      <a:r>
                        <a:rPr kumimoji="1" lang="fr-F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</a:t>
                      </a:r>
                    </a:p>
                  </a:txBody>
                  <a:tcPr marL="91444" marR="91444" marT="45705" marB="45705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344488" y="1700808"/>
            <a:ext cx="3024188" cy="5268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0" dirty="0">
                <a:solidFill>
                  <a:srgbClr val="000000"/>
                </a:solidFill>
                <a:latin typeface="Arial"/>
                <a:cs typeface="Arial"/>
              </a:rPr>
              <a:t>Degrees of freedom</a:t>
            </a:r>
            <a:r>
              <a:rPr lang="en-US" b="1" i="0" dirty="0">
                <a:latin typeface="Arial"/>
                <a:cs typeface="Arial"/>
              </a:rPr>
              <a:t>: </a:t>
            </a:r>
            <a:r>
              <a:rPr lang="en-US" b="1" i="0" dirty="0" smtClean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endParaRPr lang="en-US" dirty="0">
              <a:latin typeface="Arial"/>
              <a:ea typeface="ヒラギノ角ゴ ProN W3" charset="0"/>
              <a:cs typeface="Arial"/>
            </a:endParaRPr>
          </a:p>
          <a:p>
            <a:pPr marL="38100">
              <a:defRPr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For all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n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= </a:t>
            </a:r>
            <a:r>
              <a:rPr lang="en-US" dirty="0" err="1" smtClean="0">
                <a:latin typeface="Arial"/>
                <a:cs typeface="Arial"/>
              </a:rPr>
              <a:t>n</a:t>
            </a:r>
            <a:r>
              <a:rPr lang="en-US" baseline="-25000" dirty="0" err="1" smtClean="0"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ea typeface="ヒラギノ角ゴ ProN W3" charset="0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= </a:t>
            </a:r>
            <a:r>
              <a:rPr lang="en-US" dirty="0">
                <a:latin typeface="Arial"/>
                <a:ea typeface="ヒラギノ角ゴ ProN W3" charset="0"/>
                <a:cs typeface="Arial"/>
              </a:rPr>
              <a:t>ℓ+</a:t>
            </a:r>
            <a:r>
              <a:rPr lang="en-US" dirty="0" smtClean="0">
                <a:latin typeface="Arial"/>
                <a:ea typeface="ヒラギノ角ゴ ProN W3" charset="0"/>
                <a:cs typeface="Arial"/>
              </a:rPr>
              <a:t>1</a:t>
            </a:r>
            <a:endParaRPr lang="en-US" dirty="0">
              <a:latin typeface="Arial"/>
              <a:ea typeface="ヒラギノ角ゴ ProN W3" charset="0"/>
              <a:cs typeface="Arial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latin typeface="Arial"/>
                <a:cs typeface="Arial"/>
              </a:rPr>
              <a:t>Banff 2016</a:t>
            </a:r>
            <a:endParaRPr lang="fr-FR"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A345-0580-2247-A2CC-2227A6F5975F}" type="slidenum">
              <a:rPr lang="fr-FR" smtClean="0">
                <a:latin typeface="Arial"/>
                <a:cs typeface="Arial"/>
              </a:rPr>
              <a:pPr>
                <a:defRPr/>
              </a:pPr>
              <a:t>13</a:t>
            </a:fld>
            <a:endParaRPr lang="fr-FR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4848" y="5444455"/>
            <a:ext cx="1008112" cy="5048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dirty="0" smtClean="0">
                <a:latin typeface="Arial"/>
                <a:cs typeface="Arial"/>
              </a:rPr>
              <a:t>125970 DP Grids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1" name="AutoShape 66"/>
          <p:cNvCxnSpPr>
            <a:cxnSpLocks noChangeShapeType="1"/>
            <a:stCxn id="10" idx="0"/>
          </p:cNvCxnSpPr>
          <p:nvPr/>
        </p:nvCxnSpPr>
        <p:spPr bwMode="auto">
          <a:xfrm rot="16200000" flipV="1">
            <a:off x="3585233" y="4940784"/>
            <a:ext cx="719311" cy="288032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66"/>
          <p:cNvCxnSpPr>
            <a:cxnSpLocks noChangeShapeType="1"/>
            <a:stCxn id="10" idx="3"/>
            <a:endCxn id="16" idx="2"/>
          </p:cNvCxnSpPr>
          <p:nvPr/>
        </p:nvCxnSpPr>
        <p:spPr bwMode="auto">
          <a:xfrm flipV="1">
            <a:off x="4592960" y="4797152"/>
            <a:ext cx="2844316" cy="899716"/>
          </a:xfrm>
          <a:prstGeom prst="bentConnector2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à coins arrondis 15"/>
          <p:cNvSpPr/>
          <p:nvPr/>
        </p:nvSpPr>
        <p:spPr bwMode="auto">
          <a:xfrm>
            <a:off x="7185248" y="4509120"/>
            <a:ext cx="504056" cy="28803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41032" y="5012407"/>
            <a:ext cx="864096" cy="5048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dirty="0" smtClean="0">
                <a:latin typeface="Arial"/>
                <a:cs typeface="Arial"/>
              </a:rPr>
              <a:t>425 DP Grids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0" name="AutoShape 66"/>
          <p:cNvCxnSpPr>
            <a:cxnSpLocks noChangeShapeType="1"/>
            <a:stCxn id="19" idx="0"/>
          </p:cNvCxnSpPr>
          <p:nvPr/>
        </p:nvCxnSpPr>
        <p:spPr bwMode="auto">
          <a:xfrm rot="16200000" flipV="1">
            <a:off x="5493445" y="4832772"/>
            <a:ext cx="215255" cy="144016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1663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fr-FR" sz="2400" dirty="0" smtClean="0">
                <a:latin typeface="Arial"/>
                <a:cs typeface="Arial"/>
              </a:rPr>
              <a:t>Torsion </a:t>
            </a:r>
            <a:r>
              <a:rPr lang="fr-FR" sz="2400" dirty="0" err="1" smtClean="0">
                <a:latin typeface="Arial"/>
                <a:cs typeface="Arial"/>
              </a:rPr>
              <a:t>levels</a:t>
            </a:r>
            <a:endParaRPr lang="en-US" sz="2400" dirty="0" smtClean="0">
              <a:latin typeface="Arial"/>
              <a:cs typeface="Arial"/>
            </a:endParaRPr>
          </a:p>
        </p:txBody>
      </p:sp>
      <p:graphicFrame>
        <p:nvGraphicFramePr>
          <p:cNvPr id="49154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28612"/>
              </p:ext>
            </p:extLst>
          </p:nvPr>
        </p:nvGraphicFramePr>
        <p:xfrm>
          <a:off x="1416050" y="2060848"/>
          <a:ext cx="8102600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Document" r:id="rId6" imgW="5918200" imgH="2108200" progId="Word.Document.12">
                  <p:embed/>
                </p:oleObj>
              </mc:Choice>
              <mc:Fallback>
                <p:oleObj name="Document" r:id="rId6" imgW="5918200" imgH="21082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2060848"/>
                        <a:ext cx="8102600" cy="289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CD7F-55F2-F144-9915-7215E6B6D3E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700808"/>
            <a:ext cx="1584325" cy="1160462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872880" y="4941168"/>
            <a:ext cx="1440160" cy="5048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Arial"/>
                <a:cs typeface="Arial"/>
              </a:rPr>
              <a:t>N</a:t>
            </a:r>
            <a:r>
              <a:rPr lang="en-US" baseline="-25000" dirty="0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= </a:t>
            </a:r>
            <a:r>
              <a:rPr lang="en-US" dirty="0" smtClean="0">
                <a:latin typeface="Arial"/>
                <a:cs typeface="Arial"/>
              </a:rPr>
              <a:t>297024</a:t>
            </a:r>
          </a:p>
          <a:p>
            <a:pPr algn="ctr">
              <a:lnSpc>
                <a:spcPct val="100000"/>
              </a:lnSpc>
              <a:defRPr/>
            </a:pPr>
            <a:r>
              <a:rPr lang="en-US" dirty="0" smtClean="0">
                <a:latin typeface="Arial"/>
                <a:cs typeface="Arial"/>
              </a:rPr>
              <a:t>N</a:t>
            </a:r>
            <a:r>
              <a:rPr lang="en-US" baseline="-25000" dirty="0" smtClean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 </a:t>
            </a:r>
            <a:r>
              <a:rPr lang="en-US" dirty="0" smtClean="0">
                <a:latin typeface="Arial"/>
                <a:cs typeface="Arial"/>
              </a:rPr>
              <a:t>88.6 10</a:t>
            </a:r>
            <a:r>
              <a:rPr lang="en-US" baseline="30000" dirty="0" smtClean="0">
                <a:latin typeface="Arial"/>
                <a:cs typeface="Arial"/>
              </a:rPr>
              <a:t>6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8" name="AutoShape 66"/>
          <p:cNvCxnSpPr>
            <a:cxnSpLocks noChangeShapeType="1"/>
            <a:stCxn id="7" idx="0"/>
          </p:cNvCxnSpPr>
          <p:nvPr/>
        </p:nvCxnSpPr>
        <p:spPr bwMode="auto">
          <a:xfrm rot="16200000" flipV="1">
            <a:off x="4419677" y="4767885"/>
            <a:ext cx="208902" cy="137664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961112" y="5373216"/>
            <a:ext cx="1440160" cy="5048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Arial"/>
                <a:cs typeface="Arial"/>
              </a:rPr>
              <a:t>N</a:t>
            </a:r>
            <a:r>
              <a:rPr lang="en-US" baseline="-25000" dirty="0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= 246636</a:t>
            </a:r>
            <a:endParaRPr lang="en-US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dirty="0" smtClean="0">
                <a:latin typeface="Arial"/>
                <a:cs typeface="Arial"/>
              </a:rPr>
              <a:t>N</a:t>
            </a:r>
            <a:r>
              <a:rPr lang="en-US" baseline="-25000" dirty="0" smtClean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= </a:t>
            </a:r>
            <a:r>
              <a:rPr lang="en-US" dirty="0" smtClean="0">
                <a:latin typeface="Arial"/>
                <a:cs typeface="Arial"/>
              </a:rPr>
              <a:t>55.2 10</a:t>
            </a:r>
            <a:r>
              <a:rPr lang="en-US" baseline="30000" dirty="0" smtClean="0">
                <a:latin typeface="Arial"/>
                <a:cs typeface="Arial"/>
              </a:rPr>
              <a:t>6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2" name="AutoShape 66"/>
          <p:cNvCxnSpPr>
            <a:cxnSpLocks noChangeShapeType="1"/>
            <a:stCxn id="11" idx="0"/>
          </p:cNvCxnSpPr>
          <p:nvPr/>
        </p:nvCxnSpPr>
        <p:spPr bwMode="auto">
          <a:xfrm rot="16200000" flipV="1">
            <a:off x="6105128" y="4797152"/>
            <a:ext cx="648072" cy="504056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406873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Banff 2016</a:t>
            </a:r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fr-FR" sz="2800" dirty="0" smtClean="0">
                <a:latin typeface="Arial"/>
                <a:cs typeface="Arial"/>
              </a:rPr>
              <a:t>Conclusions and perspectives</a:t>
            </a:r>
            <a:endParaRPr lang="en-US" sz="40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415925" y="2276475"/>
            <a:ext cx="4335463" cy="3954463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520825"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711325"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01825"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2325"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525" defTabSz="47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6725" defTabSz="47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3925" defTabSz="47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1125" defTabSz="47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800" dirty="0" smtClean="0">
                <a:latin typeface="Arial"/>
                <a:cs typeface="Arial"/>
              </a:rPr>
              <a:t>Numerical approach, </a:t>
            </a:r>
            <a:r>
              <a:rPr lang="en-US" sz="1800" cap="small" dirty="0" err="1" smtClean="0">
                <a:latin typeface="Arial"/>
                <a:cs typeface="Arial"/>
              </a:rPr>
              <a:t>Tnum</a:t>
            </a:r>
            <a:r>
              <a:rPr lang="en-US" sz="1800" dirty="0" smtClean="0">
                <a:latin typeface="Arial"/>
                <a:cs typeface="Arial"/>
              </a:rPr>
              <a:t>:</a:t>
            </a:r>
          </a:p>
          <a:p>
            <a:pPr marL="368300" lvl="1">
              <a:defRPr/>
            </a:pPr>
            <a:r>
              <a:rPr lang="en-US" sz="1800" dirty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Large choice of coordinates and transformations</a:t>
            </a:r>
          </a:p>
          <a:p>
            <a:pPr marL="368300" lvl="1">
              <a:defRPr/>
            </a:pPr>
            <a:r>
              <a:rPr lang="en-US" sz="1800" dirty="0" smtClean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lang="en-US" sz="1800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Easy to implement (WP, VSCF, ....)</a:t>
            </a:r>
            <a:endParaRPr lang="en-US" sz="1800" dirty="0">
              <a:latin typeface="Arial"/>
              <a:cs typeface="Arial"/>
            </a:endParaRPr>
          </a:p>
          <a:p>
            <a:pPr marL="368300" lvl="1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1800" dirty="0" smtClean="0">
                <a:latin typeface="Arial"/>
                <a:cs typeface="Arial"/>
              </a:rPr>
              <a:t> n</a:t>
            </a:r>
            <a:r>
              <a:rPr lang="en-US" sz="1800" baseline="30000" dirty="0" smtClean="0">
                <a:latin typeface="Arial"/>
                <a:cs typeface="Arial"/>
              </a:rPr>
              <a:t>2</a:t>
            </a:r>
            <a:r>
              <a:rPr lang="en-US" sz="1800" dirty="0" smtClean="0">
                <a:latin typeface="Arial"/>
                <a:cs typeface="Arial"/>
              </a:rPr>
              <a:t>/2 terms</a:t>
            </a:r>
          </a:p>
          <a:p>
            <a:pPr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800" dirty="0" err="1" smtClean="0">
                <a:latin typeface="Arial"/>
                <a:cs typeface="Arial"/>
              </a:rPr>
              <a:t>Polyspherical</a:t>
            </a:r>
            <a:r>
              <a:rPr lang="en-US" sz="1800" dirty="0" smtClean="0">
                <a:latin typeface="Arial"/>
                <a:cs typeface="Arial"/>
              </a:rPr>
              <a:t> coordinates, </a:t>
            </a:r>
            <a:r>
              <a:rPr lang="en-US" sz="2000" cap="small" dirty="0" err="1" smtClean="0">
                <a:latin typeface="Arial"/>
                <a:cs typeface="Arial"/>
              </a:rPr>
              <a:t>Tana</a:t>
            </a:r>
            <a:r>
              <a:rPr lang="en-US" sz="2000" dirty="0" smtClean="0">
                <a:latin typeface="Arial"/>
                <a:cs typeface="Arial"/>
              </a:rPr>
              <a:t>:</a:t>
            </a:r>
            <a:endParaRPr lang="en-US" sz="1800" dirty="0">
              <a:latin typeface="Arial"/>
              <a:cs typeface="Arial"/>
            </a:endParaRPr>
          </a:p>
          <a:p>
            <a:pPr marL="368300" lvl="1">
              <a:defRPr/>
            </a:pPr>
            <a:r>
              <a:rPr lang="en-US" sz="1800" dirty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lang="en-US" sz="1800" dirty="0">
                <a:latin typeface="Arial"/>
                <a:cs typeface="Arial"/>
              </a:rPr>
              <a:t> Analytical expression of T</a:t>
            </a:r>
          </a:p>
          <a:p>
            <a:pPr marL="368300" lvl="1">
              <a:defRPr/>
            </a:pPr>
            <a:r>
              <a:rPr lang="en-US" sz="1800" dirty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lang="en-US" sz="1800" dirty="0">
                <a:latin typeface="Arial"/>
                <a:cs typeface="Arial"/>
              </a:rPr>
              <a:t> Large systems (no </a:t>
            </a:r>
            <a:r>
              <a:rPr lang="en-US" sz="1800" dirty="0" smtClean="0">
                <a:latin typeface="Arial"/>
                <a:cs typeface="Arial"/>
              </a:rPr>
              <a:t>built-in </a:t>
            </a:r>
            <a:r>
              <a:rPr lang="en-US" sz="1800" dirty="0">
                <a:latin typeface="Arial"/>
                <a:cs typeface="Arial"/>
              </a:rPr>
              <a:t>limitation)</a:t>
            </a:r>
          </a:p>
          <a:p>
            <a:pPr marL="368300" lvl="1"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1800" dirty="0" smtClean="0">
                <a:latin typeface="Arial"/>
                <a:cs typeface="Arial"/>
              </a:rPr>
              <a:t>  More coordinate transformations are needed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33988" y="2276475"/>
            <a:ext cx="4335462" cy="2640723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520825"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711325"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01825"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2325" defTabSz="474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525" defTabSz="47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6725" defTabSz="47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3925" defTabSz="47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1125" defTabSz="47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368300" lvl="1">
              <a:defRPr/>
            </a:pPr>
            <a:r>
              <a:rPr lang="en-US" sz="1800" dirty="0" smtClean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 charset="0"/>
                <a:cs typeface="Arial" charset="0"/>
              </a:rPr>
              <a:t>The current implementation (</a:t>
            </a:r>
            <a:r>
              <a:rPr lang="en-US" sz="1800" dirty="0" err="1">
                <a:latin typeface="Arial" charset="0"/>
                <a:cs typeface="Arial" charset="0"/>
              </a:rPr>
              <a:t>Smolyak</a:t>
            </a:r>
            <a:r>
              <a:rPr lang="en-US" sz="1800" dirty="0">
                <a:latin typeface="Arial" charset="0"/>
                <a:cs typeface="Arial" charset="0"/>
              </a:rPr>
              <a:t> + cubature) enables to perform 12D-</a:t>
            </a:r>
            <a:r>
              <a:rPr lang="en-US" sz="1800" dirty="0" smtClean="0">
                <a:latin typeface="Arial" charset="0"/>
                <a:cs typeface="Arial" charset="0"/>
              </a:rPr>
              <a:t>calculations</a:t>
            </a:r>
            <a:endParaRPr lang="en-US" sz="1800" dirty="0" smtClean="0">
              <a:latin typeface="Arial"/>
              <a:cs typeface="Arial"/>
            </a:endParaRPr>
          </a:p>
          <a:p>
            <a:pPr marL="368300" lvl="1">
              <a:defRPr/>
            </a:pPr>
            <a:r>
              <a:rPr lang="en-US" sz="1800" dirty="0" smtClean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lang="en-US" sz="1800" dirty="0">
                <a:latin typeface="Arial" charset="0"/>
                <a:cs typeface="Arial" charset="0"/>
              </a:rPr>
              <a:t>Larger calculations are doable</a:t>
            </a:r>
            <a:endParaRPr lang="en-US" sz="1800" dirty="0">
              <a:latin typeface="Arial"/>
              <a:cs typeface="Arial"/>
            </a:endParaRPr>
          </a:p>
          <a:p>
            <a:pPr marL="368300" lvl="1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lang="en-US" sz="1800" dirty="0" smtClean="0">
                <a:latin typeface="Arial"/>
                <a:cs typeface="Arial"/>
              </a:rPr>
              <a:t>Cubature rules are obtained </a:t>
            </a:r>
            <a:r>
              <a:rPr lang="en-US" sz="1800" dirty="0">
                <a:latin typeface="Arial"/>
                <a:cs typeface="Arial"/>
              </a:rPr>
              <a:t>more systematically</a:t>
            </a:r>
            <a:endParaRPr lang="en-US" sz="1800" dirty="0" smtClean="0">
              <a:latin typeface="Arial"/>
              <a:cs typeface="Arial"/>
            </a:endParaRPr>
          </a:p>
          <a:p>
            <a:pPr marL="368300" lvl="1"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1800" dirty="0" smtClean="0">
                <a:latin typeface="Arial"/>
                <a:cs typeface="Arial"/>
              </a:rPr>
              <a:t>  </a:t>
            </a:r>
            <a:r>
              <a:rPr lang="en-US" sz="1800" dirty="0">
                <a:latin typeface="Arial"/>
                <a:cs typeface="Arial"/>
              </a:rPr>
              <a:t>Implementation </a:t>
            </a:r>
            <a:r>
              <a:rPr lang="en-US" sz="1800" dirty="0" smtClean="0">
                <a:latin typeface="Arial"/>
                <a:cs typeface="Arial"/>
              </a:rPr>
              <a:t>of nested grids is required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415925" y="1989138"/>
            <a:ext cx="4335463" cy="34607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Coordinates and KEO</a:t>
            </a:r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5233988" y="1989138"/>
            <a:ext cx="4335462" cy="34607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Smolyak grid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6333B-1A06-8A40-99E9-6F4660BE6B7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910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Banff 2016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68624" y="3429000"/>
            <a:ext cx="6048672" cy="1220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AA43E-379B-FE4E-B5A3-F0F0F0085D2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532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763000" cy="762000"/>
          </a:xfrm>
        </p:spPr>
        <p:txBody>
          <a:bodyPr lIns="92160" tIns="46080" rIns="92160" bIns="46080"/>
          <a:lstStyle/>
          <a:p>
            <a: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>
                <a:latin typeface="Arial"/>
                <a:cs typeface="Arial"/>
              </a:rPr>
              <a:t>Notations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Banff 2016</a:t>
            </a: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18D62-69DC-5A44-B8AE-142670D1C47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68388" y="1628775"/>
            <a:ext cx="7993062" cy="4918075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Basis functions, </a:t>
            </a:r>
            <a:r>
              <a:rPr lang="en-US" sz="1800" dirty="0" smtClean="0">
                <a:latin typeface="Arial"/>
                <a:cs typeface="Arial"/>
              </a:rPr>
              <a:t>B</a:t>
            </a:r>
            <a:r>
              <a:rPr lang="en-US" sz="1800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)</a:t>
            </a:r>
            <a:r>
              <a:rPr lang="en-US" sz="1800" i="0" dirty="0" smtClean="0">
                <a:latin typeface="Arial"/>
                <a:cs typeface="Arial"/>
              </a:rPr>
              <a:t>, are expressed as a product of </a:t>
            </a: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1800" i="0" dirty="0" smtClean="0">
                <a:latin typeface="Arial"/>
                <a:cs typeface="Arial"/>
              </a:rPr>
              <a:t> basis functions: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>
                <a:latin typeface="Arial"/>
                <a:cs typeface="Arial"/>
              </a:rPr>
              <a:t> </a:t>
            </a:r>
            <a:r>
              <a:rPr lang="en-US" sz="1800" i="0" dirty="0" smtClean="0">
                <a:latin typeface="Arial"/>
                <a:cs typeface="Arial"/>
              </a:rPr>
              <a:t>  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For the wave functions :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</p:txBody>
      </p:sp>
      <p:graphicFrame>
        <p:nvGraphicFramePr>
          <p:cNvPr id="20485" name="Objet 24"/>
          <p:cNvGraphicFramePr>
            <a:graphicFrameLocks noChangeAspect="1"/>
          </p:cNvGraphicFramePr>
          <p:nvPr/>
        </p:nvGraphicFramePr>
        <p:xfrm>
          <a:off x="2073275" y="2133600"/>
          <a:ext cx="3924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5" imgW="2616200" imgH="965200" progId="Word.Document.12">
                  <p:embed/>
                </p:oleObj>
              </mc:Choice>
              <mc:Fallback>
                <p:oleObj name="Document" r:id="rId5" imgW="2616200" imgH="9652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133600"/>
                        <a:ext cx="39243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t 1"/>
          <p:cNvGraphicFramePr>
            <a:graphicFrameLocks noChangeAspect="1"/>
          </p:cNvGraphicFramePr>
          <p:nvPr/>
        </p:nvGraphicFramePr>
        <p:xfrm>
          <a:off x="2073275" y="4149725"/>
          <a:ext cx="6299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8" imgW="3149600" imgH="1143000" progId="Word.Document.12">
                  <p:embed/>
                </p:oleObj>
              </mc:Choice>
              <mc:Fallback>
                <p:oleObj name="Document" r:id="rId8" imgW="3149600" imgH="11430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4149725"/>
                        <a:ext cx="6299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AutoShape 66"/>
          <p:cNvCxnSpPr>
            <a:cxnSpLocks noChangeShapeType="1"/>
            <a:stCxn id="17" idx="1"/>
          </p:cNvCxnSpPr>
          <p:nvPr/>
        </p:nvCxnSpPr>
        <p:spPr bwMode="auto">
          <a:xfrm rot="10800000">
            <a:off x="6608763" y="4292600"/>
            <a:ext cx="1152525" cy="36513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7761288" y="4149725"/>
            <a:ext cx="1223962" cy="35877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on the basis</a:t>
            </a:r>
          </a:p>
        </p:txBody>
      </p:sp>
      <p:cxnSp>
        <p:nvCxnSpPr>
          <p:cNvPr id="19" name="AutoShape 66"/>
          <p:cNvCxnSpPr>
            <a:cxnSpLocks noChangeShapeType="1"/>
            <a:stCxn id="20" idx="1"/>
          </p:cNvCxnSpPr>
          <p:nvPr/>
        </p:nvCxnSpPr>
        <p:spPr bwMode="auto">
          <a:xfrm rot="10800000">
            <a:off x="6824663" y="5013325"/>
            <a:ext cx="936625" cy="34925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7761288" y="4868863"/>
            <a:ext cx="1223962" cy="360362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on the grid</a:t>
            </a:r>
          </a:p>
        </p:txBody>
      </p:sp>
      <p:cxnSp>
        <p:nvCxnSpPr>
          <p:cNvPr id="21" name="AutoShape 66"/>
          <p:cNvCxnSpPr>
            <a:cxnSpLocks noChangeShapeType="1"/>
            <a:stCxn id="22" idx="1"/>
            <a:endCxn id="24" idx="1"/>
          </p:cNvCxnSpPr>
          <p:nvPr/>
        </p:nvCxnSpPr>
        <p:spPr bwMode="auto">
          <a:xfrm rot="10800000" flipV="1">
            <a:off x="6897688" y="5949950"/>
            <a:ext cx="863600" cy="71438"/>
          </a:xfrm>
          <a:prstGeom prst="bentConnector5">
            <a:avLst>
              <a:gd name="adj1" fmla="val 50000"/>
              <a:gd name="adj2" fmla="val 597"/>
              <a:gd name="adj3" fmla="val 81589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7761288" y="5589588"/>
            <a:ext cx="1223962" cy="719137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partial on the basis and the grid</a:t>
            </a:r>
          </a:p>
        </p:txBody>
      </p:sp>
      <p:sp>
        <p:nvSpPr>
          <p:cNvPr id="24" name="Accolade fermante 23"/>
          <p:cNvSpPr/>
          <p:nvPr/>
        </p:nvSpPr>
        <p:spPr bwMode="auto">
          <a:xfrm>
            <a:off x="6753225" y="5732463"/>
            <a:ext cx="144463" cy="576262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cxnSp>
        <p:nvCxnSpPr>
          <p:cNvPr id="32" name="AutoShape 66"/>
          <p:cNvCxnSpPr>
            <a:cxnSpLocks noChangeShapeType="1"/>
            <a:stCxn id="33" idx="1"/>
            <a:endCxn id="28" idx="3"/>
          </p:cNvCxnSpPr>
          <p:nvPr/>
        </p:nvCxnSpPr>
        <p:spPr bwMode="auto">
          <a:xfrm rot="10800000">
            <a:off x="5954713" y="2254250"/>
            <a:ext cx="1662112" cy="238125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7616825" y="2133600"/>
            <a:ext cx="1225550" cy="719138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Not necessarily 1D</a:t>
            </a: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5168900" y="2074863"/>
            <a:ext cx="785813" cy="35877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946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68388" y="1628775"/>
            <a:ext cx="7053262" cy="4308475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Using directly, the </a:t>
            </a:r>
            <a:r>
              <a:rPr lang="en-US" sz="1800" b="1" i="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1800" b="1" i="0" baseline="-250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sz="1800" i="0" dirty="0" smtClean="0">
                <a:latin typeface="Arial"/>
                <a:cs typeface="Arial"/>
              </a:rPr>
              <a:t> basis functions, </a:t>
            </a:r>
            <a:r>
              <a:rPr lang="en-US" sz="1800" dirty="0" smtClean="0">
                <a:latin typeface="Arial"/>
                <a:cs typeface="Arial"/>
              </a:rPr>
              <a:t>B</a:t>
            </a:r>
            <a:r>
              <a:rPr lang="en-US" sz="1800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)</a:t>
            </a:r>
            <a:r>
              <a:rPr lang="en-US" sz="1800" i="0" dirty="0" smtClean="0">
                <a:latin typeface="Arial"/>
                <a:cs typeface="Arial"/>
              </a:rPr>
              <a:t>, on the </a:t>
            </a:r>
            <a:r>
              <a:rPr lang="en-US" sz="1800" b="1" i="0" dirty="0" smtClean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lang="en-US" sz="1800" b="1" i="0" baseline="-25000" dirty="0" smtClean="0">
                <a:solidFill>
                  <a:srgbClr val="660066"/>
                </a:solidFill>
                <a:latin typeface="Arial"/>
                <a:cs typeface="Arial"/>
              </a:rPr>
              <a:t>G</a:t>
            </a:r>
            <a:r>
              <a:rPr lang="en-US" sz="1800" i="0" dirty="0" smtClean="0">
                <a:latin typeface="Arial"/>
                <a:cs typeface="Arial"/>
              </a:rPr>
              <a:t> grid points: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>
                <a:latin typeface="Arial"/>
                <a:cs typeface="Arial"/>
              </a:rPr>
              <a:t> </a:t>
            </a:r>
            <a:r>
              <a:rPr lang="en-US" sz="1800" i="0" dirty="0" smtClean="0">
                <a:latin typeface="Arial"/>
                <a:cs typeface="Arial"/>
              </a:rPr>
              <a:t>  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Basis 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 G</a:t>
            </a:r>
            <a:r>
              <a:rPr lang="en-US" sz="2400" dirty="0" smtClean="0">
                <a:latin typeface="Arial"/>
                <a:cs typeface="Arial"/>
              </a:rPr>
              <a:t>rid, with direct-product Basis and grid: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Naive way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1352550" y="4149725"/>
            <a:ext cx="6553200" cy="151288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i="0" dirty="0">
                <a:latin typeface="Arial"/>
                <a:cs typeface="Arial"/>
              </a:rPr>
              <a:t>Number of operations (multiplications):</a:t>
            </a:r>
          </a:p>
          <a:p>
            <a:pPr algn="just">
              <a:defRPr/>
            </a:pPr>
            <a:r>
              <a:rPr lang="en-US" sz="2400" i="0" dirty="0">
                <a:latin typeface="Arial"/>
                <a:cs typeface="Arial"/>
              </a:rPr>
              <a:t>B⇒Q: 			⇒ </a:t>
            </a:r>
            <a:r>
              <a:rPr lang="en-US" sz="2400" i="0" dirty="0" err="1">
                <a:latin typeface="Arial"/>
                <a:cs typeface="Arial"/>
              </a:rPr>
              <a:t>n</a:t>
            </a:r>
            <a:r>
              <a:rPr lang="en-US" sz="2400" i="0" baseline="-25000" dirty="0" err="1">
                <a:latin typeface="Arial"/>
                <a:cs typeface="Arial"/>
              </a:rPr>
              <a:t>Op</a:t>
            </a:r>
            <a:r>
              <a:rPr lang="en-US" sz="2400" i="0" dirty="0">
                <a:latin typeface="Arial"/>
                <a:cs typeface="Arial"/>
              </a:rPr>
              <a:t> = </a:t>
            </a:r>
            <a:r>
              <a:rPr lang="en-US" sz="2400" b="1" i="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2400" b="1" i="0" baseline="-250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sz="2400" b="1" i="0" dirty="0">
                <a:solidFill>
                  <a:srgbClr val="000000"/>
                </a:solidFill>
                <a:latin typeface="Arial"/>
                <a:cs typeface="Arial"/>
              </a:rPr>
              <a:t> x </a:t>
            </a:r>
            <a:r>
              <a:rPr lang="en-US" sz="2400" b="1" i="0" dirty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lang="en-US" sz="2400" b="1" i="0" baseline="-25000" dirty="0">
                <a:solidFill>
                  <a:srgbClr val="660066"/>
                </a:solidFill>
                <a:latin typeface="Arial"/>
                <a:cs typeface="Arial"/>
              </a:rPr>
              <a:t>G</a:t>
            </a:r>
          </a:p>
          <a:p>
            <a:pPr>
              <a:defRPr/>
            </a:pPr>
            <a:endParaRPr lang="en-US" sz="2400" i="0" baseline="30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400" i="0" dirty="0">
                <a:solidFill>
                  <a:srgbClr val="000000"/>
                </a:solidFill>
                <a:latin typeface="Arial"/>
                <a:cs typeface="Arial"/>
              </a:rPr>
              <a:t>IF </a:t>
            </a:r>
            <a:r>
              <a:rPr lang="en-US" sz="2400" i="0" dirty="0">
                <a:latin typeface="Arial"/>
                <a:cs typeface="Arial"/>
              </a:rPr>
              <a:t> 				⇒ </a:t>
            </a:r>
            <a:r>
              <a:rPr lang="en-US" sz="2400" i="0" dirty="0" err="1">
                <a:latin typeface="Arial"/>
                <a:cs typeface="Arial"/>
              </a:rPr>
              <a:t>n</a:t>
            </a:r>
            <a:r>
              <a:rPr lang="en-US" sz="2400" i="0" baseline="-25000" dirty="0" err="1">
                <a:latin typeface="Arial"/>
                <a:cs typeface="Arial"/>
              </a:rPr>
              <a:t>Op</a:t>
            </a:r>
            <a:r>
              <a:rPr lang="en-US" sz="2400" i="0" dirty="0">
                <a:latin typeface="Arial"/>
                <a:cs typeface="Arial"/>
              </a:rPr>
              <a:t> =</a:t>
            </a:r>
            <a:r>
              <a:rPr lang="en-US" sz="2400" b="1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i="0" dirty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lang="en-US" sz="2400" b="1" i="0" baseline="-25000" dirty="0">
                <a:solidFill>
                  <a:srgbClr val="660066"/>
                </a:solidFill>
                <a:latin typeface="Arial"/>
                <a:cs typeface="Arial"/>
              </a:rPr>
              <a:t>g</a:t>
            </a:r>
            <a:r>
              <a:rPr lang="en-US" sz="2400" b="1" i="0" baseline="30000" dirty="0">
                <a:solidFill>
                  <a:srgbClr val="660066"/>
                </a:solidFill>
                <a:latin typeface="Arial"/>
                <a:cs typeface="Arial"/>
              </a:rPr>
              <a:t>2n</a:t>
            </a:r>
            <a:endParaRPr lang="en-US" sz="2400" i="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graphicFrame>
        <p:nvGraphicFramePr>
          <p:cNvPr id="22532" name="Objet 24"/>
          <p:cNvGraphicFramePr>
            <a:graphicFrameLocks noChangeAspect="1"/>
          </p:cNvGraphicFramePr>
          <p:nvPr/>
        </p:nvGraphicFramePr>
        <p:xfrm>
          <a:off x="1497013" y="2141538"/>
          <a:ext cx="47244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1" name="Document" r:id="rId6" imgW="3149600" imgH="1092200" progId="Word.Document.12">
                  <p:embed/>
                </p:oleObj>
              </mc:Choice>
              <mc:Fallback>
                <p:oleObj name="Document" r:id="rId6" imgW="3149600" imgH="10922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141538"/>
                        <a:ext cx="47244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t 24"/>
          <p:cNvGraphicFramePr>
            <a:graphicFrameLocks noChangeAspect="1"/>
          </p:cNvGraphicFramePr>
          <p:nvPr/>
        </p:nvGraphicFramePr>
        <p:xfrm>
          <a:off x="2216150" y="5084763"/>
          <a:ext cx="22367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2" name="Document" r:id="rId9" imgW="901700" imgH="203200" progId="Word.Document.12">
                  <p:embed/>
                </p:oleObj>
              </mc:Choice>
              <mc:Fallback>
                <p:oleObj name="Document" r:id="rId9" imgW="901700" imgH="2032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5084763"/>
                        <a:ext cx="22367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AutoShape 66"/>
          <p:cNvCxnSpPr>
            <a:cxnSpLocks noChangeShapeType="1"/>
            <a:stCxn id="15" idx="1"/>
            <a:endCxn id="16" idx="3"/>
          </p:cNvCxnSpPr>
          <p:nvPr/>
        </p:nvCxnSpPr>
        <p:spPr bwMode="auto">
          <a:xfrm rot="10800000">
            <a:off x="6994525" y="5443538"/>
            <a:ext cx="1343025" cy="288925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8337550" y="5373688"/>
            <a:ext cx="1223963" cy="719137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This number could be reduced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6208713" y="5226050"/>
            <a:ext cx="785812" cy="43497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cxnSp>
        <p:nvCxnSpPr>
          <p:cNvPr id="23" name="AutoShape 66"/>
          <p:cNvCxnSpPr>
            <a:cxnSpLocks noChangeShapeType="1"/>
            <a:stCxn id="24" idx="1"/>
            <a:endCxn id="25" idx="2"/>
          </p:cNvCxnSpPr>
          <p:nvPr/>
        </p:nvCxnSpPr>
        <p:spPr bwMode="auto">
          <a:xfrm rot="10800000">
            <a:off x="5003800" y="2781300"/>
            <a:ext cx="3333750" cy="215900"/>
          </a:xfrm>
          <a:prstGeom prst="bentConnector2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8337550" y="2492375"/>
            <a:ext cx="1223963" cy="1008063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Value of the basis function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i="0" dirty="0">
                <a:latin typeface="Arial"/>
                <a:cs typeface="Arial"/>
              </a:rPr>
              <a:t> on the grid point </a:t>
            </a:r>
            <a:r>
              <a:rPr lang="en-US" dirty="0">
                <a:solidFill>
                  <a:srgbClr val="660066"/>
                </a:solidFill>
                <a:latin typeface="Arial"/>
                <a:cs typeface="Arial"/>
              </a:rPr>
              <a:t>U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4678363" y="2384425"/>
            <a:ext cx="649287" cy="39687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9C28-620A-8242-B1E5-BDDC6EEC77CD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424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68388" y="1608138"/>
            <a:ext cx="7485062" cy="4003277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Using partial transformation for a given,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sz="1800" i="0" dirty="0" smtClean="0">
                <a:latin typeface="Arial"/>
                <a:cs typeface="Arial"/>
              </a:rPr>
              <a:t>: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>
                <a:latin typeface="Arial"/>
                <a:cs typeface="Arial"/>
              </a:rPr>
              <a:t> </a:t>
            </a:r>
            <a:r>
              <a:rPr lang="en-US" sz="1800" i="0" dirty="0" smtClean="0">
                <a:latin typeface="Arial"/>
                <a:cs typeface="Arial"/>
              </a:rPr>
              <a:t>  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Basis ⇒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G</a:t>
            </a:r>
            <a:r>
              <a:rPr lang="en-US" sz="2400" dirty="0" smtClean="0">
                <a:latin typeface="Arial"/>
                <a:cs typeface="Arial"/>
              </a:rPr>
              <a:t>rid, with direct-product Basis and </a:t>
            </a:r>
            <a:r>
              <a:rPr lang="en-US" sz="2400" u="sng" dirty="0" smtClean="0">
                <a:latin typeface="Arial"/>
                <a:cs typeface="Arial"/>
              </a:rPr>
              <a:t>G</a:t>
            </a:r>
            <a:r>
              <a:rPr lang="en-US" sz="2400" dirty="0" smtClean="0">
                <a:latin typeface="Arial"/>
                <a:cs typeface="Arial"/>
              </a:rPr>
              <a:t>rid: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Efficient way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1208584" y="4395440"/>
            <a:ext cx="7129462" cy="85408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i="0" dirty="0">
                <a:latin typeface="Arial"/>
                <a:cs typeface="Arial"/>
              </a:rPr>
              <a:t>In total, </a:t>
            </a:r>
            <a:r>
              <a:rPr lang="en-US" sz="1800" i="0" dirty="0" err="1">
                <a:latin typeface="Arial"/>
                <a:cs typeface="Arial"/>
              </a:rPr>
              <a:t>n</a:t>
            </a:r>
            <a:r>
              <a:rPr lang="en-US" sz="1800" i="0" baseline="-25000" dirty="0" err="1">
                <a:latin typeface="Arial"/>
                <a:cs typeface="Arial"/>
              </a:rPr>
              <a:t>Op</a:t>
            </a:r>
            <a:r>
              <a:rPr lang="en-US" sz="1800" i="0" dirty="0">
                <a:latin typeface="Arial"/>
                <a:cs typeface="Arial"/>
              </a:rPr>
              <a:t>:</a:t>
            </a:r>
          </a:p>
          <a:p>
            <a:pPr>
              <a:defRPr/>
            </a:pPr>
            <a:endParaRPr lang="en-US" sz="1800" i="0" baseline="30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800" i="0" dirty="0">
                <a:solidFill>
                  <a:srgbClr val="000000"/>
                </a:solidFill>
                <a:latin typeface="Arial"/>
                <a:cs typeface="Arial"/>
              </a:rPr>
              <a:t>IF </a:t>
            </a:r>
            <a:r>
              <a:rPr lang="en-US" sz="1800" i="0" dirty="0">
                <a:latin typeface="Arial"/>
                <a:cs typeface="Arial"/>
              </a:rPr>
              <a:t> 				⇒ </a:t>
            </a:r>
            <a:endParaRPr lang="en-US" sz="1800" i="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graphicFrame>
        <p:nvGraphicFramePr>
          <p:cNvPr id="24580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4919"/>
              </p:ext>
            </p:extLst>
          </p:nvPr>
        </p:nvGraphicFramePr>
        <p:xfrm>
          <a:off x="5529263" y="1633538"/>
          <a:ext cx="198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1" name="Document" r:id="rId6" imgW="978120" imgH="164520" progId="Word.Document.12">
                  <p:embed/>
                </p:oleObj>
              </mc:Choice>
              <mc:Fallback>
                <p:oleObj name="Document" r:id="rId6" imgW="978120" imgH="1645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1633538"/>
                        <a:ext cx="198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t 24"/>
          <p:cNvGraphicFramePr>
            <a:graphicFrameLocks noChangeAspect="1"/>
          </p:cNvGraphicFramePr>
          <p:nvPr/>
        </p:nvGraphicFramePr>
        <p:xfrm>
          <a:off x="1497013" y="2205038"/>
          <a:ext cx="629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Document" r:id="rId9" imgW="3135960" imgH="594000" progId="Word.Document.12">
                  <p:embed/>
                </p:oleObj>
              </mc:Choice>
              <mc:Fallback>
                <p:oleObj name="Document" r:id="rId9" imgW="3135960" imgH="5940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205038"/>
                        <a:ext cx="62992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Flèche courbée vers le haut 2"/>
          <p:cNvSpPr>
            <a:spLocks noChangeArrowheads="1"/>
          </p:cNvSpPr>
          <p:nvPr/>
        </p:nvSpPr>
        <p:spPr bwMode="auto">
          <a:xfrm rot="16200000" flipV="1">
            <a:off x="704851" y="2492375"/>
            <a:ext cx="1079500" cy="504825"/>
          </a:xfrm>
          <a:prstGeom prst="curvedUpArrow">
            <a:avLst>
              <a:gd name="adj1" fmla="val 24938"/>
              <a:gd name="adj2" fmla="val 49885"/>
              <a:gd name="adj3" fmla="val 25000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/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00025" y="2060575"/>
            <a:ext cx="792163" cy="5048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loop on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1" name="AutoShape 66"/>
          <p:cNvCxnSpPr>
            <a:cxnSpLocks noChangeShapeType="1"/>
            <a:stCxn id="20" idx="2"/>
            <a:endCxn id="24582" idx="3"/>
          </p:cNvCxnSpPr>
          <p:nvPr/>
        </p:nvCxnSpPr>
        <p:spPr bwMode="auto">
          <a:xfrm rot="16200000" flipH="1">
            <a:off x="688975" y="2473325"/>
            <a:ext cx="211138" cy="395288"/>
          </a:xfrm>
          <a:prstGeom prst="bentConnector2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586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562613"/>
              </p:ext>
            </p:extLst>
          </p:nvPr>
        </p:nvGraphicFramePr>
        <p:xfrm>
          <a:off x="5025008" y="3284984"/>
          <a:ext cx="4040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Document" r:id="rId12" imgW="2413440" imgH="200880" progId="Word.Document.12">
                  <p:embed/>
                </p:oleObj>
              </mc:Choice>
              <mc:Fallback>
                <p:oleObj name="Document" r:id="rId12" imgW="2413440" imgH="200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008" y="3284984"/>
                        <a:ext cx="4040188" cy="358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341285"/>
              </p:ext>
            </p:extLst>
          </p:nvPr>
        </p:nvGraphicFramePr>
        <p:xfrm>
          <a:off x="1784350" y="4822800"/>
          <a:ext cx="180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4" name="Document" r:id="rId15" imgW="886680" imgH="191880" progId="Word.Document.12">
                  <p:embed/>
                </p:oleObj>
              </mc:Choice>
              <mc:Fallback>
                <p:oleObj name="Document" r:id="rId15" imgW="88668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4822800"/>
                        <a:ext cx="180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07015"/>
              </p:ext>
            </p:extLst>
          </p:nvPr>
        </p:nvGraphicFramePr>
        <p:xfrm>
          <a:off x="5313363" y="4822800"/>
          <a:ext cx="251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name="Document" r:id="rId18" imgW="1243080" imgH="191880" progId="Word.Document.12">
                  <p:embed/>
                </p:oleObj>
              </mc:Choice>
              <mc:Fallback>
                <p:oleObj name="Document" r:id="rId18" imgW="124308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4822800"/>
                        <a:ext cx="2514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64568" y="6093296"/>
            <a:ext cx="4953000" cy="2898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Light </a:t>
            </a:r>
            <a:r>
              <a:rPr lang="en-US" dirty="0"/>
              <a:t>and </a:t>
            </a:r>
            <a:r>
              <a:rPr lang="en-US" dirty="0" smtClean="0"/>
              <a:t>Carrington </a:t>
            </a:r>
            <a:r>
              <a:rPr lang="en-US" dirty="0"/>
              <a:t>Adv. Chem. Phys. 114, 263 (2000).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9C28-620A-8242-B1E5-BDDC6EEC77CD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47881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/>
          <p:cNvGrpSpPr>
            <a:grpSpLocks/>
          </p:cNvGrpSpPr>
          <p:nvPr/>
        </p:nvGrpSpPr>
        <p:grpSpPr bwMode="auto">
          <a:xfrm>
            <a:off x="1714500" y="1841500"/>
            <a:ext cx="2806700" cy="1600200"/>
            <a:chOff x="336" y="768"/>
            <a:chExt cx="1632" cy="1008"/>
          </a:xfrm>
        </p:grpSpPr>
        <p:sp>
          <p:nvSpPr>
            <p:cNvPr id="342020" name="Rectangle 4"/>
            <p:cNvSpPr>
              <a:spLocks noChangeArrowheads="1"/>
            </p:cNvSpPr>
            <p:nvPr/>
          </p:nvSpPr>
          <p:spPr bwMode="auto">
            <a:xfrm>
              <a:off x="336" y="768"/>
              <a:ext cx="1632" cy="528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Coordinates </a:t>
              </a:r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adapted </a:t>
              </a:r>
              <a:r>
                <a:rPr lang="en-US" u="sng" dirty="0" smtClean="0">
                  <a:solidFill>
                    <a:srgbClr val="FF0000"/>
                  </a:solidFill>
                  <a:latin typeface="Arial"/>
                  <a:cs typeface="Arial"/>
                </a:rPr>
                <a:t>to</a:t>
              </a:r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the process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42021" name="Rectangle 5"/>
            <p:cNvSpPr>
              <a:spLocks noChangeArrowheads="1"/>
            </p:cNvSpPr>
            <p:nvPr/>
          </p:nvSpPr>
          <p:spPr bwMode="auto">
            <a:xfrm>
              <a:off x="336" y="1296"/>
              <a:ext cx="1632" cy="480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r>
                <a:rPr lang="en-US">
                  <a:latin typeface="Arial"/>
                  <a:cs typeface="Arial"/>
                </a:rPr>
                <a:t>Physical Models:</a:t>
              </a:r>
            </a:p>
            <a:p>
              <a:pPr>
                <a:defRPr/>
              </a:pPr>
              <a:r>
                <a:rPr lang="en-US">
                  <a:latin typeface="Arial"/>
                  <a:cs typeface="Arial"/>
                </a:rPr>
                <a:t>Exact, with constraints,</a:t>
              </a:r>
            </a:p>
            <a:p>
              <a:pPr>
                <a:defRPr/>
              </a:pPr>
              <a:r>
                <a:rPr lang="en-US">
                  <a:latin typeface="Arial"/>
                  <a:cs typeface="Arial"/>
                </a:rPr>
                <a:t>adiabatic channels</a:t>
              </a:r>
            </a:p>
          </p:txBody>
        </p:sp>
      </p:grp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4933950" y="1841500"/>
            <a:ext cx="3302000" cy="12954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Basis and Grid</a:t>
            </a:r>
          </a:p>
          <a:p>
            <a:pPr algn="ctr">
              <a:defRPr/>
            </a:pPr>
            <a:endParaRPr lang="en-US" dirty="0"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- Primitive basis set + Gauss </a:t>
            </a:r>
            <a:r>
              <a:rPr lang="en-US" dirty="0" err="1">
                <a:latin typeface="Arial"/>
                <a:cs typeface="Arial"/>
              </a:rPr>
              <a:t>quadrature</a:t>
            </a:r>
            <a:r>
              <a:rPr lang="en-US" dirty="0">
                <a:latin typeface="Arial"/>
                <a:cs typeface="Arial"/>
              </a:rPr>
              <a:t> points</a:t>
            </a: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err="1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-basis set (contraction) + product grids and/or sparse grids</a:t>
            </a:r>
          </a:p>
        </p:txBody>
      </p: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4933950" y="4737100"/>
            <a:ext cx="3302000" cy="7620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>
                <a:latin typeface="Arial"/>
                <a:cs typeface="Arial"/>
              </a:rPr>
              <a:t>Diagonalization, intensities...</a:t>
            </a:r>
          </a:p>
          <a:p>
            <a:pPr>
              <a:defRPr/>
            </a:pPr>
            <a:r>
              <a:rPr lang="en-US"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en-US">
                <a:latin typeface="Arial"/>
                <a:cs typeface="Arial"/>
              </a:rPr>
              <a:t>Propagation, optimal control</a:t>
            </a:r>
          </a:p>
        </p:txBody>
      </p:sp>
      <p:sp>
        <p:nvSpPr>
          <p:cNvPr id="342024" name="AutoShape 8"/>
          <p:cNvSpPr>
            <a:spLocks/>
          </p:cNvSpPr>
          <p:nvPr/>
        </p:nvSpPr>
        <p:spPr bwMode="auto">
          <a:xfrm rot="-5400000">
            <a:off x="2717800" y="4152900"/>
            <a:ext cx="304800" cy="3302000"/>
          </a:xfrm>
          <a:prstGeom prst="leftBrace">
            <a:avLst>
              <a:gd name="adj1" fmla="val 90278"/>
              <a:gd name="adj2" fmla="val 50000"/>
            </a:avLst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1219200" y="1841500"/>
            <a:ext cx="495300" cy="16002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ctr">
              <a:defRPr/>
            </a:pPr>
            <a:r>
              <a:rPr lang="en-US" sz="2400">
                <a:latin typeface="Arial"/>
                <a:cs typeface="Arial"/>
              </a:rPr>
              <a:t>T</a:t>
            </a:r>
            <a:r>
              <a:rPr lang="en-US" sz="1800">
                <a:latin typeface="Arial"/>
                <a:cs typeface="Arial"/>
              </a:rPr>
              <a:t>NUM</a:t>
            </a:r>
            <a:endParaRPr lang="en-US">
              <a:latin typeface="Arial"/>
              <a:cs typeface="Arial"/>
            </a:endParaRPr>
          </a:p>
        </p:txBody>
      </p:sp>
      <p:grpSp>
        <p:nvGrpSpPr>
          <p:cNvPr id="18438" name="Group 10"/>
          <p:cNvGrpSpPr>
            <a:grpSpLocks/>
          </p:cNvGrpSpPr>
          <p:nvPr/>
        </p:nvGrpSpPr>
        <p:grpSpPr bwMode="auto">
          <a:xfrm>
            <a:off x="1219200" y="3898900"/>
            <a:ext cx="3302000" cy="1600200"/>
            <a:chOff x="240" y="2064"/>
            <a:chExt cx="1920" cy="1008"/>
          </a:xfrm>
        </p:grpSpPr>
        <p:sp>
          <p:nvSpPr>
            <p:cNvPr id="342027" name="Rectangle 11"/>
            <p:cNvSpPr>
              <a:spLocks noChangeArrowheads="1"/>
            </p:cNvSpPr>
            <p:nvPr/>
          </p:nvSpPr>
          <p:spPr bwMode="auto">
            <a:xfrm>
              <a:off x="528" y="2064"/>
              <a:ext cx="1632" cy="1008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r>
                <a:rPr lang="en-US">
                  <a:latin typeface="Arial"/>
                  <a:cs typeface="Arial"/>
                </a:rPr>
                <a:t>Potential energy surfaces</a:t>
              </a:r>
            </a:p>
            <a:p>
              <a:pPr>
                <a:defRPr/>
              </a:pPr>
              <a:endParaRPr lang="en-US">
                <a:latin typeface="Arial"/>
                <a:cs typeface="Arial"/>
              </a:endParaRPr>
            </a:p>
            <a:p>
              <a:pPr>
                <a:defRPr/>
              </a:pPr>
              <a:r>
                <a:rPr lang="en-US">
                  <a:latin typeface="Arial"/>
                  <a:cs typeface="Arial"/>
                </a:rPr>
                <a:t>+</a:t>
              </a:r>
            </a:p>
            <a:p>
              <a:pPr>
                <a:defRPr/>
              </a:pPr>
              <a:endParaRPr lang="en-US">
                <a:latin typeface="Arial"/>
                <a:cs typeface="Arial"/>
              </a:endParaRPr>
            </a:p>
            <a:p>
              <a:pPr>
                <a:defRPr/>
              </a:pPr>
              <a:r>
                <a:rPr lang="en-US">
                  <a:latin typeface="Arial"/>
                  <a:cs typeface="Arial"/>
                </a:rPr>
                <a:t>Other operators (dipole moments)</a:t>
              </a:r>
            </a:p>
          </p:txBody>
        </p:sp>
        <p:sp>
          <p:nvSpPr>
            <p:cNvPr id="342028" name="Rectangle 12"/>
            <p:cNvSpPr>
              <a:spLocks noChangeArrowheads="1"/>
            </p:cNvSpPr>
            <p:nvPr/>
          </p:nvSpPr>
          <p:spPr bwMode="auto">
            <a:xfrm>
              <a:off x="240" y="2064"/>
              <a:ext cx="288" cy="1008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algn="ctr">
                <a:defRPr/>
              </a:pPr>
              <a:r>
                <a:rPr lang="en-US" sz="2400">
                  <a:latin typeface="Arial"/>
                  <a:cs typeface="Arial"/>
                </a:rPr>
                <a:t>Operators</a:t>
              </a: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42029" name="Rectangle 13"/>
          <p:cNvSpPr>
            <a:spLocks noChangeArrowheads="1"/>
          </p:cNvSpPr>
          <p:nvPr/>
        </p:nvSpPr>
        <p:spPr bwMode="auto">
          <a:xfrm>
            <a:off x="1219200" y="6054725"/>
            <a:ext cx="3302000" cy="317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/>
                <a:cs typeface="Arial"/>
              </a:rPr>
              <a:t>Specific to the molecular system</a:t>
            </a:r>
          </a:p>
        </p:txBody>
      </p:sp>
      <p:sp>
        <p:nvSpPr>
          <p:cNvPr id="342030" name="Rectangle 14"/>
          <p:cNvSpPr>
            <a:spLocks noChangeArrowheads="1"/>
          </p:cNvSpPr>
          <p:nvPr/>
        </p:nvSpPr>
        <p:spPr bwMode="auto">
          <a:xfrm>
            <a:off x="4933950" y="3289300"/>
            <a:ext cx="3302000" cy="12954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>
                <a:latin typeface="Arial"/>
                <a:cs typeface="Arial"/>
              </a:rPr>
              <a:t>Representation</a:t>
            </a:r>
          </a:p>
          <a:p>
            <a:pPr algn="ctr">
              <a:defRPr/>
            </a:pPr>
            <a:endParaRPr lang="en-US">
              <a:latin typeface="Arial"/>
              <a:cs typeface="Arial"/>
            </a:endParaRPr>
          </a:p>
          <a:p>
            <a:pPr>
              <a:buFontTx/>
              <a:buChar char="-"/>
              <a:defRPr/>
            </a:pPr>
            <a:r>
              <a:rPr lang="en-US">
                <a:latin typeface="Arial"/>
                <a:cs typeface="Arial"/>
              </a:rPr>
              <a:t>Operator: grid ⊗ channels</a:t>
            </a:r>
          </a:p>
          <a:p>
            <a:pPr>
              <a:buFontTx/>
              <a:buChar char="-"/>
              <a:defRPr/>
            </a:pPr>
            <a:r>
              <a:rPr lang="en-US">
                <a:latin typeface="Arial"/>
                <a:cs typeface="Arial"/>
              </a:rPr>
              <a:t>Wave packet: basis ⊗ channels</a:t>
            </a:r>
          </a:p>
          <a:p>
            <a:pPr>
              <a:defRPr/>
            </a:pPr>
            <a:r>
              <a:rPr lang="en-US">
                <a:latin typeface="Arial"/>
                <a:cs typeface="Arial"/>
              </a:rPr>
              <a:t>      + basis </a:t>
            </a:r>
            <a:r>
              <a:rPr lang="en-US">
                <a:latin typeface="Arial"/>
                <a:ea typeface="ヒラギノ角ゴ ProN W3" charset="0"/>
                <a:cs typeface="Arial"/>
              </a:rPr>
              <a:t>⇔ grid transformations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42031" name="AutoShape 15"/>
          <p:cNvSpPr>
            <a:spLocks noChangeArrowheads="1"/>
          </p:cNvSpPr>
          <p:nvPr/>
        </p:nvSpPr>
        <p:spPr bwMode="auto">
          <a:xfrm rot="16200000">
            <a:off x="6594476" y="3014662"/>
            <a:ext cx="228600" cy="473075"/>
          </a:xfrm>
          <a:prstGeom prst="leftArrow">
            <a:avLst>
              <a:gd name="adj1" fmla="val 61120"/>
              <a:gd name="adj2" fmla="val 22083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42032" name="AutoShape 16"/>
          <p:cNvSpPr>
            <a:spLocks noChangeArrowheads="1"/>
          </p:cNvSpPr>
          <p:nvPr/>
        </p:nvSpPr>
        <p:spPr bwMode="auto">
          <a:xfrm>
            <a:off x="4495800" y="3429000"/>
            <a:ext cx="577850" cy="290513"/>
          </a:xfrm>
          <a:prstGeom prst="rightArrowCallout">
            <a:avLst>
              <a:gd name="adj1" fmla="val 16074"/>
              <a:gd name="adj2" fmla="val 21727"/>
              <a:gd name="adj3" fmla="val 46107"/>
              <a:gd name="adj4" fmla="val 26787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18443" name="Group 17"/>
          <p:cNvGrpSpPr>
            <a:grpSpLocks/>
          </p:cNvGrpSpPr>
          <p:nvPr/>
        </p:nvGrpSpPr>
        <p:grpSpPr bwMode="auto">
          <a:xfrm>
            <a:off x="1054100" y="1711325"/>
            <a:ext cx="8089900" cy="3908425"/>
            <a:chOff x="144" y="672"/>
            <a:chExt cx="4704" cy="2462"/>
          </a:xfrm>
        </p:grpSpPr>
        <p:sp>
          <p:nvSpPr>
            <p:cNvPr id="342034" name="Rectangle 18"/>
            <p:cNvSpPr>
              <a:spLocks noChangeArrowheads="1"/>
            </p:cNvSpPr>
            <p:nvPr/>
          </p:nvSpPr>
          <p:spPr bwMode="auto">
            <a:xfrm>
              <a:off x="144" y="672"/>
              <a:ext cx="4325" cy="2462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FR">
                <a:latin typeface="Arial"/>
                <a:cs typeface="Arial"/>
              </a:endParaRPr>
            </a:p>
          </p:txBody>
        </p:sp>
        <p:sp>
          <p:nvSpPr>
            <p:cNvPr id="342035" name="Rectangle 19"/>
            <p:cNvSpPr>
              <a:spLocks noChangeArrowheads="1"/>
            </p:cNvSpPr>
            <p:nvPr/>
          </p:nvSpPr>
          <p:spPr bwMode="auto">
            <a:xfrm>
              <a:off x="4469" y="672"/>
              <a:ext cx="379" cy="2462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algn="ctr">
                <a:defRPr/>
              </a:pPr>
              <a:r>
                <a:rPr lang="en-US" sz="2400">
                  <a:latin typeface="Arial"/>
                  <a:cs typeface="Arial"/>
                </a:rPr>
                <a:t>E</a:t>
              </a:r>
              <a:r>
                <a:rPr lang="en-US" sz="1800">
                  <a:latin typeface="Arial"/>
                  <a:cs typeface="Arial"/>
                </a:rPr>
                <a:t>L</a:t>
              </a:r>
              <a:r>
                <a:rPr lang="en-US" sz="2400">
                  <a:latin typeface="Arial"/>
                  <a:cs typeface="Arial"/>
                </a:rPr>
                <a:t>V</a:t>
              </a:r>
              <a:r>
                <a:rPr lang="en-US" sz="1800">
                  <a:latin typeface="Arial"/>
                  <a:cs typeface="Arial"/>
                </a:rPr>
                <a:t>IB</a:t>
              </a:r>
              <a:r>
                <a:rPr lang="en-US" sz="2400">
                  <a:latin typeface="Arial"/>
                  <a:cs typeface="Arial"/>
                </a:rPr>
                <a:t>R</a:t>
              </a:r>
              <a:r>
                <a:rPr lang="en-US" sz="1800">
                  <a:latin typeface="Arial"/>
                  <a:cs typeface="Arial"/>
                </a:rPr>
                <a:t>OT</a:t>
              </a: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42036" name="AutoShape 20"/>
          <p:cNvSpPr>
            <a:spLocks noChangeArrowheads="1"/>
          </p:cNvSpPr>
          <p:nvPr/>
        </p:nvSpPr>
        <p:spPr bwMode="auto">
          <a:xfrm rot="16200000">
            <a:off x="6594476" y="4462462"/>
            <a:ext cx="228600" cy="473075"/>
          </a:xfrm>
          <a:prstGeom prst="leftArrow">
            <a:avLst>
              <a:gd name="adj1" fmla="val 61120"/>
              <a:gd name="adj2" fmla="val 22083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42042" name="Rectangle 26"/>
          <p:cNvSpPr>
            <a:spLocks noChangeArrowheads="1"/>
          </p:cNvSpPr>
          <p:nvPr/>
        </p:nvSpPr>
        <p:spPr bwMode="auto">
          <a:xfrm>
            <a:off x="949325" y="914400"/>
            <a:ext cx="575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Overview: Quantum dynamics</a:t>
            </a:r>
            <a:endParaRPr lang="fr-FR" sz="1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6150" y="4530725"/>
            <a:ext cx="1223963" cy="317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Bottleneck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65538" y="2492375"/>
            <a:ext cx="639762" cy="317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KEO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latin typeface="Arial"/>
                <a:cs typeface="Arial"/>
              </a:rPr>
              <a:t>Banff 2016</a:t>
            </a:r>
            <a:endParaRPr lang="fr-FR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31EF9-A521-7E4D-8B72-136A168320E4}" type="slidenum">
              <a:rPr lang="fr-FR" smtClean="0">
                <a:latin typeface="Arial"/>
                <a:cs typeface="Arial"/>
              </a:rPr>
              <a:pPr>
                <a:defRPr/>
              </a:pPr>
              <a:t>2</a:t>
            </a:fld>
            <a:endParaRPr lang="fr-FR">
              <a:latin typeface="Arial"/>
              <a:cs typeface="Arial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313040" y="4869160"/>
            <a:ext cx="3962400" cy="17394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General codes :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GENIUSH: A.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Császár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D.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Luckhaus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TROVE: S. N.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Yurchenko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PVSCF+T</a:t>
            </a: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NUM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: D. Benoit and Y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Scribano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MCTDH : H.-D.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Meyer, U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Manthe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Scheurer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....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628775"/>
            <a:ext cx="1082675" cy="792163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11631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763000" cy="762000"/>
          </a:xfrm>
        </p:spPr>
        <p:txBody>
          <a:bodyPr lIns="92160" tIns="46080" rIns="92160" bIns="46080"/>
          <a:lstStyle/>
          <a:p>
            <a: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>
                <a:latin typeface="Arial"/>
                <a:cs typeface="Arial"/>
              </a:rPr>
              <a:t>non-DP basis construction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Banff 2016</a:t>
            </a: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21A67-117E-2940-BDFF-B31A9CDBF296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849313" y="1700213"/>
            <a:ext cx="5108575" cy="1260475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Sequential construction: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           with</a:t>
            </a:r>
            <a:endParaRPr lang="en-US" sz="1800" i="0" dirty="0">
              <a:latin typeface="Arial"/>
              <a:cs typeface="Arial"/>
            </a:endParaRPr>
          </a:p>
        </p:txBody>
      </p:sp>
      <p:graphicFrame>
        <p:nvGraphicFramePr>
          <p:cNvPr id="28677" name="Objet 24"/>
          <p:cNvGraphicFramePr>
            <a:graphicFrameLocks noChangeAspect="1"/>
          </p:cNvGraphicFramePr>
          <p:nvPr/>
        </p:nvGraphicFramePr>
        <p:xfrm>
          <a:off x="1208088" y="2060575"/>
          <a:ext cx="392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8" name="Document" r:id="rId5" imgW="2605680" imgH="191880" progId="Word.Document.12">
                  <p:embed/>
                </p:oleObj>
              </mc:Choice>
              <mc:Fallback>
                <p:oleObj name="Document" r:id="rId5" imgW="260568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060575"/>
                        <a:ext cx="3924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Flèche courbée vers le haut 2"/>
          <p:cNvSpPr>
            <a:spLocks noChangeArrowheads="1"/>
          </p:cNvSpPr>
          <p:nvPr/>
        </p:nvSpPr>
        <p:spPr bwMode="auto">
          <a:xfrm rot="16200000" flipV="1">
            <a:off x="919956" y="2204244"/>
            <a:ext cx="792163" cy="504825"/>
          </a:xfrm>
          <a:prstGeom prst="curvedUpArrow">
            <a:avLst>
              <a:gd name="adj1" fmla="val 24976"/>
              <a:gd name="adj2" fmla="val 49967"/>
              <a:gd name="adj3" fmla="val 25000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/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00025" y="2060575"/>
            <a:ext cx="792163" cy="5048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loop on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28680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944418"/>
              </p:ext>
            </p:extLst>
          </p:nvPr>
        </p:nvGraphicFramePr>
        <p:xfrm>
          <a:off x="2109614" y="2620144"/>
          <a:ext cx="1619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9" name="Document" r:id="rId8" imgW="1069560" imgH="191880" progId="Word.Document.12">
                  <p:embed/>
                </p:oleObj>
              </mc:Choice>
              <mc:Fallback>
                <p:oleObj name="Document" r:id="rId8" imgW="106956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614" y="2620144"/>
                        <a:ext cx="1619250" cy="304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21"/>
          <p:cNvSpPr>
            <a:spLocks noChangeArrowheads="1"/>
          </p:cNvSpPr>
          <p:nvPr/>
        </p:nvSpPr>
        <p:spPr bwMode="auto">
          <a:xfrm>
            <a:off x="488950" y="3068638"/>
            <a:ext cx="3527425" cy="324008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2"/>
                </a:solidFill>
                <a:latin typeface="Arial" charset="0"/>
                <a:cs typeface="Arial" charset="0"/>
              </a:rPr>
              <a:t>Values of       in 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n=3</a:t>
            </a:r>
            <a:r>
              <a:rPr lang="en-US" sz="1800">
                <a:solidFill>
                  <a:schemeClr val="bg2"/>
                </a:solidFill>
                <a:latin typeface="Arial" charset="0"/>
                <a:cs typeface="Arial" charset="0"/>
              </a:rPr>
              <a:t> with </a:t>
            </a:r>
            <a:r>
              <a:rPr lang="en-US" sz="1800">
                <a:solidFill>
                  <a:srgbClr val="0000FF"/>
                </a:solidFill>
                <a:latin typeface="Arial" charset="0"/>
                <a:cs typeface="Arial" charset="0"/>
              </a:rPr>
              <a:t>L</a:t>
            </a:r>
            <a:r>
              <a:rPr lang="en-US" sz="1800" baseline="-25000">
                <a:solidFill>
                  <a:srgbClr val="0000FF"/>
                </a:solidFill>
                <a:latin typeface="Arial" charset="0"/>
                <a:cs typeface="Arial" charset="0"/>
              </a:rPr>
              <a:t>B</a:t>
            </a:r>
            <a:r>
              <a:rPr lang="en-US" sz="1800">
                <a:solidFill>
                  <a:schemeClr val="bg2"/>
                </a:solidFill>
                <a:latin typeface="Arial" charset="0"/>
                <a:cs typeface="Arial" charset="0"/>
              </a:rPr>
              <a:t>=2: 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992188" y="3705225"/>
          <a:ext cx="2808286" cy="2316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88"/>
                <a:gridCol w="864088"/>
                <a:gridCol w="1080110"/>
              </a:tblGrid>
              <a:tr h="3657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k=1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k=2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17" marB="45717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k=3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17" marB="45717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34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[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fr-FR" sz="1800" dirty="0" smtClean="0"/>
                        <a:t>]</a:t>
                      </a:r>
                      <a:endParaRPr lang="fr-FR" sz="1800" dirty="0"/>
                    </a:p>
                  </a:txBody>
                  <a:tcPr marL="91448" marR="91448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[0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,0</a:t>
                      </a:r>
                      <a:r>
                        <a:rPr lang="fr-FR" sz="1800" dirty="0" smtClean="0"/>
                        <a:t>]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[0,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sz="1800" dirty="0" smtClean="0"/>
                        <a:t>]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[0,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sz="1800" dirty="0" smtClean="0"/>
                        <a:t>]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[0,0,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0-2</a:t>
                      </a:r>
                      <a:r>
                        <a:rPr lang="fr-FR" sz="1800" dirty="0" smtClean="0"/>
                        <a:t>]</a:t>
                      </a:r>
                    </a:p>
                    <a:p>
                      <a:pPr algn="ctr"/>
                      <a:r>
                        <a:rPr lang="fr-FR" sz="1800" dirty="0" smtClean="0"/>
                        <a:t>[0,1,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0-1</a:t>
                      </a:r>
                      <a:r>
                        <a:rPr lang="fr-FR" sz="1800" dirty="0" smtClean="0"/>
                        <a:t>]</a:t>
                      </a:r>
                    </a:p>
                    <a:p>
                      <a:pPr algn="ctr"/>
                      <a:r>
                        <a:rPr lang="fr-FR" sz="1800" dirty="0" smtClean="0"/>
                        <a:t>[0,2,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fr-FR" sz="1800" dirty="0" smtClean="0"/>
                        <a:t>]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4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[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sz="1800" dirty="0" smtClean="0"/>
                        <a:t>]</a:t>
                      </a:r>
                      <a:endParaRPr lang="fr-FR" sz="1800" dirty="0"/>
                    </a:p>
                  </a:txBody>
                  <a:tcPr marL="91448" marR="91448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[1,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fr-FR" sz="1800" dirty="0" smtClean="0"/>
                        <a:t>]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[1,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sz="1800" dirty="0" smtClean="0"/>
                        <a:t>]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[1,0,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0-1</a:t>
                      </a:r>
                      <a:r>
                        <a:rPr lang="fr-FR" sz="1800" dirty="0" smtClean="0"/>
                        <a:t>]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[1,1,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fr-FR" sz="1800" dirty="0" smtClean="0"/>
                        <a:t>]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[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sz="1800" dirty="0" smtClean="0"/>
                        <a:t>]</a:t>
                      </a:r>
                      <a:endParaRPr lang="fr-FR" sz="1800" dirty="0"/>
                    </a:p>
                  </a:txBody>
                  <a:tcPr marL="91448" marR="91448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[2,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fr-FR" sz="1800" dirty="0" smtClean="0"/>
                        <a:t>]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[2,0,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fr-FR" sz="1800" dirty="0" smtClean="0"/>
                        <a:t>]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98" name="Rectangle 25"/>
          <p:cNvSpPr>
            <a:spLocks noChangeArrowheads="1"/>
          </p:cNvSpPr>
          <p:nvPr/>
        </p:nvSpPr>
        <p:spPr bwMode="auto">
          <a:xfrm>
            <a:off x="5529263" y="3068638"/>
            <a:ext cx="3671887" cy="324008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2"/>
                </a:solidFill>
                <a:latin typeface="Arial" charset="0"/>
                <a:cs typeface="Arial" charset="0"/>
              </a:rPr>
              <a:t>Basis functions : polynomials in xyz: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6032500" y="3705225"/>
          <a:ext cx="2808289" cy="2316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89"/>
                <a:gridCol w="864089"/>
                <a:gridCol w="1080111"/>
              </a:tblGrid>
              <a:tr h="3657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k=1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k=2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17" marB="45717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k=3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17" marB="45717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34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</a:t>
                      </a:r>
                      <a:endParaRPr lang="fr-FR" sz="1800" dirty="0"/>
                    </a:p>
                  </a:txBody>
                  <a:tcPr marL="91448" marR="91448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</a:t>
                      </a:r>
                    </a:p>
                    <a:p>
                      <a:pPr algn="ctr"/>
                      <a:r>
                        <a:rPr lang="fr-FR" sz="1800" dirty="0" smtClean="0"/>
                        <a:t>y</a:t>
                      </a:r>
                    </a:p>
                    <a:p>
                      <a:pPr algn="ctr"/>
                      <a:r>
                        <a:rPr lang="fr-FR" sz="1800" dirty="0" smtClean="0"/>
                        <a:t>y</a:t>
                      </a:r>
                      <a:r>
                        <a:rPr lang="fr-FR" sz="1800" baseline="30000" dirty="0" smtClean="0"/>
                        <a:t>2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1,</a:t>
                      </a:r>
                      <a:r>
                        <a:rPr lang="fr-FR" sz="1800" baseline="0" dirty="0" smtClean="0"/>
                        <a:t> z, z</a:t>
                      </a:r>
                      <a:r>
                        <a:rPr lang="fr-FR" sz="1800" baseline="30000" dirty="0" smtClean="0"/>
                        <a:t>2</a:t>
                      </a:r>
                    </a:p>
                    <a:p>
                      <a:pPr algn="ctr"/>
                      <a:r>
                        <a:rPr lang="fr-FR" sz="1800" baseline="0" dirty="0" smtClean="0"/>
                        <a:t>y, </a:t>
                      </a:r>
                      <a:r>
                        <a:rPr lang="fr-FR" sz="1800" baseline="0" dirty="0" err="1" smtClean="0"/>
                        <a:t>yz</a:t>
                      </a:r>
                      <a:endParaRPr lang="fr-FR" sz="1800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y</a:t>
                      </a:r>
                      <a:r>
                        <a:rPr lang="fr-FR" sz="1800" baseline="30000" dirty="0" smtClean="0"/>
                        <a:t>2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4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x</a:t>
                      </a:r>
                      <a:endParaRPr lang="fr-FR" sz="1800" dirty="0"/>
                    </a:p>
                  </a:txBody>
                  <a:tcPr marL="91448" marR="91448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x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xy</a:t>
                      </a:r>
                      <a:endParaRPr lang="fr-FR" sz="1800" dirty="0" smtClean="0"/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x, </a:t>
                      </a:r>
                      <a:r>
                        <a:rPr lang="fr-FR" sz="1800" dirty="0" err="1" smtClean="0"/>
                        <a:t>xz</a:t>
                      </a:r>
                      <a:endParaRPr lang="fr-FR" sz="18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xy</a:t>
                      </a:r>
                      <a:endParaRPr lang="fr-FR" sz="1800" dirty="0" smtClean="0"/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x</a:t>
                      </a:r>
                      <a:r>
                        <a:rPr lang="fr-FR" sz="1800" baseline="30000" dirty="0" smtClean="0"/>
                        <a:t>2</a:t>
                      </a:r>
                      <a:endParaRPr lang="fr-FR" sz="1800" baseline="30000" dirty="0"/>
                    </a:p>
                  </a:txBody>
                  <a:tcPr marL="91448" marR="91448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x</a:t>
                      </a:r>
                      <a:r>
                        <a:rPr lang="fr-FR" sz="1800" baseline="30000" dirty="0" smtClean="0"/>
                        <a:t>2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x</a:t>
                      </a:r>
                      <a:r>
                        <a:rPr lang="fr-FR" sz="1800" baseline="30000" dirty="0" smtClean="0"/>
                        <a:t>2</a:t>
                      </a:r>
                    </a:p>
                  </a:txBody>
                  <a:tcPr marL="91448" marR="91448" marT="45717" marB="4571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715" name="Objet 24"/>
          <p:cNvGraphicFramePr>
            <a:graphicFrameLocks noChangeAspect="1"/>
          </p:cNvGraphicFramePr>
          <p:nvPr/>
        </p:nvGraphicFramePr>
        <p:xfrm>
          <a:off x="1639888" y="3068638"/>
          <a:ext cx="819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0" name="Document" r:id="rId11" imgW="530280" imgH="191880" progId="Word.Document.12">
                  <p:embed/>
                </p:oleObj>
              </mc:Choice>
              <mc:Fallback>
                <p:oleObj name="Document" r:id="rId11" imgW="53028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3068638"/>
                        <a:ext cx="8191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à coins arrondis 5"/>
          <p:cNvSpPr/>
          <p:nvPr/>
        </p:nvSpPr>
        <p:spPr bwMode="auto">
          <a:xfrm>
            <a:off x="7761288" y="3644900"/>
            <a:ext cx="1152525" cy="244792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graphicFrame>
        <p:nvGraphicFramePr>
          <p:cNvPr id="28717" name="Objet 24"/>
          <p:cNvGraphicFramePr>
            <a:graphicFrameLocks noChangeAspect="1"/>
          </p:cNvGraphicFramePr>
          <p:nvPr/>
        </p:nvGraphicFramePr>
        <p:xfrm>
          <a:off x="4173538" y="4868863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1" name="Document" r:id="rId14" imgW="804240" imgH="191880" progId="Word.Document.12">
                  <p:embed/>
                </p:oleObj>
              </mc:Choice>
              <mc:Fallback>
                <p:oleObj name="Document" r:id="rId14" imgW="80424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4868863"/>
                        <a:ext cx="1219200" cy="30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8" name="Flèche vers la droite 7"/>
          <p:cNvSpPr>
            <a:spLocks noChangeArrowheads="1"/>
          </p:cNvSpPr>
          <p:nvPr/>
        </p:nvSpPr>
        <p:spPr bwMode="auto">
          <a:xfrm>
            <a:off x="4305300" y="4076700"/>
            <a:ext cx="935038" cy="504825"/>
          </a:xfrm>
          <a:prstGeom prst="rightArrow">
            <a:avLst>
              <a:gd name="adj1" fmla="val 50000"/>
              <a:gd name="adj2" fmla="val 49864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/>
            <a:endParaRPr kumimoji="0" lang="fr-FR" sz="1800" b="1" i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482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000" dirty="0" err="1" smtClean="0">
                <a:latin typeface="Arial"/>
                <a:cs typeface="Arial"/>
              </a:rPr>
              <a:t>Smolyak</a:t>
            </a:r>
            <a:r>
              <a:rPr lang="en-US" sz="2000" dirty="0" smtClean="0">
                <a:latin typeface="Arial"/>
                <a:cs typeface="Arial"/>
              </a:rPr>
              <a:t> grid: implementation</a:t>
            </a:r>
          </a:p>
        </p:txBody>
      </p:sp>
      <p:sp>
        <p:nvSpPr>
          <p:cNvPr id="29699" name="Rectangle 48"/>
          <p:cNvSpPr>
            <a:spLocks noChangeArrowheads="1"/>
          </p:cNvSpPr>
          <p:nvPr/>
        </p:nvSpPr>
        <p:spPr bwMode="auto">
          <a:xfrm>
            <a:off x="415925" y="1719263"/>
            <a:ext cx="3457575" cy="425767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imes New Roman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As a full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grid: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Too many operations (NQ x NB)</a:t>
            </a:r>
          </a:p>
          <a:p>
            <a:pPr marL="342900" indent="-342900">
              <a:buFont typeface="Times New Roman" charset="0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Times New Roman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Each direct-product grid is  treated separately with sequential transformations  (one coordinate after the other)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Some transformations are done several times</a:t>
            </a:r>
          </a:p>
          <a:p>
            <a:pPr marL="342900" indent="-342900">
              <a:buFont typeface="Times New Roman" charset="0"/>
              <a:buAutoNum type="arabicPeriod"/>
              <a:defRPr/>
            </a:pP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Times New Roman" charset="0"/>
              <a:buAutoNum type="arabicPeriod"/>
              <a:defRPr/>
            </a:pP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Times New Roman" charset="0"/>
              <a:buAutoNum type="arabicPeriod"/>
              <a:defRPr/>
            </a:pPr>
            <a:r>
              <a:rPr lang="en-US" dirty="0">
                <a:latin typeface="Arial" charset="0"/>
                <a:cs typeface="Arial" charset="0"/>
              </a:rPr>
              <a:t>Global sequential transformations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Each equivalent partial transformations is done once 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Times New Roman" charset="0"/>
              <a:buAutoNum type="arabicPeriod"/>
              <a:defRPr/>
            </a:pP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Times New Roman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Use of nested grids</a:t>
            </a:r>
            <a:endParaRPr lang="en-US" baseline="30000" dirty="0"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baseline="30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baseline="30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5779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1628775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3914775" y="2376488"/>
            <a:ext cx="5791200" cy="1647825"/>
            <a:chOff x="3914775" y="2376488"/>
            <a:chExt cx="5791200" cy="1647825"/>
          </a:xfrm>
        </p:grpSpPr>
        <p:pic>
          <p:nvPicPr>
            <p:cNvPr id="75792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0" y="2376488"/>
              <a:ext cx="20066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3" name="Imag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525" y="2376488"/>
              <a:ext cx="274955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4" name="Rectangle 7"/>
            <p:cNvSpPr>
              <a:spLocks noChangeArrowheads="1"/>
            </p:cNvSpPr>
            <p:nvPr/>
          </p:nvSpPr>
          <p:spPr bwMode="auto">
            <a:xfrm>
              <a:off x="3914775" y="3024188"/>
              <a:ext cx="3741738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8100" indent="-38100" algn="just"/>
              <a:r>
                <a:rPr lang="en-US" b="1">
                  <a:latin typeface="Arial" charset="0"/>
                  <a:cs typeface="Arial" charset="0"/>
                </a:rPr>
                <a:t>Q</a:t>
              </a:r>
              <a:r>
                <a:rPr lang="en-US" baseline="-25000">
                  <a:latin typeface="Arial" charset="0"/>
                  <a:cs typeface="Arial" charset="0"/>
                </a:rPr>
                <a:t>1</a:t>
              </a:r>
              <a:r>
                <a:rPr lang="en-US" baseline="30000">
                  <a:latin typeface="Arial" charset="0"/>
                  <a:cs typeface="Arial" charset="0"/>
                </a:rPr>
                <a:t>q1</a:t>
              </a:r>
              <a:r>
                <a:rPr lang="en-US">
                  <a:latin typeface="Arial" charset="0"/>
                  <a:cs typeface="Arial" charset="0"/>
                </a:rPr>
                <a:t>⊗</a:t>
              </a:r>
              <a:r>
                <a:rPr lang="en-US" b="1">
                  <a:latin typeface="Arial" charset="0"/>
                  <a:cs typeface="Arial" charset="0"/>
                </a:rPr>
                <a:t>Q</a:t>
              </a:r>
              <a:r>
                <a:rPr lang="en-US" baseline="-25000">
                  <a:latin typeface="Arial" charset="0"/>
                  <a:cs typeface="Arial" charset="0"/>
                </a:rPr>
                <a:t>3</a:t>
              </a:r>
              <a:r>
                <a:rPr lang="en-US" baseline="30000">
                  <a:latin typeface="Arial" charset="0"/>
                  <a:cs typeface="Arial" charset="0"/>
                </a:rPr>
                <a:t>q2</a:t>
              </a:r>
              <a:r>
                <a:rPr lang="en-US">
                  <a:latin typeface="Arial" charset="0"/>
                  <a:cs typeface="Arial" charset="0"/>
                </a:rPr>
                <a:t>  .... +                     ....  +  </a:t>
              </a:r>
              <a:r>
                <a:rPr lang="en-US" b="1">
                  <a:latin typeface="Arial" charset="0"/>
                  <a:cs typeface="Arial" charset="0"/>
                </a:rPr>
                <a:t>Q</a:t>
              </a:r>
              <a:r>
                <a:rPr lang="en-US" baseline="-25000">
                  <a:latin typeface="Arial" charset="0"/>
                  <a:cs typeface="Arial" charset="0"/>
                </a:rPr>
                <a:t>1</a:t>
              </a:r>
              <a:r>
                <a:rPr lang="en-US" baseline="30000">
                  <a:latin typeface="Arial" charset="0"/>
                  <a:cs typeface="Arial" charset="0"/>
                </a:rPr>
                <a:t>q1</a:t>
              </a:r>
              <a:r>
                <a:rPr lang="en-US">
                  <a:latin typeface="Arial" charset="0"/>
                  <a:cs typeface="Arial" charset="0"/>
                </a:rPr>
                <a:t>⊗</a:t>
              </a:r>
              <a:r>
                <a:rPr lang="en-US" b="1">
                  <a:latin typeface="Arial" charset="0"/>
                  <a:cs typeface="Arial" charset="0"/>
                </a:rPr>
                <a:t>Q</a:t>
              </a:r>
              <a:r>
                <a:rPr lang="en-US" baseline="-25000">
                  <a:latin typeface="Arial" charset="0"/>
                  <a:cs typeface="Arial" charset="0"/>
                </a:rPr>
                <a:t>4</a:t>
              </a:r>
              <a:r>
                <a:rPr lang="en-US" baseline="30000">
                  <a:latin typeface="Arial" charset="0"/>
                  <a:cs typeface="Arial" charset="0"/>
                </a:rPr>
                <a:t>q2</a:t>
              </a:r>
            </a:p>
            <a:p>
              <a:pPr marL="38100" indent="-38100" algn="just"/>
              <a:endParaRPr lang="en-US">
                <a:latin typeface="Arial" charset="0"/>
                <a:cs typeface="Arial" charset="0"/>
              </a:endParaRPr>
            </a:p>
            <a:p>
              <a:pPr marL="38100" indent="-38100" algn="just"/>
              <a:r>
                <a:rPr lang="en-US" b="1">
                  <a:latin typeface="Arial" charset="0"/>
                  <a:cs typeface="Arial" charset="0"/>
                </a:rPr>
                <a:t>Q</a:t>
              </a:r>
              <a:r>
                <a:rPr lang="en-US" baseline="-25000">
                  <a:latin typeface="Arial" charset="0"/>
                  <a:cs typeface="Arial" charset="0"/>
                </a:rPr>
                <a:t>1</a:t>
              </a:r>
              <a:r>
                <a:rPr lang="en-US" baseline="30000">
                  <a:latin typeface="Arial" charset="0"/>
                  <a:cs typeface="Arial" charset="0"/>
                </a:rPr>
                <a:t>q1</a:t>
              </a:r>
              <a:r>
                <a:rPr lang="en-US">
                  <a:latin typeface="Arial" charset="0"/>
                  <a:cs typeface="Arial" charset="0"/>
                </a:rPr>
                <a:t>⊗</a:t>
              </a:r>
              <a:r>
                <a:rPr lang="en-US" b="1">
                  <a:latin typeface="Arial" charset="0"/>
                  <a:cs typeface="Arial" charset="0"/>
                </a:rPr>
                <a:t>B</a:t>
              </a:r>
              <a:r>
                <a:rPr lang="en-US" baseline="30000">
                  <a:latin typeface="Arial" charset="0"/>
                  <a:cs typeface="Arial" charset="0"/>
                </a:rPr>
                <a:t>2</a:t>
              </a:r>
              <a:r>
                <a:rPr lang="en-US">
                  <a:latin typeface="Arial" charset="0"/>
                  <a:cs typeface="Arial" charset="0"/>
                </a:rPr>
                <a:t>                                           </a:t>
              </a:r>
              <a:r>
                <a:rPr lang="en-US" b="1">
                  <a:latin typeface="Arial" charset="0"/>
                  <a:cs typeface="Arial" charset="0"/>
                </a:rPr>
                <a:t>Q</a:t>
              </a:r>
              <a:r>
                <a:rPr lang="en-US" baseline="-25000">
                  <a:latin typeface="Arial" charset="0"/>
                  <a:cs typeface="Arial" charset="0"/>
                </a:rPr>
                <a:t>1</a:t>
              </a:r>
              <a:r>
                <a:rPr lang="en-US" baseline="30000">
                  <a:latin typeface="Arial" charset="0"/>
                  <a:cs typeface="Arial" charset="0"/>
                </a:rPr>
                <a:t>q1</a:t>
              </a:r>
              <a:r>
                <a:rPr lang="en-US">
                  <a:latin typeface="Arial" charset="0"/>
                  <a:cs typeface="Arial" charset="0"/>
                </a:rPr>
                <a:t>⊗</a:t>
              </a:r>
              <a:r>
                <a:rPr lang="en-US" b="1">
                  <a:latin typeface="Arial" charset="0"/>
                  <a:cs typeface="Arial" charset="0"/>
                </a:rPr>
                <a:t>B</a:t>
              </a:r>
              <a:r>
                <a:rPr lang="en-US" baseline="30000">
                  <a:latin typeface="Arial" charset="0"/>
                  <a:cs typeface="Arial" charset="0"/>
                </a:rPr>
                <a:t>2</a:t>
              </a:r>
            </a:p>
            <a:p>
              <a:pPr marL="38100" indent="-38100" algn="just"/>
              <a:endParaRPr lang="en-US" baseline="30000">
                <a:latin typeface="Arial" charset="0"/>
                <a:cs typeface="Arial" charset="0"/>
              </a:endParaRPr>
            </a:p>
            <a:p>
              <a:pPr marL="38100" indent="-38100" algn="just"/>
              <a:r>
                <a:rPr lang="en-US">
                  <a:latin typeface="Arial" charset="0"/>
                  <a:cs typeface="Arial" charset="0"/>
                </a:rPr>
                <a:t> </a:t>
              </a:r>
              <a:r>
                <a:rPr lang="en-US" b="1">
                  <a:latin typeface="Arial" charset="0"/>
                  <a:cs typeface="Arial" charset="0"/>
                </a:rPr>
                <a:t>B</a:t>
              </a:r>
              <a:r>
                <a:rPr lang="en-US" baseline="30000">
                  <a:latin typeface="Arial" charset="0"/>
                  <a:cs typeface="Arial" charset="0"/>
                </a:rPr>
                <a:t>1</a:t>
              </a:r>
              <a:r>
                <a:rPr lang="en-US">
                  <a:latin typeface="Arial" charset="0"/>
                  <a:cs typeface="Arial" charset="0"/>
                </a:rPr>
                <a:t> </a:t>
              </a:r>
              <a:r>
                <a:rPr lang="en-US" b="1">
                  <a:latin typeface="Arial" charset="0"/>
                  <a:cs typeface="Arial" charset="0"/>
                </a:rPr>
                <a:t>B</a:t>
              </a:r>
              <a:r>
                <a:rPr lang="en-US" baseline="30000">
                  <a:latin typeface="Arial" charset="0"/>
                  <a:cs typeface="Arial" charset="0"/>
                </a:rPr>
                <a:t>2</a:t>
              </a:r>
              <a:r>
                <a:rPr lang="en-US">
                  <a:latin typeface="Arial" charset="0"/>
                  <a:cs typeface="Arial" charset="0"/>
                </a:rPr>
                <a:t>                                                </a:t>
              </a:r>
              <a:r>
                <a:rPr lang="en-US" b="1">
                  <a:latin typeface="Arial" charset="0"/>
                  <a:cs typeface="Arial" charset="0"/>
                </a:rPr>
                <a:t>B</a:t>
              </a:r>
              <a:r>
                <a:rPr lang="en-US" baseline="30000">
                  <a:latin typeface="Arial" charset="0"/>
                  <a:cs typeface="Arial" charset="0"/>
                </a:rPr>
                <a:t>1</a:t>
              </a:r>
              <a:r>
                <a:rPr lang="en-US">
                  <a:latin typeface="Arial" charset="0"/>
                  <a:cs typeface="Arial" charset="0"/>
                </a:rPr>
                <a:t> </a:t>
              </a:r>
              <a:r>
                <a:rPr lang="en-US" b="1">
                  <a:latin typeface="Arial" charset="0"/>
                  <a:cs typeface="Arial" charset="0"/>
                </a:rPr>
                <a:t>B</a:t>
              </a:r>
              <a:r>
                <a:rPr lang="en-US" baseline="3000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23" name="AutoShape 66"/>
            <p:cNvCxnSpPr>
              <a:cxnSpLocks noChangeShapeType="1"/>
              <a:stCxn id="24" idx="1"/>
              <a:endCxn id="22" idx="0"/>
            </p:cNvCxnSpPr>
            <p:nvPr/>
          </p:nvCxnSpPr>
          <p:spPr bwMode="auto">
            <a:xfrm rot="10800000" flipV="1">
              <a:off x="7842250" y="3168650"/>
              <a:ext cx="279400" cy="114300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Rectangle 23"/>
            <p:cNvSpPr/>
            <p:nvPr/>
          </p:nvSpPr>
          <p:spPr bwMode="auto">
            <a:xfrm>
              <a:off x="8121650" y="3024188"/>
              <a:ext cx="1584325" cy="287337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Arial"/>
                  <a:cs typeface="Arial"/>
                </a:rPr>
                <a:t>transformation on q2</a:t>
              </a:r>
            </a:p>
          </p:txBody>
        </p:sp>
        <p:sp>
          <p:nvSpPr>
            <p:cNvPr id="75797" name="Rectangle à coins arrondis 24"/>
            <p:cNvSpPr>
              <a:spLocks noChangeArrowheads="1"/>
            </p:cNvSpPr>
            <p:nvPr/>
          </p:nvSpPr>
          <p:spPr bwMode="auto">
            <a:xfrm>
              <a:off x="3944938" y="3384550"/>
              <a:ext cx="720725" cy="576263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lèche courbée vers le bas 34"/>
            <p:cNvSpPr/>
            <p:nvPr/>
          </p:nvSpPr>
          <p:spPr bwMode="auto">
            <a:xfrm rot="5400000">
              <a:off x="7478713" y="3589337"/>
              <a:ext cx="501650" cy="225425"/>
            </a:xfrm>
            <a:prstGeom prst="curvedDownArrow">
              <a:avLst/>
            </a:prstGeom>
            <a:solidFill>
              <a:srgbClr val="FFFFCC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8121650" y="3455988"/>
              <a:ext cx="1584325" cy="288925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Arial"/>
                  <a:cs typeface="Arial"/>
                </a:rPr>
                <a:t>transformation on q1</a:t>
              </a:r>
            </a:p>
          </p:txBody>
        </p:sp>
        <p:cxnSp>
          <p:nvCxnSpPr>
            <p:cNvPr id="38" name="AutoShape 66"/>
            <p:cNvCxnSpPr>
              <a:cxnSpLocks noChangeShapeType="1"/>
              <a:stCxn id="36" idx="1"/>
              <a:endCxn id="35" idx="0"/>
            </p:cNvCxnSpPr>
            <p:nvPr/>
          </p:nvCxnSpPr>
          <p:spPr bwMode="auto">
            <a:xfrm rot="10800000" flipV="1">
              <a:off x="7842250" y="3600450"/>
              <a:ext cx="279400" cy="87313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801" name="Rectangle à coins arrondis 40"/>
            <p:cNvSpPr>
              <a:spLocks noChangeArrowheads="1"/>
            </p:cNvSpPr>
            <p:nvPr/>
          </p:nvSpPr>
          <p:spPr bwMode="auto">
            <a:xfrm>
              <a:off x="6702425" y="3384550"/>
              <a:ext cx="720725" cy="576263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lèche courbée vers le bas 21"/>
            <p:cNvSpPr/>
            <p:nvPr/>
          </p:nvSpPr>
          <p:spPr bwMode="auto">
            <a:xfrm rot="5400000">
              <a:off x="7478713" y="3184525"/>
              <a:ext cx="501650" cy="225425"/>
            </a:xfrm>
            <a:prstGeom prst="curvedDownArrow">
              <a:avLst/>
            </a:prstGeom>
            <a:solidFill>
              <a:srgbClr val="FFFFCC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1200">
                <a:latin typeface="Arial"/>
                <a:cs typeface="Arial"/>
              </a:endParaRPr>
            </a:p>
          </p:txBody>
        </p:sp>
      </p:grpSp>
      <p:grpSp>
        <p:nvGrpSpPr>
          <p:cNvPr id="8" name="Grouper 7"/>
          <p:cNvGrpSpPr>
            <a:grpSpLocks/>
          </p:cNvGrpSpPr>
          <p:nvPr/>
        </p:nvGrpSpPr>
        <p:grpSpPr bwMode="auto">
          <a:xfrm>
            <a:off x="4305300" y="3960813"/>
            <a:ext cx="2757488" cy="692150"/>
            <a:chOff x="4305301" y="3960813"/>
            <a:chExt cx="2757487" cy="692323"/>
          </a:xfrm>
        </p:grpSpPr>
        <p:cxnSp>
          <p:nvCxnSpPr>
            <p:cNvPr id="18" name="AutoShape 66"/>
            <p:cNvCxnSpPr>
              <a:cxnSpLocks noChangeShapeType="1"/>
              <a:stCxn id="19" idx="1"/>
              <a:endCxn id="75797" idx="2"/>
            </p:cNvCxnSpPr>
            <p:nvPr/>
          </p:nvCxnSpPr>
          <p:spPr bwMode="auto">
            <a:xfrm rot="10800000">
              <a:off x="4305301" y="3960813"/>
              <a:ext cx="711200" cy="439847"/>
            </a:xfrm>
            <a:prstGeom prst="bentConnector2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Rectangle 18"/>
            <p:cNvSpPr/>
            <p:nvPr/>
          </p:nvSpPr>
          <p:spPr bwMode="auto">
            <a:xfrm>
              <a:off x="5016501" y="4149772"/>
              <a:ext cx="1584324" cy="503364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Arial"/>
                  <a:cs typeface="Arial"/>
                </a:rPr>
                <a:t>These terms are treated together</a:t>
              </a:r>
            </a:p>
          </p:txBody>
        </p:sp>
        <p:cxnSp>
          <p:nvCxnSpPr>
            <p:cNvPr id="25" name="AutoShape 66"/>
            <p:cNvCxnSpPr>
              <a:cxnSpLocks noChangeShapeType="1"/>
              <a:stCxn id="19" idx="3"/>
              <a:endCxn id="75801" idx="2"/>
            </p:cNvCxnSpPr>
            <p:nvPr/>
          </p:nvCxnSpPr>
          <p:spPr bwMode="auto">
            <a:xfrm flipV="1">
              <a:off x="6600825" y="3960813"/>
              <a:ext cx="461963" cy="439847"/>
            </a:xfrm>
            <a:prstGeom prst="bentConnector2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5057775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Object 47"/>
          <p:cNvGraphicFramePr>
            <a:graphicFrameLocks noChangeAspect="1"/>
          </p:cNvGraphicFramePr>
          <p:nvPr/>
        </p:nvGraphicFramePr>
        <p:xfrm>
          <a:off x="920750" y="5445125"/>
          <a:ext cx="10461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1" name="…quation" r:id="rId9" imgW="495300" imgH="215900" progId="Equation.3">
                  <p:embed/>
                </p:oleObj>
              </mc:Choice>
              <mc:Fallback>
                <p:oleObj name="…quation" r:id="rId9" imgW="495300" imgH="2159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5445125"/>
                        <a:ext cx="104616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15925" y="6165850"/>
            <a:ext cx="4032250" cy="287338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/>
          <a:lstStyle/>
          <a:p>
            <a:pPr marL="341313" indent="-341313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>
                <a:latin typeface="Arial"/>
                <a:cs typeface="Arial"/>
              </a:rPr>
              <a:t>Avila, G.; Carrington, T. JCP, 2009, 131, pp174103</a:t>
            </a:r>
          </a:p>
        </p:txBody>
      </p:sp>
      <p:sp>
        <p:nvSpPr>
          <p:cNvPr id="30" name="Rectangle 93"/>
          <p:cNvSpPr>
            <a:spLocks noChangeArrowheads="1"/>
          </p:cNvSpPr>
          <p:nvPr/>
        </p:nvSpPr>
        <p:spPr bwMode="auto">
          <a:xfrm>
            <a:off x="5024438" y="5157788"/>
            <a:ext cx="4249737" cy="9842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In the the usual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imlementation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the 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Q</a:t>
            </a:r>
            <a:r>
              <a:rPr lang="en-US" sz="2400" baseline="-25000" dirty="0" err="1">
                <a:solidFill>
                  <a:srgbClr val="000000"/>
                </a:solidFill>
                <a:latin typeface="Mistral"/>
                <a:cs typeface="Mistral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are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1D-grids</a:t>
            </a:r>
            <a:endParaRPr lang="en-US" baseline="300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We extend the use of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Smolyak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scheme with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-grids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(cubature....)</a:t>
            </a:r>
          </a:p>
        </p:txBody>
      </p:sp>
      <p:graphicFrame>
        <p:nvGraphicFramePr>
          <p:cNvPr id="75786" name="Object 44"/>
          <p:cNvGraphicFramePr>
            <a:graphicFrameLocks noChangeAspect="1"/>
          </p:cNvGraphicFramePr>
          <p:nvPr/>
        </p:nvGraphicFramePr>
        <p:xfrm>
          <a:off x="4592638" y="806450"/>
          <a:ext cx="51355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2" name="…quation" r:id="rId11" imgW="2489200" imgH="355600" progId="Equation.3">
                  <p:embed/>
                </p:oleObj>
              </mc:Choice>
              <mc:Fallback>
                <p:oleObj name="…quation" r:id="rId11" imgW="2489200" imgH="355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806450"/>
                        <a:ext cx="5135562" cy="64928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2D9BE-B6F4-F049-8770-164463E97FF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4238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Coordinates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828800"/>
            <a:ext cx="7594600" cy="4343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A fundamental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step: </a:t>
            </a:r>
          </a:p>
          <a:p>
            <a:pPr marL="400050" lvl="1" indent="0">
              <a:buFontTx/>
              <a:buNone/>
              <a:defRPr/>
            </a:pPr>
            <a:r>
              <a:rPr lang="en-US" sz="1600" dirty="0" smtClean="0">
                <a:latin typeface="Arial"/>
                <a:cs typeface="Arial"/>
              </a:rPr>
              <a:t>A </a:t>
            </a:r>
            <a:r>
              <a:rPr lang="en-US" sz="1600" dirty="0">
                <a:latin typeface="Arial"/>
                <a:cs typeface="Arial"/>
              </a:rPr>
              <a:t>"good" set of coordinates enables to </a:t>
            </a:r>
            <a:r>
              <a:rPr lang="en-US" sz="1600" dirty="0" smtClean="0">
                <a:latin typeface="Arial"/>
                <a:cs typeface="Arial"/>
              </a:rPr>
              <a:t>chose a </a:t>
            </a:r>
            <a:r>
              <a:rPr lang="en-US" sz="1600" dirty="0">
                <a:latin typeface="Arial"/>
                <a:cs typeface="Arial"/>
              </a:rPr>
              <a:t>”compact" basis set and to reduce the computational </a:t>
            </a:r>
            <a:r>
              <a:rPr lang="en-US" sz="1600" dirty="0" smtClean="0">
                <a:latin typeface="Arial"/>
                <a:cs typeface="Arial"/>
              </a:rPr>
              <a:t>time and resources.</a:t>
            </a:r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In addition, they have to be adapted to the process:</a:t>
            </a:r>
          </a:p>
          <a:p>
            <a:pPr marL="400050" lvl="1" indent="0">
              <a:buFontTx/>
              <a:buNone/>
              <a:defRPr/>
            </a:pPr>
            <a:r>
              <a:rPr lang="en-US" sz="1600" dirty="0" smtClean="0">
                <a:latin typeface="Arial"/>
                <a:cs typeface="Arial"/>
              </a:rPr>
              <a:t>Jacobi coordinates, </a:t>
            </a:r>
            <a:r>
              <a:rPr lang="en-US" sz="1600" dirty="0" err="1" smtClean="0">
                <a:latin typeface="Arial"/>
                <a:cs typeface="Arial"/>
              </a:rPr>
              <a:t>polyspherical</a:t>
            </a:r>
            <a:endParaRPr lang="en-US" sz="1600" dirty="0" smtClean="0">
              <a:latin typeface="Arial"/>
              <a:cs typeface="Arial"/>
            </a:endParaRPr>
          </a:p>
          <a:p>
            <a:pPr marL="400050" lvl="1" indent="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400050" lvl="1" indent="0">
              <a:buFontTx/>
              <a:buNone/>
              <a:defRPr/>
            </a:pPr>
            <a:r>
              <a:rPr lang="en-US" sz="1600" dirty="0" err="1" smtClean="0">
                <a:latin typeface="Arial"/>
                <a:cs typeface="Arial"/>
              </a:rPr>
              <a:t>Hyperspherical</a:t>
            </a:r>
            <a:r>
              <a:rPr lang="en-US" sz="1600" dirty="0" smtClean="0">
                <a:latin typeface="Arial"/>
                <a:cs typeface="Arial"/>
              </a:rPr>
              <a:t> coordinates</a:t>
            </a:r>
          </a:p>
          <a:p>
            <a:pPr marL="400050" lvl="1" indent="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400050" lvl="1" indent="0">
              <a:buFontTx/>
              <a:buNone/>
              <a:defRPr/>
            </a:pPr>
            <a:r>
              <a:rPr lang="en-US" sz="1600" dirty="0" smtClean="0">
                <a:latin typeface="Arial"/>
                <a:cs typeface="Arial"/>
              </a:rPr>
              <a:t>Normal modes</a:t>
            </a:r>
          </a:p>
          <a:p>
            <a:pPr marL="400050" lvl="1" indent="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400050" lvl="1" indent="0">
              <a:buFontTx/>
              <a:buNone/>
              <a:defRPr/>
            </a:pPr>
            <a:r>
              <a:rPr lang="en-US" sz="1600" dirty="0" smtClean="0">
                <a:latin typeface="Arial"/>
                <a:cs typeface="Arial"/>
              </a:rPr>
              <a:t>Valence, z-matrix</a:t>
            </a:r>
          </a:p>
          <a:p>
            <a:pPr marL="400050" lvl="1" indent="0">
              <a:buFontTx/>
              <a:buNone/>
              <a:defRPr/>
            </a:pPr>
            <a:endParaRPr lang="en-US" sz="1600" dirty="0">
              <a:latin typeface="Arial"/>
              <a:cs typeface="Arial"/>
            </a:endParaRPr>
          </a:p>
          <a:p>
            <a:pPr marL="400050" lvl="1" indent="0">
              <a:buFontTx/>
              <a:buNone/>
              <a:defRPr/>
            </a:pPr>
            <a:r>
              <a:rPr lang="en-US" sz="1600" dirty="0" smtClean="0">
                <a:latin typeface="Arial"/>
                <a:cs typeface="Arial"/>
              </a:rPr>
              <a:t>+ other transformations (curvilinear NM, RPH ...)</a:t>
            </a:r>
          </a:p>
        </p:txBody>
      </p:sp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263" y="4797425"/>
            <a:ext cx="1752600" cy="12827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1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263" y="3429000"/>
            <a:ext cx="1827212" cy="1008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en angle 2"/>
          <p:cNvCxnSpPr>
            <a:stCxn id="24581" idx="1"/>
          </p:cNvCxnSpPr>
          <p:nvPr/>
        </p:nvCxnSpPr>
        <p:spPr bwMode="auto">
          <a:xfrm rot="10800000">
            <a:off x="4448175" y="3573463"/>
            <a:ext cx="2478088" cy="360362"/>
          </a:xfrm>
          <a:prstGeom prst="bentConnector3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Connecteur en angle 5"/>
          <p:cNvCxnSpPr>
            <a:stCxn id="161800" idx="1"/>
          </p:cNvCxnSpPr>
          <p:nvPr/>
        </p:nvCxnSpPr>
        <p:spPr bwMode="auto">
          <a:xfrm rot="10800000">
            <a:off x="2936875" y="5373688"/>
            <a:ext cx="3989388" cy="65087"/>
          </a:xfrm>
          <a:prstGeom prst="bentConnector3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latin typeface="Arial"/>
                <a:cs typeface="Arial"/>
              </a:rPr>
              <a:t>Banff 2016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76004-6D30-FF49-BD4D-C725666F54D1}" type="slidenum">
              <a:rPr lang="fr-FR" smtClean="0">
                <a:latin typeface="Arial"/>
                <a:cs typeface="Arial"/>
              </a:rPr>
              <a:pPr>
                <a:defRPr/>
              </a:pPr>
              <a:t>22</a:t>
            </a:fld>
            <a:endParaRPr lang="fr-FR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7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5175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/>
          <a:lstStyle/>
          <a:p>
            <a: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err="1" smtClean="0">
                <a:latin typeface="Arial"/>
                <a:cs typeface="Arial"/>
              </a:rPr>
              <a:t>Coordinnates</a:t>
            </a:r>
            <a:r>
              <a:rPr lang="en-US" sz="2400" b="1" dirty="0" smtClean="0">
                <a:latin typeface="Arial"/>
                <a:cs typeface="Arial"/>
              </a:rPr>
              <a:t>: </a:t>
            </a:r>
            <a:r>
              <a:rPr lang="en-US" sz="2400" b="1" cap="small" dirty="0" err="1" smtClean="0">
                <a:latin typeface="Arial"/>
                <a:cs typeface="Arial"/>
              </a:rPr>
              <a:t>Tnum</a:t>
            </a:r>
            <a:endParaRPr lang="en-US" sz="2400" b="1" cap="small" dirty="0">
              <a:latin typeface="Arial"/>
              <a:cs typeface="Arial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1639888" y="2776538"/>
            <a:ext cx="1069975" cy="508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en-US" sz="2400">
              <a:solidFill>
                <a:srgbClr val="00CC00"/>
              </a:solidFill>
              <a:latin typeface="Arial"/>
              <a:cs typeface="Arial"/>
            </a:endParaRPr>
          </a:p>
        </p:txBody>
      </p:sp>
      <p:graphicFrame>
        <p:nvGraphicFramePr>
          <p:cNvPr id="46083" name="Object 1044"/>
          <p:cNvGraphicFramePr>
            <a:graphicFrameLocks noChangeAspect="1"/>
          </p:cNvGraphicFramePr>
          <p:nvPr/>
        </p:nvGraphicFramePr>
        <p:xfrm>
          <a:off x="1712913" y="2876550"/>
          <a:ext cx="909637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…quation" r:id="rId4" imgW="736600" imgH="228600" progId="Equation.3">
                  <p:embed/>
                </p:oleObj>
              </mc:Choice>
              <mc:Fallback>
                <p:oleObj name="…quation" r:id="rId4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876550"/>
                        <a:ext cx="909637" cy="284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8355013" y="2763838"/>
            <a:ext cx="558800" cy="508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en-US" sz="2400">
              <a:solidFill>
                <a:srgbClr val="00CC00"/>
              </a:solidFill>
              <a:latin typeface="Arial"/>
              <a:cs typeface="Arial"/>
            </a:endParaRPr>
          </a:p>
        </p:txBody>
      </p:sp>
      <p:graphicFrame>
        <p:nvGraphicFramePr>
          <p:cNvPr id="46085" name="Object 1044"/>
          <p:cNvGraphicFramePr>
            <a:graphicFrameLocks noChangeAspect="1"/>
          </p:cNvGraphicFramePr>
          <p:nvPr/>
        </p:nvGraphicFramePr>
        <p:xfrm>
          <a:off x="8474075" y="2871788"/>
          <a:ext cx="31591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…quation" r:id="rId6" imgW="254000" imgH="215900" progId="Equation.3">
                  <p:embed/>
                </p:oleObj>
              </mc:Choice>
              <mc:Fallback>
                <p:oleObj name="…quation" r:id="rId6" imgW="25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075" y="2871788"/>
                        <a:ext cx="315913" cy="2682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3530600" y="2776538"/>
            <a:ext cx="558800" cy="508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en-US" sz="2400">
              <a:solidFill>
                <a:srgbClr val="00CC00"/>
              </a:solidFill>
              <a:latin typeface="Arial"/>
              <a:cs typeface="Arial"/>
            </a:endParaRPr>
          </a:p>
        </p:txBody>
      </p:sp>
      <p:graphicFrame>
        <p:nvGraphicFramePr>
          <p:cNvPr id="46087" name="Object 1044"/>
          <p:cNvGraphicFramePr>
            <a:graphicFrameLocks noChangeAspect="1"/>
          </p:cNvGraphicFramePr>
          <p:nvPr/>
        </p:nvGraphicFramePr>
        <p:xfrm>
          <a:off x="3633788" y="2876550"/>
          <a:ext cx="3460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…quation" r:id="rId8" imgW="279400" imgH="228600" progId="Equation.3">
                  <p:embed/>
                </p:oleObj>
              </mc:Choice>
              <mc:Fallback>
                <p:oleObj name="…quation" r:id="rId8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2876550"/>
                        <a:ext cx="346075" cy="284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4953000" y="2771775"/>
            <a:ext cx="558800" cy="508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en-US" sz="2400">
              <a:solidFill>
                <a:srgbClr val="00CC00"/>
              </a:solidFill>
              <a:latin typeface="Arial"/>
              <a:cs typeface="Arial"/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6392863" y="2763838"/>
            <a:ext cx="1008062" cy="508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en-US" sz="2400">
              <a:solidFill>
                <a:srgbClr val="00CC00"/>
              </a:solidFill>
              <a:latin typeface="Arial"/>
              <a:cs typeface="Arial"/>
            </a:endParaRPr>
          </a:p>
        </p:txBody>
      </p:sp>
      <p:graphicFrame>
        <p:nvGraphicFramePr>
          <p:cNvPr id="46090" name="Object 1044"/>
          <p:cNvGraphicFramePr>
            <a:graphicFrameLocks noChangeAspect="1"/>
          </p:cNvGraphicFramePr>
          <p:nvPr/>
        </p:nvGraphicFramePr>
        <p:xfrm>
          <a:off x="6497638" y="2863850"/>
          <a:ext cx="814387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…quation" r:id="rId10" imgW="660400" imgH="228600" progId="Equation.3">
                  <p:embed/>
                </p:oleObj>
              </mc:Choice>
              <mc:Fallback>
                <p:oleObj name="…quation" r:id="rId10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2863850"/>
                        <a:ext cx="814387" cy="284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7667625" y="2830513"/>
            <a:ext cx="577850" cy="368300"/>
          </a:xfrm>
          <a:prstGeom prst="rightArrow">
            <a:avLst>
              <a:gd name="adj1" fmla="val 34481"/>
              <a:gd name="adj2" fmla="val 45849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FF99CC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23" name="AutoShape 66"/>
          <p:cNvCxnSpPr>
            <a:cxnSpLocks noChangeShapeType="1"/>
            <a:stCxn id="24" idx="2"/>
          </p:cNvCxnSpPr>
          <p:nvPr/>
        </p:nvCxnSpPr>
        <p:spPr bwMode="auto">
          <a:xfrm rot="16200000" flipH="1">
            <a:off x="956469" y="2528094"/>
            <a:ext cx="576263" cy="73025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631825" y="1700213"/>
            <a:ext cx="1152525" cy="576262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>
                <a:latin typeface="Arial"/>
                <a:cs typeface="Arial"/>
              </a:rPr>
              <a:t>Primitive (z-matrix)</a:t>
            </a:r>
          </a:p>
        </p:txBody>
      </p:sp>
      <p:cxnSp>
        <p:nvCxnSpPr>
          <p:cNvPr id="25" name="AutoShape 66"/>
          <p:cNvCxnSpPr>
            <a:cxnSpLocks noChangeShapeType="1"/>
            <a:stCxn id="26" idx="2"/>
          </p:cNvCxnSpPr>
          <p:nvPr/>
        </p:nvCxnSpPr>
        <p:spPr bwMode="auto">
          <a:xfrm rot="16200000" flipH="1">
            <a:off x="2774156" y="2474119"/>
            <a:ext cx="576263" cy="180975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2144713" y="1700213"/>
            <a:ext cx="1655762" cy="576262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dirty="0" err="1">
                <a:latin typeface="Arial"/>
                <a:cs typeface="Arial"/>
              </a:rPr>
              <a:t>Symmetrization</a:t>
            </a:r>
            <a:endParaRPr lang="en-US" sz="16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en-US" sz="1600" dirty="0">
                <a:latin typeface="Arial"/>
                <a:cs typeface="Arial"/>
              </a:rPr>
              <a:t>(linear)</a:t>
            </a:r>
          </a:p>
        </p:txBody>
      </p:sp>
      <p:cxnSp>
        <p:nvCxnSpPr>
          <p:cNvPr id="27" name="AutoShape 66"/>
          <p:cNvCxnSpPr>
            <a:cxnSpLocks noChangeShapeType="1"/>
            <a:stCxn id="28" idx="2"/>
          </p:cNvCxnSpPr>
          <p:nvPr/>
        </p:nvCxnSpPr>
        <p:spPr bwMode="auto">
          <a:xfrm rot="16200000" flipH="1">
            <a:off x="4268787" y="2528888"/>
            <a:ext cx="576263" cy="71438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4016375" y="1700213"/>
            <a:ext cx="1008063" cy="576262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dirty="0">
                <a:latin typeface="Arial"/>
                <a:cs typeface="Arial"/>
              </a:rPr>
              <a:t>Flexible</a:t>
            </a:r>
          </a:p>
          <a:p>
            <a:pPr algn="ctr">
              <a:defRPr/>
            </a:pPr>
            <a:r>
              <a:rPr lang="en-US" sz="1600" dirty="0" err="1">
                <a:latin typeface="Arial"/>
                <a:cs typeface="Arial"/>
              </a:rPr>
              <a:t>Coord</a:t>
            </a:r>
            <a:r>
              <a:rPr lang="en-US" sz="1600" dirty="0">
                <a:latin typeface="Arial"/>
                <a:cs typeface="Arial"/>
              </a:rPr>
              <a:t>.</a:t>
            </a:r>
          </a:p>
        </p:txBody>
      </p:sp>
      <p:cxnSp>
        <p:nvCxnSpPr>
          <p:cNvPr id="29" name="AutoShape 66"/>
          <p:cNvCxnSpPr>
            <a:cxnSpLocks noChangeShapeType="1"/>
            <a:stCxn id="30" idx="2"/>
          </p:cNvCxnSpPr>
          <p:nvPr/>
        </p:nvCxnSpPr>
        <p:spPr bwMode="auto">
          <a:xfrm rot="16200000" flipH="1">
            <a:off x="5744368" y="2564607"/>
            <a:ext cx="576263" cy="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5456238" y="1700213"/>
            <a:ext cx="1152525" cy="576262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dirty="0">
                <a:latin typeface="Arial"/>
                <a:cs typeface="Arial"/>
              </a:rPr>
              <a:t>Normal</a:t>
            </a:r>
          </a:p>
          <a:p>
            <a:pPr algn="ctr">
              <a:defRPr/>
            </a:pPr>
            <a:r>
              <a:rPr lang="en-US" sz="1600" dirty="0" err="1">
                <a:latin typeface="Arial"/>
                <a:cs typeface="Arial"/>
              </a:rPr>
              <a:t>Coord</a:t>
            </a:r>
            <a:r>
              <a:rPr lang="en-US" sz="1600" dirty="0">
                <a:latin typeface="Arial"/>
                <a:cs typeface="Arial"/>
              </a:rPr>
              <a:t>.</a:t>
            </a:r>
          </a:p>
        </p:txBody>
      </p:sp>
      <p:cxnSp>
        <p:nvCxnSpPr>
          <p:cNvPr id="31" name="AutoShape 66"/>
          <p:cNvCxnSpPr>
            <a:cxnSpLocks noChangeShapeType="1"/>
            <a:stCxn id="32" idx="2"/>
          </p:cNvCxnSpPr>
          <p:nvPr/>
        </p:nvCxnSpPr>
        <p:spPr bwMode="auto">
          <a:xfrm rot="5400000">
            <a:off x="7832725" y="2384425"/>
            <a:ext cx="576263" cy="360363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 bwMode="auto">
          <a:xfrm>
            <a:off x="7545388" y="1700213"/>
            <a:ext cx="1511300" cy="576262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dirty="0">
                <a:latin typeface="Arial"/>
                <a:cs typeface="Arial"/>
              </a:rPr>
              <a:t>active </a:t>
            </a:r>
            <a:r>
              <a:rPr lang="en-US" sz="1600" dirty="0" err="1">
                <a:latin typeface="Arial"/>
                <a:cs typeface="Arial"/>
              </a:rPr>
              <a:t>Coord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algn="ctr">
              <a:defRPr/>
            </a:pPr>
            <a:r>
              <a:rPr lang="en-US" sz="1600" dirty="0">
                <a:latin typeface="Arial"/>
                <a:cs typeface="Arial"/>
              </a:rPr>
              <a:t>(constraints)</a:t>
            </a:r>
          </a:p>
        </p:txBody>
      </p:sp>
      <p:graphicFrame>
        <p:nvGraphicFramePr>
          <p:cNvPr id="46102" name="Object 1044"/>
          <p:cNvGraphicFramePr>
            <a:graphicFrameLocks noChangeAspect="1"/>
          </p:cNvGraphicFramePr>
          <p:nvPr/>
        </p:nvGraphicFramePr>
        <p:xfrm>
          <a:off x="5051425" y="2863850"/>
          <a:ext cx="34448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4" name="…quation" r:id="rId12" imgW="279400" imgH="228600" progId="Equation.3">
                  <p:embed/>
                </p:oleObj>
              </mc:Choice>
              <mc:Fallback>
                <p:oleObj name="…quation" r:id="rId12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2863850"/>
                        <a:ext cx="344488" cy="284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51"/>
          <p:cNvSpPr>
            <a:spLocks noChangeArrowheads="1"/>
          </p:cNvSpPr>
          <p:nvPr/>
        </p:nvSpPr>
        <p:spPr bwMode="auto">
          <a:xfrm>
            <a:off x="5745163" y="2828925"/>
            <a:ext cx="576262" cy="368300"/>
          </a:xfrm>
          <a:prstGeom prst="rightArrow">
            <a:avLst>
              <a:gd name="adj1" fmla="val 34481"/>
              <a:gd name="adj2" fmla="val 45849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FF99CC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4305300" y="2828925"/>
            <a:ext cx="576263" cy="368300"/>
          </a:xfrm>
          <a:prstGeom prst="rightArrow">
            <a:avLst>
              <a:gd name="adj1" fmla="val 34481"/>
              <a:gd name="adj2" fmla="val 45849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FF99CC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>
            <a:off x="2863850" y="2830513"/>
            <a:ext cx="576263" cy="368300"/>
          </a:xfrm>
          <a:prstGeom prst="rightArrow">
            <a:avLst>
              <a:gd name="adj1" fmla="val 34481"/>
              <a:gd name="adj2" fmla="val 45849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FF99CC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200025" y="2774950"/>
            <a:ext cx="558800" cy="508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en-US" sz="2400">
              <a:solidFill>
                <a:srgbClr val="00CC00"/>
              </a:solidFill>
              <a:latin typeface="Arial"/>
              <a:cs typeface="Arial"/>
            </a:endParaRPr>
          </a:p>
        </p:txBody>
      </p:sp>
      <p:graphicFrame>
        <p:nvGraphicFramePr>
          <p:cNvPr id="46107" name="Object 1044"/>
          <p:cNvGraphicFramePr>
            <a:graphicFrameLocks noChangeAspect="1"/>
          </p:cNvGraphicFramePr>
          <p:nvPr/>
        </p:nvGraphicFramePr>
        <p:xfrm>
          <a:off x="296863" y="2882900"/>
          <a:ext cx="3619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5" name="…quation" r:id="rId14" imgW="292100" imgH="215900" progId="Equation.3">
                  <p:embed/>
                </p:oleObj>
              </mc:Choice>
              <mc:Fallback>
                <p:oleObj name="…quation" r:id="rId14" imgW="292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882900"/>
                        <a:ext cx="361950" cy="2682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958850" y="2830513"/>
            <a:ext cx="576263" cy="368300"/>
          </a:xfrm>
          <a:prstGeom prst="rightArrow">
            <a:avLst>
              <a:gd name="adj1" fmla="val 34481"/>
              <a:gd name="adj2" fmla="val 45849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FF99CC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46109" name="Grouper 6"/>
          <p:cNvGrpSpPr>
            <a:grpSpLocks/>
          </p:cNvGrpSpPr>
          <p:nvPr/>
        </p:nvGrpSpPr>
        <p:grpSpPr bwMode="auto">
          <a:xfrm>
            <a:off x="6105525" y="3271838"/>
            <a:ext cx="3311525" cy="2820987"/>
            <a:chOff x="6105129" y="3271838"/>
            <a:chExt cx="3311922" cy="2821298"/>
          </a:xfrm>
        </p:grpSpPr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6105129" y="3716387"/>
              <a:ext cx="3311922" cy="237674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kumimoji="1"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Normal coordinates (11) with all coordinates except </a:t>
              </a:r>
              <a:r>
                <a:rPr kumimoji="1" lang="en-US" sz="1600" dirty="0" err="1">
                  <a:solidFill>
                    <a:schemeClr val="tx1"/>
                  </a:solidFill>
                  <a:latin typeface="Symbol" charset="2"/>
                  <a:cs typeface="Symbol" charset="2"/>
                </a:rPr>
                <a:t>f</a:t>
              </a:r>
              <a:r>
                <a:rPr kumimoji="1" lang="en-US" sz="1600" baseline="-25000" dirty="0" err="1"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kumimoji="1"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.</a:t>
              </a:r>
            </a:p>
            <a:p>
              <a:pPr>
                <a:spcBef>
                  <a:spcPct val="20000"/>
                </a:spcBef>
                <a:defRPr/>
              </a:pPr>
              <a:r>
                <a:rPr kumimoji="1"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Use of the average metric tensor, </a:t>
              </a:r>
              <a:r>
                <a:rPr kumimoji="1" lang="en-US" sz="1600" b="1" i="1" dirty="0">
                  <a:solidFill>
                    <a:schemeClr val="tx1"/>
                  </a:solidFill>
                  <a:latin typeface="Arial"/>
                  <a:cs typeface="Arial"/>
                </a:rPr>
                <a:t>G</a:t>
              </a:r>
              <a:r>
                <a:rPr kumimoji="1" lang="en-US" sz="1600" dirty="0">
                  <a:solidFill>
                    <a:schemeClr val="tx1"/>
                  </a:solidFill>
                  <a:latin typeface="Arial"/>
                  <a:cs typeface="Arial"/>
                </a:rPr>
                <a:t>, and the hessian matrix, to preserve the symmetry.</a:t>
              </a:r>
            </a:p>
            <a:p>
              <a:pPr>
                <a:spcBef>
                  <a:spcPct val="20000"/>
                </a:spcBef>
                <a:defRPr/>
              </a:pPr>
              <a:endParaRPr kumimoji="1" lang="en-US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kumimoji="1" lang="en-US" dirty="0" err="1">
                  <a:solidFill>
                    <a:schemeClr val="tx1"/>
                  </a:solidFill>
                  <a:latin typeface="Arial"/>
                  <a:cs typeface="Arial"/>
                </a:rPr>
                <a:t>Freq</a:t>
              </a:r>
              <a:r>
                <a:rPr kumimoji="1" lang="en-US" dirty="0">
                  <a:solidFill>
                    <a:schemeClr val="tx1"/>
                  </a:solidFill>
                  <a:latin typeface="Arial"/>
                  <a:cs typeface="Arial"/>
                </a:rPr>
                <a:t> (cm</a:t>
              </a:r>
              <a:r>
                <a:rPr kumimoji="1" lang="en-US" baseline="30000" dirty="0">
                  <a:solidFill>
                    <a:schemeClr val="tx1"/>
                  </a:solidFill>
                  <a:latin typeface="Arial"/>
                  <a:cs typeface="Arial"/>
                </a:rPr>
                <a:t>-1</a:t>
              </a:r>
              <a:r>
                <a:rPr kumimoji="1" lang="en-US" dirty="0">
                  <a:solidFill>
                    <a:schemeClr val="tx1"/>
                  </a:solidFill>
                  <a:latin typeface="Arial"/>
                  <a:cs typeface="Arial"/>
                </a:rPr>
                <a:t>) : 1061.2 1180.8 (x2) 1277.6 1484.0 1517.5 (x2) 3021.6 3093.0 (x2) 3845.7</a:t>
              </a:r>
              <a:endParaRPr kumimoji="1"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AutoShape 66"/>
            <p:cNvCxnSpPr>
              <a:cxnSpLocks noChangeShapeType="1"/>
              <a:stCxn id="54" idx="0"/>
              <a:endCxn id="19" idx="2"/>
            </p:cNvCxnSpPr>
            <p:nvPr/>
          </p:nvCxnSpPr>
          <p:spPr bwMode="auto">
            <a:xfrm rot="16200000" flipV="1">
              <a:off x="7106964" y="3062261"/>
              <a:ext cx="444549" cy="863704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110" name="Grouper 5"/>
          <p:cNvGrpSpPr>
            <a:grpSpLocks/>
          </p:cNvGrpSpPr>
          <p:nvPr/>
        </p:nvGrpSpPr>
        <p:grpSpPr bwMode="auto">
          <a:xfrm>
            <a:off x="4637088" y="3279775"/>
            <a:ext cx="1193800" cy="690563"/>
            <a:chOff x="4637088" y="3279775"/>
            <a:chExt cx="1193800" cy="691257"/>
          </a:xfrm>
        </p:grpSpPr>
        <p:graphicFrame>
          <p:nvGraphicFramePr>
            <p:cNvPr id="46122" name="Objet 44"/>
            <p:cNvGraphicFramePr>
              <a:graphicFrameLocks noChangeAspect="1"/>
            </p:cNvGraphicFramePr>
            <p:nvPr/>
          </p:nvGraphicFramePr>
          <p:xfrm>
            <a:off x="4637088" y="3717032"/>
            <a:ext cx="11938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6" name="…quation" r:id="rId16" imgW="1193800" imgH="254000" progId="Equation.3">
                    <p:embed/>
                  </p:oleObj>
                </mc:Choice>
                <mc:Fallback>
                  <p:oleObj name="…quation" r:id="rId16" imgW="11938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088" y="3717032"/>
                          <a:ext cx="1193800" cy="2540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AutoShape 66"/>
            <p:cNvCxnSpPr>
              <a:cxnSpLocks noChangeShapeType="1"/>
              <a:endCxn id="16" idx="2"/>
            </p:cNvCxnSpPr>
            <p:nvPr/>
          </p:nvCxnSpPr>
          <p:spPr bwMode="auto">
            <a:xfrm rot="16200000" flipV="1">
              <a:off x="5014693" y="3497482"/>
              <a:ext cx="437002" cy="1588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111" name="Grouper 4"/>
          <p:cNvGrpSpPr>
            <a:grpSpLocks/>
          </p:cNvGrpSpPr>
          <p:nvPr/>
        </p:nvGrpSpPr>
        <p:grpSpPr bwMode="auto">
          <a:xfrm>
            <a:off x="2662238" y="3284538"/>
            <a:ext cx="1714500" cy="1828800"/>
            <a:chOff x="2662238" y="3284538"/>
            <a:chExt cx="1714500" cy="1829494"/>
          </a:xfrm>
        </p:grpSpPr>
        <p:graphicFrame>
          <p:nvGraphicFramePr>
            <p:cNvPr id="46120" name="Objet 40"/>
            <p:cNvGraphicFramePr>
              <a:graphicFrameLocks noChangeAspect="1"/>
            </p:cNvGraphicFramePr>
            <p:nvPr/>
          </p:nvGraphicFramePr>
          <p:xfrm>
            <a:off x="2662238" y="3717032"/>
            <a:ext cx="1714500" cy="139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7" name="…quation" r:id="rId18" imgW="1714500" imgH="1397000" progId="Equation.3">
                    <p:embed/>
                  </p:oleObj>
                </mc:Choice>
                <mc:Fallback>
                  <p:oleObj name="…quation" r:id="rId18" imgW="1714500" imgH="139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238" y="3717032"/>
                          <a:ext cx="1714500" cy="13970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3" name="AutoShape 66"/>
            <p:cNvCxnSpPr>
              <a:cxnSpLocks noChangeShapeType="1"/>
              <a:endCxn id="14" idx="2"/>
            </p:cNvCxnSpPr>
            <p:nvPr/>
          </p:nvCxnSpPr>
          <p:spPr bwMode="auto">
            <a:xfrm rot="5400000" flipH="1" flipV="1">
              <a:off x="3448762" y="3355264"/>
              <a:ext cx="431964" cy="290512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112" name="Grouper 3"/>
          <p:cNvGrpSpPr>
            <a:grpSpLocks/>
          </p:cNvGrpSpPr>
          <p:nvPr/>
        </p:nvGrpSpPr>
        <p:grpSpPr bwMode="auto">
          <a:xfrm>
            <a:off x="669925" y="3284538"/>
            <a:ext cx="1619250" cy="1871662"/>
            <a:chOff x="669925" y="3284538"/>
            <a:chExt cx="1619250" cy="1872356"/>
          </a:xfrm>
        </p:grpSpPr>
        <p:pic>
          <p:nvPicPr>
            <p:cNvPr id="342023" name="Picture 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" y="3716498"/>
              <a:ext cx="1619250" cy="1440396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6" name="AutoShape 66"/>
            <p:cNvCxnSpPr>
              <a:cxnSpLocks noChangeShapeType="1"/>
              <a:stCxn id="342023" idx="0"/>
              <a:endCxn id="9" idx="2"/>
            </p:cNvCxnSpPr>
            <p:nvPr/>
          </p:nvCxnSpPr>
          <p:spPr bwMode="auto">
            <a:xfrm rot="5400000" flipH="1" flipV="1">
              <a:off x="1611233" y="3152855"/>
              <a:ext cx="431960" cy="695325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113" name="Grouper 11"/>
          <p:cNvGrpSpPr>
            <a:grpSpLocks/>
          </p:cNvGrpSpPr>
          <p:nvPr/>
        </p:nvGrpSpPr>
        <p:grpSpPr bwMode="auto">
          <a:xfrm>
            <a:off x="2360613" y="5281613"/>
            <a:ext cx="3570287" cy="1460500"/>
            <a:chOff x="2360613" y="5281613"/>
            <a:chExt cx="3570287" cy="1460500"/>
          </a:xfrm>
        </p:grpSpPr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2360613" y="5281613"/>
              <a:ext cx="3570287" cy="14605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kumimoji="1" lang="en-US" sz="1600" b="1">
                  <a:solidFill>
                    <a:schemeClr val="tx1"/>
                  </a:solidFill>
                  <a:latin typeface="Arial"/>
                  <a:cs typeface="Arial"/>
                </a:rPr>
                <a:t>KEO with</a:t>
              </a:r>
              <a:r>
                <a:rPr kumimoji="1" lang="en-US" sz="1600" b="1" cap="small">
                  <a:solidFill>
                    <a:schemeClr val="tx1"/>
                  </a:solidFill>
                  <a:latin typeface="Arial"/>
                  <a:cs typeface="Arial"/>
                </a:rPr>
                <a:t>Tnum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kumimoji="1" lang="en-US" sz="1600" b="1">
                  <a:solidFill>
                    <a:schemeClr val="tx1"/>
                  </a:solidFill>
                  <a:latin typeface="Arial"/>
                  <a:cs typeface="Arial"/>
                </a:rPr>
                <a:t>Nomber of terms : (n+1)(n+2)/2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kumimoji="1" lang="en-US" sz="1600" b="1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kumimoji="1" lang="en-US" sz="1600" b="1">
                  <a:solidFill>
                    <a:schemeClr val="tx1"/>
                  </a:solidFill>
                  <a:latin typeface="Arial"/>
                  <a:cs typeface="Arial"/>
                </a:rPr>
                <a:t>                    in 12D : </a:t>
              </a:r>
              <a:r>
                <a:rPr kumimoji="1" lang="en-US" sz="1800" b="1">
                  <a:solidFill>
                    <a:srgbClr val="FF0000"/>
                  </a:solidFill>
                  <a:latin typeface="Arial"/>
                  <a:cs typeface="Arial"/>
                </a:rPr>
                <a:t>91 terms!</a:t>
              </a:r>
              <a:endParaRPr kumimoji="1" lang="en-US" sz="1800" b="1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46115" name="Grouper 1"/>
            <p:cNvGrpSpPr>
              <a:grpSpLocks/>
            </p:cNvGrpSpPr>
            <p:nvPr/>
          </p:nvGrpSpPr>
          <p:grpSpPr bwMode="auto">
            <a:xfrm>
              <a:off x="2576513" y="5949950"/>
              <a:ext cx="647700" cy="707886"/>
              <a:chOff x="920750" y="5901349"/>
              <a:chExt cx="647700" cy="707886"/>
            </a:xfrm>
          </p:grpSpPr>
          <p:sp>
            <p:nvSpPr>
              <p:cNvPr id="46116" name="Triangle isocèle 13"/>
              <p:cNvSpPr>
                <a:spLocks noChangeArrowheads="1"/>
              </p:cNvSpPr>
              <p:nvPr/>
            </p:nvSpPr>
            <p:spPr bwMode="auto">
              <a:xfrm>
                <a:off x="920750" y="5940425"/>
                <a:ext cx="647700" cy="576263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algn="ctr"/>
                <a:endParaRPr lang="fr-FR" sz="12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6117" name="ZoneTexte 14"/>
              <p:cNvSpPr txBox="1">
                <a:spLocks noChangeArrowheads="1"/>
              </p:cNvSpPr>
              <p:nvPr/>
            </p:nvSpPr>
            <p:spPr bwMode="auto">
              <a:xfrm>
                <a:off x="1068144" y="5901349"/>
                <a:ext cx="35548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bg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bg2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bg2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bg2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bg2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bg2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bg2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bg2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bg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kumimoji="1" lang="en-US" sz="4000" b="1">
                    <a:solidFill>
                      <a:srgbClr val="FF0000"/>
                    </a:solidFill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1216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title"/>
          </p:nvPr>
        </p:nvSpPr>
        <p:spPr>
          <a:xfrm>
            <a:off x="920750" y="762000"/>
            <a:ext cx="82232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Methanol (12D): Zero </a:t>
            </a:r>
            <a:r>
              <a:rPr lang="en-US" sz="2400" dirty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oint energy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88950" y="4924425"/>
            <a:ext cx="3816350" cy="12414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811213">
              <a:defRPr/>
            </a:pPr>
            <a:r>
              <a:rPr lang="en-US" dirty="0">
                <a:latin typeface="Arial"/>
                <a:cs typeface="Arial"/>
              </a:rPr>
              <a:t>The Hamiltonian has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91</a:t>
            </a:r>
            <a:r>
              <a:rPr lang="en-US" dirty="0">
                <a:latin typeface="Arial"/>
                <a:cs typeface="Arial"/>
              </a:rPr>
              <a:t> terms</a:t>
            </a:r>
          </a:p>
          <a:p>
            <a:pPr marL="811213">
              <a:defRPr/>
            </a:pPr>
            <a:r>
              <a:rPr lang="en-US" dirty="0">
                <a:latin typeface="Arial"/>
                <a:cs typeface="Arial"/>
              </a:rPr>
              <a:t>	=&gt; Huge memory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605 GB</a:t>
            </a:r>
          </a:p>
          <a:p>
            <a:pPr marL="811213">
              <a:defRPr/>
            </a:pPr>
            <a:endParaRPr lang="en-US" dirty="0">
              <a:latin typeface="Arial"/>
              <a:cs typeface="Arial"/>
            </a:endParaRPr>
          </a:p>
          <a:p>
            <a:pPr marL="811213">
              <a:defRPr/>
            </a:pPr>
            <a:r>
              <a:rPr lang="en-US" dirty="0">
                <a:latin typeface="Arial"/>
                <a:cs typeface="Arial"/>
              </a:rPr>
              <a:t>The calculations are long  (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12 days </a:t>
            </a:r>
            <a:r>
              <a:rPr lang="en-US" dirty="0">
                <a:latin typeface="Arial"/>
                <a:cs typeface="Arial"/>
              </a:rPr>
              <a:t>for L</a:t>
            </a:r>
            <a:r>
              <a:rPr lang="en-US" baseline="-25000" dirty="0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=9)!</a:t>
            </a:r>
          </a:p>
        </p:txBody>
      </p:sp>
      <p:sp>
        <p:nvSpPr>
          <p:cNvPr id="47107" name="Triangle isocèle 13"/>
          <p:cNvSpPr>
            <a:spLocks noChangeArrowheads="1"/>
          </p:cNvSpPr>
          <p:nvPr/>
        </p:nvSpPr>
        <p:spPr bwMode="auto">
          <a:xfrm>
            <a:off x="488950" y="4908550"/>
            <a:ext cx="647700" cy="5762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/>
            <a:endParaRPr lang="fr-FR" sz="1200" b="1">
              <a:solidFill>
                <a:srgbClr val="FF0000"/>
              </a:solidFill>
            </a:endParaRPr>
          </a:p>
        </p:txBody>
      </p:sp>
      <p:sp>
        <p:nvSpPr>
          <p:cNvPr id="47108" name="ZoneTexte 14"/>
          <p:cNvSpPr txBox="1">
            <a:spLocks noChangeArrowheads="1"/>
          </p:cNvSpPr>
          <p:nvPr/>
        </p:nvSpPr>
        <p:spPr bwMode="auto">
          <a:xfrm>
            <a:off x="649288" y="4868863"/>
            <a:ext cx="355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b="1" i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7109" name="Imag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628775"/>
            <a:ext cx="4375150" cy="4465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104"/>
          <p:cNvGraphicFramePr>
            <a:graphicFrameLocks noGrp="1"/>
          </p:cNvGraphicFramePr>
          <p:nvPr/>
        </p:nvGraphicFramePr>
        <p:xfrm>
          <a:off x="704850" y="2997200"/>
          <a:ext cx="3455988" cy="1857375"/>
        </p:xfrm>
        <a:graphic>
          <a:graphicData uri="http://schemas.openxmlformats.org/drawingml/2006/table">
            <a:tbl>
              <a:tblPr/>
              <a:tblGrid>
                <a:gridCol w="503998"/>
                <a:gridCol w="1079997"/>
                <a:gridCol w="719998"/>
                <a:gridCol w="1151995"/>
              </a:tblGrid>
              <a:tr h="720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</a:t>
                      </a:r>
                      <a:r>
                        <a:rPr kumimoji="1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</a:t>
                      </a: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1430" marR="91430" marT="45703" marB="4570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NB</a:t>
                      </a: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N W3" charset="0"/>
                        <a:cs typeface="ヒラギノ角ゴ ProN W3" charset="0"/>
                      </a:endParaRPr>
                    </a:p>
                  </a:txBody>
                  <a:tcPr marL="91430" marR="9143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</a:t>
                      </a:r>
                      <a:r>
                        <a:rPr kumimoji="1" lang="fr-FR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smol</a:t>
                      </a: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1430" marR="9143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NQ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N W3" charset="0"/>
                        <a:cs typeface="ヒラギノ角ゴ ProN W3" charset="0"/>
                      </a:endParaRPr>
                    </a:p>
                  </a:txBody>
                  <a:tcPr marL="91430" marR="9143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71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1430" marR="91430" marT="45703" marB="4570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4 368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31 824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4 031 040</a:t>
                      </a:r>
                    </a:p>
                  </a:txBody>
                  <a:tcPr marL="91430" marR="9143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1430" marR="9143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132 786</a:t>
                      </a:r>
                    </a:p>
                    <a:p>
                      <a:pPr marL="533400" marR="0" lvl="0" indent="-53340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dirty="0" smtClean="0">
                          <a:effectLst/>
                        </a:rPr>
                        <a:t>1 845 519 </a:t>
                      </a:r>
                      <a:endParaRPr kumimoji="1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533400" marR="0" lvl="0" indent="-53340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892 360 032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91430" marR="9143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700213"/>
            <a:ext cx="1584325" cy="1160462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C5B61-7BC4-B547-AC20-8D4EEB36E6A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4850" y="2060575"/>
            <a:ext cx="5819775" cy="2587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Using the </a:t>
            </a:r>
            <a:r>
              <a:rPr lang="en-US" sz="1600" dirty="0" err="1">
                <a:latin typeface="Arial"/>
                <a:cs typeface="Arial"/>
              </a:rPr>
              <a:t>Jacobian</a:t>
            </a:r>
            <a:r>
              <a:rPr lang="en-US" sz="1600" dirty="0">
                <a:latin typeface="Arial"/>
                <a:cs typeface="Arial"/>
              </a:rPr>
              <a:t> matrices to get the metric tensors</a:t>
            </a:r>
            <a:r>
              <a:rPr lang="en-US" sz="1600" baseline="30000" dirty="0">
                <a:latin typeface="Arial"/>
                <a:cs typeface="Arial"/>
              </a:rPr>
              <a:t>[1,2]</a:t>
            </a:r>
            <a:r>
              <a:rPr lang="en-US" sz="1600" dirty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  <a:p>
            <a:pPr>
              <a:defRPr/>
            </a:pPr>
            <a:endParaRPr lang="en-US" sz="1600" dirty="0">
              <a:latin typeface="Arial"/>
              <a:cs typeface="Arial"/>
            </a:endParaRPr>
          </a:p>
          <a:p>
            <a:pPr>
              <a:defRPr/>
            </a:pPr>
            <a:endParaRPr lang="en-US" sz="9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i="0" dirty="0">
                <a:latin typeface="Arial"/>
                <a:cs typeface="Arial"/>
              </a:rPr>
              <a:t>Using the conjugate momenta,    , associated with the vectors,    </a:t>
            </a:r>
            <a:r>
              <a:rPr lang="en-US" sz="1600" baseline="30000" dirty="0" smtClean="0">
                <a:latin typeface="Arial"/>
                <a:cs typeface="Arial"/>
              </a:rPr>
              <a:t>[5,6,8]</a:t>
            </a:r>
            <a:r>
              <a:rPr lang="en-US" sz="1600" dirty="0">
                <a:latin typeface="Arial"/>
                <a:cs typeface="Arial"/>
              </a:rPr>
              <a:t>:</a:t>
            </a:r>
          </a:p>
        </p:txBody>
      </p:sp>
      <p:graphicFrame>
        <p:nvGraphicFramePr>
          <p:cNvPr id="3686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118241"/>
              </p:ext>
            </p:extLst>
          </p:nvPr>
        </p:nvGraphicFramePr>
        <p:xfrm>
          <a:off x="1228725" y="2487613"/>
          <a:ext cx="482758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3" name="…quation" r:id="rId4" imgW="3099240" imgH="941400" progId="Equation.3">
                  <p:embed/>
                </p:oleObj>
              </mc:Choice>
              <mc:Fallback>
                <p:oleObj name="…quation" r:id="rId4" imgW="3099240" imgH="9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2487613"/>
                        <a:ext cx="4827588" cy="1476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800" i="1" kern="1200" dirty="0">
                <a:latin typeface="Arial"/>
                <a:ea typeface="ＭＳ Ｐゴシック" charset="0"/>
                <a:cs typeface="Arial"/>
              </a:rPr>
              <a:t>How to get the analytical expressions of T?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67968" name="AutoShape 32"/>
          <p:cNvSpPr>
            <a:spLocks/>
          </p:cNvSpPr>
          <p:nvPr/>
        </p:nvSpPr>
        <p:spPr bwMode="auto">
          <a:xfrm>
            <a:off x="6465888" y="2141538"/>
            <a:ext cx="3240087" cy="647700"/>
          </a:xfrm>
          <a:prstGeom prst="borderCallout1">
            <a:avLst>
              <a:gd name="adj1" fmla="val 16723"/>
              <a:gd name="adj2" fmla="val -371"/>
              <a:gd name="adj3" fmla="val 96640"/>
              <a:gd name="adj4" fmla="val -58711"/>
            </a:avLst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800" dirty="0" err="1">
                <a:solidFill>
                  <a:schemeClr val="bg2"/>
                </a:solidFill>
                <a:latin typeface="Arial"/>
                <a:cs typeface="Arial"/>
              </a:rPr>
              <a:t>Contravariant</a:t>
            </a:r>
            <a:r>
              <a:rPr lang="en-US" sz="1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components </a:t>
            </a:r>
            <a:r>
              <a:rPr lang="en-US" sz="1800" dirty="0">
                <a:solidFill>
                  <a:schemeClr val="bg2"/>
                </a:solidFill>
                <a:latin typeface="Arial"/>
                <a:cs typeface="Arial"/>
              </a:rPr>
              <a:t>of metric tensor</a:t>
            </a:r>
          </a:p>
        </p:txBody>
      </p:sp>
      <p:graphicFrame>
        <p:nvGraphicFramePr>
          <p:cNvPr id="3686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29609"/>
              </p:ext>
            </p:extLst>
          </p:nvPr>
        </p:nvGraphicFramePr>
        <p:xfrm>
          <a:off x="1208088" y="4724400"/>
          <a:ext cx="18827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4" name="…quation" r:id="rId6" imgW="1152000" imgH="429480" progId="Equation.3">
                  <p:embed/>
                </p:oleObj>
              </mc:Choice>
              <mc:Fallback>
                <p:oleObj name="…quation" r:id="rId6" imgW="1152000" imgH="42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724400"/>
                        <a:ext cx="1882775" cy="714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22073"/>
              </p:ext>
            </p:extLst>
          </p:nvPr>
        </p:nvGraphicFramePr>
        <p:xfrm>
          <a:off x="3800475" y="3979863"/>
          <a:ext cx="238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5" name="…quation" r:id="rId8" imgW="136800" imgH="283320" progId="Equation.3">
                  <p:embed/>
                </p:oleObj>
              </mc:Choice>
              <mc:Fallback>
                <p:oleObj name="…quation" r:id="rId8" imgW="136800" imgH="283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979863"/>
                        <a:ext cx="2381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036"/>
          <p:cNvSpPr>
            <a:spLocks noChangeArrowheads="1"/>
          </p:cNvSpPr>
          <p:nvPr/>
        </p:nvSpPr>
        <p:spPr bwMode="auto">
          <a:xfrm>
            <a:off x="6392863" y="3141663"/>
            <a:ext cx="455612" cy="274637"/>
          </a:xfrm>
          <a:prstGeom prst="rightArrow">
            <a:avLst>
              <a:gd name="adj1" fmla="val 50000"/>
              <a:gd name="adj2" fmla="val 41474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FF99CC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13" name="AutoShape 1036"/>
          <p:cNvSpPr>
            <a:spLocks noChangeArrowheads="1"/>
          </p:cNvSpPr>
          <p:nvPr/>
        </p:nvSpPr>
        <p:spPr bwMode="auto">
          <a:xfrm>
            <a:off x="6321425" y="4810546"/>
            <a:ext cx="455613" cy="274638"/>
          </a:xfrm>
          <a:prstGeom prst="rightArrow">
            <a:avLst>
              <a:gd name="adj1" fmla="val 50000"/>
              <a:gd name="adj2" fmla="val 41474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FF99CC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36873" name="ZoneTexte 13"/>
          <p:cNvSpPr txBox="1">
            <a:spLocks noChangeArrowheads="1"/>
          </p:cNvSpPr>
          <p:nvPr/>
        </p:nvSpPr>
        <p:spPr bwMode="auto">
          <a:xfrm>
            <a:off x="776288" y="1557338"/>
            <a:ext cx="871378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Arial"/>
                <a:cs typeface="Arial"/>
              </a:rPr>
              <a:t>Several routes to obtain a Kinetic Energy Operator    :</a:t>
            </a:r>
            <a:endParaRPr lang="en-US" sz="1600" b="1">
              <a:latin typeface="Arial"/>
              <a:cs typeface="Arial"/>
            </a:endParaRPr>
          </a:p>
        </p:txBody>
      </p:sp>
      <p:sp>
        <p:nvSpPr>
          <p:cNvPr id="22538" name="ZoneTexte 14"/>
          <p:cNvSpPr txBox="1">
            <a:spLocks noChangeArrowheads="1"/>
          </p:cNvSpPr>
          <p:nvPr/>
        </p:nvSpPr>
        <p:spPr bwMode="auto">
          <a:xfrm>
            <a:off x="6897688" y="2924175"/>
            <a:ext cx="28082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latin typeface="Arial"/>
                <a:cs typeface="Arial"/>
              </a:rPr>
              <a:t>Used for the numerical implementation</a:t>
            </a:r>
            <a:r>
              <a:rPr lang="fr-FR" sz="1600" i="0" baseline="30000" dirty="0" smtClean="0">
                <a:latin typeface="Arial"/>
                <a:cs typeface="Arial"/>
              </a:rPr>
              <a:t>[3]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fr-FR" sz="1600" b="1" dirty="0" smtClean="0">
                <a:latin typeface="Arial"/>
                <a:cs typeface="Arial"/>
              </a:rPr>
              <a:t>(</a:t>
            </a:r>
            <a:r>
              <a:rPr lang="fr-FR" sz="1600" b="1" cap="small" dirty="0" err="1" smtClean="0">
                <a:solidFill>
                  <a:srgbClr val="FF0000"/>
                </a:solidFill>
                <a:latin typeface="Arial"/>
                <a:cs typeface="Arial"/>
              </a:rPr>
              <a:t>Tnum</a:t>
            </a:r>
            <a:r>
              <a:rPr lang="fr-FR" sz="1600" i="0" baseline="30000" dirty="0" smtClean="0">
                <a:latin typeface="Arial"/>
                <a:cs typeface="Arial"/>
              </a:rPr>
              <a:t>[4]</a:t>
            </a:r>
            <a:r>
              <a:rPr lang="fr-FR" sz="1600" b="1" dirty="0" smtClean="0">
                <a:latin typeface="Arial"/>
                <a:cs typeface="Arial"/>
              </a:rPr>
              <a:t>)</a:t>
            </a:r>
            <a:r>
              <a:rPr lang="en-US" sz="1600" b="1" dirty="0" smtClean="0">
                <a:latin typeface="Arial"/>
                <a:cs typeface="Arial"/>
              </a:rPr>
              <a:t>.</a:t>
            </a:r>
          </a:p>
          <a:p>
            <a:pPr lvl="4"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lvl="4"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lvl="4"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lvl="4"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600" b="1" dirty="0" smtClean="0">
                <a:latin typeface="Arial"/>
                <a:cs typeface="Arial"/>
              </a:rPr>
              <a:t>Used for the analytical expression / implementation </a:t>
            </a:r>
            <a:r>
              <a:rPr lang="fr-FR" sz="1600" b="1" dirty="0" smtClean="0">
                <a:latin typeface="Arial"/>
                <a:cs typeface="Arial"/>
              </a:rPr>
              <a:t>(</a:t>
            </a:r>
            <a:r>
              <a:rPr lang="fr-FR" sz="1600" b="1" cap="small" dirty="0" smtClean="0">
                <a:solidFill>
                  <a:srgbClr val="FF0000"/>
                </a:solidFill>
                <a:latin typeface="Arial"/>
                <a:cs typeface="Arial"/>
              </a:rPr>
              <a:t>Tana</a:t>
            </a:r>
            <a:r>
              <a:rPr lang="fr-FR" sz="1600" i="0" baseline="30000" dirty="0" smtClean="0">
                <a:latin typeface="Arial"/>
                <a:cs typeface="Arial"/>
              </a:rPr>
              <a:t>[7]</a:t>
            </a:r>
            <a:r>
              <a:rPr lang="fr-FR" sz="1600" b="1" dirty="0" smtClean="0">
                <a:latin typeface="Arial"/>
                <a:cs typeface="Arial"/>
              </a:rPr>
              <a:t>).</a:t>
            </a:r>
            <a:endParaRPr lang="en-US" sz="1600" b="1" dirty="0" smtClean="0">
              <a:latin typeface="Arial"/>
              <a:cs typeface="Arial"/>
            </a:endParaRPr>
          </a:p>
        </p:txBody>
      </p:sp>
      <p:graphicFrame>
        <p:nvGraphicFramePr>
          <p:cNvPr id="36875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7684"/>
              </p:ext>
            </p:extLst>
          </p:nvPr>
        </p:nvGraphicFramePr>
        <p:xfrm>
          <a:off x="6392863" y="1508125"/>
          <a:ext cx="2682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6" name="…quation" r:id="rId10" imgW="136800" imgH="191880" progId="Equation.3">
                  <p:embed/>
                </p:oleObj>
              </mc:Choice>
              <mc:Fallback>
                <p:oleObj name="…quation" r:id="rId10" imgW="13680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1508125"/>
                        <a:ext cx="26828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latin typeface="Arial"/>
                <a:cs typeface="Arial"/>
              </a:rPr>
              <a:t>Banff 2016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DBF73-605A-A943-9FE7-214DCCFD5E31}" type="slidenum">
              <a:rPr lang="fr-FR" smtClean="0">
                <a:latin typeface="Arial"/>
                <a:cs typeface="Arial"/>
              </a:rPr>
              <a:pPr>
                <a:defRPr/>
              </a:pPr>
              <a:t>3</a:t>
            </a:fld>
            <a:endParaRPr lang="fr-FR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0552" y="5661248"/>
            <a:ext cx="8640960" cy="1008112"/>
          </a:xfrm>
          <a:prstGeom prst="rect">
            <a:avLst/>
          </a:prstGeom>
        </p:spPr>
        <p:txBody>
          <a:bodyPr numCol="2"/>
          <a:lstStyle/>
          <a:p>
            <a:pPr>
              <a:defRPr/>
            </a:pPr>
            <a:r>
              <a:rPr lang="cs-CZ" i="0" dirty="0">
                <a:latin typeface="Arial"/>
                <a:cs typeface="Arial"/>
              </a:rPr>
              <a:t>[</a:t>
            </a:r>
            <a:r>
              <a:rPr lang="cs-CZ" sz="1200" i="0" dirty="0">
                <a:latin typeface="Arial"/>
                <a:cs typeface="Arial"/>
              </a:rPr>
              <a:t>1]  B. Podolsky, </a:t>
            </a:r>
            <a:r>
              <a:rPr lang="cs-CZ" sz="1200" i="0" dirty="0" err="1">
                <a:latin typeface="Arial"/>
                <a:cs typeface="Arial"/>
              </a:rPr>
              <a:t>Phys</a:t>
            </a:r>
            <a:r>
              <a:rPr lang="cs-CZ" sz="1200" i="0" dirty="0">
                <a:latin typeface="Arial"/>
                <a:cs typeface="Arial"/>
              </a:rPr>
              <a:t>. </a:t>
            </a:r>
            <a:r>
              <a:rPr lang="cs-CZ" sz="1200" i="0" dirty="0" err="1">
                <a:latin typeface="Arial"/>
                <a:cs typeface="Arial"/>
              </a:rPr>
              <a:t>Rev</a:t>
            </a:r>
            <a:r>
              <a:rPr lang="cs-CZ" sz="1200" i="0" dirty="0">
                <a:latin typeface="Arial"/>
                <a:cs typeface="Arial"/>
              </a:rPr>
              <a:t>. 32, 812 (1928).</a:t>
            </a:r>
          </a:p>
          <a:p>
            <a:pPr>
              <a:defRPr/>
            </a:pPr>
            <a:r>
              <a:rPr lang="en-US" sz="1200" i="0" dirty="0">
                <a:latin typeface="Arial"/>
                <a:cs typeface="Arial"/>
              </a:rPr>
              <a:t>[2]  A. </a:t>
            </a:r>
            <a:r>
              <a:rPr lang="en-US" sz="1200" i="0" dirty="0" err="1">
                <a:latin typeface="Arial"/>
                <a:cs typeface="Arial"/>
              </a:rPr>
              <a:t>Nauts</a:t>
            </a:r>
            <a:r>
              <a:rPr lang="en-US" sz="1200" i="0" dirty="0">
                <a:latin typeface="Arial"/>
                <a:cs typeface="Arial"/>
              </a:rPr>
              <a:t> and X. </a:t>
            </a:r>
            <a:r>
              <a:rPr lang="en-US" sz="1200" i="0" dirty="0" err="1">
                <a:latin typeface="Arial"/>
                <a:cs typeface="Arial"/>
              </a:rPr>
              <a:t>Chapuisat</a:t>
            </a:r>
            <a:r>
              <a:rPr lang="en-US" sz="1200" i="0" dirty="0">
                <a:latin typeface="Arial"/>
                <a:cs typeface="Arial"/>
              </a:rPr>
              <a:t>, Mol. Phys. 55, 1287 (1985).</a:t>
            </a:r>
          </a:p>
          <a:p>
            <a:pPr>
              <a:defRPr/>
            </a:pPr>
            <a:r>
              <a:rPr lang="en-US" sz="1200" i="0" dirty="0">
                <a:latin typeface="Arial"/>
                <a:cs typeface="Arial"/>
              </a:rPr>
              <a:t>[3]  J. </a:t>
            </a:r>
            <a:r>
              <a:rPr lang="en-US" sz="1200" i="0" dirty="0" err="1">
                <a:latin typeface="Arial"/>
                <a:cs typeface="Arial"/>
              </a:rPr>
              <a:t>Laane</a:t>
            </a:r>
            <a:r>
              <a:rPr lang="en-US" sz="1200" i="0" dirty="0">
                <a:latin typeface="Arial"/>
                <a:cs typeface="Arial"/>
              </a:rPr>
              <a:t> et </a:t>
            </a:r>
            <a:r>
              <a:rPr lang="en-US" sz="1200" i="0" dirty="0" err="1">
                <a:latin typeface="Arial"/>
                <a:cs typeface="Arial"/>
              </a:rPr>
              <a:t>al.,JMS</a:t>
            </a:r>
            <a:r>
              <a:rPr lang="en-US" sz="1200" i="0" dirty="0">
                <a:latin typeface="Arial"/>
                <a:cs typeface="Arial"/>
              </a:rPr>
              <a:t> 1982, 91, p286</a:t>
            </a:r>
          </a:p>
          <a:p>
            <a:pPr>
              <a:defRPr/>
            </a:pPr>
            <a:r>
              <a:rPr lang="fr-FR" sz="1200" i="0" dirty="0">
                <a:latin typeface="Arial"/>
                <a:cs typeface="Arial"/>
              </a:rPr>
              <a:t>[4] D. Lauvergnat et A. </a:t>
            </a:r>
            <a:r>
              <a:rPr lang="fr-FR" sz="1200" i="0" dirty="0" err="1">
                <a:latin typeface="Arial"/>
                <a:cs typeface="Arial"/>
              </a:rPr>
              <a:t>Nauts</a:t>
            </a:r>
            <a:r>
              <a:rPr lang="fr-FR" sz="1200" i="0" dirty="0">
                <a:latin typeface="Arial"/>
                <a:cs typeface="Arial"/>
              </a:rPr>
              <a:t>, JCP 116, p8560 (2002).</a:t>
            </a:r>
          </a:p>
          <a:p>
            <a:pPr>
              <a:defRPr/>
            </a:pPr>
            <a:r>
              <a:rPr lang="fr-FR" sz="1200" i="0" dirty="0">
                <a:latin typeface="Arial"/>
                <a:cs typeface="Arial"/>
              </a:rPr>
              <a:t>[5] X. </a:t>
            </a:r>
            <a:r>
              <a:rPr lang="fr-FR" sz="1200" i="0" dirty="0" err="1">
                <a:latin typeface="Arial"/>
                <a:cs typeface="Arial"/>
              </a:rPr>
              <a:t>Chapuisat</a:t>
            </a:r>
            <a:r>
              <a:rPr lang="fr-FR" sz="1200" i="0" dirty="0">
                <a:latin typeface="Arial"/>
                <a:cs typeface="Arial"/>
              </a:rPr>
              <a:t>, C. </a:t>
            </a:r>
            <a:r>
              <a:rPr lang="fr-FR" sz="1200" i="0" dirty="0" err="1">
                <a:latin typeface="Arial"/>
                <a:cs typeface="Arial"/>
              </a:rPr>
              <a:t>Iung</a:t>
            </a:r>
            <a:r>
              <a:rPr lang="fr-FR" sz="1200" i="0" dirty="0">
                <a:latin typeface="Arial"/>
                <a:cs typeface="Arial"/>
              </a:rPr>
              <a:t>, Phys. </a:t>
            </a:r>
            <a:r>
              <a:rPr lang="fr-FR" sz="1200" i="0" dirty="0" err="1">
                <a:latin typeface="Arial"/>
                <a:cs typeface="Arial"/>
              </a:rPr>
              <a:t>Rev</a:t>
            </a:r>
            <a:r>
              <a:rPr lang="fr-FR" sz="1200" i="0" dirty="0">
                <a:latin typeface="Arial"/>
                <a:cs typeface="Arial"/>
              </a:rPr>
              <a:t>. A 45, 6217–6235 (1992).</a:t>
            </a:r>
          </a:p>
          <a:p>
            <a:pPr>
              <a:defRPr/>
            </a:pPr>
            <a:r>
              <a:rPr lang="fr-FR" sz="1200" i="0" dirty="0">
                <a:latin typeface="Arial"/>
                <a:cs typeface="Arial"/>
              </a:rPr>
              <a:t>[6] </a:t>
            </a:r>
            <a:r>
              <a:rPr lang="en-US" sz="1200" i="0" dirty="0">
                <a:latin typeface="Arial"/>
                <a:cs typeface="Arial"/>
              </a:rPr>
              <a:t>F. </a:t>
            </a:r>
            <a:r>
              <a:rPr lang="en-US" sz="1200" i="0" dirty="0" err="1">
                <a:latin typeface="Arial"/>
                <a:cs typeface="Arial"/>
              </a:rPr>
              <a:t>Gatti</a:t>
            </a:r>
            <a:r>
              <a:rPr lang="en-US" sz="1200" i="0" dirty="0">
                <a:latin typeface="Arial"/>
                <a:cs typeface="Arial"/>
              </a:rPr>
              <a:t>, C. </a:t>
            </a:r>
            <a:r>
              <a:rPr lang="en-US" sz="1200" i="0" dirty="0" err="1">
                <a:latin typeface="Arial"/>
                <a:cs typeface="Arial"/>
              </a:rPr>
              <a:t>Iung</a:t>
            </a:r>
            <a:r>
              <a:rPr lang="en-US" sz="1200" i="0" dirty="0">
                <a:latin typeface="Arial"/>
                <a:cs typeface="Arial"/>
              </a:rPr>
              <a:t>  Phys. Rep. 484 1–69 (2009).</a:t>
            </a:r>
          </a:p>
          <a:p>
            <a:pPr>
              <a:defRPr/>
            </a:pPr>
            <a:r>
              <a:rPr lang="fr-FR" sz="1200" i="0" dirty="0">
                <a:latin typeface="Arial"/>
                <a:cs typeface="Arial"/>
              </a:rPr>
              <a:t>[7] 	M. </a:t>
            </a:r>
            <a:r>
              <a:rPr lang="fr-FR" sz="1200" i="0" dirty="0" err="1">
                <a:latin typeface="Arial"/>
                <a:cs typeface="Arial"/>
              </a:rPr>
              <a:t>Ndong</a:t>
            </a:r>
            <a:r>
              <a:rPr lang="fr-FR" sz="1200" i="0" dirty="0">
                <a:latin typeface="Arial"/>
                <a:cs typeface="Arial"/>
              </a:rPr>
              <a:t>, L. Joubert-</a:t>
            </a:r>
            <a:r>
              <a:rPr lang="fr-FR" sz="1200" i="0" dirty="0" err="1">
                <a:latin typeface="Arial"/>
                <a:cs typeface="Arial"/>
              </a:rPr>
              <a:t>Doriol</a:t>
            </a:r>
            <a:r>
              <a:rPr lang="fr-FR" sz="1200" i="0" dirty="0">
                <a:latin typeface="Arial"/>
                <a:cs typeface="Arial"/>
              </a:rPr>
              <a:t>, H.-D. Meyer, A. </a:t>
            </a:r>
            <a:r>
              <a:rPr lang="fr-FR" sz="1200" i="0" dirty="0" err="1">
                <a:latin typeface="Arial"/>
                <a:cs typeface="Arial"/>
              </a:rPr>
              <a:t>Nauts</a:t>
            </a:r>
            <a:r>
              <a:rPr lang="fr-FR" sz="1200" i="0" dirty="0">
                <a:latin typeface="Arial"/>
                <a:cs typeface="Arial"/>
              </a:rPr>
              <a:t>, F. Gatti, D. Lauvergnat, JCP 136, p034107, (2012)</a:t>
            </a:r>
            <a:r>
              <a:rPr lang="fr-FR" sz="1200" i="0" dirty="0" smtClean="0">
                <a:latin typeface="Arial"/>
                <a:cs typeface="Arial"/>
              </a:rPr>
              <a:t>.</a:t>
            </a:r>
          </a:p>
          <a:p>
            <a:pPr>
              <a:defRPr/>
            </a:pPr>
            <a:r>
              <a:rPr lang="fr-FR" sz="1200" i="0" dirty="0" smtClean="0">
                <a:latin typeface="Arial"/>
                <a:cs typeface="Arial"/>
              </a:rPr>
              <a:t>[8] </a:t>
            </a:r>
            <a:r>
              <a:rPr lang="en-US" sz="1200" i="0" dirty="0" smtClean="0">
                <a:latin typeface="Arial"/>
                <a:cs typeface="Arial"/>
              </a:rPr>
              <a:t>Wang and </a:t>
            </a:r>
            <a:r>
              <a:rPr lang="en-US" sz="1200" i="0" dirty="0">
                <a:latin typeface="Arial"/>
                <a:cs typeface="Arial"/>
              </a:rPr>
              <a:t>Carrington, </a:t>
            </a:r>
            <a:r>
              <a:rPr lang="en-US" sz="1200" i="0" dirty="0" smtClean="0">
                <a:latin typeface="Arial"/>
                <a:cs typeface="Arial"/>
              </a:rPr>
              <a:t>JCP </a:t>
            </a:r>
            <a:r>
              <a:rPr lang="en-US" sz="1200" i="0" dirty="0">
                <a:latin typeface="Arial"/>
                <a:cs typeface="Arial"/>
              </a:rPr>
              <a:t>113, 7097 (2000).</a:t>
            </a:r>
            <a:endParaRPr lang="fr-FR" sz="1200" i="0" dirty="0">
              <a:latin typeface="Arial"/>
              <a:cs typeface="Arial"/>
            </a:endParaRPr>
          </a:p>
          <a:p>
            <a:pPr>
              <a:defRPr/>
            </a:pPr>
            <a:endParaRPr lang="cs-CZ" sz="1200" dirty="0">
              <a:latin typeface="Arial"/>
              <a:cs typeface="Arial"/>
            </a:endParaRPr>
          </a:p>
        </p:txBody>
      </p:sp>
      <p:graphicFrame>
        <p:nvGraphicFramePr>
          <p:cNvPr id="368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74744"/>
              </p:ext>
            </p:extLst>
          </p:nvPr>
        </p:nvGraphicFramePr>
        <p:xfrm>
          <a:off x="1757363" y="4275138"/>
          <a:ext cx="3095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7" name="…quation" r:id="rId12" imgW="182520" imgH="219240" progId="Equation.3">
                  <p:embed/>
                </p:oleObj>
              </mc:Choice>
              <mc:Fallback>
                <p:oleObj name="…quation" r:id="rId12" imgW="182520" imgH="2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275138"/>
                        <a:ext cx="30956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096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800" dirty="0" smtClean="0">
                <a:latin typeface="Arial"/>
                <a:cs typeface="Arial"/>
              </a:rPr>
              <a:t>Comparison: numerical / analytical KEO</a:t>
            </a:r>
          </a:p>
        </p:txBody>
      </p:sp>
      <p:sp>
        <p:nvSpPr>
          <p:cNvPr id="22538" name="ZoneTexte 14"/>
          <p:cNvSpPr txBox="1">
            <a:spLocks noChangeArrowheads="1"/>
          </p:cNvSpPr>
          <p:nvPr/>
        </p:nvSpPr>
        <p:spPr bwMode="auto">
          <a:xfrm>
            <a:off x="6392863" y="2403475"/>
            <a:ext cx="33846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We can get the analytical expression of KEO of the </a:t>
            </a:r>
            <a:r>
              <a:rPr lang="en-US" sz="1600" b="1" dirty="0" err="1" smtClean="0">
                <a:latin typeface="Arial" charset="0"/>
                <a:cs typeface="Arial" charset="0"/>
              </a:rPr>
              <a:t>benzopyran</a:t>
            </a:r>
            <a:r>
              <a:rPr lang="en-US" sz="1600" b="1" dirty="0" smtClean="0">
                <a:latin typeface="Arial" charset="0"/>
                <a:cs typeface="Arial" charset="0"/>
              </a:rPr>
              <a:t> using </a:t>
            </a:r>
            <a:r>
              <a:rPr lang="en-US" sz="1600" b="1" dirty="0" err="1" smtClean="0">
                <a:latin typeface="Arial" charset="0"/>
                <a:cs typeface="Arial" charset="0"/>
              </a:rPr>
              <a:t>polysherical</a:t>
            </a:r>
            <a:r>
              <a:rPr lang="en-US" sz="1600" b="1" dirty="0" smtClean="0">
                <a:latin typeface="Arial" charset="0"/>
                <a:cs typeface="Arial" charset="0"/>
              </a:rPr>
              <a:t> coordinates with </a:t>
            </a:r>
            <a:r>
              <a:rPr lang="fr-FR" sz="1600" b="1" cap="small" dirty="0">
                <a:solidFill>
                  <a:srgbClr val="FF0000"/>
                </a:solidFill>
                <a:latin typeface="Arial" charset="0"/>
                <a:cs typeface="Arial" charset="0"/>
              </a:rPr>
              <a:t>Tana</a:t>
            </a:r>
            <a:r>
              <a:rPr lang="en-US" sz="1600" b="1" dirty="0" smtClean="0"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For a given geometry the metric tensor (G) obtained analytically and numerically are identical. The largest difference is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-18</a:t>
            </a:r>
            <a:r>
              <a:rPr lang="en-US" sz="1600" b="1" i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au  </a:t>
            </a:r>
            <a:r>
              <a:rPr lang="en-US" sz="1600" b="1" i="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sz="1600" b="1" i="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~10</a:t>
            </a:r>
            <a:r>
              <a:rPr lang="en-US" sz="1600" b="1" i="0" u="sng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-12 </a:t>
            </a:r>
            <a:r>
              <a:rPr lang="en-US" sz="1600" b="1" i="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cm</a:t>
            </a:r>
            <a:r>
              <a:rPr lang="en-US" sz="1600" b="1" i="0" u="sng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-1</a:t>
            </a:r>
            <a:r>
              <a:rPr lang="en-US" sz="1600" b="1" i="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 </a:t>
            </a:r>
            <a:endParaRPr lang="en-US" sz="1600" b="1" i="0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D8D30-EE63-B342-9957-B0E4FB17FB5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26629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16113"/>
            <a:ext cx="59896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313040" y="5085184"/>
            <a:ext cx="4320480" cy="150246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Arial"/>
                <a:cs typeface="Arial"/>
              </a:rPr>
              <a:t>For this system, </a:t>
            </a:r>
            <a:r>
              <a:rPr lang="en-US" sz="1600" dirty="0" err="1" smtClean="0">
                <a:latin typeface="Arial"/>
                <a:cs typeface="Arial"/>
              </a:rPr>
              <a:t>cpu</a:t>
            </a:r>
            <a:r>
              <a:rPr lang="en-US" sz="1600" dirty="0" smtClean="0">
                <a:latin typeface="Arial"/>
                <a:cs typeface="Arial"/>
              </a:rPr>
              <a:t> time </a:t>
            </a:r>
            <a:r>
              <a:rPr lang="en-US" sz="1600" dirty="0">
                <a:latin typeface="Arial"/>
                <a:cs typeface="Arial"/>
              </a:rPr>
              <a:t>: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cap="small" dirty="0" err="1" smtClean="0">
                <a:latin typeface="Arial"/>
                <a:cs typeface="Arial"/>
              </a:rPr>
              <a:t>Tnum</a:t>
            </a:r>
            <a:r>
              <a:rPr lang="en-US" dirty="0" smtClean="0">
                <a:latin typeface="Arial"/>
                <a:cs typeface="Arial"/>
              </a:rPr>
              <a:t> evaluation: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4 s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cap="small" dirty="0" err="1" smtClean="0">
                <a:latin typeface="Arial"/>
                <a:cs typeface="Arial"/>
              </a:rPr>
              <a:t>Tana</a:t>
            </a:r>
            <a:r>
              <a:rPr lang="en-US" dirty="0" smtClean="0">
                <a:latin typeface="Arial"/>
                <a:cs typeface="Arial"/>
              </a:rPr>
              <a:t> calculation: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8 min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For this system, </a:t>
            </a:r>
            <a:r>
              <a:rPr lang="en-US" dirty="0" smtClean="0">
                <a:latin typeface="Arial"/>
                <a:cs typeface="Arial"/>
              </a:rPr>
              <a:t>number of terms (MCTDH format):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5481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957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315200" cy="369887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latin typeface="Arial"/>
                <a:cs typeface="Arial"/>
              </a:rPr>
              <a:t>To calculate          , we need two expansions: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>
                <a:latin typeface="Arial"/>
                <a:cs typeface="Arial"/>
              </a:rPr>
              <a:t>	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  <a:defRPr/>
            </a:pPr>
            <a:endParaRPr lang="en-US" sz="1800" dirty="0">
              <a:latin typeface="Arial"/>
              <a:cs typeface="Arial"/>
            </a:endParaRPr>
          </a:p>
        </p:txBody>
      </p:sp>
      <p:graphicFrame>
        <p:nvGraphicFramePr>
          <p:cNvPr id="18434" name="Objet 24"/>
          <p:cNvGraphicFramePr>
            <a:graphicFrameLocks noChangeAspect="1"/>
          </p:cNvGraphicFramePr>
          <p:nvPr/>
        </p:nvGraphicFramePr>
        <p:xfrm>
          <a:off x="2316163" y="2170113"/>
          <a:ext cx="4724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5" name="Document" r:id="rId6" imgW="3135960" imgH="905040" progId="Word.Document.12">
                  <p:embed/>
                </p:oleObj>
              </mc:Choice>
              <mc:Fallback>
                <p:oleObj name="Document" r:id="rId6" imgW="3135960" imgH="9050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2170113"/>
                        <a:ext cx="47244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t 24"/>
          <p:cNvGraphicFramePr>
            <a:graphicFrameLocks noChangeAspect="1"/>
          </p:cNvGraphicFramePr>
          <p:nvPr/>
        </p:nvGraphicFramePr>
        <p:xfrm>
          <a:off x="2360613" y="3582988"/>
          <a:ext cx="47244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6" name="Document" r:id="rId9" imgW="3135960" imgH="1078560" progId="Word.Document.12">
                  <p:embed/>
                </p:oleObj>
              </mc:Choice>
              <mc:Fallback>
                <p:oleObj name="Document" r:id="rId9" imgW="3135960" imgH="10785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3582988"/>
                        <a:ext cx="4724400" cy="163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Quantum Dynamics with full grid/basis representations</a:t>
            </a:r>
          </a:p>
        </p:txBody>
      </p:sp>
      <p:sp>
        <p:nvSpPr>
          <p:cNvPr id="461836" name="AutoShape 12"/>
          <p:cNvSpPr>
            <a:spLocks noChangeArrowheads="1"/>
          </p:cNvSpPr>
          <p:nvPr/>
        </p:nvSpPr>
        <p:spPr bwMode="auto">
          <a:xfrm>
            <a:off x="7256463" y="2060575"/>
            <a:ext cx="1225550" cy="576263"/>
          </a:xfrm>
          <a:prstGeom prst="wedgeRoundRectCallout">
            <a:avLst>
              <a:gd name="adj1" fmla="val -105989"/>
              <a:gd name="adj2" fmla="val 24164"/>
              <a:gd name="adj3" fmla="val 16667"/>
            </a:avLst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i="0" dirty="0">
                <a:latin typeface="Symbol" charset="2"/>
                <a:cs typeface="Symbol" charset="2"/>
              </a:rPr>
              <a:t>Y</a:t>
            </a:r>
            <a:r>
              <a:rPr lang="en-US" sz="1600" i="0" dirty="0">
                <a:latin typeface="Arial"/>
                <a:cs typeface="Arial"/>
              </a:rPr>
              <a:t> on the Basis</a:t>
            </a:r>
          </a:p>
        </p:txBody>
      </p:sp>
      <p:sp>
        <p:nvSpPr>
          <p:cNvPr id="461841" name="AutoShape 17"/>
          <p:cNvSpPr>
            <a:spLocks noChangeArrowheads="1"/>
          </p:cNvSpPr>
          <p:nvPr/>
        </p:nvSpPr>
        <p:spPr bwMode="auto">
          <a:xfrm>
            <a:off x="920750" y="2133600"/>
            <a:ext cx="1390650" cy="503238"/>
          </a:xfrm>
          <a:prstGeom prst="wedgeRoundRectCallout">
            <a:avLst>
              <a:gd name="adj1" fmla="val 84545"/>
              <a:gd name="adj2" fmla="val 26326"/>
              <a:gd name="adj3" fmla="val 16667"/>
            </a:avLst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i="0" dirty="0">
                <a:latin typeface="Symbol" charset="2"/>
                <a:cs typeface="Symbol" charset="2"/>
              </a:rPr>
              <a:t>Y</a:t>
            </a:r>
            <a:r>
              <a:rPr lang="en-US" sz="1600" i="0" dirty="0">
                <a:latin typeface="Arial"/>
                <a:cs typeface="Arial"/>
              </a:rPr>
              <a:t> on the Grid</a:t>
            </a:r>
          </a:p>
        </p:txBody>
      </p:sp>
      <p:sp>
        <p:nvSpPr>
          <p:cNvPr id="461849" name="Rectangle 25"/>
          <p:cNvSpPr>
            <a:spLocks noChangeArrowheads="1"/>
          </p:cNvSpPr>
          <p:nvPr/>
        </p:nvSpPr>
        <p:spPr bwMode="auto">
          <a:xfrm>
            <a:off x="5105400" y="29718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>
              <a:latin typeface="Arial"/>
              <a:cs typeface="Arial"/>
            </a:endParaRPr>
          </a:p>
        </p:txBody>
      </p:sp>
      <p:sp>
        <p:nvSpPr>
          <p:cNvPr id="461846" name="Rectangle 22"/>
          <p:cNvSpPr>
            <a:spLocks noChangeArrowheads="1"/>
          </p:cNvSpPr>
          <p:nvPr/>
        </p:nvSpPr>
        <p:spPr bwMode="auto">
          <a:xfrm>
            <a:off x="488950" y="5445125"/>
            <a:ext cx="7127875" cy="108108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0" dirty="0">
                <a:solidFill>
                  <a:srgbClr val="000000"/>
                </a:solidFill>
                <a:latin typeface="Arial"/>
                <a:cs typeface="Arial"/>
              </a:rPr>
              <a:t>Two bottle-necks: </a:t>
            </a:r>
            <a:r>
              <a:rPr lang="en-US" sz="1600" i="0" dirty="0">
                <a:solidFill>
                  <a:srgbClr val="FF0000"/>
                </a:solidFill>
                <a:latin typeface="Arial"/>
                <a:cs typeface="Arial"/>
              </a:rPr>
              <a:t>the direct-product basis set and the grid grow exponentially </a:t>
            </a:r>
            <a:endParaRPr lang="en-US" altLang="ja-JP" sz="1600" i="0" baseline="30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4625">
              <a:buFontTx/>
              <a:buChar char="•"/>
              <a:defRPr/>
            </a:pPr>
            <a:r>
              <a:rPr lang="en-US" sz="1600" i="0" dirty="0">
                <a:latin typeface="Arial"/>
                <a:cs typeface="Arial"/>
              </a:rPr>
              <a:t>For the basis, one needs some contraction schemes (relatively easy)</a:t>
            </a:r>
            <a:endParaRPr lang="en-US" altLang="ja-JP" sz="1600" i="0" dirty="0">
              <a:latin typeface="Arial"/>
              <a:cs typeface="Arial"/>
            </a:endParaRPr>
          </a:p>
          <a:p>
            <a:pPr marL="174625">
              <a:buFontTx/>
              <a:buChar char="•"/>
              <a:defRPr/>
            </a:pPr>
            <a:r>
              <a:rPr lang="en-US" sz="1600" i="0" dirty="0">
                <a:solidFill>
                  <a:srgbClr val="FF0000"/>
                </a:solidFill>
                <a:latin typeface="Arial"/>
                <a:cs typeface="Arial"/>
              </a:rPr>
              <a:t>For the grid, one needs another approach than the usual direct-product grid</a:t>
            </a:r>
          </a:p>
        </p:txBody>
      </p:sp>
      <p:cxnSp>
        <p:nvCxnSpPr>
          <p:cNvPr id="461851" name="AutoShape 27"/>
          <p:cNvCxnSpPr>
            <a:cxnSpLocks noChangeShapeType="1"/>
          </p:cNvCxnSpPr>
          <p:nvPr/>
        </p:nvCxnSpPr>
        <p:spPr bwMode="auto">
          <a:xfrm flipV="1">
            <a:off x="4592638" y="2924175"/>
            <a:ext cx="17462" cy="936625"/>
          </a:xfrm>
          <a:prstGeom prst="straightConnector1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442" name="Object 23"/>
          <p:cNvGraphicFramePr>
            <a:graphicFrameLocks noChangeAspect="1"/>
          </p:cNvGraphicFramePr>
          <p:nvPr/>
        </p:nvGraphicFramePr>
        <p:xfrm>
          <a:off x="2865438" y="1639888"/>
          <a:ext cx="5413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7" name="…quation" r:id="rId11" imgW="319680" imgH="219240" progId="Equation.3">
                  <p:embed/>
                </p:oleObj>
              </mc:Choice>
              <mc:Fallback>
                <p:oleObj name="…quation" r:id="rId11" imgW="319680" imgH="2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1639888"/>
                        <a:ext cx="541337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latin typeface="Arial"/>
                <a:cs typeface="Arial"/>
              </a:rPr>
              <a:t>Banff 2016</a:t>
            </a:r>
            <a:endParaRPr lang="fr-FR"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EFFDF-6FF2-EA4E-BA20-0DB1366715F6}" type="slidenum">
              <a:rPr lang="fr-FR" smtClean="0">
                <a:latin typeface="Arial"/>
                <a:cs typeface="Arial"/>
              </a:rPr>
              <a:pPr>
                <a:defRPr/>
              </a:pPr>
              <a:t>5</a:t>
            </a:fld>
            <a:endParaRPr lang="fr-FR">
              <a:latin typeface="Arial"/>
              <a:cs typeface="Arial"/>
            </a:endParaRPr>
          </a:p>
        </p:txBody>
      </p:sp>
      <p:grpSp>
        <p:nvGrpSpPr>
          <p:cNvPr id="21" name="Grouper 20"/>
          <p:cNvGrpSpPr>
            <a:grpSpLocks/>
          </p:cNvGrpSpPr>
          <p:nvPr/>
        </p:nvGrpSpPr>
        <p:grpSpPr bwMode="auto">
          <a:xfrm>
            <a:off x="7681913" y="5475288"/>
            <a:ext cx="2024062" cy="906462"/>
            <a:chOff x="3326442" y="5580375"/>
            <a:chExt cx="2736850" cy="981947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3326442" y="5580375"/>
              <a:ext cx="2736850" cy="98194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01700" algn="r">
                <a:defRPr/>
              </a:pPr>
              <a:endParaRPr lang="en-US" i="0" dirty="0">
                <a:latin typeface="Arial"/>
                <a:cs typeface="Arial"/>
              </a:endParaRPr>
            </a:p>
            <a:p>
              <a:pPr marL="452438" algn="r">
                <a:defRPr/>
              </a:pPr>
              <a:r>
                <a:rPr lang="en-US" i="0" dirty="0">
                  <a:latin typeface="Arial"/>
                  <a:cs typeface="Arial"/>
                </a:rPr>
                <a:t>The “</a:t>
              </a:r>
              <a:r>
                <a:rPr lang="en-US" altLang="ja-JP" i="0" dirty="0">
                  <a:solidFill>
                    <a:srgbClr val="FF0000"/>
                  </a:solidFill>
                  <a:latin typeface="Arial"/>
                  <a:cs typeface="Arial"/>
                </a:rPr>
                <a:t>curse</a:t>
              </a:r>
              <a:r>
                <a:rPr lang="en-US" i="0" dirty="0">
                  <a:latin typeface="Arial"/>
                  <a:cs typeface="Arial"/>
                </a:rPr>
                <a:t>”</a:t>
              </a:r>
              <a:r>
                <a:rPr lang="en-US" altLang="ja-JP" i="0" dirty="0">
                  <a:latin typeface="Arial"/>
                  <a:cs typeface="Arial"/>
                </a:rPr>
                <a:t> of dimensionality</a:t>
              </a:r>
            </a:p>
            <a:p>
              <a:pPr marL="901700" algn="r">
                <a:defRPr/>
              </a:pPr>
              <a:endParaRPr lang="en-US" sz="1100" i="0" dirty="0">
                <a:latin typeface="Arial"/>
                <a:cs typeface="Arial"/>
              </a:endParaRPr>
            </a:p>
          </p:txBody>
        </p:sp>
        <p:sp>
          <p:nvSpPr>
            <p:cNvPr id="18447" name="Triangle isocèle 13"/>
            <p:cNvSpPr>
              <a:spLocks noChangeArrowheads="1"/>
            </p:cNvSpPr>
            <p:nvPr/>
          </p:nvSpPr>
          <p:spPr bwMode="auto">
            <a:xfrm>
              <a:off x="3555341" y="5782279"/>
              <a:ext cx="647700" cy="57626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ctr"/>
              <a:endParaRPr lang="fr-FR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448" name="ZoneTexte 14"/>
            <p:cNvSpPr txBox="1">
              <a:spLocks noChangeArrowheads="1"/>
            </p:cNvSpPr>
            <p:nvPr/>
          </p:nvSpPr>
          <p:spPr bwMode="auto">
            <a:xfrm>
              <a:off x="3680956" y="5851614"/>
              <a:ext cx="403862" cy="58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2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!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30933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15925" y="1700213"/>
            <a:ext cx="8785225" cy="4613275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Basis functions are still expressed </a:t>
            </a:r>
          </a:p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as a product:</a:t>
            </a: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but they are selected such that:</a:t>
            </a: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Ex</a:t>
            </a:r>
            <a:r>
              <a:rPr lang="en-US" sz="1800" i="0" baseline="-25000" dirty="0" smtClean="0">
                <a:latin typeface="Arial"/>
                <a:cs typeface="Arial"/>
              </a:rPr>
              <a:t>1</a:t>
            </a:r>
            <a:r>
              <a:rPr lang="en-US" sz="1800" i="0" dirty="0" smtClean="0">
                <a:latin typeface="Arial"/>
                <a:cs typeface="Arial"/>
              </a:rPr>
              <a:t>: selection in terms of excitation or polynomial degree:</a:t>
            </a: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Ex</a:t>
            </a:r>
            <a:r>
              <a:rPr lang="en-US" sz="1800" i="0" baseline="-25000" dirty="0" smtClean="0">
                <a:latin typeface="Arial"/>
                <a:cs typeface="Arial"/>
              </a:rPr>
              <a:t>2</a:t>
            </a:r>
            <a:r>
              <a:rPr lang="en-US" sz="1800" i="0" dirty="0" smtClean="0">
                <a:latin typeface="Arial"/>
                <a:cs typeface="Arial"/>
              </a:rPr>
              <a:t>: other selection:</a:t>
            </a: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</p:txBody>
      </p:sp>
      <p:sp>
        <p:nvSpPr>
          <p:cNvPr id="270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763000" cy="762000"/>
          </a:xfrm>
        </p:spPr>
        <p:txBody>
          <a:bodyPr lIns="92160" tIns="46080" rIns="92160" bIns="46080"/>
          <a:lstStyle/>
          <a:p>
            <a: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>
                <a:latin typeface="Arial"/>
                <a:cs typeface="Arial"/>
              </a:rPr>
              <a:t>non-DP basis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Banff 2016</a:t>
            </a: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A1924-4E3A-9645-963D-3C30E4E2229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graphicFrame>
        <p:nvGraphicFramePr>
          <p:cNvPr id="26630" name="Objet 24"/>
          <p:cNvGraphicFramePr>
            <a:graphicFrameLocks noChangeAspect="1"/>
          </p:cNvGraphicFramePr>
          <p:nvPr/>
        </p:nvGraphicFramePr>
        <p:xfrm>
          <a:off x="4886325" y="2565400"/>
          <a:ext cx="3505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2" name="Document" r:id="rId5" imgW="2322000" imgH="383760" progId="Word.Document.12">
                  <p:embed/>
                </p:oleObj>
              </mc:Choice>
              <mc:Fallback>
                <p:oleObj name="Document" r:id="rId5" imgW="2322000" imgH="3837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565400"/>
                        <a:ext cx="350520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t 24"/>
          <p:cNvGraphicFramePr>
            <a:graphicFrameLocks noChangeAspect="1"/>
          </p:cNvGraphicFramePr>
          <p:nvPr/>
        </p:nvGraphicFramePr>
        <p:xfrm>
          <a:off x="631825" y="4005263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3" name="Document" r:id="rId8" imgW="978120" imgH="191880" progId="Word.Document.12">
                  <p:embed/>
                </p:oleObj>
              </mc:Choice>
              <mc:Fallback>
                <p:oleObj name="Document" r:id="rId8" imgW="97812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4005263"/>
                        <a:ext cx="1485900" cy="30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t 24"/>
          <p:cNvGraphicFramePr>
            <a:graphicFrameLocks noChangeAspect="1"/>
          </p:cNvGraphicFramePr>
          <p:nvPr/>
        </p:nvGraphicFramePr>
        <p:xfrm>
          <a:off x="4881563" y="1844675"/>
          <a:ext cx="392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4" name="Document" r:id="rId11" imgW="2605680" imgH="191880" progId="Word.Document.12">
                  <p:embed/>
                </p:oleObj>
              </mc:Choice>
              <mc:Fallback>
                <p:oleObj name="Document" r:id="rId11" imgW="260568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1844675"/>
                        <a:ext cx="3924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90563" y="4908550"/>
          <a:ext cx="3168652" cy="792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163"/>
                <a:gridCol w="792163"/>
                <a:gridCol w="792163"/>
                <a:gridCol w="792163"/>
              </a:tblGrid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    </a:t>
                      </a:r>
                      <a:endParaRPr lang="fr-FR" sz="1800" dirty="0"/>
                    </a:p>
                  </a:txBody>
                  <a:tcPr marL="91449" marR="91449" marT="45724" marB="45724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</a:t>
                      </a:r>
                      <a:r>
                        <a:rPr lang="fr-FR" sz="1800" baseline="0" dirty="0" smtClean="0"/>
                        <a:t>  2  3</a:t>
                      </a:r>
                      <a:endParaRPr lang="fr-FR" sz="1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1800" dirty="0" smtClean="0"/>
                        <a:t>4  5</a:t>
                      </a:r>
                      <a:endParaRPr lang="fr-FR" sz="1800" dirty="0"/>
                    </a:p>
                  </a:txBody>
                  <a:tcPr marL="91449" marR="91449" marT="45724" marB="45724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6  7</a:t>
                      </a:r>
                      <a:endParaRPr lang="fr-FR" sz="1800" dirty="0"/>
                    </a:p>
                  </a:txBody>
                  <a:tcPr marL="91449" marR="91449" marT="45724" marB="45724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    </a:t>
                      </a:r>
                      <a:endParaRPr lang="fr-FR" sz="1800" dirty="0"/>
                    </a:p>
                  </a:txBody>
                  <a:tcPr marL="91449" marR="91449" marT="45724" marB="45724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0  0  0</a:t>
                      </a:r>
                      <a:endParaRPr lang="fr-FR" sz="1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1  1</a:t>
                      </a:r>
                      <a:endParaRPr lang="fr-FR" sz="1800" dirty="0"/>
                    </a:p>
                  </a:txBody>
                  <a:tcPr marL="91449" marR="91449" marT="45724" marB="45724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2  2</a:t>
                      </a:r>
                      <a:endParaRPr lang="fr-FR" sz="1800" dirty="0"/>
                    </a:p>
                  </a:txBody>
                  <a:tcPr marL="91449" marR="91449" marT="45724" marB="45724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644" name="Objet 24"/>
          <p:cNvGraphicFramePr>
            <a:graphicFrameLocks noChangeAspect="1"/>
          </p:cNvGraphicFramePr>
          <p:nvPr/>
        </p:nvGraphicFramePr>
        <p:xfrm>
          <a:off x="1004888" y="534035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5" name="Document" r:id="rId14" imgW="978120" imgH="191880" progId="Word.Document.12">
                  <p:embed/>
                </p:oleObj>
              </mc:Choice>
              <mc:Fallback>
                <p:oleObj name="Document" r:id="rId14" imgW="97812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34035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5" name="Objet 24"/>
          <p:cNvGraphicFramePr>
            <a:graphicFrameLocks noChangeAspect="1"/>
          </p:cNvGraphicFramePr>
          <p:nvPr/>
        </p:nvGraphicFramePr>
        <p:xfrm>
          <a:off x="1004888" y="4979988"/>
          <a:ext cx="148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6" name="Document" r:id="rId17" imgW="978120" imgH="164520" progId="Word.Document.12">
                  <p:embed/>
                </p:oleObj>
              </mc:Choice>
              <mc:Fallback>
                <p:oleObj name="Document" r:id="rId17" imgW="978120" imgH="1645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4979988"/>
                        <a:ext cx="14859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31825" y="4868863"/>
            <a:ext cx="3298825" cy="863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905328" y="3501008"/>
            <a:ext cx="1728192" cy="864096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Selection equivalent to </a:t>
            </a:r>
            <a:r>
              <a:rPr lang="en-US" dirty="0" smtClean="0">
                <a:latin typeface="Arial"/>
                <a:cs typeface="Arial"/>
              </a:rPr>
              <a:t>the pruned </a:t>
            </a:r>
            <a:r>
              <a:rPr lang="en-US" dirty="0">
                <a:latin typeface="Arial"/>
                <a:cs typeface="Arial"/>
              </a:rPr>
              <a:t>basis set of T. Carrington</a:t>
            </a:r>
          </a:p>
        </p:txBody>
      </p:sp>
      <p:cxnSp>
        <p:nvCxnSpPr>
          <p:cNvPr id="16" name="AutoShape 66"/>
          <p:cNvCxnSpPr>
            <a:cxnSpLocks noChangeShapeType="1"/>
            <a:stCxn id="15" idx="0"/>
            <a:endCxn id="26630" idx="3"/>
          </p:cNvCxnSpPr>
          <p:nvPr/>
        </p:nvCxnSpPr>
        <p:spPr bwMode="auto">
          <a:xfrm rot="16200000" flipV="1">
            <a:off x="8260309" y="2991892"/>
            <a:ext cx="640333" cy="377899"/>
          </a:xfrm>
          <a:prstGeom prst="bentConnector2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74711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68388" y="1608138"/>
            <a:ext cx="7485062" cy="4916487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Using partial transformation for a given,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sz="1800" i="0" dirty="0" smtClean="0">
                <a:latin typeface="Arial"/>
                <a:cs typeface="Arial"/>
              </a:rPr>
              <a:t>: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>
                <a:latin typeface="Arial"/>
                <a:cs typeface="Arial"/>
              </a:rPr>
              <a:t> </a:t>
            </a:r>
            <a:r>
              <a:rPr lang="en-US" sz="1800" i="0" dirty="0" smtClean="0">
                <a:latin typeface="Arial"/>
                <a:cs typeface="Arial"/>
              </a:rPr>
              <a:t>  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smtClean="0">
                <a:latin typeface="Arial"/>
                <a:cs typeface="Arial"/>
              </a:rPr>
              <a:t>Basis ⇒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G</a:t>
            </a:r>
            <a:r>
              <a:rPr lang="en-US" sz="2400" dirty="0" smtClean="0">
                <a:latin typeface="Arial"/>
                <a:cs typeface="Arial"/>
              </a:rPr>
              <a:t>rid, with non-DP Basis and DP Grid: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Efficient way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1208088" y="3933825"/>
            <a:ext cx="7273925" cy="237911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i="0" dirty="0">
                <a:latin typeface="Arial"/>
                <a:cs typeface="Arial"/>
              </a:rPr>
              <a:t>The number of operations is smaller:</a:t>
            </a:r>
          </a:p>
          <a:p>
            <a:pPr algn="just">
              <a:defRPr/>
            </a:pPr>
            <a:endParaRPr lang="en-US" sz="1800" i="0" dirty="0">
              <a:latin typeface="Arial"/>
              <a:cs typeface="Arial"/>
            </a:endParaRPr>
          </a:p>
          <a:p>
            <a:pPr algn="just">
              <a:defRPr/>
            </a:pPr>
            <a:endParaRPr lang="en-US" sz="1800" i="0" dirty="0">
              <a:latin typeface="Arial"/>
              <a:cs typeface="Arial"/>
            </a:endParaRPr>
          </a:p>
          <a:p>
            <a:pPr algn="just">
              <a:defRPr/>
            </a:pPr>
            <a:r>
              <a:rPr lang="en-US" sz="1800" i="0" dirty="0">
                <a:latin typeface="Arial"/>
                <a:cs typeface="Arial"/>
              </a:rPr>
              <a:t>Ex: </a:t>
            </a:r>
            <a:r>
              <a:rPr lang="en-US" sz="1800" i="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sz="1800" i="0" baseline="-250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sz="1800" i="0" dirty="0">
                <a:latin typeface="Arial"/>
                <a:cs typeface="Arial"/>
              </a:rPr>
              <a:t>=9 and </a:t>
            </a:r>
            <a:r>
              <a:rPr lang="en-US" sz="1800" i="0" dirty="0" err="1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lang="en-US" sz="1800" i="0" baseline="-25000" dirty="0" err="1">
                <a:solidFill>
                  <a:srgbClr val="660066"/>
                </a:solidFill>
                <a:latin typeface="Arial"/>
                <a:cs typeface="Arial"/>
              </a:rPr>
              <a:t>q</a:t>
            </a:r>
            <a:r>
              <a:rPr lang="en-US" sz="1800" i="0" dirty="0">
                <a:latin typeface="Arial"/>
                <a:cs typeface="Arial"/>
              </a:rPr>
              <a:t>=10 with </a:t>
            </a:r>
            <a:r>
              <a:rPr lang="en-US" sz="1800" i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=9</a:t>
            </a:r>
            <a:r>
              <a:rPr lang="en-US" sz="1800" i="0" dirty="0">
                <a:latin typeface="Arial"/>
                <a:cs typeface="Arial"/>
              </a:rPr>
              <a:t>	</a:t>
            </a:r>
          </a:p>
          <a:p>
            <a:pPr algn="just">
              <a:defRPr/>
            </a:pPr>
            <a:endParaRPr lang="en-US" sz="1800" i="0" dirty="0">
              <a:solidFill>
                <a:srgbClr val="660066"/>
              </a:solidFill>
              <a:latin typeface="Arial"/>
              <a:cs typeface="Arial"/>
            </a:endParaRPr>
          </a:p>
          <a:p>
            <a:pPr algn="just">
              <a:defRPr/>
            </a:pPr>
            <a:endParaRPr lang="en-US" sz="2400" i="0" dirty="0">
              <a:solidFill>
                <a:srgbClr val="660066"/>
              </a:solidFill>
              <a:latin typeface="Arial"/>
              <a:cs typeface="Arial"/>
            </a:endParaRPr>
          </a:p>
          <a:p>
            <a:pPr algn="just">
              <a:defRPr/>
            </a:pPr>
            <a:endParaRPr lang="en-US" sz="2400" i="0" dirty="0" smtClean="0">
              <a:solidFill>
                <a:srgbClr val="660066"/>
              </a:solidFill>
              <a:latin typeface="Arial"/>
              <a:cs typeface="Arial"/>
            </a:endParaRPr>
          </a:p>
        </p:txBody>
      </p:sp>
      <p:graphicFrame>
        <p:nvGraphicFramePr>
          <p:cNvPr id="30724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190149"/>
              </p:ext>
            </p:extLst>
          </p:nvPr>
        </p:nvGraphicFramePr>
        <p:xfrm>
          <a:off x="5529263" y="1633538"/>
          <a:ext cx="198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3" name="Document" r:id="rId6" imgW="978120" imgH="164520" progId="Word.Document.12">
                  <p:embed/>
                </p:oleObj>
              </mc:Choice>
              <mc:Fallback>
                <p:oleObj name="Document" r:id="rId6" imgW="978120" imgH="1645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1633538"/>
                        <a:ext cx="198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138358"/>
              </p:ext>
            </p:extLst>
          </p:nvPr>
        </p:nvGraphicFramePr>
        <p:xfrm>
          <a:off x="1497013" y="2060848"/>
          <a:ext cx="629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4" name="Document" r:id="rId9" imgW="3135960" imgH="594000" progId="Word.Document.12">
                  <p:embed/>
                </p:oleObj>
              </mc:Choice>
              <mc:Fallback>
                <p:oleObj name="Document" r:id="rId9" imgW="3135960" imgH="5940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060848"/>
                        <a:ext cx="629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Flèche courbée vers le haut 2"/>
          <p:cNvSpPr>
            <a:spLocks noChangeArrowheads="1"/>
          </p:cNvSpPr>
          <p:nvPr/>
        </p:nvSpPr>
        <p:spPr bwMode="auto">
          <a:xfrm rot="16200000" flipV="1">
            <a:off x="704057" y="2348706"/>
            <a:ext cx="1081088" cy="504825"/>
          </a:xfrm>
          <a:prstGeom prst="curvedUpArrow">
            <a:avLst>
              <a:gd name="adj1" fmla="val 24974"/>
              <a:gd name="adj2" fmla="val 49959"/>
              <a:gd name="adj3" fmla="val 25000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2900" indent="-342900"/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00025" y="1916113"/>
            <a:ext cx="792163" cy="504825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loop on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1" name="AutoShape 66"/>
          <p:cNvCxnSpPr>
            <a:cxnSpLocks noChangeShapeType="1"/>
            <a:stCxn id="20" idx="2"/>
            <a:endCxn id="30726" idx="3"/>
          </p:cNvCxnSpPr>
          <p:nvPr/>
        </p:nvCxnSpPr>
        <p:spPr bwMode="auto">
          <a:xfrm rot="16200000" flipH="1">
            <a:off x="688975" y="2328863"/>
            <a:ext cx="211137" cy="395288"/>
          </a:xfrm>
          <a:prstGeom prst="bentConnector2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729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434560"/>
              </p:ext>
            </p:extLst>
          </p:nvPr>
        </p:nvGraphicFramePr>
        <p:xfrm>
          <a:off x="2864768" y="3500438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5" name="Document" r:id="rId12" imgW="978120" imgH="191880" progId="Word.Document.12">
                  <p:embed/>
                </p:oleObj>
              </mc:Choice>
              <mc:Fallback>
                <p:oleObj name="Document" r:id="rId12" imgW="97812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8" y="3500438"/>
                        <a:ext cx="1485900" cy="304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22"/>
          <p:cNvSpPr>
            <a:spLocks noChangeArrowheads="1"/>
          </p:cNvSpPr>
          <p:nvPr/>
        </p:nvSpPr>
        <p:spPr bwMode="auto">
          <a:xfrm>
            <a:off x="6537325" y="3141663"/>
            <a:ext cx="2303463" cy="6477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Remark: with a DP basis:</a:t>
            </a:r>
          </a:p>
        </p:txBody>
      </p:sp>
      <p:grpSp>
        <p:nvGrpSpPr>
          <p:cNvPr id="30731" name="Grouper 2"/>
          <p:cNvGrpSpPr>
            <a:grpSpLocks/>
          </p:cNvGrpSpPr>
          <p:nvPr/>
        </p:nvGrpSpPr>
        <p:grpSpPr bwMode="auto">
          <a:xfrm>
            <a:off x="2097311" y="3284538"/>
            <a:ext cx="479425" cy="608012"/>
            <a:chOff x="6058388" y="5445225"/>
            <a:chExt cx="479012" cy="607744"/>
          </a:xfrm>
        </p:grpSpPr>
        <p:sp>
          <p:nvSpPr>
            <p:cNvPr id="30769" name="Triangle isocèle 13"/>
            <p:cNvSpPr>
              <a:spLocks noChangeArrowheads="1"/>
            </p:cNvSpPr>
            <p:nvPr/>
          </p:nvSpPr>
          <p:spPr bwMode="auto">
            <a:xfrm>
              <a:off x="6058388" y="5445225"/>
              <a:ext cx="479012" cy="53196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ctr"/>
              <a:endParaRPr lang="fr-FR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70" name="ZoneTexte 14"/>
            <p:cNvSpPr txBox="1">
              <a:spLocks noChangeArrowheads="1"/>
            </p:cNvSpPr>
            <p:nvPr/>
          </p:nvSpPr>
          <p:spPr bwMode="auto">
            <a:xfrm>
              <a:off x="6151288" y="5509230"/>
              <a:ext cx="298680" cy="54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2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!</a:t>
              </a:r>
            </a:p>
          </p:txBody>
        </p:sp>
      </p:grpSp>
      <p:graphicFrame>
        <p:nvGraphicFramePr>
          <p:cNvPr id="30732" name="Objet 24"/>
          <p:cNvGraphicFramePr>
            <a:graphicFrameLocks noChangeAspect="1"/>
          </p:cNvGraphicFramePr>
          <p:nvPr/>
        </p:nvGraphicFramePr>
        <p:xfrm>
          <a:off x="6800850" y="3429000"/>
          <a:ext cx="17526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6" name="Document" r:id="rId15" imgW="1152000" imgH="182520" progId="Word.Document.12">
                  <p:embed/>
                </p:oleObj>
              </mc:Choice>
              <mc:Fallback>
                <p:oleObj name="Document" r:id="rId15" imgW="1152000" imgH="1825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3429000"/>
                        <a:ext cx="17526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AutoShape 66"/>
          <p:cNvCxnSpPr>
            <a:cxnSpLocks noChangeShapeType="1"/>
            <a:endCxn id="35" idx="2"/>
          </p:cNvCxnSpPr>
          <p:nvPr/>
        </p:nvCxnSpPr>
        <p:spPr bwMode="auto">
          <a:xfrm rot="16200000" flipV="1">
            <a:off x="3779838" y="3378200"/>
            <a:ext cx="215900" cy="28575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à coins arrondis 34"/>
          <p:cNvSpPr/>
          <p:nvPr/>
        </p:nvSpPr>
        <p:spPr bwMode="auto">
          <a:xfrm>
            <a:off x="3657600" y="2997200"/>
            <a:ext cx="431800" cy="28733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13302"/>
              </p:ext>
            </p:extLst>
          </p:nvPr>
        </p:nvGraphicFramePr>
        <p:xfrm>
          <a:off x="1281113" y="5157192"/>
          <a:ext cx="3887910" cy="1189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2039"/>
                <a:gridCol w="763664"/>
                <a:gridCol w="632596"/>
                <a:gridCol w="1239611"/>
              </a:tblGrid>
              <a:tr h="3963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DPB/DPG    </a:t>
                      </a:r>
                      <a:endParaRPr lang="fr-FR" sz="1800" dirty="0"/>
                    </a:p>
                  </a:txBody>
                  <a:tcPr marL="91441" marR="91441" marT="45755" marB="45755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fr-FR" sz="1800" baseline="-25000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  <a:endParaRPr lang="fr-FR" sz="18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marL="91424" marR="91424" marT="45755" marB="4575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1800" dirty="0" smtClean="0">
                          <a:solidFill>
                            <a:srgbClr val="660066"/>
                          </a:solidFill>
                        </a:rPr>
                        <a:t>N</a:t>
                      </a:r>
                      <a:r>
                        <a:rPr lang="fr-FR" sz="1800" baseline="-25000" dirty="0" smtClean="0">
                          <a:solidFill>
                            <a:srgbClr val="660066"/>
                          </a:solidFill>
                        </a:rPr>
                        <a:t>G</a:t>
                      </a:r>
                      <a:endParaRPr lang="fr-FR" sz="1800" baseline="-25000" dirty="0">
                        <a:solidFill>
                          <a:srgbClr val="660066"/>
                        </a:solidFill>
                      </a:endParaRPr>
                    </a:p>
                  </a:txBody>
                  <a:tcPr marL="91424" marR="91424" marT="45755" marB="45755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n</a:t>
                      </a:r>
                      <a:r>
                        <a:rPr lang="fr-FR" sz="1800" baseline="-25000" dirty="0" err="1" smtClean="0"/>
                        <a:t>Op</a:t>
                      </a:r>
                      <a:endParaRPr lang="fr-FR" sz="1800" baseline="-25000" dirty="0"/>
                    </a:p>
                  </a:txBody>
                  <a:tcPr marL="91424" marR="91424" marT="45755" marB="45755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yes</a:t>
                      </a:r>
                      <a:r>
                        <a:rPr lang="fr-FR" sz="1800" dirty="0" smtClean="0"/>
                        <a:t>/</a:t>
                      </a:r>
                      <a:r>
                        <a:rPr lang="fr-FR" sz="1800" dirty="0" err="1" smtClean="0"/>
                        <a:t>yes</a:t>
                      </a:r>
                      <a:endParaRPr lang="fr-FR" sz="1800" dirty="0"/>
                    </a:p>
                  </a:txBody>
                  <a:tcPr marL="91441" marR="91441" marT="45755" marB="45755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fr-FR" sz="1800" b="1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fr-FR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91424" marR="91424" marT="45755" marB="4575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fr-FR" sz="1800" b="0" baseline="300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fr-FR" sz="1800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90. 10</a:t>
                      </a:r>
                      <a:r>
                        <a:rPr lang="fr-FR" sz="1800" b="1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fr-FR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fr-FR" sz="1800" dirty="0" smtClean="0"/>
                        <a:t>/</a:t>
                      </a:r>
                      <a:r>
                        <a:rPr lang="fr-FR" sz="1800" dirty="0" err="1" smtClean="0"/>
                        <a:t>yes</a:t>
                      </a:r>
                      <a:endParaRPr lang="fr-FR" sz="1800" dirty="0"/>
                    </a:p>
                  </a:txBody>
                  <a:tcPr marL="91441" marR="91441" marT="45755" marB="45755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48620</a:t>
                      </a:r>
                      <a:endParaRPr lang="fr-FR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91424" marR="91424" marT="45755" marB="4575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fr-FR" sz="1800" b="0" baseline="300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fr-FR" sz="1800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18.7 10</a:t>
                      </a:r>
                      <a:r>
                        <a:rPr lang="fr-FR" sz="1800" b="1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91424" marR="91424" marT="45755" marB="45755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764" name="Objet 24"/>
          <p:cNvGraphicFramePr>
            <a:graphicFrameLocks noChangeAspect="1"/>
          </p:cNvGraphicFramePr>
          <p:nvPr/>
        </p:nvGraphicFramePr>
        <p:xfrm>
          <a:off x="3297238" y="4365625"/>
          <a:ext cx="37449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7" name="Document" r:id="rId18" imgW="2239920" imgH="200880" progId="Word.Document.12">
                  <p:embed/>
                </p:oleObj>
              </mc:Choice>
              <mc:Fallback>
                <p:oleObj name="Document" r:id="rId18" imgW="2239920" imgH="200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365625"/>
                        <a:ext cx="374491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5" name="Grouper 21"/>
          <p:cNvGrpSpPr>
            <a:grpSpLocks/>
          </p:cNvGrpSpPr>
          <p:nvPr/>
        </p:nvGrpSpPr>
        <p:grpSpPr bwMode="auto">
          <a:xfrm>
            <a:off x="6105128" y="5301208"/>
            <a:ext cx="2024062" cy="906462"/>
            <a:chOff x="3326442" y="5580375"/>
            <a:chExt cx="2736850" cy="981947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3326442" y="5580375"/>
              <a:ext cx="2736850" cy="98194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01700" algn="r">
                <a:defRPr/>
              </a:pPr>
              <a:endParaRPr lang="en-US" i="0" dirty="0">
                <a:latin typeface="Arial"/>
                <a:cs typeface="Arial"/>
              </a:endParaRPr>
            </a:p>
            <a:p>
              <a:pPr marL="452438" algn="r">
                <a:defRPr/>
              </a:pPr>
              <a:r>
                <a:rPr lang="en-US" i="0" dirty="0">
                  <a:latin typeface="Arial"/>
                  <a:cs typeface="Arial"/>
                </a:rPr>
                <a:t>The “</a:t>
              </a:r>
              <a:r>
                <a:rPr lang="en-US" altLang="ja-JP" i="0" dirty="0">
                  <a:solidFill>
                    <a:srgbClr val="FF0000"/>
                  </a:solidFill>
                  <a:latin typeface="Arial"/>
                  <a:cs typeface="Arial"/>
                </a:rPr>
                <a:t>curse</a:t>
              </a:r>
              <a:r>
                <a:rPr lang="en-US" i="0" dirty="0">
                  <a:latin typeface="Arial"/>
                  <a:cs typeface="Arial"/>
                </a:rPr>
                <a:t>”</a:t>
              </a:r>
              <a:r>
                <a:rPr lang="en-US" altLang="ja-JP" i="0" dirty="0">
                  <a:latin typeface="Arial"/>
                  <a:cs typeface="Arial"/>
                </a:rPr>
                <a:t> of dimensionality</a:t>
              </a:r>
            </a:p>
            <a:p>
              <a:pPr marL="901700" algn="r">
                <a:defRPr/>
              </a:pPr>
              <a:endParaRPr lang="en-US" sz="1100" i="0" dirty="0">
                <a:latin typeface="Arial"/>
                <a:cs typeface="Arial"/>
              </a:endParaRPr>
            </a:p>
          </p:txBody>
        </p:sp>
        <p:sp>
          <p:nvSpPr>
            <p:cNvPr id="30767" name="Triangle isocèle 13"/>
            <p:cNvSpPr>
              <a:spLocks noChangeArrowheads="1"/>
            </p:cNvSpPr>
            <p:nvPr/>
          </p:nvSpPr>
          <p:spPr bwMode="auto">
            <a:xfrm>
              <a:off x="3555341" y="5782279"/>
              <a:ext cx="647700" cy="57626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ctr"/>
              <a:endParaRPr lang="fr-FR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68" name="ZoneTexte 14"/>
            <p:cNvSpPr txBox="1">
              <a:spLocks noChangeArrowheads="1"/>
            </p:cNvSpPr>
            <p:nvPr/>
          </p:nvSpPr>
          <p:spPr bwMode="auto">
            <a:xfrm>
              <a:off x="3680956" y="5851614"/>
              <a:ext cx="403862" cy="58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kumimoji="1" sz="1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2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!</a:t>
              </a:r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9C28-620A-8242-B1E5-BDDC6EEC77C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232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68388" y="1608138"/>
            <a:ext cx="8348662" cy="4307976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A weighted sum of small DP Grids (instead of a single and large </a:t>
            </a:r>
            <a:r>
              <a:rPr lang="en-US" sz="1800" i="0" dirty="0">
                <a:latin typeface="Arial"/>
                <a:cs typeface="Arial"/>
              </a:rPr>
              <a:t>DP </a:t>
            </a:r>
            <a:r>
              <a:rPr lang="en-US" sz="1800" i="0" dirty="0" smtClean="0">
                <a:latin typeface="Arial"/>
                <a:cs typeface="Arial"/>
              </a:rPr>
              <a:t>Grid) 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>
                <a:latin typeface="Arial"/>
                <a:cs typeface="Arial"/>
              </a:rPr>
              <a:t> </a:t>
            </a:r>
            <a:r>
              <a:rPr lang="en-US" sz="1800" i="0" dirty="0" smtClean="0">
                <a:latin typeface="Arial"/>
                <a:cs typeface="Arial"/>
              </a:rPr>
              <a:t>   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endParaRPr lang="en-US" sz="1800" i="0" dirty="0" smtClean="0">
              <a:latin typeface="Arial"/>
              <a:cs typeface="Arial"/>
            </a:endParaRPr>
          </a:p>
          <a:p>
            <a:pPr marL="609600" indent="-609600">
              <a:buFontTx/>
              <a:buNone/>
              <a:defRPr/>
            </a:pPr>
            <a:r>
              <a:rPr lang="en-US" sz="1800" i="0" dirty="0" smtClean="0">
                <a:latin typeface="Arial"/>
                <a:cs typeface="Arial"/>
              </a:rPr>
              <a:t>The      define the size of the grids       similarly to the non-DP basis functions:</a:t>
            </a:r>
          </a:p>
          <a:p>
            <a:pPr marL="609600" indent="-609600">
              <a:buFontTx/>
              <a:buNone/>
              <a:defRPr/>
            </a:pPr>
            <a:endParaRPr lang="en-US" sz="1800" i="0" dirty="0">
              <a:latin typeface="Arial"/>
              <a:cs typeface="Arial"/>
            </a:endParaRPr>
          </a:p>
          <a:p>
            <a:pPr>
              <a:defRPr/>
            </a:pPr>
            <a:r>
              <a:rPr lang="en-US" sz="1800" i="0" dirty="0" smtClean="0"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en-US" sz="1800" i="0" dirty="0" smtClean="0">
                <a:latin typeface="Arial"/>
                <a:cs typeface="Arial"/>
              </a:rPr>
              <a:t>Series in </a:t>
            </a:r>
          </a:p>
          <a:p>
            <a:pPr>
              <a:defRPr/>
            </a:pPr>
            <a:r>
              <a:rPr lang="en-US" sz="1800" i="0" dirty="0" smtClean="0">
                <a:latin typeface="Arial"/>
                <a:cs typeface="Arial"/>
              </a:rPr>
              <a:t>Nested grids: </a:t>
            </a:r>
          </a:p>
        </p:txBody>
      </p:sp>
      <p:graphicFrame>
        <p:nvGraphicFramePr>
          <p:cNvPr id="34818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28219"/>
              </p:ext>
            </p:extLst>
          </p:nvPr>
        </p:nvGraphicFramePr>
        <p:xfrm>
          <a:off x="1208088" y="2305050"/>
          <a:ext cx="774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0" name="Document" r:id="rId6" imgW="3858120" imgH="420480" progId="Word.Document.12">
                  <p:embed/>
                </p:oleObj>
              </mc:Choice>
              <mc:Fallback>
                <p:oleObj name="Document" r:id="rId6" imgW="3858120" imgH="4204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305050"/>
                        <a:ext cx="7747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400" dirty="0" err="1" smtClean="0">
                <a:latin typeface="Arial"/>
                <a:cs typeface="Arial"/>
              </a:rPr>
              <a:t>Smolyak</a:t>
            </a:r>
            <a:r>
              <a:rPr lang="en-US" sz="2400" dirty="0" smtClean="0">
                <a:latin typeface="Arial"/>
                <a:cs typeface="Arial"/>
              </a:rPr>
              <a:t> grid: non-DP grid</a:t>
            </a:r>
            <a:endParaRPr lang="en-US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34820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73760"/>
              </p:ext>
            </p:extLst>
          </p:nvPr>
        </p:nvGraphicFramePr>
        <p:xfrm>
          <a:off x="1568450" y="3384798"/>
          <a:ext cx="1219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1" name="Document" r:id="rId9" imgW="804240" imgH="301680" progId="Word.Document.12">
                  <p:embed/>
                </p:oleObj>
              </mc:Choice>
              <mc:Fallback>
                <p:oleObj name="Document" r:id="rId9" imgW="804240" imgH="3016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384798"/>
                        <a:ext cx="1219200" cy="476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AutoShape 66"/>
          <p:cNvCxnSpPr>
            <a:cxnSpLocks noChangeShapeType="1"/>
            <a:stCxn id="34820" idx="3"/>
            <a:endCxn id="35" idx="2"/>
          </p:cNvCxnSpPr>
          <p:nvPr/>
        </p:nvCxnSpPr>
        <p:spPr bwMode="auto">
          <a:xfrm flipV="1">
            <a:off x="2787650" y="3159249"/>
            <a:ext cx="1301750" cy="463674"/>
          </a:xfrm>
          <a:prstGeom prst="bentConnector2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à coins arrondis 34"/>
          <p:cNvSpPr/>
          <p:nvPr/>
        </p:nvSpPr>
        <p:spPr bwMode="auto">
          <a:xfrm>
            <a:off x="3981450" y="2889374"/>
            <a:ext cx="215900" cy="26987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6897216" y="2405187"/>
            <a:ext cx="1073441" cy="47466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3657600" y="1628775"/>
            <a:ext cx="1006475" cy="3175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defRPr/>
            </a:pPr>
            <a:endParaRPr kumimoji="0" lang="fr-FR" sz="1800" b="1" i="0">
              <a:solidFill>
                <a:srgbClr val="FF0000"/>
              </a:solidFill>
            </a:endParaRPr>
          </a:p>
        </p:txBody>
      </p:sp>
      <p:cxnSp>
        <p:nvCxnSpPr>
          <p:cNvPr id="29" name="AutoShape 66"/>
          <p:cNvCxnSpPr>
            <a:cxnSpLocks noChangeShapeType="1"/>
            <a:stCxn id="27" idx="2"/>
            <a:endCxn id="26" idx="0"/>
          </p:cNvCxnSpPr>
          <p:nvPr/>
        </p:nvCxnSpPr>
        <p:spPr bwMode="auto">
          <a:xfrm rot="16200000" flipH="1">
            <a:off x="5567931" y="539181"/>
            <a:ext cx="458912" cy="3273099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920552" y="6093296"/>
            <a:ext cx="8280920" cy="432048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numCol="2"/>
          <a:lstStyle/>
          <a:p>
            <a:pPr marL="341313" indent="-341313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>
                <a:latin typeface="Arial"/>
                <a:cs typeface="Arial"/>
              </a:rPr>
              <a:t>S.A. </a:t>
            </a:r>
            <a:r>
              <a:rPr lang="en-US" sz="1100" dirty="0" err="1">
                <a:latin typeface="Arial"/>
                <a:cs typeface="Arial"/>
              </a:rPr>
              <a:t>Smolyak</a:t>
            </a:r>
            <a:r>
              <a:rPr lang="en-US" sz="1100" dirty="0">
                <a:latin typeface="Arial"/>
                <a:cs typeface="Arial"/>
              </a:rPr>
              <a:t> Soviet Mathematics </a:t>
            </a:r>
            <a:r>
              <a:rPr lang="en-US" sz="1100" dirty="0" err="1">
                <a:latin typeface="Arial"/>
                <a:cs typeface="Arial"/>
              </a:rPr>
              <a:t>Doklady</a:t>
            </a:r>
            <a:r>
              <a:rPr lang="en-US" sz="1100" dirty="0">
                <a:latin typeface="Arial"/>
                <a:cs typeface="Arial"/>
              </a:rPr>
              <a:t>, 1963, 4, 240.</a:t>
            </a:r>
          </a:p>
          <a:p>
            <a:pPr marL="341313" indent="-341313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>
                <a:latin typeface="Arial"/>
                <a:cs typeface="Arial"/>
              </a:rPr>
              <a:t>Avila, G.; Carrington, T. JCP, 2009, 131, pp174103 (6D 12D)</a:t>
            </a:r>
          </a:p>
          <a:p>
            <a:pPr marL="341313" indent="-341313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r-HR" sz="1100" dirty="0">
                <a:latin typeface="Arial"/>
                <a:cs typeface="Arial"/>
              </a:rPr>
              <a:t>V. Gradinaru, SIAM J. Numer. Anal., 2008, 46, p103.</a:t>
            </a:r>
            <a:endParaRPr lang="en-US" sz="1100" dirty="0">
              <a:latin typeface="Arial"/>
              <a:cs typeface="Arial"/>
            </a:endParaRPr>
          </a:p>
          <a:p>
            <a:pPr marL="341313" indent="-341313" defTabSz="457200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>
                <a:latin typeface="Arial"/>
                <a:cs typeface="Arial"/>
              </a:rPr>
              <a:t>J. </a:t>
            </a:r>
            <a:r>
              <a:rPr lang="en-US" sz="1100" dirty="0" err="1">
                <a:latin typeface="Arial"/>
                <a:cs typeface="Arial"/>
              </a:rPr>
              <a:t>Burkardt</a:t>
            </a:r>
            <a:r>
              <a:rPr lang="en-US" sz="1100" dirty="0">
                <a:latin typeface="Arial"/>
                <a:cs typeface="Arial"/>
              </a:rPr>
              <a:t> : http://</a:t>
            </a:r>
            <a:r>
              <a:rPr lang="en-US" sz="1100" dirty="0" err="1">
                <a:latin typeface="Arial"/>
                <a:cs typeface="Arial"/>
              </a:rPr>
              <a:t>people.sc.fsu.edu</a:t>
            </a:r>
            <a:r>
              <a:rPr lang="en-US" sz="1100" dirty="0">
                <a:latin typeface="Arial"/>
                <a:cs typeface="Arial"/>
              </a:rPr>
              <a:t>/~</a:t>
            </a:r>
            <a:r>
              <a:rPr lang="en-US" sz="1100" dirty="0" err="1">
                <a:latin typeface="Arial"/>
                <a:cs typeface="Arial"/>
              </a:rPr>
              <a:t>jburkardt</a:t>
            </a:r>
            <a:r>
              <a:rPr lang="en-US" sz="1100" dirty="0">
                <a:latin typeface="Arial"/>
                <a:cs typeface="Arial"/>
              </a:rPr>
              <a:t>/presentations</a:t>
            </a:r>
          </a:p>
        </p:txBody>
      </p:sp>
      <p:graphicFrame>
        <p:nvGraphicFramePr>
          <p:cNvPr id="34827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90159"/>
              </p:ext>
            </p:extLst>
          </p:nvPr>
        </p:nvGraphicFramePr>
        <p:xfrm>
          <a:off x="4414838" y="4353272"/>
          <a:ext cx="8191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2" name="Document" r:id="rId12" imgW="530280" imgH="200880" progId="Word.Document.12">
                  <p:embed/>
                </p:oleObj>
              </mc:Choice>
              <mc:Fallback>
                <p:oleObj name="Document" r:id="rId12" imgW="530280" imgH="200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4353272"/>
                        <a:ext cx="8191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85886"/>
              </p:ext>
            </p:extLst>
          </p:nvPr>
        </p:nvGraphicFramePr>
        <p:xfrm>
          <a:off x="1325563" y="4369147"/>
          <a:ext cx="819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3" name="Document" r:id="rId15" imgW="530280" imgH="164520" progId="Word.Document.12">
                  <p:embed/>
                </p:oleObj>
              </mc:Choice>
              <mc:Fallback>
                <p:oleObj name="Document" r:id="rId15" imgW="530280" imgH="1645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369147"/>
                        <a:ext cx="8191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360860"/>
              </p:ext>
            </p:extLst>
          </p:nvPr>
        </p:nvGraphicFramePr>
        <p:xfrm>
          <a:off x="1497013" y="4977159"/>
          <a:ext cx="1752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4" name="Document" r:id="rId18" imgW="1152000" imgH="191880" progId="Word.Document.12">
                  <p:embed/>
                </p:oleObj>
              </mc:Choice>
              <mc:Fallback>
                <p:oleObj name="Document" r:id="rId18" imgW="1152000" imgH="191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4977159"/>
                        <a:ext cx="1752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60823"/>
              </p:ext>
            </p:extLst>
          </p:nvPr>
        </p:nvGraphicFramePr>
        <p:xfrm>
          <a:off x="2185988" y="5251797"/>
          <a:ext cx="819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5" name="Document" r:id="rId21" imgW="530280" imgH="164520" progId="Word.Document.12">
                  <p:embed/>
                </p:oleObj>
              </mc:Choice>
              <mc:Fallback>
                <p:oleObj name="Document" r:id="rId21" imgW="530280" imgH="1645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5251797"/>
                        <a:ext cx="8191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26821"/>
              </p:ext>
            </p:extLst>
          </p:nvPr>
        </p:nvGraphicFramePr>
        <p:xfrm>
          <a:off x="2870200" y="5553422"/>
          <a:ext cx="12192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6" name="Document" r:id="rId23" imgW="804240" imgH="200880" progId="Word.Document.12">
                  <p:embed/>
                </p:oleObj>
              </mc:Choice>
              <mc:Fallback>
                <p:oleObj name="Document" r:id="rId23" imgW="804240" imgH="200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553422"/>
                        <a:ext cx="12192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9C28-620A-8242-B1E5-BDDC6EEC77C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aphicFrame>
        <p:nvGraphicFramePr>
          <p:cNvPr id="22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300420"/>
              </p:ext>
            </p:extLst>
          </p:nvPr>
        </p:nvGraphicFramePr>
        <p:xfrm>
          <a:off x="5313040" y="3573016"/>
          <a:ext cx="3251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7" name="Document" r:id="rId26" imgW="1618200" imgH="200880" progId="Word.Document.12">
                  <p:embed/>
                </p:oleObj>
              </mc:Choice>
              <mc:Fallback>
                <p:oleObj name="Document" r:id="rId26" imgW="1618200" imgH="2008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040" y="3573016"/>
                        <a:ext cx="3251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AutoShape 66"/>
          <p:cNvCxnSpPr>
            <a:cxnSpLocks noChangeShapeType="1"/>
            <a:stCxn id="22" idx="0"/>
            <a:endCxn id="26" idx="2"/>
          </p:cNvCxnSpPr>
          <p:nvPr/>
        </p:nvCxnSpPr>
        <p:spPr bwMode="auto">
          <a:xfrm rot="5400000" flipH="1" flipV="1">
            <a:off x="6839705" y="2978785"/>
            <a:ext cx="693167" cy="495297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1870090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762000"/>
            <a:ext cx="817245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000" smtClean="0">
                <a:latin typeface="Arial"/>
                <a:cs typeface="Arial"/>
              </a:rPr>
              <a:t>Smolyak grid in 2D</a:t>
            </a:r>
          </a:p>
        </p:txBody>
      </p:sp>
      <p:sp>
        <p:nvSpPr>
          <p:cNvPr id="36866" name="Rectangle 48"/>
          <p:cNvSpPr>
            <a:spLocks noChangeArrowheads="1"/>
          </p:cNvSpPr>
          <p:nvPr/>
        </p:nvSpPr>
        <p:spPr bwMode="auto">
          <a:xfrm>
            <a:off x="415925" y="2735263"/>
            <a:ext cx="2590800" cy="3844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In 2D (n=2) with L</a:t>
            </a:r>
            <a:r>
              <a:rPr lang="en-US" baseline="-2500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=3</a:t>
            </a: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81384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01648"/>
              </p:ext>
            </p:extLst>
          </p:nvPr>
        </p:nvGraphicFramePr>
        <p:xfrm>
          <a:off x="720725" y="3192463"/>
          <a:ext cx="2057400" cy="2747963"/>
        </p:xfrm>
        <a:graphic>
          <a:graphicData uri="http://schemas.openxmlformats.org/drawingml/2006/table">
            <a:tbl>
              <a:tblPr/>
              <a:tblGrid>
                <a:gridCol w="533400"/>
                <a:gridCol w="838200"/>
                <a:gridCol w="685800"/>
              </a:tblGrid>
              <a:tr h="858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</a:t>
                      </a:r>
                      <a:endParaRPr kumimoji="1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692" marB="456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ℓ</a:t>
                      </a:r>
                      <a:r>
                        <a:rPr kumimoji="1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1 </a:t>
                      </a:r>
                      <a:r>
                        <a:rPr kumimoji="1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ℓ</a:t>
                      </a:r>
                      <a:r>
                        <a:rPr kumimoji="1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2</a:t>
                      </a: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ng</a:t>
                      </a:r>
                      <a:r>
                        <a:rPr kumimoji="1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1 </a:t>
                      </a:r>
                      <a:r>
                        <a:rPr kumimoji="1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ng</a:t>
                      </a:r>
                      <a:r>
                        <a:rPr kumimoji="1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2</a:t>
                      </a:r>
                      <a:endParaRPr kumimoji="1" lang="fr-FR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N W3" charset="0"/>
                        <a:cs typeface="ヒラギノ角ゴ ProN W3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8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0   2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1   1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2   0</a:t>
                      </a: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1   3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2   2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3   1</a:t>
                      </a: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2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0   3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1   2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2   1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3   0</a:t>
                      </a: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1   4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2   3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3   2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4   1</a:t>
                      </a: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694113" y="2735263"/>
            <a:ext cx="5867400" cy="381476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-38100" algn="just">
              <a:buFontTx/>
              <a:buNone/>
              <a:defRPr/>
            </a:pPr>
            <a:r>
              <a:rPr lang="en-US" sz="1600" b="1" dirty="0" smtClean="0">
                <a:latin typeface="Arial"/>
                <a:cs typeface="Arial"/>
              </a:rPr>
              <a:t>                   G</a:t>
            </a:r>
            <a:r>
              <a:rPr lang="en-US" sz="1600" baseline="-25000" dirty="0">
                <a:latin typeface="Arial"/>
                <a:cs typeface="Arial"/>
              </a:rPr>
              <a:t>0</a:t>
            </a:r>
            <a:r>
              <a:rPr lang="en-US" sz="1600" baseline="30000" dirty="0" smtClean="0">
                <a:latin typeface="Arial"/>
                <a:cs typeface="Arial"/>
              </a:rPr>
              <a:t>q1 </a:t>
            </a:r>
            <a:r>
              <a:rPr lang="en-US" sz="1600" dirty="0" smtClean="0">
                <a:latin typeface="Arial"/>
                <a:cs typeface="Arial"/>
              </a:rPr>
              <a:t>⊗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2</a:t>
            </a:r>
            <a:r>
              <a:rPr lang="en-US" sz="1600" baseline="30000" dirty="0" smtClean="0">
                <a:latin typeface="Arial"/>
                <a:cs typeface="Arial"/>
              </a:rPr>
              <a:t>q2</a:t>
            </a:r>
            <a:r>
              <a:rPr lang="en-US" sz="1600" dirty="0" smtClean="0">
                <a:latin typeface="Arial"/>
                <a:cs typeface="Arial"/>
              </a:rPr>
              <a:t>    +  </a:t>
            </a:r>
            <a:r>
              <a:rPr lang="en-US" sz="1600" b="1" dirty="0">
                <a:latin typeface="Arial"/>
                <a:cs typeface="Arial"/>
              </a:rPr>
              <a:t>G</a:t>
            </a:r>
            <a:r>
              <a:rPr lang="en-US" sz="1600" baseline="-25000" dirty="0" smtClean="0">
                <a:latin typeface="Arial"/>
                <a:cs typeface="Arial"/>
              </a:rPr>
              <a:t>1</a:t>
            </a:r>
            <a:r>
              <a:rPr lang="en-US" sz="1600" baseline="30000" dirty="0" smtClean="0">
                <a:latin typeface="Arial"/>
                <a:cs typeface="Arial"/>
              </a:rPr>
              <a:t>q1 </a:t>
            </a:r>
            <a:r>
              <a:rPr lang="en-US" sz="1600" dirty="0" smtClean="0">
                <a:latin typeface="Arial"/>
                <a:cs typeface="Arial"/>
              </a:rPr>
              <a:t>⊗ </a:t>
            </a:r>
            <a:r>
              <a:rPr lang="en-US" sz="1600" b="1" dirty="0">
                <a:latin typeface="Arial"/>
                <a:cs typeface="Arial"/>
              </a:rPr>
              <a:t>G</a:t>
            </a:r>
            <a:r>
              <a:rPr lang="en-US" sz="1600" baseline="-25000" dirty="0" smtClean="0">
                <a:latin typeface="Arial"/>
                <a:cs typeface="Arial"/>
              </a:rPr>
              <a:t>1</a:t>
            </a:r>
            <a:r>
              <a:rPr lang="en-US" sz="1600" baseline="30000" dirty="0" smtClean="0">
                <a:latin typeface="Arial"/>
                <a:cs typeface="Arial"/>
              </a:rPr>
              <a:t>q2</a:t>
            </a:r>
            <a:r>
              <a:rPr lang="en-US" sz="1600" dirty="0" smtClean="0">
                <a:latin typeface="Arial"/>
                <a:cs typeface="Arial"/>
              </a:rPr>
              <a:t>   +  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2</a:t>
            </a:r>
            <a:r>
              <a:rPr lang="en-US" sz="1600" baseline="30000" dirty="0" smtClean="0">
                <a:latin typeface="Arial"/>
                <a:cs typeface="Arial"/>
              </a:rPr>
              <a:t>q1 </a:t>
            </a:r>
            <a:r>
              <a:rPr lang="en-US" sz="1600" dirty="0" smtClean="0">
                <a:latin typeface="Arial"/>
                <a:cs typeface="Arial"/>
              </a:rPr>
              <a:t>⊗ </a:t>
            </a:r>
            <a:r>
              <a:rPr lang="en-US" sz="1600" b="1" dirty="0">
                <a:latin typeface="Arial"/>
                <a:cs typeface="Arial"/>
              </a:rPr>
              <a:t>G</a:t>
            </a:r>
            <a:r>
              <a:rPr lang="en-US" sz="1600" baseline="-25000" dirty="0" smtClean="0">
                <a:latin typeface="Arial"/>
                <a:cs typeface="Arial"/>
              </a:rPr>
              <a:t>0</a:t>
            </a:r>
            <a:r>
              <a:rPr lang="en-US" sz="1600" baseline="30000" dirty="0" smtClean="0">
                <a:latin typeface="Arial"/>
                <a:cs typeface="Arial"/>
              </a:rPr>
              <a:t>q2</a:t>
            </a: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sz="1600" dirty="0" smtClean="0">
              <a:latin typeface="Arial"/>
              <a:cs typeface="Arial"/>
            </a:endParaRPr>
          </a:p>
          <a:p>
            <a:pPr marL="38100" indent="12700" algn="just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latin typeface="Arial"/>
                <a:cs typeface="Arial"/>
              </a:rPr>
              <a:t> 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0</a:t>
            </a:r>
            <a:r>
              <a:rPr lang="en-US" sz="1600" baseline="30000" dirty="0" smtClean="0">
                <a:latin typeface="Arial"/>
                <a:cs typeface="Arial"/>
              </a:rPr>
              <a:t>q1 </a:t>
            </a:r>
            <a:r>
              <a:rPr lang="en-US" sz="1600" dirty="0" smtClean="0">
                <a:latin typeface="Arial"/>
                <a:cs typeface="Arial"/>
              </a:rPr>
              <a:t>⊗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3</a:t>
            </a:r>
            <a:r>
              <a:rPr lang="en-US" sz="1600" baseline="30000" dirty="0" smtClean="0">
                <a:latin typeface="Arial"/>
                <a:cs typeface="Arial"/>
              </a:rPr>
              <a:t>q2</a:t>
            </a:r>
            <a:r>
              <a:rPr lang="en-US" sz="1600" dirty="0" smtClean="0">
                <a:latin typeface="Arial"/>
                <a:cs typeface="Arial"/>
              </a:rPr>
              <a:t>   +  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1</a:t>
            </a:r>
            <a:r>
              <a:rPr lang="en-US" sz="1600" baseline="30000" dirty="0" smtClean="0">
                <a:latin typeface="Arial"/>
                <a:cs typeface="Arial"/>
              </a:rPr>
              <a:t>q1 </a:t>
            </a:r>
            <a:r>
              <a:rPr lang="en-US" sz="1600" dirty="0" smtClean="0">
                <a:latin typeface="Arial"/>
                <a:cs typeface="Arial"/>
              </a:rPr>
              <a:t>⊗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2</a:t>
            </a:r>
            <a:r>
              <a:rPr lang="en-US" sz="1600" baseline="30000" dirty="0" smtClean="0">
                <a:latin typeface="Arial"/>
                <a:cs typeface="Arial"/>
              </a:rPr>
              <a:t>q2</a:t>
            </a:r>
            <a:r>
              <a:rPr lang="en-US" sz="1600" dirty="0" smtClean="0">
                <a:latin typeface="Arial"/>
                <a:cs typeface="Arial"/>
              </a:rPr>
              <a:t>   +  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2</a:t>
            </a:r>
            <a:r>
              <a:rPr lang="en-US" sz="1600" baseline="30000" dirty="0" smtClean="0">
                <a:latin typeface="Arial"/>
                <a:cs typeface="Arial"/>
              </a:rPr>
              <a:t>q1 </a:t>
            </a:r>
            <a:r>
              <a:rPr lang="en-US" sz="1600" dirty="0" smtClean="0">
                <a:latin typeface="Arial"/>
                <a:cs typeface="Arial"/>
              </a:rPr>
              <a:t>⊗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1</a:t>
            </a:r>
            <a:r>
              <a:rPr lang="en-US" sz="1600" baseline="30000" dirty="0" smtClean="0">
                <a:latin typeface="Arial"/>
                <a:cs typeface="Arial"/>
              </a:rPr>
              <a:t>q2</a:t>
            </a:r>
            <a:r>
              <a:rPr lang="en-US" sz="1600" dirty="0" smtClean="0">
                <a:latin typeface="Arial"/>
                <a:cs typeface="Arial"/>
              </a:rPr>
              <a:t>    +  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3</a:t>
            </a:r>
            <a:r>
              <a:rPr lang="en-US" sz="1600" baseline="30000" dirty="0" smtClean="0">
                <a:latin typeface="Arial"/>
                <a:cs typeface="Arial"/>
              </a:rPr>
              <a:t>q1 </a:t>
            </a:r>
            <a:r>
              <a:rPr lang="en-US" sz="1600" dirty="0" smtClean="0">
                <a:latin typeface="Arial"/>
                <a:cs typeface="Arial"/>
              </a:rPr>
              <a:t>⊗ 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aseline="-25000" dirty="0">
                <a:latin typeface="Arial"/>
                <a:cs typeface="Arial"/>
              </a:rPr>
              <a:t>0</a:t>
            </a:r>
            <a:r>
              <a:rPr lang="en-US" sz="1600" baseline="30000" dirty="0" smtClean="0">
                <a:latin typeface="Arial"/>
                <a:cs typeface="Arial"/>
              </a:rPr>
              <a:t>q2</a:t>
            </a:r>
            <a:endParaRPr lang="en-US" sz="1600" dirty="0" smtClean="0">
              <a:latin typeface="Arial"/>
              <a:cs typeface="Arial"/>
            </a:endParaRPr>
          </a:p>
          <a:p>
            <a:pPr marL="38100" indent="12700">
              <a:buFontTx/>
              <a:buNone/>
              <a:defRPr/>
            </a:pPr>
            <a:endParaRPr lang="en-US" altLang="ja-JP" sz="1600" dirty="0" smtClean="0">
              <a:latin typeface="Arial"/>
              <a:cs typeface="Arial"/>
            </a:endParaRPr>
          </a:p>
        </p:txBody>
      </p:sp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119438"/>
            <a:ext cx="40036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06938"/>
            <a:ext cx="548163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r 2"/>
          <p:cNvGrpSpPr>
            <a:grpSpLocks/>
          </p:cNvGrpSpPr>
          <p:nvPr/>
        </p:nvGrpSpPr>
        <p:grpSpPr bwMode="auto">
          <a:xfrm>
            <a:off x="344488" y="5516563"/>
            <a:ext cx="3959225" cy="1001712"/>
            <a:chOff x="2792760" y="5157192"/>
            <a:chExt cx="3959290" cy="1000828"/>
          </a:xfrm>
        </p:grpSpPr>
        <p:sp>
          <p:nvSpPr>
            <p:cNvPr id="21" name="Rectangle 93"/>
            <p:cNvSpPr>
              <a:spLocks noChangeArrowheads="1"/>
            </p:cNvSpPr>
            <p:nvPr/>
          </p:nvSpPr>
          <p:spPr bwMode="auto">
            <a:xfrm>
              <a:off x="2792760" y="5157192"/>
              <a:ext cx="3959290" cy="10008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11213" defTabSz="898525">
                <a:buFontTx/>
                <a:buChar char="•"/>
                <a:defRPr/>
              </a:pP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  <a:p>
              <a:pPr marL="811213" defTabSz="898525">
                <a:buFontTx/>
                <a:buChar char="•"/>
                <a:defRPr/>
              </a:pPr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Usual DP grid:  N</a:t>
              </a:r>
              <a:r>
                <a:rPr lang="en-US" baseline="-25000" dirty="0">
                  <a:solidFill>
                    <a:srgbClr val="FF0000"/>
                  </a:solidFill>
                  <a:latin typeface="Arial"/>
                  <a:cs typeface="Arial"/>
                </a:rPr>
                <a:t>G</a:t>
              </a:r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 = 4</a:t>
              </a:r>
              <a:r>
                <a:rPr lang="en-US" baseline="30000" dirty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 = 16</a:t>
              </a:r>
            </a:p>
            <a:p>
              <a:pPr marL="811213" defTabSz="898525">
                <a:buFontTx/>
                <a:buChar char="•"/>
                <a:defRPr/>
              </a:pPr>
              <a:r>
                <a:rPr lang="en-US" dirty="0" err="1">
                  <a:solidFill>
                    <a:srgbClr val="FF0000"/>
                  </a:solidFill>
                  <a:latin typeface="Arial"/>
                  <a:cs typeface="Arial"/>
                </a:rPr>
                <a:t>Smolayk</a:t>
              </a:r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 grid:   N</a:t>
              </a:r>
              <a:r>
                <a:rPr lang="en-US" baseline="-25000" dirty="0">
                  <a:solidFill>
                    <a:srgbClr val="FF0000"/>
                  </a:solidFill>
                  <a:latin typeface="Arial"/>
                  <a:cs typeface="Arial"/>
                </a:rPr>
                <a:t>G</a:t>
              </a:r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 = 30</a:t>
              </a:r>
            </a:p>
            <a:p>
              <a:pPr marL="811213" defTabSz="898525">
                <a:buFontTx/>
                <a:buChar char="•"/>
                <a:defRPr/>
              </a:pP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grpSp>
          <p:nvGrpSpPr>
            <p:cNvPr id="36889" name="Grouper 1"/>
            <p:cNvGrpSpPr>
              <a:grpSpLocks/>
            </p:cNvGrpSpPr>
            <p:nvPr/>
          </p:nvGrpSpPr>
          <p:grpSpPr bwMode="auto">
            <a:xfrm>
              <a:off x="2936776" y="5328429"/>
              <a:ext cx="647700" cy="656617"/>
              <a:chOff x="920750" y="5938339"/>
              <a:chExt cx="647700" cy="656617"/>
            </a:xfrm>
          </p:grpSpPr>
          <p:sp>
            <p:nvSpPr>
              <p:cNvPr id="36890" name="Triangle isocèle 13"/>
              <p:cNvSpPr>
                <a:spLocks noChangeArrowheads="1"/>
              </p:cNvSpPr>
              <p:nvPr/>
            </p:nvSpPr>
            <p:spPr bwMode="auto">
              <a:xfrm>
                <a:off x="920750" y="5940425"/>
                <a:ext cx="647700" cy="576263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algn="ctr"/>
                <a:endParaRPr lang="fr-FR" sz="12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6891" name="ZoneTexte 14"/>
              <p:cNvSpPr txBox="1">
                <a:spLocks noChangeArrowheads="1"/>
              </p:cNvSpPr>
              <p:nvPr/>
            </p:nvSpPr>
            <p:spPr bwMode="auto">
              <a:xfrm>
                <a:off x="1080474" y="5938339"/>
                <a:ext cx="355492" cy="656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kumimoji="1" sz="1400" i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4000" b="1" i="0">
                    <a:solidFill>
                      <a:srgbClr val="FF0000"/>
                    </a:solidFill>
                  </a:rPr>
                  <a:t>!</a:t>
                </a:r>
              </a:p>
            </p:txBody>
          </p:sp>
        </p:grp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Banff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6337F-FA35-1644-9277-3D00A3C5F30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aphicFrame>
        <p:nvGraphicFramePr>
          <p:cNvPr id="36887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34294"/>
              </p:ext>
            </p:extLst>
          </p:nvPr>
        </p:nvGraphicFramePr>
        <p:xfrm>
          <a:off x="1136650" y="1700808"/>
          <a:ext cx="774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Document" r:id="rId8" imgW="3858120" imgH="420480" progId="Word.Document.12">
                  <p:embed/>
                </p:oleObj>
              </mc:Choice>
              <mc:Fallback>
                <p:oleObj name="Document" r:id="rId8" imgW="3858120" imgH="4204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700808"/>
                        <a:ext cx="7747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03737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3.7|43.3"/>
</p:tagLst>
</file>

<file path=ppt/theme/theme1.xml><?xml version="1.0" encoding="utf-8"?>
<a:theme xmlns:a="http://schemas.openxmlformats.org/drawingml/2006/main" name="Contemporain">
  <a:themeElements>
    <a:clrScheme name="">
      <a:dk1>
        <a:srgbClr val="000000"/>
      </a:dk1>
      <a:lt1>
        <a:srgbClr val="0066CC"/>
      </a:lt1>
      <a:dk2>
        <a:srgbClr val="CBCBCB"/>
      </a:dk2>
      <a:lt2>
        <a:srgbClr val="000000"/>
      </a:lt2>
      <a:accent1>
        <a:srgbClr val="009999"/>
      </a:accent1>
      <a:accent2>
        <a:srgbClr val="FF9933"/>
      </a:accent2>
      <a:accent3>
        <a:srgbClr val="AAB8E2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i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ontemporai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98:Modèles:Modèles de Présentation:Contemporain</Template>
  <TotalTime>26221</TotalTime>
  <Words>2422</Words>
  <Application>Microsoft Macintosh PowerPoint</Application>
  <PresentationFormat>Format A4 (210 x 297 mm)</PresentationFormat>
  <Paragraphs>643</Paragraphs>
  <Slides>24</Slides>
  <Notes>24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Contemporain</vt:lpstr>
      <vt:lpstr>…quation</vt:lpstr>
      <vt:lpstr>Document</vt:lpstr>
      <vt:lpstr>Efficient implementation of Smolyak sparse grid with non-nested grids</vt:lpstr>
      <vt:lpstr>Présentation PowerPoint</vt:lpstr>
      <vt:lpstr>How to get the analytical expressions of T?</vt:lpstr>
      <vt:lpstr>Comparison: numerical / analytical KEO</vt:lpstr>
      <vt:lpstr>Quantum Dynamics with full grid/basis representations</vt:lpstr>
      <vt:lpstr>non-DP basis</vt:lpstr>
      <vt:lpstr>Basis ⇒ Grid, with non-DP Basis and DP Grid:  Efficient way</vt:lpstr>
      <vt:lpstr>Smolyak grid: non-DP grid</vt:lpstr>
      <vt:lpstr>Smolyak grid in 2D</vt:lpstr>
      <vt:lpstr>Basis  Grid, with Smolyak grid:  Obvious way</vt:lpstr>
      <vt:lpstr>Basis  Grid, with Smolyak grid:  Obvious way</vt:lpstr>
      <vt:lpstr>Sequential Basis ⇒ Grid transformation, with Smolyak grid:  New way</vt:lpstr>
      <vt:lpstr>Computational effort:</vt:lpstr>
      <vt:lpstr>Torsion levels</vt:lpstr>
      <vt:lpstr>Conclusions and perspectives</vt:lpstr>
      <vt:lpstr>Présentation PowerPoint</vt:lpstr>
      <vt:lpstr>Notations</vt:lpstr>
      <vt:lpstr>Basis  Grid, with direct-product Basis and grid:  Naive way</vt:lpstr>
      <vt:lpstr>Basis ⇒ Grid, with direct-product Basis and Grid:  Efficient way</vt:lpstr>
      <vt:lpstr>non-DP basis construction</vt:lpstr>
      <vt:lpstr>Smolyak grid: implementation</vt:lpstr>
      <vt:lpstr>Coordinates</vt:lpstr>
      <vt:lpstr>Coordinnates: Tnum</vt:lpstr>
      <vt:lpstr>Methanol (12D): Zero point energy</vt:lpstr>
    </vt:vector>
  </TitlesOfParts>
  <Company>Laboratoire de Chimie Physique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Born Oppeinheimer : Séparation e-n</dc:title>
  <dc:creator>David Lauvergnat</dc:creator>
  <cp:lastModifiedBy>D L</cp:lastModifiedBy>
  <cp:revision>1198</cp:revision>
  <cp:lastPrinted>2011-10-20T13:23:53Z</cp:lastPrinted>
  <dcterms:created xsi:type="dcterms:W3CDTF">2000-01-27T17:29:42Z</dcterms:created>
  <dcterms:modified xsi:type="dcterms:W3CDTF">2016-01-28T15:42:57Z</dcterms:modified>
</cp:coreProperties>
</file>