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279" r:id="rId1"/>
  </p:sldMasterIdLst>
  <p:notesMasterIdLst>
    <p:notesMasterId r:id="rId20"/>
  </p:notesMasterIdLst>
  <p:sldIdLst>
    <p:sldId id="256" r:id="rId2"/>
    <p:sldId id="257" r:id="rId3"/>
    <p:sldId id="268" r:id="rId4"/>
    <p:sldId id="258" r:id="rId5"/>
    <p:sldId id="269" r:id="rId6"/>
    <p:sldId id="259" r:id="rId7"/>
    <p:sldId id="274" r:id="rId8"/>
    <p:sldId id="261" r:id="rId9"/>
    <p:sldId id="275" r:id="rId10"/>
    <p:sldId id="262" r:id="rId11"/>
    <p:sldId id="278" r:id="rId12"/>
    <p:sldId id="264" r:id="rId13"/>
    <p:sldId id="277" r:id="rId14"/>
    <p:sldId id="260" r:id="rId15"/>
    <p:sldId id="265" r:id="rId16"/>
    <p:sldId id="266" r:id="rId17"/>
    <p:sldId id="267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3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2961-4C38-3745-858E-A720859FAF16}" type="datetimeFigureOut">
              <a:rPr lang="en-US" smtClean="0"/>
              <a:t>14/03/17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79ED3-4D2D-6C40-ABFF-131AC312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79ED3-4D2D-6C40-ABFF-131AC312C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79ED3-4D2D-6C40-ABFF-131AC312CF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12/03/17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A86-71FC-5A40-90E2-0505F31A21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651A86-71FC-5A40-90E2-0505F31A21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651A86-71FC-5A40-90E2-0505F31A21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12/03/17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A86-71FC-5A40-90E2-0505F31A21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651A86-71FC-5A40-90E2-0505F31A213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651A86-71FC-5A40-90E2-0505F31A2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651A86-71FC-5A40-90E2-0505F31A21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651A86-71FC-5A40-90E2-0505F31A21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E877BF6-23A6-0440-8A8B-6BE8513FDBD4}" type="datetimeFigureOut">
              <a:rPr lang="en-US" smtClean="0"/>
              <a:t>12/03/17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651A86-71FC-5A40-90E2-0505F31A213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0" r:id="rId1"/>
    <p:sldLayoutId id="2147485281" r:id="rId2"/>
    <p:sldLayoutId id="2147485282" r:id="rId3"/>
    <p:sldLayoutId id="2147485283" r:id="rId4"/>
    <p:sldLayoutId id="2147485284" r:id="rId5"/>
    <p:sldLayoutId id="2147485285" r:id="rId6"/>
    <p:sldLayoutId id="2147485286" r:id="rId7"/>
    <p:sldLayoutId id="2147485287" r:id="rId8"/>
    <p:sldLayoutId id="2147485288" r:id="rId9"/>
    <p:sldLayoutId id="2147485289" r:id="rId10"/>
    <p:sldLayoutId id="214748529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42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Wolfgang Riedler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baseline="30000" dirty="0"/>
              <a:t>Self-Dual Vertex Operator </a:t>
            </a:r>
            <a:r>
              <a:rPr lang="en-US" b="1" baseline="30000" dirty="0" err="1"/>
              <a:t>Superalgebras</a:t>
            </a:r>
            <a:r>
              <a:rPr lang="en-US" b="1" baseline="30000" dirty="0"/>
              <a:t> </a:t>
            </a:r>
            <a:r>
              <a:rPr lang="en-US" b="1" baseline="30000" dirty="0" smtClean="0"/>
              <a:t>and</a:t>
            </a:r>
            <a:r>
              <a:rPr lang="en-US" b="1" dirty="0" smtClean="0"/>
              <a:t> </a:t>
            </a:r>
            <a:r>
              <a:rPr lang="en-US" b="1" baseline="30000" dirty="0" err="1" smtClean="0"/>
              <a:t>Superconformal</a:t>
            </a:r>
            <a:r>
              <a:rPr lang="en-US" b="1" baseline="30000" dirty="0" smtClean="0"/>
              <a:t> </a:t>
            </a:r>
            <a:r>
              <a:rPr lang="en-US" b="1" baseline="30000" dirty="0"/>
              <a:t>Field Theory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13508" y="3425353"/>
            <a:ext cx="37329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</a:rPr>
              <a:t>i</a:t>
            </a:r>
            <a:r>
              <a:rPr lang="en-US" sz="1600" i="1" dirty="0" smtClean="0">
                <a:solidFill>
                  <a:schemeClr val="tx2"/>
                </a:solidFill>
              </a:rPr>
              <a:t>n collaboration with </a:t>
            </a:r>
          </a:p>
          <a:p>
            <a:pPr algn="ctr"/>
            <a:r>
              <a:rPr lang="en-US" sz="1600" b="1" i="1" dirty="0" smtClean="0">
                <a:solidFill>
                  <a:schemeClr val="tx2"/>
                </a:solidFill>
              </a:rPr>
              <a:t>Thomas </a:t>
            </a:r>
            <a:r>
              <a:rPr lang="en-US" sz="1600" b="1" i="1" dirty="0" err="1" smtClean="0">
                <a:solidFill>
                  <a:schemeClr val="tx2"/>
                </a:solidFill>
              </a:rPr>
              <a:t>Creutzig</a:t>
            </a:r>
            <a:r>
              <a:rPr lang="en-US" sz="1600" b="1" i="1" dirty="0" smtClean="0">
                <a:solidFill>
                  <a:schemeClr val="tx2"/>
                </a:solidFill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</a:rPr>
              <a:t>&amp; </a:t>
            </a:r>
            <a:r>
              <a:rPr lang="en-US" sz="1600" b="1" i="1" dirty="0" smtClean="0">
                <a:solidFill>
                  <a:schemeClr val="tx2"/>
                </a:solidFill>
              </a:rPr>
              <a:t>John Duncan</a:t>
            </a:r>
          </a:p>
        </p:txBody>
      </p:sp>
      <p:pic>
        <p:nvPicPr>
          <p:cNvPr id="5" name="Picture 4" descr="UofA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84761"/>
            <a:ext cx="2274725" cy="561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1617" y="5100003"/>
            <a:ext cx="317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3"/>
                </a:solidFill>
              </a:rPr>
              <a:t>Alberta Number Theory Days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Banff, 17.-19.03.2017</a:t>
            </a:r>
          </a:p>
        </p:txBody>
      </p:sp>
    </p:spTree>
    <p:extLst>
      <p:ext uri="{BB962C8B-B14F-4D97-AF65-F5344CB8AC3E}">
        <p14:creationId xmlns:p14="http://schemas.microsoft.com/office/powerpoint/2010/main" val="21189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…but we can do better.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812232"/>
            <a:ext cx="8532000" cy="281987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33" y="2296656"/>
            <a:ext cx="2418807" cy="791999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6" y="3276249"/>
            <a:ext cx="8027995" cy="28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52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…but we can do better.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026660"/>
            <a:ext cx="8530604" cy="28088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361817"/>
            <a:ext cx="8460000" cy="88996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11408"/>
              </p:ext>
            </p:extLst>
          </p:nvPr>
        </p:nvGraphicFramePr>
        <p:xfrm>
          <a:off x="301752" y="4153169"/>
          <a:ext cx="8534400" cy="128523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53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Proposition.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 W as above, if the S-matrix of       is real, the eigenvalues of                  on        lie in                            and the eigenvalues of              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 on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 lie in     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                       then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the vector</a:t>
                      </a:r>
                      <a:r>
                        <a:rPr lang="en-US" baseline="0" dirty="0" smtClean="0"/>
                        <a:t> valued function       </a:t>
                      </a:r>
                      <a:r>
                        <a:rPr lang="en-US" dirty="0" smtClean="0"/>
                        <a:t>        is</a:t>
                      </a:r>
                      <a:r>
                        <a:rPr lang="en-US" baseline="0" dirty="0" smtClean="0"/>
                        <a:t> modular.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07" y="4609681"/>
            <a:ext cx="252000" cy="20300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62" y="4609681"/>
            <a:ext cx="830317" cy="25389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08" y="4593422"/>
            <a:ext cx="360000" cy="21405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76" y="4863580"/>
            <a:ext cx="353453" cy="21599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7" y="4863580"/>
            <a:ext cx="1400712" cy="28799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01" y="4863580"/>
            <a:ext cx="830317" cy="25389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93" y="4865877"/>
            <a:ext cx="1797144" cy="2857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10" y="5166007"/>
            <a:ext cx="678456" cy="2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1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Example: SCFT </a:t>
            </a:r>
            <a:r>
              <a:rPr lang="en-US" dirty="0" smtClean="0">
                <a:solidFill>
                  <a:schemeClr val="accent1"/>
                </a:solidFill>
              </a:rPr>
              <a:t>of Type 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88" y="3444031"/>
            <a:ext cx="3982621" cy="575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2654" y="2026143"/>
            <a:ext cx="713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connection between sigma models and Conway moonshine.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79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16349"/>
                </a:solidFill>
              </a:rPr>
              <a:t>- </a:t>
            </a:r>
            <a:r>
              <a:rPr lang="en-US" b="1" dirty="0" smtClean="0">
                <a:solidFill>
                  <a:srgbClr val="D16349"/>
                </a:solidFill>
              </a:rPr>
              <a:t>Fin</a:t>
            </a:r>
            <a:r>
              <a:rPr lang="en-US" dirty="0" smtClean="0">
                <a:solidFill>
                  <a:srgbClr val="D16349"/>
                </a:solidFill>
              </a:rPr>
              <a:t> -</a:t>
            </a:r>
            <a:endParaRPr lang="en-US" dirty="0">
              <a:solidFill>
                <a:srgbClr val="D163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D16349"/>
                </a:solidFill>
              </a:rPr>
              <a:t>EOT</a:t>
            </a:r>
            <a:r>
              <a:rPr lang="en-US" dirty="0" smtClean="0"/>
              <a:t>] – </a:t>
            </a:r>
            <a:r>
              <a:rPr lang="en-US" dirty="0" err="1" smtClean="0"/>
              <a:t>Eguchi</a:t>
            </a:r>
            <a:r>
              <a:rPr lang="en-US" dirty="0" smtClean="0"/>
              <a:t>, </a:t>
            </a:r>
            <a:r>
              <a:rPr lang="en-US" dirty="0" err="1" smtClean="0"/>
              <a:t>Ooguri</a:t>
            </a:r>
            <a:r>
              <a:rPr lang="en-US" dirty="0" smtClean="0"/>
              <a:t>, </a:t>
            </a:r>
            <a:r>
              <a:rPr lang="en-US" dirty="0" err="1" smtClean="0"/>
              <a:t>Tachikawa</a:t>
            </a:r>
            <a:r>
              <a:rPr lang="en-US" dirty="0" smtClean="0"/>
              <a:t>. “</a:t>
            </a:r>
            <a:r>
              <a:rPr lang="en-US" i="1" dirty="0" smtClean="0"/>
              <a:t>Notes on the K3 </a:t>
            </a:r>
            <a:r>
              <a:rPr lang="en-US" i="1" dirty="0" smtClean="0"/>
              <a:t>Surface and the Mathieu Group M24”, </a:t>
            </a:r>
            <a:r>
              <a:rPr lang="en-US" dirty="0" smtClean="0"/>
              <a:t>Experiment. Math. Volume 20, Issue 1 (2011), 91-96.</a:t>
            </a:r>
          </a:p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D16349"/>
                </a:solidFill>
              </a:rPr>
              <a:t>MSV</a:t>
            </a:r>
            <a:r>
              <a:rPr lang="en-US" dirty="0" smtClean="0"/>
              <a:t>] – </a:t>
            </a:r>
            <a:r>
              <a:rPr lang="en-US" dirty="0" err="1" smtClean="0"/>
              <a:t>Malikov</a:t>
            </a:r>
            <a:r>
              <a:rPr lang="en-US" dirty="0" smtClean="0"/>
              <a:t>, </a:t>
            </a:r>
            <a:r>
              <a:rPr lang="en-US" dirty="0" err="1" smtClean="0"/>
              <a:t>Schechtman</a:t>
            </a:r>
            <a:r>
              <a:rPr lang="en-US" dirty="0" smtClean="0"/>
              <a:t>, </a:t>
            </a:r>
            <a:r>
              <a:rPr lang="en-US" dirty="0" err="1" smtClean="0"/>
              <a:t>Vaintrop</a:t>
            </a:r>
            <a:r>
              <a:rPr lang="en-US" dirty="0" smtClean="0"/>
              <a:t>. “</a:t>
            </a:r>
            <a:r>
              <a:rPr lang="en-US" i="1" dirty="0" smtClean="0"/>
              <a:t>Chiral de </a:t>
            </a:r>
            <a:r>
              <a:rPr lang="en-US" i="1" dirty="0" err="1" smtClean="0"/>
              <a:t>Rham</a:t>
            </a:r>
            <a:r>
              <a:rPr lang="en-US" i="1" dirty="0" smtClean="0"/>
              <a:t> complex</a:t>
            </a:r>
            <a:r>
              <a:rPr lang="en-US" dirty="0" smtClean="0"/>
              <a:t>”, Comm. Math. Phys. 204 (1999), 439-473.</a:t>
            </a:r>
          </a:p>
          <a:p>
            <a:r>
              <a:rPr lang="en-US" dirty="0" smtClean="0"/>
              <a:t>[</a:t>
            </a:r>
            <a:r>
              <a:rPr lang="en-US" dirty="0" smtClean="0">
                <a:solidFill>
                  <a:srgbClr val="D16349"/>
                </a:solidFill>
              </a:rPr>
              <a:t>JD</a:t>
            </a:r>
            <a:r>
              <a:rPr lang="en-US" dirty="0" smtClean="0"/>
              <a:t>] – Duncan, Mack-Crane. “</a:t>
            </a:r>
            <a:r>
              <a:rPr lang="en-US" i="1" dirty="0" smtClean="0"/>
              <a:t>Derived Equivalences of K3 Surfaces and Twined Elliptic Genera”</a:t>
            </a:r>
            <a:r>
              <a:rPr lang="en-US" dirty="0" smtClean="0"/>
              <a:t>, Res. Math. Sci. (2016) 3:1.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16349"/>
                </a:solidFill>
              </a:rPr>
              <a:t>A Classification Result</a:t>
            </a:r>
            <a:endParaRPr lang="en-US" dirty="0">
              <a:solidFill>
                <a:srgbClr val="D1634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2024569"/>
              </p:ext>
            </p:extLst>
          </p:nvPr>
        </p:nvGraphicFramePr>
        <p:xfrm>
          <a:off x="331914" y="2186578"/>
          <a:ext cx="8504238" cy="2656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504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Theorem.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 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 is a self-dual </a:t>
                      </a:r>
                      <a:r>
                        <a:rPr lang="en-US" baseline="0" dirty="0" smtClean="0"/>
                        <a:t>     -cofinite VOSA of CFT type with central charge </a:t>
                      </a:r>
                      <a:r>
                        <a:rPr lang="en-US" i="1" baseline="0" dirty="0" smtClean="0"/>
                        <a:t>c</a:t>
                      </a:r>
                      <a:r>
                        <a:rPr lang="en-US" baseline="0" dirty="0" smtClean="0"/>
                        <a:t>    12 then it is isomorphic to one of the following:</a:t>
                      </a:r>
                    </a:p>
                    <a:p>
                      <a:endParaRPr lang="en-US" baseline="0" dirty="0" smtClean="0"/>
                    </a:p>
                    <a:p>
                      <a:pPr marL="1052513" indent="0">
                        <a:buFont typeface="Arial"/>
                        <a:buNone/>
                        <a:tabLst/>
                      </a:pP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22" y="2708257"/>
            <a:ext cx="113142" cy="144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91" y="2658726"/>
            <a:ext cx="249750" cy="216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3" y="2654089"/>
            <a:ext cx="246662" cy="17999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44" y="3767898"/>
            <a:ext cx="3095993" cy="26455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42" y="4245978"/>
            <a:ext cx="467999" cy="31909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41" y="3333398"/>
            <a:ext cx="540000" cy="2700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65" y="3362258"/>
            <a:ext cx="1583997" cy="21921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8" y="3406248"/>
            <a:ext cx="108000" cy="108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8" y="3843731"/>
            <a:ext cx="108000" cy="1080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78" y="4290858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1.5: Super CFT of Type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2: Super CFT of Type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3: Super CFT of </a:t>
            </a:r>
            <a:r>
              <a:rPr lang="en-US" dirty="0" err="1" smtClean="0"/>
              <a:t>Gepner</a:t>
            </a:r>
            <a:r>
              <a:rPr lang="en-US" dirty="0" smtClean="0"/>
              <a:t>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Modularity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16367164"/>
              </p:ext>
            </p:extLst>
          </p:nvPr>
        </p:nvGraphicFramePr>
        <p:xfrm>
          <a:off x="301625" y="2078864"/>
          <a:ext cx="8504238" cy="128523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504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Theorem. [Zhu]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the upper half plane t</a:t>
                      </a:r>
                      <a:r>
                        <a:rPr lang="en-US" dirty="0" smtClean="0"/>
                        <a:t>he characters</a:t>
                      </a:r>
                      <a:r>
                        <a:rPr lang="en-US" baseline="0" dirty="0" smtClean="0"/>
                        <a:t> of a rational, C2-cofinite VOA converge to holomorphic functions. Moreover, the linear space spanned by the limits of characters is invariant under the action of SL2(Z).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Main Question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626836"/>
            <a:ext cx="8534400" cy="1604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Can a self-dual </a:t>
            </a:r>
            <a:r>
              <a:rPr lang="en-US" i="1" dirty="0" smtClean="0"/>
              <a:t>vertex operator algebra (VOA) </a:t>
            </a:r>
            <a:r>
              <a:rPr lang="en-US" i="1" dirty="0" smtClean="0"/>
              <a:t>be identified with a bulk conformal field </a:t>
            </a:r>
            <a:r>
              <a:rPr lang="en-US" i="1" dirty="0" smtClean="0"/>
              <a:t>theory (CFT) </a:t>
            </a:r>
            <a:r>
              <a:rPr lang="en-US" i="1" dirty="0" smtClean="0"/>
              <a:t>in some sense?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89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16349"/>
                </a:solidFill>
              </a:rPr>
              <a:t>Moonshine</a:t>
            </a:r>
            <a:endParaRPr lang="en-US" dirty="0">
              <a:solidFill>
                <a:srgbClr val="D16349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2040890"/>
            <a:ext cx="8433054" cy="3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0077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6349"/>
                </a:solidFill>
              </a:rPr>
              <a:t>Moonshine</a:t>
            </a:r>
            <a:endParaRPr lang="en-US" dirty="0">
              <a:solidFill>
                <a:srgbClr val="D16349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718" y="4058983"/>
            <a:ext cx="4283998" cy="243482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" y="2037490"/>
            <a:ext cx="8409432" cy="1779524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5138054"/>
            <a:ext cx="8340896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16349"/>
                </a:solidFill>
              </a:rPr>
              <a:t>Motivation</a:t>
            </a:r>
            <a:endParaRPr lang="en-US" dirty="0">
              <a:solidFill>
                <a:srgbClr val="D163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126" y="3891430"/>
            <a:ext cx="770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N=4 </a:t>
            </a:r>
            <a:r>
              <a:rPr lang="en-US" dirty="0" err="1" smtClean="0"/>
              <a:t>superconformal</a:t>
            </a:r>
            <a:r>
              <a:rPr lang="en-US" dirty="0" smtClean="0"/>
              <a:t>  algebra with central charge 6 appears in all of these.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8" y="1742000"/>
            <a:ext cx="5249522" cy="28989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34" y="2429216"/>
            <a:ext cx="108000" cy="1080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34" y="2878221"/>
            <a:ext cx="108000" cy="1080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34" y="3332548"/>
            <a:ext cx="108000" cy="1080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54" y="2792766"/>
            <a:ext cx="3301919" cy="287997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54" y="3286988"/>
            <a:ext cx="1726392" cy="215799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61" y="4754813"/>
            <a:ext cx="108000" cy="1080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54" y="4673735"/>
            <a:ext cx="5448607" cy="251998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54" y="5046544"/>
            <a:ext cx="4062384" cy="253899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54" y="2378482"/>
            <a:ext cx="3239989" cy="2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072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16349"/>
                </a:solidFill>
              </a:rPr>
              <a:t>Vertex </a:t>
            </a:r>
            <a:r>
              <a:rPr lang="en-US" dirty="0" smtClean="0">
                <a:solidFill>
                  <a:schemeClr val="accent1"/>
                </a:solidFill>
              </a:rPr>
              <a:t>Operator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Super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dirty="0" smtClean="0">
                <a:solidFill>
                  <a:srgbClr val="D16349"/>
                </a:solidFill>
              </a:rPr>
              <a:t>Algebras</a:t>
            </a:r>
            <a:endParaRPr lang="en-US" dirty="0">
              <a:solidFill>
                <a:srgbClr val="D16349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5" y="2552983"/>
            <a:ext cx="1543488" cy="251998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64" y="3332812"/>
            <a:ext cx="3426280" cy="64799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1608558"/>
            <a:ext cx="2484388" cy="36189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6" y="2928755"/>
            <a:ext cx="3690405" cy="323997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5" y="4060098"/>
            <a:ext cx="1488670" cy="289899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5" y="5315673"/>
            <a:ext cx="3021890" cy="287799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75" y="2553537"/>
            <a:ext cx="190077" cy="215997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75" y="2979308"/>
            <a:ext cx="207357" cy="215997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19" y="4075102"/>
            <a:ext cx="199383" cy="215999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95" y="4487811"/>
            <a:ext cx="215997" cy="215997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5" y="5329755"/>
            <a:ext cx="797527" cy="215997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5" y="4487811"/>
            <a:ext cx="5682409" cy="323997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6" y="4837870"/>
            <a:ext cx="5815232" cy="2877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058580" y="2207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853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D16349"/>
                </a:solidFill>
              </a:rPr>
              <a:t>Vertex </a:t>
            </a:r>
            <a:r>
              <a:rPr lang="en-US" dirty="0" smtClean="0">
                <a:solidFill>
                  <a:schemeClr val="accent1"/>
                </a:solidFill>
              </a:rPr>
              <a:t>Operator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Super</a:t>
            </a:r>
            <a:r>
              <a:rPr lang="en-US" dirty="0" smtClean="0">
                <a:solidFill>
                  <a:srgbClr val="D16349"/>
                </a:solidFill>
              </a:rPr>
              <a:t>-</a:t>
            </a:r>
            <a:r>
              <a:rPr lang="en-US" dirty="0" smtClean="0">
                <a:solidFill>
                  <a:srgbClr val="D16349"/>
                </a:solidFill>
              </a:rPr>
              <a:t>Algebras</a:t>
            </a:r>
            <a:endParaRPr lang="en-US" dirty="0">
              <a:solidFill>
                <a:srgbClr val="D16349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64" y="3332812"/>
            <a:ext cx="3426280" cy="64799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1608558"/>
            <a:ext cx="2484388" cy="36189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6" y="2928755"/>
            <a:ext cx="3690405" cy="323997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5" y="4060098"/>
            <a:ext cx="1488670" cy="289899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5" y="5315673"/>
            <a:ext cx="3021890" cy="287799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75" y="2553537"/>
            <a:ext cx="190077" cy="215997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75" y="2979308"/>
            <a:ext cx="207357" cy="215997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19" y="4075102"/>
            <a:ext cx="199383" cy="215999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95" y="4487811"/>
            <a:ext cx="215997" cy="215997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5" y="4487811"/>
            <a:ext cx="5682409" cy="323997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6" y="4837870"/>
            <a:ext cx="5815232" cy="2877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058580" y="2207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5" y="2498481"/>
            <a:ext cx="5369094" cy="32399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5" y="5315673"/>
            <a:ext cx="797527" cy="2159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0100" y="2697875"/>
            <a:ext cx="82638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Two remarks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what follows we only consider “nice” VOSAs.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Def.</a:t>
            </a:r>
            <a:r>
              <a:rPr lang="en-US" dirty="0" smtClean="0"/>
              <a:t> A</a:t>
            </a:r>
            <a:r>
              <a:rPr lang="en-US" i="1" dirty="0" smtClean="0"/>
              <a:t> </a:t>
            </a:r>
            <a:r>
              <a:rPr lang="en-US" dirty="0" smtClean="0"/>
              <a:t>VOSA is </a:t>
            </a:r>
            <a:r>
              <a:rPr lang="en-US" i="1" dirty="0" smtClean="0"/>
              <a:t>self-dual</a:t>
            </a:r>
            <a:r>
              <a:rPr lang="en-US" dirty="0" smtClean="0"/>
              <a:t> if it is rational and has a unique irreducible module.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9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Representations: </a:t>
            </a:r>
            <a:r>
              <a:rPr lang="en-US" dirty="0" smtClean="0">
                <a:solidFill>
                  <a:schemeClr val="accent1"/>
                </a:solidFill>
              </a:rPr>
              <a:t>Conformal Field Theory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88" y="2838847"/>
            <a:ext cx="2306304" cy="68399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7" y="2134305"/>
            <a:ext cx="5036534" cy="26285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1749332"/>
            <a:ext cx="7409363" cy="324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7" y="3768173"/>
            <a:ext cx="5491333" cy="323997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10030"/>
              </p:ext>
            </p:extLst>
          </p:nvPr>
        </p:nvGraphicFramePr>
        <p:xfrm>
          <a:off x="301766" y="4607792"/>
          <a:ext cx="8534385" cy="10668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534385"/>
              </a:tblGrid>
              <a:tr h="1745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Definition.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7453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</a:t>
                      </a:r>
                      <a:r>
                        <a:rPr lang="en-US" sz="2000" baseline="0" dirty="0" smtClean="0"/>
                        <a:t> as given above is a potential bulk conformal field theory if               is modular invariant.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06" y="5069033"/>
            <a:ext cx="751991" cy="287997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5" y="5066749"/>
            <a:ext cx="231995" cy="2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315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Main Question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46589"/>
            <a:ext cx="8534400" cy="7787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/>
              <a:t>Can a self-dual </a:t>
            </a:r>
            <a:r>
              <a:rPr lang="en-US" sz="2000" i="1" dirty="0" smtClean="0"/>
              <a:t>vertex operator algebra (VOA) </a:t>
            </a:r>
            <a:r>
              <a:rPr lang="en-US" sz="2000" i="1" dirty="0" smtClean="0"/>
              <a:t>be identified with a bulk conformal field </a:t>
            </a:r>
            <a:r>
              <a:rPr lang="en-US" sz="2000" i="1" dirty="0" smtClean="0"/>
              <a:t>theory (CFT) </a:t>
            </a:r>
            <a:r>
              <a:rPr lang="en-US" sz="2000" i="1" dirty="0" smtClean="0"/>
              <a:t>in some sense?</a:t>
            </a:r>
            <a:endParaRPr lang="en-US" sz="2000" i="1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14047"/>
            <a:ext cx="8351999" cy="269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7219" y="2813909"/>
            <a:ext cx="61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D16349"/>
                </a:solidFill>
              </a:rPr>
              <a:t>Yes.</a:t>
            </a:r>
            <a:endParaRPr lang="en-US" u="sng" dirty="0">
              <a:solidFill>
                <a:srgbClr val="D16349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2437"/>
            <a:ext cx="671527" cy="17999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00" y="4172640"/>
            <a:ext cx="2887970" cy="28799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45122"/>
              </p:ext>
            </p:extLst>
          </p:nvPr>
        </p:nvGraphicFramePr>
        <p:xfrm>
          <a:off x="304800" y="5033435"/>
          <a:ext cx="8531351" cy="10109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5313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Proposition.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With </a:t>
                      </a:r>
                      <a:r>
                        <a:rPr lang="en-US" i="1" dirty="0" smtClean="0"/>
                        <a:t>W</a:t>
                      </a:r>
                      <a:r>
                        <a:rPr lang="en-US" i="0" dirty="0" smtClean="0"/>
                        <a:t> as above, if</a:t>
                      </a:r>
                      <a:r>
                        <a:rPr lang="en-US" i="0" baseline="0" dirty="0" smtClean="0"/>
                        <a:t> the </a:t>
                      </a:r>
                      <a:r>
                        <a:rPr lang="en-US" i="1" baseline="0" dirty="0" smtClean="0"/>
                        <a:t>S</a:t>
                      </a:r>
                      <a:r>
                        <a:rPr lang="en-US" i="0" baseline="0" dirty="0" smtClean="0"/>
                        <a:t>-matrix of       is real and the eigenvalues of the action of </a:t>
                      </a:r>
                    </a:p>
                    <a:p>
                      <a:r>
                        <a:rPr lang="en-US" i="0" baseline="0" dirty="0" smtClean="0"/>
                        <a:t>                 on </a:t>
                      </a:r>
                      <a:r>
                        <a:rPr lang="en-US" i="1" baseline="0" dirty="0" smtClean="0"/>
                        <a:t>W</a:t>
                      </a:r>
                      <a:r>
                        <a:rPr lang="en-US" i="0" baseline="0" dirty="0" smtClean="0"/>
                        <a:t> belong to                            then               is modular invariant.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86" y="5489947"/>
            <a:ext cx="252000" cy="203001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7" y="5747828"/>
            <a:ext cx="830317" cy="25389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19" y="5757020"/>
            <a:ext cx="706988" cy="25199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97" y="5739759"/>
            <a:ext cx="1400712" cy="2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622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13225</TotalTime>
  <Words>486</Words>
  <Application>Microsoft Macintosh PowerPoint</Application>
  <PresentationFormat>On-screen Show (4:3)</PresentationFormat>
  <Paragraphs>53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Self-Dual Vertex Operator Superalgebras and Superconformal Field Theory</vt:lpstr>
      <vt:lpstr>Main Question</vt:lpstr>
      <vt:lpstr>Moonshine</vt:lpstr>
      <vt:lpstr>Moonshine</vt:lpstr>
      <vt:lpstr>Motivation</vt:lpstr>
      <vt:lpstr>Vertex Operator Super-Algebras</vt:lpstr>
      <vt:lpstr>Vertex Operator Super-Algebras</vt:lpstr>
      <vt:lpstr>Representations: Conformal Field Theory</vt:lpstr>
      <vt:lpstr>Main Question</vt:lpstr>
      <vt:lpstr>…but we can do better.</vt:lpstr>
      <vt:lpstr>…but we can do better.</vt:lpstr>
      <vt:lpstr>Example: SCFT of Type D</vt:lpstr>
      <vt:lpstr>- Fin -</vt:lpstr>
      <vt:lpstr>A Classification Result</vt:lpstr>
      <vt:lpstr>Example 1.5: Super CFT of Type D</vt:lpstr>
      <vt:lpstr>Example 2: Super CFT of Type A</vt:lpstr>
      <vt:lpstr>Example 3: Super CFT of Gepner Type</vt:lpstr>
      <vt:lpstr>Modularity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Self-Dual Vertex Operator Superalgebras and Superconformal Field Theory</dc:title>
  <dc:creator>Wolfgang Riedler</dc:creator>
  <cp:lastModifiedBy>Wolfgang Riedler</cp:lastModifiedBy>
  <cp:revision>100</cp:revision>
  <dcterms:created xsi:type="dcterms:W3CDTF">2017-02-24T22:03:04Z</dcterms:created>
  <dcterms:modified xsi:type="dcterms:W3CDTF">2017-03-17T21:15:17Z</dcterms:modified>
</cp:coreProperties>
</file>