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57" r:id="rId9"/>
    <p:sldId id="258" r:id="rId10"/>
    <p:sldId id="270" r:id="rId11"/>
    <p:sldId id="271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98"/>
  </p:normalViewPr>
  <p:slideViewPr>
    <p:cSldViewPr snapToGrid="0" snapToObjects="1">
      <p:cViewPr varScale="1">
        <p:scale>
          <a:sx n="88" d="100"/>
          <a:sy n="88" d="100"/>
        </p:scale>
        <p:origin x="9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3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8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9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5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0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2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7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9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2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5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6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5DF23-4588-A348-969D-3C2D4D753BD9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981F-D7B5-D742-AD77-4CDD9CD9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9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6282"/>
            <a:ext cx="7772400" cy="1470025"/>
          </a:xfrm>
        </p:spPr>
        <p:txBody>
          <a:bodyPr/>
          <a:lstStyle/>
          <a:p>
            <a:r>
              <a:rPr lang="en-US" dirty="0" err="1" smtClean="0"/>
              <a:t>Feedforward</a:t>
            </a:r>
            <a:r>
              <a:rPr lang="en-US" dirty="0" smtClean="0"/>
              <a:t>, Feedback and </a:t>
            </a:r>
            <a:r>
              <a:rPr lang="en-US" dirty="0"/>
              <a:t>R</a:t>
            </a:r>
            <a:r>
              <a:rPr lang="en-US" dirty="0" smtClean="0"/>
              <a:t>esponse Variability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André Longtin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Physics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Centre for Neural Dynamics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University of Ottawa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3895" y="6349195"/>
            <a:ext cx="6506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BIRS Topological Methods in Brain Network Analysis, 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64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063"/>
            <a:ext cx="9144000" cy="6238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 smtClean="0"/>
              <a:t>FBN: Feedback        FNN: </a:t>
            </a:r>
            <a:r>
              <a:rPr lang="en-US" sz="2400" dirty="0" err="1" smtClean="0"/>
              <a:t>feedforward</a:t>
            </a:r>
            <a:r>
              <a:rPr lang="en-US" sz="2400" dirty="0" smtClean="0"/>
              <a:t>  </a:t>
            </a:r>
            <a:br>
              <a:rPr lang="en-US" sz="2400" dirty="0" smtClean="0"/>
            </a:br>
            <a:r>
              <a:rPr lang="en-US" sz="2400" dirty="0" smtClean="0"/>
              <a:t> IL: input layer          OL: output layer</a:t>
            </a:r>
            <a:endParaRPr lang="en-US" sz="2400" dirty="0"/>
          </a:p>
        </p:txBody>
      </p:sp>
      <p:pic>
        <p:nvPicPr>
          <p:cNvPr id="5939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914400"/>
            <a:ext cx="3124200" cy="5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15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063"/>
            <a:ext cx="8229600" cy="6238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Both display a peak !</a:t>
            </a:r>
            <a:endParaRPr lang="en-US" dirty="0"/>
          </a:p>
        </p:txBody>
      </p:sp>
      <p:pic>
        <p:nvPicPr>
          <p:cNvPr id="6144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78000"/>
            <a:ext cx="5586413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8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6641"/>
            <a:ext cx="8229600" cy="1143000"/>
          </a:xfrm>
        </p:spPr>
        <p:txBody>
          <a:bodyPr/>
          <a:lstStyle/>
          <a:p>
            <a:r>
              <a:rPr lang="en-US" dirty="0" smtClean="0"/>
              <a:t>Why am I telling you about this?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62790"/>
            <a:ext cx="8554833" cy="710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have recently begun trying to understand EEG and fMRI data </a:t>
            </a:r>
          </a:p>
          <a:p>
            <a:endParaRPr lang="en-US" sz="2400" dirty="0"/>
          </a:p>
          <a:p>
            <a:r>
              <a:rPr lang="en-US" sz="2400" dirty="0" smtClean="0"/>
              <a:t>Controls + psychiatric patients</a:t>
            </a:r>
          </a:p>
          <a:p>
            <a:endParaRPr lang="en-US" sz="2400" dirty="0"/>
          </a:p>
          <a:p>
            <a:r>
              <a:rPr lang="en-US" sz="2400" dirty="0" smtClean="0"/>
              <a:t>For example, certain (depressed) patients have different perceptions of the flow of time</a:t>
            </a:r>
          </a:p>
          <a:p>
            <a:endParaRPr lang="en-US" sz="2400" dirty="0"/>
          </a:p>
          <a:p>
            <a:r>
              <a:rPr lang="en-US" sz="2400" dirty="0" smtClean="0"/>
              <a:t>Other (schizophrenic) patients have a different sense of </a:t>
            </a:r>
            <a:r>
              <a:rPr lang="en-US" sz="2400" dirty="0" err="1" smtClean="0"/>
              <a:t>peri</a:t>
            </a:r>
            <a:r>
              <a:rPr lang="en-US" sz="2400" dirty="0" smtClean="0"/>
              <a:t>-personal space</a:t>
            </a:r>
          </a:p>
          <a:p>
            <a:endParaRPr lang="en-US" sz="2400" dirty="0"/>
          </a:p>
          <a:p>
            <a:r>
              <a:rPr lang="en-US" sz="2400" dirty="0" smtClean="0"/>
              <a:t>Collaboration with Georg </a:t>
            </a:r>
            <a:r>
              <a:rPr lang="en-US" sz="2400" dirty="0" err="1" smtClean="0"/>
              <a:t>Northoff</a:t>
            </a:r>
            <a:r>
              <a:rPr lang="en-US" sz="2400" dirty="0" smtClean="0"/>
              <a:t>, Inst. Mental Health Research, Royal Ottawa Hospital</a:t>
            </a:r>
          </a:p>
          <a:p>
            <a:endParaRPr lang="en-US" sz="2400" dirty="0"/>
          </a:p>
          <a:p>
            <a:r>
              <a:rPr lang="en-US" sz="2400" dirty="0" smtClean="0"/>
              <a:t>I also started talking with Maia Fraser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(Math Department, across the street)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476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With Georg and trainees, method to extract more predictability from evoked responses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0" y="2019300"/>
            <a:ext cx="7886700" cy="2819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2300" y="5048834"/>
            <a:ext cx="6400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look at human EEG data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429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Adventure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2405" y="1728843"/>
            <a:ext cx="8751923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Can we use linear response theory to understand </a:t>
            </a:r>
          </a:p>
          <a:p>
            <a:endParaRPr lang="en-US" sz="2800" dirty="0" smtClean="0"/>
          </a:p>
          <a:p>
            <a:r>
              <a:rPr lang="en-US" sz="2800" dirty="0" smtClean="0"/>
              <a:t>-    response variability? </a:t>
            </a:r>
          </a:p>
          <a:p>
            <a:pPr marL="457200" indent="-457200">
              <a:buFontTx/>
              <a:buChar char="-"/>
            </a:pPr>
            <a:r>
              <a:rPr lang="en-US" sz="2800" dirty="0" smtClean="0"/>
              <a:t>dependence on correlation time of resting state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h</a:t>
            </a:r>
            <a:r>
              <a:rPr lang="en-US" sz="2800" dirty="0" smtClean="0"/>
              <a:t>ow noise determines topological structure</a:t>
            </a:r>
          </a:p>
          <a:p>
            <a:pPr marL="457200" indent="-457200">
              <a:buFontTx/>
              <a:buChar char="-"/>
            </a:pPr>
            <a:endParaRPr lang="en-US" sz="2800" dirty="0"/>
          </a:p>
          <a:p>
            <a:pPr marL="457200" indent="-457200">
              <a:buFontTx/>
              <a:buChar char="-"/>
            </a:pPr>
            <a:r>
              <a:rPr lang="en-US" sz="2800" dirty="0" smtClean="0"/>
              <a:t>Provide tests/null hypotheses about network activity</a:t>
            </a:r>
          </a:p>
          <a:p>
            <a:endParaRPr lang="en-US" sz="2800" dirty="0"/>
          </a:p>
          <a:p>
            <a:pPr marL="457200" indent="-457200">
              <a:buFont typeface="Wingdings" charset="0"/>
              <a:buChar char="à"/>
            </a:pPr>
            <a:r>
              <a:rPr lang="en-US" sz="2800" dirty="0" smtClean="0"/>
              <a:t>that yield similar topological features across time scales</a:t>
            </a:r>
            <a:endParaRPr lang="en-US" sz="2800" dirty="0"/>
          </a:p>
          <a:p>
            <a:r>
              <a:rPr lang="en-US" sz="2800" dirty="0" smtClean="0">
                <a:sym typeface="Wingdings"/>
              </a:rPr>
              <a:t> varying topological features across </a:t>
            </a:r>
            <a:r>
              <a:rPr lang="en-US" sz="2800" dirty="0" smtClean="0"/>
              <a:t>repeated stimuli. </a:t>
            </a:r>
          </a:p>
          <a:p>
            <a:pPr marL="457200" indent="-457200">
              <a:buFontTx/>
              <a:buChar char="-"/>
            </a:pPr>
            <a:endParaRPr lang="en-US" sz="2800" dirty="0" smtClean="0"/>
          </a:p>
          <a:p>
            <a:pPr marL="457200" indent="-457200">
              <a:buFontTx/>
              <a:buChar char="-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22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 OF NEURAL RESPONSE VARIABILITY</a:t>
            </a:r>
          </a:p>
          <a:p>
            <a:pPr>
              <a:buFont typeface="Wingdings" charset="0"/>
              <a:buChar char="à"/>
            </a:pPr>
            <a:r>
              <a:rPr lang="en-US" dirty="0" smtClean="0">
                <a:sym typeface="Wingdings"/>
              </a:rPr>
              <a:t>Are networks constantly reconfiguring themselves based on past history? </a:t>
            </a: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HOW DOES THE NOISE INDUCE EFFECTIVE CONNECTIVITY (and topology)? </a:t>
            </a:r>
          </a:p>
          <a:p>
            <a:pPr>
              <a:buFont typeface="Wingdings" charset="0"/>
              <a:buChar char="à"/>
            </a:pPr>
            <a:r>
              <a:rPr lang="en-US" dirty="0" smtClean="0">
                <a:sym typeface="Wingdings"/>
              </a:rPr>
              <a:t>Quasi-Cycles: 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     noise induces oscillatory activity</a:t>
            </a:r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83721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trouble with noise…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1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trouble with noise…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to use Fokker-Planck formalism to understand dynamics, and therefore, functional connectivity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5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Networks talk to each other slowly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Delays between brain regions can be quite long (tens of milliseconds)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But the trouble with noisy </a:t>
            </a:r>
            <a:r>
              <a:rPr lang="en-US" u="sng" dirty="0" smtClean="0"/>
              <a:t>delayed</a:t>
            </a:r>
            <a:r>
              <a:rPr lang="en-US" dirty="0" smtClean="0"/>
              <a:t> networks is: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0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can’t use Fokker-Planck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Dynamics are non-</a:t>
            </a:r>
            <a:r>
              <a:rPr lang="en-US" dirty="0" err="1" smtClean="0"/>
              <a:t>markovian</a:t>
            </a:r>
            <a:r>
              <a:rPr lang="en-US" dirty="0" smtClean="0"/>
              <a:t>…But: </a:t>
            </a:r>
          </a:p>
          <a:p>
            <a:endParaRPr lang="en-US" dirty="0"/>
          </a:p>
          <a:p>
            <a:r>
              <a:rPr lang="en-US" dirty="0" smtClean="0"/>
              <a:t>We developed approximate formalism to understand random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2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Response Theory (LRT)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very accurate even for:  </a:t>
            </a:r>
          </a:p>
          <a:p>
            <a:pPr>
              <a:buFontTx/>
              <a:buChar char="-"/>
            </a:pPr>
            <a:r>
              <a:rPr lang="en-US" dirty="0" smtClean="0"/>
              <a:t>noisy spiking neurons </a:t>
            </a:r>
          </a:p>
          <a:p>
            <a:pPr>
              <a:buFontTx/>
              <a:buChar char="-"/>
            </a:pPr>
            <a:r>
              <a:rPr lang="en-US" dirty="0" smtClean="0"/>
              <a:t>delays </a:t>
            </a:r>
          </a:p>
          <a:p>
            <a:pPr>
              <a:buFontTx/>
              <a:buChar char="-"/>
            </a:pPr>
            <a:r>
              <a:rPr lang="en-US" dirty="0" smtClean="0"/>
              <a:t>multiple populations</a:t>
            </a:r>
          </a:p>
          <a:p>
            <a:pPr>
              <a:buFontTx/>
              <a:buChar char="-"/>
            </a:pPr>
            <a:r>
              <a:rPr lang="en-US" dirty="0" smtClean="0"/>
              <a:t>arbitrary connectivity</a:t>
            </a:r>
          </a:p>
          <a:p>
            <a:pPr>
              <a:buFontTx/>
              <a:buChar char="-"/>
            </a:pPr>
            <a:r>
              <a:rPr lang="en-US" dirty="0" smtClean="0"/>
              <a:t>Spatially and temporally correlated input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8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Linear Response theory for spiking neural nets with noise and delay (2004,2005)</a:t>
            </a:r>
            <a:endParaRPr lang="en-CA" sz="3600" dirty="0" smtClean="0">
              <a:cs typeface="+mj-cs"/>
            </a:endParaRPr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609600" y="2057400"/>
            <a:ext cx="8229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hlink"/>
                </a:solidFill>
                <a:latin typeface="Times New Roman" charset="0"/>
              </a:rPr>
              <a:t>y</a:t>
            </a:r>
            <a:r>
              <a:rPr lang="en-US" sz="2400" baseline="-25000" dirty="0" err="1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(t) </a:t>
            </a: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: spike 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train </a:t>
            </a: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from </a:t>
            </a:r>
            <a:r>
              <a:rPr lang="en-US" sz="2400" dirty="0" err="1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2400" baseline="30000" dirty="0" err="1">
                <a:solidFill>
                  <a:schemeClr val="hlink"/>
                </a:solidFill>
                <a:latin typeface="Times New Roman" charset="0"/>
              </a:rPr>
              <a:t>th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 neuron </a:t>
            </a: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in a network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Assuming 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weak inputs, the Fourier transform of the spike train is: </a:t>
            </a:r>
          </a:p>
          <a:p>
            <a:pPr eaLnBrk="1" hangingPunct="1">
              <a:defRPr/>
            </a:pPr>
            <a:endParaRPr lang="en-US" sz="2400" dirty="0">
              <a:solidFill>
                <a:schemeClr val="hlink"/>
              </a:solidFill>
              <a:latin typeface="Times New Roman" charset="0"/>
            </a:endParaRPr>
          </a:p>
          <a:p>
            <a:pPr eaLnBrk="1" hangingPunct="1">
              <a:defRPr/>
            </a:pPr>
            <a:r>
              <a:rPr lang="en-US" sz="3200" dirty="0" smtClean="0">
                <a:solidFill>
                  <a:schemeClr val="hlink"/>
                </a:solidFill>
                <a:latin typeface="Times New Roman" charset="0"/>
              </a:rPr>
              <a:t>            Y</a:t>
            </a:r>
            <a:r>
              <a:rPr lang="en-US" sz="3200" baseline="-25000" dirty="0" smtClean="0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(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ω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)=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Y</a:t>
            </a:r>
            <a:r>
              <a:rPr lang="en-US" sz="3200" baseline="-25000" dirty="0" err="1">
                <a:solidFill>
                  <a:schemeClr val="hlink"/>
                </a:solidFill>
                <a:latin typeface="Times New Roman" charset="0"/>
              </a:rPr>
              <a:t>bg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(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ω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) + A(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ω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) X</a:t>
            </a:r>
            <a:r>
              <a:rPr lang="en-US" sz="3200" baseline="-25000" dirty="0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(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ω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)</a:t>
            </a:r>
            <a:endParaRPr lang="en-CA" sz="32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122405" y="4648200"/>
            <a:ext cx="902159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A(</a:t>
            </a:r>
            <a:r>
              <a:rPr lang="en-US" sz="2400" dirty="0">
                <a:solidFill>
                  <a:schemeClr val="hlink"/>
                </a:solidFill>
                <a:latin typeface="Symbol" charset="0"/>
              </a:rPr>
              <a:t>w):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 intrinsic frequency response of the noisy neuron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X</a:t>
            </a:r>
            <a:r>
              <a:rPr lang="en-US" sz="2400" baseline="-25000" dirty="0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(w): Fourier transform of input (external + feedback) to </a:t>
            </a: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neuron </a:t>
            </a:r>
            <a:r>
              <a:rPr lang="en-US" sz="2400" dirty="0" err="1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.</a:t>
            </a:r>
            <a:r>
              <a:rPr lang="en-US" sz="2400" dirty="0">
                <a:solidFill>
                  <a:srgbClr val="000204"/>
                </a:solidFill>
                <a:latin typeface="Times New Roman" charset="0"/>
              </a:rPr>
              <a:t> </a:t>
            </a:r>
            <a:endParaRPr lang="en-CA" sz="2400" dirty="0">
              <a:solidFill>
                <a:srgbClr val="000204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7157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Linear Response theory for spiking neural nets with noise and delay (2004,2005)</a:t>
            </a:r>
            <a:endParaRPr lang="en-CA" sz="3600" dirty="0" smtClean="0">
              <a:cs typeface="+mj-cs"/>
            </a:endParaRPr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609600" y="2057400"/>
            <a:ext cx="8229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hlink"/>
                </a:solidFill>
                <a:latin typeface="Times New Roman" charset="0"/>
              </a:rPr>
              <a:t>y</a:t>
            </a:r>
            <a:r>
              <a:rPr lang="en-US" sz="2400" baseline="-25000" dirty="0" err="1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(t) </a:t>
            </a: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: spike 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train </a:t>
            </a: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from </a:t>
            </a:r>
            <a:r>
              <a:rPr lang="en-US" sz="2400" dirty="0" err="1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2400" baseline="30000" dirty="0" err="1">
                <a:solidFill>
                  <a:schemeClr val="hlink"/>
                </a:solidFill>
                <a:latin typeface="Times New Roman" charset="0"/>
              </a:rPr>
              <a:t>th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 neuron </a:t>
            </a: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in a network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Assuming 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weak inputs, the Fourier transform of the spike train is: </a:t>
            </a:r>
          </a:p>
          <a:p>
            <a:pPr eaLnBrk="1" hangingPunct="1">
              <a:defRPr/>
            </a:pPr>
            <a:endParaRPr lang="en-US" sz="2400" dirty="0">
              <a:solidFill>
                <a:schemeClr val="hlink"/>
              </a:solidFill>
              <a:latin typeface="Times New Roman" charset="0"/>
            </a:endParaRPr>
          </a:p>
          <a:p>
            <a:pPr eaLnBrk="1" hangingPunct="1">
              <a:defRPr/>
            </a:pPr>
            <a:r>
              <a:rPr lang="en-US" sz="3200" dirty="0" smtClean="0">
                <a:solidFill>
                  <a:schemeClr val="hlink"/>
                </a:solidFill>
                <a:latin typeface="Times New Roman" charset="0"/>
              </a:rPr>
              <a:t>            Y</a:t>
            </a:r>
            <a:r>
              <a:rPr lang="en-US" sz="3200" baseline="-25000" dirty="0" smtClean="0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(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ω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)=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Y</a:t>
            </a:r>
            <a:r>
              <a:rPr lang="en-US" sz="3200" baseline="-25000" dirty="0" err="1">
                <a:solidFill>
                  <a:schemeClr val="hlink"/>
                </a:solidFill>
                <a:latin typeface="Times New Roman" charset="0"/>
              </a:rPr>
              <a:t>bg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(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ω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) + A(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ω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) X</a:t>
            </a:r>
            <a:r>
              <a:rPr lang="en-US" sz="3200" baseline="-25000" dirty="0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(</a:t>
            </a:r>
            <a:r>
              <a:rPr lang="en-US" sz="3200" dirty="0" err="1">
                <a:solidFill>
                  <a:schemeClr val="hlink"/>
                </a:solidFill>
                <a:latin typeface="Times New Roman" charset="0"/>
              </a:rPr>
              <a:t>ω</a:t>
            </a:r>
            <a:r>
              <a:rPr lang="en-US" sz="3200" dirty="0">
                <a:solidFill>
                  <a:schemeClr val="hlink"/>
                </a:solidFill>
                <a:latin typeface="Times New Roman" charset="0"/>
              </a:rPr>
              <a:t>)</a:t>
            </a:r>
            <a:endParaRPr lang="en-CA" sz="32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122405" y="5290758"/>
            <a:ext cx="902159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A(</a:t>
            </a:r>
            <a:r>
              <a:rPr lang="en-US" sz="2400" dirty="0">
                <a:solidFill>
                  <a:schemeClr val="hlink"/>
                </a:solidFill>
                <a:latin typeface="Symbol" charset="0"/>
              </a:rPr>
              <a:t>w):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 intrinsic frequency response of the noisy neuron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X</a:t>
            </a:r>
            <a:r>
              <a:rPr lang="en-US" sz="2400" baseline="-25000" dirty="0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(w): Fourier transform of input (external + feedback) to </a:t>
            </a:r>
            <a:r>
              <a:rPr lang="en-US" sz="2400" dirty="0" smtClean="0">
                <a:solidFill>
                  <a:schemeClr val="hlink"/>
                </a:solidFill>
                <a:latin typeface="Times New Roman" charset="0"/>
              </a:rPr>
              <a:t>neuron </a:t>
            </a:r>
            <a:r>
              <a:rPr lang="en-US" sz="2400" dirty="0" err="1">
                <a:solidFill>
                  <a:schemeClr val="hlink"/>
                </a:solidFill>
                <a:latin typeface="Times New Roman" charset="0"/>
              </a:rPr>
              <a:t>i</a:t>
            </a:r>
            <a:r>
              <a:rPr lang="en-US" sz="2400" dirty="0">
                <a:solidFill>
                  <a:schemeClr val="hlink"/>
                </a:solidFill>
                <a:latin typeface="Times New Roman" charset="0"/>
              </a:rPr>
              <a:t>.</a:t>
            </a:r>
            <a:r>
              <a:rPr lang="en-US" sz="2400" dirty="0">
                <a:solidFill>
                  <a:srgbClr val="000204"/>
                </a:solidFill>
                <a:latin typeface="Times New Roman" charset="0"/>
              </a:rPr>
              <a:t> </a:t>
            </a:r>
            <a:endParaRPr lang="en-CA" sz="2400" dirty="0">
              <a:solidFill>
                <a:srgbClr val="000204"/>
              </a:solidFill>
              <a:latin typeface="Times New Roman" charset="0"/>
            </a:endParaRPr>
          </a:p>
        </p:txBody>
      </p:sp>
      <p:sp>
        <p:nvSpPr>
          <p:cNvPr id="5" name="Bent-Up Arrow 4"/>
          <p:cNvSpPr/>
          <p:nvPr/>
        </p:nvSpPr>
        <p:spPr>
          <a:xfrm rot="5400000">
            <a:off x="3230061" y="4224256"/>
            <a:ext cx="822960" cy="822960"/>
          </a:xfrm>
          <a:prstGeom prst="bent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268857" y="4436854"/>
            <a:ext cx="3672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Spontaneous activity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7385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465</Words>
  <Application>Microsoft Macintosh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Wingdings</vt:lpstr>
      <vt:lpstr>Office Theme</vt:lpstr>
      <vt:lpstr>Feedforward, Feedback and Response Variability </vt:lpstr>
      <vt:lpstr>QUESTIONS</vt:lpstr>
      <vt:lpstr>The trouble with noise…</vt:lpstr>
      <vt:lpstr>The trouble with noise…</vt:lpstr>
      <vt:lpstr>Networks talk to each other slowly</vt:lpstr>
      <vt:lpstr>You can’t use Fokker-Planck</vt:lpstr>
      <vt:lpstr>Linear Response Theory (LRT)</vt:lpstr>
      <vt:lpstr>Linear Response theory for spiking neural nets with noise and delay (2004,2005)</vt:lpstr>
      <vt:lpstr>Linear Response theory for spiking neural nets with noise and delay (2004,2005)</vt:lpstr>
      <vt:lpstr>FBN: Feedback        FNN: feedforward    IL: input layer          OL: output layer</vt:lpstr>
      <vt:lpstr>Both display a peak !</vt:lpstr>
      <vt:lpstr>Why am I telling you about this? </vt:lpstr>
      <vt:lpstr>With Georg and trainees, method to extract more predictability from evoked responses</vt:lpstr>
      <vt:lpstr>New Adventure</vt:lpstr>
    </vt:vector>
  </TitlesOfParts>
  <Company>University of Ottawa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Origins of evoked response variability </dc:title>
  <dc:creator>Andre Longtin</dc:creator>
  <cp:lastModifiedBy>Microsoft Office User</cp:lastModifiedBy>
  <cp:revision>14</cp:revision>
  <dcterms:created xsi:type="dcterms:W3CDTF">2017-05-11T05:30:31Z</dcterms:created>
  <dcterms:modified xsi:type="dcterms:W3CDTF">2017-05-11T17:57:40Z</dcterms:modified>
</cp:coreProperties>
</file>