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60" r:id="rId3"/>
    <p:sldId id="257" r:id="rId4"/>
    <p:sldId id="261" r:id="rId5"/>
    <p:sldId id="262" r:id="rId6"/>
    <p:sldId id="277" r:id="rId7"/>
    <p:sldId id="278" r:id="rId8"/>
    <p:sldId id="263" r:id="rId9"/>
    <p:sldId id="264" r:id="rId10"/>
    <p:sldId id="265" r:id="rId11"/>
    <p:sldId id="266" r:id="rId12"/>
    <p:sldId id="267" r:id="rId13"/>
    <p:sldId id="259" r:id="rId14"/>
    <p:sldId id="276" r:id="rId15"/>
    <p:sldId id="268" r:id="rId16"/>
    <p:sldId id="270" r:id="rId17"/>
    <p:sldId id="271" r:id="rId18"/>
    <p:sldId id="272" r:id="rId19"/>
    <p:sldId id="273" r:id="rId20"/>
    <p:sldId id="287" r:id="rId21"/>
    <p:sldId id="283" r:id="rId22"/>
    <p:sldId id="285" r:id="rId23"/>
    <p:sldId id="258" r:id="rId24"/>
    <p:sldId id="280" r:id="rId25"/>
    <p:sldId id="275" r:id="rId26"/>
    <p:sldId id="274" r:id="rId27"/>
    <p:sldId id="279" r:id="rId28"/>
    <p:sldId id="281" r:id="rId29"/>
    <p:sldId id="282" r:id="rId30"/>
    <p:sldId id="284"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688"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C1F3E3-DEB1-C74D-9ADD-D70C42B4F1D8}" type="datetimeFigureOut">
              <a:rPr lang="en-US" smtClean="0"/>
              <a:t>17-05-08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5BCF44-A948-274A-BD44-D5EAF1A369BC}" type="slidenum">
              <a:rPr lang="en-US" smtClean="0"/>
              <a:t>‹#›</a:t>
            </a:fld>
            <a:endParaRPr lang="en-US"/>
          </a:p>
        </p:txBody>
      </p:sp>
    </p:spTree>
    <p:extLst>
      <p:ext uri="{BB962C8B-B14F-4D97-AF65-F5344CB8AC3E}">
        <p14:creationId xmlns:p14="http://schemas.microsoft.com/office/powerpoint/2010/main" val="37280545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BCF44-A948-274A-BD44-D5EAF1A369BC}" type="slidenum">
              <a:rPr lang="en-US" smtClean="0"/>
              <a:t>2</a:t>
            </a:fld>
            <a:endParaRPr lang="en-US"/>
          </a:p>
        </p:txBody>
      </p:sp>
    </p:spTree>
    <p:extLst>
      <p:ext uri="{BB962C8B-B14F-4D97-AF65-F5344CB8AC3E}">
        <p14:creationId xmlns:p14="http://schemas.microsoft.com/office/powerpoint/2010/main" val="1315073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All participants were fluent English speakers with normal or corrected-to-normal vision, and were screened for non-MRI compatible metal implants, color blindness, diabetes, neurological disorders, stroke, or brain trauma. </a:t>
            </a:r>
            <a:endParaRPr lang="en-US" dirty="0"/>
          </a:p>
        </p:txBody>
      </p:sp>
      <p:sp>
        <p:nvSpPr>
          <p:cNvPr id="4" name="Slide Number Placeholder 3"/>
          <p:cNvSpPr>
            <a:spLocks noGrp="1"/>
          </p:cNvSpPr>
          <p:nvPr>
            <p:ph type="sldNum" sz="quarter" idx="10"/>
          </p:nvPr>
        </p:nvSpPr>
        <p:spPr/>
        <p:txBody>
          <a:bodyPr/>
          <a:lstStyle/>
          <a:p>
            <a:fld id="{AC5AA0A1-BEAA-F043-8E03-768B13EB8589}" type="slidenum">
              <a:rPr lang="en-US" smtClean="0"/>
              <a:t>8</a:t>
            </a:fld>
            <a:endParaRPr lang="en-US"/>
          </a:p>
        </p:txBody>
      </p:sp>
    </p:spTree>
    <p:extLst>
      <p:ext uri="{BB962C8B-B14F-4D97-AF65-F5344CB8AC3E}">
        <p14:creationId xmlns:p14="http://schemas.microsoft.com/office/powerpoint/2010/main" val="547219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***Significant</a:t>
            </a:r>
            <a:r>
              <a:rPr lang="en-US" baseline="0" dirty="0" smtClean="0"/>
              <a:t> group by subregion interaction</a:t>
            </a:r>
            <a:endParaRPr lang="en-US" dirty="0"/>
          </a:p>
        </p:txBody>
      </p:sp>
      <p:sp>
        <p:nvSpPr>
          <p:cNvPr id="4" name="Slide Number Placeholder 3"/>
          <p:cNvSpPr>
            <a:spLocks noGrp="1"/>
          </p:cNvSpPr>
          <p:nvPr>
            <p:ph type="sldNum" sz="quarter" idx="10"/>
          </p:nvPr>
        </p:nvSpPr>
        <p:spPr/>
        <p:txBody>
          <a:bodyPr/>
          <a:lstStyle/>
          <a:p>
            <a:fld id="{AC5AA0A1-BEAA-F043-8E03-768B13EB8589}" type="slidenum">
              <a:rPr lang="en-US" smtClean="0"/>
              <a:t>15</a:t>
            </a:fld>
            <a:endParaRPr lang="en-US"/>
          </a:p>
        </p:txBody>
      </p:sp>
    </p:spTree>
    <p:extLst>
      <p:ext uri="{BB962C8B-B14F-4D97-AF65-F5344CB8AC3E}">
        <p14:creationId xmlns:p14="http://schemas.microsoft.com/office/powerpoint/2010/main" val="1355411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5AA0A1-BEAA-F043-8E03-768B13EB8589}" type="slidenum">
              <a:rPr lang="en-US" smtClean="0"/>
              <a:t>16</a:t>
            </a:fld>
            <a:endParaRPr lang="en-US"/>
          </a:p>
        </p:txBody>
      </p:sp>
    </p:spTree>
    <p:extLst>
      <p:ext uri="{BB962C8B-B14F-4D97-AF65-F5344CB8AC3E}">
        <p14:creationId xmlns:p14="http://schemas.microsoft.com/office/powerpoint/2010/main" val="445575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C1F062-76B6-4D95-B3C6-3095BF55D8E1}" type="slidenum">
              <a:rPr lang="en-US"/>
              <a:pPr fontAlgn="base">
                <a:spcBef>
                  <a:spcPct val="0"/>
                </a:spcBef>
                <a:spcAft>
                  <a:spcPct val="0"/>
                </a:spcAft>
                <a:defRPr/>
              </a:pPr>
              <a:t>25</a:t>
            </a:fld>
            <a:endParaRPr lang="en-US"/>
          </a:p>
        </p:txBody>
      </p:sp>
      <p:sp>
        <p:nvSpPr>
          <p:cNvPr id="56322" name="Rectangle 2"/>
          <p:cNvSpPr>
            <a:spLocks noGrp="1" noRot="1" noChangeAspect="1" noTextEdit="1"/>
          </p:cNvSpPr>
          <p:nvPr>
            <p:ph type="sldImg"/>
          </p:nvPr>
        </p:nvSpPr>
        <p:spPr bwMode="auto">
          <a:noFill/>
          <a:ln>
            <a:solidFill>
              <a:srgbClr val="000000"/>
            </a:solidFill>
            <a:miter lim="800000"/>
            <a:headEnd/>
            <a:tailEnd/>
          </a:ln>
        </p:spPr>
      </p:sp>
      <p:sp>
        <p:nvSpPr>
          <p:cNvPr id="5632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Through a collaboration with Shayna Rosenbaum, we studied HC who was born premature and hypoxic and later presented with a significant amnesia. She was 22 years old at the time of testing. </a:t>
            </a:r>
          </a:p>
          <a:p>
            <a:pPr eaLnBrk="1" hangingPunct="1">
              <a:spcBef>
                <a:spcPct val="0"/>
              </a:spcBef>
            </a:pPr>
            <a:r>
              <a:rPr lang="en-US" smtClean="0"/>
              <a:t>Rosanna conducted structural tracing on HC and discovered that HC showed significant volume reductions within hippocampal subfields, but perirhinal and entorhinal are not different from control volumes, and HC’s parahippocampus is actually larger than controls.</a:t>
            </a:r>
          </a:p>
          <a:p>
            <a:pPr eaLnBrk="1" hangingPunct="1">
              <a:spcBef>
                <a:spcPct val="0"/>
              </a:spcBef>
            </a:pPr>
            <a:endParaRPr lang="en-US" smtClean="0"/>
          </a:p>
          <a:p>
            <a:pPr eaLnBrk="1" hangingPunct="1">
              <a:spcBef>
                <a:spcPct val="0"/>
              </a:spcBef>
            </a:pPr>
            <a:endParaRPr lang="en-US" smtClean="0"/>
          </a:p>
          <a:p>
            <a:pPr eaLnBrk="1" hangingPunct="1">
              <a:spcBef>
                <a:spcPct val="0"/>
              </a:spcBef>
            </a:pPr>
            <a:r>
              <a:rPr lang="en-US" smtClean="0"/>
              <a:t>Largely anterior hc, but some posterior on the right</a:t>
            </a:r>
          </a:p>
          <a:p>
            <a:pPr eaLnBrk="1" hangingPunct="1">
              <a:spcBef>
                <a:spcPct val="0"/>
              </a:spcBef>
            </a:pPr>
            <a:endParaRPr lang="en-CA"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BED376-FF6D-D143-9192-C610DC6599D3}" type="datetimeFigureOut">
              <a:rPr lang="en-US" smtClean="0"/>
              <a:t>17-05-08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A14FC-2EE6-F44E-82B1-D1DBBB4F24B9}" type="slidenum">
              <a:rPr lang="en-US" smtClean="0"/>
              <a:t>‹#›</a:t>
            </a:fld>
            <a:endParaRPr lang="en-US"/>
          </a:p>
        </p:txBody>
      </p:sp>
    </p:spTree>
    <p:extLst>
      <p:ext uri="{BB962C8B-B14F-4D97-AF65-F5344CB8AC3E}">
        <p14:creationId xmlns:p14="http://schemas.microsoft.com/office/powerpoint/2010/main" val="2605120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BED376-FF6D-D143-9192-C610DC6599D3}" type="datetimeFigureOut">
              <a:rPr lang="en-US" smtClean="0"/>
              <a:t>17-05-08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A14FC-2EE6-F44E-82B1-D1DBBB4F24B9}" type="slidenum">
              <a:rPr lang="en-US" smtClean="0"/>
              <a:t>‹#›</a:t>
            </a:fld>
            <a:endParaRPr lang="en-US"/>
          </a:p>
        </p:txBody>
      </p:sp>
    </p:spTree>
    <p:extLst>
      <p:ext uri="{BB962C8B-B14F-4D97-AF65-F5344CB8AC3E}">
        <p14:creationId xmlns:p14="http://schemas.microsoft.com/office/powerpoint/2010/main" val="1241158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BED376-FF6D-D143-9192-C610DC6599D3}" type="datetimeFigureOut">
              <a:rPr lang="en-US" smtClean="0"/>
              <a:t>17-05-08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A14FC-2EE6-F44E-82B1-D1DBBB4F24B9}" type="slidenum">
              <a:rPr lang="en-US" smtClean="0"/>
              <a:t>‹#›</a:t>
            </a:fld>
            <a:endParaRPr lang="en-US"/>
          </a:p>
        </p:txBody>
      </p:sp>
    </p:spTree>
    <p:extLst>
      <p:ext uri="{BB962C8B-B14F-4D97-AF65-F5344CB8AC3E}">
        <p14:creationId xmlns:p14="http://schemas.microsoft.com/office/powerpoint/2010/main" val="4220414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BED376-FF6D-D143-9192-C610DC6599D3}" type="datetimeFigureOut">
              <a:rPr lang="en-US" smtClean="0"/>
              <a:t>17-05-08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A14FC-2EE6-F44E-82B1-D1DBBB4F24B9}" type="slidenum">
              <a:rPr lang="en-US" smtClean="0"/>
              <a:t>‹#›</a:t>
            </a:fld>
            <a:endParaRPr lang="en-US"/>
          </a:p>
        </p:txBody>
      </p:sp>
    </p:spTree>
    <p:extLst>
      <p:ext uri="{BB962C8B-B14F-4D97-AF65-F5344CB8AC3E}">
        <p14:creationId xmlns:p14="http://schemas.microsoft.com/office/powerpoint/2010/main" val="3231607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BED376-FF6D-D143-9192-C610DC6599D3}" type="datetimeFigureOut">
              <a:rPr lang="en-US" smtClean="0"/>
              <a:t>17-05-08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A14FC-2EE6-F44E-82B1-D1DBBB4F24B9}" type="slidenum">
              <a:rPr lang="en-US" smtClean="0"/>
              <a:t>‹#›</a:t>
            </a:fld>
            <a:endParaRPr lang="en-US"/>
          </a:p>
        </p:txBody>
      </p:sp>
    </p:spTree>
    <p:extLst>
      <p:ext uri="{BB962C8B-B14F-4D97-AF65-F5344CB8AC3E}">
        <p14:creationId xmlns:p14="http://schemas.microsoft.com/office/powerpoint/2010/main" val="1416527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BED376-FF6D-D143-9192-C610DC6599D3}" type="datetimeFigureOut">
              <a:rPr lang="en-US" smtClean="0"/>
              <a:t>17-05-08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4A14FC-2EE6-F44E-82B1-D1DBBB4F24B9}" type="slidenum">
              <a:rPr lang="en-US" smtClean="0"/>
              <a:t>‹#›</a:t>
            </a:fld>
            <a:endParaRPr lang="en-US"/>
          </a:p>
        </p:txBody>
      </p:sp>
    </p:spTree>
    <p:extLst>
      <p:ext uri="{BB962C8B-B14F-4D97-AF65-F5344CB8AC3E}">
        <p14:creationId xmlns:p14="http://schemas.microsoft.com/office/powerpoint/2010/main" val="3452860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BED376-FF6D-D143-9192-C610DC6599D3}" type="datetimeFigureOut">
              <a:rPr lang="en-US" smtClean="0"/>
              <a:t>17-05-08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4A14FC-2EE6-F44E-82B1-D1DBBB4F24B9}" type="slidenum">
              <a:rPr lang="en-US" smtClean="0"/>
              <a:t>‹#›</a:t>
            </a:fld>
            <a:endParaRPr lang="en-US"/>
          </a:p>
        </p:txBody>
      </p:sp>
    </p:spTree>
    <p:extLst>
      <p:ext uri="{BB962C8B-B14F-4D97-AF65-F5344CB8AC3E}">
        <p14:creationId xmlns:p14="http://schemas.microsoft.com/office/powerpoint/2010/main" val="3631584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BED376-FF6D-D143-9192-C610DC6599D3}" type="datetimeFigureOut">
              <a:rPr lang="en-US" smtClean="0"/>
              <a:t>17-05-08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4A14FC-2EE6-F44E-82B1-D1DBBB4F24B9}" type="slidenum">
              <a:rPr lang="en-US" smtClean="0"/>
              <a:t>‹#›</a:t>
            </a:fld>
            <a:endParaRPr lang="en-US"/>
          </a:p>
        </p:txBody>
      </p:sp>
    </p:spTree>
    <p:extLst>
      <p:ext uri="{BB962C8B-B14F-4D97-AF65-F5344CB8AC3E}">
        <p14:creationId xmlns:p14="http://schemas.microsoft.com/office/powerpoint/2010/main" val="530017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BED376-FF6D-D143-9192-C610DC6599D3}" type="datetimeFigureOut">
              <a:rPr lang="en-US" smtClean="0"/>
              <a:t>17-05-08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4A14FC-2EE6-F44E-82B1-D1DBBB4F24B9}" type="slidenum">
              <a:rPr lang="en-US" smtClean="0"/>
              <a:t>‹#›</a:t>
            </a:fld>
            <a:endParaRPr lang="en-US"/>
          </a:p>
        </p:txBody>
      </p:sp>
    </p:spTree>
    <p:extLst>
      <p:ext uri="{BB962C8B-B14F-4D97-AF65-F5344CB8AC3E}">
        <p14:creationId xmlns:p14="http://schemas.microsoft.com/office/powerpoint/2010/main" val="4165894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BED376-FF6D-D143-9192-C610DC6599D3}" type="datetimeFigureOut">
              <a:rPr lang="en-US" smtClean="0"/>
              <a:t>17-05-08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4A14FC-2EE6-F44E-82B1-D1DBBB4F24B9}" type="slidenum">
              <a:rPr lang="en-US" smtClean="0"/>
              <a:t>‹#›</a:t>
            </a:fld>
            <a:endParaRPr lang="en-US"/>
          </a:p>
        </p:txBody>
      </p:sp>
    </p:spTree>
    <p:extLst>
      <p:ext uri="{BB962C8B-B14F-4D97-AF65-F5344CB8AC3E}">
        <p14:creationId xmlns:p14="http://schemas.microsoft.com/office/powerpoint/2010/main" val="3985661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BED376-FF6D-D143-9192-C610DC6599D3}" type="datetimeFigureOut">
              <a:rPr lang="en-US" smtClean="0"/>
              <a:t>17-05-08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4A14FC-2EE6-F44E-82B1-D1DBBB4F24B9}" type="slidenum">
              <a:rPr lang="en-US" smtClean="0"/>
              <a:t>‹#›</a:t>
            </a:fld>
            <a:endParaRPr lang="en-US"/>
          </a:p>
        </p:txBody>
      </p:sp>
    </p:spTree>
    <p:extLst>
      <p:ext uri="{BB962C8B-B14F-4D97-AF65-F5344CB8AC3E}">
        <p14:creationId xmlns:p14="http://schemas.microsoft.com/office/powerpoint/2010/main" val="6477215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BED376-FF6D-D143-9192-C610DC6599D3}" type="datetimeFigureOut">
              <a:rPr lang="en-US" smtClean="0"/>
              <a:t>17-05-08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4A14FC-2EE6-F44E-82B1-D1DBBB4F24B9}" type="slidenum">
              <a:rPr lang="en-US" smtClean="0"/>
              <a:t>‹#›</a:t>
            </a:fld>
            <a:endParaRPr lang="en-US"/>
          </a:p>
        </p:txBody>
      </p:sp>
    </p:spTree>
    <p:extLst>
      <p:ext uri="{BB962C8B-B14F-4D97-AF65-F5344CB8AC3E}">
        <p14:creationId xmlns:p14="http://schemas.microsoft.com/office/powerpoint/2010/main" val="204606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tif"/></Relationships>
</file>

<file path=ppt/slides/_rels/slide16.xml.rels><?xml version="1.0" encoding="UTF-8" standalone="yes"?>
<Relationships xmlns="http://schemas.openxmlformats.org/package/2006/relationships"><Relationship Id="rId3" Type="http://schemas.openxmlformats.org/officeDocument/2006/relationships/image" Target="../media/image17.tif"/><Relationship Id="rId4" Type="http://schemas.openxmlformats.org/officeDocument/2006/relationships/image" Target="../media/image16.tif"/><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44162"/>
            <a:ext cx="7772400" cy="1470025"/>
          </a:xfrm>
        </p:spPr>
        <p:txBody>
          <a:bodyPr>
            <a:normAutofit fontScale="90000"/>
          </a:bodyPr>
          <a:lstStyle/>
          <a:p>
            <a:r>
              <a:rPr lang="en-US" dirty="0" smtClean="0"/>
              <a:t>Medial temporal lobe measurements and cognitive decline</a:t>
            </a:r>
            <a:endParaRPr lang="en-US" dirty="0"/>
          </a:p>
        </p:txBody>
      </p:sp>
      <p:sp>
        <p:nvSpPr>
          <p:cNvPr id="3" name="Subtitle 2"/>
          <p:cNvSpPr>
            <a:spLocks noGrp="1"/>
          </p:cNvSpPr>
          <p:nvPr>
            <p:ph type="subTitle" idx="1"/>
          </p:nvPr>
        </p:nvSpPr>
        <p:spPr>
          <a:xfrm>
            <a:off x="1371600" y="3699937"/>
            <a:ext cx="6400800" cy="1752600"/>
          </a:xfrm>
        </p:spPr>
        <p:txBody>
          <a:bodyPr/>
          <a:lstStyle/>
          <a:p>
            <a:r>
              <a:rPr lang="en-US" dirty="0" smtClean="0"/>
              <a:t>Rosanna Olsen</a:t>
            </a:r>
          </a:p>
          <a:p>
            <a:r>
              <a:rPr lang="en-US" sz="2400" dirty="0" smtClean="0"/>
              <a:t>Topological Methods in Brain Network </a:t>
            </a:r>
            <a:r>
              <a:rPr lang="en-US" sz="2400" dirty="0" smtClean="0"/>
              <a:t>Analysis</a:t>
            </a:r>
          </a:p>
          <a:p>
            <a:r>
              <a:rPr lang="en-US" sz="2400" dirty="0" smtClean="0"/>
              <a:t>May 11, 2017 </a:t>
            </a:r>
            <a:endParaRPr lang="en-US" sz="2400" dirty="0"/>
          </a:p>
        </p:txBody>
      </p:sp>
      <p:pic>
        <p:nvPicPr>
          <p:cNvPr id="4" name="Picture 3" descr="Baycrest_RRI.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84" y="5638720"/>
            <a:ext cx="2088389" cy="1074219"/>
          </a:xfrm>
          <a:prstGeom prst="rect">
            <a:avLst/>
          </a:prstGeom>
        </p:spPr>
      </p:pic>
      <p:pic>
        <p:nvPicPr>
          <p:cNvPr id="5" name="Picture 4" descr="UofT_Logo.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3744" y="5556246"/>
            <a:ext cx="2311705" cy="1080000"/>
          </a:xfrm>
          <a:prstGeom prst="rect">
            <a:avLst/>
          </a:prstGeom>
        </p:spPr>
      </p:pic>
      <p:pic>
        <p:nvPicPr>
          <p:cNvPr id="6" name="Picture 5" descr="Olsen Lab Logo.psd"/>
          <p:cNvPicPr>
            <a:picLocks noChangeAspect="1"/>
          </p:cNvPicPr>
          <p:nvPr/>
        </p:nvPicPr>
        <p:blipFill rotWithShape="1">
          <a:blip r:embed="rId4">
            <a:extLst>
              <a:ext uri="{28A0092B-C50C-407E-A947-70E740481C1C}">
                <a14:useLocalDpi xmlns:a14="http://schemas.microsoft.com/office/drawing/2010/main" val="0"/>
              </a:ext>
            </a:extLst>
          </a:blip>
          <a:srcRect t="28148" b="43333"/>
          <a:stretch/>
        </p:blipFill>
        <p:spPr>
          <a:xfrm>
            <a:off x="3077306" y="5638800"/>
            <a:ext cx="3090334" cy="881317"/>
          </a:xfrm>
          <a:prstGeom prst="rect">
            <a:avLst/>
          </a:prstGeom>
        </p:spPr>
      </p:pic>
    </p:spTree>
    <p:extLst>
      <p:ext uri="{BB962C8B-B14F-4D97-AF65-F5344CB8AC3E}">
        <p14:creationId xmlns:p14="http://schemas.microsoft.com/office/powerpoint/2010/main" val="304645492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9-25 at 1.26.46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521" r="642"/>
          <a:stretch/>
        </p:blipFill>
        <p:spPr>
          <a:xfrm>
            <a:off x="2070437" y="0"/>
            <a:ext cx="4430469" cy="3257457"/>
          </a:xfrm>
        </p:spPr>
      </p:pic>
      <p:pic>
        <p:nvPicPr>
          <p:cNvPr id="5" name="Content Placeholder 6" descr="Screen Shot 2016-09-25 at 1.28.59 PM.png"/>
          <p:cNvPicPr>
            <a:picLocks noChangeAspect="1"/>
          </p:cNvPicPr>
          <p:nvPr/>
        </p:nvPicPr>
        <p:blipFill>
          <a:blip r:embed="rId3">
            <a:extLst>
              <a:ext uri="{28A0092B-C50C-407E-A947-70E740481C1C}">
                <a14:useLocalDpi xmlns:a14="http://schemas.microsoft.com/office/drawing/2010/main" val="0"/>
              </a:ext>
            </a:extLst>
          </a:blip>
          <a:srcRect t="-40751" b="-40751"/>
          <a:stretch>
            <a:fillRect/>
          </a:stretch>
        </p:blipFill>
        <p:spPr>
          <a:xfrm>
            <a:off x="2070437" y="2106707"/>
            <a:ext cx="4399906" cy="4930870"/>
          </a:xfrm>
          <a:prstGeom prst="rect">
            <a:avLst/>
          </a:prstGeom>
        </p:spPr>
      </p:pic>
    </p:spTree>
    <p:extLst>
      <p:ext uri="{BB962C8B-B14F-4D97-AF65-F5344CB8AC3E}">
        <p14:creationId xmlns:p14="http://schemas.microsoft.com/office/powerpoint/2010/main" val="110088011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Neuropsychological battery</a:t>
            </a:r>
            <a:endParaRPr lang="en-US" dirty="0"/>
          </a:p>
        </p:txBody>
      </p:sp>
      <p:sp>
        <p:nvSpPr>
          <p:cNvPr id="3" name="Content Placeholder 2"/>
          <p:cNvSpPr>
            <a:spLocks noGrp="1"/>
          </p:cNvSpPr>
          <p:nvPr>
            <p:ph idx="1"/>
          </p:nvPr>
        </p:nvSpPr>
        <p:spPr/>
        <p:txBody>
          <a:bodyPr/>
          <a:lstStyle/>
          <a:p>
            <a:endParaRPr lang="en-US" dirty="0" smtClean="0"/>
          </a:p>
          <a:p>
            <a:r>
              <a:rPr lang="en-US" dirty="0" smtClean="0"/>
              <a:t>Wechsler Memory Scale, Logical memory subtest</a:t>
            </a:r>
          </a:p>
          <a:p>
            <a:r>
              <a:rPr lang="en-US" dirty="0"/>
              <a:t>Rey-</a:t>
            </a:r>
            <a:r>
              <a:rPr lang="en-US" dirty="0" err="1"/>
              <a:t>Osterrieth</a:t>
            </a:r>
            <a:r>
              <a:rPr lang="en-US" dirty="0"/>
              <a:t> Complex Figure </a:t>
            </a:r>
            <a:endParaRPr lang="en-US" dirty="0" smtClean="0"/>
          </a:p>
          <a:p>
            <a:r>
              <a:rPr lang="en-US" dirty="0" smtClean="0"/>
              <a:t>Digit span</a:t>
            </a:r>
          </a:p>
          <a:p>
            <a:r>
              <a:rPr lang="en-US" dirty="0" smtClean="0"/>
              <a:t>Wechsler Abbreviated Scale of Intelligence</a:t>
            </a:r>
          </a:p>
          <a:p>
            <a:endParaRPr lang="en-US" dirty="0"/>
          </a:p>
        </p:txBody>
      </p:sp>
    </p:spTree>
    <p:extLst>
      <p:ext uri="{BB962C8B-B14F-4D97-AF65-F5344CB8AC3E}">
        <p14:creationId xmlns:p14="http://schemas.microsoft.com/office/powerpoint/2010/main" val="2474023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in daily life</a:t>
            </a:r>
            <a:endParaRPr lang="en-US" dirty="0"/>
          </a:p>
        </p:txBody>
      </p:sp>
      <p:sp>
        <p:nvSpPr>
          <p:cNvPr id="3" name="Content Placeholder 2"/>
          <p:cNvSpPr>
            <a:spLocks noGrp="1"/>
          </p:cNvSpPr>
          <p:nvPr>
            <p:ph idx="1"/>
          </p:nvPr>
        </p:nvSpPr>
        <p:spPr/>
        <p:txBody>
          <a:bodyPr/>
          <a:lstStyle/>
          <a:p>
            <a:r>
              <a:rPr lang="en-US" dirty="0" smtClean="0"/>
              <a:t>Subjective memory complaints was evaluated with a Memory Functioning Questionnaire (</a:t>
            </a:r>
            <a:r>
              <a:rPr lang="pl-PL" dirty="0" smtClean="0"/>
              <a:t>Gilewski </a:t>
            </a:r>
            <a:r>
              <a:rPr lang="pl-PL" dirty="0"/>
              <a:t>et al., 1990</a:t>
            </a:r>
            <a:r>
              <a:rPr lang="pl-PL" dirty="0" smtClean="0"/>
              <a:t>)</a:t>
            </a:r>
          </a:p>
          <a:p>
            <a:endParaRPr lang="pl-PL" dirty="0"/>
          </a:p>
          <a:p>
            <a:pPr marL="0" indent="0">
              <a:buNone/>
            </a:pPr>
            <a:endParaRPr lang="pl-PL" dirty="0"/>
          </a:p>
          <a:p>
            <a:endParaRPr lang="en-US" dirty="0"/>
          </a:p>
        </p:txBody>
      </p:sp>
      <p:pic>
        <p:nvPicPr>
          <p:cNvPr id="4" name="Picture 3" descr="forgetnames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8334" y="3251199"/>
            <a:ext cx="4628444" cy="3239911"/>
          </a:xfrm>
          <a:prstGeom prst="rect">
            <a:avLst/>
          </a:prstGeom>
        </p:spPr>
      </p:pic>
    </p:spTree>
    <p:extLst>
      <p:ext uri="{BB962C8B-B14F-4D97-AF65-F5344CB8AC3E}">
        <p14:creationId xmlns:p14="http://schemas.microsoft.com/office/powerpoint/2010/main" val="206549083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Medial temporal lobe and memory</a:t>
            </a:r>
            <a:endParaRPr lang="en-US" dirty="0"/>
          </a:p>
        </p:txBody>
      </p:sp>
      <p:pic>
        <p:nvPicPr>
          <p:cNvPr id="4" name="Content Placeholder 3" descr="graphical_abstract.ai"/>
          <p:cNvPicPr>
            <a:picLocks noGrp="1" noChangeAspect="1"/>
          </p:cNvPicPr>
          <p:nvPr>
            <p:ph idx="1"/>
          </p:nvPr>
        </p:nvPicPr>
        <p:blipFill rotWithShape="1">
          <a:blip r:embed="rId2">
            <a:extLst>
              <a:ext uri="{28A0092B-C50C-407E-A947-70E740481C1C}">
                <a14:useLocalDpi xmlns:a14="http://schemas.microsoft.com/office/drawing/2010/main" val="0"/>
              </a:ext>
            </a:extLst>
          </a:blip>
          <a:srcRect t="-23597" r="45930" b="-23597"/>
          <a:stretch/>
        </p:blipFill>
        <p:spPr>
          <a:xfrm>
            <a:off x="1313510" y="618767"/>
            <a:ext cx="6143125" cy="6248346"/>
          </a:xfrm>
        </p:spPr>
      </p:pic>
    </p:spTree>
    <p:extLst>
      <p:ext uri="{BB962C8B-B14F-4D97-AF65-F5344CB8AC3E}">
        <p14:creationId xmlns:p14="http://schemas.microsoft.com/office/powerpoint/2010/main" val="23331582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Neuropsychological performance</a:t>
            </a:r>
            <a:endParaRPr lang="en-US" dirty="0"/>
          </a:p>
        </p:txBody>
      </p:sp>
      <p:pic>
        <p:nvPicPr>
          <p:cNvPr id="4" name="Content Placeholder 3" descr="MoCA_Histogram_NeuropsychColourCoded.png"/>
          <p:cNvPicPr>
            <a:picLocks noGrp="1" noChangeAspect="1"/>
          </p:cNvPicPr>
          <p:nvPr>
            <p:ph idx="1"/>
          </p:nvPr>
        </p:nvPicPr>
        <p:blipFill>
          <a:blip r:embed="rId2">
            <a:extLst>
              <a:ext uri="{28A0092B-C50C-407E-A947-70E740481C1C}">
                <a14:useLocalDpi xmlns:a14="http://schemas.microsoft.com/office/drawing/2010/main" val="0"/>
              </a:ext>
            </a:extLst>
          </a:blip>
          <a:srcRect t="1115" b="1115"/>
          <a:stretch>
            <a:fillRect/>
          </a:stretch>
        </p:blipFill>
        <p:spPr/>
      </p:pic>
      <p:sp>
        <p:nvSpPr>
          <p:cNvPr id="5" name="Rectangle 4"/>
          <p:cNvSpPr/>
          <p:nvPr/>
        </p:nvSpPr>
        <p:spPr>
          <a:xfrm>
            <a:off x="203200" y="3746502"/>
            <a:ext cx="3962400" cy="30141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987800" y="1532468"/>
            <a:ext cx="4895850" cy="471381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78867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Group differences</a:t>
            </a:r>
            <a:endParaRPr lang="en-US" dirty="0"/>
          </a:p>
        </p:txBody>
      </p:sp>
      <p:pic>
        <p:nvPicPr>
          <p:cNvPr id="4" name="Content Placeholder 3" descr="Figure2_smaller.tif"/>
          <p:cNvPicPr>
            <a:picLocks noGrp="1" noChangeAspect="1"/>
          </p:cNvPicPr>
          <p:nvPr>
            <p:ph idx="1"/>
          </p:nvPr>
        </p:nvPicPr>
        <p:blipFill rotWithShape="1">
          <a:blip r:embed="rId3">
            <a:extLst>
              <a:ext uri="{28A0092B-C50C-407E-A947-70E740481C1C}">
                <a14:useLocalDpi xmlns:a14="http://schemas.microsoft.com/office/drawing/2010/main" val="0"/>
              </a:ext>
            </a:extLst>
          </a:blip>
          <a:srcRect b="59292"/>
          <a:stretch/>
        </p:blipFill>
        <p:spPr/>
      </p:pic>
      <p:sp>
        <p:nvSpPr>
          <p:cNvPr id="3" name="TextBox 2"/>
          <p:cNvSpPr txBox="1"/>
          <p:nvPr/>
        </p:nvSpPr>
        <p:spPr>
          <a:xfrm>
            <a:off x="2143899" y="3119736"/>
            <a:ext cx="934533" cy="369332"/>
          </a:xfrm>
          <a:prstGeom prst="rect">
            <a:avLst/>
          </a:prstGeom>
          <a:noFill/>
        </p:spPr>
        <p:txBody>
          <a:bodyPr wrap="none" rtlCol="0">
            <a:spAutoFit/>
          </a:bodyPr>
          <a:lstStyle/>
          <a:p>
            <a:r>
              <a:rPr lang="en-US" dirty="0"/>
              <a:t>p</a:t>
            </a:r>
            <a:r>
              <a:rPr lang="en-US" dirty="0" smtClean="0"/>
              <a:t> = 0.01</a:t>
            </a:r>
            <a:endParaRPr lang="en-US" dirty="0"/>
          </a:p>
        </p:txBody>
      </p:sp>
      <p:sp>
        <p:nvSpPr>
          <p:cNvPr id="7" name="TextBox 6"/>
          <p:cNvSpPr txBox="1"/>
          <p:nvPr/>
        </p:nvSpPr>
        <p:spPr>
          <a:xfrm>
            <a:off x="4616057" y="6396827"/>
            <a:ext cx="4384959" cy="369332"/>
          </a:xfrm>
          <a:prstGeom prst="rect">
            <a:avLst/>
          </a:prstGeom>
          <a:noFill/>
        </p:spPr>
        <p:txBody>
          <a:bodyPr wrap="none" rtlCol="0">
            <a:spAutoFit/>
          </a:bodyPr>
          <a:lstStyle/>
          <a:p>
            <a:r>
              <a:rPr lang="en-US" dirty="0" smtClean="0"/>
              <a:t>Olsen, </a:t>
            </a:r>
            <a:r>
              <a:rPr lang="en-US" dirty="0" err="1" smtClean="0"/>
              <a:t>Yeung</a:t>
            </a:r>
            <a:r>
              <a:rPr lang="en-US" dirty="0" smtClean="0"/>
              <a:t>, et al., </a:t>
            </a:r>
            <a:r>
              <a:rPr lang="en-US" i="1" dirty="0" err="1" smtClean="0"/>
              <a:t>Neurobio</a:t>
            </a:r>
            <a:r>
              <a:rPr lang="en-US" i="1" dirty="0" smtClean="0"/>
              <a:t> Aging</a:t>
            </a:r>
            <a:r>
              <a:rPr lang="en-US" dirty="0" smtClean="0"/>
              <a:t>, in press</a:t>
            </a:r>
            <a:endParaRPr lang="en-US" dirty="0"/>
          </a:p>
        </p:txBody>
      </p:sp>
    </p:spTree>
    <p:extLst>
      <p:ext uri="{BB962C8B-B14F-4D97-AF65-F5344CB8AC3E}">
        <p14:creationId xmlns:p14="http://schemas.microsoft.com/office/powerpoint/2010/main" val="113476062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correlation with MoCA</a:t>
            </a:r>
            <a:endParaRPr lang="en-US" dirty="0"/>
          </a:p>
        </p:txBody>
      </p:sp>
      <p:pic>
        <p:nvPicPr>
          <p:cNvPr id="10" name="Content Placeholder 9" descr="Figure3_R2.tif"/>
          <p:cNvPicPr>
            <a:picLocks noGrp="1" noChangeAspect="1"/>
          </p:cNvPicPr>
          <p:nvPr>
            <p:ph sz="half" idx="2"/>
          </p:nvPr>
        </p:nvPicPr>
        <p:blipFill>
          <a:blip r:embed="rId3">
            <a:extLst>
              <a:ext uri="{28A0092B-C50C-407E-A947-70E740481C1C}">
                <a14:useLocalDpi xmlns:a14="http://schemas.microsoft.com/office/drawing/2010/main" val="0"/>
              </a:ext>
            </a:extLst>
          </a:blip>
          <a:srcRect t="-29012" b="-29012"/>
          <a:stretch>
            <a:fillRect/>
          </a:stretch>
        </p:blipFill>
        <p:spPr>
          <a:xfrm>
            <a:off x="5178778" y="1600201"/>
            <a:ext cx="3508021" cy="3931356"/>
          </a:xfrm>
        </p:spPr>
      </p:pic>
      <p:sp>
        <p:nvSpPr>
          <p:cNvPr id="11" name="Content Placeholder 10"/>
          <p:cNvSpPr>
            <a:spLocks noGrp="1"/>
          </p:cNvSpPr>
          <p:nvPr>
            <p:ph sz="half" idx="1"/>
          </p:nvPr>
        </p:nvSpPr>
        <p:spPr/>
        <p:txBody>
          <a:bodyPr/>
          <a:lstStyle/>
          <a:p>
            <a:endParaRPr lang="en-US" dirty="0"/>
          </a:p>
        </p:txBody>
      </p:sp>
      <p:grpSp>
        <p:nvGrpSpPr>
          <p:cNvPr id="15" name="Group 14"/>
          <p:cNvGrpSpPr/>
          <p:nvPr/>
        </p:nvGrpSpPr>
        <p:grpSpPr>
          <a:xfrm>
            <a:off x="2031999" y="1281088"/>
            <a:ext cx="5080001" cy="5093168"/>
            <a:chOff x="2031999" y="1281088"/>
            <a:chExt cx="5080001" cy="5093168"/>
          </a:xfrm>
        </p:grpSpPr>
        <p:pic>
          <p:nvPicPr>
            <p:cNvPr id="12" name="Content Placeholder 3" descr="Figure2_smaller.tif"/>
            <p:cNvPicPr>
              <a:picLocks noChangeAspect="1"/>
            </p:cNvPicPr>
            <p:nvPr/>
          </p:nvPicPr>
          <p:blipFill rotWithShape="1">
            <a:blip r:embed="rId4">
              <a:extLst>
                <a:ext uri="{28A0092B-C50C-407E-A947-70E740481C1C}">
                  <a14:useLocalDpi xmlns:a14="http://schemas.microsoft.com/office/drawing/2010/main" val="0"/>
                </a:ext>
              </a:extLst>
            </a:blip>
            <a:srcRect l="10606" t="41524" r="10461" b="-103"/>
            <a:stretch/>
          </p:blipFill>
          <p:spPr>
            <a:xfrm>
              <a:off x="2031999" y="1281088"/>
              <a:ext cx="5080001" cy="5093168"/>
            </a:xfrm>
            <a:prstGeom prst="rect">
              <a:avLst/>
            </a:prstGeom>
          </p:spPr>
        </p:pic>
        <p:sp>
          <p:nvSpPr>
            <p:cNvPr id="13" name="TextBox 12"/>
            <p:cNvSpPr txBox="1"/>
            <p:nvPr/>
          </p:nvSpPr>
          <p:spPr>
            <a:xfrm>
              <a:off x="3359230" y="2975374"/>
              <a:ext cx="1051527" cy="369332"/>
            </a:xfrm>
            <a:prstGeom prst="rect">
              <a:avLst/>
            </a:prstGeom>
            <a:noFill/>
          </p:spPr>
          <p:txBody>
            <a:bodyPr wrap="none" rtlCol="0">
              <a:spAutoFit/>
            </a:bodyPr>
            <a:lstStyle/>
            <a:p>
              <a:r>
                <a:rPr lang="en-US" dirty="0"/>
                <a:t>p</a:t>
              </a:r>
              <a:r>
                <a:rPr lang="en-US" dirty="0" smtClean="0"/>
                <a:t> = 0.001</a:t>
              </a:r>
              <a:endParaRPr lang="en-US" dirty="0"/>
            </a:p>
          </p:txBody>
        </p:sp>
        <p:sp>
          <p:nvSpPr>
            <p:cNvPr id="14" name="TextBox 13"/>
            <p:cNvSpPr txBox="1"/>
            <p:nvPr/>
          </p:nvSpPr>
          <p:spPr>
            <a:xfrm>
              <a:off x="3252177" y="5435394"/>
              <a:ext cx="934533" cy="369332"/>
            </a:xfrm>
            <a:prstGeom prst="rect">
              <a:avLst/>
            </a:prstGeom>
            <a:noFill/>
          </p:spPr>
          <p:txBody>
            <a:bodyPr wrap="none" rtlCol="0">
              <a:spAutoFit/>
            </a:bodyPr>
            <a:lstStyle/>
            <a:p>
              <a:r>
                <a:rPr lang="en-US" dirty="0"/>
                <a:t>p</a:t>
              </a:r>
              <a:r>
                <a:rPr lang="en-US" dirty="0" smtClean="0"/>
                <a:t> = 0.02</a:t>
              </a:r>
              <a:endParaRPr lang="en-US" dirty="0"/>
            </a:p>
          </p:txBody>
        </p:sp>
      </p:grpSp>
      <p:sp>
        <p:nvSpPr>
          <p:cNvPr id="16" name="TextBox 15"/>
          <p:cNvSpPr txBox="1"/>
          <p:nvPr/>
        </p:nvSpPr>
        <p:spPr>
          <a:xfrm>
            <a:off x="4616057" y="6396827"/>
            <a:ext cx="4384959" cy="369332"/>
          </a:xfrm>
          <a:prstGeom prst="rect">
            <a:avLst/>
          </a:prstGeom>
          <a:noFill/>
        </p:spPr>
        <p:txBody>
          <a:bodyPr wrap="none" rtlCol="0">
            <a:spAutoFit/>
          </a:bodyPr>
          <a:lstStyle/>
          <a:p>
            <a:r>
              <a:rPr lang="en-US" dirty="0" smtClean="0"/>
              <a:t>Olsen, </a:t>
            </a:r>
            <a:r>
              <a:rPr lang="en-US" dirty="0" err="1" smtClean="0"/>
              <a:t>Yeung</a:t>
            </a:r>
            <a:r>
              <a:rPr lang="en-US" dirty="0" smtClean="0"/>
              <a:t>, et al., </a:t>
            </a:r>
            <a:r>
              <a:rPr lang="en-US" i="1" dirty="0" err="1" smtClean="0"/>
              <a:t>Neurobio</a:t>
            </a:r>
            <a:r>
              <a:rPr lang="en-US" i="1" dirty="0" smtClean="0"/>
              <a:t> Aging</a:t>
            </a:r>
            <a:r>
              <a:rPr lang="en-US" dirty="0" smtClean="0"/>
              <a:t>, in press</a:t>
            </a:r>
            <a:endParaRPr lang="en-US" dirty="0"/>
          </a:p>
        </p:txBody>
      </p:sp>
      <p:sp>
        <p:nvSpPr>
          <p:cNvPr id="17" name="Title 1"/>
          <p:cNvSpPr txBox="1">
            <a:spLocks/>
          </p:cNvSpPr>
          <p:nvPr/>
        </p:nvSpPr>
        <p:spPr>
          <a:xfrm>
            <a:off x="457200" y="27360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Results: Group differences</a:t>
            </a:r>
            <a:endParaRPr lang="en-US" dirty="0"/>
          </a:p>
        </p:txBody>
      </p:sp>
    </p:spTree>
    <p:extLst>
      <p:ext uri="{BB962C8B-B14F-4D97-AF65-F5344CB8AC3E}">
        <p14:creationId xmlns:p14="http://schemas.microsoft.com/office/powerpoint/2010/main" val="18553940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 -1.85185E-6 L -0.20208 -0.00231 " pathEditMode="relative" rAng="0" ptsTypes="AA">
                                      <p:cBhvr>
                                        <p:cTn id="11" dur="2000" fill="hold"/>
                                        <p:tgtEl>
                                          <p:spTgt spid="15"/>
                                        </p:tgtEl>
                                        <p:attrNameLst>
                                          <p:attrName>ppt_x</p:attrName>
                                          <p:attrName>ppt_y</p:attrName>
                                        </p:attrNameLst>
                                      </p:cBhvr>
                                      <p:rCtr x="-10104" y="-116"/>
                                    </p:animMotion>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Multivariate analysis (PLS)</a:t>
            </a:r>
            <a:endParaRPr lang="en-US" dirty="0"/>
          </a:p>
        </p:txBody>
      </p:sp>
      <p:sp>
        <p:nvSpPr>
          <p:cNvPr id="3" name="Content Placeholder 2"/>
          <p:cNvSpPr>
            <a:spLocks noGrp="1"/>
          </p:cNvSpPr>
          <p:nvPr>
            <p:ph idx="1"/>
          </p:nvPr>
        </p:nvSpPr>
        <p:spPr/>
        <p:txBody>
          <a:bodyPr numCol="2">
            <a:normAutofit/>
          </a:bodyPr>
          <a:lstStyle/>
          <a:p>
            <a:pPr marL="0" indent="0">
              <a:buNone/>
            </a:pPr>
            <a:r>
              <a:rPr lang="en-US" sz="2400" u="sng" dirty="0" err="1" smtClean="0"/>
              <a:t>MoCA</a:t>
            </a:r>
            <a:r>
              <a:rPr lang="en-US" sz="2400" u="sng" dirty="0" smtClean="0"/>
              <a:t> </a:t>
            </a:r>
            <a:r>
              <a:rPr lang="en-US" sz="2400" u="sng" dirty="0" err="1" smtClean="0"/>
              <a:t>subscores</a:t>
            </a:r>
            <a:endParaRPr lang="en-US" sz="2400" u="sng" dirty="0" smtClean="0"/>
          </a:p>
          <a:p>
            <a:r>
              <a:rPr lang="en-US" sz="2400" dirty="0" err="1" smtClean="0"/>
              <a:t>Visuospatial</a:t>
            </a:r>
            <a:r>
              <a:rPr lang="en-US" sz="2400" dirty="0" smtClean="0"/>
              <a:t>/Executive</a:t>
            </a:r>
          </a:p>
          <a:p>
            <a:r>
              <a:rPr lang="en-US" sz="2400" dirty="0" smtClean="0"/>
              <a:t>Naming</a:t>
            </a:r>
          </a:p>
          <a:p>
            <a:r>
              <a:rPr lang="en-US" sz="2400" dirty="0" smtClean="0"/>
              <a:t>Attention</a:t>
            </a:r>
          </a:p>
          <a:p>
            <a:r>
              <a:rPr lang="en-US" sz="2400" dirty="0" smtClean="0"/>
              <a:t>Language</a:t>
            </a:r>
          </a:p>
          <a:p>
            <a:r>
              <a:rPr lang="en-US" sz="2400" dirty="0" smtClean="0"/>
              <a:t>Abstraction</a:t>
            </a:r>
          </a:p>
          <a:p>
            <a:r>
              <a:rPr lang="en-US" sz="2400" dirty="0" smtClean="0"/>
              <a:t>Delayed recall</a:t>
            </a:r>
          </a:p>
          <a:p>
            <a:r>
              <a:rPr lang="en-US" sz="2400" dirty="0"/>
              <a:t>Orientation</a:t>
            </a:r>
          </a:p>
          <a:p>
            <a:endParaRPr lang="en-US" sz="2400" dirty="0" smtClean="0"/>
          </a:p>
          <a:p>
            <a:endParaRPr lang="en-US" sz="2400" dirty="0"/>
          </a:p>
          <a:p>
            <a:pPr marL="0" indent="0">
              <a:buNone/>
            </a:pPr>
            <a:r>
              <a:rPr lang="en-US" sz="2400" u="sng" dirty="0" smtClean="0"/>
              <a:t>MTL </a:t>
            </a:r>
            <a:r>
              <a:rPr lang="en-US" sz="2400" u="sng" dirty="0" err="1" smtClean="0"/>
              <a:t>subregions</a:t>
            </a:r>
            <a:endParaRPr lang="en-US" sz="2400" u="sng" dirty="0" smtClean="0"/>
          </a:p>
          <a:p>
            <a:r>
              <a:rPr lang="en-US" sz="2400" dirty="0" smtClean="0"/>
              <a:t>CA1</a:t>
            </a:r>
          </a:p>
          <a:p>
            <a:r>
              <a:rPr lang="en-US" sz="2400" dirty="0" smtClean="0"/>
              <a:t>DG/CA2/3</a:t>
            </a:r>
          </a:p>
          <a:p>
            <a:r>
              <a:rPr lang="en-US" sz="2400" dirty="0" err="1" smtClean="0"/>
              <a:t>Subiculum</a:t>
            </a:r>
            <a:endParaRPr lang="en-US" sz="2400" dirty="0" smtClean="0"/>
          </a:p>
          <a:p>
            <a:r>
              <a:rPr lang="en-US" sz="2400" dirty="0" err="1" smtClean="0"/>
              <a:t>alERC</a:t>
            </a:r>
            <a:endParaRPr lang="en-US" sz="2400" dirty="0" smtClean="0"/>
          </a:p>
          <a:p>
            <a:r>
              <a:rPr lang="en-US" sz="2400" dirty="0" err="1" smtClean="0"/>
              <a:t>pmERC</a:t>
            </a:r>
            <a:endParaRPr lang="en-US" sz="2400" dirty="0" smtClean="0"/>
          </a:p>
          <a:p>
            <a:r>
              <a:rPr lang="en-US" sz="2400" dirty="0" smtClean="0"/>
              <a:t>PRC</a:t>
            </a:r>
          </a:p>
          <a:p>
            <a:r>
              <a:rPr lang="en-US" sz="2400" dirty="0" smtClean="0"/>
              <a:t>PHC</a:t>
            </a:r>
            <a:endParaRPr lang="en-US" sz="2400" dirty="0"/>
          </a:p>
        </p:txBody>
      </p:sp>
    </p:spTree>
    <p:extLst>
      <p:ext uri="{BB962C8B-B14F-4D97-AF65-F5344CB8AC3E}">
        <p14:creationId xmlns:p14="http://schemas.microsoft.com/office/powerpoint/2010/main" val="46795107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Multivariate analysis (PLS)</a:t>
            </a:r>
            <a:endParaRPr lang="en-US" dirty="0"/>
          </a:p>
        </p:txBody>
      </p:sp>
      <p:sp>
        <p:nvSpPr>
          <p:cNvPr id="3" name="Content Placeholder 2"/>
          <p:cNvSpPr>
            <a:spLocks noGrp="1"/>
          </p:cNvSpPr>
          <p:nvPr>
            <p:ph idx="1"/>
          </p:nvPr>
        </p:nvSpPr>
        <p:spPr/>
        <p:txBody>
          <a:bodyPr numCol="2">
            <a:normAutofit/>
          </a:bodyPr>
          <a:lstStyle/>
          <a:p>
            <a:pPr marL="0" indent="0">
              <a:buNone/>
            </a:pPr>
            <a:r>
              <a:rPr lang="en-US" sz="2400" u="sng" dirty="0" err="1" smtClean="0"/>
              <a:t>MoCA</a:t>
            </a:r>
            <a:r>
              <a:rPr lang="en-US" sz="2400" u="sng" dirty="0" smtClean="0"/>
              <a:t> </a:t>
            </a:r>
            <a:r>
              <a:rPr lang="en-US" sz="2400" u="sng" dirty="0" err="1" smtClean="0"/>
              <a:t>subscores</a:t>
            </a:r>
            <a:endParaRPr lang="en-US" sz="2400" u="sng" dirty="0" smtClean="0"/>
          </a:p>
          <a:p>
            <a:r>
              <a:rPr lang="en-US" sz="2400" dirty="0" err="1" smtClean="0"/>
              <a:t>Visuospatial</a:t>
            </a:r>
            <a:r>
              <a:rPr lang="en-US" sz="2400" dirty="0" smtClean="0"/>
              <a:t>/Executive</a:t>
            </a:r>
          </a:p>
          <a:p>
            <a:r>
              <a:rPr lang="en-US" sz="2400" b="1" dirty="0" smtClean="0"/>
              <a:t>Naming</a:t>
            </a:r>
          </a:p>
          <a:p>
            <a:r>
              <a:rPr lang="en-US" sz="2400" dirty="0" smtClean="0"/>
              <a:t>Attention</a:t>
            </a:r>
          </a:p>
          <a:p>
            <a:r>
              <a:rPr lang="en-US" sz="2400" dirty="0" smtClean="0"/>
              <a:t>Language</a:t>
            </a:r>
          </a:p>
          <a:p>
            <a:r>
              <a:rPr lang="en-US" sz="2400" dirty="0" smtClean="0"/>
              <a:t>Abstraction</a:t>
            </a:r>
          </a:p>
          <a:p>
            <a:r>
              <a:rPr lang="en-US" sz="2400" b="1" dirty="0" smtClean="0"/>
              <a:t>Delayed recall</a:t>
            </a:r>
          </a:p>
          <a:p>
            <a:r>
              <a:rPr lang="en-US" sz="2400" b="1" dirty="0"/>
              <a:t>Orientation</a:t>
            </a:r>
          </a:p>
          <a:p>
            <a:endParaRPr lang="en-US" sz="2400" dirty="0" smtClean="0"/>
          </a:p>
          <a:p>
            <a:endParaRPr lang="en-US" sz="2400" dirty="0"/>
          </a:p>
          <a:p>
            <a:pPr marL="0" indent="0">
              <a:buNone/>
            </a:pPr>
            <a:r>
              <a:rPr lang="en-US" sz="2400" u="sng" dirty="0" smtClean="0"/>
              <a:t>MTL </a:t>
            </a:r>
            <a:r>
              <a:rPr lang="en-US" sz="2400" u="sng" dirty="0" err="1" smtClean="0"/>
              <a:t>subregions</a:t>
            </a:r>
            <a:endParaRPr lang="en-US" sz="2400" u="sng" dirty="0" smtClean="0"/>
          </a:p>
          <a:p>
            <a:r>
              <a:rPr lang="en-US" sz="2400" b="1" dirty="0" smtClean="0"/>
              <a:t>CA1</a:t>
            </a:r>
          </a:p>
          <a:p>
            <a:r>
              <a:rPr lang="en-US" sz="2400" b="1" dirty="0" smtClean="0"/>
              <a:t>DG/CA2/3</a:t>
            </a:r>
          </a:p>
          <a:p>
            <a:r>
              <a:rPr lang="en-US" sz="2400" dirty="0" err="1" smtClean="0"/>
              <a:t>Subiculum</a:t>
            </a:r>
            <a:endParaRPr lang="en-US" sz="2400" dirty="0" smtClean="0"/>
          </a:p>
          <a:p>
            <a:r>
              <a:rPr lang="en-US" sz="2400" b="1" dirty="0" err="1" smtClean="0"/>
              <a:t>alERC</a:t>
            </a:r>
            <a:endParaRPr lang="en-US" sz="2400" b="1" dirty="0" smtClean="0"/>
          </a:p>
          <a:p>
            <a:r>
              <a:rPr lang="en-US" sz="2400" dirty="0" err="1" smtClean="0"/>
              <a:t>pmERC</a:t>
            </a:r>
            <a:endParaRPr lang="en-US" sz="2400" dirty="0" smtClean="0"/>
          </a:p>
          <a:p>
            <a:r>
              <a:rPr lang="en-US" sz="2400" b="1" dirty="0" smtClean="0"/>
              <a:t>PRC</a:t>
            </a:r>
          </a:p>
          <a:p>
            <a:r>
              <a:rPr lang="en-US" sz="2400" dirty="0" smtClean="0"/>
              <a:t>PHC</a:t>
            </a:r>
            <a:endParaRPr lang="en-US" sz="2400" dirty="0"/>
          </a:p>
        </p:txBody>
      </p:sp>
    </p:spTree>
    <p:extLst>
      <p:ext uri="{BB962C8B-B14F-4D97-AF65-F5344CB8AC3E}">
        <p14:creationId xmlns:p14="http://schemas.microsoft.com/office/powerpoint/2010/main" val="131210753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a:t>
            </a:r>
            <a:r>
              <a:rPr lang="en-US" dirty="0" smtClean="0"/>
              <a:t>lobal neuroimaging measurements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17231462"/>
              </p:ext>
            </p:extLst>
          </p:nvPr>
        </p:nvGraphicFramePr>
        <p:xfrm>
          <a:off x="457200" y="1600200"/>
          <a:ext cx="8229600" cy="3339496"/>
        </p:xfrm>
        <a:graphic>
          <a:graphicData uri="http://schemas.openxmlformats.org/drawingml/2006/table">
            <a:tbl>
              <a:tblPr firstRow="1" bandRow="1">
                <a:tableStyleId>{5C22544A-7EE6-4342-B048-85BDC9FD1C3A}</a:tableStyleId>
              </a:tblPr>
              <a:tblGrid>
                <a:gridCol w="1081741"/>
                <a:gridCol w="1419412"/>
                <a:gridCol w="1374588"/>
                <a:gridCol w="1434353"/>
                <a:gridCol w="1389530"/>
                <a:gridCol w="1529976"/>
              </a:tblGrid>
              <a:tr h="865094">
                <a:tc>
                  <a:txBody>
                    <a:bodyPr/>
                    <a:lstStyle/>
                    <a:p>
                      <a:pPr>
                        <a:lnSpc>
                          <a:spcPct val="107000"/>
                        </a:lnSpc>
                        <a:spcAft>
                          <a:spcPts val="800"/>
                        </a:spcAft>
                      </a:pPr>
                      <a:r>
                        <a:rPr lang="en-CA" sz="1400" dirty="0">
                          <a:effectLst/>
                          <a:latin typeface="Arial"/>
                          <a:ea typeface="Calibri"/>
                          <a:cs typeface="Arial"/>
                        </a:rPr>
                        <a:t> </a:t>
                      </a:r>
                    </a:p>
                  </a:txBody>
                  <a:tcPr marL="68580" marR="68580" marT="0" marB="0"/>
                </a:tc>
                <a:tc>
                  <a:txBody>
                    <a:bodyPr/>
                    <a:lstStyle/>
                    <a:p>
                      <a:pPr algn="ctr">
                        <a:lnSpc>
                          <a:spcPct val="107000"/>
                        </a:lnSpc>
                        <a:spcAft>
                          <a:spcPts val="800"/>
                        </a:spcAft>
                      </a:pPr>
                      <a:r>
                        <a:rPr lang="en-CA" sz="1400" b="1" kern="1200" dirty="0" smtClean="0">
                          <a:solidFill>
                            <a:schemeClr val="lt1"/>
                          </a:solidFill>
                          <a:effectLst/>
                          <a:latin typeface="Arial"/>
                          <a:ea typeface="+mn-ea"/>
                          <a:cs typeface="Arial"/>
                        </a:rPr>
                        <a:t>Estimated Intracranial volume (mL)</a:t>
                      </a:r>
                      <a:r>
                        <a:rPr lang="en-CA" sz="1400" b="1" dirty="0" smtClean="0">
                          <a:effectLst/>
                          <a:latin typeface="Arial"/>
                          <a:cs typeface="Arial"/>
                        </a:rPr>
                        <a:t> </a:t>
                      </a:r>
                      <a:endParaRPr lang="en-CA" sz="1400" b="1" dirty="0">
                        <a:effectLst/>
                        <a:latin typeface="Arial"/>
                        <a:ea typeface="Calibri"/>
                        <a:cs typeface="Arial"/>
                      </a:endParaRPr>
                    </a:p>
                  </a:txBody>
                  <a:tcPr marL="68580" marR="68580" marT="0" marB="0"/>
                </a:tc>
                <a:tc>
                  <a:txBody>
                    <a:bodyPr/>
                    <a:lstStyle/>
                    <a:p>
                      <a:pPr algn="ctr">
                        <a:lnSpc>
                          <a:spcPct val="107000"/>
                        </a:lnSpc>
                        <a:spcAft>
                          <a:spcPts val="800"/>
                        </a:spcAft>
                      </a:pPr>
                      <a:r>
                        <a:rPr lang="en-CA" sz="1400" b="1" dirty="0">
                          <a:effectLst/>
                          <a:latin typeface="Arial"/>
                          <a:ea typeface="Calibri"/>
                          <a:cs typeface="Arial"/>
                        </a:rPr>
                        <a:t>Cortical grey matter volume (mL)</a:t>
                      </a:r>
                    </a:p>
                  </a:txBody>
                  <a:tcPr marL="68580" marR="68580" marT="0" marB="0"/>
                </a:tc>
                <a:tc>
                  <a:txBody>
                    <a:bodyPr/>
                    <a:lstStyle/>
                    <a:p>
                      <a:pPr algn="ctr">
                        <a:lnSpc>
                          <a:spcPct val="107000"/>
                        </a:lnSpc>
                        <a:spcAft>
                          <a:spcPts val="800"/>
                        </a:spcAft>
                      </a:pPr>
                      <a:r>
                        <a:rPr lang="en-CA" sz="1400" b="1" dirty="0">
                          <a:effectLst/>
                          <a:latin typeface="Arial"/>
                          <a:ea typeface="Calibri"/>
                          <a:cs typeface="Arial"/>
                        </a:rPr>
                        <a:t>Cortical white matter volume (mL)</a:t>
                      </a:r>
                    </a:p>
                  </a:txBody>
                  <a:tcPr marL="68580" marR="68580" marT="0" marB="0"/>
                </a:tc>
                <a:tc>
                  <a:txBody>
                    <a:bodyPr/>
                    <a:lstStyle/>
                    <a:p>
                      <a:pPr algn="ctr">
                        <a:lnSpc>
                          <a:spcPct val="107000"/>
                        </a:lnSpc>
                        <a:spcAft>
                          <a:spcPts val="800"/>
                        </a:spcAft>
                      </a:pPr>
                      <a:r>
                        <a:rPr lang="en-CA" sz="1400" b="1" dirty="0" smtClean="0">
                          <a:effectLst/>
                          <a:latin typeface="Arial"/>
                          <a:ea typeface="Calibri"/>
                          <a:cs typeface="Arial"/>
                        </a:rPr>
                        <a:t>Cerebrospinal fluid volume (</a:t>
                      </a:r>
                      <a:r>
                        <a:rPr lang="en-CA" sz="1400" b="1" dirty="0">
                          <a:effectLst/>
                          <a:latin typeface="Arial"/>
                          <a:ea typeface="Calibri"/>
                          <a:cs typeface="Arial"/>
                        </a:rPr>
                        <a:t>mL)</a:t>
                      </a:r>
                    </a:p>
                  </a:txBody>
                  <a:tcPr marL="68580" marR="68580" marT="0" marB="0"/>
                </a:tc>
                <a:tc>
                  <a:txBody>
                    <a:bodyPr/>
                    <a:lstStyle/>
                    <a:p>
                      <a:pPr algn="ctr">
                        <a:lnSpc>
                          <a:spcPct val="107000"/>
                        </a:lnSpc>
                        <a:spcAft>
                          <a:spcPts val="800"/>
                        </a:spcAft>
                      </a:pPr>
                      <a:r>
                        <a:rPr lang="en-CA" sz="1400" b="1" dirty="0" smtClean="0">
                          <a:effectLst/>
                          <a:latin typeface="Arial"/>
                          <a:ea typeface="Calibri"/>
                          <a:cs typeface="Arial"/>
                        </a:rPr>
                        <a:t>White Matter </a:t>
                      </a:r>
                      <a:r>
                        <a:rPr lang="en-CA" sz="1400" b="1" dirty="0" err="1" smtClean="0">
                          <a:effectLst/>
                          <a:latin typeface="Arial"/>
                          <a:ea typeface="Calibri"/>
                          <a:cs typeface="Arial"/>
                        </a:rPr>
                        <a:t>Hyperintensities</a:t>
                      </a:r>
                      <a:r>
                        <a:rPr lang="en-CA" sz="1400" b="1" dirty="0" smtClean="0">
                          <a:effectLst/>
                          <a:latin typeface="Arial"/>
                          <a:ea typeface="Calibri"/>
                          <a:cs typeface="Arial"/>
                        </a:rPr>
                        <a:t> </a:t>
                      </a:r>
                      <a:r>
                        <a:rPr lang="en-CA" sz="1400" b="1" dirty="0">
                          <a:effectLst/>
                          <a:latin typeface="Arial"/>
                          <a:ea typeface="Calibri"/>
                          <a:cs typeface="Arial"/>
                        </a:rPr>
                        <a:t>(mL)</a:t>
                      </a:r>
                    </a:p>
                  </a:txBody>
                  <a:tcPr marL="68580" marR="68580" marT="0" marB="0"/>
                </a:tc>
              </a:tr>
              <a:tr h="666520">
                <a:tc>
                  <a:txBody>
                    <a:bodyPr/>
                    <a:lstStyle/>
                    <a:p>
                      <a:pPr>
                        <a:lnSpc>
                          <a:spcPct val="107000"/>
                        </a:lnSpc>
                        <a:spcAft>
                          <a:spcPts val="800"/>
                        </a:spcAft>
                      </a:pPr>
                      <a:r>
                        <a:rPr lang="en-CA" sz="1400">
                          <a:effectLst/>
                          <a:latin typeface="Arial"/>
                          <a:ea typeface="Calibri"/>
                          <a:cs typeface="Arial"/>
                        </a:rPr>
                        <a:t>At-risk</a:t>
                      </a:r>
                    </a:p>
                  </a:txBody>
                  <a:tcPr marL="68580" marR="68580" marT="0" marB="0"/>
                </a:tc>
                <a:tc>
                  <a:txBody>
                    <a:bodyPr/>
                    <a:lstStyle/>
                    <a:p>
                      <a:pPr algn="ctr">
                        <a:lnSpc>
                          <a:spcPct val="107000"/>
                        </a:lnSpc>
                        <a:spcAft>
                          <a:spcPts val="0"/>
                        </a:spcAft>
                      </a:pPr>
                      <a:r>
                        <a:rPr lang="en-CA" sz="1400" dirty="0">
                          <a:effectLst/>
                          <a:latin typeface="Arial"/>
                          <a:ea typeface="Calibri"/>
                          <a:cs typeface="Arial"/>
                        </a:rPr>
                        <a:t>1,477.24</a:t>
                      </a:r>
                    </a:p>
                    <a:p>
                      <a:pPr algn="ctr">
                        <a:lnSpc>
                          <a:spcPct val="107000"/>
                        </a:lnSpc>
                        <a:spcAft>
                          <a:spcPts val="0"/>
                        </a:spcAft>
                      </a:pPr>
                      <a:r>
                        <a:rPr lang="en-CA" sz="1400" dirty="0">
                          <a:effectLst/>
                          <a:latin typeface="Arial"/>
                          <a:ea typeface="Calibri"/>
                          <a:cs typeface="Arial"/>
                        </a:rPr>
                        <a:t>[193.40]</a:t>
                      </a:r>
                    </a:p>
                  </a:txBody>
                  <a:tcPr marL="68580" marR="68580" marT="0" marB="0"/>
                </a:tc>
                <a:tc>
                  <a:txBody>
                    <a:bodyPr/>
                    <a:lstStyle/>
                    <a:p>
                      <a:pPr algn="ctr">
                        <a:lnSpc>
                          <a:spcPct val="107000"/>
                        </a:lnSpc>
                        <a:spcAft>
                          <a:spcPts val="0"/>
                        </a:spcAft>
                      </a:pPr>
                      <a:r>
                        <a:rPr lang="en-CA" sz="1400">
                          <a:effectLst/>
                          <a:latin typeface="Arial"/>
                          <a:ea typeface="Calibri"/>
                          <a:cs typeface="Arial"/>
                        </a:rPr>
                        <a:t>407.63 </a:t>
                      </a:r>
                    </a:p>
                    <a:p>
                      <a:pPr algn="ctr">
                        <a:lnSpc>
                          <a:spcPct val="107000"/>
                        </a:lnSpc>
                        <a:spcAft>
                          <a:spcPts val="0"/>
                        </a:spcAft>
                      </a:pPr>
                      <a:r>
                        <a:rPr lang="en-CA" sz="1400">
                          <a:effectLst/>
                          <a:latin typeface="Arial"/>
                          <a:ea typeface="Calibri"/>
                          <a:cs typeface="Arial"/>
                        </a:rPr>
                        <a:t>[26.47]</a:t>
                      </a:r>
                    </a:p>
                  </a:txBody>
                  <a:tcPr marL="68580" marR="68580" marT="0" marB="0"/>
                </a:tc>
                <a:tc>
                  <a:txBody>
                    <a:bodyPr/>
                    <a:lstStyle/>
                    <a:p>
                      <a:pPr algn="ctr">
                        <a:lnSpc>
                          <a:spcPct val="107000"/>
                        </a:lnSpc>
                        <a:spcAft>
                          <a:spcPts val="0"/>
                        </a:spcAft>
                      </a:pPr>
                      <a:r>
                        <a:rPr lang="en-CA" sz="1400">
                          <a:effectLst/>
                          <a:latin typeface="Arial"/>
                          <a:ea typeface="Calibri"/>
                          <a:cs typeface="Arial"/>
                        </a:rPr>
                        <a:t>401.58 </a:t>
                      </a:r>
                    </a:p>
                    <a:p>
                      <a:pPr algn="ctr">
                        <a:lnSpc>
                          <a:spcPct val="107000"/>
                        </a:lnSpc>
                        <a:spcAft>
                          <a:spcPts val="0"/>
                        </a:spcAft>
                      </a:pPr>
                      <a:r>
                        <a:rPr lang="en-CA" sz="1400">
                          <a:effectLst/>
                          <a:latin typeface="Arial"/>
                          <a:ea typeface="Calibri"/>
                          <a:cs typeface="Arial"/>
                        </a:rPr>
                        <a:t>[39.87]</a:t>
                      </a:r>
                    </a:p>
                  </a:txBody>
                  <a:tcPr marL="68580" marR="68580" marT="0" marB="0"/>
                </a:tc>
                <a:tc>
                  <a:txBody>
                    <a:bodyPr/>
                    <a:lstStyle/>
                    <a:p>
                      <a:pPr algn="ctr">
                        <a:lnSpc>
                          <a:spcPct val="107000"/>
                        </a:lnSpc>
                        <a:spcAft>
                          <a:spcPts val="0"/>
                        </a:spcAft>
                      </a:pPr>
                      <a:r>
                        <a:rPr lang="en-CA" sz="1400">
                          <a:effectLst/>
                          <a:latin typeface="Arial"/>
                          <a:ea typeface="Calibri"/>
                          <a:cs typeface="Arial"/>
                        </a:rPr>
                        <a:t>1.34        </a:t>
                      </a:r>
                    </a:p>
                    <a:p>
                      <a:pPr algn="ctr">
                        <a:lnSpc>
                          <a:spcPct val="107000"/>
                        </a:lnSpc>
                        <a:spcAft>
                          <a:spcPts val="0"/>
                        </a:spcAft>
                      </a:pPr>
                      <a:r>
                        <a:rPr lang="en-CA" sz="1400">
                          <a:effectLst/>
                          <a:latin typeface="Arial"/>
                          <a:ea typeface="Calibri"/>
                          <a:cs typeface="Arial"/>
                        </a:rPr>
                        <a:t>[0.22]</a:t>
                      </a:r>
                    </a:p>
                  </a:txBody>
                  <a:tcPr marL="68580" marR="68580" marT="0" marB="0"/>
                </a:tc>
                <a:tc>
                  <a:txBody>
                    <a:bodyPr/>
                    <a:lstStyle/>
                    <a:p>
                      <a:pPr algn="ctr">
                        <a:lnSpc>
                          <a:spcPct val="107000"/>
                        </a:lnSpc>
                        <a:spcAft>
                          <a:spcPts val="0"/>
                        </a:spcAft>
                      </a:pPr>
                      <a:r>
                        <a:rPr lang="en-CA" sz="1400">
                          <a:effectLst/>
                          <a:latin typeface="Arial"/>
                          <a:ea typeface="Calibri"/>
                          <a:cs typeface="Arial"/>
                        </a:rPr>
                        <a:t>7.07     </a:t>
                      </a:r>
                    </a:p>
                    <a:p>
                      <a:pPr algn="ctr">
                        <a:lnSpc>
                          <a:spcPct val="107000"/>
                        </a:lnSpc>
                        <a:spcAft>
                          <a:spcPts val="0"/>
                        </a:spcAft>
                      </a:pPr>
                      <a:r>
                        <a:rPr lang="en-CA" sz="1400">
                          <a:effectLst/>
                          <a:latin typeface="Arial"/>
                          <a:ea typeface="Calibri"/>
                          <a:cs typeface="Arial"/>
                        </a:rPr>
                        <a:t>[13.96]</a:t>
                      </a:r>
                    </a:p>
                  </a:txBody>
                  <a:tcPr marL="68580" marR="68580" marT="0" marB="0"/>
                </a:tc>
              </a:tr>
              <a:tr h="612588">
                <a:tc>
                  <a:txBody>
                    <a:bodyPr/>
                    <a:lstStyle/>
                    <a:p>
                      <a:pPr>
                        <a:lnSpc>
                          <a:spcPct val="107000"/>
                        </a:lnSpc>
                        <a:spcAft>
                          <a:spcPts val="800"/>
                        </a:spcAft>
                      </a:pPr>
                      <a:r>
                        <a:rPr lang="en-CA" sz="1400">
                          <a:effectLst/>
                          <a:latin typeface="Arial"/>
                          <a:ea typeface="Calibri"/>
                          <a:cs typeface="Arial"/>
                        </a:rPr>
                        <a:t>Healthy</a:t>
                      </a:r>
                    </a:p>
                  </a:txBody>
                  <a:tcPr marL="68580" marR="68580" marT="0" marB="0"/>
                </a:tc>
                <a:tc>
                  <a:txBody>
                    <a:bodyPr/>
                    <a:lstStyle/>
                    <a:p>
                      <a:pPr algn="ctr">
                        <a:lnSpc>
                          <a:spcPct val="107000"/>
                        </a:lnSpc>
                        <a:spcAft>
                          <a:spcPts val="0"/>
                        </a:spcAft>
                      </a:pPr>
                      <a:r>
                        <a:rPr lang="en-CA" sz="1400" dirty="0">
                          <a:effectLst/>
                          <a:latin typeface="Arial"/>
                          <a:ea typeface="Calibri"/>
                          <a:cs typeface="Arial"/>
                        </a:rPr>
                        <a:t>1,428.60</a:t>
                      </a:r>
                    </a:p>
                    <a:p>
                      <a:pPr algn="ctr">
                        <a:lnSpc>
                          <a:spcPct val="107000"/>
                        </a:lnSpc>
                        <a:spcAft>
                          <a:spcPts val="0"/>
                        </a:spcAft>
                      </a:pPr>
                      <a:r>
                        <a:rPr lang="en-CA" sz="1400" dirty="0">
                          <a:effectLst/>
                          <a:latin typeface="Arial"/>
                          <a:ea typeface="Calibri"/>
                          <a:cs typeface="Arial"/>
                        </a:rPr>
                        <a:t> [167.56]</a:t>
                      </a:r>
                    </a:p>
                  </a:txBody>
                  <a:tcPr marL="68580" marR="68580" marT="0" marB="0"/>
                </a:tc>
                <a:tc>
                  <a:txBody>
                    <a:bodyPr/>
                    <a:lstStyle/>
                    <a:p>
                      <a:pPr algn="ctr">
                        <a:lnSpc>
                          <a:spcPct val="107000"/>
                        </a:lnSpc>
                        <a:spcAft>
                          <a:spcPts val="0"/>
                        </a:spcAft>
                      </a:pPr>
                      <a:r>
                        <a:rPr lang="en-CA" sz="1400">
                          <a:effectLst/>
                          <a:latin typeface="Arial"/>
                          <a:ea typeface="Calibri"/>
                          <a:cs typeface="Arial"/>
                        </a:rPr>
                        <a:t>416.31</a:t>
                      </a:r>
                    </a:p>
                    <a:p>
                      <a:pPr algn="ctr">
                        <a:lnSpc>
                          <a:spcPct val="107000"/>
                        </a:lnSpc>
                        <a:spcAft>
                          <a:spcPts val="0"/>
                        </a:spcAft>
                      </a:pPr>
                      <a:r>
                        <a:rPr lang="en-CA" sz="1400">
                          <a:effectLst/>
                          <a:latin typeface="Arial"/>
                          <a:ea typeface="Calibri"/>
                          <a:cs typeface="Arial"/>
                        </a:rPr>
                        <a:t>[26.61]</a:t>
                      </a:r>
                    </a:p>
                  </a:txBody>
                  <a:tcPr marL="68580" marR="68580" marT="0" marB="0"/>
                </a:tc>
                <a:tc>
                  <a:txBody>
                    <a:bodyPr/>
                    <a:lstStyle/>
                    <a:p>
                      <a:pPr algn="ctr">
                        <a:lnSpc>
                          <a:spcPct val="107000"/>
                        </a:lnSpc>
                        <a:spcAft>
                          <a:spcPts val="0"/>
                        </a:spcAft>
                      </a:pPr>
                      <a:r>
                        <a:rPr lang="en-CA" sz="1400">
                          <a:effectLst/>
                          <a:latin typeface="Arial"/>
                          <a:ea typeface="Calibri"/>
                          <a:cs typeface="Arial"/>
                        </a:rPr>
                        <a:t>419.56</a:t>
                      </a:r>
                    </a:p>
                    <a:p>
                      <a:pPr algn="ctr">
                        <a:lnSpc>
                          <a:spcPct val="107000"/>
                        </a:lnSpc>
                        <a:spcAft>
                          <a:spcPts val="0"/>
                        </a:spcAft>
                      </a:pPr>
                      <a:r>
                        <a:rPr lang="en-CA" sz="1400">
                          <a:effectLst/>
                          <a:latin typeface="Arial"/>
                          <a:ea typeface="Calibri"/>
                          <a:cs typeface="Arial"/>
                        </a:rPr>
                        <a:t>[37.50]</a:t>
                      </a:r>
                    </a:p>
                  </a:txBody>
                  <a:tcPr marL="68580" marR="68580" marT="0" marB="0"/>
                </a:tc>
                <a:tc>
                  <a:txBody>
                    <a:bodyPr/>
                    <a:lstStyle/>
                    <a:p>
                      <a:pPr algn="ctr">
                        <a:lnSpc>
                          <a:spcPct val="107000"/>
                        </a:lnSpc>
                        <a:spcAft>
                          <a:spcPts val="0"/>
                        </a:spcAft>
                      </a:pPr>
                      <a:r>
                        <a:rPr lang="en-CA" sz="1400">
                          <a:effectLst/>
                          <a:latin typeface="Arial"/>
                          <a:ea typeface="Calibri"/>
                          <a:cs typeface="Arial"/>
                        </a:rPr>
                        <a:t>1.28 </a:t>
                      </a:r>
                    </a:p>
                    <a:p>
                      <a:pPr algn="ctr">
                        <a:lnSpc>
                          <a:spcPct val="107000"/>
                        </a:lnSpc>
                        <a:spcAft>
                          <a:spcPts val="0"/>
                        </a:spcAft>
                      </a:pPr>
                      <a:r>
                        <a:rPr lang="en-CA" sz="1400">
                          <a:effectLst/>
                          <a:latin typeface="Arial"/>
                          <a:ea typeface="Calibri"/>
                          <a:cs typeface="Arial"/>
                        </a:rPr>
                        <a:t>[0.28]</a:t>
                      </a:r>
                    </a:p>
                  </a:txBody>
                  <a:tcPr marL="68580" marR="68580" marT="0" marB="0"/>
                </a:tc>
                <a:tc>
                  <a:txBody>
                    <a:bodyPr/>
                    <a:lstStyle/>
                    <a:p>
                      <a:pPr algn="ctr">
                        <a:lnSpc>
                          <a:spcPct val="107000"/>
                        </a:lnSpc>
                        <a:spcAft>
                          <a:spcPts val="0"/>
                        </a:spcAft>
                      </a:pPr>
                      <a:r>
                        <a:rPr lang="en-CA" sz="1400">
                          <a:effectLst/>
                          <a:latin typeface="Arial"/>
                          <a:ea typeface="Calibri"/>
                          <a:cs typeface="Arial"/>
                        </a:rPr>
                        <a:t>2.32     </a:t>
                      </a:r>
                    </a:p>
                    <a:p>
                      <a:pPr algn="ctr">
                        <a:lnSpc>
                          <a:spcPct val="107000"/>
                        </a:lnSpc>
                        <a:spcAft>
                          <a:spcPts val="0"/>
                        </a:spcAft>
                      </a:pPr>
                      <a:r>
                        <a:rPr lang="en-CA" sz="1400">
                          <a:effectLst/>
                          <a:latin typeface="Arial"/>
                          <a:ea typeface="Calibri"/>
                          <a:cs typeface="Arial"/>
                        </a:rPr>
                        <a:t>[3.15]</a:t>
                      </a:r>
                    </a:p>
                  </a:txBody>
                  <a:tcPr marL="68580" marR="68580" marT="0" marB="0"/>
                </a:tc>
              </a:tr>
              <a:tr h="627530">
                <a:tc>
                  <a:txBody>
                    <a:bodyPr/>
                    <a:lstStyle/>
                    <a:p>
                      <a:pPr>
                        <a:lnSpc>
                          <a:spcPct val="107000"/>
                        </a:lnSpc>
                        <a:spcAft>
                          <a:spcPts val="800"/>
                        </a:spcAft>
                      </a:pPr>
                      <a:r>
                        <a:rPr lang="en-CA" sz="1400" i="1">
                          <a:effectLst/>
                          <a:latin typeface="Arial"/>
                          <a:ea typeface="Calibri"/>
                          <a:cs typeface="Arial"/>
                        </a:rPr>
                        <a:t>t</a:t>
                      </a:r>
                      <a:r>
                        <a:rPr lang="en-CA" sz="1400">
                          <a:effectLst/>
                          <a:latin typeface="Arial"/>
                          <a:ea typeface="Calibri"/>
                          <a:cs typeface="Arial"/>
                        </a:rPr>
                        <a:t>-value</a:t>
                      </a:r>
                    </a:p>
                  </a:txBody>
                  <a:tcPr marL="68580" marR="68580" marT="0" marB="0"/>
                </a:tc>
                <a:tc>
                  <a:txBody>
                    <a:bodyPr/>
                    <a:lstStyle/>
                    <a:p>
                      <a:pPr algn="ctr">
                        <a:lnSpc>
                          <a:spcPct val="107000"/>
                        </a:lnSpc>
                        <a:spcAft>
                          <a:spcPts val="800"/>
                        </a:spcAft>
                      </a:pPr>
                      <a:r>
                        <a:rPr lang="en-CA" sz="1400">
                          <a:effectLst/>
                          <a:latin typeface="Arial"/>
                          <a:ea typeface="Calibri"/>
                          <a:cs typeface="Arial"/>
                        </a:rPr>
                        <a:t>-.85</a:t>
                      </a:r>
                    </a:p>
                  </a:txBody>
                  <a:tcPr marL="68580" marR="68580" marT="0" marB="0"/>
                </a:tc>
                <a:tc>
                  <a:txBody>
                    <a:bodyPr/>
                    <a:lstStyle/>
                    <a:p>
                      <a:pPr algn="ctr">
                        <a:lnSpc>
                          <a:spcPct val="107000"/>
                        </a:lnSpc>
                        <a:spcAft>
                          <a:spcPts val="800"/>
                        </a:spcAft>
                      </a:pPr>
                      <a:r>
                        <a:rPr lang="en-CA" sz="1400">
                          <a:effectLst/>
                          <a:latin typeface="Arial"/>
                          <a:ea typeface="Calibri"/>
                          <a:cs typeface="Arial"/>
                        </a:rPr>
                        <a:t>1.04</a:t>
                      </a:r>
                    </a:p>
                  </a:txBody>
                  <a:tcPr marL="68580" marR="68580" marT="0" marB="0"/>
                </a:tc>
                <a:tc>
                  <a:txBody>
                    <a:bodyPr/>
                    <a:lstStyle/>
                    <a:p>
                      <a:pPr algn="ctr">
                        <a:lnSpc>
                          <a:spcPct val="107000"/>
                        </a:lnSpc>
                        <a:spcAft>
                          <a:spcPts val="800"/>
                        </a:spcAft>
                      </a:pPr>
                      <a:r>
                        <a:rPr lang="en-CA" sz="1400" dirty="0">
                          <a:effectLst/>
                          <a:latin typeface="Arial"/>
                          <a:ea typeface="Calibri"/>
                          <a:cs typeface="Arial"/>
                        </a:rPr>
                        <a:t>1.47</a:t>
                      </a:r>
                    </a:p>
                  </a:txBody>
                  <a:tcPr marL="68580" marR="68580" marT="0" marB="0"/>
                </a:tc>
                <a:tc>
                  <a:txBody>
                    <a:bodyPr/>
                    <a:lstStyle/>
                    <a:p>
                      <a:pPr algn="ctr">
                        <a:lnSpc>
                          <a:spcPct val="107000"/>
                        </a:lnSpc>
                        <a:spcAft>
                          <a:spcPts val="800"/>
                        </a:spcAft>
                      </a:pPr>
                      <a:r>
                        <a:rPr lang="en-CA" sz="1400">
                          <a:effectLst/>
                          <a:latin typeface="Arial"/>
                          <a:ea typeface="Calibri"/>
                          <a:cs typeface="Arial"/>
                        </a:rPr>
                        <a:t>-.76</a:t>
                      </a:r>
                    </a:p>
                  </a:txBody>
                  <a:tcPr marL="68580" marR="68580" marT="0" marB="0"/>
                </a:tc>
                <a:tc>
                  <a:txBody>
                    <a:bodyPr/>
                    <a:lstStyle/>
                    <a:p>
                      <a:pPr algn="ctr">
                        <a:lnSpc>
                          <a:spcPct val="107000"/>
                        </a:lnSpc>
                        <a:spcAft>
                          <a:spcPts val="800"/>
                        </a:spcAft>
                      </a:pPr>
                      <a:r>
                        <a:rPr lang="en-CA" sz="1400">
                          <a:effectLst/>
                          <a:latin typeface="Arial"/>
                          <a:ea typeface="Calibri"/>
                          <a:cs typeface="Arial"/>
                        </a:rPr>
                        <a:t>-1.48</a:t>
                      </a:r>
                    </a:p>
                  </a:txBody>
                  <a:tcPr marL="68580" marR="68580" marT="0" marB="0"/>
                </a:tc>
              </a:tr>
              <a:tr h="567764">
                <a:tc>
                  <a:txBody>
                    <a:bodyPr/>
                    <a:lstStyle/>
                    <a:p>
                      <a:pPr>
                        <a:lnSpc>
                          <a:spcPct val="107000"/>
                        </a:lnSpc>
                        <a:spcAft>
                          <a:spcPts val="800"/>
                        </a:spcAft>
                      </a:pPr>
                      <a:r>
                        <a:rPr lang="en-CA" sz="1400" dirty="0">
                          <a:effectLst/>
                          <a:latin typeface="Arial"/>
                          <a:ea typeface="Calibri"/>
                          <a:cs typeface="Arial"/>
                        </a:rPr>
                        <a:t>Effect size (Cohen’s d)</a:t>
                      </a:r>
                    </a:p>
                  </a:txBody>
                  <a:tcPr marL="68580" marR="68580" marT="0" marB="0"/>
                </a:tc>
                <a:tc>
                  <a:txBody>
                    <a:bodyPr/>
                    <a:lstStyle/>
                    <a:p>
                      <a:pPr algn="ctr">
                        <a:lnSpc>
                          <a:spcPct val="107000"/>
                        </a:lnSpc>
                        <a:spcAft>
                          <a:spcPts val="0"/>
                        </a:spcAft>
                      </a:pPr>
                      <a:r>
                        <a:rPr lang="en-CA" sz="1400" dirty="0">
                          <a:effectLst/>
                          <a:latin typeface="Arial"/>
                          <a:ea typeface="Calibri"/>
                          <a:cs typeface="Arial"/>
                        </a:rPr>
                        <a:t>.25</a:t>
                      </a:r>
                    </a:p>
                    <a:p>
                      <a:pPr algn="ctr">
                        <a:lnSpc>
                          <a:spcPct val="107000"/>
                        </a:lnSpc>
                        <a:spcAft>
                          <a:spcPts val="0"/>
                        </a:spcAft>
                      </a:pPr>
                      <a:r>
                        <a:rPr lang="en-CA" sz="1400" dirty="0">
                          <a:effectLst/>
                          <a:latin typeface="Arial"/>
                          <a:ea typeface="Calibri"/>
                          <a:cs typeface="Arial"/>
                        </a:rPr>
                        <a:t>(small)</a:t>
                      </a:r>
                    </a:p>
                  </a:txBody>
                  <a:tcPr marL="68580" marR="68580" marT="0" marB="0"/>
                </a:tc>
                <a:tc>
                  <a:txBody>
                    <a:bodyPr/>
                    <a:lstStyle/>
                    <a:p>
                      <a:pPr algn="ctr">
                        <a:lnSpc>
                          <a:spcPct val="107000"/>
                        </a:lnSpc>
                        <a:spcAft>
                          <a:spcPts val="0"/>
                        </a:spcAft>
                      </a:pPr>
                      <a:r>
                        <a:rPr lang="en-CA" sz="1400">
                          <a:effectLst/>
                          <a:latin typeface="Arial"/>
                          <a:ea typeface="Calibri"/>
                          <a:cs typeface="Arial"/>
                        </a:rPr>
                        <a:t>.33</a:t>
                      </a:r>
                    </a:p>
                    <a:p>
                      <a:pPr algn="ctr">
                        <a:lnSpc>
                          <a:spcPct val="107000"/>
                        </a:lnSpc>
                        <a:spcAft>
                          <a:spcPts val="0"/>
                        </a:spcAft>
                      </a:pPr>
                      <a:r>
                        <a:rPr lang="en-CA" sz="1400">
                          <a:effectLst/>
                          <a:latin typeface="Arial"/>
                          <a:ea typeface="Calibri"/>
                          <a:cs typeface="Arial"/>
                        </a:rPr>
                        <a:t>(small)</a:t>
                      </a:r>
                    </a:p>
                  </a:txBody>
                  <a:tcPr marL="68580" marR="68580" marT="0" marB="0"/>
                </a:tc>
                <a:tc>
                  <a:txBody>
                    <a:bodyPr/>
                    <a:lstStyle/>
                    <a:p>
                      <a:pPr algn="ctr">
                        <a:lnSpc>
                          <a:spcPct val="107000"/>
                        </a:lnSpc>
                        <a:spcAft>
                          <a:spcPts val="0"/>
                        </a:spcAft>
                      </a:pPr>
                      <a:r>
                        <a:rPr lang="en-CA" sz="1400">
                          <a:effectLst/>
                          <a:latin typeface="Arial"/>
                          <a:ea typeface="Calibri"/>
                          <a:cs typeface="Arial"/>
                        </a:rPr>
                        <a:t>.47 </a:t>
                      </a:r>
                    </a:p>
                    <a:p>
                      <a:pPr algn="ctr">
                        <a:lnSpc>
                          <a:spcPct val="107000"/>
                        </a:lnSpc>
                        <a:spcAft>
                          <a:spcPts val="0"/>
                        </a:spcAft>
                      </a:pPr>
                      <a:r>
                        <a:rPr lang="en-CA" sz="1400">
                          <a:effectLst/>
                          <a:latin typeface="Arial"/>
                          <a:ea typeface="Calibri"/>
                          <a:cs typeface="Arial"/>
                        </a:rPr>
                        <a:t>(small)</a:t>
                      </a:r>
                    </a:p>
                  </a:txBody>
                  <a:tcPr marL="68580" marR="68580" marT="0" marB="0"/>
                </a:tc>
                <a:tc>
                  <a:txBody>
                    <a:bodyPr/>
                    <a:lstStyle/>
                    <a:p>
                      <a:pPr algn="ctr">
                        <a:lnSpc>
                          <a:spcPct val="107000"/>
                        </a:lnSpc>
                        <a:spcAft>
                          <a:spcPts val="0"/>
                        </a:spcAft>
                      </a:pPr>
                      <a:r>
                        <a:rPr lang="en-CA" sz="1400">
                          <a:effectLst/>
                          <a:latin typeface="Arial"/>
                          <a:ea typeface="Calibri"/>
                          <a:cs typeface="Arial"/>
                        </a:rPr>
                        <a:t>.22</a:t>
                      </a:r>
                    </a:p>
                    <a:p>
                      <a:pPr algn="ctr">
                        <a:lnSpc>
                          <a:spcPct val="107000"/>
                        </a:lnSpc>
                        <a:spcAft>
                          <a:spcPts val="0"/>
                        </a:spcAft>
                      </a:pPr>
                      <a:r>
                        <a:rPr lang="en-CA" sz="1400">
                          <a:effectLst/>
                          <a:latin typeface="Arial"/>
                          <a:ea typeface="Calibri"/>
                          <a:cs typeface="Arial"/>
                        </a:rPr>
                        <a:t>(small)</a:t>
                      </a:r>
                    </a:p>
                  </a:txBody>
                  <a:tcPr marL="68580" marR="68580" marT="0" marB="0"/>
                </a:tc>
                <a:tc>
                  <a:txBody>
                    <a:bodyPr/>
                    <a:lstStyle/>
                    <a:p>
                      <a:pPr algn="ctr">
                        <a:lnSpc>
                          <a:spcPct val="107000"/>
                        </a:lnSpc>
                        <a:spcAft>
                          <a:spcPts val="0"/>
                        </a:spcAft>
                      </a:pPr>
                      <a:r>
                        <a:rPr lang="en-CA" sz="1400" dirty="0">
                          <a:effectLst/>
                          <a:latin typeface="Arial"/>
                          <a:ea typeface="Calibri"/>
                          <a:cs typeface="Arial"/>
                        </a:rPr>
                        <a:t>.34 </a:t>
                      </a:r>
                    </a:p>
                    <a:p>
                      <a:pPr algn="ctr">
                        <a:lnSpc>
                          <a:spcPct val="107000"/>
                        </a:lnSpc>
                        <a:spcAft>
                          <a:spcPts val="0"/>
                        </a:spcAft>
                      </a:pPr>
                      <a:r>
                        <a:rPr lang="en-CA" sz="1400" dirty="0">
                          <a:effectLst/>
                          <a:latin typeface="Arial"/>
                          <a:ea typeface="Calibri"/>
                          <a:cs typeface="Arial"/>
                        </a:rPr>
                        <a:t>(small)</a:t>
                      </a:r>
                    </a:p>
                  </a:txBody>
                  <a:tcPr marL="68580" marR="68580" marT="0" marB="0"/>
                </a:tc>
              </a:tr>
            </a:tbl>
          </a:graphicData>
        </a:graphic>
      </p:graphicFrame>
      <p:sp>
        <p:nvSpPr>
          <p:cNvPr id="6" name="TextBox 5"/>
          <p:cNvSpPr txBox="1"/>
          <p:nvPr/>
        </p:nvSpPr>
        <p:spPr>
          <a:xfrm>
            <a:off x="4616057" y="6396827"/>
            <a:ext cx="4384959" cy="369332"/>
          </a:xfrm>
          <a:prstGeom prst="rect">
            <a:avLst/>
          </a:prstGeom>
          <a:noFill/>
        </p:spPr>
        <p:txBody>
          <a:bodyPr wrap="none" rtlCol="0">
            <a:spAutoFit/>
          </a:bodyPr>
          <a:lstStyle/>
          <a:p>
            <a:r>
              <a:rPr lang="en-US" dirty="0" smtClean="0"/>
              <a:t>Olsen, </a:t>
            </a:r>
            <a:r>
              <a:rPr lang="en-US" dirty="0" err="1" smtClean="0"/>
              <a:t>Yeung</a:t>
            </a:r>
            <a:r>
              <a:rPr lang="en-US" dirty="0" smtClean="0"/>
              <a:t>, et al., </a:t>
            </a:r>
            <a:r>
              <a:rPr lang="en-US" i="1" dirty="0" err="1" smtClean="0"/>
              <a:t>Neurobio</a:t>
            </a:r>
            <a:r>
              <a:rPr lang="en-US" i="1" dirty="0" smtClean="0"/>
              <a:t> Aging</a:t>
            </a:r>
            <a:r>
              <a:rPr lang="en-US" dirty="0" smtClean="0"/>
              <a:t>, in press</a:t>
            </a:r>
            <a:endParaRPr lang="en-US" dirty="0"/>
          </a:p>
        </p:txBody>
      </p:sp>
    </p:spTree>
    <p:extLst>
      <p:ext uri="{BB962C8B-B14F-4D97-AF65-F5344CB8AC3E}">
        <p14:creationId xmlns:p14="http://schemas.microsoft.com/office/powerpoint/2010/main" val="74924544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Hippocampal and medial temporal lobe (MTL) subregions</a:t>
            </a:r>
            <a:endParaRPr lang="en-US" sz="3600" dirty="0"/>
          </a:p>
        </p:txBody>
      </p:sp>
      <p:pic>
        <p:nvPicPr>
          <p:cNvPr id="4" name="Content Placeholder 3" descr="Screen Shot 2017-05-05 at 4.34.08 PM.png"/>
          <p:cNvPicPr>
            <a:picLocks noGrp="1" noChangeAspect="1"/>
          </p:cNvPicPr>
          <p:nvPr>
            <p:ph idx="1"/>
          </p:nvPr>
        </p:nvPicPr>
        <p:blipFill>
          <a:blip r:embed="rId3">
            <a:extLst>
              <a:ext uri="{28A0092B-C50C-407E-A947-70E740481C1C}">
                <a14:useLocalDpi xmlns:a14="http://schemas.microsoft.com/office/drawing/2010/main" val="0"/>
              </a:ext>
            </a:extLst>
          </a:blip>
          <a:srcRect l="-36990" r="-36990"/>
          <a:stretch>
            <a:fillRect/>
          </a:stretch>
        </p:blipFill>
        <p:spPr>
          <a:xfrm>
            <a:off x="-1057030" y="1688123"/>
            <a:ext cx="6545913" cy="3600000"/>
          </a:xfrm>
        </p:spPr>
      </p:pic>
      <p:pic>
        <p:nvPicPr>
          <p:cNvPr id="5" name="Picture 4" descr="Screen Shot 2017-05-05 at 4.34.47 PM.png"/>
          <p:cNvPicPr>
            <a:picLocks noChangeAspect="1"/>
          </p:cNvPicPr>
          <p:nvPr/>
        </p:nvPicPr>
        <p:blipFill rotWithShape="1">
          <a:blip r:embed="rId4">
            <a:extLst>
              <a:ext uri="{28A0092B-C50C-407E-A947-70E740481C1C}">
                <a14:useLocalDpi xmlns:a14="http://schemas.microsoft.com/office/drawing/2010/main" val="0"/>
              </a:ext>
            </a:extLst>
          </a:blip>
          <a:srcRect t="8613" b="9051"/>
          <a:stretch/>
        </p:blipFill>
        <p:spPr>
          <a:xfrm>
            <a:off x="4704382" y="1765205"/>
            <a:ext cx="4202806" cy="2900377"/>
          </a:xfrm>
          <a:prstGeom prst="rect">
            <a:avLst/>
          </a:prstGeom>
        </p:spPr>
      </p:pic>
      <p:grpSp>
        <p:nvGrpSpPr>
          <p:cNvPr id="13" name="Group 12"/>
          <p:cNvGrpSpPr/>
          <p:nvPr/>
        </p:nvGrpSpPr>
        <p:grpSpPr>
          <a:xfrm>
            <a:off x="1122947" y="3248527"/>
            <a:ext cx="6788479" cy="962515"/>
            <a:chOff x="1122947" y="3248527"/>
            <a:chExt cx="6788479" cy="962515"/>
          </a:xfrm>
        </p:grpSpPr>
        <p:sp>
          <p:nvSpPr>
            <p:cNvPr id="3" name="Rectangle 2"/>
            <p:cNvSpPr/>
            <p:nvPr/>
          </p:nvSpPr>
          <p:spPr>
            <a:xfrm>
              <a:off x="1122947" y="3248527"/>
              <a:ext cx="655053" cy="61494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Rectangle 5"/>
            <p:cNvSpPr/>
            <p:nvPr/>
          </p:nvSpPr>
          <p:spPr>
            <a:xfrm>
              <a:off x="2438399" y="3248527"/>
              <a:ext cx="655053" cy="61494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Rectangle 6"/>
            <p:cNvSpPr/>
            <p:nvPr/>
          </p:nvSpPr>
          <p:spPr>
            <a:xfrm>
              <a:off x="5900817" y="3596095"/>
              <a:ext cx="655053" cy="61494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ectangle 7"/>
            <p:cNvSpPr/>
            <p:nvPr/>
          </p:nvSpPr>
          <p:spPr>
            <a:xfrm>
              <a:off x="7256373" y="3596095"/>
              <a:ext cx="655053" cy="61494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
        <p:nvSpPr>
          <p:cNvPr id="9" name="TextBox 8"/>
          <p:cNvSpPr txBox="1"/>
          <p:nvPr/>
        </p:nvSpPr>
        <p:spPr>
          <a:xfrm>
            <a:off x="7234397" y="6152634"/>
            <a:ext cx="1672791" cy="369332"/>
          </a:xfrm>
          <a:prstGeom prst="rect">
            <a:avLst/>
          </a:prstGeom>
          <a:noFill/>
        </p:spPr>
        <p:txBody>
          <a:bodyPr wrap="none" rtlCol="0">
            <a:spAutoFit/>
          </a:bodyPr>
          <a:lstStyle/>
          <a:p>
            <a:r>
              <a:rPr lang="en-US" dirty="0" err="1" smtClean="0"/>
              <a:t>Duvernoy</a:t>
            </a:r>
            <a:r>
              <a:rPr lang="en-US" dirty="0" smtClean="0"/>
              <a:t>, 2005</a:t>
            </a:r>
            <a:endParaRPr lang="en-US" dirty="0"/>
          </a:p>
        </p:txBody>
      </p:sp>
    </p:spTree>
    <p:extLst>
      <p:ext uri="{BB962C8B-B14F-4D97-AF65-F5344CB8AC3E}">
        <p14:creationId xmlns:p14="http://schemas.microsoft.com/office/powerpoint/2010/main" val="36688592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sz="half" idx="1"/>
          </p:nvPr>
        </p:nvSpPr>
        <p:spPr>
          <a:xfrm>
            <a:off x="457200" y="1600200"/>
            <a:ext cx="4806244" cy="4525963"/>
          </a:xfrm>
        </p:spPr>
        <p:txBody>
          <a:bodyPr>
            <a:noAutofit/>
          </a:bodyPr>
          <a:lstStyle/>
          <a:p>
            <a:r>
              <a:rPr lang="en-US" sz="2400" dirty="0" smtClean="0"/>
              <a:t>MTL volumes were related to cognitive </a:t>
            </a:r>
            <a:r>
              <a:rPr lang="en-US" sz="2400" dirty="0" smtClean="0"/>
              <a:t>decline</a:t>
            </a:r>
            <a:endParaRPr lang="en-US" sz="2400" dirty="0"/>
          </a:p>
          <a:p>
            <a:endParaRPr lang="en-US" sz="1200" dirty="0" smtClean="0"/>
          </a:p>
          <a:p>
            <a:r>
              <a:rPr lang="en-US" sz="2400" dirty="0" smtClean="0"/>
              <a:t>Largest difference was in the </a:t>
            </a:r>
            <a:r>
              <a:rPr lang="en-US" sz="2400" dirty="0" err="1" smtClean="0"/>
              <a:t>alERC</a:t>
            </a:r>
            <a:r>
              <a:rPr lang="en-US" sz="2400" dirty="0" smtClean="0"/>
              <a:t>; smaller effects observed in PRC, CA1, DG/CA2/</a:t>
            </a:r>
            <a:r>
              <a:rPr lang="en-US" sz="2400" dirty="0" smtClean="0"/>
              <a:t>3</a:t>
            </a:r>
          </a:p>
          <a:p>
            <a:endParaRPr lang="en-US" sz="2400" dirty="0"/>
          </a:p>
          <a:p>
            <a:r>
              <a:rPr lang="en-US" sz="2400" dirty="0" err="1" smtClean="0"/>
              <a:t>alERC</a:t>
            </a:r>
            <a:r>
              <a:rPr lang="en-US" sz="2400" dirty="0" smtClean="0"/>
              <a:t> volume is a potentially sensitive imaging biomarker, useful for evaluating treatment efficacy</a:t>
            </a:r>
            <a:endParaRPr lang="en-US" sz="2400" dirty="0" smtClean="0"/>
          </a:p>
          <a:p>
            <a:endParaRPr lang="en-US" sz="1200" dirty="0" smtClean="0"/>
          </a:p>
          <a:p>
            <a:endParaRPr lang="en-US" sz="1200" dirty="0" smtClean="0"/>
          </a:p>
        </p:txBody>
      </p:sp>
      <p:pic>
        <p:nvPicPr>
          <p:cNvPr id="5" name="Content Placeholder 4" descr="alERC.pdf"/>
          <p:cNvPicPr>
            <a:picLocks noGrp="1" noChangeAspect="1"/>
          </p:cNvPicPr>
          <p:nvPr>
            <p:ph sz="half" idx="2"/>
          </p:nvPr>
        </p:nvPicPr>
        <p:blipFill>
          <a:blip r:embed="rId2">
            <a:extLst>
              <a:ext uri="{28A0092B-C50C-407E-A947-70E740481C1C}">
                <a14:useLocalDpi xmlns:a14="http://schemas.microsoft.com/office/drawing/2010/main" val="0"/>
              </a:ext>
            </a:extLst>
          </a:blip>
          <a:srcRect l="10507" r="10507"/>
          <a:stretch>
            <a:fillRect/>
          </a:stretch>
        </p:blipFill>
        <p:spPr>
          <a:xfrm>
            <a:off x="5384761" y="2046111"/>
            <a:ext cx="3640705" cy="4080052"/>
          </a:xfrm>
        </p:spPr>
      </p:pic>
    </p:spTree>
    <p:extLst>
      <p:ext uri="{BB962C8B-B14F-4D97-AF65-F5344CB8AC3E}">
        <p14:creationId xmlns:p14="http://schemas.microsoft.com/office/powerpoint/2010/main" val="3103849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Topological approaches to structural neuroimaging data?</a:t>
            </a:r>
            <a:endParaRPr lang="en-US" dirty="0"/>
          </a:p>
        </p:txBody>
      </p:sp>
      <p:sp>
        <p:nvSpPr>
          <p:cNvPr id="3" name="Content Placeholder 2"/>
          <p:cNvSpPr>
            <a:spLocks noGrp="1"/>
          </p:cNvSpPr>
          <p:nvPr>
            <p:ph idx="1"/>
          </p:nvPr>
        </p:nvSpPr>
        <p:spPr/>
        <p:txBody>
          <a:bodyPr/>
          <a:lstStyle/>
          <a:p>
            <a:r>
              <a:rPr lang="en-US" dirty="0" smtClean="0"/>
              <a:t>Can topological methods be used to classify individuals at risk for dementia?</a:t>
            </a:r>
            <a:endParaRPr lang="en-US" dirty="0"/>
          </a:p>
        </p:txBody>
      </p:sp>
    </p:spTree>
    <p:extLst>
      <p:ext uri="{BB962C8B-B14F-4D97-AF65-F5344CB8AC3E}">
        <p14:creationId xmlns:p14="http://schemas.microsoft.com/office/powerpoint/2010/main" val="11988097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Topological methods and cortical thickness</a:t>
            </a:r>
            <a:endParaRPr lang="en-US" dirty="0"/>
          </a:p>
        </p:txBody>
      </p:sp>
      <p:sp>
        <p:nvSpPr>
          <p:cNvPr id="3" name="Content Placeholder 2"/>
          <p:cNvSpPr>
            <a:spLocks noGrp="1"/>
          </p:cNvSpPr>
          <p:nvPr>
            <p:ph idx="1"/>
          </p:nvPr>
        </p:nvSpPr>
        <p:spPr/>
        <p:txBody>
          <a:bodyPr>
            <a:normAutofit/>
          </a:bodyPr>
          <a:lstStyle/>
          <a:p>
            <a:r>
              <a:rPr lang="en-US" sz="2400" dirty="0" smtClean="0"/>
              <a:t>Chung et al., 2009 discovered differences in cortical thickness comparing individuals with autism to controls using topology</a:t>
            </a:r>
            <a:endParaRPr lang="en-US" sz="2400" dirty="0"/>
          </a:p>
        </p:txBody>
      </p:sp>
      <p:pic>
        <p:nvPicPr>
          <p:cNvPr id="5" name="Picture 4" descr="Screen Shot 2017-05-10 at 11.33.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603500"/>
            <a:ext cx="3967716" cy="3675063"/>
          </a:xfrm>
          <a:prstGeom prst="rect">
            <a:avLst/>
          </a:prstGeom>
        </p:spPr>
      </p:pic>
      <p:pic>
        <p:nvPicPr>
          <p:cNvPr id="7" name="Picture 6" descr="Screen Shot 2017-05-10 at 11.34.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4916" y="2615921"/>
            <a:ext cx="4425324" cy="3357842"/>
          </a:xfrm>
          <a:prstGeom prst="rect">
            <a:avLst/>
          </a:prstGeom>
        </p:spPr>
      </p:pic>
    </p:spTree>
    <p:extLst>
      <p:ext uri="{BB962C8B-B14F-4D97-AF65-F5344CB8AC3E}">
        <p14:creationId xmlns:p14="http://schemas.microsoft.com/office/powerpoint/2010/main" val="104586773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Medial temporal lobe and memory</a:t>
            </a:r>
            <a:endParaRPr lang="en-US" dirty="0"/>
          </a:p>
        </p:txBody>
      </p:sp>
      <p:sp>
        <p:nvSpPr>
          <p:cNvPr id="7" name="Content Placeholder 6"/>
          <p:cNvSpPr>
            <a:spLocks noGrp="1"/>
          </p:cNvSpPr>
          <p:nvPr>
            <p:ph idx="1"/>
          </p:nvPr>
        </p:nvSpPr>
        <p:spPr/>
        <p:txBody>
          <a:bodyPr/>
          <a:lstStyle/>
          <a:p>
            <a:r>
              <a:rPr lang="en-US" dirty="0" smtClean="0"/>
              <a:t>Study of patients with damage or compromise to the MTL can yield insights into neural function</a:t>
            </a:r>
          </a:p>
          <a:p>
            <a:endParaRPr lang="en-US" dirty="0"/>
          </a:p>
          <a:p>
            <a:r>
              <a:rPr lang="en-US" dirty="0" smtClean="0"/>
              <a:t>These include: </a:t>
            </a:r>
          </a:p>
          <a:p>
            <a:pPr lvl="1"/>
            <a:r>
              <a:rPr lang="en-US" dirty="0" smtClean="0"/>
              <a:t>Individuals with developmental amnesia</a:t>
            </a:r>
          </a:p>
          <a:p>
            <a:pPr lvl="1"/>
            <a:r>
              <a:rPr lang="en-US" dirty="0" smtClean="0"/>
              <a:t>Individuals with acquired amnesia </a:t>
            </a:r>
            <a:endParaRPr lang="en-US" dirty="0"/>
          </a:p>
        </p:txBody>
      </p:sp>
    </p:spTree>
    <p:extLst>
      <p:ext uri="{BB962C8B-B14F-4D97-AF65-F5344CB8AC3E}">
        <p14:creationId xmlns:p14="http://schemas.microsoft.com/office/powerpoint/2010/main" val="162691949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Developmental amnesia cases</a:t>
            </a:r>
            <a:endParaRPr lang="en-US" dirty="0"/>
          </a:p>
        </p:txBody>
      </p:sp>
      <p:sp>
        <p:nvSpPr>
          <p:cNvPr id="3" name="Content Placeholder 2"/>
          <p:cNvSpPr>
            <a:spLocks noGrp="1"/>
          </p:cNvSpPr>
          <p:nvPr>
            <p:ph idx="1"/>
          </p:nvPr>
        </p:nvSpPr>
        <p:spPr/>
        <p:txBody>
          <a:bodyPr>
            <a:normAutofit lnSpcReduction="10000"/>
          </a:bodyPr>
          <a:lstStyle/>
          <a:p>
            <a:r>
              <a:rPr lang="en-US" sz="2800" dirty="0" smtClean="0"/>
              <a:t>H.C. was born premature (32 weeks gestation) and was previously presumed to have suffered an undetected hypoxic episode.  She has difficulties forming episodic memories but can learn through repetition</a:t>
            </a:r>
          </a:p>
          <a:p>
            <a:endParaRPr lang="en-US" sz="2800" dirty="0"/>
          </a:p>
          <a:p>
            <a:r>
              <a:rPr lang="en-US" sz="2800" dirty="0" smtClean="0"/>
              <a:t>N.C. suffered from a stroke at 9 days of age due to malnourishment. He also presents with difficulties with memory, although he has no overt damage to his medial temporal lobes</a:t>
            </a:r>
            <a:endParaRPr lang="en-US" sz="2800" dirty="0"/>
          </a:p>
        </p:txBody>
      </p:sp>
    </p:spTree>
    <p:extLst>
      <p:ext uri="{BB962C8B-B14F-4D97-AF65-F5344CB8AC3E}">
        <p14:creationId xmlns:p14="http://schemas.microsoft.com/office/powerpoint/2010/main" val="292896656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4" descr="HippSubregion_example_graphs_updated"/>
          <p:cNvPicPr>
            <a:picLocks noChangeAspect="1" noChangeArrowheads="1"/>
          </p:cNvPicPr>
          <p:nvPr/>
        </p:nvPicPr>
        <p:blipFill>
          <a:blip r:embed="rId3"/>
          <a:srcRect l="71999" t="5756" b="41006"/>
          <a:stretch>
            <a:fillRect/>
          </a:stretch>
        </p:blipFill>
        <p:spPr bwMode="auto">
          <a:xfrm>
            <a:off x="6477000" y="1066800"/>
            <a:ext cx="2514600" cy="3962400"/>
          </a:xfrm>
          <a:prstGeom prst="rect">
            <a:avLst/>
          </a:prstGeom>
          <a:noFill/>
          <a:ln w="9525">
            <a:noFill/>
            <a:miter lim="800000"/>
            <a:headEnd/>
            <a:tailEnd/>
          </a:ln>
        </p:spPr>
      </p:pic>
      <p:pic>
        <p:nvPicPr>
          <p:cNvPr id="55298" name="Picture 4" descr="HippSubregion_example_graphs_updated"/>
          <p:cNvPicPr>
            <a:picLocks noChangeAspect="1" noChangeArrowheads="1"/>
          </p:cNvPicPr>
          <p:nvPr/>
        </p:nvPicPr>
        <p:blipFill>
          <a:blip r:embed="rId3"/>
          <a:srcRect t="5756" r="28001" b="66602"/>
          <a:stretch>
            <a:fillRect/>
          </a:stretch>
        </p:blipFill>
        <p:spPr bwMode="auto">
          <a:xfrm>
            <a:off x="87313" y="1219200"/>
            <a:ext cx="6465887" cy="2057400"/>
          </a:xfrm>
          <a:prstGeom prst="rect">
            <a:avLst/>
          </a:prstGeom>
          <a:noFill/>
          <a:ln w="9525">
            <a:noFill/>
            <a:miter lim="800000"/>
            <a:headEnd/>
            <a:tailEnd/>
          </a:ln>
        </p:spPr>
      </p:pic>
      <p:sp>
        <p:nvSpPr>
          <p:cNvPr id="55299" name="Rectangle 20"/>
          <p:cNvSpPr>
            <a:spLocks noChangeArrowheads="1"/>
          </p:cNvSpPr>
          <p:nvPr/>
        </p:nvSpPr>
        <p:spPr bwMode="auto">
          <a:xfrm>
            <a:off x="6413438" y="6550223"/>
            <a:ext cx="2824796" cy="307777"/>
          </a:xfrm>
          <a:prstGeom prst="rect">
            <a:avLst/>
          </a:prstGeom>
          <a:noFill/>
          <a:ln w="9525">
            <a:noFill/>
            <a:miter lim="800000"/>
            <a:headEnd/>
            <a:tailEnd/>
          </a:ln>
        </p:spPr>
        <p:txBody>
          <a:bodyPr wrap="none">
            <a:spAutoFit/>
          </a:bodyPr>
          <a:lstStyle/>
          <a:p>
            <a:r>
              <a:rPr lang="en-US" sz="1400" dirty="0">
                <a:latin typeface="Arial"/>
                <a:cs typeface="Arial"/>
              </a:rPr>
              <a:t>Olsen,</a:t>
            </a:r>
            <a:r>
              <a:rPr lang="en-US" sz="1400" dirty="0" smtClean="0">
                <a:latin typeface="Arial"/>
                <a:cs typeface="Arial"/>
              </a:rPr>
              <a:t> et al, </a:t>
            </a:r>
            <a:r>
              <a:rPr lang="en-US" sz="1400" i="1" dirty="0" smtClean="0">
                <a:latin typeface="Arial"/>
                <a:cs typeface="Arial"/>
              </a:rPr>
              <a:t>Hippocampus, 2013</a:t>
            </a:r>
            <a:endParaRPr lang="en-US" sz="1400" i="1" dirty="0">
              <a:latin typeface="Arial"/>
              <a:cs typeface="Arial"/>
            </a:endParaRPr>
          </a:p>
        </p:txBody>
      </p:sp>
      <p:pic>
        <p:nvPicPr>
          <p:cNvPr id="55300" name="Picture 1"/>
          <p:cNvPicPr>
            <a:picLocks noChangeAspect="1" noChangeArrowheads="1"/>
          </p:cNvPicPr>
          <p:nvPr/>
        </p:nvPicPr>
        <p:blipFill>
          <a:blip r:embed="rId4"/>
          <a:srcRect/>
          <a:stretch>
            <a:fillRect/>
          </a:stretch>
        </p:blipFill>
        <p:spPr bwMode="auto">
          <a:xfrm>
            <a:off x="533400" y="3352800"/>
            <a:ext cx="6321425" cy="2728913"/>
          </a:xfrm>
          <a:prstGeom prst="rect">
            <a:avLst/>
          </a:prstGeom>
          <a:noFill/>
          <a:ln w="9525">
            <a:noFill/>
            <a:miter lim="800000"/>
            <a:headEnd/>
            <a:tailEnd/>
          </a:ln>
        </p:spPr>
      </p:pic>
      <p:sp>
        <p:nvSpPr>
          <p:cNvPr id="9" name="Rectangle 8"/>
          <p:cNvSpPr/>
          <p:nvPr/>
        </p:nvSpPr>
        <p:spPr>
          <a:xfrm>
            <a:off x="609600" y="3276600"/>
            <a:ext cx="685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4038600" y="3276600"/>
            <a:ext cx="685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303" name="Title 10"/>
          <p:cNvSpPr>
            <a:spLocks noGrp="1"/>
          </p:cNvSpPr>
          <p:nvPr>
            <p:ph type="title"/>
          </p:nvPr>
        </p:nvSpPr>
        <p:spPr/>
        <p:txBody>
          <a:bodyPr/>
          <a:lstStyle/>
          <a:p>
            <a:r>
              <a:rPr lang="en-US" sz="3200" smtClean="0"/>
              <a:t>Bilateral reductions of hippocampal volume</a:t>
            </a:r>
          </a:p>
        </p:txBody>
      </p:sp>
    </p:spTree>
    <p:extLst>
      <p:ext uri="{BB962C8B-B14F-4D97-AF65-F5344CB8AC3E}">
        <p14:creationId xmlns:p14="http://schemas.microsoft.com/office/powerpoint/2010/main" val="167393683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3"/>
          <p:cNvPicPr>
            <a:picLocks noChangeAspect="1"/>
          </p:cNvPicPr>
          <p:nvPr/>
        </p:nvPicPr>
        <p:blipFill>
          <a:blip r:embed="rId2"/>
          <a:srcRect/>
          <a:stretch>
            <a:fillRect/>
          </a:stretch>
        </p:blipFill>
        <p:spPr bwMode="auto">
          <a:xfrm>
            <a:off x="1003300" y="1417638"/>
            <a:ext cx="7137400" cy="4648200"/>
          </a:xfrm>
          <a:prstGeom prst="rect">
            <a:avLst/>
          </a:prstGeom>
          <a:noFill/>
          <a:ln w="9525">
            <a:noFill/>
            <a:miter lim="800000"/>
            <a:headEnd/>
            <a:tailEnd/>
          </a:ln>
        </p:spPr>
      </p:pic>
      <p:sp>
        <p:nvSpPr>
          <p:cNvPr id="54274" name="Rectangle 20"/>
          <p:cNvSpPr>
            <a:spLocks noChangeArrowheads="1"/>
          </p:cNvSpPr>
          <p:nvPr/>
        </p:nvSpPr>
        <p:spPr bwMode="auto">
          <a:xfrm>
            <a:off x="5141913" y="6477000"/>
            <a:ext cx="4102414" cy="307777"/>
          </a:xfrm>
          <a:prstGeom prst="rect">
            <a:avLst/>
          </a:prstGeom>
          <a:noFill/>
          <a:ln w="9525">
            <a:noFill/>
            <a:miter lim="800000"/>
            <a:headEnd/>
            <a:tailEnd/>
          </a:ln>
        </p:spPr>
        <p:txBody>
          <a:bodyPr wrap="none">
            <a:spAutoFit/>
          </a:bodyPr>
          <a:lstStyle/>
          <a:p>
            <a:r>
              <a:rPr lang="en-US" sz="1400" dirty="0">
                <a:latin typeface="Arial"/>
                <a:cs typeface="Arial"/>
              </a:rPr>
              <a:t>Rosenbaum, </a:t>
            </a:r>
            <a:r>
              <a:rPr lang="en-US" sz="1400" dirty="0" err="1">
                <a:latin typeface="Arial"/>
                <a:cs typeface="Arial"/>
              </a:rPr>
              <a:t>Gao</a:t>
            </a:r>
            <a:r>
              <a:rPr lang="en-US" sz="1400" dirty="0">
                <a:latin typeface="Arial"/>
                <a:cs typeface="Arial"/>
              </a:rPr>
              <a:t> et al.,</a:t>
            </a:r>
            <a:r>
              <a:rPr lang="en-US" sz="1400" dirty="0" smtClean="0">
                <a:latin typeface="Arial"/>
                <a:cs typeface="Arial"/>
              </a:rPr>
              <a:t> </a:t>
            </a:r>
            <a:r>
              <a:rPr lang="en-US" sz="1400" i="1" dirty="0" err="1" smtClean="0">
                <a:latin typeface="Arial"/>
                <a:cs typeface="Arial"/>
              </a:rPr>
              <a:t>Neuropsychologia</a:t>
            </a:r>
            <a:r>
              <a:rPr lang="en-US" sz="1400" dirty="0" smtClean="0">
                <a:latin typeface="Arial"/>
                <a:cs typeface="Arial"/>
              </a:rPr>
              <a:t>, 2014</a:t>
            </a:r>
            <a:endParaRPr lang="en-US" sz="1400" i="1" dirty="0">
              <a:latin typeface="Arial"/>
              <a:cs typeface="Arial"/>
            </a:endParaRPr>
          </a:p>
        </p:txBody>
      </p:sp>
      <p:sp>
        <p:nvSpPr>
          <p:cNvPr id="54275" name="Title 5"/>
          <p:cNvSpPr>
            <a:spLocks noGrp="1"/>
          </p:cNvSpPr>
          <p:nvPr>
            <p:ph type="title"/>
          </p:nvPr>
        </p:nvSpPr>
        <p:spPr/>
        <p:txBody>
          <a:bodyPr/>
          <a:lstStyle/>
          <a:p>
            <a:r>
              <a:rPr lang="en-US" smtClean="0"/>
              <a:t>Developmental amnesia case: H.C.</a:t>
            </a:r>
          </a:p>
        </p:txBody>
      </p:sp>
    </p:spTree>
    <p:extLst>
      <p:ext uri="{BB962C8B-B14F-4D97-AF65-F5344CB8AC3E}">
        <p14:creationId xmlns:p14="http://schemas.microsoft.com/office/powerpoint/2010/main" val="183097975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Developmental amnesia case N.C.</a:t>
            </a:r>
            <a:endParaRPr lang="en-US" dirty="0"/>
          </a:p>
        </p:txBody>
      </p:sp>
      <p:pic>
        <p:nvPicPr>
          <p:cNvPr id="5" name="Picture 4"/>
          <p:cNvPicPr>
            <a:picLocks noChangeAspect="1"/>
          </p:cNvPicPr>
          <p:nvPr/>
        </p:nvPicPr>
        <p:blipFill>
          <a:blip r:embed="rId2"/>
          <a:stretch>
            <a:fillRect/>
          </a:stretch>
        </p:blipFill>
        <p:spPr>
          <a:xfrm>
            <a:off x="1638300" y="2247900"/>
            <a:ext cx="5867400" cy="2362200"/>
          </a:xfrm>
          <a:prstGeom prst="rect">
            <a:avLst/>
          </a:prstGeom>
        </p:spPr>
      </p:pic>
      <p:sp>
        <p:nvSpPr>
          <p:cNvPr id="6" name="Straight Arrow Connector 22"/>
          <p:cNvSpPr>
            <a:spLocks noChangeShapeType="1"/>
          </p:cNvSpPr>
          <p:nvPr/>
        </p:nvSpPr>
        <p:spPr bwMode="auto">
          <a:xfrm flipV="1">
            <a:off x="2616200" y="3733800"/>
            <a:ext cx="342900" cy="342900"/>
          </a:xfrm>
          <a:prstGeom prst="straightConnector1">
            <a:avLst/>
          </a:prstGeom>
          <a:noFill/>
          <a:ln w="25400">
            <a:solidFill>
              <a:srgbClr val="FF0000"/>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Straight Arrow Connector 23"/>
          <p:cNvSpPr>
            <a:spLocks noChangeShapeType="1"/>
          </p:cNvSpPr>
          <p:nvPr/>
        </p:nvSpPr>
        <p:spPr bwMode="auto">
          <a:xfrm flipV="1">
            <a:off x="5600700" y="3695700"/>
            <a:ext cx="342900" cy="342900"/>
          </a:xfrm>
          <a:prstGeom prst="straightConnector1">
            <a:avLst/>
          </a:prstGeom>
          <a:noFill/>
          <a:ln w="25400">
            <a:solidFill>
              <a:srgbClr val="FF0000"/>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20"/>
          <p:cNvSpPr>
            <a:spLocks noChangeArrowheads="1"/>
          </p:cNvSpPr>
          <p:nvPr/>
        </p:nvSpPr>
        <p:spPr bwMode="auto">
          <a:xfrm>
            <a:off x="6043377" y="6477000"/>
            <a:ext cx="2924646" cy="307777"/>
          </a:xfrm>
          <a:prstGeom prst="rect">
            <a:avLst/>
          </a:prstGeom>
          <a:noFill/>
          <a:ln w="9525">
            <a:noFill/>
            <a:miter lim="800000"/>
            <a:headEnd/>
            <a:tailEnd/>
          </a:ln>
        </p:spPr>
        <p:txBody>
          <a:bodyPr wrap="none">
            <a:spAutoFit/>
          </a:bodyPr>
          <a:lstStyle/>
          <a:p>
            <a:r>
              <a:rPr lang="en-US" sz="1400" dirty="0">
                <a:latin typeface="Arial"/>
                <a:cs typeface="Arial"/>
              </a:rPr>
              <a:t>Rosenbaum, </a:t>
            </a:r>
            <a:r>
              <a:rPr lang="en-US" sz="1400" dirty="0" smtClean="0">
                <a:latin typeface="Arial"/>
                <a:cs typeface="Arial"/>
              </a:rPr>
              <a:t>et. al., in preparation</a:t>
            </a:r>
            <a:endParaRPr lang="en-US" sz="1400" i="1" dirty="0">
              <a:latin typeface="Arial"/>
              <a:cs typeface="Arial"/>
            </a:endParaRPr>
          </a:p>
        </p:txBody>
      </p:sp>
    </p:spTree>
    <p:extLst>
      <p:ext uri="{BB962C8B-B14F-4D97-AF65-F5344CB8AC3E}">
        <p14:creationId xmlns:p14="http://schemas.microsoft.com/office/powerpoint/2010/main" val="29849699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MTL-thalamic </a:t>
            </a:r>
            <a:r>
              <a:rPr lang="en-US" dirty="0" smtClean="0"/>
              <a:t>connectivity</a:t>
            </a:r>
            <a:br>
              <a:rPr lang="en-US" dirty="0" smtClean="0"/>
            </a:br>
            <a:r>
              <a:rPr lang="en-US" sz="3100" dirty="0" smtClean="0"/>
              <a:t>(</a:t>
            </a:r>
            <a:r>
              <a:rPr lang="en-US" sz="3100" dirty="0" smtClean="0"/>
              <a:t>or </a:t>
            </a:r>
            <a:r>
              <a:rPr lang="en-US" sz="3100" dirty="0" err="1" smtClean="0"/>
              <a:t>Papez</a:t>
            </a:r>
            <a:r>
              <a:rPr lang="en-US" sz="3100" dirty="0" smtClean="0"/>
              <a:t> circuit)</a:t>
            </a:r>
            <a:endParaRPr lang="en-US" sz="3100" dirty="0"/>
          </a:p>
        </p:txBody>
      </p:sp>
      <p:pic>
        <p:nvPicPr>
          <p:cNvPr id="3" name="Picture 2" descr="papez_circuit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700" y="1417638"/>
            <a:ext cx="6731000" cy="5048250"/>
          </a:xfrm>
          <a:prstGeom prst="rect">
            <a:avLst/>
          </a:prstGeom>
        </p:spPr>
      </p:pic>
    </p:spTree>
    <p:extLst>
      <p:ext uri="{BB962C8B-B14F-4D97-AF65-F5344CB8AC3E}">
        <p14:creationId xmlns:p14="http://schemas.microsoft.com/office/powerpoint/2010/main" val="356814398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PFC and MTL coupling modulated by </a:t>
            </a:r>
            <a:r>
              <a:rPr lang="en-US" dirty="0" smtClean="0"/>
              <a:t>thalamic </a:t>
            </a:r>
            <a:r>
              <a:rPr lang="en-US" dirty="0" err="1" smtClean="0"/>
              <a:t>subregions</a:t>
            </a:r>
            <a:r>
              <a:rPr lang="en-US" dirty="0" smtClean="0"/>
              <a:t>?</a:t>
            </a:r>
            <a:endParaRPr lang="en-US" dirty="0"/>
          </a:p>
        </p:txBody>
      </p:sp>
      <p:sp>
        <p:nvSpPr>
          <p:cNvPr id="4" name="Text Placeholder 3"/>
          <p:cNvSpPr>
            <a:spLocks noGrp="1"/>
          </p:cNvSpPr>
          <p:nvPr>
            <p:ph type="body" idx="1"/>
          </p:nvPr>
        </p:nvSpPr>
        <p:spPr>
          <a:xfrm>
            <a:off x="457200" y="1803400"/>
            <a:ext cx="8229600" cy="1181099"/>
          </a:xfrm>
        </p:spPr>
        <p:txBody>
          <a:bodyPr>
            <a:normAutofit lnSpcReduction="10000"/>
          </a:bodyPr>
          <a:lstStyle/>
          <a:p>
            <a:r>
              <a:rPr lang="en-US" b="0" dirty="0" smtClean="0"/>
              <a:t>Goal: Use existing structural-MEG datasets (e.g. HCP, Rockland) to examine either functional coupling or structural-functional interactions</a:t>
            </a:r>
            <a:endParaRPr lang="en-US" b="0" dirty="0"/>
          </a:p>
        </p:txBody>
      </p:sp>
      <p:pic>
        <p:nvPicPr>
          <p:cNvPr id="8" name="Content Placeholder 7" descr="AnteriorDorsomedialAFNI.png"/>
          <p:cNvPicPr>
            <a:picLocks noGrp="1" noChangeAspect="1"/>
          </p:cNvPicPr>
          <p:nvPr>
            <p:ph sz="half" idx="2"/>
          </p:nvPr>
        </p:nvPicPr>
        <p:blipFill>
          <a:blip r:embed="rId2">
            <a:extLst>
              <a:ext uri="{28A0092B-C50C-407E-A947-70E740481C1C}">
                <a14:useLocalDpi xmlns:a14="http://schemas.microsoft.com/office/drawing/2010/main" val="0"/>
              </a:ext>
            </a:extLst>
          </a:blip>
          <a:srcRect t="1358" b="1358"/>
          <a:stretch>
            <a:fillRect/>
          </a:stretch>
        </p:blipFill>
        <p:spPr>
          <a:xfrm>
            <a:off x="457200" y="3295256"/>
            <a:ext cx="4978400" cy="2576907"/>
          </a:xfrm>
        </p:spPr>
      </p:pic>
    </p:spTree>
    <p:extLst>
      <p:ext uri="{BB962C8B-B14F-4D97-AF65-F5344CB8AC3E}">
        <p14:creationId xmlns:p14="http://schemas.microsoft.com/office/powerpoint/2010/main" val="235892748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Organization of the medial temporal lobe</a:t>
            </a:r>
            <a:endParaRPr lang="en-US" sz="3600" dirty="0"/>
          </a:p>
        </p:txBody>
      </p:sp>
      <p:pic>
        <p:nvPicPr>
          <p:cNvPr id="4" name="Picture 5" descr="Fig2_MTLcircuit"/>
          <p:cNvPicPr>
            <a:picLocks noGrp="1" noChangeAspect="1" noChangeArrowheads="1"/>
          </p:cNvPicPr>
          <p:nvPr>
            <p:ph idx="1"/>
          </p:nvPr>
        </p:nvPicPr>
        <p:blipFill>
          <a:blip r:embed="rId2">
            <a:lum bright="15000"/>
          </a:blip>
          <a:srcRect t="-13506" b="-13506"/>
          <a:stretch>
            <a:fillRect/>
          </a:stretch>
        </p:blipFill>
        <p:spPr bwMode="auto">
          <a:prstGeom prst="rect">
            <a:avLst/>
          </a:prstGeom>
          <a:noFill/>
        </p:spPr>
      </p:pic>
      <p:sp>
        <p:nvSpPr>
          <p:cNvPr id="5" name="Rectangle 4"/>
          <p:cNvSpPr/>
          <p:nvPr/>
        </p:nvSpPr>
        <p:spPr>
          <a:xfrm>
            <a:off x="3348270" y="6409842"/>
            <a:ext cx="5559102" cy="369332"/>
          </a:xfrm>
          <a:prstGeom prst="rect">
            <a:avLst/>
          </a:prstGeom>
        </p:spPr>
        <p:txBody>
          <a:bodyPr wrap="square">
            <a:spAutoFit/>
          </a:bodyPr>
          <a:lstStyle/>
          <a:p>
            <a:r>
              <a:rPr lang="en-US" b="0" dirty="0" smtClean="0"/>
              <a:t>Olsen et. al., </a:t>
            </a:r>
            <a:r>
              <a:rPr lang="en-US" b="0" i="1" dirty="0" smtClean="0"/>
              <a:t>Frontiers in Human Neuroscience</a:t>
            </a:r>
            <a:r>
              <a:rPr lang="en-US" b="0" dirty="0" smtClean="0"/>
              <a:t>, 2012</a:t>
            </a:r>
            <a:endParaRPr lang="en-US" b="0" dirty="0"/>
          </a:p>
        </p:txBody>
      </p:sp>
      <p:grpSp>
        <p:nvGrpSpPr>
          <p:cNvPr id="9" name="Group 8"/>
          <p:cNvGrpSpPr/>
          <p:nvPr/>
        </p:nvGrpSpPr>
        <p:grpSpPr>
          <a:xfrm>
            <a:off x="868947" y="2580105"/>
            <a:ext cx="6696286" cy="1852195"/>
            <a:chOff x="868947" y="2580105"/>
            <a:chExt cx="6696286" cy="1852195"/>
          </a:xfrm>
        </p:grpSpPr>
        <p:sp>
          <p:nvSpPr>
            <p:cNvPr id="3" name="Freeform 2"/>
            <p:cNvSpPr/>
            <p:nvPr/>
          </p:nvSpPr>
          <p:spPr>
            <a:xfrm>
              <a:off x="6400800" y="3886200"/>
              <a:ext cx="1164433" cy="546100"/>
            </a:xfrm>
            <a:custGeom>
              <a:avLst/>
              <a:gdLst>
                <a:gd name="connsiteX0" fmla="*/ 829733 w 1164433"/>
                <a:gd name="connsiteY0" fmla="*/ 194733 h 546100"/>
                <a:gd name="connsiteX1" fmla="*/ 829733 w 1164433"/>
                <a:gd name="connsiteY1" fmla="*/ 194733 h 546100"/>
                <a:gd name="connsiteX2" fmla="*/ 745067 w 1164433"/>
                <a:gd name="connsiteY2" fmla="*/ 135467 h 546100"/>
                <a:gd name="connsiteX3" fmla="*/ 728133 w 1164433"/>
                <a:gd name="connsiteY3" fmla="*/ 131233 h 546100"/>
                <a:gd name="connsiteX4" fmla="*/ 690033 w 1164433"/>
                <a:gd name="connsiteY4" fmla="*/ 127000 h 546100"/>
                <a:gd name="connsiteX5" fmla="*/ 660400 w 1164433"/>
                <a:gd name="connsiteY5" fmla="*/ 110067 h 546100"/>
                <a:gd name="connsiteX6" fmla="*/ 656167 w 1164433"/>
                <a:gd name="connsiteY6" fmla="*/ 97367 h 546100"/>
                <a:gd name="connsiteX7" fmla="*/ 639233 w 1164433"/>
                <a:gd name="connsiteY7" fmla="*/ 88900 h 546100"/>
                <a:gd name="connsiteX8" fmla="*/ 609600 w 1164433"/>
                <a:gd name="connsiteY8" fmla="*/ 80433 h 546100"/>
                <a:gd name="connsiteX9" fmla="*/ 584200 w 1164433"/>
                <a:gd name="connsiteY9" fmla="*/ 59267 h 546100"/>
                <a:gd name="connsiteX10" fmla="*/ 571500 w 1164433"/>
                <a:gd name="connsiteY10" fmla="*/ 55033 h 546100"/>
                <a:gd name="connsiteX11" fmla="*/ 554567 w 1164433"/>
                <a:gd name="connsiteY11" fmla="*/ 38100 h 546100"/>
                <a:gd name="connsiteX12" fmla="*/ 541867 w 1164433"/>
                <a:gd name="connsiteY12" fmla="*/ 29633 h 546100"/>
                <a:gd name="connsiteX13" fmla="*/ 474133 w 1164433"/>
                <a:gd name="connsiteY13" fmla="*/ 21167 h 546100"/>
                <a:gd name="connsiteX14" fmla="*/ 457200 w 1164433"/>
                <a:gd name="connsiteY14" fmla="*/ 16933 h 546100"/>
                <a:gd name="connsiteX15" fmla="*/ 431800 w 1164433"/>
                <a:gd name="connsiteY15" fmla="*/ 8467 h 546100"/>
                <a:gd name="connsiteX16" fmla="*/ 351367 w 1164433"/>
                <a:gd name="connsiteY16" fmla="*/ 0 h 546100"/>
                <a:gd name="connsiteX17" fmla="*/ 198967 w 1164433"/>
                <a:gd name="connsiteY17" fmla="*/ 4233 h 546100"/>
                <a:gd name="connsiteX18" fmla="*/ 186267 w 1164433"/>
                <a:gd name="connsiteY18" fmla="*/ 12700 h 546100"/>
                <a:gd name="connsiteX19" fmla="*/ 160867 w 1164433"/>
                <a:gd name="connsiteY19" fmla="*/ 21167 h 546100"/>
                <a:gd name="connsiteX20" fmla="*/ 122767 w 1164433"/>
                <a:gd name="connsiteY20" fmla="*/ 55033 h 546100"/>
                <a:gd name="connsiteX21" fmla="*/ 88900 w 1164433"/>
                <a:gd name="connsiteY21" fmla="*/ 93133 h 546100"/>
                <a:gd name="connsiteX22" fmla="*/ 71967 w 1164433"/>
                <a:gd name="connsiteY22" fmla="*/ 97367 h 546100"/>
                <a:gd name="connsiteX23" fmla="*/ 29633 w 1164433"/>
                <a:gd name="connsiteY23" fmla="*/ 131233 h 546100"/>
                <a:gd name="connsiteX24" fmla="*/ 21167 w 1164433"/>
                <a:gd name="connsiteY24" fmla="*/ 143933 h 546100"/>
                <a:gd name="connsiteX25" fmla="*/ 8467 w 1164433"/>
                <a:gd name="connsiteY25" fmla="*/ 182033 h 546100"/>
                <a:gd name="connsiteX26" fmla="*/ 4233 w 1164433"/>
                <a:gd name="connsiteY26" fmla="*/ 194733 h 546100"/>
                <a:gd name="connsiteX27" fmla="*/ 0 w 1164433"/>
                <a:gd name="connsiteY27" fmla="*/ 207433 h 546100"/>
                <a:gd name="connsiteX28" fmla="*/ 4233 w 1164433"/>
                <a:gd name="connsiteY28" fmla="*/ 292100 h 546100"/>
                <a:gd name="connsiteX29" fmla="*/ 8467 w 1164433"/>
                <a:gd name="connsiteY29" fmla="*/ 304800 h 546100"/>
                <a:gd name="connsiteX30" fmla="*/ 21167 w 1164433"/>
                <a:gd name="connsiteY30" fmla="*/ 359833 h 546100"/>
                <a:gd name="connsiteX31" fmla="*/ 38100 w 1164433"/>
                <a:gd name="connsiteY31" fmla="*/ 385233 h 546100"/>
                <a:gd name="connsiteX32" fmla="*/ 50800 w 1164433"/>
                <a:gd name="connsiteY32" fmla="*/ 393700 h 546100"/>
                <a:gd name="connsiteX33" fmla="*/ 76200 w 1164433"/>
                <a:gd name="connsiteY33" fmla="*/ 402167 h 546100"/>
                <a:gd name="connsiteX34" fmla="*/ 101600 w 1164433"/>
                <a:gd name="connsiteY34" fmla="*/ 410633 h 546100"/>
                <a:gd name="connsiteX35" fmla="*/ 127000 w 1164433"/>
                <a:gd name="connsiteY35" fmla="*/ 419100 h 546100"/>
                <a:gd name="connsiteX36" fmla="*/ 139700 w 1164433"/>
                <a:gd name="connsiteY36" fmla="*/ 423333 h 546100"/>
                <a:gd name="connsiteX37" fmla="*/ 152400 w 1164433"/>
                <a:gd name="connsiteY37" fmla="*/ 431800 h 546100"/>
                <a:gd name="connsiteX38" fmla="*/ 165100 w 1164433"/>
                <a:gd name="connsiteY38" fmla="*/ 436033 h 546100"/>
                <a:gd name="connsiteX39" fmla="*/ 211667 w 1164433"/>
                <a:gd name="connsiteY39" fmla="*/ 444500 h 546100"/>
                <a:gd name="connsiteX40" fmla="*/ 224367 w 1164433"/>
                <a:gd name="connsiteY40" fmla="*/ 457200 h 546100"/>
                <a:gd name="connsiteX41" fmla="*/ 237067 w 1164433"/>
                <a:gd name="connsiteY41" fmla="*/ 461433 h 546100"/>
                <a:gd name="connsiteX42" fmla="*/ 241300 w 1164433"/>
                <a:gd name="connsiteY42" fmla="*/ 474133 h 546100"/>
                <a:gd name="connsiteX43" fmla="*/ 266700 w 1164433"/>
                <a:gd name="connsiteY43" fmla="*/ 491067 h 546100"/>
                <a:gd name="connsiteX44" fmla="*/ 266700 w 1164433"/>
                <a:gd name="connsiteY44" fmla="*/ 491067 h 546100"/>
                <a:gd name="connsiteX45" fmla="*/ 292100 w 1164433"/>
                <a:gd name="connsiteY45" fmla="*/ 499533 h 546100"/>
                <a:gd name="connsiteX46" fmla="*/ 321733 w 1164433"/>
                <a:gd name="connsiteY46" fmla="*/ 508000 h 546100"/>
                <a:gd name="connsiteX47" fmla="*/ 414867 w 1164433"/>
                <a:gd name="connsiteY47" fmla="*/ 520700 h 546100"/>
                <a:gd name="connsiteX48" fmla="*/ 452967 w 1164433"/>
                <a:gd name="connsiteY48" fmla="*/ 529167 h 546100"/>
                <a:gd name="connsiteX49" fmla="*/ 482600 w 1164433"/>
                <a:gd name="connsiteY49" fmla="*/ 537633 h 546100"/>
                <a:gd name="connsiteX50" fmla="*/ 495300 w 1164433"/>
                <a:gd name="connsiteY50" fmla="*/ 546100 h 546100"/>
                <a:gd name="connsiteX51" fmla="*/ 554567 w 1164433"/>
                <a:gd name="connsiteY51" fmla="*/ 529167 h 546100"/>
                <a:gd name="connsiteX52" fmla="*/ 592667 w 1164433"/>
                <a:gd name="connsiteY52" fmla="*/ 520700 h 546100"/>
                <a:gd name="connsiteX53" fmla="*/ 609600 w 1164433"/>
                <a:gd name="connsiteY53" fmla="*/ 516467 h 546100"/>
                <a:gd name="connsiteX54" fmla="*/ 677333 w 1164433"/>
                <a:gd name="connsiteY54" fmla="*/ 503767 h 546100"/>
                <a:gd name="connsiteX55" fmla="*/ 762000 w 1164433"/>
                <a:gd name="connsiteY55" fmla="*/ 482600 h 546100"/>
                <a:gd name="connsiteX56" fmla="*/ 778933 w 1164433"/>
                <a:gd name="connsiteY56" fmla="*/ 478367 h 546100"/>
                <a:gd name="connsiteX57" fmla="*/ 812800 w 1164433"/>
                <a:gd name="connsiteY57" fmla="*/ 474133 h 546100"/>
                <a:gd name="connsiteX58" fmla="*/ 825500 w 1164433"/>
                <a:gd name="connsiteY58" fmla="*/ 465667 h 546100"/>
                <a:gd name="connsiteX59" fmla="*/ 829733 w 1164433"/>
                <a:gd name="connsiteY59" fmla="*/ 452967 h 546100"/>
                <a:gd name="connsiteX60" fmla="*/ 842433 w 1164433"/>
                <a:gd name="connsiteY60" fmla="*/ 448733 h 546100"/>
                <a:gd name="connsiteX61" fmla="*/ 880533 w 1164433"/>
                <a:gd name="connsiteY61" fmla="*/ 444500 h 546100"/>
                <a:gd name="connsiteX62" fmla="*/ 901700 w 1164433"/>
                <a:gd name="connsiteY62" fmla="*/ 440267 h 546100"/>
                <a:gd name="connsiteX63" fmla="*/ 939800 w 1164433"/>
                <a:gd name="connsiteY63" fmla="*/ 427567 h 546100"/>
                <a:gd name="connsiteX64" fmla="*/ 1075267 w 1164433"/>
                <a:gd name="connsiteY64" fmla="*/ 436033 h 546100"/>
                <a:gd name="connsiteX65" fmla="*/ 1113367 w 1164433"/>
                <a:gd name="connsiteY65" fmla="*/ 444500 h 546100"/>
                <a:gd name="connsiteX66" fmla="*/ 1147233 w 1164433"/>
                <a:gd name="connsiteY66" fmla="*/ 440267 h 546100"/>
                <a:gd name="connsiteX67" fmla="*/ 1159933 w 1164433"/>
                <a:gd name="connsiteY67" fmla="*/ 431800 h 546100"/>
                <a:gd name="connsiteX68" fmla="*/ 1164167 w 1164433"/>
                <a:gd name="connsiteY68" fmla="*/ 419100 h 546100"/>
                <a:gd name="connsiteX69" fmla="*/ 1147233 w 1164433"/>
                <a:gd name="connsiteY69" fmla="*/ 364067 h 546100"/>
                <a:gd name="connsiteX70" fmla="*/ 1117600 w 1164433"/>
                <a:gd name="connsiteY70" fmla="*/ 355600 h 546100"/>
                <a:gd name="connsiteX71" fmla="*/ 1087967 w 1164433"/>
                <a:gd name="connsiteY71" fmla="*/ 342900 h 546100"/>
                <a:gd name="connsiteX72" fmla="*/ 1075267 w 1164433"/>
                <a:gd name="connsiteY72" fmla="*/ 338667 h 546100"/>
                <a:gd name="connsiteX73" fmla="*/ 994833 w 1164433"/>
                <a:gd name="connsiteY73" fmla="*/ 342900 h 546100"/>
                <a:gd name="connsiteX74" fmla="*/ 982133 w 1164433"/>
                <a:gd name="connsiteY74" fmla="*/ 347133 h 546100"/>
                <a:gd name="connsiteX75" fmla="*/ 855133 w 1164433"/>
                <a:gd name="connsiteY75" fmla="*/ 342900 h 546100"/>
                <a:gd name="connsiteX76" fmla="*/ 846667 w 1164433"/>
                <a:gd name="connsiteY76" fmla="*/ 275167 h 546100"/>
                <a:gd name="connsiteX77" fmla="*/ 833967 w 1164433"/>
                <a:gd name="connsiteY77" fmla="*/ 249767 h 546100"/>
                <a:gd name="connsiteX78" fmla="*/ 825500 w 1164433"/>
                <a:gd name="connsiteY78" fmla="*/ 224367 h 546100"/>
                <a:gd name="connsiteX79" fmla="*/ 817033 w 1164433"/>
                <a:gd name="connsiteY79" fmla="*/ 186267 h 546100"/>
                <a:gd name="connsiteX80" fmla="*/ 829733 w 1164433"/>
                <a:gd name="connsiteY80" fmla="*/ 194733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164433" h="546100">
                  <a:moveTo>
                    <a:pt x="829733" y="194733"/>
                  </a:moveTo>
                  <a:lnTo>
                    <a:pt x="829733" y="194733"/>
                  </a:lnTo>
                  <a:cubicBezTo>
                    <a:pt x="819811" y="187292"/>
                    <a:pt x="773187" y="146012"/>
                    <a:pt x="745067" y="135467"/>
                  </a:cubicBezTo>
                  <a:cubicBezTo>
                    <a:pt x="739619" y="133424"/>
                    <a:pt x="733884" y="132118"/>
                    <a:pt x="728133" y="131233"/>
                  </a:cubicBezTo>
                  <a:cubicBezTo>
                    <a:pt x="715503" y="129290"/>
                    <a:pt x="702733" y="128411"/>
                    <a:pt x="690033" y="127000"/>
                  </a:cubicBezTo>
                  <a:cubicBezTo>
                    <a:pt x="685869" y="124918"/>
                    <a:pt x="664387" y="115051"/>
                    <a:pt x="660400" y="110067"/>
                  </a:cubicBezTo>
                  <a:cubicBezTo>
                    <a:pt x="657612" y="106583"/>
                    <a:pt x="659322" y="100522"/>
                    <a:pt x="656167" y="97367"/>
                  </a:cubicBezTo>
                  <a:cubicBezTo>
                    <a:pt x="651704" y="92904"/>
                    <a:pt x="645034" y="91386"/>
                    <a:pt x="639233" y="88900"/>
                  </a:cubicBezTo>
                  <a:cubicBezTo>
                    <a:pt x="630735" y="85258"/>
                    <a:pt x="618186" y="82580"/>
                    <a:pt x="609600" y="80433"/>
                  </a:cubicBezTo>
                  <a:cubicBezTo>
                    <a:pt x="600236" y="71069"/>
                    <a:pt x="595990" y="65162"/>
                    <a:pt x="584200" y="59267"/>
                  </a:cubicBezTo>
                  <a:cubicBezTo>
                    <a:pt x="580209" y="57271"/>
                    <a:pt x="575733" y="56444"/>
                    <a:pt x="571500" y="55033"/>
                  </a:cubicBezTo>
                  <a:cubicBezTo>
                    <a:pt x="565856" y="49389"/>
                    <a:pt x="560628" y="43295"/>
                    <a:pt x="554567" y="38100"/>
                  </a:cubicBezTo>
                  <a:cubicBezTo>
                    <a:pt x="550704" y="34789"/>
                    <a:pt x="546418" y="31908"/>
                    <a:pt x="541867" y="29633"/>
                  </a:cubicBezTo>
                  <a:cubicBezTo>
                    <a:pt x="523593" y="20496"/>
                    <a:pt x="484629" y="21974"/>
                    <a:pt x="474133" y="21167"/>
                  </a:cubicBezTo>
                  <a:cubicBezTo>
                    <a:pt x="468489" y="19756"/>
                    <a:pt x="462773" y="18605"/>
                    <a:pt x="457200" y="16933"/>
                  </a:cubicBezTo>
                  <a:cubicBezTo>
                    <a:pt x="448652" y="14369"/>
                    <a:pt x="440676" y="9401"/>
                    <a:pt x="431800" y="8467"/>
                  </a:cubicBezTo>
                  <a:lnTo>
                    <a:pt x="351367" y="0"/>
                  </a:lnTo>
                  <a:cubicBezTo>
                    <a:pt x="300567" y="1411"/>
                    <a:pt x="249637" y="335"/>
                    <a:pt x="198967" y="4233"/>
                  </a:cubicBezTo>
                  <a:cubicBezTo>
                    <a:pt x="193894" y="4623"/>
                    <a:pt x="190916" y="10634"/>
                    <a:pt x="186267" y="12700"/>
                  </a:cubicBezTo>
                  <a:cubicBezTo>
                    <a:pt x="178112" y="16325"/>
                    <a:pt x="160867" y="21167"/>
                    <a:pt x="160867" y="21167"/>
                  </a:cubicBezTo>
                  <a:cubicBezTo>
                    <a:pt x="131869" y="50165"/>
                    <a:pt x="145430" y="39926"/>
                    <a:pt x="122767" y="55033"/>
                  </a:cubicBezTo>
                  <a:cubicBezTo>
                    <a:pt x="115051" y="66606"/>
                    <a:pt x="100499" y="90233"/>
                    <a:pt x="88900" y="93133"/>
                  </a:cubicBezTo>
                  <a:lnTo>
                    <a:pt x="71967" y="97367"/>
                  </a:lnTo>
                  <a:cubicBezTo>
                    <a:pt x="39178" y="130155"/>
                    <a:pt x="55586" y="122583"/>
                    <a:pt x="29633" y="131233"/>
                  </a:cubicBezTo>
                  <a:cubicBezTo>
                    <a:pt x="26811" y="135466"/>
                    <a:pt x="23233" y="139284"/>
                    <a:pt x="21167" y="143933"/>
                  </a:cubicBezTo>
                  <a:cubicBezTo>
                    <a:pt x="21160" y="143948"/>
                    <a:pt x="10586" y="175675"/>
                    <a:pt x="8467" y="182033"/>
                  </a:cubicBezTo>
                  <a:lnTo>
                    <a:pt x="4233" y="194733"/>
                  </a:lnTo>
                  <a:lnTo>
                    <a:pt x="0" y="207433"/>
                  </a:lnTo>
                  <a:cubicBezTo>
                    <a:pt x="1411" y="235655"/>
                    <a:pt x="1785" y="263949"/>
                    <a:pt x="4233" y="292100"/>
                  </a:cubicBezTo>
                  <a:cubicBezTo>
                    <a:pt x="4620" y="296546"/>
                    <a:pt x="7733" y="300398"/>
                    <a:pt x="8467" y="304800"/>
                  </a:cubicBezTo>
                  <a:cubicBezTo>
                    <a:pt x="14603" y="341613"/>
                    <a:pt x="6390" y="335204"/>
                    <a:pt x="21167" y="359833"/>
                  </a:cubicBezTo>
                  <a:cubicBezTo>
                    <a:pt x="26402" y="368558"/>
                    <a:pt x="29633" y="379588"/>
                    <a:pt x="38100" y="385233"/>
                  </a:cubicBezTo>
                  <a:cubicBezTo>
                    <a:pt x="42333" y="388055"/>
                    <a:pt x="46151" y="391634"/>
                    <a:pt x="50800" y="393700"/>
                  </a:cubicBezTo>
                  <a:cubicBezTo>
                    <a:pt x="58955" y="397325"/>
                    <a:pt x="67733" y="399345"/>
                    <a:pt x="76200" y="402167"/>
                  </a:cubicBezTo>
                  <a:lnTo>
                    <a:pt x="101600" y="410633"/>
                  </a:lnTo>
                  <a:lnTo>
                    <a:pt x="127000" y="419100"/>
                  </a:lnTo>
                  <a:lnTo>
                    <a:pt x="139700" y="423333"/>
                  </a:lnTo>
                  <a:cubicBezTo>
                    <a:pt x="143933" y="426155"/>
                    <a:pt x="147849" y="429525"/>
                    <a:pt x="152400" y="431800"/>
                  </a:cubicBezTo>
                  <a:cubicBezTo>
                    <a:pt x="156391" y="433796"/>
                    <a:pt x="160809" y="434807"/>
                    <a:pt x="165100" y="436033"/>
                  </a:cubicBezTo>
                  <a:cubicBezTo>
                    <a:pt x="185067" y="441738"/>
                    <a:pt x="187672" y="441073"/>
                    <a:pt x="211667" y="444500"/>
                  </a:cubicBezTo>
                  <a:cubicBezTo>
                    <a:pt x="215900" y="448733"/>
                    <a:pt x="219386" y="453879"/>
                    <a:pt x="224367" y="457200"/>
                  </a:cubicBezTo>
                  <a:cubicBezTo>
                    <a:pt x="228080" y="459675"/>
                    <a:pt x="233912" y="458278"/>
                    <a:pt x="237067" y="461433"/>
                  </a:cubicBezTo>
                  <a:cubicBezTo>
                    <a:pt x="240222" y="464588"/>
                    <a:pt x="238145" y="470978"/>
                    <a:pt x="241300" y="474133"/>
                  </a:cubicBezTo>
                  <a:cubicBezTo>
                    <a:pt x="248495" y="481328"/>
                    <a:pt x="258233" y="485422"/>
                    <a:pt x="266700" y="491067"/>
                  </a:cubicBezTo>
                  <a:lnTo>
                    <a:pt x="266700" y="491067"/>
                  </a:lnTo>
                  <a:lnTo>
                    <a:pt x="292100" y="499533"/>
                  </a:lnTo>
                  <a:cubicBezTo>
                    <a:pt x="303339" y="503279"/>
                    <a:pt x="309572" y="505720"/>
                    <a:pt x="321733" y="508000"/>
                  </a:cubicBezTo>
                  <a:cubicBezTo>
                    <a:pt x="371102" y="517257"/>
                    <a:pt x="368190" y="516033"/>
                    <a:pt x="414867" y="520700"/>
                  </a:cubicBezTo>
                  <a:cubicBezTo>
                    <a:pt x="439582" y="528938"/>
                    <a:pt x="415717" y="521717"/>
                    <a:pt x="452967" y="529167"/>
                  </a:cubicBezTo>
                  <a:cubicBezTo>
                    <a:pt x="466258" y="531825"/>
                    <a:pt x="470494" y="533598"/>
                    <a:pt x="482600" y="537633"/>
                  </a:cubicBezTo>
                  <a:cubicBezTo>
                    <a:pt x="486833" y="540455"/>
                    <a:pt x="490212" y="546100"/>
                    <a:pt x="495300" y="546100"/>
                  </a:cubicBezTo>
                  <a:cubicBezTo>
                    <a:pt x="505927" y="546100"/>
                    <a:pt x="542592" y="533159"/>
                    <a:pt x="554567" y="529167"/>
                  </a:cubicBezTo>
                  <a:cubicBezTo>
                    <a:pt x="579291" y="520926"/>
                    <a:pt x="555400" y="528153"/>
                    <a:pt x="592667" y="520700"/>
                  </a:cubicBezTo>
                  <a:cubicBezTo>
                    <a:pt x="598372" y="519559"/>
                    <a:pt x="603895" y="517608"/>
                    <a:pt x="609600" y="516467"/>
                  </a:cubicBezTo>
                  <a:cubicBezTo>
                    <a:pt x="632125" y="511962"/>
                    <a:pt x="677333" y="503767"/>
                    <a:pt x="677333" y="503767"/>
                  </a:cubicBezTo>
                  <a:cubicBezTo>
                    <a:pt x="697556" y="463322"/>
                    <a:pt x="677971" y="490238"/>
                    <a:pt x="762000" y="482600"/>
                  </a:cubicBezTo>
                  <a:cubicBezTo>
                    <a:pt x="767794" y="482073"/>
                    <a:pt x="773194" y="479324"/>
                    <a:pt x="778933" y="478367"/>
                  </a:cubicBezTo>
                  <a:cubicBezTo>
                    <a:pt x="790155" y="476497"/>
                    <a:pt x="801511" y="475544"/>
                    <a:pt x="812800" y="474133"/>
                  </a:cubicBezTo>
                  <a:cubicBezTo>
                    <a:pt x="817033" y="471311"/>
                    <a:pt x="822322" y="469640"/>
                    <a:pt x="825500" y="465667"/>
                  </a:cubicBezTo>
                  <a:cubicBezTo>
                    <a:pt x="828288" y="462183"/>
                    <a:pt x="826578" y="456122"/>
                    <a:pt x="829733" y="452967"/>
                  </a:cubicBezTo>
                  <a:cubicBezTo>
                    <a:pt x="832888" y="449812"/>
                    <a:pt x="838031" y="449467"/>
                    <a:pt x="842433" y="448733"/>
                  </a:cubicBezTo>
                  <a:cubicBezTo>
                    <a:pt x="855037" y="446632"/>
                    <a:pt x="867883" y="446307"/>
                    <a:pt x="880533" y="444500"/>
                  </a:cubicBezTo>
                  <a:cubicBezTo>
                    <a:pt x="887656" y="443483"/>
                    <a:pt x="894644" y="441678"/>
                    <a:pt x="901700" y="440267"/>
                  </a:cubicBezTo>
                  <a:cubicBezTo>
                    <a:pt x="908429" y="437575"/>
                    <a:pt x="930684" y="427567"/>
                    <a:pt x="939800" y="427567"/>
                  </a:cubicBezTo>
                  <a:cubicBezTo>
                    <a:pt x="989547" y="427567"/>
                    <a:pt x="1027905" y="431728"/>
                    <a:pt x="1075267" y="436033"/>
                  </a:cubicBezTo>
                  <a:cubicBezTo>
                    <a:pt x="1088365" y="440400"/>
                    <a:pt x="1098463" y="444500"/>
                    <a:pt x="1113367" y="444500"/>
                  </a:cubicBezTo>
                  <a:cubicBezTo>
                    <a:pt x="1124744" y="444500"/>
                    <a:pt x="1135944" y="441678"/>
                    <a:pt x="1147233" y="440267"/>
                  </a:cubicBezTo>
                  <a:cubicBezTo>
                    <a:pt x="1151466" y="437445"/>
                    <a:pt x="1156755" y="435773"/>
                    <a:pt x="1159933" y="431800"/>
                  </a:cubicBezTo>
                  <a:cubicBezTo>
                    <a:pt x="1162721" y="428315"/>
                    <a:pt x="1164167" y="423562"/>
                    <a:pt x="1164167" y="419100"/>
                  </a:cubicBezTo>
                  <a:cubicBezTo>
                    <a:pt x="1164167" y="391974"/>
                    <a:pt x="1167922" y="377860"/>
                    <a:pt x="1147233" y="364067"/>
                  </a:cubicBezTo>
                  <a:cubicBezTo>
                    <a:pt x="1143424" y="361528"/>
                    <a:pt x="1120074" y="356307"/>
                    <a:pt x="1117600" y="355600"/>
                  </a:cubicBezTo>
                  <a:cubicBezTo>
                    <a:pt x="1097741" y="349926"/>
                    <a:pt x="1110549" y="352578"/>
                    <a:pt x="1087967" y="342900"/>
                  </a:cubicBezTo>
                  <a:cubicBezTo>
                    <a:pt x="1083866" y="341142"/>
                    <a:pt x="1079500" y="340078"/>
                    <a:pt x="1075267" y="338667"/>
                  </a:cubicBezTo>
                  <a:cubicBezTo>
                    <a:pt x="1048456" y="340078"/>
                    <a:pt x="1021571" y="340469"/>
                    <a:pt x="994833" y="342900"/>
                  </a:cubicBezTo>
                  <a:cubicBezTo>
                    <a:pt x="990389" y="343304"/>
                    <a:pt x="986595" y="347133"/>
                    <a:pt x="982133" y="347133"/>
                  </a:cubicBezTo>
                  <a:cubicBezTo>
                    <a:pt x="939776" y="347133"/>
                    <a:pt x="897466" y="344311"/>
                    <a:pt x="855133" y="342900"/>
                  </a:cubicBezTo>
                  <a:cubicBezTo>
                    <a:pt x="844702" y="301174"/>
                    <a:pt x="857449" y="356031"/>
                    <a:pt x="846667" y="275167"/>
                  </a:cubicBezTo>
                  <a:cubicBezTo>
                    <a:pt x="844462" y="258630"/>
                    <a:pt x="840760" y="265052"/>
                    <a:pt x="833967" y="249767"/>
                  </a:cubicBezTo>
                  <a:cubicBezTo>
                    <a:pt x="830342" y="241611"/>
                    <a:pt x="826967" y="233170"/>
                    <a:pt x="825500" y="224367"/>
                  </a:cubicBezTo>
                  <a:cubicBezTo>
                    <a:pt x="817859" y="178515"/>
                    <a:pt x="825372" y="215454"/>
                    <a:pt x="817033" y="186267"/>
                  </a:cubicBezTo>
                  <a:cubicBezTo>
                    <a:pt x="815435" y="180673"/>
                    <a:pt x="827616" y="193322"/>
                    <a:pt x="829733" y="194733"/>
                  </a:cubicBezTo>
                  <a:close/>
                </a:path>
              </a:pathLst>
            </a:custGeom>
            <a:no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68947" y="2580105"/>
              <a:ext cx="2077453" cy="1648995"/>
            </a:xfrm>
            <a:prstGeom prst="rect">
              <a:avLst/>
            </a:prstGeom>
            <a:noFill/>
            <a:ln>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grpSp>
        <p:nvGrpSpPr>
          <p:cNvPr id="10" name="Group 9"/>
          <p:cNvGrpSpPr/>
          <p:nvPr/>
        </p:nvGrpSpPr>
        <p:grpSpPr>
          <a:xfrm>
            <a:off x="685800" y="4275667"/>
            <a:ext cx="7031567" cy="880533"/>
            <a:chOff x="685800" y="4275667"/>
            <a:chExt cx="7031567" cy="880533"/>
          </a:xfrm>
        </p:grpSpPr>
        <p:sp>
          <p:nvSpPr>
            <p:cNvPr id="6" name="Freeform 5"/>
            <p:cNvSpPr/>
            <p:nvPr/>
          </p:nvSpPr>
          <p:spPr>
            <a:xfrm>
              <a:off x="6256867" y="4275667"/>
              <a:ext cx="1460500" cy="787400"/>
            </a:xfrm>
            <a:custGeom>
              <a:avLst/>
              <a:gdLst>
                <a:gd name="connsiteX0" fmla="*/ 1299633 w 1460500"/>
                <a:gd name="connsiteY0" fmla="*/ 50800 h 787400"/>
                <a:gd name="connsiteX1" fmla="*/ 1299633 w 1460500"/>
                <a:gd name="connsiteY1" fmla="*/ 50800 h 787400"/>
                <a:gd name="connsiteX2" fmla="*/ 1337733 w 1460500"/>
                <a:gd name="connsiteY2" fmla="*/ 84666 h 787400"/>
                <a:gd name="connsiteX3" fmla="*/ 1341966 w 1460500"/>
                <a:gd name="connsiteY3" fmla="*/ 97366 h 787400"/>
                <a:gd name="connsiteX4" fmla="*/ 1358900 w 1460500"/>
                <a:gd name="connsiteY4" fmla="*/ 122766 h 787400"/>
                <a:gd name="connsiteX5" fmla="*/ 1354666 w 1460500"/>
                <a:gd name="connsiteY5" fmla="*/ 194733 h 787400"/>
                <a:gd name="connsiteX6" fmla="*/ 1346200 w 1460500"/>
                <a:gd name="connsiteY6" fmla="*/ 207433 h 787400"/>
                <a:gd name="connsiteX7" fmla="*/ 1329266 w 1460500"/>
                <a:gd name="connsiteY7" fmla="*/ 232833 h 787400"/>
                <a:gd name="connsiteX8" fmla="*/ 1312333 w 1460500"/>
                <a:gd name="connsiteY8" fmla="*/ 262466 h 787400"/>
                <a:gd name="connsiteX9" fmla="*/ 1299633 w 1460500"/>
                <a:gd name="connsiteY9" fmla="*/ 266700 h 787400"/>
                <a:gd name="connsiteX10" fmla="*/ 1286933 w 1460500"/>
                <a:gd name="connsiteY10" fmla="*/ 279400 h 787400"/>
                <a:gd name="connsiteX11" fmla="*/ 1278466 w 1460500"/>
                <a:gd name="connsiteY11" fmla="*/ 292100 h 787400"/>
                <a:gd name="connsiteX12" fmla="*/ 1265766 w 1460500"/>
                <a:gd name="connsiteY12" fmla="*/ 300566 h 787400"/>
                <a:gd name="connsiteX13" fmla="*/ 1231900 w 1460500"/>
                <a:gd name="connsiteY13" fmla="*/ 330200 h 787400"/>
                <a:gd name="connsiteX14" fmla="*/ 1219200 w 1460500"/>
                <a:gd name="connsiteY14" fmla="*/ 338666 h 787400"/>
                <a:gd name="connsiteX15" fmla="*/ 1198033 w 1460500"/>
                <a:gd name="connsiteY15" fmla="*/ 359833 h 787400"/>
                <a:gd name="connsiteX16" fmla="*/ 1185333 w 1460500"/>
                <a:gd name="connsiteY16" fmla="*/ 364066 h 787400"/>
                <a:gd name="connsiteX17" fmla="*/ 1092200 w 1460500"/>
                <a:gd name="connsiteY17" fmla="*/ 372533 h 787400"/>
                <a:gd name="connsiteX18" fmla="*/ 1066800 w 1460500"/>
                <a:gd name="connsiteY18" fmla="*/ 385233 h 787400"/>
                <a:gd name="connsiteX19" fmla="*/ 1045633 w 1460500"/>
                <a:gd name="connsiteY19" fmla="*/ 397933 h 787400"/>
                <a:gd name="connsiteX20" fmla="*/ 1020233 w 1460500"/>
                <a:gd name="connsiteY20" fmla="*/ 406400 h 787400"/>
                <a:gd name="connsiteX21" fmla="*/ 956733 w 1460500"/>
                <a:gd name="connsiteY21" fmla="*/ 402166 h 787400"/>
                <a:gd name="connsiteX22" fmla="*/ 944033 w 1460500"/>
                <a:gd name="connsiteY22" fmla="*/ 393700 h 787400"/>
                <a:gd name="connsiteX23" fmla="*/ 922866 w 1460500"/>
                <a:gd name="connsiteY23" fmla="*/ 389466 h 787400"/>
                <a:gd name="connsiteX24" fmla="*/ 897466 w 1460500"/>
                <a:gd name="connsiteY24" fmla="*/ 368300 h 787400"/>
                <a:gd name="connsiteX25" fmla="*/ 867833 w 1460500"/>
                <a:gd name="connsiteY25" fmla="*/ 347133 h 787400"/>
                <a:gd name="connsiteX26" fmla="*/ 855133 w 1460500"/>
                <a:gd name="connsiteY26" fmla="*/ 342900 h 787400"/>
                <a:gd name="connsiteX27" fmla="*/ 838200 w 1460500"/>
                <a:gd name="connsiteY27" fmla="*/ 330200 h 787400"/>
                <a:gd name="connsiteX28" fmla="*/ 804333 w 1460500"/>
                <a:gd name="connsiteY28" fmla="*/ 317500 h 787400"/>
                <a:gd name="connsiteX29" fmla="*/ 783166 w 1460500"/>
                <a:gd name="connsiteY29" fmla="*/ 313266 h 787400"/>
                <a:gd name="connsiteX30" fmla="*/ 762000 w 1460500"/>
                <a:gd name="connsiteY30" fmla="*/ 304800 h 787400"/>
                <a:gd name="connsiteX31" fmla="*/ 563033 w 1460500"/>
                <a:gd name="connsiteY31" fmla="*/ 304800 h 787400"/>
                <a:gd name="connsiteX32" fmla="*/ 546100 w 1460500"/>
                <a:gd name="connsiteY32" fmla="*/ 300566 h 787400"/>
                <a:gd name="connsiteX33" fmla="*/ 520700 w 1460500"/>
                <a:gd name="connsiteY33" fmla="*/ 296333 h 787400"/>
                <a:gd name="connsiteX34" fmla="*/ 503766 w 1460500"/>
                <a:gd name="connsiteY34" fmla="*/ 292100 h 787400"/>
                <a:gd name="connsiteX35" fmla="*/ 482600 w 1460500"/>
                <a:gd name="connsiteY35" fmla="*/ 287866 h 787400"/>
                <a:gd name="connsiteX36" fmla="*/ 465666 w 1460500"/>
                <a:gd name="connsiteY36" fmla="*/ 283633 h 787400"/>
                <a:gd name="connsiteX37" fmla="*/ 440266 w 1460500"/>
                <a:gd name="connsiteY37" fmla="*/ 275166 h 787400"/>
                <a:gd name="connsiteX38" fmla="*/ 414866 w 1460500"/>
                <a:gd name="connsiteY38" fmla="*/ 249766 h 787400"/>
                <a:gd name="connsiteX39" fmla="*/ 410633 w 1460500"/>
                <a:gd name="connsiteY39" fmla="*/ 237066 h 787400"/>
                <a:gd name="connsiteX40" fmla="*/ 397933 w 1460500"/>
                <a:gd name="connsiteY40" fmla="*/ 232833 h 787400"/>
                <a:gd name="connsiteX41" fmla="*/ 368300 w 1460500"/>
                <a:gd name="connsiteY41" fmla="*/ 203200 h 787400"/>
                <a:gd name="connsiteX42" fmla="*/ 355600 w 1460500"/>
                <a:gd name="connsiteY42" fmla="*/ 198966 h 787400"/>
                <a:gd name="connsiteX43" fmla="*/ 330200 w 1460500"/>
                <a:gd name="connsiteY43" fmla="*/ 182033 h 787400"/>
                <a:gd name="connsiteX44" fmla="*/ 283633 w 1460500"/>
                <a:gd name="connsiteY44" fmla="*/ 165100 h 787400"/>
                <a:gd name="connsiteX45" fmla="*/ 270933 w 1460500"/>
                <a:gd name="connsiteY45" fmla="*/ 160866 h 787400"/>
                <a:gd name="connsiteX46" fmla="*/ 254000 w 1460500"/>
                <a:gd name="connsiteY46" fmla="*/ 152400 h 787400"/>
                <a:gd name="connsiteX47" fmla="*/ 148166 w 1460500"/>
                <a:gd name="connsiteY47" fmla="*/ 148166 h 787400"/>
                <a:gd name="connsiteX48" fmla="*/ 122766 w 1460500"/>
                <a:gd name="connsiteY48" fmla="*/ 139700 h 787400"/>
                <a:gd name="connsiteX49" fmla="*/ 110066 w 1460500"/>
                <a:gd name="connsiteY49" fmla="*/ 135466 h 787400"/>
                <a:gd name="connsiteX50" fmla="*/ 67733 w 1460500"/>
                <a:gd name="connsiteY50" fmla="*/ 139700 h 787400"/>
                <a:gd name="connsiteX51" fmla="*/ 59266 w 1460500"/>
                <a:gd name="connsiteY51" fmla="*/ 152400 h 787400"/>
                <a:gd name="connsiteX52" fmla="*/ 46566 w 1460500"/>
                <a:gd name="connsiteY52" fmla="*/ 160866 h 787400"/>
                <a:gd name="connsiteX53" fmla="*/ 21166 w 1460500"/>
                <a:gd name="connsiteY53" fmla="*/ 182033 h 787400"/>
                <a:gd name="connsiteX54" fmla="*/ 4233 w 1460500"/>
                <a:gd name="connsiteY54" fmla="*/ 203200 h 787400"/>
                <a:gd name="connsiteX55" fmla="*/ 0 w 1460500"/>
                <a:gd name="connsiteY55" fmla="*/ 215900 h 787400"/>
                <a:gd name="connsiteX56" fmla="*/ 8466 w 1460500"/>
                <a:gd name="connsiteY56" fmla="*/ 300566 h 787400"/>
                <a:gd name="connsiteX57" fmla="*/ 12700 w 1460500"/>
                <a:gd name="connsiteY57" fmla="*/ 317500 h 787400"/>
                <a:gd name="connsiteX58" fmla="*/ 21166 w 1460500"/>
                <a:gd name="connsiteY58" fmla="*/ 330200 h 787400"/>
                <a:gd name="connsiteX59" fmla="*/ 33866 w 1460500"/>
                <a:gd name="connsiteY59" fmla="*/ 334433 h 787400"/>
                <a:gd name="connsiteX60" fmla="*/ 101600 w 1460500"/>
                <a:gd name="connsiteY60" fmla="*/ 389466 h 787400"/>
                <a:gd name="connsiteX61" fmla="*/ 131233 w 1460500"/>
                <a:gd name="connsiteY61" fmla="*/ 427566 h 787400"/>
                <a:gd name="connsiteX62" fmla="*/ 177800 w 1460500"/>
                <a:gd name="connsiteY62" fmla="*/ 461433 h 787400"/>
                <a:gd name="connsiteX63" fmla="*/ 194733 w 1460500"/>
                <a:gd name="connsiteY63" fmla="*/ 474133 h 787400"/>
                <a:gd name="connsiteX64" fmla="*/ 207433 w 1460500"/>
                <a:gd name="connsiteY64" fmla="*/ 478366 h 787400"/>
                <a:gd name="connsiteX65" fmla="*/ 237066 w 1460500"/>
                <a:gd name="connsiteY65" fmla="*/ 491066 h 787400"/>
                <a:gd name="connsiteX66" fmla="*/ 245533 w 1460500"/>
                <a:gd name="connsiteY66" fmla="*/ 508000 h 787400"/>
                <a:gd name="connsiteX67" fmla="*/ 258233 w 1460500"/>
                <a:gd name="connsiteY67" fmla="*/ 584200 h 787400"/>
                <a:gd name="connsiteX68" fmla="*/ 270933 w 1460500"/>
                <a:gd name="connsiteY68" fmla="*/ 588433 h 787400"/>
                <a:gd name="connsiteX69" fmla="*/ 296333 w 1460500"/>
                <a:gd name="connsiteY69" fmla="*/ 609600 h 787400"/>
                <a:gd name="connsiteX70" fmla="*/ 330200 w 1460500"/>
                <a:gd name="connsiteY70" fmla="*/ 618066 h 787400"/>
                <a:gd name="connsiteX71" fmla="*/ 351366 w 1460500"/>
                <a:gd name="connsiteY71" fmla="*/ 630766 h 787400"/>
                <a:gd name="connsiteX72" fmla="*/ 376766 w 1460500"/>
                <a:gd name="connsiteY72" fmla="*/ 639233 h 787400"/>
                <a:gd name="connsiteX73" fmla="*/ 389466 w 1460500"/>
                <a:gd name="connsiteY73" fmla="*/ 647700 h 787400"/>
                <a:gd name="connsiteX74" fmla="*/ 414866 w 1460500"/>
                <a:gd name="connsiteY74" fmla="*/ 656166 h 787400"/>
                <a:gd name="connsiteX75" fmla="*/ 546100 w 1460500"/>
                <a:gd name="connsiteY75" fmla="*/ 673100 h 787400"/>
                <a:gd name="connsiteX76" fmla="*/ 639233 w 1460500"/>
                <a:gd name="connsiteY76" fmla="*/ 664633 h 787400"/>
                <a:gd name="connsiteX77" fmla="*/ 698500 w 1460500"/>
                <a:gd name="connsiteY77" fmla="*/ 668866 h 787400"/>
                <a:gd name="connsiteX78" fmla="*/ 706966 w 1460500"/>
                <a:gd name="connsiteY78" fmla="*/ 719666 h 787400"/>
                <a:gd name="connsiteX79" fmla="*/ 723900 w 1460500"/>
                <a:gd name="connsiteY79" fmla="*/ 745066 h 787400"/>
                <a:gd name="connsiteX80" fmla="*/ 732366 w 1460500"/>
                <a:gd name="connsiteY80" fmla="*/ 762000 h 787400"/>
                <a:gd name="connsiteX81" fmla="*/ 745066 w 1460500"/>
                <a:gd name="connsiteY81" fmla="*/ 770466 h 787400"/>
                <a:gd name="connsiteX82" fmla="*/ 770466 w 1460500"/>
                <a:gd name="connsiteY82" fmla="*/ 787400 h 787400"/>
                <a:gd name="connsiteX83" fmla="*/ 817033 w 1460500"/>
                <a:gd name="connsiteY83" fmla="*/ 778933 h 787400"/>
                <a:gd name="connsiteX84" fmla="*/ 829733 w 1460500"/>
                <a:gd name="connsiteY84" fmla="*/ 770466 h 787400"/>
                <a:gd name="connsiteX85" fmla="*/ 842433 w 1460500"/>
                <a:gd name="connsiteY85" fmla="*/ 766233 h 787400"/>
                <a:gd name="connsiteX86" fmla="*/ 876300 w 1460500"/>
                <a:gd name="connsiteY86" fmla="*/ 749300 h 787400"/>
                <a:gd name="connsiteX87" fmla="*/ 893233 w 1460500"/>
                <a:gd name="connsiteY87" fmla="*/ 740833 h 787400"/>
                <a:gd name="connsiteX88" fmla="*/ 905933 w 1460500"/>
                <a:gd name="connsiteY88" fmla="*/ 736600 h 787400"/>
                <a:gd name="connsiteX89" fmla="*/ 918633 w 1460500"/>
                <a:gd name="connsiteY89" fmla="*/ 723900 h 787400"/>
                <a:gd name="connsiteX90" fmla="*/ 948266 w 1460500"/>
                <a:gd name="connsiteY90" fmla="*/ 706966 h 787400"/>
                <a:gd name="connsiteX91" fmla="*/ 982133 w 1460500"/>
                <a:gd name="connsiteY91" fmla="*/ 677333 h 787400"/>
                <a:gd name="connsiteX92" fmla="*/ 994833 w 1460500"/>
                <a:gd name="connsiteY92" fmla="*/ 664633 h 787400"/>
                <a:gd name="connsiteX93" fmla="*/ 1020233 w 1460500"/>
                <a:gd name="connsiteY93" fmla="*/ 647700 h 787400"/>
                <a:gd name="connsiteX94" fmla="*/ 1032933 w 1460500"/>
                <a:gd name="connsiteY94" fmla="*/ 639233 h 787400"/>
                <a:gd name="connsiteX95" fmla="*/ 1058333 w 1460500"/>
                <a:gd name="connsiteY95" fmla="*/ 622300 h 787400"/>
                <a:gd name="connsiteX96" fmla="*/ 1079500 w 1460500"/>
                <a:gd name="connsiteY96" fmla="*/ 613833 h 787400"/>
                <a:gd name="connsiteX97" fmla="*/ 1134533 w 1460500"/>
                <a:gd name="connsiteY97" fmla="*/ 601133 h 787400"/>
                <a:gd name="connsiteX98" fmla="*/ 1151466 w 1460500"/>
                <a:gd name="connsiteY98" fmla="*/ 592666 h 787400"/>
                <a:gd name="connsiteX99" fmla="*/ 1164166 w 1460500"/>
                <a:gd name="connsiteY99" fmla="*/ 584200 h 787400"/>
                <a:gd name="connsiteX100" fmla="*/ 1189566 w 1460500"/>
                <a:gd name="connsiteY100" fmla="*/ 575733 h 787400"/>
                <a:gd name="connsiteX101" fmla="*/ 1202266 w 1460500"/>
                <a:gd name="connsiteY101" fmla="*/ 563033 h 787400"/>
                <a:gd name="connsiteX102" fmla="*/ 1240366 w 1460500"/>
                <a:gd name="connsiteY102" fmla="*/ 529166 h 787400"/>
                <a:gd name="connsiteX103" fmla="*/ 1257300 w 1460500"/>
                <a:gd name="connsiteY103" fmla="*/ 499533 h 787400"/>
                <a:gd name="connsiteX104" fmla="*/ 1295400 w 1460500"/>
                <a:gd name="connsiteY104" fmla="*/ 469900 h 787400"/>
                <a:gd name="connsiteX105" fmla="*/ 1308100 w 1460500"/>
                <a:gd name="connsiteY105" fmla="*/ 461433 h 787400"/>
                <a:gd name="connsiteX106" fmla="*/ 1333500 w 1460500"/>
                <a:gd name="connsiteY106" fmla="*/ 423333 h 787400"/>
                <a:gd name="connsiteX107" fmla="*/ 1341966 w 1460500"/>
                <a:gd name="connsiteY107" fmla="*/ 410633 h 787400"/>
                <a:gd name="connsiteX108" fmla="*/ 1350433 w 1460500"/>
                <a:gd name="connsiteY108" fmla="*/ 385233 h 787400"/>
                <a:gd name="connsiteX109" fmla="*/ 1367366 w 1460500"/>
                <a:gd name="connsiteY109" fmla="*/ 359833 h 787400"/>
                <a:gd name="connsiteX110" fmla="*/ 1380066 w 1460500"/>
                <a:gd name="connsiteY110" fmla="*/ 325966 h 787400"/>
                <a:gd name="connsiteX111" fmla="*/ 1397000 w 1460500"/>
                <a:gd name="connsiteY111" fmla="*/ 296333 h 787400"/>
                <a:gd name="connsiteX112" fmla="*/ 1409700 w 1460500"/>
                <a:gd name="connsiteY112" fmla="*/ 287866 h 787400"/>
                <a:gd name="connsiteX113" fmla="*/ 1426633 w 1460500"/>
                <a:gd name="connsiteY113" fmla="*/ 275166 h 787400"/>
                <a:gd name="connsiteX114" fmla="*/ 1439333 w 1460500"/>
                <a:gd name="connsiteY114" fmla="*/ 258233 h 787400"/>
                <a:gd name="connsiteX115" fmla="*/ 1447800 w 1460500"/>
                <a:gd name="connsiteY115" fmla="*/ 245533 h 787400"/>
                <a:gd name="connsiteX116" fmla="*/ 1460500 w 1460500"/>
                <a:gd name="connsiteY116" fmla="*/ 237066 h 787400"/>
                <a:gd name="connsiteX117" fmla="*/ 1452033 w 1460500"/>
                <a:gd name="connsiteY117" fmla="*/ 173566 h 787400"/>
                <a:gd name="connsiteX118" fmla="*/ 1443566 w 1460500"/>
                <a:gd name="connsiteY118" fmla="*/ 156633 h 787400"/>
                <a:gd name="connsiteX119" fmla="*/ 1435100 w 1460500"/>
                <a:gd name="connsiteY119" fmla="*/ 131233 h 787400"/>
                <a:gd name="connsiteX120" fmla="*/ 1418166 w 1460500"/>
                <a:gd name="connsiteY120" fmla="*/ 105833 h 787400"/>
                <a:gd name="connsiteX121" fmla="*/ 1409700 w 1460500"/>
                <a:gd name="connsiteY121" fmla="*/ 93133 h 787400"/>
                <a:gd name="connsiteX122" fmla="*/ 1392766 w 1460500"/>
                <a:gd name="connsiteY122" fmla="*/ 55033 h 787400"/>
                <a:gd name="connsiteX123" fmla="*/ 1380066 w 1460500"/>
                <a:gd name="connsiteY123" fmla="*/ 50800 h 787400"/>
                <a:gd name="connsiteX124" fmla="*/ 1367366 w 1460500"/>
                <a:gd name="connsiteY124" fmla="*/ 42333 h 787400"/>
                <a:gd name="connsiteX125" fmla="*/ 1358900 w 1460500"/>
                <a:gd name="connsiteY125" fmla="*/ 29633 h 787400"/>
                <a:gd name="connsiteX126" fmla="*/ 1346200 w 1460500"/>
                <a:gd name="connsiteY126" fmla="*/ 25400 h 787400"/>
                <a:gd name="connsiteX127" fmla="*/ 1337733 w 1460500"/>
                <a:gd name="connsiteY127" fmla="*/ 12700 h 787400"/>
                <a:gd name="connsiteX128" fmla="*/ 1325033 w 1460500"/>
                <a:gd name="connsiteY128" fmla="*/ 4233 h 787400"/>
                <a:gd name="connsiteX129" fmla="*/ 1320800 w 1460500"/>
                <a:gd name="connsiteY129" fmla="*/ 0 h 787400"/>
                <a:gd name="connsiteX130" fmla="*/ 1299633 w 1460500"/>
                <a:gd name="connsiteY130" fmla="*/ 508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460500" h="787400">
                  <a:moveTo>
                    <a:pt x="1299633" y="50800"/>
                  </a:moveTo>
                  <a:lnTo>
                    <a:pt x="1299633" y="50800"/>
                  </a:lnTo>
                  <a:cubicBezTo>
                    <a:pt x="1319302" y="64849"/>
                    <a:pt x="1328444" y="66089"/>
                    <a:pt x="1337733" y="84666"/>
                  </a:cubicBezTo>
                  <a:cubicBezTo>
                    <a:pt x="1339729" y="88657"/>
                    <a:pt x="1339799" y="93465"/>
                    <a:pt x="1341966" y="97366"/>
                  </a:cubicBezTo>
                  <a:cubicBezTo>
                    <a:pt x="1346908" y="106261"/>
                    <a:pt x="1358900" y="122766"/>
                    <a:pt x="1358900" y="122766"/>
                  </a:cubicBezTo>
                  <a:cubicBezTo>
                    <a:pt x="1357489" y="146755"/>
                    <a:pt x="1358231" y="170968"/>
                    <a:pt x="1354666" y="194733"/>
                  </a:cubicBezTo>
                  <a:cubicBezTo>
                    <a:pt x="1353911" y="199764"/>
                    <a:pt x="1348475" y="202882"/>
                    <a:pt x="1346200" y="207433"/>
                  </a:cubicBezTo>
                  <a:cubicBezTo>
                    <a:pt x="1333948" y="231937"/>
                    <a:pt x="1353338" y="208761"/>
                    <a:pt x="1329266" y="232833"/>
                  </a:cubicBezTo>
                  <a:cubicBezTo>
                    <a:pt x="1327182" y="237002"/>
                    <a:pt x="1317321" y="258476"/>
                    <a:pt x="1312333" y="262466"/>
                  </a:cubicBezTo>
                  <a:cubicBezTo>
                    <a:pt x="1308848" y="265254"/>
                    <a:pt x="1303866" y="265289"/>
                    <a:pt x="1299633" y="266700"/>
                  </a:cubicBezTo>
                  <a:cubicBezTo>
                    <a:pt x="1295400" y="270933"/>
                    <a:pt x="1290766" y="274801"/>
                    <a:pt x="1286933" y="279400"/>
                  </a:cubicBezTo>
                  <a:cubicBezTo>
                    <a:pt x="1283676" y="283309"/>
                    <a:pt x="1282064" y="288502"/>
                    <a:pt x="1278466" y="292100"/>
                  </a:cubicBezTo>
                  <a:cubicBezTo>
                    <a:pt x="1274868" y="295697"/>
                    <a:pt x="1269836" y="297513"/>
                    <a:pt x="1265766" y="300566"/>
                  </a:cubicBezTo>
                  <a:cubicBezTo>
                    <a:pt x="1197794" y="351546"/>
                    <a:pt x="1278905" y="291030"/>
                    <a:pt x="1231900" y="330200"/>
                  </a:cubicBezTo>
                  <a:cubicBezTo>
                    <a:pt x="1227991" y="333457"/>
                    <a:pt x="1223029" y="335316"/>
                    <a:pt x="1219200" y="338666"/>
                  </a:cubicBezTo>
                  <a:cubicBezTo>
                    <a:pt x="1211691" y="345237"/>
                    <a:pt x="1206016" y="353846"/>
                    <a:pt x="1198033" y="359833"/>
                  </a:cubicBezTo>
                  <a:cubicBezTo>
                    <a:pt x="1194463" y="362510"/>
                    <a:pt x="1189624" y="362840"/>
                    <a:pt x="1185333" y="364066"/>
                  </a:cubicBezTo>
                  <a:cubicBezTo>
                    <a:pt x="1150172" y="374113"/>
                    <a:pt x="1146002" y="369544"/>
                    <a:pt x="1092200" y="372533"/>
                  </a:cubicBezTo>
                  <a:cubicBezTo>
                    <a:pt x="1055807" y="396796"/>
                    <a:pt x="1101851" y="367708"/>
                    <a:pt x="1066800" y="385233"/>
                  </a:cubicBezTo>
                  <a:cubicBezTo>
                    <a:pt x="1059440" y="388913"/>
                    <a:pt x="1053124" y="394528"/>
                    <a:pt x="1045633" y="397933"/>
                  </a:cubicBezTo>
                  <a:cubicBezTo>
                    <a:pt x="1037508" y="401626"/>
                    <a:pt x="1020233" y="406400"/>
                    <a:pt x="1020233" y="406400"/>
                  </a:cubicBezTo>
                  <a:cubicBezTo>
                    <a:pt x="999066" y="404989"/>
                    <a:pt x="977658" y="405654"/>
                    <a:pt x="956733" y="402166"/>
                  </a:cubicBezTo>
                  <a:cubicBezTo>
                    <a:pt x="951715" y="401330"/>
                    <a:pt x="948797" y="395486"/>
                    <a:pt x="944033" y="393700"/>
                  </a:cubicBezTo>
                  <a:cubicBezTo>
                    <a:pt x="937296" y="391174"/>
                    <a:pt x="929922" y="390877"/>
                    <a:pt x="922866" y="389466"/>
                  </a:cubicBezTo>
                  <a:cubicBezTo>
                    <a:pt x="903098" y="369698"/>
                    <a:pt x="918097" y="383036"/>
                    <a:pt x="897466" y="368300"/>
                  </a:cubicBezTo>
                  <a:cubicBezTo>
                    <a:pt x="892993" y="365105"/>
                    <a:pt x="874483" y="350458"/>
                    <a:pt x="867833" y="347133"/>
                  </a:cubicBezTo>
                  <a:cubicBezTo>
                    <a:pt x="863842" y="345137"/>
                    <a:pt x="859366" y="344311"/>
                    <a:pt x="855133" y="342900"/>
                  </a:cubicBezTo>
                  <a:cubicBezTo>
                    <a:pt x="849489" y="338667"/>
                    <a:pt x="844368" y="333626"/>
                    <a:pt x="838200" y="330200"/>
                  </a:cubicBezTo>
                  <a:cubicBezTo>
                    <a:pt x="835018" y="328432"/>
                    <a:pt x="811249" y="319229"/>
                    <a:pt x="804333" y="317500"/>
                  </a:cubicBezTo>
                  <a:cubicBezTo>
                    <a:pt x="797352" y="315755"/>
                    <a:pt x="790058" y="315334"/>
                    <a:pt x="783166" y="313266"/>
                  </a:cubicBezTo>
                  <a:cubicBezTo>
                    <a:pt x="775888" y="311082"/>
                    <a:pt x="769055" y="307622"/>
                    <a:pt x="762000" y="304800"/>
                  </a:cubicBezTo>
                  <a:cubicBezTo>
                    <a:pt x="666057" y="308226"/>
                    <a:pt x="649387" y="312309"/>
                    <a:pt x="563033" y="304800"/>
                  </a:cubicBezTo>
                  <a:cubicBezTo>
                    <a:pt x="557237" y="304296"/>
                    <a:pt x="551805" y="301707"/>
                    <a:pt x="546100" y="300566"/>
                  </a:cubicBezTo>
                  <a:cubicBezTo>
                    <a:pt x="537683" y="298883"/>
                    <a:pt x="529117" y="298016"/>
                    <a:pt x="520700" y="296333"/>
                  </a:cubicBezTo>
                  <a:cubicBezTo>
                    <a:pt x="514995" y="295192"/>
                    <a:pt x="509446" y="293362"/>
                    <a:pt x="503766" y="292100"/>
                  </a:cubicBezTo>
                  <a:cubicBezTo>
                    <a:pt x="496742" y="290539"/>
                    <a:pt x="489624" y="289427"/>
                    <a:pt x="482600" y="287866"/>
                  </a:cubicBezTo>
                  <a:cubicBezTo>
                    <a:pt x="476920" y="286604"/>
                    <a:pt x="471239" y="285305"/>
                    <a:pt x="465666" y="283633"/>
                  </a:cubicBezTo>
                  <a:cubicBezTo>
                    <a:pt x="457118" y="281069"/>
                    <a:pt x="440266" y="275166"/>
                    <a:pt x="440266" y="275166"/>
                  </a:cubicBezTo>
                  <a:cubicBezTo>
                    <a:pt x="431799" y="266699"/>
                    <a:pt x="418652" y="261125"/>
                    <a:pt x="414866" y="249766"/>
                  </a:cubicBezTo>
                  <a:cubicBezTo>
                    <a:pt x="413455" y="245533"/>
                    <a:pt x="413788" y="240221"/>
                    <a:pt x="410633" y="237066"/>
                  </a:cubicBezTo>
                  <a:cubicBezTo>
                    <a:pt x="407478" y="233911"/>
                    <a:pt x="402166" y="234244"/>
                    <a:pt x="397933" y="232833"/>
                  </a:cubicBezTo>
                  <a:cubicBezTo>
                    <a:pt x="388055" y="222955"/>
                    <a:pt x="381552" y="207618"/>
                    <a:pt x="368300" y="203200"/>
                  </a:cubicBezTo>
                  <a:cubicBezTo>
                    <a:pt x="364067" y="201789"/>
                    <a:pt x="359501" y="201133"/>
                    <a:pt x="355600" y="198966"/>
                  </a:cubicBezTo>
                  <a:cubicBezTo>
                    <a:pt x="346705" y="194024"/>
                    <a:pt x="339853" y="185251"/>
                    <a:pt x="330200" y="182033"/>
                  </a:cubicBezTo>
                  <a:cubicBezTo>
                    <a:pt x="276856" y="164251"/>
                    <a:pt x="330742" y="182766"/>
                    <a:pt x="283633" y="165100"/>
                  </a:cubicBezTo>
                  <a:cubicBezTo>
                    <a:pt x="279455" y="163533"/>
                    <a:pt x="275035" y="162624"/>
                    <a:pt x="270933" y="160866"/>
                  </a:cubicBezTo>
                  <a:cubicBezTo>
                    <a:pt x="265133" y="158380"/>
                    <a:pt x="260277" y="153049"/>
                    <a:pt x="254000" y="152400"/>
                  </a:cubicBezTo>
                  <a:cubicBezTo>
                    <a:pt x="218881" y="148767"/>
                    <a:pt x="183444" y="149577"/>
                    <a:pt x="148166" y="148166"/>
                  </a:cubicBezTo>
                  <a:lnTo>
                    <a:pt x="122766" y="139700"/>
                  </a:lnTo>
                  <a:lnTo>
                    <a:pt x="110066" y="135466"/>
                  </a:lnTo>
                  <a:cubicBezTo>
                    <a:pt x="95955" y="136877"/>
                    <a:pt x="81187" y="135215"/>
                    <a:pt x="67733" y="139700"/>
                  </a:cubicBezTo>
                  <a:cubicBezTo>
                    <a:pt x="62906" y="141309"/>
                    <a:pt x="62864" y="148802"/>
                    <a:pt x="59266" y="152400"/>
                  </a:cubicBezTo>
                  <a:cubicBezTo>
                    <a:pt x="55668" y="155997"/>
                    <a:pt x="50475" y="157609"/>
                    <a:pt x="46566" y="160866"/>
                  </a:cubicBezTo>
                  <a:cubicBezTo>
                    <a:pt x="13963" y="188034"/>
                    <a:pt x="52704" y="161007"/>
                    <a:pt x="21166" y="182033"/>
                  </a:cubicBezTo>
                  <a:cubicBezTo>
                    <a:pt x="10526" y="213955"/>
                    <a:pt x="26116" y="175845"/>
                    <a:pt x="4233" y="203200"/>
                  </a:cubicBezTo>
                  <a:cubicBezTo>
                    <a:pt x="1445" y="206685"/>
                    <a:pt x="1411" y="211667"/>
                    <a:pt x="0" y="215900"/>
                  </a:cubicBezTo>
                  <a:cubicBezTo>
                    <a:pt x="6853" y="332412"/>
                    <a:pt x="-3803" y="257624"/>
                    <a:pt x="8466" y="300566"/>
                  </a:cubicBezTo>
                  <a:cubicBezTo>
                    <a:pt x="10064" y="306161"/>
                    <a:pt x="10408" y="312152"/>
                    <a:pt x="12700" y="317500"/>
                  </a:cubicBezTo>
                  <a:cubicBezTo>
                    <a:pt x="14704" y="322176"/>
                    <a:pt x="17193" y="327022"/>
                    <a:pt x="21166" y="330200"/>
                  </a:cubicBezTo>
                  <a:cubicBezTo>
                    <a:pt x="24650" y="332988"/>
                    <a:pt x="29633" y="333022"/>
                    <a:pt x="33866" y="334433"/>
                  </a:cubicBezTo>
                  <a:cubicBezTo>
                    <a:pt x="57083" y="349911"/>
                    <a:pt x="85431" y="365213"/>
                    <a:pt x="101600" y="389466"/>
                  </a:cubicBezTo>
                  <a:cubicBezTo>
                    <a:pt x="112837" y="406321"/>
                    <a:pt x="116643" y="415629"/>
                    <a:pt x="131233" y="427566"/>
                  </a:cubicBezTo>
                  <a:cubicBezTo>
                    <a:pt x="175339" y="463653"/>
                    <a:pt x="151135" y="442386"/>
                    <a:pt x="177800" y="461433"/>
                  </a:cubicBezTo>
                  <a:cubicBezTo>
                    <a:pt x="183541" y="465534"/>
                    <a:pt x="188607" y="470633"/>
                    <a:pt x="194733" y="474133"/>
                  </a:cubicBezTo>
                  <a:cubicBezTo>
                    <a:pt x="198607" y="476347"/>
                    <a:pt x="203332" y="476608"/>
                    <a:pt x="207433" y="478366"/>
                  </a:cubicBezTo>
                  <a:cubicBezTo>
                    <a:pt x="244051" y="494059"/>
                    <a:pt x="207282" y="481139"/>
                    <a:pt x="237066" y="491066"/>
                  </a:cubicBezTo>
                  <a:cubicBezTo>
                    <a:pt x="239888" y="496711"/>
                    <a:pt x="244549" y="501766"/>
                    <a:pt x="245533" y="508000"/>
                  </a:cubicBezTo>
                  <a:cubicBezTo>
                    <a:pt x="246593" y="514714"/>
                    <a:pt x="238841" y="568687"/>
                    <a:pt x="258233" y="584200"/>
                  </a:cubicBezTo>
                  <a:cubicBezTo>
                    <a:pt x="261718" y="586988"/>
                    <a:pt x="266700" y="587022"/>
                    <a:pt x="270933" y="588433"/>
                  </a:cubicBezTo>
                  <a:cubicBezTo>
                    <a:pt x="277322" y="594822"/>
                    <a:pt x="287072" y="606233"/>
                    <a:pt x="296333" y="609600"/>
                  </a:cubicBezTo>
                  <a:cubicBezTo>
                    <a:pt x="307269" y="613577"/>
                    <a:pt x="330200" y="618066"/>
                    <a:pt x="330200" y="618066"/>
                  </a:cubicBezTo>
                  <a:cubicBezTo>
                    <a:pt x="337255" y="622299"/>
                    <a:pt x="343876" y="627361"/>
                    <a:pt x="351366" y="630766"/>
                  </a:cubicBezTo>
                  <a:cubicBezTo>
                    <a:pt x="359491" y="634459"/>
                    <a:pt x="376766" y="639233"/>
                    <a:pt x="376766" y="639233"/>
                  </a:cubicBezTo>
                  <a:cubicBezTo>
                    <a:pt x="380999" y="642055"/>
                    <a:pt x="384817" y="645634"/>
                    <a:pt x="389466" y="647700"/>
                  </a:cubicBezTo>
                  <a:cubicBezTo>
                    <a:pt x="397621" y="651325"/>
                    <a:pt x="406208" y="654001"/>
                    <a:pt x="414866" y="656166"/>
                  </a:cubicBezTo>
                  <a:cubicBezTo>
                    <a:pt x="480338" y="672535"/>
                    <a:pt x="437140" y="663625"/>
                    <a:pt x="546100" y="673100"/>
                  </a:cubicBezTo>
                  <a:cubicBezTo>
                    <a:pt x="577144" y="670278"/>
                    <a:pt x="608073" y="665499"/>
                    <a:pt x="639233" y="664633"/>
                  </a:cubicBezTo>
                  <a:cubicBezTo>
                    <a:pt x="659031" y="664083"/>
                    <a:pt x="683128" y="656376"/>
                    <a:pt x="698500" y="668866"/>
                  </a:cubicBezTo>
                  <a:cubicBezTo>
                    <a:pt x="711823" y="679691"/>
                    <a:pt x="701537" y="703380"/>
                    <a:pt x="706966" y="719666"/>
                  </a:cubicBezTo>
                  <a:cubicBezTo>
                    <a:pt x="710184" y="729320"/>
                    <a:pt x="719350" y="735964"/>
                    <a:pt x="723900" y="745066"/>
                  </a:cubicBezTo>
                  <a:cubicBezTo>
                    <a:pt x="726722" y="750711"/>
                    <a:pt x="728326" y="757152"/>
                    <a:pt x="732366" y="762000"/>
                  </a:cubicBezTo>
                  <a:cubicBezTo>
                    <a:pt x="735623" y="765909"/>
                    <a:pt x="741157" y="767209"/>
                    <a:pt x="745066" y="770466"/>
                  </a:cubicBezTo>
                  <a:cubicBezTo>
                    <a:pt x="766208" y="788084"/>
                    <a:pt x="748146" y="779959"/>
                    <a:pt x="770466" y="787400"/>
                  </a:cubicBezTo>
                  <a:cubicBezTo>
                    <a:pt x="782134" y="785941"/>
                    <a:pt x="803983" y="785458"/>
                    <a:pt x="817033" y="778933"/>
                  </a:cubicBezTo>
                  <a:cubicBezTo>
                    <a:pt x="821584" y="776658"/>
                    <a:pt x="825182" y="772741"/>
                    <a:pt x="829733" y="770466"/>
                  </a:cubicBezTo>
                  <a:cubicBezTo>
                    <a:pt x="833724" y="768470"/>
                    <a:pt x="838371" y="768079"/>
                    <a:pt x="842433" y="766233"/>
                  </a:cubicBezTo>
                  <a:cubicBezTo>
                    <a:pt x="853923" y="761010"/>
                    <a:pt x="865011" y="754944"/>
                    <a:pt x="876300" y="749300"/>
                  </a:cubicBezTo>
                  <a:cubicBezTo>
                    <a:pt x="881944" y="746478"/>
                    <a:pt x="887246" y="742828"/>
                    <a:pt x="893233" y="740833"/>
                  </a:cubicBezTo>
                  <a:lnTo>
                    <a:pt x="905933" y="736600"/>
                  </a:lnTo>
                  <a:cubicBezTo>
                    <a:pt x="910166" y="732367"/>
                    <a:pt x="914034" y="727733"/>
                    <a:pt x="918633" y="723900"/>
                  </a:cubicBezTo>
                  <a:cubicBezTo>
                    <a:pt x="927609" y="716420"/>
                    <a:pt x="937914" y="712142"/>
                    <a:pt x="948266" y="706966"/>
                  </a:cubicBezTo>
                  <a:cubicBezTo>
                    <a:pt x="971904" y="675449"/>
                    <a:pt x="947917" y="702995"/>
                    <a:pt x="982133" y="677333"/>
                  </a:cubicBezTo>
                  <a:cubicBezTo>
                    <a:pt x="986922" y="673741"/>
                    <a:pt x="990107" y="668309"/>
                    <a:pt x="994833" y="664633"/>
                  </a:cubicBezTo>
                  <a:cubicBezTo>
                    <a:pt x="1002865" y="658386"/>
                    <a:pt x="1011766" y="653344"/>
                    <a:pt x="1020233" y="647700"/>
                  </a:cubicBezTo>
                  <a:lnTo>
                    <a:pt x="1032933" y="639233"/>
                  </a:lnTo>
                  <a:cubicBezTo>
                    <a:pt x="1032937" y="639230"/>
                    <a:pt x="1058328" y="622302"/>
                    <a:pt x="1058333" y="622300"/>
                  </a:cubicBezTo>
                  <a:cubicBezTo>
                    <a:pt x="1065389" y="619478"/>
                    <a:pt x="1072237" y="616068"/>
                    <a:pt x="1079500" y="613833"/>
                  </a:cubicBezTo>
                  <a:cubicBezTo>
                    <a:pt x="1098471" y="607995"/>
                    <a:pt x="1115483" y="604943"/>
                    <a:pt x="1134533" y="601133"/>
                  </a:cubicBezTo>
                  <a:cubicBezTo>
                    <a:pt x="1140177" y="598311"/>
                    <a:pt x="1145987" y="595797"/>
                    <a:pt x="1151466" y="592666"/>
                  </a:cubicBezTo>
                  <a:cubicBezTo>
                    <a:pt x="1155883" y="590142"/>
                    <a:pt x="1159517" y="586266"/>
                    <a:pt x="1164166" y="584200"/>
                  </a:cubicBezTo>
                  <a:cubicBezTo>
                    <a:pt x="1172322" y="580575"/>
                    <a:pt x="1189566" y="575733"/>
                    <a:pt x="1189566" y="575733"/>
                  </a:cubicBezTo>
                  <a:cubicBezTo>
                    <a:pt x="1193799" y="571500"/>
                    <a:pt x="1197667" y="566866"/>
                    <a:pt x="1202266" y="563033"/>
                  </a:cubicBezTo>
                  <a:cubicBezTo>
                    <a:pt x="1217605" y="550251"/>
                    <a:pt x="1228604" y="552689"/>
                    <a:pt x="1240366" y="529166"/>
                  </a:cubicBezTo>
                  <a:cubicBezTo>
                    <a:pt x="1245542" y="518814"/>
                    <a:pt x="1249820" y="508509"/>
                    <a:pt x="1257300" y="499533"/>
                  </a:cubicBezTo>
                  <a:cubicBezTo>
                    <a:pt x="1269735" y="484611"/>
                    <a:pt x="1277698" y="481701"/>
                    <a:pt x="1295400" y="469900"/>
                  </a:cubicBezTo>
                  <a:lnTo>
                    <a:pt x="1308100" y="461433"/>
                  </a:lnTo>
                  <a:lnTo>
                    <a:pt x="1333500" y="423333"/>
                  </a:lnTo>
                  <a:cubicBezTo>
                    <a:pt x="1336322" y="419100"/>
                    <a:pt x="1340357" y="415460"/>
                    <a:pt x="1341966" y="410633"/>
                  </a:cubicBezTo>
                  <a:cubicBezTo>
                    <a:pt x="1344788" y="402166"/>
                    <a:pt x="1345483" y="392659"/>
                    <a:pt x="1350433" y="385233"/>
                  </a:cubicBezTo>
                  <a:lnTo>
                    <a:pt x="1367366" y="359833"/>
                  </a:lnTo>
                  <a:cubicBezTo>
                    <a:pt x="1375171" y="328617"/>
                    <a:pt x="1366785" y="356956"/>
                    <a:pt x="1380066" y="325966"/>
                  </a:cubicBezTo>
                  <a:cubicBezTo>
                    <a:pt x="1387330" y="309016"/>
                    <a:pt x="1380359" y="312974"/>
                    <a:pt x="1397000" y="296333"/>
                  </a:cubicBezTo>
                  <a:cubicBezTo>
                    <a:pt x="1400598" y="292735"/>
                    <a:pt x="1405560" y="290823"/>
                    <a:pt x="1409700" y="287866"/>
                  </a:cubicBezTo>
                  <a:cubicBezTo>
                    <a:pt x="1415441" y="283765"/>
                    <a:pt x="1421644" y="280155"/>
                    <a:pt x="1426633" y="275166"/>
                  </a:cubicBezTo>
                  <a:cubicBezTo>
                    <a:pt x="1431622" y="270177"/>
                    <a:pt x="1435232" y="263974"/>
                    <a:pt x="1439333" y="258233"/>
                  </a:cubicBezTo>
                  <a:cubicBezTo>
                    <a:pt x="1442290" y="254093"/>
                    <a:pt x="1444202" y="249131"/>
                    <a:pt x="1447800" y="245533"/>
                  </a:cubicBezTo>
                  <a:cubicBezTo>
                    <a:pt x="1451398" y="241935"/>
                    <a:pt x="1456267" y="239888"/>
                    <a:pt x="1460500" y="237066"/>
                  </a:cubicBezTo>
                  <a:cubicBezTo>
                    <a:pt x="1458420" y="212104"/>
                    <a:pt x="1460976" y="194433"/>
                    <a:pt x="1452033" y="173566"/>
                  </a:cubicBezTo>
                  <a:cubicBezTo>
                    <a:pt x="1449547" y="167766"/>
                    <a:pt x="1445910" y="162492"/>
                    <a:pt x="1443566" y="156633"/>
                  </a:cubicBezTo>
                  <a:cubicBezTo>
                    <a:pt x="1440252" y="148347"/>
                    <a:pt x="1440051" y="138659"/>
                    <a:pt x="1435100" y="131233"/>
                  </a:cubicBezTo>
                  <a:lnTo>
                    <a:pt x="1418166" y="105833"/>
                  </a:lnTo>
                  <a:cubicBezTo>
                    <a:pt x="1415344" y="101600"/>
                    <a:pt x="1411309" y="97960"/>
                    <a:pt x="1409700" y="93133"/>
                  </a:cubicBezTo>
                  <a:cubicBezTo>
                    <a:pt x="1407113" y="85371"/>
                    <a:pt x="1401914" y="62351"/>
                    <a:pt x="1392766" y="55033"/>
                  </a:cubicBezTo>
                  <a:cubicBezTo>
                    <a:pt x="1389281" y="52245"/>
                    <a:pt x="1384299" y="52211"/>
                    <a:pt x="1380066" y="50800"/>
                  </a:cubicBezTo>
                  <a:cubicBezTo>
                    <a:pt x="1375833" y="47978"/>
                    <a:pt x="1370964" y="45931"/>
                    <a:pt x="1367366" y="42333"/>
                  </a:cubicBezTo>
                  <a:cubicBezTo>
                    <a:pt x="1363769" y="38735"/>
                    <a:pt x="1362873" y="32811"/>
                    <a:pt x="1358900" y="29633"/>
                  </a:cubicBezTo>
                  <a:cubicBezTo>
                    <a:pt x="1355416" y="26845"/>
                    <a:pt x="1350433" y="26811"/>
                    <a:pt x="1346200" y="25400"/>
                  </a:cubicBezTo>
                  <a:cubicBezTo>
                    <a:pt x="1343378" y="21167"/>
                    <a:pt x="1341331" y="16298"/>
                    <a:pt x="1337733" y="12700"/>
                  </a:cubicBezTo>
                  <a:cubicBezTo>
                    <a:pt x="1334135" y="9102"/>
                    <a:pt x="1329103" y="7286"/>
                    <a:pt x="1325033" y="4233"/>
                  </a:cubicBezTo>
                  <a:cubicBezTo>
                    <a:pt x="1323437" y="3036"/>
                    <a:pt x="1322211" y="1411"/>
                    <a:pt x="1320800" y="0"/>
                  </a:cubicBezTo>
                  <a:lnTo>
                    <a:pt x="1299633" y="50800"/>
                  </a:lnTo>
                  <a:close/>
                </a:path>
              </a:pathLst>
            </a:custGeom>
            <a:no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85800" y="4432300"/>
              <a:ext cx="1695450" cy="723900"/>
            </a:xfrm>
            <a:prstGeom prst="rect">
              <a:avLst/>
            </a:prstGeom>
            <a:noFill/>
            <a:ln>
              <a:solidFill>
                <a:srgbClr val="F79646"/>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8913023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Topological approaches to structural neuroimaging data?</a:t>
            </a:r>
            <a:endParaRPr lang="en-US" dirty="0"/>
          </a:p>
        </p:txBody>
      </p:sp>
      <p:sp>
        <p:nvSpPr>
          <p:cNvPr id="3" name="Content Placeholder 2"/>
          <p:cNvSpPr>
            <a:spLocks noGrp="1"/>
          </p:cNvSpPr>
          <p:nvPr>
            <p:ph idx="1"/>
          </p:nvPr>
        </p:nvSpPr>
        <p:spPr/>
        <p:txBody>
          <a:bodyPr>
            <a:normAutofit/>
          </a:bodyPr>
          <a:lstStyle/>
          <a:p>
            <a:r>
              <a:rPr lang="en-US" dirty="0" smtClean="0">
                <a:solidFill>
                  <a:schemeClr val="bg1">
                    <a:lumMod val="50000"/>
                  </a:schemeClr>
                </a:solidFill>
              </a:rPr>
              <a:t>Can topological methods be used to classify individuals at risk for dementia?</a:t>
            </a:r>
          </a:p>
          <a:p>
            <a:endParaRPr lang="en-US" dirty="0"/>
          </a:p>
          <a:p>
            <a:r>
              <a:rPr lang="en-US" dirty="0" smtClean="0"/>
              <a:t>What can topological methods tell us about reorganization of brain networks due to brain injury?</a:t>
            </a:r>
          </a:p>
          <a:p>
            <a:pPr lvl="1"/>
            <a:r>
              <a:rPr lang="en-US" dirty="0" smtClean="0"/>
              <a:t>Widespread cortical dysfunction can occur with local damage to hub structures (e.g. thalamus)</a:t>
            </a:r>
            <a:endParaRPr lang="en-US" dirty="0" smtClean="0"/>
          </a:p>
          <a:p>
            <a:pPr marL="0" indent="0">
              <a:buNone/>
            </a:pPr>
            <a:endParaRPr lang="en-US" dirty="0"/>
          </a:p>
        </p:txBody>
      </p:sp>
    </p:spTree>
    <p:extLst>
      <p:ext uri="{BB962C8B-B14F-4D97-AF65-F5344CB8AC3E}">
        <p14:creationId xmlns:p14="http://schemas.microsoft.com/office/powerpoint/2010/main" val="192639711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Organization of the medial temporal lobe</a:t>
            </a:r>
            <a:endParaRPr lang="en-US" sz="3600" dirty="0"/>
          </a:p>
        </p:txBody>
      </p:sp>
      <p:pic>
        <p:nvPicPr>
          <p:cNvPr id="6" name="Content Placeholder 5" descr="Screen Shot 2017-05-05 at 4.36.30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74576" t="47098" r="-74576"/>
          <a:stretch/>
        </p:blipFill>
        <p:spPr>
          <a:xfrm>
            <a:off x="1436083" y="2306639"/>
            <a:ext cx="11018075" cy="3205593"/>
          </a:xfrm>
        </p:spPr>
      </p:pic>
      <p:pic>
        <p:nvPicPr>
          <p:cNvPr id="7" name="Content Placeholder 5" descr="Screen Shot 2017-05-05 at 4.36.30 PM.png"/>
          <p:cNvPicPr>
            <a:picLocks noChangeAspect="1"/>
          </p:cNvPicPr>
          <p:nvPr/>
        </p:nvPicPr>
        <p:blipFill rotWithShape="1">
          <a:blip r:embed="rId2">
            <a:extLst>
              <a:ext uri="{28A0092B-C50C-407E-A947-70E740481C1C}">
                <a14:useLocalDpi xmlns:a14="http://schemas.microsoft.com/office/drawing/2010/main" val="0"/>
              </a:ext>
            </a:extLst>
          </a:blip>
          <a:srcRect l="-74576" r="-74576" b="52969"/>
          <a:stretch/>
        </p:blipFill>
        <p:spPr>
          <a:xfrm>
            <a:off x="-3405554" y="2160101"/>
            <a:ext cx="11830603" cy="3059996"/>
          </a:xfrm>
          <a:prstGeom prst="rect">
            <a:avLst/>
          </a:prstGeom>
        </p:spPr>
      </p:pic>
      <p:sp>
        <p:nvSpPr>
          <p:cNvPr id="5" name="TextBox 4"/>
          <p:cNvSpPr txBox="1"/>
          <p:nvPr/>
        </p:nvSpPr>
        <p:spPr>
          <a:xfrm>
            <a:off x="7234397" y="6152634"/>
            <a:ext cx="1672791" cy="369332"/>
          </a:xfrm>
          <a:prstGeom prst="rect">
            <a:avLst/>
          </a:prstGeom>
          <a:noFill/>
        </p:spPr>
        <p:txBody>
          <a:bodyPr wrap="none" rtlCol="0">
            <a:spAutoFit/>
          </a:bodyPr>
          <a:lstStyle/>
          <a:p>
            <a:r>
              <a:rPr lang="en-US" dirty="0" err="1" smtClean="0"/>
              <a:t>Duvernoy</a:t>
            </a:r>
            <a:r>
              <a:rPr lang="en-US" dirty="0" smtClean="0"/>
              <a:t>, 2005</a:t>
            </a:r>
            <a:endParaRPr lang="en-US" dirty="0"/>
          </a:p>
        </p:txBody>
      </p:sp>
    </p:spTree>
    <p:extLst>
      <p:ext uri="{BB962C8B-B14F-4D97-AF65-F5344CB8AC3E}">
        <p14:creationId xmlns:p14="http://schemas.microsoft.com/office/powerpoint/2010/main" val="311221474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Where does Alzheimer’s disease originate?</a:t>
            </a:r>
            <a:endParaRPr lang="en-US" sz="3200" dirty="0"/>
          </a:p>
        </p:txBody>
      </p:sp>
      <p:sp>
        <p:nvSpPr>
          <p:cNvPr id="3" name="Content Placeholder 2"/>
          <p:cNvSpPr>
            <a:spLocks noGrp="1"/>
          </p:cNvSpPr>
          <p:nvPr>
            <p:ph idx="1"/>
          </p:nvPr>
        </p:nvSpPr>
        <p:spPr>
          <a:xfrm>
            <a:off x="457201" y="1600200"/>
            <a:ext cx="4535576" cy="4525963"/>
          </a:xfrm>
        </p:spPr>
        <p:txBody>
          <a:bodyPr>
            <a:normAutofit/>
          </a:bodyPr>
          <a:lstStyle/>
          <a:p>
            <a:r>
              <a:rPr lang="en-US" sz="2400" dirty="0" smtClean="0"/>
              <a:t>Post-mortem studies indicate regions of lateral entorhinal cortex are first affected (</a:t>
            </a:r>
            <a:r>
              <a:rPr lang="en-US" sz="2400" dirty="0" err="1" smtClean="0"/>
              <a:t>Braak</a:t>
            </a:r>
            <a:r>
              <a:rPr lang="en-US" sz="2400" dirty="0" smtClean="0"/>
              <a:t> &amp; </a:t>
            </a:r>
            <a:r>
              <a:rPr lang="en-US" sz="2400" dirty="0" err="1" smtClean="0"/>
              <a:t>Braak</a:t>
            </a:r>
            <a:r>
              <a:rPr lang="en-US" sz="2400" dirty="0" smtClean="0"/>
              <a:t>, </a:t>
            </a:r>
            <a:r>
              <a:rPr lang="en-US" sz="2400" i="1" dirty="0" err="1" smtClean="0"/>
              <a:t>Acta</a:t>
            </a:r>
            <a:r>
              <a:rPr lang="en-US" sz="2400" i="1" dirty="0" smtClean="0"/>
              <a:t> </a:t>
            </a:r>
            <a:r>
              <a:rPr lang="en-US" sz="2400" i="1" dirty="0" err="1" smtClean="0"/>
              <a:t>Neuropathol</a:t>
            </a:r>
            <a:r>
              <a:rPr lang="en-US" sz="2400" dirty="0" smtClean="0"/>
              <a:t>, 1991)</a:t>
            </a:r>
          </a:p>
          <a:p>
            <a:endParaRPr lang="en-US" sz="2400" dirty="0" smtClean="0"/>
          </a:p>
          <a:p>
            <a:r>
              <a:rPr lang="en-US" sz="2400" dirty="0" smtClean="0"/>
              <a:t>These changes may precede clinical symptoms by many years</a:t>
            </a:r>
          </a:p>
          <a:p>
            <a:endParaRPr lang="en-US" sz="2400" dirty="0" smtClean="0"/>
          </a:p>
          <a:p>
            <a:endParaRPr lang="en-US" sz="2400" dirty="0"/>
          </a:p>
          <a:p>
            <a:pPr marL="0" indent="0">
              <a:buNone/>
            </a:pPr>
            <a:endParaRPr lang="en-US" sz="2400" dirty="0"/>
          </a:p>
        </p:txBody>
      </p:sp>
      <p:pic>
        <p:nvPicPr>
          <p:cNvPr id="4" name="Picture 3" descr="Screen Shot 2016-09-22 at 10.47.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0415" y="1216043"/>
            <a:ext cx="2490634" cy="5339770"/>
          </a:xfrm>
          <a:prstGeom prst="rect">
            <a:avLst/>
          </a:prstGeom>
        </p:spPr>
      </p:pic>
      <p:sp>
        <p:nvSpPr>
          <p:cNvPr id="5" name="TextBox 4"/>
          <p:cNvSpPr txBox="1"/>
          <p:nvPr/>
        </p:nvSpPr>
        <p:spPr>
          <a:xfrm>
            <a:off x="6512041" y="6410713"/>
            <a:ext cx="2189008" cy="369332"/>
          </a:xfrm>
          <a:prstGeom prst="rect">
            <a:avLst/>
          </a:prstGeom>
          <a:noFill/>
        </p:spPr>
        <p:txBody>
          <a:bodyPr wrap="none" rtlCol="0">
            <a:spAutoFit/>
          </a:bodyPr>
          <a:lstStyle/>
          <a:p>
            <a:r>
              <a:rPr lang="en-US" dirty="0" err="1" smtClean="0"/>
              <a:t>Braak</a:t>
            </a:r>
            <a:r>
              <a:rPr lang="en-US" dirty="0" smtClean="0"/>
              <a:t> &amp; </a:t>
            </a:r>
            <a:r>
              <a:rPr lang="en-US" dirty="0" err="1" smtClean="0"/>
              <a:t>Tredici</a:t>
            </a:r>
            <a:r>
              <a:rPr lang="en-US" dirty="0" smtClean="0"/>
              <a:t>, 2014 </a:t>
            </a:r>
            <a:endParaRPr lang="en-US" dirty="0"/>
          </a:p>
        </p:txBody>
      </p:sp>
    </p:spTree>
    <p:extLst>
      <p:ext uri="{BB962C8B-B14F-4D97-AF65-F5344CB8AC3E}">
        <p14:creationId xmlns:p14="http://schemas.microsoft.com/office/powerpoint/2010/main" val="10817625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Where is ‘</a:t>
            </a:r>
            <a:r>
              <a:rPr lang="en-US" sz="3200" dirty="0" err="1" smtClean="0"/>
              <a:t>transentorhinal</a:t>
            </a:r>
            <a:r>
              <a:rPr lang="en-US" sz="3200" dirty="0" smtClean="0"/>
              <a:t>’ cortex?</a:t>
            </a:r>
            <a:endParaRPr lang="en-US" sz="3200" dirty="0"/>
          </a:p>
        </p:txBody>
      </p:sp>
      <p:pic>
        <p:nvPicPr>
          <p:cNvPr id="4" name="Content Placeholder 3" descr="Screen Shot 2016-09-22 at 11.03.23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848" r="-950"/>
          <a:stretch/>
        </p:blipFill>
        <p:spPr>
          <a:xfrm>
            <a:off x="5966655" y="1600200"/>
            <a:ext cx="2630569" cy="4525963"/>
          </a:xfrm>
        </p:spPr>
      </p:pic>
      <p:sp>
        <p:nvSpPr>
          <p:cNvPr id="5" name="Content Placeholder 2"/>
          <p:cNvSpPr txBox="1">
            <a:spLocks/>
          </p:cNvSpPr>
          <p:nvPr/>
        </p:nvSpPr>
        <p:spPr>
          <a:xfrm>
            <a:off x="457200" y="1600200"/>
            <a:ext cx="5045928" cy="375214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smtClean="0"/>
          </a:p>
          <a:p>
            <a:r>
              <a:rPr lang="en-US" sz="2400" dirty="0" smtClean="0"/>
              <a:t>TEC is defined by its unusual </a:t>
            </a:r>
            <a:r>
              <a:rPr lang="en-US" sz="2400" dirty="0" err="1" smtClean="0"/>
              <a:t>cytoarchitectonic</a:t>
            </a:r>
            <a:r>
              <a:rPr lang="en-US" sz="2400" dirty="0" smtClean="0"/>
              <a:t> feature: layers III and IV of area 35 “invade” layer II or ERC or (area 28), resulting in an oblique layer of neurons</a:t>
            </a:r>
          </a:p>
          <a:p>
            <a:endParaRPr lang="en-US" sz="2400" dirty="0"/>
          </a:p>
          <a:p>
            <a:r>
              <a:rPr lang="en-US" sz="2400" dirty="0" smtClean="0"/>
              <a:t>TEC falls in the medial bank of the CS (if only one CS) or straddled the more medial, shallow CS (if two CS)</a:t>
            </a:r>
          </a:p>
          <a:p>
            <a:endParaRPr lang="en-US" sz="2400" dirty="0" smtClean="0"/>
          </a:p>
          <a:p>
            <a:pPr marL="0" indent="0">
              <a:buFont typeface="Arial"/>
              <a:buNone/>
            </a:pPr>
            <a:endParaRPr lang="en-US" sz="2400" dirty="0"/>
          </a:p>
        </p:txBody>
      </p:sp>
      <p:sp>
        <p:nvSpPr>
          <p:cNvPr id="3" name="TextBox 2"/>
          <p:cNvSpPr txBox="1"/>
          <p:nvPr/>
        </p:nvSpPr>
        <p:spPr>
          <a:xfrm>
            <a:off x="3987038" y="6211669"/>
            <a:ext cx="4699762" cy="646331"/>
          </a:xfrm>
          <a:prstGeom prst="rect">
            <a:avLst/>
          </a:prstGeom>
          <a:noFill/>
        </p:spPr>
        <p:txBody>
          <a:bodyPr wrap="none" rtlCol="0">
            <a:spAutoFit/>
          </a:bodyPr>
          <a:lstStyle/>
          <a:p>
            <a:r>
              <a:rPr lang="en-US" dirty="0"/>
              <a:t>Taylor and </a:t>
            </a:r>
            <a:r>
              <a:rPr lang="en-US" dirty="0" err="1"/>
              <a:t>Probst</a:t>
            </a:r>
            <a:r>
              <a:rPr lang="en-US" dirty="0"/>
              <a:t> (</a:t>
            </a:r>
            <a:r>
              <a:rPr lang="en-US" i="1" dirty="0"/>
              <a:t>Neurobiology of Aging</a:t>
            </a:r>
            <a:r>
              <a:rPr lang="en-US" dirty="0"/>
              <a:t>, 2008)</a:t>
            </a:r>
          </a:p>
          <a:p>
            <a:endParaRPr lang="en-US" dirty="0"/>
          </a:p>
        </p:txBody>
      </p:sp>
    </p:spTree>
    <p:extLst>
      <p:ext uri="{BB962C8B-B14F-4D97-AF65-F5344CB8AC3E}">
        <p14:creationId xmlns:p14="http://schemas.microsoft.com/office/powerpoint/2010/main" val="199955632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ERC cortex subregions defined by functional connectivity</a:t>
            </a:r>
            <a:endParaRPr lang="en-US" sz="3200" dirty="0"/>
          </a:p>
        </p:txBody>
      </p:sp>
      <p:pic>
        <p:nvPicPr>
          <p:cNvPr id="4" name="Content Placeholder 3" descr="Maas_elife-06426-fig1-figsupp1-v1.jpg"/>
          <p:cNvPicPr>
            <a:picLocks noGrp="1" noChangeAspect="1"/>
          </p:cNvPicPr>
          <p:nvPr>
            <p:ph idx="1"/>
          </p:nvPr>
        </p:nvPicPr>
        <p:blipFill>
          <a:blip r:embed="rId2">
            <a:extLst>
              <a:ext uri="{28A0092B-C50C-407E-A947-70E740481C1C}">
                <a14:useLocalDpi xmlns:a14="http://schemas.microsoft.com/office/drawing/2010/main" val="0"/>
              </a:ext>
            </a:extLst>
          </a:blip>
          <a:srcRect t="8572" b="8572"/>
          <a:stretch>
            <a:fillRect/>
          </a:stretch>
        </p:blipFill>
        <p:spPr>
          <a:xfrm>
            <a:off x="876854" y="1520005"/>
            <a:ext cx="7477343" cy="4112251"/>
          </a:xfrm>
        </p:spPr>
      </p:pic>
      <p:sp>
        <p:nvSpPr>
          <p:cNvPr id="5" name="TextBox 4"/>
          <p:cNvSpPr txBox="1"/>
          <p:nvPr/>
        </p:nvSpPr>
        <p:spPr>
          <a:xfrm>
            <a:off x="5481475" y="6390552"/>
            <a:ext cx="3205325" cy="369332"/>
          </a:xfrm>
          <a:prstGeom prst="rect">
            <a:avLst/>
          </a:prstGeom>
          <a:noFill/>
        </p:spPr>
        <p:txBody>
          <a:bodyPr wrap="none" rtlCol="0">
            <a:spAutoFit/>
          </a:bodyPr>
          <a:lstStyle/>
          <a:p>
            <a:r>
              <a:rPr lang="en-US" dirty="0" err="1" smtClean="0"/>
              <a:t>Maass</a:t>
            </a:r>
            <a:r>
              <a:rPr lang="en-US" dirty="0" smtClean="0"/>
              <a:t>, </a:t>
            </a:r>
            <a:r>
              <a:rPr lang="en-US" dirty="0" err="1" smtClean="0"/>
              <a:t>Berron</a:t>
            </a:r>
            <a:r>
              <a:rPr lang="en-US" dirty="0" smtClean="0"/>
              <a:t>, et al., </a:t>
            </a:r>
            <a:r>
              <a:rPr lang="en-US" i="1" dirty="0" err="1" smtClean="0"/>
              <a:t>Elife</a:t>
            </a:r>
            <a:r>
              <a:rPr lang="en-US" dirty="0" smtClean="0"/>
              <a:t>, 2015</a:t>
            </a:r>
            <a:endParaRPr lang="en-US" dirty="0"/>
          </a:p>
        </p:txBody>
      </p:sp>
    </p:spTree>
    <p:extLst>
      <p:ext uri="{BB962C8B-B14F-4D97-AF65-F5344CB8AC3E}">
        <p14:creationId xmlns:p14="http://schemas.microsoft.com/office/powerpoint/2010/main" val="39557746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details</a:t>
            </a:r>
            <a:endParaRPr lang="en-US" dirty="0"/>
          </a:p>
        </p:txBody>
      </p:sp>
      <p:sp>
        <p:nvSpPr>
          <p:cNvPr id="3" name="Content Placeholder 2"/>
          <p:cNvSpPr>
            <a:spLocks noGrp="1"/>
          </p:cNvSpPr>
          <p:nvPr>
            <p:ph idx="1"/>
          </p:nvPr>
        </p:nvSpPr>
        <p:spPr/>
        <p:txBody>
          <a:bodyPr>
            <a:normAutofit lnSpcReduction="10000"/>
          </a:bodyPr>
          <a:lstStyle/>
          <a:p>
            <a:r>
              <a:rPr lang="en-US" sz="2400" dirty="0" smtClean="0"/>
              <a:t>Scanned 40 nominally healthy community dwelling older adults (30 female; mean age=71.4; range=59-81; mean education=16.3; range=12-23)</a:t>
            </a:r>
          </a:p>
          <a:p>
            <a:endParaRPr lang="en-US" sz="2400" dirty="0"/>
          </a:p>
          <a:p>
            <a:r>
              <a:rPr lang="en-US" sz="2400" dirty="0"/>
              <a:t>Montreal Cognitive Assessment (</a:t>
            </a:r>
            <a:r>
              <a:rPr lang="en-US" sz="2400" dirty="0" err="1"/>
              <a:t>MoCA</a:t>
            </a:r>
            <a:r>
              <a:rPr lang="en-US" sz="2400" dirty="0"/>
              <a:t>) determined group status (at risk, healthy</a:t>
            </a:r>
            <a:r>
              <a:rPr lang="en-US" sz="2400" dirty="0" smtClean="0"/>
              <a:t>)</a:t>
            </a:r>
          </a:p>
          <a:p>
            <a:endParaRPr lang="en-US" sz="2400" dirty="0" smtClean="0"/>
          </a:p>
          <a:p>
            <a:r>
              <a:rPr lang="en-US" sz="2400" dirty="0" smtClean="0"/>
              <a:t>Whole brain T1-weighted and FLAIR scans &amp; high-resolution T2-weighted scan for delineation of the MTL regions</a:t>
            </a:r>
          </a:p>
          <a:p>
            <a:endParaRPr lang="en-US" sz="2400" dirty="0"/>
          </a:p>
          <a:p>
            <a:r>
              <a:rPr lang="en-US" sz="2400" dirty="0" smtClean="0"/>
              <a:t>Neuropsychological battery evaluated cognitive status</a:t>
            </a:r>
          </a:p>
          <a:p>
            <a:endParaRPr lang="en-US" dirty="0"/>
          </a:p>
        </p:txBody>
      </p:sp>
      <p:sp>
        <p:nvSpPr>
          <p:cNvPr id="4" name="TextBox 3"/>
          <p:cNvSpPr txBox="1"/>
          <p:nvPr/>
        </p:nvSpPr>
        <p:spPr>
          <a:xfrm>
            <a:off x="4616057" y="6396827"/>
            <a:ext cx="4384959" cy="369332"/>
          </a:xfrm>
          <a:prstGeom prst="rect">
            <a:avLst/>
          </a:prstGeom>
          <a:noFill/>
        </p:spPr>
        <p:txBody>
          <a:bodyPr wrap="none" rtlCol="0">
            <a:spAutoFit/>
          </a:bodyPr>
          <a:lstStyle/>
          <a:p>
            <a:r>
              <a:rPr lang="en-US" dirty="0" smtClean="0"/>
              <a:t>Olsen, </a:t>
            </a:r>
            <a:r>
              <a:rPr lang="en-US" dirty="0" err="1" smtClean="0"/>
              <a:t>Yeung</a:t>
            </a:r>
            <a:r>
              <a:rPr lang="en-US" dirty="0" smtClean="0"/>
              <a:t>, et al., </a:t>
            </a:r>
            <a:r>
              <a:rPr lang="en-US" i="1" dirty="0" err="1" smtClean="0"/>
              <a:t>Neurobio</a:t>
            </a:r>
            <a:r>
              <a:rPr lang="en-US" i="1" dirty="0" smtClean="0"/>
              <a:t> Aging</a:t>
            </a:r>
            <a:r>
              <a:rPr lang="en-US" dirty="0" smtClean="0"/>
              <a:t>, in press</a:t>
            </a:r>
            <a:endParaRPr lang="en-US" dirty="0"/>
          </a:p>
        </p:txBody>
      </p:sp>
    </p:spTree>
    <p:extLst>
      <p:ext uri="{BB962C8B-B14F-4D97-AF65-F5344CB8AC3E}">
        <p14:creationId xmlns:p14="http://schemas.microsoft.com/office/powerpoint/2010/main" val="240358867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MoCA</a:t>
            </a:r>
            <a:r>
              <a:rPr lang="en-US" dirty="0"/>
              <a:t> </a:t>
            </a:r>
            <a:r>
              <a:rPr lang="en-US" dirty="0" smtClean="0"/>
              <a:t>and cognitive decline</a:t>
            </a:r>
            <a:endParaRPr lang="en-US" dirty="0"/>
          </a:p>
        </p:txBody>
      </p:sp>
      <p:sp>
        <p:nvSpPr>
          <p:cNvPr id="3" name="Content Placeholder 2"/>
          <p:cNvSpPr>
            <a:spLocks noGrp="1"/>
          </p:cNvSpPr>
          <p:nvPr>
            <p:ph idx="1"/>
          </p:nvPr>
        </p:nvSpPr>
        <p:spPr>
          <a:xfrm>
            <a:off x="457200" y="1600200"/>
            <a:ext cx="7640918" cy="4525963"/>
          </a:xfrm>
        </p:spPr>
        <p:txBody>
          <a:bodyPr>
            <a:normAutofit/>
          </a:bodyPr>
          <a:lstStyle/>
          <a:p>
            <a:r>
              <a:rPr lang="en-US" sz="2400" dirty="0" smtClean="0"/>
              <a:t>MoCA evaluates executive function, orientation, </a:t>
            </a:r>
            <a:r>
              <a:rPr lang="en-US" sz="2400" dirty="0" err="1" smtClean="0"/>
              <a:t>visuospatial</a:t>
            </a:r>
            <a:r>
              <a:rPr lang="en-US" sz="2400" dirty="0" smtClean="0"/>
              <a:t> skills, naming, attention, language, and delayed </a:t>
            </a:r>
            <a:r>
              <a:rPr lang="en-US" sz="2400" dirty="0"/>
              <a:t>memory </a:t>
            </a:r>
            <a:r>
              <a:rPr lang="en-US" sz="2400" dirty="0" smtClean="0"/>
              <a:t>(</a:t>
            </a:r>
            <a:r>
              <a:rPr lang="en-US" sz="2400" dirty="0" err="1" smtClean="0"/>
              <a:t>Nasreddine</a:t>
            </a:r>
            <a:r>
              <a:rPr lang="en-US" sz="2400" dirty="0" smtClean="0"/>
              <a:t> </a:t>
            </a:r>
            <a:r>
              <a:rPr lang="en-US" sz="2400" dirty="0"/>
              <a:t>et al., </a:t>
            </a:r>
            <a:r>
              <a:rPr lang="en-US" sz="2400" dirty="0" smtClean="0"/>
              <a:t>2005)</a:t>
            </a:r>
          </a:p>
          <a:p>
            <a:endParaRPr lang="en-US" sz="2400" dirty="0" smtClean="0"/>
          </a:p>
          <a:p>
            <a:r>
              <a:rPr lang="en-US" sz="2400" dirty="0" smtClean="0"/>
              <a:t>More sensitive than the Mini-Mental State Examination (MMSE) in detecting cognitive decline </a:t>
            </a:r>
            <a:r>
              <a:rPr lang="en-US" sz="2400" dirty="0"/>
              <a:t>(</a:t>
            </a:r>
            <a:r>
              <a:rPr lang="en-US" sz="2400" dirty="0" err="1"/>
              <a:t>Markwick</a:t>
            </a:r>
            <a:r>
              <a:rPr lang="en-US" sz="2400" dirty="0"/>
              <a:t> et al., </a:t>
            </a:r>
            <a:r>
              <a:rPr lang="en-US" sz="2400" dirty="0" smtClean="0"/>
              <a:t>2012)</a:t>
            </a:r>
          </a:p>
          <a:p>
            <a:endParaRPr lang="en-US" sz="2400" dirty="0"/>
          </a:p>
          <a:p>
            <a:r>
              <a:rPr lang="en-US" sz="2400" dirty="0" smtClean="0"/>
              <a:t>Participants were categorized as “at risk” if they tested below the recommended cut-off score of 26 points (out of 30)</a:t>
            </a:r>
          </a:p>
          <a:p>
            <a:endParaRPr lang="en-US" sz="2400" dirty="0"/>
          </a:p>
        </p:txBody>
      </p:sp>
      <p:sp>
        <p:nvSpPr>
          <p:cNvPr id="4" name="TextBox 3"/>
          <p:cNvSpPr txBox="1"/>
          <p:nvPr/>
        </p:nvSpPr>
        <p:spPr>
          <a:xfrm>
            <a:off x="4616057" y="6396827"/>
            <a:ext cx="4384959" cy="369332"/>
          </a:xfrm>
          <a:prstGeom prst="rect">
            <a:avLst/>
          </a:prstGeom>
          <a:noFill/>
        </p:spPr>
        <p:txBody>
          <a:bodyPr wrap="none" rtlCol="0">
            <a:spAutoFit/>
          </a:bodyPr>
          <a:lstStyle/>
          <a:p>
            <a:r>
              <a:rPr lang="en-US" dirty="0" smtClean="0"/>
              <a:t>Olsen, </a:t>
            </a:r>
            <a:r>
              <a:rPr lang="en-US" dirty="0" err="1" smtClean="0"/>
              <a:t>Yeung</a:t>
            </a:r>
            <a:r>
              <a:rPr lang="en-US" dirty="0" smtClean="0"/>
              <a:t>, et al., </a:t>
            </a:r>
            <a:r>
              <a:rPr lang="en-US" i="1" dirty="0" err="1" smtClean="0"/>
              <a:t>Neurobio</a:t>
            </a:r>
            <a:r>
              <a:rPr lang="en-US" i="1" dirty="0" smtClean="0"/>
              <a:t> Aging</a:t>
            </a:r>
            <a:r>
              <a:rPr lang="en-US" dirty="0" smtClean="0"/>
              <a:t>, in press</a:t>
            </a:r>
            <a:endParaRPr lang="en-US" dirty="0"/>
          </a:p>
        </p:txBody>
      </p:sp>
    </p:spTree>
    <p:extLst>
      <p:ext uri="{BB962C8B-B14F-4D97-AF65-F5344CB8AC3E}">
        <p14:creationId xmlns:p14="http://schemas.microsoft.com/office/powerpoint/2010/main" val="71283671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3286</TotalTime>
  <Words>1138</Words>
  <Application>Microsoft Macintosh PowerPoint</Application>
  <PresentationFormat>On-screen Show (4:3)</PresentationFormat>
  <Paragraphs>190</Paragraphs>
  <Slides>30</Slides>
  <Notes>5</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Medial temporal lobe measurements and cognitive decline</vt:lpstr>
      <vt:lpstr>Hippocampal and medial temporal lobe (MTL) subregions</vt:lpstr>
      <vt:lpstr>Organization of the medial temporal lobe</vt:lpstr>
      <vt:lpstr>Organization of the medial temporal lobe</vt:lpstr>
      <vt:lpstr>Where does Alzheimer’s disease originate?</vt:lpstr>
      <vt:lpstr>Where is ‘transentorhinal’ cortex?</vt:lpstr>
      <vt:lpstr>ERC cortex subregions defined by functional connectivity</vt:lpstr>
      <vt:lpstr>Study details</vt:lpstr>
      <vt:lpstr>MoCA and cognitive decline</vt:lpstr>
      <vt:lpstr>PowerPoint Presentation</vt:lpstr>
      <vt:lpstr>Neuropsychological battery</vt:lpstr>
      <vt:lpstr>Memory in daily life</vt:lpstr>
      <vt:lpstr>Medial temporal lobe and memory</vt:lpstr>
      <vt:lpstr>Neuropsychological performance</vt:lpstr>
      <vt:lpstr>Results: Group differences</vt:lpstr>
      <vt:lpstr>Results: correlation with MoCA</vt:lpstr>
      <vt:lpstr>Multivariate analysis (PLS)</vt:lpstr>
      <vt:lpstr>Multivariate analysis (PLS)</vt:lpstr>
      <vt:lpstr>Global neuroimaging measurements</vt:lpstr>
      <vt:lpstr>Conclusions</vt:lpstr>
      <vt:lpstr>Topological approaches to structural neuroimaging data?</vt:lpstr>
      <vt:lpstr>Topological methods and cortical thickness</vt:lpstr>
      <vt:lpstr>Medial temporal lobe and memory</vt:lpstr>
      <vt:lpstr>Developmental amnesia cases</vt:lpstr>
      <vt:lpstr>Bilateral reductions of hippocampal volume</vt:lpstr>
      <vt:lpstr>Developmental amnesia case: H.C.</vt:lpstr>
      <vt:lpstr>Developmental amnesia case N.C.</vt:lpstr>
      <vt:lpstr>MTL-thalamic connectivity (or Papez circuit)</vt:lpstr>
      <vt:lpstr>PFC and MTL coupling modulated by thalamic subregions?</vt:lpstr>
      <vt:lpstr>Topological approaches to structural neuroimaging data?</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Medial temporal lobe measurements and cognitive decline</dc:title>
  <dc:creator>Rosanna</dc:creator>
  <cp:lastModifiedBy>Rosanna Olsen</cp:lastModifiedBy>
  <cp:revision>20</cp:revision>
  <dcterms:created xsi:type="dcterms:W3CDTF">2017-05-05T20:18:53Z</dcterms:created>
  <dcterms:modified xsi:type="dcterms:W3CDTF">2017-05-11T05:41:24Z</dcterms:modified>
</cp:coreProperties>
</file>