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3.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1"/>
  </p:notesMasterIdLst>
  <p:sldIdLst>
    <p:sldId id="298" r:id="rId2"/>
    <p:sldId id="342" r:id="rId3"/>
    <p:sldId id="346" r:id="rId4"/>
    <p:sldId id="344" r:id="rId5"/>
    <p:sldId id="299" r:id="rId6"/>
    <p:sldId id="328" r:id="rId7"/>
    <p:sldId id="325" r:id="rId8"/>
    <p:sldId id="319" r:id="rId9"/>
    <p:sldId id="329" r:id="rId10"/>
    <p:sldId id="326" r:id="rId11"/>
    <p:sldId id="347" r:id="rId12"/>
    <p:sldId id="302" r:id="rId13"/>
    <p:sldId id="331" r:id="rId14"/>
    <p:sldId id="330" r:id="rId15"/>
    <p:sldId id="303" r:id="rId16"/>
    <p:sldId id="304" r:id="rId17"/>
    <p:sldId id="305" r:id="rId18"/>
    <p:sldId id="307" r:id="rId19"/>
    <p:sldId id="306" r:id="rId20"/>
    <p:sldId id="308" r:id="rId21"/>
    <p:sldId id="310" r:id="rId22"/>
    <p:sldId id="311" r:id="rId23"/>
    <p:sldId id="333" r:id="rId24"/>
    <p:sldId id="335" r:id="rId25"/>
    <p:sldId id="336" r:id="rId26"/>
    <p:sldId id="337" r:id="rId27"/>
    <p:sldId id="340" r:id="rId28"/>
    <p:sldId id="317" r:id="rId29"/>
    <p:sldId id="327" r:id="rId30"/>
    <p:sldId id="313" r:id="rId31"/>
    <p:sldId id="332" r:id="rId32"/>
    <p:sldId id="314" r:id="rId33"/>
    <p:sldId id="334" r:id="rId34"/>
    <p:sldId id="323" r:id="rId35"/>
    <p:sldId id="338" r:id="rId36"/>
    <p:sldId id="339" r:id="rId37"/>
    <p:sldId id="341" r:id="rId38"/>
    <p:sldId id="345" r:id="rId39"/>
    <p:sldId id="300" r:id="rId40"/>
    <p:sldId id="322" r:id="rId41"/>
    <p:sldId id="324" r:id="rId42"/>
    <p:sldId id="321" r:id="rId43"/>
    <p:sldId id="301" r:id="rId44"/>
    <p:sldId id="309" r:id="rId45"/>
    <p:sldId id="316" r:id="rId46"/>
    <p:sldId id="315" r:id="rId47"/>
    <p:sldId id="318" r:id="rId48"/>
    <p:sldId id="343" r:id="rId49"/>
    <p:sldId id="320" r:id="rId50"/>
  </p:sldIdLst>
  <p:sldSz cx="9721850" cy="6840538"/>
  <p:notesSz cx="6858000" cy="9144000"/>
  <p:defaultTextStyle>
    <a:defPPr>
      <a:defRPr lang="zh-CN"/>
    </a:defPPr>
    <a:lvl1pPr algn="l" defTabSz="904875" rtl="0" fontAlgn="base">
      <a:spcBef>
        <a:spcPct val="0"/>
      </a:spcBef>
      <a:spcAft>
        <a:spcPct val="0"/>
      </a:spcAft>
      <a:defRPr kern="1200">
        <a:solidFill>
          <a:schemeClr val="tx1"/>
        </a:solidFill>
        <a:latin typeface="Arial" pitchFamily="34" charset="0"/>
        <a:ea typeface="宋体" pitchFamily="2" charset="-122"/>
        <a:cs typeface="+mn-cs"/>
      </a:defRPr>
    </a:lvl1pPr>
    <a:lvl2pPr marL="452438" indent="4763" algn="l" defTabSz="904875" rtl="0" fontAlgn="base">
      <a:spcBef>
        <a:spcPct val="0"/>
      </a:spcBef>
      <a:spcAft>
        <a:spcPct val="0"/>
      </a:spcAft>
      <a:defRPr kern="1200">
        <a:solidFill>
          <a:schemeClr val="tx1"/>
        </a:solidFill>
        <a:latin typeface="Arial" pitchFamily="34" charset="0"/>
        <a:ea typeface="宋体" pitchFamily="2" charset="-122"/>
        <a:cs typeface="+mn-cs"/>
      </a:defRPr>
    </a:lvl2pPr>
    <a:lvl3pPr marL="904875" indent="9525" algn="l" defTabSz="904875" rtl="0" fontAlgn="base">
      <a:spcBef>
        <a:spcPct val="0"/>
      </a:spcBef>
      <a:spcAft>
        <a:spcPct val="0"/>
      </a:spcAft>
      <a:defRPr kern="1200">
        <a:solidFill>
          <a:schemeClr val="tx1"/>
        </a:solidFill>
        <a:latin typeface="Arial" pitchFamily="34" charset="0"/>
        <a:ea typeface="宋体" pitchFamily="2" charset="-122"/>
        <a:cs typeface="+mn-cs"/>
      </a:defRPr>
    </a:lvl3pPr>
    <a:lvl4pPr marL="1357313" indent="14288" algn="l" defTabSz="904875" rtl="0" fontAlgn="base">
      <a:spcBef>
        <a:spcPct val="0"/>
      </a:spcBef>
      <a:spcAft>
        <a:spcPct val="0"/>
      </a:spcAft>
      <a:defRPr kern="1200">
        <a:solidFill>
          <a:schemeClr val="tx1"/>
        </a:solidFill>
        <a:latin typeface="Arial" pitchFamily="34" charset="0"/>
        <a:ea typeface="宋体" pitchFamily="2" charset="-122"/>
        <a:cs typeface="+mn-cs"/>
      </a:defRPr>
    </a:lvl4pPr>
    <a:lvl5pPr marL="1809750" indent="19050" algn="l" defTabSz="904875"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6C8"/>
    <a:srgbClr val="0033CC"/>
    <a:srgbClr val="0000CC"/>
    <a:srgbClr val="003399"/>
    <a:srgbClr val="0066CC"/>
    <a:srgbClr val="CC0000"/>
    <a:srgbClr val="669900"/>
    <a:srgbClr val="0000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2" autoAdjust="0"/>
    <p:restoredTop sz="84640" autoAdjust="0"/>
  </p:normalViewPr>
  <p:slideViewPr>
    <p:cSldViewPr>
      <p:cViewPr varScale="1">
        <p:scale>
          <a:sx n="93" d="100"/>
          <a:sy n="93" d="100"/>
        </p:scale>
        <p:origin x="-1344" y="-112"/>
      </p:cViewPr>
      <p:guideLst>
        <p:guide orient="horz" pos="2155"/>
        <p:guide pos="3063"/>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宋体" pitchFamily="2" charset="-122"/>
                <a:cs typeface="+mn-cs"/>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42218EA-0526-473D-9675-EC71693E0D10}" type="datetimeFigureOut">
              <a:rPr lang="zh-CN" altLang="en-US"/>
              <a:pPr/>
              <a:t>17-11-23</a:t>
            </a:fld>
            <a:endParaRPr lang="zh-CN" altLang="en-US"/>
          </a:p>
        </p:txBody>
      </p:sp>
      <p:sp>
        <p:nvSpPr>
          <p:cNvPr id="4" name="幻灯片图像占位符 3"/>
          <p:cNvSpPr>
            <a:spLocks noGrp="1" noRot="1" noChangeAspect="1"/>
          </p:cNvSpPr>
          <p:nvPr>
            <p:ph type="sldImg" idx="2"/>
          </p:nvPr>
        </p:nvSpPr>
        <p:spPr>
          <a:xfrm>
            <a:off x="993775" y="685800"/>
            <a:ext cx="487045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宋体" pitchFamily="2" charset="-122"/>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E653526-2B02-44ED-8C28-16EDCF7B3BE5}" type="slidenum">
              <a:rPr lang="zh-CN" altLang="en-US"/>
              <a:pPr/>
              <a:t>‹#›</a:t>
            </a:fld>
            <a:endParaRPr lang="zh-CN" altLang="en-US"/>
          </a:p>
        </p:txBody>
      </p:sp>
    </p:spTree>
    <p:extLst>
      <p:ext uri="{BB962C8B-B14F-4D97-AF65-F5344CB8AC3E}">
        <p14:creationId xmlns:p14="http://schemas.microsoft.com/office/powerpoint/2010/main" val="10173106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宋体" charset="0"/>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0" lang="en-US" altLang="zh-CN" smtClean="0"/>
              <a:t>Ladies and Gentleman, Good afternoon. In my presentation, I would talk about the initial errors most likely to cause a significant SPB for two types of El Nino events.</a:t>
            </a:r>
            <a:endParaRPr kumimoji="0" lang="zh-CN" altLang="en-US" smtClean="0"/>
          </a:p>
          <a:p>
            <a:endParaRPr lang="zh-CN" altLang="en-US" smtClean="0"/>
          </a:p>
        </p:txBody>
      </p:sp>
      <p:sp>
        <p:nvSpPr>
          <p:cNvPr id="16387" name="幻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fld id="{8F4A4BB3-9F48-4097-A5C4-85DFDD69A56C}" type="slidenum">
              <a:rPr kumimoji="0" lang="zh-CN" altLang="en-US" sz="1200"/>
              <a:pPr/>
              <a:t>1</a:t>
            </a:fld>
            <a:endParaRPr kumimoji="0"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From the definition</a:t>
            </a:r>
            <a:r>
              <a:rPr kumimoji="1" lang="en-US" altLang="zh-CN" baseline="0" dirty="0" smtClean="0"/>
              <a:t> of target observation, we can see that …… . So how to ,..  . Particularl</a:t>
            </a:r>
            <a:r>
              <a:rPr kumimoji="1" lang="en-US" altLang="zh-CN" dirty="0" smtClean="0"/>
              <a:t>y,</a:t>
            </a:r>
            <a:r>
              <a:rPr kumimoji="1" lang="en-US" altLang="zh-CN" baseline="0" dirty="0" smtClean="0"/>
              <a:t> for the </a:t>
            </a:r>
            <a:r>
              <a:rPr kumimoji="1" lang="en-US" altLang="zh-CN" dirty="0" smtClean="0"/>
              <a:t>new type of </a:t>
            </a:r>
            <a:r>
              <a:rPr kumimoji="1" lang="en-US" altLang="zh-CN" baseline="0" dirty="0" smtClean="0"/>
              <a:t>CP, its frequently occurring increases the challenge of ENSO predictions. </a:t>
            </a:r>
            <a:endParaRPr kumimoji="1" lang="zh-CN" altLang="en-US" dirty="0"/>
          </a:p>
        </p:txBody>
      </p:sp>
      <p:sp>
        <p:nvSpPr>
          <p:cNvPr id="4" name="幻灯片编号占位符 3"/>
          <p:cNvSpPr>
            <a:spLocks noGrp="1"/>
          </p:cNvSpPr>
          <p:nvPr>
            <p:ph type="sldNum" sz="quarter" idx="10"/>
          </p:nvPr>
        </p:nvSpPr>
        <p:spPr/>
        <p:txBody>
          <a:bodyPr/>
          <a:lstStyle/>
          <a:p>
            <a:fld id="{EE653526-2B02-44ED-8C28-16EDCF7B3BE5}" type="slidenum">
              <a:rPr lang="zh-CN" altLang="en-US" smtClean="0"/>
              <a:pPr/>
              <a:t>10</a:t>
            </a:fld>
            <a:endParaRPr lang="zh-CN" altLang="en-US"/>
          </a:p>
        </p:txBody>
      </p:sp>
    </p:spTree>
    <p:extLst>
      <p:ext uri="{BB962C8B-B14F-4D97-AF65-F5344CB8AC3E}">
        <p14:creationId xmlns:p14="http://schemas.microsoft.com/office/powerpoint/2010/main" val="3734246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To improving</a:t>
            </a:r>
            <a:r>
              <a:rPr kumimoji="1" lang="en-US" altLang="zh-CN" baseline="0" dirty="0" smtClean="0"/>
              <a:t> the forecast skill of two types of El Nino events, a new tropical observational strategy has been suggested to optimizing the TOGA/TAO.SO this new observational strategy further emphasized the importance of additional observations. So where the additional observations should be preferentially deployed? Actually the target observation may provide useful information for TPOS2020.</a:t>
            </a:r>
            <a:endParaRPr kumimoji="1" lang="zh-CN" altLang="en-US" dirty="0"/>
          </a:p>
        </p:txBody>
      </p:sp>
      <p:sp>
        <p:nvSpPr>
          <p:cNvPr id="4" name="幻灯片编号占位符 3"/>
          <p:cNvSpPr>
            <a:spLocks noGrp="1"/>
          </p:cNvSpPr>
          <p:nvPr>
            <p:ph type="sldNum" sz="quarter" idx="10"/>
          </p:nvPr>
        </p:nvSpPr>
        <p:spPr/>
        <p:txBody>
          <a:bodyPr/>
          <a:lstStyle/>
          <a:p>
            <a:fld id="{EE653526-2B02-44ED-8C28-16EDCF7B3BE5}" type="slidenum">
              <a:rPr lang="zh-CN" altLang="en-US" smtClean="0"/>
              <a:pPr/>
              <a:t>11</a:t>
            </a:fld>
            <a:endParaRPr lang="zh-CN" altLang="en-US"/>
          </a:p>
        </p:txBody>
      </p:sp>
    </p:spTree>
    <p:extLst>
      <p:ext uri="{BB962C8B-B14F-4D97-AF65-F5344CB8AC3E}">
        <p14:creationId xmlns:p14="http://schemas.microsoft.com/office/powerpoint/2010/main" val="2362702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t>In this study, we have the questions in this study: </a:t>
            </a:r>
            <a:endParaRPr lang="zh-CN" altLang="en-US" dirty="0" smtClean="0"/>
          </a:p>
        </p:txBody>
      </p:sp>
      <p:sp>
        <p:nvSpPr>
          <p:cNvPr id="28675" name="幻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fld id="{93A4D753-89D5-4AA3-91C9-D840F9653020}" type="slidenum">
              <a:rPr kumimoji="0" lang="zh-CN" altLang="en-US" sz="1200"/>
              <a:pPr/>
              <a:t>12</a:t>
            </a:fld>
            <a:endParaRPr kumimoji="0" lang="zh-CN"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3775" y="685800"/>
            <a:ext cx="4870450" cy="3429000"/>
          </a:xfrm>
        </p:spPr>
      </p:sp>
      <p:sp>
        <p:nvSpPr>
          <p:cNvPr id="3" name="备注占位符 2"/>
          <p:cNvSpPr>
            <a:spLocks noGrp="1"/>
          </p:cNvSpPr>
          <p:nvPr>
            <p:ph type="body" idx="1"/>
          </p:nvPr>
        </p:nvSpPr>
        <p:spPr/>
        <p:txBody>
          <a:bodyPr/>
          <a:lstStyle/>
          <a:p>
            <a:r>
              <a:rPr lang="en-US" altLang="zh-CN" dirty="0" smtClean="0"/>
              <a:t>Here, this is </a:t>
            </a:r>
            <a:r>
              <a:rPr lang="en-US" altLang="zh-CN" baseline="0" dirty="0" smtClean="0"/>
              <a:t>the model used in the present study. The </a:t>
            </a:r>
            <a:r>
              <a:rPr lang="en-US" altLang="zh-CN" baseline="0" dirty="0" err="1" smtClean="0"/>
              <a:t>Zebiak</a:t>
            </a:r>
            <a:r>
              <a:rPr lang="en-US" altLang="zh-CN" baseline="0" dirty="0" smtClean="0"/>
              <a:t>-Cane model is ……, which is the first ….., and has been widely used in ENSO predictions and predictability.</a:t>
            </a:r>
            <a:endParaRPr lang="zh-CN" altLang="en-US" dirty="0"/>
          </a:p>
        </p:txBody>
      </p:sp>
      <p:sp>
        <p:nvSpPr>
          <p:cNvPr id="4" name="灯片编号占位符 3"/>
          <p:cNvSpPr>
            <a:spLocks noGrp="1"/>
          </p:cNvSpPr>
          <p:nvPr>
            <p:ph type="sldNum" sz="quarter" idx="10"/>
          </p:nvPr>
        </p:nvSpPr>
        <p:spPr/>
        <p:txBody>
          <a:bodyPr/>
          <a:lstStyle/>
          <a:p>
            <a:pPr>
              <a:defRPr/>
            </a:pPr>
            <a:fld id="{660A8574-32E0-490E-9355-A1C6FD7862BA}" type="slidenum">
              <a:rPr lang="zh-CN" altLang="en-US" smtClean="0"/>
              <a:pPr>
                <a:defRPr/>
              </a:pPr>
              <a:t>13</a:t>
            </a:fld>
            <a:endParaRPr lang="zh-CN" altLang="en-US"/>
          </a:p>
        </p:txBody>
      </p:sp>
    </p:spTree>
    <p:extLst>
      <p:ext uri="{BB962C8B-B14F-4D97-AF65-F5344CB8AC3E}">
        <p14:creationId xmlns:p14="http://schemas.microsoft.com/office/powerpoint/2010/main" val="3870772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The present</a:t>
            </a:r>
            <a:r>
              <a:rPr kumimoji="1" lang="en-US" altLang="zh-CN" baseline="0" dirty="0" smtClean="0"/>
              <a:t> study focus on two types of El Nino events. But we know most climate models can only reproduce EP-El Nino well, but fails to generate CP-El Nino. The </a:t>
            </a:r>
            <a:r>
              <a:rPr kumimoji="1" lang="en-US" altLang="zh-CN" baseline="0" dirty="0" err="1" smtClean="0"/>
              <a:t>Zebiak</a:t>
            </a:r>
            <a:r>
              <a:rPr kumimoji="1" lang="en-US" altLang="zh-CN" baseline="0" dirty="0" smtClean="0"/>
              <a:t>-Cane model is also in this case. This is certainly due to the effect of model errors. This study used an approach of optimal forcing vector to correct the model and finally reproduce the observed two types of El Nino events. So it seems that the corrected ZC model can reproduce the two types of El Nino events, so as to be a platform for studying target observations for two types of El Nino predictions. Exactly, the corrected ZC model is based on the </a:t>
            </a:r>
            <a:r>
              <a:rPr kumimoji="1" lang="en-US" altLang="zh-CN" baseline="0" dirty="0" err="1" smtClean="0"/>
              <a:t>Zebiak</a:t>
            </a:r>
            <a:r>
              <a:rPr kumimoji="1" lang="en-US" altLang="zh-CN" baseline="0" dirty="0" smtClean="0"/>
              <a:t>-Cane model. An external forcing is added to the temperature equation of the model and make the model simulation closest to the observations.</a:t>
            </a:r>
            <a:endParaRPr kumimoji="1" lang="zh-CN" altLang="en-US" dirty="0"/>
          </a:p>
        </p:txBody>
      </p:sp>
      <p:sp>
        <p:nvSpPr>
          <p:cNvPr id="4" name="幻灯片编号占位符 3"/>
          <p:cNvSpPr>
            <a:spLocks noGrp="1"/>
          </p:cNvSpPr>
          <p:nvPr>
            <p:ph type="sldNum" sz="quarter" idx="10"/>
          </p:nvPr>
        </p:nvSpPr>
        <p:spPr/>
        <p:txBody>
          <a:bodyPr/>
          <a:lstStyle/>
          <a:p>
            <a:fld id="{EE653526-2B02-44ED-8C28-16EDCF7B3BE5}" type="slidenum">
              <a:rPr lang="zh-CN" altLang="en-US" smtClean="0"/>
              <a:pPr/>
              <a:t>14</a:t>
            </a:fld>
            <a:endParaRPr lang="zh-CN" altLang="en-US"/>
          </a:p>
        </p:txBody>
      </p:sp>
    </p:spTree>
    <p:extLst>
      <p:ext uri="{BB962C8B-B14F-4D97-AF65-F5344CB8AC3E}">
        <p14:creationId xmlns:p14="http://schemas.microsoft.com/office/powerpoint/2010/main" val="625058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t>Our purpose is to find the optimal observational layout and the target observation can provide useful information.</a:t>
            </a:r>
            <a:r>
              <a:rPr lang="en-US" altLang="zh-CN" baseline="0" dirty="0" smtClean="0"/>
              <a:t> We know, the key of the target observation is to find the sensitive areas. The sensitive areas mean that the initial errors in the sensitive areas contributes most to the prediction errors. That is to say, the prediction errors are most sensitive to the initial errors in the sensitive areas. So to find the most sensitive areas</a:t>
            </a:r>
            <a:r>
              <a:rPr lang="en-US" altLang="zh-CN" dirty="0" smtClean="0"/>
              <a:t>, we use the approach of conditional nonlinear optimal perturbation. For short, CNOP. The CNOP can be obtained by this optimization problem, where MT is the nonlinear propagator of a model and U_0 is the initial value of events to be predicted and u_0 is initial error. This inequality is constraint condition, which is used to constrain the amplitude of initial errors. The CNOP represents the initial error that cause the largest prediction error at prediction time. Therefore, the CNOP-type errors are</a:t>
            </a:r>
            <a:r>
              <a:rPr lang="en-US" altLang="zh-CN" baseline="0" dirty="0" smtClean="0"/>
              <a:t> the most sensitive initial errors.</a:t>
            </a:r>
            <a:endParaRPr lang="zh-CN" altLang="en-US" dirty="0" smtClean="0"/>
          </a:p>
        </p:txBody>
      </p:sp>
      <p:sp>
        <p:nvSpPr>
          <p:cNvPr id="30723" name="幻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fld id="{5484DECA-A1CB-4526-BC93-9B87D7A89B74}" type="slidenum">
              <a:rPr kumimoji="0" lang="zh-CN" altLang="en-US" sz="1200"/>
              <a:pPr/>
              <a:t>15</a:t>
            </a:fld>
            <a:endParaRPr kumimoji="0" lang="zh-CN"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t>These are the reference state </a:t>
            </a:r>
            <a:r>
              <a:rPr lang="en-US" altLang="zh-CN" baseline="0" dirty="0" smtClean="0"/>
              <a:t>CP- and EP-El Nino events reproduced by </a:t>
            </a:r>
            <a:r>
              <a:rPr lang="en-US" altLang="zh-CN" dirty="0" smtClean="0"/>
              <a:t>the </a:t>
            </a:r>
            <a:r>
              <a:rPr lang="en-US" altLang="zh-CN" dirty="0" err="1" smtClean="0"/>
              <a:t>Zebiak</a:t>
            </a:r>
            <a:r>
              <a:rPr lang="en-US" altLang="zh-CN" dirty="0" smtClean="0"/>
              <a:t>-cane model and the OFV approach. There are three CP- and three EP-El Nino events. Now we predict these El Nino</a:t>
            </a:r>
            <a:r>
              <a:rPr lang="en-US" altLang="zh-CN" baseline="0" dirty="0" smtClean="0"/>
              <a:t> events for one year lead time with the start month January and calculate the most sensitive initial errors by using CNOP.</a:t>
            </a:r>
            <a:r>
              <a:rPr lang="en-US" altLang="zh-CN" dirty="0" smtClean="0"/>
              <a:t> </a:t>
            </a:r>
            <a:endParaRPr lang="zh-CN" altLang="en-US" dirty="0" smtClean="0"/>
          </a:p>
        </p:txBody>
      </p:sp>
      <p:sp>
        <p:nvSpPr>
          <p:cNvPr id="32771" name="幻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fld id="{188C9D9A-74E7-4841-837E-1C57EBE17A04}" type="slidenum">
              <a:rPr kumimoji="0" lang="zh-CN" altLang="en-US" sz="1200"/>
              <a:pPr/>
              <a:t>16</a:t>
            </a:fld>
            <a:endParaRPr kumimoji="0" lang="zh-CN"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t>Ok, this is the most sensitive initial errors described by CNOP-type errors for CP-El Nino events. They can be classified into two types. That is CP-type-1 and -2 errors. This is the SSTA component and this is the thermocline depth anomaly component. Both of these two errors cause much larger prediction errors for CP-El Nino events. </a:t>
            </a:r>
            <a:endParaRPr lang="zh-CN" altLang="en-US" dirty="0" smtClean="0"/>
          </a:p>
        </p:txBody>
      </p:sp>
      <p:sp>
        <p:nvSpPr>
          <p:cNvPr id="34819" name="幻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fld id="{F9FE3DAD-1895-493A-AF5C-183AA14990B2}" type="slidenum">
              <a:rPr kumimoji="0" lang="zh-CN" altLang="en-US" sz="1200"/>
              <a:pPr/>
              <a:t>17</a:t>
            </a:fld>
            <a:endParaRPr kumimoji="0" lang="zh-CN"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t>But we find that the CP-type-1 errors tend to make the CP-El Nino events to occur a significant SPB; while the CP-type-2 errors fail to result in a prominent SPB for CP-El Niño. Exactly, this figure shows the growth rate of prediction errors caused by CP-type-1 and -2 errors with start months being </a:t>
            </a:r>
            <a:r>
              <a:rPr lang="en-US" altLang="zh-CN" dirty="0" err="1" smtClean="0"/>
              <a:t>jan</a:t>
            </a:r>
            <a:r>
              <a:rPr lang="en-US" altLang="zh-CN" dirty="0" smtClean="0"/>
              <a:t>, Apr. Jul, and Oct. We can see that the CP-type-1 errors tend to grow significantly in AMJ and JAS, indicating a SPB occurring. But for the CP-type-2 errors, the seasons with the largest error growth rate are dependent on start months. The growth of the prediction errors caused by the CP-type-2 errors does not phase-lock to any season; this implies that SPB does not occur, despite generating a large prediction error.</a:t>
            </a:r>
            <a:endParaRPr lang="zh-CN" altLang="zh-CN" dirty="0" smtClean="0"/>
          </a:p>
          <a:p>
            <a:endParaRPr lang="zh-CN" altLang="en-US" dirty="0" smtClean="0"/>
          </a:p>
        </p:txBody>
      </p:sp>
      <p:sp>
        <p:nvSpPr>
          <p:cNvPr id="36867" name="幻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fld id="{CD55AE84-8EE9-41C7-8243-9EA40E7AF21B}" type="slidenum">
              <a:rPr kumimoji="0" lang="zh-CN" altLang="en-US" sz="1200"/>
              <a:pPr/>
              <a:t>18</a:t>
            </a:fld>
            <a:endParaRPr kumimoji="0" lang="zh-CN"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t>This figure shows the predicted SSTA. We find that these CP-El Nino events, due to the</a:t>
            </a:r>
            <a:r>
              <a:rPr lang="en-US" altLang="zh-CN" baseline="0" dirty="0" smtClean="0"/>
              <a:t> effect of CP-type-1 and -2 errors,</a:t>
            </a:r>
            <a:r>
              <a:rPr lang="en-US" altLang="zh-CN" dirty="0" smtClean="0"/>
              <a:t> are often predicted into EP-El Nino–like events. So  </a:t>
            </a:r>
            <a:endParaRPr lang="zh-CN" altLang="en-US" dirty="0" smtClean="0"/>
          </a:p>
        </p:txBody>
      </p:sp>
      <p:sp>
        <p:nvSpPr>
          <p:cNvPr id="38915" name="幻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fld id="{3899A5BF-FC8A-485A-9DF5-F65AE23F1B4A}" type="slidenum">
              <a:rPr kumimoji="0" lang="zh-CN" altLang="en-US" sz="1200"/>
              <a:pPr/>
              <a:t>19</a:t>
            </a:fld>
            <a:endParaRPr kumimoji="0"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We</a:t>
            </a:r>
            <a:r>
              <a:rPr kumimoji="1" lang="en-US" altLang="zh-CN" baseline="0" dirty="0" smtClean="0"/>
              <a:t> know the ENSO. It is the dominant inter-annual mode in the ocean-atmospheric system and includes the warm phase El Nino and cold phase La Nina. This picture shows the typical El Nino with warm SST center in equatorial east Pacific.</a:t>
            </a:r>
            <a:endParaRPr kumimoji="1" lang="zh-CN" altLang="en-US" dirty="0"/>
          </a:p>
        </p:txBody>
      </p:sp>
      <p:sp>
        <p:nvSpPr>
          <p:cNvPr id="4" name="幻灯片编号占位符 3"/>
          <p:cNvSpPr>
            <a:spLocks noGrp="1"/>
          </p:cNvSpPr>
          <p:nvPr>
            <p:ph type="sldNum" sz="quarter" idx="10"/>
          </p:nvPr>
        </p:nvSpPr>
        <p:spPr/>
        <p:txBody>
          <a:bodyPr/>
          <a:lstStyle/>
          <a:p>
            <a:fld id="{EE653526-2B02-44ED-8C28-16EDCF7B3BE5}" type="slidenum">
              <a:rPr lang="zh-CN" altLang="en-US" smtClean="0"/>
              <a:pPr/>
              <a:t>2</a:t>
            </a:fld>
            <a:endParaRPr lang="zh-CN" altLang="en-US"/>
          </a:p>
        </p:txBody>
      </p:sp>
    </p:spTree>
    <p:extLst>
      <p:ext uri="{BB962C8B-B14F-4D97-AF65-F5344CB8AC3E}">
        <p14:creationId xmlns:p14="http://schemas.microsoft.com/office/powerpoint/2010/main" val="1379316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These</a:t>
            </a:r>
            <a:r>
              <a:rPr kumimoji="1" lang="en-US" altLang="zh-CN" baseline="0" dirty="0" smtClean="0"/>
              <a:t> are the most sensitive errors for EP-El Nino events. EP-type-1 and -2 errors have almost opposite patterns. But both of them cause the largest prediction error for EP-El Nino events.</a:t>
            </a:r>
            <a:endParaRPr kumimoji="1" lang="zh-CN" altLang="en-US" dirty="0"/>
          </a:p>
        </p:txBody>
      </p:sp>
      <p:sp>
        <p:nvSpPr>
          <p:cNvPr id="4" name="幻灯片编号占位符 3"/>
          <p:cNvSpPr>
            <a:spLocks noGrp="1"/>
          </p:cNvSpPr>
          <p:nvPr>
            <p:ph type="sldNum" sz="quarter" idx="10"/>
          </p:nvPr>
        </p:nvSpPr>
        <p:spPr/>
        <p:txBody>
          <a:bodyPr/>
          <a:lstStyle/>
          <a:p>
            <a:fld id="{EE653526-2B02-44ED-8C28-16EDCF7B3BE5}" type="slidenum">
              <a:rPr lang="zh-CN" altLang="en-US" smtClean="0"/>
              <a:pPr/>
              <a:t>20</a:t>
            </a:fld>
            <a:endParaRPr lang="zh-CN" altLang="en-US"/>
          </a:p>
        </p:txBody>
      </p:sp>
    </p:spTree>
    <p:extLst>
      <p:ext uri="{BB962C8B-B14F-4D97-AF65-F5344CB8AC3E}">
        <p14:creationId xmlns:p14="http://schemas.microsoft.com/office/powerpoint/2010/main" val="1042617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Furthermore, both of</a:t>
            </a:r>
            <a:r>
              <a:rPr kumimoji="1" lang="en-US" altLang="zh-CN" baseline="0" dirty="0" smtClean="0"/>
              <a:t> them cause a significant SPB for EP. This result is different from CP: as we showed, CP also has two types of most sensitive initial errors CP-type-1 and -2 errors, but CP-type-1 …. We have show that the CP-type-1 and -2 make the   </a:t>
            </a:r>
            <a:r>
              <a:rPr kumimoji="1" lang="en-US" altLang="zh-CN" dirty="0" smtClean="0"/>
              <a:t> </a:t>
            </a:r>
            <a:endParaRPr kumimoji="1" lang="zh-CN" altLang="en-US" dirty="0"/>
          </a:p>
        </p:txBody>
      </p:sp>
      <p:sp>
        <p:nvSpPr>
          <p:cNvPr id="4" name="幻灯片编号占位符 3"/>
          <p:cNvSpPr>
            <a:spLocks noGrp="1"/>
          </p:cNvSpPr>
          <p:nvPr>
            <p:ph type="sldNum" sz="quarter" idx="10"/>
          </p:nvPr>
        </p:nvSpPr>
        <p:spPr/>
        <p:txBody>
          <a:bodyPr/>
          <a:lstStyle/>
          <a:p>
            <a:fld id="{EE653526-2B02-44ED-8C28-16EDCF7B3BE5}" type="slidenum">
              <a:rPr lang="zh-CN" altLang="en-US" smtClean="0"/>
              <a:pPr/>
              <a:t>21</a:t>
            </a:fld>
            <a:endParaRPr lang="zh-CN" altLang="en-US"/>
          </a:p>
        </p:txBody>
      </p:sp>
    </p:spTree>
    <p:extLst>
      <p:ext uri="{BB962C8B-B14F-4D97-AF65-F5344CB8AC3E}">
        <p14:creationId xmlns:p14="http://schemas.microsoft.com/office/powerpoint/2010/main" val="487327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These results</a:t>
            </a:r>
            <a:r>
              <a:rPr kumimoji="1" lang="en-US" altLang="zh-CN" baseline="0" dirty="0" smtClean="0"/>
              <a:t> are for the predictions with the start month January. Actually, when we calculate the most sensitive errors for the predictions with other start months. And we find that….  </a:t>
            </a:r>
            <a:endParaRPr kumimoji="1" lang="zh-CN" altLang="en-US" dirty="0"/>
          </a:p>
        </p:txBody>
      </p:sp>
      <p:sp>
        <p:nvSpPr>
          <p:cNvPr id="4" name="幻灯片编号占位符 3"/>
          <p:cNvSpPr>
            <a:spLocks noGrp="1"/>
          </p:cNvSpPr>
          <p:nvPr>
            <p:ph type="sldNum" sz="quarter" idx="10"/>
          </p:nvPr>
        </p:nvSpPr>
        <p:spPr/>
        <p:txBody>
          <a:bodyPr/>
          <a:lstStyle/>
          <a:p>
            <a:fld id="{EE653526-2B02-44ED-8C28-16EDCF7B3BE5}" type="slidenum">
              <a:rPr lang="zh-CN" altLang="en-US" smtClean="0"/>
              <a:pPr/>
              <a:t>22</a:t>
            </a:fld>
            <a:endParaRPr lang="zh-CN" altLang="en-US"/>
          </a:p>
        </p:txBody>
      </p:sp>
    </p:spTree>
    <p:extLst>
      <p:ext uri="{BB962C8B-B14F-4D97-AF65-F5344CB8AC3E}">
        <p14:creationId xmlns:p14="http://schemas.microsoft.com/office/powerpoint/2010/main" val="252395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The EP-</a:t>
            </a:r>
            <a:r>
              <a:rPr kumimoji="1" lang="en-US" altLang="zh-CN" baseline="0" dirty="0" smtClean="0"/>
              <a:t> and CP-El Nino events have the most sensitive error of similar structure. And the SSTA component presents its west pole westward with the start month changing from Jan, through April and Jul, to Oct. We notice that these errors mainly centralize in few regions, which indicates that the initial errors in these regions contribute to most of the prediction errors for two types of El Nino events and the prediction errors for two types of El Nino events are most sensitive to the initial errors in these regions. SO if we are preferentially increase additional observations in these regions and assimilate them to the model initial fields, the forecast skill for both two types of El Nino could be greatly improved. Such regions represent the sensitive areas for two types of El Nino events.  From this figure, we can see that the sensitive areas are dependent of the start months of predictions.</a:t>
            </a:r>
          </a:p>
          <a:p>
            <a:endParaRPr kumimoji="1" lang="en-US" altLang="zh-CN" baseline="0" dirty="0" smtClean="0"/>
          </a:p>
          <a:p>
            <a:endParaRPr kumimoji="1" lang="zh-CN" altLang="en-US" dirty="0"/>
          </a:p>
        </p:txBody>
      </p:sp>
      <p:sp>
        <p:nvSpPr>
          <p:cNvPr id="4" name="幻灯片编号占位符 3"/>
          <p:cNvSpPr>
            <a:spLocks noGrp="1"/>
          </p:cNvSpPr>
          <p:nvPr>
            <p:ph type="sldNum" sz="quarter" idx="10"/>
          </p:nvPr>
        </p:nvSpPr>
        <p:spPr/>
        <p:txBody>
          <a:bodyPr/>
          <a:lstStyle/>
          <a:p>
            <a:fld id="{EE653526-2B02-44ED-8C28-16EDCF7B3BE5}" type="slidenum">
              <a:rPr lang="zh-CN" altLang="en-US" smtClean="0"/>
              <a:pPr/>
              <a:t>23</a:t>
            </a:fld>
            <a:endParaRPr lang="zh-CN" altLang="en-US"/>
          </a:p>
        </p:txBody>
      </p:sp>
    </p:spTree>
    <p:extLst>
      <p:ext uri="{BB962C8B-B14F-4D97-AF65-F5344CB8AC3E}">
        <p14:creationId xmlns:p14="http://schemas.microsoft.com/office/powerpoint/2010/main" val="3594452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Now</a:t>
            </a:r>
            <a:r>
              <a:rPr kumimoji="1" lang="en-US" altLang="zh-CN" baseline="0" dirty="0" smtClean="0"/>
              <a:t> we use the information of sensitive areas for two types of El Nino events to design the optimal observational layout. Actually,  for the chosen 6 El Nino events, we predicted them with the start months Jan, Apr, Oct, Jul, and Oct. Then we can get 24 predictions for these El Nino events and then we can calculated  24 most sensitive errors. For these 24 initial errors, we calculate the frequency of the grid points whose locations are in the sensitive areas determined by the 24 most sensitive errors.</a:t>
            </a:r>
            <a:endParaRPr kumimoji="1" lang="zh-CN" altLang="en-US" dirty="0"/>
          </a:p>
        </p:txBody>
      </p:sp>
      <p:sp>
        <p:nvSpPr>
          <p:cNvPr id="4" name="幻灯片编号占位符 3"/>
          <p:cNvSpPr>
            <a:spLocks noGrp="1"/>
          </p:cNvSpPr>
          <p:nvPr>
            <p:ph type="sldNum" sz="quarter" idx="10"/>
          </p:nvPr>
        </p:nvSpPr>
        <p:spPr/>
        <p:txBody>
          <a:bodyPr/>
          <a:lstStyle/>
          <a:p>
            <a:fld id="{EE653526-2B02-44ED-8C28-16EDCF7B3BE5}" type="slidenum">
              <a:rPr lang="zh-CN" altLang="en-US" smtClean="0"/>
              <a:pPr/>
              <a:t>24</a:t>
            </a:fld>
            <a:endParaRPr lang="zh-CN" altLang="en-US"/>
          </a:p>
        </p:txBody>
      </p:sp>
    </p:spTree>
    <p:extLst>
      <p:ext uri="{BB962C8B-B14F-4D97-AF65-F5344CB8AC3E}">
        <p14:creationId xmlns:p14="http://schemas.microsoft.com/office/powerpoint/2010/main" val="376141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Now we examine the improvement of prediction skills for two types of</a:t>
            </a:r>
            <a:r>
              <a:rPr kumimoji="1" lang="en-US" altLang="zh-CN" baseline="0" dirty="0" smtClean="0"/>
              <a:t> El Nino events when target observations are deployed in the SA_SST and SA_THD. We define an index R, which is formulated by the prediction errors with target observations minus those without target observations and then divided by the latter, which indicates that the improvement rate of the forecast skill. This figure shows the R index. It is shown that the R index when the target is in the SA_SST is much larger than that when the target in SA_THP and other regions. This means that the target is deployed in the SA+SST, the prediction errors for two types of El Nino can be much largely reduced and the forecast skill can be much greatly improved.</a:t>
            </a:r>
            <a:endParaRPr kumimoji="1" lang="zh-CN" altLang="en-US" dirty="0"/>
          </a:p>
        </p:txBody>
      </p:sp>
      <p:sp>
        <p:nvSpPr>
          <p:cNvPr id="4" name="幻灯片编号占位符 3"/>
          <p:cNvSpPr>
            <a:spLocks noGrp="1"/>
          </p:cNvSpPr>
          <p:nvPr>
            <p:ph type="sldNum" sz="quarter" idx="10"/>
          </p:nvPr>
        </p:nvSpPr>
        <p:spPr/>
        <p:txBody>
          <a:bodyPr/>
          <a:lstStyle/>
          <a:p>
            <a:fld id="{EE653526-2B02-44ED-8C28-16EDCF7B3BE5}" type="slidenum">
              <a:rPr lang="zh-CN" altLang="en-US" smtClean="0"/>
              <a:pPr/>
              <a:t>25</a:t>
            </a:fld>
            <a:endParaRPr lang="zh-CN" altLang="en-US"/>
          </a:p>
        </p:txBody>
      </p:sp>
    </p:spTree>
    <p:extLst>
      <p:ext uri="{BB962C8B-B14F-4D97-AF65-F5344CB8AC3E}">
        <p14:creationId xmlns:p14="http://schemas.microsoft.com/office/powerpoint/2010/main" val="578646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Also the predicted SSTA patterns during</a:t>
            </a:r>
            <a:r>
              <a:rPr kumimoji="1" lang="en-US" altLang="zh-CN" baseline="0" dirty="0" smtClean="0"/>
              <a:t> El Nino mature phase are greatly improved. </a:t>
            </a:r>
            <a:r>
              <a:rPr kumimoji="1" lang="en-US" altLang="zh-CN" dirty="0" smtClean="0"/>
              <a:t>We further look at the predicted El Nino mature</a:t>
            </a:r>
            <a:r>
              <a:rPr kumimoji="1" lang="en-US" altLang="zh-CN" baseline="0" dirty="0" smtClean="0"/>
              <a:t> phase SSTA </a:t>
            </a:r>
            <a:r>
              <a:rPr kumimoji="1" lang="en-US" altLang="zh-CN" dirty="0" smtClean="0"/>
              <a:t>patterns when targeting. This figure shows real</a:t>
            </a:r>
            <a:r>
              <a:rPr kumimoji="1" lang="en-US" altLang="zh-CN" baseline="0" dirty="0" smtClean="0"/>
              <a:t> El Nino, control forecast, and updated forecast with targeting. This is for EP and this is for CP. We can see that the updated forecasts predict out much better pattern for these El Nino events, especially for the CP-El Nino events.</a:t>
            </a:r>
            <a:endParaRPr kumimoji="1" lang="zh-CN" altLang="en-US" dirty="0"/>
          </a:p>
        </p:txBody>
      </p:sp>
      <p:sp>
        <p:nvSpPr>
          <p:cNvPr id="4" name="幻灯片编号占位符 3"/>
          <p:cNvSpPr>
            <a:spLocks noGrp="1"/>
          </p:cNvSpPr>
          <p:nvPr>
            <p:ph type="sldNum" sz="quarter" idx="10"/>
          </p:nvPr>
        </p:nvSpPr>
        <p:spPr/>
        <p:txBody>
          <a:bodyPr/>
          <a:lstStyle/>
          <a:p>
            <a:fld id="{EE653526-2B02-44ED-8C28-16EDCF7B3BE5}" type="slidenum">
              <a:rPr lang="zh-CN" altLang="en-US" smtClean="0"/>
              <a:pPr/>
              <a:t>26</a:t>
            </a:fld>
            <a:endParaRPr lang="zh-CN" altLang="en-US"/>
          </a:p>
        </p:txBody>
      </p:sp>
    </p:spTree>
    <p:extLst>
      <p:ext uri="{BB962C8B-B14F-4D97-AF65-F5344CB8AC3E}">
        <p14:creationId xmlns:p14="http://schemas.microsoft.com/office/powerpoint/2010/main" val="3161795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Ok, we make another</a:t>
            </a:r>
            <a:r>
              <a:rPr kumimoji="1" lang="en-US" altLang="zh-CN" baseline="0" dirty="0" smtClean="0"/>
              <a:t> comparison. As you know, the TOGA project has achieved a TAO/TRITON array for tropical SST observations, as shown in these red points. This array has helped </a:t>
            </a:r>
            <a:r>
              <a:rPr kumimoji="1" lang="en-US" altLang="zh-CN" baseline="0" dirty="0" smtClean="0"/>
              <a:t>get </a:t>
            </a:r>
            <a:r>
              <a:rPr kumimoji="1" lang="en-US" altLang="zh-CN" baseline="0" dirty="0" smtClean="0"/>
              <a:t>great achievement in ENSO researches and predictions. Now we compare the prediction skill of two types of El Nino events when assimilating the observations in TAO/TAITON and SASST. </a:t>
            </a:r>
            <a:endParaRPr kumimoji="1" lang="zh-CN" altLang="en-US" dirty="0"/>
          </a:p>
        </p:txBody>
      </p:sp>
      <p:sp>
        <p:nvSpPr>
          <p:cNvPr id="4" name="幻灯片编号占位符 3"/>
          <p:cNvSpPr>
            <a:spLocks noGrp="1"/>
          </p:cNvSpPr>
          <p:nvPr>
            <p:ph type="sldNum" sz="quarter" idx="10"/>
          </p:nvPr>
        </p:nvSpPr>
        <p:spPr/>
        <p:txBody>
          <a:bodyPr/>
          <a:lstStyle/>
          <a:p>
            <a:fld id="{EE653526-2B02-44ED-8C28-16EDCF7B3BE5}" type="slidenum">
              <a:rPr lang="zh-CN" altLang="en-US" smtClean="0"/>
              <a:pPr/>
              <a:t>27</a:t>
            </a:fld>
            <a:endParaRPr lang="zh-CN" altLang="en-US"/>
          </a:p>
        </p:txBody>
      </p:sp>
    </p:spTree>
    <p:extLst>
      <p:ext uri="{BB962C8B-B14F-4D97-AF65-F5344CB8AC3E}">
        <p14:creationId xmlns:p14="http://schemas.microsoft.com/office/powerpoint/2010/main" val="38466493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In this sense, we think the SASST is the optimal observational array</a:t>
            </a:r>
            <a:r>
              <a:rPr kumimoji="1" lang="en-US" altLang="zh-CN" baseline="0" dirty="0" smtClean="0"/>
              <a:t> for two types of El Nino events predictions. And we can use this array to optimize the TAO/TRITON.</a:t>
            </a:r>
            <a:endParaRPr kumimoji="1" lang="zh-CN" altLang="en-US" dirty="0"/>
          </a:p>
        </p:txBody>
      </p:sp>
      <p:sp>
        <p:nvSpPr>
          <p:cNvPr id="4" name="幻灯片编号占位符 3"/>
          <p:cNvSpPr>
            <a:spLocks noGrp="1"/>
          </p:cNvSpPr>
          <p:nvPr>
            <p:ph type="sldNum" sz="quarter" idx="10"/>
          </p:nvPr>
        </p:nvSpPr>
        <p:spPr/>
        <p:txBody>
          <a:bodyPr/>
          <a:lstStyle/>
          <a:p>
            <a:fld id="{EE653526-2B02-44ED-8C28-16EDCF7B3BE5}" type="slidenum">
              <a:rPr lang="zh-CN" altLang="en-US" smtClean="0"/>
              <a:pPr/>
              <a:t>28</a:t>
            </a:fld>
            <a:endParaRPr lang="zh-CN" altLang="en-US"/>
          </a:p>
        </p:txBody>
      </p:sp>
    </p:spTree>
    <p:extLst>
      <p:ext uri="{BB962C8B-B14F-4D97-AF65-F5344CB8AC3E}">
        <p14:creationId xmlns:p14="http://schemas.microsoft.com/office/powerpoint/2010/main" val="6067358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The OFV is derived by this optimization</a:t>
            </a:r>
            <a:r>
              <a:rPr kumimoji="1" lang="en-US" altLang="zh-CN" baseline="0" dirty="0" smtClean="0"/>
              <a:t> problem. For this equation, it has model errors and cannot </a:t>
            </a:r>
            <a:r>
              <a:rPr kumimoji="1" lang="en-US" altLang="zh-CN" baseline="0" smtClean="0"/>
              <a:t>reproduce the </a:t>
            </a:r>
            <a:endParaRPr kumimoji="1" lang="zh-CN" altLang="en-US"/>
          </a:p>
        </p:txBody>
      </p:sp>
      <p:sp>
        <p:nvSpPr>
          <p:cNvPr id="4" name="幻灯片编号占位符 3"/>
          <p:cNvSpPr>
            <a:spLocks noGrp="1"/>
          </p:cNvSpPr>
          <p:nvPr>
            <p:ph type="sldNum" sz="quarter" idx="10"/>
          </p:nvPr>
        </p:nvSpPr>
        <p:spPr/>
        <p:txBody>
          <a:bodyPr/>
          <a:lstStyle/>
          <a:p>
            <a:fld id="{EE653526-2B02-44ED-8C28-16EDCF7B3BE5}" type="slidenum">
              <a:rPr lang="zh-CN" altLang="en-US" smtClean="0"/>
              <a:pPr/>
              <a:t>31</a:t>
            </a:fld>
            <a:endParaRPr lang="zh-CN" altLang="en-US"/>
          </a:p>
        </p:txBody>
      </p:sp>
    </p:spTree>
    <p:extLst>
      <p:ext uri="{BB962C8B-B14F-4D97-AF65-F5344CB8AC3E}">
        <p14:creationId xmlns:p14="http://schemas.microsoft.com/office/powerpoint/2010/main" val="2207175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After 1990s, a new type of El Nino started</a:t>
            </a:r>
            <a:r>
              <a:rPr lang="en-US" altLang="zh-CN" baseline="0" dirty="0" smtClean="0"/>
              <a:t> to </a:t>
            </a:r>
            <a:r>
              <a:rPr lang="en-US" altLang="zh-CN" dirty="0" smtClean="0"/>
              <a:t>frequently occur after 1990s. And the El Nino</a:t>
            </a:r>
            <a:r>
              <a:rPr lang="en-US" altLang="zh-CN" baseline="0" dirty="0" smtClean="0"/>
              <a:t> is classified into EP- and CP-types of El Nino.</a:t>
            </a:r>
            <a:endParaRPr lang="zh-CN" altLang="en-US" dirty="0"/>
          </a:p>
        </p:txBody>
      </p:sp>
      <p:sp>
        <p:nvSpPr>
          <p:cNvPr id="4" name="灯片编号占位符 3"/>
          <p:cNvSpPr>
            <a:spLocks noGrp="1"/>
          </p:cNvSpPr>
          <p:nvPr>
            <p:ph type="sldNum" sz="quarter" idx="10"/>
          </p:nvPr>
        </p:nvSpPr>
        <p:spPr/>
        <p:txBody>
          <a:bodyPr/>
          <a:lstStyle/>
          <a:p>
            <a:fld id="{EE653526-2B02-44ED-8C28-16EDCF7B3BE5}" type="slidenum">
              <a:rPr lang="zh-CN" altLang="en-US" smtClean="0"/>
              <a:pPr/>
              <a:t>3</a:t>
            </a:fld>
            <a:endParaRPr lang="zh-CN" altLang="en-US"/>
          </a:p>
        </p:txBody>
      </p:sp>
    </p:spTree>
    <p:extLst>
      <p:ext uri="{BB962C8B-B14F-4D97-AF65-F5344CB8AC3E}">
        <p14:creationId xmlns:p14="http://schemas.microsoft.com/office/powerpoint/2010/main" val="15865097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Actually, we only choose the most sensitive initial errors with the start</a:t>
            </a:r>
            <a:r>
              <a:rPr kumimoji="1" lang="en-US" altLang="zh-CN" baseline="0" dirty="0" smtClean="0"/>
              <a:t> month Jan</a:t>
            </a:r>
            <a:r>
              <a:rPr kumimoji="1" lang="en-US" altLang="zh-CN" dirty="0" smtClean="0"/>
              <a:t> to determine the </a:t>
            </a:r>
            <a:endParaRPr kumimoji="1" lang="zh-CN" altLang="en-US" dirty="0"/>
          </a:p>
        </p:txBody>
      </p:sp>
      <p:sp>
        <p:nvSpPr>
          <p:cNvPr id="4" name="幻灯片编号占位符 3"/>
          <p:cNvSpPr>
            <a:spLocks noGrp="1"/>
          </p:cNvSpPr>
          <p:nvPr>
            <p:ph type="sldNum" sz="quarter" idx="10"/>
          </p:nvPr>
        </p:nvSpPr>
        <p:spPr/>
        <p:txBody>
          <a:bodyPr/>
          <a:lstStyle/>
          <a:p>
            <a:fld id="{EE653526-2B02-44ED-8C28-16EDCF7B3BE5}" type="slidenum">
              <a:rPr lang="zh-CN" altLang="en-US" smtClean="0"/>
              <a:pPr/>
              <a:t>33</a:t>
            </a:fld>
            <a:endParaRPr lang="zh-CN" altLang="en-US"/>
          </a:p>
        </p:txBody>
      </p:sp>
    </p:spTree>
    <p:extLst>
      <p:ext uri="{BB962C8B-B14F-4D97-AF65-F5344CB8AC3E}">
        <p14:creationId xmlns:p14="http://schemas.microsoft.com/office/powerpoint/2010/main" val="1602168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
        <p:nvSpPr>
          <p:cNvPr id="48131"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fld id="{CFFC5851-DF56-4486-A594-D8363C5F1F8A}" type="slidenum">
              <a:rPr kumimoji="0" lang="en-US" altLang="zh-CN" sz="1200"/>
              <a:pPr/>
              <a:t>34</a:t>
            </a:fld>
            <a:endParaRPr kumimoji="0" lang="en-US" altLang="zh-CN"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Quite a few studies explored the SPB and emphasized the role of initial errors in SPB and suggested that the prediction skill of ENSO bestriding spring can be greatly enhanced through improving initialization. Especially, these studies emphasized that the initial error with a particular structure is most likely to cause a significant SPB. More specified, CNOP-type error causes the most significant SPB for ENSO. Furthermore, the CNOP-type errors can be observed in realistic ENSO predictions.</a:t>
            </a:r>
            <a:endParaRPr lang="zh-CN" altLang="en-US" smtClean="0"/>
          </a:p>
        </p:txBody>
      </p:sp>
      <p:sp>
        <p:nvSpPr>
          <p:cNvPr id="22531" name="幻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fld id="{4F7286DF-E9D6-4A0A-98F6-072EA1DA54CE}" type="slidenum">
              <a:rPr kumimoji="0" lang="zh-CN" altLang="en-US" sz="1200"/>
              <a:pPr/>
              <a:t>39</a:t>
            </a:fld>
            <a:endParaRPr kumimoji="0" lang="zh-CN"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These</a:t>
            </a:r>
            <a:r>
              <a:rPr kumimoji="1" lang="en-US" altLang="zh-CN" baseline="0" dirty="0" smtClean="0"/>
              <a:t> results focus on EP-El Nino events but little is known about the SPB for CP-El Nino events. Actually, If we consider the predictions of CP-El Nino, it must be involved with the distinguishing of two types of El Nino events. Here, for the EP-El Nino events, the results emphasized the role of initial errors. </a:t>
            </a:r>
            <a:endParaRPr kumimoji="1" lang="zh-CN" altLang="en-US" dirty="0"/>
          </a:p>
        </p:txBody>
      </p:sp>
      <p:sp>
        <p:nvSpPr>
          <p:cNvPr id="4" name="幻灯片编号占位符 3"/>
          <p:cNvSpPr>
            <a:spLocks noGrp="1"/>
          </p:cNvSpPr>
          <p:nvPr>
            <p:ph type="sldNum" sz="quarter" idx="10"/>
          </p:nvPr>
        </p:nvSpPr>
        <p:spPr/>
        <p:txBody>
          <a:bodyPr/>
          <a:lstStyle/>
          <a:p>
            <a:fld id="{EE653526-2B02-44ED-8C28-16EDCF7B3BE5}" type="slidenum">
              <a:rPr lang="zh-CN" altLang="en-US" smtClean="0"/>
              <a:pPr/>
              <a:t>40</a:t>
            </a:fld>
            <a:endParaRPr lang="zh-CN" altLang="en-US"/>
          </a:p>
        </p:txBody>
      </p:sp>
    </p:spTree>
    <p:extLst>
      <p:ext uri="{BB962C8B-B14F-4D97-AF65-F5344CB8AC3E}">
        <p14:creationId xmlns:p14="http://schemas.microsoft.com/office/powerpoint/2010/main" val="3028111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These above studies mainly paid attention to traditional El Nino, that is, eastern Pacific El Nino (EP-El Nino). But little is known to the central Pacific El Nino (CP-El Nino). Considering that EP-El Nino became less frequent and CP-El Nino more common after the 1990s and CP-El Nino significantly influence weather and climate over globe in a manner but different that of EP-El Nino, it is very neccesary to investigate the predictability for CP El Nino events.</a:t>
            </a:r>
            <a:endParaRPr lang="zh-CN" altLang="en-US" smtClean="0"/>
          </a:p>
        </p:txBody>
      </p:sp>
      <p:sp>
        <p:nvSpPr>
          <p:cNvPr id="54275" name="幻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fld id="{AD57E64B-A252-4AED-BCE4-D1E72BECD285}" type="slidenum">
              <a:rPr kumimoji="0" lang="zh-CN" altLang="en-US" sz="1200"/>
              <a:pPr/>
              <a:t>43</a:t>
            </a:fld>
            <a:endParaRPr kumimoji="0" lang="zh-CN"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This figure shows the evolution of prediction errors caused by CP-type-1 and -2 errors for three CP-El Nino events. We can see that   This difference may illustrate CP-type-1 and 2 errors show different behaviors in occurring SPB. Especially, we notice that these two types of initial errors tend to evolve into an EP-El Nino-like event.</a:t>
            </a:r>
            <a:endParaRPr lang="zh-CN" altLang="en-US" smtClean="0"/>
          </a:p>
        </p:txBody>
      </p:sp>
      <p:sp>
        <p:nvSpPr>
          <p:cNvPr id="56323" name="幻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fld id="{B2935AD4-664D-4BCB-AB31-ACC8F255A551}" type="slidenum">
              <a:rPr kumimoji="0" lang="zh-CN" altLang="en-US" sz="1200"/>
              <a:pPr/>
              <a:t>44</a:t>
            </a:fld>
            <a:endParaRPr kumimoji="0" lang="zh-CN"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CN" dirty="0" smtClean="0"/>
              <a:t>where the additional observations are expected to have a considerable impact on the forecasts in the verification area (Snyder 1996).</a:t>
            </a:r>
            <a:endParaRPr lang="en-US" altLang="zh-CN" b="1" dirty="0" smtClean="0">
              <a:solidFill>
                <a:srgbClr val="0000CC"/>
              </a:solidFill>
              <a:latin typeface="Times New Roman" pitchFamily="18" charset="0"/>
              <a:cs typeface="Times New Roman" pitchFamily="18" charset="0"/>
            </a:endParaRPr>
          </a:p>
          <a:p>
            <a:pPr eaLnBrk="1" hangingPunct="1">
              <a:spcBef>
                <a:spcPct val="0"/>
              </a:spcBef>
            </a:pPr>
            <a:endParaRPr lang="en-US" altLang="zh-CN" b="1" dirty="0" smtClean="0">
              <a:solidFill>
                <a:schemeClr val="bg1"/>
              </a:solidFill>
              <a:latin typeface="黑体" pitchFamily="2" charset="-122"/>
              <a:ea typeface="黑体" pitchFamily="2" charset="-122"/>
            </a:endParaRPr>
          </a:p>
        </p:txBody>
      </p:sp>
      <p:sp>
        <p:nvSpPr>
          <p:cNvPr id="25603"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fld id="{9376503B-9E2D-42B4-81E2-5C649403E3A0}" type="slidenum">
              <a:rPr kumimoji="0" lang="en-US" altLang="zh-CN" sz="1200"/>
              <a:pPr/>
              <a:t>49</a:t>
            </a:fld>
            <a:endParaRPr kumimoji="0" lang="en-US" altLang="zh-CN"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 The El Nino and La Nina, especially the El Nino significantly</a:t>
            </a:r>
            <a:r>
              <a:rPr kumimoji="1" lang="en-US" altLang="zh-CN" baseline="0" dirty="0" smtClean="0"/>
              <a:t> influence the global weather and climate and often regarded as the precursors of weather and climate anomalies. Furthermore, there are significant differences between EP- and CP-El Nino in their influences on weather and climate. SO it is great value to successfully forecast ENSO, especially predict which type of El Nino will occur.</a:t>
            </a:r>
            <a:endParaRPr kumimoji="1" lang="zh-CN" altLang="en-US" dirty="0"/>
          </a:p>
        </p:txBody>
      </p:sp>
      <p:sp>
        <p:nvSpPr>
          <p:cNvPr id="4" name="幻灯片编号占位符 3"/>
          <p:cNvSpPr>
            <a:spLocks noGrp="1"/>
          </p:cNvSpPr>
          <p:nvPr>
            <p:ph type="sldNum" sz="quarter" idx="10"/>
          </p:nvPr>
        </p:nvSpPr>
        <p:spPr/>
        <p:txBody>
          <a:bodyPr/>
          <a:lstStyle/>
          <a:p>
            <a:fld id="{EE653526-2B02-44ED-8C28-16EDCF7B3BE5}" type="slidenum">
              <a:rPr lang="zh-CN" altLang="en-US" smtClean="0"/>
              <a:pPr/>
              <a:t>4</a:t>
            </a:fld>
            <a:endParaRPr lang="zh-CN" altLang="en-US"/>
          </a:p>
        </p:txBody>
      </p:sp>
    </p:spTree>
    <p:extLst>
      <p:ext uri="{BB962C8B-B14F-4D97-AF65-F5344CB8AC3E}">
        <p14:creationId xmlns:p14="http://schemas.microsoft.com/office/powerpoint/2010/main" val="1606366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xfrm>
            <a:off x="992188" y="685800"/>
            <a:ext cx="48736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kumimoji="0" lang="en-US" altLang="zh-CN" dirty="0" smtClean="0"/>
              <a:t>The ENSO prediction is most successful among climate predictions. But the</a:t>
            </a:r>
            <a:r>
              <a:rPr kumimoji="0" lang="en-US" altLang="zh-CN" baseline="0" dirty="0" smtClean="0"/>
              <a:t> predictions cannot exactly give the details. It is also hard for the predictions to distinguish the types of El Nino and so </a:t>
            </a:r>
            <a:r>
              <a:rPr kumimoji="0" lang="en-US" altLang="zh-CN" dirty="0" smtClean="0"/>
              <a:t>there still exist considerable uncertainties in realistic ENSO predictions.</a:t>
            </a:r>
            <a:endParaRPr kumimoji="0" lang="zh-CN"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For predictions of </a:t>
            </a:r>
            <a:r>
              <a:rPr kumimoji="1" lang="en-US" altLang="zh-CN" baseline="0" dirty="0" smtClean="0"/>
              <a:t>two types of El Nino</a:t>
            </a:r>
            <a:r>
              <a:rPr kumimoji="1" lang="en-US" altLang="zh-CN" dirty="0" smtClean="0"/>
              <a:t>, </a:t>
            </a:r>
            <a:r>
              <a:rPr kumimoji="1" lang="en-US" altLang="zh-CN" baseline="0" dirty="0" smtClean="0"/>
              <a:t>some studies showed that the effective skill holds only one month ahead. Even if using the multi-models ensemble, the skillful forecast is only at leading 4 months. And they also showed that for a good model, the memory for the evolution of …… </a:t>
            </a:r>
            <a:endParaRPr kumimoji="1" lang="zh-CN" altLang="en-US" dirty="0"/>
          </a:p>
        </p:txBody>
      </p:sp>
      <p:sp>
        <p:nvSpPr>
          <p:cNvPr id="4" name="幻灯片编号占位符 3"/>
          <p:cNvSpPr>
            <a:spLocks noGrp="1"/>
          </p:cNvSpPr>
          <p:nvPr>
            <p:ph type="sldNum" sz="quarter" idx="10"/>
          </p:nvPr>
        </p:nvSpPr>
        <p:spPr/>
        <p:txBody>
          <a:bodyPr/>
          <a:lstStyle/>
          <a:p>
            <a:fld id="{EE653526-2B02-44ED-8C28-16EDCF7B3BE5}" type="slidenum">
              <a:rPr lang="zh-CN" altLang="en-US" smtClean="0"/>
              <a:pPr/>
              <a:t>6</a:t>
            </a:fld>
            <a:endParaRPr lang="zh-CN" altLang="en-US"/>
          </a:p>
        </p:txBody>
      </p:sp>
    </p:spTree>
    <p:extLst>
      <p:ext uri="{BB962C8B-B14F-4D97-AF65-F5344CB8AC3E}">
        <p14:creationId xmlns:p14="http://schemas.microsoft.com/office/powerpoint/2010/main" val="35092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0" lang="en-US" altLang="zh-CN" dirty="0" smtClean="0"/>
              <a:t>Therefore, to improve</a:t>
            </a:r>
            <a:r>
              <a:rPr kumimoji="0" lang="en-US" altLang="zh-CN" baseline="0" dirty="0" smtClean="0"/>
              <a:t> the EP and CP-El Nino events forecast </a:t>
            </a:r>
            <a:r>
              <a:rPr kumimoji="0" lang="en-US" altLang="zh-CN" baseline="0" dirty="0" err="1" smtClean="0"/>
              <a:t>skill,we</a:t>
            </a:r>
            <a:r>
              <a:rPr kumimoji="0" lang="en-US" altLang="zh-CN" baseline="0" dirty="0" smtClean="0"/>
              <a:t> should improve the </a:t>
            </a:r>
            <a:r>
              <a:rPr kumimoji="0" lang="en-US" altLang="zh-CN" baseline="0" dirty="0" err="1" smtClean="0"/>
              <a:t>accuary</a:t>
            </a:r>
            <a:r>
              <a:rPr kumimoji="0" lang="en-US" altLang="zh-CN" baseline="0" dirty="0" smtClean="0"/>
              <a:t> of initial fields. </a:t>
            </a:r>
            <a:endParaRPr kumimoji="0" lang="zh-CN" altLang="en-US" dirty="0" smtClean="0"/>
          </a:p>
          <a:p>
            <a:endParaRPr lang="zh-CN" altLang="en-US" dirty="0" smtClean="0"/>
          </a:p>
        </p:txBody>
      </p:sp>
      <p:sp>
        <p:nvSpPr>
          <p:cNvPr id="20483" name="幻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fld id="{C6E52D69-90DD-4721-A413-7C67CBC3D85F}" type="slidenum">
              <a:rPr kumimoji="0" lang="zh-CN" altLang="en-US" sz="1200"/>
              <a:pPr/>
              <a:t>7</a:t>
            </a:fld>
            <a:endParaRPr kumimoji="0"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51203" name="幻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fld id="{52518D3B-1A8A-4768-91D8-3642C28CCE4A}" type="slidenum">
              <a:rPr kumimoji="0" lang="zh-CN" altLang="en-US" sz="1200"/>
              <a:pPr/>
              <a:t>8</a:t>
            </a:fld>
            <a:endParaRPr kumimoji="0" lang="zh-CN"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t>Actually, we can improve the accuracy</a:t>
            </a:r>
            <a:r>
              <a:rPr lang="en-US" altLang="zh-CN" b="1" baseline="0" dirty="0" smtClean="0"/>
              <a:t> of initial conditions by target observation, also the adaptive observations. The so-called target observation is a new observational strategy. It idea is as follows. </a:t>
            </a:r>
            <a:r>
              <a:rPr lang="en-US" altLang="zh-CN" b="1" dirty="0" smtClean="0"/>
              <a:t>To better predict an event at a future time t1 (verification time) in a focused area (verification area), additional observations are deployed at a future time t2 (target time, t2 &lt; t1) in some special areas (sensitive areas) where the additional observations are expected to have a large contribution to reducing the prediction errors in the verification area</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t>Why target observation?</a:t>
            </a:r>
            <a:r>
              <a:rPr lang="en-US" altLang="zh-CN" b="1" baseline="0" dirty="0" smtClean="0"/>
              <a:t> All observations? In the data assimilation, there exist some observations whose errors the prediction uncertainties are sensitive to while other observations whose errors are not important for the prediction errors. So assimilating the latter observations would increase the computational costs and errors and, due to effect of model errors, play negative role in improving forecast skill. So we should assimilating the useful observations and therefore increase the additional observations in the useful observation-related areas. That is the target observation.</a:t>
            </a:r>
            <a:endParaRPr lang="zh-CN" altLang="en-US" b="1" dirty="0" smtClean="0"/>
          </a:p>
          <a:p>
            <a:endParaRPr lang="zh-CN" altLang="en-US" dirty="0"/>
          </a:p>
        </p:txBody>
      </p:sp>
      <p:sp>
        <p:nvSpPr>
          <p:cNvPr id="4" name="灯片编号占位符 3"/>
          <p:cNvSpPr>
            <a:spLocks noGrp="1"/>
          </p:cNvSpPr>
          <p:nvPr>
            <p:ph type="sldNum" sz="quarter" idx="10"/>
          </p:nvPr>
        </p:nvSpPr>
        <p:spPr/>
        <p:txBody>
          <a:bodyPr/>
          <a:lstStyle/>
          <a:p>
            <a:fld id="{CC544EF5-A771-4D61-B1A3-8D4773A3CBDF}" type="slidenum">
              <a:rPr lang="zh-CN" altLang="en-US" smtClean="0"/>
              <a:t>9</a:t>
            </a:fld>
            <a:endParaRPr lang="zh-CN" altLang="en-US"/>
          </a:p>
        </p:txBody>
      </p:sp>
    </p:spTree>
    <p:extLst>
      <p:ext uri="{BB962C8B-B14F-4D97-AF65-F5344CB8AC3E}">
        <p14:creationId xmlns:p14="http://schemas.microsoft.com/office/powerpoint/2010/main" val="4286411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28663" y="2125663"/>
            <a:ext cx="8264525" cy="146526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58913" y="3876675"/>
            <a:ext cx="6804025" cy="17478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1"/>
          <p:cNvSpPr>
            <a:spLocks noGrp="1" noChangeArrowheads="1"/>
          </p:cNvSpPr>
          <p:nvPr>
            <p:ph type="dt" sz="half" idx="10"/>
          </p:nvPr>
        </p:nvSpPr>
        <p:spPr>
          <a:ln/>
        </p:spPr>
        <p:txBody>
          <a:bodyPr/>
          <a:lstStyle>
            <a:lvl1pPr>
              <a:defRPr/>
            </a:lvl1pPr>
          </a:lstStyle>
          <a:p>
            <a:fld id="{303D0EA2-A9CC-481E-9128-C87EDBB88738}" type="datetimeFigureOut">
              <a:rPr lang="zh-CN" altLang="en-US"/>
              <a:pPr/>
              <a:t>17-11-23</a:t>
            </a:fld>
            <a:endParaRPr lang="zh-CN" altLang="zh-CN"/>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p>
        </p:txBody>
      </p:sp>
      <p:sp>
        <p:nvSpPr>
          <p:cNvPr id="6" name="灯片编号占位符 3"/>
          <p:cNvSpPr>
            <a:spLocks noGrp="1" noChangeArrowheads="1"/>
          </p:cNvSpPr>
          <p:nvPr>
            <p:ph type="sldNum" sz="quarter" idx="12"/>
          </p:nvPr>
        </p:nvSpPr>
        <p:spPr>
          <a:ln/>
        </p:spPr>
        <p:txBody>
          <a:bodyPr/>
          <a:lstStyle>
            <a:lvl1pPr>
              <a:defRPr/>
            </a:lvl1pPr>
          </a:lstStyle>
          <a:p>
            <a:fld id="{096B43F1-6F4C-48B1-B5B5-82F773950F5B}" type="slidenum">
              <a:rPr lang="en-US" altLang="zh-CN"/>
              <a:pPr/>
              <a:t>‹#›</a:t>
            </a:fld>
            <a:endParaRPr lang="zh-CN" altLang="zh-CN"/>
          </a:p>
        </p:txBody>
      </p:sp>
    </p:spTree>
    <p:extLst>
      <p:ext uri="{BB962C8B-B14F-4D97-AF65-F5344CB8AC3E}">
        <p14:creationId xmlns:p14="http://schemas.microsoft.com/office/powerpoint/2010/main" val="3128858673"/>
      </p:ext>
    </p:extLst>
  </p:cSld>
  <p:clrMapOvr>
    <a:masterClrMapping/>
  </p:clrMapOvr>
  <p:transition xmlns:p14="http://schemas.microsoft.com/office/powerpoint/2010/mai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fld id="{5D818DC8-9FD6-4127-BCA2-B868198CD7AE}" type="datetimeFigureOut">
              <a:rPr lang="zh-CN" altLang="en-US"/>
              <a:pPr/>
              <a:t>17-11-23</a:t>
            </a:fld>
            <a:endParaRPr lang="zh-CN" altLang="zh-CN"/>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p>
        </p:txBody>
      </p:sp>
      <p:sp>
        <p:nvSpPr>
          <p:cNvPr id="6" name="灯片编号占位符 3"/>
          <p:cNvSpPr>
            <a:spLocks noGrp="1" noChangeArrowheads="1"/>
          </p:cNvSpPr>
          <p:nvPr>
            <p:ph type="sldNum" sz="quarter" idx="12"/>
          </p:nvPr>
        </p:nvSpPr>
        <p:spPr>
          <a:ln/>
        </p:spPr>
        <p:txBody>
          <a:bodyPr/>
          <a:lstStyle>
            <a:lvl1pPr>
              <a:defRPr/>
            </a:lvl1pPr>
          </a:lstStyle>
          <a:p>
            <a:fld id="{AA7CE443-45D8-40D4-A809-6D55F005A3E1}" type="slidenum">
              <a:rPr lang="en-US" altLang="zh-CN"/>
              <a:pPr/>
              <a:t>‹#›</a:t>
            </a:fld>
            <a:endParaRPr lang="zh-CN" altLang="zh-CN"/>
          </a:p>
        </p:txBody>
      </p:sp>
    </p:spTree>
    <p:extLst>
      <p:ext uri="{BB962C8B-B14F-4D97-AF65-F5344CB8AC3E}">
        <p14:creationId xmlns:p14="http://schemas.microsoft.com/office/powerpoint/2010/main" val="1613352370"/>
      </p:ext>
    </p:extLst>
  </p:cSld>
  <p:clrMapOvr>
    <a:masterClrMapping/>
  </p:clrMapOvr>
  <p:transition xmlns:p14="http://schemas.microsoft.com/office/powerpoint/2010/mai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48500" y="274638"/>
            <a:ext cx="2187575" cy="58356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85775" y="274638"/>
            <a:ext cx="6410325" cy="58356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fld id="{4D07311C-6336-4313-90D8-616F88827D6E}" type="datetimeFigureOut">
              <a:rPr lang="zh-CN" altLang="en-US"/>
              <a:pPr/>
              <a:t>17-11-23</a:t>
            </a:fld>
            <a:endParaRPr lang="zh-CN" altLang="zh-CN"/>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p>
        </p:txBody>
      </p:sp>
      <p:sp>
        <p:nvSpPr>
          <p:cNvPr id="6" name="灯片编号占位符 3"/>
          <p:cNvSpPr>
            <a:spLocks noGrp="1" noChangeArrowheads="1"/>
          </p:cNvSpPr>
          <p:nvPr>
            <p:ph type="sldNum" sz="quarter" idx="12"/>
          </p:nvPr>
        </p:nvSpPr>
        <p:spPr>
          <a:ln/>
        </p:spPr>
        <p:txBody>
          <a:bodyPr/>
          <a:lstStyle>
            <a:lvl1pPr>
              <a:defRPr/>
            </a:lvl1pPr>
          </a:lstStyle>
          <a:p>
            <a:fld id="{2C3C9077-1905-4E01-97F2-71A7E5E06AE7}" type="slidenum">
              <a:rPr lang="en-US" altLang="zh-CN"/>
              <a:pPr/>
              <a:t>‹#›</a:t>
            </a:fld>
            <a:endParaRPr lang="zh-CN" altLang="zh-CN"/>
          </a:p>
        </p:txBody>
      </p:sp>
    </p:spTree>
    <p:extLst>
      <p:ext uri="{BB962C8B-B14F-4D97-AF65-F5344CB8AC3E}">
        <p14:creationId xmlns:p14="http://schemas.microsoft.com/office/powerpoint/2010/main" val="3837829864"/>
      </p:ext>
    </p:extLst>
  </p:cSld>
  <p:clrMapOvr>
    <a:masterClrMapping/>
  </p:clrMapOvr>
  <p:transition xmlns:p14="http://schemas.microsoft.com/office/powerpoint/2010/mai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pic>
        <p:nvPicPr>
          <p:cNvPr id="3" name="Picture 3" descr="C:\Documents and Settings\Administrator\桌面\未标题-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588"/>
            <a:ext cx="9720262"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内容占位符 1"/>
          <p:cNvSpPr>
            <a:spLocks noGrp="1"/>
          </p:cNvSpPr>
          <p:nvPr>
            <p:ph/>
          </p:nvPr>
        </p:nvSpPr>
        <p:spPr>
          <a:xfrm>
            <a:off x="486101" y="273939"/>
            <a:ext cx="8749665" cy="5836626"/>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atin typeface="Arial" pitchFamily="34" charset="0"/>
              </a:defRPr>
            </a:lvl1pPr>
          </a:lstStyle>
          <a:p>
            <a:fld id="{C570C2C5-CEAD-4DBC-A997-B2706A1297AF}" type="datetimeFigureOut">
              <a:rPr lang="zh-CN" altLang="en-US"/>
              <a:pPr/>
              <a:t>17-11-23</a:t>
            </a:fld>
            <a:endParaRPr lang="zh-CN" altLang="en-US"/>
          </a:p>
        </p:txBody>
      </p:sp>
      <p:sp>
        <p:nvSpPr>
          <p:cNvPr id="5" name="页脚占位符 4"/>
          <p:cNvSpPr>
            <a:spLocks noGrp="1" noChangeArrowheads="1"/>
          </p:cNvSpPr>
          <p:nvPr>
            <p:ph type="ftr" sz="quarter" idx="11"/>
          </p:nvPr>
        </p:nvSpPr>
        <p:spPr/>
        <p:txBody>
          <a:bodyPr/>
          <a:lstStyle>
            <a:lvl1pPr algn="l">
              <a:defRPr>
                <a:latin typeface="Arial" charset="0"/>
              </a:defRPr>
            </a:lvl1pPr>
          </a:lstStyle>
          <a:p>
            <a:pPr>
              <a:defRPr/>
            </a:pPr>
            <a:endParaRPr lang="zh-CN"/>
          </a:p>
        </p:txBody>
      </p:sp>
      <p:sp>
        <p:nvSpPr>
          <p:cNvPr id="6" name="灯片编号占位符 5"/>
          <p:cNvSpPr>
            <a:spLocks noGrp="1" noChangeArrowheads="1"/>
          </p:cNvSpPr>
          <p:nvPr>
            <p:ph type="sldNum" sz="quarter" idx="12"/>
          </p:nvPr>
        </p:nvSpPr>
        <p:spPr/>
        <p:txBody>
          <a:bodyPr/>
          <a:lstStyle>
            <a:lvl1pPr>
              <a:defRPr>
                <a:latin typeface="Arial" pitchFamily="34" charset="0"/>
              </a:defRPr>
            </a:lvl1pPr>
          </a:lstStyle>
          <a:p>
            <a:fld id="{969E6AEF-0E73-4FB8-AC57-CAFF5468561C}" type="slidenum">
              <a:rPr lang="en-US" altLang="zh-CN"/>
              <a:pPr/>
              <a:t>‹#›</a:t>
            </a:fld>
            <a:endParaRPr lang="zh-CN" altLang="en-US"/>
          </a:p>
        </p:txBody>
      </p:sp>
    </p:spTree>
    <p:extLst>
      <p:ext uri="{BB962C8B-B14F-4D97-AF65-F5344CB8AC3E}">
        <p14:creationId xmlns:p14="http://schemas.microsoft.com/office/powerpoint/2010/main" val="2261113398"/>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fld id="{983E20C3-11C9-47D9-9F07-A8715911EDEE}" type="datetimeFigureOut">
              <a:rPr lang="zh-CN" altLang="en-US"/>
              <a:pPr/>
              <a:t>17-11-23</a:t>
            </a:fld>
            <a:endParaRPr lang="zh-CN" altLang="zh-CN"/>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p>
        </p:txBody>
      </p:sp>
      <p:sp>
        <p:nvSpPr>
          <p:cNvPr id="6" name="灯片编号占位符 3"/>
          <p:cNvSpPr>
            <a:spLocks noGrp="1" noChangeArrowheads="1"/>
          </p:cNvSpPr>
          <p:nvPr>
            <p:ph type="sldNum" sz="quarter" idx="12"/>
          </p:nvPr>
        </p:nvSpPr>
        <p:spPr>
          <a:ln/>
        </p:spPr>
        <p:txBody>
          <a:bodyPr/>
          <a:lstStyle>
            <a:lvl1pPr>
              <a:defRPr/>
            </a:lvl1pPr>
          </a:lstStyle>
          <a:p>
            <a:fld id="{7C6E8999-EF25-4837-B326-CAE35726F994}" type="slidenum">
              <a:rPr lang="en-US" altLang="zh-CN"/>
              <a:pPr/>
              <a:t>‹#›</a:t>
            </a:fld>
            <a:endParaRPr lang="zh-CN" altLang="zh-CN"/>
          </a:p>
        </p:txBody>
      </p:sp>
    </p:spTree>
    <p:extLst>
      <p:ext uri="{BB962C8B-B14F-4D97-AF65-F5344CB8AC3E}">
        <p14:creationId xmlns:p14="http://schemas.microsoft.com/office/powerpoint/2010/main" val="1387693019"/>
      </p:ext>
    </p:extLst>
  </p:cSld>
  <p:clrMapOvr>
    <a:masterClrMapping/>
  </p:clrMapOvr>
  <p:transition xmlns:p14="http://schemas.microsoft.com/office/powerpoint/2010/mai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68350" y="4395788"/>
            <a:ext cx="8262938" cy="135890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68350" y="2898775"/>
            <a:ext cx="8262938" cy="1497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1"/>
          <p:cNvSpPr>
            <a:spLocks noGrp="1" noChangeArrowheads="1"/>
          </p:cNvSpPr>
          <p:nvPr>
            <p:ph type="dt" sz="half" idx="10"/>
          </p:nvPr>
        </p:nvSpPr>
        <p:spPr>
          <a:ln/>
        </p:spPr>
        <p:txBody>
          <a:bodyPr/>
          <a:lstStyle>
            <a:lvl1pPr>
              <a:defRPr/>
            </a:lvl1pPr>
          </a:lstStyle>
          <a:p>
            <a:fld id="{A8D30C28-FFC4-4726-A260-D2ADF1CC1BD7}" type="datetimeFigureOut">
              <a:rPr lang="zh-CN" altLang="en-US"/>
              <a:pPr/>
              <a:t>17-11-23</a:t>
            </a:fld>
            <a:endParaRPr lang="zh-CN" altLang="zh-CN"/>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p>
        </p:txBody>
      </p:sp>
      <p:sp>
        <p:nvSpPr>
          <p:cNvPr id="6" name="灯片编号占位符 3"/>
          <p:cNvSpPr>
            <a:spLocks noGrp="1" noChangeArrowheads="1"/>
          </p:cNvSpPr>
          <p:nvPr>
            <p:ph type="sldNum" sz="quarter" idx="12"/>
          </p:nvPr>
        </p:nvSpPr>
        <p:spPr>
          <a:ln/>
        </p:spPr>
        <p:txBody>
          <a:bodyPr/>
          <a:lstStyle>
            <a:lvl1pPr>
              <a:defRPr/>
            </a:lvl1pPr>
          </a:lstStyle>
          <a:p>
            <a:fld id="{16A7DDE2-E4FF-4E4F-ACAA-28C2B1ABAE30}" type="slidenum">
              <a:rPr lang="en-US" altLang="zh-CN"/>
              <a:pPr/>
              <a:t>‹#›</a:t>
            </a:fld>
            <a:endParaRPr lang="zh-CN" altLang="zh-CN"/>
          </a:p>
        </p:txBody>
      </p:sp>
    </p:spTree>
    <p:extLst>
      <p:ext uri="{BB962C8B-B14F-4D97-AF65-F5344CB8AC3E}">
        <p14:creationId xmlns:p14="http://schemas.microsoft.com/office/powerpoint/2010/main" val="162714387"/>
      </p:ext>
    </p:extLst>
  </p:cSld>
  <p:clrMapOvr>
    <a:masterClrMapping/>
  </p:clrMapOvr>
  <p:transition xmlns:p14="http://schemas.microsoft.com/office/powerpoint/2010/mai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85775" y="1595438"/>
            <a:ext cx="4298950" cy="4514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937125" y="1595438"/>
            <a:ext cx="4298950" cy="4514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1"/>
          <p:cNvSpPr>
            <a:spLocks noGrp="1" noChangeArrowheads="1"/>
          </p:cNvSpPr>
          <p:nvPr>
            <p:ph type="dt" sz="half" idx="10"/>
          </p:nvPr>
        </p:nvSpPr>
        <p:spPr>
          <a:ln/>
        </p:spPr>
        <p:txBody>
          <a:bodyPr/>
          <a:lstStyle>
            <a:lvl1pPr>
              <a:defRPr/>
            </a:lvl1pPr>
          </a:lstStyle>
          <a:p>
            <a:fld id="{805ACE58-2773-4815-A597-DF01C795EBD0}" type="datetimeFigureOut">
              <a:rPr lang="zh-CN" altLang="en-US"/>
              <a:pPr/>
              <a:t>17-11-23</a:t>
            </a:fld>
            <a:endParaRPr lang="zh-CN" altLang="zh-CN"/>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p>
        </p:txBody>
      </p:sp>
      <p:sp>
        <p:nvSpPr>
          <p:cNvPr id="7" name="灯片编号占位符 3"/>
          <p:cNvSpPr>
            <a:spLocks noGrp="1" noChangeArrowheads="1"/>
          </p:cNvSpPr>
          <p:nvPr>
            <p:ph type="sldNum" sz="quarter" idx="12"/>
          </p:nvPr>
        </p:nvSpPr>
        <p:spPr>
          <a:ln/>
        </p:spPr>
        <p:txBody>
          <a:bodyPr/>
          <a:lstStyle>
            <a:lvl1pPr>
              <a:defRPr/>
            </a:lvl1pPr>
          </a:lstStyle>
          <a:p>
            <a:fld id="{A9E54875-3984-46A0-81EB-117EBA9180A6}" type="slidenum">
              <a:rPr lang="en-US" altLang="zh-CN"/>
              <a:pPr/>
              <a:t>‹#›</a:t>
            </a:fld>
            <a:endParaRPr lang="zh-CN" altLang="zh-CN"/>
          </a:p>
        </p:txBody>
      </p:sp>
    </p:spTree>
    <p:extLst>
      <p:ext uri="{BB962C8B-B14F-4D97-AF65-F5344CB8AC3E}">
        <p14:creationId xmlns:p14="http://schemas.microsoft.com/office/powerpoint/2010/main" val="3045863326"/>
      </p:ext>
    </p:extLst>
  </p:cSld>
  <p:clrMapOvr>
    <a:masterClrMapping/>
  </p:clrMapOvr>
  <p:transition xmlns:p14="http://schemas.microsoft.com/office/powerpoint/2010/mai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85775" y="1531938"/>
            <a:ext cx="4295775" cy="638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85775" y="2170113"/>
            <a:ext cx="4295775" cy="3940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938713" y="1531938"/>
            <a:ext cx="4297362" cy="638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938713" y="2170113"/>
            <a:ext cx="4297362" cy="3940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1"/>
          <p:cNvSpPr>
            <a:spLocks noGrp="1" noChangeArrowheads="1"/>
          </p:cNvSpPr>
          <p:nvPr>
            <p:ph type="dt" sz="half" idx="10"/>
          </p:nvPr>
        </p:nvSpPr>
        <p:spPr>
          <a:ln/>
        </p:spPr>
        <p:txBody>
          <a:bodyPr/>
          <a:lstStyle>
            <a:lvl1pPr>
              <a:defRPr/>
            </a:lvl1pPr>
          </a:lstStyle>
          <a:p>
            <a:fld id="{89461768-E145-4AF4-8941-E13C30FB9641}" type="datetimeFigureOut">
              <a:rPr lang="zh-CN" altLang="en-US"/>
              <a:pPr/>
              <a:t>17-11-23</a:t>
            </a:fld>
            <a:endParaRPr lang="zh-CN" altLang="zh-CN"/>
          </a:p>
        </p:txBody>
      </p:sp>
      <p:sp>
        <p:nvSpPr>
          <p:cNvPr id="8" name="页脚占位符 2"/>
          <p:cNvSpPr>
            <a:spLocks noGrp="1" noChangeArrowheads="1"/>
          </p:cNvSpPr>
          <p:nvPr>
            <p:ph type="ftr" sz="quarter" idx="11"/>
          </p:nvPr>
        </p:nvSpPr>
        <p:spPr>
          <a:ln/>
        </p:spPr>
        <p:txBody>
          <a:bodyPr/>
          <a:lstStyle>
            <a:lvl1pPr>
              <a:defRPr/>
            </a:lvl1pPr>
          </a:lstStyle>
          <a:p>
            <a:pPr>
              <a:defRPr/>
            </a:pPr>
            <a:endParaRPr lang="zh-CN"/>
          </a:p>
        </p:txBody>
      </p:sp>
      <p:sp>
        <p:nvSpPr>
          <p:cNvPr id="9" name="灯片编号占位符 3"/>
          <p:cNvSpPr>
            <a:spLocks noGrp="1" noChangeArrowheads="1"/>
          </p:cNvSpPr>
          <p:nvPr>
            <p:ph type="sldNum" sz="quarter" idx="12"/>
          </p:nvPr>
        </p:nvSpPr>
        <p:spPr>
          <a:ln/>
        </p:spPr>
        <p:txBody>
          <a:bodyPr/>
          <a:lstStyle>
            <a:lvl1pPr>
              <a:defRPr/>
            </a:lvl1pPr>
          </a:lstStyle>
          <a:p>
            <a:fld id="{049A7A72-1E9D-43EB-B57A-53F84645EA34}" type="slidenum">
              <a:rPr lang="en-US" altLang="zh-CN"/>
              <a:pPr/>
              <a:t>‹#›</a:t>
            </a:fld>
            <a:endParaRPr lang="zh-CN" altLang="zh-CN"/>
          </a:p>
        </p:txBody>
      </p:sp>
    </p:spTree>
    <p:extLst>
      <p:ext uri="{BB962C8B-B14F-4D97-AF65-F5344CB8AC3E}">
        <p14:creationId xmlns:p14="http://schemas.microsoft.com/office/powerpoint/2010/main" val="1907556604"/>
      </p:ext>
    </p:extLst>
  </p:cSld>
  <p:clrMapOvr>
    <a:masterClrMapping/>
  </p:clrMapOvr>
  <p:transition xmlns:p14="http://schemas.microsoft.com/office/powerpoint/2010/mai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1"/>
          <p:cNvSpPr>
            <a:spLocks noGrp="1" noChangeArrowheads="1"/>
          </p:cNvSpPr>
          <p:nvPr>
            <p:ph type="dt" sz="half" idx="10"/>
          </p:nvPr>
        </p:nvSpPr>
        <p:spPr>
          <a:ln/>
        </p:spPr>
        <p:txBody>
          <a:bodyPr/>
          <a:lstStyle>
            <a:lvl1pPr>
              <a:defRPr/>
            </a:lvl1pPr>
          </a:lstStyle>
          <a:p>
            <a:fld id="{F7125281-8653-47E4-AB33-CA7423C3F6E8}" type="datetimeFigureOut">
              <a:rPr lang="zh-CN" altLang="en-US"/>
              <a:pPr/>
              <a:t>17-11-23</a:t>
            </a:fld>
            <a:endParaRPr lang="zh-CN" altLang="zh-CN"/>
          </a:p>
        </p:txBody>
      </p:sp>
      <p:sp>
        <p:nvSpPr>
          <p:cNvPr id="4" name="页脚占位符 2"/>
          <p:cNvSpPr>
            <a:spLocks noGrp="1" noChangeArrowheads="1"/>
          </p:cNvSpPr>
          <p:nvPr>
            <p:ph type="ftr" sz="quarter" idx="11"/>
          </p:nvPr>
        </p:nvSpPr>
        <p:spPr>
          <a:ln/>
        </p:spPr>
        <p:txBody>
          <a:bodyPr/>
          <a:lstStyle>
            <a:lvl1pPr>
              <a:defRPr/>
            </a:lvl1pPr>
          </a:lstStyle>
          <a:p>
            <a:pPr>
              <a:defRPr/>
            </a:pPr>
            <a:endParaRPr lang="zh-CN"/>
          </a:p>
        </p:txBody>
      </p:sp>
      <p:sp>
        <p:nvSpPr>
          <p:cNvPr id="5" name="灯片编号占位符 3"/>
          <p:cNvSpPr>
            <a:spLocks noGrp="1" noChangeArrowheads="1"/>
          </p:cNvSpPr>
          <p:nvPr>
            <p:ph type="sldNum" sz="quarter" idx="12"/>
          </p:nvPr>
        </p:nvSpPr>
        <p:spPr>
          <a:ln/>
        </p:spPr>
        <p:txBody>
          <a:bodyPr/>
          <a:lstStyle>
            <a:lvl1pPr>
              <a:defRPr/>
            </a:lvl1pPr>
          </a:lstStyle>
          <a:p>
            <a:fld id="{F63A8E92-4851-4B10-A14E-896521E84443}" type="slidenum">
              <a:rPr lang="en-US" altLang="zh-CN"/>
              <a:pPr/>
              <a:t>‹#›</a:t>
            </a:fld>
            <a:endParaRPr lang="zh-CN" altLang="zh-CN"/>
          </a:p>
        </p:txBody>
      </p:sp>
    </p:spTree>
    <p:extLst>
      <p:ext uri="{BB962C8B-B14F-4D97-AF65-F5344CB8AC3E}">
        <p14:creationId xmlns:p14="http://schemas.microsoft.com/office/powerpoint/2010/main" val="36303094"/>
      </p:ext>
    </p:extLst>
  </p:cSld>
  <p:clrMapOvr>
    <a:masterClrMapping/>
  </p:clrMapOvr>
  <p:transition xmlns:p14="http://schemas.microsoft.com/office/powerpoint/2010/mai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a:ln/>
        </p:spPr>
        <p:txBody>
          <a:bodyPr/>
          <a:lstStyle>
            <a:lvl1pPr>
              <a:defRPr/>
            </a:lvl1pPr>
          </a:lstStyle>
          <a:p>
            <a:fld id="{2EBB347A-7936-44DD-9BC1-B5BDF009407D}" type="datetimeFigureOut">
              <a:rPr lang="zh-CN" altLang="en-US"/>
              <a:pPr/>
              <a:t>17-11-23</a:t>
            </a:fld>
            <a:endParaRPr lang="zh-CN" altLang="zh-CN"/>
          </a:p>
        </p:txBody>
      </p:sp>
      <p:sp>
        <p:nvSpPr>
          <p:cNvPr id="3" name="页脚占位符 2"/>
          <p:cNvSpPr>
            <a:spLocks noGrp="1" noChangeArrowheads="1"/>
          </p:cNvSpPr>
          <p:nvPr>
            <p:ph type="ftr" sz="quarter" idx="11"/>
          </p:nvPr>
        </p:nvSpPr>
        <p:spPr>
          <a:ln/>
        </p:spPr>
        <p:txBody>
          <a:bodyPr/>
          <a:lstStyle>
            <a:lvl1pPr>
              <a:defRPr/>
            </a:lvl1pPr>
          </a:lstStyle>
          <a:p>
            <a:pPr>
              <a:defRPr/>
            </a:pPr>
            <a:endParaRPr lang="zh-CN"/>
          </a:p>
        </p:txBody>
      </p:sp>
      <p:sp>
        <p:nvSpPr>
          <p:cNvPr id="4" name="灯片编号占位符 3"/>
          <p:cNvSpPr>
            <a:spLocks noGrp="1" noChangeArrowheads="1"/>
          </p:cNvSpPr>
          <p:nvPr>
            <p:ph type="sldNum" sz="quarter" idx="12"/>
          </p:nvPr>
        </p:nvSpPr>
        <p:spPr>
          <a:ln/>
        </p:spPr>
        <p:txBody>
          <a:bodyPr/>
          <a:lstStyle>
            <a:lvl1pPr>
              <a:defRPr/>
            </a:lvl1pPr>
          </a:lstStyle>
          <a:p>
            <a:fld id="{F187035B-69B6-410A-99A8-FAC793EF4A69}" type="slidenum">
              <a:rPr lang="en-US" altLang="zh-CN"/>
              <a:pPr/>
              <a:t>‹#›</a:t>
            </a:fld>
            <a:endParaRPr lang="zh-CN" altLang="zh-CN"/>
          </a:p>
        </p:txBody>
      </p:sp>
    </p:spTree>
    <p:extLst>
      <p:ext uri="{BB962C8B-B14F-4D97-AF65-F5344CB8AC3E}">
        <p14:creationId xmlns:p14="http://schemas.microsoft.com/office/powerpoint/2010/main" val="1997500701"/>
      </p:ext>
    </p:extLst>
  </p:cSld>
  <p:clrMapOvr>
    <a:masterClrMapping/>
  </p:clrMapOvr>
  <p:transition xmlns:p14="http://schemas.microsoft.com/office/powerpoint/2010/mai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85775" y="273050"/>
            <a:ext cx="3198813" cy="11588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00475" y="273050"/>
            <a:ext cx="5435600" cy="5837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85775" y="1431925"/>
            <a:ext cx="3198813" cy="4678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fld id="{4999A9B6-A268-4C4E-B7FD-D90E469CD958}" type="datetimeFigureOut">
              <a:rPr lang="zh-CN" altLang="en-US"/>
              <a:pPr/>
              <a:t>17-11-23</a:t>
            </a:fld>
            <a:endParaRPr lang="zh-CN" altLang="zh-CN"/>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p>
        </p:txBody>
      </p:sp>
      <p:sp>
        <p:nvSpPr>
          <p:cNvPr id="7" name="灯片编号占位符 3"/>
          <p:cNvSpPr>
            <a:spLocks noGrp="1" noChangeArrowheads="1"/>
          </p:cNvSpPr>
          <p:nvPr>
            <p:ph type="sldNum" sz="quarter" idx="12"/>
          </p:nvPr>
        </p:nvSpPr>
        <p:spPr>
          <a:ln/>
        </p:spPr>
        <p:txBody>
          <a:bodyPr/>
          <a:lstStyle>
            <a:lvl1pPr>
              <a:defRPr/>
            </a:lvl1pPr>
          </a:lstStyle>
          <a:p>
            <a:fld id="{15EC2791-07EC-45A2-84C0-672869679B36}" type="slidenum">
              <a:rPr lang="en-US" altLang="zh-CN"/>
              <a:pPr/>
              <a:t>‹#›</a:t>
            </a:fld>
            <a:endParaRPr lang="zh-CN" altLang="zh-CN"/>
          </a:p>
        </p:txBody>
      </p:sp>
    </p:spTree>
    <p:extLst>
      <p:ext uri="{BB962C8B-B14F-4D97-AF65-F5344CB8AC3E}">
        <p14:creationId xmlns:p14="http://schemas.microsoft.com/office/powerpoint/2010/main" val="3769124733"/>
      </p:ext>
    </p:extLst>
  </p:cSld>
  <p:clrMapOvr>
    <a:masterClrMapping/>
  </p:clrMapOvr>
  <p:transition xmlns:p14="http://schemas.microsoft.com/office/powerpoint/2010/mai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05000" y="4787900"/>
            <a:ext cx="5834063" cy="5651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05000" y="611188"/>
            <a:ext cx="5834063" cy="41036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905000" y="5353050"/>
            <a:ext cx="5834063" cy="803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fld id="{F11ABC40-7784-4DD0-B016-F3CAB15C9F4E}" type="datetimeFigureOut">
              <a:rPr lang="zh-CN" altLang="en-US"/>
              <a:pPr/>
              <a:t>17-11-23</a:t>
            </a:fld>
            <a:endParaRPr lang="zh-CN" altLang="zh-CN"/>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p>
        </p:txBody>
      </p:sp>
      <p:sp>
        <p:nvSpPr>
          <p:cNvPr id="7" name="灯片编号占位符 3"/>
          <p:cNvSpPr>
            <a:spLocks noGrp="1" noChangeArrowheads="1"/>
          </p:cNvSpPr>
          <p:nvPr>
            <p:ph type="sldNum" sz="quarter" idx="12"/>
          </p:nvPr>
        </p:nvSpPr>
        <p:spPr>
          <a:ln/>
        </p:spPr>
        <p:txBody>
          <a:bodyPr/>
          <a:lstStyle>
            <a:lvl1pPr>
              <a:defRPr/>
            </a:lvl1pPr>
          </a:lstStyle>
          <a:p>
            <a:fld id="{35D8542F-D2F2-45B9-9305-97DA46A6D79D}" type="slidenum">
              <a:rPr lang="en-US" altLang="zh-CN"/>
              <a:pPr/>
              <a:t>‹#›</a:t>
            </a:fld>
            <a:endParaRPr lang="zh-CN" altLang="zh-CN"/>
          </a:p>
        </p:txBody>
      </p:sp>
    </p:spTree>
    <p:extLst>
      <p:ext uri="{BB962C8B-B14F-4D97-AF65-F5344CB8AC3E}">
        <p14:creationId xmlns:p14="http://schemas.microsoft.com/office/powerpoint/2010/main" val="561572973"/>
      </p:ext>
    </p:extLst>
  </p:cSld>
  <p:clrMapOvr>
    <a:masterClrMapping/>
  </p:clrMapOvr>
  <p:transition xmlns:p14="http://schemas.microsoft.com/office/powerpoint/2010/main">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3" descr="C:\Documents and Settings\Administrator\桌面\未标题-10.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88" y="1588"/>
            <a:ext cx="9720262"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5" descr="20061122005907836"/>
          <p:cNvPicPr>
            <a:picLocks noChangeAspect="1" noChangeArrowheads="1"/>
          </p:cNvPicPr>
          <p:nvPr userDrawn="1"/>
        </p:nvPicPr>
        <p:blipFill>
          <a:blip r:embed="rId15">
            <a:lum contrast="-24000"/>
            <a:extLst>
              <a:ext uri="{28A0092B-C50C-407E-A947-70E740481C1C}">
                <a14:useLocalDpi xmlns:a14="http://schemas.microsoft.com/office/drawing/2010/main" val="0"/>
              </a:ext>
            </a:extLst>
          </a:blip>
          <a:srcRect/>
          <a:stretch>
            <a:fillRect/>
          </a:stretch>
        </p:blipFill>
        <p:spPr bwMode="auto">
          <a:xfrm rot="660000">
            <a:off x="9013825" y="-28575"/>
            <a:ext cx="7334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标题占位符 1"/>
          <p:cNvSpPr>
            <a:spLocks noGrp="1" noChangeArrowheads="1"/>
          </p:cNvSpPr>
          <p:nvPr>
            <p:ph type="title"/>
          </p:nvPr>
        </p:nvSpPr>
        <p:spPr bwMode="auto">
          <a:xfrm>
            <a:off x="485775" y="274638"/>
            <a:ext cx="87503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516" tIns="45258" rIns="90516" bIns="45258" numCol="1" anchor="ctr" anchorCtr="0" compatLnSpc="1">
            <a:prstTxWarp prst="textNoShape">
              <a:avLst/>
            </a:prstTxWarp>
          </a:bodyPr>
          <a:lstStyle/>
          <a:p>
            <a:pPr lvl="0"/>
            <a:r>
              <a:rPr lang="zh-CN" altLang="en-US" smtClean="0"/>
              <a:t>单击此处编辑母版标题样式</a:t>
            </a:r>
          </a:p>
        </p:txBody>
      </p:sp>
      <p:sp>
        <p:nvSpPr>
          <p:cNvPr id="1029" name="文本占位符 2"/>
          <p:cNvSpPr>
            <a:spLocks noGrp="1" noChangeArrowheads="1"/>
          </p:cNvSpPr>
          <p:nvPr>
            <p:ph type="body" idx="1"/>
          </p:nvPr>
        </p:nvSpPr>
        <p:spPr bwMode="auto">
          <a:xfrm>
            <a:off x="485775" y="1595438"/>
            <a:ext cx="87503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516" tIns="45258" rIns="90516" bIns="45258" numCol="1" anchor="t" anchorCtr="0" compatLnSpc="1">
            <a:prstTxWarp prst="textNoShape">
              <a:avLst/>
            </a:prstTxWarp>
          </a:bodyPr>
          <a:lstStyle/>
          <a:p>
            <a:pPr lvl="0"/>
            <a:r>
              <a:rPr lang="zh-CN" altLang="en-US" smtClean="0"/>
              <a:t>单击此处编辑母版文本样式</a:t>
            </a:r>
            <a:endParaRPr lang="zh-CN" altLang="zh-CN" smtClean="0"/>
          </a:p>
          <a:p>
            <a:pPr lvl="1"/>
            <a:r>
              <a:rPr lang="zh-CN" altLang="en-US" smtClean="0"/>
              <a:t>第二级</a:t>
            </a:r>
            <a:endParaRPr lang="zh-CN" altLang="zh-CN" smtClean="0"/>
          </a:p>
          <a:p>
            <a:pPr lvl="2"/>
            <a:r>
              <a:rPr lang="zh-CN" altLang="en-US" smtClean="0"/>
              <a:t>第三级</a:t>
            </a:r>
            <a:endParaRPr lang="zh-CN" altLang="zh-CN" smtClean="0"/>
          </a:p>
          <a:p>
            <a:pPr lvl="3"/>
            <a:r>
              <a:rPr lang="zh-CN" altLang="en-US" smtClean="0"/>
              <a:t>第四级</a:t>
            </a:r>
            <a:endParaRPr lang="zh-CN" altLang="zh-CN" smtClean="0"/>
          </a:p>
          <a:p>
            <a:pPr lvl="4"/>
            <a:r>
              <a:rPr lang="zh-CN" altLang="en-US" smtClean="0"/>
              <a:t>第五级</a:t>
            </a:r>
          </a:p>
        </p:txBody>
      </p:sp>
      <p:sp>
        <p:nvSpPr>
          <p:cNvPr id="2054" name="日期占位符 1"/>
          <p:cNvSpPr>
            <a:spLocks noGrp="1" noChangeArrowheads="1"/>
          </p:cNvSpPr>
          <p:nvPr>
            <p:ph type="dt" sz="half" idx="2"/>
          </p:nvPr>
        </p:nvSpPr>
        <p:spPr bwMode="auto">
          <a:xfrm>
            <a:off x="485775" y="6340475"/>
            <a:ext cx="2268538" cy="363538"/>
          </a:xfrm>
          <a:prstGeom prst="rect">
            <a:avLst/>
          </a:prstGeom>
          <a:noFill/>
          <a:ln w="9525">
            <a:noFill/>
            <a:miter lim="800000"/>
            <a:headEnd/>
            <a:tailEnd/>
          </a:ln>
        </p:spPr>
        <p:txBody>
          <a:bodyPr vert="horz" wrap="square" lIns="90516" tIns="45258" rIns="90516" bIns="45258" numCol="1" anchor="ctr" anchorCtr="0" compatLnSpc="1">
            <a:prstTxWarp prst="textNoShape">
              <a:avLst/>
            </a:prstTxWarp>
          </a:bodyPr>
          <a:lstStyle>
            <a:lvl1pPr>
              <a:defRPr sz="1200">
                <a:solidFill>
                  <a:srgbClr val="898989"/>
                </a:solidFill>
                <a:latin typeface="Calibri" pitchFamily="34" charset="0"/>
              </a:defRPr>
            </a:lvl1pPr>
          </a:lstStyle>
          <a:p>
            <a:fld id="{7C39414A-AADB-48B6-9934-83CD117C664B}" type="datetimeFigureOut">
              <a:rPr lang="zh-CN" altLang="en-US"/>
              <a:pPr/>
              <a:t>17-11-23</a:t>
            </a:fld>
            <a:endParaRPr lang="zh-CN" altLang="zh-CN"/>
          </a:p>
        </p:txBody>
      </p:sp>
      <p:sp>
        <p:nvSpPr>
          <p:cNvPr id="2055" name="页脚占位符 2"/>
          <p:cNvSpPr>
            <a:spLocks noGrp="1" noChangeArrowheads="1"/>
          </p:cNvSpPr>
          <p:nvPr>
            <p:ph type="ftr" sz="quarter" idx="3"/>
          </p:nvPr>
        </p:nvSpPr>
        <p:spPr bwMode="auto">
          <a:xfrm>
            <a:off x="3321050" y="6340475"/>
            <a:ext cx="3079750" cy="363538"/>
          </a:xfrm>
          <a:prstGeom prst="rect">
            <a:avLst/>
          </a:prstGeom>
          <a:noFill/>
          <a:ln w="9525">
            <a:noFill/>
            <a:miter lim="800000"/>
            <a:headEnd/>
            <a:tailEnd/>
          </a:ln>
        </p:spPr>
        <p:txBody>
          <a:bodyPr vert="horz" wrap="square" lIns="90516" tIns="45258" rIns="90516" bIns="45258" numCol="1" anchor="ctr" anchorCtr="0" compatLnSpc="1">
            <a:prstTxWarp prst="textNoShape">
              <a:avLst/>
            </a:prstTxWarp>
          </a:bodyPr>
          <a:lstStyle>
            <a:lvl1pPr algn="ctr">
              <a:defRPr sz="1200">
                <a:solidFill>
                  <a:srgbClr val="898989"/>
                </a:solidFill>
                <a:latin typeface="+mn-lt"/>
                <a:ea typeface="宋体" pitchFamily="2" charset="-122"/>
                <a:cs typeface="+mn-cs"/>
              </a:defRPr>
            </a:lvl1pPr>
          </a:lstStyle>
          <a:p>
            <a:pPr>
              <a:defRPr/>
            </a:pPr>
            <a:endParaRPr lang="zh-CN"/>
          </a:p>
        </p:txBody>
      </p:sp>
      <p:sp>
        <p:nvSpPr>
          <p:cNvPr id="2056" name="灯片编号占位符 3"/>
          <p:cNvSpPr>
            <a:spLocks noGrp="1" noChangeArrowheads="1"/>
          </p:cNvSpPr>
          <p:nvPr>
            <p:ph type="sldNum" sz="quarter" idx="4"/>
          </p:nvPr>
        </p:nvSpPr>
        <p:spPr bwMode="auto">
          <a:xfrm>
            <a:off x="6967538" y="6340475"/>
            <a:ext cx="2268537" cy="363538"/>
          </a:xfrm>
          <a:prstGeom prst="rect">
            <a:avLst/>
          </a:prstGeom>
          <a:noFill/>
          <a:ln w="9525">
            <a:noFill/>
            <a:miter lim="800000"/>
            <a:headEnd/>
            <a:tailEnd/>
          </a:ln>
        </p:spPr>
        <p:txBody>
          <a:bodyPr vert="horz" wrap="square" lIns="90516" tIns="45258" rIns="90516" bIns="45258" numCol="1" anchor="ctr" anchorCtr="0" compatLnSpc="1">
            <a:prstTxWarp prst="textNoShape">
              <a:avLst/>
            </a:prstTxWarp>
          </a:bodyPr>
          <a:lstStyle>
            <a:lvl1pPr algn="r">
              <a:defRPr sz="1200">
                <a:solidFill>
                  <a:srgbClr val="898989"/>
                </a:solidFill>
                <a:latin typeface="Calibri" pitchFamily="34" charset="0"/>
              </a:defRPr>
            </a:lvl1pPr>
          </a:lstStyle>
          <a:p>
            <a:fld id="{9CB7152B-6744-4087-AB5C-388B6F2463A2}" type="slidenum">
              <a:rPr lang="en-US" altLang="zh-CN"/>
              <a:pPr/>
              <a:t>‹#›</a:t>
            </a:fld>
            <a:endParaRPr lang="zh-CN" altLang="zh-CN"/>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Lst>
  <p:transition xmlns:p14="http://schemas.microsoft.com/office/powerpoint/2010/main">
    <p:fade thruBlk="1"/>
  </p:transition>
  <p:txStyles>
    <p:titleStyle>
      <a:lvl1pPr algn="ctr" defTabSz="904875" rtl="0" eaLnBrk="0" fontAlgn="base" hangingPunct="0">
        <a:spcBef>
          <a:spcPct val="0"/>
        </a:spcBef>
        <a:spcAft>
          <a:spcPct val="0"/>
        </a:spcAft>
        <a:defRPr kumimoji="1" sz="4400">
          <a:solidFill>
            <a:schemeClr val="tx1"/>
          </a:solidFill>
          <a:latin typeface="+mj-lt"/>
          <a:ea typeface="+mj-ea"/>
          <a:cs typeface="宋体" charset="0"/>
        </a:defRPr>
      </a:lvl1pPr>
      <a:lvl2pPr algn="ctr" defTabSz="904875" rtl="0" eaLnBrk="0" fontAlgn="base" hangingPunct="0">
        <a:spcBef>
          <a:spcPct val="0"/>
        </a:spcBef>
        <a:spcAft>
          <a:spcPct val="0"/>
        </a:spcAft>
        <a:defRPr kumimoji="1" sz="4400">
          <a:solidFill>
            <a:schemeClr val="tx1"/>
          </a:solidFill>
          <a:latin typeface="Calibri" pitchFamily="2" charset="0"/>
          <a:ea typeface="宋体" pitchFamily="2" charset="-122"/>
          <a:cs typeface="宋体" charset="0"/>
        </a:defRPr>
      </a:lvl2pPr>
      <a:lvl3pPr algn="ctr" defTabSz="904875" rtl="0" eaLnBrk="0" fontAlgn="base" hangingPunct="0">
        <a:spcBef>
          <a:spcPct val="0"/>
        </a:spcBef>
        <a:spcAft>
          <a:spcPct val="0"/>
        </a:spcAft>
        <a:defRPr kumimoji="1" sz="4400">
          <a:solidFill>
            <a:schemeClr val="tx1"/>
          </a:solidFill>
          <a:latin typeface="Calibri" pitchFamily="2" charset="0"/>
          <a:ea typeface="宋体" pitchFamily="2" charset="-122"/>
          <a:cs typeface="宋体" charset="0"/>
        </a:defRPr>
      </a:lvl3pPr>
      <a:lvl4pPr algn="ctr" defTabSz="904875" rtl="0" eaLnBrk="0" fontAlgn="base" hangingPunct="0">
        <a:spcBef>
          <a:spcPct val="0"/>
        </a:spcBef>
        <a:spcAft>
          <a:spcPct val="0"/>
        </a:spcAft>
        <a:defRPr kumimoji="1" sz="4400">
          <a:solidFill>
            <a:schemeClr val="tx1"/>
          </a:solidFill>
          <a:latin typeface="Calibri" pitchFamily="2" charset="0"/>
          <a:ea typeface="宋体" pitchFamily="2" charset="-122"/>
          <a:cs typeface="宋体" charset="0"/>
        </a:defRPr>
      </a:lvl4pPr>
      <a:lvl5pPr algn="ctr" defTabSz="904875" rtl="0" eaLnBrk="0" fontAlgn="base" hangingPunct="0">
        <a:spcBef>
          <a:spcPct val="0"/>
        </a:spcBef>
        <a:spcAft>
          <a:spcPct val="0"/>
        </a:spcAft>
        <a:defRPr kumimoji="1" sz="4400">
          <a:solidFill>
            <a:schemeClr val="tx1"/>
          </a:solidFill>
          <a:latin typeface="Calibri" pitchFamily="2" charset="0"/>
          <a:ea typeface="宋体" pitchFamily="2" charset="-122"/>
          <a:cs typeface="宋体" charset="0"/>
        </a:defRPr>
      </a:lvl5pPr>
      <a:lvl6pPr marL="457200" algn="ctr" defTabSz="904875" rtl="0" eaLnBrk="0" fontAlgn="base" hangingPunct="0">
        <a:spcBef>
          <a:spcPct val="0"/>
        </a:spcBef>
        <a:spcAft>
          <a:spcPct val="0"/>
        </a:spcAft>
        <a:defRPr sz="4400">
          <a:solidFill>
            <a:schemeClr val="tx1"/>
          </a:solidFill>
          <a:latin typeface="Calibri" pitchFamily="2" charset="0"/>
          <a:ea typeface="宋体" pitchFamily="2" charset="-122"/>
        </a:defRPr>
      </a:lvl6pPr>
      <a:lvl7pPr marL="914400" algn="ctr" defTabSz="904875" rtl="0" eaLnBrk="0" fontAlgn="base" hangingPunct="0">
        <a:spcBef>
          <a:spcPct val="0"/>
        </a:spcBef>
        <a:spcAft>
          <a:spcPct val="0"/>
        </a:spcAft>
        <a:defRPr sz="4400">
          <a:solidFill>
            <a:schemeClr val="tx1"/>
          </a:solidFill>
          <a:latin typeface="Calibri" pitchFamily="2" charset="0"/>
          <a:ea typeface="宋体" pitchFamily="2" charset="-122"/>
        </a:defRPr>
      </a:lvl7pPr>
      <a:lvl8pPr marL="1371600" algn="ctr" defTabSz="904875" rtl="0" eaLnBrk="0" fontAlgn="base" hangingPunct="0">
        <a:spcBef>
          <a:spcPct val="0"/>
        </a:spcBef>
        <a:spcAft>
          <a:spcPct val="0"/>
        </a:spcAft>
        <a:defRPr sz="4400">
          <a:solidFill>
            <a:schemeClr val="tx1"/>
          </a:solidFill>
          <a:latin typeface="Calibri" pitchFamily="2" charset="0"/>
          <a:ea typeface="宋体" pitchFamily="2" charset="-122"/>
        </a:defRPr>
      </a:lvl8pPr>
      <a:lvl9pPr marL="1828800" algn="ctr" defTabSz="904875" rtl="0" eaLnBrk="0" fontAlgn="base" hangingPunct="0">
        <a:spcBef>
          <a:spcPct val="0"/>
        </a:spcBef>
        <a:spcAft>
          <a:spcPct val="0"/>
        </a:spcAft>
        <a:defRPr sz="4400">
          <a:solidFill>
            <a:schemeClr val="tx1"/>
          </a:solidFill>
          <a:latin typeface="Calibri" pitchFamily="2" charset="0"/>
          <a:ea typeface="宋体" pitchFamily="2" charset="-122"/>
        </a:defRPr>
      </a:lvl9pPr>
    </p:titleStyle>
    <p:bodyStyle>
      <a:lvl1pPr marL="338138" indent="-338138" algn="l" defTabSz="904875" rtl="0" eaLnBrk="0" fontAlgn="base" hangingPunct="0">
        <a:spcBef>
          <a:spcPct val="20000"/>
        </a:spcBef>
        <a:spcAft>
          <a:spcPct val="0"/>
        </a:spcAft>
        <a:buFont typeface="Arial" pitchFamily="34" charset="0"/>
        <a:buChar char="•"/>
        <a:defRPr kumimoji="1" sz="3200">
          <a:solidFill>
            <a:schemeClr val="tx1"/>
          </a:solidFill>
          <a:latin typeface="+mn-lt"/>
          <a:ea typeface="+mn-ea"/>
          <a:cs typeface="宋体" charset="0"/>
        </a:defRPr>
      </a:lvl1pPr>
      <a:lvl2pPr marL="735013" indent="-282575" algn="l" defTabSz="904875" rtl="0" eaLnBrk="0" fontAlgn="base" hangingPunct="0">
        <a:spcBef>
          <a:spcPct val="20000"/>
        </a:spcBef>
        <a:spcAft>
          <a:spcPct val="0"/>
        </a:spcAft>
        <a:buFont typeface="Arial" pitchFamily="34" charset="0"/>
        <a:buChar char="–"/>
        <a:defRPr kumimoji="1" sz="2800">
          <a:solidFill>
            <a:schemeClr val="tx1"/>
          </a:solidFill>
          <a:latin typeface="+mn-lt"/>
          <a:ea typeface="+mn-ea"/>
        </a:defRPr>
      </a:lvl2pPr>
      <a:lvl3pPr marL="1130300" indent="-225425" algn="l" defTabSz="904875" rtl="0" eaLnBrk="0" fontAlgn="base" hangingPunct="0">
        <a:spcBef>
          <a:spcPct val="20000"/>
        </a:spcBef>
        <a:spcAft>
          <a:spcPct val="0"/>
        </a:spcAft>
        <a:buFont typeface="Arial" pitchFamily="34" charset="0"/>
        <a:buChar char="•"/>
        <a:defRPr kumimoji="1" sz="2400">
          <a:solidFill>
            <a:schemeClr val="tx1"/>
          </a:solidFill>
          <a:latin typeface="+mn-lt"/>
          <a:ea typeface="+mn-ea"/>
        </a:defRPr>
      </a:lvl3pPr>
      <a:lvl4pPr marL="1582738" indent="-225425" algn="l" defTabSz="904875" rtl="0" eaLnBrk="0" fontAlgn="base" hangingPunct="0">
        <a:spcBef>
          <a:spcPct val="20000"/>
        </a:spcBef>
        <a:spcAft>
          <a:spcPct val="0"/>
        </a:spcAft>
        <a:buFont typeface="Arial" pitchFamily="34" charset="0"/>
        <a:buChar char="–"/>
        <a:defRPr kumimoji="1" sz="2000">
          <a:solidFill>
            <a:schemeClr val="tx1"/>
          </a:solidFill>
          <a:latin typeface="+mn-lt"/>
          <a:ea typeface="+mn-ea"/>
        </a:defRPr>
      </a:lvl4pPr>
      <a:lvl5pPr marL="2035175" indent="-225425" algn="l" defTabSz="904875" rtl="0" eaLnBrk="0" fontAlgn="base" hangingPunct="0">
        <a:spcBef>
          <a:spcPct val="20000"/>
        </a:spcBef>
        <a:spcAft>
          <a:spcPct val="0"/>
        </a:spcAft>
        <a:buFont typeface="Arial" pitchFamily="34" charset="0"/>
        <a:buChar char="»"/>
        <a:defRPr kumimoji="1" sz="2000">
          <a:solidFill>
            <a:schemeClr val="tx1"/>
          </a:solidFill>
          <a:latin typeface="+mn-lt"/>
          <a:ea typeface="+mn-ea"/>
        </a:defRPr>
      </a:lvl5pPr>
      <a:lvl6pPr marL="2492375" indent="-225425" algn="l" defTabSz="904875"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49575" indent="-225425" algn="l" defTabSz="904875"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06775" indent="-225425" algn="l" defTabSz="904875"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63975" indent="-225425" algn="l" defTabSz="904875"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1.bin"/><Relationship Id="rId5" Type="http://schemas.openxmlformats.org/officeDocument/2006/relationships/image" Target="../media/image23.emf"/><Relationship Id="rId6" Type="http://schemas.openxmlformats.org/officeDocument/2006/relationships/oleObject" Target="../embeddings/oleObject2.bin"/><Relationship Id="rId7" Type="http://schemas.openxmlformats.org/officeDocument/2006/relationships/image" Target="../media/image24.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0.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0.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34.png"/><Relationship Id="rId5" Type="http://schemas.openxmlformats.org/officeDocument/2006/relationships/oleObject" Target="../embeddings/oleObject3.bin"/><Relationship Id="rId6" Type="http://schemas.openxmlformats.org/officeDocument/2006/relationships/image" Target="../media/image3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6.png"/><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0.png"/><Relationship Id="rId5" Type="http://schemas.openxmlformats.org/officeDocument/2006/relationships/image" Target="../media/image320.png"/><Relationship Id="rId6" Type="http://schemas.openxmlformats.org/officeDocument/2006/relationships/image" Target="../media/image330.png"/><Relationship Id="rId7" Type="http://schemas.openxmlformats.org/officeDocument/2006/relationships/image" Target="../media/image340.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emf"/></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190.png"/><Relationship Id="rId6" Type="http://schemas.openxmlformats.org/officeDocument/2006/relationships/image" Target="../media/image200.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50.wm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51.wmf"/><Relationship Id="rId4" Type="http://schemas.openxmlformats.org/officeDocument/2006/relationships/image" Target="../media/image52.wmf"/><Relationship Id="rId5" Type="http://schemas.openxmlformats.org/officeDocument/2006/relationships/image" Target="../media/image53.png"/><Relationship Id="rId6" Type="http://schemas.openxmlformats.org/officeDocument/2006/relationships/image" Target="../media/image54.wmf"/><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55.emf"/></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60.png"/><Relationship Id="rId7" Type="http://schemas.openxmlformats.org/officeDocument/2006/relationships/image" Target="../media/image61.png"/><Relationship Id="rId1" Type="http://schemas.openxmlformats.org/officeDocument/2006/relationships/slideLayout" Target="../slideLayouts/slideLayout12.xml"/><Relationship Id="rId2" Type="http://schemas.openxmlformats.org/officeDocument/2006/relationships/image" Target="../media/image5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C:\Documents and Settings\Administrator\桌面\未标题-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115"/>
            <a:ext cx="9718675"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4" descr="C:\Documents and Settings\Administrator\桌面\未标题-2.png"/>
          <p:cNvPicPr>
            <a:picLocks noChangeAspect="1" noChangeArrowheads="1"/>
          </p:cNvPicPr>
          <p:nvPr/>
        </p:nvPicPr>
        <p:blipFill>
          <a:blip r:embed="rId4">
            <a:extLst>
              <a:ext uri="{28A0092B-C50C-407E-A947-70E740481C1C}">
                <a14:useLocalDpi xmlns:a14="http://schemas.microsoft.com/office/drawing/2010/main" val="0"/>
              </a:ext>
            </a:extLst>
          </a:blip>
          <a:srcRect r="81361"/>
          <a:stretch>
            <a:fillRect/>
          </a:stretch>
        </p:blipFill>
        <p:spPr bwMode="auto">
          <a:xfrm>
            <a:off x="1143000" y="346075"/>
            <a:ext cx="69373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8" descr="C:\Documents and Settings\Administrator\桌面\未标题-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8" y="346075"/>
            <a:ext cx="61118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8"/>
          <p:cNvSpPr>
            <a:spLocks noChangeArrowheads="1"/>
          </p:cNvSpPr>
          <p:nvPr/>
        </p:nvSpPr>
        <p:spPr bwMode="auto">
          <a:xfrm>
            <a:off x="1744663" y="273050"/>
            <a:ext cx="7416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fontAlgn="base">
              <a:spcBef>
                <a:spcPct val="0"/>
              </a:spcBef>
              <a:spcAft>
                <a:spcPct val="0"/>
              </a:spcAft>
              <a:defRPr kumimoji="1" sz="2400">
                <a:solidFill>
                  <a:schemeClr val="tx1"/>
                </a:solidFill>
                <a:latin typeface="Arial" pitchFamily="34" charset="0"/>
                <a:ea typeface="宋体" pitchFamily="2" charset="-122"/>
              </a:defRPr>
            </a:lvl6pPr>
            <a:lvl7pPr marL="2971800" indent="-228600" fontAlgn="base">
              <a:spcBef>
                <a:spcPct val="0"/>
              </a:spcBef>
              <a:spcAft>
                <a:spcPct val="0"/>
              </a:spcAft>
              <a:defRPr kumimoji="1" sz="2400">
                <a:solidFill>
                  <a:schemeClr val="tx1"/>
                </a:solidFill>
                <a:latin typeface="Arial" pitchFamily="34" charset="0"/>
                <a:ea typeface="宋体" pitchFamily="2" charset="-122"/>
              </a:defRPr>
            </a:lvl7pPr>
            <a:lvl8pPr marL="3429000" indent="-228600" fontAlgn="base">
              <a:spcBef>
                <a:spcPct val="0"/>
              </a:spcBef>
              <a:spcAft>
                <a:spcPct val="0"/>
              </a:spcAft>
              <a:defRPr kumimoji="1" sz="2400">
                <a:solidFill>
                  <a:schemeClr val="tx1"/>
                </a:solidFill>
                <a:latin typeface="Arial" pitchFamily="34" charset="0"/>
                <a:ea typeface="宋体" pitchFamily="2" charset="-122"/>
              </a:defRPr>
            </a:lvl8pPr>
            <a:lvl9pPr marL="3886200" indent="-228600" fontAlgn="base">
              <a:spcBef>
                <a:spcPct val="0"/>
              </a:spcBef>
              <a:spcAft>
                <a:spcPct val="0"/>
              </a:spcAft>
              <a:defRPr kumimoji="1" sz="2400">
                <a:solidFill>
                  <a:schemeClr val="tx1"/>
                </a:solidFill>
                <a:latin typeface="Arial" pitchFamily="34" charset="0"/>
                <a:ea typeface="宋体" pitchFamily="2" charset="-122"/>
              </a:defRPr>
            </a:lvl9pPr>
          </a:lstStyle>
          <a:p>
            <a:pPr defTabSz="914400">
              <a:buFont typeface="Wingdings" pitchFamily="2" charset="2"/>
              <a:buNone/>
            </a:pPr>
            <a:r>
              <a:rPr kumimoji="0" lang="zh-CN" altLang="en-US" sz="2000">
                <a:solidFill>
                  <a:schemeClr val="bg1"/>
                </a:solidFill>
                <a:ea typeface="黑体" pitchFamily="2" charset="-122"/>
              </a:rPr>
              <a:t>中国科学院大气物理研究所</a:t>
            </a:r>
            <a:endParaRPr kumimoji="0" lang="en-US" altLang="zh-CN" sz="2000">
              <a:solidFill>
                <a:schemeClr val="bg1"/>
              </a:solidFill>
              <a:ea typeface="黑体" pitchFamily="2" charset="-122"/>
            </a:endParaRPr>
          </a:p>
          <a:p>
            <a:pPr defTabSz="914400">
              <a:buFont typeface="Wingdings" pitchFamily="2" charset="2"/>
              <a:buNone/>
            </a:pPr>
            <a:r>
              <a:rPr kumimoji="0" lang="zh-CN" altLang="en-US" sz="2000">
                <a:solidFill>
                  <a:schemeClr val="bg1"/>
                </a:solidFill>
                <a:ea typeface="黑体" pitchFamily="2" charset="-122"/>
              </a:rPr>
              <a:t>大气科学和地球流体力学数值模拟国家重点实验室</a:t>
            </a:r>
            <a:endParaRPr kumimoji="0" lang="en-US" altLang="zh-CN" sz="2000">
              <a:solidFill>
                <a:schemeClr val="bg1"/>
              </a:solidFill>
              <a:ea typeface="黑体" pitchFamily="2" charset="-122"/>
            </a:endParaRPr>
          </a:p>
        </p:txBody>
      </p:sp>
      <p:sp>
        <p:nvSpPr>
          <p:cNvPr id="2055" name="矩形 5"/>
          <p:cNvSpPr>
            <a:spLocks noChangeArrowheads="1"/>
          </p:cNvSpPr>
          <p:nvPr/>
        </p:nvSpPr>
        <p:spPr bwMode="auto">
          <a:xfrm>
            <a:off x="38100" y="1620838"/>
            <a:ext cx="9718675" cy="107791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pPr algn="ctr"/>
            <a:r>
              <a:rPr kumimoji="0" lang="en-US" altLang="zh-CN" sz="3200" b="1">
                <a:solidFill>
                  <a:srgbClr val="FFFF00"/>
                </a:solidFill>
                <a:latin typeface="Times New Roman" pitchFamily="18" charset="0"/>
                <a:ea typeface="黑体" pitchFamily="2" charset="-122"/>
                <a:cs typeface="Times New Roman" pitchFamily="18" charset="0"/>
              </a:rPr>
              <a:t>Target observations for improving initialization of two types of El Nino events predictions</a:t>
            </a:r>
            <a:endParaRPr kumimoji="0" lang="zh-CN" altLang="en-US" sz="3200" b="1">
              <a:solidFill>
                <a:srgbClr val="FFFF00"/>
              </a:solidFill>
              <a:latin typeface="Times New Roman" pitchFamily="18" charset="0"/>
              <a:ea typeface="黑体" pitchFamily="2" charset="-122"/>
            </a:endParaRPr>
          </a:p>
        </p:txBody>
      </p:sp>
      <p:sp>
        <p:nvSpPr>
          <p:cNvPr id="15366" name="TextBox 2"/>
          <p:cNvSpPr txBox="1">
            <a:spLocks noChangeArrowheads="1"/>
          </p:cNvSpPr>
          <p:nvPr/>
        </p:nvSpPr>
        <p:spPr bwMode="auto">
          <a:xfrm>
            <a:off x="1331913" y="3419475"/>
            <a:ext cx="7359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kumimoji="0" lang="en-US" altLang="zh-CN" sz="2800" b="1">
                <a:solidFill>
                  <a:schemeClr val="bg1"/>
                </a:solidFill>
                <a:latin typeface="Times New Roman" pitchFamily="18" charset="0"/>
                <a:cs typeface="Times New Roman" pitchFamily="18" charset="0"/>
              </a:rPr>
              <a:t>Wansuo Duan, Ben Tian, Lei Chen, Xuquan Li</a:t>
            </a:r>
            <a:endParaRPr kumimoji="0" lang="zh-CN" altLang="en-US" sz="2800" b="1">
              <a:solidFill>
                <a:schemeClr val="bg1"/>
              </a:solidFill>
              <a:latin typeface="Times New Roman" pitchFamily="18" charset="0"/>
              <a:ea typeface="黑体" pitchFamily="2" charset="-122"/>
            </a:endParaRPr>
          </a:p>
        </p:txBody>
      </p:sp>
      <p:sp>
        <p:nvSpPr>
          <p:cNvPr id="15367" name="文本框 1"/>
          <p:cNvSpPr txBox="1">
            <a:spLocks noChangeArrowheads="1"/>
          </p:cNvSpPr>
          <p:nvPr/>
        </p:nvSpPr>
        <p:spPr bwMode="auto">
          <a:xfrm>
            <a:off x="396875" y="4500563"/>
            <a:ext cx="91059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pPr algn="ctr"/>
            <a:r>
              <a:rPr lang="en-US" altLang="zh-CN" sz="2300" b="1">
                <a:solidFill>
                  <a:srgbClr val="0000CC"/>
                </a:solidFill>
                <a:latin typeface="Times New Roman" pitchFamily="18" charset="0"/>
                <a:cs typeface="Times New Roman" pitchFamily="18" charset="0"/>
              </a:rPr>
              <a:t>LASG , Institute of Atmospheric Physics, Chinese Academy of Sciences</a:t>
            </a:r>
          </a:p>
          <a:p>
            <a:pPr algn="ctr"/>
            <a:r>
              <a:rPr lang="en-US" altLang="zh-CN" sz="2300" b="1">
                <a:solidFill>
                  <a:srgbClr val="0000CC"/>
                </a:solidFill>
                <a:latin typeface="Times New Roman" pitchFamily="18" charset="0"/>
                <a:cs typeface="Times New Roman" pitchFamily="18" charset="0"/>
              </a:rPr>
              <a:t>Beijing 100029, China</a:t>
            </a:r>
          </a:p>
          <a:p>
            <a:pPr algn="ctr"/>
            <a:endParaRPr lang="en-US" altLang="zh-CN" sz="2300" b="1">
              <a:solidFill>
                <a:srgbClr val="0000CC"/>
              </a:solidFill>
              <a:latin typeface="Times New Roman" pitchFamily="18" charset="0"/>
              <a:cs typeface="Times New Roman" pitchFamily="18" charset="0"/>
            </a:endParaRPr>
          </a:p>
          <a:p>
            <a:pPr algn="ctr"/>
            <a:r>
              <a:rPr lang="en-US" altLang="zh-CN" sz="2300" b="1">
                <a:solidFill>
                  <a:srgbClr val="FF0000"/>
                </a:solidFill>
                <a:latin typeface="Times New Roman" pitchFamily="18" charset="0"/>
                <a:cs typeface="Times New Roman" pitchFamily="18" charset="0"/>
              </a:rPr>
              <a:t>Email: duanws@lasg.iap.ac.cn</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4"/>
          <p:cNvSpPr txBox="1">
            <a:spLocks noChangeArrowheads="1"/>
          </p:cNvSpPr>
          <p:nvPr/>
        </p:nvSpPr>
        <p:spPr bwMode="auto">
          <a:xfrm>
            <a:off x="331241" y="683965"/>
            <a:ext cx="9085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kumimoji="0" lang="en-US" altLang="zh-CN" b="1" dirty="0">
                <a:solidFill>
                  <a:srgbClr val="0000CC"/>
                </a:solidFill>
                <a:latin typeface="Times New Roman" pitchFamily="18" charset="0"/>
                <a:cs typeface="Times New Roman" pitchFamily="18" charset="0"/>
              </a:rPr>
              <a:t>The key of the target observation is to determine the sensitive areas.</a:t>
            </a:r>
            <a:endParaRPr kumimoji="0" lang="zh-CN" altLang="en-US" b="1" dirty="0">
              <a:solidFill>
                <a:srgbClr val="0000CC"/>
              </a:solidFill>
              <a:latin typeface="Times New Roman" pitchFamily="18" charset="0"/>
              <a:cs typeface="Times New Roman" pitchFamily="18" charset="0"/>
            </a:endParaRPr>
          </a:p>
        </p:txBody>
      </p:sp>
      <p:sp>
        <p:nvSpPr>
          <p:cNvPr id="26626" name="文本框 31"/>
          <p:cNvSpPr txBox="1">
            <a:spLocks noChangeArrowheads="1"/>
          </p:cNvSpPr>
          <p:nvPr/>
        </p:nvSpPr>
        <p:spPr bwMode="auto">
          <a:xfrm>
            <a:off x="396429" y="4716413"/>
            <a:ext cx="90852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lang="en-US" altLang="zh-CN" sz="2800" b="1" dirty="0" smtClean="0">
                <a:solidFill>
                  <a:srgbClr val="FF0000"/>
                </a:solidFill>
                <a:latin typeface="Times New Roman" panose="02020603050405020304" pitchFamily="18" charset="0"/>
                <a:cs typeface="Times New Roman" panose="02020603050405020304" pitchFamily="18" charset="0"/>
              </a:rPr>
              <a:t>To identify the </a:t>
            </a:r>
            <a:r>
              <a:rPr lang="en-US" altLang="zh-CN" sz="2800" b="1" dirty="0" smtClean="0">
                <a:solidFill>
                  <a:srgbClr val="FF0000"/>
                </a:solidFill>
                <a:latin typeface="Times New Roman" panose="02020603050405020304" pitchFamily="18" charset="0"/>
                <a:cs typeface="Times New Roman" panose="02020603050405020304" pitchFamily="18" charset="0"/>
              </a:rPr>
              <a:t>area</a:t>
            </a:r>
            <a:r>
              <a:rPr lang="en-US" altLang="zh-CN" sz="2800" b="1" dirty="0" smtClean="0">
                <a:solidFill>
                  <a:srgbClr val="FF0000"/>
                </a:solidFill>
                <a:latin typeface="Times New Roman" panose="02020603050405020304" pitchFamily="18" charset="0"/>
                <a:cs typeface="Times New Roman" panose="02020603050405020304" pitchFamily="18" charset="0"/>
              </a:rPr>
              <a:t>s </a:t>
            </a:r>
            <a:r>
              <a:rPr lang="en-US" altLang="zh-CN" sz="2800" b="1" dirty="0" smtClean="0">
                <a:solidFill>
                  <a:srgbClr val="0000CC"/>
                </a:solidFill>
                <a:latin typeface="Times New Roman" panose="02020603050405020304" pitchFamily="18" charset="0"/>
                <a:cs typeface="Times New Roman" panose="02020603050405020304" pitchFamily="18" charset="0"/>
              </a:rPr>
              <a:t>where the observations should be preferentially deployed to improve initialization and then the forecast skill for two types of El Nino events.  </a:t>
            </a:r>
            <a:endParaRPr lang="zh-CN" altLang="en-US" sz="2800" b="1" dirty="0">
              <a:solidFill>
                <a:srgbClr val="0000CC"/>
              </a:solidFill>
              <a:latin typeface="Times New Roman" panose="02020603050405020304" pitchFamily="18" charset="0"/>
              <a:cs typeface="Times New Roman" panose="02020603050405020304" pitchFamily="18" charset="0"/>
            </a:endParaRPr>
          </a:p>
        </p:txBody>
      </p:sp>
      <p:sp>
        <p:nvSpPr>
          <p:cNvPr id="26627" name="文本框 1"/>
          <p:cNvSpPr txBox="1">
            <a:spLocks noChangeArrowheads="1"/>
          </p:cNvSpPr>
          <p:nvPr/>
        </p:nvSpPr>
        <p:spPr bwMode="auto">
          <a:xfrm>
            <a:off x="468313" y="1404045"/>
            <a:ext cx="8931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lang="en-US" altLang="zh-CN" sz="2000" b="1">
                <a:solidFill>
                  <a:srgbClr val="FF0000"/>
                </a:solidFill>
                <a:latin typeface="Times New Roman" pitchFamily="18" charset="0"/>
                <a:cs typeface="Times New Roman" pitchFamily="18" charset="0"/>
              </a:rPr>
              <a:t>Eastern-Pacific El Nino (EP-El Nino)         </a:t>
            </a:r>
            <a:r>
              <a:rPr kumimoji="0" lang="en-US" altLang="zh-CN" sz="2000" b="1">
                <a:solidFill>
                  <a:srgbClr val="FF0000"/>
                </a:solidFill>
                <a:latin typeface="Times New Roman" pitchFamily="18" charset="0"/>
                <a:cs typeface="Times New Roman" pitchFamily="18" charset="0"/>
              </a:rPr>
              <a:t>Central Pacific–El Nino (CP-El Nino)</a:t>
            </a:r>
            <a:endParaRPr lang="zh-CN" altLang="en-US" sz="2000" b="1">
              <a:solidFill>
                <a:srgbClr val="FF0000"/>
              </a:solidFill>
              <a:latin typeface="Times New Roman" pitchFamily="18" charset="0"/>
              <a:cs typeface="Times New Roman" pitchFamily="18" charset="0"/>
            </a:endParaRPr>
          </a:p>
        </p:txBody>
      </p:sp>
      <p:grpSp>
        <p:nvGrpSpPr>
          <p:cNvPr id="26628" name="组合 6"/>
          <p:cNvGrpSpPr>
            <a:grpSpLocks/>
          </p:cNvGrpSpPr>
          <p:nvPr/>
        </p:nvGrpSpPr>
        <p:grpSpPr bwMode="auto">
          <a:xfrm>
            <a:off x="468313" y="2020218"/>
            <a:ext cx="8713787" cy="2376488"/>
            <a:chOff x="758285" y="1476053"/>
            <a:chExt cx="8423120" cy="1512168"/>
          </a:xfrm>
        </p:grpSpPr>
        <p:pic>
          <p:nvPicPr>
            <p:cNvPr id="26629" name="图片 3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8285" y="1476053"/>
              <a:ext cx="4152895"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图片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13970" y="1523435"/>
              <a:ext cx="4067435" cy="146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6589" y="1116013"/>
            <a:ext cx="6008005" cy="262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20"/>
          <p:cNvSpPr txBox="1"/>
          <p:nvPr/>
        </p:nvSpPr>
        <p:spPr>
          <a:xfrm>
            <a:off x="756469" y="4140349"/>
            <a:ext cx="8064896" cy="1200328"/>
          </a:xfrm>
          <a:prstGeom prst="rect">
            <a:avLst/>
          </a:prstGeom>
          <a:noFill/>
        </p:spPr>
        <p:txBody>
          <a:bodyPr wrap="square" rtlCol="0">
            <a:spAutoFit/>
          </a:bodyPr>
          <a:lstStyle/>
          <a:p>
            <a:pPr algn="just"/>
            <a:r>
              <a:rPr lang="en-US" altLang="zh-CN" sz="2400" b="1" dirty="0" smtClean="0">
                <a:solidFill>
                  <a:srgbClr val="0033CC"/>
                </a:solidFill>
                <a:latin typeface="Times New Roman" panose="02020603050405020304" pitchFamily="18" charset="0"/>
                <a:ea typeface="黑体" panose="02010600030101010101" pitchFamily="2" charset="-122"/>
                <a:cs typeface="Times New Roman" panose="02020603050405020304" pitchFamily="18" charset="0"/>
              </a:rPr>
              <a:t>Purpose: </a:t>
            </a:r>
            <a:r>
              <a:rPr lang="en-US" altLang="zh-CN" sz="2400" b="1" dirty="0" smtClean="0">
                <a:solidFill>
                  <a:srgbClr val="002060"/>
                </a:solidFill>
                <a:latin typeface="Times New Roman" panose="02020603050405020304" pitchFamily="18" charset="0"/>
                <a:ea typeface="黑体" panose="02010600030101010101" pitchFamily="2" charset="-122"/>
                <a:cs typeface="Times New Roman" panose="02020603050405020304" pitchFamily="18" charset="0"/>
              </a:rPr>
              <a:t>optimizing the observational array of TAO\ TRITON and making it play important role in predicting which type of El Nino will occur. </a:t>
            </a:r>
          </a:p>
        </p:txBody>
      </p:sp>
      <p:sp>
        <p:nvSpPr>
          <p:cNvPr id="2" name="矩形 1"/>
          <p:cNvSpPr/>
          <p:nvPr/>
        </p:nvSpPr>
        <p:spPr>
          <a:xfrm>
            <a:off x="828477" y="5724525"/>
            <a:ext cx="5801288" cy="461665"/>
          </a:xfrm>
          <a:prstGeom prst="rect">
            <a:avLst/>
          </a:prstGeom>
        </p:spPr>
        <p:txBody>
          <a:bodyPr wrap="none">
            <a:spAutoFit/>
          </a:bodyPr>
          <a:lstStyle/>
          <a:p>
            <a:r>
              <a:rPr lang="en-US" altLang="zh-CN" sz="2400" b="1" dirty="0">
                <a:solidFill>
                  <a:srgbClr val="0000CC"/>
                </a:solidFill>
                <a:latin typeface="Times New Roman" pitchFamily="18" charset="0"/>
                <a:cs typeface="Times New Roman" pitchFamily="18" charset="0"/>
              </a:rPr>
              <a:t>How to optimize the TAO/</a:t>
            </a:r>
            <a:r>
              <a:rPr lang="en-US" altLang="zh-CN" sz="2400" b="1" dirty="0" smtClean="0">
                <a:solidFill>
                  <a:srgbClr val="0000CC"/>
                </a:solidFill>
                <a:latin typeface="Times New Roman" pitchFamily="18" charset="0"/>
                <a:cs typeface="Times New Roman" pitchFamily="18" charset="0"/>
              </a:rPr>
              <a:t>TRITON array?</a:t>
            </a:r>
            <a:endParaRPr lang="zh-CN" altLang="en-US" sz="2400" dirty="0"/>
          </a:p>
        </p:txBody>
      </p:sp>
    </p:spTree>
    <p:extLst>
      <p:ext uri="{BB962C8B-B14F-4D97-AF65-F5344CB8AC3E}">
        <p14:creationId xmlns:p14="http://schemas.microsoft.com/office/powerpoint/2010/main" val="104598689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矩形 2"/>
          <p:cNvSpPr>
            <a:spLocks noChangeArrowheads="1"/>
          </p:cNvSpPr>
          <p:nvPr/>
        </p:nvSpPr>
        <p:spPr bwMode="auto">
          <a:xfrm>
            <a:off x="252413" y="1682199"/>
            <a:ext cx="9361040" cy="397031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pPr>
              <a:buFont typeface="Wingdings" pitchFamily="2" charset="2"/>
              <a:buChar char="Ø"/>
            </a:pPr>
            <a:r>
              <a:rPr kumimoji="0" lang="en-US" altLang="zh-CN" sz="2800" b="1" dirty="0">
                <a:solidFill>
                  <a:srgbClr val="0000CC"/>
                </a:solidFill>
                <a:latin typeface="Times New Roman" pitchFamily="18" charset="0"/>
                <a:cs typeface="Times New Roman" pitchFamily="18" charset="0"/>
              </a:rPr>
              <a:t>Which regions are the sensitive areas for </a:t>
            </a:r>
            <a:r>
              <a:rPr kumimoji="0" lang="en-US" altLang="zh-CN" sz="2800" b="1" dirty="0" smtClean="0">
                <a:solidFill>
                  <a:srgbClr val="0000CC"/>
                </a:solidFill>
                <a:latin typeface="Times New Roman" pitchFamily="18" charset="0"/>
                <a:cs typeface="Times New Roman" pitchFamily="18" charset="0"/>
              </a:rPr>
              <a:t>targeting observations associated with EP</a:t>
            </a:r>
            <a:r>
              <a:rPr kumimoji="0" lang="en-US" altLang="zh-CN" sz="2800" b="1" dirty="0">
                <a:solidFill>
                  <a:srgbClr val="0000CC"/>
                </a:solidFill>
                <a:latin typeface="Times New Roman" pitchFamily="18" charset="0"/>
                <a:cs typeface="Times New Roman" pitchFamily="18" charset="0"/>
              </a:rPr>
              <a:t>- and CP-El Nino </a:t>
            </a:r>
            <a:r>
              <a:rPr kumimoji="0" lang="en-US" altLang="zh-CN" sz="2800" b="1" dirty="0" smtClean="0">
                <a:solidFill>
                  <a:srgbClr val="0000CC"/>
                </a:solidFill>
                <a:latin typeface="Times New Roman" pitchFamily="18" charset="0"/>
                <a:cs typeface="Times New Roman" pitchFamily="18" charset="0"/>
              </a:rPr>
              <a:t>events predictions? </a:t>
            </a:r>
            <a:endParaRPr kumimoji="0" lang="en-US" altLang="zh-CN" sz="2800" b="1" dirty="0">
              <a:solidFill>
                <a:srgbClr val="0000CC"/>
              </a:solidFill>
              <a:latin typeface="Times New Roman" pitchFamily="18" charset="0"/>
              <a:cs typeface="Times New Roman" pitchFamily="18" charset="0"/>
            </a:endParaRPr>
          </a:p>
          <a:p>
            <a:pPr>
              <a:buFont typeface="Wingdings" pitchFamily="2" charset="2"/>
              <a:buChar char="Ø"/>
            </a:pPr>
            <a:endParaRPr kumimoji="0" lang="en-US" altLang="zh-CN" sz="2800" b="1" dirty="0">
              <a:solidFill>
                <a:srgbClr val="0000CC"/>
              </a:solidFill>
              <a:latin typeface="Times New Roman" pitchFamily="18" charset="0"/>
              <a:cs typeface="Times New Roman" pitchFamily="18" charset="0"/>
            </a:endParaRPr>
          </a:p>
          <a:p>
            <a:pPr>
              <a:buFont typeface="Wingdings" pitchFamily="2" charset="2"/>
              <a:buChar char="Ø"/>
            </a:pPr>
            <a:r>
              <a:rPr kumimoji="0" lang="en-US" altLang="zh-CN" sz="2800" b="1" dirty="0">
                <a:solidFill>
                  <a:srgbClr val="0000CC"/>
                </a:solidFill>
                <a:latin typeface="Times New Roman" pitchFamily="18" charset="0"/>
                <a:cs typeface="Times New Roman" pitchFamily="18" charset="0"/>
              </a:rPr>
              <a:t>Can the additional observations in the sensitive areas improve the forecast skill for EP- and CP-El Nino events?</a:t>
            </a:r>
          </a:p>
          <a:p>
            <a:pPr>
              <a:buFont typeface="Wingdings" pitchFamily="2" charset="2"/>
              <a:buChar char="Ø"/>
            </a:pPr>
            <a:endParaRPr kumimoji="0" lang="en-US" altLang="zh-CN" sz="2800" b="1" dirty="0">
              <a:solidFill>
                <a:srgbClr val="0000CC"/>
              </a:solidFill>
              <a:latin typeface="Times New Roman" pitchFamily="18" charset="0"/>
              <a:cs typeface="Times New Roman" pitchFamily="18" charset="0"/>
            </a:endParaRPr>
          </a:p>
          <a:p>
            <a:pPr>
              <a:buFont typeface="Wingdings" pitchFamily="2" charset="2"/>
              <a:buChar char="Ø"/>
            </a:pPr>
            <a:r>
              <a:rPr kumimoji="0" lang="en-US" altLang="zh-CN" sz="2800" b="1" dirty="0" smtClean="0">
                <a:solidFill>
                  <a:srgbClr val="0000CC"/>
                </a:solidFill>
                <a:latin typeface="Times New Roman" pitchFamily="18" charset="0"/>
                <a:cs typeface="Times New Roman" pitchFamily="18" charset="0"/>
              </a:rPr>
              <a:t>How to optimize the TAO/TRITON array? </a:t>
            </a:r>
            <a:endParaRPr kumimoji="0" lang="en-US" altLang="zh-CN" sz="2800" b="1" dirty="0">
              <a:solidFill>
                <a:srgbClr val="0000CC"/>
              </a:solidFill>
              <a:latin typeface="Times New Roman" pitchFamily="18" charset="0"/>
              <a:cs typeface="Times New Roman" pitchFamily="18" charset="0"/>
            </a:endParaRPr>
          </a:p>
        </p:txBody>
      </p:sp>
      <p:sp>
        <p:nvSpPr>
          <p:cNvPr id="27650" name="文本框 3"/>
          <p:cNvSpPr txBox="1">
            <a:spLocks noChangeArrowheads="1"/>
          </p:cNvSpPr>
          <p:nvPr/>
        </p:nvSpPr>
        <p:spPr bwMode="auto">
          <a:xfrm>
            <a:off x="180975" y="755650"/>
            <a:ext cx="2289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lang="en-US" altLang="zh-CN" sz="3600" b="1">
                <a:solidFill>
                  <a:srgbClr val="FF0000"/>
                </a:solidFill>
                <a:latin typeface="Times New Roman" pitchFamily="18" charset="0"/>
                <a:cs typeface="Times New Roman" pitchFamily="18" charset="0"/>
              </a:rPr>
              <a:t>Questions:</a:t>
            </a:r>
            <a:endParaRPr lang="zh-CN" altLang="en-US" sz="3600" b="1">
              <a:solidFill>
                <a:srgbClr val="FF0000"/>
              </a:solidFill>
              <a:latin typeface="Times New Roman" pitchFamily="18" charset="0"/>
              <a:cs typeface="Times New Roman" pitchFamily="18"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252413" y="1404045"/>
            <a:ext cx="886868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kumimoji="1" lang="en-US" altLang="zh-CN" sz="2400" b="1" u="sng" dirty="0" smtClean="0">
                <a:solidFill>
                  <a:srgbClr val="0033CC"/>
                </a:solidFill>
                <a:latin typeface="Times New Roman" charset="0"/>
                <a:ea typeface="宋体" charset="0"/>
              </a:rPr>
              <a:t>The </a:t>
            </a:r>
            <a:r>
              <a:rPr kumimoji="1" lang="en-US" altLang="zh-CN" sz="2400" b="1" u="sng" dirty="0" err="1" smtClean="0">
                <a:solidFill>
                  <a:srgbClr val="0033CC"/>
                </a:solidFill>
                <a:latin typeface="Times New Roman" charset="0"/>
                <a:ea typeface="宋体" charset="0"/>
              </a:rPr>
              <a:t>Zebiak</a:t>
            </a:r>
            <a:r>
              <a:rPr kumimoji="1" lang="en-US" altLang="zh-CN" sz="2400" b="1" u="sng" dirty="0" smtClean="0">
                <a:solidFill>
                  <a:srgbClr val="0033CC"/>
                </a:solidFill>
                <a:latin typeface="Times New Roman" charset="0"/>
                <a:ea typeface="宋体" charset="0"/>
              </a:rPr>
              <a:t>-Cane model </a:t>
            </a:r>
            <a:r>
              <a:rPr kumimoji="1" lang="en-US" altLang="zh-CN" sz="2400" b="1" dirty="0" smtClean="0">
                <a:solidFill>
                  <a:srgbClr val="0033CC"/>
                </a:solidFill>
                <a:latin typeface="Times New Roman" charset="0"/>
                <a:ea typeface="宋体" charset="0"/>
              </a:rPr>
              <a:t>is a </a:t>
            </a:r>
            <a:r>
              <a:rPr kumimoji="1" lang="en-US" altLang="zh-CN" sz="2400" b="1" dirty="0">
                <a:solidFill>
                  <a:srgbClr val="0033CC"/>
                </a:solidFill>
                <a:latin typeface="Times New Roman" charset="0"/>
                <a:ea typeface="宋体" charset="0"/>
              </a:rPr>
              <a:t>nonlinear coupled anomaly model for </a:t>
            </a:r>
            <a:endParaRPr kumimoji="1" lang="en-US" altLang="zh-CN" sz="2400" b="1" dirty="0" smtClean="0">
              <a:solidFill>
                <a:srgbClr val="0033CC"/>
              </a:solidFill>
              <a:latin typeface="Times New Roman" charset="0"/>
              <a:ea typeface="宋体" charset="0"/>
            </a:endParaRPr>
          </a:p>
          <a:p>
            <a:pPr>
              <a:defRPr/>
            </a:pPr>
            <a:r>
              <a:rPr kumimoji="1" lang="en-US" altLang="zh-CN" sz="2400" b="1" dirty="0" smtClean="0">
                <a:solidFill>
                  <a:srgbClr val="0033CC"/>
                </a:solidFill>
                <a:latin typeface="Times New Roman" charset="0"/>
                <a:ea typeface="宋体" charset="0"/>
              </a:rPr>
              <a:t>ENSO (</a:t>
            </a:r>
            <a:r>
              <a:rPr kumimoji="1" lang="en-US" altLang="zh-CN" sz="2400" b="1" i="1" dirty="0" err="1">
                <a:solidFill>
                  <a:srgbClr val="0033CC"/>
                </a:solidFill>
                <a:latin typeface="Times New Roman" panose="02020603050405020304" pitchFamily="18" charset="0"/>
                <a:ea typeface="宋体" charset="0"/>
                <a:cs typeface="Times New Roman" panose="02020603050405020304" pitchFamily="18" charset="0"/>
              </a:rPr>
              <a:t>Zebiak</a:t>
            </a:r>
            <a:r>
              <a:rPr kumimoji="1" lang="en-US" altLang="zh-CN" sz="2400" b="1" i="1" dirty="0">
                <a:solidFill>
                  <a:srgbClr val="0033CC"/>
                </a:solidFill>
                <a:latin typeface="Times New Roman" panose="02020603050405020304" pitchFamily="18" charset="0"/>
                <a:ea typeface="宋体" charset="0"/>
                <a:cs typeface="Times New Roman" panose="02020603050405020304" pitchFamily="18" charset="0"/>
              </a:rPr>
              <a:t> </a:t>
            </a:r>
            <a:r>
              <a:rPr kumimoji="1" lang="en-US" altLang="zh-CN" sz="2400" b="1" i="1" dirty="0" smtClean="0">
                <a:solidFill>
                  <a:srgbClr val="0033CC"/>
                </a:solidFill>
                <a:latin typeface="Times New Roman" panose="02020603050405020304" pitchFamily="18" charset="0"/>
                <a:ea typeface="宋体" charset="0"/>
                <a:cs typeface="Times New Roman" panose="02020603050405020304" pitchFamily="18" charset="0"/>
              </a:rPr>
              <a:t>and </a:t>
            </a:r>
            <a:r>
              <a:rPr kumimoji="1" lang="en-US" altLang="zh-CN" sz="2400" b="1" i="1" dirty="0">
                <a:solidFill>
                  <a:srgbClr val="0033CC"/>
                </a:solidFill>
                <a:latin typeface="Times New Roman" panose="02020603050405020304" pitchFamily="18" charset="0"/>
                <a:ea typeface="宋体" charset="0"/>
                <a:cs typeface="Times New Roman" panose="02020603050405020304" pitchFamily="18" charset="0"/>
              </a:rPr>
              <a:t>Cane 1987</a:t>
            </a:r>
            <a:r>
              <a:rPr kumimoji="1" lang="en-US" altLang="zh-CN" sz="2400" b="1" i="1" dirty="0">
                <a:solidFill>
                  <a:srgbClr val="0033CC"/>
                </a:solidFill>
                <a:latin typeface="Arial" charset="0"/>
                <a:ea typeface="宋体" charset="0"/>
              </a:rPr>
              <a:t>)</a:t>
            </a:r>
            <a:r>
              <a:rPr kumimoji="1" lang="en-US" altLang="zh-CN" sz="2400" b="1" dirty="0">
                <a:solidFill>
                  <a:srgbClr val="0033CC"/>
                </a:solidFill>
                <a:latin typeface="Arial" charset="0"/>
                <a:ea typeface="宋体" charset="0"/>
              </a:rPr>
              <a:t> </a:t>
            </a:r>
          </a:p>
        </p:txBody>
      </p:sp>
      <p:sp>
        <p:nvSpPr>
          <p:cNvPr id="5" name="Rectangle 6"/>
          <p:cNvSpPr>
            <a:spLocks noChangeArrowheads="1"/>
          </p:cNvSpPr>
          <p:nvPr/>
        </p:nvSpPr>
        <p:spPr bwMode="auto">
          <a:xfrm>
            <a:off x="252413" y="2661280"/>
            <a:ext cx="908659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fontAlgn="base">
              <a:spcBef>
                <a:spcPct val="0"/>
              </a:spcBef>
              <a:spcAft>
                <a:spcPct val="0"/>
              </a:spcAft>
              <a:defRPr kumimoji="1" sz="2400">
                <a:solidFill>
                  <a:schemeClr val="tx1"/>
                </a:solidFill>
                <a:latin typeface="Arial" pitchFamily="34" charset="0"/>
                <a:ea typeface="宋体" pitchFamily="2" charset="-122"/>
              </a:defRPr>
            </a:lvl6pPr>
            <a:lvl7pPr marL="2971800" indent="-228600" fontAlgn="base">
              <a:spcBef>
                <a:spcPct val="0"/>
              </a:spcBef>
              <a:spcAft>
                <a:spcPct val="0"/>
              </a:spcAft>
              <a:defRPr kumimoji="1" sz="2400">
                <a:solidFill>
                  <a:schemeClr val="tx1"/>
                </a:solidFill>
                <a:latin typeface="Arial" pitchFamily="34" charset="0"/>
                <a:ea typeface="宋体" pitchFamily="2" charset="-122"/>
              </a:defRPr>
            </a:lvl7pPr>
            <a:lvl8pPr marL="3429000" indent="-228600" fontAlgn="base">
              <a:spcBef>
                <a:spcPct val="0"/>
              </a:spcBef>
              <a:spcAft>
                <a:spcPct val="0"/>
              </a:spcAft>
              <a:defRPr kumimoji="1" sz="2400">
                <a:solidFill>
                  <a:schemeClr val="tx1"/>
                </a:solidFill>
                <a:latin typeface="Arial" pitchFamily="34" charset="0"/>
                <a:ea typeface="宋体" pitchFamily="2" charset="-122"/>
              </a:defRPr>
            </a:lvl8pPr>
            <a:lvl9pPr marL="3886200" indent="-228600" fontAlgn="base">
              <a:spcBef>
                <a:spcPct val="0"/>
              </a:spcBef>
              <a:spcAft>
                <a:spcPct val="0"/>
              </a:spcAft>
              <a:defRPr kumimoji="1" sz="2400">
                <a:solidFill>
                  <a:schemeClr val="tx1"/>
                </a:solidFill>
                <a:latin typeface="Arial" pitchFamily="34" charset="0"/>
                <a:ea typeface="宋体" pitchFamily="2" charset="-122"/>
              </a:defRPr>
            </a:lvl9pPr>
          </a:lstStyle>
          <a:p>
            <a:r>
              <a:rPr lang="en-US" altLang="zh-CN" b="1" dirty="0">
                <a:solidFill>
                  <a:srgbClr val="0033CC"/>
                </a:solidFill>
                <a:latin typeface="Times New Roman" pitchFamily="18" charset="0"/>
              </a:rPr>
              <a:t>The first coupled ocean–atmosphere model to </a:t>
            </a:r>
            <a:r>
              <a:rPr lang="en-US" altLang="zh-CN" b="1" dirty="0" smtClean="0">
                <a:solidFill>
                  <a:srgbClr val="0033CC"/>
                </a:solidFill>
                <a:latin typeface="Times New Roman" pitchFamily="18" charset="0"/>
              </a:rPr>
              <a:t>simulate the </a:t>
            </a:r>
            <a:r>
              <a:rPr lang="en-US" altLang="zh-CN" b="1" dirty="0">
                <a:solidFill>
                  <a:srgbClr val="0033CC"/>
                </a:solidFill>
                <a:latin typeface="Times New Roman" pitchFamily="18" charset="0"/>
              </a:rPr>
              <a:t>observed </a:t>
            </a:r>
            <a:endParaRPr lang="en-US" altLang="zh-CN" b="1" dirty="0" smtClean="0">
              <a:solidFill>
                <a:srgbClr val="0033CC"/>
              </a:solidFill>
              <a:latin typeface="Times New Roman" pitchFamily="18" charset="0"/>
            </a:endParaRPr>
          </a:p>
          <a:p>
            <a:r>
              <a:rPr lang="en-US" altLang="zh-CN" b="1" dirty="0" smtClean="0">
                <a:solidFill>
                  <a:srgbClr val="0033CC"/>
                </a:solidFill>
                <a:latin typeface="Times New Roman" pitchFamily="18" charset="0"/>
              </a:rPr>
              <a:t>ENSO </a:t>
            </a:r>
            <a:r>
              <a:rPr lang="en-US" altLang="zh-CN" b="1" dirty="0" err="1" smtClean="0">
                <a:solidFill>
                  <a:srgbClr val="0033CC"/>
                </a:solidFill>
                <a:latin typeface="Times New Roman" pitchFamily="18" charset="0"/>
              </a:rPr>
              <a:t>interannual</a:t>
            </a:r>
            <a:r>
              <a:rPr lang="en-US" altLang="zh-CN" b="1" dirty="0" smtClean="0">
                <a:solidFill>
                  <a:srgbClr val="0033CC"/>
                </a:solidFill>
                <a:latin typeface="Times New Roman" pitchFamily="18" charset="0"/>
              </a:rPr>
              <a:t> </a:t>
            </a:r>
            <a:r>
              <a:rPr lang="en-US" altLang="zh-CN" b="1" dirty="0">
                <a:solidFill>
                  <a:srgbClr val="0033CC"/>
                </a:solidFill>
                <a:latin typeface="Times New Roman" pitchFamily="18" charset="0"/>
              </a:rPr>
              <a:t>variability</a:t>
            </a:r>
          </a:p>
        </p:txBody>
      </p:sp>
      <p:sp>
        <p:nvSpPr>
          <p:cNvPr id="7" name="Rectangle 8"/>
          <p:cNvSpPr>
            <a:spLocks noChangeArrowheads="1"/>
          </p:cNvSpPr>
          <p:nvPr/>
        </p:nvSpPr>
        <p:spPr bwMode="auto">
          <a:xfrm>
            <a:off x="268967" y="3876125"/>
            <a:ext cx="8568952"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defRPr/>
            </a:pPr>
            <a:r>
              <a:rPr kumimoji="1" lang="en-US" altLang="zh-CN" sz="2400" b="1" dirty="0">
                <a:solidFill>
                  <a:srgbClr val="0033CC"/>
                </a:solidFill>
                <a:latin typeface="Times New Roman" charset="0"/>
                <a:ea typeface="宋体" charset="0"/>
              </a:rPr>
              <a:t>Widely used in ENSO predictions and </a:t>
            </a:r>
            <a:r>
              <a:rPr kumimoji="1" lang="en-US" altLang="zh-CN" sz="2400" b="1" dirty="0" smtClean="0">
                <a:solidFill>
                  <a:srgbClr val="0033CC"/>
                </a:solidFill>
                <a:latin typeface="Times New Roman" charset="0"/>
                <a:ea typeface="宋体" charset="0"/>
              </a:rPr>
              <a:t>predictability studies </a:t>
            </a:r>
          </a:p>
          <a:p>
            <a:pPr>
              <a:defRPr/>
            </a:pPr>
            <a:r>
              <a:rPr kumimoji="1" lang="en-US" altLang="zh-CN" sz="2400" b="1" i="1" dirty="0" smtClean="0">
                <a:solidFill>
                  <a:schemeClr val="bg1">
                    <a:lumMod val="50000"/>
                  </a:schemeClr>
                </a:solidFill>
                <a:latin typeface="Times New Roman" charset="0"/>
                <a:ea typeface="宋体" charset="0"/>
              </a:rPr>
              <a:t>(</a:t>
            </a:r>
            <a:r>
              <a:rPr kumimoji="1" lang="en-US" altLang="zh-CN" sz="2400" b="1" i="1" dirty="0">
                <a:solidFill>
                  <a:schemeClr val="bg1">
                    <a:lumMod val="50000"/>
                  </a:schemeClr>
                </a:solidFill>
                <a:latin typeface="Times New Roman" charset="0"/>
                <a:ea typeface="宋体" charset="0"/>
              </a:rPr>
              <a:t>Blumenthal 1991; </a:t>
            </a:r>
            <a:r>
              <a:rPr kumimoji="1" lang="en-US" altLang="zh-CN" sz="2400" b="1" i="1" dirty="0" smtClean="0">
                <a:solidFill>
                  <a:schemeClr val="bg1">
                    <a:lumMod val="50000"/>
                  </a:schemeClr>
                </a:solidFill>
                <a:latin typeface="Times New Roman" charset="0"/>
                <a:ea typeface="宋体" charset="0"/>
              </a:rPr>
              <a:t>Chen </a:t>
            </a:r>
            <a:r>
              <a:rPr kumimoji="1" lang="en-US" altLang="zh-CN" sz="2400" b="1" i="1" dirty="0">
                <a:solidFill>
                  <a:schemeClr val="bg1">
                    <a:lumMod val="50000"/>
                  </a:schemeClr>
                </a:solidFill>
                <a:latin typeface="Times New Roman" charset="0"/>
                <a:ea typeface="宋体" charset="0"/>
              </a:rPr>
              <a:t>et al. 2004; Tang et al. 2008; Mu et al. 2007; </a:t>
            </a:r>
            <a:r>
              <a:rPr kumimoji="1" lang="en-US" altLang="zh-CN" sz="2400" b="1" i="1" dirty="0" err="1" smtClean="0">
                <a:solidFill>
                  <a:schemeClr val="bg1">
                    <a:lumMod val="50000"/>
                  </a:schemeClr>
                </a:solidFill>
                <a:latin typeface="Times New Roman" charset="0"/>
                <a:ea typeface="宋体" charset="0"/>
              </a:rPr>
              <a:t>Duan</a:t>
            </a:r>
            <a:r>
              <a:rPr kumimoji="1" lang="en-US" altLang="zh-CN" sz="2400" b="1" i="1" dirty="0" smtClean="0">
                <a:solidFill>
                  <a:schemeClr val="bg1">
                    <a:lumMod val="50000"/>
                  </a:schemeClr>
                </a:solidFill>
                <a:latin typeface="Times New Roman" charset="0"/>
                <a:ea typeface="宋体" charset="0"/>
              </a:rPr>
              <a:t> </a:t>
            </a:r>
            <a:r>
              <a:rPr kumimoji="1" lang="en-US" altLang="zh-CN" sz="2400" b="1" i="1" dirty="0">
                <a:solidFill>
                  <a:schemeClr val="bg1">
                    <a:lumMod val="50000"/>
                  </a:schemeClr>
                </a:solidFill>
                <a:latin typeface="Times New Roman" charset="0"/>
                <a:ea typeface="宋体" charset="0"/>
              </a:rPr>
              <a:t>et al. 2009; Yu et al. </a:t>
            </a:r>
            <a:r>
              <a:rPr kumimoji="1" lang="en-US" altLang="zh-CN" sz="2400" b="1" i="1" dirty="0" smtClean="0">
                <a:solidFill>
                  <a:schemeClr val="bg1">
                    <a:lumMod val="50000"/>
                  </a:schemeClr>
                </a:solidFill>
                <a:latin typeface="Times New Roman" charset="0"/>
                <a:ea typeface="宋体" charset="0"/>
              </a:rPr>
              <a:t>2012; </a:t>
            </a:r>
            <a:r>
              <a:rPr kumimoji="1" lang="en-US" altLang="zh-CN" sz="2400" b="1" i="1" dirty="0" err="1" smtClean="0">
                <a:solidFill>
                  <a:schemeClr val="bg1">
                    <a:lumMod val="50000"/>
                  </a:schemeClr>
                </a:solidFill>
                <a:latin typeface="Times New Roman" charset="0"/>
                <a:ea typeface="宋体" charset="0"/>
              </a:rPr>
              <a:t>Duan</a:t>
            </a:r>
            <a:r>
              <a:rPr kumimoji="1" lang="en-US" altLang="zh-CN" sz="2400" b="1" i="1" dirty="0" smtClean="0">
                <a:solidFill>
                  <a:schemeClr val="bg1">
                    <a:lumMod val="50000"/>
                  </a:schemeClr>
                </a:solidFill>
                <a:latin typeface="Times New Roman" charset="0"/>
                <a:ea typeface="宋体" charset="0"/>
              </a:rPr>
              <a:t> et al., 2013; 2014)</a:t>
            </a:r>
            <a:r>
              <a:rPr kumimoji="1" lang="en-US" altLang="zh-CN" sz="2400" b="1" dirty="0" smtClean="0">
                <a:solidFill>
                  <a:schemeClr val="bg1">
                    <a:lumMod val="50000"/>
                  </a:schemeClr>
                </a:solidFill>
                <a:latin typeface="Times New Roman" charset="0"/>
                <a:ea typeface="宋体" charset="0"/>
              </a:rPr>
              <a:t> </a:t>
            </a:r>
            <a:endParaRPr kumimoji="1" lang="en-US" altLang="zh-CN" sz="2400" b="1" dirty="0">
              <a:solidFill>
                <a:schemeClr val="bg1">
                  <a:lumMod val="50000"/>
                </a:schemeClr>
              </a:solidFill>
              <a:latin typeface="Times New Roman" charset="0"/>
              <a:ea typeface="宋体" charset="0"/>
            </a:endParaRPr>
          </a:p>
        </p:txBody>
      </p:sp>
      <p:sp>
        <p:nvSpPr>
          <p:cNvPr id="11" name="Text Box 4"/>
          <p:cNvSpPr txBox="1">
            <a:spLocks noChangeArrowheads="1"/>
          </p:cNvSpPr>
          <p:nvPr/>
        </p:nvSpPr>
        <p:spPr bwMode="auto">
          <a:xfrm>
            <a:off x="1908597" y="160745"/>
            <a:ext cx="58913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457200" indent="-457200">
              <a:buFont typeface="Wingdings" panose="05000000000000000000" pitchFamily="2" charset="2"/>
              <a:buChar char="Ø"/>
              <a:defRPr/>
            </a:pPr>
            <a:r>
              <a:rPr lang="en-US" altLang="zh-CN" sz="2800" b="1" dirty="0" smtClean="0">
                <a:solidFill>
                  <a:schemeClr val="bg1"/>
                </a:solidFill>
                <a:latin typeface="Times New Roman" charset="0"/>
                <a:ea typeface="宋体" charset="0"/>
              </a:rPr>
              <a:t>The corrected </a:t>
            </a:r>
            <a:r>
              <a:rPr lang="en-US" altLang="zh-CN" sz="2800" b="1" dirty="0" err="1" smtClean="0">
                <a:solidFill>
                  <a:schemeClr val="bg1"/>
                </a:solidFill>
                <a:latin typeface="Times New Roman" charset="0"/>
                <a:ea typeface="宋体" charset="0"/>
              </a:rPr>
              <a:t>Zebiak</a:t>
            </a:r>
            <a:r>
              <a:rPr lang="en-US" altLang="zh-CN" sz="2800" b="1" dirty="0" smtClean="0">
                <a:solidFill>
                  <a:schemeClr val="bg1"/>
                </a:solidFill>
                <a:latin typeface="Times New Roman" charset="0"/>
                <a:ea typeface="宋体" charset="0"/>
              </a:rPr>
              <a:t>-Cane </a:t>
            </a:r>
            <a:r>
              <a:rPr lang="en-US" altLang="zh-CN" sz="2800" b="1" dirty="0">
                <a:solidFill>
                  <a:schemeClr val="bg1"/>
                </a:solidFill>
                <a:latin typeface="Times New Roman" charset="0"/>
                <a:ea typeface="宋体" charset="0"/>
              </a:rPr>
              <a:t>model</a:t>
            </a:r>
          </a:p>
        </p:txBody>
      </p:sp>
    </p:spTree>
    <p:extLst>
      <p:ext uri="{BB962C8B-B14F-4D97-AF65-F5344CB8AC3E}">
        <p14:creationId xmlns:p14="http://schemas.microsoft.com/office/powerpoint/2010/main" val="38707312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540445" y="3708301"/>
            <a:ext cx="8630582" cy="917853"/>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04875" fontAlgn="base">
              <a:spcBef>
                <a:spcPct val="0"/>
              </a:spcBef>
              <a:spcAft>
                <a:spcPct val="0"/>
              </a:spcAft>
            </a:pPr>
            <a:r>
              <a:rPr lang="en-US" altLang="zh-CN" sz="2400" b="1" u="sng" dirty="0" smtClean="0">
                <a:ea typeface="黑体" pitchFamily="49" charset="-122"/>
              </a:rPr>
              <a:t>The corrected </a:t>
            </a:r>
            <a:r>
              <a:rPr lang="en-US" altLang="zh-CN" sz="2400" b="1" u="sng" dirty="0" err="1" smtClean="0">
                <a:ea typeface="黑体" pitchFamily="49" charset="-122"/>
              </a:rPr>
              <a:t>Zebiak</a:t>
            </a:r>
            <a:r>
              <a:rPr lang="en-US" altLang="zh-CN" sz="2400" b="1" u="sng" dirty="0" smtClean="0">
                <a:ea typeface="黑体" pitchFamily="49" charset="-122"/>
              </a:rPr>
              <a:t>-Cane </a:t>
            </a:r>
            <a:r>
              <a:rPr lang="en-US" altLang="zh-CN" sz="2400" b="1" u="sng" dirty="0">
                <a:ea typeface="黑体" pitchFamily="49" charset="-122"/>
              </a:rPr>
              <a:t>model </a:t>
            </a:r>
            <a:r>
              <a:rPr lang="en-US" altLang="zh-CN" sz="2400" dirty="0" smtClean="0">
                <a:ea typeface="黑体" pitchFamily="49" charset="-122"/>
              </a:rPr>
              <a:t>can </a:t>
            </a:r>
            <a:r>
              <a:rPr lang="en-US" altLang="zh-CN" sz="2400" dirty="0">
                <a:ea typeface="黑体" pitchFamily="49" charset="-122"/>
              </a:rPr>
              <a:t>be a platform for studying the predictability of two types of El Niño events.</a:t>
            </a:r>
            <a:endParaRPr lang="zh-CN" altLang="en-US" sz="2400" b="1" dirty="0">
              <a:ea typeface="黑体" pitchFamily="49" charset="-122"/>
            </a:endParaRPr>
          </a:p>
        </p:txBody>
      </p:sp>
      <p:sp>
        <p:nvSpPr>
          <p:cNvPr id="6" name="矩形 5"/>
          <p:cNvSpPr/>
          <p:nvPr/>
        </p:nvSpPr>
        <p:spPr>
          <a:xfrm>
            <a:off x="581063" y="1764085"/>
            <a:ext cx="8670878" cy="1888006"/>
          </a:xfrm>
          <a:prstGeom prst="rect">
            <a:avLst/>
          </a:prstGeom>
        </p:spPr>
        <p:txBody>
          <a:bodyPr wrap="square">
            <a:spAutoFit/>
          </a:bodyPr>
          <a:lstStyle/>
          <a:p>
            <a:pPr marL="285750" indent="-285750">
              <a:spcBef>
                <a:spcPct val="50000"/>
              </a:spcBef>
              <a:buFont typeface="Wingdings" panose="05000000000000000000" pitchFamily="2" charset="2"/>
              <a:buChar char="u"/>
            </a:pPr>
            <a:r>
              <a:rPr lang="en-US" altLang="zh-CN" dirty="0" smtClean="0">
                <a:latin typeface="微软雅黑" panose="020B0503020204020204" pitchFamily="34" charset="-122"/>
                <a:ea typeface="微软雅黑" panose="020B0503020204020204" pitchFamily="34" charset="-122"/>
              </a:rPr>
              <a:t>The </a:t>
            </a:r>
            <a:r>
              <a:rPr lang="en-US" altLang="zh-CN" dirty="0">
                <a:latin typeface="微软雅黑" panose="020B0503020204020204" pitchFamily="34" charset="-122"/>
                <a:ea typeface="微软雅黑" panose="020B0503020204020204" pitchFamily="34" charset="-122"/>
              </a:rPr>
              <a:t>model bias </a:t>
            </a:r>
            <a:r>
              <a:rPr lang="en-US" altLang="zh-CN" dirty="0" smtClean="0">
                <a:latin typeface="微软雅黑" panose="020B0503020204020204" pitchFamily="34" charset="-122"/>
                <a:ea typeface="微软雅黑" panose="020B0503020204020204" pitchFamily="34" charset="-122"/>
              </a:rPr>
              <a:t>(</a:t>
            </a:r>
            <a:r>
              <a:rPr lang="en-US" altLang="zh-CN" dirty="0" err="1" smtClean="0">
                <a:latin typeface="微软雅黑" panose="020B0503020204020204" pitchFamily="34" charset="-122"/>
                <a:ea typeface="微软雅黑" panose="020B0503020204020204" pitchFamily="34" charset="-122"/>
              </a:rPr>
              <a:t>i.e</a:t>
            </a:r>
            <a:r>
              <a:rPr lang="en-US" altLang="zh-CN" dirty="0" smtClean="0">
                <a:latin typeface="微软雅黑" panose="020B0503020204020204" pitchFamily="34" charset="-122"/>
                <a:ea typeface="微软雅黑" panose="020B0503020204020204" pitchFamily="34" charset="-122"/>
              </a:rPr>
              <a:t> the </a:t>
            </a:r>
            <a:r>
              <a:rPr lang="en-US" altLang="zh-CN" dirty="0">
                <a:latin typeface="微软雅黑" panose="020B0503020204020204" pitchFamily="34" charset="-122"/>
                <a:ea typeface="微软雅黑" panose="020B0503020204020204" pitchFamily="34" charset="-122"/>
              </a:rPr>
              <a:t>annual-mean SST, convective precipitation, nonlinear temperature advection, etc</a:t>
            </a:r>
            <a:r>
              <a:rPr lang="en-US" altLang="zh-CN" dirty="0" smtClean="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may induce the systematic errors for the simulation of the two types of El </a:t>
            </a:r>
            <a:r>
              <a:rPr lang="en-US" altLang="zh-CN" dirty="0" smtClean="0">
                <a:latin typeface="微软雅黑" panose="020B0503020204020204" pitchFamily="34" charset="-122"/>
                <a:ea typeface="微软雅黑" panose="020B0503020204020204" pitchFamily="34" charset="-122"/>
              </a:rPr>
              <a:t>Niño.</a:t>
            </a:r>
            <a:endParaRPr lang="en-US" altLang="zh-CN" dirty="0">
              <a:latin typeface="微软雅黑" panose="020B0503020204020204" pitchFamily="34" charset="-122"/>
              <a:ea typeface="微软雅黑" panose="020B0503020204020204" pitchFamily="34" charset="-122"/>
            </a:endParaRPr>
          </a:p>
          <a:p>
            <a:pPr marL="285750" indent="-285750">
              <a:spcBef>
                <a:spcPct val="50000"/>
              </a:spcBef>
              <a:buFont typeface="Wingdings" panose="05000000000000000000" pitchFamily="2" charset="2"/>
              <a:buChar char="u"/>
            </a:pPr>
            <a:r>
              <a:rPr lang="en-US" altLang="zh-CN" dirty="0" smtClean="0">
                <a:latin typeface="微软雅黑" panose="020B0503020204020204" pitchFamily="34" charset="-122"/>
                <a:ea typeface="微软雅黑" panose="020B0503020204020204" pitchFamily="34" charset="-122"/>
              </a:rPr>
              <a:t>The optimal </a:t>
            </a:r>
            <a:r>
              <a:rPr lang="en-US" altLang="zh-CN" dirty="0">
                <a:latin typeface="微软雅黑" panose="020B0503020204020204" pitchFamily="34" charset="-122"/>
                <a:ea typeface="微软雅黑" panose="020B0503020204020204" pitchFamily="34" charset="-122"/>
              </a:rPr>
              <a:t>forcing vector (OFV) approach </a:t>
            </a:r>
            <a:r>
              <a:rPr lang="en-US" altLang="zh-CN" dirty="0" smtClean="0">
                <a:latin typeface="微软雅黑" panose="020B0503020204020204" pitchFamily="34" charset="-122"/>
                <a:ea typeface="微软雅黑" panose="020B0503020204020204" pitchFamily="34" charset="-122"/>
              </a:rPr>
              <a:t>is proposed and used </a:t>
            </a:r>
            <a:r>
              <a:rPr lang="en-US" altLang="zh-CN" dirty="0">
                <a:latin typeface="微软雅黑" panose="020B0503020204020204" pitchFamily="34" charset="-122"/>
                <a:ea typeface="微软雅黑" panose="020B0503020204020204" pitchFamily="34" charset="-122"/>
              </a:rPr>
              <a:t>to </a:t>
            </a:r>
            <a:r>
              <a:rPr lang="en-US" altLang="zh-CN" b="1" u="sng" dirty="0">
                <a:latin typeface="微软雅黑" panose="020B0503020204020204" pitchFamily="34" charset="-122"/>
                <a:ea typeface="微软雅黑" panose="020B0503020204020204" pitchFamily="34" charset="-122"/>
              </a:rPr>
              <a:t>correct the </a:t>
            </a:r>
            <a:r>
              <a:rPr lang="en-US" altLang="zh-CN" b="1" u="sng" dirty="0" err="1">
                <a:latin typeface="微软雅黑" panose="020B0503020204020204" pitchFamily="34" charset="-122"/>
                <a:ea typeface="微软雅黑" panose="020B0503020204020204" pitchFamily="34" charset="-122"/>
              </a:rPr>
              <a:t>Zebiak</a:t>
            </a:r>
            <a:r>
              <a:rPr lang="en-US" altLang="zh-CN" b="1" u="sng" dirty="0">
                <a:latin typeface="微软雅黑" panose="020B0503020204020204" pitchFamily="34" charset="-122"/>
                <a:ea typeface="微软雅黑" panose="020B0503020204020204" pitchFamily="34" charset="-122"/>
              </a:rPr>
              <a:t>-Cane model</a:t>
            </a:r>
            <a:r>
              <a:rPr lang="en-US" altLang="zh-CN" dirty="0">
                <a:latin typeface="微软雅黑" panose="020B0503020204020204" pitchFamily="34" charset="-122"/>
                <a:ea typeface="微软雅黑" panose="020B0503020204020204" pitchFamily="34" charset="-122"/>
              </a:rPr>
              <a:t>, finally reproducing successfully the observed two types of El Niño events. (</a:t>
            </a:r>
            <a:r>
              <a:rPr lang="en-US" altLang="zh-CN" dirty="0" err="1">
                <a:latin typeface="微软雅黑" panose="020B0503020204020204" pitchFamily="34" charset="-122"/>
                <a:ea typeface="微软雅黑" panose="020B0503020204020204" pitchFamily="34" charset="-122"/>
              </a:rPr>
              <a:t>Duan</a:t>
            </a:r>
            <a:r>
              <a:rPr lang="en-US" altLang="zh-CN" dirty="0">
                <a:latin typeface="微软雅黑" panose="020B0503020204020204" pitchFamily="34" charset="-122"/>
                <a:ea typeface="微软雅黑" panose="020B0503020204020204" pitchFamily="34" charset="-122"/>
              </a:rPr>
              <a:t> et al. </a:t>
            </a:r>
            <a:r>
              <a:rPr lang="en-US" altLang="zh-CN" dirty="0" smtClean="0">
                <a:latin typeface="微软雅黑" panose="020B0503020204020204" pitchFamily="34" charset="-122"/>
                <a:ea typeface="微软雅黑" panose="020B0503020204020204" pitchFamily="34" charset="-122"/>
              </a:rPr>
              <a:t>2014)</a:t>
            </a:r>
            <a:endParaRPr lang="en-US" altLang="zh-CN" dirty="0">
              <a:latin typeface="微软雅黑" panose="020B0503020204020204" pitchFamily="34" charset="-122"/>
              <a:ea typeface="微软雅黑" panose="020B0503020204020204" pitchFamily="34" charset="-122"/>
            </a:endParaRPr>
          </a:p>
        </p:txBody>
      </p:sp>
      <p:sp>
        <p:nvSpPr>
          <p:cNvPr id="11" name="矩形 10"/>
          <p:cNvSpPr/>
          <p:nvPr/>
        </p:nvSpPr>
        <p:spPr>
          <a:xfrm>
            <a:off x="190856" y="906407"/>
            <a:ext cx="9416696" cy="644685"/>
          </a:xfrm>
          <a:prstGeom prst="rect">
            <a:avLst/>
          </a:prstGeom>
          <a:ln>
            <a:solidFill>
              <a:schemeClr val="tx1"/>
            </a:solidFill>
          </a:ln>
        </p:spPr>
        <p:txBody>
          <a:bodyPr wrap="square">
            <a:spAutoFit/>
          </a:bodyPr>
          <a:lstStyle/>
          <a:p>
            <a:pPr algn="ctr"/>
            <a:r>
              <a:rPr lang="en-US" altLang="zh-CN" sz="2000" b="1" dirty="0">
                <a:ea typeface="微软雅黑" panose="020B0503020204020204" pitchFamily="34" charset="-122"/>
              </a:rPr>
              <a:t>Most </a:t>
            </a:r>
            <a:r>
              <a:rPr lang="en-US" altLang="zh-CN" sz="2000" b="1" dirty="0" smtClean="0">
                <a:ea typeface="微软雅黑" panose="020B0503020204020204" pitchFamily="34" charset="-122"/>
              </a:rPr>
              <a:t>models can reproduce </a:t>
            </a:r>
            <a:r>
              <a:rPr lang="en-US" altLang="zh-CN" sz="2000" b="1" dirty="0">
                <a:ea typeface="微软雅黑" panose="020B0503020204020204" pitchFamily="34" charset="-122"/>
              </a:rPr>
              <a:t>EP-El Nino well, </a:t>
            </a:r>
            <a:r>
              <a:rPr lang="en-US" altLang="zh-CN" sz="2000" b="1" dirty="0" smtClean="0">
                <a:ea typeface="微软雅黑" panose="020B0503020204020204" pitchFamily="34" charset="-122"/>
              </a:rPr>
              <a:t>but fails to generate CP-El Niño </a:t>
            </a:r>
          </a:p>
          <a:p>
            <a:pPr algn="ctr"/>
            <a:r>
              <a:rPr lang="en-US" altLang="zh-CN" sz="1600" b="1" dirty="0" smtClean="0">
                <a:ea typeface="微软雅黑" panose="020B0503020204020204" pitchFamily="34" charset="-122"/>
              </a:rPr>
              <a:t>(</a:t>
            </a:r>
            <a:r>
              <a:rPr lang="en-US" altLang="zh-CN" sz="1600" dirty="0" err="1" smtClean="0">
                <a:latin typeface="微软雅黑" panose="020B0503020204020204" pitchFamily="34" charset="-122"/>
                <a:ea typeface="微软雅黑" panose="020B0503020204020204" pitchFamily="34" charset="-122"/>
              </a:rPr>
              <a:t>Duan</a:t>
            </a:r>
            <a:r>
              <a:rPr lang="en-US" altLang="zh-CN" sz="1600" dirty="0" smtClean="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et al. 2014; </a:t>
            </a:r>
            <a:r>
              <a:rPr lang="en-US" altLang="zh-CN" sz="1600" dirty="0" err="1">
                <a:latin typeface="微软雅黑" panose="020B0503020204020204" pitchFamily="34" charset="-122"/>
                <a:ea typeface="微软雅黑" panose="020B0503020204020204" pitchFamily="34" charset="-122"/>
              </a:rPr>
              <a:t>Jeong</a:t>
            </a:r>
            <a:r>
              <a:rPr lang="en-US" altLang="zh-CN" sz="1600" dirty="0">
                <a:latin typeface="微软雅黑" panose="020B0503020204020204" pitchFamily="34" charset="-122"/>
                <a:ea typeface="微软雅黑" panose="020B0503020204020204" pitchFamily="34" charset="-122"/>
              </a:rPr>
              <a:t> et al. 2012; Kim et al. 2012; </a:t>
            </a:r>
            <a:r>
              <a:rPr lang="en-US" altLang="zh-CN" sz="1600" dirty="0" err="1">
                <a:latin typeface="微软雅黑" panose="020B0503020204020204" pitchFamily="34" charset="-122"/>
                <a:ea typeface="微软雅黑" panose="020B0503020204020204" pitchFamily="34" charset="-122"/>
              </a:rPr>
              <a:t>Kug</a:t>
            </a:r>
            <a:r>
              <a:rPr lang="en-US" altLang="zh-CN" sz="1600" dirty="0">
                <a:latin typeface="微软雅黑" panose="020B0503020204020204" pitchFamily="34" charset="-122"/>
                <a:ea typeface="微软雅黑" panose="020B0503020204020204" pitchFamily="34" charset="-122"/>
              </a:rPr>
              <a:t> et al. </a:t>
            </a:r>
            <a:r>
              <a:rPr lang="en-US" altLang="zh-CN" sz="1600" dirty="0" smtClean="0">
                <a:latin typeface="微软雅黑" panose="020B0503020204020204" pitchFamily="34" charset="-122"/>
                <a:ea typeface="微软雅黑" panose="020B0503020204020204" pitchFamily="34" charset="-122"/>
              </a:rPr>
              <a:t>2012; Hendon </a:t>
            </a:r>
            <a:r>
              <a:rPr lang="en-US" altLang="zh-CN" sz="1600" dirty="0">
                <a:latin typeface="微软雅黑" panose="020B0503020204020204" pitchFamily="34" charset="-122"/>
                <a:ea typeface="微软雅黑" panose="020B0503020204020204" pitchFamily="34" charset="-122"/>
              </a:rPr>
              <a:t>et al. </a:t>
            </a:r>
            <a:r>
              <a:rPr lang="en-US" altLang="zh-CN" sz="1600" dirty="0" smtClean="0">
                <a:latin typeface="微软雅黑" panose="020B0503020204020204" pitchFamily="34" charset="-122"/>
                <a:ea typeface="微软雅黑" panose="020B0503020204020204" pitchFamily="34" charset="-122"/>
              </a:rPr>
              <a:t>2009</a:t>
            </a:r>
            <a:r>
              <a:rPr lang="en-US" altLang="zh-CN" sz="1600" b="1" dirty="0" smtClean="0">
                <a:ea typeface="微软雅黑" panose="020B0503020204020204" pitchFamily="34" charset="-122"/>
              </a:rPr>
              <a:t>)</a:t>
            </a:r>
            <a:endParaRPr lang="en-US" altLang="zh-CN" sz="1600" b="1" dirty="0">
              <a:ea typeface="微软雅黑" panose="020B0503020204020204" pitchFamily="34" charset="-122"/>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975" y="5112422"/>
            <a:ext cx="6827926" cy="1393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1783" y="5925034"/>
            <a:ext cx="767301" cy="358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3"/>
          <p:cNvSpPr/>
          <p:nvPr/>
        </p:nvSpPr>
        <p:spPr>
          <a:xfrm>
            <a:off x="6391784" y="5908409"/>
            <a:ext cx="894683" cy="449605"/>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0033CC"/>
              </a:solidFill>
            </a:endParaRPr>
          </a:p>
        </p:txBody>
      </p:sp>
      <p:sp>
        <p:nvSpPr>
          <p:cNvPr id="15" name="矩形 14"/>
          <p:cNvSpPr/>
          <p:nvPr/>
        </p:nvSpPr>
        <p:spPr>
          <a:xfrm>
            <a:off x="468437" y="5319340"/>
            <a:ext cx="2831715" cy="1197273"/>
          </a:xfrm>
          <a:prstGeom prst="rect">
            <a:avLst/>
          </a:prstGeom>
        </p:spPr>
        <p:txBody>
          <a:bodyPr wrap="square">
            <a:spAutoFit/>
          </a:bodyPr>
          <a:lstStyle/>
          <a:p>
            <a:r>
              <a:rPr lang="en-US" altLang="zh-CN" b="1" dirty="0" smtClean="0">
                <a:solidFill>
                  <a:srgbClr val="0033CC"/>
                </a:solidFill>
                <a:latin typeface="Times New Roman" panose="02020603050405020304" pitchFamily="18" charset="0"/>
                <a:ea typeface="黑体" pitchFamily="49" charset="-122"/>
                <a:cs typeface="Times New Roman" panose="02020603050405020304" pitchFamily="18" charset="0"/>
              </a:rPr>
              <a:t>An optimal correct term is added to the temperature equation of </a:t>
            </a:r>
            <a:r>
              <a:rPr lang="en-US" altLang="zh-CN" b="1" dirty="0" err="1" smtClean="0">
                <a:solidFill>
                  <a:srgbClr val="0033CC"/>
                </a:solidFill>
                <a:latin typeface="Times New Roman" panose="02020603050405020304" pitchFamily="18" charset="0"/>
                <a:ea typeface="黑体" pitchFamily="49" charset="-122"/>
                <a:cs typeface="Times New Roman" panose="02020603050405020304" pitchFamily="18" charset="0"/>
              </a:rPr>
              <a:t>Zebiak</a:t>
            </a:r>
            <a:r>
              <a:rPr lang="en-US" altLang="zh-CN" b="1" dirty="0" smtClean="0">
                <a:solidFill>
                  <a:srgbClr val="0033CC"/>
                </a:solidFill>
                <a:latin typeface="Times New Roman" panose="02020603050405020304" pitchFamily="18" charset="0"/>
                <a:ea typeface="黑体" pitchFamily="49" charset="-122"/>
                <a:cs typeface="Times New Roman" panose="02020603050405020304" pitchFamily="18" charset="0"/>
              </a:rPr>
              <a:t>-Cane model. </a:t>
            </a:r>
            <a:endParaRPr lang="zh-CN" altLang="en-US" b="1" dirty="0">
              <a:solidFill>
                <a:srgbClr val="0033CC"/>
              </a:solidFill>
              <a:latin typeface="Times New Roman" panose="02020603050405020304" pitchFamily="18" charset="0"/>
              <a:cs typeface="Times New Roman" panose="02020603050405020304" pitchFamily="18" charset="0"/>
            </a:endParaRPr>
          </a:p>
        </p:txBody>
      </p:sp>
      <p:sp>
        <p:nvSpPr>
          <p:cNvPr id="16" name="矩形 15"/>
          <p:cNvSpPr/>
          <p:nvPr/>
        </p:nvSpPr>
        <p:spPr>
          <a:xfrm>
            <a:off x="475578" y="4644405"/>
            <a:ext cx="5433649" cy="523220"/>
          </a:xfrm>
          <a:prstGeom prst="rect">
            <a:avLst/>
          </a:prstGeom>
        </p:spPr>
        <p:txBody>
          <a:bodyPr wrap="none">
            <a:spAutoFit/>
          </a:bodyPr>
          <a:lstStyle/>
          <a:p>
            <a:r>
              <a:rPr kumimoji="1" lang="en-US" altLang="zh-CN" sz="2800" b="1" u="sng" dirty="0">
                <a:solidFill>
                  <a:srgbClr val="0033CC"/>
                </a:solidFill>
                <a:latin typeface="Times New Roman" charset="0"/>
                <a:ea typeface="宋体" charset="0"/>
              </a:rPr>
              <a:t>The </a:t>
            </a:r>
            <a:r>
              <a:rPr kumimoji="1" lang="en-US" altLang="zh-CN" sz="2800" b="1" u="sng" dirty="0" smtClean="0">
                <a:solidFill>
                  <a:srgbClr val="0033CC"/>
                </a:solidFill>
                <a:latin typeface="Times New Roman" charset="0"/>
                <a:ea typeface="宋体" charset="0"/>
              </a:rPr>
              <a:t>corrected </a:t>
            </a:r>
            <a:r>
              <a:rPr kumimoji="1" lang="en-US" altLang="zh-CN" sz="2800" b="1" u="sng" dirty="0" err="1" smtClean="0">
                <a:solidFill>
                  <a:srgbClr val="0033CC"/>
                </a:solidFill>
                <a:latin typeface="Times New Roman" charset="0"/>
                <a:ea typeface="宋体" charset="0"/>
              </a:rPr>
              <a:t>Zebiak</a:t>
            </a:r>
            <a:r>
              <a:rPr kumimoji="1" lang="en-US" altLang="zh-CN" sz="2800" b="1" u="sng" dirty="0" smtClean="0">
                <a:solidFill>
                  <a:srgbClr val="0033CC"/>
                </a:solidFill>
                <a:latin typeface="Times New Roman" charset="0"/>
                <a:ea typeface="宋体" charset="0"/>
              </a:rPr>
              <a:t>-Cane </a:t>
            </a:r>
            <a:r>
              <a:rPr kumimoji="1" lang="en-US" altLang="zh-CN" sz="2800" b="1" u="sng" dirty="0">
                <a:solidFill>
                  <a:srgbClr val="0033CC"/>
                </a:solidFill>
                <a:latin typeface="Times New Roman" charset="0"/>
                <a:ea typeface="宋体" charset="0"/>
              </a:rPr>
              <a:t>model </a:t>
            </a:r>
            <a:endParaRPr lang="zh-CN" altLang="en-US" sz="2800" b="1" dirty="0">
              <a:solidFill>
                <a:srgbClr val="0033CC"/>
              </a:solidFill>
            </a:endParaRPr>
          </a:p>
        </p:txBody>
      </p:sp>
    </p:spTree>
    <p:extLst>
      <p:ext uri="{BB962C8B-B14F-4D97-AF65-F5344CB8AC3E}">
        <p14:creationId xmlns:p14="http://schemas.microsoft.com/office/powerpoint/2010/main" val="749229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7" name="Object 2"/>
          <p:cNvGraphicFramePr>
            <a:graphicFrameLocks noChangeAspect="1"/>
          </p:cNvGraphicFramePr>
          <p:nvPr/>
        </p:nvGraphicFramePr>
        <p:xfrm>
          <a:off x="2413000" y="4140200"/>
          <a:ext cx="6638925" cy="792163"/>
        </p:xfrm>
        <a:graphic>
          <a:graphicData uri="http://schemas.openxmlformats.org/presentationml/2006/ole">
            <mc:AlternateContent xmlns:mc="http://schemas.openxmlformats.org/markup-compatibility/2006">
              <mc:Choice xmlns:v="urn:schemas-microsoft-com:vml" Requires="v">
                <p:oleObj spid="_x0000_s30482" name="Equation" r:id="rId4" imgW="2438400" imgH="317500" progId="Equation.DSMT4">
                  <p:embed/>
                </p:oleObj>
              </mc:Choice>
              <mc:Fallback>
                <p:oleObj name="Equation" r:id="rId4" imgW="2438400" imgH="3175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3000" y="4140200"/>
                        <a:ext cx="6638925" cy="792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698" name="Object 3"/>
          <p:cNvGraphicFramePr>
            <a:graphicFrameLocks noChangeAspect="1"/>
          </p:cNvGraphicFramePr>
          <p:nvPr/>
        </p:nvGraphicFramePr>
        <p:xfrm>
          <a:off x="2255838" y="4678363"/>
          <a:ext cx="736600" cy="738187"/>
        </p:xfrm>
        <a:graphic>
          <a:graphicData uri="http://schemas.openxmlformats.org/presentationml/2006/ole">
            <mc:AlternateContent xmlns:mc="http://schemas.openxmlformats.org/markup-compatibility/2006">
              <mc:Choice xmlns:v="urn:schemas-microsoft-com:vml" Requires="v">
                <p:oleObj spid="_x0000_s30483" name="Equation" r:id="rId6" imgW="139700" imgH="190500" progId="Equation.DSMT4">
                  <p:embed/>
                </p:oleObj>
              </mc:Choice>
              <mc:Fallback>
                <p:oleObj name="Equation" r:id="rId6" imgW="139700" imgH="1905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5838" y="4678363"/>
                        <a:ext cx="7366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9699" name="Text Box 4"/>
          <p:cNvSpPr txBox="1">
            <a:spLocks noChangeArrowheads="1"/>
          </p:cNvSpPr>
          <p:nvPr/>
        </p:nvSpPr>
        <p:spPr bwMode="auto">
          <a:xfrm>
            <a:off x="3416300" y="4832350"/>
            <a:ext cx="525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lang="en-US" altLang="zh-CN" sz="2800" b="1">
                <a:solidFill>
                  <a:srgbClr val="E31303"/>
                </a:solidFill>
                <a:latin typeface="Times New Roman" pitchFamily="18" charset="0"/>
              </a:rPr>
              <a:t>CNOP</a:t>
            </a:r>
          </a:p>
        </p:txBody>
      </p:sp>
      <p:sp>
        <p:nvSpPr>
          <p:cNvPr id="7" name="Text Box 7"/>
          <p:cNvSpPr txBox="1">
            <a:spLocks noChangeArrowheads="1"/>
          </p:cNvSpPr>
          <p:nvPr/>
        </p:nvSpPr>
        <p:spPr bwMode="auto">
          <a:xfrm>
            <a:off x="36513" y="107950"/>
            <a:ext cx="97901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marL="457200" indent="-457200">
              <a:buFont typeface="Wingdings" charset="2"/>
              <a:buChar char="Ø"/>
              <a:defRPr/>
            </a:pPr>
            <a:r>
              <a:rPr lang="en-US" altLang="zh-CN" sz="3200" b="1" dirty="0">
                <a:solidFill>
                  <a:srgbClr val="FFFF00"/>
                </a:solidFill>
                <a:latin typeface="Times New Roman" charset="0"/>
                <a:ea typeface="宋体" charset="0"/>
                <a:cs typeface="宋体" charset="0"/>
              </a:rPr>
              <a:t>Method: conditional nonlinear optimal perturbation</a:t>
            </a:r>
          </a:p>
        </p:txBody>
      </p:sp>
      <p:sp>
        <p:nvSpPr>
          <p:cNvPr id="29701" name="矩形 8"/>
          <p:cNvSpPr>
            <a:spLocks noChangeArrowheads="1"/>
          </p:cNvSpPr>
          <p:nvPr/>
        </p:nvSpPr>
        <p:spPr bwMode="auto">
          <a:xfrm>
            <a:off x="107950" y="5437188"/>
            <a:ext cx="96139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kumimoji="0" lang="en-US" altLang="zh-CN" b="1">
                <a:solidFill>
                  <a:srgbClr val="FF0000"/>
                </a:solidFill>
                <a:latin typeface="Times New Roman" pitchFamily="18" charset="0"/>
              </a:rPr>
              <a:t>CNOP </a:t>
            </a:r>
            <a:r>
              <a:rPr kumimoji="0" lang="en-US" altLang="zh-CN" b="1">
                <a:solidFill>
                  <a:srgbClr val="0000CC"/>
                </a:solidFill>
                <a:latin typeface="Times New Roman" pitchFamily="18" charset="0"/>
              </a:rPr>
              <a:t>represents the initial error that cause the largest prediction error at prediction time</a:t>
            </a:r>
            <a:r>
              <a:rPr kumimoji="0" lang="en-US" altLang="zh-CN" b="1" i="1">
                <a:solidFill>
                  <a:srgbClr val="FF0000"/>
                </a:solidFill>
                <a:latin typeface="Times New Roman" pitchFamily="18" charset="0"/>
              </a:rPr>
              <a:t>, i.e. the most sensitive initial error.</a:t>
            </a:r>
            <a:endParaRPr kumimoji="0" lang="zh-CN" altLang="en-US" b="1">
              <a:solidFill>
                <a:srgbClr val="FF0000"/>
              </a:solidFill>
            </a:endParaRPr>
          </a:p>
        </p:txBody>
      </p:sp>
      <p:sp>
        <p:nvSpPr>
          <p:cNvPr id="29702" name="矩形 1"/>
          <p:cNvSpPr>
            <a:spLocks noChangeArrowheads="1"/>
          </p:cNvSpPr>
          <p:nvPr/>
        </p:nvSpPr>
        <p:spPr bwMode="auto">
          <a:xfrm>
            <a:off x="36513" y="2987675"/>
            <a:ext cx="97202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pPr algn="ctr"/>
            <a:r>
              <a:rPr kumimoji="0" lang="en-US" altLang="zh-CN" sz="2800" b="1">
                <a:solidFill>
                  <a:srgbClr val="0000CC"/>
                </a:solidFill>
                <a:latin typeface="Times New Roman" pitchFamily="18" charset="0"/>
              </a:rPr>
              <a:t>Conditional nonlinear optimal perturbation-type initial errors </a:t>
            </a:r>
          </a:p>
          <a:p>
            <a:pPr algn="ctr"/>
            <a:r>
              <a:rPr kumimoji="0" lang="en-US" altLang="zh-CN" sz="2800" b="1">
                <a:solidFill>
                  <a:srgbClr val="0000CC"/>
                </a:solidFill>
                <a:latin typeface="Times New Roman" pitchFamily="18" charset="0"/>
              </a:rPr>
              <a:t>(</a:t>
            </a:r>
            <a:r>
              <a:rPr kumimoji="0" lang="en-US" altLang="zh-CN" sz="2800" b="1">
                <a:solidFill>
                  <a:srgbClr val="FF0000"/>
                </a:solidFill>
                <a:latin typeface="Times New Roman" pitchFamily="18" charset="0"/>
              </a:rPr>
              <a:t>CNOP-type initial errors; </a:t>
            </a:r>
            <a:r>
              <a:rPr kumimoji="0" lang="en-US" altLang="zh-CN" sz="1800" b="1" i="1">
                <a:solidFill>
                  <a:srgbClr val="0000CC"/>
                </a:solidFill>
                <a:latin typeface="Times New Roman" pitchFamily="18" charset="0"/>
              </a:rPr>
              <a:t>Mu et al., 2003; Duan and Mu, 2009</a:t>
            </a:r>
            <a:r>
              <a:rPr kumimoji="0" lang="en-US" altLang="zh-CN" sz="2800" b="1">
                <a:solidFill>
                  <a:srgbClr val="0000CC"/>
                </a:solidFill>
                <a:latin typeface="Times New Roman" pitchFamily="18" charset="0"/>
              </a:rPr>
              <a:t>)</a:t>
            </a:r>
          </a:p>
        </p:txBody>
      </p:sp>
      <p:sp>
        <p:nvSpPr>
          <p:cNvPr id="29703" name="文本框 1"/>
          <p:cNvSpPr txBox="1">
            <a:spLocks noChangeArrowheads="1"/>
          </p:cNvSpPr>
          <p:nvPr/>
        </p:nvSpPr>
        <p:spPr bwMode="auto">
          <a:xfrm>
            <a:off x="396875" y="4213225"/>
            <a:ext cx="20558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lang="en-US" altLang="zh-CN" b="1">
                <a:solidFill>
                  <a:srgbClr val="0000CC"/>
                </a:solidFill>
                <a:latin typeface="Times New Roman" pitchFamily="18" charset="0"/>
                <a:cs typeface="Times New Roman" pitchFamily="18" charset="0"/>
              </a:rPr>
              <a:t>Cost function:</a:t>
            </a:r>
            <a:endParaRPr lang="zh-CN" altLang="en-US" b="1">
              <a:solidFill>
                <a:srgbClr val="0000CC"/>
              </a:solidFill>
              <a:latin typeface="Times New Roman" pitchFamily="18" charset="0"/>
              <a:cs typeface="Times New Roman" pitchFamily="18" charset="0"/>
            </a:endParaRPr>
          </a:p>
        </p:txBody>
      </p:sp>
      <p:sp>
        <p:nvSpPr>
          <p:cNvPr id="29704" name="文本框 1"/>
          <p:cNvSpPr txBox="1">
            <a:spLocks noChangeArrowheads="1"/>
          </p:cNvSpPr>
          <p:nvPr/>
        </p:nvSpPr>
        <p:spPr bwMode="auto">
          <a:xfrm>
            <a:off x="1836738" y="1044575"/>
            <a:ext cx="6610350" cy="5222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lang="en-US" altLang="zh-CN" sz="2800" b="1">
                <a:solidFill>
                  <a:srgbClr val="FFFF00"/>
                </a:solidFill>
              </a:rPr>
              <a:t>Sensitive areas for target observation</a:t>
            </a:r>
            <a:endParaRPr lang="zh-CN" altLang="en-US" sz="2800" b="1">
              <a:solidFill>
                <a:srgbClr val="FFFF00"/>
              </a:solidFill>
            </a:endParaRPr>
          </a:p>
        </p:txBody>
      </p:sp>
      <p:sp>
        <p:nvSpPr>
          <p:cNvPr id="29705" name="矩形 2"/>
          <p:cNvSpPr>
            <a:spLocks noChangeArrowheads="1"/>
          </p:cNvSpPr>
          <p:nvPr/>
        </p:nvSpPr>
        <p:spPr bwMode="auto">
          <a:xfrm>
            <a:off x="2989263" y="2176463"/>
            <a:ext cx="4103687" cy="5238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pPr algn="ctr"/>
            <a:r>
              <a:rPr lang="en-US" altLang="zh-CN" sz="2800" b="1">
                <a:solidFill>
                  <a:srgbClr val="FFFF00"/>
                </a:solidFill>
              </a:rPr>
              <a:t>Sensitive initial errors</a:t>
            </a:r>
            <a:endParaRPr kumimoji="0" lang="zh-CN" altLang="en-US" sz="2800" b="1">
              <a:solidFill>
                <a:srgbClr val="FFFF00"/>
              </a:solidFill>
            </a:endParaRPr>
          </a:p>
        </p:txBody>
      </p:sp>
      <p:sp>
        <p:nvSpPr>
          <p:cNvPr id="29706" name="右箭头 3"/>
          <p:cNvSpPr>
            <a:spLocks noChangeArrowheads="1"/>
          </p:cNvSpPr>
          <p:nvPr/>
        </p:nvSpPr>
        <p:spPr bwMode="auto">
          <a:xfrm rot="5400000">
            <a:off x="4735513" y="1638300"/>
            <a:ext cx="539750" cy="431800"/>
          </a:xfrm>
          <a:prstGeom prst="rightArrow">
            <a:avLst>
              <a:gd name="adj1" fmla="val 50000"/>
              <a:gd name="adj2" fmla="val 49965"/>
            </a:avLst>
          </a:prstGeom>
          <a:solidFill>
            <a:srgbClr val="0000FF"/>
          </a:solidFill>
          <a:ln w="9525">
            <a:solidFill>
              <a:schemeClr val="tx1"/>
            </a:solidFill>
            <a:round/>
            <a:headEnd/>
            <a:tailEnd/>
          </a:ln>
        </p:spPr>
        <p:txBody>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endParaRPr kumimoji="0" lang="zh-CN" altLang="en-US" sz="180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矩形 1"/>
          <p:cNvSpPr>
            <a:spLocks noChangeArrowheads="1"/>
          </p:cNvSpPr>
          <p:nvPr/>
        </p:nvSpPr>
        <p:spPr bwMode="auto">
          <a:xfrm>
            <a:off x="611188" y="107950"/>
            <a:ext cx="8858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pPr>
              <a:buFont typeface="Wingdings" pitchFamily="2" charset="2"/>
              <a:buChar char="Ø"/>
            </a:pPr>
            <a:r>
              <a:rPr kumimoji="0" lang="en-US" altLang="zh-CN" sz="3200" b="1">
                <a:solidFill>
                  <a:srgbClr val="FFFF00"/>
                </a:solidFill>
              </a:rPr>
              <a:t>Reproduced CP- and EP-El Niño events</a:t>
            </a:r>
          </a:p>
          <a:p>
            <a:pPr algn="ctr"/>
            <a:endParaRPr kumimoji="0" lang="en-US" altLang="zh-CN" sz="800" b="1">
              <a:solidFill>
                <a:srgbClr val="FF0000"/>
              </a:solidFill>
            </a:endParaRPr>
          </a:p>
          <a:p>
            <a:pPr algn="ctr"/>
            <a:r>
              <a:rPr kumimoji="0" lang="en-US" altLang="zh-CN" sz="2000" b="1">
                <a:solidFill>
                  <a:srgbClr val="FF0000"/>
                </a:solidFill>
              </a:rPr>
              <a:t>(to be predicted)</a:t>
            </a:r>
            <a:endParaRPr kumimoji="0" lang="zh-CN" altLang="en-US" sz="2000">
              <a:solidFill>
                <a:srgbClr val="FF0000"/>
              </a:solidFill>
            </a:endParaRPr>
          </a:p>
        </p:txBody>
      </p:sp>
      <p:sp>
        <p:nvSpPr>
          <p:cNvPr id="31746" name="矩形 2"/>
          <p:cNvSpPr>
            <a:spLocks noChangeArrowheads="1"/>
          </p:cNvSpPr>
          <p:nvPr/>
        </p:nvSpPr>
        <p:spPr bwMode="auto">
          <a:xfrm>
            <a:off x="468313" y="1100138"/>
            <a:ext cx="90725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kumimoji="0" lang="en-US" altLang="zh-CN" sz="2800" b="1">
                <a:solidFill>
                  <a:srgbClr val="0000CC"/>
                </a:solidFill>
                <a:latin typeface="Times New Roman" pitchFamily="18" charset="0"/>
                <a:cs typeface="Times New Roman" pitchFamily="18" charset="0"/>
              </a:rPr>
              <a:t>An </a:t>
            </a:r>
            <a:r>
              <a:rPr kumimoji="0" lang="en-US" altLang="zh-CN" sz="2800" b="1">
                <a:solidFill>
                  <a:srgbClr val="FF0000"/>
                </a:solidFill>
                <a:latin typeface="Times New Roman" pitchFamily="18" charset="0"/>
                <a:cs typeface="Times New Roman" pitchFamily="18" charset="0"/>
              </a:rPr>
              <a:t>optimal forcing vector </a:t>
            </a:r>
            <a:r>
              <a:rPr kumimoji="0" lang="en-US" altLang="zh-CN" sz="2800" b="1">
                <a:solidFill>
                  <a:srgbClr val="0000CC"/>
                </a:solidFill>
                <a:latin typeface="Times New Roman" pitchFamily="18" charset="0"/>
                <a:cs typeface="Times New Roman" pitchFamily="18" charset="0"/>
              </a:rPr>
              <a:t>approach was applied to correct the </a:t>
            </a:r>
            <a:r>
              <a:rPr kumimoji="0" lang="en-US" altLang="zh-CN" sz="2800" b="1">
                <a:solidFill>
                  <a:srgbClr val="FF0000"/>
                </a:solidFill>
                <a:latin typeface="Times New Roman" pitchFamily="18" charset="0"/>
                <a:cs typeface="Times New Roman" pitchFamily="18" charset="0"/>
              </a:rPr>
              <a:t>Zebiak–Cane model </a:t>
            </a:r>
            <a:r>
              <a:rPr kumimoji="0" lang="en-US" altLang="zh-CN" sz="2800" b="1">
                <a:solidFill>
                  <a:srgbClr val="0000CC"/>
                </a:solidFill>
                <a:latin typeface="Times New Roman" pitchFamily="18" charset="0"/>
                <a:cs typeface="Times New Roman" pitchFamily="18" charset="0"/>
              </a:rPr>
              <a:t>and EP- and CP-El Nino events were reproduced based on observations</a:t>
            </a:r>
            <a:r>
              <a:rPr kumimoji="0" lang="en-US" altLang="zh-CN" sz="2800" b="1">
                <a:solidFill>
                  <a:srgbClr val="FF0000"/>
                </a:solidFill>
                <a:latin typeface="Times New Roman" pitchFamily="18" charset="0"/>
                <a:cs typeface="Times New Roman" pitchFamily="18" charset="0"/>
              </a:rPr>
              <a:t> </a:t>
            </a:r>
            <a:r>
              <a:rPr kumimoji="0" lang="en-US" altLang="zh-CN" sz="1800" b="1" i="1">
                <a:solidFill>
                  <a:srgbClr val="FF0000"/>
                </a:solidFill>
                <a:latin typeface="Times New Roman" pitchFamily="18" charset="0"/>
                <a:cs typeface="Times New Roman" pitchFamily="18" charset="0"/>
              </a:rPr>
              <a:t>(Duan et al., 2014)</a:t>
            </a:r>
            <a:r>
              <a:rPr kumimoji="0" lang="en-US" altLang="zh-CN" sz="2800" b="1">
                <a:solidFill>
                  <a:srgbClr val="0000CC"/>
                </a:solidFill>
                <a:latin typeface="Times New Roman" pitchFamily="18" charset="0"/>
                <a:cs typeface="Times New Roman" pitchFamily="18" charset="0"/>
              </a:rPr>
              <a:t>. </a:t>
            </a:r>
            <a:endParaRPr kumimoji="0" lang="zh-CN" altLang="en-US" sz="2800" b="1">
              <a:solidFill>
                <a:srgbClr val="0000CC"/>
              </a:solidFill>
              <a:latin typeface="Times New Roman" pitchFamily="18" charset="0"/>
              <a:cs typeface="Times New Roman" pitchFamily="18" charset="0"/>
            </a:endParaRPr>
          </a:p>
        </p:txBody>
      </p:sp>
      <p:pic>
        <p:nvPicPr>
          <p:cNvPr id="31747"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2413" y="2987675"/>
            <a:ext cx="4392612"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0925" y="3132138"/>
            <a:ext cx="4679950"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文本框 6"/>
          <p:cNvSpPr txBox="1">
            <a:spLocks noChangeArrowheads="1"/>
          </p:cNvSpPr>
          <p:nvPr/>
        </p:nvSpPr>
        <p:spPr bwMode="auto">
          <a:xfrm>
            <a:off x="1260475" y="2484438"/>
            <a:ext cx="2835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lang="en-US" altLang="zh-CN" b="1">
                <a:solidFill>
                  <a:srgbClr val="0000CC"/>
                </a:solidFill>
              </a:rPr>
              <a:t>CP-El Nino events</a:t>
            </a:r>
            <a:endParaRPr lang="zh-CN" altLang="en-US" b="1">
              <a:solidFill>
                <a:srgbClr val="0000CC"/>
              </a:solidFill>
            </a:endParaRPr>
          </a:p>
        </p:txBody>
      </p:sp>
      <p:sp>
        <p:nvSpPr>
          <p:cNvPr id="31750" name="文本框 7"/>
          <p:cNvSpPr txBox="1">
            <a:spLocks noChangeArrowheads="1"/>
          </p:cNvSpPr>
          <p:nvPr/>
        </p:nvSpPr>
        <p:spPr bwMode="auto">
          <a:xfrm>
            <a:off x="5786438" y="2484438"/>
            <a:ext cx="281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lang="en-US" altLang="zh-CN" b="1">
                <a:solidFill>
                  <a:srgbClr val="0000CC"/>
                </a:solidFill>
              </a:rPr>
              <a:t>EP-El Nino events</a:t>
            </a:r>
            <a:endParaRPr lang="zh-CN" altLang="en-US" b="1">
              <a:solidFill>
                <a:srgbClr val="0000CC"/>
              </a:solidFill>
            </a:endParaRPr>
          </a:p>
        </p:txBody>
      </p:sp>
      <p:sp>
        <p:nvSpPr>
          <p:cNvPr id="31751" name="文本框 1"/>
          <p:cNvSpPr txBox="1">
            <a:spLocks noChangeArrowheads="1"/>
          </p:cNvSpPr>
          <p:nvPr/>
        </p:nvSpPr>
        <p:spPr bwMode="auto">
          <a:xfrm>
            <a:off x="539750" y="2987675"/>
            <a:ext cx="10191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lang="en-US" altLang="zh-CN" sz="1800" b="1">
                <a:solidFill>
                  <a:srgbClr val="0000CC"/>
                </a:solidFill>
              </a:rPr>
              <a:t>1990/91</a:t>
            </a:r>
            <a:endParaRPr lang="zh-CN" altLang="en-US" sz="1800" b="1">
              <a:solidFill>
                <a:srgbClr val="0000CC"/>
              </a:solidFill>
            </a:endParaRPr>
          </a:p>
        </p:txBody>
      </p:sp>
      <p:sp>
        <p:nvSpPr>
          <p:cNvPr id="31752" name="文本框 8"/>
          <p:cNvSpPr txBox="1">
            <a:spLocks noChangeArrowheads="1"/>
          </p:cNvSpPr>
          <p:nvPr/>
        </p:nvSpPr>
        <p:spPr bwMode="auto">
          <a:xfrm>
            <a:off x="2052638" y="2987675"/>
            <a:ext cx="10191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lang="en-US" altLang="zh-CN" sz="1800" b="1">
                <a:solidFill>
                  <a:srgbClr val="0000CC"/>
                </a:solidFill>
              </a:rPr>
              <a:t>2002/03</a:t>
            </a:r>
            <a:endParaRPr lang="zh-CN" altLang="en-US" sz="1800" b="1">
              <a:solidFill>
                <a:srgbClr val="0000CC"/>
              </a:solidFill>
            </a:endParaRPr>
          </a:p>
        </p:txBody>
      </p:sp>
      <p:sp>
        <p:nvSpPr>
          <p:cNvPr id="31753" name="文本框 9"/>
          <p:cNvSpPr txBox="1">
            <a:spLocks noChangeArrowheads="1"/>
          </p:cNvSpPr>
          <p:nvPr/>
        </p:nvSpPr>
        <p:spPr bwMode="auto">
          <a:xfrm>
            <a:off x="3554413" y="2997200"/>
            <a:ext cx="10191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lang="en-US" altLang="zh-CN" sz="1800" b="1">
                <a:solidFill>
                  <a:srgbClr val="0000CC"/>
                </a:solidFill>
              </a:rPr>
              <a:t>2004/05</a:t>
            </a:r>
            <a:endParaRPr lang="zh-CN" altLang="en-US" sz="1800" b="1">
              <a:solidFill>
                <a:srgbClr val="0000CC"/>
              </a:solidFill>
            </a:endParaRPr>
          </a:p>
        </p:txBody>
      </p:sp>
      <p:sp>
        <p:nvSpPr>
          <p:cNvPr id="31754" name="文本框 10"/>
          <p:cNvSpPr txBox="1">
            <a:spLocks noChangeArrowheads="1"/>
          </p:cNvSpPr>
          <p:nvPr/>
        </p:nvSpPr>
        <p:spPr bwMode="auto">
          <a:xfrm>
            <a:off x="5281613" y="2997200"/>
            <a:ext cx="10191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lang="en-US" altLang="zh-CN" sz="1800" b="1">
                <a:solidFill>
                  <a:srgbClr val="0000CC"/>
                </a:solidFill>
              </a:rPr>
              <a:t>1982/83</a:t>
            </a:r>
            <a:endParaRPr lang="zh-CN" altLang="en-US" sz="1800" b="1">
              <a:solidFill>
                <a:srgbClr val="0000CC"/>
              </a:solidFill>
            </a:endParaRPr>
          </a:p>
        </p:txBody>
      </p:sp>
      <p:sp>
        <p:nvSpPr>
          <p:cNvPr id="31755" name="文本框 11"/>
          <p:cNvSpPr txBox="1">
            <a:spLocks noChangeArrowheads="1"/>
          </p:cNvSpPr>
          <p:nvPr/>
        </p:nvSpPr>
        <p:spPr bwMode="auto">
          <a:xfrm>
            <a:off x="6794500" y="2997200"/>
            <a:ext cx="10191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lang="en-US" altLang="zh-CN" sz="1800" b="1">
                <a:solidFill>
                  <a:srgbClr val="0000CC"/>
                </a:solidFill>
              </a:rPr>
              <a:t>1987/88</a:t>
            </a:r>
            <a:endParaRPr lang="zh-CN" altLang="en-US" sz="1800" b="1">
              <a:solidFill>
                <a:srgbClr val="0000CC"/>
              </a:solidFill>
            </a:endParaRPr>
          </a:p>
        </p:txBody>
      </p:sp>
      <p:sp>
        <p:nvSpPr>
          <p:cNvPr id="31756" name="文本框 12"/>
          <p:cNvSpPr txBox="1">
            <a:spLocks noChangeArrowheads="1"/>
          </p:cNvSpPr>
          <p:nvPr/>
        </p:nvSpPr>
        <p:spPr bwMode="auto">
          <a:xfrm>
            <a:off x="8378825" y="2997200"/>
            <a:ext cx="10191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lang="en-US" altLang="zh-CN" sz="1800" b="1">
                <a:solidFill>
                  <a:srgbClr val="0000CC"/>
                </a:solidFill>
              </a:rPr>
              <a:t>1997/98</a:t>
            </a:r>
            <a:endParaRPr lang="zh-CN" altLang="en-US" sz="1800" b="1">
              <a:solidFill>
                <a:srgbClr val="0000CC"/>
              </a:solidFill>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文本框 1"/>
          <p:cNvSpPr txBox="1">
            <a:spLocks noChangeArrowheads="1"/>
          </p:cNvSpPr>
          <p:nvPr/>
        </p:nvSpPr>
        <p:spPr bwMode="auto">
          <a:xfrm>
            <a:off x="412750" y="130175"/>
            <a:ext cx="88407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71500" indent="-571500">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pPr>
              <a:buFont typeface="Wingdings" pitchFamily="2" charset="2"/>
              <a:buChar char="Ø"/>
            </a:pPr>
            <a:r>
              <a:rPr lang="en-US" altLang="zh-CN" sz="3000" b="1">
                <a:solidFill>
                  <a:srgbClr val="FFFF00"/>
                </a:solidFill>
                <a:latin typeface="Times New Roman" pitchFamily="18" charset="0"/>
                <a:cs typeface="Times New Roman" pitchFamily="18" charset="0"/>
              </a:rPr>
              <a:t>Results: the most sensitive error for CP-El Nino</a:t>
            </a:r>
            <a:endParaRPr lang="zh-CN" altLang="en-US" sz="3000" b="1">
              <a:solidFill>
                <a:srgbClr val="FFFF00"/>
              </a:solidFill>
              <a:latin typeface="Times New Roman" pitchFamily="18" charset="0"/>
              <a:cs typeface="Times New Roman" pitchFamily="18" charset="0"/>
            </a:endParaRPr>
          </a:p>
        </p:txBody>
      </p:sp>
      <p:pic>
        <p:nvPicPr>
          <p:cNvPr id="33794"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547813"/>
            <a:ext cx="799306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文本框 4"/>
          <p:cNvSpPr txBox="1">
            <a:spLocks noChangeArrowheads="1"/>
          </p:cNvSpPr>
          <p:nvPr/>
        </p:nvSpPr>
        <p:spPr bwMode="auto">
          <a:xfrm>
            <a:off x="1000125" y="1096963"/>
            <a:ext cx="7450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pPr algn="ctr"/>
            <a:r>
              <a:rPr lang="en-US" altLang="zh-CN" sz="2800" b="1">
                <a:solidFill>
                  <a:srgbClr val="0000CC"/>
                </a:solidFill>
                <a:latin typeface="Times New Roman" pitchFamily="18" charset="0"/>
                <a:cs typeface="Times New Roman" pitchFamily="18" charset="0"/>
              </a:rPr>
              <a:t>CNOP-type initial errors for CP-El Nino events </a:t>
            </a:r>
          </a:p>
        </p:txBody>
      </p:sp>
      <p:sp>
        <p:nvSpPr>
          <p:cNvPr id="33796" name="文本框 6"/>
          <p:cNvSpPr txBox="1">
            <a:spLocks noChangeArrowheads="1"/>
          </p:cNvSpPr>
          <p:nvPr/>
        </p:nvSpPr>
        <p:spPr bwMode="auto">
          <a:xfrm>
            <a:off x="3636963" y="1620838"/>
            <a:ext cx="2289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lang="en-US" altLang="zh-CN" b="1">
                <a:solidFill>
                  <a:srgbClr val="0000CC"/>
                </a:solidFill>
                <a:latin typeface="Times New Roman" pitchFamily="18" charset="0"/>
                <a:cs typeface="Times New Roman" pitchFamily="18" charset="0"/>
              </a:rPr>
              <a:t>CP-type-1 error</a:t>
            </a:r>
            <a:endParaRPr lang="zh-CN" altLang="en-US" b="1">
              <a:solidFill>
                <a:srgbClr val="0000CC"/>
              </a:solidFill>
              <a:latin typeface="Times New Roman" pitchFamily="18" charset="0"/>
              <a:cs typeface="Times New Roman" pitchFamily="18" charset="0"/>
            </a:endParaRPr>
          </a:p>
        </p:txBody>
      </p:sp>
      <p:sp>
        <p:nvSpPr>
          <p:cNvPr id="33797" name="文本框 7"/>
          <p:cNvSpPr txBox="1">
            <a:spLocks noChangeArrowheads="1"/>
          </p:cNvSpPr>
          <p:nvPr/>
        </p:nvSpPr>
        <p:spPr bwMode="auto">
          <a:xfrm>
            <a:off x="3636963" y="3636963"/>
            <a:ext cx="2289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lang="en-US" altLang="zh-CN" b="1">
                <a:solidFill>
                  <a:srgbClr val="0000CC"/>
                </a:solidFill>
                <a:latin typeface="Times New Roman" pitchFamily="18" charset="0"/>
                <a:cs typeface="Times New Roman" pitchFamily="18" charset="0"/>
              </a:rPr>
              <a:t>CP-type-2 error</a:t>
            </a:r>
            <a:endParaRPr lang="zh-CN" altLang="en-US" b="1">
              <a:solidFill>
                <a:srgbClr val="0000CC"/>
              </a:solidFill>
              <a:latin typeface="Times New Roman" pitchFamily="18" charset="0"/>
              <a:cs typeface="Times New Roman" pitchFamily="18" charset="0"/>
            </a:endParaRPr>
          </a:p>
        </p:txBody>
      </p:sp>
      <p:sp>
        <p:nvSpPr>
          <p:cNvPr id="33798" name="文本框 1"/>
          <p:cNvSpPr txBox="1">
            <a:spLocks noChangeArrowheads="1"/>
          </p:cNvSpPr>
          <p:nvPr/>
        </p:nvSpPr>
        <p:spPr bwMode="auto">
          <a:xfrm>
            <a:off x="323850" y="5829300"/>
            <a:ext cx="9217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lang="en-US" altLang="zh-CN" b="1">
                <a:solidFill>
                  <a:srgbClr val="003399"/>
                </a:solidFill>
                <a:latin typeface="Times New Roman" pitchFamily="18" charset="0"/>
                <a:cs typeface="Times New Roman" pitchFamily="18" charset="0"/>
              </a:rPr>
              <a:t>Both of these two errors cause much larger prediction error for CP-El Nino events.</a:t>
            </a:r>
            <a:endParaRPr lang="zh-CN" altLang="en-US" b="1">
              <a:solidFill>
                <a:srgbClr val="003399"/>
              </a:solidFill>
              <a:latin typeface="Times New Roman" pitchFamily="18" charset="0"/>
              <a:cs typeface="Times New Roman" pitchFamily="18"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0475" y="828675"/>
            <a:ext cx="7272338"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文本框 2"/>
          <p:cNvSpPr txBox="1">
            <a:spLocks noChangeArrowheads="1"/>
          </p:cNvSpPr>
          <p:nvPr/>
        </p:nvSpPr>
        <p:spPr bwMode="auto">
          <a:xfrm>
            <a:off x="539750" y="107950"/>
            <a:ext cx="88487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lang="en-US" altLang="zh-CN" sz="3000" b="1">
                <a:solidFill>
                  <a:srgbClr val="FFFF00"/>
                </a:solidFill>
                <a:latin typeface="Times New Roman" pitchFamily="18" charset="0"/>
                <a:cs typeface="Times New Roman" pitchFamily="18" charset="0"/>
              </a:rPr>
              <a:t>Season-dependent growth of CP-type-1 and -2 errors</a:t>
            </a:r>
            <a:endParaRPr lang="zh-CN" altLang="en-US" sz="3000" b="1">
              <a:solidFill>
                <a:srgbClr val="FFFF00"/>
              </a:solidFill>
              <a:latin typeface="Times New Roman" pitchFamily="18" charset="0"/>
              <a:cs typeface="Times New Roman" pitchFamily="18" charset="0"/>
            </a:endParaRPr>
          </a:p>
        </p:txBody>
      </p:sp>
      <p:sp>
        <p:nvSpPr>
          <p:cNvPr id="35843" name="矩形 3"/>
          <p:cNvSpPr>
            <a:spLocks noChangeArrowheads="1"/>
          </p:cNvSpPr>
          <p:nvPr/>
        </p:nvSpPr>
        <p:spPr bwMode="auto">
          <a:xfrm>
            <a:off x="819150" y="5653088"/>
            <a:ext cx="85693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pPr>
              <a:buFont typeface="Wingdings" pitchFamily="2" charset="2"/>
              <a:buChar char="p"/>
            </a:pPr>
            <a:r>
              <a:rPr kumimoji="0" lang="en-US" altLang="zh-CN" b="1" dirty="0">
                <a:solidFill>
                  <a:srgbClr val="0000CC"/>
                </a:solidFill>
                <a:latin typeface="Times New Roman" panose="02020603050405020304" pitchFamily="18" charset="0"/>
                <a:cs typeface="Times New Roman" panose="02020603050405020304" pitchFamily="18" charset="0"/>
              </a:rPr>
              <a:t> The CP-type-1 errors tend to occur a significant SPB</a:t>
            </a:r>
          </a:p>
          <a:p>
            <a:pPr>
              <a:buFont typeface="Wingdings" pitchFamily="2" charset="2"/>
              <a:buChar char="p"/>
            </a:pPr>
            <a:endParaRPr kumimoji="0" lang="en-US" altLang="zh-CN" sz="800" b="1" dirty="0">
              <a:solidFill>
                <a:srgbClr val="0000CC"/>
              </a:solidFill>
              <a:latin typeface="Times New Roman" pitchFamily="18" charset="0"/>
              <a:cs typeface="Times New Roman" pitchFamily="18" charset="0"/>
            </a:endParaRPr>
          </a:p>
          <a:p>
            <a:pPr>
              <a:buFont typeface="Wingdings" pitchFamily="2" charset="2"/>
              <a:buChar char="p"/>
            </a:pPr>
            <a:r>
              <a:rPr kumimoji="0" lang="en-US" altLang="zh-CN" b="1" dirty="0">
                <a:solidFill>
                  <a:srgbClr val="0000CC"/>
                </a:solidFill>
                <a:latin typeface="Times New Roman" panose="02020603050405020304" pitchFamily="18" charset="0"/>
                <a:cs typeface="Times New Roman" panose="02020603050405020304" pitchFamily="18" charset="0"/>
              </a:rPr>
              <a:t> The CP-type-2 errors </a:t>
            </a:r>
            <a:r>
              <a:rPr lang="en-US" altLang="zh-CN" b="1" dirty="0">
                <a:solidFill>
                  <a:srgbClr val="0000CC"/>
                </a:solidFill>
                <a:latin typeface="Times New Roman" panose="02020603050405020304" pitchFamily="18" charset="0"/>
                <a:cs typeface="Times New Roman" panose="02020603050405020304" pitchFamily="18" charset="0"/>
              </a:rPr>
              <a:t>fail to result in a prominent SPB</a:t>
            </a:r>
            <a:endParaRPr kumimoji="0" lang="zh-CN" altLang="en-US"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775" y="755650"/>
            <a:ext cx="8351838"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文本框 2"/>
          <p:cNvSpPr txBox="1">
            <a:spLocks noChangeArrowheads="1"/>
          </p:cNvSpPr>
          <p:nvPr/>
        </p:nvSpPr>
        <p:spPr bwMode="auto">
          <a:xfrm>
            <a:off x="601663" y="107950"/>
            <a:ext cx="85804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lang="en-US" altLang="zh-CN" sz="3000" b="1">
                <a:solidFill>
                  <a:srgbClr val="FFFF00"/>
                </a:solidFill>
                <a:latin typeface="Times New Roman" pitchFamily="18" charset="0"/>
                <a:cs typeface="Times New Roman" pitchFamily="18" charset="0"/>
              </a:rPr>
              <a:t>Predicted CP-El Nino with CP-type-1 and -2 errors</a:t>
            </a:r>
            <a:endParaRPr lang="zh-CN" altLang="en-US" sz="3000" b="1">
              <a:solidFill>
                <a:srgbClr val="FFFF00"/>
              </a:solidFill>
              <a:latin typeface="Times New Roman" pitchFamily="18" charset="0"/>
              <a:cs typeface="Times New Roman" pitchFamily="18" charset="0"/>
            </a:endParaRPr>
          </a:p>
        </p:txBody>
      </p:sp>
      <p:sp>
        <p:nvSpPr>
          <p:cNvPr id="37891" name="矩形 4"/>
          <p:cNvSpPr>
            <a:spLocks noChangeArrowheads="1"/>
          </p:cNvSpPr>
          <p:nvPr/>
        </p:nvSpPr>
        <p:spPr bwMode="auto">
          <a:xfrm>
            <a:off x="468313" y="5235575"/>
            <a:ext cx="91455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kumimoji="0" lang="en-US" altLang="zh-CN" b="1">
                <a:solidFill>
                  <a:srgbClr val="0000CC"/>
                </a:solidFill>
                <a:latin typeface="Times New Roman" pitchFamily="18" charset="0"/>
                <a:cs typeface="Times New Roman" pitchFamily="18" charset="0"/>
              </a:rPr>
              <a:t>Both CP-type-1 and -2 CNOP errors </a:t>
            </a:r>
            <a:r>
              <a:rPr kumimoji="0" lang="en-US" altLang="zh-CN" b="1">
                <a:solidFill>
                  <a:srgbClr val="003399"/>
                </a:solidFill>
                <a:latin typeface="Times New Roman" pitchFamily="18" charset="0"/>
                <a:cs typeface="Times New Roman" pitchFamily="18" charset="0"/>
              </a:rPr>
              <a:t>represent the most sensitive initial errors for CP-El Nino and </a:t>
            </a:r>
            <a:r>
              <a:rPr kumimoji="0" lang="en-US" altLang="zh-CN" b="1">
                <a:solidFill>
                  <a:srgbClr val="0000CC"/>
                </a:solidFill>
                <a:latin typeface="Times New Roman" pitchFamily="18" charset="0"/>
                <a:cs typeface="Times New Roman" pitchFamily="18" charset="0"/>
              </a:rPr>
              <a:t>mainly exert their influence on the spatial structure of the CP-El Niño, </a:t>
            </a:r>
            <a:r>
              <a:rPr kumimoji="0" lang="en-US" altLang="zh-CN" b="1">
                <a:solidFill>
                  <a:srgbClr val="FF0000"/>
                </a:solidFill>
                <a:latin typeface="Times New Roman" pitchFamily="18" charset="0"/>
                <a:cs typeface="Times New Roman" pitchFamily="18" charset="0"/>
              </a:rPr>
              <a:t>make the CP-El Nino to be predicted into EP-El Nino-like events.</a:t>
            </a:r>
            <a:r>
              <a:rPr kumimoji="0" lang="zh-CN" altLang="zh-CN" b="1">
                <a:solidFill>
                  <a:srgbClr val="FF0000"/>
                </a:solidFill>
                <a:latin typeface="Times New Roman" pitchFamily="18" charset="0"/>
                <a:cs typeface="Times New Roman" pitchFamily="18" charset="0"/>
              </a:rPr>
              <a:t> </a:t>
            </a:r>
            <a:endParaRPr kumimoji="0" lang="zh-CN" altLang="en-US" b="1">
              <a:solidFill>
                <a:srgbClr val="FF0000"/>
              </a:solidFill>
              <a:latin typeface="Times New Roman" pitchFamily="18" charset="0"/>
              <a:cs typeface="Times New Roman" pitchFamily="18"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9739" y="1272022"/>
            <a:ext cx="7022372" cy="394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矩形 77"/>
          <p:cNvSpPr/>
          <p:nvPr/>
        </p:nvSpPr>
        <p:spPr>
          <a:xfrm>
            <a:off x="633191" y="5364485"/>
            <a:ext cx="8679790" cy="830997"/>
          </a:xfrm>
          <a:prstGeom prst="rect">
            <a:avLst/>
          </a:prstGeom>
        </p:spPr>
        <p:txBody>
          <a:bodyPr wrap="square" anchor="ctr">
            <a:spAutoFit/>
          </a:bodyPr>
          <a:lstStyle/>
          <a:p>
            <a:pPr algn="just"/>
            <a:r>
              <a:rPr lang="en-US" altLang="zh-CN" sz="2400" b="1" dirty="0" smtClean="0">
                <a:solidFill>
                  <a:srgbClr val="0033CC"/>
                </a:solidFill>
                <a:latin typeface="Times New Roman" panose="02020603050405020304" pitchFamily="18" charset="0"/>
                <a:cs typeface="Times New Roman" panose="02020603050405020304" pitchFamily="18" charset="0"/>
              </a:rPr>
              <a:t>ENSO </a:t>
            </a:r>
            <a:r>
              <a:rPr lang="en-US" altLang="zh-CN" sz="2400" b="1" dirty="0">
                <a:solidFill>
                  <a:srgbClr val="0033CC"/>
                </a:solidFill>
                <a:latin typeface="Times New Roman" panose="02020603050405020304" pitchFamily="18" charset="0"/>
                <a:cs typeface="Times New Roman" panose="02020603050405020304" pitchFamily="18" charset="0"/>
              </a:rPr>
              <a:t>is the </a:t>
            </a:r>
            <a:r>
              <a:rPr lang="en-US" altLang="zh-CN" sz="2400" b="1" dirty="0" smtClean="0">
                <a:solidFill>
                  <a:srgbClr val="0033CC"/>
                </a:solidFill>
                <a:latin typeface="Times New Roman" panose="02020603050405020304" pitchFamily="18" charset="0"/>
                <a:cs typeface="Times New Roman" panose="02020603050405020304" pitchFamily="18" charset="0"/>
              </a:rPr>
              <a:t>dominant inter-annual climate </a:t>
            </a:r>
            <a:r>
              <a:rPr lang="en-US" altLang="zh-CN" sz="2400" b="1" dirty="0">
                <a:solidFill>
                  <a:srgbClr val="0033CC"/>
                </a:solidFill>
                <a:latin typeface="Times New Roman" panose="02020603050405020304" pitchFamily="18" charset="0"/>
                <a:cs typeface="Times New Roman" panose="02020603050405020304" pitchFamily="18" charset="0"/>
              </a:rPr>
              <a:t>mode in the </a:t>
            </a:r>
            <a:r>
              <a:rPr lang="en-US" altLang="zh-CN" sz="2400" b="1" dirty="0" smtClean="0">
                <a:solidFill>
                  <a:srgbClr val="0033CC"/>
                </a:solidFill>
                <a:latin typeface="Times New Roman" panose="02020603050405020304" pitchFamily="18" charset="0"/>
                <a:cs typeface="Times New Roman" panose="02020603050405020304" pitchFamily="18" charset="0"/>
              </a:rPr>
              <a:t>ocean-atmospheric coupled system.</a:t>
            </a:r>
            <a:endParaRPr lang="zh-CN" altLang="en-US" sz="2400" b="1" dirty="0">
              <a:solidFill>
                <a:srgbClr val="0033CC"/>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227465" y="109642"/>
            <a:ext cx="3266920" cy="646331"/>
          </a:xfrm>
          <a:prstGeom prst="rect">
            <a:avLst/>
          </a:prstGeom>
          <a:noFill/>
        </p:spPr>
        <p:txBody>
          <a:bodyPr wrap="none" rtlCol="0">
            <a:spAutoFit/>
          </a:bodyPr>
          <a:lstStyle/>
          <a:p>
            <a:pPr marL="571500" indent="-571500">
              <a:buFont typeface="Wingdings" panose="05000000000000000000" pitchFamily="2" charset="2"/>
              <a:buChar char="Ø"/>
            </a:pPr>
            <a:r>
              <a:rPr lang="en-US" altLang="zh-CN" sz="3600" b="1" dirty="0" smtClean="0">
                <a:solidFill>
                  <a:srgbClr val="FFFF00"/>
                </a:solidFill>
                <a:latin typeface="Times New Roman" panose="02020603050405020304" pitchFamily="18" charset="0"/>
                <a:cs typeface="Times New Roman" panose="02020603050405020304" pitchFamily="18" charset="0"/>
              </a:rPr>
              <a:t>Introduction</a:t>
            </a:r>
            <a:endParaRPr lang="zh-CN" altLang="en-US" sz="3600" b="1" dirty="0">
              <a:solidFill>
                <a:srgbClr val="FFFF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828108" y="800086"/>
            <a:ext cx="4289957" cy="400110"/>
          </a:xfrm>
          <a:prstGeom prst="rect">
            <a:avLst/>
          </a:prstGeom>
          <a:noFill/>
        </p:spPr>
        <p:txBody>
          <a:bodyPr wrap="none" rtlCol="0">
            <a:spAutoFit/>
          </a:bodyPr>
          <a:lstStyle/>
          <a:p>
            <a:r>
              <a:rPr lang="en-US" altLang="zh-CN" sz="2000" b="1" dirty="0" smtClean="0">
                <a:solidFill>
                  <a:srgbClr val="0033CC"/>
                </a:solidFill>
                <a:latin typeface="Times New Roman" panose="02020603050405020304" pitchFamily="18" charset="0"/>
                <a:cs typeface="Times New Roman" panose="02020603050405020304" pitchFamily="18" charset="0"/>
              </a:rPr>
              <a:t>El Nino-Southern Oscillation (ENSO)</a:t>
            </a:r>
            <a:endParaRPr lang="zh-CN" altLang="en-US" sz="20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4109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688" y="1620838"/>
            <a:ext cx="864235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文本框 2"/>
          <p:cNvSpPr txBox="1">
            <a:spLocks noChangeArrowheads="1"/>
          </p:cNvSpPr>
          <p:nvPr/>
        </p:nvSpPr>
        <p:spPr bwMode="auto">
          <a:xfrm>
            <a:off x="487363" y="58738"/>
            <a:ext cx="89820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71500" indent="-571500">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pPr>
              <a:buFont typeface="Wingdings" pitchFamily="2" charset="2"/>
              <a:buChar char="Ø"/>
            </a:pPr>
            <a:r>
              <a:rPr lang="en-US" altLang="zh-CN" sz="3000" b="1">
                <a:solidFill>
                  <a:srgbClr val="FFFF00"/>
                </a:solidFill>
                <a:latin typeface="Times New Roman" pitchFamily="18" charset="0"/>
                <a:cs typeface="Times New Roman" pitchFamily="18" charset="0"/>
              </a:rPr>
              <a:t>Results: the most sensitive errors for EP-El Nino</a:t>
            </a:r>
            <a:endParaRPr lang="zh-CN" altLang="en-US" sz="3000" b="1">
              <a:solidFill>
                <a:srgbClr val="FFFF00"/>
              </a:solidFill>
              <a:latin typeface="Times New Roman" pitchFamily="18" charset="0"/>
              <a:cs typeface="Times New Roman" pitchFamily="18" charset="0"/>
            </a:endParaRPr>
          </a:p>
        </p:txBody>
      </p:sp>
      <p:sp>
        <p:nvSpPr>
          <p:cNvPr id="39939" name="文本框 3"/>
          <p:cNvSpPr txBox="1">
            <a:spLocks noChangeArrowheads="1"/>
          </p:cNvSpPr>
          <p:nvPr/>
        </p:nvSpPr>
        <p:spPr bwMode="auto">
          <a:xfrm>
            <a:off x="839788" y="1187450"/>
            <a:ext cx="82946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pPr algn="ctr"/>
            <a:r>
              <a:rPr lang="en-US" altLang="zh-CN" sz="2800" b="1">
                <a:solidFill>
                  <a:srgbClr val="0000CC"/>
                </a:solidFill>
                <a:latin typeface="Times New Roman" pitchFamily="18" charset="0"/>
                <a:cs typeface="Times New Roman" pitchFamily="18" charset="0"/>
              </a:rPr>
              <a:t>CNOP-type errors for reproduced EP-El Nino events </a:t>
            </a:r>
          </a:p>
        </p:txBody>
      </p:sp>
      <p:sp>
        <p:nvSpPr>
          <p:cNvPr id="39940" name="文本框 4"/>
          <p:cNvSpPr txBox="1">
            <a:spLocks noChangeArrowheads="1"/>
          </p:cNvSpPr>
          <p:nvPr/>
        </p:nvSpPr>
        <p:spPr bwMode="auto">
          <a:xfrm>
            <a:off x="3565525" y="2162175"/>
            <a:ext cx="2392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lang="en-US" altLang="zh-CN" b="1">
                <a:solidFill>
                  <a:srgbClr val="0000CC"/>
                </a:solidFill>
                <a:latin typeface="Times New Roman" pitchFamily="18" charset="0"/>
                <a:cs typeface="Times New Roman" pitchFamily="18" charset="0"/>
              </a:rPr>
              <a:t>EP-type-1 errors</a:t>
            </a:r>
            <a:endParaRPr lang="zh-CN" altLang="en-US" sz="1800" b="1">
              <a:solidFill>
                <a:srgbClr val="FF0000"/>
              </a:solidFill>
              <a:latin typeface="Times New Roman" pitchFamily="18" charset="0"/>
              <a:cs typeface="Times New Roman" pitchFamily="18" charset="0"/>
            </a:endParaRPr>
          </a:p>
        </p:txBody>
      </p:sp>
      <p:sp>
        <p:nvSpPr>
          <p:cNvPr id="39941" name="文本框 5"/>
          <p:cNvSpPr txBox="1">
            <a:spLocks noChangeArrowheads="1"/>
          </p:cNvSpPr>
          <p:nvPr/>
        </p:nvSpPr>
        <p:spPr bwMode="auto">
          <a:xfrm>
            <a:off x="3763963" y="4078288"/>
            <a:ext cx="24590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lang="en-US" altLang="zh-CN" b="1">
                <a:solidFill>
                  <a:srgbClr val="0000CC"/>
                </a:solidFill>
                <a:latin typeface="Times New Roman" pitchFamily="18" charset="0"/>
                <a:cs typeface="Times New Roman" pitchFamily="18" charset="0"/>
              </a:rPr>
              <a:t>EP-type-2 errors</a:t>
            </a:r>
            <a:endParaRPr lang="zh-CN" altLang="en-US" sz="1800" b="1" i="1">
              <a:solidFill>
                <a:srgbClr val="FF0000"/>
              </a:solidFill>
              <a:latin typeface="Times New Roman" pitchFamily="18" charset="0"/>
              <a:cs typeface="Times New Roman" pitchFamily="18"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1"/>
          <p:cNvSpPr>
            <a:spLocks noChangeArrowheads="1"/>
          </p:cNvSpPr>
          <p:nvPr/>
        </p:nvSpPr>
        <p:spPr bwMode="auto">
          <a:xfrm>
            <a:off x="107950" y="1403350"/>
            <a:ext cx="9542463" cy="1570038"/>
          </a:xfrm>
          <a:prstGeom prst="rect">
            <a:avLst/>
          </a:prstGeom>
          <a:solidFill>
            <a:srgbClr val="000090"/>
          </a:solidFill>
          <a:ln w="9525">
            <a:solidFill>
              <a:srgbClr val="000000"/>
            </a:solidFill>
            <a:miter lim="800000"/>
            <a:headEnd/>
            <a:tailEnd/>
          </a:ln>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kumimoji="0" lang="en-US" altLang="zh-CN" b="1">
                <a:solidFill>
                  <a:srgbClr val="FFFF00"/>
                </a:solidFill>
                <a:latin typeface="Times New Roman" pitchFamily="18" charset="0"/>
                <a:cs typeface="Times New Roman" pitchFamily="18" charset="0"/>
              </a:rPr>
              <a:t>Point: Both EP-type-1 and -2 cause a significant SPB for EP-El Nino. </a:t>
            </a:r>
          </a:p>
          <a:p>
            <a:endParaRPr kumimoji="0" lang="en-US" altLang="zh-CN" b="1" i="1">
              <a:solidFill>
                <a:srgbClr val="FFFF00"/>
              </a:solidFill>
              <a:latin typeface="Times New Roman" pitchFamily="18" charset="0"/>
              <a:cs typeface="Times New Roman" pitchFamily="18" charset="0"/>
            </a:endParaRPr>
          </a:p>
          <a:p>
            <a:r>
              <a:rPr kumimoji="0" lang="en-US" altLang="zh-CN" b="1" i="1">
                <a:solidFill>
                  <a:schemeClr val="bg1"/>
                </a:solidFill>
                <a:latin typeface="Times New Roman" pitchFamily="18" charset="0"/>
                <a:cs typeface="Times New Roman" pitchFamily="18" charset="0"/>
              </a:rPr>
              <a:t>Different from CP-El Nino: CP-type-1 causes a significant SPB while CP-type-2 fails to do it for CP-El Nino.</a:t>
            </a:r>
          </a:p>
        </p:txBody>
      </p:sp>
      <p:sp>
        <p:nvSpPr>
          <p:cNvPr id="40962" name="矩形 1"/>
          <p:cNvSpPr>
            <a:spLocks noChangeArrowheads="1"/>
          </p:cNvSpPr>
          <p:nvPr/>
        </p:nvSpPr>
        <p:spPr bwMode="auto">
          <a:xfrm>
            <a:off x="107950" y="3708400"/>
            <a:ext cx="96139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kumimoji="0" lang="en-US" altLang="zh-CN" b="1">
                <a:solidFill>
                  <a:srgbClr val="0000CC"/>
                </a:solidFill>
                <a:latin typeface="Times New Roman" pitchFamily="18" charset="0"/>
                <a:cs typeface="Times New Roman" pitchFamily="18" charset="0"/>
              </a:rPr>
              <a:t>Point: EP-type-1 and -2 </a:t>
            </a:r>
            <a:r>
              <a:rPr kumimoji="0" lang="en-US" altLang="zh-CN" b="1">
                <a:solidFill>
                  <a:srgbClr val="FF0000"/>
                </a:solidFill>
                <a:latin typeface="Times New Roman" pitchFamily="18" charset="0"/>
                <a:cs typeface="Times New Roman" pitchFamily="18" charset="0"/>
              </a:rPr>
              <a:t>represent the most sensitive initial error for EP-El Nino events and </a:t>
            </a:r>
            <a:r>
              <a:rPr kumimoji="0" lang="en-US" altLang="zh-CN" b="1">
                <a:solidFill>
                  <a:srgbClr val="0000CC"/>
                </a:solidFill>
                <a:latin typeface="Times New Roman" pitchFamily="18" charset="0"/>
                <a:cs typeface="Times New Roman" pitchFamily="18" charset="0"/>
              </a:rPr>
              <a:t>mainly exert their influence on the intensity of EP-El Nino events (over-predicted or under-predicted).</a:t>
            </a:r>
          </a:p>
          <a:p>
            <a:endParaRPr kumimoji="0" lang="en-US" altLang="zh-CN" b="1">
              <a:solidFill>
                <a:srgbClr val="0000CC"/>
              </a:solidFill>
              <a:latin typeface="Times New Roman" pitchFamily="18" charset="0"/>
              <a:cs typeface="Times New Roman" pitchFamily="18" charset="0"/>
            </a:endParaRPr>
          </a:p>
          <a:p>
            <a:r>
              <a:rPr kumimoji="0" lang="en-US" altLang="zh-CN" b="1" i="1">
                <a:solidFill>
                  <a:srgbClr val="FF6600"/>
                </a:solidFill>
                <a:latin typeface="Times New Roman" pitchFamily="18" charset="0"/>
                <a:cs typeface="Times New Roman" pitchFamily="18" charset="0"/>
              </a:rPr>
              <a:t>Different from CP-El Nino: the CP-type-1 and -2 mainly exert their influence on the structure of CP-El Nino.</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文本框 1"/>
          <p:cNvSpPr txBox="1">
            <a:spLocks noChangeArrowheads="1"/>
          </p:cNvSpPr>
          <p:nvPr/>
        </p:nvSpPr>
        <p:spPr bwMode="auto">
          <a:xfrm>
            <a:off x="22225" y="179388"/>
            <a:ext cx="9456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71500" indent="-571500">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pPr algn="ctr">
              <a:buFont typeface="Wingdings" pitchFamily="2" charset="2"/>
              <a:buChar char="Ø"/>
            </a:pPr>
            <a:r>
              <a:rPr lang="en-US" altLang="zh-CN" b="1">
                <a:solidFill>
                  <a:srgbClr val="FFFF00"/>
                </a:solidFill>
                <a:latin typeface="Times New Roman" pitchFamily="18" charset="0"/>
                <a:cs typeface="Times New Roman" pitchFamily="18" charset="0"/>
              </a:rPr>
              <a:t>Comparing the most sensitive initial error for EP- and CP-El Nino</a:t>
            </a:r>
          </a:p>
        </p:txBody>
      </p:sp>
      <p:pic>
        <p:nvPicPr>
          <p:cNvPr id="41986"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8788" y="971550"/>
            <a:ext cx="8642350"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矩形 1"/>
          <p:cNvSpPr>
            <a:spLocks noChangeArrowheads="1"/>
          </p:cNvSpPr>
          <p:nvPr/>
        </p:nvSpPr>
        <p:spPr bwMode="auto">
          <a:xfrm>
            <a:off x="468313" y="3563938"/>
            <a:ext cx="8856662" cy="2062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pPr algn="just"/>
            <a:r>
              <a:rPr kumimoji="0" lang="en-US" altLang="zh-CN" b="1">
                <a:solidFill>
                  <a:srgbClr val="0000CC"/>
                </a:solidFill>
                <a:latin typeface="Times New Roman" pitchFamily="18" charset="0"/>
                <a:cs typeface="Times New Roman" pitchFamily="18" charset="0"/>
              </a:rPr>
              <a:t>     They make both EP- and CP-El Nino events to occur a significant SPB and cause the largest predictions errors </a:t>
            </a:r>
          </a:p>
          <a:p>
            <a:pPr algn="just">
              <a:buFont typeface="Wingdings" pitchFamily="2" charset="2"/>
              <a:buChar char="u"/>
            </a:pPr>
            <a:endParaRPr kumimoji="0" lang="en-US" altLang="zh-CN" sz="800" b="1">
              <a:solidFill>
                <a:srgbClr val="0000CC"/>
              </a:solidFill>
              <a:latin typeface="Times New Roman" pitchFamily="18" charset="0"/>
              <a:cs typeface="Times New Roman" pitchFamily="18" charset="0"/>
            </a:endParaRPr>
          </a:p>
          <a:p>
            <a:pPr algn="just"/>
            <a:r>
              <a:rPr kumimoji="0" lang="en-US" altLang="zh-CN" b="1">
                <a:solidFill>
                  <a:srgbClr val="0000CC"/>
                </a:solidFill>
                <a:latin typeface="Times New Roman" pitchFamily="18" charset="0"/>
                <a:cs typeface="Times New Roman" pitchFamily="18" charset="0"/>
              </a:rPr>
              <a:t>    </a:t>
            </a:r>
            <a:r>
              <a:rPr kumimoji="0" lang="en-US" altLang="zh-CN" b="1">
                <a:solidFill>
                  <a:srgbClr val="FF0000"/>
                </a:solidFill>
                <a:latin typeface="Times New Roman" pitchFamily="18" charset="0"/>
                <a:cs typeface="Times New Roman" pitchFamily="18" charset="0"/>
              </a:rPr>
              <a:t>but </a:t>
            </a:r>
            <a:r>
              <a:rPr kumimoji="0" lang="en-US" altLang="zh-CN" b="1">
                <a:solidFill>
                  <a:srgbClr val="0000CC"/>
                </a:solidFill>
                <a:latin typeface="Times New Roman" pitchFamily="18" charset="0"/>
                <a:cs typeface="Times New Roman" pitchFamily="18" charset="0"/>
              </a:rPr>
              <a:t>they make the corresponding EP-El Nino to be over-predicted, but cause the CP-El Nino to be predicted into EP-El Nino-like events.</a:t>
            </a:r>
            <a:r>
              <a:rPr kumimoji="0" lang="zh-CN" altLang="zh-CN" b="1">
                <a:solidFill>
                  <a:srgbClr val="0000CC"/>
                </a:solidFill>
                <a:latin typeface="Times New Roman" pitchFamily="18" charset="0"/>
                <a:cs typeface="Times New Roman" pitchFamily="18" charset="0"/>
              </a:rPr>
              <a:t> </a:t>
            </a:r>
            <a:endParaRPr kumimoji="0" lang="zh-CN" altLang="en-US"/>
          </a:p>
        </p:txBody>
      </p:sp>
      <p:sp>
        <p:nvSpPr>
          <p:cNvPr id="41988" name="矩形 2"/>
          <p:cNvSpPr>
            <a:spLocks noChangeArrowheads="1"/>
          </p:cNvSpPr>
          <p:nvPr/>
        </p:nvSpPr>
        <p:spPr bwMode="auto">
          <a:xfrm>
            <a:off x="468313" y="798513"/>
            <a:ext cx="8713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pPr algn="just">
              <a:buFont typeface="Wingdings" pitchFamily="2" charset="2"/>
              <a:buChar char="u"/>
            </a:pPr>
            <a:r>
              <a:rPr kumimoji="0" lang="en-US" altLang="zh-CN" b="1">
                <a:solidFill>
                  <a:srgbClr val="0000CC"/>
                </a:solidFill>
                <a:latin typeface="Times New Roman" pitchFamily="18" charset="0"/>
                <a:cs typeface="Times New Roman" pitchFamily="18" charset="0"/>
              </a:rPr>
              <a:t> </a:t>
            </a:r>
            <a:r>
              <a:rPr kumimoji="0" lang="en-US" altLang="zh-CN" b="1">
                <a:solidFill>
                  <a:srgbClr val="FF0000"/>
                </a:solidFill>
                <a:latin typeface="Times New Roman" pitchFamily="18" charset="0"/>
                <a:cs typeface="Times New Roman" pitchFamily="18" charset="0"/>
              </a:rPr>
              <a:t>EP-type-1 errors = CP-type-1 errors</a:t>
            </a:r>
            <a:r>
              <a:rPr kumimoji="0" lang="en-US" altLang="zh-CN" b="1">
                <a:solidFill>
                  <a:srgbClr val="0000CC"/>
                </a:solidFill>
                <a:latin typeface="Times New Roman" pitchFamily="18" charset="0"/>
                <a:cs typeface="Times New Roman" pitchFamily="18" charset="0"/>
              </a:rPr>
              <a:t>; </a:t>
            </a:r>
          </a:p>
        </p:txBody>
      </p:sp>
      <p:sp>
        <p:nvSpPr>
          <p:cNvPr id="41989" name="矩形 2"/>
          <p:cNvSpPr>
            <a:spLocks noChangeArrowheads="1"/>
          </p:cNvSpPr>
          <p:nvPr/>
        </p:nvSpPr>
        <p:spPr bwMode="auto">
          <a:xfrm>
            <a:off x="757238" y="1692275"/>
            <a:ext cx="1871662" cy="2159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endParaRPr kumimoji="0" lang="zh-CN" altLang="en-US" sz="1800"/>
          </a:p>
        </p:txBody>
      </p:sp>
      <p:sp>
        <p:nvSpPr>
          <p:cNvPr id="41990" name="文本框 1"/>
          <p:cNvSpPr txBox="1">
            <a:spLocks noChangeArrowheads="1"/>
          </p:cNvSpPr>
          <p:nvPr/>
        </p:nvSpPr>
        <p:spPr bwMode="auto">
          <a:xfrm>
            <a:off x="468437" y="5640210"/>
            <a:ext cx="9145588"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lang="en-US" altLang="zh-CN" b="1" dirty="0">
                <a:solidFill>
                  <a:srgbClr val="FF0000"/>
                </a:solidFill>
              </a:rPr>
              <a:t>Point: Such initial error represents the most sensitive error for two types of El Nino </a:t>
            </a:r>
            <a:r>
              <a:rPr lang="en-US" altLang="zh-CN" b="1" dirty="0" smtClean="0">
                <a:solidFill>
                  <a:srgbClr val="FF0000"/>
                </a:solidFill>
              </a:rPr>
              <a:t>events </a:t>
            </a:r>
            <a:r>
              <a:rPr lang="en-US" altLang="zh-CN" b="1" dirty="0" smtClean="0">
                <a:solidFill>
                  <a:srgbClr val="0033CC"/>
                </a:solidFill>
              </a:rPr>
              <a:t>(this resul</a:t>
            </a:r>
            <a:r>
              <a:rPr lang="en-US" altLang="zh-CN" b="1" dirty="0" smtClean="0">
                <a:solidFill>
                  <a:srgbClr val="0033CC"/>
                </a:solidFill>
              </a:rPr>
              <a:t>t is </a:t>
            </a:r>
            <a:r>
              <a:rPr lang="en-US" altLang="zh-CN" b="1" dirty="0" smtClean="0">
                <a:solidFill>
                  <a:srgbClr val="0033CC"/>
                </a:solidFill>
              </a:rPr>
              <a:t>for predictions with start month January).</a:t>
            </a:r>
            <a:endParaRPr lang="zh-CN" altLang="en-US" b="1" dirty="0">
              <a:solidFill>
                <a:srgbClr val="0033CC"/>
              </a:solidFill>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44501" y="5582250"/>
            <a:ext cx="7848872" cy="646331"/>
          </a:xfrm>
          <a:prstGeom prst="rect">
            <a:avLst/>
          </a:prstGeom>
          <a:ln>
            <a:solidFill>
              <a:schemeClr val="tx1"/>
            </a:solidFill>
          </a:ln>
        </p:spPr>
        <p:txBody>
          <a:bodyPr wrap="square">
            <a:spAutoFit/>
          </a:bodyPr>
          <a:lstStyle/>
          <a:p>
            <a:pPr algn="ctr"/>
            <a:r>
              <a:rPr lang="en-US" altLang="zh-CN" b="1" dirty="0" smtClean="0">
                <a:latin typeface="Times New Roman" panose="02020603050405020304" pitchFamily="18" charset="0"/>
                <a:ea typeface="微软雅黑" panose="020B0503020204020204" pitchFamily="34" charset="-122"/>
                <a:cs typeface="Times New Roman" panose="02020603050405020304" pitchFamily="18" charset="0"/>
              </a:rPr>
              <a:t>The west pole of the most sensitive errors move </a:t>
            </a: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towards </a:t>
            </a:r>
            <a:r>
              <a:rPr lang="en-US" altLang="zh-CN" b="1" dirty="0" smtClean="0">
                <a:latin typeface="Times New Roman" panose="02020603050405020304" pitchFamily="18" charset="0"/>
                <a:ea typeface="微软雅黑" panose="020B0503020204020204" pitchFamily="34" charset="-122"/>
                <a:cs typeface="Times New Roman" panose="02020603050405020304" pitchFamily="18" charset="0"/>
              </a:rPr>
              <a:t>west with the start month changing from Jan </a:t>
            </a: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(0) </a:t>
            </a:r>
            <a:r>
              <a:rPr lang="zh-CN" altLang="en-US" b="1"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b="1" dirty="0" smtClean="0">
                <a:latin typeface="Times New Roman" panose="02020603050405020304" pitchFamily="18" charset="0"/>
                <a:ea typeface="微软雅黑" panose="020B0503020204020204" pitchFamily="34" charset="-122"/>
                <a:cs typeface="Times New Roman" panose="02020603050405020304" pitchFamily="18" charset="0"/>
              </a:rPr>
              <a:t>April </a:t>
            </a: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(0</a:t>
            </a:r>
            <a:r>
              <a:rPr lang="en-US" altLang="zh-CN" b="1"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1" dirty="0" smtClean="0">
                <a:latin typeface="Times New Roman" panose="02020603050405020304" pitchFamily="18" charset="0"/>
                <a:ea typeface="微软雅黑" panose="020B0503020204020204" pitchFamily="34" charset="-122"/>
                <a:cs typeface="Times New Roman" panose="02020603050405020304" pitchFamily="18" charset="0"/>
              </a:rPr>
              <a:t> July </a:t>
            </a: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(0) </a:t>
            </a: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1" dirty="0" smtClean="0">
                <a:latin typeface="Times New Roman" panose="02020603050405020304" pitchFamily="18" charset="0"/>
                <a:ea typeface="微软雅黑" panose="020B0503020204020204" pitchFamily="34" charset="-122"/>
                <a:cs typeface="Times New Roman" panose="02020603050405020304" pitchFamily="18" charset="0"/>
              </a:rPr>
              <a:t>Oct </a:t>
            </a: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(0</a:t>
            </a:r>
            <a:r>
              <a:rPr lang="en-US" altLang="zh-CN" b="1" dirty="0" smtClean="0">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矩形 7"/>
          <p:cNvSpPr/>
          <p:nvPr/>
        </p:nvSpPr>
        <p:spPr>
          <a:xfrm>
            <a:off x="180402" y="179909"/>
            <a:ext cx="9311769" cy="461665"/>
          </a:xfrm>
          <a:prstGeom prst="rect">
            <a:avLst/>
          </a:prstGeom>
        </p:spPr>
        <p:txBody>
          <a:bodyPr wrap="square">
            <a:spAutoFit/>
          </a:bodyPr>
          <a:lstStyle/>
          <a:p>
            <a:pPr algn="ctr"/>
            <a:r>
              <a:rPr lang="en-US" altLang="zh-CN" sz="2400" b="1" dirty="0" smtClean="0">
                <a:solidFill>
                  <a:schemeClr val="bg1"/>
                </a:solidFill>
                <a:latin typeface="Times New Roman" panose="02020603050405020304" pitchFamily="18" charset="0"/>
                <a:cs typeface="Times New Roman" panose="02020603050405020304" pitchFamily="18" charset="0"/>
              </a:rPr>
              <a:t>Dependence of most sensitive initial errors on start months</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grpSp>
        <p:nvGrpSpPr>
          <p:cNvPr id="10" name="组合 9"/>
          <p:cNvGrpSpPr/>
          <p:nvPr/>
        </p:nvGrpSpPr>
        <p:grpSpPr>
          <a:xfrm>
            <a:off x="1836588" y="827981"/>
            <a:ext cx="6179865" cy="4680520"/>
            <a:chOff x="2052612" y="714787"/>
            <a:chExt cx="6179865" cy="4680520"/>
          </a:xfrm>
        </p:grpSpPr>
        <p:pic>
          <p:nvPicPr>
            <p:cNvPr id="2" name="图片 1"/>
            <p:cNvPicPr/>
            <p:nvPr/>
          </p:nvPicPr>
          <p:blipFill>
            <a:blip r:embed="rId3"/>
            <a:stretch>
              <a:fillRect/>
            </a:stretch>
          </p:blipFill>
          <p:spPr>
            <a:xfrm>
              <a:off x="2277644" y="827981"/>
              <a:ext cx="5607617" cy="4567326"/>
            </a:xfrm>
            <a:prstGeom prst="rect">
              <a:avLst/>
            </a:prstGeom>
          </p:spPr>
        </p:pic>
        <p:cxnSp>
          <p:nvCxnSpPr>
            <p:cNvPr id="7" name="直接箭头连接符 6"/>
            <p:cNvCxnSpPr/>
            <p:nvPr/>
          </p:nvCxnSpPr>
          <p:spPr>
            <a:xfrm flipH="1">
              <a:off x="5856186" y="1836654"/>
              <a:ext cx="1271139" cy="266817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H="1">
              <a:off x="2844701" y="1836654"/>
              <a:ext cx="1837404" cy="25653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052612" y="714787"/>
              <a:ext cx="6179865" cy="369332"/>
            </a:xfrm>
            <a:prstGeom prst="rect">
              <a:avLst/>
            </a:prstGeom>
          </p:spPr>
          <p:txBody>
            <a:bodyPr wrap="square">
              <a:spAutoFit/>
            </a:bodyPr>
            <a:lstStyle/>
            <a:p>
              <a:r>
                <a:rPr lang="en-US" altLang="zh-CN" b="1" dirty="0">
                  <a:solidFill>
                    <a:srgbClr val="0033CC"/>
                  </a:solidFill>
                  <a:latin typeface="Times New Roman" panose="02020603050405020304" pitchFamily="18" charset="0"/>
                  <a:cs typeface="Times New Roman" panose="02020603050405020304" pitchFamily="18" charset="0"/>
                </a:rPr>
                <a:t>The SSTA components of the most sensitive initial errors </a:t>
              </a:r>
              <a:endParaRPr lang="zh-CN" altLang="en-US" dirty="0">
                <a:solidFill>
                  <a:srgbClr val="0033CC"/>
                </a:solidFill>
              </a:endParaRPr>
            </a:p>
          </p:txBody>
        </p:sp>
      </p:grpSp>
      <p:sp>
        <p:nvSpPr>
          <p:cNvPr id="6" name="矩形 5"/>
          <p:cNvSpPr/>
          <p:nvPr/>
        </p:nvSpPr>
        <p:spPr>
          <a:xfrm>
            <a:off x="720080" y="6228581"/>
            <a:ext cx="8821365" cy="446276"/>
          </a:xfrm>
          <a:prstGeom prst="rect">
            <a:avLst/>
          </a:prstGeom>
        </p:spPr>
        <p:txBody>
          <a:bodyPr wrap="square">
            <a:spAutoFit/>
          </a:bodyPr>
          <a:lstStyle/>
          <a:p>
            <a:r>
              <a:rPr kumimoji="1" lang="en-US" altLang="zh-CN" sz="2300" b="1" dirty="0" smtClean="0">
                <a:solidFill>
                  <a:srgbClr val="0033CC"/>
                </a:solidFill>
                <a:latin typeface="Times New Roman"/>
                <a:cs typeface="Times New Roman"/>
              </a:rPr>
              <a:t>The </a:t>
            </a:r>
            <a:r>
              <a:rPr kumimoji="1" lang="en-US" altLang="zh-CN" sz="2300" b="1" dirty="0">
                <a:solidFill>
                  <a:srgbClr val="0033CC"/>
                </a:solidFill>
                <a:latin typeface="Times New Roman"/>
                <a:cs typeface="Times New Roman"/>
              </a:rPr>
              <a:t>sensitive areas are dependent </a:t>
            </a:r>
            <a:r>
              <a:rPr kumimoji="1" lang="en-US" altLang="zh-CN" sz="2300" b="1" dirty="0" smtClean="0">
                <a:solidFill>
                  <a:srgbClr val="0033CC"/>
                </a:solidFill>
                <a:latin typeface="Times New Roman"/>
                <a:cs typeface="Times New Roman"/>
              </a:rPr>
              <a:t>on </a:t>
            </a:r>
            <a:r>
              <a:rPr kumimoji="1" lang="en-US" altLang="zh-CN" sz="2300" b="1" dirty="0">
                <a:solidFill>
                  <a:srgbClr val="0033CC"/>
                </a:solidFill>
                <a:latin typeface="Times New Roman"/>
                <a:cs typeface="Times New Roman"/>
              </a:rPr>
              <a:t>the start months of predictions</a:t>
            </a:r>
            <a:endParaRPr lang="zh-CN" altLang="en-US" sz="2300" b="1" dirty="0">
              <a:solidFill>
                <a:srgbClr val="0033CC"/>
              </a:solidFill>
              <a:latin typeface="Times New Roman"/>
              <a:cs typeface="Times New Roman"/>
            </a:endParaRPr>
          </a:p>
        </p:txBody>
      </p:sp>
      <p:sp>
        <p:nvSpPr>
          <p:cNvPr id="11" name="文本框 10"/>
          <p:cNvSpPr txBox="1"/>
          <p:nvPr/>
        </p:nvSpPr>
        <p:spPr>
          <a:xfrm>
            <a:off x="3780805" y="1116013"/>
            <a:ext cx="1062711" cy="307777"/>
          </a:xfrm>
          <a:prstGeom prst="rect">
            <a:avLst/>
          </a:prstGeom>
          <a:noFill/>
        </p:spPr>
        <p:txBody>
          <a:bodyPr wrap="none" rtlCol="0">
            <a:spAutoFit/>
          </a:bodyPr>
          <a:lstStyle/>
          <a:p>
            <a:r>
              <a:rPr kumimoji="1" lang="en-US" altLang="zh-CN" sz="1400" dirty="0" smtClean="0"/>
              <a:t>EP-El Nino</a:t>
            </a:r>
            <a:endParaRPr kumimoji="1" lang="zh-CN" altLang="en-US" sz="1400" dirty="0"/>
          </a:p>
        </p:txBody>
      </p:sp>
      <p:sp>
        <p:nvSpPr>
          <p:cNvPr id="12" name="文本框 11"/>
          <p:cNvSpPr txBox="1"/>
          <p:nvPr/>
        </p:nvSpPr>
        <p:spPr>
          <a:xfrm>
            <a:off x="6668628" y="1116013"/>
            <a:ext cx="1072617" cy="307777"/>
          </a:xfrm>
          <a:prstGeom prst="rect">
            <a:avLst/>
          </a:prstGeom>
          <a:noFill/>
        </p:spPr>
        <p:txBody>
          <a:bodyPr wrap="none" rtlCol="0">
            <a:spAutoFit/>
          </a:bodyPr>
          <a:lstStyle/>
          <a:p>
            <a:r>
              <a:rPr kumimoji="1" lang="en-US" altLang="zh-CN" sz="1400" dirty="0"/>
              <a:t>C</a:t>
            </a:r>
            <a:r>
              <a:rPr kumimoji="1" lang="en-US" altLang="zh-CN" sz="1400" dirty="0" smtClean="0"/>
              <a:t>P-El Nino</a:t>
            </a:r>
            <a:endParaRPr kumimoji="1" lang="zh-CN" altLang="en-US" sz="1400" dirty="0"/>
          </a:p>
        </p:txBody>
      </p:sp>
      <p:sp>
        <p:nvSpPr>
          <p:cNvPr id="5" name="文本框 4"/>
          <p:cNvSpPr txBox="1"/>
          <p:nvPr/>
        </p:nvSpPr>
        <p:spPr>
          <a:xfrm>
            <a:off x="151931" y="2340149"/>
            <a:ext cx="2301469" cy="1200329"/>
          </a:xfrm>
          <a:prstGeom prst="rect">
            <a:avLst/>
          </a:prstGeom>
          <a:noFill/>
        </p:spPr>
        <p:txBody>
          <a:bodyPr wrap="none" rtlCol="0">
            <a:spAutoFit/>
          </a:bodyPr>
          <a:lstStyle/>
          <a:p>
            <a:pPr algn="ctr"/>
            <a:r>
              <a:rPr kumimoji="1" lang="en-US" altLang="zh-CN" dirty="0"/>
              <a:t>A</a:t>
            </a:r>
            <a:r>
              <a:rPr kumimoji="1" lang="en-US" altLang="zh-CN" dirty="0" smtClean="0"/>
              <a:t>reas of large errors </a:t>
            </a:r>
          </a:p>
          <a:p>
            <a:pPr algn="ctr"/>
            <a:endParaRPr kumimoji="1" lang="en-US" altLang="zh-CN" dirty="0" smtClean="0"/>
          </a:p>
          <a:p>
            <a:pPr algn="ctr"/>
            <a:endParaRPr kumimoji="1" lang="en-US" altLang="zh-CN" dirty="0" smtClean="0"/>
          </a:p>
          <a:p>
            <a:pPr algn="ctr"/>
            <a:r>
              <a:rPr kumimoji="1" lang="en-US" altLang="zh-CN" dirty="0" smtClean="0"/>
              <a:t>Sensitive areas</a:t>
            </a:r>
            <a:endParaRPr kumimoji="1" lang="zh-CN" altLang="en-US" dirty="0"/>
          </a:p>
        </p:txBody>
      </p:sp>
      <p:sp>
        <p:nvSpPr>
          <p:cNvPr id="14" name="下箭头 13"/>
          <p:cNvSpPr/>
          <p:nvPr/>
        </p:nvSpPr>
        <p:spPr bwMode="auto">
          <a:xfrm>
            <a:off x="1116509" y="2772197"/>
            <a:ext cx="288032" cy="43204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3549334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652687" y="3489320"/>
            <a:ext cx="5607617" cy="3387333"/>
            <a:chOff x="2027315" y="3273380"/>
            <a:chExt cx="5274310" cy="3395980"/>
          </a:xfrm>
        </p:grpSpPr>
        <p:pic>
          <p:nvPicPr>
            <p:cNvPr id="2" name="图片 1"/>
            <p:cNvPicPr/>
            <p:nvPr/>
          </p:nvPicPr>
          <p:blipFill>
            <a:blip r:embed="rId3"/>
            <a:stretch>
              <a:fillRect/>
            </a:stretch>
          </p:blipFill>
          <p:spPr>
            <a:xfrm>
              <a:off x="2027315" y="3273380"/>
              <a:ext cx="5274310" cy="3395980"/>
            </a:xfrm>
            <a:prstGeom prst="rect">
              <a:avLst/>
            </a:prstGeom>
          </p:spPr>
        </p:pic>
        <p:sp>
          <p:nvSpPr>
            <p:cNvPr id="18" name="矩形 17"/>
            <p:cNvSpPr/>
            <p:nvPr/>
          </p:nvSpPr>
          <p:spPr>
            <a:xfrm>
              <a:off x="2381143" y="3296132"/>
              <a:ext cx="191989" cy="158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矩形 18"/>
            <p:cNvSpPr/>
            <p:nvPr/>
          </p:nvSpPr>
          <p:spPr>
            <a:xfrm>
              <a:off x="5021403" y="3296132"/>
              <a:ext cx="191989" cy="158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矩形 19"/>
            <p:cNvSpPr/>
            <p:nvPr/>
          </p:nvSpPr>
          <p:spPr>
            <a:xfrm>
              <a:off x="2381143" y="4998918"/>
              <a:ext cx="191989" cy="158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矩形 20"/>
            <p:cNvSpPr/>
            <p:nvPr/>
          </p:nvSpPr>
          <p:spPr>
            <a:xfrm>
              <a:off x="4920662" y="4998918"/>
              <a:ext cx="292731" cy="158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3" name="矩形 22"/>
          <p:cNvSpPr/>
          <p:nvPr/>
        </p:nvSpPr>
        <p:spPr>
          <a:xfrm>
            <a:off x="196315" y="3930634"/>
            <a:ext cx="2241098" cy="461665"/>
          </a:xfrm>
          <a:prstGeom prst="rect">
            <a:avLst/>
          </a:prstGeom>
        </p:spPr>
        <p:txBody>
          <a:bodyPr wrap="square">
            <a:spAutoFit/>
          </a:bodyPr>
          <a:lstStyle/>
          <a:p>
            <a:pPr algn="ctr"/>
            <a:r>
              <a:rPr lang="en-US" altLang="zh-CN" sz="2400" dirty="0" smtClean="0">
                <a:ea typeface="微软雅黑" panose="020B0503020204020204" pitchFamily="34" charset="-122"/>
              </a:rPr>
              <a:t>SSTA </a:t>
            </a:r>
            <a:endParaRPr lang="zh-CN" altLang="en-US" sz="2400" dirty="0"/>
          </a:p>
        </p:txBody>
      </p:sp>
      <p:sp>
        <p:nvSpPr>
          <p:cNvPr id="24" name="矩形 23"/>
          <p:cNvSpPr/>
          <p:nvPr/>
        </p:nvSpPr>
        <p:spPr>
          <a:xfrm>
            <a:off x="3440512" y="3160218"/>
            <a:ext cx="1274708" cy="369332"/>
          </a:xfrm>
          <a:prstGeom prst="rect">
            <a:avLst/>
          </a:prstGeom>
        </p:spPr>
        <p:txBody>
          <a:bodyPr wrap="none">
            <a:spAutoFit/>
          </a:bodyPr>
          <a:lstStyle/>
          <a:p>
            <a:r>
              <a:rPr lang="en-US" altLang="zh-CN" dirty="0" smtClean="0">
                <a:ea typeface="微软雅黑" panose="020B0503020204020204" pitchFamily="34" charset="-122"/>
              </a:rPr>
              <a:t>Frequency</a:t>
            </a:r>
            <a:endParaRPr lang="zh-CN" altLang="en-US" dirty="0"/>
          </a:p>
        </p:txBody>
      </p:sp>
      <p:sp>
        <p:nvSpPr>
          <p:cNvPr id="25" name="矩形 24"/>
          <p:cNvSpPr/>
          <p:nvPr/>
        </p:nvSpPr>
        <p:spPr>
          <a:xfrm>
            <a:off x="5725021" y="3160218"/>
            <a:ext cx="2198927" cy="369332"/>
          </a:xfrm>
          <a:prstGeom prst="rect">
            <a:avLst/>
          </a:prstGeom>
        </p:spPr>
        <p:txBody>
          <a:bodyPr wrap="none">
            <a:spAutoFit/>
          </a:bodyPr>
          <a:lstStyle/>
          <a:p>
            <a:r>
              <a:rPr lang="en-US" altLang="zh-CN" dirty="0" smtClean="0">
                <a:ea typeface="微软雅黑" panose="020B0503020204020204" pitchFamily="34" charset="-122"/>
              </a:rPr>
              <a:t>Observational array  </a:t>
            </a:r>
            <a:endParaRPr lang="zh-CN" altLang="en-US" dirty="0"/>
          </a:p>
        </p:txBody>
      </p:sp>
      <p:sp>
        <p:nvSpPr>
          <p:cNvPr id="26" name="矩形 25"/>
          <p:cNvSpPr/>
          <p:nvPr/>
        </p:nvSpPr>
        <p:spPr>
          <a:xfrm>
            <a:off x="256656" y="5508501"/>
            <a:ext cx="2300013" cy="830997"/>
          </a:xfrm>
          <a:prstGeom prst="rect">
            <a:avLst/>
          </a:prstGeom>
        </p:spPr>
        <p:txBody>
          <a:bodyPr wrap="square">
            <a:spAutoFit/>
          </a:bodyPr>
          <a:lstStyle/>
          <a:p>
            <a:pPr algn="ctr"/>
            <a:r>
              <a:rPr lang="en-US" altLang="zh-CN" sz="2400" dirty="0" smtClean="0">
                <a:ea typeface="微软雅黑" panose="020B0503020204020204" pitchFamily="34" charset="-122"/>
              </a:rPr>
              <a:t>Thermocline depth</a:t>
            </a:r>
            <a:endParaRPr lang="zh-CN" altLang="en-US" sz="2400" dirty="0"/>
          </a:p>
        </p:txBody>
      </p:sp>
      <p:sp>
        <p:nvSpPr>
          <p:cNvPr id="27" name="矩形 26"/>
          <p:cNvSpPr/>
          <p:nvPr/>
        </p:nvSpPr>
        <p:spPr>
          <a:xfrm>
            <a:off x="8436079" y="3996333"/>
            <a:ext cx="1018227" cy="461665"/>
          </a:xfrm>
          <a:prstGeom prst="rect">
            <a:avLst/>
          </a:prstGeom>
        </p:spPr>
        <p:txBody>
          <a:bodyPr wrap="none">
            <a:spAutoFit/>
          </a:bodyPr>
          <a:lstStyle/>
          <a:p>
            <a:r>
              <a:rPr lang="en-US" altLang="zh-CN" sz="2400" b="1" u="sng" dirty="0">
                <a:solidFill>
                  <a:srgbClr val="0033CC"/>
                </a:solidFill>
              </a:rPr>
              <a:t>SA</a:t>
            </a:r>
            <a:r>
              <a:rPr lang="en-US" altLang="zh-CN" sz="2400" b="1" u="sng" baseline="-25000" dirty="0">
                <a:solidFill>
                  <a:srgbClr val="0033CC"/>
                </a:solidFill>
              </a:rPr>
              <a:t>SST</a:t>
            </a:r>
            <a:endParaRPr lang="zh-CN" altLang="en-US" sz="2400" b="1" u="sng" dirty="0">
              <a:solidFill>
                <a:srgbClr val="0033CC"/>
              </a:solidFill>
            </a:endParaRPr>
          </a:p>
        </p:txBody>
      </p:sp>
      <p:sp>
        <p:nvSpPr>
          <p:cNvPr id="28" name="矩形 27"/>
          <p:cNvSpPr/>
          <p:nvPr/>
        </p:nvSpPr>
        <p:spPr>
          <a:xfrm>
            <a:off x="8435530" y="5652517"/>
            <a:ext cx="1033907" cy="461665"/>
          </a:xfrm>
          <a:prstGeom prst="rect">
            <a:avLst/>
          </a:prstGeom>
        </p:spPr>
        <p:txBody>
          <a:bodyPr wrap="none">
            <a:spAutoFit/>
          </a:bodyPr>
          <a:lstStyle/>
          <a:p>
            <a:r>
              <a:rPr lang="en-US" altLang="zh-CN" sz="2400" b="1" u="sng" dirty="0" smtClean="0">
                <a:solidFill>
                  <a:srgbClr val="0033CC"/>
                </a:solidFill>
              </a:rPr>
              <a:t>SA</a:t>
            </a:r>
            <a:r>
              <a:rPr lang="en-US" altLang="zh-CN" sz="2400" b="1" u="sng" baseline="-25000" dirty="0" smtClean="0">
                <a:solidFill>
                  <a:srgbClr val="0033CC"/>
                </a:solidFill>
              </a:rPr>
              <a:t>THD</a:t>
            </a:r>
            <a:endParaRPr lang="zh-CN" altLang="en-US" sz="2400" b="1" u="sng" dirty="0">
              <a:solidFill>
                <a:srgbClr val="0033CC"/>
              </a:solidFill>
            </a:endParaRPr>
          </a:p>
        </p:txBody>
      </p:sp>
      <p:sp>
        <p:nvSpPr>
          <p:cNvPr id="29" name="矩形 28"/>
          <p:cNvSpPr/>
          <p:nvPr/>
        </p:nvSpPr>
        <p:spPr>
          <a:xfrm>
            <a:off x="252413" y="179909"/>
            <a:ext cx="9192290" cy="400110"/>
          </a:xfrm>
          <a:prstGeom prst="rect">
            <a:avLst/>
          </a:prstGeom>
        </p:spPr>
        <p:txBody>
          <a:bodyPr wrap="none">
            <a:spAutoFit/>
          </a:bodyPr>
          <a:lstStyle/>
          <a:p>
            <a:r>
              <a:rPr lang="en-US" altLang="zh-CN" sz="2000" b="1" dirty="0" smtClean="0">
                <a:solidFill>
                  <a:schemeClr val="bg1"/>
                </a:solidFill>
              </a:rPr>
              <a:t>Determine the optimal observational array for El Nino diversity predictions</a:t>
            </a:r>
            <a:endParaRPr lang="zh-CN" altLang="en-US" sz="2000" b="1" dirty="0">
              <a:solidFill>
                <a:schemeClr val="bg1"/>
              </a:solidFill>
            </a:endParaRPr>
          </a:p>
        </p:txBody>
      </p:sp>
      <p:sp>
        <p:nvSpPr>
          <p:cNvPr id="30" name="文本框 29"/>
          <p:cNvSpPr txBox="1"/>
          <p:nvPr/>
        </p:nvSpPr>
        <p:spPr>
          <a:xfrm>
            <a:off x="3441206" y="1332037"/>
            <a:ext cx="3562869" cy="400110"/>
          </a:xfrm>
          <a:prstGeom prst="rect">
            <a:avLst/>
          </a:prstGeom>
          <a:noFill/>
        </p:spPr>
        <p:txBody>
          <a:bodyPr wrap="none" rtlCol="0">
            <a:spAutoFit/>
          </a:bodyPr>
          <a:lstStyle/>
          <a:p>
            <a:r>
              <a:rPr kumimoji="1" lang="en-US" altLang="zh-CN" sz="2000" dirty="0" smtClean="0"/>
              <a:t>24 most sensitive initial errors </a:t>
            </a:r>
            <a:endParaRPr kumimoji="1" lang="zh-CN" altLang="en-US" sz="2000" dirty="0"/>
          </a:p>
        </p:txBody>
      </p:sp>
      <p:sp>
        <p:nvSpPr>
          <p:cNvPr id="31" name="文本框 30"/>
          <p:cNvSpPr txBox="1"/>
          <p:nvPr/>
        </p:nvSpPr>
        <p:spPr>
          <a:xfrm>
            <a:off x="4212853" y="1003935"/>
            <a:ext cx="1781532" cy="400110"/>
          </a:xfrm>
          <a:prstGeom prst="rect">
            <a:avLst/>
          </a:prstGeom>
          <a:noFill/>
        </p:spPr>
        <p:txBody>
          <a:bodyPr wrap="none" rtlCol="0">
            <a:spAutoFit/>
          </a:bodyPr>
          <a:lstStyle/>
          <a:p>
            <a:r>
              <a:rPr kumimoji="1" lang="en-US" altLang="zh-CN" sz="2000" dirty="0" smtClean="0"/>
              <a:t>24 predictions</a:t>
            </a:r>
            <a:endParaRPr kumimoji="1" lang="zh-CN" altLang="en-US" sz="2000" dirty="0"/>
          </a:p>
        </p:txBody>
      </p:sp>
      <p:sp>
        <p:nvSpPr>
          <p:cNvPr id="32" name="文本框 31"/>
          <p:cNvSpPr txBox="1"/>
          <p:nvPr/>
        </p:nvSpPr>
        <p:spPr>
          <a:xfrm>
            <a:off x="2125778" y="683965"/>
            <a:ext cx="5687475" cy="400110"/>
          </a:xfrm>
          <a:prstGeom prst="rect">
            <a:avLst/>
          </a:prstGeom>
          <a:noFill/>
        </p:spPr>
        <p:txBody>
          <a:bodyPr wrap="none" rtlCol="0">
            <a:spAutoFit/>
          </a:bodyPr>
          <a:lstStyle/>
          <a:p>
            <a:r>
              <a:rPr kumimoji="1" lang="en-US" altLang="zh-CN" sz="2000" dirty="0" smtClean="0"/>
              <a:t>6 EP- and CP-El Nino events and 4 start months</a:t>
            </a:r>
            <a:endParaRPr kumimoji="1" lang="zh-CN" altLang="en-US" sz="2000" dirty="0"/>
          </a:p>
        </p:txBody>
      </p:sp>
      <p:sp>
        <p:nvSpPr>
          <p:cNvPr id="33" name="文本框 32"/>
          <p:cNvSpPr txBox="1"/>
          <p:nvPr/>
        </p:nvSpPr>
        <p:spPr>
          <a:xfrm>
            <a:off x="324421" y="1764085"/>
            <a:ext cx="9107807" cy="1323439"/>
          </a:xfrm>
          <a:prstGeom prst="rect">
            <a:avLst/>
          </a:prstGeom>
          <a:noFill/>
        </p:spPr>
        <p:txBody>
          <a:bodyPr wrap="none" rtlCol="0">
            <a:spAutoFit/>
          </a:bodyPr>
          <a:lstStyle/>
          <a:p>
            <a:r>
              <a:rPr kumimoji="1" lang="en-US" altLang="zh-CN" sz="2000" b="1" u="sng" dirty="0" smtClean="0"/>
              <a:t>Frequency</a:t>
            </a:r>
            <a:r>
              <a:rPr kumimoji="1" lang="en-US" altLang="zh-CN" sz="2000" dirty="0" smtClean="0"/>
              <a:t> of grid point whose location is in the sensitive areas determined </a:t>
            </a:r>
          </a:p>
          <a:p>
            <a:r>
              <a:rPr kumimoji="1" lang="en-US" altLang="zh-CN" sz="2000" dirty="0" smtClean="0"/>
              <a:t>by 24 most sensitive errors. This frequency measures the ability of the grid</a:t>
            </a:r>
          </a:p>
          <a:p>
            <a:r>
              <a:rPr kumimoji="1" lang="en-US" altLang="zh-CN" sz="2000" dirty="0" smtClean="0"/>
              <a:t> observation in improving the skill of the 24 predictions.  The first 50 grid points </a:t>
            </a:r>
          </a:p>
          <a:p>
            <a:r>
              <a:rPr kumimoji="1" lang="en-US" altLang="zh-CN" sz="2000" dirty="0" smtClean="0"/>
              <a:t>with large frequency are chosen as the optimal observational array.  </a:t>
            </a:r>
            <a:endParaRPr kumimoji="1" lang="zh-CN" altLang="en-US" sz="2000" dirty="0"/>
          </a:p>
        </p:txBody>
      </p:sp>
    </p:spTree>
    <p:extLst>
      <p:ext uri="{BB962C8B-B14F-4D97-AF65-F5344CB8AC3E}">
        <p14:creationId xmlns:p14="http://schemas.microsoft.com/office/powerpoint/2010/main" val="3920980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0810" y="5152927"/>
            <a:ext cx="9361040" cy="1677382"/>
          </a:xfrm>
          <a:prstGeom prst="rect">
            <a:avLst/>
          </a:prstGeom>
        </p:spPr>
        <p:txBody>
          <a:bodyPr wrap="square">
            <a:spAutoFit/>
          </a:bodyPr>
          <a:lstStyle/>
          <a:p>
            <a:pPr marL="285750" indent="-285750">
              <a:buFont typeface="Arial" panose="020B0604020202020204" pitchFamily="34" charset="0"/>
              <a:buChar char="•"/>
            </a:pPr>
            <a:r>
              <a:rPr lang="en-US" altLang="zh-CN" sz="2400" b="1" u="sng" dirty="0">
                <a:latin typeface="Times New Roman"/>
                <a:cs typeface="Times New Roman"/>
              </a:rPr>
              <a:t> </a:t>
            </a:r>
            <a:r>
              <a:rPr lang="en-US" altLang="zh-CN" sz="2000" b="1" u="sng" dirty="0" smtClean="0">
                <a:latin typeface="Times New Roman"/>
                <a:cs typeface="Times New Roman"/>
              </a:rPr>
              <a:t>The target observations in </a:t>
            </a:r>
            <a:r>
              <a:rPr lang="en-US" altLang="zh-CN" sz="2400" b="1" u="sng" dirty="0" smtClean="0">
                <a:solidFill>
                  <a:srgbClr val="FF0000"/>
                </a:solidFill>
                <a:latin typeface="Times New Roman"/>
                <a:cs typeface="Times New Roman"/>
              </a:rPr>
              <a:t>SA</a:t>
            </a:r>
            <a:r>
              <a:rPr lang="en-US" altLang="zh-CN" sz="2400" b="1" u="sng" baseline="-25000" dirty="0" smtClean="0">
                <a:solidFill>
                  <a:srgbClr val="FF0000"/>
                </a:solidFill>
                <a:latin typeface="Times New Roman"/>
                <a:cs typeface="Times New Roman"/>
              </a:rPr>
              <a:t>SST</a:t>
            </a:r>
            <a:r>
              <a:rPr lang="en-US" altLang="zh-CN" sz="2400" b="1" u="sng" dirty="0" smtClean="0">
                <a:solidFill>
                  <a:srgbClr val="FF0000"/>
                </a:solidFill>
                <a:latin typeface="Times New Roman"/>
                <a:cs typeface="Times New Roman"/>
              </a:rPr>
              <a:t> </a:t>
            </a:r>
            <a:r>
              <a:rPr lang="en-US" altLang="zh-CN" sz="2000" b="1" dirty="0" smtClean="0">
                <a:latin typeface="Times New Roman"/>
                <a:cs typeface="Times New Roman"/>
              </a:rPr>
              <a:t>is always more useful </a:t>
            </a:r>
            <a:r>
              <a:rPr lang="en-US" altLang="zh-CN" sz="2000" b="1" dirty="0" smtClean="0">
                <a:latin typeface="Times New Roman"/>
                <a:cs typeface="Times New Roman"/>
              </a:rPr>
              <a:t>for improving </a:t>
            </a:r>
            <a:r>
              <a:rPr lang="en-US" altLang="zh-CN" sz="2000" b="1" dirty="0" smtClean="0">
                <a:latin typeface="Times New Roman"/>
                <a:cs typeface="Times New Roman"/>
              </a:rPr>
              <a:t>two types </a:t>
            </a:r>
            <a:r>
              <a:rPr lang="en-US" altLang="zh-CN" sz="2000" b="1" dirty="0">
                <a:latin typeface="Times New Roman"/>
                <a:cs typeface="Times New Roman"/>
              </a:rPr>
              <a:t>of El Niño </a:t>
            </a:r>
            <a:r>
              <a:rPr lang="en-US" altLang="zh-CN" sz="2000" b="1" dirty="0" smtClean="0">
                <a:latin typeface="Times New Roman"/>
                <a:cs typeface="Times New Roman"/>
              </a:rPr>
              <a:t>events predictions.</a:t>
            </a:r>
            <a:endParaRPr lang="en-US" altLang="zh-CN" sz="2000" b="1" dirty="0">
              <a:latin typeface="Times New Roman"/>
              <a:cs typeface="Times New Roman"/>
            </a:endParaRPr>
          </a:p>
          <a:p>
            <a:pPr marL="285750" indent="-285750">
              <a:buFont typeface="Arial" panose="020B0604020202020204" pitchFamily="34" charset="0"/>
              <a:buChar char="•"/>
            </a:pPr>
            <a:endParaRPr lang="en-US" altLang="zh-CN" sz="1000" b="1" dirty="0" smtClean="0">
              <a:latin typeface="Times New Roman"/>
              <a:cs typeface="Times New Roman"/>
            </a:endParaRPr>
          </a:p>
          <a:p>
            <a:pPr marL="285750" indent="-285750">
              <a:buFont typeface="Arial" panose="020B0604020202020204" pitchFamily="34" charset="0"/>
              <a:buChar char="•"/>
            </a:pPr>
            <a:r>
              <a:rPr lang="en-US" altLang="zh-CN" sz="2000" b="1" dirty="0" smtClean="0">
                <a:latin typeface="Times New Roman"/>
                <a:cs typeface="Times New Roman"/>
              </a:rPr>
              <a:t>The </a:t>
            </a:r>
            <a:r>
              <a:rPr lang="en-US" altLang="zh-CN" sz="2000" b="1" dirty="0">
                <a:latin typeface="Times New Roman"/>
                <a:cs typeface="Times New Roman"/>
              </a:rPr>
              <a:t>improvement of prediction skills </a:t>
            </a:r>
            <a:r>
              <a:rPr lang="en-US" altLang="zh-CN" sz="2000" b="1" dirty="0" smtClean="0">
                <a:latin typeface="Times New Roman"/>
                <a:cs typeface="Times New Roman"/>
              </a:rPr>
              <a:t>when eliminating </a:t>
            </a:r>
            <a:r>
              <a:rPr lang="en-US" altLang="zh-CN" sz="2000" b="1" dirty="0">
                <a:latin typeface="Times New Roman"/>
                <a:cs typeface="Times New Roman"/>
              </a:rPr>
              <a:t>the initial errors in SA</a:t>
            </a:r>
            <a:r>
              <a:rPr lang="en-US" altLang="zh-CN" sz="2000" b="1" baseline="-25000" dirty="0">
                <a:latin typeface="Times New Roman"/>
                <a:cs typeface="Times New Roman"/>
              </a:rPr>
              <a:t>SST </a:t>
            </a:r>
            <a:r>
              <a:rPr lang="en-US" altLang="zh-CN" sz="2000" b="1" dirty="0">
                <a:latin typeface="Times New Roman"/>
                <a:cs typeface="Times New Roman"/>
              </a:rPr>
              <a:t> is independent on start months. </a:t>
            </a:r>
          </a:p>
          <a:p>
            <a:pPr marL="285750" indent="-285750">
              <a:buFont typeface="Arial" panose="020B0604020202020204" pitchFamily="34" charset="0"/>
              <a:buChar char="•"/>
            </a:pPr>
            <a:endParaRPr lang="en-US" altLang="zh-CN" sz="900" b="1" dirty="0" smtClean="0">
              <a:latin typeface="Times New Roman"/>
              <a:cs typeface="Times New Roman"/>
            </a:endParaRPr>
          </a:p>
        </p:txBody>
      </p:sp>
      <p:sp>
        <p:nvSpPr>
          <p:cNvPr id="4" name="矩形 3"/>
          <p:cNvSpPr/>
          <p:nvPr/>
        </p:nvSpPr>
        <p:spPr>
          <a:xfrm>
            <a:off x="0" y="109642"/>
            <a:ext cx="9721850" cy="646331"/>
          </a:xfrm>
          <a:prstGeom prst="rect">
            <a:avLst/>
          </a:prstGeom>
        </p:spPr>
        <p:txBody>
          <a:bodyPr wrap="square">
            <a:spAutoFit/>
          </a:bodyPr>
          <a:lstStyle/>
          <a:p>
            <a:pPr algn="ctr"/>
            <a:r>
              <a:rPr lang="en-US" altLang="zh-CN" b="1" dirty="0">
                <a:solidFill>
                  <a:schemeClr val="bg1"/>
                </a:solidFill>
              </a:rPr>
              <a:t> </a:t>
            </a:r>
            <a:r>
              <a:rPr lang="en-US" altLang="zh-CN" b="1" dirty="0" smtClean="0">
                <a:solidFill>
                  <a:schemeClr val="bg1"/>
                </a:solidFill>
              </a:rPr>
              <a:t>The improvement of prediction skills </a:t>
            </a:r>
          </a:p>
          <a:p>
            <a:pPr algn="ctr"/>
            <a:r>
              <a:rPr lang="en-US" altLang="zh-CN" b="1" dirty="0" smtClean="0">
                <a:solidFill>
                  <a:schemeClr val="bg1"/>
                </a:solidFill>
              </a:rPr>
              <a:t>when target observation is deployed in SA</a:t>
            </a:r>
            <a:r>
              <a:rPr lang="en-US" altLang="zh-CN" b="1" baseline="-25000" dirty="0" smtClean="0">
                <a:solidFill>
                  <a:schemeClr val="bg1"/>
                </a:solidFill>
              </a:rPr>
              <a:t>SST </a:t>
            </a:r>
            <a:r>
              <a:rPr lang="en-US" altLang="zh-CN" b="1" dirty="0">
                <a:solidFill>
                  <a:schemeClr val="bg1"/>
                </a:solidFill>
              </a:rPr>
              <a:t> </a:t>
            </a:r>
            <a:r>
              <a:rPr lang="en-US" altLang="zh-CN" b="1" dirty="0" smtClean="0">
                <a:solidFill>
                  <a:schemeClr val="bg1"/>
                </a:solidFill>
              </a:rPr>
              <a:t>and  SA</a:t>
            </a:r>
            <a:r>
              <a:rPr lang="en-US" altLang="zh-CN" b="1" baseline="-25000" dirty="0" smtClean="0">
                <a:solidFill>
                  <a:schemeClr val="bg1"/>
                </a:solidFill>
              </a:rPr>
              <a:t>THD</a:t>
            </a:r>
            <a:endParaRPr lang="zh-CN" altLang="en-US" b="1" dirty="0">
              <a:solidFill>
                <a:schemeClr val="bg1"/>
              </a:solidFill>
            </a:endParaRPr>
          </a:p>
        </p:txBody>
      </p:sp>
      <p:grpSp>
        <p:nvGrpSpPr>
          <p:cNvPr id="7" name="组合 6"/>
          <p:cNvGrpSpPr/>
          <p:nvPr/>
        </p:nvGrpSpPr>
        <p:grpSpPr>
          <a:xfrm>
            <a:off x="1492351" y="2002665"/>
            <a:ext cx="6890266" cy="3016635"/>
            <a:chOff x="1403648" y="1484784"/>
            <a:chExt cx="6480720" cy="3024336"/>
          </a:xfrm>
        </p:grpSpPr>
        <p:pic>
          <p:nvPicPr>
            <p:cNvPr id="2" name="图片 1"/>
            <p:cNvPicPr/>
            <p:nvPr/>
          </p:nvPicPr>
          <p:blipFill>
            <a:blip r:embed="rId4"/>
            <a:stretch>
              <a:fillRect/>
            </a:stretch>
          </p:blipFill>
          <p:spPr>
            <a:xfrm>
              <a:off x="1403648" y="1484784"/>
              <a:ext cx="6480720" cy="3024336"/>
            </a:xfrm>
            <a:prstGeom prst="rect">
              <a:avLst/>
            </a:prstGeom>
          </p:spPr>
        </p:pic>
        <p:sp>
          <p:nvSpPr>
            <p:cNvPr id="5" name="矩形 4"/>
            <p:cNvSpPr/>
            <p:nvPr/>
          </p:nvSpPr>
          <p:spPr>
            <a:xfrm>
              <a:off x="1952426" y="1507829"/>
              <a:ext cx="315318" cy="230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184674" y="1484784"/>
              <a:ext cx="315318" cy="230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1332533" y="1116013"/>
            <a:ext cx="7300872" cy="707886"/>
          </a:xfrm>
          <a:prstGeom prst="rect">
            <a:avLst/>
          </a:prstGeom>
          <a:noFill/>
        </p:spPr>
        <p:txBody>
          <a:bodyPr wrap="none" rtlCol="0">
            <a:spAutoFit/>
          </a:bodyPr>
          <a:lstStyle/>
          <a:p>
            <a:r>
              <a:rPr kumimoji="1" lang="en-US" altLang="zh-CN" sz="2000" i="1" dirty="0" smtClean="0"/>
              <a:t>R</a:t>
            </a:r>
            <a:r>
              <a:rPr kumimoji="1" lang="en-US" altLang="zh-CN" sz="2000" dirty="0" smtClean="0"/>
              <a:t>=(|Pred. errors with target obs. </a:t>
            </a:r>
          </a:p>
          <a:p>
            <a:r>
              <a:rPr kumimoji="1" lang="en-US" altLang="zh-CN" sz="2000" dirty="0"/>
              <a:t> </a:t>
            </a:r>
            <a:r>
              <a:rPr kumimoji="1" lang="en-US" altLang="zh-CN" sz="2000" dirty="0" smtClean="0"/>
              <a:t>    − those without target </a:t>
            </a:r>
            <a:r>
              <a:rPr kumimoji="1" lang="en-US" altLang="zh-CN" sz="2000" dirty="0" err="1" smtClean="0"/>
              <a:t>obs</a:t>
            </a:r>
            <a:r>
              <a:rPr kumimoji="1" lang="en-US" altLang="zh-CN" sz="2000" dirty="0" smtClean="0"/>
              <a:t>|) / </a:t>
            </a:r>
            <a:r>
              <a:rPr kumimoji="1" lang="en-US" altLang="zh-CN" sz="2000" dirty="0" err="1" smtClean="0"/>
              <a:t>Pred</a:t>
            </a:r>
            <a:r>
              <a:rPr kumimoji="1" lang="en-US" altLang="zh-CN" sz="2000" dirty="0" smtClean="0"/>
              <a:t> errors without target obs.</a:t>
            </a:r>
            <a:endParaRPr kumimoji="1" lang="zh-CN" altLang="en-US" sz="2000" dirty="0"/>
          </a:p>
        </p:txBody>
      </p:sp>
      <p:graphicFrame>
        <p:nvGraphicFramePr>
          <p:cNvPr id="9" name="对象 8"/>
          <p:cNvGraphicFramePr>
            <a:graphicFrameLocks noChangeAspect="1"/>
          </p:cNvGraphicFramePr>
          <p:nvPr>
            <p:extLst>
              <p:ext uri="{D42A27DB-BD31-4B8C-83A1-F6EECF244321}">
                <p14:modId xmlns:p14="http://schemas.microsoft.com/office/powerpoint/2010/main" val="886076244"/>
              </p:ext>
            </p:extLst>
          </p:nvPr>
        </p:nvGraphicFramePr>
        <p:xfrm>
          <a:off x="4802188" y="3336925"/>
          <a:ext cx="114300" cy="165100"/>
        </p:xfrm>
        <a:graphic>
          <a:graphicData uri="http://schemas.openxmlformats.org/presentationml/2006/ole">
            <mc:AlternateContent xmlns:mc="http://schemas.openxmlformats.org/markup-compatibility/2006">
              <mc:Choice xmlns:v="urn:schemas-microsoft-com:vml" Requires="v">
                <p:oleObj spid="_x0000_s1255" name="Equation" r:id="rId5" imgW="114300" imgH="165100" progId="Equation.DSMT4">
                  <p:embed/>
                </p:oleObj>
              </mc:Choice>
              <mc:Fallback>
                <p:oleObj name="Equation" r:id="rId5" imgW="114300" imgH="165100" progId="Equation.DSMT4">
                  <p:embed/>
                  <p:pic>
                    <p:nvPicPr>
                      <p:cNvPr id="0" name=""/>
                      <p:cNvPicPr/>
                      <p:nvPr/>
                    </p:nvPicPr>
                    <p:blipFill>
                      <a:blip r:embed="rId6"/>
                      <a:stretch>
                        <a:fillRect/>
                      </a:stretch>
                    </p:blipFill>
                    <p:spPr>
                      <a:xfrm>
                        <a:off x="4802188" y="3336925"/>
                        <a:ext cx="114300" cy="165100"/>
                      </a:xfrm>
                      <a:prstGeom prst="rect">
                        <a:avLst/>
                      </a:prstGeom>
                    </p:spPr>
                  </p:pic>
                </p:oleObj>
              </mc:Fallback>
            </mc:AlternateContent>
          </a:graphicData>
        </a:graphic>
      </p:graphicFrame>
    </p:spTree>
    <p:extLst>
      <p:ext uri="{BB962C8B-B14F-4D97-AF65-F5344CB8AC3E}">
        <p14:creationId xmlns:p14="http://schemas.microsoft.com/office/powerpoint/2010/main" val="123123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3"/>
          <a:stretch>
            <a:fillRect/>
          </a:stretch>
        </p:blipFill>
        <p:spPr>
          <a:xfrm>
            <a:off x="1476549" y="971997"/>
            <a:ext cx="6478617" cy="4596778"/>
          </a:xfrm>
          <a:prstGeom prst="rect">
            <a:avLst/>
          </a:prstGeom>
        </p:spPr>
      </p:pic>
      <p:sp>
        <p:nvSpPr>
          <p:cNvPr id="3" name="矩形 2"/>
          <p:cNvSpPr/>
          <p:nvPr/>
        </p:nvSpPr>
        <p:spPr>
          <a:xfrm>
            <a:off x="972493" y="179909"/>
            <a:ext cx="8119831" cy="461665"/>
          </a:xfrm>
          <a:prstGeom prst="rect">
            <a:avLst/>
          </a:prstGeom>
        </p:spPr>
        <p:txBody>
          <a:bodyPr wrap="none">
            <a:spAutoFit/>
          </a:bodyPr>
          <a:lstStyle/>
          <a:p>
            <a:r>
              <a:rPr lang="sv-SE" altLang="zh-CN" sz="2400" b="1" dirty="0" err="1" smtClean="0">
                <a:solidFill>
                  <a:schemeClr val="bg1"/>
                </a:solidFill>
              </a:rPr>
              <a:t>Predicted</a:t>
            </a:r>
            <a:r>
              <a:rPr lang="sv-SE" altLang="zh-CN" sz="2400" b="1" dirty="0" smtClean="0">
                <a:solidFill>
                  <a:schemeClr val="bg1"/>
                </a:solidFill>
              </a:rPr>
              <a:t> SSTA </a:t>
            </a:r>
            <a:r>
              <a:rPr lang="sv-SE" altLang="zh-CN" sz="2400" b="1" dirty="0" err="1">
                <a:solidFill>
                  <a:schemeClr val="bg1"/>
                </a:solidFill>
              </a:rPr>
              <a:t>patterns</a:t>
            </a:r>
            <a:r>
              <a:rPr lang="sv-SE" altLang="zh-CN" sz="2400" b="1" dirty="0">
                <a:solidFill>
                  <a:schemeClr val="bg1"/>
                </a:solidFill>
              </a:rPr>
              <a:t> </a:t>
            </a:r>
            <a:r>
              <a:rPr lang="sv-SE" altLang="zh-CN" sz="2400" b="1" dirty="0" err="1" smtClean="0">
                <a:solidFill>
                  <a:schemeClr val="bg1"/>
                </a:solidFill>
              </a:rPr>
              <a:t>during</a:t>
            </a:r>
            <a:r>
              <a:rPr lang="sv-SE" altLang="zh-CN" sz="2400" b="1" dirty="0" smtClean="0">
                <a:solidFill>
                  <a:schemeClr val="bg1"/>
                </a:solidFill>
              </a:rPr>
              <a:t> El </a:t>
            </a:r>
            <a:r>
              <a:rPr lang="sv-SE" altLang="zh-CN" sz="2400" b="1" dirty="0">
                <a:solidFill>
                  <a:schemeClr val="bg1"/>
                </a:solidFill>
              </a:rPr>
              <a:t>Niño </a:t>
            </a:r>
            <a:r>
              <a:rPr lang="sv-SE" altLang="zh-CN" sz="2400" b="1" dirty="0" err="1" smtClean="0">
                <a:solidFill>
                  <a:schemeClr val="bg1"/>
                </a:solidFill>
              </a:rPr>
              <a:t>mature</a:t>
            </a:r>
            <a:r>
              <a:rPr lang="sv-SE" altLang="zh-CN" sz="2400" b="1" dirty="0" smtClean="0">
                <a:solidFill>
                  <a:schemeClr val="bg1"/>
                </a:solidFill>
              </a:rPr>
              <a:t> </a:t>
            </a:r>
            <a:r>
              <a:rPr lang="sv-SE" altLang="zh-CN" sz="2400" b="1" dirty="0" err="1" smtClean="0">
                <a:solidFill>
                  <a:schemeClr val="bg1"/>
                </a:solidFill>
              </a:rPr>
              <a:t>phase</a:t>
            </a:r>
            <a:r>
              <a:rPr lang="sv-SE" altLang="zh-CN" sz="2400" b="1" dirty="0" smtClean="0">
                <a:solidFill>
                  <a:schemeClr val="bg1"/>
                </a:solidFill>
              </a:rPr>
              <a:t> </a:t>
            </a:r>
            <a:endParaRPr lang="zh-CN" altLang="en-US" sz="2400" b="1" dirty="0">
              <a:solidFill>
                <a:schemeClr val="bg1"/>
              </a:solidFill>
            </a:endParaRPr>
          </a:p>
        </p:txBody>
      </p:sp>
      <p:sp>
        <p:nvSpPr>
          <p:cNvPr id="4" name="矩形 3"/>
          <p:cNvSpPr/>
          <p:nvPr/>
        </p:nvSpPr>
        <p:spPr>
          <a:xfrm>
            <a:off x="324421" y="5724525"/>
            <a:ext cx="9217024" cy="1015663"/>
          </a:xfrm>
          <a:prstGeom prst="rect">
            <a:avLst/>
          </a:prstGeom>
        </p:spPr>
        <p:txBody>
          <a:bodyPr wrap="square">
            <a:spAutoFit/>
          </a:bodyPr>
          <a:lstStyle/>
          <a:p>
            <a:pPr algn="just"/>
            <a:r>
              <a:rPr lang="en-US" altLang="zh-CN" sz="2000" dirty="0" smtClean="0"/>
              <a:t>The updated predictions </a:t>
            </a:r>
            <a:r>
              <a:rPr lang="en-US" altLang="zh-CN" sz="2000" dirty="0" smtClean="0"/>
              <a:t>when </a:t>
            </a:r>
            <a:r>
              <a:rPr lang="en-US" altLang="zh-CN" sz="2000" dirty="0" smtClean="0"/>
              <a:t>targeting in SA</a:t>
            </a:r>
            <a:r>
              <a:rPr lang="en-US" altLang="zh-CN" sz="2000" baseline="-25000" dirty="0" smtClean="0"/>
              <a:t>SST</a:t>
            </a:r>
            <a:r>
              <a:rPr lang="en-US" altLang="zh-CN" sz="2000" dirty="0" smtClean="0"/>
              <a:t> can give much better SSTA pattern during El Nino peak phase; especially for the CP-El Niño, control predictions cannot give its SSTA pattern while the update </a:t>
            </a:r>
            <a:r>
              <a:rPr lang="en-US" altLang="zh-CN" sz="2000" dirty="0" smtClean="0"/>
              <a:t>prediction</a:t>
            </a:r>
            <a:r>
              <a:rPr lang="en-US" altLang="zh-CN" sz="2000" dirty="0" smtClean="0"/>
              <a:t>s </a:t>
            </a:r>
            <a:r>
              <a:rPr lang="en-US" altLang="zh-CN" sz="2000" dirty="0" smtClean="0"/>
              <a:t>do it well. </a:t>
            </a:r>
            <a:endParaRPr lang="zh-CN" altLang="en-US" sz="2000" dirty="0"/>
          </a:p>
        </p:txBody>
      </p:sp>
    </p:spTree>
    <p:extLst>
      <p:ext uri="{BB962C8B-B14F-4D97-AF65-F5344CB8AC3E}">
        <p14:creationId xmlns:p14="http://schemas.microsoft.com/office/powerpoint/2010/main" val="2638365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3"/>
          <a:stretch>
            <a:fillRect/>
          </a:stretch>
        </p:blipFill>
        <p:spPr>
          <a:xfrm>
            <a:off x="108397" y="3281753"/>
            <a:ext cx="4536504" cy="2154740"/>
          </a:xfrm>
          <a:prstGeom prst="rect">
            <a:avLst/>
          </a:prstGeom>
        </p:spPr>
      </p:pic>
      <p:sp>
        <p:nvSpPr>
          <p:cNvPr id="4" name="矩形 3"/>
          <p:cNvSpPr/>
          <p:nvPr/>
        </p:nvSpPr>
        <p:spPr>
          <a:xfrm>
            <a:off x="2628677" y="211847"/>
            <a:ext cx="5101461" cy="400110"/>
          </a:xfrm>
          <a:prstGeom prst="rect">
            <a:avLst/>
          </a:prstGeom>
        </p:spPr>
        <p:txBody>
          <a:bodyPr wrap="none">
            <a:spAutoFit/>
          </a:bodyPr>
          <a:lstStyle/>
          <a:p>
            <a:r>
              <a:rPr lang="sv-SE" altLang="zh-CN" sz="2000" b="1" dirty="0" smtClean="0">
                <a:solidFill>
                  <a:schemeClr val="bg1"/>
                </a:solidFill>
              </a:rPr>
              <a:t>Comparision with the TAO/TRITON array</a:t>
            </a:r>
            <a:endParaRPr lang="zh-CN" altLang="en-US" sz="2000" b="1" dirty="0">
              <a:solidFill>
                <a:schemeClr val="bg1"/>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901" y="1332037"/>
            <a:ext cx="4752528"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矩形 19"/>
          <p:cNvSpPr/>
          <p:nvPr/>
        </p:nvSpPr>
        <p:spPr>
          <a:xfrm>
            <a:off x="180405" y="5302034"/>
            <a:ext cx="9433048" cy="1131079"/>
          </a:xfrm>
          <a:prstGeom prst="rect">
            <a:avLst/>
          </a:prstGeom>
        </p:spPr>
        <p:txBody>
          <a:bodyPr wrap="square" anchor="ctr">
            <a:spAutoFit/>
          </a:bodyPr>
          <a:lstStyle/>
          <a:p>
            <a:pPr marL="285750" indent="-285750">
              <a:lnSpc>
                <a:spcPts val="2400"/>
              </a:lnSpc>
              <a:spcAft>
                <a:spcPts val="900"/>
              </a:spcAft>
              <a:buFont typeface="Arial" panose="020B0604020202020204" pitchFamily="34" charset="0"/>
              <a:buChar char="•"/>
            </a:pPr>
            <a:r>
              <a:rPr lang="en-US" altLang="zh-CN" sz="2000" dirty="0" smtClean="0"/>
              <a:t>The prediction errors are much smaller when assimilating in </a:t>
            </a:r>
            <a:r>
              <a:rPr lang="en-US" altLang="zh-CN" sz="2000" dirty="0"/>
              <a:t>SA</a:t>
            </a:r>
            <a:r>
              <a:rPr lang="en-US" altLang="zh-CN" sz="2000" baseline="-25000" dirty="0"/>
              <a:t>SST </a:t>
            </a:r>
            <a:r>
              <a:rPr lang="en-US" altLang="zh-CN" sz="2000" dirty="0" smtClean="0"/>
              <a:t> while the similarity coefficients are similar for both SA</a:t>
            </a:r>
            <a:r>
              <a:rPr lang="en-US" altLang="zh-CN" sz="2000" baseline="-25000" dirty="0" smtClean="0"/>
              <a:t>SST</a:t>
            </a:r>
            <a:r>
              <a:rPr lang="en-US" altLang="zh-CN" sz="2000" dirty="0" smtClean="0"/>
              <a:t> and TAO/TRITON. </a:t>
            </a:r>
          </a:p>
          <a:p>
            <a:pPr marL="285750" indent="-285750">
              <a:lnSpc>
                <a:spcPts val="2400"/>
              </a:lnSpc>
              <a:spcAft>
                <a:spcPts val="900"/>
              </a:spcAft>
              <a:buFont typeface="Arial" panose="020B0604020202020204" pitchFamily="34" charset="0"/>
              <a:buChar char="•"/>
            </a:pPr>
            <a:r>
              <a:rPr lang="en-US" altLang="zh-CN" sz="2000" dirty="0" smtClean="0"/>
              <a:t>However, the SA</a:t>
            </a:r>
            <a:r>
              <a:rPr lang="en-US" altLang="zh-CN" sz="2000" baseline="-25000" dirty="0" smtClean="0"/>
              <a:t>SST</a:t>
            </a:r>
            <a:r>
              <a:rPr lang="en-US" altLang="zh-CN" sz="2000" dirty="0" smtClean="0"/>
              <a:t> has less grid points (50 for SA</a:t>
            </a:r>
            <a:r>
              <a:rPr lang="en-US" altLang="zh-CN" sz="2000" baseline="-25000" dirty="0" smtClean="0"/>
              <a:t>SST</a:t>
            </a:r>
            <a:r>
              <a:rPr lang="en-US" altLang="zh-CN" sz="2000" dirty="0" smtClean="0"/>
              <a:t> and 65 for TAO/TRITON).</a:t>
            </a:r>
          </a:p>
        </p:txBody>
      </p:sp>
      <p:sp>
        <p:nvSpPr>
          <p:cNvPr id="3" name="文本框 2"/>
          <p:cNvSpPr txBox="1"/>
          <p:nvPr/>
        </p:nvSpPr>
        <p:spPr>
          <a:xfrm>
            <a:off x="540445" y="2707447"/>
            <a:ext cx="2788744" cy="784830"/>
          </a:xfrm>
          <a:prstGeom prst="rect">
            <a:avLst/>
          </a:prstGeom>
          <a:noFill/>
        </p:spPr>
        <p:txBody>
          <a:bodyPr wrap="none" rtlCol="0">
            <a:spAutoFit/>
          </a:bodyPr>
          <a:lstStyle/>
          <a:p>
            <a:r>
              <a:rPr kumimoji="1" lang="en-US" altLang="zh-CN" dirty="0" smtClean="0">
                <a:solidFill>
                  <a:srgbClr val="FF0000"/>
                </a:solidFill>
              </a:rPr>
              <a:t>Red points: TAO/TRITON</a:t>
            </a:r>
          </a:p>
          <a:p>
            <a:endParaRPr kumimoji="1" lang="en-US" altLang="zh-CN" sz="900" dirty="0">
              <a:solidFill>
                <a:srgbClr val="FF0000"/>
              </a:solidFill>
            </a:endParaRPr>
          </a:p>
          <a:p>
            <a:r>
              <a:rPr kumimoji="1" lang="en-US" altLang="zh-CN" dirty="0" smtClean="0">
                <a:solidFill>
                  <a:srgbClr val="0033CC"/>
                </a:solidFill>
              </a:rPr>
              <a:t>Blue points: SA</a:t>
            </a:r>
            <a:r>
              <a:rPr kumimoji="1" lang="en-US" altLang="zh-CN" baseline="-25000" dirty="0" smtClean="0">
                <a:solidFill>
                  <a:srgbClr val="0033CC"/>
                </a:solidFill>
              </a:rPr>
              <a:t>SST</a:t>
            </a:r>
            <a:endParaRPr kumimoji="1" lang="zh-CN" altLang="en-US" baseline="-25000" dirty="0">
              <a:solidFill>
                <a:srgbClr val="0033CC"/>
              </a:solidFill>
            </a:endParaRPr>
          </a:p>
        </p:txBody>
      </p:sp>
      <p:sp>
        <p:nvSpPr>
          <p:cNvPr id="8" name="文本框 7"/>
          <p:cNvSpPr txBox="1"/>
          <p:nvPr/>
        </p:nvSpPr>
        <p:spPr>
          <a:xfrm>
            <a:off x="6445101" y="962705"/>
            <a:ext cx="1826642" cy="369332"/>
          </a:xfrm>
          <a:prstGeom prst="rect">
            <a:avLst/>
          </a:prstGeom>
          <a:noFill/>
        </p:spPr>
        <p:txBody>
          <a:bodyPr wrap="none" rtlCol="0">
            <a:spAutoFit/>
          </a:bodyPr>
          <a:lstStyle/>
          <a:p>
            <a:r>
              <a:rPr kumimoji="1" lang="en-US" altLang="zh-CN" b="1" dirty="0" smtClean="0"/>
              <a:t>Prediction skill</a:t>
            </a:r>
            <a:endParaRPr kumimoji="1" lang="zh-CN" altLang="en-US" b="1" dirty="0"/>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405" y="971997"/>
            <a:ext cx="4457158"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8072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755973"/>
            <a:ext cx="9685337" cy="3598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图片 15"/>
          <p:cNvPicPr/>
          <p:nvPr/>
        </p:nvPicPr>
        <p:blipFill>
          <a:blip r:embed="rId4"/>
          <a:stretch>
            <a:fillRect/>
          </a:stretch>
        </p:blipFill>
        <p:spPr>
          <a:xfrm>
            <a:off x="108397" y="3759672"/>
            <a:ext cx="9613453" cy="3080866"/>
          </a:xfrm>
          <a:prstGeom prst="rect">
            <a:avLst/>
          </a:prstGeom>
        </p:spPr>
      </p:pic>
      <p:sp>
        <p:nvSpPr>
          <p:cNvPr id="44039" name="矩形 19"/>
          <p:cNvSpPr>
            <a:spLocks noChangeArrowheads="1"/>
          </p:cNvSpPr>
          <p:nvPr/>
        </p:nvSpPr>
        <p:spPr bwMode="auto">
          <a:xfrm>
            <a:off x="-123825" y="163513"/>
            <a:ext cx="9950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pPr algn="ctr"/>
            <a:r>
              <a:rPr kumimoji="0" lang="en-US" altLang="zh-CN" sz="2800" b="1" dirty="0">
                <a:solidFill>
                  <a:srgbClr val="FFFF00"/>
                </a:solidFill>
                <a:latin typeface="Times New Roman" pitchFamily="18" charset="0"/>
                <a:cs typeface="Times New Roman" pitchFamily="18" charset="0"/>
              </a:rPr>
              <a:t>Optimizing </a:t>
            </a:r>
            <a:r>
              <a:rPr kumimoji="0" lang="en-US" altLang="zh-CN" sz="2800" b="1" dirty="0" smtClean="0">
                <a:solidFill>
                  <a:srgbClr val="FFFF00"/>
                </a:solidFill>
                <a:latin typeface="Times New Roman" pitchFamily="18" charset="0"/>
                <a:cs typeface="Times New Roman" pitchFamily="18" charset="0"/>
              </a:rPr>
              <a:t>TAO/TRITON (TPOS2020</a:t>
            </a:r>
            <a:r>
              <a:rPr kumimoji="0" lang="en-US" altLang="zh-CN" sz="2800" b="1" dirty="0">
                <a:solidFill>
                  <a:srgbClr val="FFFF00"/>
                </a:solidFill>
                <a:latin typeface="Times New Roman" pitchFamily="18" charset="0"/>
                <a:cs typeface="Times New Roman" pitchFamily="18" charset="0"/>
              </a:rPr>
              <a:t>)</a:t>
            </a:r>
            <a:endParaRPr kumimoji="0" lang="zh-CN" altLang="en-US" sz="2800" b="1" dirty="0">
              <a:solidFill>
                <a:srgbClr val="FFFF00"/>
              </a:solidFill>
              <a:latin typeface="Times New Roman" pitchFamily="18" charset="0"/>
              <a:ea typeface="黑体" pitchFamily="2" charset="-122"/>
            </a:endParaRPr>
          </a:p>
        </p:txBody>
      </p:sp>
      <p:sp>
        <p:nvSpPr>
          <p:cNvPr id="44041" name="文本框 1"/>
          <p:cNvSpPr txBox="1">
            <a:spLocks noChangeArrowheads="1"/>
          </p:cNvSpPr>
          <p:nvPr/>
        </p:nvSpPr>
        <p:spPr bwMode="auto">
          <a:xfrm>
            <a:off x="401638" y="6461125"/>
            <a:ext cx="9068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lang="en-US" altLang="zh-CN" sz="2000" b="1" dirty="0" smtClean="0">
                <a:solidFill>
                  <a:srgbClr val="0000CC"/>
                </a:solidFill>
              </a:rPr>
              <a:t>One </a:t>
            </a:r>
            <a:r>
              <a:rPr lang="en-US" altLang="zh-CN" sz="2000" b="1" dirty="0">
                <a:solidFill>
                  <a:srgbClr val="0000CC"/>
                </a:solidFill>
              </a:rPr>
              <a:t>should preferentially deploy additional observations in </a:t>
            </a:r>
            <a:r>
              <a:rPr lang="en-US" altLang="zh-CN" sz="2000" b="1" dirty="0" smtClean="0">
                <a:solidFill>
                  <a:srgbClr val="0000CC"/>
                </a:solidFill>
              </a:rPr>
              <a:t>SA</a:t>
            </a:r>
            <a:r>
              <a:rPr lang="en-US" altLang="zh-CN" sz="2000" b="1" baseline="-25000" dirty="0" smtClean="0">
                <a:solidFill>
                  <a:srgbClr val="0000CC"/>
                </a:solidFill>
              </a:rPr>
              <a:t>SST</a:t>
            </a:r>
            <a:r>
              <a:rPr lang="en-US" altLang="zh-CN" sz="2000" b="1" dirty="0">
                <a:solidFill>
                  <a:srgbClr val="0000CC"/>
                </a:solidFill>
              </a:rPr>
              <a:t> </a:t>
            </a:r>
            <a:r>
              <a:rPr lang="en-US" altLang="zh-CN" sz="2000" b="1" dirty="0" smtClean="0">
                <a:solidFill>
                  <a:srgbClr val="0000CC"/>
                </a:solidFill>
              </a:rPr>
              <a:t>area</a:t>
            </a:r>
            <a:r>
              <a:rPr lang="en-US" altLang="zh-CN" sz="2000" b="1" dirty="0" smtClean="0">
                <a:solidFill>
                  <a:srgbClr val="0000CC"/>
                </a:solidFill>
              </a:rPr>
              <a:t>s</a:t>
            </a:r>
            <a:endParaRPr lang="zh-CN" altLang="en-US" sz="2000" b="1" dirty="0">
              <a:solidFill>
                <a:srgbClr val="0000CC"/>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文本框 2"/>
          <p:cNvSpPr txBox="1">
            <a:spLocks noChangeArrowheads="1"/>
          </p:cNvSpPr>
          <p:nvPr/>
        </p:nvSpPr>
        <p:spPr bwMode="auto">
          <a:xfrm>
            <a:off x="3852863" y="107950"/>
            <a:ext cx="2054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lang="en-US" altLang="zh-CN" sz="3200" b="1">
                <a:solidFill>
                  <a:srgbClr val="FFFF00"/>
                </a:solidFill>
              </a:rPr>
              <a:t>Summary</a:t>
            </a:r>
            <a:endParaRPr lang="zh-CN" altLang="en-US" sz="3200" b="1">
              <a:solidFill>
                <a:srgbClr val="FFFF00"/>
              </a:solidFill>
            </a:endParaRPr>
          </a:p>
        </p:txBody>
      </p:sp>
      <p:sp>
        <p:nvSpPr>
          <p:cNvPr id="4" name="文本框 3"/>
          <p:cNvSpPr txBox="1"/>
          <p:nvPr/>
        </p:nvSpPr>
        <p:spPr>
          <a:xfrm>
            <a:off x="71560" y="755973"/>
            <a:ext cx="9650289" cy="6093976"/>
          </a:xfrm>
          <a:prstGeom prst="rect">
            <a:avLst/>
          </a:prstGeom>
          <a:noFill/>
        </p:spPr>
        <p:txBody>
          <a:bodyPr wrap="square">
            <a:spAutoFit/>
          </a:bodyPr>
          <a:lstStyle>
            <a:lvl1pPr marL="342900" indent="-342900">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pPr>
              <a:buFont typeface="Arial" pitchFamily="34" charset="0"/>
              <a:buChar char="•"/>
            </a:pPr>
            <a:r>
              <a:rPr lang="en-US" altLang="zh-CN" sz="2800" b="1" dirty="0" smtClean="0">
                <a:solidFill>
                  <a:srgbClr val="0000CC"/>
                </a:solidFill>
                <a:latin typeface="Times New Roman" pitchFamily="18" charset="0"/>
                <a:cs typeface="Times New Roman" pitchFamily="18" charset="0"/>
              </a:rPr>
              <a:t>Find out </a:t>
            </a:r>
            <a:r>
              <a:rPr lang="en-US" altLang="zh-CN" sz="2800" b="1" dirty="0">
                <a:solidFill>
                  <a:srgbClr val="0000CC"/>
                </a:solidFill>
                <a:latin typeface="Times New Roman" pitchFamily="18" charset="0"/>
                <a:cs typeface="Times New Roman" pitchFamily="18" charset="0"/>
              </a:rPr>
              <a:t>the </a:t>
            </a:r>
            <a:r>
              <a:rPr lang="en-US" altLang="zh-CN" sz="2800" b="1" dirty="0" smtClean="0">
                <a:solidFill>
                  <a:srgbClr val="0000CC"/>
                </a:solidFill>
                <a:latin typeface="Times New Roman" pitchFamily="18" charset="0"/>
                <a:cs typeface="Times New Roman" pitchFamily="18" charset="0"/>
              </a:rPr>
              <a:t>most sensitive initial </a:t>
            </a:r>
            <a:r>
              <a:rPr lang="en-US" altLang="zh-CN" sz="2800" b="1" dirty="0">
                <a:solidFill>
                  <a:srgbClr val="0000CC"/>
                </a:solidFill>
                <a:latin typeface="Times New Roman" pitchFamily="18" charset="0"/>
                <a:cs typeface="Times New Roman" pitchFamily="18" charset="0"/>
              </a:rPr>
              <a:t>errors </a:t>
            </a:r>
            <a:r>
              <a:rPr lang="en-US" altLang="zh-CN" sz="2800" b="1" dirty="0" smtClean="0">
                <a:solidFill>
                  <a:srgbClr val="0000CC"/>
                </a:solidFill>
                <a:latin typeface="Times New Roman" pitchFamily="18" charset="0"/>
                <a:cs typeface="Times New Roman" pitchFamily="18" charset="0"/>
              </a:rPr>
              <a:t>for both EP</a:t>
            </a:r>
            <a:r>
              <a:rPr lang="en-US" altLang="zh-CN" sz="2800" b="1" dirty="0">
                <a:solidFill>
                  <a:srgbClr val="0000CC"/>
                </a:solidFill>
                <a:latin typeface="Times New Roman" pitchFamily="18" charset="0"/>
                <a:cs typeface="Times New Roman" pitchFamily="18" charset="0"/>
              </a:rPr>
              <a:t>- and CP-El Nino events</a:t>
            </a:r>
            <a:r>
              <a:rPr lang="en-US" altLang="zh-CN" sz="2800" b="1" dirty="0" smtClean="0">
                <a:solidFill>
                  <a:srgbClr val="0000CC"/>
                </a:solidFill>
                <a:latin typeface="Times New Roman" pitchFamily="18" charset="0"/>
                <a:cs typeface="Times New Roman" pitchFamily="18" charset="0"/>
              </a:rPr>
              <a:t>;</a:t>
            </a:r>
          </a:p>
          <a:p>
            <a:pPr marL="0" indent="0"/>
            <a:r>
              <a:rPr lang="en-US" altLang="zh-CN" sz="2800" b="1" dirty="0">
                <a:solidFill>
                  <a:srgbClr val="0000CC"/>
                </a:solidFill>
                <a:latin typeface="Times New Roman" pitchFamily="18" charset="0"/>
                <a:cs typeface="Times New Roman" pitchFamily="18" charset="0"/>
              </a:rPr>
              <a:t> </a:t>
            </a:r>
            <a:r>
              <a:rPr lang="en-US" altLang="zh-CN" sz="2800" b="1" dirty="0" smtClean="0">
                <a:solidFill>
                  <a:srgbClr val="0000CC"/>
                </a:solidFill>
                <a:latin typeface="Times New Roman" pitchFamily="18" charset="0"/>
                <a:cs typeface="Times New Roman" pitchFamily="18" charset="0"/>
              </a:rPr>
              <a:t>   </a:t>
            </a:r>
            <a:r>
              <a:rPr lang="en-US" altLang="zh-CN" sz="2000" b="1" dirty="0" smtClean="0">
                <a:solidFill>
                  <a:srgbClr val="0000CC"/>
                </a:solidFill>
                <a:latin typeface="Times New Roman" pitchFamily="18" charset="0"/>
                <a:cs typeface="Times New Roman" pitchFamily="18" charset="0"/>
              </a:rPr>
              <a:t>----- </a:t>
            </a:r>
            <a:r>
              <a:rPr lang="en-US" altLang="zh-CN" sz="2000" b="1" dirty="0">
                <a:solidFill>
                  <a:srgbClr val="0000CC"/>
                </a:solidFill>
                <a:latin typeface="Times New Roman" pitchFamily="18" charset="0"/>
                <a:cs typeface="Times New Roman" pitchFamily="18" charset="0"/>
              </a:rPr>
              <a:t>S</a:t>
            </a:r>
            <a:r>
              <a:rPr lang="en-US" altLang="zh-CN" sz="2000" b="1" dirty="0" smtClean="0">
                <a:solidFill>
                  <a:srgbClr val="0000CC"/>
                </a:solidFill>
                <a:latin typeface="Times New Roman" pitchFamily="18" charset="0"/>
                <a:cs typeface="Times New Roman" pitchFamily="18" charset="0"/>
              </a:rPr>
              <a:t>uch errors cause SPB for EP- and CP-El Nino, over-predict EP but make CP to be predicted into EP-like. </a:t>
            </a:r>
            <a:endParaRPr lang="en-US" altLang="zh-CN" sz="2000" b="1" dirty="0">
              <a:solidFill>
                <a:srgbClr val="0000CC"/>
              </a:solidFill>
              <a:latin typeface="Times New Roman" pitchFamily="18" charset="0"/>
              <a:cs typeface="Times New Roman" pitchFamily="18" charset="0"/>
            </a:endParaRPr>
          </a:p>
          <a:p>
            <a:endParaRPr lang="en-US" altLang="zh-CN" sz="2800" b="1" dirty="0">
              <a:solidFill>
                <a:srgbClr val="0000CC"/>
              </a:solidFill>
              <a:latin typeface="Times New Roman" pitchFamily="18" charset="0"/>
              <a:cs typeface="Times New Roman" pitchFamily="18" charset="0"/>
            </a:endParaRPr>
          </a:p>
          <a:p>
            <a:pPr>
              <a:buFont typeface="Arial" pitchFamily="34" charset="0"/>
              <a:buChar char="•"/>
            </a:pPr>
            <a:r>
              <a:rPr lang="en-US" altLang="zh-CN" sz="2800" b="1" dirty="0">
                <a:solidFill>
                  <a:srgbClr val="0000CC"/>
                </a:solidFill>
                <a:latin typeface="Times New Roman" pitchFamily="18" charset="0"/>
                <a:cs typeface="Times New Roman" pitchFamily="18" charset="0"/>
              </a:rPr>
              <a:t>Reveal the sensitive areas for target observations for two types of El Nino events </a:t>
            </a:r>
            <a:r>
              <a:rPr lang="en-US" altLang="zh-CN" sz="2800" b="1" dirty="0" smtClean="0">
                <a:solidFill>
                  <a:srgbClr val="0000CC"/>
                </a:solidFill>
                <a:latin typeface="Times New Roman" pitchFamily="18" charset="0"/>
                <a:cs typeface="Times New Roman" pitchFamily="18" charset="0"/>
              </a:rPr>
              <a:t>predictions</a:t>
            </a:r>
          </a:p>
          <a:p>
            <a:pPr marL="0" indent="0"/>
            <a:endParaRPr lang="en-US" altLang="zh-CN" sz="1000" b="1" dirty="0" smtClean="0">
              <a:solidFill>
                <a:srgbClr val="0000CC"/>
              </a:solidFill>
              <a:latin typeface="Times New Roman" pitchFamily="18" charset="0"/>
              <a:cs typeface="Times New Roman" pitchFamily="18" charset="0"/>
            </a:endParaRPr>
          </a:p>
          <a:p>
            <a:pPr marL="0" indent="0"/>
            <a:r>
              <a:rPr lang="en-US" altLang="zh-CN" sz="2000" b="1" dirty="0" smtClean="0">
                <a:solidFill>
                  <a:srgbClr val="0000CC"/>
                </a:solidFill>
                <a:latin typeface="Times New Roman" pitchFamily="18" charset="0"/>
                <a:cs typeface="Times New Roman" pitchFamily="18" charset="0"/>
              </a:rPr>
              <a:t>      ----- The sensitive areas are the same for EP and CP. </a:t>
            </a:r>
          </a:p>
          <a:p>
            <a:pPr marL="0" indent="0"/>
            <a:r>
              <a:rPr lang="en-US" altLang="zh-CN" sz="2000" b="1" dirty="0">
                <a:solidFill>
                  <a:srgbClr val="0000CC"/>
                </a:solidFill>
                <a:latin typeface="Times New Roman" pitchFamily="18" charset="0"/>
                <a:cs typeface="Times New Roman" pitchFamily="18" charset="0"/>
              </a:rPr>
              <a:t> </a:t>
            </a:r>
            <a:r>
              <a:rPr lang="en-US" altLang="zh-CN" sz="2000" b="1" dirty="0" smtClean="0">
                <a:solidFill>
                  <a:srgbClr val="0000CC"/>
                </a:solidFill>
                <a:latin typeface="Times New Roman" pitchFamily="18" charset="0"/>
                <a:cs typeface="Times New Roman" pitchFamily="18" charset="0"/>
              </a:rPr>
              <a:t>     ----- </a:t>
            </a:r>
            <a:r>
              <a:rPr lang="en-US" altLang="zh-CN" sz="2000" b="1" dirty="0">
                <a:solidFill>
                  <a:srgbClr val="0000CC"/>
                </a:solidFill>
                <a:latin typeface="Times New Roman" pitchFamily="18" charset="0"/>
                <a:cs typeface="Times New Roman" pitchFamily="18" charset="0"/>
              </a:rPr>
              <a:t>T</a:t>
            </a:r>
            <a:r>
              <a:rPr lang="en-US" altLang="zh-CN" sz="2000" b="1" dirty="0" smtClean="0">
                <a:solidFill>
                  <a:srgbClr val="0000CC"/>
                </a:solidFill>
                <a:latin typeface="Times New Roman" pitchFamily="18" charset="0"/>
                <a:cs typeface="Times New Roman" pitchFamily="18" charset="0"/>
              </a:rPr>
              <a:t>he sensitive areas are dependent on start months </a:t>
            </a:r>
            <a:endParaRPr lang="en-US" altLang="zh-CN" sz="2000" b="1" dirty="0">
              <a:solidFill>
                <a:srgbClr val="0000CC"/>
              </a:solidFill>
              <a:latin typeface="Times New Roman" pitchFamily="18" charset="0"/>
              <a:cs typeface="Times New Roman" pitchFamily="18" charset="0"/>
            </a:endParaRPr>
          </a:p>
          <a:p>
            <a:endParaRPr lang="en-US" altLang="zh-CN" sz="2800" b="1" dirty="0">
              <a:solidFill>
                <a:srgbClr val="0000CC"/>
              </a:solidFill>
              <a:latin typeface="Times New Roman" pitchFamily="18" charset="0"/>
              <a:cs typeface="Times New Roman" pitchFamily="18" charset="0"/>
            </a:endParaRPr>
          </a:p>
          <a:p>
            <a:pPr marL="457200" indent="-457200">
              <a:buFont typeface="Arial"/>
              <a:buChar char="•"/>
            </a:pPr>
            <a:r>
              <a:rPr lang="en-US" altLang="zh-CN" sz="2800" b="1" dirty="0" smtClean="0">
                <a:solidFill>
                  <a:srgbClr val="0000CC"/>
                </a:solidFill>
                <a:latin typeface="Times New Roman" pitchFamily="18" charset="0"/>
                <a:cs typeface="Times New Roman" pitchFamily="18" charset="0"/>
              </a:rPr>
              <a:t>Provide ideas for </a:t>
            </a:r>
            <a:r>
              <a:rPr lang="en-US" altLang="zh-CN" sz="2800" b="1" dirty="0" smtClean="0">
                <a:solidFill>
                  <a:srgbClr val="0000CC"/>
                </a:solidFill>
                <a:latin typeface="Times New Roman" pitchFamily="18" charset="0"/>
                <a:cs typeface="Times New Roman" pitchFamily="18" charset="0"/>
              </a:rPr>
              <a:t>optimizing the TAO/TRITON </a:t>
            </a:r>
            <a:r>
              <a:rPr lang="en-US" altLang="zh-CN" sz="2800" b="1" dirty="0">
                <a:solidFill>
                  <a:srgbClr val="0000CC"/>
                </a:solidFill>
                <a:latin typeface="Times New Roman" pitchFamily="18" charset="0"/>
                <a:cs typeface="Times New Roman" pitchFamily="18" charset="0"/>
              </a:rPr>
              <a:t>(</a:t>
            </a:r>
            <a:r>
              <a:rPr lang="en-US" altLang="zh-CN" sz="2800" b="1" dirty="0" smtClean="0">
                <a:solidFill>
                  <a:srgbClr val="0000CC"/>
                </a:solidFill>
                <a:latin typeface="Times New Roman" pitchFamily="18" charset="0"/>
                <a:cs typeface="Times New Roman" pitchFamily="18" charset="0"/>
              </a:rPr>
              <a:t>TPOS2020)</a:t>
            </a:r>
          </a:p>
          <a:p>
            <a:pPr marL="0" indent="0"/>
            <a:r>
              <a:rPr lang="en-US" altLang="zh-CN" sz="2800" b="1" dirty="0" smtClean="0">
                <a:solidFill>
                  <a:srgbClr val="0000CC"/>
                </a:solidFill>
                <a:latin typeface="Times New Roman" pitchFamily="18" charset="0"/>
                <a:cs typeface="Times New Roman" pitchFamily="18" charset="0"/>
              </a:rPr>
              <a:t>    </a:t>
            </a:r>
            <a:r>
              <a:rPr lang="en-US" altLang="zh-CN" sz="2000" b="1" dirty="0" smtClean="0">
                <a:solidFill>
                  <a:srgbClr val="0000CC"/>
                </a:solidFill>
                <a:latin typeface="Times New Roman" pitchFamily="18" charset="0"/>
                <a:cs typeface="Times New Roman" pitchFamily="18" charset="0"/>
              </a:rPr>
              <a:t> ---- One should preferentially deploy additional observations in the optimal array shown in the present study, which has been shown to be more useful in predicting EP and CP.</a:t>
            </a:r>
            <a:endParaRPr lang="en-US" altLang="zh-CN" sz="2000" b="1" dirty="0">
              <a:solidFill>
                <a:srgbClr val="0000CC"/>
              </a:solidFill>
              <a:latin typeface="Times New Roman" pitchFamily="18" charset="0"/>
              <a:cs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08597" y="249108"/>
            <a:ext cx="6540188" cy="461665"/>
          </a:xfrm>
          <a:prstGeom prst="rect">
            <a:avLst/>
          </a:prstGeom>
          <a:noFill/>
        </p:spPr>
        <p:txBody>
          <a:bodyPr wrap="none" rtlCol="0">
            <a:spAutoFit/>
          </a:bodyPr>
          <a:lstStyle/>
          <a:p>
            <a:r>
              <a:rPr lang="en-US" altLang="zh-CN" sz="2400" b="1" dirty="0" smtClean="0">
                <a:solidFill>
                  <a:schemeClr val="bg1"/>
                </a:solidFill>
                <a:latin typeface="Times New Roman" panose="02020603050405020304" pitchFamily="18" charset="0"/>
                <a:cs typeface="Times New Roman" panose="02020603050405020304" pitchFamily="18" charset="0"/>
              </a:rPr>
              <a:t>Two types of El Nino events (Diversity of ENSO)</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514358" y="1082425"/>
            <a:ext cx="4716740" cy="400110"/>
          </a:xfrm>
          <a:prstGeom prst="rect">
            <a:avLst/>
          </a:prstGeom>
          <a:noFill/>
        </p:spPr>
        <p:txBody>
          <a:bodyPr wrap="none" rtlCol="0">
            <a:spAutoFit/>
          </a:bodyPr>
          <a:lstStyle/>
          <a:p>
            <a:r>
              <a:rPr lang="en-US" altLang="zh-CN" sz="2000" b="1" dirty="0" smtClean="0">
                <a:solidFill>
                  <a:srgbClr val="0033CC"/>
                </a:solidFill>
                <a:latin typeface="Times New Roman" panose="02020603050405020304" pitchFamily="18" charset="0"/>
                <a:cs typeface="Times New Roman" panose="02020603050405020304" pitchFamily="18" charset="0"/>
              </a:rPr>
              <a:t>Sea surface temperature anomaly (SSTA)</a:t>
            </a:r>
            <a:endParaRPr lang="zh-CN" altLang="en-US" sz="2000" b="1" dirty="0">
              <a:solidFill>
                <a:srgbClr val="0033CC"/>
              </a:solidFill>
              <a:latin typeface="Times New Roman" panose="02020603050405020304" pitchFamily="18" charset="0"/>
              <a:cs typeface="Times New Roman" panose="02020603050405020304" pitchFamily="18" charset="0"/>
            </a:endParaRPr>
          </a:p>
        </p:txBody>
      </p:sp>
      <p:grpSp>
        <p:nvGrpSpPr>
          <p:cNvPr id="12" name="组合 11"/>
          <p:cNvGrpSpPr/>
          <p:nvPr/>
        </p:nvGrpSpPr>
        <p:grpSpPr>
          <a:xfrm>
            <a:off x="539626" y="1898809"/>
            <a:ext cx="8713787" cy="2628503"/>
            <a:chOff x="539626" y="2087910"/>
            <a:chExt cx="8713787" cy="2628503"/>
          </a:xfrm>
        </p:grpSpPr>
        <p:grpSp>
          <p:nvGrpSpPr>
            <p:cNvPr id="4" name="组合 6"/>
            <p:cNvGrpSpPr>
              <a:grpSpLocks/>
            </p:cNvGrpSpPr>
            <p:nvPr/>
          </p:nvGrpSpPr>
          <p:grpSpPr bwMode="auto">
            <a:xfrm>
              <a:off x="539626" y="2339925"/>
              <a:ext cx="8713787" cy="2376488"/>
              <a:chOff x="758285" y="1476053"/>
              <a:chExt cx="8423120" cy="1512168"/>
            </a:xfrm>
          </p:grpSpPr>
          <p:pic>
            <p:nvPicPr>
              <p:cNvPr id="5" name="图片 3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8285" y="1476053"/>
                <a:ext cx="4152895"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13970" y="1523435"/>
                <a:ext cx="4067435" cy="146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p:cNvSpPr txBox="1"/>
            <p:nvPr/>
          </p:nvSpPr>
          <p:spPr>
            <a:xfrm>
              <a:off x="2051918" y="2087910"/>
              <a:ext cx="1313180" cy="369332"/>
            </a:xfrm>
            <a:prstGeom prst="rect">
              <a:avLst/>
            </a:prstGeom>
            <a:solidFill>
              <a:schemeClr val="bg1"/>
            </a:solidFill>
          </p:spPr>
          <p:txBody>
            <a:bodyPr wrap="none" rtlCol="0">
              <a:spAutoFit/>
            </a:bodyPr>
            <a:lstStyle/>
            <a:p>
              <a:r>
                <a:rPr lang="en-US" altLang="zh-CN" dirty="0" smtClean="0"/>
                <a:t>EP-El</a:t>
              </a:r>
              <a:r>
                <a:rPr lang="zh-CN" altLang="en-US" dirty="0" smtClean="0"/>
                <a:t> </a:t>
              </a:r>
              <a:r>
                <a:rPr lang="en-US" altLang="zh-CN" dirty="0" smtClean="0"/>
                <a:t>Nino</a:t>
              </a:r>
            </a:p>
          </p:txBody>
        </p:sp>
        <p:sp>
          <p:nvSpPr>
            <p:cNvPr id="10" name="TextBox 9"/>
            <p:cNvSpPr txBox="1"/>
            <p:nvPr/>
          </p:nvSpPr>
          <p:spPr>
            <a:xfrm>
              <a:off x="6558562" y="2150626"/>
              <a:ext cx="1326004" cy="369332"/>
            </a:xfrm>
            <a:prstGeom prst="rect">
              <a:avLst/>
            </a:prstGeom>
            <a:solidFill>
              <a:schemeClr val="bg1"/>
            </a:solidFill>
          </p:spPr>
          <p:txBody>
            <a:bodyPr wrap="none" rtlCol="0">
              <a:spAutoFit/>
            </a:bodyPr>
            <a:lstStyle/>
            <a:p>
              <a:r>
                <a:rPr lang="en-US" altLang="zh-CN" dirty="0"/>
                <a:t>C</a:t>
              </a:r>
              <a:r>
                <a:rPr lang="en-US" altLang="zh-CN" dirty="0" smtClean="0"/>
                <a:t>P-El</a:t>
              </a:r>
              <a:r>
                <a:rPr lang="zh-CN" altLang="en-US" dirty="0" smtClean="0"/>
                <a:t> </a:t>
              </a:r>
              <a:r>
                <a:rPr lang="en-US" altLang="zh-CN" dirty="0" smtClean="0"/>
                <a:t>Nino</a:t>
              </a:r>
            </a:p>
          </p:txBody>
        </p:sp>
      </p:grpSp>
      <p:sp>
        <p:nvSpPr>
          <p:cNvPr id="11" name="TextBox 10"/>
          <p:cNvSpPr txBox="1"/>
          <p:nvPr/>
        </p:nvSpPr>
        <p:spPr>
          <a:xfrm>
            <a:off x="468437" y="4932437"/>
            <a:ext cx="8658640" cy="307777"/>
          </a:xfrm>
          <a:prstGeom prst="rect">
            <a:avLst/>
          </a:prstGeom>
          <a:noFill/>
        </p:spPr>
        <p:txBody>
          <a:bodyPr wrap="none" rtlCol="0">
            <a:spAutoFit/>
          </a:bodyPr>
          <a:lstStyle/>
          <a:p>
            <a:r>
              <a:rPr lang="en-US" altLang="zh-CN" sz="1400" b="1" dirty="0" smtClean="0">
                <a:solidFill>
                  <a:schemeClr val="bg1">
                    <a:lumMod val="50000"/>
                  </a:schemeClr>
                </a:solidFill>
                <a:latin typeface="Times New Roman" panose="02020603050405020304" pitchFamily="18" charset="0"/>
                <a:cs typeface="Times New Roman" panose="02020603050405020304" pitchFamily="18" charset="0"/>
              </a:rPr>
              <a:t>(</a:t>
            </a:r>
            <a:r>
              <a:rPr lang="es-ES" altLang="zh-CN" sz="1400" dirty="0">
                <a:solidFill>
                  <a:schemeClr val="bg1">
                    <a:lumMod val="50000"/>
                  </a:schemeClr>
                </a:solidFill>
              </a:rPr>
              <a:t>Larkin and Harrison, 2005; </a:t>
            </a:r>
            <a:r>
              <a:rPr lang="en-US" altLang="zh-CN" sz="1400" dirty="0">
                <a:solidFill>
                  <a:schemeClr val="bg1">
                    <a:lumMod val="50000"/>
                  </a:schemeClr>
                </a:solidFill>
              </a:rPr>
              <a:t>Ashok et al., 2007; </a:t>
            </a:r>
            <a:r>
              <a:rPr lang="en-US" altLang="zh-CN" sz="1400" dirty="0" err="1">
                <a:solidFill>
                  <a:schemeClr val="bg1">
                    <a:lumMod val="50000"/>
                  </a:schemeClr>
                </a:solidFill>
              </a:rPr>
              <a:t>Kug</a:t>
            </a:r>
            <a:r>
              <a:rPr lang="en-US" altLang="zh-CN" sz="1400" dirty="0">
                <a:solidFill>
                  <a:schemeClr val="bg1">
                    <a:lumMod val="50000"/>
                  </a:schemeClr>
                </a:solidFill>
              </a:rPr>
              <a:t> et al., 2009; Kao and Yu, 2009; </a:t>
            </a:r>
            <a:r>
              <a:rPr lang="zh-CN" altLang="en-US" sz="1400" dirty="0">
                <a:solidFill>
                  <a:schemeClr val="bg1">
                    <a:lumMod val="50000"/>
                  </a:schemeClr>
                </a:solidFill>
              </a:rPr>
              <a:t> </a:t>
            </a:r>
            <a:r>
              <a:rPr lang="en-US" altLang="zh-CN" sz="1400" dirty="0">
                <a:solidFill>
                  <a:schemeClr val="bg1">
                    <a:lumMod val="50000"/>
                  </a:schemeClr>
                </a:solidFill>
              </a:rPr>
              <a:t>Takahashi et al., </a:t>
            </a:r>
            <a:r>
              <a:rPr lang="en-US" altLang="zh-CN" sz="1400" dirty="0" smtClean="0">
                <a:solidFill>
                  <a:schemeClr val="bg1">
                    <a:lumMod val="50000"/>
                  </a:schemeClr>
                </a:solidFill>
              </a:rPr>
              <a:t>2011</a:t>
            </a:r>
            <a:r>
              <a:rPr lang="en-US" altLang="zh-CN" sz="1400" b="1" dirty="0" smtClean="0">
                <a:solidFill>
                  <a:schemeClr val="bg1">
                    <a:lumMod val="50000"/>
                  </a:schemeClr>
                </a:solidFill>
                <a:latin typeface="Times New Roman" panose="02020603050405020304" pitchFamily="18" charset="0"/>
                <a:cs typeface="Times New Roman" panose="02020603050405020304" pitchFamily="18" charset="0"/>
              </a:rPr>
              <a:t>) </a:t>
            </a:r>
            <a:endParaRPr lang="zh-CN" altLang="en-US" sz="1400" b="1"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3" name="矩形 12"/>
          <p:cNvSpPr/>
          <p:nvPr/>
        </p:nvSpPr>
        <p:spPr>
          <a:xfrm>
            <a:off x="2268637" y="6554580"/>
            <a:ext cx="7344816" cy="276999"/>
          </a:xfrm>
          <a:prstGeom prst="rect">
            <a:avLst/>
          </a:prstGeom>
        </p:spPr>
        <p:txBody>
          <a:bodyPr wrap="square">
            <a:spAutoFit/>
          </a:bodyPr>
          <a:lstStyle/>
          <a:p>
            <a:r>
              <a:rPr lang="en-US" altLang="zh-CN" sz="1200" dirty="0" smtClean="0">
                <a:solidFill>
                  <a:schemeClr val="bg1">
                    <a:lumMod val="50000"/>
                  </a:schemeClr>
                </a:solidFill>
              </a:rPr>
              <a:t>1 </a:t>
            </a:r>
            <a:endParaRPr lang="zh-CN" altLang="en-US" sz="1200" dirty="0">
              <a:solidFill>
                <a:schemeClr val="bg1">
                  <a:lumMod val="50000"/>
                </a:schemeClr>
              </a:solidFill>
            </a:endParaRPr>
          </a:p>
        </p:txBody>
      </p:sp>
    </p:spTree>
    <p:extLst>
      <p:ext uri="{BB962C8B-B14F-4D97-AF65-F5344CB8AC3E}">
        <p14:creationId xmlns:p14="http://schemas.microsoft.com/office/powerpoint/2010/main" val="21287725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文本框 1"/>
          <p:cNvSpPr txBox="1">
            <a:spLocks noChangeArrowheads="1"/>
          </p:cNvSpPr>
          <p:nvPr/>
        </p:nvSpPr>
        <p:spPr bwMode="auto">
          <a:xfrm>
            <a:off x="2484438" y="2484438"/>
            <a:ext cx="4778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lang="en-US" altLang="zh-CN" sz="7200" b="1">
                <a:solidFill>
                  <a:srgbClr val="0000CC"/>
                </a:solidFill>
                <a:latin typeface="Times New Roman" pitchFamily="18" charset="0"/>
                <a:cs typeface="Times New Roman" pitchFamily="18" charset="0"/>
              </a:rPr>
              <a:t>Thank you!</a:t>
            </a:r>
            <a:endParaRPr lang="zh-CN" altLang="en-US" sz="7200" b="1">
              <a:solidFill>
                <a:srgbClr val="0000CC"/>
              </a:solidFill>
              <a:latin typeface="Times New Roman" pitchFamily="18" charset="0"/>
              <a:cs typeface="Times New Roman" pitchFamily="18"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文本框 15"/>
              <p:cNvSpPr txBox="1"/>
              <p:nvPr/>
            </p:nvSpPr>
            <p:spPr>
              <a:xfrm>
                <a:off x="995003" y="1991296"/>
                <a:ext cx="1379352" cy="1025665"/>
              </a:xfrm>
              <a:prstGeom prst="rect">
                <a:avLst/>
              </a:prstGeom>
              <a:noFill/>
            </p:spPr>
            <p:txBody>
              <a:bodyPr wrap="none" lIns="0" tIns="0" rIns="0" bIns="0" rtlCol="0">
                <a:spAutoFit/>
              </a:bodyPr>
              <a:lstStyle/>
              <a:p>
                <a14:m>
                  <m:oMathPara xmlns:m="http://schemas.openxmlformats.org/officeDocument/2006/math" xmlns="">
                    <m:oMathParaPr>
                      <m:jc m:val="centerGroup"/>
                    </m:oMathParaPr>
                    <m:oMath xmlns:m="http://schemas.openxmlformats.org/officeDocument/2006/math">
                      <m:d>
                        <m:dPr>
                          <m:begChr m:val="{"/>
                          <m:endChr m:val=""/>
                          <m:ctrlPr>
                            <a:rPr lang="en-US" altLang="zh-CN" i="1" smtClean="0">
                              <a:solidFill>
                                <a:schemeClr val="tx1"/>
                              </a:solidFill>
                              <a:latin typeface="Cambria Math"/>
                            </a:rPr>
                          </m:ctrlPr>
                        </m:dPr>
                        <m:e>
                          <m:eqArr>
                            <m:eqArrPr>
                              <m:ctrlPr>
                                <a:rPr lang="en-US" altLang="zh-CN" i="1" smtClean="0">
                                  <a:solidFill>
                                    <a:schemeClr val="tx1"/>
                                  </a:solidFill>
                                  <a:latin typeface="Cambria Math"/>
                                </a:rPr>
                              </m:ctrlPr>
                            </m:eqArrPr>
                            <m:e>
                              <m:f>
                                <m:fPr>
                                  <m:ctrlPr>
                                    <a:rPr lang="en-US" altLang="zh-CN" i="1">
                                      <a:solidFill>
                                        <a:schemeClr val="tx1"/>
                                      </a:solidFill>
                                      <a:latin typeface="Cambria Math"/>
                                    </a:rPr>
                                  </m:ctrlPr>
                                </m:fPr>
                                <m:num>
                                  <m:r>
                                    <a:rPr lang="zh-CN" altLang="en-US" i="1">
                                      <a:solidFill>
                                        <a:schemeClr val="tx1"/>
                                      </a:solidFill>
                                      <a:latin typeface="Cambria Math"/>
                                    </a:rPr>
                                    <m:t>𝜕</m:t>
                                  </m:r>
                                  <m:r>
                                    <m:rPr>
                                      <m:sty m:val="p"/>
                                    </m:rPr>
                                    <a:rPr lang="en-US" altLang="zh-CN" i="1">
                                      <a:solidFill>
                                        <a:schemeClr val="tx1"/>
                                      </a:solidFill>
                                      <a:latin typeface="Cambria Math"/>
                                    </a:rPr>
                                    <m:t>u</m:t>
                                  </m:r>
                                </m:num>
                                <m:den>
                                  <m:r>
                                    <a:rPr lang="zh-CN" altLang="en-US" i="1">
                                      <a:solidFill>
                                        <a:schemeClr val="tx1"/>
                                      </a:solidFill>
                                      <a:latin typeface="Cambria Math"/>
                                    </a:rPr>
                                    <m:t>𝜕</m:t>
                                  </m:r>
                                  <m:r>
                                    <m:rPr>
                                      <m:sty m:val="p"/>
                                    </m:rPr>
                                    <a:rPr lang="en-US" altLang="zh-CN" i="1">
                                      <a:solidFill>
                                        <a:schemeClr val="tx1"/>
                                      </a:solidFill>
                                      <a:latin typeface="Cambria Math"/>
                                    </a:rPr>
                                    <m:t>t</m:t>
                                  </m:r>
                                </m:den>
                              </m:f>
                              <m:r>
                                <a:rPr lang="en-US" altLang="zh-CN" i="1">
                                  <a:solidFill>
                                    <a:schemeClr val="tx1"/>
                                  </a:solidFill>
                                  <a:latin typeface="Cambria Math"/>
                                </a:rPr>
                                <m:t>=</m:t>
                              </m:r>
                              <m:r>
                                <m:rPr>
                                  <m:sty m:val="p"/>
                                </m:rPr>
                                <a:rPr lang="en-US" altLang="zh-CN">
                                  <a:solidFill>
                                    <a:schemeClr val="tx1"/>
                                  </a:solidFill>
                                  <a:latin typeface="Cambria Math"/>
                                </a:rPr>
                                <m:t>F</m:t>
                              </m:r>
                              <m:d>
                                <m:dPr>
                                  <m:ctrlPr>
                                    <a:rPr lang="en-US" altLang="zh-CN" i="1">
                                      <a:solidFill>
                                        <a:schemeClr val="tx1"/>
                                      </a:solidFill>
                                      <a:latin typeface="Cambria Math"/>
                                    </a:rPr>
                                  </m:ctrlPr>
                                </m:dPr>
                                <m:e>
                                  <m:r>
                                    <m:rPr>
                                      <m:sty m:val="p"/>
                                    </m:rPr>
                                    <a:rPr lang="en-US" altLang="zh-CN">
                                      <a:solidFill>
                                        <a:schemeClr val="tx1"/>
                                      </a:solidFill>
                                      <a:latin typeface="Cambria Math"/>
                                    </a:rPr>
                                    <m:t>u</m:t>
                                  </m:r>
                                  <m:r>
                                    <a:rPr lang="en-US" altLang="zh-CN">
                                      <a:solidFill>
                                        <a:schemeClr val="tx1"/>
                                      </a:solidFill>
                                      <a:latin typeface="Cambria Math"/>
                                    </a:rPr>
                                    <m:t>,</m:t>
                                  </m:r>
                                  <m:r>
                                    <m:rPr>
                                      <m:sty m:val="p"/>
                                    </m:rPr>
                                    <a:rPr lang="en-US" altLang="zh-CN">
                                      <a:solidFill>
                                        <a:schemeClr val="tx1"/>
                                      </a:solidFill>
                                      <a:latin typeface="Cambria Math"/>
                                    </a:rPr>
                                    <m:t>t</m:t>
                                  </m:r>
                                </m:e>
                              </m:d>
                            </m:e>
                            <m:e>
                              <m:sSub>
                                <m:sSubPr>
                                  <m:ctrlPr>
                                    <a:rPr lang="en-US" altLang="zh-CN" i="1" smtClean="0">
                                      <a:solidFill>
                                        <a:schemeClr val="tx1"/>
                                      </a:solidFill>
                                      <a:latin typeface="Cambria Math"/>
                                    </a:rPr>
                                  </m:ctrlPr>
                                </m:sSubPr>
                                <m:e>
                                  <m:d>
                                    <m:dPr>
                                      <m:begChr m:val=""/>
                                      <m:endChr m:val="|"/>
                                      <m:ctrlPr>
                                        <a:rPr lang="en-US" altLang="zh-CN" i="1">
                                          <a:solidFill>
                                            <a:schemeClr val="tx1"/>
                                          </a:solidFill>
                                          <a:latin typeface="Cambria Math"/>
                                        </a:rPr>
                                      </m:ctrlPr>
                                    </m:dPr>
                                    <m:e>
                                      <m:r>
                                        <m:rPr>
                                          <m:sty m:val="p"/>
                                        </m:rPr>
                                        <a:rPr lang="en-US" altLang="zh-CN" i="1">
                                          <a:solidFill>
                                            <a:schemeClr val="tx1"/>
                                          </a:solidFill>
                                          <a:latin typeface="Cambria Math"/>
                                        </a:rPr>
                                        <m:t>u</m:t>
                                      </m:r>
                                    </m:e>
                                  </m:d>
                                </m:e>
                                <m:sub>
                                  <m:r>
                                    <a:rPr lang="en-US" altLang="zh-CN" b="0" i="1" smtClean="0">
                                      <a:solidFill>
                                        <a:schemeClr val="tx1"/>
                                      </a:solidFill>
                                      <a:latin typeface="Cambria Math"/>
                                    </a:rPr>
                                    <m:t>𝑡</m:t>
                                  </m:r>
                                  <m:r>
                                    <a:rPr lang="en-US" altLang="zh-CN" b="0" i="1" smtClean="0">
                                      <a:solidFill>
                                        <a:schemeClr val="tx1"/>
                                      </a:solidFill>
                                      <a:latin typeface="Cambria Math"/>
                                    </a:rPr>
                                    <m:t>=0</m:t>
                                  </m:r>
                                </m:sub>
                              </m:sSub>
                              <m:r>
                                <a:rPr lang="en-US" altLang="zh-CN" b="0" i="1" smtClean="0">
                                  <a:solidFill>
                                    <a:schemeClr val="tx1"/>
                                  </a:solidFill>
                                  <a:latin typeface="Cambria Math"/>
                                </a:rPr>
                                <m:t>=</m:t>
                              </m:r>
                              <m:sSub>
                                <m:sSubPr>
                                  <m:ctrlPr>
                                    <a:rPr lang="en-US" altLang="zh-CN" b="0" i="1" smtClean="0">
                                      <a:solidFill>
                                        <a:schemeClr val="tx1"/>
                                      </a:solidFill>
                                      <a:latin typeface="Cambria Math"/>
                                    </a:rPr>
                                  </m:ctrlPr>
                                </m:sSubPr>
                                <m:e>
                                  <m:r>
                                    <m:rPr>
                                      <m:sty m:val="p"/>
                                    </m:rPr>
                                    <a:rPr lang="en-US" altLang="zh-CN" i="1">
                                      <a:solidFill>
                                        <a:schemeClr val="tx1"/>
                                      </a:solidFill>
                                      <a:latin typeface="Cambria Math"/>
                                    </a:rPr>
                                    <m:t>u</m:t>
                                  </m:r>
                                </m:e>
                                <m:sub>
                                  <m:r>
                                    <a:rPr lang="en-US" altLang="zh-CN" b="0" i="1" smtClean="0">
                                      <a:solidFill>
                                        <a:schemeClr val="tx1"/>
                                      </a:solidFill>
                                      <a:latin typeface="Cambria Math"/>
                                    </a:rPr>
                                    <m:t>0</m:t>
                                  </m:r>
                                </m:sub>
                              </m:sSub>
                            </m:e>
                          </m:eqArr>
                        </m:e>
                      </m:d>
                    </m:oMath>
                  </m:oMathPara>
                </a14:m>
                <a:endParaRPr lang="zh-CN" altLang="en-US" dirty="0">
                  <a:solidFill>
                    <a:schemeClr val="tx1"/>
                  </a:solidFill>
                </a:endParaRPr>
              </a:p>
            </p:txBody>
          </p:sp>
        </mc:Choice>
        <mc:Fallback xmlns="">
          <p:sp>
            <p:nvSpPr>
              <p:cNvPr id="7" name="文本框 15"/>
              <p:cNvSpPr txBox="1">
                <a:spLocks noRot="1" noChangeAspect="1" noMove="1" noResize="1" noEditPoints="1" noAdjustHandles="1" noChangeArrowheads="1" noChangeShapeType="1" noTextEdit="1"/>
              </p:cNvSpPr>
              <p:nvPr/>
            </p:nvSpPr>
            <p:spPr>
              <a:xfrm>
                <a:off x="995003" y="1991296"/>
                <a:ext cx="1379352" cy="1025665"/>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16"/>
              <p:cNvSpPr txBox="1"/>
              <p:nvPr/>
            </p:nvSpPr>
            <p:spPr>
              <a:xfrm>
                <a:off x="3060725" y="3719731"/>
                <a:ext cx="2511598" cy="411435"/>
              </a:xfrm>
              <a:prstGeom prst="rect">
                <a:avLst/>
              </a:prstGeom>
              <a:noFill/>
            </p:spPr>
            <p:txBody>
              <a:bodyPr wrap="none" lIns="0" tIns="0" rIns="0" bIns="0" rtlCol="0">
                <a:spAutoFit/>
              </a:bodyPr>
              <a:lstStyle/>
              <a:p>
                <a14:m>
                  <m:oMath xmlns:m="http://schemas.openxmlformats.org/officeDocument/2006/math" xmlns="">
                    <m:r>
                      <m:rPr>
                        <m:sty m:val="p"/>
                      </m:rPr>
                      <a:rPr lang="en-US" altLang="zh-CN" i="1" smtClean="0">
                        <a:solidFill>
                          <a:schemeClr val="tx1"/>
                        </a:solidFill>
                        <a:latin typeface="Cambria Math"/>
                      </a:rPr>
                      <m:t>J</m:t>
                    </m:r>
                  </m:oMath>
                </a14:m>
                <a:r>
                  <a:rPr lang="en-US" altLang="zh-CN" dirty="0" smtClean="0">
                    <a:solidFill>
                      <a:schemeClr val="tx1"/>
                    </a:solidFill>
                  </a:rPr>
                  <a:t>(f)=</a:t>
                </a:r>
                <a14:m>
                  <m:oMath xmlns:m="http://schemas.openxmlformats.org/officeDocument/2006/math" xmlns="">
                    <m:d>
                      <m:dPr>
                        <m:begChr m:val="‖"/>
                        <m:endChr m:val="‖"/>
                        <m:ctrlPr>
                          <a:rPr lang="en-US" altLang="zh-CN" i="1" dirty="0" smtClean="0">
                            <a:solidFill>
                              <a:schemeClr val="tx1"/>
                            </a:solidFill>
                            <a:latin typeface="Cambria Math"/>
                          </a:rPr>
                        </m:ctrlPr>
                      </m:dPr>
                      <m:e>
                        <m:sSubSup>
                          <m:sSubSupPr>
                            <m:ctrlPr>
                              <a:rPr lang="en-US" altLang="zh-CN" i="1" dirty="0" smtClean="0">
                                <a:solidFill>
                                  <a:schemeClr val="tx1"/>
                                </a:solidFill>
                                <a:latin typeface="Cambria Math"/>
                              </a:rPr>
                            </m:ctrlPr>
                          </m:sSubSupPr>
                          <m:e>
                            <m:r>
                              <a:rPr lang="en-US" altLang="zh-CN" b="0" i="1" dirty="0" smtClean="0">
                                <a:solidFill>
                                  <a:schemeClr val="tx1"/>
                                </a:solidFill>
                                <a:latin typeface="Cambria Math"/>
                              </a:rPr>
                              <m:t>𝑀</m:t>
                            </m:r>
                          </m:e>
                          <m:sub>
                            <m:r>
                              <a:rPr lang="en-US" altLang="zh-CN" b="0" i="1" dirty="0" smtClean="0">
                                <a:solidFill>
                                  <a:schemeClr val="tx1"/>
                                </a:solidFill>
                                <a:latin typeface="Cambria Math"/>
                              </a:rPr>
                              <m:t>𝑇</m:t>
                            </m:r>
                          </m:sub>
                          <m:sup>
                            <m:r>
                              <a:rPr lang="en-US" altLang="zh-CN" b="0" i="1" dirty="0" smtClean="0">
                                <a:solidFill>
                                  <a:schemeClr val="tx1"/>
                                </a:solidFill>
                                <a:latin typeface="Cambria Math"/>
                              </a:rPr>
                              <m:t>𝑓</m:t>
                            </m:r>
                          </m:sup>
                        </m:sSubSup>
                        <m:d>
                          <m:dPr>
                            <m:ctrlPr>
                              <a:rPr lang="en-US" altLang="zh-CN" b="0" i="1" dirty="0" smtClean="0">
                                <a:solidFill>
                                  <a:schemeClr val="tx1"/>
                                </a:solidFill>
                                <a:latin typeface="Cambria Math"/>
                              </a:rPr>
                            </m:ctrlPr>
                          </m:dPr>
                          <m:e>
                            <m:sSub>
                              <m:sSubPr>
                                <m:ctrlPr>
                                  <a:rPr lang="en-US" altLang="zh-CN" b="0" i="1" dirty="0" smtClean="0">
                                    <a:solidFill>
                                      <a:schemeClr val="tx1"/>
                                    </a:solidFill>
                                    <a:latin typeface="Cambria Math"/>
                                  </a:rPr>
                                </m:ctrlPr>
                              </m:sSubPr>
                              <m:e>
                                <m:r>
                                  <m:rPr>
                                    <m:sty m:val="p"/>
                                  </m:rPr>
                                  <a:rPr lang="en-US" altLang="zh-CN" i="1" dirty="0">
                                    <a:solidFill>
                                      <a:schemeClr val="tx1"/>
                                    </a:solidFill>
                                    <a:latin typeface="Cambria Math"/>
                                  </a:rPr>
                                  <m:t>u</m:t>
                                </m:r>
                              </m:e>
                              <m:sub>
                                <m:r>
                                  <a:rPr lang="en-US" altLang="zh-CN" b="0" i="1" dirty="0" smtClean="0">
                                    <a:solidFill>
                                      <a:schemeClr val="tx1"/>
                                    </a:solidFill>
                                    <a:latin typeface="Cambria Math"/>
                                  </a:rPr>
                                  <m:t>0</m:t>
                                </m:r>
                              </m:sub>
                            </m:sSub>
                          </m:e>
                        </m:d>
                        <m:d>
                          <m:dPr>
                            <m:ctrlPr>
                              <a:rPr lang="en-US" altLang="zh-CN" b="0" i="1" dirty="0" smtClean="0">
                                <a:solidFill>
                                  <a:schemeClr val="tx1"/>
                                </a:solidFill>
                                <a:latin typeface="Cambria Math"/>
                              </a:rPr>
                            </m:ctrlPr>
                          </m:dPr>
                          <m:e>
                            <m:r>
                              <m:rPr>
                                <m:sty m:val="p"/>
                              </m:rPr>
                              <a:rPr lang="en-US" altLang="zh-CN" i="1" dirty="0">
                                <a:solidFill>
                                  <a:schemeClr val="tx1"/>
                                </a:solidFill>
                                <a:latin typeface="Cambria Math"/>
                              </a:rPr>
                              <m:t>f</m:t>
                            </m:r>
                          </m:e>
                        </m:d>
                        <m:r>
                          <a:rPr lang="en-US" altLang="zh-CN" b="0" i="1" dirty="0" smtClean="0">
                            <a:solidFill>
                              <a:schemeClr val="tx1"/>
                            </a:solidFill>
                            <a:latin typeface="Cambria Math"/>
                          </a:rPr>
                          <m:t>−</m:t>
                        </m:r>
                        <m:sSubSup>
                          <m:sSubSupPr>
                            <m:ctrlPr>
                              <a:rPr lang="en-US" altLang="zh-CN" b="0" i="1" dirty="0" smtClean="0">
                                <a:solidFill>
                                  <a:schemeClr val="tx1"/>
                                </a:solidFill>
                                <a:latin typeface="Cambria Math"/>
                              </a:rPr>
                            </m:ctrlPr>
                          </m:sSubSupPr>
                          <m:e>
                            <m:r>
                              <m:rPr>
                                <m:sty m:val="p"/>
                              </m:rPr>
                              <a:rPr lang="en-US" altLang="zh-CN" i="1" dirty="0">
                                <a:solidFill>
                                  <a:schemeClr val="tx1"/>
                                </a:solidFill>
                                <a:latin typeface="Cambria Math"/>
                              </a:rPr>
                              <m:t>u</m:t>
                            </m:r>
                          </m:e>
                          <m:sub>
                            <m:r>
                              <a:rPr lang="en-US" altLang="zh-CN" b="0" i="1" dirty="0" smtClean="0">
                                <a:solidFill>
                                  <a:schemeClr val="tx1"/>
                                </a:solidFill>
                                <a:latin typeface="Cambria Math"/>
                              </a:rPr>
                              <m:t>𝑇</m:t>
                            </m:r>
                          </m:sub>
                          <m:sup>
                            <m:r>
                              <a:rPr lang="en-US" altLang="zh-CN" b="0" i="1" dirty="0" smtClean="0">
                                <a:solidFill>
                                  <a:schemeClr val="tx1"/>
                                </a:solidFill>
                                <a:latin typeface="Cambria Math"/>
                              </a:rPr>
                              <m:t>𝑜𝑏𝑠</m:t>
                            </m:r>
                          </m:sup>
                        </m:sSubSup>
                      </m:e>
                    </m:d>
                  </m:oMath>
                </a14:m>
                <a:endParaRPr lang="zh-CN" altLang="en-US" dirty="0">
                  <a:solidFill>
                    <a:schemeClr val="tx1"/>
                  </a:solidFill>
                </a:endParaRPr>
              </a:p>
            </p:txBody>
          </p:sp>
        </mc:Choice>
        <mc:Fallback xmlns="">
          <p:sp>
            <p:nvSpPr>
              <p:cNvPr id="8" name="文本框 16"/>
              <p:cNvSpPr txBox="1">
                <a:spLocks noRot="1" noChangeAspect="1" noMove="1" noResize="1" noEditPoints="1" noAdjustHandles="1" noChangeArrowheads="1" noChangeShapeType="1" noTextEdit="1"/>
              </p:cNvSpPr>
              <p:nvPr/>
            </p:nvSpPr>
            <p:spPr>
              <a:xfrm>
                <a:off x="3060725" y="3719731"/>
                <a:ext cx="2511598" cy="411435"/>
              </a:xfrm>
              <a:prstGeom prst="rect">
                <a:avLst/>
              </a:prstGeom>
              <a:blipFill rotWithShape="1">
                <a:blip r:embed="rId4"/>
                <a:stretch>
                  <a:fillRect l="-3883" t="-1471" b="-176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17"/>
              <p:cNvSpPr txBox="1"/>
              <p:nvPr/>
            </p:nvSpPr>
            <p:spPr>
              <a:xfrm>
                <a:off x="3675085" y="1982807"/>
                <a:ext cx="2259401" cy="1025665"/>
              </a:xfrm>
              <a:prstGeom prst="rect">
                <a:avLst/>
              </a:prstGeom>
              <a:noFill/>
            </p:spPr>
            <p:txBody>
              <a:bodyPr wrap="none" lIns="0" tIns="0" rIns="0" bIns="0" rtlCol="0">
                <a:spAutoFit/>
              </a:bodyPr>
              <a:lstStyle/>
              <a:p>
                <a14:m>
                  <m:oMathPara xmlns:m="http://schemas.openxmlformats.org/officeDocument/2006/math" xmlns="">
                    <m:oMathParaPr>
                      <m:jc m:val="centerGroup"/>
                    </m:oMathParaPr>
                    <m:oMath xmlns:m="http://schemas.openxmlformats.org/officeDocument/2006/math">
                      <m:d>
                        <m:dPr>
                          <m:begChr m:val="{"/>
                          <m:endChr m:val=""/>
                          <m:ctrlPr>
                            <a:rPr lang="en-US" altLang="zh-CN" i="1" smtClean="0">
                              <a:solidFill>
                                <a:schemeClr val="tx1"/>
                              </a:solidFill>
                              <a:latin typeface="Cambria Math"/>
                            </a:rPr>
                          </m:ctrlPr>
                        </m:dPr>
                        <m:e>
                          <m:eqArr>
                            <m:eqArrPr>
                              <m:ctrlPr>
                                <a:rPr lang="en-US" altLang="zh-CN" i="1" smtClean="0">
                                  <a:solidFill>
                                    <a:schemeClr val="tx1"/>
                                  </a:solidFill>
                                  <a:latin typeface="Cambria Math"/>
                                </a:rPr>
                              </m:ctrlPr>
                            </m:eqArrPr>
                            <m:e>
                              <m:f>
                                <m:fPr>
                                  <m:ctrlPr>
                                    <a:rPr lang="en-US" altLang="zh-CN" i="1">
                                      <a:solidFill>
                                        <a:schemeClr val="tx1"/>
                                      </a:solidFill>
                                      <a:latin typeface="Cambria Math"/>
                                    </a:rPr>
                                  </m:ctrlPr>
                                </m:fPr>
                                <m:num>
                                  <m:r>
                                    <a:rPr lang="zh-CN" altLang="en-US" i="1">
                                      <a:solidFill>
                                        <a:schemeClr val="tx1"/>
                                      </a:solidFill>
                                      <a:latin typeface="Cambria Math"/>
                                    </a:rPr>
                                    <m:t>𝜕</m:t>
                                  </m:r>
                                  <m:r>
                                    <m:rPr>
                                      <m:sty m:val="p"/>
                                    </m:rPr>
                                    <a:rPr lang="en-US" altLang="zh-CN" i="1">
                                      <a:solidFill>
                                        <a:schemeClr val="tx1"/>
                                      </a:solidFill>
                                      <a:latin typeface="Cambria Math"/>
                                    </a:rPr>
                                    <m:t>u</m:t>
                                  </m:r>
                                </m:num>
                                <m:den>
                                  <m:r>
                                    <a:rPr lang="zh-CN" altLang="en-US" i="1">
                                      <a:solidFill>
                                        <a:schemeClr val="tx1"/>
                                      </a:solidFill>
                                      <a:latin typeface="Cambria Math"/>
                                    </a:rPr>
                                    <m:t>𝜕</m:t>
                                  </m:r>
                                  <m:r>
                                    <m:rPr>
                                      <m:sty m:val="p"/>
                                    </m:rPr>
                                    <a:rPr lang="en-US" altLang="zh-CN" i="1">
                                      <a:solidFill>
                                        <a:schemeClr val="tx1"/>
                                      </a:solidFill>
                                      <a:latin typeface="Cambria Math"/>
                                    </a:rPr>
                                    <m:t>t</m:t>
                                  </m:r>
                                </m:den>
                              </m:f>
                              <m:r>
                                <a:rPr lang="en-US" altLang="zh-CN" i="1">
                                  <a:solidFill>
                                    <a:schemeClr val="tx1"/>
                                  </a:solidFill>
                                  <a:latin typeface="Cambria Math"/>
                                </a:rPr>
                                <m:t>=</m:t>
                              </m:r>
                              <m:r>
                                <m:rPr>
                                  <m:sty m:val="p"/>
                                </m:rPr>
                                <a:rPr lang="en-US" altLang="zh-CN">
                                  <a:solidFill>
                                    <a:schemeClr val="tx1"/>
                                  </a:solidFill>
                                  <a:latin typeface="Cambria Math"/>
                                </a:rPr>
                                <m:t>F</m:t>
                              </m:r>
                              <m:d>
                                <m:dPr>
                                  <m:ctrlPr>
                                    <a:rPr lang="en-US" altLang="zh-CN" i="1">
                                      <a:solidFill>
                                        <a:schemeClr val="tx1"/>
                                      </a:solidFill>
                                      <a:latin typeface="Cambria Math"/>
                                    </a:rPr>
                                  </m:ctrlPr>
                                </m:dPr>
                                <m:e>
                                  <m:r>
                                    <m:rPr>
                                      <m:sty m:val="p"/>
                                    </m:rPr>
                                    <a:rPr lang="en-US" altLang="zh-CN">
                                      <a:solidFill>
                                        <a:schemeClr val="tx1"/>
                                      </a:solidFill>
                                      <a:latin typeface="Cambria Math"/>
                                    </a:rPr>
                                    <m:t>u</m:t>
                                  </m:r>
                                  <m:r>
                                    <a:rPr lang="en-US" altLang="zh-CN">
                                      <a:solidFill>
                                        <a:schemeClr val="tx1"/>
                                      </a:solidFill>
                                      <a:latin typeface="Cambria Math"/>
                                    </a:rPr>
                                    <m:t>,</m:t>
                                  </m:r>
                                  <m:r>
                                    <m:rPr>
                                      <m:sty m:val="p"/>
                                    </m:rPr>
                                    <a:rPr lang="en-US" altLang="zh-CN">
                                      <a:solidFill>
                                        <a:schemeClr val="tx1"/>
                                      </a:solidFill>
                                      <a:latin typeface="Cambria Math"/>
                                    </a:rPr>
                                    <m:t>t</m:t>
                                  </m:r>
                                </m:e>
                              </m:d>
                              <m:r>
                                <a:rPr lang="en-US" altLang="zh-CN">
                                  <a:solidFill>
                                    <a:schemeClr val="tx1"/>
                                  </a:solidFill>
                                  <a:latin typeface="Cambria Math"/>
                                </a:rPr>
                                <m:t>+</m:t>
                              </m:r>
                              <m:r>
                                <m:rPr>
                                  <m:sty m:val="p"/>
                                </m:rPr>
                                <a:rPr lang="en-US" altLang="zh-CN">
                                  <a:solidFill>
                                    <a:schemeClr val="tx1"/>
                                  </a:solidFill>
                                  <a:latin typeface="Cambria Math"/>
                                </a:rPr>
                                <m:t>f</m:t>
                              </m:r>
                              <m:r>
                                <a:rPr lang="en-US" altLang="zh-CN">
                                  <a:solidFill>
                                    <a:schemeClr val="tx1"/>
                                  </a:solidFill>
                                  <a:latin typeface="Cambria Math"/>
                                </a:rPr>
                                <m:t>(</m:t>
                              </m:r>
                              <m:r>
                                <m:rPr>
                                  <m:sty m:val="p"/>
                                </m:rPr>
                                <a:rPr lang="en-US" altLang="zh-CN">
                                  <a:solidFill>
                                    <a:schemeClr val="tx1"/>
                                  </a:solidFill>
                                  <a:latin typeface="Cambria Math"/>
                                </a:rPr>
                                <m:t>x</m:t>
                              </m:r>
                              <m:r>
                                <a:rPr lang="en-US" altLang="zh-CN">
                                  <a:solidFill>
                                    <a:schemeClr val="tx1"/>
                                  </a:solidFill>
                                  <a:latin typeface="Cambria Math"/>
                                </a:rPr>
                                <m:t>,</m:t>
                              </m:r>
                              <m:r>
                                <m:rPr>
                                  <m:sty m:val="p"/>
                                </m:rPr>
                                <a:rPr lang="en-US" altLang="zh-CN">
                                  <a:solidFill>
                                    <a:schemeClr val="tx1"/>
                                  </a:solidFill>
                                  <a:latin typeface="Cambria Math"/>
                                </a:rPr>
                                <m:t>t</m:t>
                              </m:r>
                              <m:r>
                                <a:rPr lang="en-US" altLang="zh-CN">
                                  <a:solidFill>
                                    <a:schemeClr val="tx1"/>
                                  </a:solidFill>
                                  <a:latin typeface="Cambria Math"/>
                                </a:rPr>
                                <m:t>)</m:t>
                              </m:r>
                              <m:r>
                                <m:rPr>
                                  <m:nor/>
                                </m:rPr>
                                <a:rPr lang="zh-CN" altLang="en-US" dirty="0">
                                  <a:solidFill>
                                    <a:schemeClr val="tx1"/>
                                  </a:solidFill>
                                </a:rPr>
                                <m:t> </m:t>
                              </m:r>
                            </m:e>
                            <m:e>
                              <m:sSub>
                                <m:sSubPr>
                                  <m:ctrlPr>
                                    <a:rPr lang="en-US" altLang="zh-CN" i="1" smtClean="0">
                                      <a:solidFill>
                                        <a:schemeClr val="tx1"/>
                                      </a:solidFill>
                                      <a:latin typeface="Cambria Math"/>
                                    </a:rPr>
                                  </m:ctrlPr>
                                </m:sSubPr>
                                <m:e>
                                  <m:d>
                                    <m:dPr>
                                      <m:begChr m:val=""/>
                                      <m:endChr m:val="|"/>
                                      <m:ctrlPr>
                                        <a:rPr lang="en-US" altLang="zh-CN" i="1">
                                          <a:solidFill>
                                            <a:schemeClr val="tx1"/>
                                          </a:solidFill>
                                          <a:latin typeface="Cambria Math"/>
                                        </a:rPr>
                                      </m:ctrlPr>
                                    </m:dPr>
                                    <m:e>
                                      <m:r>
                                        <m:rPr>
                                          <m:sty m:val="p"/>
                                        </m:rPr>
                                        <a:rPr lang="en-US" altLang="zh-CN" i="1">
                                          <a:solidFill>
                                            <a:schemeClr val="tx1"/>
                                          </a:solidFill>
                                          <a:latin typeface="Cambria Math"/>
                                        </a:rPr>
                                        <m:t>u</m:t>
                                      </m:r>
                                    </m:e>
                                  </m:d>
                                </m:e>
                                <m:sub>
                                  <m:r>
                                    <a:rPr lang="en-US" altLang="zh-CN" b="0" i="1" smtClean="0">
                                      <a:solidFill>
                                        <a:schemeClr val="tx1"/>
                                      </a:solidFill>
                                      <a:latin typeface="Cambria Math"/>
                                    </a:rPr>
                                    <m:t>𝑡</m:t>
                                  </m:r>
                                  <m:r>
                                    <a:rPr lang="en-US" altLang="zh-CN" b="0" i="1" smtClean="0">
                                      <a:solidFill>
                                        <a:schemeClr val="tx1"/>
                                      </a:solidFill>
                                      <a:latin typeface="Cambria Math"/>
                                    </a:rPr>
                                    <m:t>=0</m:t>
                                  </m:r>
                                </m:sub>
                              </m:sSub>
                              <m:r>
                                <a:rPr lang="en-US" altLang="zh-CN" b="0" i="1" smtClean="0">
                                  <a:solidFill>
                                    <a:schemeClr val="tx1"/>
                                  </a:solidFill>
                                  <a:latin typeface="Cambria Math"/>
                                </a:rPr>
                                <m:t>=</m:t>
                              </m:r>
                              <m:sSub>
                                <m:sSubPr>
                                  <m:ctrlPr>
                                    <a:rPr lang="en-US" altLang="zh-CN" b="0" i="1" smtClean="0">
                                      <a:solidFill>
                                        <a:schemeClr val="tx1"/>
                                      </a:solidFill>
                                      <a:latin typeface="Cambria Math"/>
                                    </a:rPr>
                                  </m:ctrlPr>
                                </m:sSubPr>
                                <m:e>
                                  <m:r>
                                    <m:rPr>
                                      <m:sty m:val="p"/>
                                    </m:rPr>
                                    <a:rPr lang="en-US" altLang="zh-CN" i="1">
                                      <a:solidFill>
                                        <a:schemeClr val="tx1"/>
                                      </a:solidFill>
                                      <a:latin typeface="Cambria Math"/>
                                    </a:rPr>
                                    <m:t>u</m:t>
                                  </m:r>
                                </m:e>
                                <m:sub>
                                  <m:r>
                                    <a:rPr lang="en-US" altLang="zh-CN" b="0" i="1" smtClean="0">
                                      <a:solidFill>
                                        <a:schemeClr val="tx1"/>
                                      </a:solidFill>
                                      <a:latin typeface="Cambria Math"/>
                                    </a:rPr>
                                    <m:t>0</m:t>
                                  </m:r>
                                </m:sub>
                              </m:sSub>
                            </m:e>
                          </m:eqArr>
                        </m:e>
                      </m:d>
                    </m:oMath>
                  </m:oMathPara>
                </a14:m>
                <a:endParaRPr lang="zh-CN" altLang="en-US" dirty="0">
                  <a:solidFill>
                    <a:schemeClr val="tx1"/>
                  </a:solidFill>
                </a:endParaRPr>
              </a:p>
            </p:txBody>
          </p:sp>
        </mc:Choice>
        <mc:Fallback xmlns="">
          <p:sp>
            <p:nvSpPr>
              <p:cNvPr id="9" name="文本框 17"/>
              <p:cNvSpPr txBox="1">
                <a:spLocks noRot="1" noChangeAspect="1" noMove="1" noResize="1" noEditPoints="1" noAdjustHandles="1" noChangeArrowheads="1" noChangeShapeType="1" noTextEdit="1"/>
              </p:cNvSpPr>
              <p:nvPr/>
            </p:nvSpPr>
            <p:spPr>
              <a:xfrm>
                <a:off x="3675085" y="1982807"/>
                <a:ext cx="2259401" cy="1025665"/>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7271001" y="2320704"/>
                <a:ext cx="1262461" cy="428131"/>
              </a:xfrm>
              <a:prstGeom prst="rect">
                <a:avLst/>
              </a:prstGeom>
            </p:spPr>
            <p:txBody>
              <a:bodyPr wrap="none">
                <a:spAutoFit/>
              </a:bodyPr>
              <a:lstStyle/>
              <a:p>
                <a14:m>
                  <m:oMathPara xmlns:m="http://schemas.openxmlformats.org/officeDocument/2006/math" xmlns="">
                    <m:oMathParaPr>
                      <m:jc m:val="centerGroup"/>
                    </m:oMathParaPr>
                    <m:oMath xmlns:m="http://schemas.openxmlformats.org/officeDocument/2006/math">
                      <m:sSubSup>
                        <m:sSubSupPr>
                          <m:ctrlPr>
                            <a:rPr lang="en-US" altLang="zh-CN" i="1" dirty="0" smtClean="0">
                              <a:solidFill>
                                <a:schemeClr val="tx1"/>
                              </a:solidFill>
                              <a:latin typeface="Cambria Math"/>
                            </a:rPr>
                          </m:ctrlPr>
                        </m:sSubSupPr>
                        <m:e>
                          <m:r>
                            <a:rPr lang="en-US" altLang="zh-CN" i="1" dirty="0">
                              <a:solidFill>
                                <a:schemeClr val="tx1"/>
                              </a:solidFill>
                              <a:latin typeface="Cambria Math"/>
                            </a:rPr>
                            <m:t>𝑀</m:t>
                          </m:r>
                        </m:e>
                        <m:sub>
                          <m:r>
                            <a:rPr lang="en-US" altLang="zh-CN" i="1" dirty="0">
                              <a:solidFill>
                                <a:schemeClr val="tx1"/>
                              </a:solidFill>
                              <a:latin typeface="Cambria Math"/>
                            </a:rPr>
                            <m:t>𝑇</m:t>
                          </m:r>
                        </m:sub>
                        <m:sup>
                          <m:r>
                            <a:rPr lang="en-US" altLang="zh-CN" i="1" dirty="0">
                              <a:solidFill>
                                <a:schemeClr val="tx1"/>
                              </a:solidFill>
                              <a:latin typeface="Cambria Math"/>
                            </a:rPr>
                            <m:t>𝑓</m:t>
                          </m:r>
                        </m:sup>
                      </m:sSubSup>
                      <m:d>
                        <m:dPr>
                          <m:ctrlPr>
                            <a:rPr lang="en-US" altLang="zh-CN" i="1" dirty="0">
                              <a:solidFill>
                                <a:schemeClr val="tx1"/>
                              </a:solidFill>
                              <a:latin typeface="Cambria Math"/>
                            </a:rPr>
                          </m:ctrlPr>
                        </m:dPr>
                        <m:e>
                          <m:sSub>
                            <m:sSubPr>
                              <m:ctrlPr>
                                <a:rPr lang="en-US" altLang="zh-CN" i="1" dirty="0">
                                  <a:solidFill>
                                    <a:schemeClr val="tx1"/>
                                  </a:solidFill>
                                  <a:latin typeface="Cambria Math"/>
                                </a:rPr>
                              </m:ctrlPr>
                            </m:sSubPr>
                            <m:e>
                              <m:r>
                                <m:rPr>
                                  <m:sty m:val="p"/>
                                </m:rPr>
                                <a:rPr lang="en-US" altLang="zh-CN" i="1" dirty="0">
                                  <a:solidFill>
                                    <a:schemeClr val="tx1"/>
                                  </a:solidFill>
                                  <a:latin typeface="Cambria Math"/>
                                </a:rPr>
                                <m:t>u</m:t>
                              </m:r>
                            </m:e>
                            <m:sub>
                              <m:r>
                                <a:rPr lang="en-US" altLang="zh-CN" i="1" dirty="0">
                                  <a:solidFill>
                                    <a:schemeClr val="tx1"/>
                                  </a:solidFill>
                                  <a:latin typeface="Cambria Math"/>
                                </a:rPr>
                                <m:t>0</m:t>
                              </m:r>
                            </m:sub>
                          </m:sSub>
                        </m:e>
                      </m:d>
                      <m:d>
                        <m:dPr>
                          <m:ctrlPr>
                            <a:rPr lang="en-US" altLang="zh-CN" i="1" dirty="0">
                              <a:solidFill>
                                <a:schemeClr val="tx1"/>
                              </a:solidFill>
                              <a:latin typeface="Cambria Math"/>
                            </a:rPr>
                          </m:ctrlPr>
                        </m:dPr>
                        <m:e>
                          <m:r>
                            <m:rPr>
                              <m:sty m:val="p"/>
                            </m:rPr>
                            <a:rPr lang="en-US" altLang="zh-CN" i="1" dirty="0">
                              <a:solidFill>
                                <a:schemeClr val="tx1"/>
                              </a:solidFill>
                              <a:latin typeface="Cambria Math"/>
                            </a:rPr>
                            <m:t>f</m:t>
                          </m:r>
                        </m:e>
                      </m:d>
                    </m:oMath>
                  </m:oMathPara>
                </a14:m>
                <a:endParaRPr lang="zh-CN" altLang="en-US" dirty="0">
                  <a:solidFill>
                    <a:schemeClr val="tx1"/>
                  </a:solidFill>
                </a:endParaRPr>
              </a:p>
            </p:txBody>
          </p:sp>
        </mc:Choice>
        <mc:Fallback xmlns="">
          <p:sp>
            <p:nvSpPr>
              <p:cNvPr id="10" name="矩形 9"/>
              <p:cNvSpPr>
                <a:spLocks noRot="1" noChangeAspect="1" noMove="1" noResize="1" noEditPoints="1" noAdjustHandles="1" noChangeArrowheads="1" noChangeShapeType="1" noTextEdit="1"/>
              </p:cNvSpPr>
              <p:nvPr/>
            </p:nvSpPr>
            <p:spPr>
              <a:xfrm>
                <a:off x="7271001" y="2320704"/>
                <a:ext cx="1262461" cy="428131"/>
              </a:xfrm>
              <a:prstGeom prst="rect">
                <a:avLst/>
              </a:prstGeom>
              <a:blipFill rotWithShape="1">
                <a:blip r:embed="rId6"/>
                <a:stretch>
                  <a:fillRect b="-28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3225553" y="4572397"/>
                <a:ext cx="1938066" cy="490614"/>
              </a:xfrm>
              <a:prstGeom prst="rect">
                <a:avLst/>
              </a:prstGeom>
            </p:spPr>
            <p:txBody>
              <a:bodyPr wrap="none">
                <a:spAutoFit/>
              </a:bodyPr>
              <a:lstStyle/>
              <a:p>
                <a14:m>
                  <m:oMathPara xmlns:m="http://schemas.openxmlformats.org/officeDocument/2006/math" xmlns="">
                    <m:oMathParaPr>
                      <m:jc m:val="centerGroup"/>
                    </m:oMathParaPr>
                    <m:oMath xmlns:m="http://schemas.openxmlformats.org/officeDocument/2006/math">
                      <m:sSup>
                        <m:sSupPr>
                          <m:ctrlPr>
                            <a:rPr lang="en-US" altLang="zh-CN" i="1" dirty="0" smtClean="0">
                              <a:solidFill>
                                <a:schemeClr val="tx1"/>
                              </a:solidFill>
                              <a:latin typeface="Cambria Math"/>
                            </a:rPr>
                          </m:ctrlPr>
                        </m:sSupPr>
                        <m:e>
                          <m:r>
                            <m:rPr>
                              <m:sty m:val="p"/>
                            </m:rPr>
                            <a:rPr lang="en-US" altLang="zh-CN" i="1" dirty="0">
                              <a:solidFill>
                                <a:schemeClr val="tx1"/>
                              </a:solidFill>
                              <a:latin typeface="Cambria Math"/>
                            </a:rPr>
                            <m:t>f</m:t>
                          </m:r>
                        </m:e>
                        <m:sup>
                          <m:r>
                            <a:rPr lang="en-US" altLang="zh-CN" i="1" dirty="0">
                              <a:solidFill>
                                <a:schemeClr val="tx1"/>
                              </a:solidFill>
                              <a:latin typeface="Cambria Math"/>
                            </a:rPr>
                            <m:t>∗</m:t>
                          </m:r>
                        </m:sup>
                      </m:sSup>
                      <m:r>
                        <a:rPr lang="en-US" altLang="zh-CN" b="0" i="1" dirty="0" smtClean="0">
                          <a:solidFill>
                            <a:schemeClr val="tx1"/>
                          </a:solidFill>
                          <a:latin typeface="Cambria Math"/>
                        </a:rPr>
                        <m:t>=</m:t>
                      </m:r>
                      <m:r>
                        <a:rPr lang="en-US" altLang="zh-CN" b="0" i="1" dirty="0" smtClean="0">
                          <a:solidFill>
                            <a:schemeClr val="tx1"/>
                          </a:solidFill>
                          <a:latin typeface="Cambria Math"/>
                        </a:rPr>
                        <m:t>𝑎𝑟𝑔</m:t>
                      </m:r>
                      <m:func>
                        <m:funcPr>
                          <m:ctrlPr>
                            <a:rPr lang="en-US" altLang="zh-CN" i="1" dirty="0" smtClean="0">
                              <a:solidFill>
                                <a:schemeClr val="tx1"/>
                              </a:solidFill>
                              <a:latin typeface="Cambria Math"/>
                            </a:rPr>
                          </m:ctrlPr>
                        </m:funcPr>
                        <m:fName>
                          <m:limLow>
                            <m:limLowPr>
                              <m:ctrlPr>
                                <a:rPr lang="en-US" altLang="zh-CN" i="1" dirty="0" smtClean="0">
                                  <a:solidFill>
                                    <a:schemeClr val="tx1"/>
                                  </a:solidFill>
                                  <a:latin typeface="Cambria Math"/>
                                </a:rPr>
                              </m:ctrlPr>
                            </m:limLowPr>
                            <m:e>
                              <m:r>
                                <m:rPr>
                                  <m:sty m:val="p"/>
                                </m:rPr>
                                <a:rPr lang="en-US" altLang="zh-CN" i="0" dirty="0" smtClean="0">
                                  <a:solidFill>
                                    <a:schemeClr val="tx1"/>
                                  </a:solidFill>
                                  <a:latin typeface="Cambria Math"/>
                                </a:rPr>
                                <m:t>min</m:t>
                              </m:r>
                            </m:e>
                            <m:lim>
                              <m:r>
                                <a:rPr lang="en-US" altLang="zh-CN" b="0" i="1" dirty="0" smtClean="0">
                                  <a:solidFill>
                                    <a:schemeClr val="tx1"/>
                                  </a:solidFill>
                                  <a:latin typeface="Cambria Math"/>
                                </a:rPr>
                                <m:t>𝑓</m:t>
                              </m:r>
                            </m:lim>
                          </m:limLow>
                        </m:fName>
                        <m:e>
                          <m:r>
                            <m:rPr>
                              <m:sty m:val="p"/>
                            </m:rPr>
                            <a:rPr lang="en-US" altLang="zh-CN" i="1">
                              <a:solidFill>
                                <a:schemeClr val="tx1"/>
                              </a:solidFill>
                              <a:latin typeface="Cambria Math"/>
                            </a:rPr>
                            <m:t>J</m:t>
                          </m:r>
                          <m:r>
                            <m:rPr>
                              <m:nor/>
                            </m:rPr>
                            <a:rPr lang="en-US" altLang="zh-CN" dirty="0">
                              <a:solidFill>
                                <a:schemeClr val="tx1"/>
                              </a:solidFill>
                            </a:rPr>
                            <m:t>(</m:t>
                          </m:r>
                          <m:r>
                            <m:rPr>
                              <m:nor/>
                            </m:rPr>
                            <a:rPr lang="en-US" altLang="zh-CN" dirty="0">
                              <a:solidFill>
                                <a:schemeClr val="tx1"/>
                              </a:solidFill>
                            </a:rPr>
                            <m:t>f</m:t>
                          </m:r>
                          <m:r>
                            <m:rPr>
                              <m:nor/>
                            </m:rPr>
                            <a:rPr lang="en-US" altLang="zh-CN" dirty="0">
                              <a:solidFill>
                                <a:schemeClr val="tx1"/>
                              </a:solidFill>
                            </a:rPr>
                            <m:t>)</m:t>
                          </m:r>
                        </m:e>
                      </m:func>
                    </m:oMath>
                  </m:oMathPara>
                </a14:m>
                <a:endParaRPr lang="zh-CN" altLang="en-US" dirty="0">
                  <a:solidFill>
                    <a:schemeClr val="tx1"/>
                  </a:solidFill>
                </a:endParaRPr>
              </a:p>
            </p:txBody>
          </p:sp>
        </mc:Choice>
        <mc:Fallback xmlns="">
          <p:sp>
            <p:nvSpPr>
              <p:cNvPr id="11" name="矩形 10"/>
              <p:cNvSpPr>
                <a:spLocks noRot="1" noChangeAspect="1" noMove="1" noResize="1" noEditPoints="1" noAdjustHandles="1" noChangeArrowheads="1" noChangeShapeType="1" noTextEdit="1"/>
              </p:cNvSpPr>
              <p:nvPr/>
            </p:nvSpPr>
            <p:spPr>
              <a:xfrm>
                <a:off x="3225553" y="4572397"/>
                <a:ext cx="1938066" cy="490614"/>
              </a:xfrm>
              <a:prstGeom prst="rect">
                <a:avLst/>
              </a:prstGeom>
              <a:blipFill rotWithShape="1">
                <a:blip r:embed="rId7"/>
                <a:stretch>
                  <a:fillRect b="-4938"/>
                </a:stretch>
              </a:blipFill>
            </p:spPr>
            <p:txBody>
              <a:bodyPr/>
              <a:lstStyle/>
              <a:p>
                <a:r>
                  <a:rPr lang="zh-CN" altLang="en-US">
                    <a:noFill/>
                  </a:rPr>
                  <a:t> </a:t>
                </a:r>
              </a:p>
            </p:txBody>
          </p:sp>
        </mc:Fallback>
      </mc:AlternateContent>
      <p:sp>
        <p:nvSpPr>
          <p:cNvPr id="13" name="右箭头 12"/>
          <p:cNvSpPr/>
          <p:nvPr/>
        </p:nvSpPr>
        <p:spPr bwMode="auto">
          <a:xfrm>
            <a:off x="2615127" y="2413754"/>
            <a:ext cx="792136" cy="262166"/>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effectLst/>
              <a:ea typeface="宋体" pitchFamily="2" charset="-122"/>
            </a:endParaRPr>
          </a:p>
        </p:txBody>
      </p:sp>
      <p:sp>
        <p:nvSpPr>
          <p:cNvPr id="14" name="右箭头 13"/>
          <p:cNvSpPr/>
          <p:nvPr/>
        </p:nvSpPr>
        <p:spPr bwMode="auto">
          <a:xfrm>
            <a:off x="6200874" y="2403140"/>
            <a:ext cx="792136" cy="262166"/>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effectLst/>
              <a:ea typeface="宋体" pitchFamily="2" charset="-122"/>
            </a:endParaRPr>
          </a:p>
        </p:txBody>
      </p:sp>
      <p:sp>
        <p:nvSpPr>
          <p:cNvPr id="15" name="矩形 14"/>
          <p:cNvSpPr/>
          <p:nvPr/>
        </p:nvSpPr>
        <p:spPr>
          <a:xfrm>
            <a:off x="6826616" y="2926386"/>
            <a:ext cx="2857495" cy="644685"/>
          </a:xfrm>
          <a:prstGeom prst="rect">
            <a:avLst/>
          </a:prstGeom>
        </p:spPr>
        <p:txBody>
          <a:bodyPr wrap="square">
            <a:spAutoFit/>
          </a:bodyPr>
          <a:lstStyle/>
          <a:p>
            <a:r>
              <a:rPr lang="en-US" altLang="zh-CN" dirty="0">
                <a:latin typeface="Times New Roman" panose="02020603050405020304" pitchFamily="18" charset="0"/>
                <a:ea typeface="黑体" pitchFamily="49" charset="-122"/>
                <a:cs typeface="Times New Roman" panose="02020603050405020304" pitchFamily="18" charset="0"/>
              </a:rPr>
              <a:t>The </a:t>
            </a:r>
            <a:r>
              <a:rPr lang="en-US" altLang="zh-CN" dirty="0" smtClean="0">
                <a:latin typeface="Times New Roman" panose="02020603050405020304" pitchFamily="18" charset="0"/>
                <a:ea typeface="黑体" pitchFamily="49" charset="-122"/>
                <a:cs typeface="Times New Roman" panose="02020603050405020304" pitchFamily="18" charset="0"/>
              </a:rPr>
              <a:t>nonlinear propagator from 0 to T.</a:t>
            </a:r>
            <a:endParaRPr lang="zh-CN" altLang="en-US" dirty="0">
              <a:latin typeface="Times New Roman" panose="02020603050405020304" pitchFamily="18" charset="0"/>
              <a:cs typeface="Times New Roman" panose="02020603050405020304" pitchFamily="18" charset="0"/>
            </a:endParaRPr>
          </a:p>
        </p:txBody>
      </p:sp>
      <p:sp>
        <p:nvSpPr>
          <p:cNvPr id="16" name="矩形 15"/>
          <p:cNvSpPr/>
          <p:nvPr/>
        </p:nvSpPr>
        <p:spPr>
          <a:xfrm>
            <a:off x="5090601" y="2054631"/>
            <a:ext cx="894683" cy="449605"/>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7" name="矩形 16"/>
          <p:cNvSpPr/>
          <p:nvPr/>
        </p:nvSpPr>
        <p:spPr>
          <a:xfrm>
            <a:off x="684461" y="1049086"/>
            <a:ext cx="7597657" cy="572464"/>
          </a:xfrm>
          <a:prstGeom prst="rect">
            <a:avLst/>
          </a:prstGeom>
        </p:spPr>
        <p:txBody>
          <a:bodyPr wrap="none">
            <a:spAutoFit/>
          </a:bodyPr>
          <a:lstStyle/>
          <a:p>
            <a:pPr>
              <a:lnSpc>
                <a:spcPct val="130000"/>
              </a:lnSpc>
            </a:pPr>
            <a:r>
              <a:rPr lang="en-US" altLang="zh-CN" sz="2400" b="1" dirty="0" smtClean="0">
                <a:solidFill>
                  <a:srgbClr val="0033CC"/>
                </a:solidFill>
                <a:latin typeface="Times New Roman" panose="02020603050405020304" pitchFamily="18" charset="0"/>
                <a:ea typeface="黑体" pitchFamily="49" charset="-122"/>
                <a:cs typeface="Times New Roman" panose="02020603050405020304" pitchFamily="18" charset="0"/>
              </a:rPr>
              <a:t>The Optimal Forcing Vector (OFV) approach</a:t>
            </a:r>
            <a:r>
              <a:rPr lang="zh-CN" altLang="en-US" sz="1200" b="1" dirty="0" smtClean="0">
                <a:solidFill>
                  <a:schemeClr val="bg1">
                    <a:lumMod val="50000"/>
                  </a:schemeClr>
                </a:solidFill>
                <a:latin typeface="Times New Roman" panose="02020603050405020304" pitchFamily="18" charset="0"/>
                <a:ea typeface="黑体" pitchFamily="49" charset="-122"/>
                <a:cs typeface="Times New Roman" panose="02020603050405020304" pitchFamily="18" charset="0"/>
              </a:rPr>
              <a:t>（</a:t>
            </a:r>
            <a:r>
              <a:rPr lang="en-US" altLang="zh-CN" sz="1200" b="1" dirty="0" err="1" smtClean="0">
                <a:solidFill>
                  <a:schemeClr val="bg1">
                    <a:lumMod val="50000"/>
                  </a:schemeClr>
                </a:solidFill>
                <a:latin typeface="Times New Roman" panose="02020603050405020304" pitchFamily="18" charset="0"/>
                <a:ea typeface="黑体" pitchFamily="49" charset="-122"/>
                <a:cs typeface="Times New Roman" panose="02020603050405020304" pitchFamily="18" charset="0"/>
              </a:rPr>
              <a:t>Duan</a:t>
            </a:r>
            <a:r>
              <a:rPr lang="en-US" altLang="zh-CN" sz="1200" b="1" dirty="0" smtClean="0">
                <a:solidFill>
                  <a:schemeClr val="bg1">
                    <a:lumMod val="50000"/>
                  </a:schemeClr>
                </a:solidFill>
                <a:latin typeface="Times New Roman" panose="02020603050405020304" pitchFamily="18" charset="0"/>
                <a:ea typeface="黑体" pitchFamily="49" charset="-122"/>
                <a:cs typeface="Times New Roman" panose="02020603050405020304" pitchFamily="18" charset="0"/>
              </a:rPr>
              <a:t> et al., 2014</a:t>
            </a:r>
            <a:r>
              <a:rPr lang="zh-CN" altLang="en-US" sz="1200" b="1" dirty="0" smtClean="0">
                <a:solidFill>
                  <a:schemeClr val="bg1">
                    <a:lumMod val="50000"/>
                  </a:schemeClr>
                </a:solidFill>
                <a:latin typeface="Times New Roman" panose="02020603050405020304" pitchFamily="18" charset="0"/>
                <a:ea typeface="黑体" pitchFamily="49" charset="-122"/>
                <a:cs typeface="Times New Roman" panose="02020603050405020304" pitchFamily="18" charset="0"/>
              </a:rPr>
              <a:t>）</a:t>
            </a:r>
            <a:r>
              <a:rPr lang="en-US" altLang="zh-CN" sz="1200" b="1" dirty="0" smtClean="0">
                <a:solidFill>
                  <a:schemeClr val="bg1">
                    <a:lumMod val="50000"/>
                  </a:schemeClr>
                </a:solidFill>
                <a:latin typeface="Times New Roman" panose="02020603050405020304" pitchFamily="18" charset="0"/>
                <a:ea typeface="黑体" pitchFamily="49" charset="-122"/>
                <a:cs typeface="Times New Roman" panose="02020603050405020304" pitchFamily="18" charset="0"/>
              </a:rPr>
              <a:t>:</a:t>
            </a:r>
          </a:p>
        </p:txBody>
      </p:sp>
      <p:sp>
        <p:nvSpPr>
          <p:cNvPr id="2" name="TextBox 1"/>
          <p:cNvSpPr txBox="1"/>
          <p:nvPr/>
        </p:nvSpPr>
        <p:spPr>
          <a:xfrm>
            <a:off x="1548557" y="5292477"/>
            <a:ext cx="7556107" cy="461665"/>
          </a:xfrm>
          <a:prstGeom prst="rect">
            <a:avLst/>
          </a:prstGeom>
          <a:noFill/>
        </p:spPr>
        <p:txBody>
          <a:bodyPr wrap="none" rtlCol="0">
            <a:spAutoFit/>
          </a:bodyPr>
          <a:lstStyle/>
          <a:p>
            <a:r>
              <a:rPr lang="en-US" altLang="zh-CN" sz="2400" b="1" dirty="0" smtClean="0">
                <a:solidFill>
                  <a:srgbClr val="0033CC"/>
                </a:solidFill>
                <a:latin typeface="Times New Roman" panose="02020603050405020304" pitchFamily="18" charset="0"/>
                <a:cs typeface="Times New Roman" panose="02020603050405020304" pitchFamily="18" charset="0"/>
              </a:rPr>
              <a:t>The OFV makes model simulation closest to observation</a:t>
            </a:r>
            <a:endParaRPr lang="zh-CN" altLang="en-US" sz="24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380054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6563" y="1328738"/>
            <a:ext cx="864235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矩形 3"/>
          <p:cNvSpPr>
            <a:spLocks noChangeArrowheads="1"/>
          </p:cNvSpPr>
          <p:nvPr/>
        </p:nvSpPr>
        <p:spPr bwMode="auto">
          <a:xfrm>
            <a:off x="323850" y="3924300"/>
            <a:ext cx="9182100"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kumimoji="0" lang="en-US" altLang="zh-CN" b="1">
                <a:solidFill>
                  <a:srgbClr val="0000CC"/>
                </a:solidFill>
                <a:latin typeface="Times New Roman" pitchFamily="18" charset="0"/>
                <a:cs typeface="Times New Roman" pitchFamily="18" charset="0"/>
              </a:rPr>
              <a:t>They present their largest errors for SSTA in localized regions: </a:t>
            </a:r>
            <a:r>
              <a:rPr kumimoji="0" lang="en-US" altLang="zh-CN" b="1">
                <a:solidFill>
                  <a:srgbClr val="FF0000"/>
                </a:solidFill>
                <a:latin typeface="Times New Roman" pitchFamily="18" charset="0"/>
                <a:cs typeface="Times New Roman" pitchFamily="18" charset="0"/>
              </a:rPr>
              <a:t>the tropical central and eastern Pacific</a:t>
            </a:r>
            <a:r>
              <a:rPr kumimoji="0" lang="en-US" altLang="zh-CN" b="1">
                <a:solidFill>
                  <a:srgbClr val="0000CC"/>
                </a:solidFill>
                <a:latin typeface="Times New Roman" pitchFamily="18" charset="0"/>
                <a:cs typeface="Times New Roman" pitchFamily="18" charset="0"/>
              </a:rPr>
              <a:t>. </a:t>
            </a:r>
          </a:p>
          <a:p>
            <a:endParaRPr kumimoji="0" lang="en-US" altLang="zh-CN" b="1">
              <a:solidFill>
                <a:srgbClr val="0000CC"/>
              </a:solidFill>
              <a:latin typeface="Times New Roman" pitchFamily="18" charset="0"/>
              <a:cs typeface="Times New Roman" pitchFamily="18" charset="0"/>
            </a:endParaRPr>
          </a:p>
          <a:p>
            <a:r>
              <a:rPr kumimoji="0" lang="en-US" altLang="zh-CN" b="1">
                <a:solidFill>
                  <a:srgbClr val="0000CC"/>
                </a:solidFill>
                <a:latin typeface="Times New Roman" pitchFamily="18" charset="0"/>
                <a:cs typeface="Times New Roman" pitchFamily="18" charset="0"/>
              </a:rPr>
              <a:t>Point</a:t>
            </a:r>
            <a:r>
              <a:rPr kumimoji="0" lang="zh-CN" altLang="en-US" b="1">
                <a:solidFill>
                  <a:srgbClr val="0000CC"/>
                </a:solidFill>
                <a:latin typeface="Times New Roman" pitchFamily="18" charset="0"/>
                <a:cs typeface="Times New Roman" pitchFamily="18" charset="0"/>
              </a:rPr>
              <a:t>：</a:t>
            </a:r>
            <a:r>
              <a:rPr kumimoji="0" lang="en-US" altLang="zh-CN" b="1">
                <a:solidFill>
                  <a:srgbClr val="0000CC"/>
                </a:solidFill>
                <a:latin typeface="Times New Roman" pitchFamily="18" charset="0"/>
                <a:cs typeface="Times New Roman" pitchFamily="18" charset="0"/>
              </a:rPr>
              <a:t>These regions represent </a:t>
            </a:r>
            <a:r>
              <a:rPr kumimoji="0" lang="en-US" altLang="zh-CN" b="1">
                <a:solidFill>
                  <a:srgbClr val="FF0000"/>
                </a:solidFill>
                <a:latin typeface="Times New Roman" pitchFamily="18" charset="0"/>
                <a:cs typeface="Times New Roman" pitchFamily="18" charset="0"/>
              </a:rPr>
              <a:t>sensitive areas for targeting observation (optimal observational locations)</a:t>
            </a:r>
            <a:r>
              <a:rPr kumimoji="0" lang="en-US" altLang="zh-CN" b="1">
                <a:solidFill>
                  <a:srgbClr val="0000CC"/>
                </a:solidFill>
                <a:latin typeface="Times New Roman" pitchFamily="18" charset="0"/>
                <a:cs typeface="Times New Roman" pitchFamily="18" charset="0"/>
              </a:rPr>
              <a:t> for advancing both EP- and CP-El Niño events forecasting skill beyond spring. </a:t>
            </a:r>
          </a:p>
        </p:txBody>
      </p:sp>
      <p:sp>
        <p:nvSpPr>
          <p:cNvPr id="43011" name="文本框 1"/>
          <p:cNvSpPr txBox="1">
            <a:spLocks noChangeArrowheads="1"/>
          </p:cNvSpPr>
          <p:nvPr/>
        </p:nvSpPr>
        <p:spPr bwMode="auto">
          <a:xfrm>
            <a:off x="1620838" y="107950"/>
            <a:ext cx="6262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71500" indent="-571500">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pPr>
              <a:buFont typeface="Wingdings" pitchFamily="2" charset="2"/>
              <a:buChar char="Ø"/>
            </a:pPr>
            <a:r>
              <a:rPr lang="en-US" altLang="zh-CN" sz="3600" b="1">
                <a:solidFill>
                  <a:srgbClr val="FFFF00"/>
                </a:solidFill>
                <a:latin typeface="Times New Roman" pitchFamily="18" charset="0"/>
                <a:cs typeface="Times New Roman" pitchFamily="18" charset="0"/>
              </a:rPr>
              <a:t>Implication and Discussion</a:t>
            </a:r>
            <a:endParaRPr lang="zh-CN" altLang="en-US" sz="3600" b="1">
              <a:solidFill>
                <a:srgbClr val="FFFF00"/>
              </a:solidFill>
              <a:latin typeface="Times New Roman" pitchFamily="18" charset="0"/>
              <a:cs typeface="Times New Roman" pitchFamily="18" charset="0"/>
            </a:endParaRPr>
          </a:p>
        </p:txBody>
      </p:sp>
      <p:sp>
        <p:nvSpPr>
          <p:cNvPr id="43012" name="矩形 4"/>
          <p:cNvSpPr>
            <a:spLocks noChangeArrowheads="1"/>
          </p:cNvSpPr>
          <p:nvPr/>
        </p:nvSpPr>
        <p:spPr bwMode="auto">
          <a:xfrm>
            <a:off x="757238" y="2047875"/>
            <a:ext cx="1871662" cy="2159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endParaRPr kumimoji="0" lang="zh-CN" altLang="en-US" sz="1800"/>
          </a:p>
        </p:txBody>
      </p:sp>
      <p:sp>
        <p:nvSpPr>
          <p:cNvPr id="43013" name="矩形 2"/>
          <p:cNvSpPr>
            <a:spLocks noChangeArrowheads="1"/>
          </p:cNvSpPr>
          <p:nvPr/>
        </p:nvSpPr>
        <p:spPr bwMode="auto">
          <a:xfrm>
            <a:off x="323850" y="1044575"/>
            <a:ext cx="92170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pPr algn="ctr">
              <a:buFont typeface="Arial" pitchFamily="34" charset="0"/>
              <a:buNone/>
            </a:pPr>
            <a:r>
              <a:rPr kumimoji="0" lang="en-US" altLang="zh-CN" sz="2800" b="1">
                <a:solidFill>
                  <a:srgbClr val="0000CC"/>
                </a:solidFill>
                <a:latin typeface="Times New Roman" pitchFamily="18" charset="0"/>
                <a:cs typeface="Times New Roman" pitchFamily="18" charset="0"/>
              </a:rPr>
              <a:t>The most sensitive initial errors for EP- and CP-El Nino</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282473" y="2373740"/>
            <a:ext cx="5607617" cy="2483023"/>
            <a:chOff x="265683" y="2379799"/>
            <a:chExt cx="5274310" cy="2489361"/>
          </a:xfrm>
        </p:grpSpPr>
        <p:pic>
          <p:nvPicPr>
            <p:cNvPr id="3" name="图片 2"/>
            <p:cNvPicPr/>
            <p:nvPr/>
          </p:nvPicPr>
          <p:blipFill>
            <a:blip r:embed="rId3"/>
            <a:stretch>
              <a:fillRect/>
            </a:stretch>
          </p:blipFill>
          <p:spPr>
            <a:xfrm>
              <a:off x="265683" y="2406630"/>
              <a:ext cx="5274310" cy="2462530"/>
            </a:xfrm>
            <a:prstGeom prst="rect">
              <a:avLst/>
            </a:prstGeom>
          </p:spPr>
        </p:pic>
        <p:sp>
          <p:nvSpPr>
            <p:cNvPr id="21" name="矩形 20"/>
            <p:cNvSpPr/>
            <p:nvPr/>
          </p:nvSpPr>
          <p:spPr>
            <a:xfrm>
              <a:off x="755576" y="2379799"/>
              <a:ext cx="315318" cy="230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3208396" y="2406630"/>
              <a:ext cx="315318" cy="176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p:cNvPicPr/>
          <p:nvPr/>
        </p:nvPicPr>
        <p:blipFill>
          <a:blip r:embed="rId4"/>
          <a:stretch>
            <a:fillRect/>
          </a:stretch>
        </p:blipFill>
        <p:spPr>
          <a:xfrm>
            <a:off x="6009303" y="2175760"/>
            <a:ext cx="3215457" cy="1962756"/>
          </a:xfrm>
          <a:prstGeom prst="rect">
            <a:avLst/>
          </a:prstGeom>
        </p:spPr>
      </p:pic>
      <p:cxnSp>
        <p:nvCxnSpPr>
          <p:cNvPr id="4" name="直接箭头连接符 3"/>
          <p:cNvCxnSpPr/>
          <p:nvPr/>
        </p:nvCxnSpPr>
        <p:spPr>
          <a:xfrm>
            <a:off x="3727606" y="2976836"/>
            <a:ext cx="1837404" cy="64482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3574488" y="3299246"/>
            <a:ext cx="1837404" cy="60957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497939" y="204757"/>
            <a:ext cx="7112522" cy="400110"/>
          </a:xfrm>
          <a:prstGeom prst="rect">
            <a:avLst/>
          </a:prstGeom>
        </p:spPr>
        <p:txBody>
          <a:bodyPr wrap="square">
            <a:spAutoFit/>
          </a:bodyPr>
          <a:lstStyle/>
          <a:p>
            <a:pPr algn="ctr"/>
            <a:r>
              <a:rPr lang="en-US" altLang="zh-CN" sz="2000" b="1" dirty="0" smtClean="0">
                <a:solidFill>
                  <a:schemeClr val="bg1"/>
                </a:solidFill>
              </a:rPr>
              <a:t>Target observation for two types </a:t>
            </a:r>
            <a:r>
              <a:rPr lang="en-US" altLang="zh-CN" sz="2000" b="1" dirty="0">
                <a:solidFill>
                  <a:schemeClr val="bg1"/>
                </a:solidFill>
              </a:rPr>
              <a:t>of El Niño events </a:t>
            </a:r>
            <a:endParaRPr lang="zh-CN" altLang="en-US" sz="2000" b="1" dirty="0">
              <a:solidFill>
                <a:schemeClr val="bg1"/>
              </a:solidFill>
            </a:endParaRPr>
          </a:p>
        </p:txBody>
      </p:sp>
      <p:sp>
        <p:nvSpPr>
          <p:cNvPr id="13" name="矩形 12"/>
          <p:cNvSpPr/>
          <p:nvPr/>
        </p:nvSpPr>
        <p:spPr>
          <a:xfrm>
            <a:off x="956441" y="988127"/>
            <a:ext cx="2679548" cy="923330"/>
          </a:xfrm>
          <a:prstGeom prst="rect">
            <a:avLst/>
          </a:prstGeom>
          <a:ln>
            <a:solidFill>
              <a:schemeClr val="tx1"/>
            </a:solidFill>
          </a:ln>
        </p:spPr>
        <p:txBody>
          <a:bodyPr wrap="square">
            <a:spAutoFit/>
          </a:bodyPr>
          <a:lstStyle/>
          <a:p>
            <a:pPr algn="ctr"/>
            <a:r>
              <a:rPr lang="en-US" altLang="zh-CN" b="1" dirty="0" smtClean="0">
                <a:ea typeface="微软雅黑" panose="020B0503020204020204" pitchFamily="34" charset="-122"/>
              </a:rPr>
              <a:t>Additional observations in certain area</a:t>
            </a:r>
            <a:endParaRPr lang="en-US" altLang="zh-CN" b="1" dirty="0">
              <a:ea typeface="微软雅黑" panose="020B0503020204020204" pitchFamily="34" charset="-122"/>
            </a:endParaRPr>
          </a:p>
        </p:txBody>
      </p:sp>
      <p:sp>
        <p:nvSpPr>
          <p:cNvPr id="14" name="矩形 13"/>
          <p:cNvSpPr/>
          <p:nvPr/>
        </p:nvSpPr>
        <p:spPr>
          <a:xfrm>
            <a:off x="5473393" y="1116379"/>
            <a:ext cx="2373314" cy="644685"/>
          </a:xfrm>
          <a:prstGeom prst="rect">
            <a:avLst/>
          </a:prstGeom>
          <a:ln>
            <a:solidFill>
              <a:schemeClr val="tx1"/>
            </a:solidFill>
          </a:ln>
        </p:spPr>
        <p:txBody>
          <a:bodyPr wrap="square">
            <a:spAutoFit/>
          </a:bodyPr>
          <a:lstStyle/>
          <a:p>
            <a:pPr algn="ctr"/>
            <a:r>
              <a:rPr lang="en-US" altLang="zh-CN" b="1" dirty="0" smtClean="0">
                <a:ea typeface="微软雅黑" panose="020B0503020204020204" pitchFamily="34" charset="-122"/>
              </a:rPr>
              <a:t>Improvement of prediction skills</a:t>
            </a:r>
            <a:endParaRPr lang="en-US" altLang="zh-CN" b="1" dirty="0">
              <a:ea typeface="微软雅黑" panose="020B0503020204020204" pitchFamily="34" charset="-122"/>
            </a:endParaRPr>
          </a:p>
        </p:txBody>
      </p:sp>
      <p:sp>
        <p:nvSpPr>
          <p:cNvPr id="15" name="右箭头 14"/>
          <p:cNvSpPr/>
          <p:nvPr/>
        </p:nvSpPr>
        <p:spPr>
          <a:xfrm rot="10800000" flipH="1">
            <a:off x="4171899" y="1265530"/>
            <a:ext cx="823086" cy="326883"/>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矩形 15"/>
          <p:cNvSpPr/>
          <p:nvPr/>
        </p:nvSpPr>
        <p:spPr>
          <a:xfrm>
            <a:off x="1047506" y="1911952"/>
            <a:ext cx="4119653" cy="644685"/>
          </a:xfrm>
          <a:prstGeom prst="rect">
            <a:avLst/>
          </a:prstGeom>
        </p:spPr>
        <p:txBody>
          <a:bodyPr wrap="square">
            <a:spAutoFit/>
          </a:bodyPr>
          <a:lstStyle/>
          <a:p>
            <a:pPr algn="ctr"/>
            <a:r>
              <a:rPr lang="en-US" altLang="zh-CN" dirty="0"/>
              <a:t> </a:t>
            </a:r>
            <a:r>
              <a:rPr lang="en-US" altLang="zh-CN" dirty="0" smtClean="0"/>
              <a:t>The improvement of prediction skills when target observation in Domain 1-6</a:t>
            </a:r>
            <a:endParaRPr lang="zh-CN" altLang="en-US" dirty="0"/>
          </a:p>
        </p:txBody>
      </p:sp>
      <p:sp>
        <p:nvSpPr>
          <p:cNvPr id="17" name="矩形 16"/>
          <p:cNvSpPr/>
          <p:nvPr/>
        </p:nvSpPr>
        <p:spPr>
          <a:xfrm>
            <a:off x="6698330" y="2077032"/>
            <a:ext cx="2031325" cy="338554"/>
          </a:xfrm>
          <a:prstGeom prst="rect">
            <a:avLst/>
          </a:prstGeom>
        </p:spPr>
        <p:txBody>
          <a:bodyPr wrap="none">
            <a:spAutoFit/>
          </a:bodyPr>
          <a:lstStyle/>
          <a:p>
            <a:r>
              <a:rPr lang="en-US" altLang="zh-CN" sz="1600" dirty="0"/>
              <a:t> 6 equal-sized </a:t>
            </a:r>
            <a:r>
              <a:rPr lang="en-US" altLang="zh-CN" sz="1600" dirty="0" smtClean="0"/>
              <a:t>areas</a:t>
            </a:r>
            <a:endParaRPr lang="zh-CN" altLang="en-US" sz="1600" dirty="0"/>
          </a:p>
        </p:txBody>
      </p:sp>
      <mc:AlternateContent xmlns:mc="http://schemas.openxmlformats.org/markup-compatibility/2006" xmlns:a14="http://schemas.microsoft.com/office/drawing/2010/main">
        <mc:Choice Requires="a14">
          <p:sp>
            <p:nvSpPr>
              <p:cNvPr id="18" name="矩形 17"/>
              <p:cNvSpPr/>
              <p:nvPr/>
            </p:nvSpPr>
            <p:spPr>
              <a:xfrm>
                <a:off x="5932744" y="4207421"/>
                <a:ext cx="1645450" cy="424860"/>
              </a:xfrm>
              <a:prstGeom prst="rect">
                <a:avLst/>
              </a:prstGeom>
            </p:spPr>
            <p:txBody>
              <a:bodyPr wrap="none">
                <a:spAutoFit/>
              </a:bodyPr>
              <a:lstStyle/>
              <a:p>
                <a14:m>
                  <m:oMath xmlns:m="http://schemas.openxmlformats.org/officeDocument/2006/math" xmlns="">
                    <m:r>
                      <a:rPr lang="en-US" altLang="zh-CN" sz="1400" i="1">
                        <a:latin typeface="Cambria Math"/>
                      </a:rPr>
                      <m:t>𝑅</m:t>
                    </m:r>
                    <m:r>
                      <a:rPr lang="en-US" altLang="zh-CN" sz="1400">
                        <a:latin typeface="Cambria Math"/>
                      </a:rPr>
                      <m:t>=</m:t>
                    </m:r>
                    <m:f>
                      <m:fPr>
                        <m:ctrlPr>
                          <a:rPr lang="zh-CN" altLang="zh-CN" sz="1400" i="1">
                            <a:latin typeface="Cambria Math"/>
                          </a:rPr>
                        </m:ctrlPr>
                      </m:fPr>
                      <m:num>
                        <m:sSub>
                          <m:sSubPr>
                            <m:ctrlPr>
                              <a:rPr lang="zh-CN" altLang="zh-CN" sz="1400" i="1">
                                <a:latin typeface="Cambria Math"/>
                              </a:rPr>
                            </m:ctrlPr>
                          </m:sSubPr>
                          <m:e>
                            <m:r>
                              <a:rPr lang="en-US" altLang="zh-CN" sz="1400" i="1">
                                <a:latin typeface="Cambria Math"/>
                              </a:rPr>
                              <m:t>𝐸</m:t>
                            </m:r>
                          </m:e>
                          <m:sub>
                            <m:r>
                              <a:rPr lang="en-US" altLang="zh-CN" sz="1400" i="1">
                                <a:latin typeface="Cambria Math"/>
                              </a:rPr>
                              <m:t>𝑐</m:t>
                            </m:r>
                          </m:sub>
                        </m:sSub>
                        <m:r>
                          <a:rPr lang="en-US" altLang="zh-CN" sz="1400" i="1">
                            <a:latin typeface="Cambria Math"/>
                          </a:rPr>
                          <m:t>−</m:t>
                        </m:r>
                        <m:sSub>
                          <m:sSubPr>
                            <m:ctrlPr>
                              <a:rPr lang="zh-CN" altLang="zh-CN" sz="1400" i="1">
                                <a:latin typeface="Cambria Math"/>
                              </a:rPr>
                            </m:ctrlPr>
                          </m:sSubPr>
                          <m:e>
                            <m:r>
                              <a:rPr lang="en-US" altLang="zh-CN" sz="1400" i="1">
                                <a:latin typeface="Cambria Math"/>
                              </a:rPr>
                              <m:t>𝐸</m:t>
                            </m:r>
                          </m:e>
                          <m:sub>
                            <m:r>
                              <a:rPr lang="en-US" altLang="zh-CN" sz="1400" i="1">
                                <a:latin typeface="Cambria Math"/>
                              </a:rPr>
                              <m:t>𝑢</m:t>
                            </m:r>
                          </m:sub>
                        </m:sSub>
                      </m:num>
                      <m:den>
                        <m:sSub>
                          <m:sSubPr>
                            <m:ctrlPr>
                              <a:rPr lang="zh-CN" altLang="zh-CN" sz="1400" i="1">
                                <a:latin typeface="Cambria Math"/>
                              </a:rPr>
                            </m:ctrlPr>
                          </m:sSubPr>
                          <m:e>
                            <m:r>
                              <a:rPr lang="en-US" altLang="zh-CN" sz="1400" i="1">
                                <a:latin typeface="Cambria Math"/>
                              </a:rPr>
                              <m:t>𝐸</m:t>
                            </m:r>
                          </m:e>
                          <m:sub>
                            <m:r>
                              <a:rPr lang="en-US" altLang="zh-CN" sz="1400" i="1">
                                <a:latin typeface="Cambria Math"/>
                              </a:rPr>
                              <m:t>𝑐</m:t>
                            </m:r>
                          </m:sub>
                        </m:sSub>
                      </m:den>
                    </m:f>
                    <m:r>
                      <a:rPr lang="en-US" altLang="zh-CN" sz="1400" i="1">
                        <a:latin typeface="Cambria Math"/>
                      </a:rPr>
                      <m:t>×100%</m:t>
                    </m:r>
                  </m:oMath>
                </a14:m>
                <a:r>
                  <a:rPr lang="en-US" altLang="zh-CN" sz="1400" dirty="0"/>
                  <a:t>,</a:t>
                </a:r>
                <a:endParaRPr lang="zh-CN" altLang="en-US" sz="1400" dirty="0"/>
              </a:p>
            </p:txBody>
          </p:sp>
        </mc:Choice>
        <mc:Fallback xmlns="">
          <p:sp>
            <p:nvSpPr>
              <p:cNvPr id="18" name="矩形 17"/>
              <p:cNvSpPr>
                <a:spLocks noRot="1" noChangeAspect="1" noMove="1" noResize="1" noEditPoints="1" noAdjustHandles="1" noChangeArrowheads="1" noChangeShapeType="1" noTextEdit="1"/>
              </p:cNvSpPr>
              <p:nvPr/>
            </p:nvSpPr>
            <p:spPr>
              <a:xfrm>
                <a:off x="5580112" y="4218162"/>
                <a:ext cx="1628651" cy="429028"/>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矩形 18"/>
              <p:cNvSpPr/>
              <p:nvPr/>
            </p:nvSpPr>
            <p:spPr>
              <a:xfrm>
                <a:off x="7617032" y="4111917"/>
                <a:ext cx="1956754" cy="530723"/>
              </a:xfrm>
              <a:prstGeom prst="rect">
                <a:avLst/>
              </a:prstGeom>
            </p:spPr>
            <p:txBody>
              <a:bodyPr wrap="none">
                <a:spAutoFit/>
              </a:bodyPr>
              <a:lstStyle/>
              <a:p>
                <a14:m>
                  <m:oMath xmlns:m="http://schemas.openxmlformats.org/officeDocument/2006/math" xmlns="">
                    <m:r>
                      <a:rPr lang="en-US" altLang="zh-CN" sz="1400" i="1">
                        <a:latin typeface="Cambria Math"/>
                      </a:rPr>
                      <m:t>𝐸</m:t>
                    </m:r>
                    <m:r>
                      <a:rPr lang="en-US" altLang="zh-CN" sz="1400">
                        <a:latin typeface="Cambria Math"/>
                      </a:rPr>
                      <m:t>=</m:t>
                    </m:r>
                    <m:sSub>
                      <m:sSubPr>
                        <m:ctrlPr>
                          <a:rPr lang="zh-CN" altLang="zh-CN" sz="1400" i="1">
                            <a:latin typeface="Cambria Math"/>
                          </a:rPr>
                        </m:ctrlPr>
                      </m:sSubPr>
                      <m:e>
                        <m:d>
                          <m:dPr>
                            <m:begChr m:val="‖"/>
                            <m:endChr m:val="‖"/>
                            <m:ctrlPr>
                              <a:rPr lang="zh-CN" altLang="zh-CN" sz="1400" i="1">
                                <a:latin typeface="Cambria Math"/>
                              </a:rPr>
                            </m:ctrlPr>
                          </m:dPr>
                          <m:e>
                            <m:sSup>
                              <m:sSupPr>
                                <m:ctrlPr>
                                  <a:rPr lang="zh-CN" altLang="zh-CN" sz="1400" b="1" i="1">
                                    <a:latin typeface="Cambria Math"/>
                                  </a:rPr>
                                </m:ctrlPr>
                              </m:sSupPr>
                              <m:e>
                                <m:r>
                                  <a:rPr lang="en-US" altLang="zh-CN" sz="1400" b="1" i="1">
                                    <a:latin typeface="Cambria Math"/>
                                  </a:rPr>
                                  <m:t>𝑻</m:t>
                                </m:r>
                              </m:e>
                              <m:sup>
                                <m:r>
                                  <a:rPr lang="en-US" altLang="zh-CN" sz="1400" b="1" i="1">
                                    <a:latin typeface="Cambria Math"/>
                                  </a:rPr>
                                  <m:t>′</m:t>
                                </m:r>
                              </m:sup>
                            </m:sSup>
                          </m:e>
                        </m:d>
                      </m:e>
                      <m:sub>
                        <m:r>
                          <a:rPr lang="en-US" altLang="zh-CN" sz="1400">
                            <a:latin typeface="Cambria Math"/>
                          </a:rPr>
                          <m:t>2</m:t>
                        </m:r>
                      </m:sub>
                    </m:sSub>
                    <m:r>
                      <a:rPr lang="en-US" altLang="zh-CN" sz="1400">
                        <a:latin typeface="Cambria Math"/>
                      </a:rPr>
                      <m:t>=</m:t>
                    </m:r>
                    <m:rad>
                      <m:radPr>
                        <m:degHide m:val="on"/>
                        <m:ctrlPr>
                          <a:rPr lang="zh-CN" altLang="zh-CN" sz="1400" i="1">
                            <a:latin typeface="Cambria Math"/>
                          </a:rPr>
                        </m:ctrlPr>
                      </m:radPr>
                      <m:deg/>
                      <m:e>
                        <m:nary>
                          <m:naryPr>
                            <m:chr m:val="∑"/>
                            <m:limLoc m:val="subSup"/>
                            <m:supHide m:val="on"/>
                            <m:ctrlPr>
                              <a:rPr lang="zh-CN" altLang="zh-CN" sz="1400" i="1">
                                <a:latin typeface="Cambria Math"/>
                              </a:rPr>
                            </m:ctrlPr>
                          </m:naryPr>
                          <m:sub>
                            <m:r>
                              <m:rPr>
                                <m:sty m:val="p"/>
                              </m:rPr>
                              <a:rPr lang="en-US" altLang="zh-CN" sz="1400">
                                <a:latin typeface="Cambria Math"/>
                              </a:rPr>
                              <m:t>i</m:t>
                            </m:r>
                            <m:r>
                              <a:rPr lang="en-US" altLang="zh-CN" sz="1400">
                                <a:latin typeface="Cambria Math"/>
                              </a:rPr>
                              <m:t>, </m:t>
                            </m:r>
                            <m:r>
                              <m:rPr>
                                <m:sty m:val="p"/>
                              </m:rPr>
                              <a:rPr lang="en-US" altLang="zh-CN" sz="1400">
                                <a:latin typeface="Cambria Math"/>
                              </a:rPr>
                              <m:t>j</m:t>
                            </m:r>
                          </m:sub>
                          <m:sup/>
                          <m:e>
                            <m:sSup>
                              <m:sSupPr>
                                <m:ctrlPr>
                                  <a:rPr lang="zh-CN" altLang="zh-CN" sz="1400" i="1">
                                    <a:latin typeface="Cambria Math"/>
                                  </a:rPr>
                                </m:ctrlPr>
                              </m:sSupPr>
                              <m:e>
                                <m:sSubSup>
                                  <m:sSubSupPr>
                                    <m:ctrlPr>
                                      <a:rPr lang="zh-CN" altLang="zh-CN" sz="1400" i="1">
                                        <a:latin typeface="Cambria Math"/>
                                      </a:rPr>
                                    </m:ctrlPr>
                                  </m:sSubSupPr>
                                  <m:e>
                                    <m:r>
                                      <m:rPr>
                                        <m:sty m:val="p"/>
                                      </m:rPr>
                                      <a:rPr lang="en-US" altLang="zh-CN" sz="1400">
                                        <a:latin typeface="Cambria Math"/>
                                      </a:rPr>
                                      <m:t>T</m:t>
                                    </m:r>
                                  </m:e>
                                  <m:sub>
                                    <m:r>
                                      <m:rPr>
                                        <m:sty m:val="p"/>
                                      </m:rPr>
                                      <a:rPr lang="en-US" altLang="zh-CN" sz="1400">
                                        <a:latin typeface="Cambria Math"/>
                                      </a:rPr>
                                      <m:t>i</m:t>
                                    </m:r>
                                    <m:r>
                                      <a:rPr lang="en-US" altLang="zh-CN" sz="1400">
                                        <a:latin typeface="Cambria Math"/>
                                      </a:rPr>
                                      <m:t>, </m:t>
                                    </m:r>
                                    <m:r>
                                      <m:rPr>
                                        <m:sty m:val="p"/>
                                      </m:rPr>
                                      <a:rPr lang="en-US" altLang="zh-CN" sz="1400">
                                        <a:latin typeface="Cambria Math"/>
                                      </a:rPr>
                                      <m:t>j</m:t>
                                    </m:r>
                                  </m:sub>
                                  <m:sup>
                                    <m:r>
                                      <a:rPr lang="en-US" altLang="zh-CN" sz="1400" i="1">
                                        <a:latin typeface="Cambria Math"/>
                                      </a:rPr>
                                      <m:t>′</m:t>
                                    </m:r>
                                  </m:sup>
                                </m:sSubSup>
                              </m:e>
                              <m:sup>
                                <m:r>
                                  <a:rPr lang="en-US" altLang="zh-CN" sz="1400" i="1">
                                    <a:latin typeface="Cambria Math"/>
                                  </a:rPr>
                                  <m:t>2</m:t>
                                </m:r>
                              </m:sup>
                            </m:sSup>
                          </m:e>
                        </m:nary>
                      </m:e>
                    </m:rad>
                  </m:oMath>
                </a14:m>
                <a:r>
                  <a:rPr lang="en-US" altLang="zh-CN" sz="1400" dirty="0" smtClean="0"/>
                  <a:t>.</a:t>
                </a:r>
                <a:endParaRPr lang="zh-CN" altLang="en-US" sz="1400" dirty="0"/>
              </a:p>
            </p:txBody>
          </p:sp>
        </mc:Choice>
        <mc:Fallback xmlns="">
          <p:sp>
            <p:nvSpPr>
              <p:cNvPr id="19" name="矩形 18"/>
              <p:cNvSpPr>
                <a:spLocks noRot="1" noChangeAspect="1" noMove="1" noResize="1" noEditPoints="1" noAdjustHandles="1" noChangeArrowheads="1" noChangeShapeType="1" noTextEdit="1"/>
              </p:cNvSpPr>
              <p:nvPr/>
            </p:nvSpPr>
            <p:spPr>
              <a:xfrm>
                <a:off x="7164288" y="4122413"/>
                <a:ext cx="1916871" cy="530723"/>
              </a:xfrm>
              <a:prstGeom prst="rect">
                <a:avLst/>
              </a:prstGeom>
              <a:blipFill rotWithShape="1">
                <a:blip r:embed="rId6"/>
                <a:stretch>
                  <a:fillRect/>
                </a:stretch>
              </a:blipFill>
            </p:spPr>
            <p:txBody>
              <a:bodyPr/>
              <a:lstStyle/>
              <a:p>
                <a:r>
                  <a:rPr lang="zh-CN" altLang="en-US">
                    <a:noFill/>
                  </a:rPr>
                  <a:t> </a:t>
                </a:r>
              </a:p>
            </p:txBody>
          </p:sp>
        </mc:Fallback>
      </mc:AlternateContent>
      <p:sp>
        <p:nvSpPr>
          <p:cNvPr id="20" name="矩形 19"/>
          <p:cNvSpPr/>
          <p:nvPr/>
        </p:nvSpPr>
        <p:spPr>
          <a:xfrm>
            <a:off x="1138569" y="4856762"/>
            <a:ext cx="7779957" cy="1197273"/>
          </a:xfrm>
          <a:prstGeom prst="rect">
            <a:avLst/>
          </a:prstGeom>
        </p:spPr>
        <p:txBody>
          <a:bodyPr wrap="square">
            <a:spAutoFit/>
          </a:bodyPr>
          <a:lstStyle/>
          <a:p>
            <a:pPr marL="285750" indent="-285750">
              <a:buFont typeface="Arial" panose="020B0604020202020204" pitchFamily="34" charset="0"/>
              <a:buChar char="•"/>
            </a:pPr>
            <a:r>
              <a:rPr lang="en-US" altLang="zh-CN" dirty="0" smtClean="0"/>
              <a:t>The eastern tropical Pacific and the western tropical Pacific are the most important in target observation of two types of </a:t>
            </a:r>
            <a:r>
              <a:rPr lang="en-US" altLang="zh-CN" dirty="0"/>
              <a:t>El Niño events </a:t>
            </a:r>
            <a:r>
              <a:rPr lang="en-US" altLang="zh-CN" dirty="0" smtClean="0"/>
              <a:t>;</a:t>
            </a:r>
          </a:p>
          <a:p>
            <a:pPr marL="285750" indent="-285750">
              <a:buFont typeface="Arial" panose="020B0604020202020204" pitchFamily="34" charset="0"/>
              <a:buChar char="•"/>
            </a:pPr>
            <a:r>
              <a:rPr lang="en-US" altLang="zh-CN" dirty="0" smtClean="0"/>
              <a:t>The </a:t>
            </a:r>
            <a:r>
              <a:rPr lang="en-US" altLang="zh-CN" dirty="0"/>
              <a:t>sensitive areas for targeting observation of two types of El Niño events </a:t>
            </a:r>
            <a:r>
              <a:rPr lang="en-US" altLang="zh-CN" dirty="0" smtClean="0"/>
              <a:t>vary with </a:t>
            </a:r>
            <a:r>
              <a:rPr lang="en-US" altLang="zh-CN" dirty="0"/>
              <a:t>the start </a:t>
            </a:r>
            <a:r>
              <a:rPr lang="en-US" altLang="zh-CN" dirty="0" smtClean="0"/>
              <a:t>months.</a:t>
            </a:r>
          </a:p>
        </p:txBody>
      </p:sp>
      <p:sp>
        <p:nvSpPr>
          <p:cNvPr id="24" name="矩形 23"/>
          <p:cNvSpPr/>
          <p:nvPr/>
        </p:nvSpPr>
        <p:spPr>
          <a:xfrm>
            <a:off x="1798585" y="6149606"/>
            <a:ext cx="6430914" cy="368392"/>
          </a:xfrm>
          <a:prstGeom prst="rect">
            <a:avLst/>
          </a:prstGeom>
        </p:spPr>
        <p:txBody>
          <a:bodyPr wrap="square">
            <a:spAutoFit/>
          </a:bodyPr>
          <a:lstStyle/>
          <a:p>
            <a:r>
              <a:rPr lang="en-US" altLang="zh-CN" b="1" dirty="0">
                <a:ea typeface="微软雅黑" panose="020B0503020204020204" pitchFamily="34" charset="-122"/>
              </a:rPr>
              <a:t>Westward	 Jan (0) </a:t>
            </a:r>
            <a:r>
              <a:rPr lang="zh-CN" altLang="en-US" b="1" dirty="0">
                <a:ea typeface="微软雅黑" panose="020B0503020204020204" pitchFamily="34" charset="-122"/>
              </a:rPr>
              <a:t>→</a:t>
            </a:r>
            <a:r>
              <a:rPr lang="en-US" altLang="zh-CN" b="1" dirty="0">
                <a:ea typeface="微软雅黑" panose="020B0503020204020204" pitchFamily="34" charset="-122"/>
              </a:rPr>
              <a:t>April (0)</a:t>
            </a:r>
            <a:r>
              <a:rPr lang="zh-CN" altLang="en-US" b="1" dirty="0">
                <a:ea typeface="微软雅黑" panose="020B0503020204020204" pitchFamily="34" charset="-122"/>
              </a:rPr>
              <a:t> →</a:t>
            </a:r>
            <a:r>
              <a:rPr lang="en-US" altLang="zh-CN" b="1" dirty="0">
                <a:ea typeface="微软雅黑" panose="020B0503020204020204" pitchFamily="34" charset="-122"/>
              </a:rPr>
              <a:t> July (0) </a:t>
            </a:r>
            <a:r>
              <a:rPr lang="zh-CN" altLang="en-US" b="1" dirty="0">
                <a:ea typeface="微软雅黑" panose="020B0503020204020204" pitchFamily="34" charset="-122"/>
              </a:rPr>
              <a:t>→ </a:t>
            </a:r>
            <a:r>
              <a:rPr lang="en-US" altLang="zh-CN" b="1" dirty="0">
                <a:ea typeface="微软雅黑" panose="020B0503020204020204" pitchFamily="34" charset="-122"/>
              </a:rPr>
              <a:t>Oct (0)</a:t>
            </a:r>
            <a:endParaRPr lang="zh-CN" altLang="en-US" dirty="0"/>
          </a:p>
        </p:txBody>
      </p:sp>
    </p:spTree>
    <p:extLst>
      <p:ext uri="{BB962C8B-B14F-4D97-AF65-F5344CB8AC3E}">
        <p14:creationId xmlns:p14="http://schemas.microsoft.com/office/powerpoint/2010/main" val="3308023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矩形 6"/>
          <p:cNvSpPr>
            <a:spLocks noChangeArrowheads="1"/>
          </p:cNvSpPr>
          <p:nvPr/>
        </p:nvSpPr>
        <p:spPr bwMode="auto">
          <a:xfrm>
            <a:off x="-434975" y="131763"/>
            <a:ext cx="103378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pPr algn="ctr">
              <a:buFont typeface="Wingdings" pitchFamily="2" charset="2"/>
              <a:buChar char="Ø"/>
            </a:pPr>
            <a:r>
              <a:rPr lang="en-US" altLang="zh-CN" sz="3200" b="1">
                <a:solidFill>
                  <a:srgbClr val="FFFF00"/>
                </a:solidFill>
                <a:cs typeface="Arial" pitchFamily="34" charset="0"/>
              </a:rPr>
              <a:t>Results-CESM</a:t>
            </a:r>
          </a:p>
        </p:txBody>
      </p:sp>
      <p:cxnSp>
        <p:nvCxnSpPr>
          <p:cNvPr id="13" name="直接箭头连接符 12"/>
          <p:cNvCxnSpPr/>
          <p:nvPr/>
        </p:nvCxnSpPr>
        <p:spPr>
          <a:xfrm>
            <a:off x="6278563" y="3340100"/>
            <a:ext cx="534987" cy="952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47107" name="Picture 1" descr="C:\Users\hjy\AppData\Roaming\Tencent\Users\765270589\QQ\WinTemp\RichOle\H4@YC~Y__`X03MJ4TG[)Y9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1811338"/>
            <a:ext cx="5237162" cy="321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Box 3"/>
          <p:cNvSpPr txBox="1">
            <a:spLocks noChangeArrowheads="1"/>
          </p:cNvSpPr>
          <p:nvPr/>
        </p:nvSpPr>
        <p:spPr bwMode="auto">
          <a:xfrm>
            <a:off x="1951038" y="1336675"/>
            <a:ext cx="2138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kumimoji="0" lang="en-US" altLang="zh-CN" sz="2000" b="1">
                <a:solidFill>
                  <a:srgbClr val="0000CC"/>
                </a:solidFill>
                <a:latin typeface="Times New Roman" pitchFamily="18" charset="0"/>
                <a:cs typeface="Times New Roman" pitchFamily="18" charset="0"/>
              </a:rPr>
              <a:t>CNOP-like errors</a:t>
            </a:r>
            <a:endParaRPr kumimoji="0" lang="zh-CN" altLang="en-US" sz="2000" b="1">
              <a:solidFill>
                <a:srgbClr val="0000CC"/>
              </a:solidFill>
              <a:latin typeface="Times New Roman" pitchFamily="18" charset="0"/>
              <a:cs typeface="Times New Roman" pitchFamily="18" charset="0"/>
            </a:endParaRPr>
          </a:p>
        </p:txBody>
      </p:sp>
      <p:pic>
        <p:nvPicPr>
          <p:cNvPr id="10" name="图片 9"/>
          <p:cNvPicPr>
            <a:picLocks noChangeAspect="1" noChangeArrowheads="1"/>
          </p:cNvPicPr>
          <p:nvPr/>
        </p:nvPicPr>
        <p:blipFill>
          <a:blip r:embed="rId4">
            <a:extLst>
              <a:ext uri="{28A0092B-C50C-407E-A947-70E740481C1C}">
                <a14:useLocalDpi xmlns:a14="http://schemas.microsoft.com/office/drawing/2010/main" val="0"/>
              </a:ext>
            </a:extLst>
          </a:blip>
          <a:srcRect l="50281" t="40086" r="7216" b="31770"/>
          <a:stretch>
            <a:fillRect/>
          </a:stretch>
        </p:blipFill>
        <p:spPr bwMode="auto">
          <a:xfrm>
            <a:off x="6086475" y="1839913"/>
            <a:ext cx="3444875"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noChangeArrowheads="1"/>
          </p:cNvPicPr>
          <p:nvPr/>
        </p:nvPicPr>
        <p:blipFill>
          <a:blip r:embed="rId5">
            <a:extLst>
              <a:ext uri="{28A0092B-C50C-407E-A947-70E740481C1C}">
                <a14:useLocalDpi xmlns:a14="http://schemas.microsoft.com/office/drawing/2010/main" val="0"/>
              </a:ext>
            </a:extLst>
          </a:blip>
          <a:srcRect l="50189" t="40170" r="6261" b="31535"/>
          <a:stretch>
            <a:fillRect/>
          </a:stretch>
        </p:blipFill>
        <p:spPr bwMode="auto">
          <a:xfrm>
            <a:off x="6086475" y="4210050"/>
            <a:ext cx="3444875"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2"/>
          <p:cNvSpPr txBox="1">
            <a:spLocks noChangeArrowheads="1"/>
          </p:cNvSpPr>
          <p:nvPr/>
        </p:nvSpPr>
        <p:spPr bwMode="auto">
          <a:xfrm>
            <a:off x="6162675" y="1839913"/>
            <a:ext cx="1301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pPr>
              <a:spcBef>
                <a:spcPct val="50000"/>
              </a:spcBef>
            </a:pPr>
            <a:r>
              <a:rPr kumimoji="0" lang="en-US" altLang="zh-CN" sz="1600">
                <a:solidFill>
                  <a:srgbClr val="0000CC"/>
                </a:solidFill>
                <a:ea typeface="黑体" pitchFamily="2" charset="-122"/>
              </a:rPr>
              <a:t>El Niño</a:t>
            </a:r>
            <a:endParaRPr kumimoji="0" lang="zh-CN" altLang="en-US" sz="1600">
              <a:solidFill>
                <a:srgbClr val="0000CC"/>
              </a:solidFill>
              <a:ea typeface="黑体" pitchFamily="2" charset="-122"/>
            </a:endParaRPr>
          </a:p>
        </p:txBody>
      </p:sp>
      <p:sp>
        <p:nvSpPr>
          <p:cNvPr id="15" name="Text Box 22"/>
          <p:cNvSpPr txBox="1">
            <a:spLocks noChangeArrowheads="1"/>
          </p:cNvSpPr>
          <p:nvPr/>
        </p:nvSpPr>
        <p:spPr bwMode="auto">
          <a:xfrm>
            <a:off x="6111875" y="4210050"/>
            <a:ext cx="1301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pPr>
              <a:spcBef>
                <a:spcPct val="50000"/>
              </a:spcBef>
            </a:pPr>
            <a:r>
              <a:rPr kumimoji="0" lang="en-US" altLang="zh-CN" sz="1600">
                <a:solidFill>
                  <a:srgbClr val="0033CC"/>
                </a:solidFill>
                <a:ea typeface="黑体" pitchFamily="2" charset="-122"/>
              </a:rPr>
              <a:t>La Niña</a:t>
            </a:r>
            <a:endParaRPr kumimoji="0" lang="zh-CN" altLang="en-US" sz="1600">
              <a:solidFill>
                <a:srgbClr val="0033CC"/>
              </a:solidFill>
              <a:ea typeface="黑体" pitchFamily="2" charset="-122"/>
            </a:endParaRPr>
          </a:p>
        </p:txBody>
      </p:sp>
      <p:sp>
        <p:nvSpPr>
          <p:cNvPr id="47113" name="TextBox 4"/>
          <p:cNvSpPr txBox="1">
            <a:spLocks noChangeArrowheads="1"/>
          </p:cNvSpPr>
          <p:nvPr/>
        </p:nvSpPr>
        <p:spPr bwMode="auto">
          <a:xfrm>
            <a:off x="6570663" y="1266825"/>
            <a:ext cx="25733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pPr algn="ctr"/>
            <a:r>
              <a:rPr kumimoji="0" lang="en-US" altLang="zh-CN" sz="1800" b="1">
                <a:solidFill>
                  <a:srgbClr val="0000CC"/>
                </a:solidFill>
                <a:latin typeface="Times New Roman" pitchFamily="18" charset="0"/>
                <a:cs typeface="Times New Roman" pitchFamily="18" charset="0"/>
              </a:rPr>
              <a:t>Optimal precursors </a:t>
            </a:r>
          </a:p>
          <a:p>
            <a:pPr algn="ctr"/>
            <a:r>
              <a:rPr kumimoji="0" lang="en-US" altLang="zh-CN" sz="1800" b="1">
                <a:solidFill>
                  <a:srgbClr val="0000CC"/>
                </a:solidFill>
                <a:latin typeface="Times New Roman" pitchFamily="18" charset="0"/>
                <a:cs typeface="Times New Roman" pitchFamily="18" charset="0"/>
              </a:rPr>
              <a:t>for El Nino and La Nina</a:t>
            </a:r>
            <a:endParaRPr kumimoji="0" lang="zh-CN" altLang="en-US" sz="1800" b="1">
              <a:solidFill>
                <a:srgbClr val="0000CC"/>
              </a:solidFill>
              <a:latin typeface="Times New Roman" pitchFamily="18" charset="0"/>
              <a:cs typeface="Times New Roman" pitchFamily="18" charset="0"/>
            </a:endParaRPr>
          </a:p>
        </p:txBody>
      </p:sp>
      <p:graphicFrame>
        <p:nvGraphicFramePr>
          <p:cNvPr id="17" name="表格 16"/>
          <p:cNvGraphicFramePr>
            <a:graphicFrameLocks noGrp="1"/>
          </p:cNvGraphicFramePr>
          <p:nvPr/>
        </p:nvGraphicFramePr>
        <p:xfrm>
          <a:off x="128588" y="5418138"/>
          <a:ext cx="2959100" cy="1142598"/>
        </p:xfrm>
        <a:graphic>
          <a:graphicData uri="http://schemas.openxmlformats.org/drawingml/2006/table">
            <a:tbl>
              <a:tblPr/>
              <a:tblGrid>
                <a:gridCol w="1268412"/>
                <a:gridCol w="1690688"/>
              </a:tblGrid>
              <a:tr h="411163">
                <a:tc>
                  <a:txBody>
                    <a:bodyPr/>
                    <a:lstStyle>
                      <a:lvl1pPr eaLnBrk="0" hangingPunct="0">
                        <a:spcBef>
                          <a:spcPct val="20000"/>
                        </a:spcBef>
                        <a:buFont typeface="Arial" pitchFamily="34" charset="0"/>
                        <a:defRPr kumimoji="1"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kumimoji="1"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kumimoji="1"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kumimoji="1">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kumimoji="1">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b="1" i="0" u="none" strike="noStrike" cap="none" normalizeH="0" baseline="0" smtClean="0">
                          <a:ln>
                            <a:noFill/>
                          </a:ln>
                          <a:solidFill>
                            <a:srgbClr val="0033CC"/>
                          </a:solidFill>
                          <a:effectLst/>
                          <a:latin typeface="Arial" pitchFamily="34" charset="0"/>
                          <a:ea typeface="宋体" pitchFamily="2" charset="-122"/>
                          <a:cs typeface="Arial" pitchFamily="34" charset="0"/>
                        </a:rPr>
                        <a:t>El Niño</a:t>
                      </a:r>
                      <a:endParaRPr kumimoji="0" lang="zh-CN" altLang="en-US" sz="1400" b="1" i="0" u="none" strike="noStrike" cap="none" normalizeH="0" baseline="0" smtClean="0">
                        <a:ln>
                          <a:noFill/>
                        </a:ln>
                        <a:solidFill>
                          <a:srgbClr val="0033CC"/>
                        </a:solidFill>
                        <a:effectLst/>
                        <a:latin typeface="Arial" pitchFamily="34" charset="0"/>
                        <a:ea typeface="黑体" pitchFamily="2" charset="-122"/>
                      </a:endParaRPr>
                    </a:p>
                  </a:txBody>
                  <a:tcPr marL="97235" marR="97235" marT="45653" marB="45653" horzOverflow="overflow">
                    <a:lnL>
                      <a:noFill/>
                    </a:lnL>
                    <a:lnR>
                      <a:noFill/>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kumimoji="1"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kumimoji="1"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kumimoji="1">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kumimoji="1">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33CC"/>
                          </a:solidFill>
                          <a:effectLst/>
                          <a:latin typeface="Arial" pitchFamily="34" charset="0"/>
                          <a:ea typeface="宋体" pitchFamily="2" charset="-122"/>
                          <a:cs typeface="Arial" pitchFamily="34" charset="0"/>
                        </a:rPr>
                        <a:t>CNOP error</a:t>
                      </a:r>
                      <a:endParaRPr kumimoji="0" lang="zh-CN" altLang="en-US" sz="1400" b="1" i="0" u="none" strike="noStrike" cap="none" normalizeH="0" baseline="0" smtClean="0">
                        <a:ln>
                          <a:noFill/>
                        </a:ln>
                        <a:solidFill>
                          <a:srgbClr val="0033CC"/>
                        </a:solidFill>
                        <a:effectLst/>
                        <a:latin typeface="Arial" pitchFamily="34" charset="0"/>
                        <a:ea typeface="黑体" pitchFamily="2" charset="-122"/>
                      </a:endParaRPr>
                    </a:p>
                  </a:txBody>
                  <a:tcPr marL="97235" marR="97235" marT="45653" marB="45653" horzOverflow="overflow">
                    <a:lnL>
                      <a:noFill/>
                    </a:lnL>
                    <a:lnR>
                      <a:noFill/>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lnTlToBr>
                      <a:noFill/>
                    </a:lnTlToBr>
                    <a:lnBlToTr>
                      <a:noFill/>
                    </a:lnBlToTr>
                    <a:noFill/>
                  </a:tcPr>
                </a:tc>
              </a:tr>
              <a:tr h="365125">
                <a:tc rowSpan="2">
                  <a:txBody>
                    <a:bodyPr/>
                    <a:lstStyle>
                      <a:lvl1pPr eaLnBrk="0" hangingPunct="0">
                        <a:spcBef>
                          <a:spcPct val="20000"/>
                        </a:spcBef>
                        <a:buFont typeface="Arial" pitchFamily="34" charset="0"/>
                        <a:defRPr kumimoji="1"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kumimoji="1"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kumimoji="1"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kumimoji="1">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kumimoji="1">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400" b="1" i="0" u="none" strike="noStrike" cap="none" normalizeH="0" baseline="0" smtClean="0">
                        <a:ln>
                          <a:noFill/>
                        </a:ln>
                        <a:solidFill>
                          <a:srgbClr val="0033CC"/>
                        </a:solidFill>
                        <a:effectLst/>
                        <a:latin typeface="Arial" pitchFamily="34" charset="0"/>
                        <a:ea typeface="宋体" pitchFamily="2" charset="-122"/>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33CC"/>
                          </a:solidFill>
                          <a:effectLst/>
                          <a:latin typeface="Arial" pitchFamily="34" charset="0"/>
                          <a:ea typeface="宋体" pitchFamily="2" charset="-122"/>
                          <a:cs typeface="Arial" pitchFamily="34" charset="0"/>
                        </a:rPr>
                        <a:t>E-type2</a:t>
                      </a:r>
                    </a:p>
                  </a:txBody>
                  <a:tcPr marL="97235" marR="97235" marT="45653" marB="45653" horzOverflow="overflow">
                    <a:lnL>
                      <a:noFill/>
                    </a:lnL>
                    <a:lnR>
                      <a:noFill/>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kumimoji="1"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kumimoji="1"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kumimoji="1">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kumimoji="1">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200" b="1" i="0" u="none" strike="noStrike" cap="none" normalizeH="0" baseline="0" smtClean="0">
                          <a:ln>
                            <a:noFill/>
                          </a:ln>
                          <a:solidFill>
                            <a:srgbClr val="0033CC"/>
                          </a:solidFill>
                          <a:effectLst/>
                          <a:latin typeface="Times New Roman" pitchFamily="18" charset="0"/>
                          <a:ea typeface="宋体" pitchFamily="2" charset="-122"/>
                          <a:cs typeface="Times New Roman" pitchFamily="18" charset="0"/>
                        </a:rPr>
                        <a:t>Whole layer: -0.62</a:t>
                      </a:r>
                      <a:endParaRPr kumimoji="0" lang="zh-CN" altLang="en-US" sz="1200" b="1" i="0" u="none" strike="noStrike" cap="none" normalizeH="0" baseline="0" smtClean="0">
                        <a:ln>
                          <a:noFill/>
                        </a:ln>
                        <a:solidFill>
                          <a:srgbClr val="0033CC"/>
                        </a:solidFill>
                        <a:effectLst/>
                        <a:latin typeface="Times New Roman" pitchFamily="18" charset="0"/>
                        <a:ea typeface="黑体" pitchFamily="2" charset="-122"/>
                      </a:endParaRPr>
                    </a:p>
                  </a:txBody>
                  <a:tcPr marL="97235" marR="97235" marT="45653" marB="45653" horzOverflow="overflow">
                    <a:lnL>
                      <a:noFill/>
                    </a:lnL>
                    <a:lnR>
                      <a:noFill/>
                    </a:lnR>
                    <a:lnT w="19050" cap="flat" cmpd="sng" algn="ctr">
                      <a:solidFill>
                        <a:srgbClr val="00B050"/>
                      </a:solidFill>
                      <a:prstDash val="solid"/>
                      <a:round/>
                      <a:headEnd type="none" w="med" len="med"/>
                      <a:tailEnd type="none" w="med" len="med"/>
                    </a:lnT>
                    <a:lnB>
                      <a:noFill/>
                    </a:lnB>
                    <a:lnTlToBr>
                      <a:noFill/>
                    </a:lnTlToBr>
                    <a:lnBlToTr>
                      <a:noFill/>
                    </a:lnBlToTr>
                    <a:noFill/>
                  </a:tcPr>
                </a:tc>
              </a:tr>
              <a:tr h="365125">
                <a:tc vMerge="1">
                  <a:txBody>
                    <a:bodyPr/>
                    <a:lstStyle/>
                    <a:p>
                      <a:endParaRPr lang="zh-CN" altLang="en-US"/>
                    </a:p>
                  </a:txBody>
                  <a:tcPr/>
                </a:tc>
                <a:tc>
                  <a:txBody>
                    <a:bodyPr/>
                    <a:lstStyle>
                      <a:lvl1pPr eaLnBrk="0" hangingPunct="0">
                        <a:spcBef>
                          <a:spcPct val="20000"/>
                        </a:spcBef>
                        <a:buFont typeface="Arial" pitchFamily="34" charset="0"/>
                        <a:defRPr kumimoji="1"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kumimoji="1"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kumimoji="1"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kumimoji="1">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kumimoji="1">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200" b="1" i="0" u="none" strike="noStrike" cap="none" normalizeH="0" baseline="0" smtClean="0">
                          <a:ln>
                            <a:noFill/>
                          </a:ln>
                          <a:solidFill>
                            <a:srgbClr val="0033CC"/>
                          </a:solidFill>
                          <a:effectLst/>
                          <a:latin typeface="Arial" pitchFamily="34" charset="0"/>
                          <a:ea typeface="宋体" pitchFamily="2" charset="-122"/>
                          <a:cs typeface="Arial" pitchFamily="34" charset="0"/>
                        </a:rPr>
                        <a:t>Section: -0.90</a:t>
                      </a:r>
                    </a:p>
                  </a:txBody>
                  <a:tcPr marL="97235" marR="97235" marT="45653" marB="45653" horzOverflow="overflow">
                    <a:lnL>
                      <a:noFill/>
                    </a:lnL>
                    <a:lnR>
                      <a:noFill/>
                    </a:lnR>
                    <a:lnT>
                      <a:noFill/>
                    </a:lnT>
                    <a:lnB w="19050" cap="flat" cmpd="sng" algn="ctr">
                      <a:solidFill>
                        <a:srgbClr val="00B050"/>
                      </a:solidFill>
                      <a:prstDash val="solid"/>
                      <a:round/>
                      <a:headEnd type="none" w="med" len="med"/>
                      <a:tailEnd type="none" w="med" len="med"/>
                    </a:lnB>
                    <a:lnTlToBr>
                      <a:noFill/>
                    </a:lnTlToBr>
                    <a:lnBlToTr>
                      <a:noFill/>
                    </a:lnBlToTr>
                    <a:noFill/>
                  </a:tcPr>
                </a:tc>
              </a:tr>
            </a:tbl>
          </a:graphicData>
        </a:graphic>
      </p:graphicFrame>
      <p:graphicFrame>
        <p:nvGraphicFramePr>
          <p:cNvPr id="18" name="表格 17"/>
          <p:cNvGraphicFramePr>
            <a:graphicFrameLocks noGrp="1"/>
          </p:cNvGraphicFramePr>
          <p:nvPr/>
        </p:nvGraphicFramePr>
        <p:xfrm>
          <a:off x="3133725" y="5418138"/>
          <a:ext cx="2952750" cy="1142598"/>
        </p:xfrm>
        <a:graphic>
          <a:graphicData uri="http://schemas.openxmlformats.org/drawingml/2006/table">
            <a:tbl>
              <a:tblPr/>
              <a:tblGrid>
                <a:gridCol w="1114425"/>
                <a:gridCol w="1838325"/>
              </a:tblGrid>
              <a:tr h="411163">
                <a:tc>
                  <a:txBody>
                    <a:bodyPr/>
                    <a:lstStyle>
                      <a:lvl1pPr eaLnBrk="0" hangingPunct="0">
                        <a:spcBef>
                          <a:spcPct val="20000"/>
                        </a:spcBef>
                        <a:buFont typeface="Arial" pitchFamily="34" charset="0"/>
                        <a:defRPr kumimoji="1"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kumimoji="1"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kumimoji="1"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kumimoji="1">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kumimoji="1">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b="1" i="0" u="none" strike="noStrike" cap="none" normalizeH="0" baseline="0" smtClean="0">
                          <a:ln>
                            <a:noFill/>
                          </a:ln>
                          <a:solidFill>
                            <a:srgbClr val="0033CC"/>
                          </a:solidFill>
                          <a:effectLst/>
                          <a:latin typeface="Arial" pitchFamily="34" charset="0"/>
                          <a:ea typeface="宋体" pitchFamily="2" charset="-122"/>
                          <a:cs typeface="Arial" pitchFamily="34" charset="0"/>
                        </a:rPr>
                        <a:t>La Niña</a:t>
                      </a:r>
                      <a:endParaRPr kumimoji="0" lang="zh-CN" altLang="en-US" sz="1400" b="1" i="0" u="none" strike="noStrike" cap="none" normalizeH="0" baseline="0" smtClean="0">
                        <a:ln>
                          <a:noFill/>
                        </a:ln>
                        <a:solidFill>
                          <a:srgbClr val="0033CC"/>
                        </a:solidFill>
                        <a:effectLst/>
                        <a:latin typeface="Arial" pitchFamily="34" charset="0"/>
                        <a:ea typeface="黑体" pitchFamily="2" charset="-122"/>
                      </a:endParaRPr>
                    </a:p>
                  </a:txBody>
                  <a:tcPr marL="97251" marR="97251" marT="45653" marB="45653" horzOverflow="overflow">
                    <a:lnL>
                      <a:noFill/>
                    </a:lnL>
                    <a:lnR>
                      <a:noFill/>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kumimoji="1"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kumimoji="1"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kumimoji="1">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kumimoji="1">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33CC"/>
                          </a:solidFill>
                          <a:effectLst/>
                          <a:latin typeface="Arial" pitchFamily="34" charset="0"/>
                          <a:ea typeface="宋体" pitchFamily="2" charset="-122"/>
                          <a:cs typeface="Arial" pitchFamily="34" charset="0"/>
                        </a:rPr>
                        <a:t>CNOP error</a:t>
                      </a:r>
                      <a:endParaRPr kumimoji="0" lang="zh-CN" altLang="en-US" sz="1400" b="1" i="0" u="none" strike="noStrike" cap="none" normalizeH="0" baseline="0" smtClean="0">
                        <a:ln>
                          <a:noFill/>
                        </a:ln>
                        <a:solidFill>
                          <a:srgbClr val="0033CC"/>
                        </a:solidFill>
                        <a:effectLst/>
                        <a:latin typeface="Arial" pitchFamily="34" charset="0"/>
                        <a:ea typeface="黑体" pitchFamily="2" charset="-122"/>
                      </a:endParaRPr>
                    </a:p>
                  </a:txBody>
                  <a:tcPr marL="97251" marR="97251" marT="45653" marB="45653" horzOverflow="overflow">
                    <a:lnL>
                      <a:noFill/>
                    </a:lnL>
                    <a:lnR>
                      <a:noFill/>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lnTlToBr>
                      <a:noFill/>
                    </a:lnTlToBr>
                    <a:lnBlToTr>
                      <a:noFill/>
                    </a:lnBlToTr>
                    <a:noFill/>
                  </a:tcPr>
                </a:tc>
              </a:tr>
              <a:tr h="365125">
                <a:tc rowSpan="2">
                  <a:txBody>
                    <a:bodyPr/>
                    <a:lstStyle>
                      <a:lvl1pPr eaLnBrk="0" hangingPunct="0">
                        <a:spcBef>
                          <a:spcPct val="20000"/>
                        </a:spcBef>
                        <a:buFont typeface="Arial" pitchFamily="34" charset="0"/>
                        <a:defRPr kumimoji="1"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kumimoji="1"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kumimoji="1"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kumimoji="1">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kumimoji="1">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400" b="1" i="0" u="none" strike="noStrike" cap="none" normalizeH="0" baseline="0" smtClean="0">
                        <a:ln>
                          <a:noFill/>
                        </a:ln>
                        <a:solidFill>
                          <a:srgbClr val="0033CC"/>
                        </a:solidFill>
                        <a:effectLst/>
                        <a:latin typeface="Arial" pitchFamily="34" charset="0"/>
                        <a:ea typeface="宋体" pitchFamily="2" charset="-122"/>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33CC"/>
                          </a:solidFill>
                          <a:effectLst/>
                          <a:latin typeface="Arial" pitchFamily="34" charset="0"/>
                          <a:ea typeface="宋体" pitchFamily="2" charset="-122"/>
                          <a:cs typeface="Arial" pitchFamily="34" charset="0"/>
                        </a:rPr>
                        <a:t>L-type2</a:t>
                      </a:r>
                    </a:p>
                  </a:txBody>
                  <a:tcPr marL="97251" marR="97251" marT="45653" marB="45653" horzOverflow="overflow">
                    <a:lnL>
                      <a:noFill/>
                    </a:lnL>
                    <a:lnR>
                      <a:noFill/>
                    </a:lnR>
                    <a:lnT w="19050" cap="flat" cmpd="sng" algn="ctr">
                      <a:solidFill>
                        <a:srgbClr val="00B050"/>
                      </a:solidFill>
                      <a:prstDash val="solid"/>
                      <a:round/>
                      <a:headEnd type="none" w="med" len="med"/>
                      <a:tailEnd type="none" w="med" len="med"/>
                    </a:lnT>
                    <a:lnB w="19050" cap="flat" cmpd="sng" algn="ctr">
                      <a:solidFill>
                        <a:srgbClr val="00B05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kumimoji="1"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kumimoji="1"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kumimoji="1">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kumimoji="1">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200" b="1" i="0" u="none" strike="noStrike" cap="none" normalizeH="0" baseline="0" smtClean="0">
                          <a:ln>
                            <a:noFill/>
                          </a:ln>
                          <a:solidFill>
                            <a:srgbClr val="0033CC"/>
                          </a:solidFill>
                          <a:effectLst/>
                          <a:latin typeface="Times New Roman" pitchFamily="18" charset="0"/>
                          <a:ea typeface="宋体" pitchFamily="2" charset="-122"/>
                          <a:cs typeface="Times New Roman" pitchFamily="18" charset="0"/>
                        </a:rPr>
                        <a:t>Whole layer</a:t>
                      </a:r>
                      <a:r>
                        <a:rPr kumimoji="0" lang="zh-CN" altLang="en-US" sz="1200" b="1" i="0" u="none" strike="noStrike" cap="none" normalizeH="0" baseline="0" smtClean="0">
                          <a:ln>
                            <a:noFill/>
                          </a:ln>
                          <a:solidFill>
                            <a:srgbClr val="0033CC"/>
                          </a:solidFill>
                          <a:effectLst/>
                          <a:latin typeface="Times New Roman" pitchFamily="18" charset="0"/>
                          <a:ea typeface="黑体" pitchFamily="2" charset="-122"/>
                        </a:rPr>
                        <a:t>：</a:t>
                      </a:r>
                      <a:r>
                        <a:rPr kumimoji="0" lang="en-US" altLang="zh-CN" sz="1200" b="1" i="0" u="none" strike="noStrike" cap="none" normalizeH="0" baseline="0" smtClean="0">
                          <a:ln>
                            <a:noFill/>
                          </a:ln>
                          <a:solidFill>
                            <a:srgbClr val="0033CC"/>
                          </a:solidFill>
                          <a:effectLst/>
                          <a:latin typeface="Times New Roman" pitchFamily="18" charset="0"/>
                          <a:ea typeface="宋体" pitchFamily="2" charset="-122"/>
                          <a:cs typeface="Times New Roman" pitchFamily="18" charset="0"/>
                        </a:rPr>
                        <a:t>0.62</a:t>
                      </a:r>
                      <a:endParaRPr kumimoji="0" lang="zh-CN" altLang="en-US" sz="1200" b="1" i="0" u="none" strike="noStrike" cap="none" normalizeH="0" baseline="0" smtClean="0">
                        <a:ln>
                          <a:noFill/>
                        </a:ln>
                        <a:solidFill>
                          <a:srgbClr val="0033CC"/>
                        </a:solidFill>
                        <a:effectLst/>
                        <a:latin typeface="Times New Roman" pitchFamily="18" charset="0"/>
                        <a:ea typeface="黑体" pitchFamily="2" charset="-122"/>
                      </a:endParaRPr>
                    </a:p>
                  </a:txBody>
                  <a:tcPr marL="97251" marR="97251" marT="45653" marB="45653" horzOverflow="overflow">
                    <a:lnL>
                      <a:noFill/>
                    </a:lnL>
                    <a:lnR>
                      <a:noFill/>
                    </a:lnR>
                    <a:lnT w="19050" cap="flat" cmpd="sng" algn="ctr">
                      <a:solidFill>
                        <a:srgbClr val="00B050"/>
                      </a:solidFill>
                      <a:prstDash val="solid"/>
                      <a:round/>
                      <a:headEnd type="none" w="med" len="med"/>
                      <a:tailEnd type="none" w="med" len="med"/>
                    </a:lnT>
                    <a:lnB>
                      <a:noFill/>
                    </a:lnB>
                    <a:lnTlToBr>
                      <a:noFill/>
                    </a:lnTlToBr>
                    <a:lnBlToTr>
                      <a:noFill/>
                    </a:lnBlToTr>
                    <a:noFill/>
                  </a:tcPr>
                </a:tc>
              </a:tr>
              <a:tr h="365125">
                <a:tc vMerge="1">
                  <a:txBody>
                    <a:bodyPr/>
                    <a:lstStyle/>
                    <a:p>
                      <a:endParaRPr lang="zh-CN" altLang="en-US"/>
                    </a:p>
                  </a:txBody>
                  <a:tcPr/>
                </a:tc>
                <a:tc>
                  <a:txBody>
                    <a:bodyPr/>
                    <a:lstStyle>
                      <a:lvl1pPr eaLnBrk="0" hangingPunct="0">
                        <a:spcBef>
                          <a:spcPct val="20000"/>
                        </a:spcBef>
                        <a:buFont typeface="Arial" pitchFamily="34" charset="0"/>
                        <a:defRPr kumimoji="1" sz="28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defRPr kumimoji="1" sz="24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defRPr kumimoji="1" sz="20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defRPr kumimoji="1">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defRPr kumimoji="1">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200" b="1" i="0" u="none" strike="noStrike" cap="none" normalizeH="0" baseline="0" smtClean="0">
                          <a:ln>
                            <a:noFill/>
                          </a:ln>
                          <a:solidFill>
                            <a:srgbClr val="0033CC"/>
                          </a:solidFill>
                          <a:effectLst/>
                          <a:latin typeface="Times New Roman" pitchFamily="18" charset="0"/>
                          <a:ea typeface="宋体" pitchFamily="2" charset="-122"/>
                          <a:cs typeface="Times New Roman" pitchFamily="18" charset="0"/>
                        </a:rPr>
                        <a:t>Section</a:t>
                      </a:r>
                      <a:r>
                        <a:rPr kumimoji="0" lang="zh-CN" altLang="en-US" sz="1200" b="1" i="0" u="none" strike="noStrike" cap="none" normalizeH="0" baseline="0" smtClean="0">
                          <a:ln>
                            <a:noFill/>
                          </a:ln>
                          <a:solidFill>
                            <a:srgbClr val="0033CC"/>
                          </a:solidFill>
                          <a:effectLst/>
                          <a:latin typeface="Times New Roman" pitchFamily="18" charset="0"/>
                          <a:ea typeface="黑体" pitchFamily="2" charset="-122"/>
                        </a:rPr>
                        <a:t>：</a:t>
                      </a:r>
                      <a:r>
                        <a:rPr kumimoji="0" lang="en-US" altLang="zh-CN" sz="1200" b="1" i="0" u="none" strike="noStrike" cap="none" normalizeH="0" baseline="0" smtClean="0">
                          <a:ln>
                            <a:noFill/>
                          </a:ln>
                          <a:solidFill>
                            <a:srgbClr val="0033CC"/>
                          </a:solidFill>
                          <a:effectLst/>
                          <a:latin typeface="Times New Roman" pitchFamily="18" charset="0"/>
                          <a:ea typeface="宋体" pitchFamily="2" charset="-122"/>
                          <a:cs typeface="Times New Roman" pitchFamily="18" charset="0"/>
                        </a:rPr>
                        <a:t>0.94</a:t>
                      </a:r>
                      <a:endParaRPr kumimoji="0" lang="zh-CN" altLang="en-US" sz="1200" b="1" i="0" u="none" strike="noStrike" cap="none" normalizeH="0" baseline="0" smtClean="0">
                        <a:ln>
                          <a:noFill/>
                        </a:ln>
                        <a:solidFill>
                          <a:srgbClr val="0033CC"/>
                        </a:solidFill>
                        <a:effectLst/>
                        <a:latin typeface="Times New Roman" pitchFamily="18" charset="0"/>
                        <a:ea typeface="黑体" pitchFamily="2" charset="-122"/>
                      </a:endParaRPr>
                    </a:p>
                  </a:txBody>
                  <a:tcPr marL="97251" marR="97251" marT="45653" marB="45653" horzOverflow="overflow">
                    <a:lnL>
                      <a:noFill/>
                    </a:lnL>
                    <a:lnR>
                      <a:noFill/>
                    </a:lnR>
                    <a:lnT>
                      <a:noFill/>
                    </a:lnT>
                    <a:lnB w="19050" cap="flat" cmpd="sng" algn="ctr">
                      <a:solidFill>
                        <a:srgbClr val="00B050"/>
                      </a:solidFill>
                      <a:prstDash val="solid"/>
                      <a:round/>
                      <a:headEnd type="none" w="med" len="med"/>
                      <a:tailEnd type="none" w="med" len="med"/>
                    </a:lnB>
                    <a:lnTlToBr>
                      <a:noFill/>
                    </a:lnTlToBr>
                    <a:lnBlToTr>
                      <a:noFill/>
                    </a:lnBlToTr>
                    <a:noFill/>
                  </a:tcPr>
                </a:tc>
              </a:tr>
            </a:tbl>
          </a:graphicData>
        </a:graphic>
      </p:graphicFrame>
      <p:sp>
        <p:nvSpPr>
          <p:cNvPr id="19" name="Text Box 22"/>
          <p:cNvSpPr txBox="1">
            <a:spLocks noChangeArrowheads="1"/>
          </p:cNvSpPr>
          <p:nvPr/>
        </p:nvSpPr>
        <p:spPr bwMode="auto">
          <a:xfrm>
            <a:off x="2257425" y="4835525"/>
            <a:ext cx="1838325" cy="523875"/>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pPr algn="ctr"/>
            <a:r>
              <a:rPr kumimoji="0" lang="en-US" altLang="zh-CN" sz="1400" b="1">
                <a:solidFill>
                  <a:srgbClr val="0033CC"/>
                </a:solidFill>
                <a:ea typeface="黑体" pitchFamily="2" charset="-122"/>
              </a:rPr>
              <a:t>Similarity coefficient</a:t>
            </a:r>
          </a:p>
        </p:txBody>
      </p:sp>
      <p:sp>
        <p:nvSpPr>
          <p:cNvPr id="47133" name="TextBox 5"/>
          <p:cNvSpPr txBox="1">
            <a:spLocks noChangeArrowheads="1"/>
          </p:cNvSpPr>
          <p:nvPr/>
        </p:nvSpPr>
        <p:spPr bwMode="auto">
          <a:xfrm>
            <a:off x="128588" y="742950"/>
            <a:ext cx="9132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kumimoji="0" lang="en-US" altLang="zh-CN" sz="2800" b="1" u="sng">
                <a:solidFill>
                  <a:srgbClr val="0000CC"/>
                </a:solidFill>
                <a:latin typeface="Times New Roman" pitchFamily="18" charset="0"/>
                <a:cs typeface="Times New Roman" pitchFamily="18" charset="0"/>
              </a:rPr>
              <a:t>CNOP-like initial errors and optimal precursor for ENSO </a:t>
            </a:r>
            <a:endParaRPr kumimoji="0" lang="zh-CN" altLang="en-US" sz="2800" b="1" u="sng">
              <a:solidFill>
                <a:srgbClr val="0000CC"/>
              </a:solidFill>
              <a:latin typeface="Times New Roman" pitchFamily="18" charset="0"/>
              <a:cs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500"/>
                                        <p:tgtEl>
                                          <p:spTgt spid="19"/>
                                        </p:tgtEl>
                                      </p:cBhvr>
                                    </p:animEffect>
                                  </p:childTnLst>
                                </p:cTn>
                              </p:par>
                              <p:par>
                                <p:cTn id="21" presetID="22" presetClass="entr" presetSubtype="1"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649" y="2807005"/>
            <a:ext cx="2525959" cy="92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1057" y="2834885"/>
            <a:ext cx="2548245" cy="871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5212" y="2887243"/>
            <a:ext cx="2540816" cy="892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9433" y="3923042"/>
            <a:ext cx="2319066" cy="2061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295" y="3923042"/>
            <a:ext cx="2248178" cy="207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2882383" y="179909"/>
            <a:ext cx="4097853" cy="400110"/>
          </a:xfrm>
          <a:prstGeom prst="rect">
            <a:avLst/>
          </a:prstGeom>
        </p:spPr>
        <p:txBody>
          <a:bodyPr wrap="none">
            <a:spAutoFit/>
          </a:bodyPr>
          <a:lstStyle/>
          <a:p>
            <a:r>
              <a:rPr lang="sv-SE" altLang="zh-CN" sz="2000" b="1" dirty="0" smtClean="0">
                <a:solidFill>
                  <a:schemeClr val="bg1"/>
                </a:solidFill>
              </a:rPr>
              <a:t>Verification of the sensitive area</a:t>
            </a:r>
            <a:endParaRPr lang="zh-CN" altLang="en-US" sz="2000" b="1" dirty="0">
              <a:solidFill>
                <a:schemeClr val="bg1"/>
              </a:solidFill>
            </a:endParaRPr>
          </a:p>
        </p:txBody>
      </p:sp>
      <p:sp>
        <p:nvSpPr>
          <p:cNvPr id="9" name="矩形 8"/>
          <p:cNvSpPr/>
          <p:nvPr/>
        </p:nvSpPr>
        <p:spPr>
          <a:xfrm>
            <a:off x="1497881" y="2271074"/>
            <a:ext cx="792205" cy="369332"/>
          </a:xfrm>
          <a:prstGeom prst="rect">
            <a:avLst/>
          </a:prstGeom>
        </p:spPr>
        <p:txBody>
          <a:bodyPr wrap="none">
            <a:spAutoFit/>
          </a:bodyPr>
          <a:lstStyle/>
          <a:p>
            <a:r>
              <a:rPr lang="en-US" altLang="zh-CN" dirty="0"/>
              <a:t>SA</a:t>
            </a:r>
            <a:r>
              <a:rPr lang="en-US" altLang="zh-CN" baseline="-25000" dirty="0"/>
              <a:t>SST</a:t>
            </a:r>
            <a:endParaRPr lang="zh-CN" altLang="en-US" dirty="0"/>
          </a:p>
        </p:txBody>
      </p:sp>
      <p:sp>
        <p:nvSpPr>
          <p:cNvPr id="10" name="矩形 9"/>
          <p:cNvSpPr/>
          <p:nvPr/>
        </p:nvSpPr>
        <p:spPr>
          <a:xfrm>
            <a:off x="3591099" y="2271074"/>
            <a:ext cx="2467407" cy="369332"/>
          </a:xfrm>
          <a:prstGeom prst="rect">
            <a:avLst/>
          </a:prstGeom>
        </p:spPr>
        <p:txBody>
          <a:bodyPr wrap="none">
            <a:spAutoFit/>
          </a:bodyPr>
          <a:lstStyle/>
          <a:p>
            <a:r>
              <a:rPr lang="en-US" altLang="zh-CN" dirty="0" smtClean="0"/>
              <a:t>The eastern Pacific A</a:t>
            </a:r>
            <a:r>
              <a:rPr lang="en-US" altLang="zh-CN" baseline="-25000" dirty="0" smtClean="0"/>
              <a:t>E</a:t>
            </a:r>
            <a:endParaRPr lang="zh-CN" altLang="en-US" dirty="0"/>
          </a:p>
        </p:txBody>
      </p:sp>
      <p:sp>
        <p:nvSpPr>
          <p:cNvPr id="11" name="矩形 10"/>
          <p:cNvSpPr/>
          <p:nvPr/>
        </p:nvSpPr>
        <p:spPr>
          <a:xfrm>
            <a:off x="6468654" y="2271074"/>
            <a:ext cx="3065326" cy="369332"/>
          </a:xfrm>
          <a:prstGeom prst="rect">
            <a:avLst/>
          </a:prstGeom>
        </p:spPr>
        <p:txBody>
          <a:bodyPr wrap="none">
            <a:spAutoFit/>
          </a:bodyPr>
          <a:lstStyle/>
          <a:p>
            <a:r>
              <a:rPr lang="en-US" altLang="zh-CN" dirty="0" smtClean="0"/>
              <a:t>One of the random areas A</a:t>
            </a:r>
            <a:r>
              <a:rPr lang="en-US" altLang="zh-CN" baseline="-25000" dirty="0" smtClean="0"/>
              <a:t>R</a:t>
            </a:r>
            <a:endParaRPr lang="zh-CN" altLang="en-US" dirty="0"/>
          </a:p>
        </p:txBody>
      </p:sp>
      <p:sp>
        <p:nvSpPr>
          <p:cNvPr id="12" name="矩形 11"/>
          <p:cNvSpPr/>
          <p:nvPr/>
        </p:nvSpPr>
        <p:spPr>
          <a:xfrm>
            <a:off x="450596" y="834582"/>
            <a:ext cx="4480714" cy="677108"/>
          </a:xfrm>
          <a:prstGeom prst="rect">
            <a:avLst/>
          </a:prstGeom>
        </p:spPr>
        <p:txBody>
          <a:bodyPr wrap="none">
            <a:spAutoFit/>
          </a:bodyPr>
          <a:lstStyle/>
          <a:p>
            <a:r>
              <a:rPr lang="sv-SE" altLang="zh-CN" sz="2000" dirty="0" smtClean="0"/>
              <a:t>Control forecast:</a:t>
            </a:r>
          </a:p>
          <a:p>
            <a:r>
              <a:rPr lang="en-US" altLang="zh-CN" dirty="0" smtClean="0"/>
              <a:t>Initial state derived form </a:t>
            </a:r>
            <a:r>
              <a:rPr lang="en-US" altLang="zh-CN" dirty="0" smtClean="0">
                <a:solidFill>
                  <a:schemeClr val="bg1">
                    <a:lumMod val="50000"/>
                  </a:schemeClr>
                </a:solidFill>
              </a:rPr>
              <a:t>Chen et al (1995)</a:t>
            </a:r>
            <a:endParaRPr lang="zh-CN" altLang="en-US" dirty="0">
              <a:solidFill>
                <a:schemeClr val="bg1">
                  <a:lumMod val="50000"/>
                </a:schemeClr>
              </a:solidFill>
            </a:endParaRPr>
          </a:p>
        </p:txBody>
      </p:sp>
      <p:sp>
        <p:nvSpPr>
          <p:cNvPr id="13" name="矩形 12"/>
          <p:cNvSpPr/>
          <p:nvPr/>
        </p:nvSpPr>
        <p:spPr>
          <a:xfrm>
            <a:off x="6085861" y="978231"/>
            <a:ext cx="3070071" cy="1231106"/>
          </a:xfrm>
          <a:prstGeom prst="rect">
            <a:avLst/>
          </a:prstGeom>
        </p:spPr>
        <p:txBody>
          <a:bodyPr wrap="none">
            <a:spAutoFit/>
          </a:bodyPr>
          <a:lstStyle/>
          <a:p>
            <a:r>
              <a:rPr lang="sv-SE" altLang="zh-CN" sz="2000" dirty="0" smtClean="0"/>
              <a:t>Updated forecasts:</a:t>
            </a:r>
          </a:p>
          <a:p>
            <a:r>
              <a:rPr lang="en-US" altLang="zh-CN" dirty="0" smtClean="0"/>
              <a:t>Assimilate “observations” in </a:t>
            </a:r>
          </a:p>
          <a:p>
            <a:r>
              <a:rPr lang="en-US" altLang="zh-CN" dirty="0" smtClean="0">
                <a:solidFill>
                  <a:schemeClr val="bg1">
                    <a:lumMod val="50000"/>
                  </a:schemeClr>
                </a:solidFill>
              </a:rPr>
              <a:t>1</a:t>
            </a:r>
            <a:r>
              <a:rPr lang="zh-CN" altLang="en-US" dirty="0" smtClean="0">
                <a:solidFill>
                  <a:schemeClr val="bg1">
                    <a:lumMod val="50000"/>
                  </a:schemeClr>
                </a:solidFill>
              </a:rPr>
              <a:t>、</a:t>
            </a:r>
            <a:r>
              <a:rPr lang="en-US" altLang="zh-CN" dirty="0" smtClean="0">
                <a:solidFill>
                  <a:schemeClr val="bg1">
                    <a:lumMod val="50000"/>
                  </a:schemeClr>
                </a:solidFill>
              </a:rPr>
              <a:t>SA</a:t>
            </a:r>
            <a:r>
              <a:rPr lang="en-US" altLang="zh-CN" baseline="-25000" dirty="0" smtClean="0">
                <a:solidFill>
                  <a:schemeClr val="bg1">
                    <a:lumMod val="50000"/>
                  </a:schemeClr>
                </a:solidFill>
              </a:rPr>
              <a:t>SST   	</a:t>
            </a:r>
            <a:r>
              <a:rPr lang="en-US" altLang="zh-CN" dirty="0" smtClean="0">
                <a:solidFill>
                  <a:schemeClr val="bg1">
                    <a:lumMod val="50000"/>
                  </a:schemeClr>
                </a:solidFill>
              </a:rPr>
              <a:t>     2</a:t>
            </a:r>
            <a:r>
              <a:rPr lang="zh-CN" altLang="en-US" dirty="0" smtClean="0">
                <a:solidFill>
                  <a:schemeClr val="bg1">
                    <a:lumMod val="50000"/>
                  </a:schemeClr>
                </a:solidFill>
              </a:rPr>
              <a:t>、</a:t>
            </a:r>
            <a:r>
              <a:rPr lang="en-US" altLang="zh-CN" dirty="0" smtClean="0">
                <a:solidFill>
                  <a:schemeClr val="bg1">
                    <a:lumMod val="50000"/>
                  </a:schemeClr>
                </a:solidFill>
              </a:rPr>
              <a:t>A</a:t>
            </a:r>
            <a:r>
              <a:rPr lang="en-US" altLang="zh-CN" baseline="-25000" dirty="0" smtClean="0">
                <a:solidFill>
                  <a:schemeClr val="bg1">
                    <a:lumMod val="50000"/>
                  </a:schemeClr>
                </a:solidFill>
              </a:rPr>
              <a:t>E </a:t>
            </a:r>
            <a:endParaRPr lang="en-US" altLang="zh-CN" baseline="-25000" dirty="0">
              <a:solidFill>
                <a:schemeClr val="bg1">
                  <a:lumMod val="50000"/>
                </a:schemeClr>
              </a:solidFill>
            </a:endParaRPr>
          </a:p>
          <a:p>
            <a:r>
              <a:rPr lang="en-US" altLang="zh-CN" dirty="0" smtClean="0">
                <a:solidFill>
                  <a:schemeClr val="bg1">
                    <a:lumMod val="50000"/>
                  </a:schemeClr>
                </a:solidFill>
              </a:rPr>
              <a:t>3</a:t>
            </a:r>
            <a:r>
              <a:rPr lang="zh-CN" altLang="en-US" dirty="0" smtClean="0">
                <a:solidFill>
                  <a:schemeClr val="bg1">
                    <a:lumMod val="50000"/>
                  </a:schemeClr>
                </a:solidFill>
              </a:rPr>
              <a:t>、</a:t>
            </a:r>
            <a:r>
              <a:rPr lang="en-US" altLang="zh-CN" dirty="0" smtClean="0">
                <a:solidFill>
                  <a:schemeClr val="bg1">
                    <a:lumMod val="50000"/>
                  </a:schemeClr>
                </a:solidFill>
              </a:rPr>
              <a:t>10 random areas</a:t>
            </a:r>
            <a:endParaRPr lang="zh-CN" altLang="en-US" dirty="0">
              <a:solidFill>
                <a:schemeClr val="bg1">
                  <a:lumMod val="50000"/>
                </a:schemeClr>
              </a:solidFill>
            </a:endParaRPr>
          </a:p>
        </p:txBody>
      </p:sp>
      <p:sp>
        <p:nvSpPr>
          <p:cNvPr id="3" name="矩形 2"/>
          <p:cNvSpPr/>
          <p:nvPr/>
        </p:nvSpPr>
        <p:spPr>
          <a:xfrm>
            <a:off x="1645468" y="6007694"/>
            <a:ext cx="6890266" cy="923330"/>
          </a:xfrm>
          <a:prstGeom prst="rect">
            <a:avLst/>
          </a:prstGeom>
        </p:spPr>
        <p:txBody>
          <a:bodyPr wrap="square">
            <a:spAutoFit/>
          </a:bodyPr>
          <a:lstStyle/>
          <a:p>
            <a:pPr marL="285750" indent="-285750">
              <a:buFont typeface="Arial" panose="020B0604020202020204" pitchFamily="34" charset="0"/>
              <a:buChar char="•"/>
            </a:pPr>
            <a:r>
              <a:rPr lang="en-US" altLang="zh-CN" dirty="0" smtClean="0"/>
              <a:t>The prediction skills are the highest when assimilating in </a:t>
            </a:r>
            <a:r>
              <a:rPr lang="en-US" altLang="zh-CN" dirty="0"/>
              <a:t> SA</a:t>
            </a:r>
            <a:r>
              <a:rPr lang="en-US" altLang="zh-CN" baseline="-25000" dirty="0"/>
              <a:t>SST</a:t>
            </a:r>
            <a:r>
              <a:rPr lang="en-US" altLang="zh-CN" dirty="0"/>
              <a:t> </a:t>
            </a:r>
            <a:r>
              <a:rPr lang="en-US" altLang="zh-CN" dirty="0" smtClean="0"/>
              <a:t>. </a:t>
            </a:r>
          </a:p>
          <a:p>
            <a:pPr marL="285750" indent="-285750">
              <a:buFont typeface="Arial" panose="020B0604020202020204" pitchFamily="34" charset="0"/>
              <a:buChar char="•"/>
            </a:pPr>
            <a:r>
              <a:rPr lang="en-US" altLang="zh-CN" dirty="0" smtClean="0"/>
              <a:t> </a:t>
            </a:r>
            <a:r>
              <a:rPr lang="en-US" altLang="zh-CN" dirty="0"/>
              <a:t>SA</a:t>
            </a:r>
            <a:r>
              <a:rPr lang="en-US" altLang="zh-CN" baseline="-25000" dirty="0"/>
              <a:t>SST</a:t>
            </a:r>
            <a:r>
              <a:rPr lang="en-US" altLang="zh-CN" dirty="0"/>
              <a:t> are the most sensitive area  for </a:t>
            </a:r>
            <a:r>
              <a:rPr lang="en-US" altLang="zh-CN" dirty="0" smtClean="0"/>
              <a:t>targeting observations.</a:t>
            </a:r>
            <a:endParaRPr lang="en-US" altLang="zh-CN" dirty="0"/>
          </a:p>
        </p:txBody>
      </p:sp>
    </p:spTree>
    <p:extLst>
      <p:ext uri="{BB962C8B-B14F-4D97-AF65-F5344CB8AC3E}">
        <p14:creationId xmlns:p14="http://schemas.microsoft.com/office/powerpoint/2010/main" val="1925963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stretch>
            <a:fillRect/>
          </a:stretch>
        </p:blipFill>
        <p:spPr>
          <a:xfrm>
            <a:off x="650207" y="906406"/>
            <a:ext cx="6507473" cy="5595895"/>
          </a:xfrm>
          <a:prstGeom prst="rect">
            <a:avLst/>
          </a:prstGeom>
        </p:spPr>
      </p:pic>
      <p:sp>
        <p:nvSpPr>
          <p:cNvPr id="4" name="矩形 3"/>
          <p:cNvSpPr/>
          <p:nvPr/>
        </p:nvSpPr>
        <p:spPr>
          <a:xfrm>
            <a:off x="1048025" y="538014"/>
            <a:ext cx="6400150" cy="369332"/>
          </a:xfrm>
          <a:prstGeom prst="rect">
            <a:avLst/>
          </a:prstGeom>
        </p:spPr>
        <p:txBody>
          <a:bodyPr wrap="none">
            <a:spAutoFit/>
          </a:bodyPr>
          <a:lstStyle/>
          <a:p>
            <a:r>
              <a:rPr lang="sv-SE" altLang="zh-CN" dirty="0"/>
              <a:t>SSTA patterns during El Niño </a:t>
            </a:r>
            <a:r>
              <a:rPr lang="sv-SE" altLang="zh-CN" dirty="0" smtClean="0"/>
              <a:t>mature phase [Start at Apr (0)] </a:t>
            </a:r>
            <a:endParaRPr lang="zh-CN" altLang="en-US" dirty="0"/>
          </a:p>
        </p:txBody>
      </p:sp>
      <p:sp>
        <p:nvSpPr>
          <p:cNvPr id="5" name="矩形 4"/>
          <p:cNvSpPr/>
          <p:nvPr/>
        </p:nvSpPr>
        <p:spPr>
          <a:xfrm>
            <a:off x="7157680" y="1940909"/>
            <a:ext cx="2655753" cy="3407621"/>
          </a:xfrm>
          <a:prstGeom prst="rect">
            <a:avLst/>
          </a:prstGeom>
        </p:spPr>
        <p:txBody>
          <a:bodyPr wrap="square">
            <a:spAutoFit/>
          </a:bodyPr>
          <a:lstStyle/>
          <a:p>
            <a:pPr marL="285750" indent="-285750">
              <a:buFont typeface="Arial" panose="020B0604020202020204" pitchFamily="34" charset="0"/>
              <a:buChar char="•"/>
            </a:pPr>
            <a:r>
              <a:rPr lang="en-US" altLang="zh-CN" dirty="0" smtClean="0"/>
              <a:t>The improvement for the </a:t>
            </a:r>
            <a:r>
              <a:rPr lang="en-US" altLang="zh-CN" dirty="0"/>
              <a:t>SSTA </a:t>
            </a:r>
            <a:r>
              <a:rPr lang="en-US" altLang="zh-CN" dirty="0" smtClean="0"/>
              <a:t>pattern of the predictions are the most obvious when target observation is deployed in  SA</a:t>
            </a:r>
            <a:r>
              <a:rPr lang="en-US" altLang="zh-CN" baseline="-25000" dirty="0" smtClean="0"/>
              <a:t>SST</a:t>
            </a:r>
            <a:r>
              <a:rPr lang="en-US" altLang="zh-CN" dirty="0" smtClean="0"/>
              <a:t>.</a:t>
            </a:r>
          </a:p>
          <a:p>
            <a:pPr marL="285750" indent="-285750">
              <a:buFont typeface="Arial" panose="020B0604020202020204" pitchFamily="34" charset="0"/>
              <a:buChar char="•"/>
            </a:pPr>
            <a:endParaRPr lang="en-US" altLang="zh-CN" dirty="0" smtClean="0"/>
          </a:p>
          <a:p>
            <a:pPr marL="285750" indent="-285750">
              <a:buFont typeface="Arial" panose="020B0604020202020204" pitchFamily="34" charset="0"/>
              <a:buChar char="•"/>
            </a:pPr>
            <a:r>
              <a:rPr lang="en-US" altLang="zh-CN" dirty="0" smtClean="0"/>
              <a:t>The improvement for </a:t>
            </a:r>
            <a:r>
              <a:rPr lang="en-US" altLang="zh-CN" dirty="0"/>
              <a:t>CP-El </a:t>
            </a:r>
            <a:r>
              <a:rPr lang="en-US" altLang="zh-CN" dirty="0" smtClean="0"/>
              <a:t>Niño is more obvious than that of EP-El Niño. </a:t>
            </a:r>
            <a:endParaRPr lang="zh-CN" altLang="en-US" dirty="0"/>
          </a:p>
        </p:txBody>
      </p:sp>
    </p:spTree>
    <p:extLst>
      <p:ext uri="{BB962C8B-B14F-4D97-AF65-F5344CB8AC3E}">
        <p14:creationId xmlns:p14="http://schemas.microsoft.com/office/powerpoint/2010/main" val="1519467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04571" y="1187326"/>
            <a:ext cx="8722831" cy="5372376"/>
          </a:xfrm>
          <a:prstGeom prst="rect">
            <a:avLst/>
          </a:prstGeom>
        </p:spPr>
        <p:txBody>
          <a:bodyPr wrap="square">
            <a:spAutoFit/>
          </a:bodyPr>
          <a:lstStyle/>
          <a:p>
            <a:pPr marL="285750" indent="-285750">
              <a:buFont typeface="Wingdings" panose="05000000000000000000" pitchFamily="2" charset="2"/>
              <a:buChar char="u"/>
            </a:pPr>
            <a:r>
              <a:rPr lang="en-US" altLang="zh-CN" sz="2400" dirty="0" smtClean="0"/>
              <a:t> Start month: Jan </a:t>
            </a:r>
            <a:r>
              <a:rPr lang="en-US" altLang="zh-CN" sz="2400" dirty="0"/>
              <a:t>(0) →April (0) → July (0) → Oct (0) </a:t>
            </a:r>
            <a:endParaRPr lang="en-US" altLang="zh-CN" sz="2400" dirty="0" smtClean="0"/>
          </a:p>
          <a:p>
            <a:pPr marL="457200" indent="-457200">
              <a:buAutoNum type="arabicPeriod"/>
            </a:pPr>
            <a:r>
              <a:rPr lang="en-US" altLang="zh-CN" sz="2400" dirty="0" smtClean="0"/>
              <a:t>The </a:t>
            </a:r>
            <a:r>
              <a:rPr lang="en-US" altLang="zh-CN" sz="2400" dirty="0"/>
              <a:t>large error regions of OGEs tend to move </a:t>
            </a:r>
            <a:r>
              <a:rPr lang="en-US" altLang="zh-CN" sz="2400" dirty="0" smtClean="0"/>
              <a:t>westward.</a:t>
            </a:r>
          </a:p>
          <a:p>
            <a:pPr marL="457200" indent="-457200">
              <a:buAutoNum type="arabicPeriod"/>
            </a:pPr>
            <a:r>
              <a:rPr lang="en-US" altLang="zh-CN" sz="2400" dirty="0"/>
              <a:t>The sensitive areas for target observation of </a:t>
            </a:r>
            <a:r>
              <a:rPr lang="en-US" altLang="zh-CN" sz="2400" dirty="0" smtClean="0"/>
              <a:t>two types of El </a:t>
            </a:r>
            <a:r>
              <a:rPr lang="en-US" altLang="zh-CN" sz="2400" dirty="0"/>
              <a:t>Niño </a:t>
            </a:r>
            <a:r>
              <a:rPr lang="en-US" altLang="zh-CN" sz="2400" dirty="0" smtClean="0"/>
              <a:t>tend </a:t>
            </a:r>
            <a:r>
              <a:rPr lang="en-US" altLang="zh-CN" sz="2400" dirty="0"/>
              <a:t>to move </a:t>
            </a:r>
            <a:r>
              <a:rPr lang="en-US" altLang="zh-CN" sz="2400" dirty="0" smtClean="0"/>
              <a:t>westward.</a:t>
            </a:r>
          </a:p>
          <a:p>
            <a:endParaRPr lang="en-US" altLang="zh-CN" sz="800" dirty="0"/>
          </a:p>
          <a:p>
            <a:pPr marL="285750" indent="-285750">
              <a:buFont typeface="Wingdings" panose="05000000000000000000" pitchFamily="2" charset="2"/>
              <a:buChar char="u"/>
            </a:pPr>
            <a:r>
              <a:rPr lang="en-US" altLang="zh-CN" sz="2400" dirty="0" smtClean="0"/>
              <a:t>Based </a:t>
            </a:r>
            <a:r>
              <a:rPr lang="en-US" altLang="zh-CN" sz="2400" dirty="0"/>
              <a:t>on a quantitative frequency </a:t>
            </a:r>
            <a:r>
              <a:rPr lang="en-US" altLang="zh-CN" sz="2400" dirty="0" smtClean="0"/>
              <a:t>method, </a:t>
            </a:r>
            <a:r>
              <a:rPr lang="en-US" altLang="zh-CN" sz="2400" dirty="0"/>
              <a:t>the </a:t>
            </a:r>
            <a:r>
              <a:rPr lang="en-US" altLang="zh-CN" sz="2400" dirty="0" smtClean="0"/>
              <a:t>sensitive area </a:t>
            </a:r>
            <a:r>
              <a:rPr lang="en-US" altLang="zh-CN" sz="2400" dirty="0"/>
              <a:t>for target observation (SA</a:t>
            </a:r>
            <a:r>
              <a:rPr lang="en-US" altLang="zh-CN" sz="2400" baseline="-25000" dirty="0"/>
              <a:t>SST</a:t>
            </a:r>
            <a:r>
              <a:rPr lang="en-US" altLang="zh-CN" sz="2400" dirty="0"/>
              <a:t> ) </a:t>
            </a:r>
            <a:r>
              <a:rPr lang="en-US" altLang="zh-CN" sz="2400" dirty="0" smtClean="0"/>
              <a:t>is determined.</a:t>
            </a:r>
          </a:p>
          <a:p>
            <a:r>
              <a:rPr lang="en-US" altLang="zh-CN" sz="800" kern="100" dirty="0" smtClean="0">
                <a:latin typeface="微软雅黑" panose="020B0503020204020204" pitchFamily="34" charset="-122"/>
                <a:ea typeface="微软雅黑" panose="020B0503020204020204" pitchFamily="34" charset="-122"/>
              </a:rPr>
              <a:t> </a:t>
            </a:r>
            <a:endParaRPr lang="en-US" altLang="zh-CN" sz="800" kern="100"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en-US" altLang="zh-CN" sz="2400" kern="100" dirty="0" smtClean="0">
                <a:ea typeface="微软雅黑" panose="020B0503020204020204" pitchFamily="34" charset="-122"/>
              </a:rPr>
              <a:t>When  target observation is deployed in </a:t>
            </a:r>
            <a:r>
              <a:rPr lang="en-US" altLang="zh-CN" sz="2400" dirty="0"/>
              <a:t>SA</a:t>
            </a:r>
            <a:r>
              <a:rPr lang="en-US" altLang="zh-CN" sz="2400" baseline="-25000" dirty="0"/>
              <a:t>SST</a:t>
            </a:r>
            <a:r>
              <a:rPr lang="en-US" altLang="zh-CN" sz="2400" kern="100" dirty="0" smtClean="0">
                <a:ea typeface="微软雅黑" panose="020B0503020204020204" pitchFamily="34" charset="-122"/>
              </a:rPr>
              <a:t>, the prediction skills of two types </a:t>
            </a:r>
            <a:r>
              <a:rPr lang="en-US" altLang="zh-CN" sz="2400" dirty="0"/>
              <a:t>of El </a:t>
            </a:r>
            <a:r>
              <a:rPr lang="en-US" altLang="zh-CN" sz="2400" dirty="0" smtClean="0"/>
              <a:t>Niño can be largely improved and the      improvement is independent on the start months.</a:t>
            </a:r>
          </a:p>
          <a:p>
            <a:pPr marL="285750" indent="-285750">
              <a:buFont typeface="Wingdings" panose="05000000000000000000" pitchFamily="2" charset="2"/>
              <a:buChar char="u"/>
            </a:pPr>
            <a:endParaRPr lang="en-US" altLang="zh-CN" sz="800" dirty="0" smtClean="0"/>
          </a:p>
          <a:p>
            <a:pPr marL="342900" indent="-342900">
              <a:buFont typeface="Wingdings" panose="05000000000000000000" pitchFamily="2" charset="2"/>
              <a:buChar char="u"/>
            </a:pPr>
            <a:r>
              <a:rPr lang="en-US" altLang="zh-CN" sz="2400" dirty="0" smtClean="0"/>
              <a:t>Compared </a:t>
            </a:r>
            <a:r>
              <a:rPr lang="en-US" altLang="zh-CN" sz="2400" dirty="0"/>
              <a:t>to the TAO/TRITON array, SA</a:t>
            </a:r>
            <a:r>
              <a:rPr lang="en-US" altLang="zh-CN" sz="2400" baseline="-25000" dirty="0"/>
              <a:t>SST</a:t>
            </a:r>
            <a:r>
              <a:rPr lang="en-US" altLang="zh-CN" sz="2400" dirty="0"/>
              <a:t> is more efficient </a:t>
            </a:r>
            <a:r>
              <a:rPr lang="en-US" altLang="zh-CN" sz="2400" dirty="0" smtClean="0"/>
              <a:t>in </a:t>
            </a:r>
            <a:r>
              <a:rPr lang="en-US" altLang="zh-CN" sz="2400" dirty="0"/>
              <a:t>target </a:t>
            </a:r>
            <a:r>
              <a:rPr lang="en-US" altLang="zh-CN" sz="2400" dirty="0" smtClean="0"/>
              <a:t>observation. </a:t>
            </a:r>
          </a:p>
          <a:p>
            <a:pPr marL="342900" indent="-342900">
              <a:buFont typeface="Wingdings" panose="05000000000000000000" pitchFamily="2" charset="2"/>
              <a:buChar char="u"/>
            </a:pPr>
            <a:endParaRPr lang="en-US" altLang="zh-CN" sz="800" dirty="0"/>
          </a:p>
          <a:p>
            <a:pPr marL="342900" indent="-342900">
              <a:buFont typeface="Wingdings" panose="05000000000000000000" pitchFamily="2" charset="2"/>
              <a:buChar char="u"/>
            </a:pPr>
            <a:r>
              <a:rPr lang="en-US" altLang="zh-CN" sz="2400" dirty="0" smtClean="0"/>
              <a:t>From the view of the first </a:t>
            </a:r>
            <a:r>
              <a:rPr lang="en-US" altLang="zh-CN" sz="2400" dirty="0"/>
              <a:t>kind problem of </a:t>
            </a:r>
            <a:r>
              <a:rPr lang="en-US" altLang="zh-CN" sz="2400" dirty="0" smtClean="0"/>
              <a:t>predictability, CP-El </a:t>
            </a:r>
            <a:r>
              <a:rPr lang="en-US" altLang="zh-CN" sz="2400" dirty="0"/>
              <a:t>Niño </a:t>
            </a:r>
            <a:r>
              <a:rPr lang="en-US" altLang="zh-CN" sz="2400" dirty="0" smtClean="0"/>
              <a:t>is more predictable than EP-El Niño.</a:t>
            </a:r>
            <a:endParaRPr lang="zh-CN" altLang="en-US" sz="2400" dirty="0"/>
          </a:p>
        </p:txBody>
      </p:sp>
      <p:sp>
        <p:nvSpPr>
          <p:cNvPr id="12" name="矩形 11"/>
          <p:cNvSpPr/>
          <p:nvPr/>
        </p:nvSpPr>
        <p:spPr>
          <a:xfrm>
            <a:off x="570410" y="259985"/>
            <a:ext cx="2287806" cy="646331"/>
          </a:xfrm>
          <a:prstGeom prst="rect">
            <a:avLst/>
          </a:prstGeom>
        </p:spPr>
        <p:txBody>
          <a:bodyPr wrap="none">
            <a:spAutoFit/>
          </a:bodyPr>
          <a:lstStyle/>
          <a:p>
            <a:r>
              <a:rPr lang="sv-SE" altLang="zh-CN" sz="3600" dirty="0" smtClean="0"/>
              <a:t>Summary:</a:t>
            </a:r>
            <a:endParaRPr lang="zh-CN" altLang="en-US" sz="3600" dirty="0"/>
          </a:p>
        </p:txBody>
      </p:sp>
    </p:spTree>
    <p:extLst>
      <p:ext uri="{BB962C8B-B14F-4D97-AF65-F5344CB8AC3E}">
        <p14:creationId xmlns:p14="http://schemas.microsoft.com/office/powerpoint/2010/main" val="3063020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左大括号 1"/>
          <p:cNvSpPr>
            <a:spLocks/>
          </p:cNvSpPr>
          <p:nvPr/>
        </p:nvSpPr>
        <p:spPr bwMode="auto">
          <a:xfrm rot="5400000">
            <a:off x="4626469" y="-164707"/>
            <a:ext cx="468913" cy="3802242"/>
          </a:xfrm>
          <a:prstGeom prst="leftBrace">
            <a:avLst>
              <a:gd name="adj1" fmla="val 39275"/>
              <a:gd name="adj2" fmla="val 50551"/>
            </a:avLst>
          </a:prstGeom>
          <a:noFill/>
          <a:ln w="38100">
            <a:solidFill>
              <a:schemeClr val="tx1"/>
            </a:solidFill>
            <a:round/>
            <a:headEnd/>
            <a:tailEnd/>
          </a:ln>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zh-CN" altLang="en-US" sz="2800">
              <a:solidFill>
                <a:srgbClr val="0033CC"/>
              </a:solidFill>
              <a:ea typeface="+mn-ea"/>
            </a:endParaRPr>
          </a:p>
        </p:txBody>
      </p:sp>
      <p:sp>
        <p:nvSpPr>
          <p:cNvPr id="3" name="矩形 2"/>
          <p:cNvSpPr/>
          <p:nvPr/>
        </p:nvSpPr>
        <p:spPr bwMode="auto">
          <a:xfrm>
            <a:off x="1900650" y="2113503"/>
            <a:ext cx="2089421" cy="550174"/>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04875" rtl="0" eaLnBrk="1" fontAlgn="base" latinLnBrk="0" hangingPunct="1">
              <a:lnSpc>
                <a:spcPct val="100000"/>
              </a:lnSpc>
              <a:spcBef>
                <a:spcPct val="0"/>
              </a:spcBef>
              <a:spcAft>
                <a:spcPct val="0"/>
              </a:spcAft>
              <a:buClrTx/>
              <a:buSzTx/>
              <a:buFontTx/>
              <a:buNone/>
              <a:tabLst/>
            </a:pPr>
            <a:r>
              <a:rPr lang="en-US" altLang="zh-CN" sz="2400" b="1" dirty="0" smtClean="0">
                <a:solidFill>
                  <a:srgbClr val="0033CC"/>
                </a:solidFill>
                <a:ea typeface="黑体" pitchFamily="49" charset="-122"/>
              </a:rPr>
              <a:t>Initial Errors</a:t>
            </a:r>
            <a:endParaRPr lang="zh-CN" altLang="en-US" sz="2400" b="1" dirty="0">
              <a:solidFill>
                <a:srgbClr val="0033CC"/>
              </a:solidFill>
              <a:ea typeface="黑体" pitchFamily="49" charset="-122"/>
            </a:endParaRPr>
          </a:p>
        </p:txBody>
      </p:sp>
      <p:sp>
        <p:nvSpPr>
          <p:cNvPr id="4" name="矩形 3"/>
          <p:cNvSpPr/>
          <p:nvPr/>
        </p:nvSpPr>
        <p:spPr>
          <a:xfrm>
            <a:off x="773306" y="2763449"/>
            <a:ext cx="4338858" cy="1831271"/>
          </a:xfrm>
          <a:prstGeom prst="rect">
            <a:avLst/>
          </a:prstGeom>
        </p:spPr>
        <p:txBody>
          <a:bodyPr wrap="square">
            <a:spAutoFit/>
          </a:bodyPr>
          <a:lstStyle/>
          <a:p>
            <a:pPr marL="171450" indent="-171450">
              <a:spcAft>
                <a:spcPts val="600"/>
              </a:spcAft>
              <a:buFont typeface="Wingdings" panose="05000000000000000000" pitchFamily="2" charset="2"/>
              <a:buChar char="ü"/>
            </a:pPr>
            <a:r>
              <a:rPr lang="en-US" altLang="zh-CN" sz="1400" b="1" dirty="0" smtClean="0">
                <a:solidFill>
                  <a:srgbClr val="0033CC"/>
                </a:solidFill>
                <a:ea typeface="黑体" pitchFamily="49" charset="-122"/>
              </a:rPr>
              <a:t>Singular Vector</a:t>
            </a:r>
            <a:r>
              <a:rPr lang="zh-CN" altLang="en-US" sz="1400" b="1" dirty="0">
                <a:solidFill>
                  <a:srgbClr val="0033CC"/>
                </a:solidFill>
                <a:ea typeface="黑体" pitchFamily="49" charset="-122"/>
              </a:rPr>
              <a:t> </a:t>
            </a:r>
            <a:r>
              <a:rPr lang="en-US" altLang="zh-CN" sz="1400" b="1" dirty="0" smtClean="0">
                <a:solidFill>
                  <a:srgbClr val="0033CC"/>
                </a:solidFill>
                <a:ea typeface="黑体" pitchFamily="49" charset="-122"/>
              </a:rPr>
              <a:t>(SV)</a:t>
            </a:r>
            <a:r>
              <a:rPr lang="zh-CN" altLang="en-US" sz="1400" b="1" dirty="0">
                <a:solidFill>
                  <a:srgbClr val="0033CC"/>
                </a:solidFill>
                <a:ea typeface="黑体" pitchFamily="49" charset="-122"/>
              </a:rPr>
              <a:t> </a:t>
            </a:r>
            <a:r>
              <a:rPr lang="en-US" altLang="zh-CN" sz="1400" b="1" dirty="0" smtClean="0">
                <a:solidFill>
                  <a:srgbClr val="0033CC"/>
                </a:solidFill>
                <a:ea typeface="黑体" pitchFamily="49" charset="-122"/>
              </a:rPr>
              <a:t>(Lorenz 1965)</a:t>
            </a:r>
          </a:p>
          <a:p>
            <a:pPr marL="171450" indent="-171450">
              <a:spcAft>
                <a:spcPts val="600"/>
              </a:spcAft>
              <a:buFont typeface="Wingdings" panose="05000000000000000000" pitchFamily="2" charset="2"/>
              <a:buChar char="ü"/>
            </a:pPr>
            <a:r>
              <a:rPr lang="en-US" altLang="zh-CN" sz="1400" b="1" dirty="0" smtClean="0">
                <a:solidFill>
                  <a:srgbClr val="0033CC"/>
                </a:solidFill>
                <a:ea typeface="黑体" pitchFamily="49" charset="-122"/>
              </a:rPr>
              <a:t>Breeding Vector (BV) (Lorenz and Emanuel 1998</a:t>
            </a:r>
            <a:r>
              <a:rPr lang="en-US" altLang="zh-CN" sz="1400" b="1" dirty="0">
                <a:solidFill>
                  <a:srgbClr val="0033CC"/>
                </a:solidFill>
                <a:ea typeface="黑体" pitchFamily="49" charset="-122"/>
              </a:rPr>
              <a:t>)</a:t>
            </a:r>
            <a:endParaRPr lang="en-US" altLang="zh-CN" sz="1400" b="1" dirty="0" smtClean="0">
              <a:solidFill>
                <a:srgbClr val="0033CC"/>
              </a:solidFill>
              <a:ea typeface="黑体" pitchFamily="49" charset="-122"/>
            </a:endParaRPr>
          </a:p>
          <a:p>
            <a:pPr marL="171450" indent="-171450">
              <a:spcAft>
                <a:spcPts val="600"/>
              </a:spcAft>
              <a:buFont typeface="Wingdings" panose="05000000000000000000" pitchFamily="2" charset="2"/>
              <a:buChar char="ü"/>
            </a:pPr>
            <a:r>
              <a:rPr lang="en-US" altLang="zh-CN" sz="1400" b="1" dirty="0" smtClean="0">
                <a:solidFill>
                  <a:srgbClr val="0033CC"/>
                </a:solidFill>
                <a:ea typeface="黑体" pitchFamily="49" charset="-122"/>
              </a:rPr>
              <a:t>Conditional Nonlinear </a:t>
            </a:r>
            <a:r>
              <a:rPr lang="en-US" altLang="zh-CN" sz="1400" b="1" dirty="0">
                <a:solidFill>
                  <a:srgbClr val="0033CC"/>
                </a:solidFill>
                <a:ea typeface="黑体" pitchFamily="49" charset="-122"/>
              </a:rPr>
              <a:t>O</a:t>
            </a:r>
            <a:r>
              <a:rPr lang="en-US" altLang="zh-CN" sz="1400" b="1" dirty="0" smtClean="0">
                <a:solidFill>
                  <a:srgbClr val="0033CC"/>
                </a:solidFill>
                <a:ea typeface="黑体" pitchFamily="49" charset="-122"/>
              </a:rPr>
              <a:t>ptimal </a:t>
            </a:r>
            <a:r>
              <a:rPr lang="en-US" altLang="zh-CN" sz="1400" b="1" dirty="0">
                <a:solidFill>
                  <a:srgbClr val="0033CC"/>
                </a:solidFill>
                <a:ea typeface="黑体" pitchFamily="49" charset="-122"/>
              </a:rPr>
              <a:t>P</a:t>
            </a:r>
            <a:r>
              <a:rPr lang="en-US" altLang="zh-CN" sz="1400" b="1" dirty="0" smtClean="0">
                <a:solidFill>
                  <a:srgbClr val="0033CC"/>
                </a:solidFill>
                <a:ea typeface="黑体" pitchFamily="49" charset="-122"/>
              </a:rPr>
              <a:t>erturbation (CNOP)(Mu et al.2003</a:t>
            </a:r>
            <a:r>
              <a:rPr lang="en-US" altLang="zh-CN" sz="1400" b="1" dirty="0">
                <a:solidFill>
                  <a:srgbClr val="0033CC"/>
                </a:solidFill>
                <a:ea typeface="黑体" pitchFamily="49" charset="-122"/>
              </a:rPr>
              <a:t>)</a:t>
            </a:r>
            <a:endParaRPr lang="en-US" altLang="zh-CN" sz="1400" b="1" dirty="0" smtClean="0">
              <a:solidFill>
                <a:srgbClr val="0033CC"/>
              </a:solidFill>
              <a:ea typeface="黑体" pitchFamily="49" charset="-122"/>
            </a:endParaRPr>
          </a:p>
          <a:p>
            <a:pPr marL="171450" indent="-171450">
              <a:spcAft>
                <a:spcPts val="600"/>
              </a:spcAft>
              <a:buFont typeface="Wingdings" panose="05000000000000000000" pitchFamily="2" charset="2"/>
              <a:buChar char="ü"/>
            </a:pPr>
            <a:r>
              <a:rPr lang="en-US" altLang="zh-CN" sz="1400" b="1" dirty="0" smtClean="0">
                <a:solidFill>
                  <a:srgbClr val="0033CC"/>
                </a:solidFill>
                <a:ea typeface="黑体" pitchFamily="49" charset="-122"/>
              </a:rPr>
              <a:t>Nonlinear Local </a:t>
            </a:r>
            <a:r>
              <a:rPr lang="en-US" altLang="zh-CN" sz="1400" b="1" dirty="0" err="1" smtClean="0">
                <a:solidFill>
                  <a:srgbClr val="0033CC"/>
                </a:solidFill>
                <a:ea typeface="黑体" pitchFamily="49" charset="-122"/>
              </a:rPr>
              <a:t>Lyapunov</a:t>
            </a:r>
            <a:r>
              <a:rPr lang="zh-CN" altLang="en-US" sz="1400" b="1" dirty="0" smtClean="0">
                <a:solidFill>
                  <a:srgbClr val="0033CC"/>
                </a:solidFill>
                <a:ea typeface="黑体" pitchFamily="49" charset="-122"/>
              </a:rPr>
              <a:t> </a:t>
            </a:r>
            <a:r>
              <a:rPr lang="en-US" altLang="zh-CN" sz="1400" b="1" dirty="0" smtClean="0">
                <a:solidFill>
                  <a:srgbClr val="0033CC"/>
                </a:solidFill>
                <a:ea typeface="黑体" pitchFamily="49" charset="-122"/>
              </a:rPr>
              <a:t>Vector (Ding and Li 2007</a:t>
            </a:r>
            <a:r>
              <a:rPr lang="en-US" altLang="zh-CN" sz="1400" b="1" dirty="0">
                <a:solidFill>
                  <a:srgbClr val="0033CC"/>
                </a:solidFill>
                <a:ea typeface="黑体" pitchFamily="49" charset="-122"/>
              </a:rPr>
              <a:t>)</a:t>
            </a:r>
            <a:endParaRPr lang="zh-CN" altLang="en-US" sz="1400" b="1" dirty="0">
              <a:solidFill>
                <a:srgbClr val="0033CC"/>
              </a:solidFill>
              <a:ea typeface="黑体" pitchFamily="49" charset="-122"/>
            </a:endParaRPr>
          </a:p>
        </p:txBody>
      </p:sp>
      <p:sp>
        <p:nvSpPr>
          <p:cNvPr id="5" name="矩形 4"/>
          <p:cNvSpPr/>
          <p:nvPr/>
        </p:nvSpPr>
        <p:spPr>
          <a:xfrm>
            <a:off x="5357321" y="2773697"/>
            <a:ext cx="4057601" cy="1079592"/>
          </a:xfrm>
          <a:prstGeom prst="rect">
            <a:avLst/>
          </a:prstGeom>
        </p:spPr>
        <p:txBody>
          <a:bodyPr wrap="square">
            <a:spAutoFit/>
          </a:bodyPr>
          <a:lstStyle/>
          <a:p>
            <a:pPr marL="171450" indent="-171450">
              <a:spcAft>
                <a:spcPts val="1000"/>
              </a:spcAft>
              <a:buFont typeface="Wingdings" panose="05000000000000000000" pitchFamily="2" charset="2"/>
              <a:buChar char="ü"/>
            </a:pPr>
            <a:r>
              <a:rPr lang="en-US" altLang="zh-CN" sz="1400" b="1" dirty="0">
                <a:solidFill>
                  <a:srgbClr val="0033CC"/>
                </a:solidFill>
                <a:ea typeface="黑体" pitchFamily="49" charset="-122"/>
              </a:rPr>
              <a:t>Conditional Nonlinear Optimal Perturbation </a:t>
            </a:r>
            <a:r>
              <a:rPr lang="en-US" altLang="zh-CN" sz="1400" b="1" dirty="0" smtClean="0">
                <a:solidFill>
                  <a:srgbClr val="0033CC"/>
                </a:solidFill>
                <a:ea typeface="黑体" pitchFamily="49" charset="-122"/>
              </a:rPr>
              <a:t>about Parameter (CNOP-P) (Mu et al.2010</a:t>
            </a:r>
            <a:r>
              <a:rPr lang="en-US" altLang="zh-CN" sz="1400" b="1" dirty="0">
                <a:solidFill>
                  <a:srgbClr val="0033CC"/>
                </a:solidFill>
                <a:ea typeface="黑体" pitchFamily="49" charset="-122"/>
              </a:rPr>
              <a:t>)</a:t>
            </a:r>
            <a:endParaRPr lang="en-US" altLang="zh-CN" sz="1400" b="1" dirty="0" smtClean="0">
              <a:solidFill>
                <a:srgbClr val="0033CC"/>
              </a:solidFill>
              <a:ea typeface="黑体" pitchFamily="49" charset="-122"/>
            </a:endParaRPr>
          </a:p>
          <a:p>
            <a:pPr marL="171450" indent="-171450">
              <a:spcAft>
                <a:spcPts val="1000"/>
              </a:spcAft>
              <a:buFont typeface="Wingdings" panose="05000000000000000000" pitchFamily="2" charset="2"/>
              <a:buChar char="ü"/>
            </a:pPr>
            <a:r>
              <a:rPr lang="en-US" altLang="zh-CN" sz="1400" b="1" dirty="0" smtClean="0">
                <a:solidFill>
                  <a:srgbClr val="0033CC"/>
                </a:solidFill>
                <a:ea typeface="黑体" pitchFamily="49" charset="-122"/>
              </a:rPr>
              <a:t>Nonlinear Forcing Singular Vector</a:t>
            </a:r>
            <a:r>
              <a:rPr lang="zh-CN" altLang="en-US" sz="1400" b="1" dirty="0" smtClean="0">
                <a:solidFill>
                  <a:srgbClr val="0033CC"/>
                </a:solidFill>
                <a:ea typeface="黑体" pitchFamily="49" charset="-122"/>
              </a:rPr>
              <a:t>（</a:t>
            </a:r>
            <a:r>
              <a:rPr lang="en-US" altLang="zh-CN" sz="1400" b="1" dirty="0" smtClean="0">
                <a:solidFill>
                  <a:srgbClr val="0033CC"/>
                </a:solidFill>
                <a:ea typeface="黑体" pitchFamily="49" charset="-122"/>
              </a:rPr>
              <a:t>NFSV</a:t>
            </a:r>
            <a:r>
              <a:rPr lang="zh-CN" altLang="en-US" sz="1400" b="1" dirty="0" smtClean="0">
                <a:solidFill>
                  <a:srgbClr val="0033CC"/>
                </a:solidFill>
                <a:ea typeface="黑体" pitchFamily="49" charset="-122"/>
              </a:rPr>
              <a:t>）（</a:t>
            </a:r>
            <a:r>
              <a:rPr lang="en-US" altLang="zh-CN" sz="1400" b="1" dirty="0" err="1">
                <a:solidFill>
                  <a:srgbClr val="0033CC"/>
                </a:solidFill>
                <a:ea typeface="黑体" pitchFamily="49" charset="-122"/>
              </a:rPr>
              <a:t>Duan</a:t>
            </a:r>
            <a:r>
              <a:rPr lang="en-US" altLang="zh-CN" sz="1400" b="1" dirty="0">
                <a:solidFill>
                  <a:srgbClr val="0033CC"/>
                </a:solidFill>
                <a:ea typeface="黑体" pitchFamily="49" charset="-122"/>
              </a:rPr>
              <a:t> and Zhou 2011</a:t>
            </a:r>
            <a:r>
              <a:rPr lang="zh-CN" altLang="en-US" sz="1400" b="1" dirty="0">
                <a:solidFill>
                  <a:srgbClr val="0033CC"/>
                </a:solidFill>
                <a:ea typeface="黑体" pitchFamily="49" charset="-122"/>
              </a:rPr>
              <a:t>、</a:t>
            </a:r>
            <a:r>
              <a:rPr lang="en-US" altLang="zh-CN" sz="1400" b="1" dirty="0" err="1">
                <a:solidFill>
                  <a:srgbClr val="0033CC"/>
                </a:solidFill>
                <a:ea typeface="黑体" pitchFamily="49" charset="-122"/>
              </a:rPr>
              <a:t>Duan</a:t>
            </a:r>
            <a:r>
              <a:rPr lang="en-US" altLang="zh-CN" sz="1400" b="1" dirty="0">
                <a:solidFill>
                  <a:srgbClr val="0033CC"/>
                </a:solidFill>
                <a:ea typeface="黑体" pitchFamily="49" charset="-122"/>
              </a:rPr>
              <a:t> et </a:t>
            </a:r>
            <a:r>
              <a:rPr lang="en-US" altLang="zh-CN" sz="1400" b="1" dirty="0" smtClean="0">
                <a:solidFill>
                  <a:srgbClr val="0033CC"/>
                </a:solidFill>
                <a:ea typeface="黑体" pitchFamily="49" charset="-122"/>
              </a:rPr>
              <a:t>al.2014</a:t>
            </a:r>
            <a:r>
              <a:rPr lang="zh-CN" altLang="en-US" sz="1400" b="1" dirty="0" smtClean="0">
                <a:solidFill>
                  <a:srgbClr val="0033CC"/>
                </a:solidFill>
                <a:ea typeface="黑体" pitchFamily="49" charset="-122"/>
              </a:rPr>
              <a:t>）</a:t>
            </a:r>
            <a:endParaRPr lang="zh-CN" altLang="en-US" sz="1400" b="1" dirty="0">
              <a:solidFill>
                <a:srgbClr val="0033CC"/>
              </a:solidFill>
              <a:ea typeface="黑体" pitchFamily="49" charset="-122"/>
            </a:endParaRPr>
          </a:p>
        </p:txBody>
      </p:sp>
      <p:sp>
        <p:nvSpPr>
          <p:cNvPr id="7" name="矩形 6"/>
          <p:cNvSpPr/>
          <p:nvPr/>
        </p:nvSpPr>
        <p:spPr>
          <a:xfrm>
            <a:off x="188165" y="5081767"/>
            <a:ext cx="9452062" cy="1632179"/>
          </a:xfrm>
          <a:prstGeom prst="rect">
            <a:avLst/>
          </a:prstGeom>
        </p:spPr>
        <p:txBody>
          <a:bodyPr wrap="square">
            <a:spAutoFit/>
          </a:bodyPr>
          <a:lstStyle/>
          <a:p>
            <a:pPr marL="285750" indent="-285750">
              <a:spcAft>
                <a:spcPts val="800"/>
              </a:spcAft>
              <a:buFont typeface="Wingdings" panose="05000000000000000000" pitchFamily="2" charset="2"/>
              <a:buChar char="u"/>
            </a:pPr>
            <a:r>
              <a:rPr lang="en-US" altLang="zh-CN" sz="1700" dirty="0" smtClean="0">
                <a:solidFill>
                  <a:srgbClr val="0033CC"/>
                </a:solidFill>
                <a:ea typeface="微软雅黑" panose="020B0503020204020204" pitchFamily="34" charset="-122"/>
                <a:cs typeface="Times New Roman" panose="02020603050405020304" pitchFamily="18" charset="0"/>
              </a:rPr>
              <a:t>Initial errors play an important role in ENSO forecasts. </a:t>
            </a:r>
            <a:r>
              <a:rPr lang="en-US" altLang="zh-CN" sz="1200" dirty="0">
                <a:solidFill>
                  <a:srgbClr val="0033CC"/>
                </a:solidFill>
                <a:ea typeface="微软雅黑" panose="020B0503020204020204" pitchFamily="34" charset="-122"/>
                <a:cs typeface="Times New Roman" panose="02020603050405020304" pitchFamily="18" charset="0"/>
              </a:rPr>
              <a:t> </a:t>
            </a:r>
            <a:r>
              <a:rPr lang="en-US" altLang="zh-CN" sz="1200" dirty="0" smtClean="0">
                <a:solidFill>
                  <a:srgbClr val="0033CC"/>
                </a:solidFill>
                <a:ea typeface="微软雅黑" panose="020B0503020204020204" pitchFamily="34" charset="-122"/>
                <a:cs typeface="Times New Roman" panose="02020603050405020304" pitchFamily="18" charset="0"/>
              </a:rPr>
              <a:t>(</a:t>
            </a:r>
            <a:r>
              <a:rPr lang="en-US" altLang="zh-CN" sz="1200" dirty="0" smtClean="0">
                <a:solidFill>
                  <a:srgbClr val="0033CC"/>
                </a:solidFill>
                <a:ea typeface="微软雅黑" panose="020B0503020204020204" pitchFamily="34" charset="-122"/>
              </a:rPr>
              <a:t>Chen </a:t>
            </a:r>
            <a:r>
              <a:rPr lang="en-US" altLang="zh-CN" sz="1200" dirty="0">
                <a:solidFill>
                  <a:srgbClr val="0033CC"/>
                </a:solidFill>
                <a:ea typeface="微软雅黑" panose="020B0503020204020204" pitchFamily="34" charset="-122"/>
              </a:rPr>
              <a:t>et al. 1995, 2004; Moore and </a:t>
            </a:r>
            <a:r>
              <a:rPr lang="en-US" altLang="zh-CN" sz="1200" dirty="0" err="1">
                <a:solidFill>
                  <a:srgbClr val="0033CC"/>
                </a:solidFill>
                <a:ea typeface="微软雅黑" panose="020B0503020204020204" pitchFamily="34" charset="-122"/>
              </a:rPr>
              <a:t>Kleeman</a:t>
            </a:r>
            <a:r>
              <a:rPr lang="en-US" altLang="zh-CN" sz="1200" dirty="0">
                <a:solidFill>
                  <a:srgbClr val="0033CC"/>
                </a:solidFill>
                <a:ea typeface="微软雅黑" panose="020B0503020204020204" pitchFamily="34" charset="-122"/>
              </a:rPr>
              <a:t> 1996; Mu et al. 2007; Thompson 1998; </a:t>
            </a:r>
            <a:r>
              <a:rPr lang="en-US" altLang="zh-CN" sz="1200" dirty="0" err="1">
                <a:solidFill>
                  <a:srgbClr val="0033CC"/>
                </a:solidFill>
                <a:ea typeface="微软雅黑" panose="020B0503020204020204" pitchFamily="34" charset="-122"/>
              </a:rPr>
              <a:t>Xue</a:t>
            </a:r>
            <a:r>
              <a:rPr lang="en-US" altLang="zh-CN" sz="1200" dirty="0">
                <a:solidFill>
                  <a:srgbClr val="0033CC"/>
                </a:solidFill>
                <a:ea typeface="微软雅黑" panose="020B0503020204020204" pitchFamily="34" charset="-122"/>
              </a:rPr>
              <a:t> et al. 1997a, </a:t>
            </a:r>
            <a:r>
              <a:rPr lang="en-US" altLang="zh-CN" sz="1200" dirty="0" smtClean="0">
                <a:solidFill>
                  <a:srgbClr val="0033CC"/>
                </a:solidFill>
                <a:ea typeface="微软雅黑" panose="020B0503020204020204" pitchFamily="34" charset="-122"/>
              </a:rPr>
              <a:t>b</a:t>
            </a:r>
            <a:r>
              <a:rPr lang="en-US" altLang="zh-CN" sz="1200" dirty="0">
                <a:solidFill>
                  <a:srgbClr val="0033CC"/>
                </a:solidFill>
                <a:ea typeface="微软雅黑" panose="020B0503020204020204" pitchFamily="34" charset="-122"/>
                <a:cs typeface="Times New Roman" panose="02020603050405020304" pitchFamily="18" charset="0"/>
              </a:rPr>
              <a:t>)</a:t>
            </a:r>
            <a:endParaRPr lang="en-US" altLang="zh-CN" sz="1200" dirty="0" smtClean="0">
              <a:solidFill>
                <a:srgbClr val="0033CC"/>
              </a:solidFill>
              <a:ea typeface="微软雅黑" panose="020B0503020204020204" pitchFamily="34" charset="-122"/>
              <a:cs typeface="Times New Roman" panose="02020603050405020304" pitchFamily="18" charset="0"/>
            </a:endParaRPr>
          </a:p>
          <a:p>
            <a:pPr marL="285750" indent="-285750">
              <a:spcAft>
                <a:spcPts val="800"/>
              </a:spcAft>
              <a:buFont typeface="Wingdings" panose="05000000000000000000" pitchFamily="2" charset="2"/>
              <a:buChar char="u"/>
            </a:pPr>
            <a:r>
              <a:rPr lang="en-US" altLang="zh-CN" sz="1700" dirty="0" smtClean="0">
                <a:solidFill>
                  <a:srgbClr val="0033CC"/>
                </a:solidFill>
                <a:ea typeface="微软雅黑" panose="020B0503020204020204" pitchFamily="34" charset="-122"/>
                <a:cs typeface="Times New Roman" panose="02020603050405020304" pitchFamily="18" charset="0"/>
              </a:rPr>
              <a:t>The structure of initial error has great impact on ENSO forecasts. </a:t>
            </a:r>
            <a:r>
              <a:rPr lang="en-US" altLang="zh-CN" sz="1200" dirty="0" smtClean="0">
                <a:solidFill>
                  <a:srgbClr val="0033CC"/>
                </a:solidFill>
                <a:ea typeface="微软雅黑" panose="020B0503020204020204" pitchFamily="34" charset="-122"/>
                <a:cs typeface="Times New Roman" panose="02020603050405020304" pitchFamily="18" charset="0"/>
              </a:rPr>
              <a:t> (</a:t>
            </a:r>
            <a:r>
              <a:rPr lang="en-US" altLang="zh-CN" sz="1200" dirty="0" err="1" smtClean="0">
                <a:solidFill>
                  <a:srgbClr val="0033CC"/>
                </a:solidFill>
                <a:ea typeface="微软雅黑" panose="020B0503020204020204" pitchFamily="34" charset="-122"/>
              </a:rPr>
              <a:t>Duan</a:t>
            </a:r>
            <a:r>
              <a:rPr lang="en-US" altLang="zh-CN" sz="1200" dirty="0" smtClean="0">
                <a:solidFill>
                  <a:srgbClr val="0033CC"/>
                </a:solidFill>
                <a:ea typeface="微软雅黑" panose="020B0503020204020204" pitchFamily="34" charset="-122"/>
              </a:rPr>
              <a:t> </a:t>
            </a:r>
            <a:r>
              <a:rPr lang="en-US" altLang="zh-CN" sz="1200" dirty="0">
                <a:solidFill>
                  <a:srgbClr val="0033CC"/>
                </a:solidFill>
                <a:ea typeface="微软雅黑" panose="020B0503020204020204" pitchFamily="34" charset="-122"/>
              </a:rPr>
              <a:t>and Hu 2016; Mu et al. 2007; </a:t>
            </a:r>
            <a:r>
              <a:rPr lang="en-US" altLang="zh-CN" sz="1200" dirty="0" err="1">
                <a:solidFill>
                  <a:srgbClr val="0033CC"/>
                </a:solidFill>
                <a:ea typeface="微软雅黑" panose="020B0503020204020204" pitchFamily="34" charset="-122"/>
              </a:rPr>
              <a:t>Tian</a:t>
            </a:r>
            <a:r>
              <a:rPr lang="en-US" altLang="zh-CN" sz="1200" dirty="0">
                <a:solidFill>
                  <a:srgbClr val="0033CC"/>
                </a:solidFill>
                <a:ea typeface="微软雅黑" panose="020B0503020204020204" pitchFamily="34" charset="-122"/>
              </a:rPr>
              <a:t> and </a:t>
            </a:r>
            <a:r>
              <a:rPr lang="en-US" altLang="zh-CN" sz="1200" dirty="0" err="1">
                <a:solidFill>
                  <a:srgbClr val="0033CC"/>
                </a:solidFill>
                <a:ea typeface="微软雅黑" panose="020B0503020204020204" pitchFamily="34" charset="-122"/>
              </a:rPr>
              <a:t>Duan</a:t>
            </a:r>
            <a:r>
              <a:rPr lang="en-US" altLang="zh-CN" sz="1200" dirty="0">
                <a:solidFill>
                  <a:srgbClr val="0033CC"/>
                </a:solidFill>
                <a:ea typeface="微软雅黑" panose="020B0503020204020204" pitchFamily="34" charset="-122"/>
              </a:rPr>
              <a:t> 2016; Yu et al. </a:t>
            </a:r>
            <a:r>
              <a:rPr lang="en-US" altLang="zh-CN" sz="1200" dirty="0" smtClean="0">
                <a:solidFill>
                  <a:srgbClr val="0033CC"/>
                </a:solidFill>
                <a:ea typeface="微软雅黑" panose="020B0503020204020204" pitchFamily="34" charset="-122"/>
              </a:rPr>
              <a:t>2009</a:t>
            </a:r>
            <a:r>
              <a:rPr lang="en-US" altLang="zh-CN" sz="1200" dirty="0">
                <a:solidFill>
                  <a:srgbClr val="0033CC"/>
                </a:solidFill>
                <a:ea typeface="微软雅黑" panose="020B0503020204020204" pitchFamily="34" charset="-122"/>
                <a:cs typeface="Times New Roman" panose="02020603050405020304" pitchFamily="18" charset="0"/>
              </a:rPr>
              <a:t>)</a:t>
            </a:r>
            <a:endParaRPr lang="en-US" altLang="zh-CN" sz="1200" dirty="0" smtClean="0">
              <a:solidFill>
                <a:srgbClr val="0033CC"/>
              </a:solidFill>
              <a:ea typeface="微软雅黑" panose="020B0503020204020204" pitchFamily="34" charset="-122"/>
              <a:cs typeface="Times New Roman" panose="02020603050405020304" pitchFamily="18" charset="0"/>
            </a:endParaRPr>
          </a:p>
          <a:p>
            <a:pPr marL="285750" indent="-285750">
              <a:spcAft>
                <a:spcPts val="800"/>
              </a:spcAft>
              <a:buFont typeface="Wingdings" panose="05000000000000000000" pitchFamily="2" charset="2"/>
              <a:buChar char="u"/>
            </a:pPr>
            <a:r>
              <a:rPr lang="en-US" altLang="zh-CN" sz="1700" dirty="0" smtClean="0">
                <a:solidFill>
                  <a:srgbClr val="0033CC"/>
                </a:solidFill>
                <a:ea typeface="微软雅黑" panose="020B0503020204020204" pitchFamily="34" charset="-122"/>
                <a:cs typeface="Times New Roman" panose="02020603050405020304" pitchFamily="18" charset="0"/>
              </a:rPr>
              <a:t>Prediction Skills can be improved when the initial states are improved.</a:t>
            </a:r>
            <a:r>
              <a:rPr lang="zh-CN" altLang="en-US" sz="1200" dirty="0">
                <a:solidFill>
                  <a:srgbClr val="0033CC"/>
                </a:solidFill>
                <a:ea typeface="微软雅黑" panose="020B0503020204020204" pitchFamily="34" charset="-122"/>
                <a:cs typeface="Times New Roman" panose="02020603050405020304" pitchFamily="18" charset="0"/>
              </a:rPr>
              <a:t> </a:t>
            </a:r>
            <a:r>
              <a:rPr lang="zh-CN" altLang="en-US" sz="1200" dirty="0" smtClean="0">
                <a:solidFill>
                  <a:srgbClr val="0033CC"/>
                </a:solidFill>
                <a:ea typeface="微软雅黑" panose="020B0503020204020204" pitchFamily="34" charset="-122"/>
                <a:cs typeface="Times New Roman" panose="02020603050405020304" pitchFamily="18" charset="0"/>
              </a:rPr>
              <a:t> </a:t>
            </a:r>
            <a:r>
              <a:rPr lang="en-US" altLang="zh-CN" sz="1200" dirty="0" smtClean="0">
                <a:solidFill>
                  <a:srgbClr val="0033CC"/>
                </a:solidFill>
                <a:ea typeface="微软雅黑" panose="020B0503020204020204" pitchFamily="34" charset="-122"/>
                <a:cs typeface="Times New Roman" panose="02020603050405020304" pitchFamily="18" charset="0"/>
              </a:rPr>
              <a:t>(</a:t>
            </a:r>
            <a:r>
              <a:rPr lang="en-US" altLang="zh-CN" sz="1200" dirty="0" smtClean="0">
                <a:solidFill>
                  <a:srgbClr val="0033CC"/>
                </a:solidFill>
                <a:ea typeface="微软雅黑" panose="020B0503020204020204" pitchFamily="34" charset="-122"/>
              </a:rPr>
              <a:t>Chen </a:t>
            </a:r>
            <a:r>
              <a:rPr lang="en-US" altLang="zh-CN" sz="1200" dirty="0">
                <a:solidFill>
                  <a:srgbClr val="0033CC"/>
                </a:solidFill>
                <a:ea typeface="微软雅黑" panose="020B0503020204020204" pitchFamily="34" charset="-122"/>
              </a:rPr>
              <a:t>et al. </a:t>
            </a:r>
            <a:r>
              <a:rPr lang="en-US" altLang="zh-CN" sz="1200" dirty="0" smtClean="0">
                <a:solidFill>
                  <a:srgbClr val="0033CC"/>
                </a:solidFill>
                <a:ea typeface="微软雅黑" panose="020B0503020204020204" pitchFamily="34" charset="-122"/>
              </a:rPr>
              <a:t>1995</a:t>
            </a:r>
            <a:r>
              <a:rPr lang="en-US" altLang="zh-CN" sz="1200" dirty="0">
                <a:solidFill>
                  <a:srgbClr val="0033CC"/>
                </a:solidFill>
                <a:ea typeface="微软雅黑" panose="020B0503020204020204" pitchFamily="34" charset="-122"/>
              </a:rPr>
              <a:t>, </a:t>
            </a:r>
            <a:r>
              <a:rPr lang="en-US" altLang="zh-CN" sz="1200" dirty="0" smtClean="0">
                <a:solidFill>
                  <a:srgbClr val="0033CC"/>
                </a:solidFill>
                <a:ea typeface="微软雅黑" panose="020B0503020204020204" pitchFamily="34" charset="-122"/>
              </a:rPr>
              <a:t>2004</a:t>
            </a:r>
            <a:r>
              <a:rPr lang="zh-CN" altLang="en-US" sz="1200" dirty="0" smtClean="0">
                <a:solidFill>
                  <a:srgbClr val="0033CC"/>
                </a:solidFill>
                <a:ea typeface="微软雅黑" panose="020B0503020204020204" pitchFamily="34" charset="-122"/>
              </a:rPr>
              <a:t>； </a:t>
            </a:r>
            <a:r>
              <a:rPr lang="en-US" altLang="zh-CN" sz="1200" dirty="0" smtClean="0">
                <a:solidFill>
                  <a:srgbClr val="0033CC"/>
                </a:solidFill>
                <a:ea typeface="微软雅黑" panose="020B0503020204020204" pitchFamily="34" charset="-122"/>
              </a:rPr>
              <a:t>Yu et al. 2012</a:t>
            </a:r>
            <a:r>
              <a:rPr lang="en-US" altLang="zh-CN" sz="1200" dirty="0">
                <a:solidFill>
                  <a:srgbClr val="0033CC"/>
                </a:solidFill>
                <a:ea typeface="微软雅黑" panose="020B0503020204020204" pitchFamily="34" charset="-122"/>
              </a:rPr>
              <a:t>)</a:t>
            </a:r>
            <a:endParaRPr lang="en-US" altLang="zh-CN" sz="1200" dirty="0">
              <a:solidFill>
                <a:srgbClr val="0033CC"/>
              </a:solidFill>
              <a:ea typeface="微软雅黑" panose="020B0503020204020204" pitchFamily="34" charset="-122"/>
              <a:cs typeface="Times New Roman" panose="02020603050405020304" pitchFamily="18" charset="0"/>
            </a:endParaRPr>
          </a:p>
        </p:txBody>
      </p:sp>
      <p:sp>
        <p:nvSpPr>
          <p:cNvPr id="8" name="矩形 7"/>
          <p:cNvSpPr/>
          <p:nvPr/>
        </p:nvSpPr>
        <p:spPr bwMode="auto">
          <a:xfrm>
            <a:off x="5717336" y="2098724"/>
            <a:ext cx="2089421" cy="550174"/>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04875" rtl="0" eaLnBrk="1" fontAlgn="base" latinLnBrk="0" hangingPunct="1">
              <a:lnSpc>
                <a:spcPct val="100000"/>
              </a:lnSpc>
              <a:spcBef>
                <a:spcPct val="0"/>
              </a:spcBef>
              <a:spcAft>
                <a:spcPct val="0"/>
              </a:spcAft>
              <a:buClrTx/>
              <a:buSzTx/>
              <a:buFontTx/>
              <a:buNone/>
              <a:tabLst/>
            </a:pPr>
            <a:r>
              <a:rPr lang="en-US" altLang="zh-CN" sz="2400" b="1" dirty="0" smtClean="0">
                <a:solidFill>
                  <a:srgbClr val="0033CC"/>
                </a:solidFill>
                <a:ea typeface="黑体" pitchFamily="49" charset="-122"/>
              </a:rPr>
              <a:t>Model Errors</a:t>
            </a:r>
            <a:endParaRPr lang="zh-CN" altLang="en-US" sz="2400" b="1" dirty="0">
              <a:solidFill>
                <a:srgbClr val="0033CC"/>
              </a:solidFill>
              <a:ea typeface="黑体" pitchFamily="49" charset="-122"/>
            </a:endParaRPr>
          </a:p>
        </p:txBody>
      </p:sp>
      <p:sp>
        <p:nvSpPr>
          <p:cNvPr id="9" name="矩形 8"/>
          <p:cNvSpPr/>
          <p:nvPr/>
        </p:nvSpPr>
        <p:spPr bwMode="auto">
          <a:xfrm>
            <a:off x="3498695" y="829702"/>
            <a:ext cx="2724462" cy="594475"/>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04875" rtl="0" eaLnBrk="1" fontAlgn="base" latinLnBrk="0" hangingPunct="1">
              <a:lnSpc>
                <a:spcPts val="1900"/>
              </a:lnSpc>
              <a:spcBef>
                <a:spcPct val="0"/>
              </a:spcBef>
              <a:spcAft>
                <a:spcPct val="0"/>
              </a:spcAft>
              <a:buClrTx/>
              <a:buSzTx/>
              <a:buFontTx/>
              <a:buNone/>
              <a:tabLst/>
            </a:pPr>
            <a:r>
              <a:rPr lang="en-US" altLang="zh-CN" sz="2400" b="1" dirty="0" smtClean="0">
                <a:solidFill>
                  <a:srgbClr val="0033CC"/>
                </a:solidFill>
                <a:ea typeface="黑体" pitchFamily="49" charset="-122"/>
              </a:rPr>
              <a:t>The source of prediction errors</a:t>
            </a:r>
            <a:endParaRPr lang="zh-CN" altLang="en-US" sz="2400" b="1" dirty="0">
              <a:solidFill>
                <a:srgbClr val="0033CC"/>
              </a:solidFill>
              <a:ea typeface="黑体" pitchFamily="49" charset="-122"/>
            </a:endParaRPr>
          </a:p>
        </p:txBody>
      </p:sp>
      <p:sp>
        <p:nvSpPr>
          <p:cNvPr id="10" name="矩形 9"/>
          <p:cNvSpPr/>
          <p:nvPr/>
        </p:nvSpPr>
        <p:spPr>
          <a:xfrm>
            <a:off x="548988" y="4632683"/>
            <a:ext cx="6571030" cy="369332"/>
          </a:xfrm>
          <a:prstGeom prst="rect">
            <a:avLst/>
          </a:prstGeom>
        </p:spPr>
        <p:txBody>
          <a:bodyPr wrap="none">
            <a:spAutoFit/>
          </a:bodyPr>
          <a:lstStyle/>
          <a:p>
            <a:r>
              <a:rPr lang="en-US" altLang="zh-CN" b="1" dirty="0">
                <a:solidFill>
                  <a:srgbClr val="0033CC"/>
                </a:solidFill>
                <a:ea typeface="微软雅黑" panose="020B0503020204020204" pitchFamily="34" charset="-122"/>
              </a:rPr>
              <a:t>The first kind problem of </a:t>
            </a:r>
            <a:r>
              <a:rPr lang="en-US" altLang="zh-CN" b="1" dirty="0" smtClean="0">
                <a:solidFill>
                  <a:srgbClr val="0033CC"/>
                </a:solidFill>
                <a:ea typeface="微软雅黑" panose="020B0503020204020204" pitchFamily="34" charset="-122"/>
              </a:rPr>
              <a:t>predictability for ENSO forecasts</a:t>
            </a:r>
            <a:endParaRPr lang="en-US" altLang="zh-CN" b="1" dirty="0">
              <a:solidFill>
                <a:srgbClr val="0033CC"/>
              </a:solidFill>
              <a:ea typeface="微软雅黑" panose="020B0503020204020204" pitchFamily="34" charset="-122"/>
            </a:endParaRPr>
          </a:p>
        </p:txBody>
      </p:sp>
      <p:sp>
        <p:nvSpPr>
          <p:cNvPr id="11" name="矩形 10"/>
          <p:cNvSpPr/>
          <p:nvPr/>
        </p:nvSpPr>
        <p:spPr>
          <a:xfrm>
            <a:off x="337603" y="2051468"/>
            <a:ext cx="1307865" cy="736783"/>
          </a:xfrm>
          <a:prstGeom prst="rect">
            <a:avLst/>
          </a:prstGeom>
        </p:spPr>
        <p:txBody>
          <a:bodyPr wrap="square">
            <a:spAutoFit/>
          </a:bodyPr>
          <a:lstStyle/>
          <a:p>
            <a:r>
              <a:rPr lang="en-US" altLang="zh-CN" sz="1400" b="1" dirty="0">
                <a:solidFill>
                  <a:srgbClr val="0033CC"/>
                </a:solidFill>
                <a:ea typeface="微软雅黑" panose="020B0503020204020204" pitchFamily="34" charset="-122"/>
              </a:rPr>
              <a:t>T</a:t>
            </a:r>
            <a:r>
              <a:rPr lang="en-US" altLang="zh-CN" sz="1400" b="1" dirty="0" smtClean="0">
                <a:solidFill>
                  <a:srgbClr val="0033CC"/>
                </a:solidFill>
                <a:ea typeface="微软雅黑" panose="020B0503020204020204" pitchFamily="34" charset="-122"/>
              </a:rPr>
              <a:t>he </a:t>
            </a:r>
            <a:r>
              <a:rPr lang="en-US" altLang="zh-CN" sz="1400" b="1" dirty="0">
                <a:solidFill>
                  <a:srgbClr val="0033CC"/>
                </a:solidFill>
                <a:ea typeface="微软雅黑" panose="020B0503020204020204" pitchFamily="34" charset="-122"/>
              </a:rPr>
              <a:t>first kind problem of predictability</a:t>
            </a:r>
            <a:endParaRPr lang="zh-CN" altLang="en-US" sz="1400" dirty="0">
              <a:solidFill>
                <a:srgbClr val="0033CC"/>
              </a:solidFill>
            </a:endParaRPr>
          </a:p>
        </p:txBody>
      </p:sp>
      <p:sp>
        <p:nvSpPr>
          <p:cNvPr id="13" name="右箭头 12"/>
          <p:cNvSpPr/>
          <p:nvPr/>
        </p:nvSpPr>
        <p:spPr>
          <a:xfrm>
            <a:off x="7919258" y="2236267"/>
            <a:ext cx="311132" cy="27508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3CC"/>
              </a:solidFill>
            </a:endParaRPr>
          </a:p>
        </p:txBody>
      </p:sp>
      <p:sp>
        <p:nvSpPr>
          <p:cNvPr id="14" name="右箭头 13"/>
          <p:cNvSpPr/>
          <p:nvPr/>
        </p:nvSpPr>
        <p:spPr>
          <a:xfrm flipH="1">
            <a:off x="1472058" y="2251045"/>
            <a:ext cx="307469" cy="27508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3CC"/>
              </a:solidFill>
            </a:endParaRPr>
          </a:p>
        </p:txBody>
      </p:sp>
      <p:sp>
        <p:nvSpPr>
          <p:cNvPr id="15" name="矩形 14"/>
          <p:cNvSpPr/>
          <p:nvPr/>
        </p:nvSpPr>
        <p:spPr>
          <a:xfrm>
            <a:off x="6207806" y="942742"/>
            <a:ext cx="1640562" cy="337692"/>
          </a:xfrm>
          <a:prstGeom prst="rect">
            <a:avLst/>
          </a:prstGeom>
        </p:spPr>
        <p:txBody>
          <a:bodyPr wrap="square">
            <a:spAutoFit/>
          </a:bodyPr>
          <a:lstStyle/>
          <a:p>
            <a:pPr algn="just"/>
            <a:r>
              <a:rPr lang="zh-CN" altLang="en-US" sz="1600" b="1" dirty="0" smtClean="0">
                <a:solidFill>
                  <a:srgbClr val="0033CC"/>
                </a:solidFill>
                <a:ea typeface="黑体" pitchFamily="49" charset="-122"/>
              </a:rPr>
              <a:t>（</a:t>
            </a:r>
            <a:r>
              <a:rPr lang="en-US" altLang="zh-CN" sz="1600" b="1" dirty="0">
                <a:solidFill>
                  <a:srgbClr val="0033CC"/>
                </a:solidFill>
                <a:ea typeface="黑体" pitchFamily="49" charset="-122"/>
              </a:rPr>
              <a:t>Lorenz </a:t>
            </a:r>
            <a:r>
              <a:rPr lang="en-US" altLang="zh-CN" sz="1600" b="1" dirty="0" smtClean="0">
                <a:solidFill>
                  <a:srgbClr val="0033CC"/>
                </a:solidFill>
                <a:ea typeface="黑体" pitchFamily="49" charset="-122"/>
              </a:rPr>
              <a:t>1975</a:t>
            </a:r>
            <a:r>
              <a:rPr lang="zh-CN" altLang="en-US" sz="1600" b="1" dirty="0" smtClean="0">
                <a:solidFill>
                  <a:srgbClr val="0033CC"/>
                </a:solidFill>
                <a:ea typeface="黑体" pitchFamily="49" charset="-122"/>
              </a:rPr>
              <a:t>）</a:t>
            </a:r>
            <a:endParaRPr lang="zh-CN" altLang="en-US" sz="1600" dirty="0">
              <a:solidFill>
                <a:srgbClr val="0033CC"/>
              </a:solidFill>
            </a:endParaRPr>
          </a:p>
        </p:txBody>
      </p:sp>
      <p:cxnSp>
        <p:nvCxnSpPr>
          <p:cNvPr id="16" name="直接连接符 15"/>
          <p:cNvCxnSpPr/>
          <p:nvPr/>
        </p:nvCxnSpPr>
        <p:spPr>
          <a:xfrm>
            <a:off x="-9348" y="4472585"/>
            <a:ext cx="9731977" cy="0"/>
          </a:xfrm>
          <a:prstGeom prst="line">
            <a:avLst/>
          </a:prstGeom>
          <a:ln w="254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8230390" y="2055601"/>
            <a:ext cx="1491461" cy="954107"/>
          </a:xfrm>
          <a:prstGeom prst="rect">
            <a:avLst/>
          </a:prstGeom>
        </p:spPr>
        <p:txBody>
          <a:bodyPr wrap="square">
            <a:spAutoFit/>
          </a:bodyPr>
          <a:lstStyle/>
          <a:p>
            <a:r>
              <a:rPr lang="en-US" altLang="zh-CN" sz="1400" b="1" dirty="0">
                <a:solidFill>
                  <a:srgbClr val="0033CC"/>
                </a:solidFill>
                <a:ea typeface="微软雅黑" panose="020B0503020204020204" pitchFamily="34" charset="-122"/>
              </a:rPr>
              <a:t>T</a:t>
            </a:r>
            <a:r>
              <a:rPr lang="en-US" altLang="zh-CN" sz="1400" b="1" dirty="0" smtClean="0">
                <a:solidFill>
                  <a:srgbClr val="0033CC"/>
                </a:solidFill>
                <a:ea typeface="微软雅黑" panose="020B0503020204020204" pitchFamily="34" charset="-122"/>
              </a:rPr>
              <a:t>he second </a:t>
            </a:r>
            <a:r>
              <a:rPr lang="en-US" altLang="zh-CN" sz="1400" b="1" dirty="0">
                <a:solidFill>
                  <a:srgbClr val="0033CC"/>
                </a:solidFill>
                <a:ea typeface="微软雅黑" panose="020B0503020204020204" pitchFamily="34" charset="-122"/>
              </a:rPr>
              <a:t>kind problem of predictability</a:t>
            </a:r>
            <a:endParaRPr lang="zh-CN" altLang="en-US" sz="1400" dirty="0">
              <a:solidFill>
                <a:srgbClr val="0033CC"/>
              </a:solidFill>
            </a:endParaRPr>
          </a:p>
        </p:txBody>
      </p:sp>
    </p:spTree>
    <p:extLst>
      <p:ext uri="{BB962C8B-B14F-4D97-AF65-F5344CB8AC3E}">
        <p14:creationId xmlns:p14="http://schemas.microsoft.com/office/powerpoint/2010/main" val="3649819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矩形 2"/>
          <p:cNvSpPr>
            <a:spLocks noChangeArrowheads="1"/>
          </p:cNvSpPr>
          <p:nvPr/>
        </p:nvSpPr>
        <p:spPr bwMode="auto">
          <a:xfrm>
            <a:off x="539750" y="752475"/>
            <a:ext cx="88582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kumimoji="0" lang="en-US" altLang="zh-CN" sz="2800" b="1">
                <a:solidFill>
                  <a:srgbClr val="0000CC"/>
                </a:solidFill>
                <a:latin typeface="Times New Roman" pitchFamily="18" charset="0"/>
                <a:cs typeface="Times New Roman" pitchFamily="18" charset="0"/>
              </a:rPr>
              <a:t>The role of initial errors in SPB </a:t>
            </a:r>
            <a:r>
              <a:rPr kumimoji="0" lang="en-US" altLang="zh-CN" sz="1800" b="1" i="1">
                <a:solidFill>
                  <a:srgbClr val="FF0000"/>
                </a:solidFill>
                <a:latin typeface="Times New Roman" pitchFamily="18" charset="0"/>
                <a:cs typeface="Times New Roman" pitchFamily="18" charset="0"/>
              </a:rPr>
              <a:t>(Chen et al., 1995, 2004; Moore and Kleeman, 1996; Mu et al., 2007; Duan et al., 2009)</a:t>
            </a:r>
            <a:r>
              <a:rPr kumimoji="0" lang="zh-CN" altLang="zh-CN" sz="1800" b="1" i="1">
                <a:solidFill>
                  <a:srgbClr val="FF0000"/>
                </a:solidFill>
                <a:latin typeface="Times New Roman" pitchFamily="18" charset="0"/>
                <a:cs typeface="Times New Roman" pitchFamily="18" charset="0"/>
              </a:rPr>
              <a:t> </a:t>
            </a:r>
            <a:endParaRPr kumimoji="0" lang="zh-CN" altLang="en-US" sz="1800" b="1" i="1">
              <a:solidFill>
                <a:srgbClr val="FF0000"/>
              </a:solidFill>
              <a:latin typeface="Times New Roman" pitchFamily="18" charset="0"/>
              <a:cs typeface="Times New Roman" pitchFamily="18" charset="0"/>
            </a:endParaRPr>
          </a:p>
        </p:txBody>
      </p:sp>
      <p:sp>
        <p:nvSpPr>
          <p:cNvPr id="21506" name="矩形 3"/>
          <p:cNvSpPr>
            <a:spLocks noChangeArrowheads="1"/>
          </p:cNvSpPr>
          <p:nvPr/>
        </p:nvSpPr>
        <p:spPr bwMode="auto">
          <a:xfrm>
            <a:off x="547688" y="1633538"/>
            <a:ext cx="9001125"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kumimoji="0" lang="en-US" altLang="zh-CN" sz="2800" b="1">
                <a:solidFill>
                  <a:srgbClr val="0000CC"/>
                </a:solidFill>
                <a:latin typeface="Times New Roman" pitchFamily="18" charset="0"/>
                <a:cs typeface="Times New Roman" pitchFamily="18" charset="0"/>
              </a:rPr>
              <a:t>The initial error with a particular structure is most likely to cause a significant SPB </a:t>
            </a:r>
            <a:r>
              <a:rPr kumimoji="0" lang="en-US" altLang="zh-CN" sz="1800" b="1" i="1">
                <a:solidFill>
                  <a:srgbClr val="FF0000"/>
                </a:solidFill>
                <a:latin typeface="Times New Roman" pitchFamily="18" charset="0"/>
                <a:cs typeface="Times New Roman" pitchFamily="18" charset="0"/>
              </a:rPr>
              <a:t>(Mu et al., 2007; Duan et al., 2009; Yu et al., 2009)</a:t>
            </a:r>
            <a:r>
              <a:rPr kumimoji="0" lang="zh-CN" altLang="zh-CN" sz="1800" b="1" i="1">
                <a:solidFill>
                  <a:srgbClr val="FF0000"/>
                </a:solidFill>
                <a:latin typeface="Times New Roman" pitchFamily="18" charset="0"/>
                <a:cs typeface="Times New Roman" pitchFamily="18" charset="0"/>
              </a:rPr>
              <a:t> </a:t>
            </a:r>
            <a:endParaRPr kumimoji="0" lang="en-US" altLang="zh-CN" sz="1800" b="1">
              <a:solidFill>
                <a:srgbClr val="0000CC"/>
              </a:solidFill>
              <a:latin typeface="Times New Roman" pitchFamily="18" charset="0"/>
              <a:cs typeface="Times New Roman" pitchFamily="18" charset="0"/>
            </a:endParaRPr>
          </a:p>
          <a:p>
            <a:endParaRPr kumimoji="0" lang="en-US" altLang="zh-CN" sz="900" b="1">
              <a:solidFill>
                <a:srgbClr val="0000CC"/>
              </a:solidFill>
              <a:latin typeface="Times New Roman" pitchFamily="18" charset="0"/>
              <a:cs typeface="Times New Roman" pitchFamily="18" charset="0"/>
            </a:endParaRPr>
          </a:p>
          <a:p>
            <a:r>
              <a:rPr kumimoji="0" lang="en-US" altLang="zh-CN" sz="2800" b="1" u="sng">
                <a:solidFill>
                  <a:srgbClr val="0000CC"/>
                </a:solidFill>
                <a:latin typeface="Times New Roman" pitchFamily="18" charset="0"/>
                <a:cs typeface="Times New Roman" pitchFamily="18" charset="0"/>
              </a:rPr>
              <a:t>Conditional nonlinear optimal perturbation-type initial error </a:t>
            </a:r>
            <a:r>
              <a:rPr kumimoji="0" lang="en-US" altLang="zh-CN" sz="1800" b="1">
                <a:solidFill>
                  <a:srgbClr val="FF0000"/>
                </a:solidFill>
                <a:latin typeface="Times New Roman" pitchFamily="18" charset="0"/>
                <a:cs typeface="Times New Roman" pitchFamily="18" charset="0"/>
              </a:rPr>
              <a:t>(CNOP-type error; </a:t>
            </a:r>
            <a:r>
              <a:rPr kumimoji="0" lang="en-US" altLang="zh-CN" sz="1800" b="1" i="1">
                <a:solidFill>
                  <a:srgbClr val="FF0000"/>
                </a:solidFill>
                <a:latin typeface="Times New Roman" pitchFamily="18" charset="0"/>
                <a:cs typeface="Times New Roman" pitchFamily="18" charset="0"/>
              </a:rPr>
              <a:t>Mu et al., 2003; Duan and Mu, 2009</a:t>
            </a:r>
            <a:r>
              <a:rPr kumimoji="0" lang="en-US" altLang="zh-CN" sz="1800" b="1">
                <a:solidFill>
                  <a:srgbClr val="FF0000"/>
                </a:solidFill>
                <a:latin typeface="Times New Roman" pitchFamily="18" charset="0"/>
                <a:cs typeface="Times New Roman" pitchFamily="18" charset="0"/>
              </a:rPr>
              <a:t>)</a:t>
            </a:r>
            <a:r>
              <a:rPr kumimoji="0" lang="en-US" altLang="zh-CN" sz="2800" b="1">
                <a:solidFill>
                  <a:srgbClr val="FF0000"/>
                </a:solidFill>
                <a:latin typeface="Times New Roman" pitchFamily="18" charset="0"/>
                <a:cs typeface="Times New Roman" pitchFamily="18" charset="0"/>
              </a:rPr>
              <a:t>: </a:t>
            </a:r>
            <a:r>
              <a:rPr kumimoji="0" lang="en-US" altLang="zh-CN" b="1">
                <a:solidFill>
                  <a:srgbClr val="0000CC"/>
                </a:solidFill>
                <a:latin typeface="Times New Roman" pitchFamily="18" charset="0"/>
                <a:cs typeface="Times New Roman" pitchFamily="18" charset="0"/>
              </a:rPr>
              <a:t>the initial error that causes the largest prediction error at prediction time.</a:t>
            </a:r>
          </a:p>
        </p:txBody>
      </p:sp>
      <p:pic>
        <p:nvPicPr>
          <p:cNvPr id="21507" name="Picture 35" descr="errorss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775" y="4067175"/>
            <a:ext cx="8353425" cy="2303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149" name="Text Box 21"/>
          <p:cNvSpPr txBox="1">
            <a:spLocks noChangeArrowheads="1"/>
          </p:cNvSpPr>
          <p:nvPr/>
        </p:nvSpPr>
        <p:spPr bwMode="auto">
          <a:xfrm>
            <a:off x="1301750" y="3995738"/>
            <a:ext cx="2814638" cy="33813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tLang="zh-CN" sz="1600" dirty="0">
                <a:solidFill>
                  <a:srgbClr val="0000CC"/>
                </a:solidFill>
                <a:latin typeface="Times New Roman" charset="0"/>
                <a:ea typeface="宋体" charset="0"/>
                <a:cs typeface="Times New Roman" charset="0"/>
              </a:rPr>
              <a:t>Type-1 CNOP error </a:t>
            </a:r>
            <a:r>
              <a:rPr lang="zh-CN" altLang="en-US" sz="1600" dirty="0">
                <a:solidFill>
                  <a:srgbClr val="0000CC"/>
                </a:solidFill>
                <a:latin typeface="Times New Roman" charset="0"/>
                <a:ea typeface="宋体" charset="0"/>
                <a:cs typeface="Times New Roman" charset="0"/>
              </a:rPr>
              <a:t>（</a:t>
            </a:r>
            <a:r>
              <a:rPr lang="en-US" altLang="zh-CN" sz="1600" dirty="0">
                <a:solidFill>
                  <a:srgbClr val="0000CC"/>
                </a:solidFill>
                <a:latin typeface="Times New Roman" charset="0"/>
                <a:ea typeface="宋体" charset="0"/>
                <a:cs typeface="Times New Roman" charset="0"/>
              </a:rPr>
              <a:t>SSTA</a:t>
            </a:r>
            <a:r>
              <a:rPr lang="zh-CN" altLang="en-US" sz="1600" dirty="0">
                <a:solidFill>
                  <a:srgbClr val="0000CC"/>
                </a:solidFill>
                <a:latin typeface="Times New Roman" charset="0"/>
                <a:ea typeface="宋体" charset="0"/>
                <a:cs typeface="Times New Roman" charset="0"/>
              </a:rPr>
              <a:t>）</a:t>
            </a:r>
          </a:p>
        </p:txBody>
      </p:sp>
      <p:sp>
        <p:nvSpPr>
          <p:cNvPr id="6150" name="Text Box 22"/>
          <p:cNvSpPr txBox="1">
            <a:spLocks noChangeArrowheads="1"/>
          </p:cNvSpPr>
          <p:nvPr/>
        </p:nvSpPr>
        <p:spPr bwMode="auto">
          <a:xfrm>
            <a:off x="5332413" y="3995738"/>
            <a:ext cx="2763837" cy="33813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tLang="zh-CN" sz="1600" dirty="0">
                <a:solidFill>
                  <a:srgbClr val="0000CC"/>
                </a:solidFill>
                <a:latin typeface="Times New Roman" charset="0"/>
                <a:ea typeface="宋体" charset="0"/>
                <a:cs typeface="Times New Roman" charset="0"/>
              </a:rPr>
              <a:t>Type-2 CNOP error</a:t>
            </a:r>
            <a:r>
              <a:rPr lang="zh-CN" altLang="en-US" sz="1600" dirty="0">
                <a:solidFill>
                  <a:srgbClr val="0000CC"/>
                </a:solidFill>
                <a:latin typeface="Times New Roman" charset="0"/>
                <a:ea typeface="宋体" charset="0"/>
                <a:cs typeface="Times New Roman" charset="0"/>
              </a:rPr>
              <a:t>（</a:t>
            </a:r>
            <a:r>
              <a:rPr lang="en-US" altLang="zh-CN" sz="1600" dirty="0">
                <a:solidFill>
                  <a:srgbClr val="0000CC"/>
                </a:solidFill>
                <a:latin typeface="Times New Roman" charset="0"/>
                <a:ea typeface="宋体" charset="0"/>
                <a:cs typeface="Times New Roman" charset="0"/>
              </a:rPr>
              <a:t>SSTA</a:t>
            </a:r>
            <a:r>
              <a:rPr lang="zh-CN" altLang="en-US" sz="1600" dirty="0">
                <a:solidFill>
                  <a:srgbClr val="0000CC"/>
                </a:solidFill>
                <a:latin typeface="Times New Roman" charset="0"/>
                <a:ea typeface="宋体" charset="0"/>
                <a:cs typeface="Times New Roman" charset="0"/>
              </a:rPr>
              <a:t>）</a:t>
            </a:r>
          </a:p>
        </p:txBody>
      </p:sp>
      <p:sp>
        <p:nvSpPr>
          <p:cNvPr id="21510" name="矩形 1"/>
          <p:cNvSpPr>
            <a:spLocks noChangeArrowheads="1"/>
          </p:cNvSpPr>
          <p:nvPr/>
        </p:nvSpPr>
        <p:spPr bwMode="auto">
          <a:xfrm>
            <a:off x="3708400" y="6470650"/>
            <a:ext cx="2843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kumimoji="0" lang="en-US" altLang="zh-CN" sz="1400" b="1" i="1">
                <a:solidFill>
                  <a:srgbClr val="0000CC"/>
                </a:solidFill>
                <a:latin typeface="Times New Roman" pitchFamily="18" charset="0"/>
                <a:cs typeface="Times New Roman" pitchFamily="18" charset="0"/>
              </a:rPr>
              <a:t>Yu et al., 2009 (Zebiak-Cane model)</a:t>
            </a:r>
            <a:endParaRPr kumimoji="0" lang="zh-CN" altLang="en-US" sz="1400">
              <a:solidFill>
                <a:srgbClr val="0000CC"/>
              </a:solidFill>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a:grpSpLocks/>
          </p:cNvGrpSpPr>
          <p:nvPr/>
        </p:nvGrpSpPr>
        <p:grpSpPr bwMode="auto">
          <a:xfrm>
            <a:off x="278021" y="755973"/>
            <a:ext cx="9099851" cy="4792680"/>
            <a:chOff x="0" y="1357313"/>
            <a:chExt cx="9144000" cy="5179685"/>
          </a:xfrm>
        </p:grpSpPr>
        <p:pic>
          <p:nvPicPr>
            <p:cNvPr id="5" name="Picture 3" descr="C:\Users\zhangjing\Desktop\地图.jpg"/>
            <p:cNvPicPr>
              <a:picLocks noChangeAspect="1" noChangeArrowheads="1"/>
            </p:cNvPicPr>
            <p:nvPr/>
          </p:nvPicPr>
          <p:blipFill>
            <a:blip r:embed="rId3" cstate="print">
              <a:clrChange>
                <a:clrFrom>
                  <a:srgbClr val="010D63"/>
                </a:clrFrom>
                <a:clrTo>
                  <a:srgbClr val="010D63">
                    <a:alpha val="0"/>
                  </a:srgbClr>
                </a:clrTo>
              </a:clrChange>
              <a:extLst>
                <a:ext uri="{28A0092B-C50C-407E-A947-70E740481C1C}">
                  <a14:useLocalDpi xmlns:a14="http://schemas.microsoft.com/office/drawing/2010/main" val="0"/>
                </a:ext>
              </a:extLst>
            </a:blip>
            <a:srcRect/>
            <a:stretch>
              <a:fillRect/>
            </a:stretch>
          </p:blipFill>
          <p:spPr bwMode="auto">
            <a:xfrm>
              <a:off x="714375" y="1785938"/>
              <a:ext cx="795972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接连接符 11"/>
            <p:cNvCxnSpPr>
              <a:cxnSpLocks noChangeShapeType="1"/>
            </p:cNvCxnSpPr>
            <p:nvPr/>
          </p:nvCxnSpPr>
          <p:spPr bwMode="auto">
            <a:xfrm flipH="1">
              <a:off x="0" y="6381750"/>
              <a:ext cx="9144000"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cxnSp>
        <p:sp>
          <p:nvSpPr>
            <p:cNvPr id="7" name="椭圆 6"/>
            <p:cNvSpPr>
              <a:spLocks noChangeArrowheads="1"/>
            </p:cNvSpPr>
            <p:nvPr/>
          </p:nvSpPr>
          <p:spPr bwMode="auto">
            <a:xfrm>
              <a:off x="2447925" y="3141663"/>
              <a:ext cx="36513" cy="34925"/>
            </a:xfrm>
            <a:prstGeom prst="ellipse">
              <a:avLst/>
            </a:prstGeom>
            <a:solidFill>
              <a:srgbClr val="000000"/>
            </a:solidFill>
            <a:ln w="38100" algn="ctr">
              <a:solidFill>
                <a:srgbClr val="FF0000"/>
              </a:solidFill>
              <a:round/>
              <a:headEnd/>
              <a:tailEnd type="triangle" w="med" len="me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fontAlgn="auto" hangingPunct="1">
                <a:spcBef>
                  <a:spcPts val="0"/>
                </a:spcBef>
                <a:spcAft>
                  <a:spcPts val="0"/>
                </a:spcAft>
                <a:defRPr/>
              </a:pPr>
              <a:endParaRPr lang="zh-CN" altLang="en-US" kern="0">
                <a:solidFill>
                  <a:srgbClr val="D1D1D1"/>
                </a:solidFill>
              </a:endParaRPr>
            </a:p>
          </p:txBody>
        </p:sp>
        <p:sp>
          <p:nvSpPr>
            <p:cNvPr id="8" name="椭圆 7"/>
            <p:cNvSpPr>
              <a:spLocks noChangeArrowheads="1"/>
            </p:cNvSpPr>
            <p:nvPr/>
          </p:nvSpPr>
          <p:spPr bwMode="auto">
            <a:xfrm>
              <a:off x="2449513" y="3608388"/>
              <a:ext cx="34925" cy="36512"/>
            </a:xfrm>
            <a:prstGeom prst="ellipse">
              <a:avLst/>
            </a:prstGeom>
            <a:solidFill>
              <a:srgbClr val="FF0000"/>
            </a:solidFill>
            <a:ln w="38100" algn="ctr">
              <a:solidFill>
                <a:srgbClr val="FF0000"/>
              </a:solidFill>
              <a:round/>
              <a:headEnd/>
              <a:tailEnd type="triangle" w="med" len="me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fontAlgn="auto" hangingPunct="1">
                <a:spcBef>
                  <a:spcPts val="0"/>
                </a:spcBef>
                <a:spcAft>
                  <a:spcPts val="0"/>
                </a:spcAft>
                <a:defRPr/>
              </a:pPr>
              <a:endParaRPr lang="zh-CN" altLang="en-US" kern="0">
                <a:solidFill>
                  <a:srgbClr val="D1D1D1"/>
                </a:solidFill>
              </a:endParaRPr>
            </a:p>
          </p:txBody>
        </p:sp>
        <p:sp>
          <p:nvSpPr>
            <p:cNvPr id="9" name="椭圆 8"/>
            <p:cNvSpPr>
              <a:spLocks noChangeArrowheads="1"/>
            </p:cNvSpPr>
            <p:nvPr/>
          </p:nvSpPr>
          <p:spPr bwMode="auto">
            <a:xfrm>
              <a:off x="3132138" y="4173340"/>
              <a:ext cx="34926" cy="34925"/>
            </a:xfrm>
            <a:prstGeom prst="ellipse">
              <a:avLst/>
            </a:prstGeom>
            <a:solidFill>
              <a:srgbClr val="FF0000"/>
            </a:solidFill>
            <a:ln w="38100" algn="ctr">
              <a:solidFill>
                <a:srgbClr val="FF0000"/>
              </a:solidFill>
              <a:round/>
              <a:headEnd/>
              <a:tailEnd type="triangle" w="med" len="me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fontAlgn="auto" hangingPunct="1">
                <a:spcBef>
                  <a:spcPts val="0"/>
                </a:spcBef>
                <a:spcAft>
                  <a:spcPts val="0"/>
                </a:spcAft>
                <a:defRPr/>
              </a:pPr>
              <a:r>
                <a:rPr lang="en-US" altLang="zh-CN" kern="0">
                  <a:solidFill>
                    <a:srgbClr val="D1D1D1"/>
                  </a:solidFill>
                </a:rPr>
                <a:t>                    </a:t>
              </a:r>
              <a:endParaRPr lang="zh-CN" altLang="en-US" kern="0">
                <a:solidFill>
                  <a:srgbClr val="D1D1D1"/>
                </a:solidFill>
              </a:endParaRPr>
            </a:p>
          </p:txBody>
        </p:sp>
        <p:sp>
          <p:nvSpPr>
            <p:cNvPr id="10" name="矩形 15"/>
            <p:cNvSpPr>
              <a:spLocks noChangeArrowheads="1"/>
            </p:cNvSpPr>
            <p:nvPr/>
          </p:nvSpPr>
          <p:spPr bwMode="auto">
            <a:xfrm>
              <a:off x="2924583" y="3712595"/>
              <a:ext cx="2372924" cy="418045"/>
            </a:xfrm>
            <a:prstGeom prst="rect">
              <a:avLst/>
            </a:prstGeom>
            <a:solidFill>
              <a:srgbClr val="FFFFFF"/>
            </a:solidFill>
            <a:ln w="9525">
              <a:solidFill>
                <a:srgbClr val="FF0000"/>
              </a:solidFill>
              <a:miter lim="800000"/>
              <a:headEnd/>
              <a:tailEnd/>
            </a:ln>
          </p:spPr>
          <p:txBody>
            <a:bodyPr wrap="square">
              <a:spAutoFit/>
            </a:bodyPr>
            <a:lstStyle/>
            <a:p>
              <a:pPr algn="ctr">
                <a:lnSpc>
                  <a:spcPct val="80000"/>
                </a:lnSpc>
              </a:pPr>
              <a:r>
                <a:rPr lang="en-US" altLang="zh-CN" sz="1200" b="1" dirty="0" smtClean="0">
                  <a:solidFill>
                    <a:srgbClr val="FF0000"/>
                  </a:solidFill>
                  <a:latin typeface="黑体" pitchFamily="49" charset="-122"/>
                  <a:ea typeface="黑体" pitchFamily="49" charset="-122"/>
                </a:rPr>
                <a:t>Drought in northeastern Brazil and Central America.</a:t>
              </a:r>
              <a:endParaRPr lang="en-US" altLang="zh-CN" sz="1200" b="1" dirty="0">
                <a:solidFill>
                  <a:srgbClr val="FF0000"/>
                </a:solidFill>
                <a:latin typeface="黑体" pitchFamily="49" charset="-122"/>
                <a:ea typeface="黑体" pitchFamily="49" charset="-122"/>
              </a:endParaRPr>
            </a:p>
          </p:txBody>
        </p:sp>
        <p:sp>
          <p:nvSpPr>
            <p:cNvPr id="11" name="椭圆 10"/>
            <p:cNvSpPr>
              <a:spLocks noChangeArrowheads="1"/>
            </p:cNvSpPr>
            <p:nvPr/>
          </p:nvSpPr>
          <p:spPr bwMode="auto">
            <a:xfrm>
              <a:off x="3022600" y="4508500"/>
              <a:ext cx="36513" cy="36513"/>
            </a:xfrm>
            <a:prstGeom prst="ellipse">
              <a:avLst/>
            </a:prstGeom>
            <a:solidFill>
              <a:srgbClr val="FF0000"/>
            </a:solidFill>
            <a:ln w="38100" algn="ctr">
              <a:solidFill>
                <a:srgbClr val="FF0000"/>
              </a:solidFill>
              <a:round/>
              <a:headEnd/>
              <a:tailEnd type="triangle" w="med" len="me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fontAlgn="auto" hangingPunct="1">
                <a:spcBef>
                  <a:spcPts val="0"/>
                </a:spcBef>
                <a:spcAft>
                  <a:spcPts val="0"/>
                </a:spcAft>
                <a:defRPr/>
              </a:pPr>
              <a:endParaRPr lang="zh-CN" altLang="en-US" kern="0">
                <a:solidFill>
                  <a:srgbClr val="D1D1D1"/>
                </a:solidFill>
              </a:endParaRPr>
            </a:p>
          </p:txBody>
        </p:sp>
        <p:sp>
          <p:nvSpPr>
            <p:cNvPr id="12" name="矩形 11"/>
            <p:cNvSpPr>
              <a:spLocks noChangeArrowheads="1"/>
            </p:cNvSpPr>
            <p:nvPr/>
          </p:nvSpPr>
          <p:spPr bwMode="auto">
            <a:xfrm>
              <a:off x="1152842" y="4596387"/>
              <a:ext cx="2737038" cy="259451"/>
            </a:xfrm>
            <a:prstGeom prst="rect">
              <a:avLst/>
            </a:prstGeom>
            <a:solidFill>
              <a:srgbClr val="FFFFFF"/>
            </a:solidFill>
            <a:ln w="9525">
              <a:solidFill>
                <a:srgbClr val="FF0000"/>
              </a:solidFill>
              <a:miter lim="800000"/>
              <a:headEnd/>
              <a:tailEnd/>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fontAlgn="auto" hangingPunct="1">
                <a:lnSpc>
                  <a:spcPct val="80000"/>
                </a:lnSpc>
                <a:spcBef>
                  <a:spcPts val="0"/>
                </a:spcBef>
                <a:spcAft>
                  <a:spcPts val="0"/>
                </a:spcAft>
                <a:defRPr/>
              </a:pPr>
              <a:r>
                <a:rPr lang="en-US" altLang="zh-CN" sz="1200" b="1" kern="0" dirty="0" smtClean="0">
                  <a:solidFill>
                    <a:srgbClr val="FF0000"/>
                  </a:solidFill>
                  <a:latin typeface="黑体" panose="02010609060101010101" pitchFamily="49" charset="-122"/>
                  <a:ea typeface="黑体" panose="02010609060101010101" pitchFamily="49" charset="-122"/>
                </a:rPr>
                <a:t>More rainstorms in South America.</a:t>
              </a:r>
              <a:endParaRPr lang="zh-CN" altLang="en-US" sz="1200" b="1" kern="0" dirty="0">
                <a:solidFill>
                  <a:srgbClr val="FF0000"/>
                </a:solidFill>
                <a:latin typeface="黑体" panose="02010609060101010101" pitchFamily="49" charset="-122"/>
                <a:ea typeface="黑体" panose="02010609060101010101" pitchFamily="49" charset="-122"/>
              </a:endParaRPr>
            </a:p>
          </p:txBody>
        </p:sp>
        <p:sp>
          <p:nvSpPr>
            <p:cNvPr id="13" name="椭圆 12"/>
            <p:cNvSpPr>
              <a:spLocks noChangeArrowheads="1"/>
            </p:cNvSpPr>
            <p:nvPr/>
          </p:nvSpPr>
          <p:spPr bwMode="auto">
            <a:xfrm>
              <a:off x="4679950" y="4832350"/>
              <a:ext cx="36513" cy="36513"/>
            </a:xfrm>
            <a:prstGeom prst="ellipse">
              <a:avLst/>
            </a:prstGeom>
            <a:solidFill>
              <a:srgbClr val="FF0000"/>
            </a:solidFill>
            <a:ln w="38100" algn="ctr">
              <a:solidFill>
                <a:srgbClr val="FF0000"/>
              </a:solidFill>
              <a:round/>
              <a:headEnd/>
              <a:tailEnd type="triangle" w="med" len="me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fontAlgn="auto" hangingPunct="1">
                <a:spcBef>
                  <a:spcPts val="0"/>
                </a:spcBef>
                <a:spcAft>
                  <a:spcPts val="0"/>
                </a:spcAft>
                <a:defRPr/>
              </a:pPr>
              <a:endParaRPr lang="zh-CN" altLang="en-US" kern="0">
                <a:solidFill>
                  <a:srgbClr val="D1D1D1"/>
                </a:solidFill>
              </a:endParaRPr>
            </a:p>
          </p:txBody>
        </p:sp>
        <p:sp>
          <p:nvSpPr>
            <p:cNvPr id="14" name="矩形 13"/>
            <p:cNvSpPr>
              <a:spLocks noChangeArrowheads="1"/>
            </p:cNvSpPr>
            <p:nvPr/>
          </p:nvSpPr>
          <p:spPr bwMode="auto">
            <a:xfrm>
              <a:off x="4361913" y="4906885"/>
              <a:ext cx="2041180" cy="259451"/>
            </a:xfrm>
            <a:prstGeom prst="rect">
              <a:avLst/>
            </a:prstGeom>
            <a:solidFill>
              <a:srgbClr val="FFFFFF"/>
            </a:solidFill>
            <a:ln w="9525">
              <a:solidFill>
                <a:srgbClr val="FF0000"/>
              </a:solidFill>
              <a:miter lim="800000"/>
              <a:headEnd/>
              <a:tailEnd/>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defRPr/>
              </a:pPr>
              <a:r>
                <a:rPr lang="en-US" altLang="zh-CN" sz="1200" b="1" dirty="0">
                  <a:solidFill>
                    <a:srgbClr val="FF0000"/>
                  </a:solidFill>
                  <a:latin typeface="黑体" pitchFamily="49" charset="-122"/>
                  <a:ea typeface="黑体" pitchFamily="49" charset="-122"/>
                </a:rPr>
                <a:t>Drought </a:t>
              </a:r>
              <a:r>
                <a:rPr lang="en-US" altLang="zh-CN" sz="1200" b="1" dirty="0" smtClean="0">
                  <a:solidFill>
                    <a:srgbClr val="FF0000"/>
                  </a:solidFill>
                  <a:latin typeface="黑体" pitchFamily="49" charset="-122"/>
                  <a:ea typeface="黑体" pitchFamily="49" charset="-122"/>
                </a:rPr>
                <a:t>in South Africa.</a:t>
              </a:r>
              <a:endParaRPr lang="zh-CN" altLang="en-US" sz="1200" b="1" kern="0" dirty="0">
                <a:solidFill>
                  <a:srgbClr val="FF0000"/>
                </a:solidFill>
                <a:latin typeface="黑体" panose="02010609060101010101" pitchFamily="49" charset="-122"/>
                <a:ea typeface="黑体" panose="02010609060101010101" pitchFamily="49" charset="-122"/>
              </a:endParaRPr>
            </a:p>
          </p:txBody>
        </p:sp>
        <p:sp>
          <p:nvSpPr>
            <p:cNvPr id="15" name="椭圆 14"/>
            <p:cNvSpPr>
              <a:spLocks noChangeArrowheads="1"/>
            </p:cNvSpPr>
            <p:nvPr/>
          </p:nvSpPr>
          <p:spPr bwMode="auto">
            <a:xfrm>
              <a:off x="4932363" y="4292600"/>
              <a:ext cx="36512" cy="36513"/>
            </a:xfrm>
            <a:prstGeom prst="ellipse">
              <a:avLst/>
            </a:prstGeom>
            <a:solidFill>
              <a:srgbClr val="FF0000"/>
            </a:solidFill>
            <a:ln w="38100" algn="ctr">
              <a:solidFill>
                <a:srgbClr val="FF0000"/>
              </a:solidFill>
              <a:round/>
              <a:headEnd/>
              <a:tailEnd type="triangle" w="med" len="me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fontAlgn="auto" hangingPunct="1">
                <a:spcBef>
                  <a:spcPts val="0"/>
                </a:spcBef>
                <a:spcAft>
                  <a:spcPts val="0"/>
                </a:spcAft>
                <a:defRPr/>
              </a:pPr>
              <a:endParaRPr lang="zh-CN" altLang="en-US" kern="0">
                <a:solidFill>
                  <a:srgbClr val="D1D1D1"/>
                </a:solidFill>
              </a:endParaRPr>
            </a:p>
          </p:txBody>
        </p:sp>
        <p:sp>
          <p:nvSpPr>
            <p:cNvPr id="16" name="矩形 21"/>
            <p:cNvSpPr>
              <a:spLocks noChangeArrowheads="1"/>
            </p:cNvSpPr>
            <p:nvPr/>
          </p:nvSpPr>
          <p:spPr bwMode="auto">
            <a:xfrm>
              <a:off x="3946978" y="4415221"/>
              <a:ext cx="2427768" cy="259451"/>
            </a:xfrm>
            <a:prstGeom prst="rect">
              <a:avLst/>
            </a:prstGeom>
            <a:solidFill>
              <a:srgbClr val="FFFFFF"/>
            </a:solidFill>
            <a:ln w="9525">
              <a:solidFill>
                <a:srgbClr val="FF0000"/>
              </a:solidFill>
              <a:miter lim="800000"/>
              <a:headEnd/>
              <a:tailEnd/>
            </a:ln>
          </p:spPr>
          <p:txBody>
            <a:bodyPr wrap="none">
              <a:spAutoFit/>
            </a:bodyPr>
            <a:lstStyle/>
            <a:p>
              <a:pPr algn="ctr" defTabSz="914400" eaLnBrk="1" hangingPunct="1">
                <a:lnSpc>
                  <a:spcPct val="80000"/>
                </a:lnSpc>
              </a:pPr>
              <a:r>
                <a:rPr lang="en-US" altLang="zh-CN" sz="1200" b="1" dirty="0" smtClean="0">
                  <a:solidFill>
                    <a:srgbClr val="FF0000"/>
                  </a:solidFill>
                  <a:latin typeface="黑体" pitchFamily="49" charset="-122"/>
                  <a:ea typeface="黑体" pitchFamily="49" charset="-122"/>
                </a:rPr>
                <a:t>More rains in eastern Africa.</a:t>
              </a:r>
              <a:endParaRPr lang="zh-CN" altLang="en-US" sz="1200" b="1" dirty="0">
                <a:solidFill>
                  <a:srgbClr val="FF0000"/>
                </a:solidFill>
                <a:latin typeface="黑体" pitchFamily="49" charset="-122"/>
                <a:ea typeface="黑体" pitchFamily="49" charset="-122"/>
              </a:endParaRPr>
            </a:p>
          </p:txBody>
        </p:sp>
        <p:sp>
          <p:nvSpPr>
            <p:cNvPr id="17" name="椭圆 16"/>
            <p:cNvSpPr>
              <a:spLocks noChangeArrowheads="1"/>
            </p:cNvSpPr>
            <p:nvPr/>
          </p:nvSpPr>
          <p:spPr bwMode="auto">
            <a:xfrm>
              <a:off x="6696075" y="4365625"/>
              <a:ext cx="36513" cy="36513"/>
            </a:xfrm>
            <a:prstGeom prst="ellipse">
              <a:avLst/>
            </a:prstGeom>
            <a:solidFill>
              <a:srgbClr val="FF0000"/>
            </a:solidFill>
            <a:ln w="38100" algn="ctr">
              <a:solidFill>
                <a:srgbClr val="FF0000"/>
              </a:solidFill>
              <a:round/>
              <a:headEnd/>
              <a:tailEnd type="triangle" w="med" len="me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fontAlgn="auto" hangingPunct="1">
                <a:spcBef>
                  <a:spcPts val="0"/>
                </a:spcBef>
                <a:spcAft>
                  <a:spcPts val="0"/>
                </a:spcAft>
                <a:defRPr/>
              </a:pPr>
              <a:endParaRPr lang="zh-CN" altLang="en-US" kern="0">
                <a:solidFill>
                  <a:srgbClr val="D1D1D1"/>
                </a:solidFill>
              </a:endParaRPr>
            </a:p>
          </p:txBody>
        </p:sp>
        <p:sp>
          <p:nvSpPr>
            <p:cNvPr id="18" name="矩形 23"/>
            <p:cNvSpPr>
              <a:spLocks noChangeArrowheads="1"/>
            </p:cNvSpPr>
            <p:nvPr/>
          </p:nvSpPr>
          <p:spPr bwMode="auto">
            <a:xfrm>
              <a:off x="6804024" y="4221161"/>
              <a:ext cx="2106678" cy="418045"/>
            </a:xfrm>
            <a:prstGeom prst="rect">
              <a:avLst/>
            </a:prstGeom>
            <a:solidFill>
              <a:srgbClr val="FFFFFF"/>
            </a:solidFill>
            <a:ln w="9525">
              <a:solidFill>
                <a:srgbClr val="FF0000"/>
              </a:solidFill>
              <a:miter lim="800000"/>
              <a:headEnd/>
              <a:tailEnd/>
            </a:ln>
          </p:spPr>
          <p:txBody>
            <a:bodyPr wrap="square">
              <a:spAutoFit/>
            </a:bodyPr>
            <a:lstStyle/>
            <a:p>
              <a:pPr algn="ctr">
                <a:lnSpc>
                  <a:spcPct val="80000"/>
                </a:lnSpc>
              </a:pPr>
              <a:r>
                <a:rPr lang="en-US" altLang="zh-CN" sz="1200" b="1" dirty="0" smtClean="0">
                  <a:solidFill>
                    <a:srgbClr val="FF0000"/>
                  </a:solidFill>
                  <a:latin typeface="黑体" pitchFamily="49" charset="-122"/>
                  <a:ea typeface="黑体" pitchFamily="49" charset="-122"/>
                </a:rPr>
                <a:t>Drought in Indonesia and eastern Australia.</a:t>
              </a:r>
              <a:endParaRPr lang="zh-CN" altLang="en-US" sz="1200" b="1" dirty="0">
                <a:solidFill>
                  <a:srgbClr val="FF0000"/>
                </a:solidFill>
                <a:latin typeface="黑体" pitchFamily="49" charset="-122"/>
                <a:ea typeface="黑体" pitchFamily="49" charset="-122"/>
              </a:endParaRPr>
            </a:p>
          </p:txBody>
        </p:sp>
        <p:sp>
          <p:nvSpPr>
            <p:cNvPr id="19" name="椭圆 18"/>
            <p:cNvSpPr>
              <a:spLocks noChangeArrowheads="1"/>
            </p:cNvSpPr>
            <p:nvPr/>
          </p:nvSpPr>
          <p:spPr bwMode="auto">
            <a:xfrm>
              <a:off x="3876256" y="3509645"/>
              <a:ext cx="36513" cy="34925"/>
            </a:xfrm>
            <a:prstGeom prst="ellipse">
              <a:avLst/>
            </a:prstGeom>
            <a:solidFill>
              <a:srgbClr val="FF0000"/>
            </a:solidFill>
            <a:ln w="38100" algn="ctr">
              <a:solidFill>
                <a:srgbClr val="000000"/>
              </a:solidFill>
              <a:round/>
              <a:headEnd/>
              <a:tailEnd type="triangle" w="med" len="me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fontAlgn="auto" hangingPunct="1">
                <a:spcBef>
                  <a:spcPts val="0"/>
                </a:spcBef>
                <a:spcAft>
                  <a:spcPts val="0"/>
                </a:spcAft>
                <a:defRPr/>
              </a:pPr>
              <a:r>
                <a:rPr lang="en-US" altLang="zh-CN" kern="0">
                  <a:solidFill>
                    <a:srgbClr val="D1D1D1"/>
                  </a:solidFill>
                </a:rPr>
                <a:t>  </a:t>
              </a:r>
              <a:endParaRPr lang="zh-CN" altLang="en-US" kern="0">
                <a:solidFill>
                  <a:srgbClr val="D1D1D1"/>
                </a:solidFill>
              </a:endParaRPr>
            </a:p>
          </p:txBody>
        </p:sp>
        <p:sp>
          <p:nvSpPr>
            <p:cNvPr id="20" name="矩形 25"/>
            <p:cNvSpPr>
              <a:spLocks noChangeArrowheads="1"/>
            </p:cNvSpPr>
            <p:nvPr/>
          </p:nvSpPr>
          <p:spPr bwMode="auto">
            <a:xfrm>
              <a:off x="2696286" y="3121523"/>
              <a:ext cx="2968990" cy="259451"/>
            </a:xfrm>
            <a:prstGeom prst="rect">
              <a:avLst/>
            </a:prstGeom>
            <a:solidFill>
              <a:srgbClr val="FFFFFF"/>
            </a:solidFill>
            <a:ln w="9525">
              <a:solidFill>
                <a:srgbClr val="000000"/>
              </a:solidFill>
              <a:miter lim="800000"/>
              <a:headEnd/>
              <a:tailEnd/>
            </a:ln>
          </p:spPr>
          <p:txBody>
            <a:bodyPr wrap="none">
              <a:spAutoFit/>
            </a:bodyPr>
            <a:lstStyle/>
            <a:p>
              <a:pPr algn="ctr">
                <a:lnSpc>
                  <a:spcPct val="80000"/>
                </a:lnSpc>
              </a:pPr>
              <a:r>
                <a:rPr lang="en-US" altLang="zh-CN" sz="1200" b="1" dirty="0" smtClean="0">
                  <a:solidFill>
                    <a:srgbClr val="000000"/>
                  </a:solidFill>
                  <a:latin typeface="黑体" pitchFamily="49" charset="-122"/>
                  <a:ea typeface="黑体" pitchFamily="49" charset="-122"/>
                </a:rPr>
                <a:t>Fewer tropical cyclones in Atlantic.</a:t>
              </a:r>
              <a:endParaRPr lang="zh-CN" altLang="en-US" sz="1200" b="1" dirty="0">
                <a:solidFill>
                  <a:srgbClr val="000000"/>
                </a:solidFill>
                <a:latin typeface="黑体" pitchFamily="49" charset="-122"/>
                <a:ea typeface="黑体" pitchFamily="49" charset="-122"/>
              </a:endParaRPr>
            </a:p>
          </p:txBody>
        </p:sp>
        <p:sp>
          <p:nvSpPr>
            <p:cNvPr id="21" name="椭圆 20"/>
            <p:cNvSpPr>
              <a:spLocks noChangeArrowheads="1"/>
            </p:cNvSpPr>
            <p:nvPr/>
          </p:nvSpPr>
          <p:spPr bwMode="auto">
            <a:xfrm>
              <a:off x="6732588" y="3333750"/>
              <a:ext cx="34925" cy="34925"/>
            </a:xfrm>
            <a:prstGeom prst="ellipse">
              <a:avLst/>
            </a:prstGeom>
            <a:solidFill>
              <a:srgbClr val="FF0000"/>
            </a:solidFill>
            <a:ln w="38100" algn="ctr">
              <a:solidFill>
                <a:srgbClr val="000000"/>
              </a:solidFill>
              <a:round/>
              <a:headEnd/>
              <a:tailEnd type="triangle" w="med" len="me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fontAlgn="auto" hangingPunct="1">
                <a:spcBef>
                  <a:spcPts val="0"/>
                </a:spcBef>
                <a:spcAft>
                  <a:spcPts val="0"/>
                </a:spcAft>
                <a:defRPr/>
              </a:pPr>
              <a:r>
                <a:rPr lang="en-US" altLang="zh-CN" kern="0">
                  <a:solidFill>
                    <a:srgbClr val="D1D1D1"/>
                  </a:solidFill>
                </a:rPr>
                <a:t>  </a:t>
              </a:r>
              <a:endParaRPr lang="zh-CN" altLang="en-US" kern="0">
                <a:solidFill>
                  <a:srgbClr val="D1D1D1"/>
                </a:solidFill>
              </a:endParaRPr>
            </a:p>
          </p:txBody>
        </p:sp>
        <p:sp>
          <p:nvSpPr>
            <p:cNvPr id="22" name="矩形 27"/>
            <p:cNvSpPr>
              <a:spLocks noChangeArrowheads="1"/>
            </p:cNvSpPr>
            <p:nvPr/>
          </p:nvSpPr>
          <p:spPr bwMode="auto">
            <a:xfrm>
              <a:off x="6836106" y="3091600"/>
              <a:ext cx="2230438" cy="418045"/>
            </a:xfrm>
            <a:prstGeom prst="rect">
              <a:avLst/>
            </a:prstGeom>
            <a:solidFill>
              <a:srgbClr val="FFFFFF"/>
            </a:solidFill>
            <a:ln w="9525">
              <a:solidFill>
                <a:srgbClr val="000000"/>
              </a:solidFill>
              <a:miter lim="800000"/>
              <a:headEnd/>
              <a:tailEnd/>
            </a:ln>
          </p:spPr>
          <p:txBody>
            <a:bodyPr wrap="square">
              <a:spAutoFit/>
            </a:bodyPr>
            <a:lstStyle/>
            <a:p>
              <a:pPr algn="ctr">
                <a:lnSpc>
                  <a:spcPct val="80000"/>
                </a:lnSpc>
              </a:pPr>
              <a:r>
                <a:rPr lang="en-US" altLang="zh-CN" sz="1200" b="1" dirty="0" smtClean="0">
                  <a:solidFill>
                    <a:srgbClr val="000000"/>
                  </a:solidFill>
                  <a:latin typeface="黑体" pitchFamily="49" charset="-122"/>
                  <a:ea typeface="黑体" pitchFamily="49" charset="-122"/>
                </a:rPr>
                <a:t>Fewer tropical cyclones in northwest Pacific.</a:t>
              </a:r>
              <a:endParaRPr lang="zh-CN" altLang="en-US" sz="1200" b="1" dirty="0">
                <a:solidFill>
                  <a:srgbClr val="000000"/>
                </a:solidFill>
                <a:latin typeface="黑体" pitchFamily="49" charset="-122"/>
                <a:ea typeface="黑体" pitchFamily="49" charset="-122"/>
              </a:endParaRPr>
            </a:p>
          </p:txBody>
        </p:sp>
        <p:sp>
          <p:nvSpPr>
            <p:cNvPr id="23" name="椭圆 22"/>
            <p:cNvSpPr>
              <a:spLocks noChangeArrowheads="1"/>
            </p:cNvSpPr>
            <p:nvPr/>
          </p:nvSpPr>
          <p:spPr bwMode="auto">
            <a:xfrm>
              <a:off x="2520950" y="3968750"/>
              <a:ext cx="34925" cy="36513"/>
            </a:xfrm>
            <a:prstGeom prst="ellipse">
              <a:avLst/>
            </a:prstGeom>
            <a:solidFill>
              <a:srgbClr val="FF0000"/>
            </a:solidFill>
            <a:ln w="38100" algn="ctr">
              <a:solidFill>
                <a:srgbClr val="000000"/>
              </a:solidFill>
              <a:round/>
              <a:headEnd/>
              <a:tailEnd type="triangle" w="med" len="me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fontAlgn="auto" hangingPunct="1">
                <a:spcBef>
                  <a:spcPts val="0"/>
                </a:spcBef>
                <a:spcAft>
                  <a:spcPts val="0"/>
                </a:spcAft>
                <a:defRPr/>
              </a:pPr>
              <a:r>
                <a:rPr lang="en-US" altLang="zh-CN" kern="0">
                  <a:solidFill>
                    <a:srgbClr val="D1D1D1"/>
                  </a:solidFill>
                </a:rPr>
                <a:t>  </a:t>
              </a:r>
              <a:endParaRPr lang="zh-CN" altLang="en-US" kern="0">
                <a:solidFill>
                  <a:srgbClr val="D1D1D1"/>
                </a:solidFill>
              </a:endParaRPr>
            </a:p>
          </p:txBody>
        </p:sp>
        <p:sp>
          <p:nvSpPr>
            <p:cNvPr id="24" name="椭圆 23"/>
            <p:cNvSpPr>
              <a:spLocks noChangeArrowheads="1"/>
            </p:cNvSpPr>
            <p:nvPr/>
          </p:nvSpPr>
          <p:spPr bwMode="auto">
            <a:xfrm>
              <a:off x="6300788" y="3608388"/>
              <a:ext cx="34925" cy="36512"/>
            </a:xfrm>
            <a:prstGeom prst="ellipse">
              <a:avLst/>
            </a:prstGeom>
            <a:solidFill>
              <a:srgbClr val="FF0000"/>
            </a:solidFill>
            <a:ln w="38100" algn="ctr">
              <a:solidFill>
                <a:srgbClr val="FF0000"/>
              </a:solidFill>
              <a:round/>
              <a:headEnd/>
              <a:tailEnd type="triangle" w="med" len="me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fontAlgn="auto" hangingPunct="1">
                <a:spcBef>
                  <a:spcPts val="0"/>
                </a:spcBef>
                <a:spcAft>
                  <a:spcPts val="0"/>
                </a:spcAft>
                <a:defRPr/>
              </a:pPr>
              <a:r>
                <a:rPr lang="en-US" altLang="zh-CN" kern="0">
                  <a:solidFill>
                    <a:srgbClr val="D1D1D1"/>
                  </a:solidFill>
                </a:rPr>
                <a:t>  </a:t>
              </a:r>
              <a:endParaRPr lang="zh-CN" altLang="en-US" kern="0">
                <a:solidFill>
                  <a:srgbClr val="D1D1D1"/>
                </a:solidFill>
              </a:endParaRPr>
            </a:p>
          </p:txBody>
        </p:sp>
        <p:sp>
          <p:nvSpPr>
            <p:cNvPr id="25" name="矩形 30"/>
            <p:cNvSpPr>
              <a:spLocks noChangeArrowheads="1"/>
            </p:cNvSpPr>
            <p:nvPr/>
          </p:nvSpPr>
          <p:spPr bwMode="auto">
            <a:xfrm>
              <a:off x="6451457" y="3509645"/>
              <a:ext cx="2513156" cy="577301"/>
            </a:xfrm>
            <a:prstGeom prst="rect">
              <a:avLst/>
            </a:prstGeom>
            <a:solidFill>
              <a:srgbClr val="FFFFFF"/>
            </a:solidFill>
            <a:ln w="9525">
              <a:solidFill>
                <a:srgbClr val="FF0000"/>
              </a:solidFill>
              <a:miter lim="800000"/>
              <a:headEnd/>
              <a:tailEnd/>
            </a:ln>
          </p:spPr>
          <p:txBody>
            <a:bodyPr wrap="square">
              <a:spAutoFit/>
            </a:bodyPr>
            <a:lstStyle/>
            <a:p>
              <a:pPr algn="ctr">
                <a:lnSpc>
                  <a:spcPct val="80000"/>
                </a:lnSpc>
              </a:pPr>
              <a:r>
                <a:rPr lang="en-US" altLang="zh-CN" sz="1200" b="1" dirty="0" smtClean="0">
                  <a:solidFill>
                    <a:srgbClr val="FF0000"/>
                  </a:solidFill>
                  <a:latin typeface="黑体" pitchFamily="49" charset="-122"/>
                  <a:ea typeface="黑体" pitchFamily="49" charset="-122"/>
                </a:rPr>
                <a:t>China: warm winter; more rains in the north and less rains in the south.</a:t>
              </a:r>
              <a:endParaRPr lang="zh-CN" altLang="en-US" sz="1200" b="1" dirty="0">
                <a:solidFill>
                  <a:srgbClr val="FF0000"/>
                </a:solidFill>
                <a:latin typeface="黑体" pitchFamily="49" charset="-122"/>
                <a:ea typeface="黑体" pitchFamily="49" charset="-122"/>
              </a:endParaRPr>
            </a:p>
          </p:txBody>
        </p:sp>
        <p:sp>
          <p:nvSpPr>
            <p:cNvPr id="26" name="椭圆 37"/>
            <p:cNvSpPr>
              <a:spLocks noChangeArrowheads="1"/>
            </p:cNvSpPr>
            <p:nvPr/>
          </p:nvSpPr>
          <p:spPr bwMode="auto">
            <a:xfrm>
              <a:off x="179388" y="1700213"/>
              <a:ext cx="1079500" cy="720725"/>
            </a:xfrm>
            <a:prstGeom prst="ellipse">
              <a:avLst/>
            </a:prstGeom>
            <a:solidFill>
              <a:schemeClr val="bg1"/>
            </a:solidFill>
            <a:ln w="38100" algn="ctr">
              <a:noFill/>
              <a:round/>
              <a:headEnd/>
              <a:tailEnd type="triangle" w="med" len="med"/>
            </a:ln>
          </p:spPr>
          <p:txBody>
            <a:bodyPr/>
            <a:lstStyle/>
            <a:p>
              <a:pPr defTabSz="914400" eaLnBrk="1" fontAlgn="auto" hangingPunct="1">
                <a:spcBef>
                  <a:spcPts val="0"/>
                </a:spcBef>
                <a:spcAft>
                  <a:spcPts val="0"/>
                </a:spcAft>
                <a:defRPr/>
              </a:pPr>
              <a:endParaRPr lang="zh-CN" altLang="en-US" kern="0">
                <a:solidFill>
                  <a:srgbClr val="D1D1D1"/>
                </a:solidFill>
                <a:latin typeface="Arial"/>
                <a:ea typeface="宋体"/>
              </a:endParaRPr>
            </a:p>
          </p:txBody>
        </p:sp>
        <p:sp>
          <p:nvSpPr>
            <p:cNvPr id="27" name="椭圆 38"/>
            <p:cNvSpPr>
              <a:spLocks noChangeArrowheads="1"/>
            </p:cNvSpPr>
            <p:nvPr/>
          </p:nvSpPr>
          <p:spPr bwMode="auto">
            <a:xfrm>
              <a:off x="7929563" y="1643063"/>
              <a:ext cx="1079500" cy="720725"/>
            </a:xfrm>
            <a:prstGeom prst="ellipse">
              <a:avLst/>
            </a:prstGeom>
            <a:solidFill>
              <a:schemeClr val="bg1"/>
            </a:solidFill>
            <a:ln w="38100" algn="ctr">
              <a:noFill/>
              <a:round/>
              <a:headEnd/>
              <a:tailEnd type="triangle" w="med" len="med"/>
            </a:ln>
          </p:spPr>
          <p:txBody>
            <a:bodyPr/>
            <a:lstStyle/>
            <a:p>
              <a:pPr defTabSz="914400" eaLnBrk="1" fontAlgn="auto" hangingPunct="1">
                <a:spcBef>
                  <a:spcPts val="0"/>
                </a:spcBef>
                <a:spcAft>
                  <a:spcPts val="0"/>
                </a:spcAft>
                <a:defRPr/>
              </a:pPr>
              <a:endParaRPr lang="zh-CN" altLang="en-US" kern="0">
                <a:solidFill>
                  <a:srgbClr val="D1D1D1"/>
                </a:solidFill>
                <a:latin typeface="Arial"/>
                <a:ea typeface="宋体"/>
              </a:endParaRPr>
            </a:p>
          </p:txBody>
        </p:sp>
        <p:sp>
          <p:nvSpPr>
            <p:cNvPr id="28" name="椭圆 39"/>
            <p:cNvSpPr>
              <a:spLocks noChangeArrowheads="1"/>
            </p:cNvSpPr>
            <p:nvPr/>
          </p:nvSpPr>
          <p:spPr bwMode="auto">
            <a:xfrm>
              <a:off x="0" y="5229225"/>
              <a:ext cx="1079500" cy="720725"/>
            </a:xfrm>
            <a:prstGeom prst="ellipse">
              <a:avLst/>
            </a:prstGeom>
            <a:solidFill>
              <a:schemeClr val="bg1"/>
            </a:solidFill>
            <a:ln w="38100" algn="ctr">
              <a:noFill/>
              <a:round/>
              <a:headEnd/>
              <a:tailEnd type="triangle" w="med" len="med"/>
            </a:ln>
          </p:spPr>
          <p:txBody>
            <a:bodyPr/>
            <a:lstStyle/>
            <a:p>
              <a:pPr defTabSz="914400" eaLnBrk="1" fontAlgn="auto" hangingPunct="1">
                <a:spcBef>
                  <a:spcPts val="0"/>
                </a:spcBef>
                <a:spcAft>
                  <a:spcPts val="0"/>
                </a:spcAft>
                <a:defRPr/>
              </a:pPr>
              <a:endParaRPr lang="zh-CN" altLang="en-US" kern="0">
                <a:solidFill>
                  <a:srgbClr val="D1D1D1"/>
                </a:solidFill>
                <a:latin typeface="Arial"/>
                <a:ea typeface="宋体"/>
              </a:endParaRPr>
            </a:p>
          </p:txBody>
        </p:sp>
        <p:sp>
          <p:nvSpPr>
            <p:cNvPr id="29" name="椭圆 41"/>
            <p:cNvSpPr>
              <a:spLocks noChangeArrowheads="1"/>
            </p:cNvSpPr>
            <p:nvPr/>
          </p:nvSpPr>
          <p:spPr bwMode="auto">
            <a:xfrm>
              <a:off x="7885113" y="5300663"/>
              <a:ext cx="1079500" cy="720725"/>
            </a:xfrm>
            <a:prstGeom prst="ellipse">
              <a:avLst/>
            </a:prstGeom>
            <a:solidFill>
              <a:schemeClr val="bg1"/>
            </a:solidFill>
            <a:ln w="38100" algn="ctr">
              <a:noFill/>
              <a:round/>
              <a:headEnd/>
              <a:tailEnd type="triangle" w="med" len="med"/>
            </a:ln>
          </p:spPr>
          <p:txBody>
            <a:bodyPr/>
            <a:lstStyle/>
            <a:p>
              <a:pPr defTabSz="914400" eaLnBrk="1" fontAlgn="auto" hangingPunct="1">
                <a:spcBef>
                  <a:spcPts val="0"/>
                </a:spcBef>
                <a:spcAft>
                  <a:spcPts val="0"/>
                </a:spcAft>
                <a:defRPr/>
              </a:pPr>
              <a:endParaRPr lang="zh-CN" altLang="en-US" kern="0">
                <a:solidFill>
                  <a:srgbClr val="D1D1D1"/>
                </a:solidFill>
                <a:latin typeface="Arial"/>
                <a:ea typeface="宋体"/>
              </a:endParaRPr>
            </a:p>
          </p:txBody>
        </p:sp>
        <p:sp>
          <p:nvSpPr>
            <p:cNvPr id="30" name="矩形 29"/>
            <p:cNvSpPr>
              <a:spLocks noChangeArrowheads="1"/>
            </p:cNvSpPr>
            <p:nvPr/>
          </p:nvSpPr>
          <p:spPr bwMode="auto">
            <a:xfrm>
              <a:off x="1" y="2997200"/>
              <a:ext cx="2374900" cy="437953"/>
            </a:xfrm>
            <a:prstGeom prst="rect">
              <a:avLst/>
            </a:prstGeom>
            <a:solidFill>
              <a:srgbClr val="FFFFFF"/>
            </a:solidFill>
            <a:ln w="9525">
              <a:solidFill>
                <a:srgbClr val="FF0000"/>
              </a:solidFill>
              <a:miter lim="800000"/>
              <a:headEnd/>
              <a:tailEnd/>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fontAlgn="auto" hangingPunct="1">
                <a:lnSpc>
                  <a:spcPct val="85000"/>
                </a:lnSpc>
                <a:spcBef>
                  <a:spcPts val="0"/>
                </a:spcBef>
                <a:spcAft>
                  <a:spcPts val="0"/>
                </a:spcAft>
                <a:defRPr/>
              </a:pPr>
              <a:r>
                <a:rPr lang="en-US" altLang="zh-CN" sz="1200" b="1" kern="0" dirty="0" smtClean="0">
                  <a:solidFill>
                    <a:srgbClr val="FF0000"/>
                  </a:solidFill>
                  <a:latin typeface="黑体" panose="02010609060101010101" pitchFamily="49" charset="-122"/>
                  <a:ea typeface="黑体" panose="02010609060101010101" pitchFamily="49" charset="-122"/>
                </a:rPr>
                <a:t>Warm winter in Canada and north US.</a:t>
              </a:r>
              <a:endParaRPr lang="zh-CN" altLang="en-US" sz="1200" b="1" kern="0" dirty="0">
                <a:solidFill>
                  <a:srgbClr val="FF0000"/>
                </a:solidFill>
                <a:latin typeface="黑体" panose="02010609060101010101" pitchFamily="49" charset="-122"/>
                <a:ea typeface="黑体" panose="02010609060101010101" pitchFamily="49" charset="-122"/>
              </a:endParaRPr>
            </a:p>
          </p:txBody>
        </p:sp>
        <p:sp>
          <p:nvSpPr>
            <p:cNvPr id="31" name="矩形 30"/>
            <p:cNvSpPr>
              <a:spLocks noChangeArrowheads="1"/>
            </p:cNvSpPr>
            <p:nvPr/>
          </p:nvSpPr>
          <p:spPr bwMode="auto">
            <a:xfrm>
              <a:off x="712788" y="3467100"/>
              <a:ext cx="1627188" cy="418045"/>
            </a:xfrm>
            <a:prstGeom prst="rect">
              <a:avLst/>
            </a:prstGeom>
            <a:solidFill>
              <a:srgbClr val="FFFFFF"/>
            </a:solidFill>
            <a:ln w="9525">
              <a:solidFill>
                <a:srgbClr val="FF0000"/>
              </a:solidFill>
              <a:miter lim="800000"/>
              <a:headEnd/>
              <a:tailEnd/>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fontAlgn="auto" hangingPunct="1">
                <a:lnSpc>
                  <a:spcPct val="80000"/>
                </a:lnSpc>
                <a:spcBef>
                  <a:spcPts val="0"/>
                </a:spcBef>
                <a:spcAft>
                  <a:spcPts val="0"/>
                </a:spcAft>
                <a:defRPr/>
              </a:pPr>
              <a:r>
                <a:rPr lang="en-US" altLang="zh-CN" sz="1200" b="1" kern="0" dirty="0" smtClean="0">
                  <a:solidFill>
                    <a:srgbClr val="FF0000"/>
                  </a:solidFill>
                  <a:latin typeface="黑体" panose="02010609060101010101" pitchFamily="49" charset="-122"/>
                  <a:ea typeface="黑体" panose="02010609060101010101" pitchFamily="49" charset="-122"/>
                </a:rPr>
                <a:t>More rains in the south US.</a:t>
              </a:r>
              <a:endParaRPr lang="zh-CN" altLang="en-US" sz="1200" b="1" kern="0" dirty="0">
                <a:solidFill>
                  <a:srgbClr val="FF0000"/>
                </a:solidFill>
                <a:latin typeface="黑体" panose="02010609060101010101" pitchFamily="49" charset="-122"/>
                <a:ea typeface="黑体" panose="02010609060101010101" pitchFamily="49" charset="-122"/>
              </a:endParaRPr>
            </a:p>
          </p:txBody>
        </p:sp>
        <p:sp>
          <p:nvSpPr>
            <p:cNvPr id="32" name="矩形 37"/>
            <p:cNvSpPr>
              <a:spLocks noChangeArrowheads="1"/>
            </p:cNvSpPr>
            <p:nvPr/>
          </p:nvSpPr>
          <p:spPr bwMode="auto">
            <a:xfrm>
              <a:off x="724031" y="4076701"/>
              <a:ext cx="2188646" cy="418045"/>
            </a:xfrm>
            <a:prstGeom prst="rect">
              <a:avLst/>
            </a:prstGeom>
            <a:solidFill>
              <a:srgbClr val="FFFFFF"/>
            </a:solidFill>
            <a:ln w="9525">
              <a:solidFill>
                <a:srgbClr val="000000"/>
              </a:solidFill>
              <a:miter lim="800000"/>
              <a:headEnd/>
              <a:tailEnd/>
            </a:ln>
          </p:spPr>
          <p:txBody>
            <a:bodyPr wrap="square">
              <a:spAutoFit/>
            </a:bodyPr>
            <a:lstStyle/>
            <a:p>
              <a:pPr algn="ctr" defTabSz="914400" eaLnBrk="1" hangingPunct="1">
                <a:lnSpc>
                  <a:spcPct val="80000"/>
                </a:lnSpc>
              </a:pPr>
              <a:r>
                <a:rPr lang="en-US" altLang="zh-CN" sz="1200" b="1" dirty="0" smtClean="0">
                  <a:solidFill>
                    <a:srgbClr val="000000"/>
                  </a:solidFill>
                  <a:latin typeface="黑体" pitchFamily="49" charset="-122"/>
                  <a:ea typeface="黑体" pitchFamily="49" charset="-122"/>
                </a:rPr>
                <a:t>More tropical cyclones in eastern Pacific.</a:t>
              </a:r>
              <a:endParaRPr lang="zh-CN" altLang="en-US" sz="1200" b="1" dirty="0">
                <a:solidFill>
                  <a:srgbClr val="000000"/>
                </a:solidFill>
                <a:latin typeface="黑体" pitchFamily="49" charset="-122"/>
                <a:ea typeface="黑体" pitchFamily="49" charset="-122"/>
              </a:endParaRPr>
            </a:p>
          </p:txBody>
        </p:sp>
        <p:pic>
          <p:nvPicPr>
            <p:cNvPr id="3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0756" y="1857375"/>
              <a:ext cx="1450975" cy="1181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469" y="1957156"/>
              <a:ext cx="1500188"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4813" y="5251123"/>
              <a:ext cx="1873251"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6375" y="1357313"/>
              <a:ext cx="1624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1563" y="4929188"/>
              <a:ext cx="17526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89966" y="4837765"/>
              <a:ext cx="1785938"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 name="矩形 38"/>
          <p:cNvSpPr/>
          <p:nvPr/>
        </p:nvSpPr>
        <p:spPr>
          <a:xfrm>
            <a:off x="198503" y="5496784"/>
            <a:ext cx="9591037" cy="1323439"/>
          </a:xfrm>
          <a:prstGeom prst="rect">
            <a:avLst/>
          </a:prstGeom>
        </p:spPr>
        <p:txBody>
          <a:bodyPr wrap="none">
            <a:spAutoFit/>
          </a:bodyPr>
          <a:lstStyle/>
          <a:p>
            <a:pPr algn="just"/>
            <a:r>
              <a:rPr lang="en-US" altLang="zh-CN" sz="2000" b="1" dirty="0" smtClean="0">
                <a:solidFill>
                  <a:srgbClr val="0033CC"/>
                </a:solidFill>
                <a:latin typeface="Times New Roman" panose="02020603050405020304" pitchFamily="18" charset="0"/>
                <a:cs typeface="Times New Roman" panose="02020603050405020304" pitchFamily="18" charset="0"/>
              </a:rPr>
              <a:t>El Nino </a:t>
            </a:r>
            <a:r>
              <a:rPr lang="en-US" altLang="zh-CN" sz="2000" b="1" dirty="0" smtClean="0">
                <a:solidFill>
                  <a:srgbClr val="0033CC"/>
                </a:solidFill>
                <a:latin typeface="Times New Roman" panose="02020603050405020304" pitchFamily="18" charset="0"/>
                <a:cs typeface="Times New Roman" panose="02020603050405020304" pitchFamily="18" charset="0"/>
              </a:rPr>
              <a:t>influence the global weather and climate and often plays precursor of weather </a:t>
            </a:r>
          </a:p>
          <a:p>
            <a:pPr algn="just"/>
            <a:r>
              <a:rPr lang="en-US" altLang="zh-CN" sz="2000" b="1" dirty="0">
                <a:solidFill>
                  <a:srgbClr val="0033CC"/>
                </a:solidFill>
                <a:latin typeface="Times New Roman" panose="02020603050405020304" pitchFamily="18" charset="0"/>
                <a:cs typeface="Times New Roman" panose="02020603050405020304" pitchFamily="18" charset="0"/>
              </a:rPr>
              <a:t>a</a:t>
            </a:r>
            <a:r>
              <a:rPr lang="en-US" altLang="zh-CN" sz="2000" b="1" dirty="0" smtClean="0">
                <a:solidFill>
                  <a:srgbClr val="0033CC"/>
                </a:solidFill>
                <a:latin typeface="Times New Roman" panose="02020603050405020304" pitchFamily="18" charset="0"/>
                <a:cs typeface="Times New Roman" panose="02020603050405020304" pitchFamily="18" charset="0"/>
              </a:rPr>
              <a:t>nd climate anomalies. </a:t>
            </a:r>
            <a:endParaRPr lang="en-US" altLang="zh-CN" sz="2000" b="1" dirty="0">
              <a:solidFill>
                <a:srgbClr val="0033CC"/>
              </a:solidFill>
              <a:latin typeface="Times New Roman" panose="02020603050405020304" pitchFamily="18" charset="0"/>
              <a:cs typeface="Times New Roman" panose="02020603050405020304" pitchFamily="18" charset="0"/>
            </a:endParaRPr>
          </a:p>
          <a:p>
            <a:pPr algn="just"/>
            <a:r>
              <a:rPr lang="en-US" altLang="zh-CN" sz="2000" b="1" dirty="0" smtClean="0">
                <a:solidFill>
                  <a:srgbClr val="0033CC"/>
                </a:solidFill>
                <a:latin typeface="Times New Roman" panose="02020603050405020304" pitchFamily="18" charset="0"/>
                <a:cs typeface="Times New Roman" panose="02020603050405020304" pitchFamily="18" charset="0"/>
              </a:rPr>
              <a:t>Differences </a:t>
            </a:r>
            <a:r>
              <a:rPr lang="en-US" altLang="zh-CN" sz="2000" b="1" dirty="0">
                <a:solidFill>
                  <a:srgbClr val="0033CC"/>
                </a:solidFill>
                <a:latin typeface="Times New Roman" panose="02020603050405020304" pitchFamily="18" charset="0"/>
                <a:cs typeface="Times New Roman" panose="02020603050405020304" pitchFamily="18" charset="0"/>
              </a:rPr>
              <a:t>between EP- and CP-El Nino exist in influences </a:t>
            </a:r>
            <a:r>
              <a:rPr lang="en-US" altLang="zh-CN" sz="2000" b="1" dirty="0" smtClean="0">
                <a:solidFill>
                  <a:srgbClr val="0033CC"/>
                </a:solidFill>
                <a:latin typeface="Times New Roman" panose="02020603050405020304" pitchFamily="18" charset="0"/>
                <a:cs typeface="Times New Roman" panose="02020603050405020304" pitchFamily="18" charset="0"/>
              </a:rPr>
              <a:t>on weather </a:t>
            </a:r>
            <a:r>
              <a:rPr lang="en-US" altLang="zh-CN" sz="2000" b="1" dirty="0">
                <a:solidFill>
                  <a:srgbClr val="0033CC"/>
                </a:solidFill>
                <a:latin typeface="Times New Roman" panose="02020603050405020304" pitchFamily="18" charset="0"/>
                <a:cs typeface="Times New Roman" panose="02020603050405020304" pitchFamily="18" charset="0"/>
              </a:rPr>
              <a:t>and </a:t>
            </a:r>
            <a:r>
              <a:rPr lang="en-US" altLang="zh-CN" sz="2000" b="1" dirty="0" smtClean="0">
                <a:solidFill>
                  <a:srgbClr val="0033CC"/>
                </a:solidFill>
                <a:latin typeface="Times New Roman" panose="02020603050405020304" pitchFamily="18" charset="0"/>
                <a:cs typeface="Times New Roman" panose="02020603050405020304" pitchFamily="18" charset="0"/>
              </a:rPr>
              <a:t>climate</a:t>
            </a:r>
            <a:endParaRPr lang="en-US" altLang="zh-CN" sz="1000" b="1" dirty="0" smtClean="0">
              <a:solidFill>
                <a:srgbClr val="0033CC"/>
              </a:solidFill>
              <a:latin typeface="Times New Roman" panose="02020603050405020304" pitchFamily="18" charset="0"/>
              <a:cs typeface="Times New Roman" panose="02020603050405020304" pitchFamily="18" charset="0"/>
            </a:endParaRPr>
          </a:p>
          <a:p>
            <a:pPr algn="just"/>
            <a:r>
              <a:rPr lang="en-US" altLang="zh-CN" sz="2000" b="1" dirty="0" smtClean="0">
                <a:solidFill>
                  <a:srgbClr val="0033CC"/>
                </a:solidFill>
                <a:latin typeface="Times New Roman" panose="02020603050405020304" pitchFamily="18" charset="0"/>
                <a:cs typeface="Times New Roman" panose="02020603050405020304" pitchFamily="18" charset="0"/>
              </a:rPr>
              <a:t>It is great value to forecast successfully </a:t>
            </a:r>
            <a:r>
              <a:rPr lang="en-US" altLang="zh-CN" sz="2000" b="1" dirty="0" smtClean="0">
                <a:solidFill>
                  <a:srgbClr val="0033CC"/>
                </a:solidFill>
                <a:latin typeface="Times New Roman" panose="02020603050405020304" pitchFamily="18" charset="0"/>
                <a:cs typeface="Times New Roman" panose="02020603050405020304" pitchFamily="18" charset="0"/>
              </a:rPr>
              <a:t>the </a:t>
            </a:r>
            <a:r>
              <a:rPr lang="en-US" altLang="zh-CN" sz="2000" b="1" dirty="0" smtClean="0">
                <a:solidFill>
                  <a:srgbClr val="0033CC"/>
                </a:solidFill>
                <a:latin typeface="Times New Roman" panose="02020603050405020304" pitchFamily="18" charset="0"/>
                <a:cs typeface="Times New Roman" panose="02020603050405020304" pitchFamily="18" charset="0"/>
              </a:rPr>
              <a:t>El Nino, and even types of El Nino</a:t>
            </a:r>
            <a:r>
              <a:rPr lang="en-US" altLang="zh-CN" sz="2000" dirty="0" smtClean="0"/>
              <a:t>.</a:t>
            </a:r>
            <a:r>
              <a:rPr lang="en-US" altLang="zh-CN" sz="2000" dirty="0" smtClean="0">
                <a:solidFill>
                  <a:srgbClr val="0070C0"/>
                </a:solidFill>
                <a:latin typeface="微软雅黑" panose="020B0503020204020204" pitchFamily="34" charset="-122"/>
                <a:ea typeface="微软雅黑" panose="020B0503020204020204" pitchFamily="34" charset="-122"/>
              </a:rPr>
              <a:t> </a:t>
            </a:r>
            <a:endParaRPr lang="zh-CN" altLang="en-US" sz="2000" dirty="0"/>
          </a:p>
        </p:txBody>
      </p:sp>
      <p:sp>
        <p:nvSpPr>
          <p:cNvPr id="2" name="TextBox 1"/>
          <p:cNvSpPr txBox="1"/>
          <p:nvPr/>
        </p:nvSpPr>
        <p:spPr>
          <a:xfrm>
            <a:off x="1797034" y="251916"/>
            <a:ext cx="6804868" cy="461665"/>
          </a:xfrm>
          <a:prstGeom prst="rect">
            <a:avLst/>
          </a:prstGeom>
          <a:noFill/>
        </p:spPr>
        <p:txBody>
          <a:bodyPr wrap="none" rtlCol="0">
            <a:spAutoFit/>
          </a:bodyPr>
          <a:lstStyle/>
          <a:p>
            <a:r>
              <a:rPr lang="en-US" altLang="zh-CN" sz="2400" b="1" dirty="0" smtClean="0">
                <a:solidFill>
                  <a:schemeClr val="bg1"/>
                </a:solidFill>
                <a:latin typeface="Times New Roman" panose="02020603050405020304" pitchFamily="18" charset="0"/>
                <a:cs typeface="Times New Roman" panose="02020603050405020304" pitchFamily="18" charset="0"/>
              </a:rPr>
              <a:t>Influences of ENSO on global weather and climate</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1084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矩形 1"/>
          <p:cNvSpPr>
            <a:spLocks noChangeArrowheads="1"/>
          </p:cNvSpPr>
          <p:nvPr/>
        </p:nvSpPr>
        <p:spPr bwMode="auto">
          <a:xfrm>
            <a:off x="509588" y="755650"/>
            <a:ext cx="8959850"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kumimoji="0" lang="en-US" altLang="zh-CN" b="1">
                <a:solidFill>
                  <a:srgbClr val="0000CC"/>
                </a:solidFill>
                <a:latin typeface="Times New Roman" pitchFamily="18" charset="0"/>
                <a:cs typeface="Times New Roman" pitchFamily="18" charset="0"/>
              </a:rPr>
              <a:t>Such initial error can be observed in realistic ENSO predictions</a:t>
            </a:r>
            <a:r>
              <a:rPr kumimoji="0" lang="en-US" altLang="zh-CN" b="1" i="1">
                <a:solidFill>
                  <a:srgbClr val="FF0000"/>
                </a:solidFill>
                <a:latin typeface="Times New Roman" pitchFamily="18" charset="0"/>
                <a:cs typeface="Times New Roman" pitchFamily="18" charset="0"/>
              </a:rPr>
              <a:t> </a:t>
            </a:r>
            <a:r>
              <a:rPr kumimoji="0" lang="en-US" altLang="zh-CN" sz="1800" b="1" i="1">
                <a:solidFill>
                  <a:srgbClr val="FF0000"/>
                </a:solidFill>
                <a:latin typeface="Times New Roman" pitchFamily="18" charset="0"/>
                <a:cs typeface="Times New Roman" pitchFamily="18" charset="0"/>
              </a:rPr>
              <a:t>(Duan and Wei, 2012;Yu et al., 2013)</a:t>
            </a:r>
            <a:r>
              <a:rPr kumimoji="0" lang="en-US" altLang="zh-CN" sz="1800" b="1">
                <a:solidFill>
                  <a:srgbClr val="0000CC"/>
                </a:solidFill>
                <a:latin typeface="Times New Roman" pitchFamily="18" charset="0"/>
                <a:cs typeface="Times New Roman" pitchFamily="18" charset="0"/>
              </a:rPr>
              <a:t> </a:t>
            </a:r>
          </a:p>
          <a:p>
            <a:endParaRPr kumimoji="0" lang="en-US" altLang="zh-CN" sz="1800" b="1">
              <a:solidFill>
                <a:srgbClr val="0000CC"/>
              </a:solidFill>
              <a:latin typeface="Times New Roman" pitchFamily="18" charset="0"/>
              <a:cs typeface="Times New Roman" pitchFamily="18" charset="0"/>
            </a:endParaRPr>
          </a:p>
          <a:p>
            <a:endParaRPr kumimoji="0" lang="en-US" altLang="zh-CN" sz="2800" b="1">
              <a:solidFill>
                <a:srgbClr val="0000CC"/>
              </a:solidFill>
              <a:latin typeface="Times New Roman" pitchFamily="18" charset="0"/>
              <a:cs typeface="Times New Roman" pitchFamily="18" charset="0"/>
            </a:endParaRPr>
          </a:p>
          <a:p>
            <a:endParaRPr kumimoji="0" lang="en-US" altLang="zh-CN" sz="2800" b="1">
              <a:solidFill>
                <a:srgbClr val="0000CC"/>
              </a:solidFill>
              <a:latin typeface="Times New Roman" pitchFamily="18" charset="0"/>
              <a:cs typeface="Times New Roman" pitchFamily="18" charset="0"/>
            </a:endParaRPr>
          </a:p>
          <a:p>
            <a:endParaRPr kumimoji="0" lang="en-US" altLang="zh-CN" sz="2800" b="1">
              <a:solidFill>
                <a:srgbClr val="0000CC"/>
              </a:solidFill>
              <a:latin typeface="Times New Roman" pitchFamily="18" charset="0"/>
              <a:cs typeface="Times New Roman" pitchFamily="18" charset="0"/>
            </a:endParaRPr>
          </a:p>
          <a:p>
            <a:endParaRPr kumimoji="0" lang="en-US" altLang="zh-CN" sz="2800" b="1">
              <a:solidFill>
                <a:srgbClr val="0000CC"/>
              </a:solidFill>
              <a:latin typeface="Times New Roman" pitchFamily="18" charset="0"/>
              <a:cs typeface="Times New Roman" pitchFamily="18" charset="0"/>
            </a:endParaRPr>
          </a:p>
          <a:p>
            <a:endParaRPr kumimoji="0" lang="en-US" altLang="zh-CN" sz="2800" b="1">
              <a:solidFill>
                <a:srgbClr val="0000CC"/>
              </a:solidFill>
              <a:latin typeface="Times New Roman" pitchFamily="18" charset="0"/>
              <a:cs typeface="Times New Roman" pitchFamily="18" charset="0"/>
            </a:endParaRPr>
          </a:p>
          <a:p>
            <a:endParaRPr kumimoji="0" lang="en-US" altLang="zh-CN" sz="2800" b="1">
              <a:solidFill>
                <a:srgbClr val="0000CC"/>
              </a:solidFill>
              <a:latin typeface="Times New Roman" pitchFamily="18" charset="0"/>
              <a:cs typeface="Times New Roman" pitchFamily="18" charset="0"/>
            </a:endParaRPr>
          </a:p>
          <a:p>
            <a:endParaRPr kumimoji="0" lang="en-US" altLang="zh-CN" sz="2800" b="1">
              <a:solidFill>
                <a:srgbClr val="0000CC"/>
              </a:solidFill>
              <a:latin typeface="Times New Roman" pitchFamily="18" charset="0"/>
              <a:cs typeface="Times New Roman" pitchFamily="18" charset="0"/>
            </a:endParaRPr>
          </a:p>
          <a:p>
            <a:endParaRPr kumimoji="0" lang="en-US" altLang="zh-CN" sz="2800" b="1">
              <a:solidFill>
                <a:srgbClr val="0000CC"/>
              </a:solidFill>
              <a:latin typeface="Times New Roman" pitchFamily="18" charset="0"/>
              <a:cs typeface="Times New Roman" pitchFamily="18" charset="0"/>
            </a:endParaRPr>
          </a:p>
          <a:p>
            <a:endParaRPr kumimoji="0" lang="en-US" altLang="zh-CN" b="1">
              <a:solidFill>
                <a:srgbClr val="0000CC"/>
              </a:solidFill>
              <a:latin typeface="Times New Roman" pitchFamily="18" charset="0"/>
              <a:cs typeface="Times New Roman" pitchFamily="18" charset="0"/>
            </a:endParaRPr>
          </a:p>
          <a:p>
            <a:endParaRPr kumimoji="0" lang="en-US" altLang="zh-CN" b="1">
              <a:solidFill>
                <a:srgbClr val="0000CC"/>
              </a:solidFill>
              <a:latin typeface="Times New Roman" pitchFamily="18" charset="0"/>
              <a:cs typeface="Times New Roman" pitchFamily="18" charset="0"/>
            </a:endParaRPr>
          </a:p>
          <a:p>
            <a:r>
              <a:rPr kumimoji="0" lang="en-US" altLang="zh-CN" sz="2200" b="1">
                <a:solidFill>
                  <a:srgbClr val="0000CC"/>
                </a:solidFill>
                <a:latin typeface="Times New Roman" pitchFamily="18" charset="0"/>
                <a:cs typeface="Times New Roman" pitchFamily="18" charset="0"/>
              </a:rPr>
              <a:t>Filtering out this kind of initial errors from the realistic predictions, SPB effect can be reduced and ENSO prediction skill can be greatly improved.</a:t>
            </a:r>
          </a:p>
        </p:txBody>
      </p:sp>
      <p:pic>
        <p:nvPicPr>
          <p:cNvPr id="71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2499544"/>
            <a:ext cx="5465763" cy="3087687"/>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cxnSp>
        <p:nvCxnSpPr>
          <p:cNvPr id="4" name="直接连接符 3"/>
          <p:cNvCxnSpPr/>
          <p:nvPr/>
        </p:nvCxnSpPr>
        <p:spPr>
          <a:xfrm>
            <a:off x="1223963" y="3428231"/>
            <a:ext cx="3608387" cy="1168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7173" name="Text Box 5"/>
          <p:cNvSpPr txBox="1">
            <a:spLocks noChangeArrowheads="1"/>
          </p:cNvSpPr>
          <p:nvPr/>
        </p:nvSpPr>
        <p:spPr bwMode="auto">
          <a:xfrm>
            <a:off x="779463" y="1626419"/>
            <a:ext cx="4418012" cy="957262"/>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lvl1pPr>
              <a:defRPr kumimoji="1" sz="3200">
                <a:solidFill>
                  <a:schemeClr val="tx1"/>
                </a:solidFill>
                <a:latin typeface="Calibri" charset="0"/>
                <a:ea typeface="宋体" charset="0"/>
                <a:cs typeface="宋体" charset="0"/>
              </a:defRPr>
            </a:lvl1pPr>
            <a:lvl2pPr marL="742950" indent="-285750">
              <a:defRPr kumimoji="1" sz="28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000">
                <a:solidFill>
                  <a:schemeClr val="tx1"/>
                </a:solidFill>
                <a:latin typeface="Calibri" charset="0"/>
                <a:ea typeface="宋体" charset="0"/>
              </a:defRPr>
            </a:lvl4pPr>
            <a:lvl5pPr marL="2057400" indent="-228600">
              <a:defRPr kumimoji="1" sz="2000">
                <a:solidFill>
                  <a:schemeClr val="tx1"/>
                </a:solidFill>
                <a:latin typeface="Calibri" charset="0"/>
                <a:ea typeface="宋体" charset="0"/>
              </a:defRPr>
            </a:lvl5pPr>
            <a:lvl6pPr marL="2514600" indent="-228600">
              <a:buFont typeface="Arial" charset="0"/>
              <a:defRPr kumimoji="1" sz="2000">
                <a:solidFill>
                  <a:schemeClr val="tx1"/>
                </a:solidFill>
                <a:latin typeface="Calibri" charset="0"/>
                <a:ea typeface="宋体" charset="0"/>
              </a:defRPr>
            </a:lvl6pPr>
            <a:lvl7pPr marL="2971800" indent="-228600">
              <a:buFont typeface="Arial" charset="0"/>
              <a:defRPr kumimoji="1" sz="2000">
                <a:solidFill>
                  <a:schemeClr val="tx1"/>
                </a:solidFill>
                <a:latin typeface="Calibri" charset="0"/>
                <a:ea typeface="宋体" charset="0"/>
              </a:defRPr>
            </a:lvl7pPr>
            <a:lvl8pPr marL="3429000" indent="-228600">
              <a:buFont typeface="Arial" charset="0"/>
              <a:defRPr kumimoji="1" sz="2000">
                <a:solidFill>
                  <a:schemeClr val="tx1"/>
                </a:solidFill>
                <a:latin typeface="Calibri" charset="0"/>
                <a:ea typeface="宋体" charset="0"/>
              </a:defRPr>
            </a:lvl8pPr>
            <a:lvl9pPr marL="3886200" indent="-228600">
              <a:buFont typeface="Arial" charset="0"/>
              <a:defRPr kumimoji="1" sz="2000">
                <a:solidFill>
                  <a:schemeClr val="tx1"/>
                </a:solidFill>
                <a:latin typeface="Calibri" charset="0"/>
                <a:ea typeface="宋体" charset="0"/>
              </a:defRPr>
            </a:lvl9pPr>
          </a:lstStyle>
          <a:p>
            <a:pPr algn="just">
              <a:defRPr/>
            </a:pPr>
            <a:r>
              <a:rPr kumimoji="0" lang="en-US" altLang="zh-CN" sz="1400" b="1" dirty="0" smtClean="0">
                <a:solidFill>
                  <a:srgbClr val="0000CC"/>
                </a:solidFill>
                <a:latin typeface="Times New Roman" charset="0"/>
                <a:cs typeface="Times New Roman" charset="0"/>
              </a:rPr>
              <a:t>Linear function of ENSO prediction error with respect to similarity coefficient between initial analysis error and CNOP-type error indicates existence of CNOP error in realistic prediction of </a:t>
            </a:r>
            <a:r>
              <a:rPr kumimoji="0" lang="en-US" altLang="zh-CN" sz="1400" b="1" u="sng" dirty="0" err="1" smtClean="0">
                <a:solidFill>
                  <a:srgbClr val="FF0000"/>
                </a:solidFill>
                <a:latin typeface="Times New Roman" charset="0"/>
                <a:cs typeface="Times New Roman" charset="0"/>
              </a:rPr>
              <a:t>Zebiak</a:t>
            </a:r>
            <a:r>
              <a:rPr kumimoji="0" lang="en-US" altLang="zh-CN" sz="1400" b="1" u="sng" dirty="0" smtClean="0">
                <a:solidFill>
                  <a:srgbClr val="FF0000"/>
                </a:solidFill>
                <a:latin typeface="Times New Roman" charset="0"/>
                <a:cs typeface="Times New Roman" charset="0"/>
              </a:rPr>
              <a:t>-Cane model</a:t>
            </a:r>
          </a:p>
        </p:txBody>
      </p:sp>
      <p:grpSp>
        <p:nvGrpSpPr>
          <p:cNvPr id="23557" name="Group 4"/>
          <p:cNvGrpSpPr>
            <a:grpSpLocks/>
          </p:cNvGrpSpPr>
          <p:nvPr/>
        </p:nvGrpSpPr>
        <p:grpSpPr bwMode="auto">
          <a:xfrm>
            <a:off x="5364163" y="2418581"/>
            <a:ext cx="3565525" cy="3013075"/>
            <a:chOff x="204" y="0"/>
            <a:chExt cx="5398" cy="4002"/>
          </a:xfrm>
        </p:grpSpPr>
        <p:pic>
          <p:nvPicPr>
            <p:cNvPr id="717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 y="1387"/>
              <a:ext cx="5398" cy="1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18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 y="0"/>
              <a:ext cx="5398" cy="1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18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4" y="2703"/>
              <a:ext cx="5398" cy="1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23558" name="文本框 10"/>
          <p:cNvSpPr txBox="1">
            <a:spLocks noChangeArrowheads="1"/>
          </p:cNvSpPr>
          <p:nvPr/>
        </p:nvSpPr>
        <p:spPr bwMode="auto">
          <a:xfrm>
            <a:off x="5437188" y="2229669"/>
            <a:ext cx="1384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lang="en-US" altLang="zh-CN" sz="1100" b="1">
                <a:solidFill>
                  <a:srgbClr val="0000FF"/>
                </a:solidFill>
              </a:rPr>
              <a:t>CNOP-like-1</a:t>
            </a:r>
            <a:endParaRPr lang="zh-CN" altLang="en-US" sz="1100" b="1">
              <a:solidFill>
                <a:srgbClr val="0000FF"/>
              </a:solidFill>
            </a:endParaRPr>
          </a:p>
        </p:txBody>
      </p:sp>
      <p:sp>
        <p:nvSpPr>
          <p:cNvPr id="23559" name="文本框 11"/>
          <p:cNvSpPr txBox="1">
            <a:spLocks noChangeArrowheads="1"/>
          </p:cNvSpPr>
          <p:nvPr/>
        </p:nvSpPr>
        <p:spPr bwMode="auto">
          <a:xfrm>
            <a:off x="5437188" y="3382194"/>
            <a:ext cx="1493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lang="en-US" altLang="zh-CN" sz="1100" b="1">
                <a:solidFill>
                  <a:srgbClr val="0000FF"/>
                </a:solidFill>
              </a:rPr>
              <a:t>CNOP-like-2</a:t>
            </a:r>
            <a:endParaRPr lang="zh-CN" altLang="en-US" sz="1100" b="1">
              <a:solidFill>
                <a:srgbClr val="0000FF"/>
              </a:solidFill>
            </a:endParaRPr>
          </a:p>
        </p:txBody>
      </p:sp>
      <p:sp>
        <p:nvSpPr>
          <p:cNvPr id="23560" name="文本框 12"/>
          <p:cNvSpPr txBox="1">
            <a:spLocks noChangeArrowheads="1"/>
          </p:cNvSpPr>
          <p:nvPr/>
        </p:nvSpPr>
        <p:spPr bwMode="auto">
          <a:xfrm>
            <a:off x="5437188" y="4317231"/>
            <a:ext cx="14398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lang="en-US" altLang="zh-CN" sz="1100" b="1">
                <a:solidFill>
                  <a:srgbClr val="0000FF"/>
                </a:solidFill>
              </a:rPr>
              <a:t>Non-CNOP-like</a:t>
            </a:r>
            <a:endParaRPr lang="zh-CN" altLang="en-US" sz="1100" b="1">
              <a:solidFill>
                <a:srgbClr val="0000FF"/>
              </a:solidFill>
            </a:endParaRPr>
          </a:p>
        </p:txBody>
      </p:sp>
      <p:sp>
        <p:nvSpPr>
          <p:cNvPr id="7178" name="Text Box 5"/>
          <p:cNvSpPr txBox="1">
            <a:spLocks noChangeArrowheads="1"/>
          </p:cNvSpPr>
          <p:nvPr/>
        </p:nvSpPr>
        <p:spPr bwMode="auto">
          <a:xfrm>
            <a:off x="5232400" y="1620069"/>
            <a:ext cx="4141788" cy="525462"/>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lvl1pPr>
              <a:defRPr kumimoji="1" sz="3200">
                <a:solidFill>
                  <a:schemeClr val="tx1"/>
                </a:solidFill>
                <a:latin typeface="Calibri" charset="0"/>
                <a:ea typeface="宋体" charset="0"/>
                <a:cs typeface="宋体" charset="0"/>
              </a:defRPr>
            </a:lvl1pPr>
            <a:lvl2pPr marL="742950" indent="-285750">
              <a:defRPr kumimoji="1" sz="28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000">
                <a:solidFill>
                  <a:schemeClr val="tx1"/>
                </a:solidFill>
                <a:latin typeface="Calibri" charset="0"/>
                <a:ea typeface="宋体" charset="0"/>
              </a:defRPr>
            </a:lvl4pPr>
            <a:lvl5pPr marL="2057400" indent="-228600">
              <a:defRPr kumimoji="1" sz="2000">
                <a:solidFill>
                  <a:schemeClr val="tx1"/>
                </a:solidFill>
                <a:latin typeface="Calibri" charset="0"/>
                <a:ea typeface="宋体" charset="0"/>
              </a:defRPr>
            </a:lvl5pPr>
            <a:lvl6pPr marL="2514600" indent="-228600">
              <a:buFont typeface="Arial" charset="0"/>
              <a:defRPr kumimoji="1" sz="2000">
                <a:solidFill>
                  <a:schemeClr val="tx1"/>
                </a:solidFill>
                <a:latin typeface="Calibri" charset="0"/>
                <a:ea typeface="宋体" charset="0"/>
              </a:defRPr>
            </a:lvl6pPr>
            <a:lvl7pPr marL="2971800" indent="-228600">
              <a:buFont typeface="Arial" charset="0"/>
              <a:defRPr kumimoji="1" sz="2000">
                <a:solidFill>
                  <a:schemeClr val="tx1"/>
                </a:solidFill>
                <a:latin typeface="Calibri" charset="0"/>
                <a:ea typeface="宋体" charset="0"/>
              </a:defRPr>
            </a:lvl7pPr>
            <a:lvl8pPr marL="3429000" indent="-228600">
              <a:buFont typeface="Arial" charset="0"/>
              <a:defRPr kumimoji="1" sz="2000">
                <a:solidFill>
                  <a:schemeClr val="tx1"/>
                </a:solidFill>
                <a:latin typeface="Calibri" charset="0"/>
                <a:ea typeface="宋体" charset="0"/>
              </a:defRPr>
            </a:lvl8pPr>
            <a:lvl9pPr marL="3886200" indent="-228600">
              <a:buFont typeface="Arial" charset="0"/>
              <a:defRPr kumimoji="1" sz="2000">
                <a:solidFill>
                  <a:schemeClr val="tx1"/>
                </a:solidFill>
                <a:latin typeface="Calibri" charset="0"/>
                <a:ea typeface="宋体" charset="0"/>
              </a:defRPr>
            </a:lvl9pPr>
          </a:lstStyle>
          <a:p>
            <a:pPr algn="just">
              <a:defRPr/>
            </a:pPr>
            <a:r>
              <a:rPr kumimoji="0" lang="en-US" altLang="zh-CN" sz="1400" b="1" dirty="0" smtClean="0">
                <a:solidFill>
                  <a:srgbClr val="0000CC"/>
                </a:solidFill>
                <a:latin typeface="Times New Roman" charset="0"/>
                <a:cs typeface="Times New Roman" charset="0"/>
              </a:rPr>
              <a:t>CNOP-like errors in the ENSO </a:t>
            </a:r>
            <a:r>
              <a:rPr kumimoji="0" lang="en-US" altLang="zh-CN" sz="1400" b="1" dirty="0" err="1" smtClean="0">
                <a:solidFill>
                  <a:srgbClr val="0000CC"/>
                </a:solidFill>
                <a:latin typeface="Times New Roman" charset="0"/>
                <a:cs typeface="Times New Roman" charset="0"/>
              </a:rPr>
              <a:t>hindcast</a:t>
            </a:r>
            <a:r>
              <a:rPr kumimoji="0" lang="en-US" altLang="zh-CN" sz="1400" b="1" dirty="0" smtClean="0">
                <a:solidFill>
                  <a:srgbClr val="0000CC"/>
                </a:solidFill>
                <a:latin typeface="Times New Roman" charset="0"/>
                <a:cs typeface="Times New Roman" charset="0"/>
              </a:rPr>
              <a:t> generated </a:t>
            </a:r>
          </a:p>
          <a:p>
            <a:pPr algn="just">
              <a:defRPr/>
            </a:pPr>
            <a:r>
              <a:rPr kumimoji="0" lang="en-US" altLang="zh-CN" sz="1400" b="1" dirty="0" smtClean="0">
                <a:solidFill>
                  <a:srgbClr val="0000CC"/>
                </a:solidFill>
                <a:latin typeface="Times New Roman" charset="0"/>
                <a:cs typeface="Times New Roman" charset="0"/>
              </a:rPr>
              <a:t>by the </a:t>
            </a:r>
            <a:r>
              <a:rPr kumimoji="0" lang="en-US" altLang="zh-CN" sz="1400" b="1" u="sng" dirty="0" smtClean="0">
                <a:solidFill>
                  <a:srgbClr val="FF0000"/>
                </a:solidFill>
                <a:latin typeface="Times New Roman" charset="0"/>
                <a:cs typeface="Times New Roman" charset="0"/>
              </a:rPr>
              <a:t>FGOALS (a GCM developed by LASG)</a:t>
            </a:r>
            <a:r>
              <a:rPr kumimoji="0" lang="en-US" altLang="zh-CN" sz="1400" b="1" dirty="0" smtClean="0">
                <a:solidFill>
                  <a:srgbClr val="0000CC"/>
                </a:solidFill>
                <a:latin typeface="Times New Roman" charset="0"/>
                <a:cs typeface="Times New Roman" charset="0"/>
              </a:rPr>
              <a:t> </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矩形 4"/>
          <p:cNvSpPr>
            <a:spLocks noChangeArrowheads="1"/>
          </p:cNvSpPr>
          <p:nvPr/>
        </p:nvSpPr>
        <p:spPr bwMode="auto">
          <a:xfrm>
            <a:off x="539750" y="2700338"/>
            <a:ext cx="8856663"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pPr algn="just">
              <a:buFont typeface="Wingdings" pitchFamily="2" charset="2"/>
              <a:buChar char="u"/>
            </a:pPr>
            <a:r>
              <a:rPr kumimoji="0" lang="en-US" altLang="zh-CN" b="1">
                <a:solidFill>
                  <a:srgbClr val="FF0000"/>
                </a:solidFill>
                <a:latin typeface="Times New Roman" pitchFamily="18" charset="0"/>
                <a:cs typeface="Times New Roman" pitchFamily="18" charset="0"/>
              </a:rPr>
              <a:t>CP-type-2 errors different from the EP-type-2 errors</a:t>
            </a:r>
            <a:r>
              <a:rPr kumimoji="0" lang="en-US" altLang="zh-CN" b="1">
                <a:solidFill>
                  <a:srgbClr val="0000CC"/>
                </a:solidFill>
                <a:latin typeface="Times New Roman" pitchFamily="18" charset="0"/>
                <a:cs typeface="Times New Roman" pitchFamily="18" charset="0"/>
              </a:rPr>
              <a:t>.  </a:t>
            </a:r>
            <a:endParaRPr kumimoji="0" lang="en-US" altLang="zh-CN" sz="800" b="1">
              <a:solidFill>
                <a:srgbClr val="0000CC"/>
              </a:solidFill>
              <a:latin typeface="Times New Roman" pitchFamily="18" charset="0"/>
              <a:cs typeface="Times New Roman" pitchFamily="18" charset="0"/>
            </a:endParaRPr>
          </a:p>
          <a:p>
            <a:pPr algn="just"/>
            <a:endParaRPr kumimoji="0" lang="en-US" altLang="zh-CN" sz="800" b="1">
              <a:solidFill>
                <a:srgbClr val="0000CC"/>
              </a:solidFill>
              <a:latin typeface="Times New Roman" pitchFamily="18" charset="0"/>
              <a:cs typeface="Times New Roman" pitchFamily="18" charset="0"/>
            </a:endParaRPr>
          </a:p>
          <a:p>
            <a:pPr algn="just"/>
            <a:r>
              <a:rPr kumimoji="0" lang="en-US" altLang="zh-CN" b="1">
                <a:solidFill>
                  <a:srgbClr val="0000CC"/>
                </a:solidFill>
                <a:latin typeface="Times New Roman" pitchFamily="18" charset="0"/>
                <a:cs typeface="Times New Roman" pitchFamily="18" charset="0"/>
              </a:rPr>
              <a:t>    The former </a:t>
            </a:r>
            <a:r>
              <a:rPr kumimoji="0" lang="en-US" altLang="zh-CN" b="1">
                <a:solidFill>
                  <a:srgbClr val="FF0000"/>
                </a:solidFill>
                <a:latin typeface="Times New Roman" pitchFamily="18" charset="0"/>
                <a:cs typeface="Times New Roman" pitchFamily="18" charset="0"/>
              </a:rPr>
              <a:t>fails to cause </a:t>
            </a:r>
            <a:r>
              <a:rPr kumimoji="0" lang="en-US" altLang="zh-CN" b="1">
                <a:solidFill>
                  <a:srgbClr val="0000CC"/>
                </a:solidFill>
                <a:latin typeface="Times New Roman" pitchFamily="18" charset="0"/>
                <a:cs typeface="Times New Roman" pitchFamily="18" charset="0"/>
              </a:rPr>
              <a:t>a SPB for CP-El Nino but causes CP-El Nino to be </a:t>
            </a:r>
            <a:r>
              <a:rPr kumimoji="0" lang="en-US" altLang="zh-CN" b="1">
                <a:solidFill>
                  <a:srgbClr val="FF0000"/>
                </a:solidFill>
                <a:latin typeface="Times New Roman" pitchFamily="18" charset="0"/>
                <a:cs typeface="Times New Roman" pitchFamily="18" charset="0"/>
              </a:rPr>
              <a:t>predicted into EP-El Nino-like events</a:t>
            </a:r>
            <a:r>
              <a:rPr kumimoji="0" lang="en-US" altLang="zh-CN" b="1">
                <a:solidFill>
                  <a:srgbClr val="0000CC"/>
                </a:solidFill>
                <a:latin typeface="Times New Roman" pitchFamily="18" charset="0"/>
                <a:cs typeface="Times New Roman" pitchFamily="18" charset="0"/>
              </a:rPr>
              <a:t>;   </a:t>
            </a:r>
          </a:p>
          <a:p>
            <a:pPr algn="just"/>
            <a:endParaRPr kumimoji="0" lang="en-US" altLang="zh-CN" sz="800" b="1">
              <a:solidFill>
                <a:srgbClr val="0000CC"/>
              </a:solidFill>
              <a:latin typeface="Times New Roman" pitchFamily="18" charset="0"/>
              <a:cs typeface="Times New Roman" pitchFamily="18" charset="0"/>
            </a:endParaRPr>
          </a:p>
          <a:p>
            <a:pPr algn="just"/>
            <a:r>
              <a:rPr kumimoji="0" lang="en-US" altLang="zh-CN" b="1">
                <a:solidFill>
                  <a:srgbClr val="0000CC"/>
                </a:solidFill>
                <a:latin typeface="Times New Roman" pitchFamily="18" charset="0"/>
                <a:cs typeface="Times New Roman" pitchFamily="18" charset="0"/>
              </a:rPr>
              <a:t>   The latter </a:t>
            </a:r>
            <a:r>
              <a:rPr kumimoji="0" lang="en-US" altLang="zh-CN" b="1">
                <a:solidFill>
                  <a:srgbClr val="FF0000"/>
                </a:solidFill>
                <a:latin typeface="Times New Roman" pitchFamily="18" charset="0"/>
                <a:cs typeface="Times New Roman" pitchFamily="18" charset="0"/>
              </a:rPr>
              <a:t>causes</a:t>
            </a:r>
            <a:r>
              <a:rPr kumimoji="0" lang="en-US" altLang="zh-CN" b="1">
                <a:solidFill>
                  <a:srgbClr val="0000CC"/>
                </a:solidFill>
                <a:latin typeface="Times New Roman" pitchFamily="18" charset="0"/>
                <a:cs typeface="Times New Roman" pitchFamily="18" charset="0"/>
              </a:rPr>
              <a:t> a prominent SPB for EP-El Nino and makes it to be </a:t>
            </a:r>
            <a:r>
              <a:rPr kumimoji="0" lang="en-US" altLang="zh-CN" b="1">
                <a:solidFill>
                  <a:srgbClr val="FF0000"/>
                </a:solidFill>
                <a:latin typeface="Times New Roman" pitchFamily="18" charset="0"/>
                <a:cs typeface="Times New Roman" pitchFamily="18" charset="0"/>
              </a:rPr>
              <a:t>under-predicted. </a:t>
            </a:r>
            <a:endParaRPr kumimoji="0" lang="zh-CN" altLang="en-US" b="1">
              <a:solidFill>
                <a:srgbClr val="FF0000"/>
              </a:solidFill>
              <a:latin typeface="Times New Roman" pitchFamily="18" charset="0"/>
              <a:cs typeface="Times New Roman" pitchFamily="18"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Box 4"/>
          <p:cNvSpPr txBox="1">
            <a:spLocks noChangeArrowheads="1"/>
          </p:cNvSpPr>
          <p:nvPr/>
        </p:nvSpPr>
        <p:spPr bwMode="auto">
          <a:xfrm>
            <a:off x="322263" y="252413"/>
            <a:ext cx="9085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kumimoji="0" lang="en-US" altLang="zh-CN" b="1">
                <a:solidFill>
                  <a:srgbClr val="FFFF00"/>
                </a:solidFill>
                <a:latin typeface="Times New Roman" pitchFamily="18" charset="0"/>
                <a:cs typeface="Times New Roman" pitchFamily="18" charset="0"/>
              </a:rPr>
              <a:t>The key of the target observation is to determine the sensitive areas.</a:t>
            </a:r>
            <a:endParaRPr kumimoji="0" lang="zh-CN" altLang="en-US" b="1">
              <a:solidFill>
                <a:srgbClr val="FFFF00"/>
              </a:solidFill>
              <a:latin typeface="Times New Roman" pitchFamily="18" charset="0"/>
              <a:cs typeface="Times New Roman" pitchFamily="18" charset="0"/>
            </a:endParaRPr>
          </a:p>
        </p:txBody>
      </p:sp>
      <p:pic>
        <p:nvPicPr>
          <p:cNvPr id="52226" name="Picture 35" descr="errorss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950" y="2820988"/>
            <a:ext cx="8353425" cy="2303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20" name="Text Box 21"/>
          <p:cNvSpPr txBox="1">
            <a:spLocks noChangeArrowheads="1"/>
          </p:cNvSpPr>
          <p:nvPr/>
        </p:nvSpPr>
        <p:spPr bwMode="auto">
          <a:xfrm>
            <a:off x="1425575" y="2771775"/>
            <a:ext cx="2814638" cy="33813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tLang="zh-CN" sz="1600">
                <a:solidFill>
                  <a:srgbClr val="0000CC"/>
                </a:solidFill>
                <a:latin typeface="Times New Roman" charset="0"/>
                <a:ea typeface="宋体" charset="0"/>
                <a:cs typeface="Times New Roman" charset="0"/>
              </a:rPr>
              <a:t>Typer-1 CNOP error </a:t>
            </a:r>
            <a:r>
              <a:rPr lang="zh-CN" altLang="en-US" sz="1600">
                <a:solidFill>
                  <a:srgbClr val="0000CC"/>
                </a:solidFill>
                <a:latin typeface="Times New Roman" charset="0"/>
                <a:ea typeface="宋体" charset="0"/>
                <a:cs typeface="Times New Roman" charset="0"/>
              </a:rPr>
              <a:t>（</a:t>
            </a:r>
            <a:r>
              <a:rPr lang="en-US" altLang="zh-CN" sz="1600">
                <a:solidFill>
                  <a:srgbClr val="0000CC"/>
                </a:solidFill>
                <a:latin typeface="Times New Roman" charset="0"/>
                <a:ea typeface="宋体" charset="0"/>
                <a:cs typeface="Times New Roman" charset="0"/>
              </a:rPr>
              <a:t>SSTA</a:t>
            </a:r>
            <a:r>
              <a:rPr lang="zh-CN" altLang="en-US" sz="1600">
                <a:solidFill>
                  <a:srgbClr val="0000CC"/>
                </a:solidFill>
                <a:latin typeface="Times New Roman" charset="0"/>
                <a:ea typeface="宋体" charset="0"/>
                <a:cs typeface="Times New Roman" charset="0"/>
              </a:rPr>
              <a:t>）</a:t>
            </a:r>
          </a:p>
        </p:txBody>
      </p:sp>
      <p:sp>
        <p:nvSpPr>
          <p:cNvPr id="9221" name="Text Box 22"/>
          <p:cNvSpPr txBox="1">
            <a:spLocks noChangeArrowheads="1"/>
          </p:cNvSpPr>
          <p:nvPr/>
        </p:nvSpPr>
        <p:spPr bwMode="auto">
          <a:xfrm>
            <a:off x="5456238" y="2771775"/>
            <a:ext cx="2762250" cy="33813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tLang="zh-CN" sz="1600">
                <a:solidFill>
                  <a:srgbClr val="0000CC"/>
                </a:solidFill>
                <a:latin typeface="Times New Roman" charset="0"/>
                <a:ea typeface="宋体" charset="0"/>
                <a:cs typeface="Times New Roman" charset="0"/>
              </a:rPr>
              <a:t>Typer-2 CNOP error</a:t>
            </a:r>
            <a:r>
              <a:rPr lang="zh-CN" altLang="en-US" sz="1600">
                <a:solidFill>
                  <a:srgbClr val="0000CC"/>
                </a:solidFill>
                <a:latin typeface="Times New Roman" charset="0"/>
                <a:ea typeface="宋体" charset="0"/>
                <a:cs typeface="Times New Roman" charset="0"/>
              </a:rPr>
              <a:t>（</a:t>
            </a:r>
            <a:r>
              <a:rPr lang="en-US" altLang="zh-CN" sz="1600">
                <a:solidFill>
                  <a:srgbClr val="0000CC"/>
                </a:solidFill>
                <a:latin typeface="Times New Roman" charset="0"/>
                <a:ea typeface="宋体" charset="0"/>
                <a:cs typeface="Times New Roman" charset="0"/>
              </a:rPr>
              <a:t>SSTA</a:t>
            </a:r>
            <a:r>
              <a:rPr lang="zh-CN" altLang="en-US" sz="1600">
                <a:solidFill>
                  <a:srgbClr val="0000CC"/>
                </a:solidFill>
                <a:latin typeface="Times New Roman" charset="0"/>
                <a:ea typeface="宋体" charset="0"/>
                <a:cs typeface="Times New Roman" charset="0"/>
              </a:rPr>
              <a:t>）</a:t>
            </a:r>
          </a:p>
        </p:txBody>
      </p:sp>
      <p:sp>
        <p:nvSpPr>
          <p:cNvPr id="9" name="矩形 8"/>
          <p:cNvSpPr/>
          <p:nvPr/>
        </p:nvSpPr>
        <p:spPr>
          <a:xfrm>
            <a:off x="1908175" y="3963988"/>
            <a:ext cx="1444625" cy="2968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00CC"/>
              </a:solidFill>
              <a:latin typeface="Times New Roman" panose="02020603050405020304" pitchFamily="18" charset="0"/>
              <a:cs typeface="Times New Roman" panose="02020603050405020304" pitchFamily="18" charset="0"/>
            </a:endParaRPr>
          </a:p>
        </p:txBody>
      </p:sp>
      <p:sp>
        <p:nvSpPr>
          <p:cNvPr id="10" name="矩形 9"/>
          <p:cNvSpPr/>
          <p:nvPr/>
        </p:nvSpPr>
        <p:spPr>
          <a:xfrm>
            <a:off x="6516688" y="3971925"/>
            <a:ext cx="1371600" cy="2555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00CC"/>
              </a:solidFill>
              <a:latin typeface="Times New Roman" panose="02020603050405020304" pitchFamily="18" charset="0"/>
              <a:cs typeface="Times New Roman" panose="02020603050405020304" pitchFamily="18" charset="0"/>
            </a:endParaRPr>
          </a:p>
        </p:txBody>
      </p:sp>
      <p:sp>
        <p:nvSpPr>
          <p:cNvPr id="52231" name="TextBox 10"/>
          <p:cNvSpPr txBox="1">
            <a:spLocks noChangeArrowheads="1"/>
          </p:cNvSpPr>
          <p:nvPr/>
        </p:nvSpPr>
        <p:spPr bwMode="auto">
          <a:xfrm>
            <a:off x="476250" y="5294313"/>
            <a:ext cx="8640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kumimoji="0" lang="en-US" altLang="zh-CN" sz="2200" b="1">
                <a:solidFill>
                  <a:srgbClr val="0000CC"/>
                </a:solidFill>
                <a:latin typeface="Times New Roman" pitchFamily="18" charset="0"/>
                <a:cs typeface="Times New Roman" pitchFamily="18" charset="0"/>
              </a:rPr>
              <a:t>These regions represent the sensitive areas for ENSO predictions </a:t>
            </a:r>
            <a:r>
              <a:rPr kumimoji="0" lang="en-US" altLang="zh-CN" sz="1800" b="1" i="1">
                <a:solidFill>
                  <a:srgbClr val="FF0000"/>
                </a:solidFill>
                <a:latin typeface="Times New Roman" pitchFamily="18" charset="0"/>
                <a:cs typeface="Times New Roman" pitchFamily="18" charset="0"/>
              </a:rPr>
              <a:t>(Yu et al., 2013).</a:t>
            </a:r>
            <a:endParaRPr kumimoji="0" lang="zh-CN" altLang="en-US" sz="1800" b="1" i="1">
              <a:solidFill>
                <a:srgbClr val="FF0000"/>
              </a:solidFill>
              <a:latin typeface="Times New Roman" pitchFamily="18" charset="0"/>
              <a:cs typeface="Times New Roman" pitchFamily="18" charset="0"/>
            </a:endParaRPr>
          </a:p>
        </p:txBody>
      </p:sp>
      <p:sp>
        <p:nvSpPr>
          <p:cNvPr id="52232" name="矩形 11"/>
          <p:cNvSpPr>
            <a:spLocks noChangeArrowheads="1"/>
          </p:cNvSpPr>
          <p:nvPr/>
        </p:nvSpPr>
        <p:spPr bwMode="auto">
          <a:xfrm>
            <a:off x="615950" y="1620838"/>
            <a:ext cx="849788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kumimoji="0" lang="en-US" altLang="zh-CN" sz="2000" b="1">
                <a:solidFill>
                  <a:srgbClr val="0000CC"/>
                </a:solidFill>
                <a:latin typeface="Times New Roman" pitchFamily="18" charset="0"/>
                <a:cs typeface="Times New Roman" pitchFamily="18" charset="0"/>
              </a:rPr>
              <a:t>Large errors concentrate in few localized regions, in which the initial errors may cause much large prediction error compared to other regions. </a:t>
            </a:r>
            <a:endParaRPr kumimoji="0" lang="zh-CN" altLang="en-US" sz="2000">
              <a:solidFill>
                <a:srgbClr val="0000CC"/>
              </a:solidFill>
              <a:latin typeface="Times New Roman" pitchFamily="18" charset="0"/>
              <a:cs typeface="Times New Roman" pitchFamily="18" charset="0"/>
            </a:endParaRPr>
          </a:p>
        </p:txBody>
      </p:sp>
      <p:sp>
        <p:nvSpPr>
          <p:cNvPr id="13" name="矩形 12"/>
          <p:cNvSpPr/>
          <p:nvPr/>
        </p:nvSpPr>
        <p:spPr>
          <a:xfrm>
            <a:off x="3781425" y="4043363"/>
            <a:ext cx="650875" cy="3683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00CC"/>
              </a:solidFill>
              <a:latin typeface="Times New Roman" panose="02020603050405020304" pitchFamily="18" charset="0"/>
              <a:cs typeface="Times New Roman" panose="02020603050405020304" pitchFamily="18" charset="0"/>
            </a:endParaRPr>
          </a:p>
        </p:txBody>
      </p:sp>
      <p:sp>
        <p:nvSpPr>
          <p:cNvPr id="14" name="矩形 13"/>
          <p:cNvSpPr/>
          <p:nvPr/>
        </p:nvSpPr>
        <p:spPr>
          <a:xfrm>
            <a:off x="8316913" y="4076700"/>
            <a:ext cx="652462" cy="3667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00CC"/>
              </a:solidFill>
              <a:latin typeface="Times New Roman" panose="02020603050405020304" pitchFamily="18" charset="0"/>
              <a:cs typeface="Times New Roman" panose="02020603050405020304" pitchFamily="18" charset="0"/>
            </a:endParaRPr>
          </a:p>
        </p:txBody>
      </p:sp>
      <p:sp>
        <p:nvSpPr>
          <p:cNvPr id="52235" name="TextBox 14"/>
          <p:cNvSpPr txBox="1">
            <a:spLocks noChangeArrowheads="1"/>
          </p:cNvSpPr>
          <p:nvPr/>
        </p:nvSpPr>
        <p:spPr bwMode="auto">
          <a:xfrm>
            <a:off x="600075" y="882650"/>
            <a:ext cx="51165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kumimoji="0" lang="en-US" altLang="zh-CN" b="1">
                <a:solidFill>
                  <a:srgbClr val="FF0000"/>
                </a:solidFill>
                <a:latin typeface="Times New Roman" pitchFamily="18" charset="0"/>
                <a:cs typeface="Times New Roman" pitchFamily="18" charset="0"/>
              </a:rPr>
              <a:t>Sensitive areas for ENSO predictions </a:t>
            </a:r>
          </a:p>
          <a:p>
            <a:r>
              <a:rPr kumimoji="0" lang="en-US" altLang="zh-CN" sz="1800" b="1">
                <a:solidFill>
                  <a:srgbClr val="0033CC"/>
                </a:solidFill>
                <a:latin typeface="Times New Roman" pitchFamily="18" charset="0"/>
                <a:cs typeface="Times New Roman" pitchFamily="18" charset="0"/>
              </a:rPr>
              <a:t>(Zebiak-Cane model; </a:t>
            </a:r>
            <a:r>
              <a:rPr kumimoji="0" lang="en-US" altLang="zh-CN" sz="1600" b="1" i="1">
                <a:solidFill>
                  <a:srgbClr val="0033CC"/>
                </a:solidFill>
                <a:latin typeface="Times New Roman" pitchFamily="18" charset="0"/>
                <a:cs typeface="Times New Roman" pitchFamily="18" charset="0"/>
              </a:rPr>
              <a:t>Duan et al.,2009; Yu et al.,2009</a:t>
            </a:r>
            <a:r>
              <a:rPr kumimoji="0" lang="en-US" altLang="zh-CN" sz="1800" b="1">
                <a:solidFill>
                  <a:srgbClr val="0033CC"/>
                </a:solidFill>
                <a:latin typeface="Times New Roman" pitchFamily="18" charset="0"/>
                <a:cs typeface="Times New Roman" pitchFamily="18" charset="0"/>
              </a:rPr>
              <a:t>)</a:t>
            </a:r>
            <a:endParaRPr kumimoji="0" lang="zh-CN" altLang="en-US" sz="1800" b="1">
              <a:solidFill>
                <a:srgbClr val="0033CC"/>
              </a:solidFill>
              <a:latin typeface="Times New Roman" pitchFamily="18" charset="0"/>
              <a:cs typeface="Times New Roman" pitchFamily="18" charset="0"/>
            </a:endParaRPr>
          </a:p>
        </p:txBody>
      </p:sp>
      <p:sp>
        <p:nvSpPr>
          <p:cNvPr id="52236" name="TextBox 1"/>
          <p:cNvSpPr txBox="1">
            <a:spLocks noChangeArrowheads="1"/>
          </p:cNvSpPr>
          <p:nvPr/>
        </p:nvSpPr>
        <p:spPr bwMode="auto">
          <a:xfrm>
            <a:off x="2989263" y="2411413"/>
            <a:ext cx="3671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kumimoji="0" lang="en-US" altLang="zh-CN" sz="1800" b="1" u="sng">
                <a:solidFill>
                  <a:srgbClr val="0033CC"/>
                </a:solidFill>
              </a:rPr>
              <a:t>The most disturbing initial error</a:t>
            </a:r>
            <a:endParaRPr kumimoji="0" lang="zh-CN" altLang="en-US" sz="1800" b="1" u="sng">
              <a:solidFill>
                <a:srgbClr val="0033CC"/>
              </a:solidFill>
            </a:endParaRPr>
          </a:p>
        </p:txBody>
      </p:sp>
      <p:sp>
        <p:nvSpPr>
          <p:cNvPr id="52237" name="TextBox 2"/>
          <p:cNvSpPr txBox="1">
            <a:spLocks noChangeArrowheads="1"/>
          </p:cNvSpPr>
          <p:nvPr/>
        </p:nvSpPr>
        <p:spPr bwMode="auto">
          <a:xfrm>
            <a:off x="2628900" y="3636963"/>
            <a:ext cx="338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kumimoji="0" lang="en-US" altLang="zh-CN" sz="1800"/>
              <a:t>A</a:t>
            </a:r>
            <a:endParaRPr kumimoji="0" lang="zh-CN" altLang="en-US" sz="1800"/>
          </a:p>
        </p:txBody>
      </p:sp>
      <p:sp>
        <p:nvSpPr>
          <p:cNvPr id="52238" name="TextBox 3"/>
          <p:cNvSpPr txBox="1">
            <a:spLocks noChangeArrowheads="1"/>
          </p:cNvSpPr>
          <p:nvPr/>
        </p:nvSpPr>
        <p:spPr bwMode="auto">
          <a:xfrm>
            <a:off x="3997325" y="3673475"/>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kumimoji="0" lang="en-US" altLang="zh-CN" sz="1800"/>
              <a:t>B</a:t>
            </a:r>
            <a:endParaRPr kumimoji="0" lang="zh-CN" altLang="en-US" sz="1800"/>
          </a:p>
        </p:txBody>
      </p:sp>
      <p:sp>
        <p:nvSpPr>
          <p:cNvPr id="52239" name="TextBox 15"/>
          <p:cNvSpPr txBox="1">
            <a:spLocks noChangeArrowheads="1"/>
          </p:cNvSpPr>
          <p:nvPr/>
        </p:nvSpPr>
        <p:spPr bwMode="auto">
          <a:xfrm>
            <a:off x="7186613" y="3660775"/>
            <a:ext cx="338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kumimoji="0" lang="en-US" altLang="zh-CN" sz="1800"/>
              <a:t>A</a:t>
            </a:r>
            <a:endParaRPr kumimoji="0" lang="zh-CN" altLang="en-US" sz="1800"/>
          </a:p>
        </p:txBody>
      </p:sp>
      <p:sp>
        <p:nvSpPr>
          <p:cNvPr id="52240" name="TextBox 16"/>
          <p:cNvSpPr txBox="1">
            <a:spLocks noChangeArrowheads="1"/>
          </p:cNvSpPr>
          <p:nvPr/>
        </p:nvSpPr>
        <p:spPr bwMode="auto">
          <a:xfrm>
            <a:off x="8555038" y="3698875"/>
            <a:ext cx="338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kumimoji="0" lang="en-US" altLang="zh-CN" sz="1800"/>
              <a:t>B</a:t>
            </a:r>
            <a:endParaRPr kumimoji="0" lang="zh-CN" altLang="en-US" sz="180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矩形 2"/>
          <p:cNvSpPr>
            <a:spLocks noChangeArrowheads="1"/>
          </p:cNvSpPr>
          <p:nvPr/>
        </p:nvSpPr>
        <p:spPr bwMode="auto">
          <a:xfrm>
            <a:off x="323850" y="1255713"/>
            <a:ext cx="907256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kumimoji="0" lang="en-US" altLang="zh-CN" sz="2800" b="1">
                <a:solidFill>
                  <a:srgbClr val="0000CC"/>
                </a:solidFill>
                <a:latin typeface="Times New Roman" pitchFamily="18" charset="0"/>
                <a:cs typeface="Times New Roman" pitchFamily="18" charset="0"/>
              </a:rPr>
              <a:t>CP-El Niño becomes more common after the 1990s </a:t>
            </a:r>
            <a:r>
              <a:rPr kumimoji="0" lang="en-US" altLang="zh-CN" sz="1800" b="1" i="1">
                <a:solidFill>
                  <a:srgbClr val="FF0000"/>
                </a:solidFill>
                <a:latin typeface="Times New Roman" pitchFamily="18" charset="0"/>
                <a:cs typeface="Times New Roman" pitchFamily="18" charset="0"/>
              </a:rPr>
              <a:t>(Ashok et al., 2007; Kao and Yu, 2009; Kug et al., 2009)</a:t>
            </a:r>
            <a:r>
              <a:rPr kumimoji="0" lang="zh-CN" altLang="zh-CN" sz="1800" b="1" i="1">
                <a:solidFill>
                  <a:srgbClr val="FF0000"/>
                </a:solidFill>
                <a:latin typeface="Times New Roman" pitchFamily="18" charset="0"/>
                <a:cs typeface="Times New Roman" pitchFamily="18" charset="0"/>
              </a:rPr>
              <a:t> </a:t>
            </a:r>
            <a:endParaRPr kumimoji="0" lang="zh-CN" altLang="en-US" sz="1800" b="1" i="1">
              <a:solidFill>
                <a:srgbClr val="FF0000"/>
              </a:solidFill>
              <a:latin typeface="Times New Roman" pitchFamily="18" charset="0"/>
              <a:cs typeface="Times New Roman" pitchFamily="18" charset="0"/>
            </a:endParaRPr>
          </a:p>
        </p:txBody>
      </p:sp>
      <p:sp>
        <p:nvSpPr>
          <p:cNvPr id="53250" name="矩形 3"/>
          <p:cNvSpPr>
            <a:spLocks noChangeArrowheads="1"/>
          </p:cNvSpPr>
          <p:nvPr/>
        </p:nvSpPr>
        <p:spPr bwMode="auto">
          <a:xfrm>
            <a:off x="309563" y="2263775"/>
            <a:ext cx="940435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endParaRPr kumimoji="0" lang="en-US" altLang="zh-CN" sz="2800" b="1">
              <a:solidFill>
                <a:srgbClr val="0000CC"/>
              </a:solidFill>
              <a:latin typeface="Times New Roman" pitchFamily="18" charset="0"/>
              <a:cs typeface="Times New Roman" pitchFamily="18" charset="0"/>
            </a:endParaRPr>
          </a:p>
          <a:p>
            <a:r>
              <a:rPr kumimoji="0" lang="en-US" altLang="zh-CN" sz="2800" b="1">
                <a:solidFill>
                  <a:srgbClr val="0000CC"/>
                </a:solidFill>
                <a:latin typeface="Times New Roman" pitchFamily="18" charset="0"/>
                <a:cs typeface="Times New Roman" pitchFamily="18" charset="0"/>
              </a:rPr>
              <a:t>CP-El Niño also significantly influence weather and climate, but in different manner from EP-El Nino </a:t>
            </a:r>
            <a:r>
              <a:rPr kumimoji="0" lang="en-US" altLang="zh-CN" sz="1800" b="1" i="1">
                <a:solidFill>
                  <a:srgbClr val="FF0000"/>
                </a:solidFill>
                <a:latin typeface="Times New Roman" pitchFamily="18" charset="0"/>
                <a:cs typeface="Times New Roman" pitchFamily="18" charset="0"/>
              </a:rPr>
              <a:t>(Weng et al., 1997)</a:t>
            </a:r>
            <a:r>
              <a:rPr kumimoji="0" lang="zh-CN" altLang="zh-CN" sz="1800" b="1" i="1">
                <a:solidFill>
                  <a:srgbClr val="FF0000"/>
                </a:solidFill>
                <a:latin typeface="Times New Roman" pitchFamily="18" charset="0"/>
                <a:cs typeface="Times New Roman" pitchFamily="18" charset="0"/>
              </a:rPr>
              <a:t> </a:t>
            </a:r>
            <a:endParaRPr kumimoji="0" lang="en-US" altLang="zh-CN" sz="1800" b="1" i="1">
              <a:solidFill>
                <a:srgbClr val="FF0000"/>
              </a:solidFill>
              <a:latin typeface="Times New Roman" pitchFamily="18" charset="0"/>
              <a:cs typeface="Times New Roman" pitchFamily="18" charset="0"/>
            </a:endParaRPr>
          </a:p>
          <a:p>
            <a:endParaRPr kumimoji="0" lang="en-US" altLang="zh-CN" sz="1800" b="1" i="1">
              <a:solidFill>
                <a:srgbClr val="FF0000"/>
              </a:solidFill>
              <a:latin typeface="Times New Roman" pitchFamily="18" charset="0"/>
              <a:cs typeface="Times New Roman" pitchFamily="18" charset="0"/>
            </a:endParaRPr>
          </a:p>
          <a:p>
            <a:endParaRPr kumimoji="0" lang="en-US" altLang="zh-CN" sz="2800" b="1">
              <a:solidFill>
                <a:srgbClr val="0000CC"/>
              </a:solidFill>
              <a:latin typeface="Times New Roman" pitchFamily="18" charset="0"/>
              <a:cs typeface="Times New Roman" pitchFamily="18" charset="0"/>
            </a:endParaRPr>
          </a:p>
          <a:p>
            <a:r>
              <a:rPr kumimoji="0" lang="en-US" altLang="zh-CN" sz="2800" b="1">
                <a:solidFill>
                  <a:srgbClr val="0000CC"/>
                </a:solidFill>
                <a:latin typeface="Times New Roman" pitchFamily="18" charset="0"/>
                <a:cs typeface="Times New Roman" pitchFamily="18" charset="0"/>
              </a:rPr>
              <a:t>Frequent occurrence of CP-El Nino after 1990s increases the uncertainties of ENSO forecast </a:t>
            </a:r>
            <a:r>
              <a:rPr kumimoji="0" lang="en-US" altLang="zh-CN" sz="1800" b="1" i="1">
                <a:solidFill>
                  <a:srgbClr val="FF0000"/>
                </a:solidFill>
                <a:latin typeface="Times New Roman" pitchFamily="18" charset="0"/>
                <a:cs typeface="Times New Roman" pitchFamily="18" charset="0"/>
              </a:rPr>
              <a:t>(Duan et al., 2016) </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238" y="828675"/>
            <a:ext cx="8351837"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文本框 2"/>
          <p:cNvSpPr txBox="1">
            <a:spLocks noChangeArrowheads="1"/>
          </p:cNvSpPr>
          <p:nvPr/>
        </p:nvSpPr>
        <p:spPr bwMode="auto">
          <a:xfrm>
            <a:off x="396875" y="-36513"/>
            <a:ext cx="8810625" cy="83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pPr algn="ctr"/>
            <a:r>
              <a:rPr lang="en-US" altLang="zh-CN" b="1">
                <a:solidFill>
                  <a:srgbClr val="FFFF00"/>
                </a:solidFill>
                <a:latin typeface="Times New Roman" pitchFamily="18" charset="0"/>
                <a:cs typeface="Times New Roman" pitchFamily="18" charset="0"/>
              </a:rPr>
              <a:t>Evolutions of prediction errors caused by CP-type-1 and -2 errors</a:t>
            </a:r>
          </a:p>
          <a:p>
            <a:pPr algn="ctr"/>
            <a:r>
              <a:rPr lang="en-US" altLang="zh-CN" b="1">
                <a:solidFill>
                  <a:srgbClr val="FF0000"/>
                </a:solidFill>
                <a:latin typeface="Times New Roman" pitchFamily="18" charset="0"/>
                <a:cs typeface="Times New Roman" pitchFamily="18" charset="0"/>
              </a:rPr>
              <a:t>(SSTA component)</a:t>
            </a:r>
            <a:endParaRPr lang="zh-CN" altLang="en-US" b="1">
              <a:solidFill>
                <a:srgbClr val="FF0000"/>
              </a:solidFill>
              <a:latin typeface="Times New Roman" pitchFamily="18" charset="0"/>
              <a:ea typeface="黑体" pitchFamily="2" charset="-122"/>
            </a:endParaRPr>
          </a:p>
        </p:txBody>
      </p:sp>
      <p:sp>
        <p:nvSpPr>
          <p:cNvPr id="4" name="矩形 3"/>
          <p:cNvSpPr>
            <a:spLocks noChangeArrowheads="1"/>
          </p:cNvSpPr>
          <p:nvPr/>
        </p:nvSpPr>
        <p:spPr bwMode="auto">
          <a:xfrm>
            <a:off x="180975" y="5364163"/>
            <a:ext cx="95408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pPr>
              <a:buFont typeface="Wingdings" pitchFamily="2" charset="2"/>
              <a:buChar char="u"/>
            </a:pPr>
            <a:r>
              <a:rPr kumimoji="0" lang="en-US" altLang="zh-CN" sz="2000" b="1">
                <a:solidFill>
                  <a:srgbClr val="FF0000"/>
                </a:solidFill>
                <a:latin typeface="Times New Roman" pitchFamily="18" charset="0"/>
                <a:cs typeface="Times New Roman" pitchFamily="18" charset="0"/>
              </a:rPr>
              <a:t>CP-type-1 error has an evolving mode, similar to the growth phase of an EP-El Niño-like event;</a:t>
            </a:r>
            <a:r>
              <a:rPr kumimoji="0" lang="zh-CN" altLang="zh-CN" sz="2000" b="1">
                <a:solidFill>
                  <a:srgbClr val="FF0000"/>
                </a:solidFill>
                <a:latin typeface="Times New Roman" pitchFamily="18" charset="0"/>
                <a:cs typeface="Times New Roman" pitchFamily="18" charset="0"/>
              </a:rPr>
              <a:t> </a:t>
            </a:r>
            <a:endParaRPr kumimoji="0" lang="en-US" altLang="zh-CN" sz="2000" b="1">
              <a:solidFill>
                <a:srgbClr val="FF0000"/>
              </a:solidFill>
              <a:latin typeface="Times New Roman" pitchFamily="18" charset="0"/>
              <a:cs typeface="Times New Roman" pitchFamily="18" charset="0"/>
            </a:endParaRPr>
          </a:p>
          <a:p>
            <a:pPr>
              <a:buFont typeface="Wingdings" pitchFamily="2" charset="2"/>
              <a:buChar char="u"/>
            </a:pPr>
            <a:r>
              <a:rPr kumimoji="0" lang="en-US" altLang="zh-CN" sz="2000" b="1">
                <a:solidFill>
                  <a:srgbClr val="669900"/>
                </a:solidFill>
                <a:latin typeface="Times New Roman" pitchFamily="18" charset="0"/>
                <a:cs typeface="Times New Roman" pitchFamily="18" charset="0"/>
              </a:rPr>
              <a:t>CP-type-2 error initially experiences a process similar to a La Niña-like decay prior to a transition to the growth phase of an EP-El Niño-like event </a:t>
            </a:r>
            <a:endParaRPr kumimoji="0" lang="zh-CN" altLang="en-US" sz="2000" b="1">
              <a:solidFill>
                <a:srgbClr val="669900"/>
              </a:solidFill>
              <a:latin typeface="Times New Roman" pitchFamily="18" charset="0"/>
              <a:cs typeface="Times New Roman" pitchFamily="18" charset="0"/>
            </a:endParaRPr>
          </a:p>
        </p:txBody>
      </p:sp>
      <p:sp>
        <p:nvSpPr>
          <p:cNvPr id="5" name="矩形 4"/>
          <p:cNvSpPr>
            <a:spLocks noChangeArrowheads="1"/>
          </p:cNvSpPr>
          <p:nvPr/>
        </p:nvSpPr>
        <p:spPr bwMode="auto">
          <a:xfrm>
            <a:off x="757238" y="1044575"/>
            <a:ext cx="1439862" cy="4248150"/>
          </a:xfrm>
          <a:prstGeom prst="rect">
            <a:avLst/>
          </a:prstGeom>
          <a:noFill/>
          <a:ln w="349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endParaRPr kumimoji="0" lang="zh-CN" altLang="en-US" sz="1800"/>
          </a:p>
        </p:txBody>
      </p:sp>
      <p:sp>
        <p:nvSpPr>
          <p:cNvPr id="6" name="矩形 5"/>
          <p:cNvSpPr>
            <a:spLocks noChangeArrowheads="1"/>
          </p:cNvSpPr>
          <p:nvPr/>
        </p:nvSpPr>
        <p:spPr bwMode="auto">
          <a:xfrm>
            <a:off x="2268538" y="1044575"/>
            <a:ext cx="1296987" cy="4248150"/>
          </a:xfrm>
          <a:prstGeom prst="rect">
            <a:avLst/>
          </a:prstGeom>
          <a:noFill/>
          <a:ln w="34925">
            <a:solidFill>
              <a:srgbClr val="6699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endParaRPr kumimoji="0" lang="zh-CN" altLang="en-US" sz="1800"/>
          </a:p>
        </p:txBody>
      </p:sp>
      <p:sp>
        <p:nvSpPr>
          <p:cNvPr id="7" name="矩形 6"/>
          <p:cNvSpPr>
            <a:spLocks noChangeArrowheads="1"/>
          </p:cNvSpPr>
          <p:nvPr/>
        </p:nvSpPr>
        <p:spPr bwMode="auto">
          <a:xfrm>
            <a:off x="3636963" y="1044575"/>
            <a:ext cx="1439862" cy="4248150"/>
          </a:xfrm>
          <a:prstGeom prst="rect">
            <a:avLst/>
          </a:prstGeom>
          <a:noFill/>
          <a:ln w="349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endParaRPr kumimoji="0" lang="zh-CN" altLang="en-US" sz="1800"/>
          </a:p>
        </p:txBody>
      </p:sp>
      <p:sp>
        <p:nvSpPr>
          <p:cNvPr id="8" name="矩形 7"/>
          <p:cNvSpPr>
            <a:spLocks noChangeArrowheads="1"/>
          </p:cNvSpPr>
          <p:nvPr/>
        </p:nvSpPr>
        <p:spPr bwMode="auto">
          <a:xfrm>
            <a:off x="6373813" y="1044575"/>
            <a:ext cx="1439862" cy="4248150"/>
          </a:xfrm>
          <a:prstGeom prst="rect">
            <a:avLst/>
          </a:prstGeom>
          <a:noFill/>
          <a:ln w="349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endParaRPr kumimoji="0" lang="zh-CN" altLang="en-US" sz="1800"/>
          </a:p>
        </p:txBody>
      </p:sp>
      <p:sp>
        <p:nvSpPr>
          <p:cNvPr id="10" name="矩形 9"/>
          <p:cNvSpPr>
            <a:spLocks noChangeArrowheads="1"/>
          </p:cNvSpPr>
          <p:nvPr/>
        </p:nvSpPr>
        <p:spPr bwMode="auto">
          <a:xfrm>
            <a:off x="5148263" y="1044575"/>
            <a:ext cx="1296987" cy="4248150"/>
          </a:xfrm>
          <a:prstGeom prst="rect">
            <a:avLst/>
          </a:prstGeom>
          <a:noFill/>
          <a:ln w="34925">
            <a:solidFill>
              <a:srgbClr val="6699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endParaRPr kumimoji="0" lang="zh-CN" altLang="en-US" sz="1800"/>
          </a:p>
        </p:txBody>
      </p:sp>
      <p:sp>
        <p:nvSpPr>
          <p:cNvPr id="11" name="矩形 10"/>
          <p:cNvSpPr>
            <a:spLocks noChangeArrowheads="1"/>
          </p:cNvSpPr>
          <p:nvPr/>
        </p:nvSpPr>
        <p:spPr bwMode="auto">
          <a:xfrm>
            <a:off x="7885113" y="1044575"/>
            <a:ext cx="1296987" cy="4248150"/>
          </a:xfrm>
          <a:prstGeom prst="rect">
            <a:avLst/>
          </a:prstGeom>
          <a:noFill/>
          <a:ln w="34925">
            <a:solidFill>
              <a:srgbClr val="6699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endParaRPr kumimoji="0" lang="zh-CN" altLang="en-US" sz="180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900"/>
                                        <p:tgtEl>
                                          <p:spTgt spid="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5"/>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7"/>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8"/>
                                        </p:tgtEl>
                                        <p:attrNameLst>
                                          <p:attrName>style.visibility</p:attrName>
                                        </p:attrNameLst>
                                      </p:cBhvr>
                                      <p:to>
                                        <p:strVal val="hidden"/>
                                      </p:to>
                                    </p:set>
                                  </p:childTnLst>
                                </p:cTn>
                              </p:par>
                            </p:childTnLst>
                          </p:cTn>
                        </p:par>
                        <p:par>
                          <p:cTn id="26" fill="hold" nodeType="afterGroup">
                            <p:stCondLst>
                              <p:cond delay="0"/>
                            </p:stCondLst>
                            <p:childTnLst>
                              <p:par>
                                <p:cTn id="27" presetID="22" presetClass="entr" presetSubtype="4"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800"/>
                                        <p:tgtEl>
                                          <p:spTgt spid="6"/>
                                        </p:tgtEl>
                                      </p:cBhvr>
                                    </p:animEffect>
                                  </p:childTnLst>
                                </p:cTn>
                              </p:par>
                            </p:childTnLst>
                          </p:cTn>
                        </p:par>
                        <p:par>
                          <p:cTn id="30" fill="hold" nodeType="afterGroup">
                            <p:stCondLst>
                              <p:cond delay="800"/>
                            </p:stCondLst>
                            <p:childTnLst>
                              <p:par>
                                <p:cTn id="31" presetID="22" presetClass="entr" presetSubtype="4"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800"/>
                                        <p:tgtEl>
                                          <p:spTgt spid="10"/>
                                        </p:tgtEl>
                                      </p:cBhvr>
                                    </p:animEffect>
                                  </p:childTnLst>
                                </p:cTn>
                              </p:par>
                            </p:childTnLst>
                          </p:cTn>
                        </p:par>
                        <p:par>
                          <p:cTn id="34" fill="hold" nodeType="afterGroup">
                            <p:stCondLst>
                              <p:cond delay="1600"/>
                            </p:stCondLst>
                            <p:childTnLst>
                              <p:par>
                                <p:cTn id="35" presetID="2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800"/>
                                        <p:tgtEl>
                                          <p:spTgt spid="11"/>
                                        </p:tgtEl>
                                      </p:cBhvr>
                                    </p:animEffect>
                                  </p:childTnLst>
                                </p:cTn>
                              </p:par>
                            </p:childTnLst>
                          </p:cTn>
                        </p:par>
                        <p:par>
                          <p:cTn id="38" fill="hold" nodeType="afterGroup">
                            <p:stCondLst>
                              <p:cond delay="2400"/>
                            </p:stCondLst>
                            <p:childTnLst>
                              <p:par>
                                <p:cTn id="39" presetID="22" presetClass="entr" presetSubtype="2" fill="hold" nodeType="after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wipe(right)">
                                      <p:cBhvr>
                                        <p:cTn id="41" dur="8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7" grpId="1" animBg="1"/>
      <p:bldP spid="8" grpId="0" animBg="1"/>
      <p:bldP spid="8" grpId="1" animBg="1"/>
      <p:bldP spid="10"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5" name="组合 1"/>
          <p:cNvGrpSpPr>
            <a:grpSpLocks/>
          </p:cNvGrpSpPr>
          <p:nvPr/>
        </p:nvGrpSpPr>
        <p:grpSpPr bwMode="auto">
          <a:xfrm>
            <a:off x="1819275" y="1274763"/>
            <a:ext cx="6792913" cy="4954587"/>
            <a:chOff x="1596672" y="1274903"/>
            <a:chExt cx="6792645" cy="5601750"/>
          </a:xfrm>
        </p:grpSpPr>
        <p:pic>
          <p:nvPicPr>
            <p:cNvPr id="57353" name="图片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6672" y="5066903"/>
              <a:ext cx="290644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4" name="图片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2871" y="5066903"/>
              <a:ext cx="290644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5" name="图片 14"/>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596672" y="3179903"/>
              <a:ext cx="2906445" cy="18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6" name="图片 15"/>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5482872" y="3148712"/>
              <a:ext cx="2906445" cy="18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7" name="图片 16"/>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5484117" y="1274903"/>
              <a:ext cx="2905200" cy="18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8" name="图片 17"/>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597917" y="1274903"/>
              <a:ext cx="2905200" cy="18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7346" name="文本框 3"/>
          <p:cNvSpPr txBox="1">
            <a:spLocks noChangeArrowheads="1"/>
          </p:cNvSpPr>
          <p:nvPr/>
        </p:nvSpPr>
        <p:spPr bwMode="auto">
          <a:xfrm>
            <a:off x="266700" y="1782763"/>
            <a:ext cx="1263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lang="en-US" altLang="zh-CN" sz="1800" b="1">
                <a:solidFill>
                  <a:srgbClr val="0000FF"/>
                </a:solidFill>
                <a:latin typeface="Times New Roman" pitchFamily="18" charset="0"/>
                <a:cs typeface="Times New Roman" pitchFamily="18" charset="0"/>
              </a:rPr>
              <a:t>Reference state to be predicted</a:t>
            </a:r>
            <a:endParaRPr lang="zh-CN" altLang="en-US" sz="1800" b="1">
              <a:solidFill>
                <a:srgbClr val="0000FF"/>
              </a:solidFill>
              <a:latin typeface="Times New Roman" pitchFamily="18" charset="0"/>
              <a:ea typeface="黑体" pitchFamily="2" charset="-122"/>
            </a:endParaRPr>
          </a:p>
        </p:txBody>
      </p:sp>
      <p:sp>
        <p:nvSpPr>
          <p:cNvPr id="57347" name="文本框 16"/>
          <p:cNvSpPr txBox="1">
            <a:spLocks noChangeArrowheads="1"/>
          </p:cNvSpPr>
          <p:nvPr/>
        </p:nvSpPr>
        <p:spPr bwMode="auto">
          <a:xfrm>
            <a:off x="306388" y="3492500"/>
            <a:ext cx="16843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lang="en-US" altLang="zh-CN" sz="1800" b="1">
                <a:solidFill>
                  <a:srgbClr val="0000FF"/>
                </a:solidFill>
                <a:latin typeface="Times New Roman" pitchFamily="18" charset="0"/>
                <a:cs typeface="Times New Roman" pitchFamily="18" charset="0"/>
              </a:rPr>
              <a:t>Control forecast</a:t>
            </a:r>
            <a:endParaRPr lang="zh-CN" altLang="en-US" sz="1800" b="1">
              <a:solidFill>
                <a:srgbClr val="0000FF"/>
              </a:solidFill>
              <a:latin typeface="Times New Roman" pitchFamily="18" charset="0"/>
              <a:ea typeface="黑体" pitchFamily="2" charset="-122"/>
            </a:endParaRPr>
          </a:p>
        </p:txBody>
      </p:sp>
      <p:sp>
        <p:nvSpPr>
          <p:cNvPr id="57348" name="文本框 17"/>
          <p:cNvSpPr txBox="1">
            <a:spLocks noChangeArrowheads="1"/>
          </p:cNvSpPr>
          <p:nvPr/>
        </p:nvSpPr>
        <p:spPr bwMode="auto">
          <a:xfrm>
            <a:off x="23813" y="4967288"/>
            <a:ext cx="19145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pPr algn="ctr"/>
            <a:r>
              <a:rPr lang="en-US" altLang="zh-CN" sz="1600" b="1">
                <a:solidFill>
                  <a:srgbClr val="0000FF"/>
                </a:solidFill>
                <a:latin typeface="Times New Roman" pitchFamily="18" charset="0"/>
                <a:cs typeface="Times New Roman" pitchFamily="18" charset="0"/>
              </a:rPr>
              <a:t>The forecast after removing initial errors in sensitive area </a:t>
            </a:r>
            <a:endParaRPr lang="zh-CN" altLang="en-US" sz="1600" b="1">
              <a:solidFill>
                <a:srgbClr val="0000FF"/>
              </a:solidFill>
              <a:latin typeface="Times New Roman" pitchFamily="18" charset="0"/>
              <a:ea typeface="黑体" pitchFamily="2" charset="-122"/>
            </a:endParaRPr>
          </a:p>
        </p:txBody>
      </p:sp>
      <p:sp>
        <p:nvSpPr>
          <p:cNvPr id="57349" name="TextBox 24"/>
          <p:cNvSpPr txBox="1">
            <a:spLocks noChangeArrowheads="1"/>
          </p:cNvSpPr>
          <p:nvPr/>
        </p:nvSpPr>
        <p:spPr bwMode="auto">
          <a:xfrm>
            <a:off x="5956300" y="795338"/>
            <a:ext cx="2349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lang="en-US" altLang="zh-CN" b="1">
                <a:solidFill>
                  <a:srgbClr val="0000FF"/>
                </a:solidFill>
                <a:latin typeface="Times New Roman" pitchFamily="18" charset="0"/>
                <a:cs typeface="Times New Roman" pitchFamily="18" charset="0"/>
              </a:rPr>
              <a:t>CP-El Niño</a:t>
            </a:r>
            <a:endParaRPr lang="zh-CN" altLang="en-US" b="1">
              <a:solidFill>
                <a:srgbClr val="0000FF"/>
              </a:solidFill>
              <a:latin typeface="Times New Roman" pitchFamily="18" charset="0"/>
              <a:cs typeface="Times New Roman" pitchFamily="18" charset="0"/>
            </a:endParaRPr>
          </a:p>
        </p:txBody>
      </p:sp>
      <p:sp>
        <p:nvSpPr>
          <p:cNvPr id="57350" name="TextBox 24"/>
          <p:cNvSpPr txBox="1">
            <a:spLocks noChangeArrowheads="1"/>
          </p:cNvSpPr>
          <p:nvPr/>
        </p:nvSpPr>
        <p:spPr bwMode="auto">
          <a:xfrm>
            <a:off x="2146300" y="842963"/>
            <a:ext cx="23574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lang="en-US" altLang="zh-CN" b="1">
                <a:solidFill>
                  <a:srgbClr val="0000FF"/>
                </a:solidFill>
                <a:latin typeface="Times New Roman" pitchFamily="18" charset="0"/>
                <a:cs typeface="Times New Roman" pitchFamily="18" charset="0"/>
              </a:rPr>
              <a:t>EP-El Niño</a:t>
            </a:r>
            <a:endParaRPr lang="zh-CN" altLang="en-US" b="1">
              <a:solidFill>
                <a:srgbClr val="0000FF"/>
              </a:solidFill>
              <a:latin typeface="Times New Roman" pitchFamily="18" charset="0"/>
              <a:cs typeface="Times New Roman" pitchFamily="18" charset="0"/>
            </a:endParaRPr>
          </a:p>
        </p:txBody>
      </p:sp>
      <p:sp>
        <p:nvSpPr>
          <p:cNvPr id="57351" name="TextBox 2"/>
          <p:cNvSpPr txBox="1">
            <a:spLocks noChangeArrowheads="1"/>
          </p:cNvSpPr>
          <p:nvPr/>
        </p:nvSpPr>
        <p:spPr bwMode="auto">
          <a:xfrm>
            <a:off x="2413000" y="6348413"/>
            <a:ext cx="5724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lang="en-US" altLang="zh-CN" b="1">
                <a:solidFill>
                  <a:srgbClr val="0000FF"/>
                </a:solidFill>
                <a:latin typeface="Times New Roman" pitchFamily="18" charset="0"/>
                <a:cs typeface="Times New Roman" pitchFamily="18" charset="0"/>
              </a:rPr>
              <a:t>Idealized forecast generated by the CESM</a:t>
            </a:r>
            <a:endParaRPr lang="zh-CN" altLang="en-US" b="1">
              <a:solidFill>
                <a:srgbClr val="0000FF"/>
              </a:solidFill>
              <a:latin typeface="Times New Roman" pitchFamily="18" charset="0"/>
              <a:ea typeface="黑体" pitchFamily="2" charset="-122"/>
            </a:endParaRPr>
          </a:p>
        </p:txBody>
      </p:sp>
      <p:sp>
        <p:nvSpPr>
          <p:cNvPr id="57352" name="TextBox 10"/>
          <p:cNvSpPr txBox="1">
            <a:spLocks noChangeArrowheads="1"/>
          </p:cNvSpPr>
          <p:nvPr/>
        </p:nvSpPr>
        <p:spPr bwMode="auto">
          <a:xfrm>
            <a:off x="495300" y="150813"/>
            <a:ext cx="8613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lang="en-US" altLang="zh-CN" b="1">
                <a:solidFill>
                  <a:srgbClr val="FFFF00"/>
                </a:solidFill>
                <a:latin typeface="Times New Roman" pitchFamily="18" charset="0"/>
                <a:ea typeface="仿宋_GB2312" pitchFamily="49" charset="-122"/>
              </a:rPr>
              <a:t>Validity of target observation in improving El Nino forecast skill</a:t>
            </a:r>
            <a:endParaRPr lang="zh-CN" altLang="en-US" b="1">
              <a:solidFill>
                <a:srgbClr val="FFFF00"/>
              </a:solidFill>
              <a:latin typeface="Times New Roman" pitchFamily="18" charset="0"/>
              <a:ea typeface="黑体" pitchFamily="2" charset="-122"/>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文本框 2"/>
          <p:cNvSpPr txBox="1">
            <a:spLocks noChangeArrowheads="1"/>
          </p:cNvSpPr>
          <p:nvPr/>
        </p:nvSpPr>
        <p:spPr bwMode="auto">
          <a:xfrm>
            <a:off x="1044575" y="6378575"/>
            <a:ext cx="8134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lang="en-US" altLang="zh-CN" b="1">
                <a:solidFill>
                  <a:srgbClr val="0000FF"/>
                </a:solidFill>
                <a:latin typeface="Times New Roman" pitchFamily="18" charset="0"/>
                <a:ea typeface="仿宋_GB2312" pitchFamily="49" charset="-122"/>
              </a:rPr>
              <a:t>Hindcast experiments generated by the Zebiak-Cane model</a:t>
            </a:r>
            <a:endParaRPr lang="zh-CN" altLang="en-US" b="1">
              <a:solidFill>
                <a:srgbClr val="0000FF"/>
              </a:solidFill>
              <a:latin typeface="Times New Roman" pitchFamily="18" charset="0"/>
              <a:ea typeface="仿宋_GB2312" pitchFamily="49" charset="-122"/>
            </a:endParaRPr>
          </a:p>
        </p:txBody>
      </p:sp>
      <p:sp>
        <p:nvSpPr>
          <p:cNvPr id="58370" name="TextBox 10"/>
          <p:cNvSpPr txBox="1">
            <a:spLocks noChangeArrowheads="1"/>
          </p:cNvSpPr>
          <p:nvPr/>
        </p:nvSpPr>
        <p:spPr bwMode="auto">
          <a:xfrm>
            <a:off x="495300" y="150813"/>
            <a:ext cx="8613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lang="en-US" altLang="zh-CN" b="1">
                <a:solidFill>
                  <a:srgbClr val="FFFF00"/>
                </a:solidFill>
                <a:latin typeface="Times New Roman" pitchFamily="18" charset="0"/>
                <a:ea typeface="仿宋_GB2312" pitchFamily="49" charset="-122"/>
              </a:rPr>
              <a:t>Validity of target observation in improving El Nino forecast skill</a:t>
            </a:r>
            <a:endParaRPr lang="zh-CN" altLang="en-US" b="1">
              <a:solidFill>
                <a:srgbClr val="FFFF00"/>
              </a:solidFill>
              <a:latin typeface="Times New Roman" pitchFamily="18" charset="0"/>
              <a:ea typeface="黑体" pitchFamily="2" charset="-122"/>
            </a:endParaRPr>
          </a:p>
        </p:txBody>
      </p:sp>
      <p:pic>
        <p:nvPicPr>
          <p:cNvPr id="58371"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250" y="833438"/>
            <a:ext cx="8399463" cy="561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矩形 2"/>
          <p:cNvSpPr>
            <a:spLocks noChangeArrowheads="1"/>
          </p:cNvSpPr>
          <p:nvPr/>
        </p:nvSpPr>
        <p:spPr bwMode="auto">
          <a:xfrm>
            <a:off x="539750" y="1908175"/>
            <a:ext cx="90011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kumimoji="0" lang="en-US" altLang="zh-CN" sz="2800" b="1">
                <a:solidFill>
                  <a:srgbClr val="FF0000"/>
                </a:solidFill>
                <a:latin typeface="Times New Roman" pitchFamily="18" charset="0"/>
                <a:cs typeface="Times New Roman" pitchFamily="18" charset="0"/>
              </a:rPr>
              <a:t>The  target observations in the sensitive areas revealed by the CNOP-type errors are much useful in reducing initial errors and predicting which type of El Niño will occur</a:t>
            </a:r>
            <a:r>
              <a:rPr kumimoji="0" lang="en-US" altLang="zh-CN" sz="2800" b="1">
                <a:solidFill>
                  <a:srgbClr val="0000CC"/>
                </a:solidFill>
                <a:latin typeface="Times New Roman" pitchFamily="18" charset="0"/>
                <a:cs typeface="Times New Roman" pitchFamily="18" charset="0"/>
              </a:rPr>
              <a:t>.</a:t>
            </a:r>
            <a:r>
              <a:rPr kumimoji="0" lang="zh-CN" altLang="zh-CN" sz="2800" b="1">
                <a:solidFill>
                  <a:srgbClr val="0000CC"/>
                </a:solidFill>
                <a:latin typeface="Times New Roman" pitchFamily="18" charset="0"/>
                <a:cs typeface="Times New Roman" pitchFamily="18" charset="0"/>
              </a:rPr>
              <a:t> </a:t>
            </a:r>
            <a:endParaRPr kumimoji="0" lang="zh-CN" altLang="en-US" sz="2800" b="1">
              <a:solidFill>
                <a:srgbClr val="0000CC"/>
              </a:solidFill>
              <a:latin typeface="Times New Roman" pitchFamily="18" charset="0"/>
              <a:cs typeface="Times New Roman" pitchFamily="18" charset="0"/>
            </a:endParaRPr>
          </a:p>
          <a:p>
            <a:endParaRPr kumimoji="0" lang="en-US" altLang="zh-CN" sz="2800" b="1">
              <a:solidFill>
                <a:srgbClr val="0000CC"/>
              </a:solidFill>
              <a:latin typeface="Times New Roman" pitchFamily="18" charset="0"/>
              <a:cs typeface="Times New Roman" pitchFamily="18" charset="0"/>
            </a:endParaRPr>
          </a:p>
          <a:p>
            <a:r>
              <a:rPr kumimoji="0" lang="en-US" altLang="zh-CN" sz="2800" b="1">
                <a:solidFill>
                  <a:srgbClr val="0000CC"/>
                </a:solidFill>
                <a:latin typeface="Times New Roman" pitchFamily="18" charset="0"/>
                <a:cs typeface="Times New Roman" pitchFamily="18" charset="0"/>
              </a:rPr>
              <a:t>although the most sensitive initial errors play different roles in perturbing EP- and CP-El Niño events</a:t>
            </a:r>
            <a:endParaRPr kumimoji="0" lang="zh-CN" altLang="en-US" sz="2800" b="1">
              <a:solidFill>
                <a:srgbClr val="0000CC"/>
              </a:solidFill>
              <a:latin typeface="Times New Roman" pitchFamily="18" charset="0"/>
              <a:cs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a:grpSpLocks/>
          </p:cNvGrpSpPr>
          <p:nvPr/>
        </p:nvGrpSpPr>
        <p:grpSpPr bwMode="auto">
          <a:xfrm>
            <a:off x="278021" y="925978"/>
            <a:ext cx="9099851" cy="4792680"/>
            <a:chOff x="0" y="1357313"/>
            <a:chExt cx="9144000" cy="5179685"/>
          </a:xfrm>
        </p:grpSpPr>
        <p:pic>
          <p:nvPicPr>
            <p:cNvPr id="5" name="Picture 3" descr="C:\Users\zhangjing\Desktop\地图.jpg"/>
            <p:cNvPicPr>
              <a:picLocks noChangeAspect="1" noChangeArrowheads="1"/>
            </p:cNvPicPr>
            <p:nvPr/>
          </p:nvPicPr>
          <p:blipFill>
            <a:blip r:embed="rId2" cstate="print">
              <a:clrChange>
                <a:clrFrom>
                  <a:srgbClr val="010D63"/>
                </a:clrFrom>
                <a:clrTo>
                  <a:srgbClr val="010D63">
                    <a:alpha val="0"/>
                  </a:srgbClr>
                </a:clrTo>
              </a:clrChange>
              <a:extLst>
                <a:ext uri="{28A0092B-C50C-407E-A947-70E740481C1C}">
                  <a14:useLocalDpi xmlns:a14="http://schemas.microsoft.com/office/drawing/2010/main" val="0"/>
                </a:ext>
              </a:extLst>
            </a:blip>
            <a:srcRect/>
            <a:stretch>
              <a:fillRect/>
            </a:stretch>
          </p:blipFill>
          <p:spPr bwMode="auto">
            <a:xfrm>
              <a:off x="714375" y="1785938"/>
              <a:ext cx="795972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接连接符 11"/>
            <p:cNvCxnSpPr>
              <a:cxnSpLocks noChangeShapeType="1"/>
            </p:cNvCxnSpPr>
            <p:nvPr/>
          </p:nvCxnSpPr>
          <p:spPr bwMode="auto">
            <a:xfrm flipH="1">
              <a:off x="0" y="6381750"/>
              <a:ext cx="9144000"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cxnSp>
        <p:sp>
          <p:nvSpPr>
            <p:cNvPr id="7" name="椭圆 6"/>
            <p:cNvSpPr>
              <a:spLocks noChangeArrowheads="1"/>
            </p:cNvSpPr>
            <p:nvPr/>
          </p:nvSpPr>
          <p:spPr bwMode="auto">
            <a:xfrm>
              <a:off x="2447925" y="3141663"/>
              <a:ext cx="36513" cy="34925"/>
            </a:xfrm>
            <a:prstGeom prst="ellipse">
              <a:avLst/>
            </a:prstGeom>
            <a:solidFill>
              <a:srgbClr val="000000"/>
            </a:solidFill>
            <a:ln w="38100" algn="ctr">
              <a:solidFill>
                <a:srgbClr val="FF0000"/>
              </a:solidFill>
              <a:round/>
              <a:headEnd/>
              <a:tailEnd type="triangle" w="med" len="me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fontAlgn="auto" hangingPunct="1">
                <a:spcBef>
                  <a:spcPts val="0"/>
                </a:spcBef>
                <a:spcAft>
                  <a:spcPts val="0"/>
                </a:spcAft>
                <a:defRPr/>
              </a:pPr>
              <a:endParaRPr lang="zh-CN" altLang="en-US" kern="0">
                <a:solidFill>
                  <a:srgbClr val="D1D1D1"/>
                </a:solidFill>
              </a:endParaRPr>
            </a:p>
          </p:txBody>
        </p:sp>
        <p:sp>
          <p:nvSpPr>
            <p:cNvPr id="8" name="椭圆 7"/>
            <p:cNvSpPr>
              <a:spLocks noChangeArrowheads="1"/>
            </p:cNvSpPr>
            <p:nvPr/>
          </p:nvSpPr>
          <p:spPr bwMode="auto">
            <a:xfrm>
              <a:off x="2449513" y="3608388"/>
              <a:ext cx="34925" cy="36512"/>
            </a:xfrm>
            <a:prstGeom prst="ellipse">
              <a:avLst/>
            </a:prstGeom>
            <a:solidFill>
              <a:srgbClr val="FF0000"/>
            </a:solidFill>
            <a:ln w="38100" algn="ctr">
              <a:solidFill>
                <a:srgbClr val="FF0000"/>
              </a:solidFill>
              <a:round/>
              <a:headEnd/>
              <a:tailEnd type="triangle" w="med" len="me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fontAlgn="auto" hangingPunct="1">
                <a:spcBef>
                  <a:spcPts val="0"/>
                </a:spcBef>
                <a:spcAft>
                  <a:spcPts val="0"/>
                </a:spcAft>
                <a:defRPr/>
              </a:pPr>
              <a:endParaRPr lang="zh-CN" altLang="en-US" kern="0">
                <a:solidFill>
                  <a:srgbClr val="D1D1D1"/>
                </a:solidFill>
              </a:endParaRPr>
            </a:p>
          </p:txBody>
        </p:sp>
        <p:sp>
          <p:nvSpPr>
            <p:cNvPr id="9" name="椭圆 8"/>
            <p:cNvSpPr>
              <a:spLocks noChangeArrowheads="1"/>
            </p:cNvSpPr>
            <p:nvPr/>
          </p:nvSpPr>
          <p:spPr bwMode="auto">
            <a:xfrm>
              <a:off x="3132138" y="4173340"/>
              <a:ext cx="34926" cy="34925"/>
            </a:xfrm>
            <a:prstGeom prst="ellipse">
              <a:avLst/>
            </a:prstGeom>
            <a:solidFill>
              <a:srgbClr val="FF0000"/>
            </a:solidFill>
            <a:ln w="38100" algn="ctr">
              <a:solidFill>
                <a:srgbClr val="FF0000"/>
              </a:solidFill>
              <a:round/>
              <a:headEnd/>
              <a:tailEnd type="triangle" w="med" len="me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fontAlgn="auto" hangingPunct="1">
                <a:spcBef>
                  <a:spcPts val="0"/>
                </a:spcBef>
                <a:spcAft>
                  <a:spcPts val="0"/>
                </a:spcAft>
                <a:defRPr/>
              </a:pPr>
              <a:r>
                <a:rPr lang="en-US" altLang="zh-CN" kern="0">
                  <a:solidFill>
                    <a:srgbClr val="D1D1D1"/>
                  </a:solidFill>
                </a:rPr>
                <a:t>                    </a:t>
              </a:r>
              <a:endParaRPr lang="zh-CN" altLang="en-US" kern="0">
                <a:solidFill>
                  <a:srgbClr val="D1D1D1"/>
                </a:solidFill>
              </a:endParaRPr>
            </a:p>
          </p:txBody>
        </p:sp>
        <p:sp>
          <p:nvSpPr>
            <p:cNvPr id="10" name="矩形 15"/>
            <p:cNvSpPr>
              <a:spLocks noChangeArrowheads="1"/>
            </p:cNvSpPr>
            <p:nvPr/>
          </p:nvSpPr>
          <p:spPr bwMode="auto">
            <a:xfrm>
              <a:off x="2924583" y="3712595"/>
              <a:ext cx="2372924" cy="418045"/>
            </a:xfrm>
            <a:prstGeom prst="rect">
              <a:avLst/>
            </a:prstGeom>
            <a:solidFill>
              <a:srgbClr val="FFFFFF"/>
            </a:solidFill>
            <a:ln w="9525">
              <a:solidFill>
                <a:srgbClr val="FF0000"/>
              </a:solidFill>
              <a:miter lim="800000"/>
              <a:headEnd/>
              <a:tailEnd/>
            </a:ln>
          </p:spPr>
          <p:txBody>
            <a:bodyPr wrap="square">
              <a:spAutoFit/>
            </a:bodyPr>
            <a:lstStyle/>
            <a:p>
              <a:pPr algn="ctr">
                <a:lnSpc>
                  <a:spcPct val="80000"/>
                </a:lnSpc>
              </a:pPr>
              <a:r>
                <a:rPr lang="en-US" altLang="zh-CN" sz="1200" b="1" dirty="0" smtClean="0">
                  <a:solidFill>
                    <a:srgbClr val="FF0000"/>
                  </a:solidFill>
                  <a:latin typeface="黑体" pitchFamily="49" charset="-122"/>
                  <a:ea typeface="黑体" pitchFamily="49" charset="-122"/>
                </a:rPr>
                <a:t>Drought in northeastern Brazil and Central America.</a:t>
              </a:r>
              <a:endParaRPr lang="en-US" altLang="zh-CN" sz="1200" b="1" dirty="0">
                <a:solidFill>
                  <a:srgbClr val="FF0000"/>
                </a:solidFill>
                <a:latin typeface="黑体" pitchFamily="49" charset="-122"/>
                <a:ea typeface="黑体" pitchFamily="49" charset="-122"/>
              </a:endParaRPr>
            </a:p>
          </p:txBody>
        </p:sp>
        <p:sp>
          <p:nvSpPr>
            <p:cNvPr id="11" name="椭圆 10"/>
            <p:cNvSpPr>
              <a:spLocks noChangeArrowheads="1"/>
            </p:cNvSpPr>
            <p:nvPr/>
          </p:nvSpPr>
          <p:spPr bwMode="auto">
            <a:xfrm>
              <a:off x="3022600" y="4508500"/>
              <a:ext cx="36513" cy="36513"/>
            </a:xfrm>
            <a:prstGeom prst="ellipse">
              <a:avLst/>
            </a:prstGeom>
            <a:solidFill>
              <a:srgbClr val="FF0000"/>
            </a:solidFill>
            <a:ln w="38100" algn="ctr">
              <a:solidFill>
                <a:srgbClr val="FF0000"/>
              </a:solidFill>
              <a:round/>
              <a:headEnd/>
              <a:tailEnd type="triangle" w="med" len="me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fontAlgn="auto" hangingPunct="1">
                <a:spcBef>
                  <a:spcPts val="0"/>
                </a:spcBef>
                <a:spcAft>
                  <a:spcPts val="0"/>
                </a:spcAft>
                <a:defRPr/>
              </a:pPr>
              <a:endParaRPr lang="zh-CN" altLang="en-US" kern="0">
                <a:solidFill>
                  <a:srgbClr val="D1D1D1"/>
                </a:solidFill>
              </a:endParaRPr>
            </a:p>
          </p:txBody>
        </p:sp>
        <p:sp>
          <p:nvSpPr>
            <p:cNvPr id="12" name="矩形 11"/>
            <p:cNvSpPr>
              <a:spLocks noChangeArrowheads="1"/>
            </p:cNvSpPr>
            <p:nvPr/>
          </p:nvSpPr>
          <p:spPr bwMode="auto">
            <a:xfrm>
              <a:off x="1152842" y="4596387"/>
              <a:ext cx="2737038" cy="259451"/>
            </a:xfrm>
            <a:prstGeom prst="rect">
              <a:avLst/>
            </a:prstGeom>
            <a:solidFill>
              <a:srgbClr val="FFFFFF"/>
            </a:solidFill>
            <a:ln w="9525">
              <a:solidFill>
                <a:srgbClr val="FF0000"/>
              </a:solidFill>
              <a:miter lim="800000"/>
              <a:headEnd/>
              <a:tailEnd/>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fontAlgn="auto" hangingPunct="1">
                <a:lnSpc>
                  <a:spcPct val="80000"/>
                </a:lnSpc>
                <a:spcBef>
                  <a:spcPts val="0"/>
                </a:spcBef>
                <a:spcAft>
                  <a:spcPts val="0"/>
                </a:spcAft>
                <a:defRPr/>
              </a:pPr>
              <a:r>
                <a:rPr lang="en-US" altLang="zh-CN" sz="1200" b="1" kern="0" dirty="0" smtClean="0">
                  <a:solidFill>
                    <a:srgbClr val="FF0000"/>
                  </a:solidFill>
                  <a:latin typeface="黑体" panose="02010609060101010101" pitchFamily="49" charset="-122"/>
                  <a:ea typeface="黑体" panose="02010609060101010101" pitchFamily="49" charset="-122"/>
                </a:rPr>
                <a:t>More rainstorms in South America.</a:t>
              </a:r>
              <a:endParaRPr lang="zh-CN" altLang="en-US" sz="1200" b="1" kern="0" dirty="0">
                <a:solidFill>
                  <a:srgbClr val="FF0000"/>
                </a:solidFill>
                <a:latin typeface="黑体" panose="02010609060101010101" pitchFamily="49" charset="-122"/>
                <a:ea typeface="黑体" panose="02010609060101010101" pitchFamily="49" charset="-122"/>
              </a:endParaRPr>
            </a:p>
          </p:txBody>
        </p:sp>
        <p:sp>
          <p:nvSpPr>
            <p:cNvPr id="13" name="椭圆 12"/>
            <p:cNvSpPr>
              <a:spLocks noChangeArrowheads="1"/>
            </p:cNvSpPr>
            <p:nvPr/>
          </p:nvSpPr>
          <p:spPr bwMode="auto">
            <a:xfrm>
              <a:off x="4679950" y="4832350"/>
              <a:ext cx="36513" cy="36513"/>
            </a:xfrm>
            <a:prstGeom prst="ellipse">
              <a:avLst/>
            </a:prstGeom>
            <a:solidFill>
              <a:srgbClr val="FF0000"/>
            </a:solidFill>
            <a:ln w="38100" algn="ctr">
              <a:solidFill>
                <a:srgbClr val="FF0000"/>
              </a:solidFill>
              <a:round/>
              <a:headEnd/>
              <a:tailEnd type="triangle" w="med" len="me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fontAlgn="auto" hangingPunct="1">
                <a:spcBef>
                  <a:spcPts val="0"/>
                </a:spcBef>
                <a:spcAft>
                  <a:spcPts val="0"/>
                </a:spcAft>
                <a:defRPr/>
              </a:pPr>
              <a:endParaRPr lang="zh-CN" altLang="en-US" kern="0">
                <a:solidFill>
                  <a:srgbClr val="D1D1D1"/>
                </a:solidFill>
              </a:endParaRPr>
            </a:p>
          </p:txBody>
        </p:sp>
        <p:sp>
          <p:nvSpPr>
            <p:cNvPr id="14" name="矩形 13"/>
            <p:cNvSpPr>
              <a:spLocks noChangeArrowheads="1"/>
            </p:cNvSpPr>
            <p:nvPr/>
          </p:nvSpPr>
          <p:spPr bwMode="auto">
            <a:xfrm>
              <a:off x="4361913" y="4906885"/>
              <a:ext cx="2041180" cy="259451"/>
            </a:xfrm>
            <a:prstGeom prst="rect">
              <a:avLst/>
            </a:prstGeom>
            <a:solidFill>
              <a:srgbClr val="FFFFFF"/>
            </a:solidFill>
            <a:ln w="9525">
              <a:solidFill>
                <a:srgbClr val="FF0000"/>
              </a:solidFill>
              <a:miter lim="800000"/>
              <a:headEnd/>
              <a:tailEnd/>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defRPr/>
              </a:pPr>
              <a:r>
                <a:rPr lang="en-US" altLang="zh-CN" sz="1200" b="1" dirty="0">
                  <a:solidFill>
                    <a:srgbClr val="FF0000"/>
                  </a:solidFill>
                  <a:latin typeface="黑体" pitchFamily="49" charset="-122"/>
                  <a:ea typeface="黑体" pitchFamily="49" charset="-122"/>
                </a:rPr>
                <a:t>Drought </a:t>
              </a:r>
              <a:r>
                <a:rPr lang="en-US" altLang="zh-CN" sz="1200" b="1" dirty="0" smtClean="0">
                  <a:solidFill>
                    <a:srgbClr val="FF0000"/>
                  </a:solidFill>
                  <a:latin typeface="黑体" pitchFamily="49" charset="-122"/>
                  <a:ea typeface="黑体" pitchFamily="49" charset="-122"/>
                </a:rPr>
                <a:t>in South Africa.</a:t>
              </a:r>
              <a:endParaRPr lang="zh-CN" altLang="en-US" sz="1200" b="1" kern="0" dirty="0">
                <a:solidFill>
                  <a:srgbClr val="FF0000"/>
                </a:solidFill>
                <a:latin typeface="黑体" panose="02010609060101010101" pitchFamily="49" charset="-122"/>
                <a:ea typeface="黑体" panose="02010609060101010101" pitchFamily="49" charset="-122"/>
              </a:endParaRPr>
            </a:p>
          </p:txBody>
        </p:sp>
        <p:sp>
          <p:nvSpPr>
            <p:cNvPr id="15" name="椭圆 14"/>
            <p:cNvSpPr>
              <a:spLocks noChangeArrowheads="1"/>
            </p:cNvSpPr>
            <p:nvPr/>
          </p:nvSpPr>
          <p:spPr bwMode="auto">
            <a:xfrm>
              <a:off x="4932363" y="4292600"/>
              <a:ext cx="36512" cy="36513"/>
            </a:xfrm>
            <a:prstGeom prst="ellipse">
              <a:avLst/>
            </a:prstGeom>
            <a:solidFill>
              <a:srgbClr val="FF0000"/>
            </a:solidFill>
            <a:ln w="38100" algn="ctr">
              <a:solidFill>
                <a:srgbClr val="FF0000"/>
              </a:solidFill>
              <a:round/>
              <a:headEnd/>
              <a:tailEnd type="triangle" w="med" len="me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fontAlgn="auto" hangingPunct="1">
                <a:spcBef>
                  <a:spcPts val="0"/>
                </a:spcBef>
                <a:spcAft>
                  <a:spcPts val="0"/>
                </a:spcAft>
                <a:defRPr/>
              </a:pPr>
              <a:endParaRPr lang="zh-CN" altLang="en-US" kern="0">
                <a:solidFill>
                  <a:srgbClr val="D1D1D1"/>
                </a:solidFill>
              </a:endParaRPr>
            </a:p>
          </p:txBody>
        </p:sp>
        <p:sp>
          <p:nvSpPr>
            <p:cNvPr id="16" name="矩形 21"/>
            <p:cNvSpPr>
              <a:spLocks noChangeArrowheads="1"/>
            </p:cNvSpPr>
            <p:nvPr/>
          </p:nvSpPr>
          <p:spPr bwMode="auto">
            <a:xfrm>
              <a:off x="3946978" y="4415221"/>
              <a:ext cx="2427768" cy="259451"/>
            </a:xfrm>
            <a:prstGeom prst="rect">
              <a:avLst/>
            </a:prstGeom>
            <a:solidFill>
              <a:srgbClr val="FFFFFF"/>
            </a:solidFill>
            <a:ln w="9525">
              <a:solidFill>
                <a:srgbClr val="FF0000"/>
              </a:solidFill>
              <a:miter lim="800000"/>
              <a:headEnd/>
              <a:tailEnd/>
            </a:ln>
          </p:spPr>
          <p:txBody>
            <a:bodyPr wrap="none">
              <a:spAutoFit/>
            </a:bodyPr>
            <a:lstStyle/>
            <a:p>
              <a:pPr algn="ctr" defTabSz="914400" eaLnBrk="1" hangingPunct="1">
                <a:lnSpc>
                  <a:spcPct val="80000"/>
                </a:lnSpc>
              </a:pPr>
              <a:r>
                <a:rPr lang="en-US" altLang="zh-CN" sz="1200" b="1" dirty="0" smtClean="0">
                  <a:solidFill>
                    <a:srgbClr val="FF0000"/>
                  </a:solidFill>
                  <a:latin typeface="黑体" pitchFamily="49" charset="-122"/>
                  <a:ea typeface="黑体" pitchFamily="49" charset="-122"/>
                </a:rPr>
                <a:t>More rains in eastern Africa.</a:t>
              </a:r>
              <a:endParaRPr lang="zh-CN" altLang="en-US" sz="1200" b="1" dirty="0">
                <a:solidFill>
                  <a:srgbClr val="FF0000"/>
                </a:solidFill>
                <a:latin typeface="黑体" pitchFamily="49" charset="-122"/>
                <a:ea typeface="黑体" pitchFamily="49" charset="-122"/>
              </a:endParaRPr>
            </a:p>
          </p:txBody>
        </p:sp>
        <p:sp>
          <p:nvSpPr>
            <p:cNvPr id="17" name="椭圆 16"/>
            <p:cNvSpPr>
              <a:spLocks noChangeArrowheads="1"/>
            </p:cNvSpPr>
            <p:nvPr/>
          </p:nvSpPr>
          <p:spPr bwMode="auto">
            <a:xfrm>
              <a:off x="6696075" y="4365625"/>
              <a:ext cx="36513" cy="36513"/>
            </a:xfrm>
            <a:prstGeom prst="ellipse">
              <a:avLst/>
            </a:prstGeom>
            <a:solidFill>
              <a:srgbClr val="FF0000"/>
            </a:solidFill>
            <a:ln w="38100" algn="ctr">
              <a:solidFill>
                <a:srgbClr val="FF0000"/>
              </a:solidFill>
              <a:round/>
              <a:headEnd/>
              <a:tailEnd type="triangle" w="med" len="me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fontAlgn="auto" hangingPunct="1">
                <a:spcBef>
                  <a:spcPts val="0"/>
                </a:spcBef>
                <a:spcAft>
                  <a:spcPts val="0"/>
                </a:spcAft>
                <a:defRPr/>
              </a:pPr>
              <a:endParaRPr lang="zh-CN" altLang="en-US" kern="0">
                <a:solidFill>
                  <a:srgbClr val="D1D1D1"/>
                </a:solidFill>
              </a:endParaRPr>
            </a:p>
          </p:txBody>
        </p:sp>
        <p:sp>
          <p:nvSpPr>
            <p:cNvPr id="18" name="矩形 23"/>
            <p:cNvSpPr>
              <a:spLocks noChangeArrowheads="1"/>
            </p:cNvSpPr>
            <p:nvPr/>
          </p:nvSpPr>
          <p:spPr bwMode="auto">
            <a:xfrm>
              <a:off x="6804024" y="4221161"/>
              <a:ext cx="2106678" cy="418045"/>
            </a:xfrm>
            <a:prstGeom prst="rect">
              <a:avLst/>
            </a:prstGeom>
            <a:solidFill>
              <a:srgbClr val="FFFFFF"/>
            </a:solidFill>
            <a:ln w="9525">
              <a:solidFill>
                <a:srgbClr val="FF0000"/>
              </a:solidFill>
              <a:miter lim="800000"/>
              <a:headEnd/>
              <a:tailEnd/>
            </a:ln>
          </p:spPr>
          <p:txBody>
            <a:bodyPr wrap="square">
              <a:spAutoFit/>
            </a:bodyPr>
            <a:lstStyle/>
            <a:p>
              <a:pPr algn="ctr">
                <a:lnSpc>
                  <a:spcPct val="80000"/>
                </a:lnSpc>
              </a:pPr>
              <a:r>
                <a:rPr lang="en-US" altLang="zh-CN" sz="1200" b="1" dirty="0" smtClean="0">
                  <a:solidFill>
                    <a:srgbClr val="FF0000"/>
                  </a:solidFill>
                  <a:latin typeface="黑体" pitchFamily="49" charset="-122"/>
                  <a:ea typeface="黑体" pitchFamily="49" charset="-122"/>
                </a:rPr>
                <a:t>Drought in Indonesia and eastern Australia.</a:t>
              </a:r>
              <a:endParaRPr lang="zh-CN" altLang="en-US" sz="1200" b="1" dirty="0">
                <a:solidFill>
                  <a:srgbClr val="FF0000"/>
                </a:solidFill>
                <a:latin typeface="黑体" pitchFamily="49" charset="-122"/>
                <a:ea typeface="黑体" pitchFamily="49" charset="-122"/>
              </a:endParaRPr>
            </a:p>
          </p:txBody>
        </p:sp>
        <p:sp>
          <p:nvSpPr>
            <p:cNvPr id="19" name="椭圆 18"/>
            <p:cNvSpPr>
              <a:spLocks noChangeArrowheads="1"/>
            </p:cNvSpPr>
            <p:nvPr/>
          </p:nvSpPr>
          <p:spPr bwMode="auto">
            <a:xfrm>
              <a:off x="3876256" y="3509645"/>
              <a:ext cx="36513" cy="34925"/>
            </a:xfrm>
            <a:prstGeom prst="ellipse">
              <a:avLst/>
            </a:prstGeom>
            <a:solidFill>
              <a:srgbClr val="FF0000"/>
            </a:solidFill>
            <a:ln w="38100" algn="ctr">
              <a:solidFill>
                <a:srgbClr val="000000"/>
              </a:solidFill>
              <a:round/>
              <a:headEnd/>
              <a:tailEnd type="triangle" w="med" len="me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fontAlgn="auto" hangingPunct="1">
                <a:spcBef>
                  <a:spcPts val="0"/>
                </a:spcBef>
                <a:spcAft>
                  <a:spcPts val="0"/>
                </a:spcAft>
                <a:defRPr/>
              </a:pPr>
              <a:r>
                <a:rPr lang="en-US" altLang="zh-CN" kern="0">
                  <a:solidFill>
                    <a:srgbClr val="D1D1D1"/>
                  </a:solidFill>
                </a:rPr>
                <a:t>  </a:t>
              </a:r>
              <a:endParaRPr lang="zh-CN" altLang="en-US" kern="0">
                <a:solidFill>
                  <a:srgbClr val="D1D1D1"/>
                </a:solidFill>
              </a:endParaRPr>
            </a:p>
          </p:txBody>
        </p:sp>
        <p:sp>
          <p:nvSpPr>
            <p:cNvPr id="20" name="矩形 25"/>
            <p:cNvSpPr>
              <a:spLocks noChangeArrowheads="1"/>
            </p:cNvSpPr>
            <p:nvPr/>
          </p:nvSpPr>
          <p:spPr bwMode="auto">
            <a:xfrm>
              <a:off x="2696286" y="3121523"/>
              <a:ext cx="2968990" cy="259451"/>
            </a:xfrm>
            <a:prstGeom prst="rect">
              <a:avLst/>
            </a:prstGeom>
            <a:solidFill>
              <a:srgbClr val="FFFFFF"/>
            </a:solidFill>
            <a:ln w="9525">
              <a:solidFill>
                <a:srgbClr val="000000"/>
              </a:solidFill>
              <a:miter lim="800000"/>
              <a:headEnd/>
              <a:tailEnd/>
            </a:ln>
          </p:spPr>
          <p:txBody>
            <a:bodyPr wrap="none">
              <a:spAutoFit/>
            </a:bodyPr>
            <a:lstStyle/>
            <a:p>
              <a:pPr algn="ctr">
                <a:lnSpc>
                  <a:spcPct val="80000"/>
                </a:lnSpc>
              </a:pPr>
              <a:r>
                <a:rPr lang="en-US" altLang="zh-CN" sz="1200" b="1" dirty="0" smtClean="0">
                  <a:solidFill>
                    <a:srgbClr val="000000"/>
                  </a:solidFill>
                  <a:latin typeface="黑体" pitchFamily="49" charset="-122"/>
                  <a:ea typeface="黑体" pitchFamily="49" charset="-122"/>
                </a:rPr>
                <a:t>Fewer tropical cyclones in Atlantic.</a:t>
              </a:r>
              <a:endParaRPr lang="zh-CN" altLang="en-US" sz="1200" b="1" dirty="0">
                <a:solidFill>
                  <a:srgbClr val="000000"/>
                </a:solidFill>
                <a:latin typeface="黑体" pitchFamily="49" charset="-122"/>
                <a:ea typeface="黑体" pitchFamily="49" charset="-122"/>
              </a:endParaRPr>
            </a:p>
          </p:txBody>
        </p:sp>
        <p:sp>
          <p:nvSpPr>
            <p:cNvPr id="21" name="椭圆 20"/>
            <p:cNvSpPr>
              <a:spLocks noChangeArrowheads="1"/>
            </p:cNvSpPr>
            <p:nvPr/>
          </p:nvSpPr>
          <p:spPr bwMode="auto">
            <a:xfrm>
              <a:off x="6732588" y="3333750"/>
              <a:ext cx="34925" cy="34925"/>
            </a:xfrm>
            <a:prstGeom prst="ellipse">
              <a:avLst/>
            </a:prstGeom>
            <a:solidFill>
              <a:srgbClr val="FF0000"/>
            </a:solidFill>
            <a:ln w="38100" algn="ctr">
              <a:solidFill>
                <a:srgbClr val="000000"/>
              </a:solidFill>
              <a:round/>
              <a:headEnd/>
              <a:tailEnd type="triangle" w="med" len="me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fontAlgn="auto" hangingPunct="1">
                <a:spcBef>
                  <a:spcPts val="0"/>
                </a:spcBef>
                <a:spcAft>
                  <a:spcPts val="0"/>
                </a:spcAft>
                <a:defRPr/>
              </a:pPr>
              <a:r>
                <a:rPr lang="en-US" altLang="zh-CN" kern="0">
                  <a:solidFill>
                    <a:srgbClr val="D1D1D1"/>
                  </a:solidFill>
                </a:rPr>
                <a:t>  </a:t>
              </a:r>
              <a:endParaRPr lang="zh-CN" altLang="en-US" kern="0">
                <a:solidFill>
                  <a:srgbClr val="D1D1D1"/>
                </a:solidFill>
              </a:endParaRPr>
            </a:p>
          </p:txBody>
        </p:sp>
        <p:sp>
          <p:nvSpPr>
            <p:cNvPr id="22" name="矩形 27"/>
            <p:cNvSpPr>
              <a:spLocks noChangeArrowheads="1"/>
            </p:cNvSpPr>
            <p:nvPr/>
          </p:nvSpPr>
          <p:spPr bwMode="auto">
            <a:xfrm>
              <a:off x="6836106" y="3091600"/>
              <a:ext cx="2230438" cy="418045"/>
            </a:xfrm>
            <a:prstGeom prst="rect">
              <a:avLst/>
            </a:prstGeom>
            <a:solidFill>
              <a:srgbClr val="FFFFFF"/>
            </a:solidFill>
            <a:ln w="9525">
              <a:solidFill>
                <a:srgbClr val="000000"/>
              </a:solidFill>
              <a:miter lim="800000"/>
              <a:headEnd/>
              <a:tailEnd/>
            </a:ln>
          </p:spPr>
          <p:txBody>
            <a:bodyPr wrap="square">
              <a:spAutoFit/>
            </a:bodyPr>
            <a:lstStyle/>
            <a:p>
              <a:pPr algn="ctr">
                <a:lnSpc>
                  <a:spcPct val="80000"/>
                </a:lnSpc>
              </a:pPr>
              <a:r>
                <a:rPr lang="en-US" altLang="zh-CN" sz="1200" b="1" dirty="0" smtClean="0">
                  <a:solidFill>
                    <a:srgbClr val="000000"/>
                  </a:solidFill>
                  <a:latin typeface="黑体" pitchFamily="49" charset="-122"/>
                  <a:ea typeface="黑体" pitchFamily="49" charset="-122"/>
                </a:rPr>
                <a:t>Fewer tropical cyclones in northwest Pacific.</a:t>
              </a:r>
              <a:endParaRPr lang="zh-CN" altLang="en-US" sz="1200" b="1" dirty="0">
                <a:solidFill>
                  <a:srgbClr val="000000"/>
                </a:solidFill>
                <a:latin typeface="黑体" pitchFamily="49" charset="-122"/>
                <a:ea typeface="黑体" pitchFamily="49" charset="-122"/>
              </a:endParaRPr>
            </a:p>
          </p:txBody>
        </p:sp>
        <p:sp>
          <p:nvSpPr>
            <p:cNvPr id="23" name="椭圆 22"/>
            <p:cNvSpPr>
              <a:spLocks noChangeArrowheads="1"/>
            </p:cNvSpPr>
            <p:nvPr/>
          </p:nvSpPr>
          <p:spPr bwMode="auto">
            <a:xfrm>
              <a:off x="2520950" y="3968750"/>
              <a:ext cx="34925" cy="36513"/>
            </a:xfrm>
            <a:prstGeom prst="ellipse">
              <a:avLst/>
            </a:prstGeom>
            <a:solidFill>
              <a:srgbClr val="FF0000"/>
            </a:solidFill>
            <a:ln w="38100" algn="ctr">
              <a:solidFill>
                <a:srgbClr val="000000"/>
              </a:solidFill>
              <a:round/>
              <a:headEnd/>
              <a:tailEnd type="triangle" w="med" len="me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fontAlgn="auto" hangingPunct="1">
                <a:spcBef>
                  <a:spcPts val="0"/>
                </a:spcBef>
                <a:spcAft>
                  <a:spcPts val="0"/>
                </a:spcAft>
                <a:defRPr/>
              </a:pPr>
              <a:r>
                <a:rPr lang="en-US" altLang="zh-CN" kern="0">
                  <a:solidFill>
                    <a:srgbClr val="D1D1D1"/>
                  </a:solidFill>
                </a:rPr>
                <a:t>  </a:t>
              </a:r>
              <a:endParaRPr lang="zh-CN" altLang="en-US" kern="0">
                <a:solidFill>
                  <a:srgbClr val="D1D1D1"/>
                </a:solidFill>
              </a:endParaRPr>
            </a:p>
          </p:txBody>
        </p:sp>
        <p:sp>
          <p:nvSpPr>
            <p:cNvPr id="24" name="椭圆 23"/>
            <p:cNvSpPr>
              <a:spLocks noChangeArrowheads="1"/>
            </p:cNvSpPr>
            <p:nvPr/>
          </p:nvSpPr>
          <p:spPr bwMode="auto">
            <a:xfrm>
              <a:off x="6300788" y="3608388"/>
              <a:ext cx="34925" cy="36512"/>
            </a:xfrm>
            <a:prstGeom prst="ellipse">
              <a:avLst/>
            </a:prstGeom>
            <a:solidFill>
              <a:srgbClr val="FF0000"/>
            </a:solidFill>
            <a:ln w="38100" algn="ctr">
              <a:solidFill>
                <a:srgbClr val="FF0000"/>
              </a:solidFill>
              <a:round/>
              <a:headEnd/>
              <a:tailEnd type="triangle" w="med" len="me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fontAlgn="auto" hangingPunct="1">
                <a:spcBef>
                  <a:spcPts val="0"/>
                </a:spcBef>
                <a:spcAft>
                  <a:spcPts val="0"/>
                </a:spcAft>
                <a:defRPr/>
              </a:pPr>
              <a:r>
                <a:rPr lang="en-US" altLang="zh-CN" kern="0">
                  <a:solidFill>
                    <a:srgbClr val="D1D1D1"/>
                  </a:solidFill>
                </a:rPr>
                <a:t>  </a:t>
              </a:r>
              <a:endParaRPr lang="zh-CN" altLang="en-US" kern="0">
                <a:solidFill>
                  <a:srgbClr val="D1D1D1"/>
                </a:solidFill>
              </a:endParaRPr>
            </a:p>
          </p:txBody>
        </p:sp>
        <p:sp>
          <p:nvSpPr>
            <p:cNvPr id="25" name="矩形 30"/>
            <p:cNvSpPr>
              <a:spLocks noChangeArrowheads="1"/>
            </p:cNvSpPr>
            <p:nvPr/>
          </p:nvSpPr>
          <p:spPr bwMode="auto">
            <a:xfrm>
              <a:off x="6451457" y="3509645"/>
              <a:ext cx="2513156" cy="577301"/>
            </a:xfrm>
            <a:prstGeom prst="rect">
              <a:avLst/>
            </a:prstGeom>
            <a:solidFill>
              <a:srgbClr val="FFFFFF"/>
            </a:solidFill>
            <a:ln w="9525">
              <a:solidFill>
                <a:srgbClr val="FF0000"/>
              </a:solidFill>
              <a:miter lim="800000"/>
              <a:headEnd/>
              <a:tailEnd/>
            </a:ln>
          </p:spPr>
          <p:txBody>
            <a:bodyPr wrap="square">
              <a:spAutoFit/>
            </a:bodyPr>
            <a:lstStyle/>
            <a:p>
              <a:pPr algn="ctr">
                <a:lnSpc>
                  <a:spcPct val="80000"/>
                </a:lnSpc>
              </a:pPr>
              <a:r>
                <a:rPr lang="en-US" altLang="zh-CN" sz="1200" b="1" dirty="0" smtClean="0">
                  <a:solidFill>
                    <a:srgbClr val="FF0000"/>
                  </a:solidFill>
                  <a:latin typeface="黑体" pitchFamily="49" charset="-122"/>
                  <a:ea typeface="黑体" pitchFamily="49" charset="-122"/>
                </a:rPr>
                <a:t>China: warm winter; more rains in the north and less rains in the south.</a:t>
              </a:r>
              <a:endParaRPr lang="zh-CN" altLang="en-US" sz="1200" b="1" dirty="0">
                <a:solidFill>
                  <a:srgbClr val="FF0000"/>
                </a:solidFill>
                <a:latin typeface="黑体" pitchFamily="49" charset="-122"/>
                <a:ea typeface="黑体" pitchFamily="49" charset="-122"/>
              </a:endParaRPr>
            </a:p>
          </p:txBody>
        </p:sp>
        <p:sp>
          <p:nvSpPr>
            <p:cNvPr id="26" name="椭圆 37"/>
            <p:cNvSpPr>
              <a:spLocks noChangeArrowheads="1"/>
            </p:cNvSpPr>
            <p:nvPr/>
          </p:nvSpPr>
          <p:spPr bwMode="auto">
            <a:xfrm>
              <a:off x="179388" y="1700213"/>
              <a:ext cx="1079500" cy="720725"/>
            </a:xfrm>
            <a:prstGeom prst="ellipse">
              <a:avLst/>
            </a:prstGeom>
            <a:solidFill>
              <a:schemeClr val="bg1"/>
            </a:solidFill>
            <a:ln w="38100" algn="ctr">
              <a:noFill/>
              <a:round/>
              <a:headEnd/>
              <a:tailEnd type="triangle" w="med" len="med"/>
            </a:ln>
          </p:spPr>
          <p:txBody>
            <a:bodyPr/>
            <a:lstStyle/>
            <a:p>
              <a:pPr defTabSz="914400" eaLnBrk="1" fontAlgn="auto" hangingPunct="1">
                <a:spcBef>
                  <a:spcPts val="0"/>
                </a:spcBef>
                <a:spcAft>
                  <a:spcPts val="0"/>
                </a:spcAft>
                <a:defRPr/>
              </a:pPr>
              <a:endParaRPr lang="zh-CN" altLang="en-US" kern="0">
                <a:solidFill>
                  <a:srgbClr val="D1D1D1"/>
                </a:solidFill>
                <a:latin typeface="Arial"/>
                <a:ea typeface="宋体"/>
              </a:endParaRPr>
            </a:p>
          </p:txBody>
        </p:sp>
        <p:sp>
          <p:nvSpPr>
            <p:cNvPr id="27" name="椭圆 38"/>
            <p:cNvSpPr>
              <a:spLocks noChangeArrowheads="1"/>
            </p:cNvSpPr>
            <p:nvPr/>
          </p:nvSpPr>
          <p:spPr bwMode="auto">
            <a:xfrm>
              <a:off x="7929563" y="1643063"/>
              <a:ext cx="1079500" cy="720725"/>
            </a:xfrm>
            <a:prstGeom prst="ellipse">
              <a:avLst/>
            </a:prstGeom>
            <a:solidFill>
              <a:schemeClr val="bg1"/>
            </a:solidFill>
            <a:ln w="38100" algn="ctr">
              <a:noFill/>
              <a:round/>
              <a:headEnd/>
              <a:tailEnd type="triangle" w="med" len="med"/>
            </a:ln>
          </p:spPr>
          <p:txBody>
            <a:bodyPr/>
            <a:lstStyle/>
            <a:p>
              <a:pPr defTabSz="914400" eaLnBrk="1" fontAlgn="auto" hangingPunct="1">
                <a:spcBef>
                  <a:spcPts val="0"/>
                </a:spcBef>
                <a:spcAft>
                  <a:spcPts val="0"/>
                </a:spcAft>
                <a:defRPr/>
              </a:pPr>
              <a:endParaRPr lang="zh-CN" altLang="en-US" kern="0">
                <a:solidFill>
                  <a:srgbClr val="D1D1D1"/>
                </a:solidFill>
                <a:latin typeface="Arial"/>
                <a:ea typeface="宋体"/>
              </a:endParaRPr>
            </a:p>
          </p:txBody>
        </p:sp>
        <p:sp>
          <p:nvSpPr>
            <p:cNvPr id="28" name="椭圆 39"/>
            <p:cNvSpPr>
              <a:spLocks noChangeArrowheads="1"/>
            </p:cNvSpPr>
            <p:nvPr/>
          </p:nvSpPr>
          <p:spPr bwMode="auto">
            <a:xfrm>
              <a:off x="0" y="5229225"/>
              <a:ext cx="1079500" cy="720725"/>
            </a:xfrm>
            <a:prstGeom prst="ellipse">
              <a:avLst/>
            </a:prstGeom>
            <a:solidFill>
              <a:schemeClr val="bg1"/>
            </a:solidFill>
            <a:ln w="38100" algn="ctr">
              <a:noFill/>
              <a:round/>
              <a:headEnd/>
              <a:tailEnd type="triangle" w="med" len="med"/>
            </a:ln>
          </p:spPr>
          <p:txBody>
            <a:bodyPr/>
            <a:lstStyle/>
            <a:p>
              <a:pPr defTabSz="914400" eaLnBrk="1" fontAlgn="auto" hangingPunct="1">
                <a:spcBef>
                  <a:spcPts val="0"/>
                </a:spcBef>
                <a:spcAft>
                  <a:spcPts val="0"/>
                </a:spcAft>
                <a:defRPr/>
              </a:pPr>
              <a:endParaRPr lang="zh-CN" altLang="en-US" kern="0">
                <a:solidFill>
                  <a:srgbClr val="D1D1D1"/>
                </a:solidFill>
                <a:latin typeface="Arial"/>
                <a:ea typeface="宋体"/>
              </a:endParaRPr>
            </a:p>
          </p:txBody>
        </p:sp>
        <p:sp>
          <p:nvSpPr>
            <p:cNvPr id="29" name="椭圆 41"/>
            <p:cNvSpPr>
              <a:spLocks noChangeArrowheads="1"/>
            </p:cNvSpPr>
            <p:nvPr/>
          </p:nvSpPr>
          <p:spPr bwMode="auto">
            <a:xfrm>
              <a:off x="7885113" y="5300663"/>
              <a:ext cx="1079500" cy="720725"/>
            </a:xfrm>
            <a:prstGeom prst="ellipse">
              <a:avLst/>
            </a:prstGeom>
            <a:solidFill>
              <a:schemeClr val="bg1"/>
            </a:solidFill>
            <a:ln w="38100" algn="ctr">
              <a:noFill/>
              <a:round/>
              <a:headEnd/>
              <a:tailEnd type="triangle" w="med" len="med"/>
            </a:ln>
          </p:spPr>
          <p:txBody>
            <a:bodyPr/>
            <a:lstStyle/>
            <a:p>
              <a:pPr defTabSz="914400" eaLnBrk="1" fontAlgn="auto" hangingPunct="1">
                <a:spcBef>
                  <a:spcPts val="0"/>
                </a:spcBef>
                <a:spcAft>
                  <a:spcPts val="0"/>
                </a:spcAft>
                <a:defRPr/>
              </a:pPr>
              <a:endParaRPr lang="zh-CN" altLang="en-US" kern="0">
                <a:solidFill>
                  <a:srgbClr val="D1D1D1"/>
                </a:solidFill>
                <a:latin typeface="Arial"/>
                <a:ea typeface="宋体"/>
              </a:endParaRPr>
            </a:p>
          </p:txBody>
        </p:sp>
        <p:sp>
          <p:nvSpPr>
            <p:cNvPr id="30" name="矩形 29"/>
            <p:cNvSpPr>
              <a:spLocks noChangeArrowheads="1"/>
            </p:cNvSpPr>
            <p:nvPr/>
          </p:nvSpPr>
          <p:spPr bwMode="auto">
            <a:xfrm>
              <a:off x="1" y="2997200"/>
              <a:ext cx="2374900" cy="437953"/>
            </a:xfrm>
            <a:prstGeom prst="rect">
              <a:avLst/>
            </a:prstGeom>
            <a:solidFill>
              <a:srgbClr val="FFFFFF"/>
            </a:solidFill>
            <a:ln w="9525">
              <a:solidFill>
                <a:srgbClr val="FF0000"/>
              </a:solidFill>
              <a:miter lim="800000"/>
              <a:headEnd/>
              <a:tailEnd/>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fontAlgn="auto" hangingPunct="1">
                <a:lnSpc>
                  <a:spcPct val="85000"/>
                </a:lnSpc>
                <a:spcBef>
                  <a:spcPts val="0"/>
                </a:spcBef>
                <a:spcAft>
                  <a:spcPts val="0"/>
                </a:spcAft>
                <a:defRPr/>
              </a:pPr>
              <a:r>
                <a:rPr lang="en-US" altLang="zh-CN" sz="1200" b="1" kern="0" dirty="0" smtClean="0">
                  <a:solidFill>
                    <a:srgbClr val="FF0000"/>
                  </a:solidFill>
                  <a:latin typeface="黑体" panose="02010609060101010101" pitchFamily="49" charset="-122"/>
                  <a:ea typeface="黑体" panose="02010609060101010101" pitchFamily="49" charset="-122"/>
                </a:rPr>
                <a:t>Warm winter in Canada and north US.</a:t>
              </a:r>
              <a:endParaRPr lang="zh-CN" altLang="en-US" sz="1200" b="1" kern="0" dirty="0">
                <a:solidFill>
                  <a:srgbClr val="FF0000"/>
                </a:solidFill>
                <a:latin typeface="黑体" panose="02010609060101010101" pitchFamily="49" charset="-122"/>
                <a:ea typeface="黑体" panose="02010609060101010101" pitchFamily="49" charset="-122"/>
              </a:endParaRPr>
            </a:p>
          </p:txBody>
        </p:sp>
        <p:sp>
          <p:nvSpPr>
            <p:cNvPr id="31" name="矩形 30"/>
            <p:cNvSpPr>
              <a:spLocks noChangeArrowheads="1"/>
            </p:cNvSpPr>
            <p:nvPr/>
          </p:nvSpPr>
          <p:spPr bwMode="auto">
            <a:xfrm>
              <a:off x="712788" y="3467100"/>
              <a:ext cx="1627188" cy="418045"/>
            </a:xfrm>
            <a:prstGeom prst="rect">
              <a:avLst/>
            </a:prstGeom>
            <a:solidFill>
              <a:srgbClr val="FFFFFF"/>
            </a:solidFill>
            <a:ln w="9525">
              <a:solidFill>
                <a:srgbClr val="FF0000"/>
              </a:solidFill>
              <a:miter lim="800000"/>
              <a:headEnd/>
              <a:tailEnd/>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fontAlgn="auto" hangingPunct="1">
                <a:lnSpc>
                  <a:spcPct val="80000"/>
                </a:lnSpc>
                <a:spcBef>
                  <a:spcPts val="0"/>
                </a:spcBef>
                <a:spcAft>
                  <a:spcPts val="0"/>
                </a:spcAft>
                <a:defRPr/>
              </a:pPr>
              <a:r>
                <a:rPr lang="en-US" altLang="zh-CN" sz="1200" b="1" kern="0" dirty="0" smtClean="0">
                  <a:solidFill>
                    <a:srgbClr val="FF0000"/>
                  </a:solidFill>
                  <a:latin typeface="黑体" panose="02010609060101010101" pitchFamily="49" charset="-122"/>
                  <a:ea typeface="黑体" panose="02010609060101010101" pitchFamily="49" charset="-122"/>
                </a:rPr>
                <a:t>More rains in the south US.</a:t>
              </a:r>
              <a:endParaRPr lang="zh-CN" altLang="en-US" sz="1200" b="1" kern="0" dirty="0">
                <a:solidFill>
                  <a:srgbClr val="FF0000"/>
                </a:solidFill>
                <a:latin typeface="黑体" panose="02010609060101010101" pitchFamily="49" charset="-122"/>
                <a:ea typeface="黑体" panose="02010609060101010101" pitchFamily="49" charset="-122"/>
              </a:endParaRPr>
            </a:p>
          </p:txBody>
        </p:sp>
        <p:sp>
          <p:nvSpPr>
            <p:cNvPr id="32" name="矩形 37"/>
            <p:cNvSpPr>
              <a:spLocks noChangeArrowheads="1"/>
            </p:cNvSpPr>
            <p:nvPr/>
          </p:nvSpPr>
          <p:spPr bwMode="auto">
            <a:xfrm>
              <a:off x="724031" y="4076701"/>
              <a:ext cx="2188646" cy="418045"/>
            </a:xfrm>
            <a:prstGeom prst="rect">
              <a:avLst/>
            </a:prstGeom>
            <a:solidFill>
              <a:srgbClr val="FFFFFF"/>
            </a:solidFill>
            <a:ln w="9525">
              <a:solidFill>
                <a:srgbClr val="000000"/>
              </a:solidFill>
              <a:miter lim="800000"/>
              <a:headEnd/>
              <a:tailEnd/>
            </a:ln>
          </p:spPr>
          <p:txBody>
            <a:bodyPr wrap="square">
              <a:spAutoFit/>
            </a:bodyPr>
            <a:lstStyle/>
            <a:p>
              <a:pPr algn="ctr" defTabSz="914400" eaLnBrk="1" hangingPunct="1">
                <a:lnSpc>
                  <a:spcPct val="80000"/>
                </a:lnSpc>
              </a:pPr>
              <a:r>
                <a:rPr lang="en-US" altLang="zh-CN" sz="1200" b="1" dirty="0" smtClean="0">
                  <a:solidFill>
                    <a:srgbClr val="000000"/>
                  </a:solidFill>
                  <a:latin typeface="黑体" pitchFamily="49" charset="-122"/>
                  <a:ea typeface="黑体" pitchFamily="49" charset="-122"/>
                </a:rPr>
                <a:t>More tropical cyclones in eastern Pacific.</a:t>
              </a:r>
              <a:endParaRPr lang="zh-CN" altLang="en-US" sz="1200" b="1" dirty="0">
                <a:solidFill>
                  <a:srgbClr val="000000"/>
                </a:solidFill>
                <a:latin typeface="黑体" pitchFamily="49" charset="-122"/>
                <a:ea typeface="黑体" pitchFamily="49" charset="-122"/>
              </a:endParaRPr>
            </a:p>
          </p:txBody>
        </p:sp>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0756" y="1857375"/>
              <a:ext cx="1450975" cy="1181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469" y="1957156"/>
              <a:ext cx="1500188"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4813" y="5251123"/>
              <a:ext cx="1873251"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6375" y="1357313"/>
              <a:ext cx="1624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1563" y="4929188"/>
              <a:ext cx="17526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89966" y="4837765"/>
              <a:ext cx="1785938"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 name="矩形 38"/>
          <p:cNvSpPr/>
          <p:nvPr/>
        </p:nvSpPr>
        <p:spPr>
          <a:xfrm>
            <a:off x="-41324" y="5718658"/>
            <a:ext cx="9773830" cy="1077218"/>
          </a:xfrm>
          <a:prstGeom prst="rect">
            <a:avLst/>
          </a:prstGeom>
        </p:spPr>
        <p:txBody>
          <a:bodyPr wrap="none">
            <a:spAutoFit/>
          </a:bodyPr>
          <a:lstStyle/>
          <a:p>
            <a:pPr algn="ctr"/>
            <a:r>
              <a:rPr lang="en-US" altLang="zh-CN" sz="3200" dirty="0" smtClean="0"/>
              <a:t>ENSO can influence the global weather and climate. </a:t>
            </a:r>
          </a:p>
          <a:p>
            <a:pPr algn="ctr"/>
            <a:r>
              <a:rPr lang="en-US" altLang="zh-CN" sz="3200" dirty="0" smtClean="0"/>
              <a:t>It is great value to forecast successfully ENSO.</a:t>
            </a:r>
            <a:r>
              <a:rPr lang="en-US" altLang="zh-CN" sz="3200" dirty="0" smtClean="0">
                <a:solidFill>
                  <a:srgbClr val="0070C0"/>
                </a:solidFill>
                <a:latin typeface="微软雅黑" panose="020B0503020204020204" pitchFamily="34" charset="-122"/>
                <a:ea typeface="微软雅黑" panose="020B0503020204020204" pitchFamily="34" charset="-122"/>
              </a:rPr>
              <a:t> </a:t>
            </a:r>
            <a:endParaRPr lang="zh-CN" altLang="en-US" sz="3200" dirty="0"/>
          </a:p>
        </p:txBody>
      </p:sp>
    </p:spTree>
    <p:extLst>
      <p:ext uri="{BB962C8B-B14F-4D97-AF65-F5344CB8AC3E}">
        <p14:creationId xmlns:p14="http://schemas.microsoft.com/office/powerpoint/2010/main" val="4292168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2"/>
          <p:cNvSpPr txBox="1">
            <a:spLocks noChangeArrowheads="1"/>
          </p:cNvSpPr>
          <p:nvPr/>
        </p:nvSpPr>
        <p:spPr bwMode="auto">
          <a:xfrm>
            <a:off x="781050" y="-36513"/>
            <a:ext cx="8135938" cy="8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pPr algn="ctr"/>
            <a:r>
              <a:rPr kumimoji="0" lang="en-US" altLang="zh-CN" sz="2800" b="1">
                <a:solidFill>
                  <a:srgbClr val="FFFF00"/>
                </a:solidFill>
                <a:latin typeface="Times New Roman" pitchFamily="18" charset="0"/>
                <a:ea typeface="黑体" pitchFamily="2" charset="-122"/>
              </a:rPr>
              <a:t>How to filter out CNOP errors? Target observations</a:t>
            </a:r>
          </a:p>
          <a:p>
            <a:pPr algn="ctr"/>
            <a:r>
              <a:rPr kumimoji="0" lang="zh-CN" altLang="en-US" sz="1800" b="1" i="1">
                <a:solidFill>
                  <a:srgbClr val="FF0000"/>
                </a:solidFill>
                <a:latin typeface="Times New Roman" pitchFamily="18" charset="0"/>
                <a:ea typeface="黑体" pitchFamily="2" charset="-122"/>
              </a:rPr>
              <a:t>（</a:t>
            </a:r>
            <a:r>
              <a:rPr kumimoji="0" lang="en-US" altLang="zh-CN" sz="1800" b="1" i="1">
                <a:solidFill>
                  <a:srgbClr val="FF0000"/>
                </a:solidFill>
                <a:latin typeface="Times New Roman" pitchFamily="18" charset="0"/>
                <a:cs typeface="Times New Roman" pitchFamily="18" charset="0"/>
              </a:rPr>
              <a:t>Snyder, 1996</a:t>
            </a:r>
            <a:r>
              <a:rPr kumimoji="0" lang="zh-CN" altLang="en-US" sz="1800" b="1" i="1">
                <a:solidFill>
                  <a:srgbClr val="FF0000"/>
                </a:solidFill>
                <a:latin typeface="Times New Roman" pitchFamily="18" charset="0"/>
                <a:ea typeface="黑体" pitchFamily="2" charset="-122"/>
              </a:rPr>
              <a:t>）</a:t>
            </a:r>
          </a:p>
        </p:txBody>
      </p:sp>
      <p:sp>
        <p:nvSpPr>
          <p:cNvPr id="24578" name="Text Box 21"/>
          <p:cNvSpPr txBox="1">
            <a:spLocks noChangeArrowheads="1"/>
          </p:cNvSpPr>
          <p:nvPr/>
        </p:nvSpPr>
        <p:spPr bwMode="auto">
          <a:xfrm>
            <a:off x="825500" y="3862388"/>
            <a:ext cx="579438" cy="474662"/>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pPr algn="just"/>
            <a:r>
              <a:rPr kumimoji="0" lang="en-US" altLang="zh-CN" sz="2800" b="1">
                <a:solidFill>
                  <a:srgbClr val="0841F8"/>
                </a:solidFill>
                <a:latin typeface="Times New Roman" pitchFamily="18" charset="0"/>
                <a:cs typeface="Times New Roman" pitchFamily="18" charset="0"/>
              </a:rPr>
              <a:t>t</a:t>
            </a:r>
            <a:r>
              <a:rPr kumimoji="0" lang="en-US" altLang="zh-CN" sz="2800" b="1" baseline="-25000">
                <a:solidFill>
                  <a:srgbClr val="0841F8"/>
                </a:solidFill>
                <a:latin typeface="Times New Roman" pitchFamily="18" charset="0"/>
                <a:cs typeface="Times New Roman" pitchFamily="18" charset="0"/>
              </a:rPr>
              <a:t>d</a:t>
            </a:r>
            <a:endParaRPr kumimoji="0" lang="en-US" altLang="zh-CN" sz="2800">
              <a:solidFill>
                <a:srgbClr val="0841F8"/>
              </a:solidFill>
              <a:latin typeface="Times New Roman" pitchFamily="18" charset="0"/>
              <a:cs typeface="Times New Roman" pitchFamily="18" charset="0"/>
            </a:endParaRPr>
          </a:p>
        </p:txBody>
      </p:sp>
      <p:sp>
        <p:nvSpPr>
          <p:cNvPr id="24579" name="Text Box 26"/>
          <p:cNvSpPr txBox="1">
            <a:spLocks noChangeArrowheads="1"/>
          </p:cNvSpPr>
          <p:nvPr/>
        </p:nvSpPr>
        <p:spPr bwMode="auto">
          <a:xfrm>
            <a:off x="3008313" y="3862388"/>
            <a:ext cx="703262" cy="49053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pPr algn="just"/>
            <a:r>
              <a:rPr kumimoji="0" lang="en-US" altLang="zh-CN" sz="2800" b="1">
                <a:solidFill>
                  <a:srgbClr val="0841F8"/>
                </a:solidFill>
                <a:latin typeface="Times New Roman" pitchFamily="18" charset="0"/>
                <a:cs typeface="Times New Roman" pitchFamily="18" charset="0"/>
              </a:rPr>
              <a:t>t</a:t>
            </a:r>
            <a:r>
              <a:rPr kumimoji="0" lang="en-US" altLang="zh-CN" sz="2800" b="1" baseline="-25000">
                <a:solidFill>
                  <a:srgbClr val="0841F8"/>
                </a:solidFill>
                <a:latin typeface="Times New Roman" pitchFamily="18" charset="0"/>
                <a:cs typeface="Times New Roman" pitchFamily="18" charset="0"/>
              </a:rPr>
              <a:t>o</a:t>
            </a:r>
            <a:endParaRPr kumimoji="0" lang="en-US" altLang="zh-CN" sz="2800" b="1">
              <a:solidFill>
                <a:srgbClr val="0841F8"/>
              </a:solidFill>
              <a:latin typeface="Times New Roman" pitchFamily="18" charset="0"/>
              <a:cs typeface="Times New Roman" pitchFamily="18" charset="0"/>
            </a:endParaRPr>
          </a:p>
        </p:txBody>
      </p:sp>
      <p:sp>
        <p:nvSpPr>
          <p:cNvPr id="24580" name="Text Box 27"/>
          <p:cNvSpPr txBox="1">
            <a:spLocks noChangeArrowheads="1"/>
          </p:cNvSpPr>
          <p:nvPr/>
        </p:nvSpPr>
        <p:spPr bwMode="auto">
          <a:xfrm>
            <a:off x="7605713" y="3903663"/>
            <a:ext cx="804862" cy="39211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pPr algn="just"/>
            <a:r>
              <a:rPr kumimoji="0" lang="en-US" altLang="zh-CN" sz="2800" b="1">
                <a:solidFill>
                  <a:srgbClr val="0841F8"/>
                </a:solidFill>
                <a:latin typeface="Times New Roman" pitchFamily="18" charset="0"/>
                <a:cs typeface="Times New Roman" pitchFamily="18" charset="0"/>
              </a:rPr>
              <a:t>t</a:t>
            </a:r>
            <a:r>
              <a:rPr kumimoji="0" lang="en-US" altLang="zh-CN" sz="2800" b="1" baseline="-25000">
                <a:solidFill>
                  <a:srgbClr val="0841F8"/>
                </a:solidFill>
                <a:latin typeface="Times New Roman" pitchFamily="18" charset="0"/>
                <a:cs typeface="Times New Roman" pitchFamily="18" charset="0"/>
              </a:rPr>
              <a:t>v</a:t>
            </a:r>
          </a:p>
        </p:txBody>
      </p:sp>
      <p:sp>
        <p:nvSpPr>
          <p:cNvPr id="24" name="Cloud"/>
          <p:cNvSpPr>
            <a:spLocks noChangeAspect="1" noEditPoints="1" noChangeArrowheads="1"/>
          </p:cNvSpPr>
          <p:nvPr/>
        </p:nvSpPr>
        <p:spPr bwMode="auto">
          <a:xfrm>
            <a:off x="1644650" y="1892300"/>
            <a:ext cx="2960688" cy="1309688"/>
          </a:xfrm>
          <a:custGeom>
            <a:avLst/>
            <a:gdLst>
              <a:gd name="T0" fmla="*/ 152612912 w 21600"/>
              <a:gd name="T1" fmla="*/ 2147483647 h 21600"/>
              <a:gd name="T2" fmla="*/ 2147483647 w 21600"/>
              <a:gd name="T3" fmla="*/ 2147483647 h 21600"/>
              <a:gd name="T4" fmla="*/ 2147483647 w 21600"/>
              <a:gd name="T5" fmla="*/ 2147483647 h 21600"/>
              <a:gd name="T6" fmla="*/ 2147483647 w 21600"/>
              <a:gd name="T7" fmla="*/ 27663775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0000"/>
          </a:solidFill>
          <a:ln w="9525">
            <a:solidFill>
              <a:srgbClr val="000000"/>
            </a:solidFill>
            <a:miter lim="800000"/>
            <a:headEnd/>
            <a:tailEnd/>
          </a:ln>
          <a:effectLst>
            <a:outerShdw blurRad="63500" dist="107763" dir="2700000" algn="ctr" rotWithShape="0">
              <a:srgbClr val="000000">
                <a:alpha val="74997"/>
              </a:srgbClr>
            </a:outerShdw>
          </a:effectLst>
        </p:spPr>
        <p:txBody>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pPr algn="ctr"/>
            <a:r>
              <a:rPr kumimoji="0" lang="en-US" altLang="zh-CN" sz="3200" b="1">
                <a:solidFill>
                  <a:srgbClr val="FFFF00"/>
                </a:solidFill>
                <a:latin typeface="Times New Roman" pitchFamily="18" charset="0"/>
                <a:ea typeface="黑体" pitchFamily="2" charset="-122"/>
                <a:cs typeface="Times New Roman" pitchFamily="18" charset="0"/>
              </a:rPr>
              <a:t>Sensitive areas</a:t>
            </a:r>
            <a:endParaRPr kumimoji="0" lang="zh-CN" altLang="en-US" sz="3200" b="1">
              <a:solidFill>
                <a:srgbClr val="FFFF00"/>
              </a:solidFill>
              <a:latin typeface="Times New Roman" pitchFamily="18" charset="0"/>
              <a:ea typeface="黑体" pitchFamily="2" charset="-122"/>
            </a:endParaRPr>
          </a:p>
        </p:txBody>
      </p:sp>
      <p:sp>
        <p:nvSpPr>
          <p:cNvPr id="24582" name="AutoShape 30"/>
          <p:cNvSpPr>
            <a:spLocks noChangeArrowheads="1"/>
          </p:cNvSpPr>
          <p:nvPr/>
        </p:nvSpPr>
        <p:spPr bwMode="auto">
          <a:xfrm>
            <a:off x="4630738" y="2479675"/>
            <a:ext cx="1677987" cy="3333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chemeClr val="tx1"/>
            </a:solidFill>
            <a:miter lim="800000"/>
            <a:headEnd/>
            <a:tailEnd/>
          </a:ln>
        </p:spPr>
        <p:txBody>
          <a:bodyPr wrap="none" anchor="ctr"/>
          <a:lstStyle/>
          <a:p>
            <a:endParaRPr lang="zh-CN" altLang="en-US"/>
          </a:p>
        </p:txBody>
      </p:sp>
      <p:sp>
        <p:nvSpPr>
          <p:cNvPr id="24583" name="Oval 31"/>
          <p:cNvSpPr>
            <a:spLocks noChangeArrowheads="1"/>
          </p:cNvSpPr>
          <p:nvPr/>
        </p:nvSpPr>
        <p:spPr bwMode="auto">
          <a:xfrm>
            <a:off x="6315075" y="1836738"/>
            <a:ext cx="2755900" cy="1508125"/>
          </a:xfrm>
          <a:prstGeom prst="ellipse">
            <a:avLst/>
          </a:prstGeom>
          <a:solidFill>
            <a:srgbClr val="0000FF"/>
          </a:solidFill>
          <a:ln w="9525">
            <a:solidFill>
              <a:schemeClr val="tx1"/>
            </a:solidFill>
            <a:round/>
            <a:headEnd/>
            <a:tailEnd/>
          </a:ln>
        </p:spPr>
        <p:txBody>
          <a:bodyPr wrap="none" anchor="ct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pPr algn="ctr"/>
            <a:r>
              <a:rPr kumimoji="0" lang="en-US" altLang="zh-CN" sz="3200" b="1">
                <a:solidFill>
                  <a:schemeClr val="bg1"/>
                </a:solidFill>
                <a:latin typeface="Times New Roman" pitchFamily="18" charset="0"/>
                <a:ea typeface="黑体" pitchFamily="2" charset="-122"/>
              </a:rPr>
              <a:t>Verification </a:t>
            </a:r>
          </a:p>
          <a:p>
            <a:pPr algn="ctr"/>
            <a:r>
              <a:rPr kumimoji="0" lang="en-US" altLang="zh-CN" sz="3200" b="1">
                <a:solidFill>
                  <a:schemeClr val="bg1"/>
                </a:solidFill>
                <a:latin typeface="Times New Roman" pitchFamily="18" charset="0"/>
                <a:ea typeface="黑体" pitchFamily="2" charset="-122"/>
              </a:rPr>
              <a:t>areas</a:t>
            </a:r>
          </a:p>
        </p:txBody>
      </p:sp>
      <p:sp>
        <p:nvSpPr>
          <p:cNvPr id="24584" name="Text Box 32"/>
          <p:cNvSpPr txBox="1">
            <a:spLocks noChangeArrowheads="1"/>
          </p:cNvSpPr>
          <p:nvPr/>
        </p:nvSpPr>
        <p:spPr bwMode="auto">
          <a:xfrm>
            <a:off x="625475" y="971550"/>
            <a:ext cx="8447088" cy="487363"/>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kumimoji="0" lang="en-US" altLang="zh-CN" sz="2600" b="1">
                <a:solidFill>
                  <a:schemeClr val="bg1"/>
                </a:solidFill>
                <a:latin typeface="Times New Roman" pitchFamily="18" charset="0"/>
                <a:ea typeface="黑体" pitchFamily="2" charset="-122"/>
              </a:rPr>
              <a:t>t</a:t>
            </a:r>
            <a:r>
              <a:rPr kumimoji="0" lang="en-US" altLang="zh-CN" sz="2600" b="1" baseline="-25000">
                <a:solidFill>
                  <a:schemeClr val="bg1"/>
                </a:solidFill>
                <a:latin typeface="Times New Roman" pitchFamily="18" charset="0"/>
                <a:ea typeface="黑体" pitchFamily="2" charset="-122"/>
              </a:rPr>
              <a:t>d</a:t>
            </a:r>
            <a:r>
              <a:rPr kumimoji="0" lang="en-US" altLang="zh-CN" sz="2600" b="1">
                <a:solidFill>
                  <a:schemeClr val="bg1"/>
                </a:solidFill>
                <a:latin typeface="Times New Roman" pitchFamily="18" charset="0"/>
                <a:ea typeface="黑体" pitchFamily="2" charset="-122"/>
              </a:rPr>
              <a:t>: decision time</a:t>
            </a:r>
            <a:r>
              <a:rPr kumimoji="0" lang="zh-CN" altLang="en-US" sz="2600" b="1">
                <a:solidFill>
                  <a:schemeClr val="bg1"/>
                </a:solidFill>
                <a:latin typeface="Times New Roman" pitchFamily="18" charset="0"/>
                <a:ea typeface="黑体" pitchFamily="2" charset="-122"/>
              </a:rPr>
              <a:t>；</a:t>
            </a:r>
            <a:r>
              <a:rPr kumimoji="0" lang="en-US" altLang="zh-CN" sz="2600" b="1">
                <a:solidFill>
                  <a:schemeClr val="bg1"/>
                </a:solidFill>
                <a:latin typeface="Times New Roman" pitchFamily="18" charset="0"/>
                <a:ea typeface="黑体" pitchFamily="2" charset="-122"/>
              </a:rPr>
              <a:t>t</a:t>
            </a:r>
            <a:r>
              <a:rPr kumimoji="0" lang="en-US" altLang="zh-CN" sz="2600" b="1" baseline="-25000">
                <a:solidFill>
                  <a:schemeClr val="bg1"/>
                </a:solidFill>
                <a:latin typeface="Times New Roman" pitchFamily="18" charset="0"/>
                <a:ea typeface="黑体" pitchFamily="2" charset="-122"/>
              </a:rPr>
              <a:t>o</a:t>
            </a:r>
            <a:r>
              <a:rPr kumimoji="0" lang="en-US" altLang="zh-CN" sz="2600" b="1">
                <a:solidFill>
                  <a:schemeClr val="bg1"/>
                </a:solidFill>
                <a:latin typeface="Times New Roman" pitchFamily="18" charset="0"/>
                <a:ea typeface="黑体" pitchFamily="2" charset="-122"/>
              </a:rPr>
              <a:t>: target time</a:t>
            </a:r>
            <a:r>
              <a:rPr kumimoji="0" lang="zh-CN" altLang="en-US" sz="2600" b="1">
                <a:solidFill>
                  <a:schemeClr val="bg1"/>
                </a:solidFill>
                <a:latin typeface="Times New Roman" pitchFamily="18" charset="0"/>
                <a:ea typeface="黑体" pitchFamily="2" charset="-122"/>
              </a:rPr>
              <a:t>；</a:t>
            </a:r>
            <a:r>
              <a:rPr kumimoji="0" lang="en-US" altLang="zh-CN" sz="2600" b="1">
                <a:solidFill>
                  <a:schemeClr val="bg1"/>
                </a:solidFill>
                <a:latin typeface="Times New Roman" pitchFamily="18" charset="0"/>
                <a:ea typeface="黑体" pitchFamily="2" charset="-122"/>
              </a:rPr>
              <a:t>t</a:t>
            </a:r>
            <a:r>
              <a:rPr kumimoji="0" lang="en-US" altLang="zh-CN" sz="2600" b="1" baseline="-25000">
                <a:solidFill>
                  <a:schemeClr val="bg1"/>
                </a:solidFill>
                <a:latin typeface="Times New Roman" pitchFamily="18" charset="0"/>
                <a:ea typeface="黑体" pitchFamily="2" charset="-122"/>
              </a:rPr>
              <a:t>v</a:t>
            </a:r>
            <a:r>
              <a:rPr kumimoji="0" lang="en-US" altLang="zh-CN" sz="2600" b="1">
                <a:solidFill>
                  <a:schemeClr val="bg1"/>
                </a:solidFill>
                <a:latin typeface="Times New Roman" pitchFamily="18" charset="0"/>
                <a:ea typeface="黑体" pitchFamily="2" charset="-122"/>
              </a:rPr>
              <a:t>: verification time</a:t>
            </a:r>
          </a:p>
        </p:txBody>
      </p:sp>
      <p:sp>
        <p:nvSpPr>
          <p:cNvPr id="24585" name="AutoShape 30"/>
          <p:cNvSpPr>
            <a:spLocks noChangeArrowheads="1"/>
          </p:cNvSpPr>
          <p:nvPr/>
        </p:nvSpPr>
        <p:spPr bwMode="auto">
          <a:xfrm>
            <a:off x="661988" y="2436813"/>
            <a:ext cx="906462" cy="3333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chemeClr val="tx1"/>
            </a:solidFill>
            <a:miter lim="800000"/>
            <a:headEnd/>
            <a:tailEnd/>
          </a:ln>
        </p:spPr>
        <p:txBody>
          <a:bodyPr wrap="none" anchor="ctr"/>
          <a:lstStyle/>
          <a:p>
            <a:endParaRPr lang="zh-CN" altLang="en-US"/>
          </a:p>
        </p:txBody>
      </p:sp>
      <p:sp>
        <p:nvSpPr>
          <p:cNvPr id="24586" name="Line 22"/>
          <p:cNvSpPr>
            <a:spLocks noChangeShapeType="1"/>
          </p:cNvSpPr>
          <p:nvPr/>
        </p:nvSpPr>
        <p:spPr bwMode="auto">
          <a:xfrm>
            <a:off x="573088" y="3602038"/>
            <a:ext cx="8891587" cy="0"/>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24587" name="Line 23"/>
          <p:cNvSpPr>
            <a:spLocks noChangeShapeType="1"/>
          </p:cNvSpPr>
          <p:nvPr/>
        </p:nvSpPr>
        <p:spPr bwMode="auto">
          <a:xfrm>
            <a:off x="955675" y="3425825"/>
            <a:ext cx="0" cy="28098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588" name="Line 24"/>
          <p:cNvSpPr>
            <a:spLocks noChangeShapeType="1"/>
          </p:cNvSpPr>
          <p:nvPr/>
        </p:nvSpPr>
        <p:spPr bwMode="auto">
          <a:xfrm>
            <a:off x="3127375" y="3446463"/>
            <a:ext cx="0" cy="28098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589" name="Line 25"/>
          <p:cNvSpPr>
            <a:spLocks noChangeShapeType="1"/>
          </p:cNvSpPr>
          <p:nvPr/>
        </p:nvSpPr>
        <p:spPr bwMode="auto">
          <a:xfrm>
            <a:off x="7788275" y="3446463"/>
            <a:ext cx="0" cy="28098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590" name="矩形 2"/>
          <p:cNvSpPr>
            <a:spLocks noChangeArrowheads="1"/>
          </p:cNvSpPr>
          <p:nvPr/>
        </p:nvSpPr>
        <p:spPr bwMode="auto">
          <a:xfrm>
            <a:off x="123252" y="4572397"/>
            <a:ext cx="9575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kumimoji="0" lang="en-US" altLang="zh-CN" sz="2000" b="1" dirty="0">
                <a:solidFill>
                  <a:srgbClr val="FF0000"/>
                </a:solidFill>
                <a:latin typeface="Times New Roman" pitchFamily="18" charset="0"/>
                <a:cs typeface="Times New Roman" pitchFamily="18" charset="0"/>
              </a:rPr>
              <a:t>TARGET OBSERVATION</a:t>
            </a:r>
            <a:r>
              <a:rPr kumimoji="0" lang="en-US" altLang="zh-CN" sz="2000" b="1" dirty="0">
                <a:solidFill>
                  <a:srgbClr val="0000CC"/>
                </a:solidFill>
                <a:latin typeface="Times New Roman" pitchFamily="18" charset="0"/>
                <a:cs typeface="Times New Roman" pitchFamily="18" charset="0"/>
              </a:rPr>
              <a:t>: an observation strategy, to </a:t>
            </a:r>
            <a:r>
              <a:rPr kumimoji="0" lang="en-US" altLang="zh-CN" sz="2000" b="1" dirty="0">
                <a:solidFill>
                  <a:srgbClr val="FF0000"/>
                </a:solidFill>
                <a:latin typeface="Times New Roman" pitchFamily="18" charset="0"/>
                <a:cs typeface="Times New Roman" pitchFamily="18" charset="0"/>
              </a:rPr>
              <a:t>BETTER PREDICT </a:t>
            </a:r>
            <a:r>
              <a:rPr kumimoji="0" lang="en-US" altLang="zh-CN" sz="2000" b="1" dirty="0">
                <a:solidFill>
                  <a:srgbClr val="0000CC"/>
                </a:solidFill>
                <a:latin typeface="Times New Roman" pitchFamily="18" charset="0"/>
                <a:cs typeface="Times New Roman" pitchFamily="18" charset="0"/>
              </a:rPr>
              <a:t>an event at the future time </a:t>
            </a:r>
            <a:r>
              <a:rPr kumimoji="0" lang="en-US" altLang="zh-CN" sz="2000" b="1" u="sng" dirty="0" err="1">
                <a:solidFill>
                  <a:srgbClr val="0000CC"/>
                </a:solidFill>
                <a:latin typeface="Times New Roman" pitchFamily="18" charset="0"/>
                <a:cs typeface="Times New Roman" pitchFamily="18" charset="0"/>
              </a:rPr>
              <a:t>t</a:t>
            </a:r>
            <a:r>
              <a:rPr kumimoji="0" lang="en-US" altLang="zh-CN" sz="2000" b="1" u="sng" baseline="-25000" dirty="0" err="1">
                <a:solidFill>
                  <a:srgbClr val="0000CC"/>
                </a:solidFill>
                <a:latin typeface="Times New Roman" pitchFamily="18" charset="0"/>
                <a:cs typeface="Times New Roman" pitchFamily="18" charset="0"/>
              </a:rPr>
              <a:t>v</a:t>
            </a:r>
            <a:r>
              <a:rPr kumimoji="0" lang="en-US" altLang="zh-CN" sz="2000" b="1" dirty="0">
                <a:solidFill>
                  <a:srgbClr val="0000CC"/>
                </a:solidFill>
                <a:latin typeface="Times New Roman" pitchFamily="18" charset="0"/>
                <a:cs typeface="Times New Roman" pitchFamily="18" charset="0"/>
              </a:rPr>
              <a:t> in the verification area, the </a:t>
            </a:r>
            <a:r>
              <a:rPr kumimoji="0" lang="en-US" altLang="zh-CN" sz="2000" b="1" dirty="0">
                <a:solidFill>
                  <a:srgbClr val="FF0000"/>
                </a:solidFill>
                <a:latin typeface="Times New Roman" pitchFamily="18" charset="0"/>
                <a:cs typeface="Times New Roman" pitchFamily="18" charset="0"/>
              </a:rPr>
              <a:t>ADDITIONAL OBSERVATIONS</a:t>
            </a:r>
            <a:r>
              <a:rPr kumimoji="0" lang="en-US" altLang="zh-CN" sz="2000" b="1" dirty="0">
                <a:solidFill>
                  <a:srgbClr val="0000CC"/>
                </a:solidFill>
                <a:latin typeface="Times New Roman" pitchFamily="18" charset="0"/>
                <a:cs typeface="Times New Roman" pitchFamily="18" charset="0"/>
              </a:rPr>
              <a:t> are deployed at previous time </a:t>
            </a:r>
            <a:r>
              <a:rPr kumimoji="0" lang="en-US" altLang="zh-CN" sz="2000" b="1" u="sng" dirty="0">
                <a:solidFill>
                  <a:srgbClr val="0000CC"/>
                </a:solidFill>
                <a:latin typeface="Times New Roman" pitchFamily="18" charset="0"/>
                <a:cs typeface="Times New Roman" pitchFamily="18" charset="0"/>
              </a:rPr>
              <a:t>t</a:t>
            </a:r>
            <a:r>
              <a:rPr kumimoji="0" lang="en-US" altLang="zh-CN" sz="2000" b="1" u="sng" baseline="-25000" dirty="0">
                <a:solidFill>
                  <a:srgbClr val="0000CC"/>
                </a:solidFill>
                <a:latin typeface="Times New Roman" pitchFamily="18" charset="0"/>
                <a:cs typeface="Times New Roman" pitchFamily="18" charset="0"/>
              </a:rPr>
              <a:t>o</a:t>
            </a:r>
            <a:r>
              <a:rPr kumimoji="0" lang="en-US" altLang="zh-CN" sz="2000" b="1" dirty="0">
                <a:solidFill>
                  <a:srgbClr val="0000CC"/>
                </a:solidFill>
                <a:latin typeface="Times New Roman" pitchFamily="18" charset="0"/>
                <a:cs typeface="Times New Roman" pitchFamily="18" charset="0"/>
              </a:rPr>
              <a:t> in some </a:t>
            </a:r>
            <a:r>
              <a:rPr kumimoji="0" lang="en-US" altLang="zh-CN" sz="2000" b="1" dirty="0">
                <a:solidFill>
                  <a:srgbClr val="FF0000"/>
                </a:solidFill>
                <a:latin typeface="Times New Roman" pitchFamily="18" charset="0"/>
                <a:cs typeface="Times New Roman" pitchFamily="18" charset="0"/>
              </a:rPr>
              <a:t>SPECIAL AREAS</a:t>
            </a:r>
            <a:r>
              <a:rPr kumimoji="0" lang="en-US" altLang="zh-CN" sz="2000" b="1" dirty="0">
                <a:solidFill>
                  <a:srgbClr val="0000CC"/>
                </a:solidFill>
                <a:latin typeface="Times New Roman" pitchFamily="18" charset="0"/>
                <a:cs typeface="Times New Roman" pitchFamily="18" charset="0"/>
              </a:rPr>
              <a:t> (called as </a:t>
            </a:r>
            <a:r>
              <a:rPr kumimoji="0" lang="en-US" altLang="zh-CN" sz="2000" b="1" dirty="0">
                <a:solidFill>
                  <a:srgbClr val="FF0000"/>
                </a:solidFill>
                <a:latin typeface="Times New Roman" pitchFamily="18" charset="0"/>
                <a:cs typeface="Times New Roman" pitchFamily="18" charset="0"/>
              </a:rPr>
              <a:t>SENSITIVE AREAS</a:t>
            </a:r>
            <a:r>
              <a:rPr kumimoji="0" lang="en-US" altLang="zh-CN" sz="2000" b="1" dirty="0">
                <a:latin typeface="Times New Roman" pitchFamily="18" charset="0"/>
                <a:cs typeface="Times New Roman" pitchFamily="18" charset="0"/>
              </a:rPr>
              <a:t>)</a:t>
            </a:r>
            <a:endParaRPr kumimoji="0" lang="en-US" altLang="zh-CN" sz="2000" b="1" dirty="0">
              <a:solidFill>
                <a:srgbClr val="0000CC"/>
              </a:solidFill>
              <a:latin typeface="Times New Roman" pitchFamily="18" charset="0"/>
              <a:cs typeface="Times New Roman" pitchFamily="18" charset="0"/>
            </a:endParaRPr>
          </a:p>
        </p:txBody>
      </p:sp>
      <p:sp>
        <p:nvSpPr>
          <p:cNvPr id="24591" name="文本框 1"/>
          <p:cNvSpPr txBox="1">
            <a:spLocks noChangeArrowheads="1"/>
          </p:cNvSpPr>
          <p:nvPr/>
        </p:nvSpPr>
        <p:spPr bwMode="auto">
          <a:xfrm>
            <a:off x="687289" y="5796533"/>
            <a:ext cx="878214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lang="en-US" altLang="zh-CN" sz="2200" b="1" u="sng" dirty="0">
                <a:solidFill>
                  <a:srgbClr val="0000CC"/>
                </a:solidFill>
                <a:latin typeface="Times New Roman" panose="02020603050405020304" pitchFamily="18" charset="0"/>
                <a:cs typeface="Times New Roman" panose="02020603050405020304" pitchFamily="18" charset="0"/>
              </a:rPr>
              <a:t>The predictions are most sensitive to the initial errors in sensitive areas </a:t>
            </a:r>
            <a:endParaRPr lang="zh-CN" altLang="en-US" sz="2200" b="1" u="sng"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1"/>
          <p:cNvSpPr>
            <a:spLocks noChangeArrowheads="1"/>
          </p:cNvSpPr>
          <p:nvPr/>
        </p:nvSpPr>
        <p:spPr bwMode="auto">
          <a:xfrm>
            <a:off x="539750" y="954088"/>
            <a:ext cx="87852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kumimoji="0" lang="en-US" altLang="zh-CN" sz="2800" b="1" dirty="0">
                <a:solidFill>
                  <a:srgbClr val="0000CC"/>
                </a:solidFill>
                <a:latin typeface="Times New Roman" pitchFamily="18" charset="0"/>
                <a:cs typeface="Times New Roman" pitchFamily="18" charset="0"/>
              </a:rPr>
              <a:t>Considerable uncertainties still exist in realistic ENSO predictions </a:t>
            </a:r>
            <a:r>
              <a:rPr kumimoji="0" lang="en-US" altLang="zh-CN" sz="1800" b="1" i="1" dirty="0">
                <a:solidFill>
                  <a:srgbClr val="FF0000"/>
                </a:solidFill>
                <a:latin typeface="Times New Roman" pitchFamily="18" charset="0"/>
                <a:cs typeface="Times New Roman" pitchFamily="18" charset="0"/>
              </a:rPr>
              <a:t>(Jin et al., 2008; </a:t>
            </a:r>
            <a:r>
              <a:rPr kumimoji="0" lang="en-US" altLang="zh-CN" sz="1800" b="1" i="1" dirty="0" err="1">
                <a:solidFill>
                  <a:srgbClr val="FF0000"/>
                </a:solidFill>
                <a:latin typeface="Times New Roman" pitchFamily="18" charset="0"/>
                <a:cs typeface="Times New Roman" pitchFamily="18" charset="0"/>
              </a:rPr>
              <a:t>Luo</a:t>
            </a:r>
            <a:r>
              <a:rPr kumimoji="0" lang="en-US" altLang="zh-CN" sz="1800" b="1" i="1" dirty="0">
                <a:solidFill>
                  <a:srgbClr val="FF0000"/>
                </a:solidFill>
                <a:latin typeface="Times New Roman" pitchFamily="18" charset="0"/>
                <a:cs typeface="Times New Roman" pitchFamily="18" charset="0"/>
              </a:rPr>
              <a:t> et al., </a:t>
            </a:r>
            <a:r>
              <a:rPr kumimoji="0" lang="en-US" altLang="zh-CN" sz="1800" b="1" i="1" dirty="0" smtClean="0">
                <a:solidFill>
                  <a:srgbClr val="FF0000"/>
                </a:solidFill>
                <a:latin typeface="Times New Roman" pitchFamily="18" charset="0"/>
                <a:cs typeface="Times New Roman" pitchFamily="18" charset="0"/>
              </a:rPr>
              <a:t>2008; </a:t>
            </a:r>
            <a:r>
              <a:rPr kumimoji="0" lang="en-US" altLang="zh-CN" sz="1800" b="1" i="1" dirty="0" err="1" smtClean="0">
                <a:solidFill>
                  <a:srgbClr val="FF0000"/>
                </a:solidFill>
                <a:latin typeface="Times New Roman" pitchFamily="18" charset="0"/>
                <a:cs typeface="Times New Roman" pitchFamily="18" charset="0"/>
              </a:rPr>
              <a:t>Kirtman</a:t>
            </a:r>
            <a:r>
              <a:rPr kumimoji="0" lang="en-US" altLang="zh-CN" sz="1800" b="1" i="1" dirty="0" smtClean="0">
                <a:solidFill>
                  <a:srgbClr val="FF0000"/>
                </a:solidFill>
                <a:latin typeface="Times New Roman" pitchFamily="18" charset="0"/>
                <a:cs typeface="Times New Roman" pitchFamily="18" charset="0"/>
              </a:rPr>
              <a:t> et al., 2012; </a:t>
            </a:r>
            <a:r>
              <a:rPr kumimoji="0" lang="en-US" altLang="zh-CN" sz="1800" b="1" i="1" dirty="0" err="1" smtClean="0">
                <a:solidFill>
                  <a:srgbClr val="FF0000"/>
                </a:solidFill>
                <a:latin typeface="Times New Roman" pitchFamily="18" charset="0"/>
                <a:cs typeface="Times New Roman" pitchFamily="18" charset="0"/>
              </a:rPr>
              <a:t>Jeoung</a:t>
            </a:r>
            <a:r>
              <a:rPr kumimoji="0" lang="en-US" altLang="zh-CN" sz="1800" b="1" i="1" dirty="0" smtClean="0">
                <a:solidFill>
                  <a:srgbClr val="FF0000"/>
                </a:solidFill>
                <a:latin typeface="Times New Roman" pitchFamily="18" charset="0"/>
                <a:cs typeface="Times New Roman" pitchFamily="18" charset="0"/>
              </a:rPr>
              <a:t> 2012)</a:t>
            </a:r>
            <a:r>
              <a:rPr kumimoji="0" lang="zh-CN" altLang="zh-CN" sz="1800" b="1" i="1" dirty="0" smtClean="0">
                <a:solidFill>
                  <a:srgbClr val="FF0000"/>
                </a:solidFill>
                <a:latin typeface="Times New Roman" pitchFamily="18" charset="0"/>
                <a:cs typeface="Times New Roman" pitchFamily="18" charset="0"/>
              </a:rPr>
              <a:t> </a:t>
            </a:r>
            <a:endParaRPr kumimoji="0" lang="zh-CN" altLang="en-US" sz="1800" b="1" i="1" dirty="0">
              <a:solidFill>
                <a:srgbClr val="FF0000"/>
              </a:solidFill>
              <a:latin typeface="Times New Roman" pitchFamily="18" charset="0"/>
              <a:cs typeface="Times New Roman" pitchFamily="18" charset="0"/>
            </a:endParaRPr>
          </a:p>
        </p:txBody>
      </p:sp>
      <p:pic>
        <p:nvPicPr>
          <p:cNvPr id="17411"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2817813"/>
            <a:ext cx="4525962" cy="341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图片 1" descr="figure4.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5750" y="2817813"/>
            <a:ext cx="4525963" cy="341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矩形 11"/>
          <p:cNvSpPr>
            <a:spLocks noChangeArrowheads="1"/>
          </p:cNvSpPr>
          <p:nvPr/>
        </p:nvSpPr>
        <p:spPr bwMode="auto">
          <a:xfrm>
            <a:off x="606425" y="2197100"/>
            <a:ext cx="3600450" cy="576263"/>
          </a:xfrm>
          <a:prstGeom prst="rect">
            <a:avLst/>
          </a:pr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nchorCtr="1"/>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kumimoji="0" lang="en-US" altLang="zh-CN" sz="1800">
                <a:solidFill>
                  <a:schemeClr val="tx2"/>
                </a:solidFill>
                <a:latin typeface="Times New Roman" pitchFamily="18" charset="0"/>
                <a:cs typeface="Times New Roman" pitchFamily="18" charset="0"/>
              </a:rPr>
              <a:t>The forecast of Nino3.4 index during 2014/15</a:t>
            </a:r>
            <a:endParaRPr kumimoji="0" lang="zh-CN" altLang="en-US" sz="1800">
              <a:solidFill>
                <a:schemeClr val="tx2"/>
              </a:solidFill>
              <a:latin typeface="Times New Roman" pitchFamily="18" charset="0"/>
              <a:ea typeface="黑体" pitchFamily="2" charset="-122"/>
            </a:endParaRPr>
          </a:p>
        </p:txBody>
      </p:sp>
      <p:sp>
        <p:nvSpPr>
          <p:cNvPr id="17414" name="矩形 11"/>
          <p:cNvSpPr>
            <a:spLocks noChangeArrowheads="1"/>
          </p:cNvSpPr>
          <p:nvPr/>
        </p:nvSpPr>
        <p:spPr bwMode="auto">
          <a:xfrm>
            <a:off x="5281613" y="2197100"/>
            <a:ext cx="3290887" cy="495300"/>
          </a:xfrm>
          <a:prstGeom prst="rect">
            <a:avLst/>
          </a:pr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nchorCtr="1"/>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kumimoji="0" lang="en-US" altLang="zh-CN" sz="1800">
                <a:solidFill>
                  <a:schemeClr val="tx2"/>
                </a:solidFill>
                <a:latin typeface="Times New Roman" pitchFamily="18" charset="0"/>
                <a:cs typeface="Times New Roman" pitchFamily="18" charset="0"/>
              </a:rPr>
              <a:t>The forecast of Nino3.4 index during 2015/16</a:t>
            </a:r>
            <a:endParaRPr kumimoji="0" lang="zh-CN" altLang="en-US" sz="1800">
              <a:solidFill>
                <a:schemeClr val="tx2"/>
              </a:solidFill>
              <a:latin typeface="Times New Roman" pitchFamily="18" charset="0"/>
              <a:ea typeface="黑体" pitchFamily="2" charset="-122"/>
            </a:endParaRPr>
          </a:p>
        </p:txBody>
      </p:sp>
      <p:cxnSp>
        <p:nvCxnSpPr>
          <p:cNvPr id="10" name="直接连接符 9"/>
          <p:cNvCxnSpPr/>
          <p:nvPr/>
        </p:nvCxnSpPr>
        <p:spPr bwMode="auto">
          <a:xfrm>
            <a:off x="4811713" y="2197100"/>
            <a:ext cx="0" cy="3889375"/>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矩形 1"/>
          <p:cNvSpPr/>
          <p:nvPr/>
        </p:nvSpPr>
        <p:spPr>
          <a:xfrm>
            <a:off x="324421" y="6229350"/>
            <a:ext cx="9289032" cy="646331"/>
          </a:xfrm>
          <a:prstGeom prst="rect">
            <a:avLst/>
          </a:prstGeom>
        </p:spPr>
        <p:txBody>
          <a:bodyPr wrap="square">
            <a:spAutoFit/>
          </a:bodyPr>
          <a:lstStyle/>
          <a:p>
            <a:pPr marL="342900" indent="-342900">
              <a:spcAft>
                <a:spcPts val="1200"/>
              </a:spcAft>
              <a:buFont typeface="Arial" panose="020B0604020202020204" pitchFamily="34" charset="0"/>
              <a:buChar char="•"/>
            </a:pPr>
            <a:r>
              <a:rPr lang="en-US" altLang="zh-CN" dirty="0" smtClean="0">
                <a:ea typeface="微软雅黑" panose="020B0503020204020204" pitchFamily="34" charset="-122"/>
                <a:cs typeface="Times New Roman" panose="02020603050405020304" pitchFamily="18" charset="0"/>
              </a:rPr>
              <a:t>Challenges: Details (amplitude, onset time; </a:t>
            </a:r>
            <a:r>
              <a:rPr lang="en-US" altLang="zh-CN" sz="1200" dirty="0" smtClean="0">
                <a:solidFill>
                  <a:schemeClr val="bg1">
                    <a:lumMod val="65000"/>
                  </a:schemeClr>
                </a:solidFill>
                <a:ea typeface="微软雅黑" panose="020B0503020204020204" pitchFamily="34" charset="-122"/>
                <a:cs typeface="Times New Roman" panose="02020603050405020304" pitchFamily="18" charset="0"/>
              </a:rPr>
              <a:t>Kirtman et al., 2012</a:t>
            </a:r>
            <a:r>
              <a:rPr lang="en-US" altLang="zh-CN" dirty="0" smtClean="0">
                <a:ea typeface="微软雅黑" panose="020B0503020204020204" pitchFamily="34" charset="-122"/>
                <a:cs typeface="Times New Roman" panose="02020603050405020304" pitchFamily="18" charset="0"/>
              </a:rPr>
              <a:t>); Diversity (1-4 months lead time) </a:t>
            </a:r>
            <a:r>
              <a:rPr lang="zh-CN" altLang="zh-CN" sz="1200" dirty="0" smtClean="0">
                <a:solidFill>
                  <a:schemeClr val="bg1">
                    <a:lumMod val="50000"/>
                  </a:schemeClr>
                </a:solidFill>
                <a:ea typeface="微软雅黑" panose="020B0503020204020204" pitchFamily="34" charset="-122"/>
                <a:cs typeface="Times New Roman" panose="02020603050405020304" pitchFamily="18" charset="0"/>
              </a:rPr>
              <a:t>（</a:t>
            </a:r>
            <a:r>
              <a:rPr lang="en-US" altLang="zh-CN" sz="1200" dirty="0" smtClean="0">
                <a:solidFill>
                  <a:schemeClr val="bg1">
                    <a:lumMod val="50000"/>
                  </a:schemeClr>
                </a:solidFill>
                <a:ea typeface="微软雅黑" panose="020B0503020204020204" pitchFamily="34" charset="-122"/>
                <a:cs typeface="Times New Roman" panose="02020603050405020304" pitchFamily="18" charset="0"/>
              </a:rPr>
              <a:t> </a:t>
            </a:r>
            <a:r>
              <a:rPr lang="en-US" altLang="zh-CN" sz="1200" dirty="0" err="1" smtClean="0">
                <a:solidFill>
                  <a:schemeClr val="bg1">
                    <a:lumMod val="50000"/>
                  </a:schemeClr>
                </a:solidFill>
                <a:ea typeface="微软雅黑" panose="020B0503020204020204" pitchFamily="34" charset="-122"/>
                <a:cs typeface="Times New Roman" panose="02020603050405020304" pitchFamily="18" charset="0"/>
              </a:rPr>
              <a:t>Jeong</a:t>
            </a:r>
            <a:r>
              <a:rPr lang="en-US" altLang="zh-CN" sz="1200" dirty="0" smtClean="0">
                <a:solidFill>
                  <a:schemeClr val="bg1">
                    <a:lumMod val="50000"/>
                  </a:schemeClr>
                </a:solidFill>
                <a:ea typeface="微软雅黑" panose="020B0503020204020204" pitchFamily="34" charset="-122"/>
                <a:cs typeface="Times New Roman" panose="02020603050405020304" pitchFamily="18" charset="0"/>
              </a:rPr>
              <a:t> et al.</a:t>
            </a:r>
            <a:r>
              <a:rPr lang="zh-CN" altLang="zh-CN" sz="1200" dirty="0" smtClean="0">
                <a:solidFill>
                  <a:schemeClr val="bg1">
                    <a:lumMod val="50000"/>
                  </a:schemeClr>
                </a:solidFill>
                <a:ea typeface="微软雅黑" panose="020B0503020204020204" pitchFamily="34" charset="-122"/>
                <a:cs typeface="Times New Roman" panose="02020603050405020304" pitchFamily="18" charset="0"/>
              </a:rPr>
              <a:t> </a:t>
            </a:r>
            <a:r>
              <a:rPr lang="en-US" altLang="zh-CN" sz="1200" dirty="0" smtClean="0">
                <a:solidFill>
                  <a:schemeClr val="bg1">
                    <a:lumMod val="50000"/>
                  </a:schemeClr>
                </a:solidFill>
                <a:ea typeface="微软雅黑" panose="020B0503020204020204" pitchFamily="34" charset="-122"/>
                <a:cs typeface="Times New Roman" panose="02020603050405020304" pitchFamily="18" charset="0"/>
              </a:rPr>
              <a:t> 2012</a:t>
            </a:r>
            <a:r>
              <a:rPr lang="zh-CN" altLang="zh-CN" sz="1200" dirty="0" smtClean="0">
                <a:solidFill>
                  <a:schemeClr val="bg1">
                    <a:lumMod val="50000"/>
                  </a:schemeClr>
                </a:solidFill>
                <a:ea typeface="微软雅黑" panose="020B0503020204020204" pitchFamily="34" charset="-122"/>
                <a:cs typeface="Times New Roman" panose="02020603050405020304" pitchFamily="18" charset="0"/>
              </a:rPr>
              <a:t>）</a:t>
            </a:r>
            <a:endParaRPr lang="zh-CN" altLang="en-US" sz="1200" dirty="0">
              <a:solidFill>
                <a:srgbClr val="0070C0"/>
              </a:solidFill>
              <a:ea typeface="微软雅黑" panose="020B0503020204020204" pitchFamily="34" charset="-122"/>
              <a:cs typeface="Times New Roman" panose="02020603050405020304" pitchFamily="18" charset="0"/>
            </a:endParaRPr>
          </a:p>
        </p:txBody>
      </p:sp>
      <p:sp>
        <p:nvSpPr>
          <p:cNvPr id="3" name="TextBox 2"/>
          <p:cNvSpPr txBox="1"/>
          <p:nvPr/>
        </p:nvSpPr>
        <p:spPr>
          <a:xfrm>
            <a:off x="2844701" y="179909"/>
            <a:ext cx="4522456" cy="461665"/>
          </a:xfrm>
          <a:prstGeom prst="rect">
            <a:avLst/>
          </a:prstGeom>
          <a:noFill/>
        </p:spPr>
        <p:txBody>
          <a:bodyPr wrap="none" rtlCol="0">
            <a:spAutoFit/>
          </a:bodyPr>
          <a:lstStyle/>
          <a:p>
            <a:r>
              <a:rPr lang="en-US" altLang="zh-CN" sz="2400" b="1" dirty="0" smtClean="0">
                <a:solidFill>
                  <a:schemeClr val="bg1"/>
                </a:solidFill>
                <a:latin typeface="Times New Roman" panose="02020603050405020304" pitchFamily="18" charset="0"/>
                <a:cs typeface="Times New Roman" panose="02020603050405020304" pitchFamily="18" charset="0"/>
              </a:rPr>
              <a:t>Prediction uncertainty for ENSO</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bwMode="auto">
          <a:xfrm>
            <a:off x="2196629" y="1337354"/>
            <a:ext cx="5688632" cy="3806633"/>
          </a:xfrm>
          <a:prstGeom prst="rect">
            <a:avLst/>
          </a:prstGeom>
          <a:noFill/>
          <a:ln w="9525">
            <a:noFill/>
            <a:miter lim="800000"/>
            <a:headEnd/>
            <a:tailEnd/>
          </a:ln>
          <a:effectLst/>
        </p:spPr>
      </p:pic>
      <p:sp>
        <p:nvSpPr>
          <p:cNvPr id="5" name="Rectangle 8"/>
          <p:cNvSpPr>
            <a:spLocks noChangeArrowheads="1"/>
          </p:cNvSpPr>
          <p:nvPr/>
        </p:nvSpPr>
        <p:spPr bwMode="auto">
          <a:xfrm>
            <a:off x="312752" y="5292477"/>
            <a:ext cx="9569813" cy="1323439"/>
          </a:xfrm>
          <a:prstGeom prst="rect">
            <a:avLst/>
          </a:prstGeom>
          <a:noFill/>
          <a:ln w="9525">
            <a:noFill/>
            <a:miter lim="800000"/>
            <a:headEnd/>
            <a:tailEnd/>
          </a:ln>
          <a:effectLst/>
        </p:spPr>
        <p:txBody>
          <a:bodyPr wrap="square">
            <a:spAutoFit/>
          </a:bodyPr>
          <a:lstStyle/>
          <a:p>
            <a:pPr marL="285750" indent="-285750" defTabSz="914400" fontAlgn="auto">
              <a:spcBef>
                <a:spcPts val="0"/>
              </a:spcBef>
              <a:spcAft>
                <a:spcPts val="0"/>
              </a:spcAft>
              <a:buFont typeface="Arial" panose="020B0604020202020204" pitchFamily="34" charset="0"/>
              <a:buChar char="•"/>
            </a:pPr>
            <a:r>
              <a:rPr lang="en-US" altLang="zh-CN" sz="1600" b="1" dirty="0" smtClean="0">
                <a:solidFill>
                  <a:srgbClr val="0033CC"/>
                </a:solidFill>
                <a:latin typeface="Times New Roman" panose="02020603050405020304" pitchFamily="18" charset="0"/>
                <a:cs typeface="Times New Roman" panose="02020603050405020304" pitchFamily="18" charset="0"/>
              </a:rPr>
              <a:t>Difference between EP- and CP-El Nino. The </a:t>
            </a:r>
            <a:r>
              <a:rPr lang="en-US" altLang="zh-CN" sz="1600" b="1" dirty="0">
                <a:solidFill>
                  <a:srgbClr val="0033CC"/>
                </a:solidFill>
                <a:latin typeface="Times New Roman" panose="02020603050405020304" pitchFamily="18" charset="0"/>
                <a:cs typeface="Times New Roman" panose="02020603050405020304" pitchFamily="18" charset="0"/>
              </a:rPr>
              <a:t>effective prediction skill </a:t>
            </a:r>
            <a:r>
              <a:rPr lang="en-US" altLang="zh-CN" sz="1600" b="1" dirty="0" smtClean="0">
                <a:solidFill>
                  <a:srgbClr val="0033CC"/>
                </a:solidFill>
                <a:latin typeface="Times New Roman" panose="02020603050405020304" pitchFamily="18" charset="0"/>
                <a:cs typeface="Times New Roman" panose="02020603050405020304" pitchFamily="18" charset="0"/>
              </a:rPr>
              <a:t>holds </a:t>
            </a:r>
            <a:r>
              <a:rPr lang="en-US" altLang="zh-CN" sz="1600" b="1" dirty="0">
                <a:solidFill>
                  <a:srgbClr val="0033CC"/>
                </a:solidFill>
                <a:latin typeface="Times New Roman" panose="02020603050405020304" pitchFamily="18" charset="0"/>
                <a:cs typeface="Times New Roman" panose="02020603050405020304" pitchFamily="18" charset="0"/>
              </a:rPr>
              <a:t>only one month ahead</a:t>
            </a:r>
            <a:endParaRPr lang="zh-CN" altLang="en-US" sz="1600" b="1" dirty="0">
              <a:solidFill>
                <a:srgbClr val="0033CC"/>
              </a:solidFill>
              <a:latin typeface="Times New Roman" panose="02020603050405020304" pitchFamily="18" charset="0"/>
              <a:cs typeface="Times New Roman" panose="02020603050405020304" pitchFamily="18"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600" b="1" i="0" u="sng" strike="noStrike" kern="0" cap="none" spc="0" normalizeH="0" baseline="0" noProof="0" dirty="0" smtClean="0">
                <a:ln>
                  <a:noFill/>
                </a:ln>
                <a:solidFill>
                  <a:srgbClr val="0033CC"/>
                </a:solidFill>
                <a:effectLst/>
                <a:uLnTx/>
                <a:uFillTx/>
                <a:latin typeface="Times New Roman" panose="02020603050405020304" pitchFamily="18" charset="0"/>
                <a:cs typeface="Times New Roman" panose="02020603050405020304" pitchFamily="18" charset="0"/>
              </a:rPr>
              <a:t>MME </a:t>
            </a:r>
            <a:r>
              <a:rPr kumimoji="0" lang="en-US" altLang="zh-CN" sz="1600" b="1" i="0" u="none" strike="noStrike" kern="0" cap="none" spc="0" normalizeH="0" baseline="0" noProof="0" dirty="0" smtClean="0">
                <a:ln>
                  <a:noFill/>
                </a:ln>
                <a:solidFill>
                  <a:srgbClr val="0033CC"/>
                </a:solidFill>
                <a:effectLst/>
                <a:uLnTx/>
                <a:uFillTx/>
                <a:latin typeface="Times New Roman" panose="02020603050405020304" pitchFamily="18" charset="0"/>
                <a:cs typeface="Times New Roman" panose="02020603050405020304" pitchFamily="18" charset="0"/>
              </a:rPr>
              <a:t>shows a skillful</a:t>
            </a:r>
            <a:r>
              <a:rPr kumimoji="0" lang="en-US" altLang="zh-CN" sz="1600" b="1" i="0" u="none" strike="noStrike" kern="0" cap="none" spc="0" normalizeH="0" noProof="0" dirty="0" smtClean="0">
                <a:ln>
                  <a:noFill/>
                </a:ln>
                <a:solidFill>
                  <a:srgbClr val="0033CC"/>
                </a:solidFill>
                <a:effectLst/>
                <a:uLnTx/>
                <a:uFillTx/>
                <a:latin typeface="Times New Roman" panose="02020603050405020304" pitchFamily="18" charset="0"/>
                <a:cs typeface="Times New Roman" panose="02020603050405020304" pitchFamily="18" charset="0"/>
              </a:rPr>
              <a:t> forecast at leading </a:t>
            </a:r>
            <a:r>
              <a:rPr kumimoji="0" lang="en-US" altLang="zh-CN" sz="1600" b="1" i="0" u="none" strike="noStrike" kern="0" cap="none" spc="0" normalizeH="0" baseline="0" noProof="0" dirty="0" smtClean="0">
                <a:ln>
                  <a:noFill/>
                </a:ln>
                <a:solidFill>
                  <a:srgbClr val="0033CC"/>
                </a:solidFill>
                <a:effectLst/>
                <a:uLnTx/>
                <a:uFillTx/>
                <a:latin typeface="Times New Roman" panose="02020603050405020304" pitchFamily="18" charset="0"/>
                <a:cs typeface="Times New Roman" panose="02020603050405020304" pitchFamily="18" charset="0"/>
              </a:rPr>
              <a:t>4 months</a:t>
            </a:r>
            <a:r>
              <a:rPr kumimoji="0" lang="zh-CN" altLang="en-US" sz="1600" b="1" i="0" u="none" strike="noStrike" kern="0" cap="none" spc="0" normalizeH="0" baseline="0" noProof="0" dirty="0" smtClean="0">
                <a:ln>
                  <a:noFill/>
                </a:ln>
                <a:solidFill>
                  <a:srgbClr val="0033CC"/>
                </a:solidFill>
                <a:effectLst/>
                <a:uLnTx/>
                <a:uFillTx/>
                <a:latin typeface="Times New Roman" panose="02020603050405020304" pitchFamily="18" charset="0"/>
                <a:cs typeface="Times New Roman" panose="02020603050405020304" pitchFamily="18" charset="0"/>
              </a:rPr>
              <a:t>；</a:t>
            </a:r>
            <a:endParaRPr lang="en-US" altLang="zh-CN" sz="1600" b="1" kern="0" dirty="0">
              <a:solidFill>
                <a:srgbClr val="0033CC"/>
              </a:solidFill>
              <a:latin typeface="Times New Roman" panose="02020603050405020304" pitchFamily="18" charset="0"/>
              <a:cs typeface="Times New Roman" panose="02020603050405020304" pitchFamily="18"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CN" sz="800" b="1" i="0" u="none" strike="noStrike" kern="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0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Memory for the evolution of the two types of El Niño reside in the differences of </a:t>
            </a:r>
            <a:r>
              <a:rPr lang="en-US" altLang="zh-CN" sz="2000" b="1" kern="0" dirty="0" smtClean="0">
                <a:solidFill>
                  <a:srgbClr val="FF0000"/>
                </a:solidFill>
                <a:latin typeface="Times New Roman" panose="02020603050405020304" pitchFamily="18" charset="0"/>
                <a:cs typeface="Times New Roman" panose="02020603050405020304" pitchFamily="18" charset="0"/>
              </a:rPr>
              <a:t>initial condition</a:t>
            </a:r>
            <a:r>
              <a:rPr kumimoji="0" lang="en-US" altLang="zh-CN" sz="20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s.</a:t>
            </a:r>
            <a:endParaRPr kumimoji="0" lang="zh-CN" altLang="en-US" sz="20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7" name="TextBox 6"/>
          <p:cNvSpPr txBox="1"/>
          <p:nvPr/>
        </p:nvSpPr>
        <p:spPr>
          <a:xfrm>
            <a:off x="2988717" y="971997"/>
            <a:ext cx="1483098" cy="400110"/>
          </a:xfrm>
          <a:prstGeom prst="rect">
            <a:avLst/>
          </a:prstGeom>
          <a:noFill/>
        </p:spPr>
        <p:txBody>
          <a:bodyPr wrap="none" rtlCol="0">
            <a:spAutoFit/>
          </a:bodyPr>
          <a:lstStyle/>
          <a:p>
            <a:r>
              <a:rPr lang="en-US" altLang="zh-CN" sz="2000" b="1" dirty="0" smtClean="0">
                <a:solidFill>
                  <a:srgbClr val="0033CC"/>
                </a:solidFill>
                <a:latin typeface="Times New Roman" panose="02020603050405020304" pitchFamily="18" charset="0"/>
                <a:ea typeface="黑体" panose="02010600030101010101" pitchFamily="2" charset="-122"/>
                <a:cs typeface="Times New Roman" panose="02020603050405020304" pitchFamily="18" charset="0"/>
              </a:rPr>
              <a:t>EP-El Nino</a:t>
            </a:r>
            <a:endParaRPr lang="zh-CN" altLang="en-US" sz="2000" b="1" dirty="0" smtClean="0">
              <a:solidFill>
                <a:srgbClr val="0033CC"/>
              </a:solidFill>
              <a:latin typeface="Times New Roman" panose="02020603050405020304" pitchFamily="18" charset="0"/>
              <a:ea typeface="黑体" panose="02010600030101010101" pitchFamily="2" charset="-122"/>
              <a:cs typeface="Times New Roman" panose="02020603050405020304" pitchFamily="18" charset="0"/>
            </a:endParaRPr>
          </a:p>
        </p:txBody>
      </p:sp>
      <p:sp>
        <p:nvSpPr>
          <p:cNvPr id="8" name="TextBox 7"/>
          <p:cNvSpPr txBox="1"/>
          <p:nvPr/>
        </p:nvSpPr>
        <p:spPr>
          <a:xfrm>
            <a:off x="5682083" y="971997"/>
            <a:ext cx="1483098" cy="400110"/>
          </a:xfrm>
          <a:prstGeom prst="rect">
            <a:avLst/>
          </a:prstGeom>
          <a:noFill/>
        </p:spPr>
        <p:txBody>
          <a:bodyPr wrap="none" rtlCol="0">
            <a:spAutoFit/>
          </a:bodyPr>
          <a:lstStyle/>
          <a:p>
            <a:r>
              <a:rPr lang="en-US" altLang="zh-CN" sz="2000" b="1" dirty="0" smtClean="0">
                <a:solidFill>
                  <a:srgbClr val="0033CC"/>
                </a:solidFill>
                <a:latin typeface="Times New Roman" panose="02020603050405020304" pitchFamily="18" charset="0"/>
                <a:ea typeface="黑体" panose="02010600030101010101" pitchFamily="2" charset="-122"/>
                <a:cs typeface="Times New Roman" panose="02020603050405020304" pitchFamily="18" charset="0"/>
              </a:rPr>
              <a:t>CP-El Nino</a:t>
            </a:r>
            <a:endParaRPr lang="zh-CN" altLang="en-US" sz="2000" b="1" dirty="0" smtClean="0">
              <a:solidFill>
                <a:srgbClr val="0033CC"/>
              </a:solidFill>
              <a:latin typeface="Times New Roman" panose="02020603050405020304" pitchFamily="18" charset="0"/>
              <a:ea typeface="黑体" panose="02010600030101010101" pitchFamily="2" charset="-122"/>
              <a:cs typeface="Times New Roman" panose="02020603050405020304" pitchFamily="18" charset="0"/>
            </a:endParaRPr>
          </a:p>
        </p:txBody>
      </p:sp>
      <p:sp>
        <p:nvSpPr>
          <p:cNvPr id="9" name="TextBox 9"/>
          <p:cNvSpPr txBox="1"/>
          <p:nvPr/>
        </p:nvSpPr>
        <p:spPr>
          <a:xfrm>
            <a:off x="324421" y="179909"/>
            <a:ext cx="9512940" cy="461665"/>
          </a:xfrm>
          <a:prstGeom prst="rect">
            <a:avLst/>
          </a:prstGeom>
          <a:noFill/>
        </p:spPr>
        <p:txBody>
          <a:bodyPr wrap="none" rtlCol="0">
            <a:spAutoFit/>
          </a:bodyPr>
          <a:lstStyle/>
          <a:p>
            <a:r>
              <a:rPr lang="en-US" altLang="zh-CN" sz="2400" b="1" dirty="0" smtClean="0">
                <a:solidFill>
                  <a:schemeClr val="bg1"/>
                </a:solidFill>
                <a:latin typeface="Times New Roman" panose="02020603050405020304" pitchFamily="18" charset="0"/>
                <a:ea typeface="黑体" panose="02010600030101010101" pitchFamily="2" charset="-122"/>
                <a:cs typeface="Times New Roman" panose="02020603050405020304" pitchFamily="18" charset="0"/>
              </a:rPr>
              <a:t>Role of initial condition accuracy in distinguishing two types of El Nino</a:t>
            </a:r>
            <a:endParaRPr lang="zh-CN" altLang="en-US" sz="2400" b="1" dirty="0" smtClean="0">
              <a:solidFill>
                <a:schemeClr val="bg1"/>
              </a:solidFill>
              <a:latin typeface="Times New Roman" panose="02020603050405020304" pitchFamily="18" charset="0"/>
              <a:ea typeface="黑体" panose="02010600030101010101" pitchFamily="2" charset="-122"/>
              <a:cs typeface="Times New Roman" panose="02020603050405020304" pitchFamily="18" charset="0"/>
            </a:endParaRPr>
          </a:p>
        </p:txBody>
      </p:sp>
      <p:sp>
        <p:nvSpPr>
          <p:cNvPr id="10" name="矩形 9"/>
          <p:cNvSpPr/>
          <p:nvPr/>
        </p:nvSpPr>
        <p:spPr>
          <a:xfrm>
            <a:off x="848661" y="659076"/>
            <a:ext cx="8497994" cy="306993"/>
          </a:xfrm>
          <a:prstGeom prst="rect">
            <a:avLst/>
          </a:prstGeom>
        </p:spPr>
        <p:txBody>
          <a:bodyPr wrap="square">
            <a:spAutoFit/>
          </a:bodyPr>
          <a:lstStyle/>
          <a:p>
            <a:pPr lvl="0" algn="ctr" defTabSz="914400" fontAlgn="auto">
              <a:spcBef>
                <a:spcPts val="0"/>
              </a:spcBef>
              <a:spcAft>
                <a:spcPts val="0"/>
              </a:spcAft>
              <a:defRPr/>
            </a:pPr>
            <a:r>
              <a:rPr lang="en-US" altLang="zh-CN" sz="1400" b="1" i="1" kern="0" dirty="0" smtClean="0">
                <a:solidFill>
                  <a:srgbClr val="0033CC"/>
                </a:solidFill>
                <a:latin typeface="Times New Roman" pitchFamily="18" charset="0"/>
                <a:cs typeface="Times New Roman" pitchFamily="18" charset="0"/>
              </a:rPr>
              <a:t>(</a:t>
            </a:r>
            <a:r>
              <a:rPr lang="en-US" altLang="zh-CN" sz="1400" b="1" i="1" kern="0" dirty="0" err="1" smtClean="0">
                <a:solidFill>
                  <a:srgbClr val="0033CC"/>
                </a:solidFill>
                <a:latin typeface="Times New Roman" pitchFamily="18" charset="0"/>
                <a:cs typeface="Times New Roman" pitchFamily="18" charset="0"/>
              </a:rPr>
              <a:t>Jeong</a:t>
            </a:r>
            <a:r>
              <a:rPr lang="en-US" altLang="zh-CN" sz="1400" b="1" i="1" kern="0" dirty="0" smtClean="0">
                <a:solidFill>
                  <a:srgbClr val="0033CC"/>
                </a:solidFill>
                <a:latin typeface="Times New Roman" pitchFamily="18" charset="0"/>
                <a:cs typeface="Times New Roman" pitchFamily="18" charset="0"/>
              </a:rPr>
              <a:t> </a:t>
            </a:r>
            <a:r>
              <a:rPr lang="en-US" altLang="zh-CN" sz="1400" b="1" i="1" kern="0" dirty="0">
                <a:solidFill>
                  <a:srgbClr val="0033CC"/>
                </a:solidFill>
                <a:latin typeface="Times New Roman" pitchFamily="18" charset="0"/>
                <a:cs typeface="Times New Roman" pitchFamily="18" charset="0"/>
              </a:rPr>
              <a:t>et al. 2012</a:t>
            </a:r>
            <a:r>
              <a:rPr lang="zh-CN" altLang="en-US" sz="1400" b="1" i="1" kern="0" dirty="0">
                <a:solidFill>
                  <a:srgbClr val="0033CC"/>
                </a:solidFill>
                <a:latin typeface="Times New Roman" panose="02020603050405020304" pitchFamily="18" charset="0"/>
                <a:cs typeface="Times New Roman" panose="02020603050405020304" pitchFamily="18" charset="0"/>
              </a:rPr>
              <a:t>；</a:t>
            </a:r>
            <a:r>
              <a:rPr lang="en-US" altLang="zh-CN" sz="1400" b="1" i="1" kern="0" dirty="0" err="1">
                <a:solidFill>
                  <a:srgbClr val="0033CC"/>
                </a:solidFill>
                <a:latin typeface="Times New Roman" pitchFamily="18" charset="0"/>
                <a:cs typeface="Times New Roman" pitchFamily="18" charset="0"/>
              </a:rPr>
              <a:t>Luo</a:t>
            </a:r>
            <a:r>
              <a:rPr lang="en-US" altLang="zh-CN" sz="1400" b="1" i="1" kern="0" dirty="0">
                <a:solidFill>
                  <a:srgbClr val="0033CC"/>
                </a:solidFill>
                <a:latin typeface="Times New Roman" pitchFamily="18" charset="0"/>
                <a:cs typeface="Times New Roman" pitchFamily="18" charset="0"/>
              </a:rPr>
              <a:t> et al., </a:t>
            </a:r>
            <a:r>
              <a:rPr lang="en-US" altLang="zh-CN" sz="1400" b="1" i="1" kern="0" dirty="0" smtClean="0">
                <a:solidFill>
                  <a:srgbClr val="0033CC"/>
                </a:solidFill>
                <a:latin typeface="Times New Roman" pitchFamily="18" charset="0"/>
                <a:cs typeface="Times New Roman" pitchFamily="18" charset="0"/>
              </a:rPr>
              <a:t>2014</a:t>
            </a:r>
            <a:r>
              <a:rPr lang="zh-CN" altLang="en-US" sz="1400" b="1" i="1" kern="0" dirty="0" smtClean="0">
                <a:solidFill>
                  <a:srgbClr val="0033CC"/>
                </a:solidFill>
                <a:latin typeface="Times New Roman" pitchFamily="18" charset="0"/>
                <a:cs typeface="Times New Roman" pitchFamily="18" charset="0"/>
              </a:rPr>
              <a:t>；</a:t>
            </a:r>
            <a:r>
              <a:rPr lang="en-US" altLang="zh-CN" sz="1400" b="1" i="1" kern="0" dirty="0" smtClean="0">
                <a:solidFill>
                  <a:srgbClr val="0033CC"/>
                </a:solidFill>
                <a:latin typeface="Times New Roman" pitchFamily="18" charset="0"/>
                <a:cs typeface="Times New Roman" pitchFamily="18" charset="0"/>
              </a:rPr>
              <a:t>Duan an Tian, 2015; Tian and Duan, 2016)</a:t>
            </a:r>
            <a:endParaRPr lang="en-US" altLang="zh-CN" sz="1400" b="1" i="1" kern="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47989376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2"/>
          <p:cNvSpPr>
            <a:spLocks noChangeArrowheads="1"/>
          </p:cNvSpPr>
          <p:nvPr/>
        </p:nvSpPr>
        <p:spPr bwMode="auto">
          <a:xfrm>
            <a:off x="324421" y="755973"/>
            <a:ext cx="92535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kumimoji="0" lang="en-US" altLang="zh-CN" b="1" dirty="0" smtClean="0">
                <a:solidFill>
                  <a:srgbClr val="0000CC"/>
                </a:solidFill>
                <a:latin typeface="Times New Roman" pitchFamily="18" charset="0"/>
                <a:cs typeface="Times New Roman" pitchFamily="18" charset="0"/>
              </a:rPr>
              <a:t>Initial errors can cause significant SPB and significantly </a:t>
            </a:r>
            <a:r>
              <a:rPr kumimoji="0" lang="en-US" altLang="zh-CN" b="1" dirty="0">
                <a:solidFill>
                  <a:srgbClr val="0000CC"/>
                </a:solidFill>
                <a:latin typeface="Times New Roman" pitchFamily="18" charset="0"/>
                <a:cs typeface="Times New Roman" pitchFamily="18" charset="0"/>
              </a:rPr>
              <a:t>contributes to the </a:t>
            </a:r>
            <a:r>
              <a:rPr kumimoji="0" lang="en-US" altLang="zh-CN" b="1" dirty="0" smtClean="0">
                <a:solidFill>
                  <a:srgbClr val="0000CC"/>
                </a:solidFill>
                <a:latin typeface="Times New Roman" pitchFamily="18" charset="0"/>
                <a:cs typeface="Times New Roman" pitchFamily="18" charset="0"/>
              </a:rPr>
              <a:t>prediction uncertainties </a:t>
            </a:r>
            <a:r>
              <a:rPr kumimoji="0" lang="en-US" altLang="zh-CN" b="1" dirty="0">
                <a:solidFill>
                  <a:srgbClr val="0000CC"/>
                </a:solidFill>
                <a:latin typeface="Times New Roman" pitchFamily="18" charset="0"/>
                <a:cs typeface="Times New Roman" pitchFamily="18" charset="0"/>
              </a:rPr>
              <a:t>for </a:t>
            </a:r>
            <a:r>
              <a:rPr kumimoji="0" lang="en-US" altLang="zh-CN" b="1" dirty="0" smtClean="0">
                <a:solidFill>
                  <a:srgbClr val="0000CC"/>
                </a:solidFill>
                <a:latin typeface="Times New Roman" pitchFamily="18" charset="0"/>
                <a:cs typeface="Times New Roman" pitchFamily="18" charset="0"/>
              </a:rPr>
              <a:t>ENSO </a:t>
            </a:r>
            <a:r>
              <a:rPr kumimoji="0" lang="en-US" altLang="zh-CN" sz="1800" b="1" i="1" dirty="0" smtClean="0">
                <a:solidFill>
                  <a:srgbClr val="FF0000"/>
                </a:solidFill>
                <a:latin typeface="Times New Roman" pitchFamily="18" charset="0"/>
                <a:cs typeface="Times New Roman" pitchFamily="18" charset="0"/>
              </a:rPr>
              <a:t>(see review of </a:t>
            </a:r>
            <a:r>
              <a:rPr kumimoji="0" lang="en-US" altLang="zh-CN" sz="1800" b="1" i="1" dirty="0" smtClean="0">
                <a:solidFill>
                  <a:srgbClr val="FF0000"/>
                </a:solidFill>
                <a:latin typeface="Times New Roman" pitchFamily="18" charset="0"/>
                <a:cs typeface="Times New Roman" pitchFamily="18" charset="0"/>
              </a:rPr>
              <a:t>Duan et al., 2016</a:t>
            </a:r>
            <a:r>
              <a:rPr kumimoji="0" lang="en-US" altLang="zh-CN" sz="1800" b="1" i="1" dirty="0" smtClean="0">
                <a:solidFill>
                  <a:srgbClr val="FF0000"/>
                </a:solidFill>
                <a:latin typeface="Times New Roman" pitchFamily="18" charset="0"/>
                <a:cs typeface="Times New Roman" pitchFamily="18" charset="0"/>
              </a:rPr>
              <a:t>)</a:t>
            </a:r>
            <a:r>
              <a:rPr kumimoji="0" lang="zh-CN" altLang="zh-CN" sz="1800" b="1" i="1" dirty="0" smtClean="0">
                <a:solidFill>
                  <a:srgbClr val="FF0000"/>
                </a:solidFill>
                <a:latin typeface="Times New Roman" pitchFamily="18" charset="0"/>
                <a:cs typeface="Times New Roman" pitchFamily="18" charset="0"/>
              </a:rPr>
              <a:t> </a:t>
            </a:r>
            <a:endParaRPr kumimoji="0" lang="zh-CN" altLang="en-US" sz="1800" b="1" i="1" dirty="0">
              <a:solidFill>
                <a:srgbClr val="FF0000"/>
              </a:solidFill>
              <a:latin typeface="Times New Roman" pitchFamily="18" charset="0"/>
              <a:cs typeface="Times New Roman" pitchFamily="18" charset="0"/>
            </a:endParaRPr>
          </a:p>
        </p:txBody>
      </p:sp>
      <p:sp>
        <p:nvSpPr>
          <p:cNvPr id="19458" name="矩形 3"/>
          <p:cNvSpPr>
            <a:spLocks noChangeArrowheads="1"/>
          </p:cNvSpPr>
          <p:nvPr/>
        </p:nvSpPr>
        <p:spPr bwMode="auto">
          <a:xfrm>
            <a:off x="468313" y="4716463"/>
            <a:ext cx="9253537"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kumimoji="0" lang="en-US" altLang="zh-CN" sz="2800" b="1" dirty="0">
                <a:solidFill>
                  <a:srgbClr val="0000CC"/>
                </a:solidFill>
                <a:latin typeface="Times New Roman" pitchFamily="18" charset="0"/>
                <a:cs typeface="Times New Roman" pitchFamily="18" charset="0"/>
              </a:rPr>
              <a:t>SPB: an apparent drop in ENSO prediction skill in spring  and the beginning of summer </a:t>
            </a:r>
            <a:r>
              <a:rPr kumimoji="0" lang="en-US" altLang="zh-CN" sz="1800" b="1" i="1" dirty="0">
                <a:solidFill>
                  <a:srgbClr val="FF0000"/>
                </a:solidFill>
                <a:latin typeface="Times New Roman" pitchFamily="18" charset="0"/>
                <a:cs typeface="Times New Roman" pitchFamily="18" charset="0"/>
              </a:rPr>
              <a:t>(Webster and Yang,1992)</a:t>
            </a:r>
            <a:r>
              <a:rPr kumimoji="0" lang="en-US" altLang="zh-CN" sz="2800" b="1" dirty="0">
                <a:solidFill>
                  <a:srgbClr val="0000CC"/>
                </a:solidFill>
                <a:latin typeface="Times New Roman" pitchFamily="18" charset="0"/>
                <a:cs typeface="Times New Roman" pitchFamily="18" charset="0"/>
              </a:rPr>
              <a:t>; </a:t>
            </a:r>
          </a:p>
          <a:p>
            <a:endParaRPr kumimoji="0" lang="en-US" altLang="zh-CN" sz="800" b="1" dirty="0">
              <a:solidFill>
                <a:srgbClr val="0000CC"/>
              </a:solidFill>
              <a:latin typeface="Times New Roman" pitchFamily="18" charset="0"/>
              <a:cs typeface="Times New Roman" pitchFamily="18" charset="0"/>
            </a:endParaRPr>
          </a:p>
          <a:p>
            <a:r>
              <a:rPr kumimoji="0" lang="en-US" altLang="zh-CN" sz="2800" b="1" dirty="0">
                <a:solidFill>
                  <a:srgbClr val="0000CC"/>
                </a:solidFill>
                <a:latin typeface="Times New Roman" pitchFamily="18" charset="0"/>
                <a:cs typeface="Times New Roman" pitchFamily="18" charset="0"/>
              </a:rPr>
              <a:t>---- The fastest error growth occurring in spring and the beginning of summer</a:t>
            </a:r>
            <a:r>
              <a:rPr kumimoji="0" lang="zh-CN" altLang="zh-CN" sz="2800" b="1" dirty="0">
                <a:solidFill>
                  <a:srgbClr val="0000CC"/>
                </a:solidFill>
                <a:latin typeface="Times New Roman" pitchFamily="18" charset="0"/>
                <a:cs typeface="Times New Roman" pitchFamily="18" charset="0"/>
              </a:rPr>
              <a:t> </a:t>
            </a:r>
            <a:r>
              <a:rPr kumimoji="0" lang="en-US" altLang="zh-CN" sz="1800" b="1" i="1" dirty="0">
                <a:solidFill>
                  <a:srgbClr val="FF0000"/>
                </a:solidFill>
                <a:latin typeface="Times New Roman" pitchFamily="18" charset="0"/>
                <a:cs typeface="Times New Roman" pitchFamily="18" charset="0"/>
              </a:rPr>
              <a:t>(Moore and </a:t>
            </a:r>
            <a:r>
              <a:rPr kumimoji="0" lang="en-US" altLang="zh-CN" sz="1800" b="1" i="1" dirty="0" err="1">
                <a:solidFill>
                  <a:srgbClr val="FF0000"/>
                </a:solidFill>
                <a:latin typeface="Times New Roman" pitchFamily="18" charset="0"/>
                <a:cs typeface="Times New Roman" pitchFamily="18" charset="0"/>
              </a:rPr>
              <a:t>Kleeman</a:t>
            </a:r>
            <a:r>
              <a:rPr kumimoji="0" lang="en-US" altLang="zh-CN" sz="1800" b="1" i="1" dirty="0">
                <a:solidFill>
                  <a:srgbClr val="FF0000"/>
                </a:solidFill>
                <a:latin typeface="Times New Roman" pitchFamily="18" charset="0"/>
                <a:cs typeface="Times New Roman" pitchFamily="18" charset="0"/>
              </a:rPr>
              <a:t>, 1996; Mu et al., 2007; Duan et al., </a:t>
            </a:r>
            <a:r>
              <a:rPr kumimoji="0" lang="en-US" altLang="zh-CN" sz="1800" b="1" i="1" dirty="0" smtClean="0">
                <a:solidFill>
                  <a:srgbClr val="FF0000"/>
                </a:solidFill>
                <a:latin typeface="Times New Roman" pitchFamily="18" charset="0"/>
                <a:cs typeface="Times New Roman" pitchFamily="18" charset="0"/>
              </a:rPr>
              <a:t>2009; Duan et al., 2015)</a:t>
            </a:r>
            <a:endParaRPr kumimoji="0" lang="zh-CN" altLang="en-US" sz="1800" b="1" i="1" dirty="0">
              <a:solidFill>
                <a:srgbClr val="FF0000"/>
              </a:solidFill>
              <a:latin typeface="Times New Roman" pitchFamily="18" charset="0"/>
              <a:cs typeface="Times New Roman" pitchFamily="18" charset="0"/>
            </a:endParaRPr>
          </a:p>
        </p:txBody>
      </p:sp>
      <p:pic>
        <p:nvPicPr>
          <p:cNvPr id="4" name="Picture 2" descr="C:\Users\hjy\AppData\Roaming\Tencent\Users\765270589\QQ\WinTemp\RichOle\]BD)0F8WPN0AEK2_K@{3R)D.png"/>
          <p:cNvPicPr>
            <a:picLocks noChangeAspect="1" noChangeArrowheads="1"/>
          </p:cNvPicPr>
          <p:nvPr/>
        </p:nvPicPr>
        <p:blipFill>
          <a:blip r:embed="rId3">
            <a:extLst>
              <a:ext uri="{28A0092B-C50C-407E-A947-70E740481C1C}">
                <a14:useLocalDpi xmlns:a14="http://schemas.microsoft.com/office/drawing/2010/main" val="0"/>
              </a:ext>
            </a:extLst>
          </a:blip>
          <a:srcRect t="9740"/>
          <a:stretch>
            <a:fillRect/>
          </a:stretch>
        </p:blipFill>
        <p:spPr bwMode="auto">
          <a:xfrm>
            <a:off x="1768475" y="1764085"/>
            <a:ext cx="5697538"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接连接符 4"/>
          <p:cNvCxnSpPr>
            <a:cxnSpLocks noChangeShapeType="1"/>
          </p:cNvCxnSpPr>
          <p:nvPr/>
        </p:nvCxnSpPr>
        <p:spPr bwMode="auto">
          <a:xfrm>
            <a:off x="2776538" y="2062535"/>
            <a:ext cx="1925637" cy="1946275"/>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 name="直接连接符 5"/>
          <p:cNvCxnSpPr>
            <a:cxnSpLocks noChangeShapeType="1"/>
          </p:cNvCxnSpPr>
          <p:nvPr/>
        </p:nvCxnSpPr>
        <p:spPr bwMode="auto">
          <a:xfrm>
            <a:off x="4981575" y="1951410"/>
            <a:ext cx="2101850" cy="1785937"/>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127" name="Rectangle 8"/>
          <p:cNvSpPr>
            <a:spLocks noChangeArrowheads="1"/>
          </p:cNvSpPr>
          <p:nvPr/>
        </p:nvSpPr>
        <p:spPr bwMode="auto">
          <a:xfrm>
            <a:off x="2124075" y="4308847"/>
            <a:ext cx="59404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r>
              <a:rPr kumimoji="0" lang="en-US" altLang="zh-CN" sz="1200" b="1" i="1">
                <a:solidFill>
                  <a:schemeClr val="hlink"/>
                </a:solidFill>
                <a:latin typeface="TimesTen-Bold" charset="-122"/>
                <a:ea typeface=" serif" charset="-122"/>
              </a:rPr>
              <a:t>Luo, J.-J., S. Masson, S. Behera, and T. Yamagata 2008:. J. Climate, 21(1), 84-93.</a:t>
            </a:r>
            <a:endParaRPr kumimoji="0" lang="zh-CN" altLang="en-US" sz="1200" b="1" i="1">
              <a:solidFill>
                <a:schemeClr val="hlink"/>
              </a:solidFill>
              <a:latin typeface="TimesTen-Bold" charset="-122"/>
              <a:ea typeface="仿宋_GB2312" pitchFamily="49" charset="-122"/>
            </a:endParaRPr>
          </a:p>
        </p:txBody>
      </p:sp>
      <p:sp>
        <p:nvSpPr>
          <p:cNvPr id="2" name="TextBox 1"/>
          <p:cNvSpPr txBox="1"/>
          <p:nvPr/>
        </p:nvSpPr>
        <p:spPr>
          <a:xfrm>
            <a:off x="1908597" y="183469"/>
            <a:ext cx="6174383" cy="461665"/>
          </a:xfrm>
          <a:prstGeom prst="rect">
            <a:avLst/>
          </a:prstGeom>
          <a:noFill/>
        </p:spPr>
        <p:txBody>
          <a:bodyPr wrap="none" rtlCol="0">
            <a:spAutoFit/>
          </a:bodyPr>
          <a:lstStyle/>
          <a:p>
            <a:r>
              <a:rPr lang="en-US" altLang="zh-CN" sz="2400" b="1" dirty="0" smtClean="0">
                <a:solidFill>
                  <a:schemeClr val="bg1"/>
                </a:solidFill>
                <a:latin typeface="Times New Roman" panose="02020603050405020304" pitchFamily="18" charset="0"/>
                <a:cs typeface="Times New Roman" panose="02020603050405020304" pitchFamily="18" charset="0"/>
              </a:rPr>
              <a:t>Spring predictability barrier (SPB) for ENSO</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a:spLocks noChangeArrowheads="1"/>
          </p:cNvSpPr>
          <p:nvPr/>
        </p:nvSpPr>
        <p:spPr bwMode="auto">
          <a:xfrm>
            <a:off x="498475" y="1987079"/>
            <a:ext cx="8878888" cy="1073150"/>
          </a:xfrm>
          <a:prstGeom prst="rect">
            <a:avLst/>
          </a:prstGeom>
          <a:solidFill>
            <a:srgbClr val="FFFF00"/>
          </a:solidFill>
          <a:ln w="9525">
            <a:solidFill>
              <a:srgbClr val="FF0000"/>
            </a:solidFill>
            <a:miter lim="800000"/>
            <a:headEnd/>
            <a:tailEnd/>
          </a:ln>
        </p:spPr>
        <p:txBody>
          <a:bodyPr>
            <a:spAutoFit/>
          </a:bodyPr>
          <a:lstStyle>
            <a:lvl1pPr marL="342900" indent="-342900">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pPr>
              <a:spcBef>
                <a:spcPct val="30000"/>
              </a:spcBef>
              <a:buClr>
                <a:schemeClr val="hlink"/>
              </a:buClr>
              <a:buSzPct val="80000"/>
            </a:pPr>
            <a:r>
              <a:rPr kumimoji="0" lang="en-US" altLang="zh-CN" sz="3200" b="1" dirty="0">
                <a:solidFill>
                  <a:srgbClr val="0000FF"/>
                </a:solidFill>
                <a:latin typeface="Times New Roman" pitchFamily="18" charset="0"/>
              </a:rPr>
              <a:t>Sufficient observations are fundamental to the accurate initial conditions.</a:t>
            </a:r>
            <a:r>
              <a:rPr kumimoji="0" lang="en-US" altLang="zh-CN" sz="2800" b="1" dirty="0">
                <a:solidFill>
                  <a:srgbClr val="0000FF"/>
                </a:solidFill>
                <a:latin typeface="Calibri" pitchFamily="34" charset="0"/>
              </a:rPr>
              <a:t> </a:t>
            </a:r>
          </a:p>
        </p:txBody>
      </p:sp>
      <p:sp>
        <p:nvSpPr>
          <p:cNvPr id="12" name="矩形 11"/>
          <p:cNvSpPr>
            <a:spLocks noChangeArrowheads="1"/>
          </p:cNvSpPr>
          <p:nvPr/>
        </p:nvSpPr>
        <p:spPr bwMode="auto">
          <a:xfrm>
            <a:off x="487363" y="3283223"/>
            <a:ext cx="8890000" cy="1073150"/>
          </a:xfrm>
          <a:prstGeom prst="rect">
            <a:avLst/>
          </a:prstGeom>
          <a:solidFill>
            <a:srgbClr val="FFFF00"/>
          </a:solidFill>
          <a:ln w="9525">
            <a:solidFill>
              <a:srgbClr val="FF0000"/>
            </a:solidFill>
            <a:miter lim="800000"/>
            <a:headEnd/>
            <a:tailEnd/>
          </a:ln>
        </p:spPr>
        <p:txBody>
          <a:bodyPr>
            <a:spAutoFit/>
          </a:bodyPr>
          <a:lstStyle>
            <a:lvl1pPr marL="342900" indent="-342900">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pPr>
              <a:spcBef>
                <a:spcPct val="30000"/>
              </a:spcBef>
              <a:buClr>
                <a:schemeClr val="hlink"/>
              </a:buClr>
              <a:buSzPct val="80000"/>
            </a:pPr>
            <a:r>
              <a:rPr kumimoji="0" lang="en-US" altLang="zh-CN" sz="3200" b="1">
                <a:solidFill>
                  <a:srgbClr val="0000FF"/>
                </a:solidFill>
                <a:latin typeface="Times New Roman" pitchFamily="18" charset="0"/>
              </a:rPr>
              <a:t>Field observations are costly and will never be dense enough to fully cover the vast space.</a:t>
            </a:r>
          </a:p>
        </p:txBody>
      </p:sp>
      <p:sp>
        <p:nvSpPr>
          <p:cNvPr id="4" name="文本框 31"/>
          <p:cNvSpPr txBox="1">
            <a:spLocks noChangeArrowheads="1"/>
          </p:cNvSpPr>
          <p:nvPr/>
        </p:nvSpPr>
        <p:spPr bwMode="auto">
          <a:xfrm>
            <a:off x="468437" y="4557876"/>
            <a:ext cx="908526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pPr marL="457200" indent="-457200">
              <a:buFont typeface="Arial"/>
              <a:buChar char="•"/>
            </a:pPr>
            <a:r>
              <a:rPr lang="en-US" altLang="zh-CN" sz="2800" b="1" dirty="0" smtClean="0">
                <a:solidFill>
                  <a:srgbClr val="0000CC"/>
                </a:solidFill>
                <a:latin typeface="Times New Roman" panose="02020603050405020304" pitchFamily="18" charset="0"/>
                <a:cs typeface="Times New Roman" panose="02020603050405020304" pitchFamily="18" charset="0"/>
              </a:rPr>
              <a:t>Find the </a:t>
            </a:r>
            <a:r>
              <a:rPr lang="en-US" altLang="zh-CN" sz="2800" b="1" dirty="0" smtClean="0">
                <a:solidFill>
                  <a:srgbClr val="0000CC"/>
                </a:solidFill>
                <a:latin typeface="Times New Roman" panose="02020603050405020304" pitchFamily="18" charset="0"/>
                <a:cs typeface="Times New Roman" panose="02020603050405020304" pitchFamily="18" charset="0"/>
              </a:rPr>
              <a:t>areas </a:t>
            </a:r>
            <a:r>
              <a:rPr lang="en-US" altLang="zh-CN" sz="2800" b="1" dirty="0" smtClean="0">
                <a:solidFill>
                  <a:srgbClr val="0000CC"/>
                </a:solidFill>
                <a:latin typeface="Times New Roman" panose="02020603050405020304" pitchFamily="18" charset="0"/>
                <a:cs typeface="Times New Roman" panose="02020603050405020304" pitchFamily="18" charset="0"/>
              </a:rPr>
              <a:t>where the observations should be </a:t>
            </a:r>
            <a:r>
              <a:rPr lang="en-US" altLang="zh-CN" sz="2800" b="1" dirty="0" smtClean="0">
                <a:solidFill>
                  <a:srgbClr val="FF0000"/>
                </a:solidFill>
                <a:latin typeface="Times New Roman" panose="02020603050405020304" pitchFamily="18" charset="0"/>
                <a:cs typeface="Times New Roman" panose="02020603050405020304" pitchFamily="18" charset="0"/>
              </a:rPr>
              <a:t>preferentially </a:t>
            </a:r>
            <a:r>
              <a:rPr lang="en-US" altLang="zh-CN" sz="2800" b="1" dirty="0" smtClean="0">
                <a:solidFill>
                  <a:srgbClr val="0000CC"/>
                </a:solidFill>
                <a:latin typeface="Times New Roman" panose="02020603050405020304" pitchFamily="18" charset="0"/>
                <a:cs typeface="Times New Roman" panose="02020603050405020304" pitchFamily="18" charset="0"/>
              </a:rPr>
              <a:t>deployed for improving </a:t>
            </a:r>
            <a:r>
              <a:rPr lang="en-US" altLang="zh-CN" sz="2800" b="1" dirty="0" smtClean="0">
                <a:solidFill>
                  <a:srgbClr val="0000CC"/>
                </a:solidFill>
                <a:latin typeface="Times New Roman" panose="02020603050405020304" pitchFamily="18" charset="0"/>
                <a:cs typeface="Times New Roman" panose="02020603050405020304" pitchFamily="18" charset="0"/>
              </a:rPr>
              <a:t>forecast skill </a:t>
            </a:r>
            <a:r>
              <a:rPr lang="en-US" altLang="zh-CN" sz="2800" b="1" dirty="0" smtClean="0">
                <a:solidFill>
                  <a:srgbClr val="FF0000"/>
                </a:solidFill>
                <a:latin typeface="Times New Roman" panose="02020603050405020304" pitchFamily="18" charset="0"/>
                <a:cs typeface="Times New Roman" panose="02020603050405020304" pitchFamily="18" charset="0"/>
              </a:rPr>
              <a:t>much more</a:t>
            </a:r>
            <a:endParaRPr lang="en-US" altLang="zh-CN" sz="2800" b="1" dirty="0">
              <a:solidFill>
                <a:srgbClr val="FF0000"/>
              </a:solidFill>
              <a:latin typeface="Times New Roman" panose="02020603050405020304" pitchFamily="18" charset="0"/>
              <a:cs typeface="Times New Roman" panose="02020603050405020304" pitchFamily="18" charset="0"/>
            </a:endParaRPr>
          </a:p>
          <a:p>
            <a:endParaRPr lang="en-US" altLang="zh-CN" sz="1800" b="1" dirty="0" smtClean="0">
              <a:solidFill>
                <a:srgbClr val="0000CC"/>
              </a:solidFill>
              <a:latin typeface="Times New Roman" panose="02020603050405020304" pitchFamily="18" charset="0"/>
              <a:cs typeface="Times New Roman" panose="02020603050405020304" pitchFamily="18" charset="0"/>
            </a:endParaRPr>
          </a:p>
          <a:p>
            <a:r>
              <a:rPr lang="en-US" altLang="zh-CN" sz="2800" b="1" dirty="0" smtClean="0">
                <a:solidFill>
                  <a:srgbClr val="0000CC"/>
                </a:solidFill>
                <a:latin typeface="Times New Roman" panose="02020603050405020304" pitchFamily="18" charset="0"/>
                <a:cs typeface="Times New Roman" panose="02020603050405020304" pitchFamily="18" charset="0"/>
              </a:rPr>
              <a:t>-</a:t>
            </a:r>
            <a:r>
              <a:rPr lang="en-US" altLang="zh-CN" sz="2800" b="1" dirty="0" smtClean="0">
                <a:solidFill>
                  <a:srgbClr val="0000CC"/>
                </a:solidFill>
                <a:latin typeface="Times New Roman" panose="02020603050405020304" pitchFamily="18" charset="0"/>
                <a:cs typeface="Times New Roman" panose="02020603050405020304" pitchFamily="18" charset="0"/>
              </a:rPr>
              <a:t>------Target observation</a:t>
            </a:r>
            <a:endParaRPr lang="zh-CN" altLang="en-US" sz="2800" b="1" dirty="0">
              <a:solidFill>
                <a:srgbClr val="0000CC"/>
              </a:solidFill>
              <a:latin typeface="Times New Roman" panose="02020603050405020304" pitchFamily="18" charset="0"/>
              <a:cs typeface="Times New Roman" panose="02020603050405020304" pitchFamily="18" charset="0"/>
            </a:endParaRPr>
          </a:p>
        </p:txBody>
      </p:sp>
      <p:sp>
        <p:nvSpPr>
          <p:cNvPr id="5" name="矩形 4"/>
          <p:cNvSpPr>
            <a:spLocks noChangeArrowheads="1"/>
          </p:cNvSpPr>
          <p:nvPr/>
        </p:nvSpPr>
        <p:spPr bwMode="auto">
          <a:xfrm>
            <a:off x="468437" y="758875"/>
            <a:ext cx="8878888" cy="1077218"/>
          </a:xfrm>
          <a:prstGeom prst="rect">
            <a:avLst/>
          </a:prstGeom>
          <a:solidFill>
            <a:srgbClr val="FFFF00"/>
          </a:solidFill>
          <a:ln w="9525">
            <a:solidFill>
              <a:srgbClr val="FF0000"/>
            </a:solidFill>
            <a:miter lim="800000"/>
            <a:headEnd/>
            <a:tailEnd/>
          </a:ln>
        </p:spPr>
        <p:txBody>
          <a:bodyPr>
            <a:spAutoFit/>
          </a:bodyPr>
          <a:lstStyle>
            <a:lvl1pPr marL="342900" indent="-342900">
              <a:defRPr kumimoji="1" sz="2400">
                <a:solidFill>
                  <a:schemeClr val="tx1"/>
                </a:solidFill>
                <a:latin typeface="Arial" pitchFamily="34" charset="0"/>
                <a:ea typeface="宋体" pitchFamily="2" charset="-122"/>
              </a:defRPr>
            </a:lvl1pPr>
            <a:lvl2pPr marL="742950" indent="-285750">
              <a:defRPr kumimoji="1" sz="2400">
                <a:solidFill>
                  <a:schemeClr val="tx1"/>
                </a:solidFill>
                <a:latin typeface="Arial" pitchFamily="34" charset="0"/>
                <a:ea typeface="宋体" pitchFamily="2" charset="-122"/>
              </a:defRPr>
            </a:lvl2pPr>
            <a:lvl3pPr marL="1143000" indent="-228600">
              <a:defRPr kumimoji="1" sz="2400">
                <a:solidFill>
                  <a:schemeClr val="tx1"/>
                </a:solidFill>
                <a:latin typeface="Arial" pitchFamily="34" charset="0"/>
                <a:ea typeface="宋体" pitchFamily="2" charset="-122"/>
              </a:defRPr>
            </a:lvl3pPr>
            <a:lvl4pPr marL="1600200" indent="-228600">
              <a:defRPr kumimoji="1" sz="2400">
                <a:solidFill>
                  <a:schemeClr val="tx1"/>
                </a:solidFill>
                <a:latin typeface="Arial" pitchFamily="34" charset="0"/>
                <a:ea typeface="宋体" pitchFamily="2" charset="-122"/>
              </a:defRPr>
            </a:lvl4pPr>
            <a:lvl5pPr marL="2057400" indent="-228600">
              <a:defRPr kumimoji="1" sz="2400">
                <a:solidFill>
                  <a:schemeClr val="tx1"/>
                </a:solidFill>
                <a:latin typeface="Arial" pitchFamily="34" charset="0"/>
                <a:ea typeface="宋体" pitchFamily="2" charset="-122"/>
              </a:defRPr>
            </a:lvl5pPr>
            <a:lvl6pPr marL="2514600" indent="-228600" defTabSz="904875" fontAlgn="base">
              <a:spcBef>
                <a:spcPct val="0"/>
              </a:spcBef>
              <a:spcAft>
                <a:spcPct val="0"/>
              </a:spcAft>
              <a:defRPr kumimoji="1" sz="2400">
                <a:solidFill>
                  <a:schemeClr val="tx1"/>
                </a:solidFill>
                <a:latin typeface="Arial" pitchFamily="34" charset="0"/>
                <a:ea typeface="宋体" pitchFamily="2" charset="-122"/>
              </a:defRPr>
            </a:lvl6pPr>
            <a:lvl7pPr marL="2971800" indent="-228600" defTabSz="904875" fontAlgn="base">
              <a:spcBef>
                <a:spcPct val="0"/>
              </a:spcBef>
              <a:spcAft>
                <a:spcPct val="0"/>
              </a:spcAft>
              <a:defRPr kumimoji="1" sz="2400">
                <a:solidFill>
                  <a:schemeClr val="tx1"/>
                </a:solidFill>
                <a:latin typeface="Arial" pitchFamily="34" charset="0"/>
                <a:ea typeface="宋体" pitchFamily="2" charset="-122"/>
              </a:defRPr>
            </a:lvl7pPr>
            <a:lvl8pPr marL="3429000" indent="-228600" defTabSz="904875" fontAlgn="base">
              <a:spcBef>
                <a:spcPct val="0"/>
              </a:spcBef>
              <a:spcAft>
                <a:spcPct val="0"/>
              </a:spcAft>
              <a:defRPr kumimoji="1" sz="2400">
                <a:solidFill>
                  <a:schemeClr val="tx1"/>
                </a:solidFill>
                <a:latin typeface="Arial" pitchFamily="34" charset="0"/>
                <a:ea typeface="宋体" pitchFamily="2" charset="-122"/>
              </a:defRPr>
            </a:lvl8pPr>
            <a:lvl9pPr marL="3886200" indent="-228600" defTabSz="904875" fontAlgn="base">
              <a:spcBef>
                <a:spcPct val="0"/>
              </a:spcBef>
              <a:spcAft>
                <a:spcPct val="0"/>
              </a:spcAft>
              <a:defRPr kumimoji="1" sz="2400">
                <a:solidFill>
                  <a:schemeClr val="tx1"/>
                </a:solidFill>
                <a:latin typeface="Arial" pitchFamily="34" charset="0"/>
                <a:ea typeface="宋体" pitchFamily="2" charset="-122"/>
              </a:defRPr>
            </a:lvl9pPr>
          </a:lstStyle>
          <a:p>
            <a:pPr>
              <a:spcBef>
                <a:spcPct val="30000"/>
              </a:spcBef>
              <a:buClr>
                <a:schemeClr val="hlink"/>
              </a:buClr>
              <a:buSzPct val="80000"/>
            </a:pPr>
            <a:r>
              <a:rPr kumimoji="0" lang="en-US" altLang="zh-CN" sz="3200" b="1" dirty="0" smtClean="0">
                <a:solidFill>
                  <a:srgbClr val="0000FF"/>
                </a:solidFill>
                <a:latin typeface="Times New Roman" pitchFamily="18" charset="0"/>
              </a:rPr>
              <a:t>The accuracy of initial field could help improve the forecast skill of EP- and CP-El Nino events.</a:t>
            </a:r>
            <a:endParaRPr kumimoji="0" lang="en-US" altLang="zh-CN" sz="2800" b="1" dirty="0">
              <a:solidFill>
                <a:srgbClr val="0000FF"/>
              </a:solidFill>
              <a:latin typeface="Calibri" pitchFamily="34"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250853" y="-13468"/>
            <a:ext cx="321346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04875">
              <a:defRPr kumimoji="1" sz="3600">
                <a:solidFill>
                  <a:srgbClr val="FFFF00"/>
                </a:solidFill>
                <a:latin typeface="Times New Roman" pitchFamily="18" charset="0"/>
                <a:ea typeface="宋体" pitchFamily="2" charset="-122"/>
              </a:defRPr>
            </a:lvl1pPr>
            <a:lvl2pPr marL="742950" indent="-285750" defTabSz="904875">
              <a:defRPr kumimoji="1" sz="3600">
                <a:solidFill>
                  <a:srgbClr val="FFFF00"/>
                </a:solidFill>
                <a:latin typeface="Times New Roman" pitchFamily="18" charset="0"/>
                <a:ea typeface="宋体" pitchFamily="2" charset="-122"/>
              </a:defRPr>
            </a:lvl2pPr>
            <a:lvl3pPr marL="1143000" indent="-228600" defTabSz="904875">
              <a:defRPr kumimoji="1" sz="3600">
                <a:solidFill>
                  <a:srgbClr val="FFFF00"/>
                </a:solidFill>
                <a:latin typeface="Times New Roman" pitchFamily="18" charset="0"/>
                <a:ea typeface="宋体" pitchFamily="2" charset="-122"/>
              </a:defRPr>
            </a:lvl3pPr>
            <a:lvl4pPr marL="1600200" indent="-228600" defTabSz="904875">
              <a:defRPr kumimoji="1" sz="3600">
                <a:solidFill>
                  <a:srgbClr val="FFFF00"/>
                </a:solidFill>
                <a:latin typeface="Times New Roman" pitchFamily="18" charset="0"/>
                <a:ea typeface="宋体" pitchFamily="2" charset="-122"/>
              </a:defRPr>
            </a:lvl4pPr>
            <a:lvl5pPr marL="2057400" indent="-228600" defTabSz="904875">
              <a:defRPr kumimoji="1" sz="3600">
                <a:solidFill>
                  <a:srgbClr val="FFFF00"/>
                </a:solidFill>
                <a:latin typeface="Times New Roman" pitchFamily="18" charset="0"/>
                <a:ea typeface="宋体" pitchFamily="2" charset="-122"/>
              </a:defRPr>
            </a:lvl5pPr>
            <a:lvl6pPr marL="2514600" indent="-228600" defTabSz="904875" eaLnBrk="0" fontAlgn="base" hangingPunct="0">
              <a:spcBef>
                <a:spcPct val="0"/>
              </a:spcBef>
              <a:spcAft>
                <a:spcPct val="0"/>
              </a:spcAft>
              <a:defRPr kumimoji="1" sz="3600">
                <a:solidFill>
                  <a:srgbClr val="FFFF00"/>
                </a:solidFill>
                <a:latin typeface="Times New Roman" pitchFamily="18" charset="0"/>
                <a:ea typeface="宋体" pitchFamily="2" charset="-122"/>
              </a:defRPr>
            </a:lvl6pPr>
            <a:lvl7pPr marL="2971800" indent="-228600" defTabSz="904875" eaLnBrk="0" fontAlgn="base" hangingPunct="0">
              <a:spcBef>
                <a:spcPct val="0"/>
              </a:spcBef>
              <a:spcAft>
                <a:spcPct val="0"/>
              </a:spcAft>
              <a:defRPr kumimoji="1" sz="3600">
                <a:solidFill>
                  <a:srgbClr val="FFFF00"/>
                </a:solidFill>
                <a:latin typeface="Times New Roman" pitchFamily="18" charset="0"/>
                <a:ea typeface="宋体" pitchFamily="2" charset="-122"/>
              </a:defRPr>
            </a:lvl7pPr>
            <a:lvl8pPr marL="3429000" indent="-228600" defTabSz="904875" eaLnBrk="0" fontAlgn="base" hangingPunct="0">
              <a:spcBef>
                <a:spcPct val="0"/>
              </a:spcBef>
              <a:spcAft>
                <a:spcPct val="0"/>
              </a:spcAft>
              <a:defRPr kumimoji="1" sz="3600">
                <a:solidFill>
                  <a:srgbClr val="FFFF00"/>
                </a:solidFill>
                <a:latin typeface="Times New Roman" pitchFamily="18" charset="0"/>
                <a:ea typeface="宋体" pitchFamily="2" charset="-122"/>
              </a:defRPr>
            </a:lvl8pPr>
            <a:lvl9pPr marL="3886200" indent="-228600" defTabSz="904875" eaLnBrk="0" fontAlgn="base" hangingPunct="0">
              <a:spcBef>
                <a:spcPct val="0"/>
              </a:spcBef>
              <a:spcAft>
                <a:spcPct val="0"/>
              </a:spcAft>
              <a:defRPr kumimoji="1" sz="3600">
                <a:solidFill>
                  <a:srgbClr val="FFFF00"/>
                </a:solidFill>
                <a:latin typeface="Times New Roman" pitchFamily="18" charset="0"/>
                <a:ea typeface="宋体" pitchFamily="2" charset="-122"/>
              </a:defRPr>
            </a:lvl9pPr>
          </a:lstStyle>
          <a:p>
            <a:pPr algn="ctr" eaLnBrk="1" hangingPunct="1"/>
            <a:r>
              <a:rPr kumimoji="0" lang="en-US" altLang="zh-CN" sz="2800" b="1" dirty="0" smtClean="0">
                <a:solidFill>
                  <a:schemeClr val="bg1"/>
                </a:solidFill>
                <a:ea typeface="黑体" pitchFamily="2" charset="-122"/>
              </a:rPr>
              <a:t>Target </a:t>
            </a:r>
            <a:r>
              <a:rPr kumimoji="0" lang="en-US" altLang="zh-CN" sz="2800" b="1" dirty="0">
                <a:solidFill>
                  <a:schemeClr val="bg1"/>
                </a:solidFill>
                <a:ea typeface="黑体" pitchFamily="2" charset="-122"/>
              </a:rPr>
              <a:t>observations</a:t>
            </a:r>
          </a:p>
          <a:p>
            <a:pPr algn="ctr" eaLnBrk="1" hangingPunct="1"/>
            <a:r>
              <a:rPr kumimoji="0" lang="zh-CN" altLang="en-US" sz="1600" b="1" i="1" dirty="0">
                <a:solidFill>
                  <a:schemeClr val="bg1"/>
                </a:solidFill>
                <a:ea typeface="黑体" pitchFamily="2" charset="-122"/>
              </a:rPr>
              <a:t>（</a:t>
            </a:r>
            <a:r>
              <a:rPr kumimoji="0" lang="en-US" altLang="zh-CN" sz="1600" b="1" i="1" dirty="0">
                <a:solidFill>
                  <a:schemeClr val="bg1"/>
                </a:solidFill>
                <a:cs typeface="Times New Roman" pitchFamily="18" charset="0"/>
              </a:rPr>
              <a:t>Snyder, 1996</a:t>
            </a:r>
            <a:r>
              <a:rPr kumimoji="0" lang="zh-CN" altLang="en-US" sz="1600" b="1" i="1" dirty="0">
                <a:solidFill>
                  <a:schemeClr val="bg1"/>
                </a:solidFill>
                <a:ea typeface="黑体" pitchFamily="2" charset="-122"/>
              </a:rPr>
              <a:t>）</a:t>
            </a:r>
          </a:p>
        </p:txBody>
      </p:sp>
      <p:sp>
        <p:nvSpPr>
          <p:cNvPr id="5" name="Text Box 21"/>
          <p:cNvSpPr txBox="1">
            <a:spLocks noChangeArrowheads="1"/>
          </p:cNvSpPr>
          <p:nvPr/>
        </p:nvSpPr>
        <p:spPr bwMode="auto">
          <a:xfrm>
            <a:off x="825698" y="3937509"/>
            <a:ext cx="578922" cy="475037"/>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kumimoji="1" sz="3600">
                <a:solidFill>
                  <a:srgbClr val="FFFF00"/>
                </a:solidFill>
                <a:latin typeface="Times New Roman" pitchFamily="18" charset="0"/>
                <a:ea typeface="宋体" pitchFamily="2" charset="-122"/>
              </a:defRPr>
            </a:lvl1pPr>
            <a:lvl2pPr marL="742950" indent="-285750" defTabSz="904875">
              <a:defRPr kumimoji="1" sz="3600">
                <a:solidFill>
                  <a:srgbClr val="FFFF00"/>
                </a:solidFill>
                <a:latin typeface="Times New Roman" pitchFamily="18" charset="0"/>
                <a:ea typeface="宋体" pitchFamily="2" charset="-122"/>
              </a:defRPr>
            </a:lvl2pPr>
            <a:lvl3pPr marL="1143000" indent="-228600" defTabSz="904875">
              <a:defRPr kumimoji="1" sz="3600">
                <a:solidFill>
                  <a:srgbClr val="FFFF00"/>
                </a:solidFill>
                <a:latin typeface="Times New Roman" pitchFamily="18" charset="0"/>
                <a:ea typeface="宋体" pitchFamily="2" charset="-122"/>
              </a:defRPr>
            </a:lvl3pPr>
            <a:lvl4pPr marL="1600200" indent="-228600" defTabSz="904875">
              <a:defRPr kumimoji="1" sz="3600">
                <a:solidFill>
                  <a:srgbClr val="FFFF00"/>
                </a:solidFill>
                <a:latin typeface="Times New Roman" pitchFamily="18" charset="0"/>
                <a:ea typeface="宋体" pitchFamily="2" charset="-122"/>
              </a:defRPr>
            </a:lvl4pPr>
            <a:lvl5pPr marL="2057400" indent="-228600" defTabSz="904875">
              <a:defRPr kumimoji="1" sz="3600">
                <a:solidFill>
                  <a:srgbClr val="FFFF00"/>
                </a:solidFill>
                <a:latin typeface="Times New Roman" pitchFamily="18" charset="0"/>
                <a:ea typeface="宋体" pitchFamily="2" charset="-122"/>
              </a:defRPr>
            </a:lvl5pPr>
            <a:lvl6pPr marL="2514600" indent="-228600" defTabSz="904875" eaLnBrk="0" fontAlgn="base" hangingPunct="0">
              <a:spcBef>
                <a:spcPct val="0"/>
              </a:spcBef>
              <a:spcAft>
                <a:spcPct val="0"/>
              </a:spcAft>
              <a:defRPr kumimoji="1" sz="3600">
                <a:solidFill>
                  <a:srgbClr val="FFFF00"/>
                </a:solidFill>
                <a:latin typeface="Times New Roman" pitchFamily="18" charset="0"/>
                <a:ea typeface="宋体" pitchFamily="2" charset="-122"/>
              </a:defRPr>
            </a:lvl6pPr>
            <a:lvl7pPr marL="2971800" indent="-228600" defTabSz="904875" eaLnBrk="0" fontAlgn="base" hangingPunct="0">
              <a:spcBef>
                <a:spcPct val="0"/>
              </a:spcBef>
              <a:spcAft>
                <a:spcPct val="0"/>
              </a:spcAft>
              <a:defRPr kumimoji="1" sz="3600">
                <a:solidFill>
                  <a:srgbClr val="FFFF00"/>
                </a:solidFill>
                <a:latin typeface="Times New Roman" pitchFamily="18" charset="0"/>
                <a:ea typeface="宋体" pitchFamily="2" charset="-122"/>
              </a:defRPr>
            </a:lvl7pPr>
            <a:lvl8pPr marL="3429000" indent="-228600" defTabSz="904875" eaLnBrk="0" fontAlgn="base" hangingPunct="0">
              <a:spcBef>
                <a:spcPct val="0"/>
              </a:spcBef>
              <a:spcAft>
                <a:spcPct val="0"/>
              </a:spcAft>
              <a:defRPr kumimoji="1" sz="3600">
                <a:solidFill>
                  <a:srgbClr val="FFFF00"/>
                </a:solidFill>
                <a:latin typeface="Times New Roman" pitchFamily="18" charset="0"/>
                <a:ea typeface="宋体" pitchFamily="2" charset="-122"/>
              </a:defRPr>
            </a:lvl8pPr>
            <a:lvl9pPr marL="3886200" indent="-228600" defTabSz="904875" eaLnBrk="0" fontAlgn="base" hangingPunct="0">
              <a:spcBef>
                <a:spcPct val="0"/>
              </a:spcBef>
              <a:spcAft>
                <a:spcPct val="0"/>
              </a:spcAft>
              <a:defRPr kumimoji="1" sz="3600">
                <a:solidFill>
                  <a:srgbClr val="FFFF00"/>
                </a:solidFill>
                <a:latin typeface="Times New Roman" pitchFamily="18" charset="0"/>
                <a:ea typeface="宋体" pitchFamily="2" charset="-122"/>
              </a:defRPr>
            </a:lvl9pPr>
          </a:lstStyle>
          <a:p>
            <a:pPr algn="just" eaLnBrk="1" hangingPunct="1"/>
            <a:r>
              <a:rPr kumimoji="0" lang="en-US" altLang="zh-CN" sz="2800" b="1" dirty="0">
                <a:solidFill>
                  <a:srgbClr val="0841F8"/>
                </a:solidFill>
                <a:ea typeface="黑体" pitchFamily="2" charset="-122"/>
                <a:cs typeface="Times New Roman" panose="02020603050405020304" pitchFamily="18" charset="0"/>
              </a:rPr>
              <a:t>t</a:t>
            </a:r>
            <a:r>
              <a:rPr kumimoji="0" lang="en-US" altLang="zh-CN" sz="2800" b="1" baseline="-25000" dirty="0">
                <a:solidFill>
                  <a:srgbClr val="0841F8"/>
                </a:solidFill>
                <a:ea typeface="黑体" pitchFamily="2" charset="-122"/>
                <a:cs typeface="Times New Roman" panose="02020603050405020304" pitchFamily="18" charset="0"/>
              </a:rPr>
              <a:t>d</a:t>
            </a:r>
            <a:endParaRPr kumimoji="0" lang="en-US" altLang="zh-CN" sz="2800" dirty="0">
              <a:solidFill>
                <a:srgbClr val="0841F8"/>
              </a:solidFill>
              <a:ea typeface="黑体" pitchFamily="2" charset="-122"/>
              <a:cs typeface="Times New Roman" panose="02020603050405020304" pitchFamily="18" charset="0"/>
            </a:endParaRPr>
          </a:p>
        </p:txBody>
      </p:sp>
      <p:sp>
        <p:nvSpPr>
          <p:cNvPr id="6" name="Text Box 26"/>
          <p:cNvSpPr txBox="1">
            <a:spLocks noChangeArrowheads="1"/>
          </p:cNvSpPr>
          <p:nvPr/>
        </p:nvSpPr>
        <p:spPr bwMode="auto">
          <a:xfrm>
            <a:off x="3008719" y="3937509"/>
            <a:ext cx="702134" cy="49087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kumimoji="1" sz="3600">
                <a:solidFill>
                  <a:srgbClr val="FFFF00"/>
                </a:solidFill>
                <a:latin typeface="Times New Roman" pitchFamily="18" charset="0"/>
                <a:ea typeface="宋体" pitchFamily="2" charset="-122"/>
              </a:defRPr>
            </a:lvl1pPr>
            <a:lvl2pPr marL="742950" indent="-285750" defTabSz="904875">
              <a:defRPr kumimoji="1" sz="3600">
                <a:solidFill>
                  <a:srgbClr val="FFFF00"/>
                </a:solidFill>
                <a:latin typeface="Times New Roman" pitchFamily="18" charset="0"/>
                <a:ea typeface="宋体" pitchFamily="2" charset="-122"/>
              </a:defRPr>
            </a:lvl2pPr>
            <a:lvl3pPr marL="1143000" indent="-228600" defTabSz="904875">
              <a:defRPr kumimoji="1" sz="3600">
                <a:solidFill>
                  <a:srgbClr val="FFFF00"/>
                </a:solidFill>
                <a:latin typeface="Times New Roman" pitchFamily="18" charset="0"/>
                <a:ea typeface="宋体" pitchFamily="2" charset="-122"/>
              </a:defRPr>
            </a:lvl3pPr>
            <a:lvl4pPr marL="1600200" indent="-228600" defTabSz="904875">
              <a:defRPr kumimoji="1" sz="3600">
                <a:solidFill>
                  <a:srgbClr val="FFFF00"/>
                </a:solidFill>
                <a:latin typeface="Times New Roman" pitchFamily="18" charset="0"/>
                <a:ea typeface="宋体" pitchFamily="2" charset="-122"/>
              </a:defRPr>
            </a:lvl4pPr>
            <a:lvl5pPr marL="2057400" indent="-228600" defTabSz="904875">
              <a:defRPr kumimoji="1" sz="3600">
                <a:solidFill>
                  <a:srgbClr val="FFFF00"/>
                </a:solidFill>
                <a:latin typeface="Times New Roman" pitchFamily="18" charset="0"/>
                <a:ea typeface="宋体" pitchFamily="2" charset="-122"/>
              </a:defRPr>
            </a:lvl5pPr>
            <a:lvl6pPr marL="2514600" indent="-228600" defTabSz="904875" eaLnBrk="0" fontAlgn="base" hangingPunct="0">
              <a:spcBef>
                <a:spcPct val="0"/>
              </a:spcBef>
              <a:spcAft>
                <a:spcPct val="0"/>
              </a:spcAft>
              <a:defRPr kumimoji="1" sz="3600">
                <a:solidFill>
                  <a:srgbClr val="FFFF00"/>
                </a:solidFill>
                <a:latin typeface="Times New Roman" pitchFamily="18" charset="0"/>
                <a:ea typeface="宋体" pitchFamily="2" charset="-122"/>
              </a:defRPr>
            </a:lvl6pPr>
            <a:lvl7pPr marL="2971800" indent="-228600" defTabSz="904875" eaLnBrk="0" fontAlgn="base" hangingPunct="0">
              <a:spcBef>
                <a:spcPct val="0"/>
              </a:spcBef>
              <a:spcAft>
                <a:spcPct val="0"/>
              </a:spcAft>
              <a:defRPr kumimoji="1" sz="3600">
                <a:solidFill>
                  <a:srgbClr val="FFFF00"/>
                </a:solidFill>
                <a:latin typeface="Times New Roman" pitchFamily="18" charset="0"/>
                <a:ea typeface="宋体" pitchFamily="2" charset="-122"/>
              </a:defRPr>
            </a:lvl7pPr>
            <a:lvl8pPr marL="3429000" indent="-228600" defTabSz="904875" eaLnBrk="0" fontAlgn="base" hangingPunct="0">
              <a:spcBef>
                <a:spcPct val="0"/>
              </a:spcBef>
              <a:spcAft>
                <a:spcPct val="0"/>
              </a:spcAft>
              <a:defRPr kumimoji="1" sz="3600">
                <a:solidFill>
                  <a:srgbClr val="FFFF00"/>
                </a:solidFill>
                <a:latin typeface="Times New Roman" pitchFamily="18" charset="0"/>
                <a:ea typeface="宋体" pitchFamily="2" charset="-122"/>
              </a:defRPr>
            </a:lvl8pPr>
            <a:lvl9pPr marL="3886200" indent="-228600" defTabSz="904875" eaLnBrk="0" fontAlgn="base" hangingPunct="0">
              <a:spcBef>
                <a:spcPct val="0"/>
              </a:spcBef>
              <a:spcAft>
                <a:spcPct val="0"/>
              </a:spcAft>
              <a:defRPr kumimoji="1" sz="3600">
                <a:solidFill>
                  <a:srgbClr val="FFFF00"/>
                </a:solidFill>
                <a:latin typeface="Times New Roman" pitchFamily="18" charset="0"/>
                <a:ea typeface="宋体" pitchFamily="2" charset="-122"/>
              </a:defRPr>
            </a:lvl9pPr>
          </a:lstStyle>
          <a:p>
            <a:pPr algn="just" eaLnBrk="1" hangingPunct="1"/>
            <a:r>
              <a:rPr kumimoji="0" lang="en-US" altLang="zh-CN" sz="2800" b="1" dirty="0">
                <a:solidFill>
                  <a:srgbClr val="0841F8"/>
                </a:solidFill>
                <a:ea typeface="黑体" pitchFamily="2" charset="-122"/>
                <a:cs typeface="Times New Roman" panose="02020603050405020304" pitchFamily="18" charset="0"/>
              </a:rPr>
              <a:t>t</a:t>
            </a:r>
            <a:r>
              <a:rPr kumimoji="0" lang="en-US" altLang="zh-CN" sz="2800" b="1" baseline="-25000" dirty="0">
                <a:solidFill>
                  <a:srgbClr val="0841F8"/>
                </a:solidFill>
                <a:ea typeface="黑体" pitchFamily="2" charset="-122"/>
                <a:cs typeface="Times New Roman" panose="02020603050405020304" pitchFamily="18" charset="0"/>
              </a:rPr>
              <a:t>o</a:t>
            </a:r>
            <a:endParaRPr kumimoji="0" lang="en-US" altLang="zh-CN" sz="2800" b="1" dirty="0">
              <a:solidFill>
                <a:srgbClr val="0841F8"/>
              </a:solidFill>
              <a:ea typeface="黑体" pitchFamily="2" charset="-122"/>
              <a:cs typeface="Times New Roman" panose="02020603050405020304" pitchFamily="18" charset="0"/>
            </a:endParaRPr>
          </a:p>
        </p:txBody>
      </p:sp>
      <p:sp>
        <p:nvSpPr>
          <p:cNvPr id="7" name="Text Box 27"/>
          <p:cNvSpPr txBox="1">
            <a:spLocks noChangeArrowheads="1"/>
          </p:cNvSpPr>
          <p:nvPr/>
        </p:nvSpPr>
        <p:spPr bwMode="auto">
          <a:xfrm>
            <a:off x="7606503" y="3979471"/>
            <a:ext cx="803403" cy="39111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kumimoji="1" sz="3600">
                <a:solidFill>
                  <a:srgbClr val="FFFF00"/>
                </a:solidFill>
                <a:latin typeface="Times New Roman" pitchFamily="18" charset="0"/>
                <a:ea typeface="宋体" pitchFamily="2" charset="-122"/>
              </a:defRPr>
            </a:lvl1pPr>
            <a:lvl2pPr marL="742950" indent="-285750" defTabSz="904875">
              <a:defRPr kumimoji="1" sz="3600">
                <a:solidFill>
                  <a:srgbClr val="FFFF00"/>
                </a:solidFill>
                <a:latin typeface="Times New Roman" pitchFamily="18" charset="0"/>
                <a:ea typeface="宋体" pitchFamily="2" charset="-122"/>
              </a:defRPr>
            </a:lvl2pPr>
            <a:lvl3pPr marL="1143000" indent="-228600" defTabSz="904875">
              <a:defRPr kumimoji="1" sz="3600">
                <a:solidFill>
                  <a:srgbClr val="FFFF00"/>
                </a:solidFill>
                <a:latin typeface="Times New Roman" pitchFamily="18" charset="0"/>
                <a:ea typeface="宋体" pitchFamily="2" charset="-122"/>
              </a:defRPr>
            </a:lvl3pPr>
            <a:lvl4pPr marL="1600200" indent="-228600" defTabSz="904875">
              <a:defRPr kumimoji="1" sz="3600">
                <a:solidFill>
                  <a:srgbClr val="FFFF00"/>
                </a:solidFill>
                <a:latin typeface="Times New Roman" pitchFamily="18" charset="0"/>
                <a:ea typeface="宋体" pitchFamily="2" charset="-122"/>
              </a:defRPr>
            </a:lvl4pPr>
            <a:lvl5pPr marL="2057400" indent="-228600" defTabSz="904875">
              <a:defRPr kumimoji="1" sz="3600">
                <a:solidFill>
                  <a:srgbClr val="FFFF00"/>
                </a:solidFill>
                <a:latin typeface="Times New Roman" pitchFamily="18" charset="0"/>
                <a:ea typeface="宋体" pitchFamily="2" charset="-122"/>
              </a:defRPr>
            </a:lvl5pPr>
            <a:lvl6pPr marL="2514600" indent="-228600" defTabSz="904875" eaLnBrk="0" fontAlgn="base" hangingPunct="0">
              <a:spcBef>
                <a:spcPct val="0"/>
              </a:spcBef>
              <a:spcAft>
                <a:spcPct val="0"/>
              </a:spcAft>
              <a:defRPr kumimoji="1" sz="3600">
                <a:solidFill>
                  <a:srgbClr val="FFFF00"/>
                </a:solidFill>
                <a:latin typeface="Times New Roman" pitchFamily="18" charset="0"/>
                <a:ea typeface="宋体" pitchFamily="2" charset="-122"/>
              </a:defRPr>
            </a:lvl6pPr>
            <a:lvl7pPr marL="2971800" indent="-228600" defTabSz="904875" eaLnBrk="0" fontAlgn="base" hangingPunct="0">
              <a:spcBef>
                <a:spcPct val="0"/>
              </a:spcBef>
              <a:spcAft>
                <a:spcPct val="0"/>
              </a:spcAft>
              <a:defRPr kumimoji="1" sz="3600">
                <a:solidFill>
                  <a:srgbClr val="FFFF00"/>
                </a:solidFill>
                <a:latin typeface="Times New Roman" pitchFamily="18" charset="0"/>
                <a:ea typeface="宋体" pitchFamily="2" charset="-122"/>
              </a:defRPr>
            </a:lvl7pPr>
            <a:lvl8pPr marL="3429000" indent="-228600" defTabSz="904875" eaLnBrk="0" fontAlgn="base" hangingPunct="0">
              <a:spcBef>
                <a:spcPct val="0"/>
              </a:spcBef>
              <a:spcAft>
                <a:spcPct val="0"/>
              </a:spcAft>
              <a:defRPr kumimoji="1" sz="3600">
                <a:solidFill>
                  <a:srgbClr val="FFFF00"/>
                </a:solidFill>
                <a:latin typeface="Times New Roman" pitchFamily="18" charset="0"/>
                <a:ea typeface="宋体" pitchFamily="2" charset="-122"/>
              </a:defRPr>
            </a:lvl8pPr>
            <a:lvl9pPr marL="3886200" indent="-228600" defTabSz="904875" eaLnBrk="0" fontAlgn="base" hangingPunct="0">
              <a:spcBef>
                <a:spcPct val="0"/>
              </a:spcBef>
              <a:spcAft>
                <a:spcPct val="0"/>
              </a:spcAft>
              <a:defRPr kumimoji="1" sz="3600">
                <a:solidFill>
                  <a:srgbClr val="FFFF00"/>
                </a:solidFill>
                <a:latin typeface="Times New Roman" pitchFamily="18" charset="0"/>
                <a:ea typeface="宋体" pitchFamily="2" charset="-122"/>
              </a:defRPr>
            </a:lvl9pPr>
          </a:lstStyle>
          <a:p>
            <a:pPr algn="just" eaLnBrk="1" hangingPunct="1"/>
            <a:r>
              <a:rPr kumimoji="0" lang="en-US" altLang="zh-CN" sz="2800" b="1" dirty="0" err="1">
                <a:solidFill>
                  <a:srgbClr val="0841F8"/>
                </a:solidFill>
                <a:ea typeface="黑体" pitchFamily="2" charset="-122"/>
                <a:cs typeface="Times New Roman" panose="02020603050405020304" pitchFamily="18" charset="0"/>
              </a:rPr>
              <a:t>t</a:t>
            </a:r>
            <a:r>
              <a:rPr kumimoji="0" lang="en-US" altLang="zh-CN" sz="2800" b="1" baseline="-25000" dirty="0" err="1">
                <a:solidFill>
                  <a:srgbClr val="0841F8"/>
                </a:solidFill>
                <a:ea typeface="黑体" pitchFamily="2" charset="-122"/>
                <a:cs typeface="Times New Roman" panose="02020603050405020304" pitchFamily="18" charset="0"/>
              </a:rPr>
              <a:t>v</a:t>
            </a:r>
            <a:endParaRPr kumimoji="0" lang="en-US" altLang="zh-CN" sz="2800" b="1" baseline="-25000" dirty="0">
              <a:solidFill>
                <a:srgbClr val="0841F8"/>
              </a:solidFill>
              <a:ea typeface="黑体" pitchFamily="2" charset="-122"/>
              <a:cs typeface="Times New Roman" panose="02020603050405020304" pitchFamily="18" charset="0"/>
            </a:endParaRPr>
          </a:p>
        </p:txBody>
      </p:sp>
      <p:sp>
        <p:nvSpPr>
          <p:cNvPr id="8" name="Cloud"/>
          <p:cNvSpPr>
            <a:spLocks noChangeAspect="1" noEditPoints="1" noChangeArrowheads="1"/>
          </p:cNvSpPr>
          <p:nvPr/>
        </p:nvSpPr>
        <p:spPr bwMode="auto">
          <a:xfrm>
            <a:off x="1645230" y="2048295"/>
            <a:ext cx="2960438" cy="1309520"/>
          </a:xfrm>
          <a:custGeom>
            <a:avLst/>
            <a:gdLst>
              <a:gd name="T0" fmla="*/ 1113403 w 21600"/>
              <a:gd name="T1" fmla="*/ 39898393 h 21600"/>
              <a:gd name="T2" fmla="*/ 179474625 w 21600"/>
              <a:gd name="T3" fmla="*/ 79711753 h 21600"/>
              <a:gd name="T4" fmla="*/ 358650048 w 21600"/>
              <a:gd name="T5" fmla="*/ 39898393 h 21600"/>
              <a:gd name="T6" fmla="*/ 179474625 w 21600"/>
              <a:gd name="T7" fmla="*/ 456244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0000"/>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lgn="ctr" defTabSz="904875" eaLnBrk="1" hangingPunct="1">
              <a:defRPr/>
            </a:pPr>
            <a:r>
              <a:rPr kumimoji="0" lang="en-US" altLang="zh-CN" sz="3200" b="1" dirty="0">
                <a:solidFill>
                  <a:srgbClr val="FFFF00"/>
                </a:solidFill>
                <a:latin typeface="Times New Roman" panose="02020603050405020304" pitchFamily="18" charset="0"/>
                <a:ea typeface="黑体" pitchFamily="2" charset="-122"/>
                <a:cs typeface="Times New Roman" panose="02020603050405020304" pitchFamily="18" charset="0"/>
              </a:rPr>
              <a:t>Sensitive areas</a:t>
            </a:r>
            <a:endParaRPr kumimoji="0" lang="zh-CN" altLang="en-US" sz="3200" b="1" dirty="0">
              <a:solidFill>
                <a:srgbClr val="FFFF00"/>
              </a:solidFill>
              <a:latin typeface="Times New Roman" panose="02020603050405020304" pitchFamily="18" charset="0"/>
              <a:ea typeface="黑体" pitchFamily="2" charset="-122"/>
              <a:cs typeface="Times New Roman" panose="02020603050405020304" pitchFamily="18" charset="0"/>
            </a:endParaRPr>
          </a:p>
        </p:txBody>
      </p:sp>
      <p:sp>
        <p:nvSpPr>
          <p:cNvPr id="9" name="AutoShape 30"/>
          <p:cNvSpPr>
            <a:spLocks noChangeArrowheads="1"/>
          </p:cNvSpPr>
          <p:nvPr/>
        </p:nvSpPr>
        <p:spPr bwMode="auto">
          <a:xfrm>
            <a:off x="4630985" y="2635758"/>
            <a:ext cx="1677694" cy="334109"/>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chemeClr val="tx1"/>
            </a:solidFill>
            <a:miter lim="800000"/>
            <a:headEnd/>
            <a:tailEnd/>
          </a:ln>
        </p:spPr>
        <p:txBody>
          <a:bodyPr wrap="none" anchor="ctr"/>
          <a:lstStyle>
            <a:lvl1pPr>
              <a:defRPr kumimoji="1" sz="3600">
                <a:solidFill>
                  <a:srgbClr val="FFFF00"/>
                </a:solidFill>
                <a:latin typeface="Times New Roman" pitchFamily="18" charset="0"/>
                <a:ea typeface="宋体" pitchFamily="2" charset="-122"/>
              </a:defRPr>
            </a:lvl1pPr>
            <a:lvl2pPr marL="742950" indent="-285750">
              <a:defRPr kumimoji="1" sz="3600">
                <a:solidFill>
                  <a:srgbClr val="FFFF00"/>
                </a:solidFill>
                <a:latin typeface="Times New Roman" pitchFamily="18" charset="0"/>
                <a:ea typeface="宋体" pitchFamily="2" charset="-122"/>
              </a:defRPr>
            </a:lvl2pPr>
            <a:lvl3pPr marL="1143000" indent="-228600">
              <a:defRPr kumimoji="1" sz="3600">
                <a:solidFill>
                  <a:srgbClr val="FFFF00"/>
                </a:solidFill>
                <a:latin typeface="Times New Roman" pitchFamily="18" charset="0"/>
                <a:ea typeface="宋体" pitchFamily="2" charset="-122"/>
              </a:defRPr>
            </a:lvl3pPr>
            <a:lvl4pPr marL="1600200" indent="-228600">
              <a:defRPr kumimoji="1" sz="3600">
                <a:solidFill>
                  <a:srgbClr val="FFFF00"/>
                </a:solidFill>
                <a:latin typeface="Times New Roman" pitchFamily="18" charset="0"/>
                <a:ea typeface="宋体" pitchFamily="2" charset="-122"/>
              </a:defRPr>
            </a:lvl4pPr>
            <a:lvl5pPr marL="2057400" indent="-228600">
              <a:defRPr kumimoji="1" sz="3600">
                <a:solidFill>
                  <a:srgbClr val="FFFF00"/>
                </a:solidFill>
                <a:latin typeface="Times New Roman" pitchFamily="18" charset="0"/>
                <a:ea typeface="宋体" pitchFamily="2" charset="-122"/>
              </a:defRPr>
            </a:lvl5pPr>
            <a:lvl6pPr marL="2514600" indent="-228600" eaLnBrk="0" fontAlgn="base" hangingPunct="0">
              <a:spcBef>
                <a:spcPct val="0"/>
              </a:spcBef>
              <a:spcAft>
                <a:spcPct val="0"/>
              </a:spcAft>
              <a:defRPr kumimoji="1" sz="3600">
                <a:solidFill>
                  <a:srgbClr val="FFFF00"/>
                </a:solidFill>
                <a:latin typeface="Times New Roman" pitchFamily="18" charset="0"/>
                <a:ea typeface="宋体" pitchFamily="2" charset="-122"/>
              </a:defRPr>
            </a:lvl6pPr>
            <a:lvl7pPr marL="2971800" indent="-228600" eaLnBrk="0" fontAlgn="base" hangingPunct="0">
              <a:spcBef>
                <a:spcPct val="0"/>
              </a:spcBef>
              <a:spcAft>
                <a:spcPct val="0"/>
              </a:spcAft>
              <a:defRPr kumimoji="1" sz="3600">
                <a:solidFill>
                  <a:srgbClr val="FFFF00"/>
                </a:solidFill>
                <a:latin typeface="Times New Roman" pitchFamily="18" charset="0"/>
                <a:ea typeface="宋体" pitchFamily="2" charset="-122"/>
              </a:defRPr>
            </a:lvl7pPr>
            <a:lvl8pPr marL="3429000" indent="-228600" eaLnBrk="0" fontAlgn="base" hangingPunct="0">
              <a:spcBef>
                <a:spcPct val="0"/>
              </a:spcBef>
              <a:spcAft>
                <a:spcPct val="0"/>
              </a:spcAft>
              <a:defRPr kumimoji="1" sz="3600">
                <a:solidFill>
                  <a:srgbClr val="FFFF00"/>
                </a:solidFill>
                <a:latin typeface="Times New Roman" pitchFamily="18" charset="0"/>
                <a:ea typeface="宋体" pitchFamily="2" charset="-122"/>
              </a:defRPr>
            </a:lvl8pPr>
            <a:lvl9pPr marL="3886200" indent="-228600" eaLnBrk="0" fontAlgn="base" hangingPunct="0">
              <a:spcBef>
                <a:spcPct val="0"/>
              </a:spcBef>
              <a:spcAft>
                <a:spcPct val="0"/>
              </a:spcAft>
              <a:defRPr kumimoji="1" sz="3600">
                <a:solidFill>
                  <a:srgbClr val="FFFF00"/>
                </a:solidFill>
                <a:latin typeface="Times New Roman" pitchFamily="18" charset="0"/>
                <a:ea typeface="宋体" pitchFamily="2" charset="-122"/>
              </a:defRPr>
            </a:lvl9pPr>
          </a:lstStyle>
          <a:p>
            <a:endParaRPr lang="zh-CN" altLang="en-US"/>
          </a:p>
        </p:txBody>
      </p:sp>
      <p:sp>
        <p:nvSpPr>
          <p:cNvPr id="10" name="Oval 31"/>
          <p:cNvSpPr>
            <a:spLocks noChangeArrowheads="1"/>
          </p:cNvSpPr>
          <p:nvPr/>
        </p:nvSpPr>
        <p:spPr bwMode="auto">
          <a:xfrm>
            <a:off x="6315430" y="1992875"/>
            <a:ext cx="2756213" cy="1509035"/>
          </a:xfrm>
          <a:prstGeom prst="ellipse">
            <a:avLst/>
          </a:prstGeom>
          <a:solidFill>
            <a:srgbClr val="0000FF"/>
          </a:solidFill>
          <a:ln w="9525">
            <a:solidFill>
              <a:schemeClr val="tx1"/>
            </a:solidFill>
            <a:round/>
            <a:headEnd/>
            <a:tailEnd/>
          </a:ln>
        </p:spPr>
        <p:txBody>
          <a:bodyPr wrap="none" anchor="ctr"/>
          <a:lstStyle>
            <a:lvl1pPr defTabSz="904875">
              <a:defRPr kumimoji="1" sz="3600">
                <a:solidFill>
                  <a:srgbClr val="FFFF00"/>
                </a:solidFill>
                <a:latin typeface="Times New Roman" pitchFamily="18" charset="0"/>
                <a:ea typeface="宋体" pitchFamily="2" charset="-122"/>
              </a:defRPr>
            </a:lvl1pPr>
            <a:lvl2pPr marL="742950" indent="-285750" defTabSz="904875">
              <a:defRPr kumimoji="1" sz="3600">
                <a:solidFill>
                  <a:srgbClr val="FFFF00"/>
                </a:solidFill>
                <a:latin typeface="Times New Roman" pitchFamily="18" charset="0"/>
                <a:ea typeface="宋体" pitchFamily="2" charset="-122"/>
              </a:defRPr>
            </a:lvl2pPr>
            <a:lvl3pPr marL="1143000" indent="-228600" defTabSz="904875">
              <a:defRPr kumimoji="1" sz="3600">
                <a:solidFill>
                  <a:srgbClr val="FFFF00"/>
                </a:solidFill>
                <a:latin typeface="Times New Roman" pitchFamily="18" charset="0"/>
                <a:ea typeface="宋体" pitchFamily="2" charset="-122"/>
              </a:defRPr>
            </a:lvl3pPr>
            <a:lvl4pPr marL="1600200" indent="-228600" defTabSz="904875">
              <a:defRPr kumimoji="1" sz="3600">
                <a:solidFill>
                  <a:srgbClr val="FFFF00"/>
                </a:solidFill>
                <a:latin typeface="Times New Roman" pitchFamily="18" charset="0"/>
                <a:ea typeface="宋体" pitchFamily="2" charset="-122"/>
              </a:defRPr>
            </a:lvl4pPr>
            <a:lvl5pPr marL="2057400" indent="-228600" defTabSz="904875">
              <a:defRPr kumimoji="1" sz="3600">
                <a:solidFill>
                  <a:srgbClr val="FFFF00"/>
                </a:solidFill>
                <a:latin typeface="Times New Roman" pitchFamily="18" charset="0"/>
                <a:ea typeface="宋体" pitchFamily="2" charset="-122"/>
              </a:defRPr>
            </a:lvl5pPr>
            <a:lvl6pPr marL="2514600" indent="-228600" defTabSz="904875" eaLnBrk="0" fontAlgn="base" hangingPunct="0">
              <a:spcBef>
                <a:spcPct val="0"/>
              </a:spcBef>
              <a:spcAft>
                <a:spcPct val="0"/>
              </a:spcAft>
              <a:defRPr kumimoji="1" sz="3600">
                <a:solidFill>
                  <a:srgbClr val="FFFF00"/>
                </a:solidFill>
                <a:latin typeface="Times New Roman" pitchFamily="18" charset="0"/>
                <a:ea typeface="宋体" pitchFamily="2" charset="-122"/>
              </a:defRPr>
            </a:lvl6pPr>
            <a:lvl7pPr marL="2971800" indent="-228600" defTabSz="904875" eaLnBrk="0" fontAlgn="base" hangingPunct="0">
              <a:spcBef>
                <a:spcPct val="0"/>
              </a:spcBef>
              <a:spcAft>
                <a:spcPct val="0"/>
              </a:spcAft>
              <a:defRPr kumimoji="1" sz="3600">
                <a:solidFill>
                  <a:srgbClr val="FFFF00"/>
                </a:solidFill>
                <a:latin typeface="Times New Roman" pitchFamily="18" charset="0"/>
                <a:ea typeface="宋体" pitchFamily="2" charset="-122"/>
              </a:defRPr>
            </a:lvl7pPr>
            <a:lvl8pPr marL="3429000" indent="-228600" defTabSz="904875" eaLnBrk="0" fontAlgn="base" hangingPunct="0">
              <a:spcBef>
                <a:spcPct val="0"/>
              </a:spcBef>
              <a:spcAft>
                <a:spcPct val="0"/>
              </a:spcAft>
              <a:defRPr kumimoji="1" sz="3600">
                <a:solidFill>
                  <a:srgbClr val="FFFF00"/>
                </a:solidFill>
                <a:latin typeface="Times New Roman" pitchFamily="18" charset="0"/>
                <a:ea typeface="宋体" pitchFamily="2" charset="-122"/>
              </a:defRPr>
            </a:lvl8pPr>
            <a:lvl9pPr marL="3886200" indent="-228600" defTabSz="904875" eaLnBrk="0" fontAlgn="base" hangingPunct="0">
              <a:spcBef>
                <a:spcPct val="0"/>
              </a:spcBef>
              <a:spcAft>
                <a:spcPct val="0"/>
              </a:spcAft>
              <a:defRPr kumimoji="1" sz="3600">
                <a:solidFill>
                  <a:srgbClr val="FFFF00"/>
                </a:solidFill>
                <a:latin typeface="Times New Roman" pitchFamily="18" charset="0"/>
                <a:ea typeface="宋体" pitchFamily="2" charset="-122"/>
              </a:defRPr>
            </a:lvl9pPr>
          </a:lstStyle>
          <a:p>
            <a:pPr algn="ctr" eaLnBrk="1" hangingPunct="1"/>
            <a:r>
              <a:rPr kumimoji="0" lang="en-US" altLang="zh-CN" sz="3200" b="1">
                <a:solidFill>
                  <a:schemeClr val="bg1"/>
                </a:solidFill>
                <a:ea typeface="黑体" pitchFamily="2" charset="-122"/>
              </a:rPr>
              <a:t>Verification </a:t>
            </a:r>
          </a:p>
          <a:p>
            <a:pPr algn="ctr" eaLnBrk="1" hangingPunct="1"/>
            <a:r>
              <a:rPr kumimoji="0" lang="en-US" altLang="zh-CN" sz="3200" b="1">
                <a:solidFill>
                  <a:schemeClr val="bg1"/>
                </a:solidFill>
                <a:ea typeface="黑体" pitchFamily="2" charset="-122"/>
              </a:rPr>
              <a:t>areas</a:t>
            </a:r>
          </a:p>
        </p:txBody>
      </p:sp>
      <p:sp>
        <p:nvSpPr>
          <p:cNvPr id="11" name="Text Box 32"/>
          <p:cNvSpPr txBox="1">
            <a:spLocks noChangeArrowheads="1"/>
          </p:cNvSpPr>
          <p:nvPr/>
        </p:nvSpPr>
        <p:spPr bwMode="auto">
          <a:xfrm>
            <a:off x="625786" y="1130246"/>
            <a:ext cx="8445857" cy="487705"/>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04875">
              <a:defRPr kumimoji="1" sz="3600">
                <a:solidFill>
                  <a:srgbClr val="FFFF00"/>
                </a:solidFill>
                <a:latin typeface="Times New Roman" pitchFamily="18" charset="0"/>
                <a:ea typeface="宋体" pitchFamily="2" charset="-122"/>
              </a:defRPr>
            </a:lvl1pPr>
            <a:lvl2pPr marL="742950" indent="-285750" defTabSz="904875">
              <a:defRPr kumimoji="1" sz="3600">
                <a:solidFill>
                  <a:srgbClr val="FFFF00"/>
                </a:solidFill>
                <a:latin typeface="Times New Roman" pitchFamily="18" charset="0"/>
                <a:ea typeface="宋体" pitchFamily="2" charset="-122"/>
              </a:defRPr>
            </a:lvl2pPr>
            <a:lvl3pPr marL="1143000" indent="-228600" defTabSz="904875">
              <a:defRPr kumimoji="1" sz="3600">
                <a:solidFill>
                  <a:srgbClr val="FFFF00"/>
                </a:solidFill>
                <a:latin typeface="Times New Roman" pitchFamily="18" charset="0"/>
                <a:ea typeface="宋体" pitchFamily="2" charset="-122"/>
              </a:defRPr>
            </a:lvl3pPr>
            <a:lvl4pPr marL="1600200" indent="-228600" defTabSz="904875">
              <a:defRPr kumimoji="1" sz="3600">
                <a:solidFill>
                  <a:srgbClr val="FFFF00"/>
                </a:solidFill>
                <a:latin typeface="Times New Roman" pitchFamily="18" charset="0"/>
                <a:ea typeface="宋体" pitchFamily="2" charset="-122"/>
              </a:defRPr>
            </a:lvl4pPr>
            <a:lvl5pPr marL="2057400" indent="-228600" defTabSz="904875">
              <a:defRPr kumimoji="1" sz="3600">
                <a:solidFill>
                  <a:srgbClr val="FFFF00"/>
                </a:solidFill>
                <a:latin typeface="Times New Roman" pitchFamily="18" charset="0"/>
                <a:ea typeface="宋体" pitchFamily="2" charset="-122"/>
              </a:defRPr>
            </a:lvl5pPr>
            <a:lvl6pPr marL="2514600" indent="-228600" defTabSz="904875" eaLnBrk="0" fontAlgn="base" hangingPunct="0">
              <a:spcBef>
                <a:spcPct val="0"/>
              </a:spcBef>
              <a:spcAft>
                <a:spcPct val="0"/>
              </a:spcAft>
              <a:defRPr kumimoji="1" sz="3600">
                <a:solidFill>
                  <a:srgbClr val="FFFF00"/>
                </a:solidFill>
                <a:latin typeface="Times New Roman" pitchFamily="18" charset="0"/>
                <a:ea typeface="宋体" pitchFamily="2" charset="-122"/>
              </a:defRPr>
            </a:lvl6pPr>
            <a:lvl7pPr marL="2971800" indent="-228600" defTabSz="904875" eaLnBrk="0" fontAlgn="base" hangingPunct="0">
              <a:spcBef>
                <a:spcPct val="0"/>
              </a:spcBef>
              <a:spcAft>
                <a:spcPct val="0"/>
              </a:spcAft>
              <a:defRPr kumimoji="1" sz="3600">
                <a:solidFill>
                  <a:srgbClr val="FFFF00"/>
                </a:solidFill>
                <a:latin typeface="Times New Roman" pitchFamily="18" charset="0"/>
                <a:ea typeface="宋体" pitchFamily="2" charset="-122"/>
              </a:defRPr>
            </a:lvl7pPr>
            <a:lvl8pPr marL="3429000" indent="-228600" defTabSz="904875" eaLnBrk="0" fontAlgn="base" hangingPunct="0">
              <a:spcBef>
                <a:spcPct val="0"/>
              </a:spcBef>
              <a:spcAft>
                <a:spcPct val="0"/>
              </a:spcAft>
              <a:defRPr kumimoji="1" sz="3600">
                <a:solidFill>
                  <a:srgbClr val="FFFF00"/>
                </a:solidFill>
                <a:latin typeface="Times New Roman" pitchFamily="18" charset="0"/>
                <a:ea typeface="宋体" pitchFamily="2" charset="-122"/>
              </a:defRPr>
            </a:lvl8pPr>
            <a:lvl9pPr marL="3886200" indent="-228600" defTabSz="904875" eaLnBrk="0" fontAlgn="base" hangingPunct="0">
              <a:spcBef>
                <a:spcPct val="0"/>
              </a:spcBef>
              <a:spcAft>
                <a:spcPct val="0"/>
              </a:spcAft>
              <a:defRPr kumimoji="1" sz="3600">
                <a:solidFill>
                  <a:srgbClr val="FFFF00"/>
                </a:solidFill>
                <a:latin typeface="Times New Roman" pitchFamily="18" charset="0"/>
                <a:ea typeface="宋体" pitchFamily="2" charset="-122"/>
              </a:defRPr>
            </a:lvl9pPr>
          </a:lstStyle>
          <a:p>
            <a:pPr eaLnBrk="1" hangingPunct="1"/>
            <a:r>
              <a:rPr kumimoji="0" lang="en-US" altLang="zh-CN" sz="2600" b="1" dirty="0">
                <a:solidFill>
                  <a:schemeClr val="bg1"/>
                </a:solidFill>
                <a:ea typeface="黑体" pitchFamily="2" charset="-122"/>
              </a:rPr>
              <a:t>t</a:t>
            </a:r>
            <a:r>
              <a:rPr kumimoji="0" lang="en-US" altLang="zh-CN" sz="2600" b="1" baseline="-25000" dirty="0">
                <a:solidFill>
                  <a:schemeClr val="bg1"/>
                </a:solidFill>
                <a:ea typeface="黑体" pitchFamily="2" charset="-122"/>
              </a:rPr>
              <a:t>d</a:t>
            </a:r>
            <a:r>
              <a:rPr kumimoji="0" lang="en-US" altLang="zh-CN" sz="2600" b="1" dirty="0">
                <a:solidFill>
                  <a:schemeClr val="bg1"/>
                </a:solidFill>
                <a:ea typeface="黑体" pitchFamily="2" charset="-122"/>
              </a:rPr>
              <a:t>: decision time</a:t>
            </a:r>
            <a:r>
              <a:rPr kumimoji="0" lang="zh-CN" altLang="en-US" sz="2600" b="1" dirty="0">
                <a:solidFill>
                  <a:schemeClr val="bg1"/>
                </a:solidFill>
                <a:ea typeface="黑体" pitchFamily="2" charset="-122"/>
              </a:rPr>
              <a:t>；</a:t>
            </a:r>
            <a:r>
              <a:rPr kumimoji="0" lang="en-US" altLang="zh-CN" sz="2600" b="1" dirty="0">
                <a:solidFill>
                  <a:schemeClr val="bg1"/>
                </a:solidFill>
                <a:ea typeface="黑体" pitchFamily="2" charset="-122"/>
              </a:rPr>
              <a:t>t</a:t>
            </a:r>
            <a:r>
              <a:rPr kumimoji="0" lang="en-US" altLang="zh-CN" sz="2600" b="1" baseline="-25000" dirty="0">
                <a:solidFill>
                  <a:schemeClr val="bg1"/>
                </a:solidFill>
                <a:ea typeface="黑体" pitchFamily="2" charset="-122"/>
              </a:rPr>
              <a:t>o</a:t>
            </a:r>
            <a:r>
              <a:rPr kumimoji="0" lang="en-US" altLang="zh-CN" sz="2600" b="1" dirty="0">
                <a:solidFill>
                  <a:schemeClr val="bg1"/>
                </a:solidFill>
                <a:ea typeface="黑体" pitchFamily="2" charset="-122"/>
              </a:rPr>
              <a:t>: target time</a:t>
            </a:r>
            <a:r>
              <a:rPr kumimoji="0" lang="zh-CN" altLang="en-US" sz="2600" b="1" dirty="0">
                <a:solidFill>
                  <a:schemeClr val="bg1"/>
                </a:solidFill>
                <a:ea typeface="黑体" pitchFamily="2" charset="-122"/>
              </a:rPr>
              <a:t>；</a:t>
            </a:r>
            <a:r>
              <a:rPr kumimoji="0" lang="en-US" altLang="zh-CN" sz="2600" b="1" dirty="0" err="1">
                <a:solidFill>
                  <a:schemeClr val="bg1"/>
                </a:solidFill>
                <a:ea typeface="黑体" pitchFamily="2" charset="-122"/>
              </a:rPr>
              <a:t>t</a:t>
            </a:r>
            <a:r>
              <a:rPr kumimoji="0" lang="en-US" altLang="zh-CN" sz="2600" b="1" baseline="-25000" dirty="0" err="1">
                <a:solidFill>
                  <a:schemeClr val="bg1"/>
                </a:solidFill>
                <a:ea typeface="黑体" pitchFamily="2" charset="-122"/>
              </a:rPr>
              <a:t>v</a:t>
            </a:r>
            <a:r>
              <a:rPr kumimoji="0" lang="en-US" altLang="zh-CN" sz="2600" b="1" dirty="0">
                <a:solidFill>
                  <a:schemeClr val="bg1"/>
                </a:solidFill>
                <a:ea typeface="黑体" pitchFamily="2" charset="-122"/>
              </a:rPr>
              <a:t>: verification time</a:t>
            </a:r>
          </a:p>
        </p:txBody>
      </p:sp>
      <p:sp>
        <p:nvSpPr>
          <p:cNvPr id="12" name="AutoShape 30"/>
          <p:cNvSpPr>
            <a:spLocks noChangeArrowheads="1"/>
          </p:cNvSpPr>
          <p:nvPr/>
        </p:nvSpPr>
        <p:spPr bwMode="auto">
          <a:xfrm>
            <a:off x="661412" y="2592560"/>
            <a:ext cx="907499" cy="334109"/>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chemeClr val="tx1"/>
            </a:solidFill>
            <a:miter lim="800000"/>
            <a:headEnd/>
            <a:tailEnd/>
          </a:ln>
        </p:spPr>
        <p:txBody>
          <a:bodyPr wrap="none" anchor="ctr"/>
          <a:lstStyle>
            <a:lvl1pPr>
              <a:defRPr kumimoji="1" sz="3600">
                <a:solidFill>
                  <a:srgbClr val="FFFF00"/>
                </a:solidFill>
                <a:latin typeface="Times New Roman" pitchFamily="18" charset="0"/>
                <a:ea typeface="宋体" pitchFamily="2" charset="-122"/>
              </a:defRPr>
            </a:lvl1pPr>
            <a:lvl2pPr marL="742950" indent="-285750">
              <a:defRPr kumimoji="1" sz="3600">
                <a:solidFill>
                  <a:srgbClr val="FFFF00"/>
                </a:solidFill>
                <a:latin typeface="Times New Roman" pitchFamily="18" charset="0"/>
                <a:ea typeface="宋体" pitchFamily="2" charset="-122"/>
              </a:defRPr>
            </a:lvl2pPr>
            <a:lvl3pPr marL="1143000" indent="-228600">
              <a:defRPr kumimoji="1" sz="3600">
                <a:solidFill>
                  <a:srgbClr val="FFFF00"/>
                </a:solidFill>
                <a:latin typeface="Times New Roman" pitchFamily="18" charset="0"/>
                <a:ea typeface="宋体" pitchFamily="2" charset="-122"/>
              </a:defRPr>
            </a:lvl3pPr>
            <a:lvl4pPr marL="1600200" indent="-228600">
              <a:defRPr kumimoji="1" sz="3600">
                <a:solidFill>
                  <a:srgbClr val="FFFF00"/>
                </a:solidFill>
                <a:latin typeface="Times New Roman" pitchFamily="18" charset="0"/>
                <a:ea typeface="宋体" pitchFamily="2" charset="-122"/>
              </a:defRPr>
            </a:lvl4pPr>
            <a:lvl5pPr marL="2057400" indent="-228600">
              <a:defRPr kumimoji="1" sz="3600">
                <a:solidFill>
                  <a:srgbClr val="FFFF00"/>
                </a:solidFill>
                <a:latin typeface="Times New Roman" pitchFamily="18" charset="0"/>
                <a:ea typeface="宋体" pitchFamily="2" charset="-122"/>
              </a:defRPr>
            </a:lvl5pPr>
            <a:lvl6pPr marL="2514600" indent="-228600" eaLnBrk="0" fontAlgn="base" hangingPunct="0">
              <a:spcBef>
                <a:spcPct val="0"/>
              </a:spcBef>
              <a:spcAft>
                <a:spcPct val="0"/>
              </a:spcAft>
              <a:defRPr kumimoji="1" sz="3600">
                <a:solidFill>
                  <a:srgbClr val="FFFF00"/>
                </a:solidFill>
                <a:latin typeface="Times New Roman" pitchFamily="18" charset="0"/>
                <a:ea typeface="宋体" pitchFamily="2" charset="-122"/>
              </a:defRPr>
            </a:lvl6pPr>
            <a:lvl7pPr marL="2971800" indent="-228600" eaLnBrk="0" fontAlgn="base" hangingPunct="0">
              <a:spcBef>
                <a:spcPct val="0"/>
              </a:spcBef>
              <a:spcAft>
                <a:spcPct val="0"/>
              </a:spcAft>
              <a:defRPr kumimoji="1" sz="3600">
                <a:solidFill>
                  <a:srgbClr val="FFFF00"/>
                </a:solidFill>
                <a:latin typeface="Times New Roman" pitchFamily="18" charset="0"/>
                <a:ea typeface="宋体" pitchFamily="2" charset="-122"/>
              </a:defRPr>
            </a:lvl7pPr>
            <a:lvl8pPr marL="3429000" indent="-228600" eaLnBrk="0" fontAlgn="base" hangingPunct="0">
              <a:spcBef>
                <a:spcPct val="0"/>
              </a:spcBef>
              <a:spcAft>
                <a:spcPct val="0"/>
              </a:spcAft>
              <a:defRPr kumimoji="1" sz="3600">
                <a:solidFill>
                  <a:srgbClr val="FFFF00"/>
                </a:solidFill>
                <a:latin typeface="Times New Roman" pitchFamily="18" charset="0"/>
                <a:ea typeface="宋体" pitchFamily="2" charset="-122"/>
              </a:defRPr>
            </a:lvl8pPr>
            <a:lvl9pPr marL="3886200" indent="-228600" eaLnBrk="0" fontAlgn="base" hangingPunct="0">
              <a:spcBef>
                <a:spcPct val="0"/>
              </a:spcBef>
              <a:spcAft>
                <a:spcPct val="0"/>
              </a:spcAft>
              <a:defRPr kumimoji="1" sz="3600">
                <a:solidFill>
                  <a:srgbClr val="FFFF00"/>
                </a:solidFill>
                <a:latin typeface="Times New Roman" pitchFamily="18" charset="0"/>
                <a:ea typeface="宋体" pitchFamily="2" charset="-122"/>
              </a:defRPr>
            </a:lvl9pPr>
          </a:lstStyle>
          <a:p>
            <a:endParaRPr lang="zh-CN" altLang="en-US"/>
          </a:p>
        </p:txBody>
      </p:sp>
      <p:sp>
        <p:nvSpPr>
          <p:cNvPr id="13" name="Line 22"/>
          <p:cNvSpPr>
            <a:spLocks noChangeShapeType="1"/>
          </p:cNvSpPr>
          <p:nvPr/>
        </p:nvSpPr>
        <p:spPr bwMode="auto">
          <a:xfrm>
            <a:off x="573649" y="3676956"/>
            <a:ext cx="8890646" cy="0"/>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4" name="Line 23"/>
          <p:cNvSpPr>
            <a:spLocks noChangeShapeType="1"/>
          </p:cNvSpPr>
          <p:nvPr/>
        </p:nvSpPr>
        <p:spPr bwMode="auto">
          <a:xfrm>
            <a:off x="956441" y="3501193"/>
            <a:ext cx="0" cy="28185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 name="Line 24"/>
          <p:cNvSpPr>
            <a:spLocks noChangeShapeType="1"/>
          </p:cNvSpPr>
          <p:nvPr/>
        </p:nvSpPr>
        <p:spPr bwMode="auto">
          <a:xfrm>
            <a:off x="3127086" y="3521777"/>
            <a:ext cx="0" cy="28185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 name="Line 25"/>
          <p:cNvSpPr>
            <a:spLocks noChangeShapeType="1"/>
          </p:cNvSpPr>
          <p:nvPr/>
        </p:nvSpPr>
        <p:spPr bwMode="auto">
          <a:xfrm>
            <a:off x="7788287" y="3521777"/>
            <a:ext cx="0" cy="28185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 name="矩形 1"/>
          <p:cNvSpPr/>
          <p:nvPr/>
        </p:nvSpPr>
        <p:spPr>
          <a:xfrm>
            <a:off x="468437" y="4788421"/>
            <a:ext cx="9145016" cy="1938992"/>
          </a:xfrm>
          <a:prstGeom prst="rect">
            <a:avLst/>
          </a:prstGeom>
        </p:spPr>
        <p:txBody>
          <a:bodyPr wrap="square">
            <a:spAutoFit/>
          </a:bodyPr>
          <a:lstStyle/>
          <a:p>
            <a:pPr defTabSz="914400" fontAlgn="auto">
              <a:spcBef>
                <a:spcPts val="0"/>
              </a:spcBef>
              <a:spcAft>
                <a:spcPts val="0"/>
              </a:spcAft>
              <a:defRPr/>
            </a:pPr>
            <a:r>
              <a:rPr lang="en-US" altLang="zh-CN" sz="2000" b="1" dirty="0"/>
              <a:t>To better predict an event at a future time </a:t>
            </a:r>
            <a:r>
              <a:rPr lang="en-US" altLang="zh-CN" sz="2000" b="1" dirty="0" err="1" smtClean="0"/>
              <a:t>t</a:t>
            </a:r>
            <a:r>
              <a:rPr lang="en-US" altLang="zh-CN" sz="2000" b="1" baseline="-25000" dirty="0" err="1" smtClean="0"/>
              <a:t>v</a:t>
            </a:r>
            <a:r>
              <a:rPr lang="en-US" altLang="zh-CN" sz="2000" b="1" dirty="0" smtClean="0"/>
              <a:t> </a:t>
            </a:r>
            <a:r>
              <a:rPr lang="en-US" altLang="zh-CN" sz="2000" b="1" dirty="0"/>
              <a:t>(verification time) in a focused area (verification area), additional observations are deployed at a future time </a:t>
            </a:r>
            <a:r>
              <a:rPr lang="en-US" altLang="zh-CN" sz="2000" b="1" dirty="0" smtClean="0"/>
              <a:t>t</a:t>
            </a:r>
            <a:r>
              <a:rPr lang="en-US" altLang="zh-CN" sz="2000" b="1" baseline="-25000" dirty="0" smtClean="0"/>
              <a:t>0</a:t>
            </a:r>
            <a:r>
              <a:rPr lang="en-US" altLang="zh-CN" sz="2000" b="1" dirty="0" smtClean="0"/>
              <a:t> </a:t>
            </a:r>
            <a:r>
              <a:rPr lang="en-US" altLang="zh-CN" sz="2000" b="1" dirty="0"/>
              <a:t>(target time, </a:t>
            </a:r>
            <a:r>
              <a:rPr lang="en-US" altLang="zh-CN" sz="2000" b="1" dirty="0" smtClean="0"/>
              <a:t>t</a:t>
            </a:r>
            <a:r>
              <a:rPr lang="en-US" altLang="zh-CN" sz="2000" b="1" baseline="-25000" dirty="0" smtClean="0"/>
              <a:t>0</a:t>
            </a:r>
            <a:r>
              <a:rPr lang="en-US" altLang="zh-CN" sz="2000" b="1" dirty="0" smtClean="0"/>
              <a:t> </a:t>
            </a:r>
            <a:r>
              <a:rPr lang="en-US" altLang="zh-CN" sz="2000" b="1" dirty="0"/>
              <a:t>&lt; </a:t>
            </a:r>
            <a:r>
              <a:rPr lang="en-US" altLang="zh-CN" sz="2000" b="1" dirty="0" err="1" smtClean="0"/>
              <a:t>t</a:t>
            </a:r>
            <a:r>
              <a:rPr lang="en-US" altLang="zh-CN" sz="2000" b="1" baseline="-25000" dirty="0" err="1" smtClean="0"/>
              <a:t>v</a:t>
            </a:r>
            <a:r>
              <a:rPr lang="en-US" altLang="zh-CN" sz="2000" b="1" dirty="0" smtClean="0"/>
              <a:t>) </a:t>
            </a:r>
            <a:r>
              <a:rPr lang="en-US" altLang="zh-CN" sz="2000" b="1" dirty="0"/>
              <a:t>in some special areas (sensitive areas) where the additional </a:t>
            </a:r>
            <a:r>
              <a:rPr lang="en-US" altLang="zh-CN" sz="2000" b="1" dirty="0" smtClean="0"/>
              <a:t>observations, when assimilated to initial field, </a:t>
            </a:r>
            <a:r>
              <a:rPr lang="en-US" altLang="zh-CN" sz="2000" b="1" dirty="0"/>
              <a:t>are expected to have </a:t>
            </a:r>
            <a:r>
              <a:rPr lang="en-US" altLang="zh-CN" sz="2000" b="1" dirty="0" smtClean="0"/>
              <a:t>the largest </a:t>
            </a:r>
            <a:r>
              <a:rPr lang="en-US" altLang="zh-CN" sz="2000" b="1" dirty="0"/>
              <a:t>contribution to </a:t>
            </a:r>
            <a:r>
              <a:rPr lang="en-US" altLang="zh-CN" sz="2000" b="1" dirty="0" smtClean="0"/>
              <a:t>reducing </a:t>
            </a:r>
            <a:r>
              <a:rPr lang="en-US" altLang="zh-CN" sz="2000" b="1" dirty="0"/>
              <a:t>the prediction errors in the verification area</a:t>
            </a:r>
            <a:endParaRPr lang="zh-CN" altLang="en-US" sz="2000" b="1" dirty="0"/>
          </a:p>
        </p:txBody>
      </p:sp>
    </p:spTree>
    <p:extLst>
      <p:ext uri="{BB962C8B-B14F-4D97-AF65-F5344CB8AC3E}">
        <p14:creationId xmlns:p14="http://schemas.microsoft.com/office/powerpoint/2010/main" val="338508182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4|3.9|5.2|2.9"/>
</p:tagLst>
</file>

<file path=ppt/theme/theme1.xml><?xml version="1.0" encoding="utf-8"?>
<a:theme xmlns:a="http://schemas.openxmlformats.org/drawingml/2006/main" name="1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04875"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04875"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5869</TotalTime>
  <Pages>0</Pages>
  <Words>6508</Words>
  <Characters>0</Characters>
  <Application>Microsoft Macintosh PowerPoint</Application>
  <DocSecurity>0</DocSecurity>
  <PresentationFormat>自定义</PresentationFormat>
  <Lines>0</Lines>
  <Paragraphs>451</Paragraphs>
  <Slides>49</Slides>
  <Notes>36</Notes>
  <HiddenSlides>0</HiddenSlides>
  <MMClips>0</MMClips>
  <ScaleCrop>false</ScaleCrop>
  <HeadingPairs>
    <vt:vector size="6" baseType="variant">
      <vt:variant>
        <vt:lpstr>主题</vt:lpstr>
      </vt:variant>
      <vt:variant>
        <vt:i4>1</vt:i4>
      </vt:variant>
      <vt:variant>
        <vt:lpstr>嵌入的 OLE 服务器</vt:lpstr>
      </vt:variant>
      <vt:variant>
        <vt:i4>1</vt:i4>
      </vt:variant>
      <vt:variant>
        <vt:lpstr>幻灯片标题</vt:lpstr>
      </vt:variant>
      <vt:variant>
        <vt:i4>49</vt:i4>
      </vt:variant>
    </vt:vector>
  </HeadingPairs>
  <TitlesOfParts>
    <vt:vector size="51" baseType="lpstr">
      <vt:lpstr>1_Office 主题</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
  <dc:creator>Administrator</dc:creator>
  <cp:keywords/>
  <dc:description/>
  <cp:lastModifiedBy>Duan Wansuo</cp:lastModifiedBy>
  <cp:revision>636</cp:revision>
  <cp:lastPrinted>1899-12-30T00:00:00Z</cp:lastPrinted>
  <dcterms:created xsi:type="dcterms:W3CDTF">2009-12-04T05:26:02Z</dcterms:created>
  <dcterms:modified xsi:type="dcterms:W3CDTF">2017-11-23T14:17:32Z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2052-6.5.0.1966</vt:lpwstr>
  </property>
</Properties>
</file>