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6" r:id="rId2"/>
    <p:sldId id="295" r:id="rId3"/>
    <p:sldId id="296" r:id="rId4"/>
    <p:sldId id="278" r:id="rId5"/>
    <p:sldId id="280" r:id="rId6"/>
    <p:sldId id="279" r:id="rId7"/>
    <p:sldId id="257" r:id="rId8"/>
    <p:sldId id="259" r:id="rId9"/>
    <p:sldId id="273" r:id="rId10"/>
    <p:sldId id="271" r:id="rId11"/>
    <p:sldId id="281" r:id="rId12"/>
    <p:sldId id="294" r:id="rId13"/>
    <p:sldId id="293" r:id="rId14"/>
    <p:sldId id="283" r:id="rId15"/>
    <p:sldId id="284" r:id="rId16"/>
    <p:sldId id="285" r:id="rId17"/>
    <p:sldId id="286" r:id="rId18"/>
    <p:sldId id="287" r:id="rId19"/>
    <p:sldId id="288" r:id="rId20"/>
    <p:sldId id="289" r:id="rId21"/>
    <p:sldId id="291" r:id="rId22"/>
    <p:sldId id="292" r:id="rId23"/>
    <p:sldId id="298" r:id="rId24"/>
    <p:sldId id="297"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741"/>
    <p:restoredTop sz="94643"/>
  </p:normalViewPr>
  <p:slideViewPr>
    <p:cSldViewPr snapToGrid="0" snapToObjects="1">
      <p:cViewPr>
        <p:scale>
          <a:sx n="80" d="100"/>
          <a:sy n="80" d="100"/>
        </p:scale>
        <p:origin x="13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3E3215-FCCE-DD4A-ABAD-A421F9452093}"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16730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E3215-FCCE-DD4A-ABAD-A421F9452093}"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199041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E3215-FCCE-DD4A-ABAD-A421F9452093}"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162885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E3215-FCCE-DD4A-ABAD-A421F9452093}"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85556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3E3215-FCCE-DD4A-ABAD-A421F9452093}"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203353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3E3215-FCCE-DD4A-ABAD-A421F9452093}" type="datetimeFigureOut">
              <a:rPr lang="en-US" smtClean="0"/>
              <a:t>11/19/17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407746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3E3215-FCCE-DD4A-ABAD-A421F9452093}" type="datetimeFigureOut">
              <a:rPr lang="en-US" smtClean="0"/>
              <a:t>11/19/17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37480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3E3215-FCCE-DD4A-ABAD-A421F9452093}" type="datetimeFigureOut">
              <a:rPr lang="en-US" smtClean="0"/>
              <a:t>11/19/17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784770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E3215-FCCE-DD4A-ABAD-A421F9452093}" type="datetimeFigureOut">
              <a:rPr lang="en-US" smtClean="0"/>
              <a:t>11/19/17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1944549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E3215-FCCE-DD4A-ABAD-A421F9452093}" type="datetimeFigureOut">
              <a:rPr lang="en-US" smtClean="0"/>
              <a:t>11/19/17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163342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E3215-FCCE-DD4A-ABAD-A421F9452093}" type="datetimeFigureOut">
              <a:rPr lang="en-US" smtClean="0"/>
              <a:t>11/19/17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BABF1-FAEF-9B4D-BB9B-E2C0E35EAE28}" type="slidenum">
              <a:rPr lang="en-US" smtClean="0"/>
              <a:t>‹#›</a:t>
            </a:fld>
            <a:endParaRPr lang="en-US"/>
          </a:p>
        </p:txBody>
      </p:sp>
    </p:spTree>
    <p:extLst>
      <p:ext uri="{BB962C8B-B14F-4D97-AF65-F5344CB8AC3E}">
        <p14:creationId xmlns:p14="http://schemas.microsoft.com/office/powerpoint/2010/main" val="16743302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E3215-FCCE-DD4A-ABAD-A421F9452093}" type="datetimeFigureOut">
              <a:rPr lang="en-US" smtClean="0"/>
              <a:t>11/19/17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BABF1-FAEF-9B4D-BB9B-E2C0E35EAE28}" type="slidenum">
              <a:rPr lang="en-US" smtClean="0"/>
              <a:t>‹#›</a:t>
            </a:fld>
            <a:endParaRPr lang="en-US"/>
          </a:p>
        </p:txBody>
      </p:sp>
    </p:spTree>
    <p:extLst>
      <p:ext uri="{BB962C8B-B14F-4D97-AF65-F5344CB8AC3E}">
        <p14:creationId xmlns:p14="http://schemas.microsoft.com/office/powerpoint/2010/main" val="7166896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png"/><Relationship Id="rId6"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940" y="-250254"/>
            <a:ext cx="8804223" cy="3844249"/>
          </a:xfrm>
        </p:spPr>
        <p:txBody>
          <a:bodyPr>
            <a:normAutofit/>
          </a:bodyPr>
          <a:lstStyle/>
          <a:p>
            <a:pPr algn="l"/>
            <a:r>
              <a:rPr lang="en-US" sz="4900" dirty="0" smtClean="0">
                <a:solidFill>
                  <a:schemeClr val="accent5">
                    <a:lumMod val="50000"/>
                  </a:schemeClr>
                </a:solidFill>
              </a:rPr>
              <a:t>The challenge of diurnal sea surface temperatures</a:t>
            </a:r>
            <a:r>
              <a:rPr lang="en-US" sz="4400" dirty="0" smtClean="0"/>
              <a:t/>
            </a:r>
            <a:br>
              <a:rPr lang="en-US" sz="4400" dirty="0" smtClean="0"/>
            </a:br>
            <a:r>
              <a:rPr lang="en-US" sz="4400" dirty="0" smtClean="0"/>
              <a:t/>
            </a:r>
            <a:br>
              <a:rPr lang="en-US" sz="4400" dirty="0" smtClean="0"/>
            </a:br>
            <a:r>
              <a:rPr lang="en-US" sz="3600" dirty="0" smtClean="0"/>
              <a:t/>
            </a:r>
            <a:br>
              <a:rPr lang="en-US" sz="3600" dirty="0" smtClean="0"/>
            </a:br>
            <a:endParaRPr lang="en-US" sz="3600" dirty="0"/>
          </a:p>
        </p:txBody>
      </p:sp>
      <p:sp>
        <p:nvSpPr>
          <p:cNvPr id="3" name="Subtitle 2"/>
          <p:cNvSpPr>
            <a:spLocks noGrp="1"/>
          </p:cNvSpPr>
          <p:nvPr>
            <p:ph type="subTitle" idx="1"/>
          </p:nvPr>
        </p:nvSpPr>
        <p:spPr>
          <a:xfrm>
            <a:off x="217797" y="4393277"/>
            <a:ext cx="9728308" cy="1118687"/>
          </a:xfrm>
        </p:spPr>
        <p:txBody>
          <a:bodyPr>
            <a:normAutofit/>
          </a:bodyPr>
          <a:lstStyle/>
          <a:p>
            <a:pPr algn="l"/>
            <a:r>
              <a:rPr lang="en-US" dirty="0" smtClean="0">
                <a:solidFill>
                  <a:schemeClr val="accent5"/>
                </a:solidFill>
              </a:rPr>
              <a:t>Nonlinear </a:t>
            </a:r>
            <a:r>
              <a:rPr lang="en-US" dirty="0">
                <a:solidFill>
                  <a:schemeClr val="accent5"/>
                </a:solidFill>
              </a:rPr>
              <a:t>and Stochastic Problems in Atmospheric and Oceanic </a:t>
            </a:r>
            <a:r>
              <a:rPr lang="en-US" dirty="0" smtClean="0">
                <a:solidFill>
                  <a:schemeClr val="accent5"/>
                </a:solidFill>
              </a:rPr>
              <a:t>Prediction</a:t>
            </a:r>
          </a:p>
          <a:p>
            <a:pPr algn="l"/>
            <a:r>
              <a:rPr lang="en-US" dirty="0" smtClean="0">
                <a:solidFill>
                  <a:schemeClr val="accent5"/>
                </a:solidFill>
              </a:rPr>
              <a:t>Banff</a:t>
            </a:r>
            <a:r>
              <a:rPr lang="en-US" dirty="0">
                <a:solidFill>
                  <a:schemeClr val="accent5"/>
                </a:solidFill>
              </a:rPr>
              <a:t> </a:t>
            </a:r>
            <a:r>
              <a:rPr lang="en-US" dirty="0" smtClean="0">
                <a:solidFill>
                  <a:schemeClr val="accent5"/>
                </a:solidFill>
              </a:rPr>
              <a:t>International Research Station, 21 Nov 2017</a:t>
            </a:r>
          </a:p>
        </p:txBody>
      </p:sp>
      <p:pic>
        <p:nvPicPr>
          <p:cNvPr id="4" name="Picture 3"/>
          <p:cNvPicPr>
            <a:picLocks noChangeAspect="1"/>
          </p:cNvPicPr>
          <p:nvPr/>
        </p:nvPicPr>
        <p:blipFill>
          <a:blip r:embed="rId2"/>
          <a:stretch>
            <a:fillRect/>
          </a:stretch>
        </p:blipFill>
        <p:spPr>
          <a:xfrm>
            <a:off x="217797" y="5142271"/>
            <a:ext cx="3429000" cy="1524000"/>
          </a:xfrm>
          <a:prstGeom prst="rect">
            <a:avLst/>
          </a:prstGeom>
        </p:spPr>
      </p:pic>
      <p:pic>
        <p:nvPicPr>
          <p:cNvPr id="5" name="Picture 4"/>
          <p:cNvPicPr>
            <a:picLocks noChangeAspect="1"/>
          </p:cNvPicPr>
          <p:nvPr/>
        </p:nvPicPr>
        <p:blipFill>
          <a:blip r:embed="rId3"/>
          <a:stretch>
            <a:fillRect/>
          </a:stretch>
        </p:blipFill>
        <p:spPr>
          <a:xfrm>
            <a:off x="4698645" y="5592107"/>
            <a:ext cx="2809702" cy="1009996"/>
          </a:xfrm>
          <a:prstGeom prst="rect">
            <a:avLst/>
          </a:prstGeom>
        </p:spPr>
      </p:pic>
      <p:pic>
        <p:nvPicPr>
          <p:cNvPr id="6" name="Picture 5"/>
          <p:cNvPicPr>
            <a:picLocks noChangeAspect="1"/>
          </p:cNvPicPr>
          <p:nvPr/>
        </p:nvPicPr>
        <p:blipFill>
          <a:blip r:embed="rId4"/>
          <a:stretch>
            <a:fillRect/>
          </a:stretch>
        </p:blipFill>
        <p:spPr>
          <a:xfrm>
            <a:off x="9217625" y="5045748"/>
            <a:ext cx="1836821" cy="1459832"/>
          </a:xfrm>
          <a:prstGeom prst="rect">
            <a:avLst/>
          </a:prstGeom>
        </p:spPr>
      </p:pic>
      <p:pic>
        <p:nvPicPr>
          <p:cNvPr id="1026" name="Picture 2" descr="ogo CMEMS Service Ev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333" y="290132"/>
            <a:ext cx="3838575" cy="2190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7797" y="2744582"/>
            <a:ext cx="11234688" cy="1384995"/>
          </a:xfrm>
          <a:prstGeom prst="rect">
            <a:avLst/>
          </a:prstGeom>
          <a:noFill/>
        </p:spPr>
        <p:txBody>
          <a:bodyPr wrap="square" rtlCol="0">
            <a:spAutoFit/>
          </a:bodyPr>
          <a:lstStyle/>
          <a:p>
            <a:r>
              <a:rPr lang="en-US" sz="2800" dirty="0"/>
              <a:t>Sam Pimentel, Simon </a:t>
            </a:r>
            <a:r>
              <a:rPr lang="en-US" sz="2800" dirty="0" err="1"/>
              <a:t>Tse</a:t>
            </a:r>
            <a:r>
              <a:rPr lang="en-US" sz="2800" dirty="0"/>
              <a:t>		</a:t>
            </a:r>
            <a:r>
              <a:rPr lang="en-US" sz="2800" dirty="0" smtClean="0"/>
              <a:t>                                  TWU</a:t>
            </a:r>
            <a:r>
              <a:rPr lang="en-US" sz="2800" dirty="0"/>
              <a:t>, Canada</a:t>
            </a:r>
            <a:br>
              <a:rPr lang="en-US" sz="2800" dirty="0"/>
            </a:br>
            <a:r>
              <a:rPr lang="en-US" sz="2800" dirty="0"/>
              <a:t>Andrea </a:t>
            </a:r>
            <a:r>
              <a:rPr lang="en-US" sz="2800" dirty="0" err="1"/>
              <a:t>Storto</a:t>
            </a:r>
            <a:r>
              <a:rPr lang="en-US" sz="2800" dirty="0"/>
              <a:t>, Eric Jansen, Isabelle </a:t>
            </a:r>
            <a:r>
              <a:rPr lang="en-US" sz="2800" dirty="0" err="1"/>
              <a:t>Mirouze</a:t>
            </a:r>
            <a:r>
              <a:rPr lang="en-US" sz="2800" dirty="0"/>
              <a:t>		</a:t>
            </a:r>
            <a:r>
              <a:rPr lang="en-US" sz="2800" dirty="0" smtClean="0"/>
              <a:t>CMCC</a:t>
            </a:r>
            <a:r>
              <a:rPr lang="en-US" sz="2800" dirty="0"/>
              <a:t>, Italy</a:t>
            </a:r>
            <a:br>
              <a:rPr lang="en-US" sz="2800" dirty="0"/>
            </a:br>
            <a:r>
              <a:rPr lang="en-US" sz="2800" dirty="0" err="1"/>
              <a:t>Gerasimos</a:t>
            </a:r>
            <a:r>
              <a:rPr lang="en-US" sz="2800" dirty="0"/>
              <a:t> </a:t>
            </a:r>
            <a:r>
              <a:rPr lang="en-US" sz="2800" dirty="0" err="1"/>
              <a:t>Korres</a:t>
            </a:r>
            <a:r>
              <a:rPr lang="en-US" sz="2800" dirty="0"/>
              <a:t>, </a:t>
            </a:r>
            <a:r>
              <a:rPr lang="en-US" sz="2800" dirty="0" err="1"/>
              <a:t>Demitra</a:t>
            </a:r>
            <a:r>
              <a:rPr lang="en-US" sz="2800" dirty="0"/>
              <a:t> </a:t>
            </a:r>
            <a:r>
              <a:rPr lang="en-US" sz="2800" dirty="0" err="1"/>
              <a:t>Denaxa</a:t>
            </a:r>
            <a:r>
              <a:rPr lang="en-US" sz="2800" dirty="0"/>
              <a:t>		          </a:t>
            </a:r>
            <a:r>
              <a:rPr lang="en-US" sz="2800" dirty="0" smtClean="0"/>
              <a:t>  HCMR</a:t>
            </a:r>
            <a:r>
              <a:rPr lang="en-US" sz="2800" dirty="0"/>
              <a:t>, Greece</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7046" y="2669729"/>
            <a:ext cx="1574800" cy="635000"/>
          </a:xfrm>
          <a:prstGeom prst="rect">
            <a:avLst/>
          </a:prstGeom>
        </p:spPr>
      </p:pic>
    </p:spTree>
    <p:extLst>
      <p:ext uri="{BB962C8B-B14F-4D97-AF65-F5344CB8AC3E}">
        <p14:creationId xmlns:p14="http://schemas.microsoft.com/office/powerpoint/2010/main" val="716764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576"/>
            <a:ext cx="10515600" cy="1325563"/>
          </a:xfrm>
        </p:spPr>
        <p:txBody>
          <a:bodyPr/>
          <a:lstStyle/>
          <a:p>
            <a:r>
              <a:rPr lang="en-US" dirty="0">
                <a:solidFill>
                  <a:schemeClr val="accent5">
                    <a:lumMod val="50000"/>
                  </a:schemeClr>
                </a:solidFill>
              </a:rPr>
              <a:t>Mediterranean Sea Results</a:t>
            </a:r>
          </a:p>
        </p:txBody>
      </p:sp>
      <p:sp>
        <p:nvSpPr>
          <p:cNvPr id="6" name="Rectangle 5"/>
          <p:cNvSpPr/>
          <p:nvPr/>
        </p:nvSpPr>
        <p:spPr>
          <a:xfrm>
            <a:off x="838200" y="1367133"/>
            <a:ext cx="6205538" cy="461665"/>
          </a:xfrm>
          <a:prstGeom prst="rect">
            <a:avLst/>
          </a:prstGeom>
        </p:spPr>
        <p:txBody>
          <a:bodyPr wrap="square">
            <a:spAutoFit/>
          </a:bodyPr>
          <a:lstStyle/>
          <a:p>
            <a:r>
              <a:rPr lang="en-US" sz="2400" dirty="0" smtClean="0"/>
              <a:t>Daily maximum SST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60611"/>
            <a:ext cx="11039214" cy="3863725"/>
          </a:xfrm>
          <a:prstGeom prst="rect">
            <a:avLst/>
          </a:prstGeom>
        </p:spPr>
      </p:pic>
    </p:spTree>
    <p:extLst>
      <p:ext uri="{BB962C8B-B14F-4D97-AF65-F5344CB8AC3E}">
        <p14:creationId xmlns:p14="http://schemas.microsoft.com/office/powerpoint/2010/main" val="1544456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solidFill>
                  <a:schemeClr val="accent5">
                    <a:lumMod val="50000"/>
                  </a:schemeClr>
                </a:solidFill>
              </a:rPr>
              <a:t>Mediterranean Sea Results</a:t>
            </a:r>
          </a:p>
        </p:txBody>
      </p:sp>
      <p:sp>
        <p:nvSpPr>
          <p:cNvPr id="6" name="Rectangle 5"/>
          <p:cNvSpPr/>
          <p:nvPr/>
        </p:nvSpPr>
        <p:spPr>
          <a:xfrm>
            <a:off x="838200" y="1367135"/>
            <a:ext cx="6205538" cy="461665"/>
          </a:xfrm>
          <a:prstGeom prst="rect">
            <a:avLst/>
          </a:prstGeom>
        </p:spPr>
        <p:txBody>
          <a:bodyPr wrap="square">
            <a:spAutoFit/>
          </a:bodyPr>
          <a:lstStyle/>
          <a:p>
            <a:r>
              <a:rPr lang="en-US" sz="2400" dirty="0" smtClean="0"/>
              <a:t>Daily diurnal variability (max SST – min SST)</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22" y="2197767"/>
            <a:ext cx="11458650" cy="4010527"/>
          </a:xfrm>
          <a:prstGeom prst="rect">
            <a:avLst/>
          </a:prstGeom>
        </p:spPr>
      </p:pic>
    </p:spTree>
    <p:extLst>
      <p:ext uri="{BB962C8B-B14F-4D97-AF65-F5344CB8AC3E}">
        <p14:creationId xmlns:p14="http://schemas.microsoft.com/office/powerpoint/2010/main" val="1802482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258156"/>
            <a:ext cx="10515600" cy="1325563"/>
          </a:xfrm>
        </p:spPr>
        <p:txBody>
          <a:bodyPr/>
          <a:lstStyle/>
          <a:p>
            <a:r>
              <a:rPr lang="en-US" dirty="0" smtClean="0">
                <a:solidFill>
                  <a:schemeClr val="accent5">
                    <a:lumMod val="50000"/>
                  </a:schemeClr>
                </a:solidFill>
              </a:rPr>
              <a:t>GOTM Validation against SEVIRI SST</a:t>
            </a:r>
            <a:endParaRPr lang="en-US" dirty="0">
              <a:solidFill>
                <a:schemeClr val="accent5">
                  <a:lumMod val="50000"/>
                </a:schemeClr>
              </a:solidFill>
            </a:endParaRPr>
          </a:p>
        </p:txBody>
      </p:sp>
      <p:sp>
        <p:nvSpPr>
          <p:cNvPr id="8" name="TextBox 7"/>
          <p:cNvSpPr txBox="1"/>
          <p:nvPr/>
        </p:nvSpPr>
        <p:spPr>
          <a:xfrm>
            <a:off x="228600" y="1657350"/>
            <a:ext cx="1057275" cy="369332"/>
          </a:xfrm>
          <a:prstGeom prst="rect">
            <a:avLst/>
          </a:prstGeom>
          <a:noFill/>
        </p:spPr>
        <p:txBody>
          <a:bodyPr wrap="square" rtlCol="0">
            <a:spAutoFit/>
          </a:bodyPr>
          <a:lstStyle/>
          <a:p>
            <a:r>
              <a:rPr lang="en-US" dirty="0" smtClean="0"/>
              <a:t>Bias</a:t>
            </a:r>
            <a:endParaRPr lang="en-US" dirty="0"/>
          </a:p>
        </p:txBody>
      </p:sp>
      <p:sp>
        <p:nvSpPr>
          <p:cNvPr id="9" name="TextBox 8"/>
          <p:cNvSpPr txBox="1"/>
          <p:nvPr/>
        </p:nvSpPr>
        <p:spPr>
          <a:xfrm>
            <a:off x="228600" y="3343275"/>
            <a:ext cx="1057275" cy="369332"/>
          </a:xfrm>
          <a:prstGeom prst="rect">
            <a:avLst/>
          </a:prstGeom>
          <a:noFill/>
        </p:spPr>
        <p:txBody>
          <a:bodyPr wrap="square" rtlCol="0">
            <a:spAutoFit/>
          </a:bodyPr>
          <a:lstStyle/>
          <a:p>
            <a:r>
              <a:rPr lang="en-US" dirty="0" smtClean="0"/>
              <a:t>RMSE</a:t>
            </a:r>
            <a:endParaRPr lang="en-US" dirty="0"/>
          </a:p>
        </p:txBody>
      </p:sp>
      <p:sp>
        <p:nvSpPr>
          <p:cNvPr id="10" name="TextBox 9"/>
          <p:cNvSpPr txBox="1"/>
          <p:nvPr/>
        </p:nvSpPr>
        <p:spPr>
          <a:xfrm>
            <a:off x="228600" y="5314950"/>
            <a:ext cx="1057275" cy="369332"/>
          </a:xfrm>
          <a:prstGeom prst="rect">
            <a:avLst/>
          </a:prstGeom>
          <a:noFill/>
        </p:spPr>
        <p:txBody>
          <a:bodyPr wrap="square" rtlCol="0">
            <a:spAutoFit/>
          </a:bodyPr>
          <a:lstStyle/>
          <a:p>
            <a:r>
              <a:rPr lang="en-US" dirty="0" smtClean="0"/>
              <a:t>NRMSE</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412581893"/>
              </p:ext>
            </p:extLst>
          </p:nvPr>
        </p:nvGraphicFramePr>
        <p:xfrm>
          <a:off x="8896983" y="3930938"/>
          <a:ext cx="1944216" cy="1296144"/>
        </p:xfrm>
        <a:graphic>
          <a:graphicData uri="http://schemas.openxmlformats.org/drawingml/2006/table">
            <a:tbl>
              <a:tblPr firstRow="1" bandRow="1">
                <a:tableStyleId>{5C22544A-7EE6-4342-B048-85BDC9FD1C3A}</a:tableStyleId>
              </a:tblPr>
              <a:tblGrid>
                <a:gridCol w="990037"/>
                <a:gridCol w="954179"/>
              </a:tblGrid>
              <a:tr h="324036">
                <a:tc>
                  <a:txBody>
                    <a:bodyPr/>
                    <a:lstStyle/>
                    <a:p>
                      <a:pPr algn="ctr"/>
                      <a:r>
                        <a:rPr lang="en-US" sz="1200" dirty="0" smtClean="0">
                          <a:latin typeface="Cambria" panose="02040503050406030204" pitchFamily="18" charset="0"/>
                        </a:rPr>
                        <a:t>2014</a:t>
                      </a:r>
                      <a:endParaRPr lang="en-US" sz="1200" dirty="0">
                        <a:latin typeface="Cambria" panose="02040503050406030204" pitchFamily="18" charset="0"/>
                      </a:endParaRPr>
                    </a:p>
                  </a:txBody>
                  <a:tcPr marL="68580" marR="68580" marT="34290" marB="34290"/>
                </a:tc>
                <a:tc>
                  <a:txBody>
                    <a:bodyPr/>
                    <a:lstStyle/>
                    <a:p>
                      <a:pPr algn="ctr"/>
                      <a:r>
                        <a:rPr lang="en-US" sz="1200" dirty="0" smtClean="0">
                          <a:latin typeface="Cambria" panose="02040503050406030204" pitchFamily="18" charset="0"/>
                        </a:rPr>
                        <a:t>Skin SST</a:t>
                      </a:r>
                      <a:endParaRPr lang="en-US" sz="1200" dirty="0">
                        <a:latin typeface="Cambria" panose="02040503050406030204" pitchFamily="18" charset="0"/>
                      </a:endParaRPr>
                    </a:p>
                  </a:txBody>
                  <a:tcPr marL="68580" marR="68580" marT="34290" marB="34290"/>
                </a:tc>
              </a:tr>
              <a:tr h="324036">
                <a:tc>
                  <a:txBody>
                    <a:bodyPr/>
                    <a:lstStyle/>
                    <a:p>
                      <a:pPr algn="ctr"/>
                      <a:r>
                        <a:rPr lang="en-US" sz="1200" b="1" dirty="0" smtClean="0">
                          <a:latin typeface="Cambria" panose="02040503050406030204" pitchFamily="18" charset="0"/>
                        </a:rPr>
                        <a:t>BIAS</a:t>
                      </a:r>
                      <a:endParaRPr lang="en-US" sz="1200" b="1" dirty="0">
                        <a:latin typeface="Cambria" panose="02040503050406030204" pitchFamily="18" charset="0"/>
                      </a:endParaRPr>
                    </a:p>
                  </a:txBody>
                  <a:tcPr marL="68580" marR="68580" marT="34290" marB="34290"/>
                </a:tc>
                <a:tc>
                  <a:txBody>
                    <a:bodyPr/>
                    <a:lstStyle/>
                    <a:p>
                      <a:pPr algn="ctr"/>
                      <a:r>
                        <a:rPr lang="en-US" sz="1200" dirty="0" smtClean="0">
                          <a:latin typeface="Cambria" panose="02040503050406030204" pitchFamily="18" charset="0"/>
                        </a:rPr>
                        <a:t>-0.063</a:t>
                      </a:r>
                      <a:endParaRPr lang="en-US" sz="1200" dirty="0">
                        <a:latin typeface="Cambria" panose="02040503050406030204" pitchFamily="18" charset="0"/>
                      </a:endParaRPr>
                    </a:p>
                  </a:txBody>
                  <a:tcPr marL="68580" marR="68580" marT="34290" marB="34290"/>
                </a:tc>
              </a:tr>
              <a:tr h="324036">
                <a:tc>
                  <a:txBody>
                    <a:bodyPr/>
                    <a:lstStyle/>
                    <a:p>
                      <a:pPr algn="ctr"/>
                      <a:r>
                        <a:rPr lang="en-US" sz="1200" b="1" dirty="0" smtClean="0">
                          <a:latin typeface="Cambria" panose="02040503050406030204" pitchFamily="18" charset="0"/>
                        </a:rPr>
                        <a:t>RMSE</a:t>
                      </a:r>
                      <a:endParaRPr lang="en-US" sz="1200" b="1" dirty="0">
                        <a:latin typeface="Cambria" panose="02040503050406030204" pitchFamily="18" charset="0"/>
                      </a:endParaRPr>
                    </a:p>
                  </a:txBody>
                  <a:tcPr marL="68580" marR="68580" marT="34290" marB="34290"/>
                </a:tc>
                <a:tc>
                  <a:txBody>
                    <a:bodyPr/>
                    <a:lstStyle/>
                    <a:p>
                      <a:pPr algn="ctr"/>
                      <a:r>
                        <a:rPr lang="en-US" sz="1200" dirty="0" smtClean="0">
                          <a:latin typeface="Cambria" panose="02040503050406030204" pitchFamily="18" charset="0"/>
                        </a:rPr>
                        <a:t>0.847</a:t>
                      </a:r>
                      <a:endParaRPr lang="en-US" sz="1200" dirty="0">
                        <a:latin typeface="Cambria" panose="02040503050406030204" pitchFamily="18" charset="0"/>
                      </a:endParaRPr>
                    </a:p>
                  </a:txBody>
                  <a:tcPr marL="68580" marR="68580" marT="34290" marB="34290"/>
                </a:tc>
              </a:tr>
              <a:tr h="324036">
                <a:tc>
                  <a:txBody>
                    <a:bodyPr/>
                    <a:lstStyle/>
                    <a:p>
                      <a:pPr algn="ctr"/>
                      <a:r>
                        <a:rPr lang="en-US" sz="1200" b="1" dirty="0" smtClean="0">
                          <a:latin typeface="Cambria" panose="02040503050406030204" pitchFamily="18" charset="0"/>
                        </a:rPr>
                        <a:t>NRMSE</a:t>
                      </a:r>
                      <a:endParaRPr lang="en-US" sz="1200" b="1" dirty="0">
                        <a:latin typeface="Cambria" panose="02040503050406030204" pitchFamily="18" charset="0"/>
                      </a:endParaRPr>
                    </a:p>
                  </a:txBody>
                  <a:tcPr/>
                </a:tc>
                <a:tc>
                  <a:txBody>
                    <a:bodyPr/>
                    <a:lstStyle/>
                    <a:p>
                      <a:pPr algn="ctr"/>
                      <a:r>
                        <a:rPr lang="en-US" sz="1200" dirty="0" smtClean="0">
                          <a:latin typeface="Cambria" panose="02040503050406030204" pitchFamily="18" charset="0"/>
                        </a:rPr>
                        <a:t>0.039</a:t>
                      </a:r>
                      <a:endParaRPr lang="en-US" sz="1200" dirty="0">
                        <a:latin typeface="Cambria" panose="02040503050406030204" pitchFamily="18" charset="0"/>
                      </a:endParaRPr>
                    </a:p>
                  </a:txBody>
                  <a:tcPr/>
                </a:tc>
              </a:tr>
            </a:tbl>
          </a:graphicData>
        </a:graphic>
      </p:graphicFrame>
      <p:sp>
        <p:nvSpPr>
          <p:cNvPr id="11" name="TextBox 10"/>
          <p:cNvSpPr txBox="1"/>
          <p:nvPr/>
        </p:nvSpPr>
        <p:spPr>
          <a:xfrm>
            <a:off x="8502316" y="1344187"/>
            <a:ext cx="3442034" cy="2062103"/>
          </a:xfrm>
          <a:prstGeom prst="rect">
            <a:avLst/>
          </a:prstGeom>
          <a:noFill/>
        </p:spPr>
        <p:txBody>
          <a:bodyPr wrap="square" rtlCol="0">
            <a:spAutoFit/>
          </a:bodyPr>
          <a:lstStyle/>
          <a:p>
            <a:r>
              <a:rPr lang="en-US" sz="3200" dirty="0" smtClean="0"/>
              <a:t>Skin SST</a:t>
            </a:r>
          </a:p>
          <a:p>
            <a:pPr marL="457200" indent="-457200">
              <a:buFont typeface="Arial" charset="0"/>
              <a:buChar char="•"/>
            </a:pPr>
            <a:r>
              <a:rPr lang="en-US" sz="3200" dirty="0" smtClean="0"/>
              <a:t>2014</a:t>
            </a:r>
          </a:p>
          <a:p>
            <a:pPr marL="457200" indent="-457200">
              <a:buFont typeface="Arial" charset="0"/>
              <a:buChar char="•"/>
            </a:pPr>
            <a:r>
              <a:rPr lang="en-US" sz="3200" dirty="0" smtClean="0"/>
              <a:t>1/16 degree grid</a:t>
            </a:r>
          </a:p>
          <a:p>
            <a:pPr marL="457200" indent="-457200">
              <a:buFont typeface="Arial" charset="0"/>
              <a:buChar char="•"/>
            </a:pPr>
            <a:r>
              <a:rPr lang="en-US" sz="3200" dirty="0" smtClean="0"/>
              <a:t>3 hourly SEVIRI</a:t>
            </a:r>
            <a:endParaRPr lang="en-US" sz="3200" dirty="0"/>
          </a:p>
        </p:txBody>
      </p:sp>
      <p:pic>
        <p:nvPicPr>
          <p:cNvPr id="14" name="Picture 13"/>
          <p:cNvPicPr>
            <a:picLocks noChangeAspect="1"/>
          </p:cNvPicPr>
          <p:nvPr/>
        </p:nvPicPr>
        <p:blipFill>
          <a:blip r:embed="rId2"/>
          <a:stretch>
            <a:fillRect/>
          </a:stretch>
        </p:blipFill>
        <p:spPr>
          <a:xfrm>
            <a:off x="1420779" y="757516"/>
            <a:ext cx="5616624" cy="6107001"/>
          </a:xfrm>
          <a:prstGeom prst="rect">
            <a:avLst/>
          </a:prstGeom>
        </p:spPr>
      </p:pic>
    </p:spTree>
    <p:extLst>
      <p:ext uri="{BB962C8B-B14F-4D97-AF65-F5344CB8AC3E}">
        <p14:creationId xmlns:p14="http://schemas.microsoft.com/office/powerpoint/2010/main" val="981167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82022881"/>
              </p:ext>
            </p:extLst>
          </p:nvPr>
        </p:nvGraphicFramePr>
        <p:xfrm>
          <a:off x="8943975" y="3703401"/>
          <a:ext cx="1944216" cy="1400881"/>
        </p:xfrm>
        <a:graphic>
          <a:graphicData uri="http://schemas.openxmlformats.org/drawingml/2006/table">
            <a:tbl>
              <a:tblPr firstRow="1" bandRow="1">
                <a:tableStyleId>{5C22544A-7EE6-4342-B048-85BDC9FD1C3A}</a:tableStyleId>
              </a:tblPr>
              <a:tblGrid>
                <a:gridCol w="1008112"/>
                <a:gridCol w="936104"/>
              </a:tblGrid>
              <a:tr h="401612">
                <a:tc>
                  <a:txBody>
                    <a:bodyPr/>
                    <a:lstStyle/>
                    <a:p>
                      <a:pPr algn="ctr"/>
                      <a:r>
                        <a:rPr lang="en-US" sz="1200" dirty="0" smtClean="0">
                          <a:latin typeface="Cambria" panose="02040503050406030204" pitchFamily="18" charset="0"/>
                        </a:rPr>
                        <a:t>2014</a:t>
                      </a:r>
                      <a:endParaRPr lang="en-US" sz="1200" dirty="0">
                        <a:latin typeface="Cambria" panose="02040503050406030204" pitchFamily="18" charset="0"/>
                      </a:endParaRPr>
                    </a:p>
                  </a:txBody>
                  <a:tcPr marL="68580" marR="68580" marT="34290" marB="34290"/>
                </a:tc>
                <a:tc>
                  <a:txBody>
                    <a:bodyPr/>
                    <a:lstStyle/>
                    <a:p>
                      <a:pPr algn="ctr"/>
                      <a:r>
                        <a:rPr lang="en-US" sz="1200" dirty="0" smtClean="0">
                          <a:latin typeface="Cambria" panose="02040503050406030204" pitchFamily="18" charset="0"/>
                        </a:rPr>
                        <a:t>Diurnal Range</a:t>
                      </a:r>
                      <a:endParaRPr lang="en-US" sz="1200" dirty="0">
                        <a:latin typeface="Cambria" panose="02040503050406030204" pitchFamily="18" charset="0"/>
                      </a:endParaRPr>
                    </a:p>
                  </a:txBody>
                  <a:tcPr marL="68580" marR="68580" marT="34290" marB="34290"/>
                </a:tc>
              </a:tr>
              <a:tr h="341989">
                <a:tc>
                  <a:txBody>
                    <a:bodyPr/>
                    <a:lstStyle/>
                    <a:p>
                      <a:pPr algn="ctr"/>
                      <a:r>
                        <a:rPr lang="en-US" sz="1200" b="1" dirty="0" smtClean="0">
                          <a:latin typeface="Cambria" panose="02040503050406030204" pitchFamily="18" charset="0"/>
                        </a:rPr>
                        <a:t>BIAS</a:t>
                      </a:r>
                      <a:endParaRPr lang="en-US" sz="1200" b="1" dirty="0">
                        <a:latin typeface="Cambria" panose="02040503050406030204" pitchFamily="18" charset="0"/>
                      </a:endParaRPr>
                    </a:p>
                  </a:txBody>
                  <a:tcPr marL="68580" marR="68580" marT="34290" marB="34290"/>
                </a:tc>
                <a:tc>
                  <a:txBody>
                    <a:bodyPr/>
                    <a:lstStyle/>
                    <a:p>
                      <a:pPr algn="ctr"/>
                      <a:r>
                        <a:rPr lang="en-US" sz="1200" dirty="0" smtClean="0">
                          <a:latin typeface="Cambria" panose="02040503050406030204" pitchFamily="18" charset="0"/>
                        </a:rPr>
                        <a:t>-0.191</a:t>
                      </a:r>
                      <a:endParaRPr lang="en-US" sz="1200" dirty="0">
                        <a:latin typeface="Cambria" panose="02040503050406030204" pitchFamily="18" charset="0"/>
                      </a:endParaRPr>
                    </a:p>
                  </a:txBody>
                  <a:tcPr marL="68580" marR="68580" marT="34290" marB="34290"/>
                </a:tc>
              </a:tr>
              <a:tr h="341989">
                <a:tc>
                  <a:txBody>
                    <a:bodyPr/>
                    <a:lstStyle/>
                    <a:p>
                      <a:pPr algn="ctr"/>
                      <a:r>
                        <a:rPr lang="en-US" sz="1200" b="1" dirty="0" smtClean="0">
                          <a:latin typeface="Cambria" panose="02040503050406030204" pitchFamily="18" charset="0"/>
                        </a:rPr>
                        <a:t>RMSE</a:t>
                      </a:r>
                      <a:endParaRPr lang="en-US" sz="1200" b="1" dirty="0">
                        <a:latin typeface="Cambria" panose="02040503050406030204" pitchFamily="18" charset="0"/>
                      </a:endParaRPr>
                    </a:p>
                  </a:txBody>
                  <a:tcPr marL="68580" marR="68580" marT="34290" marB="34290"/>
                </a:tc>
                <a:tc>
                  <a:txBody>
                    <a:bodyPr/>
                    <a:lstStyle/>
                    <a:p>
                      <a:pPr algn="ctr"/>
                      <a:r>
                        <a:rPr lang="en-US" sz="1200" dirty="0" smtClean="0">
                          <a:latin typeface="Cambria" panose="02040503050406030204" pitchFamily="18" charset="0"/>
                        </a:rPr>
                        <a:t>0.665</a:t>
                      </a:r>
                      <a:endParaRPr lang="en-US" sz="1200" dirty="0">
                        <a:latin typeface="Cambria" panose="02040503050406030204" pitchFamily="18" charset="0"/>
                      </a:endParaRPr>
                    </a:p>
                  </a:txBody>
                  <a:tcPr marL="68580" marR="68580" marT="34290" marB="34290"/>
                </a:tc>
              </a:tr>
              <a:tr h="282563">
                <a:tc>
                  <a:txBody>
                    <a:bodyPr/>
                    <a:lstStyle/>
                    <a:p>
                      <a:pPr algn="ctr"/>
                      <a:r>
                        <a:rPr lang="en-US" sz="1200" b="1" dirty="0" smtClean="0">
                          <a:latin typeface="Cambria" panose="02040503050406030204" pitchFamily="18" charset="0"/>
                        </a:rPr>
                        <a:t>NRMSE</a:t>
                      </a:r>
                      <a:endParaRPr lang="en-US" sz="1200" b="1" dirty="0">
                        <a:latin typeface="Cambria" panose="02040503050406030204" pitchFamily="18" charset="0"/>
                      </a:endParaRPr>
                    </a:p>
                  </a:txBody>
                  <a:tcPr/>
                </a:tc>
                <a:tc>
                  <a:txBody>
                    <a:bodyPr/>
                    <a:lstStyle/>
                    <a:p>
                      <a:pPr algn="ctr"/>
                      <a:r>
                        <a:rPr lang="en-US" sz="1200" dirty="0" smtClean="0">
                          <a:latin typeface="Cambria" panose="02040503050406030204" pitchFamily="18" charset="0"/>
                        </a:rPr>
                        <a:t>0.587</a:t>
                      </a:r>
                      <a:endParaRPr lang="en-US" sz="1200" dirty="0">
                        <a:latin typeface="Cambria" panose="02040503050406030204" pitchFamily="18" charset="0"/>
                      </a:endParaRPr>
                    </a:p>
                  </a:txBody>
                  <a:tcPr/>
                </a:tc>
              </a:tr>
            </a:tbl>
          </a:graphicData>
        </a:graphic>
      </p:graphicFrame>
      <p:sp>
        <p:nvSpPr>
          <p:cNvPr id="7" name="Title 1"/>
          <p:cNvSpPr>
            <a:spLocks noGrp="1"/>
          </p:cNvSpPr>
          <p:nvPr>
            <p:ph type="title"/>
          </p:nvPr>
        </p:nvSpPr>
        <p:spPr>
          <a:xfrm>
            <a:off x="609600" y="-144423"/>
            <a:ext cx="10515600" cy="1325563"/>
          </a:xfrm>
        </p:spPr>
        <p:txBody>
          <a:bodyPr/>
          <a:lstStyle/>
          <a:p>
            <a:r>
              <a:rPr lang="en-US" dirty="0" smtClean="0">
                <a:solidFill>
                  <a:schemeClr val="accent5">
                    <a:lumMod val="50000"/>
                  </a:schemeClr>
                </a:solidFill>
              </a:rPr>
              <a:t>GOTM Validation against SEVIRI SST</a:t>
            </a:r>
            <a:endParaRPr lang="en-US" dirty="0">
              <a:solidFill>
                <a:schemeClr val="accent5">
                  <a:lumMod val="50000"/>
                </a:schemeClr>
              </a:solidFill>
            </a:endParaRPr>
          </a:p>
        </p:txBody>
      </p:sp>
      <p:sp>
        <p:nvSpPr>
          <p:cNvPr id="8" name="TextBox 7"/>
          <p:cNvSpPr txBox="1"/>
          <p:nvPr/>
        </p:nvSpPr>
        <p:spPr>
          <a:xfrm>
            <a:off x="228600" y="1657350"/>
            <a:ext cx="1057275" cy="369332"/>
          </a:xfrm>
          <a:prstGeom prst="rect">
            <a:avLst/>
          </a:prstGeom>
          <a:noFill/>
        </p:spPr>
        <p:txBody>
          <a:bodyPr wrap="square" rtlCol="0">
            <a:spAutoFit/>
          </a:bodyPr>
          <a:lstStyle/>
          <a:p>
            <a:r>
              <a:rPr lang="en-US" dirty="0" smtClean="0"/>
              <a:t>Bias</a:t>
            </a:r>
            <a:endParaRPr lang="en-US" dirty="0"/>
          </a:p>
        </p:txBody>
      </p:sp>
      <p:sp>
        <p:nvSpPr>
          <p:cNvPr id="9" name="TextBox 8"/>
          <p:cNvSpPr txBox="1"/>
          <p:nvPr/>
        </p:nvSpPr>
        <p:spPr>
          <a:xfrm>
            <a:off x="228600" y="3343275"/>
            <a:ext cx="1057275" cy="369332"/>
          </a:xfrm>
          <a:prstGeom prst="rect">
            <a:avLst/>
          </a:prstGeom>
          <a:noFill/>
        </p:spPr>
        <p:txBody>
          <a:bodyPr wrap="square" rtlCol="0">
            <a:spAutoFit/>
          </a:bodyPr>
          <a:lstStyle/>
          <a:p>
            <a:r>
              <a:rPr lang="en-US" dirty="0" smtClean="0"/>
              <a:t>RMSE</a:t>
            </a:r>
            <a:endParaRPr lang="en-US" dirty="0"/>
          </a:p>
        </p:txBody>
      </p:sp>
      <p:sp>
        <p:nvSpPr>
          <p:cNvPr id="10" name="TextBox 9"/>
          <p:cNvSpPr txBox="1"/>
          <p:nvPr/>
        </p:nvSpPr>
        <p:spPr>
          <a:xfrm>
            <a:off x="228600" y="5314950"/>
            <a:ext cx="1057275" cy="369332"/>
          </a:xfrm>
          <a:prstGeom prst="rect">
            <a:avLst/>
          </a:prstGeom>
          <a:noFill/>
        </p:spPr>
        <p:txBody>
          <a:bodyPr wrap="square" rtlCol="0">
            <a:spAutoFit/>
          </a:bodyPr>
          <a:lstStyle/>
          <a:p>
            <a:r>
              <a:rPr lang="en-US" smtClean="0"/>
              <a:t>NRMSE</a:t>
            </a:r>
            <a:endParaRPr lang="en-US"/>
          </a:p>
        </p:txBody>
      </p:sp>
      <p:sp>
        <p:nvSpPr>
          <p:cNvPr id="11" name="TextBox 10"/>
          <p:cNvSpPr txBox="1"/>
          <p:nvPr/>
        </p:nvSpPr>
        <p:spPr>
          <a:xfrm>
            <a:off x="8612982" y="1344187"/>
            <a:ext cx="3579018" cy="2062103"/>
          </a:xfrm>
          <a:prstGeom prst="rect">
            <a:avLst/>
          </a:prstGeom>
          <a:noFill/>
        </p:spPr>
        <p:txBody>
          <a:bodyPr wrap="square" rtlCol="0">
            <a:spAutoFit/>
          </a:bodyPr>
          <a:lstStyle/>
          <a:p>
            <a:r>
              <a:rPr lang="en-US" sz="3200" dirty="0" smtClean="0"/>
              <a:t>Diurnal Range</a:t>
            </a:r>
          </a:p>
          <a:p>
            <a:pPr marL="457200" indent="-457200">
              <a:buFont typeface="Arial" charset="0"/>
              <a:buChar char="•"/>
            </a:pPr>
            <a:r>
              <a:rPr lang="en-US" sz="3200" dirty="0" smtClean="0"/>
              <a:t>2014</a:t>
            </a:r>
          </a:p>
          <a:p>
            <a:pPr marL="457200" indent="-457200">
              <a:buFont typeface="Arial" charset="0"/>
              <a:buChar char="•"/>
            </a:pPr>
            <a:r>
              <a:rPr lang="en-US" sz="3200" dirty="0" smtClean="0"/>
              <a:t>1/16 degree grid</a:t>
            </a:r>
          </a:p>
          <a:p>
            <a:pPr marL="457200" indent="-457200">
              <a:buFont typeface="Arial" charset="0"/>
              <a:buChar char="•"/>
            </a:pPr>
            <a:r>
              <a:rPr lang="en-US" sz="3200" dirty="0" smtClean="0"/>
              <a:t>3 hourly SEVIRI</a:t>
            </a:r>
            <a:endParaRPr lang="en-US" sz="3200" dirty="0"/>
          </a:p>
        </p:txBody>
      </p:sp>
      <p:pic>
        <p:nvPicPr>
          <p:cNvPr id="12" name="Picture 11"/>
          <p:cNvPicPr>
            <a:picLocks noChangeAspect="1"/>
          </p:cNvPicPr>
          <p:nvPr/>
        </p:nvPicPr>
        <p:blipFill>
          <a:blip r:embed="rId2"/>
          <a:stretch>
            <a:fillRect/>
          </a:stretch>
        </p:blipFill>
        <p:spPr>
          <a:xfrm>
            <a:off x="1125996" y="861752"/>
            <a:ext cx="6696744" cy="5996248"/>
          </a:xfrm>
          <a:prstGeom prst="rect">
            <a:avLst/>
          </a:prstGeom>
        </p:spPr>
      </p:pic>
    </p:spTree>
    <p:extLst>
      <p:ext uri="{BB962C8B-B14F-4D97-AF65-F5344CB8AC3E}">
        <p14:creationId xmlns:p14="http://schemas.microsoft.com/office/powerpoint/2010/main" val="2004926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25600" y="2564605"/>
            <a:ext cx="303214" cy="1407319"/>
          </a:xfrm>
          <a:prstGeom prst="rect">
            <a:avLst/>
          </a:prstGeom>
          <a:solidFill>
            <a:schemeClr val="bg1"/>
          </a:solidFill>
        </p:spPr>
        <p:txBody>
          <a:bodyPr wrap="square" rtlCol="0">
            <a:spAutoFit/>
          </a:bodyPr>
          <a:lstStyle/>
          <a:p>
            <a:endParaRPr lang="en-US">
              <a:solidFill>
                <a:schemeClr val="bg1">
                  <a:lumMod val="95000"/>
                </a:schemeClr>
              </a:solidFill>
            </a:endParaRPr>
          </a:p>
        </p:txBody>
      </p:sp>
      <p:sp>
        <p:nvSpPr>
          <p:cNvPr id="8" name="TextBox 7"/>
          <p:cNvSpPr txBox="1"/>
          <p:nvPr/>
        </p:nvSpPr>
        <p:spPr>
          <a:xfrm>
            <a:off x="5157788" y="6429375"/>
            <a:ext cx="828675" cy="369332"/>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207" y="0"/>
            <a:ext cx="9144000" cy="6858000"/>
          </a:xfrm>
          <a:prstGeom prst="rect">
            <a:avLst/>
          </a:prstGeom>
        </p:spPr>
      </p:pic>
      <p:sp>
        <p:nvSpPr>
          <p:cNvPr id="5" name="Rectangle 4"/>
          <p:cNvSpPr/>
          <p:nvPr/>
        </p:nvSpPr>
        <p:spPr>
          <a:xfrm>
            <a:off x="1777207" y="2564605"/>
            <a:ext cx="303214" cy="1407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rot="16200000">
            <a:off x="651154" y="2921668"/>
            <a:ext cx="2185988" cy="369332"/>
          </a:xfrm>
          <a:prstGeom prst="rect">
            <a:avLst/>
          </a:prstGeom>
          <a:noFill/>
        </p:spPr>
        <p:txBody>
          <a:bodyPr wrap="square" rtlCol="0">
            <a:spAutoFit/>
          </a:bodyPr>
          <a:lstStyle/>
          <a:p>
            <a:r>
              <a:rPr lang="en-US" dirty="0" smtClean="0"/>
              <a:t>Diurnal warming, K</a:t>
            </a:r>
            <a:endParaRPr lang="en-US" dirty="0"/>
          </a:p>
        </p:txBody>
      </p:sp>
      <p:sp>
        <p:nvSpPr>
          <p:cNvPr id="10" name="Rectangle 9"/>
          <p:cNvSpPr/>
          <p:nvPr/>
        </p:nvSpPr>
        <p:spPr>
          <a:xfrm>
            <a:off x="5469009" y="6565734"/>
            <a:ext cx="770021"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70488" y="6488668"/>
            <a:ext cx="2357438" cy="369332"/>
          </a:xfrm>
          <a:prstGeom prst="rect">
            <a:avLst/>
          </a:prstGeom>
          <a:noFill/>
        </p:spPr>
        <p:txBody>
          <a:bodyPr wrap="square" rtlCol="0">
            <a:spAutoFit/>
          </a:bodyPr>
          <a:lstStyle/>
          <a:p>
            <a:r>
              <a:rPr lang="en-US" smtClean="0"/>
              <a:t>Hour, LMT</a:t>
            </a:r>
            <a:endParaRPr lang="en-US"/>
          </a:p>
        </p:txBody>
      </p:sp>
    </p:spTree>
    <p:extLst>
      <p:ext uri="{BB962C8B-B14F-4D97-AF65-F5344CB8AC3E}">
        <p14:creationId xmlns:p14="http://schemas.microsoft.com/office/powerpoint/2010/main" val="270564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828675"/>
            <a:ext cx="9906000" cy="6159500"/>
          </a:xfrm>
          <a:prstGeom prst="rect">
            <a:avLst/>
          </a:prstGeom>
        </p:spPr>
      </p:pic>
      <p:sp>
        <p:nvSpPr>
          <p:cNvPr id="5" name="Title 1"/>
          <p:cNvSpPr>
            <a:spLocks noGrp="1"/>
          </p:cNvSpPr>
          <p:nvPr>
            <p:ph type="title"/>
          </p:nvPr>
        </p:nvSpPr>
        <p:spPr>
          <a:xfrm>
            <a:off x="838200" y="0"/>
            <a:ext cx="10515600" cy="1325563"/>
          </a:xfrm>
        </p:spPr>
        <p:txBody>
          <a:bodyPr/>
          <a:lstStyle/>
          <a:p>
            <a:r>
              <a:rPr lang="en-US" dirty="0" smtClean="0">
                <a:solidFill>
                  <a:schemeClr val="accent5">
                    <a:lumMod val="50000"/>
                  </a:schemeClr>
                </a:solidFill>
              </a:rPr>
              <a:t>Canonical Correlation Analysis</a:t>
            </a:r>
            <a:endParaRPr lang="en-US" dirty="0">
              <a:solidFill>
                <a:schemeClr val="accent5">
                  <a:lumMod val="50000"/>
                </a:schemeClr>
              </a:solidFill>
            </a:endParaRPr>
          </a:p>
        </p:txBody>
      </p:sp>
    </p:spTree>
    <p:extLst>
      <p:ext uri="{BB962C8B-B14F-4D97-AF65-F5344CB8AC3E}">
        <p14:creationId xmlns:p14="http://schemas.microsoft.com/office/powerpoint/2010/main" val="826695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896937"/>
            <a:ext cx="10058400" cy="5644537"/>
          </a:xfrm>
          <a:prstGeom prst="rect">
            <a:avLst/>
          </a:prstGeom>
        </p:spPr>
      </p:pic>
      <p:sp>
        <p:nvSpPr>
          <p:cNvPr id="5" name="Title 1"/>
          <p:cNvSpPr>
            <a:spLocks noGrp="1"/>
          </p:cNvSpPr>
          <p:nvPr>
            <p:ph type="title"/>
          </p:nvPr>
        </p:nvSpPr>
        <p:spPr>
          <a:xfrm>
            <a:off x="698500" y="-180183"/>
            <a:ext cx="10515600" cy="1325563"/>
          </a:xfrm>
        </p:spPr>
        <p:txBody>
          <a:bodyPr/>
          <a:lstStyle/>
          <a:p>
            <a:r>
              <a:rPr lang="en-US" dirty="0" smtClean="0">
                <a:solidFill>
                  <a:schemeClr val="accent5">
                    <a:lumMod val="50000"/>
                  </a:schemeClr>
                </a:solidFill>
              </a:rPr>
              <a:t>Correlation Plots</a:t>
            </a:r>
            <a:endParaRPr lang="en-US" dirty="0">
              <a:solidFill>
                <a:schemeClr val="accent5">
                  <a:lumMod val="50000"/>
                </a:schemeClr>
              </a:solidFill>
            </a:endParaRPr>
          </a:p>
        </p:txBody>
      </p:sp>
    </p:spTree>
    <p:extLst>
      <p:ext uri="{BB962C8B-B14F-4D97-AF65-F5344CB8AC3E}">
        <p14:creationId xmlns:p14="http://schemas.microsoft.com/office/powerpoint/2010/main" val="171331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587500"/>
            <a:ext cx="10058400" cy="4080294"/>
          </a:xfrm>
          <a:prstGeom prst="rect">
            <a:avLst/>
          </a:prstGeom>
        </p:spPr>
      </p:pic>
      <p:sp>
        <p:nvSpPr>
          <p:cNvPr id="5" name="Title 1"/>
          <p:cNvSpPr>
            <a:spLocks noGrp="1"/>
          </p:cNvSpPr>
          <p:nvPr>
            <p:ph type="title"/>
          </p:nvPr>
        </p:nvSpPr>
        <p:spPr>
          <a:xfrm>
            <a:off x="698500" y="0"/>
            <a:ext cx="10515600" cy="1325563"/>
          </a:xfrm>
        </p:spPr>
        <p:txBody>
          <a:bodyPr/>
          <a:lstStyle/>
          <a:p>
            <a:r>
              <a:rPr lang="en-US" dirty="0" smtClean="0">
                <a:solidFill>
                  <a:schemeClr val="accent5">
                    <a:lumMod val="50000"/>
                  </a:schemeClr>
                </a:solidFill>
              </a:rPr>
              <a:t>Canonical Model vs Canonical Observation</a:t>
            </a:r>
            <a:endParaRPr lang="en-US" dirty="0">
              <a:solidFill>
                <a:schemeClr val="accent5">
                  <a:lumMod val="50000"/>
                </a:schemeClr>
              </a:solidFill>
            </a:endParaRPr>
          </a:p>
        </p:txBody>
      </p:sp>
    </p:spTree>
    <p:extLst>
      <p:ext uri="{BB962C8B-B14F-4D97-AF65-F5344CB8AC3E}">
        <p14:creationId xmlns:p14="http://schemas.microsoft.com/office/powerpoint/2010/main" val="690665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303" y="1099878"/>
            <a:ext cx="10058400" cy="4200210"/>
          </a:xfrm>
          <a:prstGeom prst="rect">
            <a:avLst/>
          </a:prstGeom>
        </p:spPr>
      </p:pic>
      <p:sp>
        <p:nvSpPr>
          <p:cNvPr id="5" name="Title 1"/>
          <p:cNvSpPr>
            <a:spLocks noGrp="1"/>
          </p:cNvSpPr>
          <p:nvPr>
            <p:ph type="title"/>
          </p:nvPr>
        </p:nvSpPr>
        <p:spPr>
          <a:xfrm>
            <a:off x="698500" y="-68263"/>
            <a:ext cx="10515600" cy="1325563"/>
          </a:xfrm>
        </p:spPr>
        <p:txBody>
          <a:bodyPr/>
          <a:lstStyle/>
          <a:p>
            <a:r>
              <a:rPr lang="en-US" dirty="0" smtClean="0">
                <a:solidFill>
                  <a:schemeClr val="accent5">
                    <a:lumMod val="50000"/>
                  </a:schemeClr>
                </a:solidFill>
              </a:rPr>
              <a:t>Examples</a:t>
            </a:r>
            <a:endParaRPr lang="en-US" dirty="0">
              <a:solidFill>
                <a:schemeClr val="accent5">
                  <a:lumMod val="50000"/>
                </a:schemeClr>
              </a:solidFill>
            </a:endParaRPr>
          </a:p>
        </p:txBody>
      </p:sp>
      <p:sp>
        <p:nvSpPr>
          <p:cNvPr id="6" name="Content Placeholder 2"/>
          <p:cNvSpPr txBox="1">
            <a:spLocks/>
          </p:cNvSpPr>
          <p:nvPr/>
        </p:nvSpPr>
        <p:spPr>
          <a:xfrm>
            <a:off x="838200" y="5300088"/>
            <a:ext cx="10124607" cy="2848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During low wind and high insolation, the daytime skin and </a:t>
            </a:r>
            <a:r>
              <a:rPr lang="en-US" dirty="0" err="1" smtClean="0"/>
              <a:t>subskin</a:t>
            </a:r>
            <a:r>
              <a:rPr lang="en-US" dirty="0" smtClean="0"/>
              <a:t> SST can be significantly higher than the highest model level</a:t>
            </a:r>
          </a:p>
          <a:p>
            <a:r>
              <a:rPr lang="en-US" dirty="0" smtClean="0"/>
              <a:t>The statistical operator can describe these temperatures quite well</a:t>
            </a:r>
          </a:p>
        </p:txBody>
      </p:sp>
      <p:sp>
        <p:nvSpPr>
          <p:cNvPr id="2" name="TextBox 1"/>
          <p:cNvSpPr txBox="1"/>
          <p:nvPr/>
        </p:nvSpPr>
        <p:spPr>
          <a:xfrm>
            <a:off x="1879485" y="2263030"/>
            <a:ext cx="2214561" cy="1015663"/>
          </a:xfrm>
          <a:prstGeom prst="rect">
            <a:avLst/>
          </a:prstGeom>
          <a:noFill/>
        </p:spPr>
        <p:txBody>
          <a:bodyPr wrap="square" rtlCol="0">
            <a:spAutoFit/>
          </a:bodyPr>
          <a:lstStyle/>
          <a:p>
            <a:r>
              <a:rPr lang="en-US" sz="2000" dirty="0" smtClean="0"/>
              <a:t>Projected values using observation operator</a:t>
            </a:r>
            <a:endParaRPr lang="en-US" sz="2000" dirty="0"/>
          </a:p>
        </p:txBody>
      </p:sp>
      <p:cxnSp>
        <p:nvCxnSpPr>
          <p:cNvPr id="7" name="Straight Arrow Connector 6"/>
          <p:cNvCxnSpPr/>
          <p:nvPr/>
        </p:nvCxnSpPr>
        <p:spPr>
          <a:xfrm flipV="1">
            <a:off x="3929063" y="1828800"/>
            <a:ext cx="957262" cy="757238"/>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3929063" y="2770861"/>
            <a:ext cx="1130065" cy="42912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6986823" y="1493531"/>
            <a:ext cx="2422411" cy="738664"/>
          </a:xfrm>
          <a:prstGeom prst="rect">
            <a:avLst/>
          </a:prstGeom>
          <a:solidFill>
            <a:schemeClr val="bg1"/>
          </a:solidFill>
        </p:spPr>
        <p:txBody>
          <a:bodyPr wrap="square" rtlCol="0">
            <a:spAutoFit/>
          </a:bodyPr>
          <a:lstStyle/>
          <a:p>
            <a:r>
              <a:rPr lang="en-US" sz="1400" dirty="0" smtClean="0"/>
              <a:t>Temperature profile (GOTM)</a:t>
            </a:r>
          </a:p>
          <a:p>
            <a:r>
              <a:rPr lang="en-US" sz="1400" dirty="0" smtClean="0"/>
              <a:t>Model temperatures</a:t>
            </a:r>
          </a:p>
          <a:p>
            <a:r>
              <a:rPr lang="en-US" sz="1400" dirty="0" smtClean="0"/>
              <a:t>Skin and </a:t>
            </a:r>
            <a:r>
              <a:rPr lang="en-US" sz="1400" dirty="0" err="1" smtClean="0"/>
              <a:t>subskin</a:t>
            </a:r>
            <a:r>
              <a:rPr lang="en-US" sz="1400" dirty="0" smtClean="0"/>
              <a:t> SST</a:t>
            </a:r>
            <a:endParaRPr lang="en-US" sz="1400" dirty="0"/>
          </a:p>
        </p:txBody>
      </p:sp>
      <p:sp>
        <p:nvSpPr>
          <p:cNvPr id="15" name="TextBox 14"/>
          <p:cNvSpPr txBox="1"/>
          <p:nvPr/>
        </p:nvSpPr>
        <p:spPr>
          <a:xfrm>
            <a:off x="1879485" y="1493531"/>
            <a:ext cx="2422411" cy="738664"/>
          </a:xfrm>
          <a:prstGeom prst="rect">
            <a:avLst/>
          </a:prstGeom>
          <a:solidFill>
            <a:schemeClr val="bg1"/>
          </a:solidFill>
        </p:spPr>
        <p:txBody>
          <a:bodyPr wrap="square" rtlCol="0">
            <a:spAutoFit/>
          </a:bodyPr>
          <a:lstStyle/>
          <a:p>
            <a:r>
              <a:rPr lang="en-US" sz="1400" dirty="0" smtClean="0"/>
              <a:t>Temperature profile (GOTM)</a:t>
            </a:r>
          </a:p>
          <a:p>
            <a:r>
              <a:rPr lang="en-US" sz="1400" dirty="0" smtClean="0"/>
              <a:t>Model temperatures</a:t>
            </a:r>
          </a:p>
          <a:p>
            <a:r>
              <a:rPr lang="en-US" sz="1400" dirty="0" smtClean="0"/>
              <a:t>Skin and </a:t>
            </a:r>
            <a:r>
              <a:rPr lang="en-US" sz="1400" dirty="0" err="1" smtClean="0"/>
              <a:t>subskin</a:t>
            </a:r>
            <a:r>
              <a:rPr lang="en-US" sz="1400" dirty="0" smtClean="0"/>
              <a:t> SST</a:t>
            </a:r>
            <a:endParaRPr lang="en-US" sz="1400" dirty="0"/>
          </a:p>
        </p:txBody>
      </p:sp>
      <p:sp>
        <p:nvSpPr>
          <p:cNvPr id="17" name="Rectangle 16"/>
          <p:cNvSpPr/>
          <p:nvPr/>
        </p:nvSpPr>
        <p:spPr>
          <a:xfrm>
            <a:off x="6515100" y="1493531"/>
            <a:ext cx="471723" cy="71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6647775" y="1621563"/>
            <a:ext cx="355600" cy="528616"/>
          </a:xfrm>
          <a:prstGeom prst="rect">
            <a:avLst/>
          </a:prstGeom>
        </p:spPr>
      </p:pic>
      <p:sp>
        <p:nvSpPr>
          <p:cNvPr id="19" name="Rectangle 18"/>
          <p:cNvSpPr/>
          <p:nvPr/>
        </p:nvSpPr>
        <p:spPr>
          <a:xfrm>
            <a:off x="1506652" y="1505919"/>
            <a:ext cx="471723" cy="71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69778" y="1493531"/>
            <a:ext cx="471723" cy="71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1602453" y="1621563"/>
            <a:ext cx="355600" cy="528616"/>
          </a:xfrm>
          <a:prstGeom prst="rect">
            <a:avLst/>
          </a:prstGeom>
        </p:spPr>
      </p:pic>
    </p:spTree>
    <p:extLst>
      <p:ext uri="{BB962C8B-B14F-4D97-AF65-F5344CB8AC3E}">
        <p14:creationId xmlns:p14="http://schemas.microsoft.com/office/powerpoint/2010/main" val="638700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282700"/>
            <a:ext cx="10058400" cy="4113690"/>
          </a:xfrm>
          <a:prstGeom prst="rect">
            <a:avLst/>
          </a:prstGeom>
        </p:spPr>
      </p:pic>
      <p:sp>
        <p:nvSpPr>
          <p:cNvPr id="5" name="Content Placeholder 2"/>
          <p:cNvSpPr txBox="1">
            <a:spLocks/>
          </p:cNvSpPr>
          <p:nvPr/>
        </p:nvSpPr>
        <p:spPr>
          <a:xfrm>
            <a:off x="830496" y="5591097"/>
            <a:ext cx="10124607" cy="2848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Higher wind speeds cause more mixing in the water column and the diurnal heating effect </a:t>
            </a:r>
            <a:r>
              <a:rPr lang="en-US" smtClean="0"/>
              <a:t>almost disappears</a:t>
            </a:r>
            <a:endParaRPr lang="en-US" dirty="0" smtClean="0"/>
          </a:p>
        </p:txBody>
      </p:sp>
      <p:sp>
        <p:nvSpPr>
          <p:cNvPr id="6" name="Rectangle 5"/>
          <p:cNvSpPr/>
          <p:nvPr/>
        </p:nvSpPr>
        <p:spPr>
          <a:xfrm>
            <a:off x="6457711" y="1619787"/>
            <a:ext cx="471723" cy="71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6590386" y="1747819"/>
            <a:ext cx="355600" cy="528616"/>
          </a:xfrm>
          <a:prstGeom prst="rect">
            <a:avLst/>
          </a:prstGeom>
        </p:spPr>
      </p:pic>
      <p:sp>
        <p:nvSpPr>
          <p:cNvPr id="8" name="Rectangle 7"/>
          <p:cNvSpPr/>
          <p:nvPr/>
        </p:nvSpPr>
        <p:spPr>
          <a:xfrm>
            <a:off x="1464857" y="1619787"/>
            <a:ext cx="471723" cy="71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597532" y="1747819"/>
            <a:ext cx="355600" cy="528616"/>
          </a:xfrm>
          <a:prstGeom prst="rect">
            <a:avLst/>
          </a:prstGeom>
        </p:spPr>
      </p:pic>
      <p:sp>
        <p:nvSpPr>
          <p:cNvPr id="10" name="TextBox 9"/>
          <p:cNvSpPr txBox="1"/>
          <p:nvPr/>
        </p:nvSpPr>
        <p:spPr>
          <a:xfrm>
            <a:off x="6929434" y="1642795"/>
            <a:ext cx="2422411" cy="738664"/>
          </a:xfrm>
          <a:prstGeom prst="rect">
            <a:avLst/>
          </a:prstGeom>
          <a:solidFill>
            <a:schemeClr val="bg1"/>
          </a:solidFill>
        </p:spPr>
        <p:txBody>
          <a:bodyPr wrap="square" rtlCol="0">
            <a:spAutoFit/>
          </a:bodyPr>
          <a:lstStyle/>
          <a:p>
            <a:r>
              <a:rPr lang="en-US" sz="1400" dirty="0" smtClean="0"/>
              <a:t>Temperature profile (GOTM)</a:t>
            </a:r>
          </a:p>
          <a:p>
            <a:r>
              <a:rPr lang="en-US" sz="1400" dirty="0" smtClean="0"/>
              <a:t>Model temperatures</a:t>
            </a:r>
          </a:p>
          <a:p>
            <a:r>
              <a:rPr lang="en-US" sz="1400" dirty="0" smtClean="0"/>
              <a:t>Skin and </a:t>
            </a:r>
            <a:r>
              <a:rPr lang="en-US" sz="1400" dirty="0" err="1" smtClean="0"/>
              <a:t>subskin</a:t>
            </a:r>
            <a:r>
              <a:rPr lang="en-US" sz="1400" dirty="0" smtClean="0"/>
              <a:t> SST</a:t>
            </a:r>
            <a:endParaRPr lang="en-US" sz="1400" dirty="0"/>
          </a:p>
        </p:txBody>
      </p:sp>
      <p:sp>
        <p:nvSpPr>
          <p:cNvPr id="11" name="TextBox 10"/>
          <p:cNvSpPr txBox="1"/>
          <p:nvPr/>
        </p:nvSpPr>
        <p:spPr>
          <a:xfrm>
            <a:off x="1913360" y="1642795"/>
            <a:ext cx="2422411" cy="738664"/>
          </a:xfrm>
          <a:prstGeom prst="rect">
            <a:avLst/>
          </a:prstGeom>
          <a:solidFill>
            <a:schemeClr val="bg1"/>
          </a:solidFill>
        </p:spPr>
        <p:txBody>
          <a:bodyPr wrap="square" rtlCol="0">
            <a:spAutoFit/>
          </a:bodyPr>
          <a:lstStyle/>
          <a:p>
            <a:r>
              <a:rPr lang="en-US" sz="1400" dirty="0" smtClean="0"/>
              <a:t>Temperature profile (GOTM)</a:t>
            </a:r>
          </a:p>
          <a:p>
            <a:r>
              <a:rPr lang="en-US" sz="1400" dirty="0" smtClean="0"/>
              <a:t>Model temperatures</a:t>
            </a:r>
          </a:p>
          <a:p>
            <a:r>
              <a:rPr lang="en-US" sz="1400" dirty="0" smtClean="0"/>
              <a:t>Skin and </a:t>
            </a:r>
            <a:r>
              <a:rPr lang="en-US" sz="1400" dirty="0" err="1" smtClean="0"/>
              <a:t>subskin</a:t>
            </a:r>
            <a:r>
              <a:rPr lang="en-US" sz="1400" dirty="0" smtClean="0"/>
              <a:t> SST</a:t>
            </a:r>
            <a:endParaRPr lang="en-US" sz="1400" dirty="0"/>
          </a:p>
        </p:txBody>
      </p:sp>
    </p:spTree>
    <p:extLst>
      <p:ext uri="{BB962C8B-B14F-4D97-AF65-F5344CB8AC3E}">
        <p14:creationId xmlns:p14="http://schemas.microsoft.com/office/powerpoint/2010/main" val="1683211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09" y="31220"/>
            <a:ext cx="10519612" cy="964060"/>
          </a:xfrm>
        </p:spPr>
        <p:txBody>
          <a:bodyPr>
            <a:normAutofit/>
          </a:bodyPr>
          <a:lstStyle/>
          <a:p>
            <a:r>
              <a:rPr lang="en-US" dirty="0" smtClean="0">
                <a:solidFill>
                  <a:schemeClr val="accent5">
                    <a:lumMod val="50000"/>
                  </a:schemeClr>
                </a:solidFill>
              </a:rPr>
              <a:t>Diurnal Sea Surface Temperatures (SST)</a:t>
            </a:r>
            <a:endParaRPr lang="en-US" dirty="0"/>
          </a:p>
        </p:txBody>
      </p:sp>
      <p:sp>
        <p:nvSpPr>
          <p:cNvPr id="3" name="Content Placeholder 2"/>
          <p:cNvSpPr>
            <a:spLocks noGrp="1"/>
          </p:cNvSpPr>
          <p:nvPr>
            <p:ph idx="1"/>
          </p:nvPr>
        </p:nvSpPr>
        <p:spPr>
          <a:xfrm>
            <a:off x="308809" y="1580858"/>
            <a:ext cx="4313321" cy="5277667"/>
          </a:xfrm>
        </p:spPr>
        <p:txBody>
          <a:bodyPr>
            <a:normAutofit/>
          </a:bodyPr>
          <a:lstStyle/>
          <a:p>
            <a:pPr marL="0" indent="0">
              <a:buNone/>
            </a:pPr>
            <a:r>
              <a:rPr lang="en-US" dirty="0" smtClean="0"/>
              <a:t>Nonlinear problem</a:t>
            </a:r>
          </a:p>
          <a:p>
            <a:r>
              <a:rPr lang="en-US" dirty="0" smtClean="0"/>
              <a:t>Driven by total heat flux at the sea surface</a:t>
            </a:r>
          </a:p>
          <a:p>
            <a:pPr lvl="1"/>
            <a:r>
              <a:rPr lang="en-US" dirty="0" smtClean="0"/>
              <a:t>Predominately insolation</a:t>
            </a:r>
          </a:p>
          <a:p>
            <a:pPr lvl="1"/>
            <a:r>
              <a:rPr lang="en-US" dirty="0" smtClean="0"/>
              <a:t>Sensitive to cloud cover</a:t>
            </a:r>
          </a:p>
          <a:p>
            <a:r>
              <a:rPr lang="en-US" dirty="0" smtClean="0"/>
              <a:t>Highly sensitive to wind speed</a:t>
            </a:r>
          </a:p>
          <a:p>
            <a:pPr lvl="1"/>
            <a:r>
              <a:rPr lang="en-US" dirty="0"/>
              <a:t>Shear driven turbulence – vertical mixing</a:t>
            </a:r>
          </a:p>
          <a:p>
            <a:pPr lvl="1"/>
            <a:r>
              <a:rPr lang="en-US" dirty="0"/>
              <a:t>Gustiness can quickly erode the diurnal </a:t>
            </a:r>
            <a:r>
              <a:rPr lang="en-US" dirty="0" smtClean="0"/>
              <a:t>thermocline</a:t>
            </a:r>
          </a:p>
          <a:p>
            <a:r>
              <a:rPr lang="en-US" dirty="0" smtClean="0"/>
              <a:t>Cool skin effect</a:t>
            </a:r>
          </a:p>
          <a:p>
            <a:pPr lvl="1"/>
            <a:endParaRPr lang="en-US" dirty="0" smtClean="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100" y="866942"/>
            <a:ext cx="7454900" cy="5702300"/>
          </a:xfrm>
          <a:prstGeom prst="rect">
            <a:avLst/>
          </a:prstGeom>
        </p:spPr>
      </p:pic>
      <p:sp>
        <p:nvSpPr>
          <p:cNvPr id="4" name="TextBox 3"/>
          <p:cNvSpPr txBox="1"/>
          <p:nvPr/>
        </p:nvSpPr>
        <p:spPr>
          <a:xfrm>
            <a:off x="9817768" y="6384576"/>
            <a:ext cx="2374232" cy="369332"/>
          </a:xfrm>
          <a:prstGeom prst="rect">
            <a:avLst/>
          </a:prstGeom>
          <a:noFill/>
        </p:spPr>
        <p:txBody>
          <a:bodyPr wrap="square" rtlCol="0">
            <a:spAutoFit/>
          </a:bodyPr>
          <a:lstStyle/>
          <a:p>
            <a:r>
              <a:rPr lang="en-US" dirty="0" smtClean="0"/>
              <a:t>Image from </a:t>
            </a:r>
            <a:r>
              <a:rPr lang="en-US" dirty="0" err="1" smtClean="0"/>
              <a:t>ghrsst.org</a:t>
            </a:r>
            <a:endParaRPr lang="en-US" dirty="0"/>
          </a:p>
        </p:txBody>
      </p:sp>
    </p:spTree>
    <p:extLst>
      <p:ext uri="{BB962C8B-B14F-4D97-AF65-F5344CB8AC3E}">
        <p14:creationId xmlns:p14="http://schemas.microsoft.com/office/powerpoint/2010/main" val="1871711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270000"/>
            <a:ext cx="10058400" cy="4143131"/>
          </a:xfrm>
          <a:prstGeom prst="rect">
            <a:avLst/>
          </a:prstGeom>
        </p:spPr>
      </p:pic>
      <p:sp>
        <p:nvSpPr>
          <p:cNvPr id="5" name="Content Placeholder 2"/>
          <p:cNvSpPr txBox="1">
            <a:spLocks/>
          </p:cNvSpPr>
          <p:nvPr/>
        </p:nvSpPr>
        <p:spPr>
          <a:xfrm>
            <a:off x="863600" y="5614413"/>
            <a:ext cx="10124607" cy="2848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During days of high wind and low insolation, the skin temperature can drop significantly below that of </a:t>
            </a:r>
            <a:r>
              <a:rPr lang="en-US" smtClean="0"/>
              <a:t>the highest model level</a:t>
            </a:r>
            <a:endParaRPr lang="en-US" dirty="0" smtClean="0"/>
          </a:p>
        </p:txBody>
      </p:sp>
      <p:sp>
        <p:nvSpPr>
          <p:cNvPr id="6" name="Rectangle 5"/>
          <p:cNvSpPr/>
          <p:nvPr/>
        </p:nvSpPr>
        <p:spPr>
          <a:xfrm>
            <a:off x="6473015" y="1570050"/>
            <a:ext cx="471723" cy="71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6605690" y="1698082"/>
            <a:ext cx="355600" cy="528616"/>
          </a:xfrm>
          <a:prstGeom prst="rect">
            <a:avLst/>
          </a:prstGeom>
        </p:spPr>
      </p:pic>
      <p:sp>
        <p:nvSpPr>
          <p:cNvPr id="8" name="Rectangle 7"/>
          <p:cNvSpPr/>
          <p:nvPr/>
        </p:nvSpPr>
        <p:spPr>
          <a:xfrm>
            <a:off x="3194182" y="1570050"/>
            <a:ext cx="471723" cy="71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3326857" y="1698082"/>
            <a:ext cx="355600" cy="528616"/>
          </a:xfrm>
          <a:prstGeom prst="rect">
            <a:avLst/>
          </a:prstGeom>
        </p:spPr>
      </p:pic>
      <p:sp>
        <p:nvSpPr>
          <p:cNvPr id="10" name="TextBox 9"/>
          <p:cNvSpPr txBox="1"/>
          <p:nvPr/>
        </p:nvSpPr>
        <p:spPr>
          <a:xfrm>
            <a:off x="6944738" y="1593058"/>
            <a:ext cx="2422411" cy="738664"/>
          </a:xfrm>
          <a:prstGeom prst="rect">
            <a:avLst/>
          </a:prstGeom>
          <a:solidFill>
            <a:schemeClr val="bg1"/>
          </a:solidFill>
        </p:spPr>
        <p:txBody>
          <a:bodyPr wrap="square" rtlCol="0">
            <a:spAutoFit/>
          </a:bodyPr>
          <a:lstStyle/>
          <a:p>
            <a:r>
              <a:rPr lang="en-US" sz="1400" dirty="0" smtClean="0"/>
              <a:t>Temperature profile (GOTM)</a:t>
            </a:r>
          </a:p>
          <a:p>
            <a:r>
              <a:rPr lang="en-US" sz="1400" dirty="0" smtClean="0"/>
              <a:t>Model temperatures</a:t>
            </a:r>
          </a:p>
          <a:p>
            <a:r>
              <a:rPr lang="en-US" sz="1400" dirty="0" smtClean="0"/>
              <a:t>Skin and </a:t>
            </a:r>
            <a:r>
              <a:rPr lang="en-US" sz="1400" dirty="0" err="1" smtClean="0"/>
              <a:t>subskin</a:t>
            </a:r>
            <a:r>
              <a:rPr lang="en-US" sz="1400" dirty="0" smtClean="0"/>
              <a:t> SST</a:t>
            </a:r>
            <a:endParaRPr lang="en-US" sz="1400" dirty="0"/>
          </a:p>
        </p:txBody>
      </p:sp>
      <p:sp>
        <p:nvSpPr>
          <p:cNvPr id="11" name="TextBox 10"/>
          <p:cNvSpPr txBox="1"/>
          <p:nvPr/>
        </p:nvSpPr>
        <p:spPr>
          <a:xfrm>
            <a:off x="3622393" y="1593058"/>
            <a:ext cx="2422411" cy="738664"/>
          </a:xfrm>
          <a:prstGeom prst="rect">
            <a:avLst/>
          </a:prstGeom>
          <a:solidFill>
            <a:schemeClr val="bg1"/>
          </a:solidFill>
        </p:spPr>
        <p:txBody>
          <a:bodyPr wrap="square" rtlCol="0">
            <a:spAutoFit/>
          </a:bodyPr>
          <a:lstStyle/>
          <a:p>
            <a:r>
              <a:rPr lang="en-US" sz="1400" dirty="0" smtClean="0"/>
              <a:t>Temperature profile (GOTM)</a:t>
            </a:r>
          </a:p>
          <a:p>
            <a:r>
              <a:rPr lang="en-US" sz="1400" dirty="0" smtClean="0"/>
              <a:t>Model temperatures</a:t>
            </a:r>
          </a:p>
          <a:p>
            <a:r>
              <a:rPr lang="en-US" sz="1400" dirty="0" smtClean="0"/>
              <a:t>Skin and </a:t>
            </a:r>
            <a:r>
              <a:rPr lang="en-US" sz="1400" dirty="0" err="1" smtClean="0"/>
              <a:t>subskin</a:t>
            </a:r>
            <a:r>
              <a:rPr lang="en-US" sz="1400" dirty="0" smtClean="0"/>
              <a:t> SST</a:t>
            </a:r>
            <a:endParaRPr lang="en-US" sz="1400" dirty="0"/>
          </a:p>
        </p:txBody>
      </p:sp>
    </p:spTree>
    <p:extLst>
      <p:ext uri="{BB962C8B-B14F-4D97-AF65-F5344CB8AC3E}">
        <p14:creationId xmlns:p14="http://schemas.microsoft.com/office/powerpoint/2010/main" val="1716899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98500" y="-68263"/>
            <a:ext cx="10515600" cy="1325563"/>
          </a:xfrm>
        </p:spPr>
        <p:txBody>
          <a:bodyPr/>
          <a:lstStyle/>
          <a:p>
            <a:r>
              <a:rPr lang="en-US" dirty="0" smtClean="0">
                <a:solidFill>
                  <a:schemeClr val="accent5">
                    <a:lumMod val="50000"/>
                  </a:schemeClr>
                </a:solidFill>
              </a:rPr>
              <a:t>Validation: Bias</a:t>
            </a:r>
            <a:endParaRPr lang="en-US" dirty="0">
              <a:solidFill>
                <a:schemeClr val="accent5">
                  <a:lumMod val="50000"/>
                </a:schemeClr>
              </a:solidFill>
            </a:endParaRPr>
          </a:p>
        </p:txBody>
      </p:sp>
      <p:sp>
        <p:nvSpPr>
          <p:cNvPr id="6" name="Content Placeholder 2"/>
          <p:cNvSpPr txBox="1">
            <a:spLocks/>
          </p:cNvSpPr>
          <p:nvPr/>
        </p:nvSpPr>
        <p:spPr>
          <a:xfrm>
            <a:off x="838200" y="5300088"/>
            <a:ext cx="10124607" cy="2848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Error statistics are calculated for each bin </a:t>
            </a:r>
            <a:r>
              <a:rPr lang="en-US" dirty="0" err="1" smtClean="0"/>
              <a:t>w.r.t</a:t>
            </a:r>
            <a:r>
              <a:rPr lang="en-US" dirty="0" smtClean="0"/>
              <a:t>. GOTM profile</a:t>
            </a:r>
          </a:p>
          <a:p>
            <a:pPr lvl="1"/>
            <a:r>
              <a:rPr lang="en-US" dirty="0" smtClean="0"/>
              <a:t>Remove one profile from the correlation calculation, then verify the resulting projection using that profile</a:t>
            </a:r>
          </a:p>
          <a:p>
            <a:pPr lvl="1"/>
            <a:r>
              <a:rPr lang="en-US" dirty="0" smtClean="0"/>
              <a:t>Repeat the procedure for every profile in the bin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346200"/>
            <a:ext cx="10058400" cy="3899710"/>
          </a:xfrm>
          <a:prstGeom prst="rect">
            <a:avLst/>
          </a:prstGeom>
        </p:spPr>
      </p:pic>
    </p:spTree>
    <p:extLst>
      <p:ext uri="{BB962C8B-B14F-4D97-AF65-F5344CB8AC3E}">
        <p14:creationId xmlns:p14="http://schemas.microsoft.com/office/powerpoint/2010/main" val="870170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98500" y="-68263"/>
            <a:ext cx="10515600" cy="1325563"/>
          </a:xfrm>
        </p:spPr>
        <p:txBody>
          <a:bodyPr/>
          <a:lstStyle/>
          <a:p>
            <a:r>
              <a:rPr lang="en-US" dirty="0" smtClean="0">
                <a:solidFill>
                  <a:schemeClr val="accent5">
                    <a:lumMod val="50000"/>
                  </a:schemeClr>
                </a:solidFill>
              </a:rPr>
              <a:t>Validation: RMSE</a:t>
            </a:r>
            <a:endParaRPr lang="en-US" dirty="0">
              <a:solidFill>
                <a:schemeClr val="accent5">
                  <a:lumMod val="50000"/>
                </a:schemeClr>
              </a:solidFill>
            </a:endParaRPr>
          </a:p>
        </p:txBody>
      </p:sp>
      <p:sp>
        <p:nvSpPr>
          <p:cNvPr id="6" name="Content Placeholder 2"/>
          <p:cNvSpPr txBox="1">
            <a:spLocks/>
          </p:cNvSpPr>
          <p:nvPr/>
        </p:nvSpPr>
        <p:spPr>
          <a:xfrm>
            <a:off x="838200" y="5300088"/>
            <a:ext cx="10124607" cy="2848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RMSE shows an increase for low wind speeds and high insolation during the day</a:t>
            </a:r>
          </a:p>
          <a:p>
            <a:r>
              <a:rPr lang="en-US" dirty="0" smtClean="0"/>
              <a:t>This is where the diurnal warming is largest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1308100"/>
            <a:ext cx="10058400" cy="4023360"/>
          </a:xfrm>
          <a:prstGeom prst="rect">
            <a:avLst/>
          </a:prstGeom>
        </p:spPr>
      </p:pic>
    </p:spTree>
    <p:extLst>
      <p:ext uri="{BB962C8B-B14F-4D97-AF65-F5344CB8AC3E}">
        <p14:creationId xmlns:p14="http://schemas.microsoft.com/office/powerpoint/2010/main" val="1282623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90222" y="177125"/>
            <a:ext cx="3413670" cy="6579661"/>
          </a:xfrm>
          <a:prstGeom prst="rect">
            <a:avLst/>
          </a:prstGeom>
        </p:spPr>
      </p:pic>
      <p:pic>
        <p:nvPicPr>
          <p:cNvPr id="7" name="Picture 6"/>
          <p:cNvPicPr>
            <a:picLocks noChangeAspect="1"/>
          </p:cNvPicPr>
          <p:nvPr/>
        </p:nvPicPr>
        <p:blipFill>
          <a:blip r:embed="rId3"/>
          <a:stretch>
            <a:fillRect/>
          </a:stretch>
        </p:blipFill>
        <p:spPr>
          <a:xfrm>
            <a:off x="3414011" y="1197226"/>
            <a:ext cx="4943895" cy="384121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4335204"/>
              </p:ext>
            </p:extLst>
          </p:nvPr>
        </p:nvGraphicFramePr>
        <p:xfrm>
          <a:off x="787798" y="5324235"/>
          <a:ext cx="5840626" cy="1432552"/>
        </p:xfrm>
        <a:graphic>
          <a:graphicData uri="http://schemas.openxmlformats.org/drawingml/2006/table">
            <a:tbl>
              <a:tblPr firstRow="1" bandRow="1">
                <a:tableStyleId>{5C22544A-7EE6-4342-B048-85BDC9FD1C3A}</a:tableStyleId>
              </a:tblPr>
              <a:tblGrid>
                <a:gridCol w="1252150"/>
                <a:gridCol w="2603157"/>
                <a:gridCol w="1985319"/>
              </a:tblGrid>
              <a:tr h="400249">
                <a:tc>
                  <a:txBody>
                    <a:bodyPr/>
                    <a:lstStyle/>
                    <a:p>
                      <a:pPr algn="ctr"/>
                      <a:endParaRPr lang="en-US" sz="1600" dirty="0">
                        <a:latin typeface="Cambria" panose="02040503050406030204" pitchFamily="18" charset="0"/>
                      </a:endParaRPr>
                    </a:p>
                  </a:txBody>
                  <a:tcPr/>
                </a:tc>
                <a:tc>
                  <a:txBody>
                    <a:bodyPr/>
                    <a:lstStyle/>
                    <a:p>
                      <a:pPr algn="ctr"/>
                      <a:r>
                        <a:rPr lang="en-US" sz="1600" dirty="0" smtClean="0">
                          <a:latin typeface="Cambria" panose="02040503050406030204" pitchFamily="18" charset="0"/>
                        </a:rPr>
                        <a:t>with</a:t>
                      </a:r>
                      <a:r>
                        <a:rPr lang="en-US" sz="1600" baseline="0" dirty="0" smtClean="0">
                          <a:latin typeface="Cambria" panose="02040503050406030204" pitchFamily="18" charset="0"/>
                        </a:rPr>
                        <a:t> operator</a:t>
                      </a:r>
                      <a:endParaRPr lang="en-US" sz="1600" dirty="0">
                        <a:latin typeface="Cambria" panose="02040503050406030204" pitchFamily="18" charset="0"/>
                      </a:endParaRPr>
                    </a:p>
                  </a:txBody>
                  <a:tcPr/>
                </a:tc>
                <a:tc>
                  <a:txBody>
                    <a:bodyPr/>
                    <a:lstStyle/>
                    <a:p>
                      <a:pPr algn="ctr"/>
                      <a:r>
                        <a:rPr lang="en-US" sz="1600" dirty="0" smtClean="0">
                          <a:latin typeface="Cambria" panose="02040503050406030204" pitchFamily="18" charset="0"/>
                        </a:rPr>
                        <a:t>without</a:t>
                      </a:r>
                      <a:r>
                        <a:rPr lang="en-US" sz="1600" baseline="0" dirty="0" smtClean="0">
                          <a:latin typeface="Cambria" panose="02040503050406030204" pitchFamily="18" charset="0"/>
                        </a:rPr>
                        <a:t> operator</a:t>
                      </a:r>
                      <a:endParaRPr lang="en-US" sz="1600" dirty="0">
                        <a:latin typeface="Cambria" panose="02040503050406030204" pitchFamily="18" charset="0"/>
                      </a:endParaRPr>
                    </a:p>
                  </a:txBody>
                  <a:tcPr/>
                </a:tc>
              </a:tr>
              <a:tr h="344101">
                <a:tc>
                  <a:txBody>
                    <a:bodyPr/>
                    <a:lstStyle/>
                    <a:p>
                      <a:pPr algn="ctr"/>
                      <a:r>
                        <a:rPr lang="en-US" sz="1600" dirty="0" smtClean="0">
                          <a:latin typeface="Cambria" panose="02040503050406030204" pitchFamily="18" charset="0"/>
                        </a:rPr>
                        <a:t>2014</a:t>
                      </a:r>
                      <a:endParaRPr lang="en-US" sz="1600" dirty="0">
                        <a:latin typeface="Cambria" panose="02040503050406030204" pitchFamily="18" charset="0"/>
                      </a:endParaRPr>
                    </a:p>
                  </a:txBody>
                  <a:tcPr/>
                </a:tc>
                <a:tc>
                  <a:txBody>
                    <a:bodyPr/>
                    <a:lstStyle/>
                    <a:p>
                      <a:pPr algn="ctr"/>
                      <a:r>
                        <a:rPr lang="en-US" sz="1600" b="1" dirty="0" smtClean="0">
                          <a:latin typeface="Cambria" panose="02040503050406030204" pitchFamily="18" charset="0"/>
                        </a:rPr>
                        <a:t>0.8573</a:t>
                      </a:r>
                      <a:endParaRPr lang="en-US" sz="1600" b="1" dirty="0">
                        <a:latin typeface="Cambria" panose="02040503050406030204" pitchFamily="18" charset="0"/>
                      </a:endParaRPr>
                    </a:p>
                  </a:txBody>
                  <a:tcPr/>
                </a:tc>
                <a:tc>
                  <a:txBody>
                    <a:bodyPr/>
                    <a:lstStyle/>
                    <a:p>
                      <a:pPr algn="ctr"/>
                      <a:r>
                        <a:rPr lang="en-US" sz="1600" b="1" dirty="0" smtClean="0">
                          <a:latin typeface="Cambria" panose="02040503050406030204" pitchFamily="18" charset="0"/>
                        </a:rPr>
                        <a:t>0.9423</a:t>
                      </a:r>
                      <a:endParaRPr lang="en-US" sz="1600" b="1" dirty="0">
                        <a:latin typeface="Cambria" panose="02040503050406030204" pitchFamily="18" charset="0"/>
                      </a:endParaRPr>
                    </a:p>
                  </a:txBody>
                  <a:tcPr/>
                </a:tc>
              </a:tr>
              <a:tr h="344101">
                <a:tc>
                  <a:txBody>
                    <a:bodyPr/>
                    <a:lstStyle/>
                    <a:p>
                      <a:pPr algn="ctr"/>
                      <a:r>
                        <a:rPr lang="en-US" sz="1600" dirty="0" smtClean="0">
                          <a:latin typeface="Cambria" panose="02040503050406030204" pitchFamily="18" charset="0"/>
                        </a:rPr>
                        <a:t>00UTC</a:t>
                      </a:r>
                      <a:endParaRPr lang="en-US" sz="1600" dirty="0">
                        <a:latin typeface="Cambria" panose="02040503050406030204" pitchFamily="18" charset="0"/>
                      </a:endParaRPr>
                    </a:p>
                  </a:txBody>
                  <a:tcPr/>
                </a:tc>
                <a:tc>
                  <a:txBody>
                    <a:bodyPr/>
                    <a:lstStyle/>
                    <a:p>
                      <a:pPr algn="ctr"/>
                      <a:r>
                        <a:rPr lang="en-US" sz="1600" dirty="0" smtClean="0">
                          <a:latin typeface="Cambria" panose="02040503050406030204" pitchFamily="18" charset="0"/>
                        </a:rPr>
                        <a:t>0.8037</a:t>
                      </a:r>
                      <a:endParaRPr lang="en-US" sz="1600" dirty="0">
                        <a:latin typeface="Cambria" panose="02040503050406030204" pitchFamily="18" charset="0"/>
                      </a:endParaRPr>
                    </a:p>
                  </a:txBody>
                  <a:tcPr/>
                </a:tc>
                <a:tc>
                  <a:txBody>
                    <a:bodyPr/>
                    <a:lstStyle/>
                    <a:p>
                      <a:pPr algn="ctr"/>
                      <a:r>
                        <a:rPr lang="en-US" sz="1600" dirty="0" smtClean="0">
                          <a:latin typeface="Cambria" panose="02040503050406030204" pitchFamily="18" charset="0"/>
                        </a:rPr>
                        <a:t>0.6620</a:t>
                      </a:r>
                      <a:endParaRPr lang="en-US" sz="1600" dirty="0">
                        <a:latin typeface="Cambria" panose="02040503050406030204" pitchFamily="18" charset="0"/>
                      </a:endParaRPr>
                    </a:p>
                  </a:txBody>
                  <a:tcPr/>
                </a:tc>
              </a:tr>
              <a:tr h="344101">
                <a:tc>
                  <a:txBody>
                    <a:bodyPr/>
                    <a:lstStyle/>
                    <a:p>
                      <a:pPr algn="ctr"/>
                      <a:r>
                        <a:rPr lang="en-US" sz="1600" dirty="0" smtClean="0">
                          <a:latin typeface="Cambria" panose="02040503050406030204" pitchFamily="18" charset="0"/>
                        </a:rPr>
                        <a:t>12UTC</a:t>
                      </a:r>
                      <a:endParaRPr lang="en-US" sz="1600" dirty="0">
                        <a:latin typeface="Cambria" panose="02040503050406030204" pitchFamily="18" charset="0"/>
                      </a:endParaRPr>
                    </a:p>
                  </a:txBody>
                  <a:tcPr/>
                </a:tc>
                <a:tc>
                  <a:txBody>
                    <a:bodyPr/>
                    <a:lstStyle/>
                    <a:p>
                      <a:pPr algn="ctr"/>
                      <a:r>
                        <a:rPr lang="en-US" sz="1600" b="1" dirty="0" smtClean="0">
                          <a:latin typeface="Cambria" panose="02040503050406030204" pitchFamily="18" charset="0"/>
                        </a:rPr>
                        <a:t>0.7495</a:t>
                      </a:r>
                      <a:endParaRPr lang="en-US" sz="1600" b="1" dirty="0">
                        <a:latin typeface="Cambria" panose="02040503050406030204" pitchFamily="18" charset="0"/>
                      </a:endParaRPr>
                    </a:p>
                  </a:txBody>
                  <a:tcPr/>
                </a:tc>
                <a:tc>
                  <a:txBody>
                    <a:bodyPr/>
                    <a:lstStyle/>
                    <a:p>
                      <a:pPr algn="ctr"/>
                      <a:r>
                        <a:rPr lang="en-US" sz="1600" b="1" dirty="0" smtClean="0">
                          <a:latin typeface="Cambria" panose="02040503050406030204" pitchFamily="18" charset="0"/>
                        </a:rPr>
                        <a:t>0.9021</a:t>
                      </a:r>
                      <a:endParaRPr lang="en-US" sz="1600" b="1" dirty="0">
                        <a:latin typeface="Cambria" panose="02040503050406030204" pitchFamily="18" charset="0"/>
                      </a:endParaRPr>
                    </a:p>
                  </a:txBody>
                  <a:tcPr/>
                </a:tc>
              </a:tr>
            </a:tbl>
          </a:graphicData>
        </a:graphic>
      </p:graphicFrame>
      <p:sp>
        <p:nvSpPr>
          <p:cNvPr id="9" name="Title 1"/>
          <p:cNvSpPr>
            <a:spLocks noGrp="1"/>
          </p:cNvSpPr>
          <p:nvPr>
            <p:ph type="title"/>
          </p:nvPr>
        </p:nvSpPr>
        <p:spPr>
          <a:xfrm>
            <a:off x="112356" y="-128337"/>
            <a:ext cx="10515600" cy="1325563"/>
          </a:xfrm>
        </p:spPr>
        <p:txBody>
          <a:bodyPr/>
          <a:lstStyle/>
          <a:p>
            <a:r>
              <a:rPr lang="en-US" dirty="0" smtClean="0">
                <a:solidFill>
                  <a:schemeClr val="accent5">
                    <a:lumMod val="50000"/>
                  </a:schemeClr>
                </a:solidFill>
              </a:rPr>
              <a:t>Preliminary results</a:t>
            </a:r>
            <a:endParaRPr lang="en-US" dirty="0">
              <a:solidFill>
                <a:schemeClr val="accent5">
                  <a:lumMod val="50000"/>
                </a:schemeClr>
              </a:solidFill>
            </a:endParaRPr>
          </a:p>
        </p:txBody>
      </p:sp>
      <p:sp>
        <p:nvSpPr>
          <p:cNvPr id="10" name="Content Placeholder 2"/>
          <p:cNvSpPr>
            <a:spLocks noGrp="1"/>
          </p:cNvSpPr>
          <p:nvPr>
            <p:ph idx="1"/>
          </p:nvPr>
        </p:nvSpPr>
        <p:spPr>
          <a:xfrm>
            <a:off x="112356" y="1023961"/>
            <a:ext cx="3224402" cy="4187742"/>
          </a:xfrm>
        </p:spPr>
        <p:txBody>
          <a:bodyPr>
            <a:normAutofit lnSpcReduction="10000"/>
          </a:bodyPr>
          <a:lstStyle/>
          <a:p>
            <a:r>
              <a:rPr lang="en-US" dirty="0" smtClean="0"/>
              <a:t>Tested in the Greek POSEIDON system                      </a:t>
            </a:r>
            <a:r>
              <a:rPr lang="en-US" sz="2000" dirty="0" smtClean="0"/>
              <a:t>(a SEEK regional analysis scheme, </a:t>
            </a:r>
            <a:r>
              <a:rPr lang="en-US" sz="2000" dirty="0" err="1" smtClean="0"/>
              <a:t>Korres</a:t>
            </a:r>
            <a:r>
              <a:rPr lang="en-US" sz="2000" dirty="0" smtClean="0"/>
              <a:t> et al., 2010)</a:t>
            </a:r>
          </a:p>
          <a:p>
            <a:r>
              <a:rPr lang="en-US" dirty="0" smtClean="0"/>
              <a:t>Performs better at midday than midnight</a:t>
            </a:r>
          </a:p>
          <a:p>
            <a:r>
              <a:rPr lang="en-US" dirty="0" smtClean="0"/>
              <a:t>Performs better in winter than summer</a:t>
            </a:r>
            <a:endParaRPr lang="en-US" dirty="0"/>
          </a:p>
        </p:txBody>
      </p:sp>
      <p:sp>
        <p:nvSpPr>
          <p:cNvPr id="11" name="TextBox 10"/>
          <p:cNvSpPr txBox="1"/>
          <p:nvPr/>
        </p:nvSpPr>
        <p:spPr>
          <a:xfrm>
            <a:off x="3847149" y="4730661"/>
            <a:ext cx="4510758" cy="307777"/>
          </a:xfrm>
          <a:prstGeom prst="rect">
            <a:avLst/>
          </a:prstGeom>
          <a:solidFill>
            <a:schemeClr val="bg1"/>
          </a:solidFill>
        </p:spPr>
        <p:txBody>
          <a:bodyPr wrap="square" rtlCol="0">
            <a:spAutoFit/>
          </a:bodyPr>
          <a:lstStyle/>
          <a:p>
            <a:r>
              <a:rPr lang="en-US" sz="1400" dirty="0" smtClean="0"/>
              <a:t>Jan Feb Mar Apr May June July Aug Sept Oct Nov Dec</a:t>
            </a:r>
            <a:endParaRPr lang="en-US" sz="1400" dirty="0"/>
          </a:p>
        </p:txBody>
      </p:sp>
      <p:sp>
        <p:nvSpPr>
          <p:cNvPr id="12" name="TextBox 11"/>
          <p:cNvSpPr txBox="1"/>
          <p:nvPr/>
        </p:nvSpPr>
        <p:spPr>
          <a:xfrm rot="16200000">
            <a:off x="3188378" y="3010800"/>
            <a:ext cx="604535" cy="307777"/>
          </a:xfrm>
          <a:prstGeom prst="rect">
            <a:avLst/>
          </a:prstGeom>
          <a:solidFill>
            <a:schemeClr val="bg1"/>
          </a:solidFill>
        </p:spPr>
        <p:txBody>
          <a:bodyPr wrap="square" rtlCol="0">
            <a:spAutoFit/>
          </a:bodyPr>
          <a:lstStyle/>
          <a:p>
            <a:r>
              <a:rPr lang="en-US" sz="1400" smtClean="0"/>
              <a:t>RMSE</a:t>
            </a:r>
            <a:endParaRPr lang="en-US" sz="1400" dirty="0"/>
          </a:p>
        </p:txBody>
      </p:sp>
      <p:sp>
        <p:nvSpPr>
          <p:cNvPr id="13" name="TextBox 12"/>
          <p:cNvSpPr txBox="1"/>
          <p:nvPr/>
        </p:nvSpPr>
        <p:spPr>
          <a:xfrm>
            <a:off x="3708111" y="1155869"/>
            <a:ext cx="4510758" cy="307777"/>
          </a:xfrm>
          <a:prstGeom prst="rect">
            <a:avLst/>
          </a:prstGeom>
          <a:solidFill>
            <a:schemeClr val="bg1"/>
          </a:solidFill>
        </p:spPr>
        <p:txBody>
          <a:bodyPr wrap="square" rtlCol="0">
            <a:spAutoFit/>
          </a:bodyPr>
          <a:lstStyle/>
          <a:p>
            <a:pPr algn="ctr"/>
            <a:r>
              <a:rPr lang="en-US" sz="1400" dirty="0" smtClean="0"/>
              <a:t>Monthly Evaluation</a:t>
            </a:r>
            <a:endParaRPr lang="en-US" sz="1400" dirty="0"/>
          </a:p>
        </p:txBody>
      </p:sp>
      <p:sp>
        <p:nvSpPr>
          <p:cNvPr id="14" name="TextBox 13"/>
          <p:cNvSpPr txBox="1"/>
          <p:nvPr/>
        </p:nvSpPr>
        <p:spPr>
          <a:xfrm>
            <a:off x="7440256" y="1261698"/>
            <a:ext cx="1072714" cy="523220"/>
          </a:xfrm>
          <a:prstGeom prst="rect">
            <a:avLst/>
          </a:prstGeom>
          <a:solidFill>
            <a:schemeClr val="bg1"/>
          </a:solidFill>
        </p:spPr>
        <p:txBody>
          <a:bodyPr wrap="square" rtlCol="0">
            <a:spAutoFit/>
          </a:bodyPr>
          <a:lstStyle/>
          <a:p>
            <a:r>
              <a:rPr lang="en-US" sz="1400" dirty="0"/>
              <a:t>w</a:t>
            </a:r>
            <a:r>
              <a:rPr lang="en-US" sz="1400" smtClean="0"/>
              <a:t>ithout </a:t>
            </a:r>
            <a:r>
              <a:rPr lang="en-US" sz="1400" dirty="0" smtClean="0"/>
              <a:t>OO</a:t>
            </a:r>
          </a:p>
          <a:p>
            <a:r>
              <a:rPr lang="en-US" sz="1400" dirty="0"/>
              <a:t>w</a:t>
            </a:r>
            <a:r>
              <a:rPr lang="en-US" sz="1400" dirty="0" smtClean="0"/>
              <a:t>ith OO</a:t>
            </a:r>
            <a:endParaRPr lang="en-US" sz="1400" dirty="0"/>
          </a:p>
        </p:txBody>
      </p:sp>
      <p:sp>
        <p:nvSpPr>
          <p:cNvPr id="15" name="TextBox 14"/>
          <p:cNvSpPr txBox="1"/>
          <p:nvPr/>
        </p:nvSpPr>
        <p:spPr>
          <a:xfrm>
            <a:off x="7976613" y="193167"/>
            <a:ext cx="4027279" cy="307777"/>
          </a:xfrm>
          <a:prstGeom prst="rect">
            <a:avLst/>
          </a:prstGeom>
          <a:solidFill>
            <a:schemeClr val="bg1"/>
          </a:solidFill>
        </p:spPr>
        <p:txBody>
          <a:bodyPr wrap="square" rtlCol="0">
            <a:spAutoFit/>
          </a:bodyPr>
          <a:lstStyle/>
          <a:p>
            <a:pPr algn="ctr"/>
            <a:r>
              <a:rPr lang="en-US" sz="1400" smtClean="0"/>
              <a:t>RMSE with OO</a:t>
            </a:r>
            <a:endParaRPr lang="en-US" sz="1400" dirty="0"/>
          </a:p>
        </p:txBody>
      </p:sp>
      <p:sp>
        <p:nvSpPr>
          <p:cNvPr id="16" name="TextBox 15"/>
          <p:cNvSpPr txBox="1"/>
          <p:nvPr/>
        </p:nvSpPr>
        <p:spPr>
          <a:xfrm>
            <a:off x="8357906" y="3614070"/>
            <a:ext cx="3645986" cy="307777"/>
          </a:xfrm>
          <a:prstGeom prst="rect">
            <a:avLst/>
          </a:prstGeom>
          <a:solidFill>
            <a:schemeClr val="bg1"/>
          </a:solidFill>
        </p:spPr>
        <p:txBody>
          <a:bodyPr wrap="square" rtlCol="0">
            <a:spAutoFit/>
          </a:bodyPr>
          <a:lstStyle/>
          <a:p>
            <a:pPr algn="ctr"/>
            <a:r>
              <a:rPr lang="en-US" sz="1400" smtClean="0"/>
              <a:t>RMSE without OO</a:t>
            </a:r>
            <a:endParaRPr lang="en-US" sz="1400" dirty="0"/>
          </a:p>
        </p:txBody>
      </p:sp>
    </p:spTree>
    <p:extLst>
      <p:ext uri="{BB962C8B-B14F-4D97-AF65-F5344CB8AC3E}">
        <p14:creationId xmlns:p14="http://schemas.microsoft.com/office/powerpoint/2010/main" val="562510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720" y="1436875"/>
            <a:ext cx="2759243" cy="4999873"/>
          </a:xfrm>
        </p:spPr>
        <p:txBody>
          <a:bodyPr>
            <a:normAutofit fontScale="92500" lnSpcReduction="10000"/>
          </a:bodyPr>
          <a:lstStyle/>
          <a:p>
            <a:r>
              <a:rPr lang="en-US" dirty="0" smtClean="0"/>
              <a:t>Tested in the </a:t>
            </a:r>
            <a:r>
              <a:rPr lang="en-US" dirty="0" smtClean="0"/>
              <a:t>Med-MFC system</a:t>
            </a:r>
          </a:p>
          <a:p>
            <a:pPr marL="0" indent="0">
              <a:buNone/>
            </a:pPr>
            <a:r>
              <a:rPr lang="en-US" dirty="0"/>
              <a:t> </a:t>
            </a:r>
            <a:r>
              <a:rPr lang="en-US" dirty="0" smtClean="0"/>
              <a:t>  </a:t>
            </a:r>
            <a:r>
              <a:rPr lang="en-US" sz="2000" dirty="0" smtClean="0">
                <a:solidFill>
                  <a:prstClr val="black"/>
                </a:solidFill>
              </a:rPr>
              <a:t>(a 3D-Var system)</a:t>
            </a:r>
            <a:endParaRPr lang="en-US" dirty="0" smtClean="0"/>
          </a:p>
          <a:p>
            <a:r>
              <a:rPr lang="en-US" dirty="0" smtClean="0"/>
              <a:t>Performs better in Eastern Mediterranean than Western</a:t>
            </a:r>
          </a:p>
          <a:p>
            <a:r>
              <a:rPr lang="en-US" dirty="0" smtClean="0"/>
              <a:t>Also found to be better in winter than summer</a:t>
            </a:r>
            <a:r>
              <a:rPr lang="en-US" dirty="0"/>
              <a:t> </a:t>
            </a:r>
            <a:r>
              <a:rPr lang="en-US" dirty="0" smtClean="0"/>
              <a:t>and during daytime rather than nighttime</a:t>
            </a:r>
          </a:p>
        </p:txBody>
      </p:sp>
      <p:sp>
        <p:nvSpPr>
          <p:cNvPr id="4" name="Title 1"/>
          <p:cNvSpPr>
            <a:spLocks noGrp="1"/>
          </p:cNvSpPr>
          <p:nvPr>
            <p:ph type="title"/>
          </p:nvPr>
        </p:nvSpPr>
        <p:spPr>
          <a:xfrm>
            <a:off x="84221" y="-148473"/>
            <a:ext cx="10515600" cy="1325563"/>
          </a:xfrm>
        </p:spPr>
        <p:txBody>
          <a:bodyPr/>
          <a:lstStyle/>
          <a:p>
            <a:r>
              <a:rPr lang="en-US" dirty="0" smtClean="0">
                <a:solidFill>
                  <a:schemeClr val="accent5">
                    <a:lumMod val="50000"/>
                  </a:schemeClr>
                </a:solidFill>
              </a:rPr>
              <a:t>Preliminary results</a:t>
            </a:r>
            <a:endParaRPr lang="en-US" dirty="0">
              <a:solidFill>
                <a:schemeClr val="accent5">
                  <a:lumMod val="50000"/>
                </a:schemeClr>
              </a:solidFill>
            </a:endParaRPr>
          </a:p>
        </p:txBody>
      </p:sp>
      <p:pic>
        <p:nvPicPr>
          <p:cNvPr id="5" name="Picture 4"/>
          <p:cNvPicPr>
            <a:picLocks noChangeAspect="1"/>
          </p:cNvPicPr>
          <p:nvPr/>
        </p:nvPicPr>
        <p:blipFill>
          <a:blip r:embed="rId2"/>
          <a:stretch>
            <a:fillRect/>
          </a:stretch>
        </p:blipFill>
        <p:spPr>
          <a:xfrm>
            <a:off x="3224462" y="953154"/>
            <a:ext cx="8662403" cy="5699264"/>
          </a:xfrm>
          <a:prstGeom prst="rect">
            <a:avLst/>
          </a:prstGeom>
        </p:spPr>
      </p:pic>
      <p:sp>
        <p:nvSpPr>
          <p:cNvPr id="6" name="TextBox 5"/>
          <p:cNvSpPr txBox="1"/>
          <p:nvPr/>
        </p:nvSpPr>
        <p:spPr>
          <a:xfrm>
            <a:off x="5999747" y="514308"/>
            <a:ext cx="4790573" cy="400110"/>
          </a:xfrm>
          <a:prstGeom prst="rect">
            <a:avLst/>
          </a:prstGeom>
          <a:noFill/>
        </p:spPr>
        <p:txBody>
          <a:bodyPr wrap="square" rtlCol="0">
            <a:spAutoFit/>
          </a:bodyPr>
          <a:lstStyle/>
          <a:p>
            <a:r>
              <a:rPr lang="en-US" sz="2000" dirty="0" smtClean="0"/>
              <a:t>RMSE(without OO) – RMSE(with OO)</a:t>
            </a:r>
            <a:endParaRPr lang="en-US" sz="2000" dirty="0"/>
          </a:p>
        </p:txBody>
      </p:sp>
      <p:sp>
        <p:nvSpPr>
          <p:cNvPr id="7" name="TextBox 6"/>
          <p:cNvSpPr txBox="1"/>
          <p:nvPr/>
        </p:nvSpPr>
        <p:spPr>
          <a:xfrm>
            <a:off x="3376864" y="6491099"/>
            <a:ext cx="2205790" cy="400110"/>
          </a:xfrm>
          <a:prstGeom prst="rect">
            <a:avLst/>
          </a:prstGeom>
          <a:noFill/>
        </p:spPr>
        <p:txBody>
          <a:bodyPr wrap="square" rtlCol="0">
            <a:spAutoFit/>
          </a:bodyPr>
          <a:lstStyle/>
          <a:p>
            <a:r>
              <a:rPr lang="en-US" sz="2000" smtClean="0"/>
              <a:t>Better without OO</a:t>
            </a:r>
            <a:endParaRPr lang="en-US" sz="2000" dirty="0"/>
          </a:p>
        </p:txBody>
      </p:sp>
      <p:sp>
        <p:nvSpPr>
          <p:cNvPr id="8" name="TextBox 7"/>
          <p:cNvSpPr txBox="1"/>
          <p:nvPr/>
        </p:nvSpPr>
        <p:spPr>
          <a:xfrm>
            <a:off x="10483517" y="6469103"/>
            <a:ext cx="1884612" cy="400110"/>
          </a:xfrm>
          <a:prstGeom prst="rect">
            <a:avLst/>
          </a:prstGeom>
          <a:noFill/>
        </p:spPr>
        <p:txBody>
          <a:bodyPr wrap="square" rtlCol="0">
            <a:spAutoFit/>
          </a:bodyPr>
          <a:lstStyle/>
          <a:p>
            <a:r>
              <a:rPr lang="en-US" sz="2000" smtClean="0"/>
              <a:t>Better with OO</a:t>
            </a:r>
            <a:endParaRPr lang="en-US" sz="2000" dirty="0"/>
          </a:p>
        </p:txBody>
      </p:sp>
    </p:spTree>
    <p:extLst>
      <p:ext uri="{BB962C8B-B14F-4D97-AF65-F5344CB8AC3E}">
        <p14:creationId xmlns:p14="http://schemas.microsoft.com/office/powerpoint/2010/main" val="1138952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rPr>
              <a:t>Conclusions</a:t>
            </a:r>
            <a:endParaRPr lang="en-US" dirty="0">
              <a:solidFill>
                <a:schemeClr val="accent5">
                  <a:lumMod val="50000"/>
                </a:schemeClr>
              </a:solidFill>
            </a:endParaRPr>
          </a:p>
        </p:txBody>
      </p:sp>
      <p:sp>
        <p:nvSpPr>
          <p:cNvPr id="3" name="Content Placeholder 2"/>
          <p:cNvSpPr>
            <a:spLocks noGrp="1"/>
          </p:cNvSpPr>
          <p:nvPr>
            <p:ph idx="1"/>
          </p:nvPr>
        </p:nvSpPr>
        <p:spPr>
          <a:xfrm>
            <a:off x="838200" y="1690688"/>
            <a:ext cx="10515600" cy="5149516"/>
          </a:xfrm>
        </p:spPr>
        <p:txBody>
          <a:bodyPr>
            <a:normAutofit/>
          </a:bodyPr>
          <a:lstStyle/>
          <a:p>
            <a:r>
              <a:rPr lang="en-US" dirty="0" smtClean="0"/>
              <a:t>A low computational cost observation operator for satellite SST has been developed</a:t>
            </a:r>
          </a:p>
          <a:p>
            <a:r>
              <a:rPr lang="en-US" dirty="0" smtClean="0"/>
              <a:t>Initial results of the statistical operator show promise</a:t>
            </a:r>
          </a:p>
          <a:p>
            <a:r>
              <a:rPr lang="en-US" dirty="0" smtClean="0"/>
              <a:t>Canonical correlations are able to provide good estimates of the skin and </a:t>
            </a:r>
            <a:r>
              <a:rPr lang="en-US" dirty="0" err="1" smtClean="0"/>
              <a:t>subskin</a:t>
            </a:r>
            <a:r>
              <a:rPr lang="en-US" dirty="0" smtClean="0"/>
              <a:t> SST</a:t>
            </a:r>
          </a:p>
          <a:p>
            <a:r>
              <a:rPr lang="en-US" smtClean="0"/>
              <a:t>Implementation </a:t>
            </a:r>
            <a:r>
              <a:rPr lang="en-US" dirty="0" smtClean="0"/>
              <a:t>and testing of the operator in data assimilation systems has started</a:t>
            </a:r>
          </a:p>
          <a:p>
            <a:r>
              <a:rPr lang="en-US" dirty="0" smtClean="0"/>
              <a:t>Further improvements and validation of GOTM results are ongoing</a:t>
            </a:r>
          </a:p>
          <a:p>
            <a:r>
              <a:rPr lang="en-US" dirty="0" smtClean="0"/>
              <a:t>Further optimization (of categories and number of levels) of the observation operator is continuing</a:t>
            </a:r>
          </a:p>
        </p:txBody>
      </p:sp>
    </p:spTree>
    <p:extLst>
      <p:ext uri="{BB962C8B-B14F-4D97-AF65-F5344CB8AC3E}">
        <p14:creationId xmlns:p14="http://schemas.microsoft.com/office/powerpoint/2010/main" val="1328680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728" y="1071569"/>
            <a:ext cx="2647198" cy="6186309"/>
          </a:xfrm>
          <a:prstGeom prst="rect">
            <a:avLst/>
          </a:prstGeom>
          <a:noFill/>
        </p:spPr>
        <p:txBody>
          <a:bodyPr wrap="square" rtlCol="0">
            <a:spAutoFit/>
          </a:bodyPr>
          <a:lstStyle/>
          <a:p>
            <a:pPr algn="ctr"/>
            <a:r>
              <a:rPr lang="en-US" sz="2000" b="1" dirty="0" smtClean="0"/>
              <a:t>Motivation</a:t>
            </a:r>
          </a:p>
          <a:p>
            <a:pPr algn="ctr"/>
            <a:endParaRPr lang="en-US" sz="2000" b="1" dirty="0" smtClean="0"/>
          </a:p>
          <a:p>
            <a:pPr marL="285750" indent="-285750">
              <a:buFont typeface="Arial" charset="0"/>
              <a:buChar char="•"/>
            </a:pPr>
            <a:r>
              <a:rPr lang="en-US" sz="2000" dirty="0" smtClean="0"/>
              <a:t>SST is a key variable in computing surface heat fluxes</a:t>
            </a:r>
          </a:p>
          <a:p>
            <a:pPr marL="285750" indent="-285750">
              <a:buFont typeface="Arial" charset="0"/>
              <a:buChar char="•"/>
            </a:pPr>
            <a:endParaRPr lang="en-US" sz="2000" dirty="0" smtClean="0"/>
          </a:p>
          <a:p>
            <a:pPr marL="285750" indent="-285750">
              <a:buFont typeface="Arial" charset="0"/>
              <a:buChar char="•"/>
            </a:pPr>
            <a:r>
              <a:rPr lang="en-US" sz="2000" dirty="0" smtClean="0"/>
              <a:t>It modulates heat storage in the upper ocean</a:t>
            </a:r>
          </a:p>
          <a:p>
            <a:pPr marL="285750" indent="-285750">
              <a:buFont typeface="Arial" charset="0"/>
              <a:buChar char="•"/>
            </a:pPr>
            <a:endParaRPr lang="en-US" sz="2000" dirty="0" smtClean="0"/>
          </a:p>
          <a:p>
            <a:pPr marL="285750" indent="-285750">
              <a:buFont typeface="Arial" charset="0"/>
              <a:buChar char="•"/>
            </a:pPr>
            <a:r>
              <a:rPr lang="en-US" sz="2000" dirty="0" smtClean="0"/>
              <a:t>Important in many biological and chemical processes</a:t>
            </a:r>
          </a:p>
          <a:p>
            <a:pPr marL="285750" indent="-285750">
              <a:buFont typeface="Arial" charset="0"/>
              <a:buChar char="•"/>
            </a:pPr>
            <a:endParaRPr lang="en-US" sz="2000" dirty="0" smtClean="0"/>
          </a:p>
          <a:p>
            <a:pPr marL="285750" indent="-285750">
              <a:buFont typeface="Arial" charset="0"/>
              <a:buChar char="•"/>
            </a:pPr>
            <a:r>
              <a:rPr lang="en-US" sz="2000" dirty="0" smtClean="0"/>
              <a:t>The SST diurnal cycle is important for many of these processes</a:t>
            </a:r>
          </a:p>
          <a:p>
            <a:pPr marL="285750" indent="-285750">
              <a:buFont typeface="Arial" charset="0"/>
              <a:buChar char="•"/>
            </a:pPr>
            <a:endParaRPr lang="en-US" dirty="0" smtClean="0"/>
          </a:p>
          <a:p>
            <a:pPr marL="285750" indent="-285750">
              <a:buFont typeface="Arial" charset="0"/>
              <a:buChar char="•"/>
            </a:pPr>
            <a:endParaRPr lang="en-US" dirty="0"/>
          </a:p>
        </p:txBody>
      </p:sp>
      <p:sp>
        <p:nvSpPr>
          <p:cNvPr id="5" name="Title 1"/>
          <p:cNvSpPr>
            <a:spLocks noGrp="1"/>
          </p:cNvSpPr>
          <p:nvPr>
            <p:ph type="title"/>
          </p:nvPr>
        </p:nvSpPr>
        <p:spPr>
          <a:xfrm>
            <a:off x="308809" y="15178"/>
            <a:ext cx="10519612" cy="964060"/>
          </a:xfrm>
        </p:spPr>
        <p:txBody>
          <a:bodyPr>
            <a:normAutofit/>
          </a:bodyPr>
          <a:lstStyle/>
          <a:p>
            <a:r>
              <a:rPr lang="en-US" dirty="0" smtClean="0">
                <a:solidFill>
                  <a:schemeClr val="accent5">
                    <a:lumMod val="50000"/>
                  </a:schemeClr>
                </a:solidFill>
              </a:rPr>
              <a:t>Diurnal Sea Surface Temperatures (SST)</a:t>
            </a:r>
            <a:endParaRPr lang="en-US" dirty="0"/>
          </a:p>
        </p:txBody>
      </p:sp>
      <p:pic>
        <p:nvPicPr>
          <p:cNvPr id="6" name="Content Placeholder 3"/>
          <p:cNvPicPr>
            <a:picLocks noGrp="1" noChangeAspect="1"/>
          </p:cNvPicPr>
          <p:nvPr>
            <p:ph idx="1"/>
          </p:nvPr>
        </p:nvPicPr>
        <p:blipFill>
          <a:blip r:embed="rId2"/>
          <a:srcRect l="154" r="154"/>
          <a:stretch>
            <a:fillRect/>
          </a:stretch>
        </p:blipFill>
        <p:spPr>
          <a:xfrm>
            <a:off x="3048000" y="837488"/>
            <a:ext cx="9144000" cy="6020512"/>
          </a:xfrm>
        </p:spPr>
      </p:pic>
    </p:spTree>
    <p:extLst>
      <p:ext uri="{BB962C8B-B14F-4D97-AF65-F5344CB8AC3E}">
        <p14:creationId xmlns:p14="http://schemas.microsoft.com/office/powerpoint/2010/main" val="1316826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5728" y="-142870"/>
            <a:ext cx="10515600" cy="1214439"/>
          </a:xfrm>
        </p:spPr>
        <p:txBody>
          <a:bodyPr/>
          <a:lstStyle/>
          <a:p>
            <a:r>
              <a:rPr lang="en-US" dirty="0" smtClean="0">
                <a:solidFill>
                  <a:schemeClr val="accent5">
                    <a:lumMod val="50000"/>
                  </a:schemeClr>
                </a:solidFill>
              </a:rPr>
              <a:t>The Science Problem</a:t>
            </a:r>
            <a:endParaRPr lang="en-US" dirty="0">
              <a:solidFill>
                <a:schemeClr val="accent5">
                  <a:lumMod val="5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63" y="798854"/>
            <a:ext cx="10058400" cy="4625659"/>
          </a:xfrm>
          <a:prstGeom prst="rect">
            <a:avLst/>
          </a:prstGeom>
        </p:spPr>
      </p:pic>
      <p:pic>
        <p:nvPicPr>
          <p:cNvPr id="4" name="Picture 3"/>
          <p:cNvPicPr>
            <a:picLocks noChangeAspect="1"/>
          </p:cNvPicPr>
          <p:nvPr/>
        </p:nvPicPr>
        <p:blipFill>
          <a:blip r:embed="rId3"/>
          <a:stretch>
            <a:fillRect/>
          </a:stretch>
        </p:blipFill>
        <p:spPr>
          <a:xfrm>
            <a:off x="653381" y="5424513"/>
            <a:ext cx="5270500" cy="1409700"/>
          </a:xfrm>
          <a:prstGeom prst="rect">
            <a:avLst/>
          </a:prstGeom>
        </p:spPr>
      </p:pic>
      <p:pic>
        <p:nvPicPr>
          <p:cNvPr id="5" name="Picture 4"/>
          <p:cNvPicPr>
            <a:picLocks noChangeAspect="1"/>
          </p:cNvPicPr>
          <p:nvPr/>
        </p:nvPicPr>
        <p:blipFill>
          <a:blip r:embed="rId4"/>
          <a:stretch>
            <a:fillRect/>
          </a:stretch>
        </p:blipFill>
        <p:spPr>
          <a:xfrm>
            <a:off x="6765423" y="5576913"/>
            <a:ext cx="5270500" cy="1104900"/>
          </a:xfrm>
          <a:prstGeom prst="rect">
            <a:avLst/>
          </a:prstGeom>
        </p:spPr>
      </p:pic>
    </p:spTree>
    <p:extLst>
      <p:ext uri="{BB962C8B-B14F-4D97-AF65-F5344CB8AC3E}">
        <p14:creationId xmlns:p14="http://schemas.microsoft.com/office/powerpoint/2010/main" val="1577682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475874"/>
            <a:ext cx="10920664" cy="5149515"/>
          </a:xfrm>
        </p:spPr>
        <p:txBody>
          <a:bodyPr>
            <a:normAutofit/>
          </a:bodyPr>
          <a:lstStyle/>
          <a:p>
            <a:r>
              <a:rPr lang="en-US" dirty="0" smtClean="0"/>
              <a:t>Generally only night time satellite SST observations are used in data assimilation at the moment</a:t>
            </a:r>
          </a:p>
          <a:p>
            <a:endParaRPr lang="en-US" dirty="0" smtClean="0"/>
          </a:p>
          <a:p>
            <a:r>
              <a:rPr lang="en-US" dirty="0" smtClean="0"/>
              <a:t>To also assimilate daytime SST, it is necessary to account for the diurnal warming</a:t>
            </a:r>
          </a:p>
          <a:p>
            <a:endParaRPr lang="en-US" dirty="0" smtClean="0"/>
          </a:p>
          <a:p>
            <a:r>
              <a:rPr lang="en-US" dirty="0" smtClean="0"/>
              <a:t>Models that describe diurnal warming exist, but are too computational intensive to be used inside a data assimilation system</a:t>
            </a:r>
          </a:p>
          <a:p>
            <a:endParaRPr lang="en-US" dirty="0" smtClean="0"/>
          </a:p>
          <a:p>
            <a:r>
              <a:rPr lang="en-US" dirty="0" smtClean="0"/>
              <a:t>The goal of this work is to provide a statistical observation operator that is based on a dynamical model of diurnal SST, but much more efficient</a:t>
            </a:r>
            <a:endParaRPr lang="en-US" dirty="0"/>
          </a:p>
        </p:txBody>
      </p:sp>
      <p:sp>
        <p:nvSpPr>
          <p:cNvPr id="4" name="Title 1"/>
          <p:cNvSpPr>
            <a:spLocks noGrp="1"/>
          </p:cNvSpPr>
          <p:nvPr>
            <p:ph type="title"/>
          </p:nvPr>
        </p:nvSpPr>
        <p:spPr>
          <a:xfrm>
            <a:off x="228600" y="142875"/>
            <a:ext cx="10515600" cy="1214439"/>
          </a:xfrm>
        </p:spPr>
        <p:txBody>
          <a:bodyPr/>
          <a:lstStyle/>
          <a:p>
            <a:r>
              <a:rPr lang="en-US" dirty="0" smtClean="0">
                <a:solidFill>
                  <a:schemeClr val="accent5">
                    <a:lumMod val="50000"/>
                  </a:schemeClr>
                </a:solidFill>
              </a:rPr>
              <a:t>The Science Problem</a:t>
            </a:r>
            <a:endParaRPr lang="en-US" dirty="0">
              <a:solidFill>
                <a:schemeClr val="accent5">
                  <a:lumMod val="50000"/>
                </a:schemeClr>
              </a:solidFill>
            </a:endParaRPr>
          </a:p>
        </p:txBody>
      </p:sp>
    </p:spTree>
    <p:extLst>
      <p:ext uri="{BB962C8B-B14F-4D97-AF65-F5344CB8AC3E}">
        <p14:creationId xmlns:p14="http://schemas.microsoft.com/office/powerpoint/2010/main" val="1029381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8584" y="999026"/>
            <a:ext cx="11418277" cy="954107"/>
          </a:xfrm>
          <a:prstGeom prst="rect">
            <a:avLst/>
          </a:prstGeom>
          <a:noFill/>
        </p:spPr>
        <p:txBody>
          <a:bodyPr wrap="square" rtlCol="0">
            <a:spAutoFit/>
          </a:bodyPr>
          <a:lstStyle/>
          <a:p>
            <a:r>
              <a:rPr lang="en-US" sz="2800" dirty="0" smtClean="0"/>
              <a:t>The statistical observation operator, </a:t>
            </a:r>
            <a:r>
              <a:rPr lang="en-US" sz="2800" i="1" dirty="0" smtClean="0"/>
              <a:t>H</a:t>
            </a:r>
            <a:r>
              <a:rPr lang="en-US" sz="2800" dirty="0" smtClean="0"/>
              <a:t>,</a:t>
            </a:r>
            <a:r>
              <a:rPr lang="en-US" sz="2800" i="1" dirty="0" smtClean="0"/>
              <a:t> </a:t>
            </a:r>
            <a:r>
              <a:rPr lang="en-US" sz="2800" dirty="0" smtClean="0"/>
              <a:t>projects the model state </a:t>
            </a:r>
            <a:r>
              <a:rPr lang="en-US" sz="2800" b="1" dirty="0" smtClean="0"/>
              <a:t>x </a:t>
            </a:r>
            <a:r>
              <a:rPr lang="en-US" sz="2800" dirty="0" smtClean="0"/>
              <a:t>onto the space of the satellite-derived SST observations </a:t>
            </a:r>
            <a:r>
              <a:rPr lang="en-US" sz="2800" b="1" dirty="0" smtClean="0"/>
              <a:t>y</a:t>
            </a:r>
            <a:r>
              <a:rPr lang="en-US" sz="2800" dirty="0" smtClean="0"/>
              <a:t> (i.e. skin/</a:t>
            </a:r>
            <a:r>
              <a:rPr lang="en-US" sz="2800" dirty="0" err="1" smtClean="0"/>
              <a:t>subskin</a:t>
            </a:r>
            <a:r>
              <a:rPr lang="en-US" sz="2800" dirty="0" smtClean="0"/>
              <a:t> SST):</a:t>
            </a:r>
            <a:r>
              <a:rPr lang="en-US" sz="2800" i="1" dirty="0" smtClean="0"/>
              <a:t> </a:t>
            </a:r>
            <a:endParaRPr lang="en-US" sz="2800" dirty="0"/>
          </a:p>
        </p:txBody>
      </p:sp>
      <p:sp>
        <p:nvSpPr>
          <p:cNvPr id="7" name="Title 1"/>
          <p:cNvSpPr>
            <a:spLocks noGrp="1"/>
          </p:cNvSpPr>
          <p:nvPr>
            <p:ph type="title"/>
          </p:nvPr>
        </p:nvSpPr>
        <p:spPr>
          <a:xfrm>
            <a:off x="149958" y="48894"/>
            <a:ext cx="10515600" cy="1214439"/>
          </a:xfrm>
        </p:spPr>
        <p:txBody>
          <a:bodyPr/>
          <a:lstStyle/>
          <a:p>
            <a:r>
              <a:rPr lang="en-US" dirty="0" smtClean="0">
                <a:solidFill>
                  <a:schemeClr val="accent5">
                    <a:lumMod val="50000"/>
                  </a:schemeClr>
                </a:solidFill>
              </a:rPr>
              <a:t>The Science Problem</a:t>
            </a:r>
            <a:endParaRPr lang="en-US" dirty="0">
              <a:solidFill>
                <a:schemeClr val="accent5">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126" y="1953133"/>
            <a:ext cx="9029700" cy="4813300"/>
          </a:xfrm>
          <a:prstGeom prst="rect">
            <a:avLst/>
          </a:prstGeom>
        </p:spPr>
      </p:pic>
      <p:sp>
        <p:nvSpPr>
          <p:cNvPr id="3" name="Rectangle 2"/>
          <p:cNvSpPr/>
          <p:nvPr/>
        </p:nvSpPr>
        <p:spPr>
          <a:xfrm>
            <a:off x="8245642" y="6020475"/>
            <a:ext cx="2245895" cy="745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42147" y="1953133"/>
            <a:ext cx="962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530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rPr>
              <a:t>Modelling Diurnal Variability in SST</a:t>
            </a:r>
            <a:endParaRPr lang="en-US" dirty="0">
              <a:solidFill>
                <a:schemeClr val="accent5">
                  <a:lumMod val="50000"/>
                </a:schemeClr>
              </a:solidFill>
            </a:endParaRPr>
          </a:p>
        </p:txBody>
      </p:sp>
      <p:sp>
        <p:nvSpPr>
          <p:cNvPr id="3" name="Content Placeholder 2"/>
          <p:cNvSpPr>
            <a:spLocks noGrp="1"/>
          </p:cNvSpPr>
          <p:nvPr>
            <p:ph idx="1"/>
          </p:nvPr>
        </p:nvSpPr>
        <p:spPr>
          <a:xfrm>
            <a:off x="838200" y="1825625"/>
            <a:ext cx="10515600" cy="4732338"/>
          </a:xfrm>
        </p:spPr>
        <p:txBody>
          <a:bodyPr>
            <a:normAutofit fontScale="92500" lnSpcReduction="10000"/>
          </a:bodyPr>
          <a:lstStyle/>
          <a:p>
            <a:r>
              <a:rPr lang="en-US" dirty="0" smtClean="0"/>
              <a:t>The General Ocean Turbulence Model (GOTM)</a:t>
            </a:r>
          </a:p>
          <a:p>
            <a:r>
              <a:rPr lang="en-US" dirty="0" smtClean="0"/>
              <a:t>One-dimensional water column model</a:t>
            </a:r>
          </a:p>
          <a:p>
            <a:r>
              <a:rPr lang="en-US" dirty="0"/>
              <a:t>T</a:t>
            </a:r>
            <a:r>
              <a:rPr lang="en-US" dirty="0" smtClean="0"/>
              <a:t>ailored for modelling the SST diurnal cycle (Pimentel et al., 2008a)</a:t>
            </a:r>
          </a:p>
          <a:p>
            <a:r>
              <a:rPr lang="en-US" dirty="0" smtClean="0"/>
              <a:t>30 second </a:t>
            </a:r>
            <a:r>
              <a:rPr lang="en-US" dirty="0" err="1" smtClean="0"/>
              <a:t>timestep</a:t>
            </a:r>
            <a:r>
              <a:rPr lang="en-US" dirty="0" smtClean="0"/>
              <a:t>, hourly output</a:t>
            </a:r>
          </a:p>
          <a:p>
            <a:r>
              <a:rPr lang="en-US" dirty="0" smtClean="0"/>
              <a:t>122 levels to depth of 75m, higher resolution near surface (e.g. top level is 0.015m, 21 levels in top 1m, 52 levels in top 5m, and 68 levels in top 10m)</a:t>
            </a:r>
          </a:p>
          <a:p>
            <a:r>
              <a:rPr lang="en-US" dirty="0" smtClean="0"/>
              <a:t>Vertical mixing using a k-</a:t>
            </a:r>
            <a:r>
              <a:rPr lang="en-US" dirty="0" err="1" smtClean="0"/>
              <a:t>ε</a:t>
            </a:r>
            <a:r>
              <a:rPr lang="en-US" dirty="0" smtClean="0"/>
              <a:t> turbulent kinetic energy parameterization and internal wave parameterization</a:t>
            </a:r>
          </a:p>
          <a:p>
            <a:r>
              <a:rPr lang="en-US" dirty="0" smtClean="0"/>
              <a:t>Air-Sea fluxes computed using </a:t>
            </a:r>
            <a:r>
              <a:rPr lang="en-US" dirty="0" err="1" smtClean="0"/>
              <a:t>Fairall</a:t>
            </a:r>
            <a:r>
              <a:rPr lang="en-US" dirty="0" smtClean="0"/>
              <a:t> et al., 1996b, 2003</a:t>
            </a:r>
          </a:p>
          <a:p>
            <a:r>
              <a:rPr lang="en-US" dirty="0" smtClean="0"/>
              <a:t>Cool skin SST parameterization (</a:t>
            </a:r>
            <a:r>
              <a:rPr lang="en-US" dirty="0" err="1" smtClean="0"/>
              <a:t>Fairall</a:t>
            </a:r>
            <a:r>
              <a:rPr lang="en-US" dirty="0" smtClean="0"/>
              <a:t> et al., 1996a)</a:t>
            </a:r>
          </a:p>
          <a:p>
            <a:r>
              <a:rPr lang="en-US" dirty="0" smtClean="0"/>
              <a:t>Solar absorption using MODIS chlorophyll data (</a:t>
            </a:r>
            <a:r>
              <a:rPr lang="en-US" dirty="0" err="1" smtClean="0"/>
              <a:t>Ohlmann</a:t>
            </a:r>
            <a:r>
              <a:rPr lang="en-US" dirty="0" smtClean="0"/>
              <a:t> &amp; Siegel, 2000)</a:t>
            </a:r>
          </a:p>
        </p:txBody>
      </p:sp>
    </p:spTree>
    <p:extLst>
      <p:ext uri="{BB962C8B-B14F-4D97-AF65-F5344CB8AC3E}">
        <p14:creationId xmlns:p14="http://schemas.microsoft.com/office/powerpoint/2010/main" val="1049034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397"/>
            <a:ext cx="10515600" cy="1155425"/>
          </a:xfrm>
        </p:spPr>
        <p:txBody>
          <a:bodyPr>
            <a:normAutofit/>
          </a:bodyPr>
          <a:lstStyle/>
          <a:p>
            <a:r>
              <a:rPr lang="en-US" dirty="0" smtClean="0">
                <a:solidFill>
                  <a:schemeClr val="accent5">
                    <a:lumMod val="50000"/>
                  </a:schemeClr>
                </a:solidFill>
              </a:rPr>
              <a:t>Mediterranean Sea Simulations</a:t>
            </a:r>
            <a:endParaRPr lang="en-US" dirty="0">
              <a:solidFill>
                <a:schemeClr val="accent5">
                  <a:lumMod val="50000"/>
                </a:schemeClr>
              </a:solidFill>
            </a:endParaRPr>
          </a:p>
        </p:txBody>
      </p:sp>
      <p:sp>
        <p:nvSpPr>
          <p:cNvPr id="3" name="Content Placeholder 2"/>
          <p:cNvSpPr>
            <a:spLocks noGrp="1"/>
          </p:cNvSpPr>
          <p:nvPr>
            <p:ph idx="1"/>
          </p:nvPr>
        </p:nvSpPr>
        <p:spPr>
          <a:xfrm>
            <a:off x="838200" y="2468922"/>
            <a:ext cx="10515600" cy="2853055"/>
          </a:xfrm>
        </p:spPr>
        <p:txBody>
          <a:bodyPr/>
          <a:lstStyle/>
          <a:p>
            <a:r>
              <a:rPr lang="en-US" dirty="0" smtClean="0"/>
              <a:t>3-hourly atmospheric data from ERA-Interim:                                  u10m, v10m, t2m, q2m</a:t>
            </a:r>
            <a:r>
              <a:rPr lang="en-US" dirty="0"/>
              <a:t>, </a:t>
            </a:r>
            <a:r>
              <a:rPr lang="en-US" dirty="0" err="1"/>
              <a:t>airp</a:t>
            </a:r>
            <a:r>
              <a:rPr lang="en-US" dirty="0"/>
              <a:t>, </a:t>
            </a:r>
            <a:r>
              <a:rPr lang="en-US" dirty="0" err="1" smtClean="0"/>
              <a:t>swrd</a:t>
            </a:r>
            <a:r>
              <a:rPr lang="en-US" dirty="0" smtClean="0"/>
              <a:t>, </a:t>
            </a:r>
            <a:r>
              <a:rPr lang="en-US" dirty="0" err="1"/>
              <a:t>l</a:t>
            </a:r>
            <a:r>
              <a:rPr lang="en-US" dirty="0" err="1" smtClean="0"/>
              <a:t>wrd</a:t>
            </a:r>
            <a:r>
              <a:rPr lang="en-US" dirty="0" smtClean="0"/>
              <a:t> </a:t>
            </a:r>
          </a:p>
          <a:p>
            <a:r>
              <a:rPr lang="en-US" dirty="0" smtClean="0"/>
              <a:t>Compute air-sea fluxes using linearly interpolated ERA data and modelled skin SST (</a:t>
            </a:r>
            <a:r>
              <a:rPr lang="en-US" dirty="0" err="1" smtClean="0"/>
              <a:t>Fairall</a:t>
            </a:r>
            <a:r>
              <a:rPr lang="en-US" dirty="0" smtClean="0"/>
              <a:t> et al., 1996a, 1996b, 2003)</a:t>
            </a:r>
          </a:p>
        </p:txBody>
      </p:sp>
      <p:sp>
        <p:nvSpPr>
          <p:cNvPr id="5" name="Title 1"/>
          <p:cNvSpPr txBox="1">
            <a:spLocks/>
          </p:cNvSpPr>
          <p:nvPr/>
        </p:nvSpPr>
        <p:spPr>
          <a:xfrm>
            <a:off x="838200" y="42608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5">
                    <a:lumMod val="50000"/>
                  </a:schemeClr>
                </a:solidFill>
              </a:rPr>
              <a:t>Initialization:</a:t>
            </a:r>
            <a:endParaRPr lang="en-US" dirty="0">
              <a:solidFill>
                <a:schemeClr val="accent5">
                  <a:lumMod val="50000"/>
                </a:schemeClr>
              </a:solidFill>
            </a:endParaRPr>
          </a:p>
        </p:txBody>
      </p:sp>
      <p:sp>
        <p:nvSpPr>
          <p:cNvPr id="6" name="Content Placeholder 2"/>
          <p:cNvSpPr txBox="1">
            <a:spLocks/>
          </p:cNvSpPr>
          <p:nvPr/>
        </p:nvSpPr>
        <p:spPr>
          <a:xfrm>
            <a:off x="838200" y="5300088"/>
            <a:ext cx="10124607" cy="2848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Daily Temperature and Salinity profiles from MED MFC reanalysis are used to initialize GOTM at sunrise each day</a:t>
            </a:r>
          </a:p>
          <a:p>
            <a:r>
              <a:rPr lang="en-US" dirty="0" smtClean="0"/>
              <a:t>Rationale – GOTM does not model horizontal transport</a:t>
            </a:r>
          </a:p>
        </p:txBody>
      </p:sp>
      <p:sp>
        <p:nvSpPr>
          <p:cNvPr id="7" name="Title 1"/>
          <p:cNvSpPr txBox="1">
            <a:spLocks/>
          </p:cNvSpPr>
          <p:nvPr/>
        </p:nvSpPr>
        <p:spPr>
          <a:xfrm>
            <a:off x="838200" y="15331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5">
                    <a:lumMod val="50000"/>
                  </a:schemeClr>
                </a:solidFill>
              </a:rPr>
              <a:t>Forcing:</a:t>
            </a:r>
            <a:endParaRPr lang="en-US" dirty="0">
              <a:solidFill>
                <a:schemeClr val="accent5">
                  <a:lumMod val="50000"/>
                </a:schemeClr>
              </a:solidFill>
            </a:endParaRPr>
          </a:p>
        </p:txBody>
      </p:sp>
      <p:sp>
        <p:nvSpPr>
          <p:cNvPr id="8" name="Content Placeholder 2"/>
          <p:cNvSpPr txBox="1">
            <a:spLocks/>
          </p:cNvSpPr>
          <p:nvPr/>
        </p:nvSpPr>
        <p:spPr>
          <a:xfrm>
            <a:off x="838199" y="1225854"/>
            <a:ext cx="10124607" cy="583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GOTM is run on a 1/16 degree grid for 2013-2014</a:t>
            </a:r>
          </a:p>
        </p:txBody>
      </p:sp>
    </p:spTree>
    <p:extLst>
      <p:ext uri="{BB962C8B-B14F-4D97-AF65-F5344CB8AC3E}">
        <p14:creationId xmlns:p14="http://schemas.microsoft.com/office/powerpoint/2010/main" val="128480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52994"/>
            <a:ext cx="12192001" cy="5205006"/>
          </a:xfrm>
          <a:prstGeom prst="rect">
            <a:avLst/>
          </a:prstGeom>
        </p:spPr>
      </p:pic>
      <p:sp>
        <p:nvSpPr>
          <p:cNvPr id="10" name="Title 1"/>
          <p:cNvSpPr>
            <a:spLocks noGrp="1"/>
          </p:cNvSpPr>
          <p:nvPr>
            <p:ph type="title"/>
          </p:nvPr>
        </p:nvSpPr>
        <p:spPr>
          <a:xfrm>
            <a:off x="164432" y="0"/>
            <a:ext cx="10515600" cy="1325563"/>
          </a:xfrm>
        </p:spPr>
        <p:txBody>
          <a:bodyPr/>
          <a:lstStyle/>
          <a:p>
            <a:r>
              <a:rPr lang="en-US" dirty="0" smtClean="0">
                <a:solidFill>
                  <a:schemeClr val="accent5">
                    <a:lumMod val="50000"/>
                  </a:schemeClr>
                </a:solidFill>
              </a:rPr>
              <a:t>Sample Output</a:t>
            </a:r>
            <a:endParaRPr lang="en-US" dirty="0">
              <a:solidFill>
                <a:schemeClr val="accent5">
                  <a:lumMod val="50000"/>
                </a:schemeClr>
              </a:solidFill>
            </a:endParaRPr>
          </a:p>
        </p:txBody>
      </p:sp>
    </p:spTree>
    <p:extLst>
      <p:ext uri="{BB962C8B-B14F-4D97-AF65-F5344CB8AC3E}">
        <p14:creationId xmlns:p14="http://schemas.microsoft.com/office/powerpoint/2010/main" val="258268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16624</TotalTime>
  <Words>931</Words>
  <Application>Microsoft Macintosh PowerPoint</Application>
  <PresentationFormat>Widescreen</PresentationFormat>
  <Paragraphs>163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Calibri Light</vt:lpstr>
      <vt:lpstr>Cambria</vt:lpstr>
      <vt:lpstr>Arial</vt:lpstr>
      <vt:lpstr>Office Theme</vt:lpstr>
      <vt:lpstr>The challenge of diurnal sea surface temperatures   </vt:lpstr>
      <vt:lpstr>Diurnal Sea Surface Temperatures (SST)</vt:lpstr>
      <vt:lpstr>Diurnal Sea Surface Temperatures (SST)</vt:lpstr>
      <vt:lpstr>The Science Problem</vt:lpstr>
      <vt:lpstr>The Science Problem</vt:lpstr>
      <vt:lpstr>The Science Problem</vt:lpstr>
      <vt:lpstr>Modelling Diurnal Variability in SST</vt:lpstr>
      <vt:lpstr>Mediterranean Sea Simulations</vt:lpstr>
      <vt:lpstr>Sample Output</vt:lpstr>
      <vt:lpstr>Mediterranean Sea Results</vt:lpstr>
      <vt:lpstr>Mediterranean Sea Results</vt:lpstr>
      <vt:lpstr>GOTM Validation against SEVIRI SST</vt:lpstr>
      <vt:lpstr>GOTM Validation against SEVIRI SST</vt:lpstr>
      <vt:lpstr>PowerPoint Presentation</vt:lpstr>
      <vt:lpstr>Canonical Correlation Analysis</vt:lpstr>
      <vt:lpstr>Correlation Plots</vt:lpstr>
      <vt:lpstr>Canonical Model vs Canonical Observation</vt:lpstr>
      <vt:lpstr>Examples</vt:lpstr>
      <vt:lpstr>PowerPoint Presentation</vt:lpstr>
      <vt:lpstr>PowerPoint Presentation</vt:lpstr>
      <vt:lpstr>Validation: Bias</vt:lpstr>
      <vt:lpstr>Validation: RMSE</vt:lpstr>
      <vt:lpstr>Preliminary results</vt:lpstr>
      <vt:lpstr>Preliminary results</vt:lpstr>
      <vt:lpstr>Conclusions</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SOSSTA MEETING</dc:title>
  <dc:creator>Microsoft Office User</dc:creator>
  <cp:lastModifiedBy>Microsoft Office User</cp:lastModifiedBy>
  <cp:revision>221</cp:revision>
  <dcterms:created xsi:type="dcterms:W3CDTF">2017-05-15T16:31:47Z</dcterms:created>
  <dcterms:modified xsi:type="dcterms:W3CDTF">2017-11-21T15:17:25Z</dcterms:modified>
</cp:coreProperties>
</file>