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73" r:id="rId11"/>
    <p:sldId id="265" r:id="rId12"/>
    <p:sldId id="269" r:id="rId13"/>
    <p:sldId id="266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008000"/>
    <a:srgbClr val="FF6600"/>
    <a:srgbClr val="FF918D"/>
    <a:srgbClr val="00B05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198"/>
    <p:restoredTop sz="94737"/>
  </p:normalViewPr>
  <p:slideViewPr>
    <p:cSldViewPr snapToGrid="0" snapToObjects="1">
      <p:cViewPr>
        <p:scale>
          <a:sx n="75" d="100"/>
          <a:sy n="75" d="100"/>
        </p:scale>
        <p:origin x="144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6ABE7-DAF9-2146-9464-84D553033010}" type="datetimeFigureOut">
              <a:rPr lang="en-US" smtClean="0"/>
              <a:t>3/20/17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A304B-9469-5E4A-87B5-7822F548A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4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A79C-8959-B54D-B67E-640D9E4196E7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B38D-E10D-A049-A379-E8D9ABC4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87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A79C-8959-B54D-B67E-640D9E4196E7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B38D-E10D-A049-A379-E8D9ABC4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45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A79C-8959-B54D-B67E-640D9E4196E7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B38D-E10D-A049-A379-E8D9ABC4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25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A79C-8959-B54D-B67E-640D9E4196E7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B38D-E10D-A049-A379-E8D9ABC4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5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A79C-8959-B54D-B67E-640D9E4196E7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B38D-E10D-A049-A379-E8D9ABC4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7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A79C-8959-B54D-B67E-640D9E4196E7}" type="datetimeFigureOut">
              <a:rPr lang="en-US" smtClean="0"/>
              <a:t>3/20/17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B38D-E10D-A049-A379-E8D9ABC4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4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A79C-8959-B54D-B67E-640D9E4196E7}" type="datetimeFigureOut">
              <a:rPr lang="en-US" smtClean="0"/>
              <a:t>3/20/17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B38D-E10D-A049-A379-E8D9ABC4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0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A79C-8959-B54D-B67E-640D9E4196E7}" type="datetimeFigureOut">
              <a:rPr lang="en-US" smtClean="0"/>
              <a:t>3/20/17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B38D-E10D-A049-A379-E8D9ABC4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44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A79C-8959-B54D-B67E-640D9E4196E7}" type="datetimeFigureOut">
              <a:rPr lang="en-US" smtClean="0"/>
              <a:t>3/20/17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B38D-E10D-A049-A379-E8D9ABC4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1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A79C-8959-B54D-B67E-640D9E4196E7}" type="datetimeFigureOut">
              <a:rPr lang="en-US" smtClean="0"/>
              <a:t>3/20/17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B38D-E10D-A049-A379-E8D9ABC4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41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A79C-8959-B54D-B67E-640D9E4196E7}" type="datetimeFigureOut">
              <a:rPr lang="en-US" smtClean="0"/>
              <a:t>3/20/17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B38D-E10D-A049-A379-E8D9ABC4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8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3A79C-8959-B54D-B67E-640D9E4196E7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1B38D-E10D-A049-A379-E8D9ABC4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2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Relationship Id="rId3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Non-Adaptive Data Structure Bounds for Dynamic Predecessor 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Joe </a:t>
            </a:r>
            <a:r>
              <a:rPr lang="en-US" dirty="0" err="1" smtClean="0"/>
              <a:t>Boninger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Joshua Brody</a:t>
            </a:r>
            <a:r>
              <a:rPr lang="en-US" dirty="0" smtClean="0"/>
              <a:t>, Owen </a:t>
            </a:r>
            <a:r>
              <a:rPr lang="en-US" dirty="0" err="1" smtClean="0"/>
              <a:t>Kephart</a:t>
            </a:r>
            <a:endParaRPr lang="en-US" dirty="0" smtClean="0"/>
          </a:p>
          <a:p>
            <a:r>
              <a:rPr lang="en-US" dirty="0" smtClean="0"/>
              <a:t>Swarthmore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82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5533" y="198679"/>
            <a:ext cx="11777133" cy="2070389"/>
            <a:chOff x="194733" y="520412"/>
            <a:chExt cx="11777133" cy="2070389"/>
          </a:xfrm>
        </p:grpSpPr>
        <p:sp>
          <p:nvSpPr>
            <p:cNvPr id="4" name="Rounded Rectangle 3"/>
            <p:cNvSpPr/>
            <p:nvPr/>
          </p:nvSpPr>
          <p:spPr>
            <a:xfrm>
              <a:off x="194733" y="520413"/>
              <a:ext cx="11777133" cy="2070388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72534" y="520412"/>
                  <a:ext cx="11599332" cy="19055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dirty="0" smtClean="0">
                      <a:solidFill>
                        <a:schemeClr val="bg1"/>
                      </a:solidFill>
                    </a:rPr>
                    <a:t>Theorem:  </a:t>
                  </a:r>
                  <a:r>
                    <a:rPr lang="en-US" sz="2600" dirty="0" smtClean="0">
                      <a:solidFill>
                        <a:schemeClr val="bg1"/>
                      </a:solidFill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𝛼</m:t>
                      </m:r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26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min</m:t>
                      </m:r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{</m:t>
                      </m:r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𝑛</m:t>
                      </m:r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, </m:t>
                      </m:r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𝑤</m:t>
                      </m:r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/2}</m:t>
                      </m:r>
                    </m:oMath>
                  </a14:m>
                  <a:r>
                    <a:rPr lang="en-US" sz="2600" dirty="0" smtClean="0">
                      <a:solidFill>
                        <a:schemeClr val="bg1"/>
                      </a:solidFill>
                    </a:rPr>
                    <a:t>.  Then, any non-adaptive data structure solving dynamic predecessor with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00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600" b="0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  <m:sub>
                          <m:r>
                            <a:rPr lang="en-US" sz="2600" b="0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𝑢</m:t>
                          </m:r>
                        </m:sub>
                      </m:sSub>
                      <m:r>
                        <a:rPr lang="en-US" sz="2600" i="1" dirty="0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 = </m:t>
                      </m:r>
                      <m:r>
                        <a:rPr lang="en-US" sz="2600" i="1" dirty="0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𝑂</m:t>
                      </m:r>
                      <m:r>
                        <a:rPr lang="en-US" sz="2600" i="1" dirty="0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(</m:t>
                      </m:r>
                      <m:func>
                        <m:funcPr>
                          <m:ctrlPr>
                            <a:rPr lang="en-US" sz="2600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 i="0" dirty="0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r>
                            <a:rPr lang="en-US" sz="2600" b="0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𝑚</m:t>
                          </m:r>
                        </m:e>
                      </m:func>
                      <m:r>
                        <a:rPr lang="en-US" sz="2600" i="1" dirty="0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)</m:t>
                      </m:r>
                    </m:oMath>
                  </a14:m>
                  <a:r>
                    <a:rPr lang="en-US" sz="2600" dirty="0" smtClean="0">
                      <a:solidFill>
                        <a:srgbClr val="00B050"/>
                      </a:solidFill>
                    </a:rPr>
                    <a:t> </a:t>
                  </a:r>
                  <a:r>
                    <a:rPr lang="en-US" sz="2600" dirty="0" smtClean="0">
                      <a:solidFill>
                        <a:schemeClr val="bg1"/>
                      </a:solidFill>
                    </a:rPr>
                    <a:t>must have </a:t>
                  </a:r>
                </a:p>
                <a:p>
                  <a:endParaRPr lang="en-US" dirty="0"/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solidFill>
                                <a:srgbClr val="FF66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FF6600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FF6600"/>
                              </a:solidFill>
                              <a:latin typeface="Cambria Math" charset="0"/>
                            </a:rPr>
                            <m:t>𝑞</m:t>
                          </m:r>
                        </m:sub>
                      </m:sSub>
                      <m:r>
                        <a:rPr lang="en-US" sz="3000" i="1" smtClean="0">
                          <a:solidFill>
                            <a:srgbClr val="FF66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≥</m:t>
                      </m:r>
                      <m:f>
                        <m:fPr>
                          <m:ctrlPr>
                            <a:rPr lang="bg-BG" sz="3000" i="1" smtClean="0">
                              <a:solidFill>
                                <a:srgbClr val="FF66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rgbClr val="FF66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  <m:func>
                            <m:funcPr>
                              <m:ctrlPr>
                                <a:rPr lang="en-US" sz="3000" b="0" i="1" smtClean="0">
                                  <a:solidFill>
                                    <a:srgbClr val="FF66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000" b="0" i="0" smtClean="0">
                                  <a:solidFill>
                                    <a:srgbClr val="FF66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3000" b="0" i="1" smtClean="0">
                                  <a:solidFill>
                                    <a:srgbClr val="FF66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</m:t>
                              </m:r>
                            </m:e>
                          </m:func>
                        </m:num>
                        <m:den>
                          <m:r>
                            <a:rPr lang="en-US" sz="3000" b="0" i="1" smtClean="0">
                              <a:solidFill>
                                <a:srgbClr val="FF66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  <m:r>
                            <a:rPr lang="en-US" sz="3000" b="0" i="1" smtClean="0">
                              <a:solidFill>
                                <a:srgbClr val="FF66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𝑤</m:t>
                          </m:r>
                          <m:func>
                            <m:funcPr>
                              <m:ctrlPr>
                                <a:rPr lang="en-US" sz="3000" b="0" i="1" smtClean="0">
                                  <a:solidFill>
                                    <a:srgbClr val="FF66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000" b="0" i="0" smtClean="0">
                                  <a:solidFill>
                                    <a:srgbClr val="FF66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is-IS" sz="3000" b="0" i="1" smtClean="0">
                                      <a:solidFill>
                                        <a:srgbClr val="FF66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b="0" i="1" smtClean="0">
                                      <a:solidFill>
                                        <a:srgbClr val="FF66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𝑤</m:t>
                                  </m:r>
                                  <m:r>
                                    <a:rPr lang="en-US" sz="3000" b="0" i="1" smtClean="0">
                                      <a:solidFill>
                                        <a:srgbClr val="FF66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sz="3000" b="0" i="1" smtClean="0">
                                          <a:solidFill>
                                            <a:srgbClr val="FF66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b="0" i="1" smtClean="0">
                                          <a:solidFill>
                                            <a:srgbClr val="FF66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3000" b="0" i="1" smtClean="0">
                                          <a:solidFill>
                                            <a:srgbClr val="FF66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den>
                      </m:f>
                    </m:oMath>
                  </a14:m>
                  <a:r>
                    <a:rPr lang="en-US" sz="3000" dirty="0" smtClean="0">
                      <a:solidFill>
                        <a:srgbClr val="FF6600"/>
                      </a:solidFill>
                    </a:rPr>
                    <a:t> </a:t>
                  </a:r>
                  <a:endParaRPr lang="en-US" sz="3000" dirty="0">
                    <a:solidFill>
                      <a:srgbClr val="FF6600"/>
                    </a:solidFill>
                  </a:endParaRPr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534" y="520412"/>
                  <a:ext cx="11599332" cy="190552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946" t="-28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9"/>
          <p:cNvSpPr/>
          <p:nvPr/>
        </p:nvSpPr>
        <p:spPr>
          <a:xfrm>
            <a:off x="245533" y="3026546"/>
            <a:ext cx="11777133" cy="321350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23334" y="3026545"/>
                <a:ext cx="11599332" cy="3213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 smtClean="0">
                    <a:solidFill>
                      <a:schemeClr val="bg1"/>
                    </a:solidFill>
                  </a:rPr>
                  <a:t>Main Technical Lemma: </a:t>
                </a:r>
                <a:r>
                  <a:rPr lang="en-US" sz="2600" dirty="0" smtClean="0">
                    <a:solidFill>
                      <a:schemeClr val="bg1"/>
                    </a:solidFill>
                  </a:rPr>
                  <a:t>Let C be a set of cells in the data structure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𝐴</m:t>
                    </m:r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⊆[</m:t>
                    </m:r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𝑚</m:t>
                    </m:r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</a:rPr>
                  <a:t>.  If</a:t>
                </a:r>
              </a:p>
              <a:p>
                <a:pPr marL="514350" indent="-514350">
                  <a:buClr>
                    <a:schemeClr val="bg1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60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𝐴</m:t>
                        </m:r>
                      </m:e>
                    </m:d>
                    <m:r>
                      <a:rPr lang="hr-HR" sz="2600" i="1" smtClean="0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hr-HR" sz="260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</m:e>
                    </m:rad>
                  </m:oMath>
                </a14:m>
                <a:endParaRPr lang="en-US" sz="2600" dirty="0" smtClean="0">
                  <a:solidFill>
                    <a:schemeClr val="bg1"/>
                  </a:solidFill>
                </a:endParaRPr>
              </a:p>
              <a:p>
                <a:pPr marL="514350" indent="-514350">
                  <a:buClr>
                    <a:schemeClr val="bg1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60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𝐶</m:t>
                        </m:r>
                      </m:e>
                    </m:d>
                    <m:r>
                      <a:rPr lang="hr-HR" sz="2600" i="1" smtClean="0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f>
                      <m:fPr>
                        <m:ctrlPr>
                          <a:rPr lang="bg-BG" sz="260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  <m:func>
                          <m:funcPr>
                            <m:ctrlP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𝑚</m:t>
                            </m:r>
                          </m:e>
                        </m:func>
                      </m:num>
                      <m:den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5</m:t>
                        </m:r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</m:den>
                    </m:f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</a:rPr>
                  <a:t>, and </a:t>
                </a:r>
              </a:p>
              <a:p>
                <a:pPr marL="514350" indent="-514350">
                  <a:buClr>
                    <a:schemeClr val="bg1"/>
                  </a:buClr>
                  <a:buFont typeface="+mj-lt"/>
                  <a:buAutoNum type="arabicPeriod"/>
                </a:pPr>
                <a:r>
                  <a:rPr lang="en-US" sz="2600" dirty="0" smtClean="0">
                    <a:solidFill>
                      <a:schemeClr val="bg1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𝐴</m:t>
                    </m:r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</a:rPr>
                  <a:t>, </a:t>
                </a:r>
                <a:r>
                  <a:rPr lang="en-US" sz="2600" dirty="0" err="1" smtClean="0">
                    <a:solidFill>
                      <a:srgbClr val="00B050"/>
                    </a:solidFill>
                  </a:rPr>
                  <a:t>Pred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(</a:t>
                </a:r>
                <a:r>
                  <a:rPr lang="en-US" sz="2600" dirty="0" err="1" smtClean="0">
                    <a:solidFill>
                      <a:srgbClr val="00B050"/>
                    </a:solidFill>
                  </a:rPr>
                  <a:t>i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) </a:t>
                </a:r>
                <a:r>
                  <a:rPr lang="en-US" sz="2600" dirty="0" smtClean="0">
                    <a:solidFill>
                      <a:schemeClr val="bg1"/>
                    </a:solidFill>
                  </a:rPr>
                  <a:t>probes each cell in 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C</a:t>
                </a:r>
                <a:r>
                  <a:rPr lang="en-US" sz="2600" dirty="0" smtClean="0">
                    <a:solidFill>
                      <a:schemeClr val="bg1"/>
                    </a:solidFill>
                  </a:rPr>
                  <a:t> , then</a:t>
                </a:r>
              </a:p>
              <a:p>
                <a:pPr>
                  <a:buClr>
                    <a:schemeClr val="bg1"/>
                  </a:buClr>
                </a:pPr>
                <a:r>
                  <a:rPr lang="en-US" sz="2600" dirty="0" smtClean="0">
                    <a:solidFill>
                      <a:schemeClr val="bg1"/>
                    </a:solidFill>
                  </a:rPr>
                  <a:t>There is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charset="0"/>
                      </a:rPr>
                      <m:t>𝑗</m:t>
                    </m:r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𝐴</m:t>
                    </m:r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</a:rPr>
                  <a:t>and subset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⊆</m:t>
                    </m:r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𝐴</m:t>
                    </m:r>
                  </m:oMath>
                </a14:m>
                <a:r>
                  <a:rPr lang="en-US" sz="26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600" dirty="0" smtClean="0">
                    <a:solidFill>
                      <a:schemeClr val="bg1"/>
                    </a:solidFill>
                  </a:rPr>
                  <a:t>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600" i="1" smtClean="0">
                            <a:solidFill>
                              <a:srgbClr val="FF66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FF6600"/>
                            </a:solidFill>
                            <a:latin typeface="Cambria Math" charset="0"/>
                          </a:rPr>
                          <m:t>𝐴</m:t>
                        </m:r>
                        <m:r>
                          <a:rPr lang="en-US" sz="2600" b="0" i="1" smtClean="0">
                            <a:solidFill>
                              <a:srgbClr val="FF6600"/>
                            </a:solidFill>
                            <a:latin typeface="Cambria Math" charset="0"/>
                          </a:rPr>
                          <m:t>′</m:t>
                        </m:r>
                      </m:e>
                    </m:d>
                    <m:r>
                      <a:rPr lang="hr-HR" sz="2600" i="1" smtClean="0">
                        <a:solidFill>
                          <a:srgbClr val="FF66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f>
                      <m:fPr>
                        <m:ctrlPr>
                          <a:rPr lang="bg-BG" sz="2600" i="1" smtClean="0">
                            <a:solidFill>
                              <a:srgbClr val="FF66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hr-HR" sz="2600" i="1" smtClean="0">
                                <a:solidFill>
                                  <a:srgbClr val="FF66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FF66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bg-BG" sz="2600" i="1" smtClean="0">
                                <a:solidFill>
                                  <a:srgbClr val="FF66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rgbClr val="FF66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rgbClr val="FF66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</a:rPr>
                  <a:t> such that for all</a:t>
                </a:r>
                <a:r>
                  <a:rPr lang="en-US" sz="2600" b="0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𝐴</m:t>
                    </m:r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′</m:t>
                    </m:r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</a:rPr>
                  <a:t> , </a:t>
                </a:r>
              </a:p>
              <a:p>
                <a:pPr>
                  <a:buClr>
                    <a:schemeClr val="bg1"/>
                  </a:buClr>
                </a:pPr>
                <a:r>
                  <a:rPr lang="en-US" sz="2600" b="1" dirty="0" err="1" smtClean="0">
                    <a:solidFill>
                      <a:srgbClr val="00B050"/>
                    </a:solidFill>
                  </a:rPr>
                  <a:t>U</a:t>
                </a:r>
                <a:r>
                  <a:rPr lang="en-US" sz="2600" b="1" baseline="-25000" dirty="0" err="1" smtClean="0">
                    <a:solidFill>
                      <a:srgbClr val="00B050"/>
                    </a:solidFill>
                  </a:rPr>
                  <a:t>j</a:t>
                </a:r>
                <a:r>
                  <a:rPr lang="en-US" sz="2600" dirty="0" smtClean="0">
                    <a:solidFill>
                      <a:schemeClr val="bg1"/>
                    </a:solidFill>
                  </a:rPr>
                  <a:t> and </a:t>
                </a:r>
                <a:r>
                  <a:rPr lang="en-US" sz="2600" b="1" dirty="0" smtClean="0">
                    <a:solidFill>
                      <a:srgbClr val="00B050"/>
                    </a:solidFill>
                  </a:rPr>
                  <a:t>Q</a:t>
                </a:r>
                <a:r>
                  <a:rPr lang="en-US" sz="2600" b="1" baseline="-25000" dirty="0" smtClean="0">
                    <a:solidFill>
                      <a:srgbClr val="00B050"/>
                    </a:solidFill>
                  </a:rPr>
                  <a:t>i</a:t>
                </a:r>
                <a:r>
                  <a:rPr lang="en-US" sz="2600" b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600" dirty="0" smtClean="0">
                    <a:solidFill>
                      <a:schemeClr val="bg1"/>
                    </a:solidFill>
                  </a:rPr>
                  <a:t>intersect </a:t>
                </a:r>
                <a:r>
                  <a:rPr lang="en-US" sz="2600" i="1" dirty="0" smtClean="0">
                    <a:solidFill>
                      <a:srgbClr val="FF6600"/>
                    </a:solidFill>
                  </a:rPr>
                  <a:t>outside of C</a:t>
                </a:r>
                <a:r>
                  <a:rPr lang="en-US" sz="2600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34" y="3026545"/>
                <a:ext cx="11599332" cy="3213508"/>
              </a:xfrm>
              <a:prstGeom prst="rect">
                <a:avLst/>
              </a:prstGeom>
              <a:blipFill rotWithShape="0">
                <a:blip r:embed="rId3"/>
                <a:stretch>
                  <a:fillRect l="-946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39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32833" y="181600"/>
            <a:ext cx="11578167" cy="225477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37634" y="352575"/>
                <a:ext cx="10968566" cy="1912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 smtClean="0">
                    <a:solidFill>
                      <a:schemeClr val="bg1"/>
                    </a:solidFill>
                  </a:rPr>
                  <a:t>Claim: </a:t>
                </a:r>
                <a:r>
                  <a:rPr lang="en-US" sz="2600" dirty="0" smtClean="0">
                    <a:solidFill>
                      <a:schemeClr val="bg1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charset="0"/>
                      </a:rPr>
                      <m:t>1≤</m:t>
                    </m:r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charset="0"/>
                      </a:rPr>
                      <m:t>𝑘</m:t>
                    </m:r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charset="0"/>
                      </a:rPr>
                      <m:t>≤</m:t>
                    </m:r>
                  </m:oMath>
                </a14:m>
                <a:r>
                  <a:rPr lang="bg-BG" dirty="0" smtClean="0">
                    <a:solidFill>
                      <a:srgbClr val="00B050"/>
                    </a:solidFill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𝑚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is-IS" b="0" i="1" smtClea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𝑤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𝑢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,</a:t>
                </a:r>
                <a:r>
                  <a:rPr lang="en-US" dirty="0" smtClean="0">
                    <a:solidFill>
                      <a:srgbClr val="FF6600"/>
                    </a:solidFill>
                  </a:rPr>
                  <a:t> </a:t>
                </a:r>
                <a:r>
                  <a:rPr lang="en-US" sz="2600" dirty="0" smtClean="0">
                    <a:solidFill>
                      <a:schemeClr val="bg1"/>
                    </a:solidFill>
                  </a:rPr>
                  <a:t>there is a set of k cells </a:t>
                </a:r>
                <a:r>
                  <a:rPr lang="en-US" sz="2600" dirty="0" err="1" smtClean="0">
                    <a:solidFill>
                      <a:srgbClr val="00B050"/>
                    </a:solidFill>
                  </a:rPr>
                  <a:t>C</a:t>
                </a:r>
                <a:r>
                  <a:rPr lang="en-US" sz="2600" baseline="-25000" dirty="0" err="1" smtClean="0">
                    <a:solidFill>
                      <a:srgbClr val="00B050"/>
                    </a:solidFill>
                  </a:rPr>
                  <a:t>k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600" dirty="0" smtClean="0">
                    <a:solidFill>
                      <a:schemeClr val="bg1"/>
                    </a:solidFill>
                  </a:rPr>
                  <a:t>and a set of queries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</a:rPr>
                  <a:t> such that </a:t>
                </a:r>
              </a:p>
              <a:p>
                <a:pPr marL="342900" indent="-342900">
                  <a:buClr>
                    <a:schemeClr val="bg1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600" i="1" smtClean="0">
                            <a:solidFill>
                              <a:srgbClr val="FF6600"/>
                            </a:solidFill>
                            <a:latin typeface="+mj-lt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6600"/>
                                </a:solidFill>
                                <a:latin typeface="+mj-lt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FF6600"/>
                                </a:solidFill>
                                <a:latin typeface="+mj-lt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FF6600"/>
                                </a:solidFill>
                                <a:latin typeface="+mj-lt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600" dirty="0" smtClean="0">
                        <a:solidFill>
                          <a:srgbClr val="FF6600"/>
                        </a:solidFill>
                        <a:latin typeface="+mj-lt"/>
                        <a:ea typeface="Cambria Math" charset="0"/>
                        <a:cs typeface="Cambria Math" charset="0"/>
                      </a:rPr>
                      <m:t>≥</m:t>
                    </m:r>
                    <m:f>
                      <m:fPr>
                        <m:ctrlPr>
                          <a:rPr lang="bg-BG" sz="2600" i="1" dirty="0" smtClean="0">
                            <a:solidFill>
                              <a:srgbClr val="FF6600"/>
                            </a:solidFill>
                            <a:latin typeface="+mj-lt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sz="2600" b="0" i="1" dirty="0" smtClean="0">
                            <a:solidFill>
                              <a:srgbClr val="FF6600"/>
                            </a:solidFill>
                            <a:latin typeface="+mj-lt"/>
                            <a:ea typeface="Cambria Math" charset="0"/>
                            <a:cs typeface="Cambria Math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bg-BG" sz="2600" i="1" dirty="0" smtClean="0">
                                <a:solidFill>
                                  <a:srgbClr val="FF6600"/>
                                </a:solidFill>
                                <a:latin typeface="+mj-lt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2600" b="0" i="1" dirty="0" smtClean="0">
                                <a:solidFill>
                                  <a:srgbClr val="FF6600"/>
                                </a:solidFill>
                                <a:latin typeface="+mj-lt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600" b="0" i="1" dirty="0" smtClean="0">
                                <a:solidFill>
                                  <a:srgbClr val="FF6600"/>
                                </a:solidFill>
                                <a:latin typeface="+mj-lt"/>
                                <a:ea typeface="Cambria Math" charset="0"/>
                                <a:cs typeface="Cambria Math" charset="0"/>
                              </a:rPr>
                              <m:t>2(</m:t>
                            </m:r>
                            <m:r>
                              <a:rPr lang="en-US" sz="2600" b="0" i="1" dirty="0" smtClean="0">
                                <a:solidFill>
                                  <a:srgbClr val="FF6600"/>
                                </a:solidFill>
                                <a:latin typeface="+mj-lt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  <m:r>
                              <a:rPr lang="en-US" sz="2600" b="0" i="1" dirty="0" smtClean="0">
                                <a:solidFill>
                                  <a:srgbClr val="FF6600"/>
                                </a:solidFill>
                                <a:latin typeface="+mj-lt"/>
                                <a:ea typeface="Cambria Math" charset="0"/>
                                <a:cs typeface="Cambria Math" charset="0"/>
                              </a:rPr>
                              <m:t>−1)</m:t>
                            </m:r>
                          </m:sup>
                        </m:sSup>
                        <m:sSup>
                          <m:sSupPr>
                            <m:ctrlPr>
                              <a:rPr lang="bg-BG" sz="2600" i="1" dirty="0" smtClean="0">
                                <a:solidFill>
                                  <a:srgbClr val="FF6600"/>
                                </a:solidFill>
                                <a:latin typeface="+mj-lt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600" i="1" dirty="0" smtClean="0">
                                    <a:solidFill>
                                      <a:srgbClr val="FF6600"/>
                                    </a:solidFill>
                                    <a:latin typeface="+mj-lt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dirty="0" smtClean="0">
                                    <a:solidFill>
                                      <a:srgbClr val="FF6600"/>
                                    </a:solidFill>
                                    <a:latin typeface="+mj-lt"/>
                                    <a:ea typeface="Cambria Math" charset="0"/>
                                    <a:cs typeface="Cambria Math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600" b="0" i="1" dirty="0" smtClean="0">
                                    <a:solidFill>
                                      <a:srgbClr val="FF6600"/>
                                    </a:solidFill>
                                    <a:latin typeface="+mj-lt"/>
                                    <a:ea typeface="Cambria Math" charset="0"/>
                                    <a:cs typeface="Cambria Math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  <m:sup>
                            <m:r>
                              <a:rPr lang="en-US" sz="2600" b="0" i="1" dirty="0" smtClean="0">
                                <a:solidFill>
                                  <a:srgbClr val="FF6600"/>
                                </a:solidFill>
                                <a:latin typeface="+mj-lt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</m:oMath>
                </a14:m>
                <a:endParaRPr lang="en-US" sz="2600" dirty="0" smtClean="0">
                  <a:solidFill>
                    <a:srgbClr val="FF6600"/>
                  </a:solidFill>
                  <a:latin typeface="+mj-lt"/>
                </a:endParaRPr>
              </a:p>
              <a:p>
                <a:pPr marL="342900" indent="-342900">
                  <a:buClr>
                    <a:schemeClr val="bg1"/>
                  </a:buClr>
                  <a:buFont typeface="+mj-lt"/>
                  <a:buAutoNum type="arabicPeriod"/>
                </a:pPr>
                <a:r>
                  <a:rPr lang="en-US" sz="2600" dirty="0" smtClean="0">
                    <a:solidFill>
                      <a:schemeClr val="bg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FF66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FF6600"/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FF6600"/>
                            </a:solidFill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600" i="1" smtClean="0">
                        <a:solidFill>
                          <a:srgbClr val="FF66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⊆</m:t>
                    </m:r>
                    <m:sSub>
                      <m:sSubPr>
                        <m:ctrlPr>
                          <a:rPr lang="en-US" sz="2600" i="1" smtClean="0">
                            <a:solidFill>
                              <a:srgbClr val="FF66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FF66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𝑄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FF66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  <a:latin typeface="+mj-lt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6600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600" b="0" i="1" smtClean="0">
                        <a:solidFill>
                          <a:srgbClr val="FF6600"/>
                        </a:solidFill>
                        <a:latin typeface="Cambria Math" charset="0"/>
                      </a:rPr>
                      <m:t> ∈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FF66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FF66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FF66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6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34" y="352575"/>
                <a:ext cx="10968566" cy="1912831"/>
              </a:xfrm>
              <a:prstGeom prst="rect">
                <a:avLst/>
              </a:prstGeom>
              <a:blipFill rotWithShape="0">
                <a:blip r:embed="rId2"/>
                <a:stretch>
                  <a:fillRect l="-1000" t="-3503" b="-7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32833" y="2929467"/>
            <a:ext cx="24443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Proof:  </a:t>
            </a:r>
            <a:r>
              <a:rPr lang="en-US" sz="2600" i="1" dirty="0" smtClean="0"/>
              <a:t>induction</a:t>
            </a:r>
            <a:endParaRPr lang="en-US" sz="26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32833" y="3422555"/>
            <a:ext cx="161935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Base Case:</a:t>
            </a:r>
            <a:endParaRPr lang="en-US" sz="26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988936" y="3914998"/>
            <a:ext cx="1051726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US" sz="2600" b="1" dirty="0" smtClean="0">
                <a:solidFill>
                  <a:srgbClr val="008000"/>
                </a:solidFill>
              </a:rPr>
              <a:t>Q</a:t>
            </a:r>
            <a:r>
              <a:rPr lang="en-US" sz="2600" b="1" baseline="-25000" dirty="0" smtClean="0">
                <a:solidFill>
                  <a:srgbClr val="008000"/>
                </a:solidFill>
              </a:rPr>
              <a:t>i</a:t>
            </a:r>
            <a:r>
              <a:rPr lang="en-US" sz="2600" b="1" dirty="0" smtClean="0">
                <a:solidFill>
                  <a:srgbClr val="008000"/>
                </a:solidFill>
              </a:rPr>
              <a:t>, </a:t>
            </a:r>
            <a:r>
              <a:rPr lang="en-US" sz="2600" b="1" dirty="0" err="1" smtClean="0">
                <a:solidFill>
                  <a:srgbClr val="008000"/>
                </a:solidFill>
              </a:rPr>
              <a:t>U</a:t>
            </a:r>
            <a:r>
              <a:rPr lang="en-US" sz="2600" b="1" baseline="-25000" dirty="0" err="1" smtClean="0">
                <a:solidFill>
                  <a:srgbClr val="008000"/>
                </a:solidFill>
              </a:rPr>
              <a:t>j</a:t>
            </a:r>
            <a:r>
              <a:rPr lang="en-US" sz="2600" b="1" dirty="0" smtClean="0">
                <a:solidFill>
                  <a:srgbClr val="008000"/>
                </a:solidFill>
              </a:rPr>
              <a:t> </a:t>
            </a:r>
            <a:r>
              <a:rPr lang="en-US" sz="2600" dirty="0" smtClean="0"/>
              <a:t>intersect for each </a:t>
            </a:r>
            <a:r>
              <a:rPr lang="en-US" sz="2600" b="1" dirty="0" err="1" smtClean="0">
                <a:solidFill>
                  <a:srgbClr val="008000"/>
                </a:solidFill>
              </a:rPr>
              <a:t>i,j</a:t>
            </a:r>
            <a:endParaRPr lang="en-US" sz="2600" b="1" dirty="0" smtClean="0">
              <a:solidFill>
                <a:srgbClr val="008000"/>
              </a:solidFill>
            </a:endParaRPr>
          </a:p>
          <a:p>
            <a:pPr marL="457200" indent="-457200"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US" sz="2600" i="1" dirty="0" smtClean="0"/>
              <a:t>Pigeonhole Principle: </a:t>
            </a:r>
            <a:r>
              <a:rPr lang="en-US" sz="2600" dirty="0" smtClean="0"/>
              <a:t>there is cell </a:t>
            </a:r>
            <a:r>
              <a:rPr lang="en-US" sz="2600" b="1" dirty="0" smtClean="0">
                <a:solidFill>
                  <a:srgbClr val="FF6600"/>
                </a:solidFill>
              </a:rPr>
              <a:t>c</a:t>
            </a:r>
            <a:r>
              <a:rPr lang="en-US" sz="2600" dirty="0" smtClean="0"/>
              <a:t> probed by </a:t>
            </a:r>
            <a:r>
              <a:rPr lang="en-US" sz="2600" b="1" dirty="0" smtClean="0">
                <a:solidFill>
                  <a:srgbClr val="008000"/>
                </a:solidFill>
              </a:rPr>
              <a:t>Insert(j)</a:t>
            </a:r>
            <a:r>
              <a:rPr lang="en-US" sz="2600" dirty="0" smtClean="0"/>
              <a:t> and </a:t>
            </a:r>
            <a:r>
              <a:rPr lang="en-US" sz="2600" b="1" dirty="0" smtClean="0">
                <a:solidFill>
                  <a:srgbClr val="FF6600"/>
                </a:solidFill>
              </a:rPr>
              <a:t>m/</a:t>
            </a:r>
            <a:r>
              <a:rPr lang="en-US" sz="2600" b="1" dirty="0" err="1" smtClean="0">
                <a:solidFill>
                  <a:srgbClr val="FF6600"/>
                </a:solidFill>
              </a:rPr>
              <a:t>t</a:t>
            </a:r>
            <a:r>
              <a:rPr lang="en-US" sz="2600" b="1" baseline="-25000" dirty="0" err="1" smtClean="0">
                <a:solidFill>
                  <a:srgbClr val="FF6600"/>
                </a:solidFill>
              </a:rPr>
              <a:t>u</a:t>
            </a:r>
            <a:r>
              <a:rPr lang="en-US" sz="2600" dirty="0" smtClean="0"/>
              <a:t> </a:t>
            </a:r>
            <a:r>
              <a:rPr lang="en-US" sz="2600" b="1" dirty="0" err="1" smtClean="0">
                <a:solidFill>
                  <a:srgbClr val="008000"/>
                </a:solidFill>
              </a:rPr>
              <a:t>Pred</a:t>
            </a:r>
            <a:r>
              <a:rPr lang="en-US" sz="2600" b="1" dirty="0" smtClean="0">
                <a:solidFill>
                  <a:srgbClr val="008000"/>
                </a:solidFill>
              </a:rPr>
              <a:t>(</a:t>
            </a:r>
            <a:r>
              <a:rPr lang="en-US" sz="2600" b="1" dirty="0" err="1" smtClean="0">
                <a:solidFill>
                  <a:srgbClr val="008000"/>
                </a:solidFill>
              </a:rPr>
              <a:t>i</a:t>
            </a:r>
            <a:r>
              <a:rPr lang="en-US" sz="2600" b="1" dirty="0" smtClean="0">
                <a:solidFill>
                  <a:srgbClr val="008000"/>
                </a:solidFill>
              </a:rPr>
              <a:t>)</a:t>
            </a:r>
            <a:endParaRPr lang="en-US" sz="2600" b="1" baseline="-25000" dirty="0" smtClean="0">
              <a:solidFill>
                <a:srgbClr val="008000"/>
              </a:solidFill>
            </a:endParaRPr>
          </a:p>
          <a:p>
            <a:pPr marL="457200" indent="-457200"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US" sz="2600" b="1" dirty="0" smtClean="0">
                <a:solidFill>
                  <a:srgbClr val="FF6600"/>
                </a:solidFill>
              </a:rPr>
              <a:t>C</a:t>
            </a:r>
            <a:r>
              <a:rPr lang="en-US" sz="2600" b="1" baseline="-25000" dirty="0" smtClean="0">
                <a:solidFill>
                  <a:srgbClr val="FF6600"/>
                </a:solidFill>
              </a:rPr>
              <a:t>1</a:t>
            </a:r>
            <a:r>
              <a:rPr lang="en-US" sz="2600" b="1" dirty="0" smtClean="0">
                <a:solidFill>
                  <a:srgbClr val="FF6600"/>
                </a:solidFill>
              </a:rPr>
              <a:t> = {c},  A</a:t>
            </a:r>
            <a:r>
              <a:rPr lang="en-US" sz="2600" b="1" baseline="-25000" dirty="0" smtClean="0">
                <a:solidFill>
                  <a:srgbClr val="FF6600"/>
                </a:solidFill>
              </a:rPr>
              <a:t>1</a:t>
            </a:r>
            <a:r>
              <a:rPr lang="en-US" sz="2600" b="1" dirty="0" smtClean="0">
                <a:solidFill>
                  <a:srgbClr val="FF6600"/>
                </a:solidFill>
              </a:rPr>
              <a:t> = {</a:t>
            </a:r>
            <a:r>
              <a:rPr lang="en-US" sz="2600" b="1" dirty="0" err="1" smtClean="0">
                <a:solidFill>
                  <a:srgbClr val="FF6600"/>
                </a:solidFill>
              </a:rPr>
              <a:t>i</a:t>
            </a:r>
            <a:r>
              <a:rPr lang="en-US" sz="2600" b="1" dirty="0" smtClean="0">
                <a:solidFill>
                  <a:srgbClr val="FF6600"/>
                </a:solidFill>
              </a:rPr>
              <a:t>:  </a:t>
            </a:r>
            <a:r>
              <a:rPr lang="en-US" sz="2600" b="1" dirty="0" err="1" smtClean="0">
                <a:solidFill>
                  <a:srgbClr val="FF6600"/>
                </a:solidFill>
              </a:rPr>
              <a:t>Pred</a:t>
            </a:r>
            <a:r>
              <a:rPr lang="en-US" sz="2600" b="1" dirty="0" smtClean="0">
                <a:solidFill>
                  <a:srgbClr val="FF6600"/>
                </a:solidFill>
              </a:rPr>
              <a:t>(</a:t>
            </a:r>
            <a:r>
              <a:rPr lang="en-US" sz="2600" b="1" dirty="0" err="1" smtClean="0">
                <a:solidFill>
                  <a:srgbClr val="FF6600"/>
                </a:solidFill>
              </a:rPr>
              <a:t>i</a:t>
            </a:r>
            <a:r>
              <a:rPr lang="en-US" sz="2600" b="1" dirty="0" smtClean="0">
                <a:solidFill>
                  <a:srgbClr val="FF6600"/>
                </a:solidFill>
              </a:rPr>
              <a:t>)</a:t>
            </a:r>
            <a:r>
              <a:rPr lang="en-US" sz="2600" b="1" baseline="-25000" dirty="0" smtClean="0">
                <a:solidFill>
                  <a:srgbClr val="FF6600"/>
                </a:solidFill>
              </a:rPr>
              <a:t> </a:t>
            </a:r>
            <a:r>
              <a:rPr lang="en-US" sz="2600" b="1" dirty="0" smtClean="0">
                <a:solidFill>
                  <a:srgbClr val="FF6600"/>
                </a:solidFill>
              </a:rPr>
              <a:t>probes c}</a:t>
            </a:r>
          </a:p>
        </p:txBody>
      </p:sp>
    </p:spTree>
    <p:extLst>
      <p:ext uri="{BB962C8B-B14F-4D97-AF65-F5344CB8AC3E}">
        <p14:creationId xmlns:p14="http://schemas.microsoft.com/office/powerpoint/2010/main" val="162586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32833" y="181600"/>
            <a:ext cx="11578167" cy="225477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37634" y="352575"/>
                <a:ext cx="10968566" cy="1912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 smtClean="0">
                    <a:solidFill>
                      <a:schemeClr val="bg1"/>
                    </a:solidFill>
                  </a:rPr>
                  <a:t>Claim: </a:t>
                </a:r>
                <a:r>
                  <a:rPr lang="en-US" sz="2600" dirty="0" smtClean="0">
                    <a:solidFill>
                      <a:schemeClr val="bg1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charset="0"/>
                      </a:rPr>
                      <m:t>1≤</m:t>
                    </m:r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charset="0"/>
                      </a:rPr>
                      <m:t>𝑘</m:t>
                    </m:r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charset="0"/>
                      </a:rPr>
                      <m:t>≤</m:t>
                    </m:r>
                  </m:oMath>
                </a14:m>
                <a:r>
                  <a:rPr lang="bg-BG" dirty="0" smtClean="0">
                    <a:solidFill>
                      <a:srgbClr val="00B050"/>
                    </a:solidFill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𝑚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is-IS" b="0" i="1" smtClea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𝑤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𝑢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, </a:t>
                </a:r>
                <a:r>
                  <a:rPr lang="en-US" sz="2600" dirty="0" smtClean="0">
                    <a:solidFill>
                      <a:schemeClr val="bg1"/>
                    </a:solidFill>
                  </a:rPr>
                  <a:t>there is a set of k cells </a:t>
                </a:r>
                <a:r>
                  <a:rPr lang="en-US" sz="2600" dirty="0" err="1" smtClean="0">
                    <a:solidFill>
                      <a:srgbClr val="00B050"/>
                    </a:solidFill>
                  </a:rPr>
                  <a:t>C</a:t>
                </a:r>
                <a:r>
                  <a:rPr lang="en-US" sz="2600" baseline="-25000" dirty="0" err="1" smtClean="0">
                    <a:solidFill>
                      <a:srgbClr val="00B050"/>
                    </a:solidFill>
                  </a:rPr>
                  <a:t>k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600" dirty="0" smtClean="0">
                    <a:solidFill>
                      <a:schemeClr val="bg1"/>
                    </a:solidFill>
                  </a:rPr>
                  <a:t>and a set of queries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</a:rPr>
                  <a:t> such that </a:t>
                </a:r>
              </a:p>
              <a:p>
                <a:pPr marL="342900" indent="-342900">
                  <a:buClr>
                    <a:schemeClr val="bg1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600" i="1" smtClean="0">
                            <a:solidFill>
                              <a:srgbClr val="FF6600"/>
                            </a:solidFill>
                            <a:latin typeface="+mj-lt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6600"/>
                                </a:solidFill>
                                <a:latin typeface="+mj-lt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FF6600"/>
                                </a:solidFill>
                                <a:latin typeface="+mj-lt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FF6600"/>
                                </a:solidFill>
                                <a:latin typeface="+mj-lt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600" dirty="0" smtClean="0">
                        <a:solidFill>
                          <a:srgbClr val="FF6600"/>
                        </a:solidFill>
                        <a:latin typeface="+mj-lt"/>
                        <a:ea typeface="Cambria Math" charset="0"/>
                        <a:cs typeface="Cambria Math" charset="0"/>
                      </a:rPr>
                      <m:t>≥</m:t>
                    </m:r>
                    <m:f>
                      <m:fPr>
                        <m:ctrlPr>
                          <a:rPr lang="bg-BG" sz="2600" i="1" dirty="0" smtClean="0">
                            <a:solidFill>
                              <a:srgbClr val="FF6600"/>
                            </a:solidFill>
                            <a:latin typeface="+mj-lt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sz="2600" b="0" i="1" dirty="0" smtClean="0">
                            <a:solidFill>
                              <a:srgbClr val="FF6600"/>
                            </a:solidFill>
                            <a:latin typeface="+mj-lt"/>
                            <a:ea typeface="Cambria Math" charset="0"/>
                            <a:cs typeface="Cambria Math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bg-BG" sz="2600" i="1" dirty="0" smtClean="0">
                                <a:solidFill>
                                  <a:srgbClr val="FF6600"/>
                                </a:solidFill>
                                <a:latin typeface="+mj-lt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2600" b="0" i="1" dirty="0" smtClean="0">
                                <a:solidFill>
                                  <a:srgbClr val="FF6600"/>
                                </a:solidFill>
                                <a:latin typeface="+mj-lt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600" b="0" i="1" dirty="0" smtClean="0">
                                <a:solidFill>
                                  <a:srgbClr val="FF6600"/>
                                </a:solidFill>
                                <a:latin typeface="+mj-lt"/>
                                <a:ea typeface="Cambria Math" charset="0"/>
                                <a:cs typeface="Cambria Math" charset="0"/>
                              </a:rPr>
                              <m:t>2(</m:t>
                            </m:r>
                            <m:r>
                              <a:rPr lang="en-US" sz="2600" b="0" i="1" dirty="0" smtClean="0">
                                <a:solidFill>
                                  <a:srgbClr val="FF6600"/>
                                </a:solidFill>
                                <a:latin typeface="+mj-lt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  <m:r>
                              <a:rPr lang="en-US" sz="2600" b="0" i="1" dirty="0" smtClean="0">
                                <a:solidFill>
                                  <a:srgbClr val="FF6600"/>
                                </a:solidFill>
                                <a:latin typeface="+mj-lt"/>
                                <a:ea typeface="Cambria Math" charset="0"/>
                                <a:cs typeface="Cambria Math" charset="0"/>
                              </a:rPr>
                              <m:t>−1)</m:t>
                            </m:r>
                          </m:sup>
                        </m:sSup>
                        <m:sSup>
                          <m:sSupPr>
                            <m:ctrlPr>
                              <a:rPr lang="bg-BG" sz="2600" i="1" dirty="0" smtClean="0">
                                <a:solidFill>
                                  <a:srgbClr val="FF6600"/>
                                </a:solidFill>
                                <a:latin typeface="+mj-lt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600" i="1" dirty="0" smtClean="0">
                                    <a:solidFill>
                                      <a:srgbClr val="FF6600"/>
                                    </a:solidFill>
                                    <a:latin typeface="+mj-lt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dirty="0" smtClean="0">
                                    <a:solidFill>
                                      <a:srgbClr val="FF6600"/>
                                    </a:solidFill>
                                    <a:latin typeface="+mj-lt"/>
                                    <a:ea typeface="Cambria Math" charset="0"/>
                                    <a:cs typeface="Cambria Math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600" b="0" i="1" dirty="0" smtClean="0">
                                    <a:solidFill>
                                      <a:srgbClr val="FF6600"/>
                                    </a:solidFill>
                                    <a:latin typeface="+mj-lt"/>
                                    <a:ea typeface="Cambria Math" charset="0"/>
                                    <a:cs typeface="Cambria Math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  <m:sup>
                            <m:r>
                              <a:rPr lang="en-US" sz="2600" b="0" i="1" dirty="0" smtClean="0">
                                <a:solidFill>
                                  <a:srgbClr val="FF6600"/>
                                </a:solidFill>
                                <a:latin typeface="+mj-lt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</m:oMath>
                </a14:m>
                <a:endParaRPr lang="en-US" sz="2600" dirty="0" smtClean="0">
                  <a:solidFill>
                    <a:srgbClr val="FF6600"/>
                  </a:solidFill>
                  <a:latin typeface="+mj-lt"/>
                </a:endParaRPr>
              </a:p>
              <a:p>
                <a:pPr marL="342900" indent="-342900">
                  <a:buClr>
                    <a:schemeClr val="bg1"/>
                  </a:buClr>
                  <a:buFont typeface="+mj-lt"/>
                  <a:buAutoNum type="arabicPeriod"/>
                </a:pPr>
                <a:r>
                  <a:rPr lang="en-US" sz="2600" dirty="0" smtClean="0">
                    <a:solidFill>
                      <a:schemeClr val="bg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FF66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FF6600"/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FF6600"/>
                            </a:solidFill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600" i="1" smtClean="0">
                        <a:solidFill>
                          <a:srgbClr val="FF66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⊆</m:t>
                    </m:r>
                    <m:sSub>
                      <m:sSubPr>
                        <m:ctrlPr>
                          <a:rPr lang="en-US" sz="2600" i="1" smtClean="0">
                            <a:solidFill>
                              <a:srgbClr val="FF66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FF66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𝑄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FF66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  <a:latin typeface="+mj-lt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6600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600" b="0" i="1" smtClean="0">
                        <a:solidFill>
                          <a:srgbClr val="FF6600"/>
                        </a:solidFill>
                        <a:latin typeface="Cambria Math" charset="0"/>
                      </a:rPr>
                      <m:t> ∈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FF66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FF66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FF66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6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34" y="352575"/>
                <a:ext cx="10968566" cy="1912831"/>
              </a:xfrm>
              <a:prstGeom prst="rect">
                <a:avLst/>
              </a:prstGeom>
              <a:blipFill rotWithShape="0">
                <a:blip r:embed="rId2"/>
                <a:stretch>
                  <a:fillRect l="-1000" t="-3503" b="-7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232833" y="2846822"/>
                <a:ext cx="968451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/>
                  <a:t>Induction Hypothesis: There is </a:t>
                </a:r>
                <a:r>
                  <a:rPr lang="en-US" sz="2600" b="1" dirty="0" err="1" smtClean="0">
                    <a:solidFill>
                      <a:srgbClr val="008000"/>
                    </a:solidFill>
                  </a:rPr>
                  <a:t>A</a:t>
                </a:r>
                <a:r>
                  <a:rPr lang="en-US" sz="2600" b="1" baseline="-25000" dirty="0" err="1" smtClean="0">
                    <a:solidFill>
                      <a:srgbClr val="008000"/>
                    </a:solidFill>
                  </a:rPr>
                  <a:t>k</a:t>
                </a:r>
                <a:r>
                  <a:rPr lang="en-US" sz="2600" b="1" dirty="0" smtClean="0">
                    <a:solidFill>
                      <a:srgbClr val="008000"/>
                    </a:solidFill>
                  </a:rPr>
                  <a:t>, </a:t>
                </a:r>
                <a:r>
                  <a:rPr lang="en-US" sz="2600" b="1" dirty="0" err="1" smtClean="0">
                    <a:solidFill>
                      <a:srgbClr val="008000"/>
                    </a:solidFill>
                  </a:rPr>
                  <a:t>C</a:t>
                </a:r>
                <a:r>
                  <a:rPr lang="en-US" sz="2600" b="1" baseline="-25000" dirty="0" err="1" smtClean="0">
                    <a:solidFill>
                      <a:srgbClr val="008000"/>
                    </a:solidFill>
                  </a:rPr>
                  <a:t>k</a:t>
                </a:r>
                <a:r>
                  <a:rPr lang="en-US" sz="2600" b="1" dirty="0" smtClean="0">
                    <a:solidFill>
                      <a:srgbClr val="008000"/>
                    </a:solidFill>
                  </a:rPr>
                  <a:t> </a:t>
                </a:r>
                <a:r>
                  <a:rPr lang="en-US" sz="2600" dirty="0" smtClean="0"/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smtClean="0">
                            <a:solidFill>
                              <a:srgbClr val="008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600" b="1" i="0" smtClean="0">
                            <a:solidFill>
                              <a:srgbClr val="008000"/>
                            </a:solidFill>
                            <a:latin typeface="Cambria Math" charset="0"/>
                          </a:rPr>
                          <m:t>𝐂</m:t>
                        </m:r>
                      </m:e>
                      <m:sub>
                        <m:r>
                          <a:rPr lang="en-US" sz="2600" b="1" i="0" smtClean="0">
                            <a:solidFill>
                              <a:srgbClr val="008000"/>
                            </a:solidFill>
                            <a:latin typeface="Cambria Math" charset="0"/>
                          </a:rPr>
                          <m:t>𝐤</m:t>
                        </m:r>
                      </m:sub>
                    </m:sSub>
                    <m:r>
                      <a:rPr lang="en-US" sz="2600" b="1" i="0" smtClean="0">
                        <a:solidFill>
                          <a:srgbClr val="008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⊆</m:t>
                    </m:r>
                    <m:sSub>
                      <m:sSubPr>
                        <m:ctrlPr>
                          <a:rPr lang="en-US" sz="2600" b="1" smtClean="0">
                            <a:solidFill>
                              <a:srgbClr val="008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600" b="1" i="0" smtClean="0">
                            <a:solidFill>
                              <a:srgbClr val="008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𝐐</m:t>
                        </m:r>
                      </m:e>
                      <m:sub>
                        <m:r>
                          <a:rPr lang="en-US" sz="2600" b="1" i="0" smtClean="0">
                            <a:solidFill>
                              <a:srgbClr val="008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𝐢</m:t>
                        </m:r>
                      </m:sub>
                    </m:sSub>
                  </m:oMath>
                </a14:m>
                <a:r>
                  <a:rPr lang="en-US" sz="2600" b="1" dirty="0">
                    <a:solidFill>
                      <a:srgbClr val="008000"/>
                    </a:solidFill>
                  </a:rPr>
                  <a:t> </a:t>
                </a:r>
                <a:r>
                  <a:rPr lang="en-US" sz="2600" dirty="0"/>
                  <a:t>for all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solidFill>
                          <a:srgbClr val="008000"/>
                        </a:solidFill>
                        <a:latin typeface="Cambria Math" charset="0"/>
                      </a:rPr>
                      <m:t>𝐢</m:t>
                    </m:r>
                    <m:r>
                      <a:rPr lang="en-US" sz="2600" b="1" i="0" smtClean="0">
                        <a:solidFill>
                          <a:srgbClr val="008000"/>
                        </a:solidFill>
                        <a:latin typeface="Cambria Math" charset="0"/>
                      </a:rPr>
                      <m:t> ∈</m:t>
                    </m:r>
                    <m:sSub>
                      <m:sSubPr>
                        <m:ctrlPr>
                          <a:rPr lang="en-US" sz="2600" b="1" smtClean="0">
                            <a:solidFill>
                              <a:srgbClr val="008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600" b="1" i="0" smtClean="0">
                            <a:solidFill>
                              <a:srgbClr val="008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𝐀</m:t>
                        </m:r>
                      </m:e>
                      <m:sub>
                        <m:r>
                          <a:rPr lang="en-US" sz="2600" b="1" i="0" smtClean="0">
                            <a:solidFill>
                              <a:srgbClr val="008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𝐤</m:t>
                        </m:r>
                      </m:sub>
                    </m:sSub>
                  </m:oMath>
                </a14:m>
                <a:endParaRPr lang="en-US" sz="2600" b="1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33" y="2846822"/>
                <a:ext cx="9684511" cy="492443"/>
              </a:xfrm>
              <a:prstGeom prst="rect">
                <a:avLst/>
              </a:prstGeom>
              <a:blipFill rotWithShape="0">
                <a:blip r:embed="rId3"/>
                <a:stretch>
                  <a:fillRect l="-1133" t="-9877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838897" y="3995929"/>
                <a:ext cx="10972104" cy="2513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tx1"/>
                  </a:buClr>
                  <a:buFont typeface="Arial" charset="0"/>
                  <a:buChar char="•"/>
                </a:pPr>
                <a:r>
                  <a:rPr lang="en-US" sz="2600" b="1" dirty="0" smtClean="0">
                    <a:solidFill>
                      <a:srgbClr val="FF6600"/>
                    </a:solidFill>
                  </a:rPr>
                  <a:t>MTL: </a:t>
                </a:r>
                <a:r>
                  <a:rPr lang="en-US" sz="2600" dirty="0" smtClean="0"/>
                  <a:t>there is </a:t>
                </a:r>
                <a:r>
                  <a:rPr lang="en-US" sz="2600" b="1" dirty="0" smtClean="0">
                    <a:solidFill>
                      <a:srgbClr val="008000"/>
                    </a:solidFill>
                  </a:rPr>
                  <a:t>Insert(j)</a:t>
                </a:r>
                <a:r>
                  <a:rPr lang="en-US" sz="2600" dirty="0" smtClean="0"/>
                  <a:t>, subset</a:t>
                </a:r>
                <a:r>
                  <a:rPr lang="en-US" sz="2600" b="0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 smtClean="0">
                            <a:solidFill>
                              <a:srgbClr val="008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solidFill>
                              <a:srgbClr val="008000"/>
                            </a:solidFill>
                            <a:latin typeface="Cambria Math" charset="0"/>
                          </a:rPr>
                          <m:t>𝑨</m:t>
                        </m:r>
                        <m:r>
                          <a:rPr lang="en-US" sz="2600" b="1" i="1" baseline="-25000" smtClean="0">
                            <a:solidFill>
                              <a:srgbClr val="008000"/>
                            </a:solidFill>
                            <a:latin typeface="Cambria Math" charset="0"/>
                          </a:rPr>
                          <m:t>𝒌</m:t>
                        </m:r>
                      </m:e>
                      <m:sup>
                        <m:r>
                          <a:rPr lang="en-US" sz="2600" b="1" i="1" smtClean="0">
                            <a:solidFill>
                              <a:srgbClr val="008000"/>
                            </a:solidFill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2600" b="1" i="1" smtClean="0">
                        <a:solidFill>
                          <a:srgbClr val="008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⊆</m:t>
                    </m:r>
                    <m:r>
                      <a:rPr lang="en-US" sz="2600" b="1" i="1" smtClean="0">
                        <a:solidFill>
                          <a:srgbClr val="008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𝑨𝒌</m:t>
                    </m:r>
                  </m:oMath>
                </a14:m>
                <a:r>
                  <a:rPr lang="en-US" sz="2600" b="1" dirty="0" smtClean="0">
                    <a:solidFill>
                      <a:srgbClr val="008000"/>
                    </a:solidFill>
                  </a:rPr>
                  <a:t> </a:t>
                </a:r>
                <a:r>
                  <a:rPr lang="en-US" sz="2600" dirty="0" smtClean="0"/>
                  <a:t>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600" b="1" smtClean="0">
                            <a:solidFill>
                              <a:srgbClr val="008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600" b="1" i="0" smtClean="0">
                            <a:solidFill>
                              <a:srgbClr val="008000"/>
                            </a:solidFill>
                            <a:latin typeface="Cambria Math" charset="0"/>
                          </a:rPr>
                          <m:t>𝐀</m:t>
                        </m:r>
                        <m:r>
                          <a:rPr lang="en-US" sz="2600" b="1" i="0" baseline="-25000" smtClean="0">
                            <a:solidFill>
                              <a:srgbClr val="008000"/>
                            </a:solidFill>
                            <a:latin typeface="Cambria Math" charset="0"/>
                          </a:rPr>
                          <m:t>𝐤</m:t>
                        </m:r>
                        <m:r>
                          <a:rPr lang="en-US" sz="2600" b="1" i="0" smtClean="0">
                            <a:solidFill>
                              <a:srgbClr val="008000"/>
                            </a:solidFill>
                            <a:latin typeface="Cambria Math" charset="0"/>
                          </a:rPr>
                          <m:t>′</m:t>
                        </m:r>
                      </m:e>
                    </m:d>
                    <m:r>
                      <a:rPr lang="hr-HR" sz="2600" b="1" i="0" smtClean="0">
                        <a:solidFill>
                          <a:srgbClr val="008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f>
                      <m:fPr>
                        <m:ctrlPr>
                          <a:rPr lang="bg-BG" sz="2600" b="1" smtClean="0">
                            <a:solidFill>
                              <a:srgbClr val="008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hr-HR" sz="2600" b="1" smtClean="0">
                                <a:solidFill>
                                  <a:srgbClr val="008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600" b="1" i="0" smtClean="0">
                                <a:solidFill>
                                  <a:srgbClr val="008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𝐀</m:t>
                            </m:r>
                            <m:r>
                              <a:rPr lang="en-US" sz="2600" b="1" i="0" baseline="-25000" smtClean="0">
                                <a:solidFill>
                                  <a:srgbClr val="008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𝐤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bg-BG" sz="2600" b="1" smtClean="0">
                                <a:solidFill>
                                  <a:srgbClr val="008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2600" b="1" i="0" smtClean="0">
                                <a:solidFill>
                                  <a:srgbClr val="008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𝐰</m:t>
                            </m:r>
                          </m:e>
                          <m:sup>
                            <m:r>
                              <a:rPr lang="en-US" sz="2600" b="1" i="0" smtClean="0">
                                <a:solidFill>
                                  <a:srgbClr val="008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600" dirty="0" err="1" smtClean="0"/>
                  <a:t>s.t.</a:t>
                </a:r>
                <a:r>
                  <a:rPr lang="en-US" sz="2600" dirty="0" smtClean="0"/>
                  <a:t> for </a:t>
                </a:r>
                <a:r>
                  <a:rPr lang="en-US" sz="2600" dirty="0" smtClean="0"/>
                  <a:t>all</a:t>
                </a:r>
                <a:r>
                  <a:rPr lang="en-US" sz="26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008000"/>
                        </a:solidFill>
                        <a:latin typeface="Cambria Math" charset="0"/>
                      </a:rPr>
                      <m:t>𝒊</m:t>
                    </m:r>
                    <m:r>
                      <a:rPr lang="en-US" sz="2600" b="1" i="1" smtClean="0">
                        <a:solidFill>
                          <a:srgbClr val="008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600" b="1" i="1" smtClean="0">
                        <a:solidFill>
                          <a:srgbClr val="008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𝑨</m:t>
                    </m:r>
                    <m:r>
                      <a:rPr lang="en-US" sz="2600" b="1" i="1" smtClean="0">
                        <a:solidFill>
                          <a:srgbClr val="008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′</m:t>
                    </m:r>
                  </m:oMath>
                </a14:m>
                <a:r>
                  <a:rPr lang="en-US" sz="2600" b="1" dirty="0" smtClean="0">
                    <a:solidFill>
                      <a:srgbClr val="008000"/>
                    </a:solidFill>
                  </a:rPr>
                  <a:t> </a:t>
                </a:r>
                <a:r>
                  <a:rPr lang="en-US" sz="2600" b="1" dirty="0" smtClean="0">
                    <a:solidFill>
                      <a:srgbClr val="008000"/>
                    </a:solidFill>
                  </a:rPr>
                  <a:t>,      </a:t>
                </a:r>
                <a:r>
                  <a:rPr lang="en-US" sz="2600" b="1" dirty="0" err="1" smtClean="0">
                    <a:solidFill>
                      <a:srgbClr val="008000"/>
                    </a:solidFill>
                  </a:rPr>
                  <a:t>U</a:t>
                </a:r>
                <a:r>
                  <a:rPr lang="en-US" sz="2600" b="1" baseline="-25000" dirty="0" err="1" smtClean="0">
                    <a:solidFill>
                      <a:srgbClr val="008000"/>
                    </a:solidFill>
                  </a:rPr>
                  <a:t>j</a:t>
                </a:r>
                <a:r>
                  <a:rPr lang="en-US" sz="2600" dirty="0" smtClean="0">
                    <a:solidFill>
                      <a:srgbClr val="008000"/>
                    </a:solidFill>
                  </a:rPr>
                  <a:t> </a:t>
                </a:r>
                <a:r>
                  <a:rPr lang="en-US" sz="2600" dirty="0" smtClean="0"/>
                  <a:t>and </a:t>
                </a:r>
                <a:r>
                  <a:rPr lang="en-US" sz="2600" b="1" dirty="0" smtClean="0">
                    <a:solidFill>
                      <a:srgbClr val="008000"/>
                    </a:solidFill>
                  </a:rPr>
                  <a:t>Q</a:t>
                </a:r>
                <a:r>
                  <a:rPr lang="en-US" sz="2600" b="1" baseline="-25000" dirty="0" smtClean="0">
                    <a:solidFill>
                      <a:srgbClr val="008000"/>
                    </a:solidFill>
                  </a:rPr>
                  <a:t>i</a:t>
                </a:r>
                <a:r>
                  <a:rPr lang="en-US" sz="2600" b="1" dirty="0" smtClean="0">
                    <a:solidFill>
                      <a:srgbClr val="008000"/>
                    </a:solidFill>
                  </a:rPr>
                  <a:t> </a:t>
                </a:r>
                <a:r>
                  <a:rPr lang="en-US" sz="2600" dirty="0" smtClean="0"/>
                  <a:t>intersect </a:t>
                </a:r>
                <a:r>
                  <a:rPr lang="en-US" sz="2600" i="1" dirty="0" smtClean="0">
                    <a:solidFill>
                      <a:srgbClr val="FF6600"/>
                    </a:solidFill>
                  </a:rPr>
                  <a:t>outside of </a:t>
                </a:r>
                <a:r>
                  <a:rPr lang="en-US" sz="2600" i="1" dirty="0" smtClean="0">
                    <a:solidFill>
                      <a:srgbClr val="FF6600"/>
                    </a:solidFill>
                  </a:rPr>
                  <a:t>C</a:t>
                </a:r>
                <a:r>
                  <a:rPr lang="en-US" sz="2600" i="1" baseline="-25000" dirty="0" smtClean="0">
                    <a:solidFill>
                      <a:srgbClr val="FF6600"/>
                    </a:solidFill>
                  </a:rPr>
                  <a:t>k</a:t>
                </a:r>
                <a:r>
                  <a:rPr lang="en-US" sz="2600" i="1" dirty="0" smtClean="0">
                    <a:solidFill>
                      <a:srgbClr val="FF6600"/>
                    </a:solidFill>
                  </a:rPr>
                  <a:t>.</a:t>
                </a:r>
                <a:endParaRPr lang="en-US" sz="2600" b="1" dirty="0" smtClean="0">
                  <a:solidFill>
                    <a:srgbClr val="008000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Clr>
                    <a:schemeClr val="tx1"/>
                  </a:buClr>
                  <a:buFont typeface="Arial" charset="0"/>
                  <a:buChar char="•"/>
                </a:pPr>
                <a:r>
                  <a:rPr lang="en-US" sz="2600" i="1" dirty="0" smtClean="0"/>
                  <a:t>Pigeonhole: </a:t>
                </a:r>
                <a:r>
                  <a:rPr lang="en-US" sz="2600" dirty="0" smtClean="0"/>
                  <a:t>there is cell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solidFill>
                          <a:srgbClr val="FF6600"/>
                        </a:solidFill>
                        <a:latin typeface="Cambria Math" charset="0"/>
                      </a:rPr>
                      <m:t>𝐜</m:t>
                    </m:r>
                    <m:r>
                      <a:rPr lang="en-US" sz="2600" b="1" i="1" smtClean="0">
                        <a:solidFill>
                          <a:srgbClr val="FF66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600" b="1" i="0" smtClean="0">
                        <a:solidFill>
                          <a:srgbClr val="FF66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𝐔</m:t>
                    </m:r>
                    <m:r>
                      <a:rPr lang="en-US" sz="2600" b="1" i="0" baseline="-25000" smtClean="0">
                        <a:solidFill>
                          <a:srgbClr val="FF66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𝐣</m:t>
                    </m:r>
                    <m:r>
                      <a:rPr lang="en-US" sz="2600" b="1" i="1">
                        <a:solidFill>
                          <a:srgbClr val="FF66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∖</m:t>
                    </m:r>
                    <m:r>
                      <a:rPr lang="en-US" sz="2600" b="1" i="0" smtClean="0">
                        <a:solidFill>
                          <a:srgbClr val="FF66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</m:t>
                    </m:r>
                    <m:r>
                      <a:rPr lang="en-US" sz="2600" b="1" i="0" baseline="-25000" smtClean="0">
                        <a:solidFill>
                          <a:srgbClr val="FF66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𝐤</m:t>
                    </m:r>
                  </m:oMath>
                </a14:m>
                <a:r>
                  <a:rPr lang="en-US" sz="2600" b="1" dirty="0" smtClean="0">
                    <a:solidFill>
                      <a:srgbClr val="FF6600"/>
                    </a:solidFill>
                  </a:rPr>
                  <a:t> </a:t>
                </a:r>
                <a:r>
                  <a:rPr lang="en-US" sz="2600" dirty="0" smtClean="0"/>
                  <a:t>probed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600" b="1" smtClean="0">
                            <a:solidFill>
                              <a:srgbClr val="FF66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hr-HR" sz="2600" b="1" smtClean="0">
                                <a:solidFill>
                                  <a:srgbClr val="FF66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600" b="1" i="0" smtClean="0">
                                <a:solidFill>
                                  <a:srgbClr val="FF66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𝐀</m:t>
                            </m:r>
                            <m:r>
                              <a:rPr lang="en-US" sz="2600" b="1" i="0" baseline="-25000" smtClean="0">
                                <a:solidFill>
                                  <a:srgbClr val="FF66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𝐤</m:t>
                            </m:r>
                            <m:r>
                              <a:rPr lang="en-US" sz="2600" b="1" i="0" smtClean="0">
                                <a:solidFill>
                                  <a:srgbClr val="FF66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′</m:t>
                            </m:r>
                          </m:e>
                        </m:d>
                      </m:num>
                      <m:den>
                        <m:r>
                          <a:rPr lang="en-US" sz="2600" b="1" i="0" smtClean="0">
                            <a:solidFill>
                              <a:srgbClr val="FF66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𝐭</m:t>
                        </m:r>
                        <m:r>
                          <a:rPr lang="en-US" sz="2600" b="1" i="0" baseline="-25000" smtClean="0">
                            <a:solidFill>
                              <a:srgbClr val="FF66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𝐮</m:t>
                        </m:r>
                      </m:den>
                    </m:f>
                    <m:r>
                      <a:rPr lang="hr-HR" sz="2600" b="1" i="0" smtClean="0">
                        <a:solidFill>
                          <a:srgbClr val="FF66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f>
                      <m:fPr>
                        <m:ctrlPr>
                          <a:rPr lang="bg-BG" sz="2600" b="1" smtClean="0">
                            <a:solidFill>
                              <a:srgbClr val="FF66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hr-HR" sz="2600" b="1" smtClean="0">
                                <a:solidFill>
                                  <a:srgbClr val="FF66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600" b="1" i="0" smtClean="0">
                                <a:solidFill>
                                  <a:srgbClr val="FF66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𝐀</m:t>
                            </m:r>
                            <m:r>
                              <a:rPr lang="en-US" sz="2600" b="1" i="0" baseline="-25000" smtClean="0">
                                <a:solidFill>
                                  <a:srgbClr val="FF66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𝐤</m:t>
                            </m:r>
                          </m:e>
                        </m:d>
                      </m:num>
                      <m:den>
                        <m:r>
                          <a:rPr lang="en-US" sz="2600" b="1" i="0" smtClean="0">
                            <a:solidFill>
                              <a:srgbClr val="FF66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𝐰</m:t>
                        </m:r>
                        <m:r>
                          <a:rPr lang="en-US" sz="2600" b="1" i="0" baseline="30000" smtClean="0">
                            <a:solidFill>
                              <a:srgbClr val="FF66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𝟐</m:t>
                        </m:r>
                        <m:r>
                          <a:rPr lang="en-US" sz="2600" b="1" i="0" smtClean="0">
                            <a:solidFill>
                              <a:srgbClr val="FF66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𝐭</m:t>
                        </m:r>
                        <m:r>
                          <a:rPr lang="en-US" sz="2600" b="1" i="0" baseline="-25000" smtClean="0">
                            <a:solidFill>
                              <a:srgbClr val="FF66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𝐮</m:t>
                        </m:r>
                      </m:den>
                    </m:f>
                    <m:r>
                      <a:rPr lang="en-US" sz="2600" b="1" i="1" smtClean="0">
                        <a:solidFill>
                          <a:srgbClr val="FF66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600" dirty="0" smtClean="0"/>
                  <a:t>queries </a:t>
                </a:r>
              </a:p>
              <a:p>
                <a:pPr marL="457200" indent="-457200">
                  <a:lnSpc>
                    <a:spcPct val="150000"/>
                  </a:lnSpc>
                  <a:buClr>
                    <a:schemeClr val="tx1"/>
                  </a:buClr>
                  <a:buFont typeface="Arial" charset="0"/>
                  <a:buChar char="•"/>
                </a:pPr>
                <a:r>
                  <a:rPr lang="en-US" sz="2600" b="1" dirty="0" smtClean="0">
                    <a:solidFill>
                      <a:srgbClr val="FF6600"/>
                    </a:solidFill>
                  </a:rPr>
                  <a:t>C</a:t>
                </a:r>
                <a:r>
                  <a:rPr lang="en-US" sz="2600" b="1" baseline="-25000" dirty="0" smtClean="0">
                    <a:solidFill>
                      <a:srgbClr val="FF6600"/>
                    </a:solidFill>
                  </a:rPr>
                  <a:t>k+1</a:t>
                </a:r>
                <a:r>
                  <a:rPr lang="en-US" sz="2600" b="1" dirty="0" smtClean="0">
                    <a:solidFill>
                      <a:srgbClr val="FF6600"/>
                    </a:solidFill>
                  </a:rPr>
                  <a:t> = {c}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solidFill>
                          <a:srgbClr val="FF66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∪</m:t>
                    </m:r>
                    <m:r>
                      <a:rPr lang="en-US" sz="2600" b="1" i="0" smtClean="0">
                        <a:solidFill>
                          <a:srgbClr val="FF66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𝐂𝐤</m:t>
                    </m:r>
                  </m:oMath>
                </a14:m>
                <a:r>
                  <a:rPr lang="en-US" sz="2600" b="1" dirty="0" smtClean="0">
                    <a:solidFill>
                      <a:srgbClr val="FF6600"/>
                    </a:solidFill>
                  </a:rPr>
                  <a:t>,  A</a:t>
                </a:r>
                <a:r>
                  <a:rPr lang="en-US" sz="2600" b="1" baseline="-25000" dirty="0" smtClean="0">
                    <a:solidFill>
                      <a:srgbClr val="FF6600"/>
                    </a:solidFill>
                  </a:rPr>
                  <a:t>k+1</a:t>
                </a:r>
                <a:r>
                  <a:rPr lang="en-US" sz="2600" b="1" dirty="0" smtClean="0">
                    <a:solidFill>
                      <a:srgbClr val="FF6600"/>
                    </a:solidFill>
                  </a:rPr>
                  <a:t> = {</a:t>
                </a:r>
                <a:r>
                  <a:rPr lang="en-US" sz="2600" b="1" dirty="0" err="1" smtClean="0">
                    <a:solidFill>
                      <a:srgbClr val="FF6600"/>
                    </a:solidFill>
                  </a:rPr>
                  <a:t>i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FF66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600" b="1" i="1" smtClean="0">
                        <a:solidFill>
                          <a:srgbClr val="FF66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𝑨</m:t>
                    </m:r>
                    <m:r>
                      <a:rPr lang="en-US" sz="2600" b="1" i="0" baseline="-25000" smtClean="0">
                        <a:solidFill>
                          <a:srgbClr val="FF66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𝐤</m:t>
                    </m:r>
                    <m:r>
                      <a:rPr lang="en-US" sz="2600" b="1" i="0" smtClean="0">
                        <a:solidFill>
                          <a:srgbClr val="FF66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′</m:t>
                    </m:r>
                  </m:oMath>
                </a14:m>
                <a:r>
                  <a:rPr lang="en-US" sz="2600" b="1" dirty="0" smtClean="0">
                    <a:solidFill>
                      <a:srgbClr val="FF6600"/>
                    </a:solidFill>
                  </a:rPr>
                  <a:t>:  Pred(i)</a:t>
                </a:r>
                <a:r>
                  <a:rPr lang="en-US" sz="2600" b="1" baseline="-25000" dirty="0" smtClean="0">
                    <a:solidFill>
                      <a:srgbClr val="FF6600"/>
                    </a:solidFill>
                  </a:rPr>
                  <a:t> </a:t>
                </a:r>
                <a:r>
                  <a:rPr lang="en-US" sz="2600" b="1" dirty="0" smtClean="0">
                    <a:solidFill>
                      <a:srgbClr val="FF6600"/>
                    </a:solidFill>
                  </a:rPr>
                  <a:t>probes c}</a:t>
                </a: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97" y="3995929"/>
                <a:ext cx="10972104" cy="2513317"/>
              </a:xfrm>
              <a:prstGeom prst="rect">
                <a:avLst/>
              </a:prstGeom>
              <a:blipFill rotWithShape="0">
                <a:blip r:embed="rId4"/>
                <a:stretch>
                  <a:fillRect l="-889" r="-1056" b="-5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32833" y="3503486"/>
            <a:ext cx="22411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Induction Step: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55525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1666" y="181746"/>
            <a:ext cx="11777133" cy="300172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89467" y="181745"/>
                <a:ext cx="11599332" cy="3213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 smtClean="0">
                    <a:solidFill>
                      <a:schemeClr val="bg1"/>
                    </a:solidFill>
                  </a:rPr>
                  <a:t>Main Technical Lemma: </a:t>
                </a:r>
                <a:r>
                  <a:rPr lang="en-US" sz="2600" dirty="0" smtClean="0">
                    <a:solidFill>
                      <a:schemeClr val="bg1"/>
                    </a:solidFill>
                  </a:rPr>
                  <a:t>Let C be a set of cells in the data structure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𝐴</m:t>
                    </m:r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⊆[</m:t>
                    </m:r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𝑚</m:t>
                    </m:r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</a:rPr>
                  <a:t>.  If</a:t>
                </a:r>
              </a:p>
              <a:p>
                <a:pPr marL="514350" indent="-514350">
                  <a:buClr>
                    <a:schemeClr val="bg1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60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𝐴</m:t>
                        </m:r>
                      </m:e>
                    </m:d>
                    <m:r>
                      <a:rPr lang="hr-HR" sz="2600" i="1" smtClean="0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hr-HR" sz="260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</m:e>
                    </m:rad>
                  </m:oMath>
                </a14:m>
                <a:endParaRPr lang="en-US" sz="2600" dirty="0" smtClean="0">
                  <a:solidFill>
                    <a:schemeClr val="bg1"/>
                  </a:solidFill>
                </a:endParaRPr>
              </a:p>
              <a:p>
                <a:pPr marL="514350" indent="-514350">
                  <a:buClr>
                    <a:schemeClr val="bg1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60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𝐶</m:t>
                        </m:r>
                      </m:e>
                    </m:d>
                    <m:r>
                      <a:rPr lang="hr-HR" sz="2600" i="1" smtClean="0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f>
                      <m:fPr>
                        <m:ctrlPr>
                          <a:rPr lang="bg-BG" sz="260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  <m:func>
                          <m:funcPr>
                            <m:ctrlP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𝑚</m:t>
                            </m:r>
                          </m:e>
                        </m:func>
                      </m:num>
                      <m:den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5</m:t>
                        </m:r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</m:den>
                    </m:f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</a:rPr>
                  <a:t>, and </a:t>
                </a:r>
              </a:p>
              <a:p>
                <a:pPr marL="514350" indent="-514350">
                  <a:buClr>
                    <a:schemeClr val="bg1"/>
                  </a:buClr>
                  <a:buFont typeface="+mj-lt"/>
                  <a:buAutoNum type="arabicPeriod"/>
                </a:pPr>
                <a:r>
                  <a:rPr lang="en-US" sz="2600" dirty="0" smtClean="0">
                    <a:solidFill>
                      <a:schemeClr val="bg1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𝐴</m:t>
                    </m:r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</a:rPr>
                  <a:t>, </a:t>
                </a:r>
                <a:r>
                  <a:rPr lang="en-US" sz="2600" dirty="0" err="1" smtClean="0">
                    <a:solidFill>
                      <a:srgbClr val="00B050"/>
                    </a:solidFill>
                  </a:rPr>
                  <a:t>Pred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(</a:t>
                </a:r>
                <a:r>
                  <a:rPr lang="en-US" sz="2600" dirty="0" err="1" smtClean="0">
                    <a:solidFill>
                      <a:srgbClr val="00B050"/>
                    </a:solidFill>
                  </a:rPr>
                  <a:t>i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) </a:t>
                </a:r>
                <a:r>
                  <a:rPr lang="en-US" sz="2600" dirty="0" smtClean="0">
                    <a:solidFill>
                      <a:schemeClr val="bg1"/>
                    </a:solidFill>
                  </a:rPr>
                  <a:t>probes each cell in 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C</a:t>
                </a:r>
                <a:r>
                  <a:rPr lang="en-US" sz="2600" dirty="0" smtClean="0">
                    <a:solidFill>
                      <a:schemeClr val="bg1"/>
                    </a:solidFill>
                  </a:rPr>
                  <a:t> , then</a:t>
                </a:r>
              </a:p>
              <a:p>
                <a:pPr>
                  <a:buClr>
                    <a:schemeClr val="bg1"/>
                  </a:buClr>
                </a:pPr>
                <a:r>
                  <a:rPr lang="en-US" sz="2600" dirty="0" smtClean="0">
                    <a:solidFill>
                      <a:schemeClr val="bg1"/>
                    </a:solidFill>
                  </a:rPr>
                  <a:t>There is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charset="0"/>
                      </a:rPr>
                      <m:t>𝑗</m:t>
                    </m:r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𝐴</m:t>
                    </m:r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</a:rPr>
                  <a:t>and subset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⊆</m:t>
                    </m:r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𝐴</m:t>
                    </m:r>
                  </m:oMath>
                </a14:m>
                <a:r>
                  <a:rPr lang="en-US" sz="26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600" dirty="0" smtClean="0">
                    <a:solidFill>
                      <a:schemeClr val="bg1"/>
                    </a:solidFill>
                  </a:rPr>
                  <a:t>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600" i="1" smtClean="0">
                            <a:solidFill>
                              <a:srgbClr val="FF66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FF6600"/>
                            </a:solidFill>
                            <a:latin typeface="Cambria Math" charset="0"/>
                          </a:rPr>
                          <m:t>𝐴</m:t>
                        </m:r>
                        <m:r>
                          <a:rPr lang="en-US" sz="2600" b="0" i="1" smtClean="0">
                            <a:solidFill>
                              <a:srgbClr val="FF6600"/>
                            </a:solidFill>
                            <a:latin typeface="Cambria Math" charset="0"/>
                          </a:rPr>
                          <m:t>′</m:t>
                        </m:r>
                      </m:e>
                    </m:d>
                    <m:r>
                      <a:rPr lang="hr-HR" sz="2600" i="1" smtClean="0">
                        <a:solidFill>
                          <a:srgbClr val="FF66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f>
                      <m:fPr>
                        <m:ctrlPr>
                          <a:rPr lang="bg-BG" sz="2600" i="1" smtClean="0">
                            <a:solidFill>
                              <a:srgbClr val="FF66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hr-HR" sz="2600" i="1" smtClean="0">
                                <a:solidFill>
                                  <a:srgbClr val="FF66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FF66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bg-BG" sz="2600" i="1" smtClean="0">
                                <a:solidFill>
                                  <a:srgbClr val="FF66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rgbClr val="FF66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rgbClr val="FF66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</a:rPr>
                  <a:t> such that for all</a:t>
                </a:r>
                <a:r>
                  <a:rPr lang="en-US" sz="2600" b="0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𝐴</m:t>
                    </m:r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′</m:t>
                    </m:r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</a:rPr>
                  <a:t> , </a:t>
                </a:r>
              </a:p>
              <a:p>
                <a:pPr>
                  <a:buClr>
                    <a:schemeClr val="bg1"/>
                  </a:buClr>
                </a:pPr>
                <a:r>
                  <a:rPr lang="en-US" sz="2600" b="1" dirty="0" err="1" smtClean="0">
                    <a:solidFill>
                      <a:srgbClr val="00B050"/>
                    </a:solidFill>
                  </a:rPr>
                  <a:t>U</a:t>
                </a:r>
                <a:r>
                  <a:rPr lang="en-US" sz="2600" b="1" baseline="-25000" dirty="0" err="1" smtClean="0">
                    <a:solidFill>
                      <a:srgbClr val="00B050"/>
                    </a:solidFill>
                  </a:rPr>
                  <a:t>j</a:t>
                </a:r>
                <a:r>
                  <a:rPr lang="en-US" sz="2600" dirty="0" smtClean="0">
                    <a:solidFill>
                      <a:schemeClr val="bg1"/>
                    </a:solidFill>
                  </a:rPr>
                  <a:t> and </a:t>
                </a:r>
                <a:r>
                  <a:rPr lang="en-US" sz="2600" b="1" dirty="0" smtClean="0">
                    <a:solidFill>
                      <a:srgbClr val="00B050"/>
                    </a:solidFill>
                  </a:rPr>
                  <a:t>Q</a:t>
                </a:r>
                <a:r>
                  <a:rPr lang="en-US" sz="2600" b="1" baseline="-25000" dirty="0" smtClean="0">
                    <a:solidFill>
                      <a:srgbClr val="00B050"/>
                    </a:solidFill>
                  </a:rPr>
                  <a:t>i</a:t>
                </a:r>
                <a:r>
                  <a:rPr lang="en-US" sz="2600" b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600" dirty="0" smtClean="0">
                    <a:solidFill>
                      <a:schemeClr val="bg1"/>
                    </a:solidFill>
                  </a:rPr>
                  <a:t>intersect </a:t>
                </a:r>
                <a:r>
                  <a:rPr lang="en-US" sz="2600" i="1" dirty="0" smtClean="0">
                    <a:solidFill>
                      <a:srgbClr val="FF6600"/>
                    </a:solidFill>
                  </a:rPr>
                  <a:t>outside of C</a:t>
                </a:r>
                <a:r>
                  <a:rPr lang="en-US" sz="2600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67" y="181745"/>
                <a:ext cx="11599332" cy="3213508"/>
              </a:xfrm>
              <a:prstGeom prst="rect">
                <a:avLst/>
              </a:prstGeom>
              <a:blipFill rotWithShape="0">
                <a:blip r:embed="rId2"/>
                <a:stretch>
                  <a:fillRect l="-998" t="-1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11666" y="3348178"/>
            <a:ext cx="54988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Proof: suppose implication false.  Then</a:t>
            </a:r>
            <a:endParaRPr lang="en-US" sz="26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16466" y="3840621"/>
                <a:ext cx="11218334" cy="2664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charset="0"/>
                  <a:buChar char="•"/>
                </a:pPr>
                <a:r>
                  <a:rPr lang="en-US" sz="2600" dirty="0" smtClean="0"/>
                  <a:t>For every update j</a:t>
                </a:r>
                <a:r>
                  <a:rPr lang="en-US" sz="2600" i="1" dirty="0" smtClean="0"/>
                  <a:t>,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solidFill>
                          <a:srgbClr val="008000"/>
                        </a:solidFill>
                        <a:latin typeface="Cambria Math" charset="0"/>
                      </a:rPr>
                      <m:t>𝐔</m:t>
                    </m:r>
                    <m:r>
                      <a:rPr lang="en-US" sz="2600" b="1" i="0" baseline="-25000" smtClean="0">
                        <a:solidFill>
                          <a:srgbClr val="008000"/>
                        </a:solidFill>
                        <a:latin typeface="Cambria Math" charset="0"/>
                      </a:rPr>
                      <m:t>𝐣</m:t>
                    </m:r>
                    <m:r>
                      <a:rPr lang="en-US" sz="2600" b="1" i="0" smtClean="0">
                        <a:solidFill>
                          <a:srgbClr val="008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∩</m:t>
                    </m:r>
                    <m:r>
                      <a:rPr lang="en-US" sz="2600" b="1" i="0" smtClean="0">
                        <a:solidFill>
                          <a:srgbClr val="008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𝐐𝐢</m:t>
                    </m:r>
                    <m:r>
                      <a:rPr lang="en-US" sz="2600" b="1" i="0" smtClean="0">
                        <a:solidFill>
                          <a:srgbClr val="008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⊆</m:t>
                    </m:r>
                    <m:r>
                      <a:rPr lang="en-US" sz="2600" b="1" i="0" smtClean="0">
                        <a:solidFill>
                          <a:srgbClr val="008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</m:t>
                    </m:r>
                  </m:oMath>
                </a14:m>
                <a:r>
                  <a:rPr lang="en-US" sz="2600" b="1" dirty="0" smtClean="0">
                    <a:solidFill>
                      <a:srgbClr val="008000"/>
                    </a:solidFill>
                  </a:rPr>
                  <a:t> </a:t>
                </a:r>
                <a:r>
                  <a:rPr lang="en-US" sz="2600" i="1" dirty="0" smtClean="0"/>
                  <a:t>for all but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600" i="1" smtClean="0">
                            <a:solidFill>
                              <a:srgbClr val="FF66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hr-HR" sz="2600" i="1" smtClean="0">
                                <a:solidFill>
                                  <a:srgbClr val="FF66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FF66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bg-BG" sz="2600" i="1" smtClean="0">
                                <a:solidFill>
                                  <a:srgbClr val="FF66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rgbClr val="FF66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rgbClr val="FF66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600" i="1" dirty="0" smtClean="0"/>
                  <a:t>  queries </a:t>
                </a:r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sz="2600" dirty="0" smtClean="0"/>
                  <a:t>For any set </a:t>
                </a:r>
                <a:r>
                  <a:rPr lang="en-US" sz="2600" b="1" dirty="0" smtClean="0">
                    <a:solidFill>
                      <a:srgbClr val="FF6600"/>
                    </a:solidFill>
                  </a:rPr>
                  <a:t>T</a:t>
                </a:r>
                <a:r>
                  <a:rPr lang="en-US" sz="2600" dirty="0" smtClean="0">
                    <a:solidFill>
                      <a:srgbClr val="FF6600"/>
                    </a:solidFill>
                  </a:rPr>
                  <a:t> </a:t>
                </a:r>
                <a:r>
                  <a:rPr lang="en-US" sz="2600" dirty="0" smtClean="0"/>
                  <a:t>of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solidFill>
                          <a:srgbClr val="FF66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𝛂</m:t>
                    </m:r>
                    <m:r>
                      <a:rPr lang="en-US" sz="2600" b="0" i="0" smtClean="0">
                        <a:solidFill>
                          <a:srgbClr val="FF66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600" dirty="0" smtClean="0"/>
                  <a:t>updates, </a:t>
                </a:r>
                <a:r>
                  <a:rPr lang="en-US" sz="2600" dirty="0" smtClean="0"/>
                  <a:t>for all but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600" i="1" smtClean="0">
                            <a:solidFill>
                              <a:srgbClr val="FF66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hr-HR" sz="2600" i="1" smtClean="0">
                                <a:solidFill>
                                  <a:srgbClr val="FF66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FF66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600" b="0" i="1" smtClean="0">
                            <a:solidFill>
                              <a:srgbClr val="FF66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num>
                      <m:den>
                        <m:sSup>
                          <m:sSupPr>
                            <m:ctrlPr>
                              <a:rPr lang="bg-BG" sz="2600" i="1" smtClean="0">
                                <a:solidFill>
                                  <a:srgbClr val="FF66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rgbClr val="FF66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rgbClr val="FF66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600" b="0" i="1" smtClean="0">
                        <a:solidFill>
                          <a:srgbClr val="FF66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f>
                      <m:fPr>
                        <m:ctrlPr>
                          <a:rPr lang="bg-BG" sz="2600" i="1" smtClean="0">
                            <a:solidFill>
                              <a:srgbClr val="FF66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hr-HR" sz="2600" i="1" smtClean="0">
                                <a:solidFill>
                                  <a:srgbClr val="FF66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FF66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en-US" sz="2600" b="0" i="1" smtClean="0">
                            <a:solidFill>
                              <a:srgbClr val="FF66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  <m:r>
                          <a:rPr lang="en-US" sz="2600" b="0" i="1" smtClean="0">
                            <a:solidFill>
                              <a:srgbClr val="FF66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</m:den>
                    </m:f>
                  </m:oMath>
                </a14:m>
                <a:r>
                  <a:rPr lang="en-US" sz="2600" i="1" dirty="0" smtClean="0"/>
                  <a:t> </a:t>
                </a:r>
                <a:r>
                  <a:rPr lang="en-US" sz="2600" dirty="0" smtClean="0"/>
                  <a:t>queries</a:t>
                </a:r>
                <a:r>
                  <a:rPr lang="en-US" sz="2600" i="1" dirty="0" smtClean="0"/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8000"/>
                        </a:solidFill>
                        <a:latin typeface="Cambria Math" charset="0"/>
                      </a:rPr>
                      <m:t>𝐔</m:t>
                    </m:r>
                    <m:r>
                      <a:rPr lang="en-US" sz="3200" b="1" i="0" baseline="-25000" smtClean="0">
                        <a:solidFill>
                          <a:srgbClr val="008000"/>
                        </a:solidFill>
                        <a:latin typeface="Cambria Math" charset="0"/>
                      </a:rPr>
                      <m:t>𝐣</m:t>
                    </m:r>
                    <m:r>
                      <a:rPr lang="en-US" sz="3200" b="1" i="0" smtClean="0">
                        <a:solidFill>
                          <a:srgbClr val="008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∩</m:t>
                    </m:r>
                    <m:r>
                      <a:rPr lang="en-US" sz="3200" b="1" i="0" smtClean="0">
                        <a:solidFill>
                          <a:srgbClr val="008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𝐐𝐢</m:t>
                    </m:r>
                    <m:r>
                      <a:rPr lang="en-US" sz="3200" b="1" i="0" smtClean="0">
                        <a:solidFill>
                          <a:srgbClr val="008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⊆</m:t>
                    </m:r>
                    <m:r>
                      <a:rPr lang="en-US" sz="3200" b="1" i="0" smtClean="0">
                        <a:solidFill>
                          <a:srgbClr val="008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</m:t>
                    </m:r>
                  </m:oMath>
                </a14:m>
                <a:r>
                  <a:rPr lang="en-US" sz="3200" b="1" dirty="0" smtClean="0">
                    <a:solidFill>
                      <a:srgbClr val="008000"/>
                    </a:solidFill>
                  </a:rPr>
                  <a:t> </a:t>
                </a:r>
                <a:r>
                  <a:rPr lang="en-US" sz="3200" dirty="0" smtClean="0"/>
                  <a:t>f</a:t>
                </a:r>
                <a:r>
                  <a:rPr lang="en-US" sz="3200" i="1" dirty="0" smtClean="0"/>
                  <a:t>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3200" b="1" i="0" smtClean="0">
                        <a:solidFill>
                          <a:srgbClr val="FF66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𝐣</m:t>
                    </m:r>
                    <m:r>
                      <a:rPr lang="en-US" sz="3200" b="1" i="0" smtClean="0">
                        <a:solidFill>
                          <a:srgbClr val="FF66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3200" b="1" i="0" smtClean="0">
                        <a:solidFill>
                          <a:srgbClr val="FF66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𝐓</m:t>
                    </m:r>
                  </m:oMath>
                </a14:m>
                <a:endParaRPr lang="en-US" sz="3200" b="1" dirty="0" smtClean="0">
                  <a:solidFill>
                    <a:srgbClr val="FF6600"/>
                  </a:solidFill>
                </a:endParaRPr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sz="2600" dirty="0" smtClean="0"/>
                  <a:t>When DS stores T, can use </a:t>
                </a:r>
                <a:r>
                  <a:rPr lang="en-US" sz="2600" b="1" dirty="0" smtClean="0">
                    <a:solidFill>
                      <a:srgbClr val="FF6600"/>
                    </a:solidFill>
                  </a:rPr>
                  <a:t>C</a:t>
                </a:r>
                <a:r>
                  <a:rPr lang="en-US" sz="2600" dirty="0" smtClean="0"/>
                  <a:t> to compute </a:t>
                </a:r>
                <a:r>
                  <a:rPr lang="en-US" sz="2600" b="1" dirty="0" err="1" smtClean="0">
                    <a:solidFill>
                      <a:srgbClr val="FF6600"/>
                    </a:solidFill>
                  </a:rPr>
                  <a:t>Pred</a:t>
                </a:r>
                <a:r>
                  <a:rPr lang="en-US" sz="2600" b="1" dirty="0" smtClean="0">
                    <a:solidFill>
                      <a:srgbClr val="FF6600"/>
                    </a:solidFill>
                  </a:rPr>
                  <a:t>(</a:t>
                </a:r>
                <a:r>
                  <a:rPr lang="en-US" sz="2600" b="1" dirty="0" err="1" smtClean="0">
                    <a:solidFill>
                      <a:srgbClr val="FF6600"/>
                    </a:solidFill>
                  </a:rPr>
                  <a:t>i</a:t>
                </a:r>
                <a:r>
                  <a:rPr lang="en-US" sz="2600" b="1" dirty="0" smtClean="0">
                    <a:solidFill>
                      <a:srgbClr val="FF6600"/>
                    </a:solidFill>
                  </a:rPr>
                  <a:t>)</a:t>
                </a:r>
                <a:r>
                  <a:rPr lang="en-US" sz="2600" dirty="0"/>
                  <a:t> </a:t>
                </a:r>
                <a:r>
                  <a:rPr lang="en-US" sz="2600" dirty="0" smtClean="0"/>
                  <a:t>for </a:t>
                </a:r>
                <a:r>
                  <a:rPr lang="en-US" sz="2600" i="1" dirty="0" smtClean="0"/>
                  <a:t>most</a:t>
                </a:r>
                <a:r>
                  <a:rPr lang="en-US" sz="2600" dirty="0" smtClean="0"/>
                  <a:t> </a:t>
                </a:r>
                <a:r>
                  <a:rPr lang="en-US" sz="2600" dirty="0" err="1" smtClean="0"/>
                  <a:t>i</a:t>
                </a:r>
                <a:r>
                  <a:rPr lang="en-US" sz="2600" dirty="0" smtClean="0"/>
                  <a:t>.</a:t>
                </a:r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sz="2600" dirty="0" smtClean="0"/>
                  <a:t>Use </a:t>
                </a:r>
                <a:r>
                  <a:rPr lang="en-US" sz="2600" b="1" dirty="0" smtClean="0">
                    <a:solidFill>
                      <a:srgbClr val="FF6600"/>
                    </a:solidFill>
                  </a:rPr>
                  <a:t>C</a:t>
                </a:r>
                <a:r>
                  <a:rPr lang="en-US" sz="2600" dirty="0" smtClean="0"/>
                  <a:t> to encode </a:t>
                </a:r>
                <a:r>
                  <a:rPr lang="en-US" sz="2600" b="1" dirty="0" smtClean="0">
                    <a:solidFill>
                      <a:srgbClr val="FF6600"/>
                    </a:solidFill>
                  </a:rPr>
                  <a:t>T</a:t>
                </a:r>
                <a:r>
                  <a:rPr lang="en-US" sz="2600" dirty="0" smtClean="0"/>
                  <a:t>.</a:t>
                </a:r>
                <a:endParaRPr lang="en-US" sz="3200" dirty="0" smtClean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66" y="3840621"/>
                <a:ext cx="11218334" cy="2664832"/>
              </a:xfrm>
              <a:prstGeom prst="rect">
                <a:avLst/>
              </a:prstGeom>
              <a:blipFill rotWithShape="0">
                <a:blip r:embed="rId3"/>
                <a:stretch>
                  <a:fillRect l="-870" b="-1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31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13267" y="268288"/>
                <a:ext cx="6531981" cy="1292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/>
                  <a:t>Encode arbitrary </a:t>
                </a:r>
                <a:r>
                  <a:rPr lang="en-US" sz="2600" i="1" dirty="0" smtClean="0">
                    <a:solidFill>
                      <a:srgbClr val="FF0000"/>
                    </a:solidFill>
                  </a:rPr>
                  <a:t>spread out </a:t>
                </a:r>
                <a:r>
                  <a:rPr lang="en-US" sz="2600" dirty="0" smtClean="0"/>
                  <a:t>subset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008000"/>
                        </a:solidFill>
                        <a:latin typeface="Cambria Math" charset="0"/>
                      </a:rPr>
                      <m:t>𝑻</m:t>
                    </m:r>
                    <m:r>
                      <a:rPr lang="en-US" sz="2600" b="1" i="1" smtClean="0">
                        <a:solidFill>
                          <a:srgbClr val="008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⊆</m:t>
                    </m:r>
                    <m:r>
                      <a:rPr lang="en-US" sz="2600" b="1" i="1" smtClean="0">
                        <a:solidFill>
                          <a:srgbClr val="008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𝑨</m:t>
                    </m:r>
                  </m:oMath>
                </a14:m>
                <a:r>
                  <a:rPr lang="en-US" sz="2600" b="1" dirty="0" smtClean="0">
                    <a:solidFill>
                      <a:srgbClr val="008000"/>
                    </a:solidFill>
                  </a:rPr>
                  <a:t> </a:t>
                </a:r>
                <a:r>
                  <a:rPr lang="en-US" sz="2600" dirty="0" smtClean="0"/>
                  <a:t>with</a:t>
                </a:r>
              </a:p>
              <a:p>
                <a:pPr marL="514350" indent="-514350">
                  <a:buClr>
                    <a:schemeClr val="tx1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600" b="1" i="1" smtClean="0">
                            <a:solidFill>
                              <a:srgbClr val="008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008000"/>
                            </a:solidFill>
                            <a:latin typeface="Cambria Math" charset="0"/>
                          </a:rPr>
                          <m:t>𝑻</m:t>
                        </m:r>
                      </m:e>
                    </m:d>
                    <m:r>
                      <a:rPr lang="hr-HR" sz="2600" b="1" i="1" smtClean="0">
                        <a:solidFill>
                          <a:srgbClr val="008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sz="2600" b="1" i="1" smtClean="0">
                        <a:solidFill>
                          <a:srgbClr val="008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𝜶</m:t>
                    </m:r>
                  </m:oMath>
                </a14:m>
                <a:endParaRPr lang="en-US" sz="2600" b="1" dirty="0" smtClean="0">
                  <a:solidFill>
                    <a:srgbClr val="008000"/>
                  </a:solidFill>
                  <a:ea typeface="Cambria Math" charset="0"/>
                  <a:cs typeface="Cambria Math" charset="0"/>
                </a:endParaRPr>
              </a:p>
              <a:p>
                <a:pPr marL="514350" indent="-514350">
                  <a:buClr>
                    <a:schemeClr val="tx1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b="1" i="1" smtClean="0">
                            <a:solidFill>
                              <a:srgbClr val="008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008000"/>
                            </a:solidFill>
                            <a:latin typeface="Cambria Math" charset="0"/>
                          </a:rPr>
                          <m:t>𝒋</m:t>
                        </m:r>
                        <m:r>
                          <a:rPr lang="en-US" sz="2600" b="1" i="1" smtClean="0">
                            <a:solidFill>
                              <a:srgbClr val="008000"/>
                            </a:solidFill>
                            <a:latin typeface="Cambria Math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600" b="1" i="1" smtClean="0">
                                <a:solidFill>
                                  <a:srgbClr val="008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600" b="1" i="1" smtClean="0">
                                <a:solidFill>
                                  <a:srgbClr val="008000"/>
                                </a:solidFill>
                                <a:latin typeface="Cambria Math" charset="0"/>
                              </a:rPr>
                              <m:t>𝒋</m:t>
                            </m:r>
                          </m:e>
                          <m:sup>
                            <m:r>
                              <a:rPr lang="en-US" sz="2600" b="1" i="1" smtClean="0">
                                <a:solidFill>
                                  <a:srgbClr val="008000"/>
                                </a:solidFill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600" b="1" i="1" smtClean="0">
                        <a:solidFill>
                          <a:srgbClr val="008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≥|</m:t>
                    </m:r>
                    <m:r>
                      <a:rPr lang="en-US" sz="2600" b="1" i="1" smtClean="0">
                        <a:solidFill>
                          <a:srgbClr val="008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𝑨</m:t>
                    </m:r>
                    <m:r>
                      <a:rPr lang="en-US" sz="2600" b="1" i="1" smtClean="0">
                        <a:solidFill>
                          <a:srgbClr val="008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|/</m:t>
                    </m:r>
                    <m:r>
                      <a:rPr lang="en-US" sz="2600" b="1" i="1" smtClean="0">
                        <a:solidFill>
                          <a:srgbClr val="008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𝒘</m:t>
                    </m:r>
                  </m:oMath>
                </a14:m>
                <a:r>
                  <a:rPr lang="en-US" sz="2600" b="1" dirty="0" smtClean="0">
                    <a:solidFill>
                      <a:srgbClr val="008000"/>
                    </a:solidFill>
                  </a:rPr>
                  <a:t>  </a:t>
                </a:r>
                <a:r>
                  <a:rPr lang="en-US" sz="2600" dirty="0" smtClean="0"/>
                  <a:t>for all </a:t>
                </a:r>
                <a14:m>
                  <m:oMath xmlns:m="http://schemas.openxmlformats.org/officeDocument/2006/math">
                    <m:r>
                      <a:rPr lang="en-US" sz="2600" b="1" i="0" dirty="0" smtClean="0">
                        <a:solidFill>
                          <a:srgbClr val="008000"/>
                        </a:solidFill>
                        <a:latin typeface="Cambria Math" charset="0"/>
                      </a:rPr>
                      <m:t>𝐣</m:t>
                    </m:r>
                    <m:r>
                      <a:rPr lang="en-US" sz="2600" b="1" i="0" dirty="0" smtClean="0">
                        <a:solidFill>
                          <a:srgbClr val="008000"/>
                        </a:solidFill>
                        <a:latin typeface="Cambria Math" charset="0"/>
                      </a:rPr>
                      <m:t>,</m:t>
                    </m:r>
                    <m:r>
                      <a:rPr lang="en-US" sz="2600" b="1" i="0" dirty="0" smtClean="0">
                        <a:solidFill>
                          <a:srgbClr val="008000"/>
                        </a:solidFill>
                        <a:latin typeface="Cambria Math" charset="0"/>
                      </a:rPr>
                      <m:t>𝐣</m:t>
                    </m:r>
                    <m:r>
                      <a:rPr lang="en-US" sz="2600" b="1" i="0" dirty="0" smtClean="0">
                        <a:solidFill>
                          <a:srgbClr val="008000"/>
                        </a:solidFill>
                        <a:latin typeface="Cambria Math" charset="0"/>
                      </a:rPr>
                      <m:t>’∈</m:t>
                    </m:r>
                    <m:r>
                      <a:rPr lang="en-US" sz="2600" b="1" i="0" dirty="0" smtClean="0">
                        <a:solidFill>
                          <a:srgbClr val="008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𝐓</m:t>
                    </m:r>
                  </m:oMath>
                </a14:m>
                <a:endParaRPr lang="en-US" sz="2600" b="1" dirty="0">
                  <a:solidFill>
                    <a:srgbClr val="008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67" y="268288"/>
                <a:ext cx="6531981" cy="1292662"/>
              </a:xfrm>
              <a:prstGeom prst="rect">
                <a:avLst/>
              </a:prstGeom>
              <a:blipFill rotWithShape="0">
                <a:blip r:embed="rId2"/>
                <a:stretch>
                  <a:fillRect l="-1679" t="-3774" r="-560" b="-1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321932"/>
              </p:ext>
            </p:extLst>
          </p:nvPr>
        </p:nvGraphicFramePr>
        <p:xfrm>
          <a:off x="237068" y="1951415"/>
          <a:ext cx="99120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624"/>
                <a:gridCol w="420624"/>
                <a:gridCol w="420624"/>
                <a:gridCol w="420624"/>
                <a:gridCol w="420624"/>
                <a:gridCol w="420624"/>
                <a:gridCol w="420624"/>
                <a:gridCol w="420624"/>
                <a:gridCol w="420624"/>
                <a:gridCol w="420624"/>
                <a:gridCol w="420624"/>
                <a:gridCol w="420624"/>
                <a:gridCol w="420624"/>
                <a:gridCol w="420624"/>
                <a:gridCol w="420624"/>
                <a:gridCol w="420624"/>
                <a:gridCol w="420624"/>
                <a:gridCol w="420624"/>
                <a:gridCol w="420624"/>
                <a:gridCol w="420624"/>
                <a:gridCol w="420624"/>
                <a:gridCol w="539496"/>
                <a:gridCol w="5394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 smtClean="0">
                          <a:solidFill>
                            <a:srgbClr val="7030A0"/>
                          </a:solidFill>
                        </a:rPr>
                        <a:t>…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35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dirty="0" smtClean="0">
                          <a:solidFill>
                            <a:srgbClr val="7030A0"/>
                          </a:solidFill>
                        </a:rPr>
                        <a:t>…</a:t>
                      </a:r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80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 smtClean="0">
                          <a:solidFill>
                            <a:srgbClr val="7030A0"/>
                          </a:solidFill>
                        </a:rPr>
                        <a:t>…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123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dirty="0" smtClean="0">
                          <a:solidFill>
                            <a:srgbClr val="7030A0"/>
                          </a:solidFill>
                        </a:rPr>
                        <a:t>…</a:t>
                      </a:r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159999" y="1951415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{1,35,80,123}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561961"/>
              </p:ext>
            </p:extLst>
          </p:nvPr>
        </p:nvGraphicFramePr>
        <p:xfrm>
          <a:off x="237068" y="4863940"/>
          <a:ext cx="99120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624"/>
                <a:gridCol w="420624"/>
                <a:gridCol w="420624"/>
                <a:gridCol w="420624"/>
                <a:gridCol w="420624"/>
                <a:gridCol w="420624"/>
                <a:gridCol w="420624"/>
                <a:gridCol w="420624"/>
                <a:gridCol w="420624"/>
                <a:gridCol w="420624"/>
                <a:gridCol w="420624"/>
                <a:gridCol w="420624"/>
                <a:gridCol w="420624"/>
                <a:gridCol w="420624"/>
                <a:gridCol w="420624"/>
                <a:gridCol w="420624"/>
                <a:gridCol w="420624"/>
                <a:gridCol w="420624"/>
                <a:gridCol w="420624"/>
                <a:gridCol w="420624"/>
                <a:gridCol w="420624"/>
                <a:gridCol w="539496"/>
                <a:gridCol w="5394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 smtClean="0">
                          <a:solidFill>
                            <a:srgbClr val="008000"/>
                          </a:solidFill>
                        </a:rPr>
                        <a:t>…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35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35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35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35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 smtClean="0">
                          <a:solidFill>
                            <a:srgbClr val="008000"/>
                          </a:solidFill>
                        </a:rPr>
                        <a:t>…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35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35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80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80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80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dirty="0" smtClean="0">
                          <a:solidFill>
                            <a:srgbClr val="008000"/>
                          </a:solidFill>
                        </a:rPr>
                        <a:t>…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80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80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123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123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159999" y="4863940"/>
            <a:ext cx="811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Pred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773612"/>
              </p:ext>
            </p:extLst>
          </p:nvPr>
        </p:nvGraphicFramePr>
        <p:xfrm>
          <a:off x="237068" y="5659806"/>
          <a:ext cx="99120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624"/>
                <a:gridCol w="420624"/>
                <a:gridCol w="420624"/>
                <a:gridCol w="420624"/>
                <a:gridCol w="420624"/>
                <a:gridCol w="420624"/>
                <a:gridCol w="420624"/>
                <a:gridCol w="420624"/>
                <a:gridCol w="420624"/>
                <a:gridCol w="420624"/>
                <a:gridCol w="420624"/>
                <a:gridCol w="420624"/>
                <a:gridCol w="420624"/>
                <a:gridCol w="420624"/>
                <a:gridCol w="420624"/>
                <a:gridCol w="420624"/>
                <a:gridCol w="420624"/>
                <a:gridCol w="420624"/>
                <a:gridCol w="420624"/>
                <a:gridCol w="420624"/>
                <a:gridCol w="420624"/>
                <a:gridCol w="539496"/>
                <a:gridCol w="5394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 smtClean="0">
                          <a:solidFill>
                            <a:srgbClr val="008000"/>
                          </a:solidFill>
                        </a:rPr>
                        <a:t>…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35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35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35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35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 smtClean="0">
                          <a:solidFill>
                            <a:srgbClr val="008000"/>
                          </a:solidFill>
                        </a:rPr>
                        <a:t>…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35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35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80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80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80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dirty="0" smtClean="0">
                          <a:solidFill>
                            <a:srgbClr val="008000"/>
                          </a:solidFill>
                        </a:rPr>
                        <a:t>…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80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80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123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123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159999" y="5659806"/>
            <a:ext cx="1675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Pred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w/errors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3466" y="561139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6400" y="562405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40399" y="559018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72534" y="561139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27867" y="561139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9918" y="561139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07686" y="6248400"/>
            <a:ext cx="6820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Less than </a:t>
            </a:r>
            <a:r>
              <a:rPr lang="en-US" sz="2400" b="1" dirty="0" smtClean="0">
                <a:solidFill>
                  <a:srgbClr val="FF6600"/>
                </a:solidFill>
              </a:rPr>
              <a:t>|A|/2w </a:t>
            </a:r>
            <a:r>
              <a:rPr lang="en-US" sz="2400" dirty="0" smtClean="0"/>
              <a:t>total errors </a:t>
            </a:r>
            <a:r>
              <a:rPr lang="en-US" sz="2400" dirty="0" smtClean="0">
                <a:sym typeface="Wingdings"/>
              </a:rPr>
              <a:t> Decoder recovers </a:t>
            </a:r>
            <a:r>
              <a:rPr lang="en-US" sz="2400" b="1" dirty="0" smtClean="0">
                <a:solidFill>
                  <a:srgbClr val="FF6600"/>
                </a:solidFill>
                <a:sym typeface="Wingdings"/>
              </a:rPr>
              <a:t>T </a:t>
            </a:r>
            <a:endParaRPr lang="en-US" sz="2400" b="1" dirty="0">
              <a:solidFill>
                <a:srgbClr val="FF66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10149" y="2556934"/>
            <a:ext cx="4517236" cy="1555230"/>
            <a:chOff x="210149" y="2556934"/>
            <a:chExt cx="4517236" cy="1555230"/>
          </a:xfrm>
        </p:grpSpPr>
        <p:sp>
          <p:nvSpPr>
            <p:cNvPr id="24" name="Rounded Rectangle 23"/>
            <p:cNvSpPr/>
            <p:nvPr/>
          </p:nvSpPr>
          <p:spPr>
            <a:xfrm>
              <a:off x="210149" y="2556934"/>
              <a:ext cx="4517236" cy="155523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2775" y="2665614"/>
              <a:ext cx="409278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FFFF00"/>
                  </a:solidFill>
                  <a:latin typeface="Courier" charset="0"/>
                  <a:ea typeface="Courier" charset="0"/>
                  <a:cs typeface="Courier" charset="0"/>
                </a:rPr>
                <a:t>Encoding Procedure {</a:t>
              </a:r>
            </a:p>
            <a:p>
              <a:r>
                <a:rPr lang="en-US" sz="2200" dirty="0">
                  <a:solidFill>
                    <a:srgbClr val="FFFF00"/>
                  </a:solidFill>
                  <a:latin typeface="Courier" charset="0"/>
                  <a:ea typeface="Courier" charset="0"/>
                  <a:cs typeface="Courier" charset="0"/>
                </a:rPr>
                <a:t> </a:t>
              </a:r>
              <a:r>
                <a:rPr lang="en-US" sz="2200" dirty="0" smtClean="0">
                  <a:solidFill>
                    <a:srgbClr val="FFFF00"/>
                  </a:solidFill>
                  <a:latin typeface="Courier" charset="0"/>
                  <a:ea typeface="Courier" charset="0"/>
                  <a:cs typeface="Courier" charset="0"/>
                </a:rPr>
                <a:t> insert each j into DS</a:t>
              </a:r>
            </a:p>
            <a:p>
              <a:r>
                <a:rPr lang="en-US" sz="2200" dirty="0">
                  <a:solidFill>
                    <a:srgbClr val="FFFF00"/>
                  </a:solidFill>
                  <a:latin typeface="Courier" charset="0"/>
                  <a:ea typeface="Courier" charset="0"/>
                  <a:cs typeface="Courier" charset="0"/>
                </a:rPr>
                <a:t> </a:t>
              </a:r>
              <a:r>
                <a:rPr lang="en-US" sz="2200" dirty="0" smtClean="0">
                  <a:solidFill>
                    <a:srgbClr val="FFFF00"/>
                  </a:solidFill>
                  <a:latin typeface="Courier" charset="0"/>
                  <a:ea typeface="Courier" charset="0"/>
                  <a:cs typeface="Courier" charset="0"/>
                </a:rPr>
                <a:t> send contents of C</a:t>
              </a:r>
            </a:p>
            <a:p>
              <a:r>
                <a:rPr lang="en-US" sz="2200" dirty="0">
                  <a:solidFill>
                    <a:srgbClr val="FFFF00"/>
                  </a:solidFill>
                  <a:latin typeface="Courier" charset="0"/>
                  <a:ea typeface="Courier" charset="0"/>
                  <a:cs typeface="Courier" charset="0"/>
                </a:rPr>
                <a:t>}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294884" y="2556934"/>
            <a:ext cx="6896146" cy="1998134"/>
            <a:chOff x="5294884" y="2556934"/>
            <a:chExt cx="6896146" cy="1998134"/>
          </a:xfrm>
        </p:grpSpPr>
        <p:sp>
          <p:nvSpPr>
            <p:cNvPr id="26" name="Rounded Rectangle 25"/>
            <p:cNvSpPr/>
            <p:nvPr/>
          </p:nvSpPr>
          <p:spPr>
            <a:xfrm>
              <a:off x="5294884" y="2556934"/>
              <a:ext cx="6778583" cy="199813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79550" y="2665614"/>
              <a:ext cx="6811480" cy="1785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FFFF00"/>
                  </a:solidFill>
                  <a:latin typeface="Courier" charset="0"/>
                  <a:ea typeface="Courier" charset="0"/>
                  <a:cs typeface="Courier" charset="0"/>
                </a:rPr>
                <a:t>Decoding Procedure {</a:t>
              </a:r>
            </a:p>
            <a:p>
              <a:r>
                <a:rPr lang="en-US" sz="2200" dirty="0">
                  <a:solidFill>
                    <a:srgbClr val="FFFF00"/>
                  </a:solidFill>
                  <a:latin typeface="Courier" charset="0"/>
                  <a:ea typeface="Courier" charset="0"/>
                  <a:cs typeface="Courier" charset="0"/>
                </a:rPr>
                <a:t> </a:t>
              </a:r>
              <a:r>
                <a:rPr lang="en-US" sz="2200" dirty="0" smtClean="0">
                  <a:solidFill>
                    <a:srgbClr val="FFFF00"/>
                  </a:solidFill>
                  <a:latin typeface="Courier" charset="0"/>
                  <a:ea typeface="Courier" charset="0"/>
                  <a:cs typeface="Courier" charset="0"/>
                </a:rPr>
                <a:t> Write contents of C into empty DS</a:t>
              </a:r>
            </a:p>
            <a:p>
              <a:r>
                <a:rPr lang="en-US" sz="2200" dirty="0">
                  <a:solidFill>
                    <a:srgbClr val="FFFF00"/>
                  </a:solidFill>
                  <a:latin typeface="Courier" charset="0"/>
                  <a:ea typeface="Courier" charset="0"/>
                  <a:cs typeface="Courier" charset="0"/>
                </a:rPr>
                <a:t> </a:t>
              </a:r>
              <a:r>
                <a:rPr lang="en-US" sz="2200" dirty="0" smtClean="0">
                  <a:solidFill>
                    <a:srgbClr val="FFFF00"/>
                  </a:solidFill>
                  <a:latin typeface="Courier" charset="0"/>
                  <a:ea typeface="Courier" charset="0"/>
                  <a:cs typeface="Courier" charset="0"/>
                </a:rPr>
                <a:t> Execute </a:t>
              </a:r>
              <a:r>
                <a:rPr lang="en-US" sz="2200" dirty="0" err="1" smtClean="0">
                  <a:solidFill>
                    <a:srgbClr val="FFFF00"/>
                  </a:solidFill>
                  <a:latin typeface="Courier" charset="0"/>
                  <a:ea typeface="Courier" charset="0"/>
                  <a:cs typeface="Courier" charset="0"/>
                </a:rPr>
                <a:t>Pred</a:t>
              </a:r>
              <a:r>
                <a:rPr lang="en-US" sz="2200" dirty="0" smtClean="0">
                  <a:solidFill>
                    <a:srgbClr val="FFFF00"/>
                  </a:solidFill>
                  <a:latin typeface="Courier" charset="0"/>
                  <a:ea typeface="Courier" charset="0"/>
                  <a:cs typeface="Courier" charset="0"/>
                </a:rPr>
                <a:t>(</a:t>
              </a:r>
              <a:r>
                <a:rPr lang="en-US" sz="2200" dirty="0" err="1" smtClean="0">
                  <a:solidFill>
                    <a:srgbClr val="FFFF00"/>
                  </a:solidFill>
                  <a:latin typeface="Courier" charset="0"/>
                  <a:ea typeface="Courier" charset="0"/>
                  <a:cs typeface="Courier" charset="0"/>
                </a:rPr>
                <a:t>i</a:t>
              </a:r>
              <a:r>
                <a:rPr lang="en-US" sz="2200" dirty="0" smtClean="0">
                  <a:solidFill>
                    <a:srgbClr val="FFFF00"/>
                  </a:solidFill>
                  <a:latin typeface="Courier" charset="0"/>
                  <a:ea typeface="Courier" charset="0"/>
                  <a:cs typeface="Courier" charset="0"/>
                </a:rPr>
                <a:t>) for each </a:t>
              </a:r>
              <a:r>
                <a:rPr lang="en-US" sz="2200" dirty="0" err="1" smtClean="0">
                  <a:solidFill>
                    <a:srgbClr val="FFFF00"/>
                  </a:solidFill>
                  <a:latin typeface="Courier" charset="0"/>
                  <a:ea typeface="Courier" charset="0"/>
                  <a:cs typeface="Courier" charset="0"/>
                </a:rPr>
                <a:t>i</a:t>
              </a:r>
              <a:endParaRPr lang="en-US" sz="22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endParaRPr>
            </a:p>
            <a:p>
              <a:r>
                <a:rPr lang="en-US" sz="2200" dirty="0">
                  <a:solidFill>
                    <a:srgbClr val="FFFF00"/>
                  </a:solidFill>
                  <a:latin typeface="Courier" charset="0"/>
                  <a:ea typeface="Courier" charset="0"/>
                  <a:cs typeface="Courier" charset="0"/>
                </a:rPr>
                <a:t> </a:t>
              </a:r>
              <a:r>
                <a:rPr lang="en-US" sz="2200" dirty="0" smtClean="0">
                  <a:solidFill>
                    <a:srgbClr val="FFFF00"/>
                  </a:solidFill>
                  <a:latin typeface="Courier" charset="0"/>
                  <a:ea typeface="Courier" charset="0"/>
                  <a:cs typeface="Courier" charset="0"/>
                </a:rPr>
                <a:t> Output all </a:t>
              </a:r>
              <a:r>
                <a:rPr lang="en-US" sz="2200" dirty="0">
                  <a:solidFill>
                    <a:srgbClr val="FFFF00"/>
                  </a:solidFill>
                  <a:latin typeface="Courier" charset="0"/>
                  <a:ea typeface="Courier" charset="0"/>
                  <a:cs typeface="Courier" charset="0"/>
                </a:rPr>
                <a:t>j</a:t>
              </a:r>
              <a:r>
                <a:rPr lang="en-US" sz="2200" dirty="0" smtClean="0">
                  <a:solidFill>
                    <a:srgbClr val="FFFF00"/>
                  </a:solidFill>
                  <a:latin typeface="Courier" charset="0"/>
                  <a:ea typeface="Courier" charset="0"/>
                  <a:cs typeface="Courier" charset="0"/>
                </a:rPr>
                <a:t> that appear |A|/2w times</a:t>
              </a:r>
            </a:p>
            <a:p>
              <a:r>
                <a:rPr lang="en-US" sz="2200" dirty="0">
                  <a:solidFill>
                    <a:srgbClr val="FFFF00"/>
                  </a:solidFill>
                  <a:latin typeface="Courier" charset="0"/>
                  <a:ea typeface="Courier" charset="0"/>
                  <a:cs typeface="Courier" charset="0"/>
                </a:rPr>
                <a:t>}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066235" y="166048"/>
            <a:ext cx="4415875" cy="1358833"/>
            <a:chOff x="7066235" y="166048"/>
            <a:chExt cx="4415875" cy="1358833"/>
          </a:xfrm>
        </p:grpSpPr>
        <p:sp>
          <p:nvSpPr>
            <p:cNvPr id="32" name="Rounded Rectangle 31"/>
            <p:cNvSpPr/>
            <p:nvPr/>
          </p:nvSpPr>
          <p:spPr>
            <a:xfrm>
              <a:off x="7066235" y="166048"/>
              <a:ext cx="4415875" cy="1358833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7142435" y="314101"/>
                  <a:ext cx="4263475" cy="10627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600" dirty="0" smtClean="0">
                      <a:solidFill>
                        <a:srgbClr val="FF0000"/>
                      </a:solidFill>
                    </a:rPr>
                    <a:t>Fact:</a:t>
                  </a:r>
                  <a:r>
                    <a:rPr lang="en-US" sz="2600" dirty="0" smtClean="0"/>
                    <a:t> There are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60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bg-BG" sz="260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6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𝛼</m:t>
                              </m:r>
                              <m:func>
                                <m:funcPr>
                                  <m:ctrlPr>
                                    <a:rPr lang="en-US" sz="2600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600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𝑚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sz="26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(1−</m:t>
                          </m:r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𝑜</m:t>
                          </m:r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)</m:t>
                          </m:r>
                        </m:sup>
                      </m:sSup>
                    </m:oMath>
                  </a14:m>
                  <a:endParaRPr lang="en-US" sz="2600" dirty="0" smtClean="0"/>
                </a:p>
                <a:p>
                  <a:r>
                    <a:rPr lang="en-US" sz="2600" dirty="0" smtClean="0"/>
                    <a:t>spread out T</a:t>
                  </a:r>
                  <a:endParaRPr lang="en-US" sz="2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435" y="314101"/>
                  <a:ext cx="4263475" cy="106272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575" b="-137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998050" y="3121731"/>
            <a:ext cx="9044386" cy="2156207"/>
            <a:chOff x="998050" y="3121731"/>
            <a:chExt cx="9044386" cy="2156207"/>
          </a:xfrm>
        </p:grpSpPr>
        <p:sp>
          <p:nvSpPr>
            <p:cNvPr id="36" name="Rounded Rectangle 35"/>
            <p:cNvSpPr/>
            <p:nvPr/>
          </p:nvSpPr>
          <p:spPr>
            <a:xfrm>
              <a:off x="998050" y="3121731"/>
              <a:ext cx="9044386" cy="215620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1154119" y="3265946"/>
                  <a:ext cx="5651740" cy="6796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600" b="1" dirty="0" smtClean="0"/>
                    <a:t>Encoding Length:   </a:t>
                  </a:r>
                  <a14:m>
                    <m:oMath xmlns:m="http://schemas.openxmlformats.org/officeDocument/2006/math">
                      <m:r>
                        <a:rPr lang="en-US" sz="2600" b="1" i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|</m:t>
                      </m:r>
                      <m:r>
                        <a:rPr lang="en-US" sz="2600" b="1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𝑪</m:t>
                      </m:r>
                      <m:r>
                        <a:rPr lang="en-US" sz="2600" b="1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|∙</m:t>
                      </m:r>
                      <m:r>
                        <a:rPr lang="en-US" sz="2600" b="1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𝒘</m:t>
                      </m:r>
                      <m:r>
                        <a:rPr lang="en-US" sz="2600" b="1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f>
                        <m:fPr>
                          <m:ctrlPr>
                            <a:rPr lang="bg-BG" sz="2600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𝜶</m:t>
                          </m:r>
                          <m:func>
                            <m:funcPr>
                              <m:ctrlPr>
                                <a:rPr lang="en-US" sz="2600" b="1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uncPr>
                            <m:fName>
                              <m:r>
                                <a:rPr lang="en-US" sz="2600" b="1" i="0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𝐥𝐨𝐠</m:t>
                              </m:r>
                            </m:fName>
                            <m:e>
                              <m:r>
                                <a:rPr lang="en-US" sz="2600" b="1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𝒎</m:t>
                              </m:r>
                            </m:e>
                          </m:func>
                        </m:num>
                        <m:den>
                          <m:r>
                            <a:rPr lang="en-US" sz="2600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2600" dirty="0" smtClean="0">
                      <a:solidFill>
                        <a:srgbClr val="FF0000"/>
                      </a:solidFill>
                    </a:rPr>
                    <a:t>  </a:t>
                  </a:r>
                  <a:r>
                    <a:rPr lang="en-US" sz="2600" dirty="0" smtClean="0"/>
                    <a:t>bits</a:t>
                  </a:r>
                  <a:endParaRPr lang="en-US" sz="2600" dirty="0"/>
                </a:p>
              </p:txBody>
            </p:sp>
          </mc:Choice>
          <mc:Fallback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4119" y="3265946"/>
                  <a:ext cx="5651740" cy="67967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942" r="-539" b="-99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1154119" y="4011879"/>
                  <a:ext cx="7864477" cy="10772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dirty="0" smtClean="0"/>
                    <a:t>Coding Lower Bound: </a:t>
                  </a:r>
                </a:p>
                <a:p>
                  <a:r>
                    <a:rPr lang="en-US" sz="2600" b="1" dirty="0"/>
                    <a:t> </a:t>
                  </a:r>
                  <a:r>
                    <a:rPr lang="en-US" sz="2600" b="1" dirty="0" smtClean="0"/>
                    <a:t> </a:t>
                  </a:r>
                  <a:r>
                    <a:rPr lang="en-US" sz="2600" dirty="0" smtClean="0"/>
                    <a:t>encoding arbitrary T requires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≥</m:t>
                      </m:r>
                      <m:f>
                        <m:fPr>
                          <m:ctrlPr>
                            <a:rPr lang="bg-BG" sz="2600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𝜶</m:t>
                          </m:r>
                          <m:func>
                            <m:funcPr>
                              <m:ctrlPr>
                                <a:rPr lang="en-US" sz="2600" b="1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a:rPr lang="en-US" sz="2600" b="1" i="0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𝐥𝐨𝐠</m:t>
                              </m:r>
                            </m:fName>
                            <m:e>
                              <m:r>
                                <a:rPr lang="en-US" sz="2600" b="1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𝒎</m:t>
                              </m:r>
                            </m:e>
                          </m:func>
                        </m:num>
                        <m:den>
                          <m:r>
                            <a:rPr lang="en-US" sz="2600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𝟒</m:t>
                          </m:r>
                        </m:den>
                      </m:f>
                      <m:d>
                        <m:dPr>
                          <m:ctrlPr>
                            <a:rPr lang="en-US" sz="2600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𝟏</m:t>
                          </m:r>
                          <m:r>
                            <a:rPr lang="en-US" sz="2600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−</m:t>
                          </m:r>
                          <m:r>
                            <a:rPr lang="en-US" sz="2600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𝒐</m:t>
                          </m:r>
                          <m:d>
                            <m:dPr>
                              <m:ctrlPr>
                                <a:rPr lang="en-US" sz="2600" b="1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600" b="1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US" sz="2600" dirty="0" smtClean="0"/>
                    <a:t> bits</a:t>
                  </a:r>
                  <a:endParaRPr lang="en-US" sz="2600" dirty="0"/>
                </a:p>
              </p:txBody>
            </p:sp>
          </mc:Choice>
          <mc:Fallback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4119" y="4011879"/>
                  <a:ext cx="7864477" cy="107728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395" t="-4520" b="-62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3638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23334" y="3947331"/>
            <a:ext cx="11565467" cy="2910669"/>
            <a:chOff x="245533" y="3026545"/>
            <a:chExt cx="11565467" cy="2910669"/>
          </a:xfrm>
        </p:grpSpPr>
        <p:sp>
          <p:nvSpPr>
            <p:cNvPr id="10" name="Rounded Rectangle 9"/>
            <p:cNvSpPr/>
            <p:nvPr/>
          </p:nvSpPr>
          <p:spPr>
            <a:xfrm>
              <a:off x="245533" y="3026546"/>
              <a:ext cx="11565467" cy="2679987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23334" y="3026545"/>
                  <a:ext cx="11387666" cy="29106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300" b="1" dirty="0" smtClean="0">
                      <a:solidFill>
                        <a:schemeClr val="bg1"/>
                      </a:solidFill>
                    </a:rPr>
                    <a:t>Main Technical Lemma: </a:t>
                  </a:r>
                  <a:r>
                    <a:rPr lang="en-US" sz="2300" dirty="0" smtClean="0">
                      <a:solidFill>
                        <a:schemeClr val="bg1"/>
                      </a:solidFill>
                    </a:rPr>
                    <a:t>Let C be a set of cells in the data structure and </a:t>
                  </a:r>
                  <a14:m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𝐴</m:t>
                      </m:r>
                      <m:r>
                        <a:rPr lang="en-US" sz="2300" b="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⊆[</m:t>
                      </m:r>
                      <m:r>
                        <a:rPr lang="en-US" sz="2300" b="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𝑚</m:t>
                      </m:r>
                      <m:r>
                        <a:rPr lang="en-US" sz="2300" b="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]</m:t>
                      </m:r>
                    </m:oMath>
                  </a14:m>
                  <a:r>
                    <a:rPr lang="en-US" sz="2300" dirty="0" smtClean="0">
                      <a:solidFill>
                        <a:schemeClr val="bg1"/>
                      </a:solidFill>
                    </a:rPr>
                    <a:t>.  If</a:t>
                  </a:r>
                </a:p>
                <a:p>
                  <a:pPr marL="514350" indent="-514350">
                    <a:buClr>
                      <a:schemeClr val="bg1"/>
                    </a:buClr>
                    <a:buFont typeface="+mj-lt"/>
                    <a:buAutoNum type="arabicPeriod"/>
                  </a:pP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230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3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𝐴</m:t>
                          </m:r>
                        </m:e>
                      </m:d>
                      <m:r>
                        <a:rPr lang="hr-HR" sz="2300" i="1" smtClean="0">
                          <a:solidFill>
                            <a:srgbClr val="00B05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hr-HR" sz="230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n-US" sz="23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</m:e>
                      </m:rad>
                    </m:oMath>
                  </a14:m>
                  <a:endParaRPr lang="en-US" sz="2300" dirty="0" smtClean="0">
                    <a:solidFill>
                      <a:schemeClr val="bg1"/>
                    </a:solidFill>
                  </a:endParaRPr>
                </a:p>
                <a:p>
                  <a:pPr marL="514350" indent="-514350">
                    <a:buClr>
                      <a:schemeClr val="bg1"/>
                    </a:buClr>
                    <a:buFont typeface="+mj-lt"/>
                    <a:buAutoNum type="arabicPeriod"/>
                  </a:pP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230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3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𝐶</m:t>
                          </m:r>
                        </m:e>
                      </m:d>
                      <m:r>
                        <a:rPr lang="hr-HR" sz="2300" i="1" smtClean="0">
                          <a:solidFill>
                            <a:srgbClr val="00B05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f>
                        <m:fPr>
                          <m:ctrlPr>
                            <a:rPr lang="bg-BG" sz="230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23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  <m:func>
                            <m:funcPr>
                              <m:ctrlPr>
                                <a:rPr lang="en-US" sz="2300" b="0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300" b="0" i="0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300" b="0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</m:t>
                              </m:r>
                            </m:e>
                          </m:func>
                        </m:num>
                        <m:den>
                          <m:r>
                            <a:rPr lang="en-US" sz="23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5</m:t>
                          </m:r>
                          <m:r>
                            <a:rPr lang="en-US" sz="23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𝑤</m:t>
                          </m:r>
                        </m:den>
                      </m:f>
                    </m:oMath>
                  </a14:m>
                  <a:r>
                    <a:rPr lang="en-US" sz="2300" dirty="0" smtClean="0">
                      <a:solidFill>
                        <a:schemeClr val="bg1"/>
                      </a:solidFill>
                    </a:rPr>
                    <a:t>, and </a:t>
                  </a:r>
                </a:p>
                <a:p>
                  <a:pPr marL="514350" indent="-514350">
                    <a:buClr>
                      <a:schemeClr val="bg1"/>
                    </a:buClr>
                    <a:buFont typeface="+mj-lt"/>
                    <a:buAutoNum type="arabicPeriod"/>
                  </a:pPr>
                  <a:r>
                    <a:rPr lang="en-US" sz="2300" dirty="0" smtClean="0">
                      <a:solidFill>
                        <a:schemeClr val="bg1"/>
                      </a:solidFill>
                    </a:rPr>
                    <a:t>For all </a:t>
                  </a:r>
                  <a14:m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𝑖</m:t>
                      </m:r>
                      <m:r>
                        <a:rPr lang="en-US" sz="2300" b="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∈</m:t>
                      </m:r>
                      <m:r>
                        <a:rPr lang="en-US" sz="2300" b="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𝐴</m:t>
                      </m:r>
                    </m:oMath>
                  </a14:m>
                  <a:r>
                    <a:rPr lang="en-US" sz="2300" dirty="0" smtClean="0">
                      <a:solidFill>
                        <a:schemeClr val="bg1"/>
                      </a:solidFill>
                    </a:rPr>
                    <a:t>, </a:t>
                  </a:r>
                  <a:r>
                    <a:rPr lang="en-US" sz="2300" dirty="0" err="1" smtClean="0">
                      <a:solidFill>
                        <a:srgbClr val="00B050"/>
                      </a:solidFill>
                    </a:rPr>
                    <a:t>Pred</a:t>
                  </a:r>
                  <a:r>
                    <a:rPr lang="en-US" sz="2300" dirty="0" smtClean="0">
                      <a:solidFill>
                        <a:srgbClr val="00B050"/>
                      </a:solidFill>
                    </a:rPr>
                    <a:t>(</a:t>
                  </a:r>
                  <a:r>
                    <a:rPr lang="en-US" sz="2300" dirty="0" err="1" smtClean="0">
                      <a:solidFill>
                        <a:srgbClr val="00B050"/>
                      </a:solidFill>
                    </a:rPr>
                    <a:t>i</a:t>
                  </a:r>
                  <a:r>
                    <a:rPr lang="en-US" sz="2300" dirty="0" smtClean="0">
                      <a:solidFill>
                        <a:srgbClr val="00B050"/>
                      </a:solidFill>
                    </a:rPr>
                    <a:t>) </a:t>
                  </a:r>
                  <a:r>
                    <a:rPr lang="en-US" sz="2300" dirty="0" smtClean="0">
                      <a:solidFill>
                        <a:schemeClr val="bg1"/>
                      </a:solidFill>
                    </a:rPr>
                    <a:t>probes each cell in </a:t>
                  </a:r>
                  <a:r>
                    <a:rPr lang="en-US" sz="2300" dirty="0" smtClean="0">
                      <a:solidFill>
                        <a:srgbClr val="00B050"/>
                      </a:solidFill>
                    </a:rPr>
                    <a:t>C</a:t>
                  </a:r>
                  <a:r>
                    <a:rPr lang="en-US" sz="2300" dirty="0" smtClean="0">
                      <a:solidFill>
                        <a:schemeClr val="bg1"/>
                      </a:solidFill>
                    </a:rPr>
                    <a:t> , then</a:t>
                  </a:r>
                </a:p>
                <a:p>
                  <a:pPr>
                    <a:buClr>
                      <a:schemeClr val="bg1"/>
                    </a:buClr>
                  </a:pPr>
                  <a:r>
                    <a:rPr lang="en-US" sz="2300" dirty="0" smtClean="0">
                      <a:solidFill>
                        <a:schemeClr val="bg1"/>
                      </a:solidFill>
                    </a:rPr>
                    <a:t>There is </a:t>
                  </a:r>
                  <a14:m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𝑗</m:t>
                      </m:r>
                      <m:r>
                        <a:rPr lang="en-US" sz="2300" b="0" i="1" smtClean="0">
                          <a:solidFill>
                            <a:srgbClr val="00B05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∈</m:t>
                      </m:r>
                      <m:r>
                        <a:rPr lang="en-US" sz="2300" b="0" i="1" smtClean="0">
                          <a:solidFill>
                            <a:srgbClr val="00B05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𝐴</m:t>
                      </m:r>
                      <m:r>
                        <a:rPr lang="en-US" sz="2300" b="0" i="1" smtClean="0">
                          <a:solidFill>
                            <a:srgbClr val="00B05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</m:oMath>
                  </a14:m>
                  <a:r>
                    <a:rPr lang="en-US" sz="2300" dirty="0" smtClean="0">
                      <a:solidFill>
                        <a:schemeClr val="bg1"/>
                      </a:solidFill>
                    </a:rPr>
                    <a:t>and subset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3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3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𝐴</m:t>
                          </m:r>
                        </m:e>
                        <m:sup>
                          <m:r>
                            <a:rPr lang="en-US" sz="23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r>
                        <a:rPr lang="en-US" sz="2300" b="0" i="1" smtClean="0">
                          <a:solidFill>
                            <a:srgbClr val="00B05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⊆</m:t>
                      </m:r>
                      <m:r>
                        <a:rPr lang="en-US" sz="2300" b="0" i="1" smtClean="0">
                          <a:solidFill>
                            <a:srgbClr val="00B05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𝐴</m:t>
                      </m:r>
                    </m:oMath>
                  </a14:m>
                  <a:r>
                    <a:rPr lang="en-US" sz="2300" dirty="0" smtClean="0">
                      <a:solidFill>
                        <a:srgbClr val="00B050"/>
                      </a:solidFill>
                    </a:rPr>
                    <a:t> </a:t>
                  </a:r>
                  <a:r>
                    <a:rPr lang="en-US" sz="2300" dirty="0" smtClean="0">
                      <a:solidFill>
                        <a:schemeClr val="bg1"/>
                      </a:solidFill>
                    </a:rPr>
                    <a:t>with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2300" i="1" smtClean="0">
                              <a:solidFill>
                                <a:srgbClr val="FF66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300" b="0" i="1" smtClean="0">
                              <a:solidFill>
                                <a:srgbClr val="FF6600"/>
                              </a:solidFill>
                              <a:latin typeface="Cambria Math" charset="0"/>
                            </a:rPr>
                            <m:t>𝐴</m:t>
                          </m:r>
                          <m:r>
                            <a:rPr lang="en-US" sz="2300" b="0" i="1" smtClean="0">
                              <a:solidFill>
                                <a:srgbClr val="FF6600"/>
                              </a:solidFill>
                              <a:latin typeface="Cambria Math" charset="0"/>
                            </a:rPr>
                            <m:t>′</m:t>
                          </m:r>
                        </m:e>
                      </m:d>
                      <m:r>
                        <a:rPr lang="hr-HR" sz="2300" i="1" smtClean="0">
                          <a:solidFill>
                            <a:srgbClr val="FF66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≥</m:t>
                      </m:r>
                      <m:f>
                        <m:fPr>
                          <m:ctrlPr>
                            <a:rPr lang="bg-BG" sz="2300" i="1" smtClean="0">
                              <a:solidFill>
                                <a:srgbClr val="FF66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hr-HR" sz="2300" i="1" smtClean="0">
                                  <a:solidFill>
                                    <a:srgbClr val="FF66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300" b="0" i="1" smtClean="0">
                                  <a:solidFill>
                                    <a:srgbClr val="FF66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bg-BG" sz="2300" i="1" smtClean="0">
                                  <a:solidFill>
                                    <a:srgbClr val="FF66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300" b="0" i="1" smtClean="0">
                                  <a:solidFill>
                                    <a:srgbClr val="FF66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300" b="0" i="1" smtClean="0">
                                  <a:solidFill>
                                    <a:srgbClr val="FF66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en-US" sz="2300" dirty="0" smtClean="0">
                      <a:solidFill>
                        <a:schemeClr val="bg1"/>
                      </a:solidFill>
                    </a:rPr>
                    <a:t> such that for all</a:t>
                  </a:r>
                  <a:r>
                    <a:rPr lang="en-US" sz="2300" b="0" dirty="0" smtClean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𝑖</m:t>
                      </m:r>
                      <m:r>
                        <a:rPr lang="en-US" sz="2300" b="0" i="1" smtClean="0">
                          <a:solidFill>
                            <a:srgbClr val="00B05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∈</m:t>
                      </m:r>
                      <m:r>
                        <a:rPr lang="en-US" sz="2300" b="0" i="1" smtClean="0">
                          <a:solidFill>
                            <a:srgbClr val="00B05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𝐴</m:t>
                      </m:r>
                      <m:r>
                        <a:rPr lang="en-US" sz="2300" b="0" i="1" smtClean="0">
                          <a:solidFill>
                            <a:srgbClr val="00B05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′</m:t>
                      </m:r>
                    </m:oMath>
                  </a14:m>
                  <a:r>
                    <a:rPr lang="en-US" sz="2300" dirty="0" smtClean="0">
                      <a:solidFill>
                        <a:schemeClr val="bg1"/>
                      </a:solidFill>
                    </a:rPr>
                    <a:t> , </a:t>
                  </a:r>
                </a:p>
                <a:p>
                  <a:pPr>
                    <a:buClr>
                      <a:schemeClr val="bg1"/>
                    </a:buClr>
                  </a:pPr>
                  <a:r>
                    <a:rPr lang="en-US" sz="2300" b="1" dirty="0" err="1" smtClean="0">
                      <a:solidFill>
                        <a:srgbClr val="00B050"/>
                      </a:solidFill>
                    </a:rPr>
                    <a:t>U</a:t>
                  </a:r>
                  <a:r>
                    <a:rPr lang="en-US" sz="2300" b="1" baseline="-25000" dirty="0" err="1" smtClean="0">
                      <a:solidFill>
                        <a:srgbClr val="00B050"/>
                      </a:solidFill>
                    </a:rPr>
                    <a:t>j</a:t>
                  </a:r>
                  <a:r>
                    <a:rPr lang="en-US" sz="2300" dirty="0" smtClean="0">
                      <a:solidFill>
                        <a:schemeClr val="bg1"/>
                      </a:solidFill>
                    </a:rPr>
                    <a:t> and </a:t>
                  </a:r>
                  <a:r>
                    <a:rPr lang="en-US" sz="2300" b="1" dirty="0" smtClean="0">
                      <a:solidFill>
                        <a:srgbClr val="00B050"/>
                      </a:solidFill>
                    </a:rPr>
                    <a:t>Q</a:t>
                  </a:r>
                  <a:r>
                    <a:rPr lang="en-US" sz="2300" b="1" baseline="-25000" dirty="0" smtClean="0">
                      <a:solidFill>
                        <a:srgbClr val="00B050"/>
                      </a:solidFill>
                    </a:rPr>
                    <a:t>i</a:t>
                  </a:r>
                  <a:r>
                    <a:rPr lang="en-US" sz="2300" b="1" dirty="0" smtClean="0">
                      <a:solidFill>
                        <a:srgbClr val="00B050"/>
                      </a:solidFill>
                    </a:rPr>
                    <a:t> </a:t>
                  </a:r>
                  <a:r>
                    <a:rPr lang="en-US" sz="2300" dirty="0" smtClean="0">
                      <a:solidFill>
                        <a:schemeClr val="bg1"/>
                      </a:solidFill>
                    </a:rPr>
                    <a:t>intersect </a:t>
                  </a:r>
                  <a:r>
                    <a:rPr lang="en-US" sz="2300" i="1" dirty="0" smtClean="0">
                      <a:solidFill>
                        <a:srgbClr val="FF6600"/>
                      </a:solidFill>
                    </a:rPr>
                    <a:t>outside of C</a:t>
                  </a:r>
                  <a:r>
                    <a:rPr lang="en-US" sz="2300" dirty="0" smtClean="0">
                      <a:solidFill>
                        <a:schemeClr val="bg1"/>
                      </a:solidFill>
                    </a:rPr>
                    <a:t>.</a:t>
                  </a:r>
                </a:p>
                <a:p>
                  <a:endParaRPr lang="en-US" sz="2300" dirty="0"/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334" y="3026545"/>
                  <a:ext cx="11387666" cy="291066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803" t="-1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444499" y="1857973"/>
            <a:ext cx="11578167" cy="1941068"/>
            <a:chOff x="444499" y="1857973"/>
            <a:chExt cx="11578167" cy="1941068"/>
          </a:xfrm>
        </p:grpSpPr>
        <p:sp>
          <p:nvSpPr>
            <p:cNvPr id="7" name="Rounded Rectangle 6"/>
            <p:cNvSpPr/>
            <p:nvPr/>
          </p:nvSpPr>
          <p:spPr>
            <a:xfrm>
              <a:off x="444499" y="1874549"/>
              <a:ext cx="11578167" cy="192449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01135" y="1857973"/>
                  <a:ext cx="10968566" cy="18762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300" b="1" dirty="0" smtClean="0">
                      <a:solidFill>
                        <a:schemeClr val="bg1"/>
                      </a:solidFill>
                    </a:rPr>
                    <a:t>Claim: </a:t>
                  </a:r>
                  <a:r>
                    <a:rPr lang="en-US" sz="2300" dirty="0" smtClean="0">
                      <a:solidFill>
                        <a:schemeClr val="bg1"/>
                      </a:solidFill>
                    </a:rPr>
                    <a:t>For all </a:t>
                  </a:r>
                  <a14:m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1≤</m:t>
                      </m:r>
                      <m:r>
                        <a:rPr lang="en-US" sz="23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𝑘</m:t>
                      </m:r>
                      <m:r>
                        <a:rPr lang="en-US" sz="23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≤</m:t>
                      </m:r>
                    </m:oMath>
                  </a14:m>
                  <a:r>
                    <a:rPr lang="bg-BG" sz="2300" dirty="0" smtClean="0">
                      <a:solidFill>
                        <a:srgbClr val="00B050"/>
                      </a:solidFill>
                      <a:ea typeface="Cambria Math" charset="0"/>
                      <a:cs typeface="Cambria Math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bg-BG" sz="230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23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  <m:func>
                            <m:funcPr>
                              <m:ctrlPr>
                                <a:rPr lang="en-US" sz="2300" b="0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300" b="0" i="0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300" b="0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</m:t>
                              </m:r>
                            </m:e>
                          </m:func>
                        </m:num>
                        <m:den>
                          <m:r>
                            <a:rPr lang="en-US" sz="23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  <m:r>
                            <a:rPr lang="en-US" sz="23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𝑤</m:t>
                          </m:r>
                          <m:func>
                            <m:funcPr>
                              <m:ctrlPr>
                                <a:rPr lang="en-US" sz="2300" b="0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300" b="0" i="0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is-IS" sz="2300" b="0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300" b="0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𝑤</m:t>
                                  </m:r>
                                  <m:r>
                                    <a:rPr lang="en-US" sz="2300" b="0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sz="23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3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3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den>
                      </m:f>
                    </m:oMath>
                  </a14:m>
                  <a:r>
                    <a:rPr lang="en-US" sz="2300" dirty="0" smtClean="0">
                      <a:solidFill>
                        <a:srgbClr val="00B050"/>
                      </a:solidFill>
                    </a:rPr>
                    <a:t> </a:t>
                  </a:r>
                  <a:r>
                    <a:rPr lang="en-US" sz="2300" dirty="0" smtClean="0">
                      <a:solidFill>
                        <a:srgbClr val="00B050"/>
                      </a:solidFill>
                    </a:rPr>
                    <a:t>,</a:t>
                  </a:r>
                  <a:r>
                    <a:rPr lang="en-US" sz="2300" dirty="0" smtClean="0">
                      <a:solidFill>
                        <a:srgbClr val="FF6600"/>
                      </a:solidFill>
                    </a:rPr>
                    <a:t> </a:t>
                  </a:r>
                  <a:r>
                    <a:rPr lang="en-US" sz="2300" dirty="0" smtClean="0">
                      <a:solidFill>
                        <a:schemeClr val="bg1"/>
                      </a:solidFill>
                    </a:rPr>
                    <a:t>there is a set of k cells </a:t>
                  </a:r>
                  <a:r>
                    <a:rPr lang="en-US" sz="2300" dirty="0" err="1" smtClean="0">
                      <a:solidFill>
                        <a:srgbClr val="00B050"/>
                      </a:solidFill>
                    </a:rPr>
                    <a:t>C</a:t>
                  </a:r>
                  <a:r>
                    <a:rPr lang="en-US" sz="2300" baseline="-25000" dirty="0" err="1" smtClean="0">
                      <a:solidFill>
                        <a:srgbClr val="00B050"/>
                      </a:solidFill>
                    </a:rPr>
                    <a:t>k</a:t>
                  </a:r>
                  <a:r>
                    <a:rPr lang="en-US" sz="2300" dirty="0" smtClean="0">
                      <a:solidFill>
                        <a:srgbClr val="00B050"/>
                      </a:solidFill>
                    </a:rPr>
                    <a:t> </a:t>
                  </a:r>
                  <a:r>
                    <a:rPr lang="en-US" sz="2300" dirty="0" smtClean="0">
                      <a:solidFill>
                        <a:schemeClr val="bg1"/>
                      </a:solidFill>
                    </a:rPr>
                    <a:t>and a set of queries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30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US" sz="23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3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sz="2300" b="0" i="1" smtClean="0">
                          <a:solidFill>
                            <a:srgbClr val="00B05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⊆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3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3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</m:e>
                      </m:d>
                    </m:oMath>
                  </a14:m>
                  <a:r>
                    <a:rPr lang="en-US" sz="2300" dirty="0" smtClean="0">
                      <a:solidFill>
                        <a:schemeClr val="bg1"/>
                      </a:solidFill>
                    </a:rPr>
                    <a:t> such that </a:t>
                  </a:r>
                </a:p>
                <a:p>
                  <a:pPr marL="342900" indent="-342900">
                    <a:buClr>
                      <a:schemeClr val="bg1"/>
                    </a:buClr>
                    <a:buFont typeface="+mj-lt"/>
                    <a:buAutoNum type="arabicPeriod"/>
                  </a:pP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2300" i="1" smtClean="0">
                              <a:solidFill>
                                <a:srgbClr val="FF6600"/>
                              </a:solidFill>
                              <a:latin typeface="+mj-lt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300" i="1" smtClean="0">
                                  <a:solidFill>
                                    <a:srgbClr val="FF6600"/>
                                  </a:solidFill>
                                  <a:latin typeface="+mj-lt"/>
                                </a:rPr>
                              </m:ctrlPr>
                            </m:sSubPr>
                            <m:e>
                              <m:r>
                                <a:rPr lang="en-US" sz="2300" b="0" i="1" smtClean="0">
                                  <a:solidFill>
                                    <a:srgbClr val="FF6600"/>
                                  </a:solidFill>
                                  <a:latin typeface="+mj-lt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300" b="0" i="1" smtClean="0">
                                  <a:solidFill>
                                    <a:srgbClr val="FF6600"/>
                                  </a:solidFill>
                                  <a:latin typeface="+mj-lt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300" dirty="0" smtClean="0">
                          <a:solidFill>
                            <a:srgbClr val="FF6600"/>
                          </a:solidFill>
                          <a:latin typeface="+mj-lt"/>
                          <a:ea typeface="Cambria Math" charset="0"/>
                          <a:cs typeface="Cambria Math" charset="0"/>
                        </a:rPr>
                        <m:t>≥</m:t>
                      </m:r>
                      <m:f>
                        <m:fPr>
                          <m:ctrlPr>
                            <a:rPr lang="bg-BG" sz="2300" i="1" dirty="0" smtClean="0">
                              <a:solidFill>
                                <a:srgbClr val="FF6600"/>
                              </a:solidFill>
                              <a:latin typeface="+mj-lt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2300" b="0" i="1" dirty="0" smtClean="0">
                              <a:solidFill>
                                <a:srgbClr val="FF6600"/>
                              </a:solidFill>
                              <a:latin typeface="+mj-lt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bg-BG" sz="2300" i="1" dirty="0" smtClean="0">
                                  <a:solidFill>
                                    <a:srgbClr val="FF6600"/>
                                  </a:solidFill>
                                  <a:latin typeface="+mj-lt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300" b="0" i="1" dirty="0" smtClean="0">
                                  <a:solidFill>
                                    <a:srgbClr val="FF6600"/>
                                  </a:solidFill>
                                  <a:latin typeface="+mj-lt"/>
                                  <a:ea typeface="Cambria Math" charset="0"/>
                                  <a:cs typeface="Cambria Math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300" b="0" i="1" dirty="0" smtClean="0">
                                  <a:solidFill>
                                    <a:srgbClr val="FF6600"/>
                                  </a:solidFill>
                                  <a:latin typeface="+mj-lt"/>
                                  <a:ea typeface="Cambria Math" charset="0"/>
                                  <a:cs typeface="Cambria Math" charset="0"/>
                                </a:rPr>
                                <m:t>2(</m:t>
                              </m:r>
                              <m:r>
                                <a:rPr lang="en-US" sz="2300" b="0" i="1" dirty="0" smtClean="0">
                                  <a:solidFill>
                                    <a:srgbClr val="FF6600"/>
                                  </a:solidFill>
                                  <a:latin typeface="+mj-lt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  <m:r>
                                <a:rPr lang="en-US" sz="2300" b="0" i="1" dirty="0" smtClean="0">
                                  <a:solidFill>
                                    <a:srgbClr val="FF6600"/>
                                  </a:solidFill>
                                  <a:latin typeface="+mj-lt"/>
                                  <a:ea typeface="Cambria Math" charset="0"/>
                                  <a:cs typeface="Cambria Math" charset="0"/>
                                </a:rPr>
                                <m:t>−1)</m:t>
                              </m:r>
                            </m:sup>
                          </m:sSup>
                          <m:sSup>
                            <m:sSupPr>
                              <m:ctrlPr>
                                <a:rPr lang="bg-BG" sz="2300" i="1" dirty="0" smtClean="0">
                                  <a:solidFill>
                                    <a:srgbClr val="FF6600"/>
                                  </a:solidFill>
                                  <a:latin typeface="+mj-lt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300" i="1" dirty="0" smtClean="0">
                                      <a:solidFill>
                                        <a:srgbClr val="FF6600"/>
                                      </a:solidFill>
                                      <a:latin typeface="+mj-lt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b="0" i="1" dirty="0" smtClean="0">
                                      <a:solidFill>
                                        <a:srgbClr val="FF6600"/>
                                      </a:solidFill>
                                      <a:latin typeface="+mj-lt"/>
                                      <a:ea typeface="Cambria Math" charset="0"/>
                                      <a:cs typeface="Cambria Math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300" b="0" i="1" dirty="0" smtClean="0">
                                      <a:solidFill>
                                        <a:srgbClr val="FF6600"/>
                                      </a:solidFill>
                                      <a:latin typeface="+mj-lt"/>
                                      <a:ea typeface="Cambria Math" charset="0"/>
                                      <a:cs typeface="Cambria Math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300" b="0" i="1" dirty="0" smtClean="0">
                                  <a:solidFill>
                                    <a:srgbClr val="FF6600"/>
                                  </a:solidFill>
                                  <a:latin typeface="+mj-lt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</m:oMath>
                  </a14:m>
                  <a:endParaRPr lang="en-US" sz="2300" dirty="0" smtClean="0">
                    <a:solidFill>
                      <a:srgbClr val="FF6600"/>
                    </a:solidFill>
                    <a:latin typeface="+mj-lt"/>
                  </a:endParaRPr>
                </a:p>
                <a:p>
                  <a:pPr marL="342900" indent="-342900">
                    <a:buClr>
                      <a:schemeClr val="bg1"/>
                    </a:buClr>
                    <a:buFont typeface="+mj-lt"/>
                    <a:buAutoNum type="arabicPeriod"/>
                  </a:pPr>
                  <a:r>
                    <a:rPr lang="en-US" sz="2300" dirty="0" smtClean="0">
                      <a:solidFill>
                        <a:schemeClr val="bg1"/>
                      </a:solidFill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300" i="1" smtClean="0">
                              <a:solidFill>
                                <a:srgbClr val="FF66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solidFill>
                                <a:srgbClr val="FF6600"/>
                              </a:solidFill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300" b="0" i="1" smtClean="0">
                              <a:solidFill>
                                <a:srgbClr val="FF6600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300" i="1" smtClean="0">
                          <a:solidFill>
                            <a:srgbClr val="FF66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⊆</m:t>
                      </m:r>
                      <m:sSub>
                        <m:sSubPr>
                          <m:ctrlPr>
                            <a:rPr lang="en-US" sz="2300" i="1" smtClean="0">
                              <a:solidFill>
                                <a:srgbClr val="FF66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solidFill>
                                <a:srgbClr val="FF66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𝑄</m:t>
                          </m:r>
                        </m:e>
                        <m:sub>
                          <m:r>
                            <a:rPr lang="en-US" sz="2300" b="0" i="1" smtClean="0">
                              <a:solidFill>
                                <a:srgbClr val="FF66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300" dirty="0" smtClean="0">
                      <a:solidFill>
                        <a:schemeClr val="bg1"/>
                      </a:solidFill>
                      <a:latin typeface="+mj-lt"/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rgbClr val="FF6600"/>
                          </a:solidFill>
                          <a:latin typeface="Cambria Math" charset="0"/>
                        </a:rPr>
                        <m:t>𝑖</m:t>
                      </m:r>
                      <m:r>
                        <a:rPr lang="en-US" sz="2300" b="0" i="1" smtClean="0">
                          <a:solidFill>
                            <a:srgbClr val="FF6600"/>
                          </a:solidFill>
                          <a:latin typeface="Cambria Math" charset="0"/>
                        </a:rPr>
                        <m:t> ∈</m:t>
                      </m:r>
                      <m:sSub>
                        <m:sSubPr>
                          <m:ctrlPr>
                            <a:rPr lang="en-US" sz="2300" b="0" i="1" smtClean="0">
                              <a:solidFill>
                                <a:srgbClr val="FF66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solidFill>
                                <a:srgbClr val="FF66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US" sz="2300" b="0" i="1" smtClean="0">
                              <a:solidFill>
                                <a:srgbClr val="FF66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</m:sSub>
                    </m:oMath>
                  </a14:m>
                  <a:endParaRPr lang="en-US" sz="23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135" y="1857973"/>
                  <a:ext cx="10968566" cy="187628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834" b="-29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423334" y="198679"/>
            <a:ext cx="11599332" cy="1511003"/>
            <a:chOff x="194733" y="520412"/>
            <a:chExt cx="11777133" cy="1511003"/>
          </a:xfrm>
        </p:grpSpPr>
        <p:sp>
          <p:nvSpPr>
            <p:cNvPr id="4" name="Rounded Rectangle 3"/>
            <p:cNvSpPr/>
            <p:nvPr/>
          </p:nvSpPr>
          <p:spPr>
            <a:xfrm>
              <a:off x="194733" y="520413"/>
              <a:ext cx="11777133" cy="151100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72534" y="520412"/>
                  <a:ext cx="11599332" cy="14380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300" b="1" dirty="0" smtClean="0">
                      <a:solidFill>
                        <a:schemeClr val="bg1"/>
                      </a:solidFill>
                    </a:rPr>
                    <a:t>Theorem:  </a:t>
                  </a:r>
                  <a:r>
                    <a:rPr lang="en-US" sz="2300" dirty="0" smtClean="0">
                      <a:solidFill>
                        <a:schemeClr val="bg1"/>
                      </a:solidFill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𝛼</m:t>
                      </m:r>
                      <m:r>
                        <a:rPr lang="en-US" sz="23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23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min</m:t>
                      </m:r>
                      <m:r>
                        <a:rPr lang="en-US" sz="23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{</m:t>
                      </m:r>
                      <m:r>
                        <a:rPr lang="en-US" sz="23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𝑛</m:t>
                      </m:r>
                      <m:r>
                        <a:rPr lang="en-US" sz="23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, </m:t>
                      </m:r>
                      <m:r>
                        <a:rPr lang="en-US" sz="23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𝑤</m:t>
                      </m:r>
                      <m:r>
                        <a:rPr lang="en-US" sz="23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/2}</m:t>
                      </m:r>
                    </m:oMath>
                  </a14:m>
                  <a:r>
                    <a:rPr lang="en-US" sz="2300" dirty="0" smtClean="0">
                      <a:solidFill>
                        <a:schemeClr val="bg1"/>
                      </a:solidFill>
                    </a:rPr>
                    <a:t>.  Then, any non-adaptive data structure solving dynamic predecessor with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300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300" b="0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  <m:sub>
                          <m:r>
                            <a:rPr lang="en-US" sz="2300" b="0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𝑢</m:t>
                          </m:r>
                        </m:sub>
                      </m:sSub>
                      <m:r>
                        <a:rPr lang="en-US" sz="2300" i="1" dirty="0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 = </m:t>
                      </m:r>
                      <m:r>
                        <a:rPr lang="en-US" sz="2300" i="1" dirty="0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𝑂</m:t>
                      </m:r>
                      <m:r>
                        <a:rPr lang="en-US" sz="2300" i="1" dirty="0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(</m:t>
                      </m:r>
                      <m:func>
                        <m:funcPr>
                          <m:ctrlPr>
                            <a:rPr lang="en-US" sz="2300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300" i="0" dirty="0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r>
                            <a:rPr lang="en-US" sz="2300" b="0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𝑚</m:t>
                          </m:r>
                        </m:e>
                      </m:func>
                      <m:r>
                        <a:rPr lang="en-US" sz="2300" i="1" dirty="0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)</m:t>
                      </m:r>
                    </m:oMath>
                  </a14:m>
                  <a:r>
                    <a:rPr lang="en-US" sz="2300" dirty="0" smtClean="0">
                      <a:solidFill>
                        <a:srgbClr val="00B050"/>
                      </a:solidFill>
                    </a:rPr>
                    <a:t> </a:t>
                  </a:r>
                  <a:r>
                    <a:rPr lang="en-US" sz="2300" dirty="0" smtClean="0">
                      <a:solidFill>
                        <a:schemeClr val="bg1"/>
                      </a:solidFill>
                    </a:rPr>
                    <a:t>must have </a:t>
                  </a:r>
                  <a:endParaRPr lang="en-US" dirty="0"/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rgbClr val="FF66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FF6600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FF6600"/>
                              </a:solidFill>
                              <a:latin typeface="Cambria Math" charset="0"/>
                            </a:rPr>
                            <m:t>𝑞</m:t>
                          </m:r>
                        </m:sub>
                      </m:sSub>
                      <m:r>
                        <a:rPr lang="en-US" sz="2600" i="1" smtClean="0">
                          <a:solidFill>
                            <a:srgbClr val="FF66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≥</m:t>
                      </m:r>
                      <m:f>
                        <m:fPr>
                          <m:ctrlPr>
                            <a:rPr lang="bg-BG" sz="2600" i="1" smtClean="0">
                              <a:solidFill>
                                <a:srgbClr val="FF66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solidFill>
                                <a:srgbClr val="FF66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  <m:func>
                            <m:funcPr>
                              <m:ctrlPr>
                                <a:rPr lang="en-US" sz="2600" b="0" i="1" smtClean="0">
                                  <a:solidFill>
                                    <a:srgbClr val="FF66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solidFill>
                                    <a:srgbClr val="FF66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600" b="0" i="1" smtClean="0">
                                  <a:solidFill>
                                    <a:srgbClr val="FF66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</m:t>
                              </m:r>
                            </m:e>
                          </m:func>
                        </m:num>
                        <m:den>
                          <m:r>
                            <a:rPr lang="en-US" sz="2600" b="0" i="1" smtClean="0">
                              <a:solidFill>
                                <a:srgbClr val="FF66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  <m:r>
                            <a:rPr lang="en-US" sz="2600" b="0" i="1" smtClean="0">
                              <a:solidFill>
                                <a:srgbClr val="FF66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𝑤</m:t>
                          </m:r>
                          <m:func>
                            <m:funcPr>
                              <m:ctrlPr>
                                <a:rPr lang="en-US" sz="2600" b="0" i="1" smtClean="0">
                                  <a:solidFill>
                                    <a:srgbClr val="FF66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solidFill>
                                    <a:srgbClr val="FF66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is-IS" sz="2600" b="0" i="1" smtClean="0">
                                      <a:solidFill>
                                        <a:srgbClr val="FF66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0" i="1" smtClean="0">
                                      <a:solidFill>
                                        <a:srgbClr val="FF66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𝑤</m:t>
                                  </m:r>
                                  <m:r>
                                    <a:rPr lang="en-US" sz="2600" b="0" i="1" smtClean="0">
                                      <a:solidFill>
                                        <a:srgbClr val="FF66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solidFill>
                                            <a:srgbClr val="FF66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rgbClr val="FF66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solidFill>
                                            <a:srgbClr val="FF66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den>
                      </m:f>
                    </m:oMath>
                  </a14:m>
                  <a:r>
                    <a:rPr lang="en-US" sz="2600" dirty="0" smtClean="0">
                      <a:solidFill>
                        <a:srgbClr val="FF6600"/>
                      </a:solidFill>
                    </a:rPr>
                    <a:t> </a:t>
                  </a:r>
                  <a:endParaRPr lang="en-US" sz="2600" dirty="0">
                    <a:solidFill>
                      <a:srgbClr val="FF6600"/>
                    </a:solidFill>
                  </a:endParaRPr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534" y="520412"/>
                  <a:ext cx="11599332" cy="143808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747" t="-323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2133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84363"/>
          </a:xfrm>
        </p:spPr>
        <p:txBody>
          <a:bodyPr/>
          <a:lstStyle/>
          <a:p>
            <a:r>
              <a:rPr lang="en-US" dirty="0" smtClean="0"/>
              <a:t>Joe </a:t>
            </a:r>
            <a:r>
              <a:rPr lang="en-US" dirty="0" err="1" smtClean="0"/>
              <a:t>Boninger</a:t>
            </a:r>
            <a:r>
              <a:rPr lang="en-US" dirty="0"/>
              <a:t> </a:t>
            </a:r>
            <a:r>
              <a:rPr lang="en-US" dirty="0" smtClean="0"/>
              <a:t>‘16</a:t>
            </a:r>
          </a:p>
          <a:p>
            <a:pPr lvl="1"/>
            <a:r>
              <a:rPr lang="en-US" b="1" dirty="0" smtClean="0"/>
              <a:t>Highest Honors </a:t>
            </a:r>
            <a:r>
              <a:rPr lang="en-US" i="1" dirty="0" smtClean="0"/>
              <a:t>(top 2% of Swarthmore students)</a:t>
            </a:r>
          </a:p>
          <a:p>
            <a:pPr lvl="1"/>
            <a:r>
              <a:rPr lang="en-US" dirty="0" smtClean="0"/>
              <a:t>Math/CS double major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666" y="1656558"/>
            <a:ext cx="2019300" cy="20193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97912" y="4001294"/>
            <a:ext cx="11103021" cy="2373312"/>
            <a:chOff x="597912" y="4001294"/>
            <a:chExt cx="11103021" cy="237331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12" y="4001294"/>
              <a:ext cx="1980187" cy="2373312"/>
            </a:xfrm>
            <a:prstGeom prst="rect">
              <a:avLst/>
            </a:prstGeom>
          </p:spPr>
        </p:pic>
        <p:sp>
          <p:nvSpPr>
            <p:cNvPr id="7" name="Content Placeholder 3"/>
            <p:cNvSpPr txBox="1">
              <a:spLocks/>
            </p:cNvSpPr>
            <p:nvPr/>
          </p:nvSpPr>
          <p:spPr>
            <a:xfrm>
              <a:off x="2751667" y="4093369"/>
              <a:ext cx="8949266" cy="188436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Owen </a:t>
              </a:r>
              <a:r>
                <a:rPr lang="en-US" dirty="0" err="1" smtClean="0"/>
                <a:t>Kephart</a:t>
              </a:r>
              <a:r>
                <a:rPr lang="en-US" dirty="0" smtClean="0"/>
                <a:t> ‘18</a:t>
              </a:r>
            </a:p>
            <a:p>
              <a:pPr lvl="1"/>
              <a:r>
                <a:rPr lang="en-US" dirty="0" smtClean="0"/>
                <a:t>CS/Engineering double major</a:t>
              </a:r>
            </a:p>
            <a:p>
              <a:pPr lvl="1"/>
              <a:r>
                <a:rPr lang="en-US" dirty="0" smtClean="0"/>
                <a:t>Honors candidate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5427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063"/>
            <a:ext cx="10515600" cy="1325563"/>
          </a:xfrm>
        </p:spPr>
        <p:txBody>
          <a:bodyPr/>
          <a:lstStyle/>
          <a:p>
            <a:r>
              <a:rPr lang="en-US" dirty="0" smtClean="0"/>
              <a:t>Cell Probe Model </a:t>
            </a:r>
            <a:r>
              <a:rPr lang="en-US" sz="3200" dirty="0" smtClean="0">
                <a:solidFill>
                  <a:srgbClr val="FF00FF"/>
                </a:solidFill>
              </a:rPr>
              <a:t>[Yao81]</a:t>
            </a:r>
            <a:endParaRPr lang="en-US" sz="3200" dirty="0">
              <a:solidFill>
                <a:srgbClr val="FF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00" b="25926"/>
          <a:stretch/>
        </p:blipFill>
        <p:spPr>
          <a:xfrm>
            <a:off x="524933" y="1354669"/>
            <a:ext cx="3962400" cy="50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77834" y="1656834"/>
            <a:ext cx="690456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000" dirty="0" smtClean="0"/>
              <a:t>Memory consists of </a:t>
            </a:r>
            <a:r>
              <a:rPr lang="en-US" sz="3000" b="1" dirty="0" smtClean="0">
                <a:solidFill>
                  <a:srgbClr val="008000"/>
                </a:solidFill>
              </a:rPr>
              <a:t>w-bit</a:t>
            </a:r>
            <a:r>
              <a:rPr lang="en-US" sz="3000" dirty="0" smtClean="0"/>
              <a:t> cells</a:t>
            </a:r>
            <a:endParaRPr lang="en-US" sz="3000" b="1" dirty="0" smtClean="0">
              <a:solidFill>
                <a:srgbClr val="FF6600"/>
              </a:solidFill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000" dirty="0" smtClean="0"/>
              <a:t>Updates/queries charged for </a:t>
            </a:r>
            <a:r>
              <a:rPr lang="en-US" sz="3000" b="1" dirty="0" smtClean="0">
                <a:solidFill>
                  <a:srgbClr val="008000"/>
                </a:solidFill>
              </a:rPr>
              <a:t># probes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000" dirty="0" smtClean="0"/>
              <a:t>All other computation </a:t>
            </a:r>
            <a:r>
              <a:rPr lang="en-US" sz="3000" i="1" dirty="0" smtClean="0">
                <a:solidFill>
                  <a:srgbClr val="FF6600"/>
                </a:solidFill>
              </a:rPr>
              <a:t>for free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000" dirty="0" smtClean="0"/>
              <a:t>Cell Probe Complexity: </a:t>
            </a:r>
            <a:r>
              <a:rPr lang="en-US" sz="3000" b="1" dirty="0" smtClean="0">
                <a:solidFill>
                  <a:srgbClr val="008000"/>
                </a:solidFill>
              </a:rPr>
              <a:t># probes </a:t>
            </a:r>
            <a:r>
              <a:rPr lang="en-US" sz="3000" dirty="0" smtClean="0"/>
              <a:t>required to maintain DS.</a:t>
            </a:r>
          </a:p>
        </p:txBody>
      </p:sp>
    </p:spTree>
    <p:extLst>
      <p:ext uri="{BB962C8B-B14F-4D97-AF65-F5344CB8AC3E}">
        <p14:creationId xmlns:p14="http://schemas.microsoft.com/office/powerpoint/2010/main" val="19908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data structures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395635" y="760438"/>
            <a:ext cx="3759200" cy="3789627"/>
            <a:chOff x="7196667" y="2069306"/>
            <a:chExt cx="3759200" cy="378962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875" b="47867"/>
            <a:stretch/>
          </p:blipFill>
          <p:spPr>
            <a:xfrm>
              <a:off x="7196667" y="2069306"/>
              <a:ext cx="3589867" cy="3661198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7196667" y="2069306"/>
              <a:ext cx="3759200" cy="3789627"/>
            </a:xfrm>
            <a:prstGeom prst="roundRect">
              <a:avLst/>
            </a:prstGeom>
            <a:solidFill>
              <a:schemeClr val="accent1">
                <a:alpha val="1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783168" y="1690688"/>
                <a:ext cx="5994400" cy="289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charset="0"/>
                  <a:buChar char="•"/>
                </a:pPr>
                <a:r>
                  <a:rPr lang="en-US" sz="2600" dirty="0" smtClean="0"/>
                  <a:t>Maintain a set of data S, support updates and queries.  e.g.</a:t>
                </a:r>
              </a:p>
              <a:p>
                <a:pPr marL="914400" lvl="1" indent="-45720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2600" b="1" i="0" smtClean="0">
                        <a:solidFill>
                          <a:srgbClr val="008000"/>
                        </a:solidFill>
                        <a:latin typeface="Cambria Math" charset="0"/>
                      </a:rPr>
                      <m:t>𝐒</m:t>
                    </m:r>
                    <m:r>
                      <a:rPr lang="en-US" sz="2600" b="1" i="0" smtClean="0">
                        <a:solidFill>
                          <a:srgbClr val="008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⊆</m:t>
                    </m:r>
                    <m:d>
                      <m:dPr>
                        <m:begChr m:val="{"/>
                        <m:endChr m:val="}"/>
                        <m:ctrlPr>
                          <a:rPr lang="en-US" sz="2600" b="1" smtClean="0">
                            <a:solidFill>
                              <a:srgbClr val="008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600" b="1" i="0" smtClean="0">
                            <a:solidFill>
                              <a:srgbClr val="008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𝟏</m:t>
                        </m:r>
                        <m:r>
                          <a:rPr lang="en-US" sz="2600" b="1" i="0" smtClean="0">
                            <a:solidFill>
                              <a:srgbClr val="008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 …, </m:t>
                        </m:r>
                        <m:r>
                          <a:rPr lang="en-US" sz="2600" b="1" i="0" smtClean="0">
                            <a:solidFill>
                              <a:srgbClr val="008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𝐦</m:t>
                        </m:r>
                      </m:e>
                    </m:d>
                  </m:oMath>
                </a14:m>
                <a:endParaRPr lang="en-US" sz="2600" b="1" dirty="0" smtClean="0">
                  <a:ea typeface="Cambria Math" charset="0"/>
                  <a:cs typeface="Cambria Math" charset="0"/>
                </a:endParaRPr>
              </a:p>
              <a:p>
                <a:pPr marL="914400" lvl="1" indent="-457200">
                  <a:buFont typeface="Arial" charset="0"/>
                  <a:buChar char="•"/>
                </a:pPr>
                <a:r>
                  <a:rPr lang="en-US" sz="2600" dirty="0" smtClean="0"/>
                  <a:t>Updates: insert/delete element</a:t>
                </a:r>
              </a:p>
              <a:p>
                <a:pPr marL="914400" lvl="1" indent="-457200">
                  <a:buFont typeface="Arial" charset="0"/>
                  <a:buChar char="•"/>
                </a:pPr>
                <a:r>
                  <a:rPr lang="en-US" sz="2600" dirty="0" smtClean="0"/>
                  <a:t>Query(x):  is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solidFill>
                          <a:srgbClr val="008000"/>
                        </a:solidFill>
                        <a:latin typeface="Cambria Math" charset="0"/>
                      </a:rPr>
                      <m:t>𝐱</m:t>
                    </m:r>
                    <m:r>
                      <a:rPr lang="en-US" sz="2600" b="1" i="0" smtClean="0">
                        <a:solidFill>
                          <a:srgbClr val="008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600" b="1" i="0" smtClean="0">
                        <a:solidFill>
                          <a:srgbClr val="008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𝐒</m:t>
                    </m:r>
                  </m:oMath>
                </a14:m>
                <a:r>
                  <a:rPr lang="en-US" sz="2600" dirty="0" smtClean="0"/>
                  <a:t>?</a:t>
                </a:r>
              </a:p>
              <a:p>
                <a:pPr marL="914400" lvl="1" indent="-457200">
                  <a:buFont typeface="Arial" charset="0"/>
                  <a:buChar char="•"/>
                </a:pPr>
                <a:r>
                  <a:rPr lang="en-US" sz="2600" b="1" dirty="0" err="1">
                    <a:solidFill>
                      <a:srgbClr val="008000"/>
                    </a:solidFill>
                  </a:rPr>
                  <a:t>t</a:t>
                </a:r>
                <a:r>
                  <a:rPr lang="en-US" sz="2600" b="1" baseline="-25000" dirty="0" err="1" smtClean="0">
                    <a:solidFill>
                      <a:srgbClr val="008000"/>
                    </a:solidFill>
                  </a:rPr>
                  <a:t>u</a:t>
                </a:r>
                <a:r>
                  <a:rPr lang="en-US" sz="2600" b="1" dirty="0" err="1" smtClean="0">
                    <a:solidFill>
                      <a:srgbClr val="008000"/>
                    </a:solidFill>
                  </a:rPr>
                  <a:t>,t</a:t>
                </a:r>
                <a:r>
                  <a:rPr lang="en-US" sz="2600" b="1" baseline="-25000" dirty="0" err="1" smtClean="0">
                    <a:solidFill>
                      <a:srgbClr val="008000"/>
                    </a:solidFill>
                  </a:rPr>
                  <a:t>q</a:t>
                </a:r>
                <a:r>
                  <a:rPr lang="en-US" sz="2600" b="1" dirty="0" smtClean="0">
                    <a:solidFill>
                      <a:srgbClr val="008000"/>
                    </a:solidFill>
                  </a:rPr>
                  <a:t>: </a:t>
                </a:r>
                <a:r>
                  <a:rPr lang="en-US" sz="2600" dirty="0" smtClean="0"/>
                  <a:t>update/query time</a:t>
                </a:r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sz="2600" dirty="0" smtClean="0"/>
                  <a:t>Goal:  show </a:t>
                </a:r>
                <a:r>
                  <a:rPr lang="en-US" sz="2600" b="1" dirty="0" smtClean="0">
                    <a:solidFill>
                      <a:srgbClr val="FF6600"/>
                    </a:solidFill>
                  </a:rPr>
                  <a:t>max{</a:t>
                </a:r>
                <a:r>
                  <a:rPr lang="en-US" sz="2600" b="1" dirty="0" err="1" smtClean="0">
                    <a:solidFill>
                      <a:srgbClr val="FF6600"/>
                    </a:solidFill>
                  </a:rPr>
                  <a:t>t</a:t>
                </a:r>
                <a:r>
                  <a:rPr lang="en-US" sz="2600" b="1" baseline="-25000" dirty="0" err="1" smtClean="0">
                    <a:solidFill>
                      <a:srgbClr val="FF6600"/>
                    </a:solidFill>
                  </a:rPr>
                  <a:t>u</a:t>
                </a:r>
                <a:r>
                  <a:rPr lang="en-US" sz="2600" b="1" dirty="0" err="1" smtClean="0">
                    <a:solidFill>
                      <a:srgbClr val="FF6600"/>
                    </a:solidFill>
                  </a:rPr>
                  <a:t>,t</a:t>
                </a:r>
                <a:r>
                  <a:rPr lang="en-US" sz="2600" b="1" baseline="-25000" dirty="0" err="1" smtClean="0">
                    <a:solidFill>
                      <a:srgbClr val="FF6600"/>
                    </a:solidFill>
                  </a:rPr>
                  <a:t>q</a:t>
                </a:r>
                <a:r>
                  <a:rPr lang="en-US" sz="2600" b="1" dirty="0" smtClean="0">
                    <a:solidFill>
                      <a:srgbClr val="FF6600"/>
                    </a:solidFill>
                  </a:rPr>
                  <a:t>} &gt;= poly(m)</a:t>
                </a:r>
                <a:endParaRPr lang="en-US" sz="2600" b="1" dirty="0">
                  <a:solidFill>
                    <a:srgbClr val="FF660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68" y="1690688"/>
                <a:ext cx="5994400" cy="2893100"/>
              </a:xfrm>
              <a:prstGeom prst="rect">
                <a:avLst/>
              </a:prstGeom>
              <a:blipFill rotWithShape="0">
                <a:blip r:embed="rId3"/>
                <a:stretch>
                  <a:fillRect l="-1524" t="-1684" b="-4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893233" y="4945378"/>
            <a:ext cx="10460567" cy="1502183"/>
            <a:chOff x="893233" y="4945378"/>
            <a:chExt cx="10460567" cy="1502183"/>
          </a:xfrm>
        </p:grpSpPr>
        <p:sp>
          <p:nvSpPr>
            <p:cNvPr id="12" name="Rounded Rectangle 11"/>
            <p:cNvSpPr/>
            <p:nvPr/>
          </p:nvSpPr>
          <p:spPr>
            <a:xfrm>
              <a:off x="893233" y="4945378"/>
              <a:ext cx="10460567" cy="1502183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Content Placeholder 2"/>
                <p:cNvSpPr txBox="1">
                  <a:spLocks/>
                </p:cNvSpPr>
                <p:nvPr/>
              </p:nvSpPr>
              <p:spPr>
                <a:xfrm>
                  <a:off x="1219200" y="5144743"/>
                  <a:ext cx="9935635" cy="120491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00000"/>
                    </a:lnSpc>
                    <a:buNone/>
                  </a:pPr>
                  <a:r>
                    <a:rPr lang="en-US" sz="2600" b="1" dirty="0" smtClean="0">
                      <a:solidFill>
                        <a:schemeClr val="bg1"/>
                      </a:solidFill>
                    </a:rPr>
                    <a:t>Current State of the art: 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FF918D"/>
                          </a:solidFill>
                          <a:latin typeface="Cambria Math" charset="0"/>
                        </a:rPr>
                        <m:t>𝒎𝒂𝒙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600" b="1" i="1" smtClean="0">
                              <a:solidFill>
                                <a:srgbClr val="FF918D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1" i="1" smtClean="0">
                                  <a:solidFill>
                                    <a:srgbClr val="FF918D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 smtClean="0">
                                  <a:solidFill>
                                    <a:srgbClr val="FF918D"/>
                                  </a:solidFill>
                                  <a:latin typeface="Cambria Math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2600" b="1" i="1" smtClean="0">
                                  <a:solidFill>
                                    <a:srgbClr val="FF918D"/>
                                  </a:solidFill>
                                  <a:latin typeface="Cambria Math" charset="0"/>
                                </a:rPr>
                                <m:t>𝒖</m:t>
                              </m:r>
                            </m:sub>
                          </m:sSub>
                          <m:r>
                            <a:rPr lang="en-US" sz="2600" b="1" i="1" smtClean="0">
                              <a:solidFill>
                                <a:srgbClr val="FF918D"/>
                              </a:solidFill>
                              <a:latin typeface="Cambria Math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600" b="1" i="1" smtClean="0">
                                  <a:solidFill>
                                    <a:srgbClr val="FF918D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 smtClean="0">
                                  <a:solidFill>
                                    <a:srgbClr val="FF918D"/>
                                  </a:solidFill>
                                  <a:latin typeface="Cambria Math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2600" b="1" i="1" smtClean="0">
                                  <a:solidFill>
                                    <a:srgbClr val="FF918D"/>
                                  </a:solidFill>
                                  <a:latin typeface="Cambria Math" charset="0"/>
                                </a:rPr>
                                <m:t>𝒒</m:t>
                              </m:r>
                            </m:sub>
                          </m:sSub>
                        </m:e>
                      </m:d>
                      <m:r>
                        <a:rPr lang="en-US" sz="2600" b="1" i="1" smtClean="0">
                          <a:solidFill>
                            <a:srgbClr val="FF918D"/>
                          </a:solidFill>
                          <a:latin typeface="Cambria Math" charset="0"/>
                        </a:rPr>
                        <m:t>= </m:t>
                      </m:r>
                      <m:r>
                        <a:rPr lang="en-US" sz="2600" b="1" i="1" smtClean="0">
                          <a:solidFill>
                            <a:srgbClr val="FF918D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𝛀</m:t>
                      </m:r>
                      <m:d>
                        <m:dPr>
                          <m:ctrlPr>
                            <a:rPr lang="is-IS" sz="2600" b="1" i="1" smtClean="0">
                              <a:solidFill>
                                <a:srgbClr val="FF918D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is-IS" sz="2600" b="1" i="1" smtClean="0">
                                  <a:solidFill>
                                    <a:srgbClr val="FF918D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bg-BG" sz="2600" b="1" i="1" smtClean="0">
                                      <a:solidFill>
                                        <a:srgbClr val="FF918D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2600" b="1" i="1" smtClean="0">
                                          <a:solidFill>
                                            <a:srgbClr val="FF918D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600" b="0" i="0" smtClean="0">
                                          <a:solidFill>
                                            <a:srgbClr val="FF918D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600" b="1" i="1" smtClean="0">
                                          <a:solidFill>
                                            <a:srgbClr val="FF918D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𝒎</m:t>
                                      </m:r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2600" b="1" i="1" smtClean="0">
                                          <a:solidFill>
                                            <a:srgbClr val="FF918D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600" b="0" i="0" smtClean="0">
                                          <a:solidFill>
                                            <a:srgbClr val="FF918D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func>
                                        <m:funcPr>
                                          <m:ctrlPr>
                                            <a:rPr lang="en-US" sz="2600" b="0" i="1" smtClean="0">
                                              <a:solidFill>
                                                <a:srgbClr val="FF918D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600" b="0" i="0" smtClean="0">
                                              <a:solidFill>
                                                <a:srgbClr val="FF918D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sz="2600" b="0" i="1" smtClean="0">
                                              <a:solidFill>
                                                <a:srgbClr val="FF918D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𝑚</m:t>
                                          </m:r>
                                        </m:e>
                                      </m:func>
                                    </m:e>
                                  </m:func>
                                </m:den>
                              </m:f>
                            </m:e>
                          </m:d>
                          <m:r>
                            <a:rPr lang="en-US" sz="2600" b="1" i="1" baseline="30000" smtClean="0">
                              <a:solidFill>
                                <a:srgbClr val="FF918D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2600" b="1" dirty="0" smtClean="0">
                      <a:solidFill>
                        <a:srgbClr val="FF918D"/>
                      </a:solidFill>
                    </a:rPr>
                    <a:t>            </a:t>
                  </a:r>
                  <a:r>
                    <a:rPr lang="en-US" sz="1800" b="1" dirty="0" smtClean="0">
                      <a:solidFill>
                        <a:srgbClr val="FF00FF"/>
                      </a:solidFill>
                    </a:rPr>
                    <a:t>[Larsen12]  </a:t>
                  </a:r>
                </a:p>
              </p:txBody>
            </p:sp>
          </mc:Choice>
          <mc:Fallback>
            <p:sp>
              <p:nvSpPr>
                <p:cNvPr id="1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5144743"/>
                  <a:ext cx="9935635" cy="120491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104" r="-14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240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results/hard problems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600" dirty="0" smtClean="0">
                    <a:solidFill>
                      <a:srgbClr val="FF00FF"/>
                    </a:solidFill>
                  </a:rPr>
                  <a:t>[Larsen 12a, 12b]:</a:t>
                </a:r>
                <a:r>
                  <a:rPr lang="en-US" sz="2600" b="1" dirty="0" smtClean="0">
                    <a:solidFill>
                      <a:srgbClr val="FF00FF"/>
                    </a:solidFill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008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𝛀</m:t>
                    </m:r>
                    <m:d>
                      <m:dPr>
                        <m:ctrlPr>
                          <a:rPr lang="is-IS" sz="2600" b="1" i="1" smtClean="0">
                            <a:solidFill>
                              <a:srgbClr val="008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is-IS" sz="2600" b="1" i="1" smtClean="0">
                                <a:solidFill>
                                  <a:srgbClr val="008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bg-BG" sz="2600" b="1" i="1" smtClean="0">
                                    <a:solidFill>
                                      <a:srgbClr val="008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sz="2600" b="1" i="1" smtClean="0">
                                        <a:solidFill>
                                          <a:srgbClr val="00800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600" b="0" i="0" smtClean="0">
                                        <a:solidFill>
                                          <a:srgbClr val="00800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600" b="1" i="1" smtClean="0">
                                        <a:solidFill>
                                          <a:srgbClr val="00800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𝒎</m:t>
                                    </m:r>
                                  </m:e>
                                </m:func>
                              </m:num>
                              <m:den>
                                <m:func>
                                  <m:funcPr>
                                    <m:ctrlPr>
                                      <a:rPr lang="en-US" sz="2600" b="1" i="1" smtClean="0">
                                        <a:solidFill>
                                          <a:srgbClr val="00800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600" b="0" i="0" smtClean="0">
                                        <a:solidFill>
                                          <a:srgbClr val="00800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sz="2600" b="0" i="1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600" b="0" i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600" b="0" i="1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𝑚</m:t>
                                        </m:r>
                                      </m:e>
                                    </m:func>
                                  </m:e>
                                </m:func>
                              </m:den>
                            </m:f>
                          </m:e>
                        </m:d>
                        <m:r>
                          <a:rPr lang="en-US" sz="2600" b="1" i="1" baseline="30000" smtClean="0">
                            <a:solidFill>
                              <a:srgbClr val="008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2600" dirty="0" smtClean="0"/>
                  <a:t> for 2D-range counting, polynomial evaluation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600" dirty="0" smtClean="0">
                    <a:solidFill>
                      <a:srgbClr val="FF00FF"/>
                    </a:solidFill>
                  </a:rPr>
                  <a:t>[CGL15, WY16]: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solidFill>
                          <a:srgbClr val="008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𝛀</m:t>
                    </m:r>
                    <m:d>
                      <m:dPr>
                        <m:ctrlPr>
                          <a:rPr lang="is-IS" sz="2600" b="1" smtClean="0">
                            <a:solidFill>
                              <a:srgbClr val="008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is-IS" sz="2600" b="1" smtClean="0">
                                <a:solidFill>
                                  <a:srgbClr val="008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bg-BG" sz="2600" b="1" smtClean="0">
                                    <a:solidFill>
                                      <a:srgbClr val="008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sz="2600" b="1" smtClean="0">
                                        <a:solidFill>
                                          <a:srgbClr val="00800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600" b="1" i="0" smtClean="0">
                                        <a:solidFill>
                                          <a:srgbClr val="00800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𝐥𝐨𝐠</m:t>
                                    </m:r>
                                  </m:fName>
                                  <m:e>
                                    <m:r>
                                      <a:rPr lang="en-US" sz="2600" b="1" i="0" smtClean="0">
                                        <a:solidFill>
                                          <a:srgbClr val="00800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𝐦</m:t>
                                    </m:r>
                                  </m:e>
                                </m:func>
                              </m:num>
                              <m:den>
                                <m:func>
                                  <m:funcPr>
                                    <m:ctrlPr>
                                      <a:rPr lang="en-US" sz="2600" b="1" smtClean="0">
                                        <a:solidFill>
                                          <a:srgbClr val="00800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600" b="1" i="0" smtClean="0">
                                        <a:solidFill>
                                          <a:srgbClr val="00800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𝐥𝐨𝐠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sz="2600" b="1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2600" b="1" i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𝐥𝐨𝐠</m:t>
                                        </m:r>
                                      </m:fName>
                                      <m:e>
                                        <m:r>
                                          <a:rPr lang="en-US" sz="2600" b="1" i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𝐦</m:t>
                                        </m:r>
                                      </m:e>
                                    </m:func>
                                  </m:e>
                                </m:func>
                              </m:den>
                            </m:f>
                          </m:e>
                        </m:d>
                        <m:r>
                          <a:rPr lang="en-US" sz="2600" b="1" i="0" baseline="30000" smtClean="0">
                            <a:solidFill>
                              <a:srgbClr val="008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2600" dirty="0" smtClean="0"/>
                  <a:t> amortized bounds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600" dirty="0" smtClean="0">
                    <a:solidFill>
                      <a:srgbClr val="FF00FF"/>
                    </a:solidFill>
                  </a:rPr>
                  <a:t>[Patrascu10]: </a:t>
                </a:r>
                <a:r>
                  <a:rPr lang="en-US" sz="2600" dirty="0" smtClean="0"/>
                  <a:t>polynomial lower bounds from CC of Multiphase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600" dirty="0" smtClean="0">
                    <a:solidFill>
                      <a:srgbClr val="FF00FF"/>
                    </a:solidFill>
                  </a:rPr>
                  <a:t>[CEEP12]: </a:t>
                </a:r>
                <a:r>
                  <a:rPr lang="en-US" sz="2600" dirty="0" smtClean="0"/>
                  <a:t>strongest Multiphase conjecture false, but weaker version still shows polynomial DDS lower bounds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600" dirty="0" smtClean="0">
                    <a:solidFill>
                      <a:srgbClr val="FF00FF"/>
                    </a:solidFill>
                  </a:rPr>
                  <a:t>[</a:t>
                </a:r>
                <a:r>
                  <a:rPr lang="en-US" sz="2600" b="1" dirty="0" smtClean="0">
                    <a:solidFill>
                      <a:srgbClr val="FF0000"/>
                    </a:solidFill>
                  </a:rPr>
                  <a:t>B</a:t>
                </a:r>
                <a:r>
                  <a:rPr lang="en-US" sz="2600" dirty="0" smtClean="0">
                    <a:solidFill>
                      <a:srgbClr val="FF00FF"/>
                    </a:solidFill>
                  </a:rPr>
                  <a:t>L15]:  </a:t>
                </a:r>
                <a:r>
                  <a:rPr lang="en-US" sz="2600" dirty="0" smtClean="0"/>
                  <a:t>polynomial lower bounds for non-adaptive DS</a:t>
                </a:r>
                <a:endParaRPr lang="en-US" sz="2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330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Non-Adaptive Data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6443"/>
            <a:ext cx="10515600" cy="24098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600" b="1" dirty="0" smtClean="0">
                <a:solidFill>
                  <a:srgbClr val="0070C0"/>
                </a:solidFill>
              </a:rPr>
              <a:t>Non-Adaptive Queries:  </a:t>
            </a:r>
            <a:r>
              <a:rPr lang="en-US" sz="2600" dirty="0" smtClean="0"/>
              <a:t>cells probed by query algorithm chosen in advance</a:t>
            </a:r>
          </a:p>
          <a:p>
            <a:pPr>
              <a:lnSpc>
                <a:spcPct val="100000"/>
              </a:lnSpc>
            </a:pPr>
            <a:r>
              <a:rPr lang="en-US" sz="2600" b="1" dirty="0" smtClean="0">
                <a:solidFill>
                  <a:srgbClr val="008000"/>
                </a:solidFill>
              </a:rPr>
              <a:t>Non-Adaptive Updates: </a:t>
            </a:r>
            <a:r>
              <a:rPr lang="en-US" sz="2600" dirty="0" smtClean="0"/>
              <a:t>cells probed by update algorithm chosen in advance</a:t>
            </a:r>
          </a:p>
          <a:p>
            <a:pPr>
              <a:lnSpc>
                <a:spcPct val="100000"/>
              </a:lnSpc>
            </a:pPr>
            <a:r>
              <a:rPr lang="en-US" sz="2600" b="1" dirty="0" smtClean="0">
                <a:solidFill>
                  <a:srgbClr val="7030A0"/>
                </a:solidFill>
              </a:rPr>
              <a:t>Memoryless Updates:  </a:t>
            </a:r>
            <a:r>
              <a:rPr lang="en-US" sz="2600" dirty="0" smtClean="0"/>
              <a:t>non-adaptive, plus contents of each write depend only on update, prev. contents.</a:t>
            </a:r>
            <a:endParaRPr lang="en-US" sz="2600" dirty="0"/>
          </a:p>
        </p:txBody>
      </p:sp>
      <p:grpSp>
        <p:nvGrpSpPr>
          <p:cNvPr id="8" name="Group 7"/>
          <p:cNvGrpSpPr/>
          <p:nvPr/>
        </p:nvGrpSpPr>
        <p:grpSpPr>
          <a:xfrm>
            <a:off x="613833" y="4477402"/>
            <a:ext cx="10460567" cy="1502183"/>
            <a:chOff x="613833" y="4477402"/>
            <a:chExt cx="10460567" cy="1502183"/>
          </a:xfrm>
        </p:grpSpPr>
        <p:sp>
          <p:nvSpPr>
            <p:cNvPr id="6" name="Rounded Rectangle 5"/>
            <p:cNvSpPr/>
            <p:nvPr/>
          </p:nvSpPr>
          <p:spPr>
            <a:xfrm>
              <a:off x="613833" y="4477402"/>
              <a:ext cx="10460567" cy="1502183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838200" y="4673075"/>
              <a:ext cx="10066867" cy="12049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2600" b="1" dirty="0" smtClean="0">
                  <a:solidFill>
                    <a:srgbClr val="FF918D"/>
                  </a:solidFill>
                </a:rPr>
                <a:t>Non-Adaptive Data Structure:  </a:t>
              </a:r>
              <a:r>
                <a:rPr lang="en-US" sz="2600" dirty="0" smtClean="0">
                  <a:solidFill>
                    <a:schemeClr val="bg1"/>
                  </a:solidFill>
                </a:rPr>
                <a:t>non-adaptive queries, updates</a:t>
              </a:r>
            </a:p>
            <a:p>
              <a:pPr marL="0" indent="0">
                <a:lnSpc>
                  <a:spcPct val="100000"/>
                </a:lnSpc>
                <a:buNone/>
              </a:pPr>
              <a:r>
                <a:rPr lang="en-US" sz="2600" b="1" dirty="0" smtClean="0">
                  <a:solidFill>
                    <a:srgbClr val="FF918D"/>
                  </a:solidFill>
                </a:rPr>
                <a:t>Memoryless Data Structure:  </a:t>
              </a:r>
              <a:r>
                <a:rPr lang="en-US" sz="2600" dirty="0" smtClean="0">
                  <a:solidFill>
                    <a:schemeClr val="bg1"/>
                  </a:solidFill>
                </a:rPr>
                <a:t>non-adaptive queries, memoryless updates</a:t>
              </a:r>
              <a:endParaRPr lang="en-US" sz="2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042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Predecessor Search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88" y="1571625"/>
            <a:ext cx="7735712" cy="4351338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89190" y="1946217"/>
                <a:ext cx="5182765" cy="883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/>
                  <a:t>Maintain</a:t>
                </a:r>
                <a:r>
                  <a:rPr lang="en-US" dirty="0" smtClean="0"/>
                  <a:t> </a:t>
                </a:r>
                <a:r>
                  <a:rPr lang="en-US" sz="2600" dirty="0" smtClean="0"/>
                  <a:t>set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charset="0"/>
                      </a:rPr>
                      <m:t>𝑇</m:t>
                    </m:r>
                    <m:r>
                      <a:rPr lang="en-US" sz="2600" b="0" i="1" smtClean="0">
                        <a:latin typeface="Cambria Math" charset="0"/>
                      </a:rPr>
                      <m:t> ⊆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</m:e>
                    </m:d>
                    <m:r>
                      <a:rPr lang="en-US" sz="26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of</m:t>
                    </m:r>
                    <m:r>
                      <a:rPr lang="en-US" sz="2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sz="2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  <m:r>
                      <a:rPr lang="en-US" sz="2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𝑖𝑡𝑒𝑚𝑠</m:t>
                    </m:r>
                    <m:r>
                      <a:rPr lang="en-US" sz="2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</m:oMath>
                </a14:m>
                <a:endParaRPr lang="en-US" sz="2600" b="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support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90" y="1946217"/>
                <a:ext cx="5182765" cy="883319"/>
              </a:xfrm>
              <a:prstGeom prst="rect">
                <a:avLst/>
              </a:prstGeom>
              <a:blipFill rotWithShape="0">
                <a:blip r:embed="rId3"/>
                <a:stretch>
                  <a:fillRect l="-2118" t="-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38050" y="3049683"/>
                <a:ext cx="4519635" cy="1292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Clr>
                    <a:schemeClr val="tx1"/>
                  </a:buClr>
                  <a:buFont typeface="Arial" charset="0"/>
                  <a:buChar char="•"/>
                </a:pPr>
                <a:r>
                  <a:rPr lang="en-US" sz="2600" dirty="0" smtClean="0"/>
                  <a:t>Insert(j)</a:t>
                </a:r>
              </a:p>
              <a:p>
                <a:pPr marL="457200" indent="-457200">
                  <a:buClr>
                    <a:schemeClr val="tx1"/>
                  </a:buClr>
                  <a:buFont typeface="Arial" charset="0"/>
                  <a:buChar char="•"/>
                </a:pPr>
                <a:r>
                  <a:rPr lang="en-US" sz="2600" dirty="0" smtClean="0"/>
                  <a:t>Delete(j)</a:t>
                </a:r>
              </a:p>
              <a:p>
                <a:pPr marL="457200" indent="-457200">
                  <a:buClr>
                    <a:schemeClr val="tx1"/>
                  </a:buClr>
                  <a:buFont typeface="Arial" charset="0"/>
                  <a:buChar char="•"/>
                </a:pPr>
                <a:r>
                  <a:rPr lang="en-US" sz="2600" b="1" dirty="0" smtClean="0">
                    <a:solidFill>
                      <a:srgbClr val="FF6600"/>
                    </a:solidFill>
                  </a:rPr>
                  <a:t>Pred(</a:t>
                </a:r>
                <a:r>
                  <a:rPr lang="en-US" sz="2600" b="1" dirty="0" err="1" smtClean="0">
                    <a:solidFill>
                      <a:srgbClr val="FF6600"/>
                    </a:solidFill>
                  </a:rPr>
                  <a:t>i</a:t>
                </a:r>
                <a:r>
                  <a:rPr lang="en-US" sz="2600" b="1" dirty="0" smtClean="0">
                    <a:solidFill>
                      <a:srgbClr val="FF6600"/>
                    </a:solidFill>
                  </a:rPr>
                  <a:t>) =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solidFill>
                          <a:srgbClr val="FF6600"/>
                        </a:solidFill>
                        <a:latin typeface="Cambria Math" charset="0"/>
                      </a:rPr>
                      <m:t>𝐦𝐚𝐱</m:t>
                    </m:r>
                    <m:r>
                      <a:rPr lang="en-US" sz="2600" b="1" i="1" smtClean="0">
                        <a:solidFill>
                          <a:srgbClr val="FF6600"/>
                        </a:solidFill>
                        <a:latin typeface="Cambria Math" charset="0"/>
                      </a:rPr>
                      <m:t>⁡{</m:t>
                    </m:r>
                    <m:r>
                      <a:rPr lang="en-US" sz="2600" b="1" i="1" smtClean="0">
                        <a:solidFill>
                          <a:srgbClr val="FF6600"/>
                        </a:solidFill>
                        <a:latin typeface="Cambria Math" charset="0"/>
                      </a:rPr>
                      <m:t>𝒋</m:t>
                    </m:r>
                    <m:r>
                      <a:rPr lang="en-US" sz="2600" b="1" i="1" smtClean="0">
                        <a:solidFill>
                          <a:srgbClr val="FF66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sz="2600" b="1" i="1" smtClean="0">
                        <a:solidFill>
                          <a:srgbClr val="FF66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𝒊</m:t>
                    </m:r>
                    <m:r>
                      <a:rPr lang="en-US" sz="2600" b="1" i="1" smtClean="0">
                        <a:solidFill>
                          <a:srgbClr val="FF66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:</m:t>
                    </m:r>
                    <m:r>
                      <a:rPr lang="en-US" sz="2600" b="1" i="1" smtClean="0">
                        <a:solidFill>
                          <a:srgbClr val="FF66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𝒋</m:t>
                    </m:r>
                    <m:r>
                      <a:rPr lang="en-US" sz="2600" b="1" i="1" smtClean="0">
                        <a:solidFill>
                          <a:srgbClr val="FF66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600" b="1" i="1" smtClean="0">
                        <a:solidFill>
                          <a:srgbClr val="FF66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𝑻</m:t>
                    </m:r>
                    <m:r>
                      <a:rPr lang="en-US" sz="2600" b="1" i="1" smtClean="0">
                        <a:solidFill>
                          <a:srgbClr val="FF66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endParaRPr lang="en-US" b="1" dirty="0">
                  <a:solidFill>
                    <a:srgbClr val="FF66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50" y="3049683"/>
                <a:ext cx="4519635" cy="1292662"/>
              </a:xfrm>
              <a:prstGeom prst="rect">
                <a:avLst/>
              </a:prstGeom>
              <a:blipFill rotWithShape="0">
                <a:blip r:embed="rId4"/>
                <a:stretch>
                  <a:fillRect l="-2159" t="-3774" b="-1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378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Adaptive DS for </a:t>
                </a:r>
                <a:r>
                  <a:rPr lang="en-US" dirty="0" err="1" smtClean="0"/>
                  <a:t>Pred</a:t>
                </a:r>
                <a:r>
                  <a:rPr lang="en-US" dirty="0" smtClean="0"/>
                  <a:t> with </a:t>
                </a:r>
                <a:r>
                  <a:rPr lang="en-US" b="1" dirty="0" err="1" smtClean="0">
                    <a:solidFill>
                      <a:srgbClr val="008000"/>
                    </a:solidFill>
                  </a:rPr>
                  <a:t>t</a:t>
                </a:r>
                <a:r>
                  <a:rPr lang="en-US" b="1" baseline="-25000" dirty="0" err="1" smtClean="0">
                    <a:solidFill>
                      <a:srgbClr val="008000"/>
                    </a:solidFill>
                  </a:rPr>
                  <a:t>u</a:t>
                </a:r>
                <a:r>
                  <a:rPr lang="en-US" b="1" dirty="0" err="1" smtClean="0">
                    <a:solidFill>
                      <a:srgbClr val="008000"/>
                    </a:solidFill>
                  </a:rPr>
                  <a:t>,t</a:t>
                </a:r>
                <a:r>
                  <a:rPr lang="en-US" b="1" baseline="-25000" dirty="0" err="1" smtClean="0">
                    <a:solidFill>
                      <a:srgbClr val="008000"/>
                    </a:solidFill>
                  </a:rPr>
                  <a:t>q</a:t>
                </a:r>
                <a:r>
                  <a:rPr lang="en-US" b="1" dirty="0" smtClean="0">
                    <a:solidFill>
                      <a:srgbClr val="008000"/>
                    </a:solidFill>
                  </a:rPr>
                  <a:t> = O(log log m</a:t>
                </a:r>
                <a:r>
                  <a:rPr lang="en-US" sz="2000" b="1" dirty="0" smtClean="0">
                    <a:solidFill>
                      <a:srgbClr val="008000"/>
                    </a:solidFill>
                  </a:rPr>
                  <a:t>)                       </a:t>
                </a:r>
                <a:r>
                  <a:rPr lang="en-US" sz="2000" dirty="0" smtClean="0">
                    <a:solidFill>
                      <a:srgbClr val="FF00FF"/>
                    </a:solidFill>
                  </a:rPr>
                  <a:t>[van </a:t>
                </a:r>
                <a:r>
                  <a:rPr lang="en-US" sz="2000" dirty="0" err="1" smtClean="0">
                    <a:solidFill>
                      <a:srgbClr val="FF00FF"/>
                    </a:solidFill>
                  </a:rPr>
                  <a:t>Emde</a:t>
                </a:r>
                <a:r>
                  <a:rPr lang="en-US" sz="2000" dirty="0" smtClean="0">
                    <a:solidFill>
                      <a:srgbClr val="FF00FF"/>
                    </a:solidFill>
                  </a:rPr>
                  <a:t> Boas 75]</a:t>
                </a:r>
              </a:p>
              <a:p>
                <a:r>
                  <a:rPr lang="en-US" dirty="0" smtClean="0"/>
                  <a:t>Non-Adaptive: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66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6600"/>
                            </a:solidFill>
                            <a:latin typeface="Cambria Math" charset="0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6600"/>
                            </a:solidFill>
                            <a:latin typeface="Cambria Math" charset="0"/>
                          </a:rPr>
                          <m:t>𝒖</m:t>
                        </m:r>
                      </m:sub>
                    </m:sSub>
                    <m:r>
                      <a:rPr lang="en-US" b="1" i="1" smtClean="0">
                        <a:solidFill>
                          <a:srgbClr val="FF6600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66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6600"/>
                            </a:solidFill>
                            <a:latin typeface="Cambria Math" charset="0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6600"/>
                            </a:solidFill>
                            <a:latin typeface="Cambria Math" charset="0"/>
                          </a:rPr>
                          <m:t>𝒒</m:t>
                        </m:r>
                      </m:sub>
                    </m:sSub>
                    <m:r>
                      <a:rPr lang="en-US" b="1" i="1" smtClean="0">
                        <a:solidFill>
                          <a:srgbClr val="FF6600"/>
                        </a:solidFill>
                        <a:latin typeface="Cambria Math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6600"/>
                        </a:solidFill>
                        <a:latin typeface="Cambria Math" charset="0"/>
                      </a:rPr>
                      <m:t>𝑶</m:t>
                    </m:r>
                    <m:d>
                      <m:dPr>
                        <m:ctrlPr>
                          <a:rPr lang="is-IS" b="1" i="1" smtClean="0">
                            <a:solidFill>
                              <a:srgbClr val="FF66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6600"/>
                            </a:solidFill>
                            <a:latin typeface="Cambria Math" charset="0"/>
                          </a:rPr>
                          <m:t>𝒎𝒊𝒏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solidFill>
                                  <a:srgbClr val="FF66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bg-BG" b="1" i="1" smtClean="0">
                                    <a:solidFill>
                                      <a:srgbClr val="FF6600"/>
                                    </a:solidFill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solidFill>
                                      <a:srgbClr val="FF6600"/>
                                    </a:solidFill>
                                    <a:latin typeface="Cambria Math" charset="0"/>
                                  </a:rPr>
                                  <m:t>𝒏</m:t>
                                </m:r>
                                <m:func>
                                  <m:funcPr>
                                    <m:ctrlPr>
                                      <a:rPr lang="en-US" b="1" i="1" smtClean="0">
                                        <a:solidFill>
                                          <a:srgbClr val="FF660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b="1" i="0" smtClean="0">
                                        <a:solidFill>
                                          <a:srgbClr val="FF6600"/>
                                        </a:solidFill>
                                        <a:latin typeface="Cambria Math" charset="0"/>
                                      </a:rPr>
                                      <m:t>𝐥𝐨𝐠</m:t>
                                    </m:r>
                                  </m:fName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6600"/>
                                        </a:solidFill>
                                        <a:latin typeface="Cambria Math" charset="0"/>
                                      </a:rPr>
                                      <m:t>𝒎</m:t>
                                    </m:r>
                                  </m:e>
                                </m:func>
                              </m:num>
                              <m:den>
                                <m:r>
                                  <a:rPr lang="en-US" b="1" i="1" smtClean="0">
                                    <a:solidFill>
                                      <a:srgbClr val="FF6600"/>
                                    </a:solidFill>
                                    <a:latin typeface="Cambria Math" charset="0"/>
                                  </a:rPr>
                                  <m:t>𝒘</m:t>
                                </m:r>
                              </m:den>
                            </m:f>
                            <m:r>
                              <a:rPr lang="en-US" b="1" i="1" smtClean="0">
                                <a:solidFill>
                                  <a:srgbClr val="FF6600"/>
                                </a:solidFill>
                                <a:latin typeface="Cambria Math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bg-BG" b="1" i="1" smtClean="0">
                                    <a:solidFill>
                                      <a:srgbClr val="FF6600"/>
                                    </a:solidFill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b="1" i="1" smtClean="0">
                                        <a:solidFill>
                                          <a:srgbClr val="FF660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b="1" i="0" smtClean="0">
                                        <a:solidFill>
                                          <a:srgbClr val="FF6600"/>
                                        </a:solidFill>
                                        <a:latin typeface="Cambria Math" charset="0"/>
                                      </a:rPr>
                                      <m:t>𝐥𝐨𝐠</m:t>
                                    </m:r>
                                  </m:fName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6600"/>
                                        </a:solidFill>
                                        <a:latin typeface="Cambria Math" charset="0"/>
                                      </a:rPr>
                                      <m:t>𝒎</m:t>
                                    </m:r>
                                  </m:e>
                                </m:func>
                              </m:num>
                              <m:den>
                                <m:func>
                                  <m:funcPr>
                                    <m:ctrlPr>
                                      <a:rPr lang="en-US" b="1" i="1" smtClean="0">
                                        <a:solidFill>
                                          <a:srgbClr val="FF660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b="1" i="0" smtClean="0">
                                        <a:solidFill>
                                          <a:srgbClr val="FF6600"/>
                                        </a:solidFill>
                                        <a:latin typeface="Cambria Math" charset="0"/>
                                      </a:rPr>
                                      <m:t>𝐥𝐨𝐠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1" i="1" smtClean="0">
                                            <a:solidFill>
                                              <a:srgbClr val="FF6600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skw"/>
                                            <m:ctrlPr>
                                              <a:rPr lang="en-US" b="1" i="1" smtClean="0">
                                                <a:solidFill>
                                                  <a:srgbClr val="FF6600"/>
                                                </a:solidFill>
                                                <a:latin typeface="Cambria Math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1" i="1" smtClean="0">
                                                <a:solidFill>
                                                  <a:srgbClr val="FF6600"/>
                                                </a:solidFill>
                                                <a:latin typeface="Cambria Math" charset="0"/>
                                              </a:rPr>
                                              <m:t>𝒘</m:t>
                                            </m:r>
                                          </m:num>
                                          <m:den>
                                            <m:func>
                                              <m:funcPr>
                                                <m:ctrlPr>
                                                  <a:rPr lang="en-US" b="1" i="1" smtClean="0">
                                                    <a:solidFill>
                                                      <a:srgbClr val="FF6600"/>
                                                    </a:solidFill>
                                                    <a:latin typeface="Cambria Math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a:rPr lang="en-US" b="1" i="0" smtClean="0">
                                                    <a:solidFill>
                                                      <a:srgbClr val="FF6600"/>
                                                    </a:solidFill>
                                                    <a:latin typeface="Cambria Math" charset="0"/>
                                                  </a:rPr>
                                                  <m:t>𝐥𝐨𝐠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b="1" i="1" smtClean="0">
                                                    <a:solidFill>
                                                      <a:srgbClr val="FF6600"/>
                                                    </a:solidFill>
                                                    <a:latin typeface="Cambria Math" charset="0"/>
                                                  </a:rPr>
                                                  <m:t>𝒎</m:t>
                                                </m:r>
                                              </m:e>
                                            </m:func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b="1" dirty="0" smtClean="0">
                  <a:solidFill>
                    <a:srgbClr val="FF6600"/>
                  </a:solidFill>
                </a:endParaRPr>
              </a:p>
              <a:p>
                <a:r>
                  <a:rPr lang="en-US" dirty="0" smtClean="0"/>
                  <a:t>Non-Adaptive: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𝐦𝐚𝐱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𝒖</m:t>
                                </m:r>
                              </m:sub>
                            </m:s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𝒒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= </m:t>
                    </m:r>
                    <m:r>
                      <a:rPr lang="el-GR" b="1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𝜴</m:t>
                    </m:r>
                    <m:d>
                      <m:dPr>
                        <m:ctrlPr>
                          <a:rPr lang="is-IS" b="1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𝒎𝒊𝒏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bg-BG" b="1" i="1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𝒏</m:t>
                                </m:r>
                                <m:func>
                                  <m:funcPr>
                                    <m:ctrlP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b="1" i="0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𝐥𝐨𝐠</m:t>
                                    </m:r>
                                  </m:fName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𝒎</m:t>
                                    </m:r>
                                  </m:e>
                                </m:func>
                              </m:num>
                              <m:den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𝒘</m:t>
                                </m:r>
                                <m:func>
                                  <m:funcPr>
                                    <m:ctrlP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b="1" i="0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𝐥𝐨𝐠</m:t>
                                    </m:r>
                                  </m:fName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𝒘</m:t>
                                    </m:r>
                                  </m:e>
                                </m:func>
                              </m:den>
                            </m:f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bg-BG" b="1" i="1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b="1" i="0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𝐥𝐨𝐠</m:t>
                                    </m:r>
                                  </m:fName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𝒎</m:t>
                                    </m:r>
                                  </m:e>
                                </m:func>
                              </m:num>
                              <m:den>
                                <m:func>
                                  <m:funcPr>
                                    <m:ctrlP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b="1" i="0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𝐥𝐨𝐠</m:t>
                                    </m:r>
                                  </m:fName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𝒘</m:t>
                                    </m:r>
                                  </m:e>
                                </m:func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b="1" dirty="0" smtClean="0"/>
              </a:p>
              <a:p>
                <a:r>
                  <a:rPr lang="en-US" dirty="0" smtClean="0"/>
                  <a:t>Memoryless: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6600"/>
                        </a:solidFill>
                        <a:latin typeface="Cambria Math" charset="0"/>
                      </a:rPr>
                      <m:t>𝐦𝐚𝐱</m:t>
                    </m:r>
                    <m:d>
                      <m:dPr>
                        <m:begChr m:val="{"/>
                        <m:endChr m:val="}"/>
                        <m:ctrlPr>
                          <a:rPr lang="en-US" b="1" smtClean="0">
                            <a:solidFill>
                              <a:srgbClr val="FF66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smtClean="0">
                                <a:solidFill>
                                  <a:srgbClr val="FF66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rgbClr val="FF6600"/>
                                </a:solidFill>
                                <a:latin typeface="Cambria Math" charset="0"/>
                              </a:rPr>
                              <m:t>𝐭</m:t>
                            </m:r>
                          </m:e>
                          <m:sub>
                            <m:r>
                              <a:rPr lang="en-US" b="1" i="0" smtClean="0">
                                <a:solidFill>
                                  <a:srgbClr val="FF6600"/>
                                </a:solidFill>
                                <a:latin typeface="Cambria Math" charset="0"/>
                              </a:rPr>
                              <m:t>𝐮</m:t>
                            </m:r>
                          </m:sub>
                        </m:sSub>
                        <m:r>
                          <a:rPr lang="en-US" b="1" i="0" smtClean="0">
                            <a:solidFill>
                              <a:srgbClr val="FF6600"/>
                            </a:solidFill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smtClean="0">
                                <a:solidFill>
                                  <a:srgbClr val="FF66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rgbClr val="FF6600"/>
                                </a:solidFill>
                                <a:latin typeface="Cambria Math" charset="0"/>
                              </a:rPr>
                              <m:t>𝐭</m:t>
                            </m:r>
                          </m:e>
                          <m:sub>
                            <m:r>
                              <a:rPr lang="en-US" b="1" i="0" smtClean="0">
                                <a:solidFill>
                                  <a:srgbClr val="FF6600"/>
                                </a:solidFill>
                                <a:latin typeface="Cambria Math" charset="0"/>
                              </a:rPr>
                              <m:t>𝐪</m:t>
                            </m:r>
                          </m:sub>
                        </m:sSub>
                      </m:e>
                    </m:d>
                    <m:r>
                      <a:rPr lang="en-US" b="1" i="0" smtClean="0">
                        <a:solidFill>
                          <a:srgbClr val="FF66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r>
                      <a:rPr lang="en-US" b="1" i="0" smtClean="0">
                        <a:solidFill>
                          <a:srgbClr val="FF66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𝐦</m:t>
                    </m:r>
                    <m:r>
                      <a:rPr lang="en-US" b="1" i="0" smtClean="0">
                        <a:solidFill>
                          <a:srgbClr val="FF66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/</m:t>
                    </m:r>
                    <m:r>
                      <a:rPr lang="en-US" b="1" i="0" smtClean="0">
                        <a:solidFill>
                          <a:srgbClr val="FF66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𝐰</m:t>
                    </m:r>
                  </m:oMath>
                </a14:m>
                <a:endParaRPr lang="en-US" b="1" dirty="0">
                  <a:solidFill>
                    <a:srgbClr val="FF66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662917" y="4001294"/>
            <a:ext cx="10866165" cy="2310606"/>
            <a:chOff x="662917" y="4001294"/>
            <a:chExt cx="10866165" cy="2310606"/>
          </a:xfrm>
        </p:grpSpPr>
        <p:sp>
          <p:nvSpPr>
            <p:cNvPr id="6" name="Rounded Rectangle 5"/>
            <p:cNvSpPr/>
            <p:nvPr/>
          </p:nvSpPr>
          <p:spPr>
            <a:xfrm>
              <a:off x="662917" y="4001294"/>
              <a:ext cx="10866165" cy="2310606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838200" y="4326305"/>
                  <a:ext cx="8143576" cy="16605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600" dirty="0" smtClean="0">
                      <a:solidFill>
                        <a:srgbClr val="FF0000"/>
                      </a:solidFill>
                    </a:rPr>
                    <a:t>Recent independent work </a:t>
                  </a:r>
                  <a:r>
                    <a:rPr lang="en-US" sz="2600" dirty="0" smtClean="0">
                      <a:solidFill>
                        <a:srgbClr val="FF00FF"/>
                      </a:solidFill>
                    </a:rPr>
                    <a:t>[Rao, </a:t>
                  </a:r>
                  <a:r>
                    <a:rPr lang="en-US" sz="2600" dirty="0" err="1" smtClean="0">
                      <a:solidFill>
                        <a:srgbClr val="FF00FF"/>
                      </a:solidFill>
                    </a:rPr>
                    <a:t>Ramamoorthy</a:t>
                  </a:r>
                  <a:r>
                    <a:rPr lang="en-US" sz="2600" dirty="0" smtClean="0">
                      <a:solidFill>
                        <a:srgbClr val="FF00FF"/>
                      </a:solidFill>
                    </a:rPr>
                    <a:t> 17]: </a:t>
                  </a:r>
                </a:p>
                <a:p>
                  <a:pPr marL="457200" indent="-457200">
                    <a:buFont typeface="Arial" charset="0"/>
                    <a:buChar char="•"/>
                  </a:pPr>
                  <a:r>
                    <a:rPr lang="en-US" sz="2600" dirty="0" smtClean="0"/>
                    <a:t>Either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𝑞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l-GR" sz="26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Ω</m:t>
                      </m:r>
                      <m:d>
                        <m:dPr>
                          <m:ctrlPr>
                            <a:rPr lang="is-IS" sz="26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bg-BG" sz="26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6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6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𝑚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26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600" b="0" i="0" smtClean="0">
                                          <a:solidFill>
                                            <a:srgbClr val="0070C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𝑚</m:t>
                                      </m:r>
                                      <m: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+</m:t>
                                      </m:r>
                                      <m:func>
                                        <m:funcPr>
                                          <m:ctrlPr>
                                            <a:rPr lang="en-US" sz="26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600" b="0" i="0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sz="26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𝑤</m:t>
                                          </m:r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den>
                          </m:f>
                        </m:e>
                      </m:d>
                    </m:oMath>
                  </a14:m>
                  <a:r>
                    <a:rPr lang="en-US" sz="2600" dirty="0" smtClean="0">
                      <a:solidFill>
                        <a:srgbClr val="FF00FF"/>
                      </a:solidFill>
                    </a:rPr>
                    <a:t>  </a:t>
                  </a:r>
                  <a:r>
                    <a:rPr lang="en-US" sz="2600" dirty="0" smtClean="0"/>
                    <a:t>or</a:t>
                  </a:r>
                  <a:r>
                    <a:rPr lang="en-US" sz="2600" dirty="0" smtClean="0">
                      <a:solidFill>
                        <a:srgbClr val="FF00FF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𝑢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l-GR" sz="26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Ω</m:t>
                      </m:r>
                      <m:d>
                        <m:dPr>
                          <m:ctrlPr>
                            <a:rPr lang="is-IS" sz="26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bg-BG" sz="26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6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6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𝑞</m:t>
                                  </m:r>
                                </m:sub>
                                <m:sup/>
                              </m:sSubSup>
                              <m:sSup>
                                <m:sSupPr>
                                  <m:ctrlPr>
                                    <a:rPr lang="bg-BG" sz="26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6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1/2</m:t>
                                  </m:r>
                                  <m:sSubSup>
                                    <m:sSubSupPr>
                                      <m:ctrlP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(1+</m:t>
                                      </m:r>
                                      <m: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charset="0"/>
                                        </a:rPr>
                                        <m:t>𝑞</m:t>
                                      </m:r>
                                    </m:sub>
                                    <m:sup/>
                                  </m:sSubSup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)</m:t>
                                  </m:r>
                                </m:sup>
                              </m:sSup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log</m:t>
                              </m:r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⁡(</m:t>
                              </m:r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</m:t>
                              </m:r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a14:m>
                  <a:endParaRPr lang="en-US" sz="2600" dirty="0" smtClean="0">
                    <a:solidFill>
                      <a:srgbClr val="FF00FF"/>
                    </a:solidFill>
                  </a:endParaRPr>
                </a:p>
                <a:p>
                  <a:pPr marL="457200" indent="-457200">
                    <a:buFont typeface="Arial" charset="0"/>
                    <a:buChar char="•"/>
                  </a:pPr>
                  <a:r>
                    <a:rPr lang="en-US" sz="2600" dirty="0" smtClean="0"/>
                    <a:t>Only requires non-adaptive queries</a:t>
                  </a:r>
                  <a:endParaRPr lang="en-US" sz="2600" dirty="0"/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4326305"/>
                  <a:ext cx="8143576" cy="166058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348" t="-3309" b="-84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Rounded Rectangle 8"/>
          <p:cNvSpPr/>
          <p:nvPr/>
        </p:nvSpPr>
        <p:spPr>
          <a:xfrm>
            <a:off x="662917" y="2963863"/>
            <a:ext cx="9203267" cy="1227505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4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5533" y="198679"/>
            <a:ext cx="11777133" cy="2070389"/>
            <a:chOff x="194733" y="520412"/>
            <a:chExt cx="11777133" cy="2070389"/>
          </a:xfrm>
        </p:grpSpPr>
        <p:sp>
          <p:nvSpPr>
            <p:cNvPr id="4" name="Rounded Rectangle 3"/>
            <p:cNvSpPr/>
            <p:nvPr/>
          </p:nvSpPr>
          <p:spPr>
            <a:xfrm>
              <a:off x="194733" y="520413"/>
              <a:ext cx="11777133" cy="2070388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72534" y="520412"/>
                  <a:ext cx="11599332" cy="19055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dirty="0" smtClean="0">
                      <a:solidFill>
                        <a:schemeClr val="bg1"/>
                      </a:solidFill>
                    </a:rPr>
                    <a:t>Theorem:  </a:t>
                  </a:r>
                  <a:r>
                    <a:rPr lang="en-US" sz="2600" dirty="0" smtClean="0">
                      <a:solidFill>
                        <a:schemeClr val="bg1"/>
                      </a:solidFill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𝛼</m:t>
                      </m:r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26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min</m:t>
                      </m:r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{</m:t>
                      </m:r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𝑛</m:t>
                      </m:r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, </m:t>
                      </m:r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𝑤</m:t>
                      </m:r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/2}</m:t>
                      </m:r>
                    </m:oMath>
                  </a14:m>
                  <a:r>
                    <a:rPr lang="en-US" sz="2600" dirty="0" smtClean="0">
                      <a:solidFill>
                        <a:schemeClr val="bg1"/>
                      </a:solidFill>
                    </a:rPr>
                    <a:t>.  Then, any non-adaptive data structure solving dynamic predecessor with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00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600" b="0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  <m:sub>
                          <m:r>
                            <a:rPr lang="en-US" sz="2600" b="0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𝑢</m:t>
                          </m:r>
                        </m:sub>
                      </m:sSub>
                      <m:r>
                        <a:rPr lang="en-US" sz="2600" i="1" dirty="0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 = </m:t>
                      </m:r>
                      <m:r>
                        <a:rPr lang="en-US" sz="2600" i="1" dirty="0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𝑂</m:t>
                      </m:r>
                      <m:r>
                        <a:rPr lang="en-US" sz="2600" i="1" dirty="0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(</m:t>
                      </m:r>
                      <m:func>
                        <m:funcPr>
                          <m:ctrlPr>
                            <a:rPr lang="en-US" sz="2600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 i="0" dirty="0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r>
                            <a:rPr lang="en-US" sz="2600" b="0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𝑚</m:t>
                          </m:r>
                        </m:e>
                      </m:func>
                      <m:r>
                        <a:rPr lang="en-US" sz="2600" i="1" dirty="0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)</m:t>
                      </m:r>
                    </m:oMath>
                  </a14:m>
                  <a:r>
                    <a:rPr lang="en-US" sz="2600" dirty="0" smtClean="0">
                      <a:solidFill>
                        <a:srgbClr val="00B050"/>
                      </a:solidFill>
                    </a:rPr>
                    <a:t> </a:t>
                  </a:r>
                  <a:r>
                    <a:rPr lang="en-US" sz="2600" dirty="0" smtClean="0">
                      <a:solidFill>
                        <a:schemeClr val="bg1"/>
                      </a:solidFill>
                    </a:rPr>
                    <a:t>must have </a:t>
                  </a:r>
                </a:p>
                <a:p>
                  <a:endParaRPr lang="en-US" dirty="0"/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solidFill>
                                <a:srgbClr val="FF66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FF6600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FF6600"/>
                              </a:solidFill>
                              <a:latin typeface="Cambria Math" charset="0"/>
                            </a:rPr>
                            <m:t>𝑞</m:t>
                          </m:r>
                        </m:sub>
                      </m:sSub>
                      <m:r>
                        <a:rPr lang="en-US" sz="3000" i="1" smtClean="0">
                          <a:solidFill>
                            <a:srgbClr val="FF66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≥</m:t>
                      </m:r>
                      <m:f>
                        <m:fPr>
                          <m:ctrlPr>
                            <a:rPr lang="bg-BG" sz="3000" i="1" smtClean="0">
                              <a:solidFill>
                                <a:srgbClr val="FF66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rgbClr val="FF66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  <m:func>
                            <m:funcPr>
                              <m:ctrlPr>
                                <a:rPr lang="en-US" sz="3000" b="0" i="1" smtClean="0">
                                  <a:solidFill>
                                    <a:srgbClr val="FF66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000" b="0" i="0" smtClean="0">
                                  <a:solidFill>
                                    <a:srgbClr val="FF66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3000" b="0" i="1" smtClean="0">
                                  <a:solidFill>
                                    <a:srgbClr val="FF66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</m:t>
                              </m:r>
                            </m:e>
                          </m:func>
                        </m:num>
                        <m:den>
                          <m:r>
                            <a:rPr lang="en-US" sz="3000" b="0" i="1" smtClean="0">
                              <a:solidFill>
                                <a:srgbClr val="FF66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  <m:r>
                            <a:rPr lang="en-US" sz="3000" b="0" i="1" smtClean="0">
                              <a:solidFill>
                                <a:srgbClr val="FF66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𝑤</m:t>
                          </m:r>
                          <m:func>
                            <m:funcPr>
                              <m:ctrlPr>
                                <a:rPr lang="en-US" sz="3000" b="0" i="1" smtClean="0">
                                  <a:solidFill>
                                    <a:srgbClr val="FF66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000" b="0" i="0" smtClean="0">
                                  <a:solidFill>
                                    <a:srgbClr val="FF66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is-IS" sz="3000" b="0" i="1" smtClean="0">
                                      <a:solidFill>
                                        <a:srgbClr val="FF66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b="0" i="1" smtClean="0">
                                      <a:solidFill>
                                        <a:srgbClr val="FF66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𝑤</m:t>
                                  </m:r>
                                  <m:r>
                                    <a:rPr lang="en-US" sz="3000" b="0" i="1" smtClean="0">
                                      <a:solidFill>
                                        <a:srgbClr val="FF66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sz="3000" b="0" i="1" smtClean="0">
                                          <a:solidFill>
                                            <a:srgbClr val="FF66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b="0" i="1" smtClean="0">
                                          <a:solidFill>
                                            <a:srgbClr val="FF66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3000" b="0" i="1" smtClean="0">
                                          <a:solidFill>
                                            <a:srgbClr val="FF66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den>
                      </m:f>
                    </m:oMath>
                  </a14:m>
                  <a:r>
                    <a:rPr lang="en-US" sz="3000" dirty="0" smtClean="0">
                      <a:solidFill>
                        <a:srgbClr val="FF6600"/>
                      </a:solidFill>
                    </a:rPr>
                    <a:t> </a:t>
                  </a:r>
                  <a:endParaRPr lang="en-US" sz="3000" dirty="0">
                    <a:solidFill>
                      <a:srgbClr val="FF6600"/>
                    </a:solidFill>
                  </a:endParaRPr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534" y="520412"/>
                  <a:ext cx="11599332" cy="190552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946" t="-28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147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5533" y="198679"/>
            <a:ext cx="11777133" cy="2070389"/>
            <a:chOff x="194733" y="520412"/>
            <a:chExt cx="11777133" cy="2070389"/>
          </a:xfrm>
        </p:grpSpPr>
        <p:sp>
          <p:nvSpPr>
            <p:cNvPr id="4" name="Rounded Rectangle 3"/>
            <p:cNvSpPr/>
            <p:nvPr/>
          </p:nvSpPr>
          <p:spPr>
            <a:xfrm>
              <a:off x="194733" y="520413"/>
              <a:ext cx="11777133" cy="2070388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72534" y="520412"/>
                  <a:ext cx="11599332" cy="19055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dirty="0" smtClean="0">
                      <a:solidFill>
                        <a:schemeClr val="bg1"/>
                      </a:solidFill>
                    </a:rPr>
                    <a:t>Theorem:  </a:t>
                  </a:r>
                  <a:r>
                    <a:rPr lang="en-US" sz="2600" dirty="0" smtClean="0">
                      <a:solidFill>
                        <a:schemeClr val="bg1"/>
                      </a:solidFill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𝛼</m:t>
                      </m:r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26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min</m:t>
                      </m:r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{</m:t>
                      </m:r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𝑛</m:t>
                      </m:r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, </m:t>
                      </m:r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𝑤</m:t>
                      </m:r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/2}</m:t>
                      </m:r>
                    </m:oMath>
                  </a14:m>
                  <a:r>
                    <a:rPr lang="en-US" sz="2600" dirty="0" smtClean="0">
                      <a:solidFill>
                        <a:schemeClr val="bg1"/>
                      </a:solidFill>
                    </a:rPr>
                    <a:t>.  Then, any non-adaptive data structure solving dynamic predecessor with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00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600" b="0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  <m:sub>
                          <m:r>
                            <a:rPr lang="en-US" sz="2600" b="0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𝑢</m:t>
                          </m:r>
                        </m:sub>
                      </m:sSub>
                      <m:r>
                        <a:rPr lang="en-US" sz="2600" i="1" dirty="0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 = </m:t>
                      </m:r>
                      <m:r>
                        <a:rPr lang="en-US" sz="2600" i="1" dirty="0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𝑂</m:t>
                      </m:r>
                      <m:r>
                        <a:rPr lang="en-US" sz="2600" i="1" dirty="0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(</m:t>
                      </m:r>
                      <m:func>
                        <m:funcPr>
                          <m:ctrlPr>
                            <a:rPr lang="en-US" sz="2600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 i="0" dirty="0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r>
                            <a:rPr lang="en-US" sz="2600" b="0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𝑚</m:t>
                          </m:r>
                        </m:e>
                      </m:func>
                      <m:r>
                        <a:rPr lang="en-US" sz="2600" i="1" dirty="0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)</m:t>
                      </m:r>
                    </m:oMath>
                  </a14:m>
                  <a:r>
                    <a:rPr lang="en-US" sz="2600" dirty="0" smtClean="0">
                      <a:solidFill>
                        <a:srgbClr val="00B050"/>
                      </a:solidFill>
                    </a:rPr>
                    <a:t> </a:t>
                  </a:r>
                  <a:r>
                    <a:rPr lang="en-US" sz="2600" dirty="0" smtClean="0">
                      <a:solidFill>
                        <a:schemeClr val="bg1"/>
                      </a:solidFill>
                    </a:rPr>
                    <a:t>must have </a:t>
                  </a:r>
                </a:p>
                <a:p>
                  <a:endParaRPr lang="en-US" dirty="0"/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solidFill>
                                <a:srgbClr val="FF66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FF6600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FF6600"/>
                              </a:solidFill>
                              <a:latin typeface="Cambria Math" charset="0"/>
                            </a:rPr>
                            <m:t>𝑞</m:t>
                          </m:r>
                        </m:sub>
                      </m:sSub>
                      <m:r>
                        <a:rPr lang="en-US" sz="3000" i="1" smtClean="0">
                          <a:solidFill>
                            <a:srgbClr val="FF66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≥</m:t>
                      </m:r>
                      <m:f>
                        <m:fPr>
                          <m:ctrlPr>
                            <a:rPr lang="bg-BG" sz="3000" i="1" smtClean="0">
                              <a:solidFill>
                                <a:srgbClr val="FF66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rgbClr val="FF66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  <m:func>
                            <m:funcPr>
                              <m:ctrlPr>
                                <a:rPr lang="en-US" sz="3000" b="0" i="1" smtClean="0">
                                  <a:solidFill>
                                    <a:srgbClr val="FF66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000" b="0" i="0" smtClean="0">
                                  <a:solidFill>
                                    <a:srgbClr val="FF66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3000" b="0" i="1" smtClean="0">
                                  <a:solidFill>
                                    <a:srgbClr val="FF66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</m:t>
                              </m:r>
                            </m:e>
                          </m:func>
                        </m:num>
                        <m:den>
                          <m:r>
                            <a:rPr lang="en-US" sz="3000" b="0" i="1" smtClean="0">
                              <a:solidFill>
                                <a:srgbClr val="FF66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  <m:r>
                            <a:rPr lang="en-US" sz="3000" b="0" i="1" smtClean="0">
                              <a:solidFill>
                                <a:srgbClr val="FF66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𝑤</m:t>
                          </m:r>
                          <m:func>
                            <m:funcPr>
                              <m:ctrlPr>
                                <a:rPr lang="en-US" sz="3000" b="0" i="1" smtClean="0">
                                  <a:solidFill>
                                    <a:srgbClr val="FF66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000" b="0" i="0" smtClean="0">
                                  <a:solidFill>
                                    <a:srgbClr val="FF66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is-IS" sz="3000" b="0" i="1" smtClean="0">
                                      <a:solidFill>
                                        <a:srgbClr val="FF66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b="0" i="1" smtClean="0">
                                      <a:solidFill>
                                        <a:srgbClr val="FF66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𝑤</m:t>
                                  </m:r>
                                  <m:r>
                                    <a:rPr lang="en-US" sz="3000" b="0" i="1" smtClean="0">
                                      <a:solidFill>
                                        <a:srgbClr val="FF66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sz="3000" b="0" i="1" smtClean="0">
                                          <a:solidFill>
                                            <a:srgbClr val="FF66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b="0" i="1" smtClean="0">
                                          <a:solidFill>
                                            <a:srgbClr val="FF66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3000" b="0" i="1" smtClean="0">
                                          <a:solidFill>
                                            <a:srgbClr val="FF66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den>
                      </m:f>
                    </m:oMath>
                  </a14:m>
                  <a:r>
                    <a:rPr lang="en-US" sz="3000" dirty="0" smtClean="0">
                      <a:solidFill>
                        <a:srgbClr val="FF6600"/>
                      </a:solidFill>
                    </a:rPr>
                    <a:t> </a:t>
                  </a:r>
                  <a:endParaRPr lang="en-US" sz="3000" dirty="0">
                    <a:solidFill>
                      <a:srgbClr val="FF6600"/>
                    </a:solidFill>
                  </a:endParaRPr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534" y="520412"/>
                  <a:ext cx="11599332" cy="190552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946" t="-28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/>
          <p:cNvSpPr txBox="1"/>
          <p:nvPr/>
        </p:nvSpPr>
        <p:spPr>
          <a:xfrm>
            <a:off x="423335" y="2692398"/>
            <a:ext cx="8805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Idea:</a:t>
            </a:r>
            <a:endParaRPr lang="en-US" sz="2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3999" y="2692398"/>
            <a:ext cx="75014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grow set of cells </a:t>
            </a:r>
            <a:r>
              <a:rPr lang="en-US" sz="2600" b="1" dirty="0" smtClean="0">
                <a:solidFill>
                  <a:srgbClr val="008000"/>
                </a:solidFill>
              </a:rPr>
              <a:t>C</a:t>
            </a:r>
            <a:r>
              <a:rPr lang="en-US" sz="2600" dirty="0" smtClean="0"/>
              <a:t>, maintain query set </a:t>
            </a:r>
            <a:r>
              <a:rPr lang="en-US" sz="2600" b="1" dirty="0" smtClean="0">
                <a:solidFill>
                  <a:srgbClr val="008000"/>
                </a:solidFill>
              </a:rPr>
              <a:t>A</a:t>
            </a:r>
            <a:r>
              <a:rPr lang="en-US" sz="2600" dirty="0" smtClean="0"/>
              <a:t> such  that each query in </a:t>
            </a:r>
            <a:r>
              <a:rPr lang="en-US" sz="2600" b="1" dirty="0" smtClean="0">
                <a:solidFill>
                  <a:srgbClr val="008000"/>
                </a:solidFill>
              </a:rPr>
              <a:t>A</a:t>
            </a:r>
            <a:r>
              <a:rPr lang="en-US" sz="2600" dirty="0" smtClean="0"/>
              <a:t> probes every cell in </a:t>
            </a:r>
            <a:r>
              <a:rPr lang="en-US" sz="2600" b="1" dirty="0" smtClean="0">
                <a:solidFill>
                  <a:srgbClr val="008000"/>
                </a:solidFill>
              </a:rPr>
              <a:t>C</a:t>
            </a:r>
            <a:endParaRPr lang="en-US" sz="2600" b="1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334" y="3859422"/>
            <a:ext cx="11006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/>
              <a:t>Setup:</a:t>
            </a:r>
            <a:endParaRPr lang="en-US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3999" y="3859422"/>
            <a:ext cx="92794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1"/>
              </a:buClr>
              <a:buFont typeface="Arial" charset="0"/>
              <a:buChar char="•"/>
            </a:pPr>
            <a:r>
              <a:rPr lang="en-US" sz="2600" dirty="0" smtClean="0"/>
              <a:t>Predecessor w/wraparound:  </a:t>
            </a:r>
            <a:r>
              <a:rPr lang="en-US" sz="2600" b="1" dirty="0" err="1" smtClean="0">
                <a:solidFill>
                  <a:srgbClr val="008000"/>
                </a:solidFill>
              </a:rPr>
              <a:t>Pred</a:t>
            </a:r>
            <a:r>
              <a:rPr lang="en-US" sz="2600" b="1" dirty="0" smtClean="0">
                <a:solidFill>
                  <a:srgbClr val="008000"/>
                </a:solidFill>
              </a:rPr>
              <a:t>*(</a:t>
            </a:r>
            <a:r>
              <a:rPr lang="en-US" sz="2600" b="1" dirty="0" err="1" smtClean="0">
                <a:solidFill>
                  <a:srgbClr val="008000"/>
                </a:solidFill>
              </a:rPr>
              <a:t>i</a:t>
            </a:r>
            <a:r>
              <a:rPr lang="en-US" sz="2600" b="1" dirty="0" smtClean="0">
                <a:solidFill>
                  <a:srgbClr val="008000"/>
                </a:solidFill>
              </a:rPr>
              <a:t>) = min(</a:t>
            </a:r>
            <a:r>
              <a:rPr lang="en-US" sz="2600" b="1" dirty="0" err="1" smtClean="0">
                <a:solidFill>
                  <a:srgbClr val="008000"/>
                </a:solidFill>
              </a:rPr>
              <a:t>Pred</a:t>
            </a:r>
            <a:r>
              <a:rPr lang="en-US" sz="2600" b="1" dirty="0" smtClean="0">
                <a:solidFill>
                  <a:srgbClr val="008000"/>
                </a:solidFill>
              </a:rPr>
              <a:t>(</a:t>
            </a:r>
            <a:r>
              <a:rPr lang="en-US" sz="2600" b="1" dirty="0" err="1" smtClean="0">
                <a:solidFill>
                  <a:srgbClr val="008000"/>
                </a:solidFill>
              </a:rPr>
              <a:t>i</a:t>
            </a:r>
            <a:r>
              <a:rPr lang="en-US" sz="2600" b="1" dirty="0" smtClean="0">
                <a:solidFill>
                  <a:srgbClr val="008000"/>
                </a:solidFill>
              </a:rPr>
              <a:t>), </a:t>
            </a:r>
            <a:r>
              <a:rPr lang="en-US" sz="2600" b="1" dirty="0" err="1" smtClean="0">
                <a:solidFill>
                  <a:srgbClr val="008000"/>
                </a:solidFill>
              </a:rPr>
              <a:t>Pred</a:t>
            </a:r>
            <a:r>
              <a:rPr lang="en-US" sz="2600" b="1" dirty="0" smtClean="0">
                <a:solidFill>
                  <a:srgbClr val="008000"/>
                </a:solidFill>
              </a:rPr>
              <a:t>(m))</a:t>
            </a:r>
          </a:p>
          <a:p>
            <a:pPr marL="457200" indent="-457200">
              <a:buClr>
                <a:schemeClr val="tx1"/>
              </a:buClr>
              <a:buFont typeface="Arial" charset="0"/>
              <a:buChar char="•"/>
            </a:pPr>
            <a:r>
              <a:rPr lang="en-US" sz="2600" b="1" dirty="0" smtClean="0">
                <a:solidFill>
                  <a:srgbClr val="008000"/>
                </a:solidFill>
              </a:rPr>
              <a:t>Q</a:t>
            </a:r>
            <a:r>
              <a:rPr lang="en-US" sz="2600" b="1" baseline="-25000" dirty="0" smtClean="0">
                <a:solidFill>
                  <a:srgbClr val="008000"/>
                </a:solidFill>
              </a:rPr>
              <a:t>i</a:t>
            </a:r>
            <a:r>
              <a:rPr lang="en-US" sz="2600" dirty="0" smtClean="0"/>
              <a:t>: cells probed by </a:t>
            </a:r>
            <a:r>
              <a:rPr lang="en-US" sz="2600" b="1" dirty="0" err="1" smtClean="0">
                <a:solidFill>
                  <a:srgbClr val="008000"/>
                </a:solidFill>
              </a:rPr>
              <a:t>Pred</a:t>
            </a:r>
            <a:r>
              <a:rPr lang="en-US" sz="2600" b="1" dirty="0" smtClean="0">
                <a:solidFill>
                  <a:srgbClr val="008000"/>
                </a:solidFill>
              </a:rPr>
              <a:t>(</a:t>
            </a:r>
            <a:r>
              <a:rPr lang="en-US" sz="2600" b="1" dirty="0" err="1" smtClean="0">
                <a:solidFill>
                  <a:srgbClr val="008000"/>
                </a:solidFill>
              </a:rPr>
              <a:t>i</a:t>
            </a:r>
            <a:r>
              <a:rPr lang="en-US" sz="2600" b="1" dirty="0" smtClean="0">
                <a:solidFill>
                  <a:srgbClr val="008000"/>
                </a:solidFill>
              </a:rPr>
              <a:t>)</a:t>
            </a:r>
          </a:p>
          <a:p>
            <a:pPr marL="457200" indent="-457200">
              <a:buClr>
                <a:schemeClr val="tx1"/>
              </a:buClr>
              <a:buFont typeface="Arial" charset="0"/>
              <a:buChar char="•"/>
            </a:pPr>
            <a:r>
              <a:rPr lang="en-US" sz="2600" b="1" dirty="0" err="1" smtClean="0">
                <a:solidFill>
                  <a:srgbClr val="008000"/>
                </a:solidFill>
              </a:rPr>
              <a:t>U</a:t>
            </a:r>
            <a:r>
              <a:rPr lang="en-US" sz="2600" b="1" baseline="-25000" dirty="0" err="1" smtClean="0">
                <a:solidFill>
                  <a:srgbClr val="008000"/>
                </a:solidFill>
              </a:rPr>
              <a:t>j</a:t>
            </a:r>
            <a:r>
              <a:rPr lang="en-US" sz="2600" dirty="0" smtClean="0"/>
              <a:t>: cells probed by </a:t>
            </a:r>
            <a:r>
              <a:rPr lang="en-US" sz="2600" b="1" dirty="0" smtClean="0">
                <a:solidFill>
                  <a:srgbClr val="008000"/>
                </a:solidFill>
              </a:rPr>
              <a:t>Insert(j)</a:t>
            </a:r>
            <a:endParaRPr lang="en-US" sz="26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9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1978</Words>
  <Application>Microsoft Macintosh PowerPoint</Application>
  <PresentationFormat>Widescreen</PresentationFormat>
  <Paragraphs>190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Calibri Light</vt:lpstr>
      <vt:lpstr>Cambria Math</vt:lpstr>
      <vt:lpstr>Courier</vt:lpstr>
      <vt:lpstr>Wingdings</vt:lpstr>
      <vt:lpstr>Arial</vt:lpstr>
      <vt:lpstr>Office Theme</vt:lpstr>
      <vt:lpstr>Non-Adaptive Data Structure Bounds for Dynamic Predecessor Search</vt:lpstr>
      <vt:lpstr>Cell Probe Model [Yao81]</vt:lpstr>
      <vt:lpstr>Dynamic data structures</vt:lpstr>
      <vt:lpstr>Previous results/hard problems</vt:lpstr>
      <vt:lpstr>Non-Adaptive Data Structures</vt:lpstr>
      <vt:lpstr>Predecessor Search</vt:lpstr>
      <vt:lpstr>Our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Non-Adaptive Data Structure Bounds for Dynamic Predecessor Search</dc:title>
  <dc:creator>Joshua Brody</dc:creator>
  <cp:lastModifiedBy>Joshua Brody</cp:lastModifiedBy>
  <cp:revision>49</cp:revision>
  <dcterms:created xsi:type="dcterms:W3CDTF">2017-03-21T01:32:21Z</dcterms:created>
  <dcterms:modified xsi:type="dcterms:W3CDTF">2017-03-21T20:02:53Z</dcterms:modified>
</cp:coreProperties>
</file>