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268" r:id="rId5"/>
    <p:sldId id="276" r:id="rId6"/>
    <p:sldId id="277" r:id="rId7"/>
    <p:sldId id="264" r:id="rId8"/>
    <p:sldId id="263" r:id="rId9"/>
    <p:sldId id="259" r:id="rId10"/>
    <p:sldId id="265" r:id="rId11"/>
    <p:sldId id="278" r:id="rId12"/>
    <p:sldId id="279" r:id="rId13"/>
    <p:sldId id="260" r:id="rId14"/>
    <p:sldId id="267" r:id="rId15"/>
    <p:sldId id="284" r:id="rId16"/>
    <p:sldId id="275" r:id="rId17"/>
    <p:sldId id="269" r:id="rId18"/>
    <p:sldId id="270" r:id="rId19"/>
    <p:sldId id="273" r:id="rId20"/>
    <p:sldId id="274" r:id="rId21"/>
    <p:sldId id="285" r:id="rId22"/>
    <p:sldId id="286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6" autoAdjust="0"/>
  </p:normalViewPr>
  <p:slideViewPr>
    <p:cSldViewPr snapToGrid="0">
      <p:cViewPr varScale="1">
        <p:scale>
          <a:sx n="114" d="100"/>
          <a:sy n="114" d="100"/>
        </p:scale>
        <p:origin x="-128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BA01-C160-4256-8698-2FF3A8A3275E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6364-C02D-478E-89F2-02AF8ECAB2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585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AEDBE-7D7E-4F3C-9181-90F8CE58D53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8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405BF-D246-4B6C-A7DB-C45412A9E23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54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405BF-D246-4B6C-A7DB-C45412A9E23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4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4EF9C-C685-4FDC-A8CA-E8646220FC9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0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AEDBE-7D7E-4F3C-9181-90F8CE58D5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7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AEDBE-7D7E-4F3C-9181-90F8CE58D53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62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AEDBE-7D7E-4F3C-9181-90F8CE58D53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91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9FF8E-33F1-4E06-A4A9-BC0622F617D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80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9FF8E-33F1-4E06-A4A9-BC0622F617D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11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9FF8E-33F1-4E06-A4A9-BC0622F617D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40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405BF-D246-4B6C-A7DB-C45412A9E23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0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76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885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39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42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223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613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73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608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126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814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41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C09D-2D15-45FC-A9CA-624368675096}" type="datetimeFigureOut">
              <a:rPr lang="en-SG" smtClean="0"/>
              <a:t>17-04-04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A640-A547-48AC-8CCA-B1547937C2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01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32.jpe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7" Type="http://schemas.openxmlformats.org/officeDocument/2006/relationships/image" Target="../media/image32.jpe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9.wmf"/><Relationship Id="rId13" Type="http://schemas.openxmlformats.org/officeDocument/2006/relationships/image" Target="../media/image60.png"/><Relationship Id="rId14" Type="http://schemas.openxmlformats.org/officeDocument/2006/relationships/image" Target="../media/image10.jpeg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20" Type="http://schemas.openxmlformats.org/officeDocument/2006/relationships/image" Target="../media/image65.png"/><Relationship Id="rId10" Type="http://schemas.openxmlformats.org/officeDocument/2006/relationships/image" Target="../media/image20.png"/><Relationship Id="rId11" Type="http://schemas.openxmlformats.org/officeDocument/2006/relationships/image" Target="../media/image1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49.png"/><Relationship Id="rId15" Type="http://schemas.openxmlformats.org/officeDocument/2006/relationships/image" Target="../media/image59.wmf"/><Relationship Id="rId16" Type="http://schemas.openxmlformats.org/officeDocument/2006/relationships/image" Target="../media/image61.jpe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tags" Target="../tags/tag68.xml"/><Relationship Id="rId2" Type="http://schemas.openxmlformats.org/officeDocument/2006/relationships/tags" Target="../tags/tag69.xml"/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tags" Target="../tags/tag73.xml"/><Relationship Id="rId7" Type="http://schemas.openxmlformats.org/officeDocument/2006/relationships/tags" Target="../tags/tag74.xml"/><Relationship Id="rId8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20" Type="http://schemas.openxmlformats.org/officeDocument/2006/relationships/image" Target="../media/image70.png"/><Relationship Id="rId10" Type="http://schemas.openxmlformats.org/officeDocument/2006/relationships/image" Target="../media/image20.png"/><Relationship Id="rId11" Type="http://schemas.openxmlformats.org/officeDocument/2006/relationships/image" Target="../media/image1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49.png"/><Relationship Id="rId15" Type="http://schemas.openxmlformats.org/officeDocument/2006/relationships/image" Target="../media/image59.wmf"/><Relationship Id="rId16" Type="http://schemas.openxmlformats.org/officeDocument/2006/relationships/image" Target="../media/image66.jpe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tags" Target="../tags/tag80.xml"/><Relationship Id="rId7" Type="http://schemas.openxmlformats.org/officeDocument/2006/relationships/tags" Target="../tags/tag81.xml"/><Relationship Id="rId8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6" Type="http://schemas.openxmlformats.org/officeDocument/2006/relationships/image" Target="../media/image73.png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tags" Target="../tags/tag103.xml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30" Type="http://schemas.openxmlformats.org/officeDocument/2006/relationships/image" Target="../media/image82.png"/><Relationship Id="rId31" Type="http://schemas.openxmlformats.org/officeDocument/2006/relationships/image" Target="../media/image83.png"/><Relationship Id="rId32" Type="http://schemas.openxmlformats.org/officeDocument/2006/relationships/image" Target="../media/image84.png"/><Relationship Id="rId9" Type="http://schemas.openxmlformats.org/officeDocument/2006/relationships/tags" Target="../tags/tag92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Relationship Id="rId33" Type="http://schemas.openxmlformats.org/officeDocument/2006/relationships/image" Target="../media/image85.png"/><Relationship Id="rId34" Type="http://schemas.openxmlformats.org/officeDocument/2006/relationships/image" Target="../media/image86.png"/><Relationship Id="rId35" Type="http://schemas.openxmlformats.org/officeDocument/2006/relationships/image" Target="../media/image87.png"/><Relationship Id="rId36" Type="http://schemas.openxmlformats.org/officeDocument/2006/relationships/image" Target="../media/image88.png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tags" Target="../tags/tag95.xml"/><Relationship Id="rId13" Type="http://schemas.openxmlformats.org/officeDocument/2006/relationships/tags" Target="../tags/tag96.xml"/><Relationship Id="rId14" Type="http://schemas.openxmlformats.org/officeDocument/2006/relationships/tags" Target="../tags/tag97.xml"/><Relationship Id="rId15" Type="http://schemas.openxmlformats.org/officeDocument/2006/relationships/tags" Target="../tags/tag98.xml"/><Relationship Id="rId16" Type="http://schemas.openxmlformats.org/officeDocument/2006/relationships/tags" Target="../tags/tag99.xml"/><Relationship Id="rId17" Type="http://schemas.openxmlformats.org/officeDocument/2006/relationships/tags" Target="../tags/tag100.xml"/><Relationship Id="rId18" Type="http://schemas.openxmlformats.org/officeDocument/2006/relationships/tags" Target="../tags/tag101.xml"/><Relationship Id="rId19" Type="http://schemas.openxmlformats.org/officeDocument/2006/relationships/tags" Target="../tags/tag102.xml"/><Relationship Id="rId37" Type="http://schemas.openxmlformats.org/officeDocument/2006/relationships/image" Target="../media/image89.png"/><Relationship Id="rId38" Type="http://schemas.openxmlformats.org/officeDocument/2006/relationships/image" Target="../media/image90.png"/><Relationship Id="rId39" Type="http://schemas.openxmlformats.org/officeDocument/2006/relationships/image" Target="../media/image91.png"/><Relationship Id="rId40" Type="http://schemas.openxmlformats.org/officeDocument/2006/relationships/image" Target="../media/image92.png"/><Relationship Id="rId41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4" Type="http://schemas.openxmlformats.org/officeDocument/2006/relationships/tags" Target="../tags/tag117.xml"/><Relationship Id="rId15" Type="http://schemas.openxmlformats.org/officeDocument/2006/relationships/tags" Target="../tags/tag118.xml"/><Relationship Id="rId16" Type="http://schemas.openxmlformats.org/officeDocument/2006/relationships/tags" Target="../tags/tag119.xml"/><Relationship Id="rId17" Type="http://schemas.openxmlformats.org/officeDocument/2006/relationships/tags" Target="../tags/tag120.xml"/><Relationship Id="rId18" Type="http://schemas.openxmlformats.org/officeDocument/2006/relationships/tags" Target="../tags/tag121.xml"/><Relationship Id="rId19" Type="http://schemas.openxmlformats.org/officeDocument/2006/relationships/tags" Target="../tags/tag122.xml"/><Relationship Id="rId63" Type="http://schemas.openxmlformats.org/officeDocument/2006/relationships/image" Target="../media/image89.png"/><Relationship Id="rId64" Type="http://schemas.openxmlformats.org/officeDocument/2006/relationships/image" Target="../media/image118.emf"/><Relationship Id="rId65" Type="http://schemas.openxmlformats.org/officeDocument/2006/relationships/image" Target="../media/image119.png"/><Relationship Id="rId66" Type="http://schemas.openxmlformats.org/officeDocument/2006/relationships/image" Target="../media/image120.png"/><Relationship Id="rId67" Type="http://schemas.openxmlformats.org/officeDocument/2006/relationships/image" Target="../media/image121.png"/><Relationship Id="rId50" Type="http://schemas.openxmlformats.org/officeDocument/2006/relationships/image" Target="../media/image105.png"/><Relationship Id="rId51" Type="http://schemas.openxmlformats.org/officeDocument/2006/relationships/image" Target="../media/image106.png"/><Relationship Id="rId52" Type="http://schemas.openxmlformats.org/officeDocument/2006/relationships/image" Target="../media/image107.png"/><Relationship Id="rId53" Type="http://schemas.openxmlformats.org/officeDocument/2006/relationships/image" Target="../media/image108.png"/><Relationship Id="rId54" Type="http://schemas.openxmlformats.org/officeDocument/2006/relationships/image" Target="../media/image109.png"/><Relationship Id="rId55" Type="http://schemas.openxmlformats.org/officeDocument/2006/relationships/image" Target="../media/image110.png"/><Relationship Id="rId56" Type="http://schemas.openxmlformats.org/officeDocument/2006/relationships/image" Target="../media/image111.png"/><Relationship Id="rId57" Type="http://schemas.openxmlformats.org/officeDocument/2006/relationships/image" Target="../media/image112.png"/><Relationship Id="rId58" Type="http://schemas.openxmlformats.org/officeDocument/2006/relationships/image" Target="../media/image113.png"/><Relationship Id="rId59" Type="http://schemas.openxmlformats.org/officeDocument/2006/relationships/image" Target="../media/image114.png"/><Relationship Id="rId40" Type="http://schemas.openxmlformats.org/officeDocument/2006/relationships/image" Target="../media/image96.png"/><Relationship Id="rId41" Type="http://schemas.openxmlformats.org/officeDocument/2006/relationships/image" Target="../media/image97.png"/><Relationship Id="rId42" Type="http://schemas.openxmlformats.org/officeDocument/2006/relationships/image" Target="../media/image98.png"/><Relationship Id="rId43" Type="http://schemas.openxmlformats.org/officeDocument/2006/relationships/image" Target="../media/image99.png"/><Relationship Id="rId44" Type="http://schemas.openxmlformats.org/officeDocument/2006/relationships/image" Target="../media/image100.png"/><Relationship Id="rId45" Type="http://schemas.openxmlformats.org/officeDocument/2006/relationships/image" Target="../media/image77.png"/><Relationship Id="rId46" Type="http://schemas.openxmlformats.org/officeDocument/2006/relationships/image" Target="../media/image101.png"/><Relationship Id="rId47" Type="http://schemas.openxmlformats.org/officeDocument/2006/relationships/image" Target="../media/image102.png"/><Relationship Id="rId48" Type="http://schemas.openxmlformats.org/officeDocument/2006/relationships/image" Target="../media/image103.png"/><Relationship Id="rId49" Type="http://schemas.openxmlformats.org/officeDocument/2006/relationships/image" Target="../media/image104.png"/><Relationship Id="rId1" Type="http://schemas.openxmlformats.org/officeDocument/2006/relationships/tags" Target="../tags/tag104.xml"/><Relationship Id="rId2" Type="http://schemas.openxmlformats.org/officeDocument/2006/relationships/tags" Target="../tags/tag105.xml"/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tags" Target="../tags/tag108.xml"/><Relationship Id="rId6" Type="http://schemas.openxmlformats.org/officeDocument/2006/relationships/tags" Target="../tags/tag109.xml"/><Relationship Id="rId7" Type="http://schemas.openxmlformats.org/officeDocument/2006/relationships/tags" Target="../tags/tag110.xml"/><Relationship Id="rId8" Type="http://schemas.openxmlformats.org/officeDocument/2006/relationships/tags" Target="../tags/tag111.xml"/><Relationship Id="rId9" Type="http://schemas.openxmlformats.org/officeDocument/2006/relationships/tags" Target="../tags/tag112.xml"/><Relationship Id="rId30" Type="http://schemas.openxmlformats.org/officeDocument/2006/relationships/tags" Target="../tags/tag133.xml"/><Relationship Id="rId31" Type="http://schemas.openxmlformats.org/officeDocument/2006/relationships/tags" Target="../tags/tag134.xml"/><Relationship Id="rId32" Type="http://schemas.openxmlformats.org/officeDocument/2006/relationships/tags" Target="../tags/tag135.xml"/><Relationship Id="rId33" Type="http://schemas.openxmlformats.org/officeDocument/2006/relationships/tags" Target="../tags/tag136.xml"/><Relationship Id="rId34" Type="http://schemas.openxmlformats.org/officeDocument/2006/relationships/tags" Target="../tags/tag137.xml"/><Relationship Id="rId35" Type="http://schemas.openxmlformats.org/officeDocument/2006/relationships/tags" Target="../tags/tag138.xml"/><Relationship Id="rId36" Type="http://schemas.openxmlformats.org/officeDocument/2006/relationships/tags" Target="../tags/tag139.xml"/><Relationship Id="rId37" Type="http://schemas.openxmlformats.org/officeDocument/2006/relationships/slideLayout" Target="../slideLayouts/slideLayout2.xml"/><Relationship Id="rId38" Type="http://schemas.openxmlformats.org/officeDocument/2006/relationships/image" Target="../media/image94.png"/><Relationship Id="rId39" Type="http://schemas.openxmlformats.org/officeDocument/2006/relationships/image" Target="../media/image95.png"/><Relationship Id="rId20" Type="http://schemas.openxmlformats.org/officeDocument/2006/relationships/tags" Target="../tags/tag123.xml"/><Relationship Id="rId21" Type="http://schemas.openxmlformats.org/officeDocument/2006/relationships/tags" Target="../tags/tag124.xml"/><Relationship Id="rId22" Type="http://schemas.openxmlformats.org/officeDocument/2006/relationships/tags" Target="../tags/tag125.xml"/><Relationship Id="rId23" Type="http://schemas.openxmlformats.org/officeDocument/2006/relationships/tags" Target="../tags/tag126.xml"/><Relationship Id="rId24" Type="http://schemas.openxmlformats.org/officeDocument/2006/relationships/tags" Target="../tags/tag127.xml"/><Relationship Id="rId25" Type="http://schemas.openxmlformats.org/officeDocument/2006/relationships/tags" Target="../tags/tag128.xml"/><Relationship Id="rId26" Type="http://schemas.openxmlformats.org/officeDocument/2006/relationships/tags" Target="../tags/tag129.xml"/><Relationship Id="rId27" Type="http://schemas.openxmlformats.org/officeDocument/2006/relationships/tags" Target="../tags/tag130.xml"/><Relationship Id="rId28" Type="http://schemas.openxmlformats.org/officeDocument/2006/relationships/tags" Target="../tags/tag131.xml"/><Relationship Id="rId29" Type="http://schemas.openxmlformats.org/officeDocument/2006/relationships/tags" Target="../tags/tag132.xml"/><Relationship Id="rId60" Type="http://schemas.openxmlformats.org/officeDocument/2006/relationships/image" Target="../media/image115.png"/><Relationship Id="rId61" Type="http://schemas.openxmlformats.org/officeDocument/2006/relationships/image" Target="../media/image116.png"/><Relationship Id="rId62" Type="http://schemas.openxmlformats.org/officeDocument/2006/relationships/image" Target="../media/image117.png"/><Relationship Id="rId10" Type="http://schemas.openxmlformats.org/officeDocument/2006/relationships/tags" Target="../tags/tag113.xml"/><Relationship Id="rId11" Type="http://schemas.openxmlformats.org/officeDocument/2006/relationships/tags" Target="../tags/tag114.xml"/><Relationship Id="rId12" Type="http://schemas.openxmlformats.org/officeDocument/2006/relationships/tags" Target="../tags/tag11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emf"/><Relationship Id="rId26" Type="http://schemas.openxmlformats.org/officeDocument/2006/relationships/image" Target="../media/image89.png"/><Relationship Id="rId10" Type="http://schemas.openxmlformats.org/officeDocument/2006/relationships/tags" Target="../tags/tag149.xml"/><Relationship Id="rId11" Type="http://schemas.openxmlformats.org/officeDocument/2006/relationships/tags" Target="../tags/tag150.xml"/><Relationship Id="rId12" Type="http://schemas.openxmlformats.org/officeDocument/2006/relationships/tags" Target="../tags/tag151.xml"/><Relationship Id="rId13" Type="http://schemas.openxmlformats.org/officeDocument/2006/relationships/tags" Target="../tags/tag152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1" Type="http://schemas.openxmlformats.org/officeDocument/2006/relationships/tags" Target="../tags/tag140.xml"/><Relationship Id="rId2" Type="http://schemas.openxmlformats.org/officeDocument/2006/relationships/tags" Target="../tags/tag141.xml"/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tags" Target="../tags/tag144.xml"/><Relationship Id="rId6" Type="http://schemas.openxmlformats.org/officeDocument/2006/relationships/tags" Target="../tags/tag145.xml"/><Relationship Id="rId7" Type="http://schemas.openxmlformats.org/officeDocument/2006/relationships/tags" Target="../tags/tag146.xml"/><Relationship Id="rId8" Type="http://schemas.openxmlformats.org/officeDocument/2006/relationships/tags" Target="../tags/tag14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jpeg"/><Relationship Id="rId23" Type="http://schemas.openxmlformats.org/officeDocument/2006/relationships/image" Target="../media/image11.png"/><Relationship Id="rId24" Type="http://schemas.openxmlformats.org/officeDocument/2006/relationships/image" Target="../media/image12.jpeg"/><Relationship Id="rId25" Type="http://schemas.openxmlformats.org/officeDocument/2006/relationships/image" Target="../media/image13.gif"/><Relationship Id="rId26" Type="http://schemas.openxmlformats.org/officeDocument/2006/relationships/image" Target="../media/image14.png"/><Relationship Id="rId10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5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7" Type="http://schemas.openxmlformats.org/officeDocument/2006/relationships/image" Target="../media/image1.png"/><Relationship Id="rId8" Type="http://schemas.openxmlformats.org/officeDocument/2006/relationships/image" Target="../media/image22.jpe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58.png"/><Relationship Id="rId1" Type="http://schemas.openxmlformats.org/officeDocument/2006/relationships/tags" Target="../tags/tag154.xml"/><Relationship Id="rId2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7" Type="http://schemas.openxmlformats.org/officeDocument/2006/relationships/image" Target="../media/image1.png"/><Relationship Id="rId8" Type="http://schemas.openxmlformats.org/officeDocument/2006/relationships/image" Target="../media/image22.jpeg"/><Relationship Id="rId9" Type="http://schemas.openxmlformats.org/officeDocument/2006/relationships/image" Target="../media/image137.png"/><Relationship Id="rId10" Type="http://schemas.openxmlformats.org/officeDocument/2006/relationships/image" Target="../media/image136.png"/><Relationship Id="rId11" Type="http://schemas.openxmlformats.org/officeDocument/2006/relationships/image" Target="../media/image58.png"/><Relationship Id="rId1" Type="http://schemas.openxmlformats.org/officeDocument/2006/relationships/tags" Target="../tags/tag158.xml"/><Relationship Id="rId2" Type="http://schemas.openxmlformats.org/officeDocument/2006/relationships/tags" Target="../tags/tag1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6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.png"/><Relationship Id="rId13" Type="http://schemas.openxmlformats.org/officeDocument/2006/relationships/image" Target="../media/image10.jpe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2.png"/><Relationship Id="rId13" Type="http://schemas.openxmlformats.org/officeDocument/2006/relationships/image" Target="../media/image1.png"/><Relationship Id="rId14" Type="http://schemas.openxmlformats.org/officeDocument/2006/relationships/image" Target="../media/image22.jpe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.xml"/><Relationship Id="rId8" Type="http://schemas.openxmlformats.org/officeDocument/2006/relationships/image" Target="../media/image21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.png"/><Relationship Id="rId14" Type="http://schemas.openxmlformats.org/officeDocument/2006/relationships/image" Target="../media/image22.jpe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.png"/><Relationship Id="rId14" Type="http://schemas.openxmlformats.org/officeDocument/2006/relationships/image" Target="../media/image22.jpeg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Relationship Id="rId8" Type="http://schemas.openxmlformats.org/officeDocument/2006/relationships/image" Target="../media/image28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10" Type="http://schemas.openxmlformats.org/officeDocument/2006/relationships/notesSlide" Target="../notesSlides/notesSlide6.xml"/><Relationship Id="rId11" Type="http://schemas.openxmlformats.org/officeDocument/2006/relationships/image" Target="../media/image1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jpeg"/><Relationship Id="rId16" Type="http://schemas.openxmlformats.org/officeDocument/2006/relationships/image" Target="../media/image33.jpeg"/><Relationship Id="rId17" Type="http://schemas.openxmlformats.org/officeDocument/2006/relationships/image" Target="../media/image34.png"/><Relationship Id="rId18" Type="http://schemas.openxmlformats.org/officeDocument/2006/relationships/image" Target="../media/image35.jpeg"/><Relationship Id="rId19" Type="http://schemas.openxmlformats.org/officeDocument/2006/relationships/image" Target="../media/image13.gif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20" Type="http://schemas.openxmlformats.org/officeDocument/2006/relationships/image" Target="../media/image13.gif"/><Relationship Id="rId21" Type="http://schemas.openxmlformats.org/officeDocument/2006/relationships/image" Target="../media/image40.png"/><Relationship Id="rId22" Type="http://schemas.openxmlformats.org/officeDocument/2006/relationships/image" Target="../media/image41.jpe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jpeg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png"/><Relationship Id="rId10" Type="http://schemas.openxmlformats.org/officeDocument/2006/relationships/tags" Target="../tags/tag49.xml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7.xml"/><Relationship Id="rId13" Type="http://schemas.openxmlformats.org/officeDocument/2006/relationships/image" Target="../media/image39.png"/><Relationship Id="rId14" Type="http://schemas.openxmlformats.org/officeDocument/2006/relationships/image" Target="../media/image1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jpeg"/><Relationship Id="rId19" Type="http://schemas.openxmlformats.org/officeDocument/2006/relationships/image" Target="../media/image20.png"/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49.png"/><Relationship Id="rId15" Type="http://schemas.openxmlformats.org/officeDocument/2006/relationships/image" Target="../media/image50.jpe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20.png"/><Relationship Id="rId1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725337"/>
          </a:xfrm>
        </p:spPr>
        <p:txBody>
          <a:bodyPr>
            <a:normAutofit/>
          </a:bodyPr>
          <a:lstStyle/>
          <a:p>
            <a:r>
              <a:rPr lang="en-SG" sz="4400" dirty="0">
                <a:solidFill>
                  <a:schemeClr val="accent2"/>
                </a:solidFill>
              </a:rPr>
              <a:t>Direct Sum, Direct Product and Information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SG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Rahul Jain</a:t>
            </a:r>
          </a:p>
          <a:p>
            <a:r>
              <a:rPr lang="en-SG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National University of Singapore</a:t>
            </a:r>
          </a:p>
        </p:txBody>
      </p:sp>
    </p:spTree>
    <p:extLst>
      <p:ext uri="{BB962C8B-B14F-4D97-AF65-F5344CB8AC3E}">
        <p14:creationId xmlns:p14="http://schemas.microsoft.com/office/powerpoint/2010/main" val="115226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sum : Open questions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" y="2133890"/>
            <a:ext cx="4939985" cy="23918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867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Message compression</a:t>
            </a:r>
            <a:endParaRPr lang="en-SG" dirty="0"/>
          </a:p>
        </p:txBody>
      </p:sp>
      <p:grpSp>
        <p:nvGrpSpPr>
          <p:cNvPr id="21" name="Group 20"/>
          <p:cNvGrpSpPr/>
          <p:nvPr/>
        </p:nvGrpSpPr>
        <p:grpSpPr>
          <a:xfrm>
            <a:off x="3868064" y="1690688"/>
            <a:ext cx="4102095" cy="1414288"/>
            <a:chOff x="667664" y="2440681"/>
            <a:chExt cx="4102095" cy="1414288"/>
          </a:xfrm>
        </p:grpSpPr>
        <p:pic>
          <p:nvPicPr>
            <p:cNvPr id="6" name="Picture 4 1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610" y="2464359"/>
              <a:ext cx="408329" cy="513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9 1"/>
            <p:cNvSpPr>
              <a:spLocks noChangeShapeType="1"/>
            </p:cNvSpPr>
            <p:nvPr/>
          </p:nvSpPr>
          <p:spPr bwMode="auto">
            <a:xfrm>
              <a:off x="1984550" y="2704097"/>
              <a:ext cx="10523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125" y="2440681"/>
              <a:ext cx="449657" cy="593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144" y="3156857"/>
              <a:ext cx="586667" cy="2209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64" y="3672112"/>
              <a:ext cx="4102095" cy="18285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0" y="3897087"/>
            <a:ext cx="8422093" cy="19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Message </a:t>
            </a:r>
            <a:r>
              <a:rPr lang="en-US" altLang="en-US" dirty="0">
                <a:solidFill>
                  <a:schemeClr val="accent2"/>
                </a:solidFill>
              </a:rPr>
              <a:t>c</a:t>
            </a:r>
            <a:r>
              <a:rPr lang="en-US" altLang="en-US" dirty="0" smtClean="0">
                <a:solidFill>
                  <a:schemeClr val="accent2"/>
                </a:solidFill>
              </a:rPr>
              <a:t>ompression with side information</a:t>
            </a:r>
            <a:endParaRPr lang="en-SG" dirty="0"/>
          </a:p>
        </p:txBody>
      </p:sp>
      <p:pic>
        <p:nvPicPr>
          <p:cNvPr id="6" name="Picture 4 1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10" y="1714366"/>
            <a:ext cx="408329" cy="5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9 1"/>
          <p:cNvSpPr>
            <a:spLocks noChangeShapeType="1"/>
          </p:cNvSpPr>
          <p:nvPr/>
        </p:nvSpPr>
        <p:spPr bwMode="auto">
          <a:xfrm>
            <a:off x="5184950" y="1954104"/>
            <a:ext cx="1052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25" y="1690688"/>
            <a:ext cx="449657" cy="593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4" y="2406864"/>
            <a:ext cx="586667" cy="220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64" y="2922119"/>
            <a:ext cx="4102095" cy="18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3853534"/>
            <a:ext cx="8326093" cy="222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0" y="2392351"/>
            <a:ext cx="185905" cy="1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1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88504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Product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8207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648200" y="1828800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4648200" y="1981200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648200" y="2133600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2"/>
            <a:ext cx="1053414" cy="1591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895601"/>
            <a:ext cx="1009607" cy="1617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19200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86000"/>
            <a:ext cx="6635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3" name="Picture 13" descr="MCj0403923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9" y="2819400"/>
            <a:ext cx="4413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257800" y="2209800"/>
            <a:ext cx="2057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663300"/>
                </a:solidFill>
                <a:latin typeface="cmbx5" panose="020B0500000000000000" pitchFamily="34" charset="0"/>
              </a:rPr>
              <a:t>Let there be </a:t>
            </a:r>
            <a:r>
              <a:rPr lang="en-US" altLang="en-US">
                <a:solidFill>
                  <a:srgbClr val="663300"/>
                </a:solidFill>
                <a:latin typeface="cmbx5" panose="020B0500000000000000" pitchFamily="34" charset="0"/>
              </a:rPr>
              <a:t>ERROORR!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8" y="3810000"/>
            <a:ext cx="6214131" cy="54857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8690113" y="152400"/>
            <a:ext cx="2514600" cy="1371600"/>
          </a:xfrm>
          <a:prstGeom prst="cloudCallout">
            <a:avLst>
              <a:gd name="adj1" fmla="val -45644"/>
              <a:gd name="adj2" fmla="val 567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/>
              <a:t>Can we solve k copies faster ?</a:t>
            </a:r>
          </a:p>
        </p:txBody>
      </p:sp>
      <p:pic>
        <p:nvPicPr>
          <p:cNvPr id="17" name="Picture 16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82" y="1538875"/>
            <a:ext cx="1041912" cy="13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3372"/>
            <a:ext cx="8229600" cy="788504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Product</a:t>
            </a:r>
          </a:p>
        </p:txBody>
      </p:sp>
      <p:pic>
        <p:nvPicPr>
          <p:cNvPr id="5" name="Picture 4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19200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6466368" y="925028"/>
            <a:ext cx="5293242" cy="1988288"/>
            <a:chOff x="3276600" y="152400"/>
            <a:chExt cx="7928113" cy="3124200"/>
          </a:xfrm>
        </p:grpSpPr>
        <p:pic>
          <p:nvPicPr>
            <p:cNvPr id="66564" name="Picture 4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752600"/>
              <a:ext cx="820738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4648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flipH="1">
              <a:off x="4648200" y="19812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4648200" y="21336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895602"/>
              <a:ext cx="1053414" cy="159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1" y="2895601"/>
              <a:ext cx="1009607" cy="1617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6572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2286000"/>
              <a:ext cx="66357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573" name="Picture 13 1" descr="MCj04039230000[1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39" y="2819400"/>
              <a:ext cx="4413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5257801" y="2209799"/>
              <a:ext cx="2057400" cy="725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663300"/>
                  </a:solidFill>
                  <a:latin typeface="cmbx5" panose="020B0500000000000000" pitchFamily="34" charset="0"/>
                </a:rPr>
                <a:t>Let there be ERROORR!</a:t>
              </a:r>
            </a:p>
          </p:txBody>
        </p:sp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8690113" y="152400"/>
              <a:ext cx="2514600" cy="1371600"/>
            </a:xfrm>
            <a:prstGeom prst="cloudCallout">
              <a:avLst>
                <a:gd name="adj1" fmla="val -45644"/>
                <a:gd name="adj2" fmla="val 567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200" dirty="0"/>
                <a:t>Can we solve k copies faster ?</a:t>
              </a:r>
            </a:p>
          </p:txBody>
        </p:sp>
        <p:pic>
          <p:nvPicPr>
            <p:cNvPr id="17" name="Picture 16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82" y="1538875"/>
              <a:ext cx="1041912" cy="1321389"/>
            </a:xfrm>
            <a:prstGeom prst="rect">
              <a:avLst/>
            </a:prstGeom>
          </p:spPr>
        </p:pic>
      </p:grpSp>
      <p:sp>
        <p:nvSpPr>
          <p:cNvPr id="18" name="Rectangle 3 1 1"/>
          <p:cNvSpPr txBox="1">
            <a:spLocks noChangeArrowheads="1"/>
          </p:cNvSpPr>
          <p:nvPr/>
        </p:nvSpPr>
        <p:spPr>
          <a:xfrm>
            <a:off x="687534" y="1701863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[J 11]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87" y="2245330"/>
            <a:ext cx="3735813" cy="3617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9" y="3545511"/>
            <a:ext cx="4086520" cy="3784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" name="Rectangle 3 1 2 1"/>
          <p:cNvSpPr txBox="1">
            <a:spLocks noChangeArrowheads="1"/>
          </p:cNvSpPr>
          <p:nvPr/>
        </p:nvSpPr>
        <p:spPr>
          <a:xfrm>
            <a:off x="680280" y="3022662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[J, 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Pereszl</a:t>
            </a:r>
            <a:r>
              <a:rPr lang="en-SG" sz="1700" dirty="0">
                <a:solidFill>
                  <a:schemeClr val="accent2"/>
                </a:solidFill>
              </a:rPr>
              <a:t>é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nyi</a:t>
            </a:r>
            <a:r>
              <a:rPr lang="en-US" altLang="en-US" sz="1700" dirty="0" smtClean="0">
                <a:solidFill>
                  <a:schemeClr val="accent2"/>
                </a:solidFill>
              </a:rPr>
              <a:t>, Yao 12]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3" y="5653300"/>
            <a:ext cx="8072137" cy="725086"/>
          </a:xfrm>
          <a:prstGeom prst="rect">
            <a:avLst/>
          </a:prstGeom>
        </p:spPr>
      </p:pic>
      <p:sp>
        <p:nvSpPr>
          <p:cNvPr id="29" name="Rectangle 3 1 2 2"/>
          <p:cNvSpPr txBox="1">
            <a:spLocks noChangeArrowheads="1"/>
          </p:cNvSpPr>
          <p:nvPr/>
        </p:nvSpPr>
        <p:spPr>
          <a:xfrm>
            <a:off x="622224" y="4176545"/>
            <a:ext cx="4457776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700" dirty="0">
                <a:solidFill>
                  <a:schemeClr val="accent2"/>
                </a:solidFill>
              </a:rPr>
              <a:t>[</a:t>
            </a:r>
            <a:r>
              <a:rPr lang="en-SG" sz="1700" dirty="0" err="1">
                <a:solidFill>
                  <a:schemeClr val="accent2"/>
                </a:solidFill>
              </a:rPr>
              <a:t>Braverman</a:t>
            </a:r>
            <a:r>
              <a:rPr lang="en-SG" sz="1700" dirty="0">
                <a:solidFill>
                  <a:schemeClr val="accent2"/>
                </a:solidFill>
              </a:rPr>
              <a:t>, Rao, Weinstein, </a:t>
            </a:r>
            <a:r>
              <a:rPr lang="en-SG" sz="1700" dirty="0" err="1">
                <a:solidFill>
                  <a:schemeClr val="accent2"/>
                </a:solidFill>
              </a:rPr>
              <a:t>Yehudayoff</a:t>
            </a:r>
            <a:r>
              <a:rPr lang="en-SG" sz="1700" dirty="0">
                <a:solidFill>
                  <a:schemeClr val="accent2"/>
                </a:solidFill>
              </a:rPr>
              <a:t> </a:t>
            </a:r>
            <a:r>
              <a:rPr lang="en-US" altLang="en-US" sz="1700" dirty="0" smtClean="0">
                <a:solidFill>
                  <a:schemeClr val="accent2"/>
                </a:solidFill>
              </a:rPr>
              <a:t>13]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60" y="4837282"/>
            <a:ext cx="5139177" cy="34628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250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425" y="145802"/>
            <a:ext cx="9027886" cy="7885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Product in terms of lower bounds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19200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7047589" y="1219200"/>
            <a:ext cx="4883803" cy="1767372"/>
            <a:chOff x="3276600" y="152400"/>
            <a:chExt cx="7928113" cy="3124200"/>
          </a:xfrm>
        </p:grpSpPr>
        <p:pic>
          <p:nvPicPr>
            <p:cNvPr id="66564" name="Picture 4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752600"/>
              <a:ext cx="820738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4648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flipH="1">
              <a:off x="4648200" y="19812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4648200" y="21336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895602"/>
              <a:ext cx="1053414" cy="159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1" y="2895601"/>
              <a:ext cx="1009607" cy="1617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6572" name="Picture 12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2286000"/>
              <a:ext cx="66357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573" name="Picture 13 1" descr="MCj04039230000[1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39" y="2819400"/>
              <a:ext cx="4413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5257801" y="2209799"/>
              <a:ext cx="2057400" cy="725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663300"/>
                  </a:solidFill>
                  <a:latin typeface="cmbx5" panose="020B0500000000000000" pitchFamily="34" charset="0"/>
                </a:rPr>
                <a:t>Let there be ERROORR!</a:t>
              </a:r>
            </a:p>
          </p:txBody>
        </p:sp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8690113" y="152400"/>
              <a:ext cx="2514600" cy="1371600"/>
            </a:xfrm>
            <a:prstGeom prst="cloudCallout">
              <a:avLst>
                <a:gd name="adj1" fmla="val -45644"/>
                <a:gd name="adj2" fmla="val 567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200" dirty="0"/>
                <a:t>Can we solve k copies faster ?</a:t>
              </a:r>
            </a:p>
          </p:txBody>
        </p:sp>
        <p:pic>
          <p:nvPicPr>
            <p:cNvPr id="17" name="Picture 16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82" y="1538875"/>
              <a:ext cx="1041912" cy="1321389"/>
            </a:xfrm>
            <a:prstGeom prst="rect">
              <a:avLst/>
            </a:prstGeom>
          </p:spPr>
        </p:pic>
      </p:grpSp>
      <p:sp>
        <p:nvSpPr>
          <p:cNvPr id="18" name="Rectangle 3 1 1 1"/>
          <p:cNvSpPr txBox="1">
            <a:spLocks noChangeArrowheads="1"/>
          </p:cNvSpPr>
          <p:nvPr/>
        </p:nvSpPr>
        <p:spPr>
          <a:xfrm>
            <a:off x="6754473" y="3632262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[J, Yao 12]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29" y="4124927"/>
            <a:ext cx="4156724" cy="7609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" name="Rectangle 3 1 2 1"/>
          <p:cNvSpPr txBox="1">
            <a:spLocks noChangeArrowheads="1"/>
          </p:cNvSpPr>
          <p:nvPr/>
        </p:nvSpPr>
        <p:spPr>
          <a:xfrm>
            <a:off x="607710" y="5207052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Braverman</a:t>
            </a:r>
            <a:r>
              <a:rPr lang="en-US" altLang="en-US" sz="1700" dirty="0" smtClean="0">
                <a:solidFill>
                  <a:schemeClr val="accent2"/>
                </a:solidFill>
              </a:rPr>
              <a:t>, Weinstein 15]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sp>
        <p:nvSpPr>
          <p:cNvPr id="29" name="Rectangle 3 1 2 2"/>
          <p:cNvSpPr txBox="1">
            <a:spLocks noChangeArrowheads="1"/>
          </p:cNvSpPr>
          <p:nvPr/>
        </p:nvSpPr>
        <p:spPr>
          <a:xfrm>
            <a:off x="622224" y="3603236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Sherstov</a:t>
            </a:r>
            <a:r>
              <a:rPr lang="en-US" altLang="en-US" sz="1700" dirty="0" smtClean="0">
                <a:solidFill>
                  <a:schemeClr val="accent2"/>
                </a:solidFill>
              </a:rPr>
              <a:t> 10]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36" y="5721488"/>
            <a:ext cx="7016037" cy="82657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38" y="4139448"/>
            <a:ext cx="3668048" cy="79961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ctangle 3 1 1 2"/>
          <p:cNvSpPr txBox="1">
            <a:spLocks noChangeArrowheads="1"/>
          </p:cNvSpPr>
          <p:nvPr/>
        </p:nvSpPr>
        <p:spPr>
          <a:xfrm>
            <a:off x="600444" y="1984898"/>
            <a:ext cx="5674251" cy="446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sz="1700" dirty="0" err="1" smtClean="0">
                <a:solidFill>
                  <a:schemeClr val="accent2"/>
                </a:solidFill>
              </a:rPr>
              <a:t>Beame</a:t>
            </a:r>
            <a:r>
              <a:rPr lang="en-US" sz="1700" dirty="0">
                <a:solidFill>
                  <a:schemeClr val="accent2"/>
                </a:solidFill>
              </a:rPr>
              <a:t>, </a:t>
            </a:r>
            <a:r>
              <a:rPr lang="en-US" sz="1700" dirty="0" err="1" smtClean="0">
                <a:solidFill>
                  <a:schemeClr val="accent2"/>
                </a:solidFill>
              </a:rPr>
              <a:t>Pitassi</a:t>
            </a:r>
            <a:r>
              <a:rPr lang="en-US" sz="1700" dirty="0" smtClean="0">
                <a:solidFill>
                  <a:schemeClr val="accent2"/>
                </a:solidFill>
              </a:rPr>
              <a:t>, </a:t>
            </a:r>
            <a:r>
              <a:rPr lang="en-US" sz="1700" dirty="0" err="1" smtClean="0">
                <a:solidFill>
                  <a:schemeClr val="accent2"/>
                </a:solidFill>
              </a:rPr>
              <a:t>Segerlind</a:t>
            </a:r>
            <a:r>
              <a:rPr lang="en-US" sz="1700" dirty="0" smtClean="0">
                <a:solidFill>
                  <a:schemeClr val="accent2"/>
                </a:solidFill>
              </a:rPr>
              <a:t>, </a:t>
            </a:r>
            <a:r>
              <a:rPr lang="en-US" sz="1700" dirty="0" err="1" smtClean="0">
                <a:solidFill>
                  <a:schemeClr val="accent2"/>
                </a:solidFill>
              </a:rPr>
              <a:t>Wigderson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07] [</a:t>
            </a:r>
            <a:r>
              <a:rPr lang="en-US" altLang="en-US" sz="1700" dirty="0" smtClean="0">
                <a:solidFill>
                  <a:schemeClr val="accent2"/>
                </a:solidFill>
              </a:rPr>
              <a:t>J, Nayak, Klauck 08]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3" y="2477562"/>
            <a:ext cx="3500603" cy="760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557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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Bound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19" y="1524000"/>
            <a:ext cx="6143957" cy="195015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26" name="Picture 2" descr="D:\rahul-backup\work-backup-May-14-2010-latest\slides\partition-bound\boxing_hopa_narrowweb__300x451,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4200" y="4934237"/>
            <a:ext cx="609600" cy="9165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78" y="4000164"/>
            <a:ext cx="7804030" cy="22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02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The </a:t>
            </a:r>
            <a:r>
              <a:rPr lang="en-US" sz="3200" dirty="0">
                <a:solidFill>
                  <a:schemeClr val="accent2"/>
                </a:solidFill>
              </a:rPr>
              <a:t>Partition </a:t>
            </a:r>
            <a:r>
              <a:rPr lang="en-US" sz="3200" dirty="0" smtClean="0">
                <a:solidFill>
                  <a:schemeClr val="accent2"/>
                </a:solidFill>
              </a:rPr>
              <a:t>Bound [J, Klauck 10]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8642" y="2489200"/>
            <a:ext cx="5014358" cy="284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0" y="2489201"/>
            <a:ext cx="319515" cy="2144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26" y="2912401"/>
            <a:ext cx="329560" cy="215313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18800"/>
            <a:ext cx="324252" cy="214736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5" y="4011604"/>
            <a:ext cx="34758" cy="2915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51" y="1998001"/>
            <a:ext cx="278063" cy="225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11" y="1981200"/>
            <a:ext cx="287616" cy="226286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8" y="1981200"/>
            <a:ext cx="289730" cy="22628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23" y="2064401"/>
            <a:ext cx="355065" cy="385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748642" y="3098800"/>
            <a:ext cx="1744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29167" y="3352800"/>
            <a:ext cx="172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92768" y="3606800"/>
            <a:ext cx="3270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155276" y="4470400"/>
            <a:ext cx="172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48643" y="4216400"/>
            <a:ext cx="3270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79920" y="4775200"/>
            <a:ext cx="111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25" y="2590800"/>
            <a:ext cx="374315" cy="2951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43" y="3402002"/>
            <a:ext cx="377781" cy="293829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7" y="2794000"/>
            <a:ext cx="375682" cy="28963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0" y="4519600"/>
            <a:ext cx="398435" cy="305322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63" y="4519601"/>
            <a:ext cx="377781" cy="293829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92" y="3706800"/>
            <a:ext cx="381978" cy="289632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09" y="4316401"/>
            <a:ext cx="375682" cy="293829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2057400" y="5787480"/>
            <a:ext cx="958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 deterministic protocol represents a partition of the inputs into rectangles.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1276350"/>
            <a:ext cx="2164484" cy="298962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9" y="3810001"/>
            <a:ext cx="513408" cy="188177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3" y="4871650"/>
            <a:ext cx="526021" cy="181197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5" y="3810000"/>
            <a:ext cx="493057" cy="179590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68" y="4875464"/>
            <a:ext cx="525514" cy="18255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5171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0008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accent2"/>
                </a:solidFill>
              </a:rPr>
              <a:t>The Partition Bound </a:t>
            </a:r>
          </a:p>
        </p:txBody>
      </p:sp>
      <p:pic>
        <p:nvPicPr>
          <p:cNvPr id="110" name="Picture 1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00" y="4953002"/>
            <a:ext cx="3584061" cy="1256021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99" y="1752600"/>
            <a:ext cx="2323406" cy="295374"/>
          </a:xfrm>
          <a:prstGeom prst="rect">
            <a:avLst/>
          </a:prstGeom>
          <a:noFill/>
          <a:ln/>
          <a:effectLst/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00" y="2155800"/>
            <a:ext cx="2563365" cy="343606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96" y="2610000"/>
            <a:ext cx="2560481" cy="341701"/>
          </a:xfrm>
          <a:prstGeom prst="rect">
            <a:avLst/>
          </a:prstGeom>
          <a:noFill/>
          <a:ln/>
          <a:effectLst/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9" y="3966336"/>
            <a:ext cx="8196745" cy="311173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103"/>
          <p:cNvGrpSpPr/>
          <p:nvPr/>
        </p:nvGrpSpPr>
        <p:grpSpPr>
          <a:xfrm>
            <a:off x="1905000" y="1752600"/>
            <a:ext cx="3970330" cy="1696578"/>
            <a:chOff x="381000" y="1752600"/>
            <a:chExt cx="3970330" cy="1696578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26" y="1825625"/>
              <a:ext cx="178596" cy="1389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97" y="2282815"/>
              <a:ext cx="178067" cy="1342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4" y="2700778"/>
              <a:ext cx="23388" cy="1961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311896"/>
              <a:ext cx="255151" cy="1372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79" y="1752600"/>
              <a:ext cx="500899" cy="234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47" y="2190750"/>
              <a:ext cx="502870" cy="2357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30" y="2700778"/>
              <a:ext cx="23388" cy="1961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63" y="3202782"/>
              <a:ext cx="574218" cy="2351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320" y="1752600"/>
              <a:ext cx="254745" cy="2561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685" y="1752600"/>
              <a:ext cx="252786" cy="251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6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24" y="1752601"/>
              <a:ext cx="254199" cy="2541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Picture 7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330" y="1885425"/>
              <a:ext cx="238914" cy="2590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739" y="1752601"/>
              <a:ext cx="339817" cy="2563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9" name="Picture 7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28" y="2137851"/>
              <a:ext cx="255611" cy="2527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Picture 81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39" y="2137852"/>
              <a:ext cx="250810" cy="2480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Picture 84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477" y="2137851"/>
              <a:ext cx="250810" cy="2508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8" name="Picture 87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1" y="2270676"/>
              <a:ext cx="238914" cy="2590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125" y="2137851"/>
              <a:ext cx="339974" cy="2578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4" name="Picture 93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372" y="2628900"/>
              <a:ext cx="23388" cy="19619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712" y="3286125"/>
              <a:ext cx="238914" cy="2590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679" y="3272900"/>
              <a:ext cx="238914" cy="25906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99" y="3140075"/>
              <a:ext cx="340131" cy="22195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13" name="Picture 1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4" y="1460401"/>
            <a:ext cx="186011" cy="145833"/>
          </a:xfrm>
          <a:prstGeom prst="rect">
            <a:avLst/>
          </a:prstGeom>
          <a:noFill/>
          <a:ln/>
          <a:effectLst/>
        </p:spPr>
      </p:pic>
      <p:pic>
        <p:nvPicPr>
          <p:cNvPr id="114" name="Picture 1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72" y="1460401"/>
            <a:ext cx="191964" cy="145833"/>
          </a:xfrm>
          <a:prstGeom prst="rect">
            <a:avLst/>
          </a:prstGeom>
          <a:noFill/>
          <a:ln/>
          <a:effectLst/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9" y="4400400"/>
            <a:ext cx="2155302" cy="299134"/>
          </a:xfrm>
          <a:prstGeom prst="rect">
            <a:avLst/>
          </a:prstGeom>
          <a:noFill/>
          <a:ln/>
          <a:effectLst/>
        </p:spPr>
      </p:pic>
      <p:pic>
        <p:nvPicPr>
          <p:cNvPr id="115" name="Picture 1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96" y="1533077"/>
            <a:ext cx="219862" cy="23840"/>
          </a:xfrm>
          <a:prstGeom prst="rect">
            <a:avLst/>
          </a:prstGeom>
          <a:noFill/>
          <a:ln/>
          <a:effectLst/>
        </p:spPr>
      </p:pic>
      <p:sp>
        <p:nvSpPr>
          <p:cNvPr id="40" name="TextBox 39"/>
          <p:cNvSpPr txBox="1"/>
          <p:nvPr/>
        </p:nvSpPr>
        <p:spPr>
          <a:xfrm>
            <a:off x="1828800" y="35168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Public-coin protocol with communication c.</a:t>
            </a:r>
          </a:p>
        </p:txBody>
      </p:sp>
      <p:pic>
        <p:nvPicPr>
          <p:cNvPr id="105" name="Picture 10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1"/>
            <a:ext cx="1752202" cy="242017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4" cstate="print"/>
          <a:stretch>
            <a:fillRect/>
          </a:stretch>
        </p:blipFill>
        <p:spPr>
          <a:xfrm>
            <a:off x="8444402" y="3124201"/>
            <a:ext cx="89999" cy="30599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01" y="4933800"/>
            <a:ext cx="975401" cy="251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29" y="4985516"/>
            <a:ext cx="100325" cy="1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99" y="5482726"/>
            <a:ext cx="156952" cy="1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0010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Relation with other bounds 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648908" y="1600201"/>
            <a:ext cx="2976084" cy="1993529"/>
            <a:chOff x="5124908" y="1600200"/>
            <a:chExt cx="2976084" cy="1993529"/>
          </a:xfrm>
        </p:grpSpPr>
        <p:pic>
          <p:nvPicPr>
            <p:cNvPr id="58" name="Picture 5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908" y="2133599"/>
              <a:ext cx="2976084" cy="14601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410200" y="1600200"/>
              <a:ext cx="175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Partition Bound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38" y="1631074"/>
              <a:ext cx="705047" cy="2544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491900" y="4267201"/>
            <a:ext cx="3393301" cy="1974901"/>
            <a:chOff x="4967899" y="4267200"/>
            <a:chExt cx="3393301" cy="1974901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899" y="4800600"/>
              <a:ext cx="3393301" cy="144150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5420278" y="4267200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Discrepancy Bound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573" y="4325510"/>
              <a:ext cx="713975" cy="25065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3" name="Group 52"/>
          <p:cNvGrpSpPr/>
          <p:nvPr>
            <p:custDataLst>
              <p:tags r:id="rId1"/>
            </p:custDataLst>
          </p:nvPr>
        </p:nvGrpSpPr>
        <p:grpSpPr>
          <a:xfrm>
            <a:off x="1663877" y="4267201"/>
            <a:ext cx="3365054" cy="2017813"/>
            <a:chOff x="139877" y="4267200"/>
            <a:chExt cx="3365054" cy="2017813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7" y="4847480"/>
              <a:ext cx="3250884" cy="143753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139877" y="4267200"/>
              <a:ext cx="2382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Rectangle Bound 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49" y="4800600"/>
              <a:ext cx="847137" cy="21370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2" y="4357913"/>
            <a:ext cx="1810294" cy="187776"/>
          </a:xfrm>
          <a:prstGeom prst="rect">
            <a:avLst/>
          </a:prstGeom>
          <a:noFill/>
          <a:ln/>
          <a:effectLst/>
        </p:spPr>
      </p:pic>
      <p:grpSp>
        <p:nvGrpSpPr>
          <p:cNvPr id="13" name="Group 12"/>
          <p:cNvGrpSpPr/>
          <p:nvPr/>
        </p:nvGrpSpPr>
        <p:grpSpPr>
          <a:xfrm>
            <a:off x="1676401" y="1581343"/>
            <a:ext cx="4760761" cy="2171069"/>
            <a:chOff x="152400" y="1581342"/>
            <a:chExt cx="4760761" cy="2171069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87" y="2114742"/>
              <a:ext cx="3012161" cy="163766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152400" y="1581342"/>
              <a:ext cx="2667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Smooth Rectangle Bound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175" y="1657543"/>
              <a:ext cx="2249986" cy="2152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114742"/>
              <a:ext cx="857873" cy="1949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Picture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/>
          <a:stretch>
            <a:fillRect/>
          </a:stretch>
        </p:blipFill>
        <p:spPr>
          <a:xfrm rot="16200000">
            <a:off x="3459480" y="3916680"/>
            <a:ext cx="24384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1"/>
            <a:ext cx="1825210" cy="252101"/>
          </a:xfrm>
          <a:prstGeom prst="rect">
            <a:avLst/>
          </a:prstGeom>
          <a:noFill/>
          <a:ln/>
          <a:effectLst/>
        </p:spPr>
      </p:pic>
      <p:sp>
        <p:nvSpPr>
          <p:cNvPr id="26" name="Rounded Rectangular Callout 25"/>
          <p:cNvSpPr/>
          <p:nvPr/>
        </p:nvSpPr>
        <p:spPr>
          <a:xfrm>
            <a:off x="1905000" y="2895600"/>
            <a:ext cx="26670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Requires all </a:t>
            </a:r>
            <a:r>
              <a:rPr lang="en-US" dirty="0">
                <a:solidFill>
                  <a:schemeClr val="accent2"/>
                </a:solidFill>
              </a:rPr>
              <a:t>large</a:t>
            </a:r>
            <a:r>
              <a:rPr lang="en-US" dirty="0"/>
              <a:t> rectangles to be balanced </a:t>
            </a:r>
            <a:r>
              <a:rPr lang="en-US" dirty="0" smtClean="0"/>
              <a:t>(up </a:t>
            </a:r>
            <a:r>
              <a:rPr lang="en-US" dirty="0"/>
              <a:t>to a small  </a:t>
            </a:r>
            <a:r>
              <a:rPr lang="en-US" dirty="0" smtClean="0"/>
              <a:t>multiplicative </a:t>
            </a:r>
            <a:r>
              <a:rPr lang="en-US" dirty="0"/>
              <a:t>bias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6934200" y="2971800"/>
            <a:ext cx="25146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Requires all rectangles to be balanced 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up to </a:t>
            </a:r>
            <a:r>
              <a:rPr lang="en-US" dirty="0"/>
              <a:t>a small  </a:t>
            </a:r>
            <a:r>
              <a:rPr lang="en-US" dirty="0" smtClean="0"/>
              <a:t>additive bias</a:t>
            </a:r>
            <a:r>
              <a:rPr lang="en-US" dirty="0"/>
              <a:t>)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752600" y="304800"/>
            <a:ext cx="30480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Maximizes rectangle bound over all functions g close to f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7623628" y="3429000"/>
            <a:ext cx="2819400" cy="762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</a:t>
            </a:r>
            <a:r>
              <a:rPr lang="el-GR" baseline="30000" dirty="0" smtClean="0">
                <a:sym typeface="Symbol"/>
              </a:rPr>
              <a:t>α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is smooth-discrepancy</a:t>
            </a:r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7086600" y="609600"/>
            <a:ext cx="25908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Captures the partition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6521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30" grpId="0" animBg="1"/>
      <p:bldP spid="33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26645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Communication protocols</a:t>
            </a:r>
          </a:p>
        </p:txBody>
      </p:sp>
      <p:pic>
        <p:nvPicPr>
          <p:cNvPr id="7171" name="Picture 3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6110" y="2292625"/>
            <a:ext cx="946150" cy="1143000"/>
          </a:xfrm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727710" y="2673625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4727710" y="3130825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727710" y="3588025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1" y="3588025"/>
            <a:ext cx="648267" cy="1828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85" y="3588027"/>
            <a:ext cx="606502" cy="221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31" y="4038601"/>
            <a:ext cx="4788967" cy="2520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8" y="4648201"/>
            <a:ext cx="5764005" cy="2548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3" y="5692778"/>
            <a:ext cx="7747411" cy="2571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11" y="2292626"/>
            <a:ext cx="261265" cy="2522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65" y="2783518"/>
            <a:ext cx="284089" cy="2523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11" y="3294339"/>
            <a:ext cx="113334" cy="1544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60" y="2164038"/>
            <a:ext cx="1041912" cy="1321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30" y="1236907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712256"/>
            <a:ext cx="1160890" cy="4704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20" y="1598239"/>
            <a:ext cx="497911" cy="644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04" y="5156087"/>
            <a:ext cx="8208921" cy="28418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882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Summary of relations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28367"/>
            <a:ext cx="8458466" cy="207468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1057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Message compression, contd.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52" y="1966084"/>
            <a:ext cx="172948" cy="11075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105463" y="1585758"/>
            <a:ext cx="3595914" cy="867490"/>
            <a:chOff x="3276600" y="1574211"/>
            <a:chExt cx="5215194" cy="1321389"/>
          </a:xfrm>
        </p:grpSpPr>
        <p:pic>
          <p:nvPicPr>
            <p:cNvPr id="18" name="Picture 4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00200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4648200" y="20574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648200" y="26670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82" y="1574211"/>
              <a:ext cx="1041912" cy="1321389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01" y="3349828"/>
            <a:ext cx="6692805" cy="3293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4" y="2655510"/>
            <a:ext cx="142064" cy="1107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2" y="2640998"/>
            <a:ext cx="125593" cy="11075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607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Message compression, contd.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52" y="1966084"/>
            <a:ext cx="172948" cy="11075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105463" y="1585758"/>
            <a:ext cx="3595914" cy="867490"/>
            <a:chOff x="3276600" y="1574211"/>
            <a:chExt cx="5215194" cy="1321389"/>
          </a:xfrm>
        </p:grpSpPr>
        <p:pic>
          <p:nvPicPr>
            <p:cNvPr id="18" name="Picture 4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00200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4648200" y="20574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648200" y="26670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82" y="1574211"/>
              <a:ext cx="1041912" cy="13213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02" y="3349828"/>
            <a:ext cx="7559047" cy="1261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4" y="2655510"/>
            <a:ext cx="142064" cy="1107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2" y="2640998"/>
            <a:ext cx="125593" cy="11075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038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product : Open questions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5" y="2133882"/>
            <a:ext cx="8770620" cy="28637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itle 1 2"/>
          <p:cNvSpPr txBox="1">
            <a:spLocks/>
          </p:cNvSpPr>
          <p:nvPr/>
        </p:nvSpPr>
        <p:spPr>
          <a:xfrm>
            <a:off x="739468" y="4846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dirty="0" smtClean="0">
                <a:solidFill>
                  <a:schemeClr val="accent2"/>
                </a:solidFill>
              </a:rPr>
              <a:t>Thanks !</a:t>
            </a:r>
            <a:endParaRPr lang="en-S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352"/>
            <a:ext cx="10515600" cy="8001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sum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41" y="3404439"/>
            <a:ext cx="6937744" cy="2516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14" y="3936555"/>
            <a:ext cx="5357747" cy="57542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6" y="4953001"/>
            <a:ext cx="7776647" cy="11998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8143460" y="196849"/>
            <a:ext cx="2369930" cy="1215437"/>
          </a:xfrm>
          <a:prstGeom prst="cloudCallout">
            <a:avLst>
              <a:gd name="adj1" fmla="val -45644"/>
              <a:gd name="adj2" fmla="val 567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Can we solve k copies faster 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6600" y="1574211"/>
            <a:ext cx="5215194" cy="1321389"/>
            <a:chOff x="3276600" y="1574211"/>
            <a:chExt cx="5215194" cy="1321389"/>
          </a:xfrm>
        </p:grpSpPr>
        <p:pic>
          <p:nvPicPr>
            <p:cNvPr id="21508" name="Picture 4 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00200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4648200" y="20574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4648200" y="26670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82" y="1574211"/>
              <a:ext cx="1041912" cy="132138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16" y="2958351"/>
            <a:ext cx="1053414" cy="1591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39" y="2957067"/>
            <a:ext cx="1009607" cy="1617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9" y="1280666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289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270593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Information Complexity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59" y="3961589"/>
            <a:ext cx="7309607" cy="2350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08" y="1518097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4061920" y="1926844"/>
            <a:ext cx="3595914" cy="1647960"/>
            <a:chOff x="3276600" y="1777411"/>
            <a:chExt cx="5215194" cy="2510225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75" y="3429002"/>
              <a:ext cx="599244" cy="21898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526" y="4038601"/>
              <a:ext cx="4731656" cy="2490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3429000"/>
              <a:ext cx="640509" cy="1806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3276600" y="1777411"/>
              <a:ext cx="5215194" cy="1321389"/>
              <a:chOff x="3276600" y="1574211"/>
              <a:chExt cx="5215194" cy="1321389"/>
            </a:xfrm>
          </p:grpSpPr>
          <p:pic>
            <p:nvPicPr>
              <p:cNvPr id="15" name="Picture 4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600200"/>
                <a:ext cx="9461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4648200" y="20574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4648200" y="23622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4648200" y="26670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882" y="1574211"/>
                <a:ext cx="1041912" cy="13213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57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270593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The IC v/s CC Question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44" y="4029318"/>
            <a:ext cx="7048387" cy="234175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4308663" y="1569663"/>
            <a:ext cx="3842830" cy="2013380"/>
            <a:chOff x="4308663" y="1569663"/>
            <a:chExt cx="3842830" cy="2013380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884" y="1569663"/>
              <a:ext cx="2193642" cy="19801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5" y="3019352"/>
              <a:ext cx="784538" cy="16124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46" y="3419552"/>
              <a:ext cx="3262511" cy="163491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285" y="3019350"/>
              <a:ext cx="799886" cy="16270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4308663" y="1935083"/>
              <a:ext cx="3595914" cy="867490"/>
              <a:chOff x="3276600" y="1574211"/>
              <a:chExt cx="5215194" cy="1321389"/>
            </a:xfrm>
          </p:grpSpPr>
          <p:pic>
            <p:nvPicPr>
              <p:cNvPr id="15" name="Picture 4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600200"/>
                <a:ext cx="9461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4648200" y="20574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4648200" y="23622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4648200" y="26670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882" y="1574211"/>
                <a:ext cx="1041912" cy="13213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959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270593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The IC v/s CC Question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47" y="4184528"/>
            <a:ext cx="7311443" cy="1869317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4308663" y="1569663"/>
            <a:ext cx="3842830" cy="2013380"/>
            <a:chOff x="4308663" y="1569663"/>
            <a:chExt cx="3842830" cy="2013380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884" y="1569663"/>
              <a:ext cx="2193642" cy="19801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5" y="3019352"/>
              <a:ext cx="784538" cy="16124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46" y="3419552"/>
              <a:ext cx="3262511" cy="163491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285" y="3019350"/>
              <a:ext cx="799886" cy="16270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26" name="Group 25"/>
            <p:cNvGrpSpPr/>
            <p:nvPr/>
          </p:nvGrpSpPr>
          <p:grpSpPr>
            <a:xfrm>
              <a:off x="4308663" y="1935083"/>
              <a:ext cx="3595914" cy="867490"/>
              <a:chOff x="3276600" y="1574211"/>
              <a:chExt cx="5215194" cy="1321389"/>
            </a:xfrm>
          </p:grpSpPr>
          <p:pic>
            <p:nvPicPr>
              <p:cNvPr id="27" name="Picture 4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600200"/>
                <a:ext cx="9461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Line 5"/>
              <p:cNvSpPr>
                <a:spLocks noChangeShapeType="1"/>
              </p:cNvSpPr>
              <p:nvPr/>
            </p:nvSpPr>
            <p:spPr bwMode="auto">
              <a:xfrm>
                <a:off x="4648200" y="20574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 flipH="1">
                <a:off x="4648200" y="23622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4648200" y="2667000"/>
                <a:ext cx="2438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882" y="1574211"/>
                <a:ext cx="1041912" cy="13213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918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756" y="371956"/>
            <a:ext cx="10515600" cy="701676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sum: First Results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17" y="3908624"/>
            <a:ext cx="4943029" cy="4259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SG" altLang="en-US" sz="1700" dirty="0" smtClean="0">
                <a:solidFill>
                  <a:schemeClr val="accent2"/>
                </a:solidFill>
              </a:rPr>
              <a:t>[</a:t>
            </a:r>
            <a:r>
              <a:rPr lang="en-SG" altLang="en-US" sz="1700" dirty="0" err="1" smtClean="0">
                <a:solidFill>
                  <a:schemeClr val="accent2"/>
                </a:solidFill>
              </a:rPr>
              <a:t>Chakrabarti</a:t>
            </a:r>
            <a:r>
              <a:rPr lang="en-SG" altLang="en-US" sz="1700" dirty="0" smtClean="0">
                <a:solidFill>
                  <a:schemeClr val="accent2"/>
                </a:solidFill>
              </a:rPr>
              <a:t>, Shi, Wirth and Yao 01</a:t>
            </a:r>
            <a:r>
              <a:rPr lang="en-SG" altLang="en-US" sz="1700" dirty="0">
                <a:solidFill>
                  <a:schemeClr val="accent2"/>
                </a:solidFill>
              </a:rPr>
              <a:t>]</a:t>
            </a:r>
            <a:endParaRPr lang="en-SG" altLang="en-US" sz="1700" dirty="0" smtClean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9724" y="1950636"/>
            <a:ext cx="3189899" cy="1269158"/>
            <a:chOff x="3200400" y="152400"/>
            <a:chExt cx="7391400" cy="2823792"/>
          </a:xfrm>
        </p:grpSpPr>
        <p:pic>
          <p:nvPicPr>
            <p:cNvPr id="23556" name="Picture 4 1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295400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590802"/>
              <a:ext cx="1053414" cy="159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1" y="2590801"/>
              <a:ext cx="1009607" cy="1617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3561" name="Line 9 1"/>
            <p:cNvSpPr>
              <a:spLocks noChangeShapeType="1"/>
            </p:cNvSpPr>
            <p:nvPr/>
          </p:nvSpPr>
          <p:spPr bwMode="auto">
            <a:xfrm>
              <a:off x="4648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3566" name="Picture 14 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6" y="2085974"/>
              <a:ext cx="384174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7" name="Text Box 15 1"/>
            <p:cNvSpPr txBox="1">
              <a:spLocks noChangeArrowheads="1"/>
            </p:cNvSpPr>
            <p:nvPr/>
          </p:nvSpPr>
          <p:spPr bwMode="auto">
            <a:xfrm>
              <a:off x="5407027" y="2085974"/>
              <a:ext cx="1828799" cy="89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dirty="0">
                  <a:solidFill>
                    <a:srgbClr val="663300"/>
                  </a:solidFill>
                  <a:latin typeface="cmbx5" panose="020B0500000000000000" pitchFamily="34" charset="0"/>
                </a:rPr>
                <a:t>No, My Dear!</a:t>
              </a:r>
            </a:p>
          </p:txBody>
        </p:sp>
        <p:sp>
          <p:nvSpPr>
            <p:cNvPr id="23570" name="AutoShape 18 1"/>
            <p:cNvSpPr>
              <a:spLocks noChangeArrowheads="1"/>
            </p:cNvSpPr>
            <p:nvPr/>
          </p:nvSpPr>
          <p:spPr bwMode="auto">
            <a:xfrm>
              <a:off x="7594602" y="152400"/>
              <a:ext cx="2997198" cy="1143000"/>
            </a:xfrm>
            <a:prstGeom prst="cloudCallout">
              <a:avLst>
                <a:gd name="adj1" fmla="val -17204"/>
                <a:gd name="adj2" fmla="val 86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800" dirty="0"/>
                <a:t>Can we solve k copies faster 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601" y="1242718"/>
              <a:ext cx="1041912" cy="13213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67563" y="1683222"/>
            <a:ext cx="3262971" cy="2195897"/>
            <a:chOff x="7767563" y="1683222"/>
            <a:chExt cx="3262971" cy="2195897"/>
          </a:xfrm>
        </p:grpSpPr>
        <p:grpSp>
          <p:nvGrpSpPr>
            <p:cNvPr id="2" name="Group 1"/>
            <p:cNvGrpSpPr/>
            <p:nvPr/>
          </p:nvGrpSpPr>
          <p:grpSpPr>
            <a:xfrm>
              <a:off x="7767563" y="1683222"/>
              <a:ext cx="3262971" cy="2195897"/>
              <a:chOff x="7657075" y="1417741"/>
              <a:chExt cx="3472961" cy="23833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822" y="3096323"/>
                <a:ext cx="645125" cy="704772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7657075" y="1417741"/>
                <a:ext cx="3472961" cy="1790237"/>
                <a:chOff x="3200400" y="152400"/>
                <a:chExt cx="7391400" cy="3983158"/>
              </a:xfrm>
            </p:grpSpPr>
            <p:pic>
              <p:nvPicPr>
                <p:cNvPr id="21" name="Picture 4 1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1295400"/>
                  <a:ext cx="94615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2590802"/>
                  <a:ext cx="1053414" cy="159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23" name="Picture 22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01" y="2590801"/>
                  <a:ext cx="1009607" cy="1617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sp>
              <p:nvSpPr>
                <p:cNvPr id="25" name="Line 9 2"/>
                <p:cNvSpPr>
                  <a:spLocks noChangeShapeType="1"/>
                </p:cNvSpPr>
                <p:nvPr/>
              </p:nvSpPr>
              <p:spPr bwMode="auto">
                <a:xfrm>
                  <a:off x="3818333" y="2857665"/>
                  <a:ext cx="1581788" cy="127789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pic>
              <p:nvPicPr>
                <p:cNvPr id="26" name="Picture 14 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414" y="2045102"/>
                  <a:ext cx="384174" cy="704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Text Box 15 2"/>
                <p:cNvSpPr txBox="1">
                  <a:spLocks noChangeArrowheads="1"/>
                </p:cNvSpPr>
                <p:nvPr/>
              </p:nvSpPr>
              <p:spPr bwMode="auto">
                <a:xfrm>
                  <a:off x="5705015" y="2045102"/>
                  <a:ext cx="1828799" cy="890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 dirty="0">
                      <a:solidFill>
                        <a:srgbClr val="663300"/>
                      </a:solidFill>
                      <a:latin typeface="cmbx5" panose="020B0500000000000000" pitchFamily="34" charset="0"/>
                    </a:rPr>
                    <a:t>No, My Dear!</a:t>
                  </a:r>
                </a:p>
              </p:txBody>
            </p:sp>
            <p:sp>
              <p:nvSpPr>
                <p:cNvPr id="28" name="AutoShape 18 2"/>
                <p:cNvSpPr>
                  <a:spLocks noChangeArrowheads="1"/>
                </p:cNvSpPr>
                <p:nvPr/>
              </p:nvSpPr>
              <p:spPr bwMode="auto">
                <a:xfrm>
                  <a:off x="7594602" y="152400"/>
                  <a:ext cx="2997198" cy="1143000"/>
                </a:xfrm>
                <a:prstGeom prst="cloudCallout">
                  <a:avLst>
                    <a:gd name="adj1" fmla="val -17204"/>
                    <a:gd name="adj2" fmla="val 8694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800" dirty="0"/>
                    <a:t>Can we solve k copies faster ?</a:t>
                  </a: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4601" y="1242718"/>
                  <a:ext cx="1041912" cy="1321389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Line 9 3"/>
            <p:cNvSpPr>
              <a:spLocks noChangeShapeType="1"/>
            </p:cNvSpPr>
            <p:nvPr/>
          </p:nvSpPr>
          <p:spPr bwMode="auto">
            <a:xfrm flipH="1">
              <a:off x="9247681" y="2783854"/>
              <a:ext cx="567487" cy="591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33" y="1545328"/>
            <a:ext cx="497911" cy="6443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9" y="1280666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3" y="1648969"/>
            <a:ext cx="497911" cy="644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33" y="4436339"/>
            <a:ext cx="4689956" cy="2864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0" y="4450150"/>
            <a:ext cx="4136048" cy="2864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16" y="5375355"/>
            <a:ext cx="5293714" cy="7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756" y="371956"/>
            <a:ext cx="10515600" cy="701676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sum: One-way and SMP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3555" name="Rectangle 3 1"/>
          <p:cNvSpPr>
            <a:spLocks noGrp="1" noChangeArrowheads="1"/>
          </p:cNvSpPr>
          <p:nvPr>
            <p:ph type="body" idx="1"/>
          </p:nvPr>
        </p:nvSpPr>
        <p:spPr>
          <a:xfrm>
            <a:off x="856978" y="3471927"/>
            <a:ext cx="2935800" cy="44652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>
                <a:solidFill>
                  <a:schemeClr val="accent2"/>
                </a:solidFill>
              </a:rPr>
              <a:t>J, Radhakrishnan, Sen </a:t>
            </a:r>
            <a:r>
              <a:rPr lang="en-US" altLang="en-US" sz="1700" dirty="0" smtClean="0">
                <a:solidFill>
                  <a:schemeClr val="accent2"/>
                </a:solidFill>
              </a:rPr>
              <a:t>03, 05]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8" y="4015396"/>
            <a:ext cx="2337998" cy="69947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202911" y="1668984"/>
            <a:ext cx="3189899" cy="1269158"/>
            <a:chOff x="3200400" y="152400"/>
            <a:chExt cx="7391400" cy="2823792"/>
          </a:xfrm>
        </p:grpSpPr>
        <p:pic>
          <p:nvPicPr>
            <p:cNvPr id="23556" name="Picture 4 1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295400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590802"/>
              <a:ext cx="1053414" cy="159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1" y="2590801"/>
              <a:ext cx="1009607" cy="1617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3561" name="Line 9 1"/>
            <p:cNvSpPr>
              <a:spLocks noChangeShapeType="1"/>
            </p:cNvSpPr>
            <p:nvPr/>
          </p:nvSpPr>
          <p:spPr bwMode="auto">
            <a:xfrm>
              <a:off x="4648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3566" name="Picture 14 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6" y="2085974"/>
              <a:ext cx="384174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7" name="Text Box 15 1"/>
            <p:cNvSpPr txBox="1">
              <a:spLocks noChangeArrowheads="1"/>
            </p:cNvSpPr>
            <p:nvPr/>
          </p:nvSpPr>
          <p:spPr bwMode="auto">
            <a:xfrm>
              <a:off x="5407027" y="2085974"/>
              <a:ext cx="1828799" cy="89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dirty="0">
                  <a:solidFill>
                    <a:srgbClr val="663300"/>
                  </a:solidFill>
                  <a:latin typeface="cmbx5" panose="020B0500000000000000" pitchFamily="34" charset="0"/>
                </a:rPr>
                <a:t>No, My Dear!</a:t>
              </a:r>
            </a:p>
          </p:txBody>
        </p:sp>
        <p:sp>
          <p:nvSpPr>
            <p:cNvPr id="23570" name="AutoShape 18 1"/>
            <p:cNvSpPr>
              <a:spLocks noChangeArrowheads="1"/>
            </p:cNvSpPr>
            <p:nvPr/>
          </p:nvSpPr>
          <p:spPr bwMode="auto">
            <a:xfrm>
              <a:off x="7594602" y="152400"/>
              <a:ext cx="2997198" cy="1143000"/>
            </a:xfrm>
            <a:prstGeom prst="cloudCallout">
              <a:avLst>
                <a:gd name="adj1" fmla="val -17204"/>
                <a:gd name="adj2" fmla="val 86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800" dirty="0"/>
                <a:t>Can we solve k copies faster 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601" y="1242718"/>
              <a:ext cx="1041912" cy="132138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9" y="1280666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08" y="1414396"/>
            <a:ext cx="497911" cy="644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62" y="3978022"/>
            <a:ext cx="2765142" cy="70173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8525230" y="1066541"/>
            <a:ext cx="3025439" cy="2125732"/>
            <a:chOff x="7657075" y="1417741"/>
            <a:chExt cx="3472961" cy="24869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822" y="3096322"/>
              <a:ext cx="739982" cy="80839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7657075" y="1417741"/>
              <a:ext cx="3472961" cy="1790237"/>
              <a:chOff x="3200400" y="152400"/>
              <a:chExt cx="7391400" cy="3983158"/>
            </a:xfrm>
          </p:grpSpPr>
          <p:pic>
            <p:nvPicPr>
              <p:cNvPr id="21" name="Picture 4 1 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295400"/>
                <a:ext cx="9461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2590802"/>
                <a:ext cx="1053414" cy="1591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23" name="Picture 2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1" y="2590801"/>
                <a:ext cx="1009607" cy="1617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5" name="Line 9 2"/>
              <p:cNvSpPr>
                <a:spLocks noChangeShapeType="1"/>
              </p:cNvSpPr>
              <p:nvPr/>
            </p:nvSpPr>
            <p:spPr bwMode="auto">
              <a:xfrm>
                <a:off x="3818333" y="2857665"/>
                <a:ext cx="1581788" cy="12778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pic>
            <p:nvPicPr>
              <p:cNvPr id="26" name="Picture 14 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414" y="2045102"/>
                <a:ext cx="384174" cy="704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 Box 15 2"/>
              <p:cNvSpPr txBox="1">
                <a:spLocks noChangeArrowheads="1"/>
              </p:cNvSpPr>
              <p:nvPr/>
            </p:nvSpPr>
            <p:spPr bwMode="auto">
              <a:xfrm>
                <a:off x="5705015" y="2045102"/>
                <a:ext cx="1828799" cy="890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dirty="0">
                    <a:solidFill>
                      <a:srgbClr val="663300"/>
                    </a:solidFill>
                    <a:latin typeface="cmbx5" panose="020B0500000000000000" pitchFamily="34" charset="0"/>
                  </a:rPr>
                  <a:t>No, My Dear!</a:t>
                </a:r>
              </a:p>
            </p:txBody>
          </p:sp>
          <p:sp>
            <p:nvSpPr>
              <p:cNvPr id="28" name="AutoShape 18 2"/>
              <p:cNvSpPr>
                <a:spLocks noChangeArrowheads="1"/>
              </p:cNvSpPr>
              <p:nvPr/>
            </p:nvSpPr>
            <p:spPr bwMode="auto">
              <a:xfrm>
                <a:off x="7594602" y="152400"/>
                <a:ext cx="2997198" cy="1143000"/>
              </a:xfrm>
              <a:prstGeom prst="cloudCallout">
                <a:avLst>
                  <a:gd name="adj1" fmla="val -17204"/>
                  <a:gd name="adj2" fmla="val 8694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 dirty="0"/>
                  <a:t>Can we solve k copies faster ?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4601" y="1242718"/>
                <a:ext cx="1041912" cy="1321389"/>
              </a:xfrm>
              <a:prstGeom prst="rect">
                <a:avLst/>
              </a:prstGeom>
            </p:spPr>
          </p:pic>
        </p:grpSp>
        <p:sp>
          <p:nvSpPr>
            <p:cNvPr id="30" name="Line 9 3"/>
            <p:cNvSpPr>
              <a:spLocks noChangeShapeType="1"/>
            </p:cNvSpPr>
            <p:nvPr/>
          </p:nvSpPr>
          <p:spPr bwMode="auto">
            <a:xfrm flipH="1">
              <a:off x="9399049" y="2616706"/>
              <a:ext cx="567487" cy="591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5" name="Rectangle 3 2 1"/>
          <p:cNvSpPr txBox="1">
            <a:spLocks noChangeArrowheads="1"/>
          </p:cNvSpPr>
          <p:nvPr/>
        </p:nvSpPr>
        <p:spPr>
          <a:xfrm>
            <a:off x="8102159" y="3487246"/>
            <a:ext cx="2935800" cy="44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[J, Klauck 09]</a:t>
            </a:r>
            <a:endParaRPr lang="en-SG" altLang="en-US" sz="1700" dirty="0">
              <a:solidFill>
                <a:schemeClr val="accent2"/>
              </a:solidFill>
            </a:endParaRPr>
          </a:p>
        </p:txBody>
      </p:sp>
      <p:pic>
        <p:nvPicPr>
          <p:cNvPr id="23557" name="Picture 235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67" y="3955145"/>
            <a:ext cx="3299639" cy="7017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68" y="5046237"/>
            <a:ext cx="3360987" cy="692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6" y="5061808"/>
            <a:ext cx="4585066" cy="139643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236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65" y="143083"/>
            <a:ext cx="10515600" cy="701676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Direct </a:t>
            </a:r>
            <a:r>
              <a:rPr lang="en-US" altLang="en-US" dirty="0" smtClean="0">
                <a:solidFill>
                  <a:schemeClr val="accent2"/>
                </a:solidFill>
              </a:rPr>
              <a:t>sum : Two-way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3555" name="Rectangle 3 1"/>
          <p:cNvSpPr>
            <a:spLocks noGrp="1" noChangeArrowheads="1"/>
          </p:cNvSpPr>
          <p:nvPr>
            <p:ph type="body" idx="1"/>
          </p:nvPr>
        </p:nvSpPr>
        <p:spPr>
          <a:xfrm>
            <a:off x="293351" y="1699471"/>
            <a:ext cx="6418078" cy="40329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>
                <a:solidFill>
                  <a:schemeClr val="accent2"/>
                </a:solidFill>
              </a:rPr>
              <a:t>J, </a:t>
            </a:r>
            <a:r>
              <a:rPr lang="en-US" altLang="en-US" sz="1700" dirty="0" smtClean="0">
                <a:solidFill>
                  <a:schemeClr val="accent2"/>
                </a:solidFill>
              </a:rPr>
              <a:t>Radhakrishnan, </a:t>
            </a:r>
            <a:r>
              <a:rPr lang="en-US" altLang="en-US" sz="1700" dirty="0">
                <a:solidFill>
                  <a:schemeClr val="accent2"/>
                </a:solidFill>
              </a:rPr>
              <a:t>Sen </a:t>
            </a:r>
            <a:r>
              <a:rPr lang="en-US" altLang="en-US" sz="1700" dirty="0" smtClean="0">
                <a:solidFill>
                  <a:schemeClr val="accent2"/>
                </a:solidFill>
              </a:rPr>
              <a:t>03</a:t>
            </a:r>
            <a:r>
              <a:rPr lang="en-US" altLang="en-US" sz="1700" dirty="0">
                <a:solidFill>
                  <a:schemeClr val="accent2"/>
                </a:solidFill>
              </a:rPr>
              <a:t>; Harsha, J, </a:t>
            </a:r>
            <a:r>
              <a:rPr lang="en-US" altLang="en-US" sz="1700" dirty="0" err="1">
                <a:solidFill>
                  <a:schemeClr val="accent2"/>
                </a:solidFill>
              </a:rPr>
              <a:t>McAllester</a:t>
            </a:r>
            <a:r>
              <a:rPr lang="en-US" altLang="en-US" sz="1700" dirty="0">
                <a:solidFill>
                  <a:schemeClr val="accent2"/>
                </a:solidFill>
              </a:rPr>
              <a:t>, </a:t>
            </a:r>
            <a:r>
              <a:rPr lang="en-US" altLang="en-US" sz="1700" dirty="0" smtClean="0">
                <a:solidFill>
                  <a:schemeClr val="accent2"/>
                </a:solidFill>
              </a:rPr>
              <a:t>Radhakrishnan </a:t>
            </a:r>
            <a:r>
              <a:rPr lang="en-US" altLang="en-US" sz="1700" dirty="0">
                <a:solidFill>
                  <a:schemeClr val="accent2"/>
                </a:solidFill>
              </a:rPr>
              <a:t>07</a:t>
            </a:r>
            <a:r>
              <a:rPr lang="en-US" altLang="en-US" sz="1700" dirty="0" smtClean="0">
                <a:solidFill>
                  <a:schemeClr val="accent2"/>
                </a:solidFill>
              </a:rPr>
              <a:t>]</a:t>
            </a:r>
            <a:endParaRPr lang="en-US" altLang="en-US" sz="17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53" y="1737838"/>
            <a:ext cx="1986339" cy="267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1" y="2250299"/>
            <a:ext cx="5568411" cy="1969251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7537665" y="1570171"/>
            <a:ext cx="4336181" cy="1868485"/>
            <a:chOff x="3200400" y="131135"/>
            <a:chExt cx="7391400" cy="3069268"/>
          </a:xfrm>
        </p:grpSpPr>
        <p:pic>
          <p:nvPicPr>
            <p:cNvPr id="18" name="Picture 4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274135"/>
              <a:ext cx="9461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569537"/>
              <a:ext cx="1053414" cy="159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4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1" y="2569536"/>
              <a:ext cx="1009607" cy="1617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4648200" y="1807535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4648200" y="2036135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648200" y="2264735"/>
              <a:ext cx="2438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pic>
          <p:nvPicPr>
            <p:cNvPr id="24" name="Picture 14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1" y="2340935"/>
              <a:ext cx="384175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486400" y="2340935"/>
              <a:ext cx="1828801" cy="859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663300"/>
                  </a:solidFill>
                  <a:latin typeface="cmbx5" panose="020B0500000000000000" pitchFamily="34" charset="0"/>
                </a:rPr>
                <a:t>No, My Dear!</a:t>
              </a:r>
            </a:p>
          </p:txBody>
        </p: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7924800" y="131135"/>
              <a:ext cx="2667000" cy="1143000"/>
            </a:xfrm>
            <a:prstGeom prst="cloudCallout">
              <a:avLst>
                <a:gd name="adj1" fmla="val -17204"/>
                <a:gd name="adj2" fmla="val 86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200" dirty="0"/>
                <a:t>Can we solve k copies faster ?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601" y="1221453"/>
              <a:ext cx="1041912" cy="1321389"/>
            </a:xfrm>
            <a:prstGeom prst="rect">
              <a:avLst/>
            </a:prstGeom>
          </p:spPr>
        </p:pic>
      </p:grpSp>
      <p:sp>
        <p:nvSpPr>
          <p:cNvPr id="28" name="Rectangle 3 2 1"/>
          <p:cNvSpPr txBox="1">
            <a:spLocks noChangeArrowheads="1"/>
          </p:cNvSpPr>
          <p:nvPr/>
        </p:nvSpPr>
        <p:spPr>
          <a:xfrm>
            <a:off x="7462328" y="4575641"/>
            <a:ext cx="3045128" cy="40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Touchette</a:t>
            </a:r>
            <a:r>
              <a:rPr lang="en-US" altLang="en-US" sz="1700" dirty="0" smtClean="0">
                <a:solidFill>
                  <a:schemeClr val="accent2"/>
                </a:solidFill>
              </a:rPr>
              <a:t> 15]</a:t>
            </a:r>
            <a:endParaRPr lang="en-US" altLang="en-US" sz="1700" dirty="0">
              <a:solidFill>
                <a:schemeClr val="accent2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6" y="5221912"/>
            <a:ext cx="5426828" cy="7260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Rectangle 3 2 2"/>
          <p:cNvSpPr txBox="1">
            <a:spLocks noChangeArrowheads="1"/>
          </p:cNvSpPr>
          <p:nvPr/>
        </p:nvSpPr>
        <p:spPr>
          <a:xfrm>
            <a:off x="289035" y="4605763"/>
            <a:ext cx="6418078" cy="40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>
                <a:solidFill>
                  <a:schemeClr val="accent2"/>
                </a:solidFill>
              </a:rPr>
              <a:t>[</a:t>
            </a:r>
            <a:r>
              <a:rPr lang="en-US" altLang="en-US" sz="1700" dirty="0" err="1" smtClean="0">
                <a:solidFill>
                  <a:schemeClr val="accent2"/>
                </a:solidFill>
              </a:rPr>
              <a:t>Braverman</a:t>
            </a:r>
            <a:r>
              <a:rPr lang="en-US" altLang="en-US" sz="1700" dirty="0" smtClean="0">
                <a:solidFill>
                  <a:schemeClr val="accent2"/>
                </a:solidFill>
              </a:rPr>
              <a:t>, Rao 12]</a:t>
            </a:r>
            <a:endParaRPr lang="en-US" altLang="en-US" sz="17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36" y="5174277"/>
            <a:ext cx="3717003" cy="1051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185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21.7098"/>
  <p:tag name="LATEXADDIN" val="\documentclass{article}&#10;\usepackage{amsmath}&#10;\pagestyle{empty}&#10;\begin{document}&#10;&#10;$ x \in \cal{X}  $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985.752"/>
  <p:tag name="LATEXADDIN" val="\documentclass{article}\pagestyle{empty}&#10;\begin{document}&#10;\begin{itemize}&#10;\item $\mathsf{R}^{\mathsf{pub}}_{\epsilon}(f)$  : Randomized communication complexity with error at most $\epsilon$.&#10;\end{itemize}&#10;\end{document}&#10;"/>
  <p:tag name="IGUANATEXSIZE" val="20"/>
  <p:tag name="IGUANATEXCURSOR" val="150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53.9557"/>
  <p:tag name="LATEXADDIN" val="\documentclass{article}&#10;\usepackage{amsmath}&#10;\pagestyle{empty}&#10;\begin{document}&#10;&#10;$ (x_{i}, y_{j})  $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59.2051"/>
  <p:tag name="LATEXADDIN" val="\documentclass{article}&#10;\usepackage{amsmath}&#10;\pagestyle{empty}&#10;\begin{document}&#10;&#10;$ (x_{k}, y_{l})  $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39.7076"/>
  <p:tag name="LATEXADDIN" val="\documentclass{article}&#10;\usepackage{amsmath}&#10;\pagestyle{empty}&#10;\begin{document}&#10;&#10;$ (x_{i}, y_{l})  $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73.4533"/>
  <p:tag name="LATEXADDIN" val="\documentclass{article}&#10;\usepackage{amsmath}&#10;\pagestyle{empty}&#10;\begin{document}&#10;&#10;$ (x_{k}, y_{j})  $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6.4117"/>
  <p:tag name="ORIGINALWIDTH" val="2015.748"/>
  <p:tag name="LATEXADDIN" val="\documentclass{article}\pagestyle{empty}&#10;\begin{document}&#10;\begin{minipage}{3in}&#10; \begin{eqnarray*}&#10;     &amp; \mbox{min:}\quad  \sum_{z} \sum_{R}  w_{z,R} \\&#10;      \quad &amp; \forall (x,y) : \sum_{R: (x,y) \in R} w_{f(x,y),R} \geq 1 - \epsilon,\\&#10;      &amp; \forall (x,y) : \sum_{z}  \quad \sum_{R: (x,y) \in R}  w_{z,R} = 1 , \\&#10;      &amp; \forall z , \forall R  : w_{z,R} \geq 0 \enspace .&#10;    \end{eqnarray*}&#10;\end{minipage}&#10;\end{document}&#10;"/>
  <p:tag name="IGUANATEXSIZE" val="20"/>
  <p:tag name="IGUANATEXCURSOR" val="429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144.357"/>
  <p:tag name="LATEXADDIN" val="\documentclass{article}\pagestyle{empty}&#10;\begin{document}&#10;Initially all $w'_{z,R} = 0$.&#10;\end{document}&#10;"/>
  <p:tag name="IGUANATEXSIZE" val="20"/>
  <p:tag name="IGUANATEXCURSOR" val="103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264.342"/>
  <p:tag name="LATEXADDIN" val="\documentclass{article}\pagestyle{empty}&#10;\begin{document}&#10;$w'_{z_1,R^1_1} =  w'_{z_1,R^1_1} + p(r_1)$&#10;\end{document}&#10;"/>
  <p:tag name="IGUANATEXSIZE" val="20"/>
  <p:tag name="IGUANATEXCURSOR" val="117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264.342"/>
  <p:tag name="LATEXADDIN" val="\documentclass{article}\pagestyle{empty}&#10;\begin{document}&#10;$w'_{z_2,R^1_2} =  w'_{z_2,R^1_2} + p(r_1)$&#10;\end{document}&#10;"/>
  <p:tag name="IGUANATEXSIZE" val="20"/>
  <p:tag name="IGUANATEXCURSOR" val="117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49.494"/>
  <p:tag name="LATEXADDIN" val="\documentclass{article}\pagestyle{empty}&#10;\begin{document}&#10;For any $(x,y,z) : \Pr[\mbox{Protocol outputs } z \mbox{ on input} (x,y)] = \sum_{R: (x,y) \in R} w'_{z,R} .$&#10;\end{document}&#10;"/>
  <p:tag name="IGUANATEXSIZE" val="20"/>
  <p:tag name="IGUANATEXCURSOR" val="183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}&#10;\pagestyle{empty}&#10;\begin{document}&#10;&#10;$ z_1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411.323"/>
  <p:tag name="LATEXADDIN" val="\documentclass{article}\pagestyle{empty}&#10;\begin{document}&#10;\noindent Task: Output $z_1, \ldots, z_k$ such that for all &#10;$i \in [k], (x_i, y_i, z_i) \in f$. &#10;\end{document}&#10;"/>
  <p:tag name="IGUANATEXSIZE" val="20"/>
  <p:tag name="IGUANATEXCURSOR" val="171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6.73788"/>
  <p:tag name="LATEXADDIN" val="\documentclass{article}&#10;\usepackage{amsmath}&#10;\pagestyle{empty}&#10;\begin{document}&#10;&#10;$ z_2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053.618"/>
  <p:tag name="LATEXADDIN" val="\documentclass{article}&#10;\usepackage{amsmath}&#10;\pagestyle{empty}&#10;\begin{document}&#10;&#10;$ \sum_z \sum_R w'_{z,R} \leq 2^c \enspace .  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l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14.3982"/>
  <p:tag name="LATEXADDIN" val="\documentclass{article}&#10;\usepackage{amsmath}&#10;\pagestyle{empty}&#10;\begin{document}&#10;&#10;$ f : \cal{X} \times \cal{Y} \rightarrow \cal{Z}  $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7"/>
  <p:tag name="FILENAME" val="TP_tmp"/>
  <p:tag name="ORIGWIDTH" val="4"/>
  <p:tag name="PICTUREFILESIZE" val="11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82.1897"/>
  <p:tag name="LATEXADDIN" val="\documentclass{article}&#10;\usepackage{amsmath}&#10;\pagestyle{empty}&#10;\begin{document}&#10;&#10;$ \mathsf{prt}_\epsilon(f) =  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31.49606"/>
  <p:tag name="LATEXADDIN" val="\documentclass{article}&#10;\usepackage{amsmath}&#10;\pagestyle{empty}&#10;\begin{document}&#10;&#10;\def\pub{\mathsf{pub}}&#10;&#10;$\mathsf{r}$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}&#10;\pagestyle{empty}&#10;\begin{document}&#10;&#10;\def\pub{\mathsf{pub}}&#10;&#10;&#10;{\bf $ \leq$ }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4.48819"/>
  <p:tag name="LATEXADDIN" val="\documentclass{article}&#10;\usepackage{amsmath}&#10;\pagestyle{empty}&#10;\begin{document}&#10;&#10;$ r_1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7.48779"/>
  <p:tag name="LATEXADDIN" val="\documentclass{article}&#10;\usepackage{amsmath}&#10;\pagestyle{empty}&#10;\begin{document}&#10;&#10;$ r_2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604.424"/>
  <p:tag name="LATEXADDIN" val="\documentclass{article}\pagestyle{empty}&#10;\begin{document}&#10;\noindent Can $f^k$ be solved with less communication than &#10;\newline $k$ times required for $f$?&#10;&#10;\end{document}&#10;"/>
  <p:tag name="IGUANATEXSIZE" val="20"/>
  <p:tag name="IGUANATEXCURSOR" val="171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pagestyle{empty}&#10;\begin{document}&#10;&#10;$ \v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9828"/>
  <p:tag name="LATEXADDIN" val="\documentclass{article}&#10;\usepackage{amsmath}&#10;\pagestyle{empty}&#10;\begin{document}&#10;&#10;$ r_m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3.967"/>
  <p:tag name="LATEXADDIN" val="\documentclass{article}&#10;\usepackage{amsmath}&#10;\pagestyle{empty}&#10;\begin{document}&#10;&#10;$ p(r_1)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3.967"/>
  <p:tag name="LATEXADDIN" val="\documentclass{article}&#10;\usepackage{amsmath}&#10;\pagestyle{empty}&#10;\begin{document}&#10;&#10;$ p(r_2)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pagestyle{empty}&#10;\begin{document}&#10;&#10;$ \v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2.2122"/>
  <p:tag name="LATEXADDIN" val="\documentclass{article}&#10;\usepackage{amsmath}&#10;\pagestyle{empty}&#10;\begin{document}&#10;&#10;$ p(r_m)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32.7334"/>
  <p:tag name="LATEXADDIN" val="\documentclass{article}&#10;\usepackage{amsmath}&#10;\pagestyle{empty}&#10;\begin{document}&#10;&#10;$ R_1^1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34.2332"/>
  <p:tag name="LATEXADDIN" val="\documentclass{article}&#10;\usepackage{amsmath}&#10;\pagestyle{empty}&#10;\begin{document}&#10;&#10;$ R_2^1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34.9832"/>
  <p:tag name="LATEXADDIN" val="\documentclass{article}&#10;\usepackage{amsmath}&#10;\pagestyle{empty}&#10;\begin{document}&#10;&#10;$ R_3^1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l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5.6731"/>
  <p:tag name="ORIGINALWIDTH" val="3990.251"/>
  <p:tag name="LATEXADDIN" val="\documentclass{article}\pagestyle{empty}&#10;\begin{document}&#10;\begin{itemize}&#10;\item Has connections with circuit complexity. &#10;\item Is useful in producing several communication complexity lower bounds.&#10;\item Caution: $\mathsf{R}(\mathsf{EQ}_n) = \Theta(\log n)$ but  $\mathsf{R}(\mathsf{EQ}^k_n) = O(k \cdot \log \log n)$!&#10;\end{itemize}&#10;\end{document}&#10;"/>
  <p:tag name="IGUANATEXSIZE" val="20"/>
  <p:tag name="IGUANATEXCURSOR" val="30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76.9779"/>
  <p:tag name="LATEXADDIN" val="\documentclass{article}&#10;\usepackage{amsmath}&#10;\pagestyle{empty}&#10;\begin{document}&#10;&#10;$ R_{2^c}^1  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5.7331"/>
  <p:tag name="LATEXADDIN" val="\documentclass{article}&#10;\usepackage{amsmath}&#10;\pagestyle{empty}&#10;\begin{document}&#10;&#10;$ R_1^2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5.7331"/>
  <p:tag name="LATEXADDIN" val="\documentclass{article}&#10;\usepackage{amsmath}&#10;\pagestyle{empty}&#10;\begin{document}&#10;&#10;$ R_2^2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5.7331"/>
  <p:tag name="LATEXADDIN" val="\documentclass{article}&#10;\usepackage{amsmath}&#10;\pagestyle{empty}&#10;\begin{document}&#10;&#10;$ R_3^2  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l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76.9779"/>
  <p:tag name="LATEXADDIN" val="\documentclass{article}&#10;\usepackage{amsmath}&#10;\pagestyle{empty}&#10;\begin{document}&#10;&#10;$ R_{2^c}^2  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pagestyle{empty}&#10;\begin{document}&#10;&#10;$ \v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l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l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176.9779"/>
  <p:tag name="LATEXADDIN" val="\documentclass{article}&#10;\usepackage{amsmath}&#10;\pagestyle{empty}&#10;\begin{document}&#10;&#10;$ R_{2^c}^m  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52"/>
  <p:tag name="LAY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7.349"/>
  <p:tag name="LATEXADDIN" val="\documentclass{article}&#10;\usepackage{amsmath}&#10;\pagestyle{empty}&#10;\begin{document}&#10;&#10;$ {\mathsf {rec}}_\epsilon(f) = \max_z {\mathsf {rec}}^z_\epsilon(f)  $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 template TPT1  env TPENV1  fore 255  back 16777215  eqnno 1"/>
  <p:tag name="FILENAME" val="TP_tmp"/>
  <p:tag name="ORIGWIDTH" val="9"/>
  <p:tag name="PICTUREFILESIZE" val="96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14.3982"/>
  <p:tag name="LATEXADDIN" val="\documentclass{article}&#10;\usepackage{amsmath}&#10;\pagestyle{empty}&#10;\begin{document}&#10;&#10;$ f : \cal{X} \times \cal{Y} \rightarrow \cal{Z}  $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8.616"/>
  <p:tag name="ORIGINALWIDTH" val="1965.504"/>
  <p:tag name="LATEXADDIN" val="\documentclass{article}\pagestyle{empty}&#10;\begin{document}&#10;{\footnotesize&#10;\hspace{-0.4in}\begin{minipage}{3in}&#10;    \centerline{\underline{Primal}}\vspace{-0.1in}&#10;    \begin{eqnarray*}&#10;      &amp; \mbox{min:}\quad  \sum_{R }  w_{R} \\&#10;       \quad &amp;  \forall (x,y) \in  f^{-1}(z): \sum_{R: (x,y) \in R} w_{R} \geq 1 - \epsilon,\\&#10;      &amp; \forall (x,y) \in  f^{-1}(z): \sum_{R: (x,y) \in R} w_{R} \leq 1,\\&#10;      &amp;  \forall (x,y) \notin    f^{-1}(z): \sum_{R: (x,y) \in R} w_{R} \leq \epsilon,\\&#10;      &amp; \forall R : w_{R} \geq 0 \enspace .&#10;    \end{eqnarray*}&#10;\end{minipage}&#10;}&#10;\end{document}&#10;"/>
  <p:tag name="IGUANATEXSIZE" val="20"/>
  <p:tag name="IGUANATEXCURSOR" val="585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09.336"/>
  <p:tag name="LATEXADDIN" val="\documentclass{article}&#10;\usepackage{amsmath}&#10;\pagestyle{empty}&#10;\begin{document}&#10;&#10;$ {\mathsf {srec}}_\epsilon(f) = \max_z {\mathsf {srec}}^z_\epsilon(f)  $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1.1811"/>
  <p:tag name="LATEXADDIN" val="\documentclass{article}&#10;\usepackage{amsmath}&#10;\pagestyle{empty}&#10;\begin{document}&#10;&#10;$ {\mathsf {srec}}^z_\epsilon(f) =  $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9.1414"/>
  <p:tag name="ORIGINALWIDTH" val="1965.504"/>
  <p:tag name="LATEXADDIN" val="\documentclass{article}\pagestyle{empty}&#10;\begin{document}&#10;{\footnotesize&#10;\begin{minipage}{3in}&#10;    \centerline{\underline{Primal}}\vspace{-0.1in}&#10;    \begin{eqnarray*}&#10;&amp;      \mbox{min:}\quad  \sum_{R}  w_{R} \\&#10;       \quad &amp;  \forall (x,y) \in f^{-1}(z): \sum_{R: (x,y) \in R} w_{R} \geq 1 - \epsilon,\\&#10;      &amp;  \forall (x,y) \notin   f^{-1}(z): \sum_{R: (x,y) \in R} w_{R} \leq \epsilon,\\&#10;      &amp; \forall R  : w_{R} \geq 0 \enspace .&#10;    \end{eqnarray*}&#10;\end{minipage}&#10;}&#10;\end{document}&#10;"/>
  <p:tag name="IGUANATEXSIZE" val="20"/>
  <p:tag name="IGUANATEXCURSOR" val="491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6.438"/>
  <p:tag name="LATEXADDIN" val="\documentclass{article}&#10;\usepackage{amsmath}&#10;\pagestyle{empty}&#10;\begin{document}&#10;&#10;$ {\mathsf {rec}}^z_\epsilon(f) =  $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0.6412"/>
  <p:tag name="ORIGINALWIDTH" val="2049.494"/>
  <p:tag name="LATEXADDIN" val="\documentclass{article}\pagestyle{empty}&#10;\begin{document}&#10;{\footnotesize&#10;\begin{minipage}{3in}&#10;    \centerline{\underline{Primal}}\vspace{-0.1in}&#10;    \begin{eqnarray*}&#10; &amp;     \mbox{min:}\quad  \sum_{R}  w_{R} + v_R\\&#10;       \quad &amp;  \forall (x,y) \in  f^{-1}(1): \sum_{R: (x,y) \in R} w_{R}  - v_R \geq 1 ,\\&#10;      &amp; \forall (x,y) \in  f^{-1}(0): \sum_{R: (x,y) \in R} v_R - w_{R} \geq 1,\\&#10;      &amp; \forall R : w_{R}, v_R \geq 0 \enspace .&#10;    \end{eqnarray*}&#10;\end{minipage}&#10;}&#10;&#10;\end{document}&#10;"/>
  <p:tag name="IGUANATEXSIZE" val="20"/>
  <p:tag name="IGUANATEXCURSOR" val="493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52.4559"/>
  <p:tag name="LATEXADDIN" val="\documentclass{article}&#10;\usepackage{amsmath}&#10;\pagestyle{empty}&#10;\begin{document}&#10;&#10;$ {\mathsf {disc}}(f)  $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2.6397"/>
  <p:tag name="ORIGINALWIDTH" val="1799.025"/>
  <p:tag name="LATEXADDIN" val="\documentclass{article}\pagestyle{empty}&#10;\begin{document}&#10;{\footnotesize&#10;\begin{minipage}{3in}&#10;    \centerline{ \underline{Primal}}\vspace{-0.1in}&#10; \begin{eqnarray*}&#10;      &amp; \mbox{min:}\quad  \sum_{z} \sum_{R}  w_{z,R} \\&#10;      \quad &amp; \forall (x,y) : \sum_{R: (x,y) \in R} w_{f(x,y),R} \geq 1 - \epsilon,\\&#10;      &amp; \forall (x,y) : \sum_{z}  \quad \sum_{R: (x,y) \in R}  w_{z,R} = 1 , \\&#10;      &amp; \forall z , \forall R  : w_{z,R} \geq 0 \enspace .&#10;    \end{eqnarray*}&#10;\end{minipage}&#10;}&#10;\end{document}&#10;"/>
  <p:tag name="IGUANATEXSIZE" val="20"/>
  <p:tag name="IGUANATEXCURSOR" val="499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44.9568"/>
  <p:tag name="LATEXADDIN" val="\documentclass{article}&#10;\usepackage{amsmath}&#10;\pagestyle{empty}&#10;\begin{document}&#10;&#10;$ \mathsf{prt}_\epsilon(f)  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6.8917"/>
  <p:tag name="ORIGINALWIDTH" val="3534.308"/>
  <p:tag name="LATEXADDIN" val="\documentclass{article}\pagestyle{empty}&#10;\newcommand{\pub}{{\mathsf {pub}}}&#10;\newcommand{\prt}{{\mathsf {prt}}}&#10;\newcommand{\srec}{{\mathsf {srec}}}&#10;\newcommand{\sdisc}{{\mathsf {sdisc}}}&#10;\newcommand{\disc}{{\mathsf {disc}}}&#10;\newcommand{\rec}{{\mathsf {rec}}}&#10;\newcommand{\rank}{{\mathsf {rank}}}&#10;\newcommand{\mcX}{{\mathcal {X}}}&#10;\newcommand{\mcY}{{\mathcal {Y}}}&#10;\newcommand{\mcZ}{{\mathsf {Z}}}&#10;\newcommand{\R}{{\mathsf {R}}}&#10;\newcommand{\D}{{\mathsf {D}}}&#10;&#10;\begin{document}&#10;Let $f : \mcX \times \mcY \rightarrow \mcZ$ be a function.&#10;\begin{enumerate}&#10;\item $\R^\pub_\epsilon(f) = \Omega(\log \prt_\epsilon(f))$.&#10;\item $\prt_\epsilon(f) =  \Omega(\srec_\epsilon(f)) = \Theta(\mathsf{rprt}_\epsilon(f)) =  \Omega(\rec_\epsilon(f)) =\Omega(\disc(f))$.&#10;\item $\log \srec_\epsilon(f) = \Theta(\gamma_2^{1+\epsilon}(f))$.&#10;\end{enumerate} \label{thm:main}&#10;\end{document}&#10;"/>
  <p:tag name="IGUANATEXSIZE" val="20"/>
  <p:tag name="IGUANATEXCURSOR" val="812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pagestyle{empty}&#10;\begin{document}&#10;&#10;$ M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0.484"/>
  <p:tag name="ORIGINALWIDTH" val="4329.958"/>
  <p:tag name="LATEXADDIN" val="\documentclass{article}&#10;\usepackage{amsmath}&#10;\pagestyle{empty}&#10;\begin{document}&#10;&#10;\begin{itemize}&#10;\item ~[Barak, Braverman, Chen, Rao 10]:&#10;Compress communication to  &#10;$~O(\sqrt{\mathsf{IC} \cdot \mathsf{CC}})$.&#10;\item ~[Barak, Braverman, Chen, Rao 10]:&#10;Compress communication to \\&#10;$O(\mathsf{IC}  \cdot \mathsf{polylog}(\mathsf{CC}))$, when $XY$ are independent.&#10;\item ~ [Kol 15] Compress communication to &#10;$O(\mathsf{IC}^2  \cdot \mathsf{polylog}(\mathsf{IC}))$, when $XY$ are independent.&#10;\item ~ [Sherstov 16] Compress communication to &#10;$O(\mathsf{IC}  \cdot \mathsf{polylog}(\mathsf{IC}))$, when $XY$ are independent.&#10;\item ~ [Harsha, J., Radhakrishana, 15] Show,&#10;$\mathsf{D}^{\mu}(f) = O(\mathsf{IC}(f)^2  \cdot \mathsf{polylog}(\mathsf{IC}(f)))$, when $\mu$ is product.&#10;\item ~ [Harsha, J., Radhakrishana, 15] Show,&#10;$\mathsf{D}^{\mu}(f) = O(\mathsf{prt}(f)^2  \cdot \mathsf{polylog}(\mathsf{prt}(f)))$, when $\mu$ is product.&#10;\end{itemize}&#10;&#10;&#10;&#10;\end{document}"/>
  <p:tag name="IGUANATEXSIZE" val="20"/>
  <p:tag name="IGUANATEXCURSOR" val="7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}&#10;\pagestyle{empty}&#10;\begin{document}&#10;&#10;$ X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$ Y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pagestyle{empty}&#10;\begin{document}&#10;&#10;$ M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3.9145"/>
  <p:tag name="ORIGINALWIDTH" val="4098.988"/>
  <p:tag name="LATEXADDIN" val="\documentclass{article}&#10;\usepackage{amsmath}&#10;\pagestyle{empty}&#10;\begin{document}&#10;&#10;\begin{itemize}&#10;\item ~[J., Radhakrishnan, Sen 05]:&#10;Compress communication to  $2^{O(\mathsf{IC})}$, when $XY$ are independent for classical and quantum communication protocols.&#10;\item ~[Braverman 12]:&#10;Compress communication to  $2^{O(\mathsf{IC})}$ for classical communication protocols for any $XY$.&#10;\end{itemize}&#10;\end{document}"/>
  <p:tag name="IGUANATEXSIZE" val="20"/>
  <p:tag name="IGUANATEXCURSOR" val="3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}&#10;\pagestyle{empty}&#10;\begin{document}&#10;&#10;$ X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$ Y 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1.575"/>
  <p:tag name="ORIGINALWIDTH" val="4292.463"/>
  <p:tag name="LATEXADDIN" val="\documentclass{article}\pagestyle{empty}&#10;\begin{document}&#10;\begin{enumerate}&#10;\item $\mathsf{R}^{\mathsf{pub},\mathsf{SMP}}_{1-2^{\Omega(k)}}(f^k) = \Omega(k \cdot \mathsf{R}^{\mathsf{pub}, \mathsf{SMP}}_\epsilon(f))$ ?&#10;\item $\mathsf{R}^{\mathsf{pub}}_{1-2^{\Omega(k)}}(f^k) = \Omega(\frac{k}{\mathsf{polylog}(n)} \cdot \mathsf{R}^{\mathsf{pub}}_\epsilon(f))$ ?&#10;\item $\mathsf{R}^{\mathsf{pub}}_{1-2^{\Omega(k)}}(f^k) = \Omega(k \cdot (\mathsf{R}^{\mathsf{pub}}_\epsilon(f) - \mathsf{polylog}(n)))$ ?&#10;\item  $\mathsf{R}^{\mathsf{pub}}_{1-2^{\Omega(k)}}(f^k) = \tilde{\Omega}(k \cdot \mathsf{prt}_\epsilon(f))$ ? (Even direct sum) ?&#10;\item Quantum: Everything. One-way, SMP, product, bounded round, unbounded-round ?&#10;\end{enumerate}&#10;\end{document}&#10;"/>
  <p:tag name="IGUANATEXSIZE" val="20"/>
  <p:tag name="IGUANATEXCURSOR" val="573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8.335"/>
  <p:tag name="ORIGINALWIDTH" val="4098.988"/>
  <p:tag name="LATEXADDIN" val="\documentclass{article}\pagestyle{empty}&#10;\begin{document}&#10;\begin{itemize}&#10;\item External information: Amount of information about $(x,y)$ contained in the transcript $\pi$. &#10;\item External information complexity : $\mathsf{IC}^{\mathsf{ext}}_\epsilon(f).$&#10;\item Internal information: Amount of information gained by Alice about $y$ from the transcript $\pi$ &#10;plus amount of information gained by Bob about $x$ from the transcript $\pi$. &#10;\item Internal information complexity: $\mathsf{IC}_\epsilon(f)$.&#10;\end{itemize}&#10;\end{document}&#10;"/>
  <p:tag name="IGUANATEXSIZE" val="20"/>
  <p:tag name="IGUANATEXCURSOR" val="240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303.712"/>
  <p:tag name="LATEXADDIN" val="\documentclass{article}&#10;\usepackage{amsmath}&#10;\pagestyle{empty}&#10;\begin{document}&#10;&#10;$ y \in \cal{Y}  $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303.712"/>
  <p:tag name="LATEXADDIN" val="\documentclass{article}&#10;\usepackage{amsmath}&#10;\pagestyle{empty}&#10;\begin{document}&#10;&#10;$ y \in \cal{Y}  $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50.956"/>
  <p:tag name="LATEXADDIN" val="\documentclass{article}\pagestyle{empty}&#10;\begin{document}&#10;Task: Output $z \in \cal{Z}$ such that $(x,y,z) \in f$.&#10;\end{document}&#10;"/>
  <p:tag name="IGUANATEXSIZE" val="20"/>
  <p:tag name="IGUANATEXCURSOR" val="129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21.7098"/>
  <p:tag name="LATEXADDIN" val="\documentclass{article}&#10;\usepackage{amsmath}&#10;\pagestyle{empty}&#10;\begin{document}&#10;&#10;$ x \in \cal{X}  $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4.829"/>
  <p:tag name="ORIGINALWIDTH" val="4107.986"/>
  <p:tag name="LATEXADDIN" val="\documentclass{article}\pagestyle{empty}&#10;\begin{document}&#10;\begin{itemize}&#10;\item $\mathsf{R}^{\mathsf{pub}}_\epsilon(f^k) \geq k  \cdot \mathsf{IC}_\epsilon(f)$.&#10;\item ~[Braverman, Rao 11]: If for any $f,  \mathsf{R}^{\mathsf{pub}}(f) &gt;&gt; \mathsf{IC}(f)$, then there exists a $g$ for which &#10;$\mathsf{R}^{\mathsf{pub}}(g^k) &lt;&lt; \frac{k}{\mathsf{polylog}(n)} \cdot \mathsf{R}^{\mathsf{pub}}(g)$.&#10;\item ~[Braverman, Rao 11]:  $\mathsf{IC}^{r}_\epsilon(f) \geq \Omega(\mathsf{R}^{\mathsf{pub},r}_\epsilon(f) - O(r \log r))$  ,&#10;$r$ - number of rounds of protocol for $f^k$.&#10;\item ~  [Ganor, Kol, Raz 14, 15]: There exists a (partial) $f: \{0,1\}^n \times \{0,1\}^n \rightarrow \{0,1\}$ such that &#10; $\mathsf{R}^{\mathsf{pub}}(f) = \Theta(\log n)$ and $\mathsf{IC}(f)  = \Theta(\log \log n)$.&#10;\end{itemize}&#10;\end{document}&#10;"/>
  <p:tag name="IGUANATEXSIZE" val="20"/>
  <p:tag name="IGUANATEXCURSOR" val="331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79.078"/>
  <p:tag name="LATEXADDIN" val="\documentclass{article}&#10;\usepackage{amsmath}&#10;\pagestyle{empty}&#10;\begin{document}&#10;&#10;$ f \subseteq \{0,1\}^n \times \{0,1\}^n \times \mathcal{Z}$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76.6779"/>
  <p:tag name="LATEXADDIN" val="\documentclass{article}&#10;\usepackage{amsmath}&#10;\pagestyle{empty}&#10;\begin{document}&#10;&#10;$ y \in \{0,1\}^n  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50.956"/>
  <p:tag name="LATEXADDIN" val="\documentclass{article}\pagestyle{empty}&#10;\begin{document}&#10;Task: Output $z \in \cal{Z}$ such that $(x,y,z) \in f$.&#10;\end{document}&#10;"/>
  <p:tag name="IGUANATEXSIZE" val="20"/>
  <p:tag name="IGUANATEXCURSOR" val="7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82.6772"/>
  <p:tag name="LATEXADDIN" val="\documentclass{article}&#10;\usepackage{amsmath}&#10;\pagestyle{empty}&#10;\begin{document}&#10;&#10;$ x \in \{0,1\}^n  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9.1264"/>
  <p:tag name="ORIGINALWIDTH" val="3868.766"/>
  <p:tag name="LATEXADDIN" val="\documentclass{article}\pagestyle{empty}&#10;\begin{document}&#10;\begin{itemize}&#10;\item ~[Barak, Braverman, Chen, Rao 10]: $\mathsf{R}^{\mathsf{pub}}(f) = O(\frac{1}{\mathsf{polylog}(n)} \cdot \mathsf{IC}^{\mathsf{ext}}(f))$.&#10;\item Open: $\mathsf{R}^{\mathsf{pub}}(f^k) = \Omega( \frac{k}{\mathsf{polylog(n)}} \cdot \mathsf{IC}^{\mathsf{ext}}(f))$ ? &#10;\item Open: $\mathsf{IC}(f) \geq \Omega(\mathsf{R}^{\mathsf{pub}}(f) - \mathsf{polylog}(n))$?&#10;\item Open: $\mathsf{IC}(f) \geq \Omega( \frac{1}{\mathsf{polylog}(n)} \mathsf{R}^{\mathsf{pub}} )$?&#10;\end{itemize}&#10;\end{document}&#10;"/>
  <p:tag name="IGUANATEXSIZE" val="20"/>
  <p:tag name="IGUANATEXCURSOR" val="81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79.078"/>
  <p:tag name="LATEXADDIN" val="\documentclass{article}&#10;\usepackage{amsmath}&#10;\pagestyle{empty}&#10;\begin{document}&#10;&#10;$ f \subseteq \{0,1\}^n \times \{0,1\}^n \times \mathcal{Z}$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76.6779"/>
  <p:tag name="LATEXADDIN" val="\documentclass{article}&#10;\usepackage{amsmath}&#10;\pagestyle{empty}&#10;\begin{document}&#10;&#10;$ y \in \{0,1\}^n  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50.956"/>
  <p:tag name="LATEXADDIN" val="\documentclass{article}\pagestyle{empty}&#10;\begin{document}&#10;Task: Output $z \in \cal{Z}$ such that $(x,y,z) \in f$.&#10;\end{document}&#10;"/>
  <p:tag name="IGUANATEXSIZE" val="20"/>
  <p:tag name="IGUANATEXCURSOR" val="129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50.956"/>
  <p:tag name="LATEXADDIN" val="\documentclass{article}\pagestyle{empty}&#10;\begin{document}&#10;Task: Output $z \in \cal{Z}$ such that $(x,y,z) \in f$.&#10;\end{document}&#10;"/>
  <p:tag name="IGUANATEXSIZE" val="20"/>
  <p:tag name="IGUANATEXCURSOR" val="7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82.6772"/>
  <p:tag name="LATEXADDIN" val="\documentclass{article}&#10;\usepackage{amsmath}&#10;\pagestyle{empty}&#10;\begin{document}&#10;&#10;$ x \in \{0,1\}^n  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2406.449"/>
  <p:tag name="LATEXADDIN" val="\documentclass{article}\pagestyle{empty}&#10;\begin{document}&#10;&#10;$\mathsf{R}^{\mathsf{SMP}}(\mathsf{EQ}^k_n) = \Omega(k \cdot (\mathsf{R}^{\mathsf{SMP}}(\mathsf{EQ}_n) - O(\log n) )) $&#10;&#10;\end{document}&#10;"/>
  <p:tag name="IGUANATEXSIZE" val="20"/>
  <p:tag name="IGUANATEXCURSOR" val="16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2122.235"/>
  <p:tag name="LATEXADDIN" val="\documentclass{article}\pagestyle{empty}&#10;\begin{document}&#10;&#10;$\mathsf{R}^{1}(\mathsf{EQ}^k_n) = \Omega(k \cdot (\mathsf{R}^{1}(\mathsf{EQ}_n) - O(\log n)))$&#10;&#10;\end{document}&#10;"/>
  <p:tag name="IGUANATEXSIZE" val="20"/>
  <p:tag name="IGUANATEXCURSOR" val="14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2605.174"/>
  <p:tag name="LATEXADDIN" val="\documentclass{article}&#10;\usepackage{amsmath}&#10;\pagestyle{empty}&#10;\begin{document}&#10;&#10;&#10;\begin{itemize}&#10;&#10;\item Same results for a class of ``robust&quot; functions.&#10;&#10;\item Used External Information Complexity.&#10;&#10;\end{itemize}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798.65"/>
  <p:tag name="LATEXADDIN" val="\documentclass{article}\pagestyle{empty}&#10;\begin{document}&#10;\begin{itemize}&#10;\item $\mathsf{D}(f)~$ : Deterministic communication complexity.&#10;\end{itemize}&#10;\end{document}&#10;"/>
  <p:tag name="IGUANATEXSIZE" val="20"/>
  <p:tag name="IGUANATEXCURSOR" val="127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1551.556"/>
  <p:tag name="LATEXADDIN" val="\documentclass{article}\pagestyle{empty}&#10;\begin{document}&#10;$\mathsf{R}^{\mathsf{pub},1}_\epsilon(f^k) = \Omega(k \cdot \mathsf{R}^{\mathsf{pub},1}_\epsilon(f) )$.&#10;&#10;\vspace{0.5cm}&#10;&#10;$\mathsf{Q}^{\mathsf{ent},1}_\epsilon(f^k) = \Omega(k \cdot \mathsf{Q}^{\mathsf{ent},1}_\epsilon(f) )$.&#10;&#10;\end{document}&#10;"/>
  <p:tag name="IGUANATEXSIZE" val="20"/>
  <p:tag name="IGUANATEXCURSOR" val="26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5.6918"/>
  <p:tag name="ORIGINALWIDTH" val="1835.021"/>
  <p:tag name="LATEXADDIN" val="\documentclass{article}\pagestyle{empty}&#10;\begin{document}&#10;$\mathsf{R}^{\mathsf{pub},\mathsf{SMP}}_\epsilon(f^k) = \Omega(k \cdot \mathsf{R}^{\mathsf{pub},\mathsf{SMP}}_\epsilon(f) )$.&#10;&#10;\vspace{0.5cm}&#10;$\mathsf{Q}^{\mathsf{ent},\mathsf{SMP}}_\epsilon(f^k) =  \Omega(k \cdot \mathsf{Q}^{\mathsf{ent},\mathsf{SMP}}_\epsilon(f) )$.&#10;&#10;&#10;&#10;\end{document}&#10;"/>
  <p:tag name="IGUANATEXSIZE" val="20"/>
  <p:tag name="IGUANATEXCURSOR" val="3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5.6918"/>
  <p:tag name="ORIGINALWIDTH" val="2189.726"/>
  <p:tag name="LATEXADDIN" val="\documentclass{article}\pagestyle{empty}&#10;\begin{document}&#10;$\mathsf{R}^{\mathsf{SMP}}_\epsilon(f^k) = \Omega(k \cdot (\mathsf{R}^{\mathsf{SMP}}_\epsilon(f) - O(\log n)))$.&#10;&#10;\vspace{0.5cm}&#10;$\mathsf{Q}^{\mathsf{SMP},*}_\epsilon(f^k) =  \Omega(k \cdot \mathsf{Q}^{\mathsf{SMP,*}}_\epsilon(f) )$.&#10;&#10;\end{document}&#10;"/>
  <p:tag name="IGUANATEXSIZE" val="20"/>
  <p:tag name="IGUANATEXCURSOR" val="27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.7015"/>
  <p:tag name="ORIGINALWIDTH" val="1882.265"/>
  <p:tag name="LATEXADDIN" val="\documentclass{article}&#10;\usepackage{amsmath}&#10;\pagestyle{empty}&#10;\begin{document}&#10;&#10;&#10;\noindent Message compression to &#10;Classical \\&#10;and Quantum ``Channel Capactiy&quot;  \\&#10;with ``worst case error&quot; bounds.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5.9017"/>
  <p:tag name="ORIGINALWIDTH" val="2580.427"/>
  <p:tag name="LATEXADDIN" val="\documentclass{article}\pagestyle{empty}&#10;\begin{document}&#10;\begin{itemize}&#10;\item For $\mathrm{product}~\mu: \mathsf{D}^{\mu,1}_\epsilon(f^k) = \Omega(k \cdot \mathsf{IC}^{\mu,1}_\epsilon(f) )$.&#10;\item Yao's Principle: $\mathsf{R}^{\mathsf{pub},1}_\epsilon(f) = \max_{\mu} \mathsf{D}^{\mu,1}_\epsilon(f)$.&#10;\item Used a ``trick&quot; to reduce non-product case to  \\product case for one-way and $\mathsf{SMP}$ protocols.&#10;\end{itemize}&#10;\end{document}&#10;"/>
  <p:tag name="IGUANATEXSIZE" val="20"/>
  <p:tag name="IGUANATEXCURSOR" val="300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3818.523"/>
  <p:tag name="LATEXADDIN" val="\documentclass{article}\pagestyle{empty}&#10;\begin{document}&#10;\begin{itemize}&#10;\item $\mathsf{Q}^{\mathsf{ent}}_{\epsilon}(f) $ : Quantum communication complexity with error at most $\epsilon$.&#10;\end{itemize}&#10;\end{document}&#10;"/>
  <p:tag name="IGUANATEXSIZE" val="20"/>
  <p:tag name="IGUANATEXCURSOR" val="147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7.109"/>
  <p:tag name="ORIGINALWIDTH" val="3187.102"/>
  <p:tag name="LATEXADDIN" val="\documentclass{article}\pagestyle{empty}&#10;\begin{document}&#10;$\mathsf{R}^{\mathsf{pub},r}_\epsilon(f^k) = \max_{\mu:\mathrm{product}} \Omega(k \cdot (\mathsf{D}^{\mu,r}_\epsilon(f) - O(r \log r)))$.&#10;\begin{itemize}&#10;\item $r$ - number of rounds of protocol for $f^k$.&#10;\item Yao's Principle: $\mathsf{R}^{\mathsf{pub,r}}_\epsilon(f) = \max_{\mu} \mathsf{D}^{\mu,r}_\epsilon(f)$.&#10;\item For $\mathrm{product}~\mu: \mathsf{D}^{\mu,r}_\epsilon(f^k) = \Omega(k \cdot (\mathsf{IC}^{\mu,r}_\epsilon(f) - O(r \log r)))$.&#10;\item The one-way ``trick&quot; does not work anymore. &#10;\end{itemize}&#10;\end{document}&#10;"/>
  <p:tag name="IGUANATEXSIZE" val="20"/>
  <p:tag name="IGUANATEXCURSOR" val="370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9517"/>
  <p:tag name="ORIGINALWIDTH" val="2892.388"/>
  <p:tag name="LATEXADDIN" val="\documentclass{article}\pagestyle{empty}&#10;\begin{document}&#10;$\mathsf{R}^{\mathsf{pub},r}_\epsilon(f^k) = \Omega(k \cdot (\mathsf{R}^{\mathsf{pub},r}_\epsilon(f) - O(r \log r)))$.&#10;\begin{itemize}&#10;\item For all $\mu: \mathsf{D}^{\mu,r}_\epsilon(f^k) = \Omega(k \cdot (\mathsf{IC}^{\mu,r}_\epsilon(f) - O(r \log r)))$.&#10;\end{itemize}&#10;\end{document}&#10;"/>
  <p:tag name="IGUANATEXSIZE" val="20"/>
  <p:tag name="IGUANATEXCURSOR" val="17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7.9302"/>
  <p:tag name="ORIGINALWIDTH" val="1972.254"/>
  <p:tag name="LATEXADDIN" val="\documentclass{article}\pagestyle{empty}&#10;\begin{document}&#10;$\mathsf{Q}^{\mathsf{ent},r}_\epsilon(f^k) = \Omega(\frac{k}{r^2} \cdot \mathsf{Q}^{\mathsf{ent},r}_\epsilon(f))$.&#10;&#10;\begin{itemize}&#10;\item Message compression to Quantum \\&#10;Internal Information Complexity.&#10;\end{itemize}&#10;&#10;\end{document}&#10;"/>
  <p:tag name="IGUANATEXSIZE" val="20"/>
  <p:tag name="IGUANATEXCURSOR" val="189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0.604"/>
  <p:tag name="ORIGINALWIDTH" val="2417.698"/>
  <p:tag name="LATEXADDIN" val="\documentclass{article}\pagestyle{empty}&#10;\begin{document}&#10;\begin{enumerate}&#10;\item $\mathsf{R}^{\mathsf{pub}}_\epsilon(f^k) = \Omega(\frac{k}{\mathsf{polylog}(n)} \cdot \mathsf{R}^{\mathsf{pub}}_\epsilon(f))$ ?&#10;\item $\mathsf{R}^{\mathsf{pub}}_\epsilon(f^k) = \Omega(k \cdot (\mathsf{R}^{\mathsf{pub}}_\epsilon(f) - \mathsf{polylog}(n)))$ ?&#10;\item $\mathsf{Q}^{\mathsf{ent},r}_\epsilon(f^k) =  \Omega(k \cdot (\mathsf{Q}^{\mathsf{ent},r}_\epsilon(f) - \mathsf{poly}(r)))$ ?&#10;\item $\mathsf{Q}^{1}_\epsilon(f^k) = \Omega(k \cdot (\mathsf{Q}^{1}_\epsilon(f) - O(\log n))$ ?&#10;\item $\mathsf{Q}^{\mathsf{SMP}}_\epsilon(f^k) = \Omega(k \cdot (\mathsf{Q}^{\mathsf{SMP}}_\epsilon(f) - O(\log n))$ ?&#10;\end{enumerate}&#10;\end{document}&#10;"/>
  <p:tag name="IGUANATEXSIZE" val="20"/>
  <p:tag name="IGUANATEXCURSOR" val="46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0.3824"/>
  <p:tag name="ORIGINALWIDTH" val="4144.732"/>
  <p:tag name="LATEXADDIN" val="\documentclass{article}&#10;\usepackage{amsmath}&#10;\pagestyle{empty}&#10;\begin{document}&#10;&#10;\begin{itemize}&#10;\item ~[J, Radhakrishnan, Sen 03]:&#10;Compress communication to $O\left(\frac{1}{\epsilon} \cdot I(X:M)\right)$.&#10;\item ~[Harsh, J, McAllester, Radhakrishnan 07]:&#10;Compress communication to  $I(X:M) + o(I(X:M)) + O\left(\log \frac{1}{\epsilon}\right)$.&#10;\item ~[J, Radhakrishnan, Sen 05]:&#10;Compress communication to  $O\left(\frac{1}{\epsilon} \cdot I(X:M)\right)$, when $M$ is quantum.&#10;\end{itemize}&#10;&#10;&#10;&#10;\end{document}"/>
  <p:tag name="IGUANATEXSIZE" val="20"/>
  <p:tag name="IGUANATEXCURSOR" val="3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88.7139"/>
  <p:tag name="LATEXADDIN" val="\documentclass{article}&#10;\usepackage{amsmath}&#10;\pagestyle{empty}&#10;\begin{document}&#10;&#10;&#10;$X, 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018.748"/>
  <p:tag name="LATEXADDIN" val="\documentclass{article}&#10;\usepackage{amsmath}&#10;\pagestyle{empty}&#10;\begin{document}&#10;&#10;Task: Alice wants to send $M$ to Bob. 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.7338"/>
  <p:tag name="LATEXADDIN" val="\documentclass{article}&#10;\usepackage{amsmath}&#10;\pagestyle{empty}&#10;\begin{document}&#10;&#10;$ |\phi\rangle  $&#10;&#10;\end{document}"/>
  <p:tag name="IGUANATEXSIZE" val="20"/>
  <p:tag name="IGUANATEXCURSOR" val="98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88.7139"/>
  <p:tag name="LATEXADDIN" val="\documentclass{article}&#10;\usepackage{amsmath}&#10;\pagestyle{empty}&#10;\begin{document}&#10;&#10;&#10;$X, 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018.748"/>
  <p:tag name="LATEXADDIN" val="\documentclass{article}&#10;\usepackage{amsmath}&#10;\pagestyle{empty}&#10;\begin{document}&#10;&#10;Task: Alice wants to send $M$ to Bob. 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5.613"/>
  <p:tag name="ORIGINALWIDTH" val="4097.488"/>
  <p:tag name="LATEXADDIN" val="\documentclass{article}&#10;\usepackage{amsmath}&#10;\pagestyle{empty}&#10;\begin{document}&#10;&#10;\begin{itemize}&#10;\item ~[Braverman, Rao 11]:&#10;Compress communication to  \\&#10;$~I(X:M | Y) + o(I(X:M | Y)) + O\left(\log \frac{1}{\epsilon}\right)$.&#10;\item ~[Dave 15]:&#10;Compress communication to $O\left(\frac{1}{\epsilon^2} \cdot I(X:M)\right)$, when $M$ is \ quantum.&#10;\item ~Open: &#10;Compress ``expected&quot; communication to \\&#10;$~I(X:M | Y) + o(I(X:M | Y))+ O\left(\log \frac{1}{\epsilon}\right)$, when $M$ is quantum ?&#10;\end{itemize}&#10;&#10;&#10;&#10;\end{document}"/>
  <p:tag name="IGUANATEXSIZE" val="20"/>
  <p:tag name="IGUANATEXCURSOR" val="2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Y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165"/>
  <p:tag name="ORIGINALWIDTH" val="3032.621"/>
  <p:tag name="LATEXADDIN" val="\documentclass{article}\pagestyle{empty}&#10;\begin{document}&#10;\noindent On providing communication less than  $k$ times required&#10;\newline  for $f$, success is exponentially small ($2^{-k}$) for $f^k$.&#10;&#10;\end{document}&#10;"/>
  <p:tag name="IGUANATEXSIZE" val="20"/>
  <p:tag name="IGUANATEXCURSOR" val="213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750.281"/>
  <p:tag name="LATEXADDIN" val="\documentclass{article}\pagestyle{empty}&#10;\begin{document}&#10;$\mathsf{R}^{\mathsf{pub},1}_{1-2^{-\Omega&#10;(k)}}(f^k) = \Omega(k \cdot \mathsf{R}^{\mathsf{pub},1}_\epsilon(f) )$.&#10;\end{document}&#10;"/>
  <p:tag name="IGUANATEXSIZE" val="20"/>
  <p:tag name="IGUANATEXCURSOR" val="15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0.9824"/>
  <p:tag name="LATEXADDIN" val="\documentclass{article}&#10;\usepackage{amsmath}&#10;\pagestyle{empty}&#10;\begin{document}&#10;&#10;$ |\psi\rangle  $&#10;&#10;\end{document}"/>
  <p:tag name="IGUANATEXSIZE" val="20"/>
  <p:tag name="IGUANATEXCURSOR" val="98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2000"/>
  <p:tag name="LATEXADDIN" val="\documentclass{article}\pagestyle{empty}&#10;\begin{document}&#10;$\mathsf{R}^{\mathsf{pub},r}_{1-2^{-\Omega&#10;(k)}}(f^k) = \Omega(\frac{k}{\mathsf{poly}(r)} \cdot \mathsf{R}^{\mathsf{pub},r}_\epsilon(f))$.&#10;\end{document}&#10;"/>
  <p:tag name="IGUANATEXSIZE" val="20"/>
  <p:tag name="IGUANATEXCURSOR" val="146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7.4541"/>
  <p:tag name="ORIGINALWIDTH" val="4090.739"/>
  <p:tag name="LATEXADDIN" val="\documentclass{article}&#10;\usepackage{amsmath}&#10;\pagestyle{empty}&#10;\begin{document}&#10;&#10;&#10;&#10;\begin{itemize}&#10;\item Ideas from parallel repetition of two-player games [Raz 98, Holenstein 07]. &#10;\item Message compression to Internal Information Complexity.&#10;\end{itemize}&#10;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2515.186"/>
  <p:tag name="LATEXADDIN" val="\documentclass{article}\pagestyle{empty}&#10;\begin{document}&#10;$\mathsf{R}^{\mathsf{pub},r}_{1-2^{-\Omega&#10;(k)}}(f^k) = \Omega(k \cdot (\mathsf{R}^{\mathsf{pub},r}_\epsilon(f) - O(r \log r)))$.&#10;\end{document}&#10;"/>
  <p:tag name="IGUANATEXSIZE" val="20"/>
  <p:tag name="IGUANATEXCURSOR" val="176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0.9449"/>
  <p:tag name="ORIGINALWIDTH" val="2408.699"/>
  <p:tag name="LATEXADDIN" val="\documentclass{article}\pagestyle{empty}&#10;\begin{document}&#10;$\mathsf{R}^{\mathsf{pub}}_{1-2^{-\Omega&#10;(k)}}(f^k) = \Omega(k \cdot \mathsf{rprt}(f) )$.&#10;&#10;\begin{itemize}&#10;\item $\mathsf{rprt}(f)$: the relaxed partition bound for $f$.&#10;\end{itemize}&#10;\end{document}&#10;"/>
  <p:tag name="IGUANATEXSIZE" val="20"/>
  <p:tag name="IGUANATEXCURSOR" val="2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0.9449"/>
  <p:tag name="ORIGINALWIDTH" val="3742.782"/>
  <p:tag name="LATEXADDIN" val="\documentclass{article}\pagestyle{empty}&#10;\begin{document}&#10;$\mathsf{R}^{\mathsf{pub}}_{1-2^{-\Omega&#10;(k)}}(f^k) = \Omega(k \cdot \mathsf{IC}(f) )$.&#10;&#10;\begin{itemize}&#10;\item ~[Kerenidis, Laplante, Lerays, Roland, Xiao 12]: $\mathsf{IC(f)} = \Omega(\mathsf{rprt(f)}).$&#10;\end{itemize}&#10;\end{document}&#10;"/>
  <p:tag name="IGUANATEXSIZE" val="20"/>
  <p:tag name="IGUANATEXCURSOR" val="23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.9441"/>
  <p:tag name="ORIGINALWIDTH" val="2050.244"/>
  <p:tag name="LATEXADDIN" val="\documentclass{article}\pagestyle{empty}&#10;\begin{document}&#10;$\mathsf{Q}^{\mathsf{ent}}_{1-2^{-\Omega&#10;(k)}}(f^k) = \Omega(k \cdot \gamma_2^{{1+\epsilon}}(f) )$.&#10;&#10;\begin{itemize}&#10;\item $\gamma_2^{1+\epsilon}(f)$: the gamma-$2$ bound for $f$.&#10;\end{itemize}&#10;\end{document}&#10;"/>
  <p:tag name="IGUANATEXSIZE" val="20"/>
  <p:tag name="IGUANATEXCURSOR" val="14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0.9449"/>
  <p:tag name="ORIGINALWIDTH" val="2028.496"/>
  <p:tag name="LATEXADDIN" val="\documentclass{article}\pagestyle{empty}&#10;\begin{document}&#10;$\mathsf{R}^{\mathsf{pub}}_{1-2^{-\Omega&#10;(k)}}(f^k) = \Omega(k \cdot \mathsf{rec}(f) )$.&#10;&#10;\begin{itemize}&#10;\item $\mathsf{rec}(f)$: the corruption bound  for $f$.&#10;\end{itemize}&#10;\end{document}&#10;"/>
  <p:tag name="IGUANATEXSIZE" val="20"/>
  <p:tag name="IGUANATEXCURSOR" val="2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}&#10;\pagestyle{empty}&#10;\begin{document}&#10;&#10;$ \rho  $&#10;&#10;\end{document}"/>
  <p:tag name="IGUANATEXSIZE" val="20"/>
  <p:tag name="IGUANATEXCURSOR" val="90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21.1849"/>
  <p:tag name="LATEXADDIN" val="\documentclass{article}&#10;\usepackage{amsmath}&#10;\pagestyle{empty}&#10;\begin{document}&#10;&#10;$ x_1, \ldots, x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00.9374"/>
  <p:tag name="LATEXADDIN" val="\documentclass{article}&#10;\usepackage{amsmath}&#10;\pagestyle{empty}&#10;\begin{document}&#10;&#10;$ y_1, \ldots, y_k  $&#10;&#10;\end{document}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6.6292"/>
  <p:tag name="ORIGINALWIDTH" val="3045.369"/>
  <p:tag name="LATEXADDIN" val="\documentclass{article}\pagestyle{empty}&#10;\begin{document}&#10;\begin{eqnarray*}&#10; \gamma_2(A) &amp; = &amp; \min_{X,Y : XY = A} r(X)c(Y) \\&#10;\gamma_2^\alpha(A)  &amp; = &amp; \min_{B: \forall (i,j) \; 1 \leq A(i,j)B(i,j) \leq \alpha} \gamma_2(B) &#10;\end{eqnarray*}&#10;&#10;$r(X)$ = the largest $\ell_2$ norm of the rows of $X$, &#10;&#10;\vspace{0.1in}&#10;&#10;$c(X)$ = the largest $\ell_2$ norm of the columns of $Y$.&#10;\end{document}&#10;"/>
  <p:tag name="IGUANATEXSIZE" val="20"/>
  <p:tag name="IGUANATEXCURSOR" val="388"/>
  <p:tag name="TRANSPARENCY" val="Fals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0.352"/>
  <p:tag name="ORIGINALWIDTH" val="4094.488"/>
  <p:tag name="LATEXADDIN" val="\documentclass{article}&#10;\usepackage{amsmath}&#10;\pagestyle{empty}&#10;\begin{document}&#10;&#10;\def\pub{\mathsf{pub}}&#10;&#10;\begin{itemize}&#10;\item ~[Linial, Shraibman 07]: $\mathsf{Q}^{\mathsf{ent}}_\epsilon(f) \geq \Omega(\gamma_2^{1+\epsilon}(f))$.&#10;\item ~[Linial, Shraibman 07],  [Lee, Shraibman 08]: Equivalent to the smooth-discrepancy bound. &#10;\item Master lower bound : Beats many lower bounds for quantum communication complexity.&#10;\item Open: Comparision with $\mathsf{QIC}$ ?&#10;\end{itemize}&#10;&#10;\end{document}"/>
  <p:tag name="IGUANATEXSIZE" val="20"/>
  <p:tag name="IGUANATEXCURSOR" val="3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}&#10;\pagestyle{empty}&#10;\begin{document}&#10;&#10;$ x_1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}&#10;\pagestyle{empty}&#10;\begin{document}&#10;&#10;$ x_2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3.2358"/>
  <p:tag name="LATEXADDIN" val="\documentclass{article}&#10;\usepackage{amsmath}&#10;\pagestyle{empty}&#10;\begin{document}&#10;&#10;$ x_3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pagestyle{empty}&#10;\begin{document}&#10;&#10;$ \v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98.98764"/>
  <p:tag name="LATEXADDIN" val="\documentclass{article}&#10;\usepackage{amsmath}&#10;\pagestyle{empty}&#10;\begin{document}&#10;&#10;$ y_1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1.9872"/>
  <p:tag name="LATEXADDIN" val="\documentclass{article}&#10;\usepackage{amsmath}&#10;\pagestyle{empty}&#10;\begin{document}&#10;&#10;$ y_2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35.3956"/>
  <p:tag name="LATEXADDIN" val="\documentclass{article}&#10;\usepackage{amsmath}&#10;\pagestyle{empty}&#10;\begin{document}&#10;&#10;$ f \subseteq \cal{X} \times \cal{Y} \times \cal{Z}  $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23.25"/>
  <p:tag name="LATEXFORMWIDTH" val="390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2.7372"/>
  <p:tag name="LATEXADDIN" val="\documentclass{article}&#10;\usepackage{amsmath}&#10;\pagestyle{empty}&#10;\begin{document}&#10;&#10;$ y_3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 \cdots  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}&#10;\pagestyle{empty}&#10;\begin{document}&#10;&#10;$ R_1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}&#10;\pagestyle{empty}&#10;\begin{document}&#10;&#10;$ R_3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4.2332"/>
  <p:tag name="LATEXADDIN" val="\documentclass{article}&#10;\usepackage{amsmath}&#10;\pagestyle{empty}&#10;\begin{document}&#10;&#10;$ R_2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7.9828"/>
  <p:tag name="LATEXADDIN" val="\documentclass{article}&#10;\usepackage{amsmath}&#10;\pagestyle{empty}&#10;\begin{document}&#10;&#10;$ R_7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}&#10;\pagestyle{empty}&#10;\begin{document}&#10;&#10;$ R_6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6.4829"/>
  <p:tag name="LATEXADDIN" val="\documentclass{article}&#10;\usepackage{amsmath}&#10;\pagestyle{empty}&#10;\begin{document}&#10;&#10;$ R_4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2332"/>
  <p:tag name="LATEXADDIN" val="\documentclass{article}&#10;\usepackage{amsmath}&#10;\pagestyle{empty}&#10;\begin{document}&#10;&#10;$ R_5  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14.3982"/>
  <p:tag name="LATEXADDIN" val="\documentclass{article}&#10;\usepackage{amsmath}&#10;\pagestyle{empty}&#10;\begin{document}&#10;&#10;$ f : \cal{X} \times \cal{Y} \rightarrow \cal{Z}  $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22"/>
  <p:tag name="LATEXFORMWIDTH" val="389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416</Words>
  <Application>Microsoft Macintosh PowerPoint</Application>
  <PresentationFormat>Custom</PresentationFormat>
  <Paragraphs>83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Direct Sum, Direct Product and Information Theory</vt:lpstr>
      <vt:lpstr>Communication protocols</vt:lpstr>
      <vt:lpstr>Direct sum</vt:lpstr>
      <vt:lpstr>Information Complexity</vt:lpstr>
      <vt:lpstr>The IC v/s CC Question</vt:lpstr>
      <vt:lpstr>The IC v/s CC Question</vt:lpstr>
      <vt:lpstr>Direct sum: First Results</vt:lpstr>
      <vt:lpstr>Direct sum: One-way and SMP</vt:lpstr>
      <vt:lpstr>Direct sum : Two-way</vt:lpstr>
      <vt:lpstr>Direct sum : Open questions</vt:lpstr>
      <vt:lpstr>Message compression</vt:lpstr>
      <vt:lpstr>Message compression with side information</vt:lpstr>
      <vt:lpstr>Direct Product</vt:lpstr>
      <vt:lpstr>Direct Product</vt:lpstr>
      <vt:lpstr>Direct Product in terms of lower bounds</vt:lpstr>
      <vt:lpstr>The 2 Bound</vt:lpstr>
      <vt:lpstr>The Partition Bound [J, Klauck 10]</vt:lpstr>
      <vt:lpstr>The Partition Bound </vt:lpstr>
      <vt:lpstr>Relation with other bounds </vt:lpstr>
      <vt:lpstr>Summary of relations</vt:lpstr>
      <vt:lpstr>Message compression, contd.</vt:lpstr>
      <vt:lpstr>Message compression, contd.</vt:lpstr>
      <vt:lpstr>Direct product : Open questions</vt:lpstr>
    </vt:vector>
  </TitlesOfParts>
  <Company>National University of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Sum, Direct Product and Information Theory</dc:title>
  <dc:creator>Rahul Jain</dc:creator>
  <cp:lastModifiedBy>Linda Jarigina-Sashoo</cp:lastModifiedBy>
  <cp:revision>152</cp:revision>
  <dcterms:created xsi:type="dcterms:W3CDTF">2017-03-15T02:06:12Z</dcterms:created>
  <dcterms:modified xsi:type="dcterms:W3CDTF">2017-04-04T16:26:44Z</dcterms:modified>
</cp:coreProperties>
</file>