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6" r:id="rId4"/>
    <p:sldId id="279" r:id="rId5"/>
    <p:sldId id="267" r:id="rId6"/>
    <p:sldId id="257" r:id="rId7"/>
    <p:sldId id="268" r:id="rId8"/>
    <p:sldId id="269" r:id="rId9"/>
    <p:sldId id="270" r:id="rId10"/>
    <p:sldId id="258" r:id="rId11"/>
    <p:sldId id="271" r:id="rId12"/>
    <p:sldId id="272" r:id="rId13"/>
    <p:sldId id="273" r:id="rId14"/>
    <p:sldId id="274" r:id="rId15"/>
    <p:sldId id="276" r:id="rId16"/>
    <p:sldId id="260" r:id="rId17"/>
    <p:sldId id="262" r:id="rId18"/>
    <p:sldId id="261" r:id="rId19"/>
    <p:sldId id="263" r:id="rId20"/>
    <p:sldId id="275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1482AC"/>
    <a:srgbClr val="92D050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>
        <p:scale>
          <a:sx n="65" d="100"/>
          <a:sy n="65" d="100"/>
        </p:scale>
        <p:origin x="2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4.png"/><Relationship Id="rId7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4.png"/><Relationship Id="rId7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 the Communication Complexity of Property Testing in Graphs</a:t>
            </a:r>
            <a:endParaRPr lang="en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Joint work with Orr Fischer and Shay </a:t>
            </a:r>
            <a:r>
              <a:rPr lang="en-US" dirty="0" err="1"/>
              <a:t>Gershtein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800575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Model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1"/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200" dirty="0"/>
                  <a:t> players with private inputs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/>
              </a:p>
              <a:p>
                <a:pPr lvl="1"/>
                <a:r>
                  <a:rPr lang="en-US" sz="3200" dirty="0"/>
                  <a:t>Does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nary>
                          <m:naryPr>
                            <m:chr m:val="⋃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r>
                  <a:rPr lang="en-US" sz="3200" dirty="0"/>
                  <a:t> satisfy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3200" dirty="0"/>
                  <a:t>, or is it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3200" dirty="0"/>
                  <a:t>-far?</a:t>
                </a:r>
              </a:p>
              <a:p>
                <a:pPr lvl="1"/>
                <a:r>
                  <a:rPr lang="en-US" sz="3200" dirty="0"/>
                  <a:t>Communication: shared blackboard</a:t>
                </a:r>
              </a:p>
              <a:p>
                <a:pPr lvl="1"/>
                <a:endParaRPr lang="en-US" sz="3200" dirty="0"/>
              </a:p>
              <a:p>
                <a:pPr lvl="1"/>
                <a:r>
                  <a:rPr lang="en-US" sz="3200" dirty="0"/>
                  <a:t>“General model”</a:t>
                </a:r>
              </a:p>
              <a:p>
                <a:pPr lvl="1"/>
                <a:r>
                  <a:rPr lang="en-US" sz="3200" dirty="0"/>
                  <a:t>Upper bounds: edges can be duplicated</a:t>
                </a:r>
              </a:p>
              <a:p>
                <a:pPr lvl="1"/>
                <a:r>
                  <a:rPr lang="en-US" sz="3200" dirty="0"/>
                  <a:t>Lower bounds: no edge duplication</a:t>
                </a:r>
                <a:endParaRPr lang="en-IL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7" t="-288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05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“Building Blocks”</a:t>
            </a:r>
            <a:endParaRPr lang="en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efficiently implement:</a:t>
            </a:r>
          </a:p>
          <a:p>
            <a:pPr lvl="1"/>
            <a:r>
              <a:rPr lang="en-US" dirty="0"/>
              <a:t>Sampling a random subgraph</a:t>
            </a:r>
          </a:p>
          <a:p>
            <a:pPr lvl="1"/>
            <a:r>
              <a:rPr lang="en-US" dirty="0"/>
              <a:t>Estimating the average degree</a:t>
            </a:r>
          </a:p>
          <a:p>
            <a:pPr lvl="1"/>
            <a:r>
              <a:rPr lang="en-US" dirty="0"/>
              <a:t>Random walk</a:t>
            </a:r>
          </a:p>
          <a:p>
            <a:pPr lvl="1"/>
            <a:r>
              <a:rPr lang="en-US" dirty="0"/>
              <a:t>…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64113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Triangle-Freeness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084831"/>
                <a:ext cx="9720073" cy="4677303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/>
                  <a:t>Upper bound: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𝑛𝑑</m:t>
                                </m:r>
                              </m:e>
                            </m:d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(adapting [Alon et. al. ‘06])</a:t>
                </a:r>
              </a:p>
              <a:p>
                <a:pPr lvl="1"/>
                <a:r>
                  <a:rPr lang="en-US" dirty="0"/>
                  <a:t>Also: simultaneous protocol with CC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𝑛𝑑</m:t>
                                </m:r>
                              </m:e>
                            </m:d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</m:e>
                    </m:d>
                  </m:oMath>
                </a14:m>
                <a:r>
                  <a:rPr lang="en-US" dirty="0"/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084831"/>
                <a:ext cx="9720073" cy="4677303"/>
              </a:xfrm>
              <a:blipFill>
                <a:blip r:embed="rId2"/>
                <a:stretch>
                  <a:fillRect l="-1881" t="-1695" r="-502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222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Triangle-Freeness: Lower Bounds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084831"/>
                <a:ext cx="9720073" cy="4677303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/>
                  <a:t>two players, </a:t>
                </a:r>
                <a:r>
                  <a:rPr lang="en-US" dirty="0">
                    <a:solidFill>
                      <a:srgbClr val="FF0000"/>
                    </a:solidFill>
                  </a:rPr>
                  <a:t>one-way</a:t>
                </a:r>
                <a:r>
                  <a:rPr lang="en-US" dirty="0"/>
                  <a:t>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</m:oMath>
                </a14:m>
                <a:endParaRPr lang="en-US" dirty="0"/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dirty="0"/>
                  <a:t>By reduction from Boolean Hidden Matching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/>
                  <a:t>“Evidence of hardness”: finding a triangle edge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dirty="0"/>
                  <a:t>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/>
                  <a:t>-far from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∆</a:t>
                </a:r>
                <a:r>
                  <a:rPr lang="en-US" dirty="0"/>
                  <a:t>-free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, three players, one-way*: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Alice and Bob talk back-and-forth</a:t>
                </a:r>
              </a:p>
              <a:p>
                <a:pPr lvl="2"/>
                <a:r>
                  <a:rPr lang="en-US" dirty="0"/>
                  <a:t>Charlie observes, then outputs the answer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, three players, simultaneous: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084831"/>
                <a:ext cx="9720073" cy="4677303"/>
              </a:xfrm>
              <a:blipFill>
                <a:blip r:embed="rId2"/>
                <a:stretch>
                  <a:fillRect l="-1881" t="-1825" r="-200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Right 3"/>
          <p:cNvSpPr/>
          <p:nvPr/>
        </p:nvSpPr>
        <p:spPr>
          <a:xfrm>
            <a:off x="435077" y="4195916"/>
            <a:ext cx="464575" cy="435077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65019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Hard Distribution </a:t>
            </a:r>
            <a:r>
              <a:rPr lang="en-US" sz="3200" dirty="0"/>
              <a:t>[Inspired by Alon et. Al. ‘06]</a:t>
            </a:r>
            <a:endParaRPr lang="en-IL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084831"/>
                <a:ext cx="9720073" cy="4515071"/>
              </a:xfrm>
            </p:spPr>
            <p:txBody>
              <a:bodyPr/>
              <a:lstStyle/>
              <a:p>
                <a:r>
                  <a:rPr lang="en-US" dirty="0"/>
                  <a:t>Tripartite graph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The edges are </a:t>
                </a:r>
                <a:r>
                  <a:rPr lang="en-US" dirty="0" err="1"/>
                  <a:t>iid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f>
                          <m:fPr>
                            <m:type m:val="li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#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triangles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3/2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r>
                  <a:rPr lang="en-US" dirty="0" err="1"/>
                  <a:t>W.h.p</a:t>
                </a:r>
                <a:r>
                  <a:rPr lang="en-US" dirty="0"/>
                  <a:t>.,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/>
                  <a:t>-far from triangle-free</a:t>
                </a:r>
              </a:p>
              <a:p>
                <a:endParaRPr lang="en-US" dirty="0"/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be the probability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endParaRPr lang="en-IL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084831"/>
                <a:ext cx="9720073" cy="4515071"/>
              </a:xfrm>
              <a:blipFill>
                <a:blip r:embed="rId2"/>
                <a:stretch>
                  <a:fillRect l="-940" t="-2699" b="-67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7340486" y="2344494"/>
            <a:ext cx="4274054" cy="3331864"/>
            <a:chOff x="3771376" y="2580468"/>
            <a:chExt cx="4274054" cy="3331864"/>
          </a:xfrm>
        </p:grpSpPr>
        <p:sp>
          <p:nvSpPr>
            <p:cNvPr id="4" name="Oval 3"/>
            <p:cNvSpPr/>
            <p:nvPr/>
          </p:nvSpPr>
          <p:spPr>
            <a:xfrm>
              <a:off x="6739547" y="3294347"/>
              <a:ext cx="152865" cy="15286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5" name="Oval 4"/>
            <p:cNvSpPr/>
            <p:nvPr/>
          </p:nvSpPr>
          <p:spPr>
            <a:xfrm>
              <a:off x="4682146" y="4276518"/>
              <a:ext cx="152865" cy="15286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cxnSp>
          <p:nvCxnSpPr>
            <p:cNvPr id="7" name="Straight Connector 6"/>
            <p:cNvCxnSpPr>
              <a:cxnSpLocks/>
              <a:stCxn id="4" idx="3"/>
              <a:endCxn id="5" idx="7"/>
            </p:cNvCxnSpPr>
            <p:nvPr/>
          </p:nvCxnSpPr>
          <p:spPr>
            <a:xfrm flipH="1">
              <a:off x="4812624" y="3424825"/>
              <a:ext cx="1949310" cy="874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 flipV="1">
              <a:off x="6378907" y="2850799"/>
              <a:ext cx="1027009" cy="93824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 dirty="0"/>
            </a:p>
          </p:txBody>
        </p:sp>
        <p:sp>
          <p:nvSpPr>
            <p:cNvPr id="11" name="Oval 10"/>
            <p:cNvSpPr/>
            <p:nvPr/>
          </p:nvSpPr>
          <p:spPr>
            <a:xfrm flipV="1">
              <a:off x="6378906" y="4577064"/>
              <a:ext cx="1027009" cy="93824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 dirty="0"/>
            </a:p>
          </p:txBody>
        </p:sp>
        <p:sp>
          <p:nvSpPr>
            <p:cNvPr id="12" name="Oval 11"/>
            <p:cNvSpPr/>
            <p:nvPr/>
          </p:nvSpPr>
          <p:spPr>
            <a:xfrm flipV="1">
              <a:off x="4168641" y="3829784"/>
              <a:ext cx="1027009" cy="93824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3771376" y="3479545"/>
                  <a:ext cx="588623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oMath>
                    </m:oMathPara>
                  </a14:m>
                  <a:endParaRPr lang="en-IL" sz="3200" dirty="0"/>
                </a:p>
              </p:txBody>
            </p:sp>
          </mc:Choice>
          <mc:Fallback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1376" y="3479545"/>
                  <a:ext cx="588623" cy="5847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7308530" y="2580468"/>
                  <a:ext cx="68114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IL" sz="3200" dirty="0"/>
                </a:p>
              </p:txBody>
            </p:sp>
          </mc:Choice>
          <mc:Fallback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8530" y="2580468"/>
                  <a:ext cx="681149" cy="5847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7354792" y="5327557"/>
                  <a:ext cx="69063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IL" sz="3200" dirty="0"/>
                </a:p>
              </p:txBody>
            </p:sp>
          </mc:Choice>
          <mc:Fallback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4792" y="5327557"/>
                  <a:ext cx="690638" cy="5847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23"/>
          <p:cNvGrpSpPr/>
          <p:nvPr/>
        </p:nvGrpSpPr>
        <p:grpSpPr>
          <a:xfrm>
            <a:off x="7382378" y="2319028"/>
            <a:ext cx="3822733" cy="1851590"/>
            <a:chOff x="7382378" y="2319028"/>
            <a:chExt cx="3822733" cy="1851590"/>
          </a:xfrm>
        </p:grpSpPr>
        <p:sp>
          <p:nvSpPr>
            <p:cNvPr id="20" name="Rectangle: Rounded Corners 19"/>
            <p:cNvSpPr/>
            <p:nvPr/>
          </p:nvSpPr>
          <p:spPr>
            <a:xfrm rot="20198070">
              <a:off x="7382378" y="3056865"/>
              <a:ext cx="3822733" cy="1113753"/>
            </a:xfrm>
            <a:prstGeom prst="roundRect">
              <a:avLst/>
            </a:prstGeom>
            <a:solidFill>
              <a:srgbClr val="1482AC">
                <a:alpha val="30196"/>
              </a:srgbClr>
            </a:solidFill>
            <a:ln w="762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 dirty="0"/>
            </a:p>
          </p:txBody>
        </p:sp>
        <p:sp>
          <p:nvSpPr>
            <p:cNvPr id="23" name="TextBox 22"/>
            <p:cNvSpPr txBox="1"/>
            <p:nvPr/>
          </p:nvSpPr>
          <p:spPr>
            <a:xfrm rot="20133453">
              <a:off x="8099787" y="2319028"/>
              <a:ext cx="151996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accent1">
                      <a:lumMod val="75000"/>
                    </a:schemeClr>
                  </a:solidFill>
                </a:rPr>
                <a:t>Alice</a:t>
              </a:r>
              <a:endParaRPr lang="en-IL" sz="5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445022" y="3870461"/>
            <a:ext cx="3822733" cy="1863636"/>
            <a:chOff x="7445022" y="3870461"/>
            <a:chExt cx="3822733" cy="1863636"/>
          </a:xfrm>
        </p:grpSpPr>
        <p:sp>
          <p:nvSpPr>
            <p:cNvPr id="21" name="Rectangle: Rounded Corners 20"/>
            <p:cNvSpPr/>
            <p:nvPr/>
          </p:nvSpPr>
          <p:spPr>
            <a:xfrm rot="11911780">
              <a:off x="7445022" y="3870461"/>
              <a:ext cx="3822733" cy="1113753"/>
            </a:xfrm>
            <a:prstGeom prst="roundRect">
              <a:avLst/>
            </a:prstGeom>
            <a:solidFill>
              <a:srgbClr val="7030A0">
                <a:alpha val="30196"/>
              </a:srgbClr>
            </a:solidFill>
            <a:ln w="762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 dirty="0"/>
            </a:p>
          </p:txBody>
        </p:sp>
        <p:sp>
          <p:nvSpPr>
            <p:cNvPr id="25" name="TextBox 24"/>
            <p:cNvSpPr txBox="1"/>
            <p:nvPr/>
          </p:nvSpPr>
          <p:spPr>
            <a:xfrm rot="1018920">
              <a:off x="8287744" y="4810767"/>
              <a:ext cx="125867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7030A0"/>
                  </a:solidFill>
                </a:rPr>
                <a:t>Bob</a:t>
              </a:r>
              <a:endParaRPr lang="en-IL" sz="5400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342474" y="1482902"/>
            <a:ext cx="2183034" cy="4079868"/>
            <a:chOff x="9342474" y="1482902"/>
            <a:chExt cx="2183034" cy="4079868"/>
          </a:xfrm>
        </p:grpSpPr>
        <p:sp>
          <p:nvSpPr>
            <p:cNvPr id="22" name="Rectangle: Rounded Corners 21"/>
            <p:cNvSpPr/>
            <p:nvPr/>
          </p:nvSpPr>
          <p:spPr>
            <a:xfrm rot="5400000">
              <a:off x="8808851" y="3396596"/>
              <a:ext cx="3250280" cy="1082068"/>
            </a:xfrm>
            <a:prstGeom prst="roundRect">
              <a:avLst/>
            </a:prstGeom>
            <a:solidFill>
              <a:srgbClr val="92D050">
                <a:alpha val="30196"/>
              </a:srgbClr>
            </a:solidFill>
            <a:ln w="762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342474" y="1482902"/>
              <a:ext cx="2183034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92D050"/>
                  </a:solidFill>
                </a:rPr>
                <a:t>Charlie</a:t>
              </a:r>
              <a:endParaRPr lang="en-IL" sz="5400" dirty="0">
                <a:solidFill>
                  <a:srgbClr val="92D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160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Hard Distribution </a:t>
            </a:r>
            <a:r>
              <a:rPr lang="en-US" sz="3200" dirty="0"/>
              <a:t>[Inspired by Alon et. Al. ‘06]</a:t>
            </a:r>
            <a:endParaRPr lang="en-IL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084831"/>
                <a:ext cx="9720073" cy="4515071"/>
              </a:xfrm>
            </p:spPr>
            <p:txBody>
              <a:bodyPr/>
              <a:lstStyle/>
              <a:p>
                <a:r>
                  <a:rPr lang="en-US" dirty="0"/>
                  <a:t>Tripartite graph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The edges are </a:t>
                </a:r>
                <a:r>
                  <a:rPr lang="en-US" dirty="0" err="1"/>
                  <a:t>iid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f>
                          <m:fPr>
                            <m:type m:val="li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u="sng" dirty="0"/>
                  <a:t>Upper bound:</a:t>
                </a:r>
              </a:p>
              <a:p>
                <a:pPr lvl="1"/>
                <a:r>
                  <a:rPr lang="en-US" dirty="0"/>
                  <a:t>Fix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Alice and Bob send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e>
                    </m:d>
                  </m:oMath>
                </a14:m>
                <a:r>
                  <a:rPr lang="en-US" dirty="0"/>
                  <a:t> edges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IL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084831"/>
                <a:ext cx="9720073" cy="4515071"/>
              </a:xfrm>
              <a:blipFill>
                <a:blip r:embed="rId2"/>
                <a:stretch>
                  <a:fillRect l="-940" t="-269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 flipV="1">
            <a:off x="9948017" y="2614825"/>
            <a:ext cx="1027009" cy="9382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12" name="Oval 11"/>
          <p:cNvSpPr/>
          <p:nvPr/>
        </p:nvSpPr>
        <p:spPr>
          <a:xfrm flipV="1">
            <a:off x="7737751" y="3593810"/>
            <a:ext cx="1027009" cy="9382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7340486" y="3243571"/>
                <a:ext cx="58862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n-IL" sz="32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0486" y="3243571"/>
                <a:ext cx="58862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0877640" y="2344494"/>
                <a:ext cx="68114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sz="32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7640" y="2344494"/>
                <a:ext cx="68114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10923902" y="5091583"/>
                <a:ext cx="69063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sz="32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3902" y="5091583"/>
                <a:ext cx="690638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Group 60"/>
          <p:cNvGrpSpPr/>
          <p:nvPr/>
        </p:nvGrpSpPr>
        <p:grpSpPr>
          <a:xfrm>
            <a:off x="7799268" y="3770542"/>
            <a:ext cx="604853" cy="584775"/>
            <a:chOff x="7799268" y="3770542"/>
            <a:chExt cx="604853" cy="584775"/>
          </a:xfrm>
        </p:grpSpPr>
        <p:sp>
          <p:nvSpPr>
            <p:cNvPr id="5" name="Oval 4"/>
            <p:cNvSpPr/>
            <p:nvPr/>
          </p:nvSpPr>
          <p:spPr>
            <a:xfrm>
              <a:off x="8251256" y="4040544"/>
              <a:ext cx="152865" cy="15286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7799268" y="3770542"/>
                  <a:ext cx="544573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en-IL" sz="3200" dirty="0"/>
                </a:p>
              </p:txBody>
            </p:sp>
          </mc:Choice>
          <mc:Fallback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99268" y="3770542"/>
                  <a:ext cx="544573" cy="58477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Oval 10"/>
          <p:cNvSpPr/>
          <p:nvPr/>
        </p:nvSpPr>
        <p:spPr>
          <a:xfrm flipV="1">
            <a:off x="9948016" y="4341090"/>
            <a:ext cx="1027009" cy="9382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grpSp>
        <p:nvGrpSpPr>
          <p:cNvPr id="66" name="Group 65"/>
          <p:cNvGrpSpPr/>
          <p:nvPr/>
        </p:nvGrpSpPr>
        <p:grpSpPr>
          <a:xfrm>
            <a:off x="8343841" y="2792827"/>
            <a:ext cx="2476791" cy="2522216"/>
            <a:chOff x="8343841" y="2792827"/>
            <a:chExt cx="2476791" cy="2522216"/>
          </a:xfrm>
        </p:grpSpPr>
        <p:grpSp>
          <p:nvGrpSpPr>
            <p:cNvPr id="63" name="Group 62"/>
            <p:cNvGrpSpPr/>
            <p:nvPr/>
          </p:nvGrpSpPr>
          <p:grpSpPr>
            <a:xfrm>
              <a:off x="8343841" y="3007512"/>
              <a:ext cx="2476791" cy="1996572"/>
              <a:chOff x="8343841" y="3007512"/>
              <a:chExt cx="2476791" cy="1996572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10131676" y="3007512"/>
                <a:ext cx="152865" cy="1528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p:cxnSp>
            <p:nvCxnSpPr>
              <p:cNvPr id="7" name="Straight Connector 6"/>
              <p:cNvCxnSpPr>
                <a:cxnSpLocks/>
                <a:stCxn id="4" idx="3"/>
                <a:endCxn id="5" idx="7"/>
              </p:cNvCxnSpPr>
              <p:nvPr/>
            </p:nvCxnSpPr>
            <p:spPr>
              <a:xfrm flipH="1">
                <a:off x="8381734" y="3137990"/>
                <a:ext cx="1772329" cy="92494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Oval 29"/>
              <p:cNvSpPr/>
              <p:nvPr/>
            </p:nvSpPr>
            <p:spPr>
              <a:xfrm>
                <a:off x="10391767" y="3013548"/>
                <a:ext cx="152865" cy="1528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10667767" y="3013812"/>
                <a:ext cx="152865" cy="1528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0131676" y="4844919"/>
                <a:ext cx="152865" cy="1528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0391767" y="4850955"/>
                <a:ext cx="152865" cy="1528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10667767" y="4851219"/>
                <a:ext cx="152865" cy="1528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p:cxnSp>
            <p:nvCxnSpPr>
              <p:cNvPr id="35" name="Straight Connector 34"/>
              <p:cNvCxnSpPr>
                <a:cxnSpLocks/>
                <a:stCxn id="30" idx="3"/>
                <a:endCxn id="29" idx="3"/>
              </p:cNvCxnSpPr>
              <p:nvPr/>
            </p:nvCxnSpPr>
            <p:spPr>
              <a:xfrm flipH="1">
                <a:off x="8343841" y="3144026"/>
                <a:ext cx="2070313" cy="91890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cxnSpLocks/>
                <a:stCxn id="31" idx="3"/>
                <a:endCxn id="29" idx="3"/>
              </p:cNvCxnSpPr>
              <p:nvPr/>
            </p:nvCxnSpPr>
            <p:spPr>
              <a:xfrm flipH="1">
                <a:off x="8343841" y="3144290"/>
                <a:ext cx="2346313" cy="91864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cxnSpLocks/>
                <a:stCxn id="32" idx="1"/>
              </p:cNvCxnSpPr>
              <p:nvPr/>
            </p:nvCxnSpPr>
            <p:spPr>
              <a:xfrm flipH="1" flipV="1">
                <a:off x="8416179" y="4156887"/>
                <a:ext cx="1737884" cy="7104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>
                <a:cxnSpLocks/>
                <a:stCxn id="33" idx="1"/>
              </p:cNvCxnSpPr>
              <p:nvPr/>
            </p:nvCxnSpPr>
            <p:spPr>
              <a:xfrm flipH="1" flipV="1">
                <a:off x="8416180" y="4192086"/>
                <a:ext cx="1997974" cy="681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cxnSpLocks/>
                <a:stCxn id="34" idx="1"/>
                <a:endCxn id="5" idx="5"/>
              </p:cNvCxnSpPr>
              <p:nvPr/>
            </p:nvCxnSpPr>
            <p:spPr>
              <a:xfrm flipH="1" flipV="1">
                <a:off x="8381734" y="4171022"/>
                <a:ext cx="2308420" cy="70258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Rectangle 63"/>
                <p:cNvSpPr/>
                <p:nvPr/>
              </p:nvSpPr>
              <p:spPr>
                <a:xfrm>
                  <a:off x="8519640" y="2792827"/>
                  <a:ext cx="1324914" cy="51430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Θ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f>
                                  <m:fPr>
                                    <m:type m:val="lin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oMath>
                    </m:oMathPara>
                  </a14:m>
                  <a:endParaRPr lang="en-IL" sz="2400" dirty="0"/>
                </a:p>
              </p:txBody>
            </p:sp>
          </mc:Choice>
          <mc:Fallback>
            <p:sp>
              <p:nvSpPr>
                <p:cNvPr id="64" name="Rectangle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19640" y="2792827"/>
                  <a:ext cx="1324914" cy="51430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Rectangle 64"/>
                <p:cNvSpPr/>
                <p:nvPr/>
              </p:nvSpPr>
              <p:spPr>
                <a:xfrm>
                  <a:off x="8519639" y="4800735"/>
                  <a:ext cx="1324914" cy="51430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Θ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f>
                                  <m:fPr>
                                    <m:type m:val="lin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oMath>
                    </m:oMathPara>
                  </a14:m>
                  <a:endParaRPr lang="en-IL" sz="2400" dirty="0"/>
                </a:p>
              </p:txBody>
            </p:sp>
          </mc:Choice>
          <mc:Fallback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19639" y="4800735"/>
                  <a:ext cx="1324914" cy="514308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7" name="Rectangle 66"/>
          <p:cNvSpPr/>
          <p:nvPr/>
        </p:nvSpPr>
        <p:spPr>
          <a:xfrm>
            <a:off x="10154063" y="3082414"/>
            <a:ext cx="666569" cy="1850922"/>
          </a:xfrm>
          <a:prstGeom prst="rect">
            <a:avLst/>
          </a:prstGeom>
          <a:solidFill>
            <a:schemeClr val="tx1">
              <a:lumMod val="50000"/>
              <a:lumOff val="5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3268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Protocol’s Goal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Charlie should output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}∈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/>
                  <a:t> such that: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: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</m:mr>
                            </m: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≥1−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sz="800" dirty="0"/>
              </a:p>
              <a:p>
                <a:r>
                  <a:rPr lang="en-US" dirty="0"/>
                  <a:t>Alice and Bob should provide Charlie</a:t>
                </a:r>
              </a:p>
              <a:p>
                <a:r>
                  <a:rPr lang="en-US" dirty="0"/>
                  <a:t>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 edges that “look covered”.</a:t>
                </a:r>
              </a:p>
              <a:p>
                <a:endParaRPr lang="en-IL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40" t="-288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/>
          <p:cNvSpPr/>
          <p:nvPr/>
        </p:nvSpPr>
        <p:spPr>
          <a:xfrm flipV="1">
            <a:off x="9896397" y="3185145"/>
            <a:ext cx="1027009" cy="9382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4" name="Oval 23"/>
          <p:cNvSpPr/>
          <p:nvPr/>
        </p:nvSpPr>
        <p:spPr>
          <a:xfrm flipV="1">
            <a:off x="9896396" y="4911410"/>
            <a:ext cx="1027009" cy="9382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grpSp>
        <p:nvGrpSpPr>
          <p:cNvPr id="30" name="Group 29"/>
          <p:cNvGrpSpPr/>
          <p:nvPr/>
        </p:nvGrpSpPr>
        <p:grpSpPr>
          <a:xfrm>
            <a:off x="10257037" y="3202605"/>
            <a:ext cx="503802" cy="2584961"/>
            <a:chOff x="10257037" y="3202605"/>
            <a:chExt cx="503802" cy="2584961"/>
          </a:xfrm>
        </p:grpSpPr>
        <p:sp>
          <p:nvSpPr>
            <p:cNvPr id="4" name="Oval 3"/>
            <p:cNvSpPr/>
            <p:nvPr/>
          </p:nvSpPr>
          <p:spPr>
            <a:xfrm>
              <a:off x="10257037" y="3628693"/>
              <a:ext cx="152865" cy="15286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6" name="Oval 5"/>
            <p:cNvSpPr/>
            <p:nvPr/>
          </p:nvSpPr>
          <p:spPr>
            <a:xfrm>
              <a:off x="10257037" y="5342314"/>
              <a:ext cx="152865" cy="15286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cxnSp>
          <p:nvCxnSpPr>
            <p:cNvPr id="8" name="Straight Connector 7"/>
            <p:cNvCxnSpPr>
              <a:cxnSpLocks/>
              <a:stCxn id="4" idx="4"/>
              <a:endCxn id="6" idx="0"/>
            </p:cNvCxnSpPr>
            <p:nvPr/>
          </p:nvCxnSpPr>
          <p:spPr>
            <a:xfrm>
              <a:off x="10333470" y="3781558"/>
              <a:ext cx="0" cy="15607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10278835" y="3202605"/>
                  <a:ext cx="44133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en-IL" sz="3200" dirty="0"/>
                </a:p>
              </p:txBody>
            </p:sp>
          </mc:Choice>
          <mc:Fallback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78835" y="3202605"/>
                  <a:ext cx="441339" cy="5847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10307894" y="5202791"/>
                  <a:ext cx="452945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m:oMathPara>
                  </a14:m>
                  <a:endParaRPr lang="en-IL" sz="3200" dirty="0"/>
                </a:p>
              </p:txBody>
            </p:sp>
          </mc:Choice>
          <mc:Fallback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07894" y="5202791"/>
                  <a:ext cx="452945" cy="5847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5" name="Oval 24"/>
          <p:cNvSpPr/>
          <p:nvPr/>
        </p:nvSpPr>
        <p:spPr>
          <a:xfrm flipV="1">
            <a:off x="7686131" y="4164130"/>
            <a:ext cx="1027009" cy="9382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grpSp>
        <p:nvGrpSpPr>
          <p:cNvPr id="32" name="Group 31"/>
          <p:cNvGrpSpPr/>
          <p:nvPr/>
        </p:nvGrpSpPr>
        <p:grpSpPr>
          <a:xfrm>
            <a:off x="7800879" y="3759171"/>
            <a:ext cx="2478545" cy="1659576"/>
            <a:chOff x="7800879" y="3759171"/>
            <a:chExt cx="2478545" cy="1659576"/>
          </a:xfrm>
        </p:grpSpPr>
        <p:sp>
          <p:nvSpPr>
            <p:cNvPr id="5" name="Oval 4"/>
            <p:cNvSpPr/>
            <p:nvPr/>
          </p:nvSpPr>
          <p:spPr>
            <a:xfrm>
              <a:off x="8199636" y="4610864"/>
              <a:ext cx="152865" cy="15286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cxnSp>
          <p:nvCxnSpPr>
            <p:cNvPr id="7" name="Straight Connector 6"/>
            <p:cNvCxnSpPr>
              <a:cxnSpLocks/>
              <a:stCxn id="4" idx="3"/>
              <a:endCxn id="5" idx="7"/>
            </p:cNvCxnSpPr>
            <p:nvPr/>
          </p:nvCxnSpPr>
          <p:spPr>
            <a:xfrm flipH="1">
              <a:off x="8330114" y="3759171"/>
              <a:ext cx="1949310" cy="874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/>
              <a:stCxn id="6" idx="2"/>
              <a:endCxn id="5" idx="6"/>
            </p:cNvCxnSpPr>
            <p:nvPr/>
          </p:nvCxnSpPr>
          <p:spPr>
            <a:xfrm flipH="1" flipV="1">
              <a:off x="8352501" y="4687297"/>
              <a:ext cx="1904536" cy="7314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7800879" y="4239054"/>
                  <a:ext cx="53655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oMath>
                    </m:oMathPara>
                  </a14:m>
                  <a:endParaRPr lang="en-IL" sz="3200" dirty="0"/>
                </a:p>
              </p:txBody>
            </p:sp>
          </mc:Choice>
          <mc:Fallback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00879" y="4239054"/>
                  <a:ext cx="536557" cy="5847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Group 34"/>
          <p:cNvGrpSpPr/>
          <p:nvPr/>
        </p:nvGrpSpPr>
        <p:grpSpPr>
          <a:xfrm>
            <a:off x="1850923" y="3734615"/>
            <a:ext cx="2507226" cy="1089207"/>
            <a:chOff x="1303430" y="3732670"/>
            <a:chExt cx="6277247" cy="101718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1993505" y="4165077"/>
                  <a:ext cx="303204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solidFill>
                                <a:schemeClr val="accent3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chemeClr val="accent3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200" b="0" i="1" smtClean="0">
                              <a:solidFill>
                                <a:schemeClr val="accent3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0" i="1" smtClean="0">
                              <a:solidFill>
                                <a:schemeClr val="accent3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</m:oMath>
                  </a14:m>
                  <a:r>
                    <a:rPr lang="en-US" sz="3200" dirty="0">
                      <a:solidFill>
                        <a:schemeClr val="accent3">
                          <a:lumMod val="75000"/>
                        </a:schemeClr>
                      </a:solidFill>
                    </a:rPr>
                    <a:t> is “covered”</a:t>
                  </a:r>
                  <a:endParaRPr lang="en-IL" sz="3200" dirty="0">
                    <a:solidFill>
                      <a:schemeClr val="accent3">
                        <a:lumMod val="75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3505" y="4165077"/>
                  <a:ext cx="3032048" cy="584775"/>
                </a:xfrm>
                <a:prstGeom prst="rect">
                  <a:avLst/>
                </a:prstGeom>
                <a:blipFill>
                  <a:blip r:embed="rId6"/>
                  <a:stretch>
                    <a:fillRect t="-11765" r="-161809" b="-26471"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Left Brace 33"/>
            <p:cNvSpPr/>
            <p:nvPr/>
          </p:nvSpPr>
          <p:spPr>
            <a:xfrm rot="16200000">
              <a:off x="4232923" y="803177"/>
              <a:ext cx="418262" cy="6277247"/>
            </a:xfrm>
            <a:prstGeom prst="leftBrac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</p:grpSp>
    </p:spTree>
    <p:extLst>
      <p:ext uri="{BB962C8B-B14F-4D97-AF65-F5344CB8AC3E}">
        <p14:creationId xmlns:p14="http://schemas.microsoft.com/office/powerpoint/2010/main" val="334155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Protocol’s Goal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Charlie should output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}∈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/>
                  <a:t> such that: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∃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: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</m:mr>
                            </m: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≥1−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IL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40" t="-288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10257037" y="3628693"/>
            <a:ext cx="152865" cy="15286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" name="Oval 4"/>
          <p:cNvSpPr/>
          <p:nvPr/>
        </p:nvSpPr>
        <p:spPr>
          <a:xfrm>
            <a:off x="8199636" y="4610864"/>
            <a:ext cx="152865" cy="15286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6" name="Oval 5"/>
          <p:cNvSpPr/>
          <p:nvPr/>
        </p:nvSpPr>
        <p:spPr>
          <a:xfrm>
            <a:off x="10257037" y="5342314"/>
            <a:ext cx="152865" cy="15286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7" name="Straight Connector 6"/>
          <p:cNvCxnSpPr>
            <a:cxnSpLocks/>
            <a:stCxn id="4" idx="3"/>
            <a:endCxn id="5" idx="7"/>
          </p:cNvCxnSpPr>
          <p:nvPr/>
        </p:nvCxnSpPr>
        <p:spPr>
          <a:xfrm flipH="1">
            <a:off x="8330114" y="3759171"/>
            <a:ext cx="1949310" cy="8740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  <a:stCxn id="4" idx="4"/>
            <a:endCxn id="6" idx="0"/>
          </p:cNvCxnSpPr>
          <p:nvPr/>
        </p:nvCxnSpPr>
        <p:spPr>
          <a:xfrm>
            <a:off x="10333470" y="3781558"/>
            <a:ext cx="0" cy="15607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  <a:stCxn id="6" idx="2"/>
            <a:endCxn id="5" idx="6"/>
          </p:cNvCxnSpPr>
          <p:nvPr/>
        </p:nvCxnSpPr>
        <p:spPr>
          <a:xfrm flipH="1" flipV="1">
            <a:off x="8352501" y="4687297"/>
            <a:ext cx="1904536" cy="731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 flipV="1">
            <a:off x="9896397" y="3185145"/>
            <a:ext cx="1027009" cy="9382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4" name="Oval 23"/>
          <p:cNvSpPr/>
          <p:nvPr/>
        </p:nvSpPr>
        <p:spPr>
          <a:xfrm flipV="1">
            <a:off x="9896396" y="4911410"/>
            <a:ext cx="1027009" cy="9382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5" name="Oval 24"/>
          <p:cNvSpPr/>
          <p:nvPr/>
        </p:nvSpPr>
        <p:spPr>
          <a:xfrm flipV="1">
            <a:off x="7686131" y="4164130"/>
            <a:ext cx="1027009" cy="9382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10278835" y="3202605"/>
                <a:ext cx="44133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IL" sz="3200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8835" y="3202605"/>
                <a:ext cx="44133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10307894" y="5202791"/>
                <a:ext cx="452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IL" sz="3200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7894" y="5202791"/>
                <a:ext cx="45294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7800879" y="4239054"/>
                <a:ext cx="53655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IL" sz="3200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879" y="4239054"/>
                <a:ext cx="536557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: Rounded Corners 9"/>
              <p:cNvSpPr/>
              <p:nvPr/>
            </p:nvSpPr>
            <p:spPr>
              <a:xfrm>
                <a:off x="1496961" y="4181882"/>
                <a:ext cx="9092381" cy="234427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are “good” if: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  <m:r>
                                    <a:rPr lang="en-U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covered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r>
                                    <a:rPr lang="en-U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nary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IL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Rectangle: Rounded Corners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961" y="4181882"/>
                <a:ext cx="9092381" cy="2344279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7387925" y="5245164"/>
            <a:ext cx="426685" cy="5388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2" name="TextBox 11"/>
          <p:cNvSpPr txBox="1"/>
          <p:nvPr/>
        </p:nvSpPr>
        <p:spPr>
          <a:xfrm>
            <a:off x="6802631" y="5653312"/>
            <a:ext cx="33504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Prior probability of being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In a triangle</a:t>
            </a:r>
            <a:endParaRPr lang="en-I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87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Bounding the Sum of cover-probabilities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084832"/>
                <a:ext cx="10966311" cy="4224528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covered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d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d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Pr</m:t>
                                </m:r>
                              </m:fName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d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∈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𝑀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</m:e>
                        </m:func>
                      </m:e>
                    </m:nary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covered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nary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  <m:sup/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Pr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∈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𝑀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𝛾</m:t>
                                        </m:r>
                                      </m:num>
                                      <m:den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</m:e>
                                </m:func>
                              </m:e>
                            </m:d>
                          </m:e>
                        </m:nary>
                      </m:e>
                    </m: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  <m:sup/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Pr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∈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𝑀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𝛾</m:t>
                                        </m:r>
                                      </m:num>
                                      <m:den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</m:e>
                                </m:func>
                              </m:e>
                            </m:d>
                          </m:e>
                        </m:nary>
                      </m:e>
                    </m:d>
                  </m:oMath>
                </a14:m>
                <a:endParaRPr lang="en-IL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084832"/>
                <a:ext cx="10966311" cy="422452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585451" y="5095565"/>
                <a:ext cx="5161936" cy="105450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Sum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distance between posterior and prior on Alice’s input</a:t>
                </a:r>
                <a:endParaRPr lang="en-IL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5451" y="5095565"/>
                <a:ext cx="5161936" cy="1054509"/>
              </a:xfrm>
              <a:prstGeom prst="rect">
                <a:avLst/>
              </a:prstGeom>
              <a:blipFill>
                <a:blip r:embed="rId3"/>
                <a:stretch>
                  <a:fillRect l="-1294" t="-568" r="-1176" b="-965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6787945" y="5095564"/>
                <a:ext cx="5161936" cy="105450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Sum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distance between posterior and prior on Bob’s input</a:t>
                </a:r>
                <a:endParaRPr lang="en-IL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7945" y="5095564"/>
                <a:ext cx="5161936" cy="1054509"/>
              </a:xfrm>
              <a:prstGeom prst="rect">
                <a:avLst/>
              </a:prstGeom>
              <a:blipFill>
                <a:blip r:embed="rId4"/>
                <a:stretch>
                  <a:fillRect l="-118" t="-568" b="-965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76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Bounding the Sum of cover-probabilities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𝐾𝐿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∥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/>
                  <a:t>       </a:t>
                </a:r>
                <a:r>
                  <a:rPr lang="en-US" b="0" dirty="0">
                    <a:solidFill>
                      <a:schemeClr val="accent3">
                        <a:lumMod val="75000"/>
                      </a:schemeClr>
                    </a:solidFill>
                  </a:rPr>
                  <a:t>(“Linear </a:t>
                </a:r>
                <a:r>
                  <a:rPr lang="en-US" b="0" dirty="0" err="1">
                    <a:solidFill>
                      <a:schemeClr val="accent3">
                        <a:lumMod val="75000"/>
                      </a:schemeClr>
                    </a:solidFill>
                  </a:rPr>
                  <a:t>Pinsker</a:t>
                </a:r>
                <a:r>
                  <a:rPr lang="en-US" b="0" dirty="0">
                    <a:solidFill>
                      <a:schemeClr val="accent3">
                        <a:lumMod val="75000"/>
                      </a:schemeClr>
                    </a:solidFill>
                  </a:rPr>
                  <a:t>”)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𝐾𝐿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∥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)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⁄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b="0" dirty="0"/>
                  <a:t> communication bits: typically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1⁄4</m:t>
                        </m:r>
                      </m:sup>
                    </m:sSup>
                  </m:oMath>
                </a14:m>
                <a:endParaRPr lang="en-US" b="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4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87244" y="2182759"/>
                <a:ext cx="5161936" cy="105450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Sum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distance between posterior and prior on Alice’s input</a:t>
                </a:r>
                <a:endParaRPr lang="en-IL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244" y="2182759"/>
                <a:ext cx="5161936" cy="1054509"/>
              </a:xfrm>
              <a:prstGeom prst="rect">
                <a:avLst/>
              </a:prstGeom>
              <a:blipFill>
                <a:blip r:embed="rId3"/>
                <a:stretch>
                  <a:fillRect l="-1412" r="-1059" b="-965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846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“Congest” Network Model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Network graph: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Input to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: its neighbors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Computation in synchronous rounds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/>
                  <a:t> bits per edge per round</a:t>
                </a:r>
              </a:p>
              <a:p>
                <a:r>
                  <a:rPr lang="en-US" dirty="0"/>
                  <a:t>Goal: does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satisfy property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1"/>
                <a:r>
                  <a:rPr lang="en-US" dirty="0"/>
                  <a:t>Yes: </a:t>
                </a:r>
                <a:r>
                  <a:rPr lang="en-US" dirty="0">
                    <a:solidFill>
                      <a:srgbClr val="00B050"/>
                    </a:solidFill>
                  </a:rPr>
                  <a:t>all</a:t>
                </a:r>
                <a:r>
                  <a:rPr lang="en-US" dirty="0"/>
                  <a:t> nodes accept</a:t>
                </a:r>
              </a:p>
              <a:p>
                <a:pPr lvl="1"/>
                <a:r>
                  <a:rPr lang="en-US" dirty="0"/>
                  <a:t>No: </a:t>
                </a:r>
                <a:r>
                  <a:rPr lang="en-US" dirty="0">
                    <a:solidFill>
                      <a:srgbClr val="FF0000"/>
                    </a:solidFill>
                  </a:rPr>
                  <a:t>some</a:t>
                </a:r>
                <a:r>
                  <a:rPr lang="en-US" dirty="0"/>
                  <a:t> node rejects</a:t>
                </a:r>
              </a:p>
              <a:p>
                <a:pPr lvl="1"/>
                <a:endParaRPr lang="en-IL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40" t="-288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896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Bounding the Sum of cover-probabilities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084832"/>
                <a:ext cx="10966311" cy="422452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(</m:t>
                        </m:r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latin typeface="Cambria Math" panose="02040503050406030204" pitchFamily="18" charset="0"/>
                                  </a:rPr>
                                  <m:t>covered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nary>
                  </m:oMath>
                </a14:m>
                <a:endParaRPr lang="en-US" sz="2800" dirty="0"/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≤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  <m:sup/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latin typeface="Cambria Math" panose="02040503050406030204" pitchFamily="18" charset="0"/>
                                      </a:rPr>
                                      <m:t>Pr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∈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sub>
                                        </m:s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𝑀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𝛾</m:t>
                                        </m:r>
                                      </m:num>
                                      <m:den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</m:e>
                                </m:func>
                              </m:e>
                            </m:d>
                          </m:e>
                        </m:nary>
                      </m:e>
                    </m:d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  <m:sup/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latin typeface="Cambria Math" panose="02040503050406030204" pitchFamily="18" charset="0"/>
                                      </a:rPr>
                                      <m:t>Pr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∈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sub>
                                        </m:s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𝑀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𝛾</m:t>
                                        </m:r>
                                      </m:num>
                                      <m:den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</m:e>
                                </m:func>
                              </m:e>
                            </m:d>
                          </m:e>
                        </m:nary>
                      </m:e>
                    </m:d>
                  </m:oMath>
                </a14:m>
                <a:endParaRPr lang="en-US" sz="2800" dirty="0"/>
              </a:p>
              <a:p>
                <a:endParaRPr lang="en-US" sz="2800" dirty="0"/>
              </a:p>
              <a:p>
                <a:endParaRPr lang="en-US" sz="28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</m:oMath>
                </a14:m>
                <a:endParaRPr lang="en-IL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084832"/>
                <a:ext cx="10966311" cy="422452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511709" y="2615332"/>
                <a:ext cx="5161936" cy="105450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Sum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distance between posterior and prior on Alice’s input</a:t>
                </a:r>
                <a:endParaRPr lang="en-IL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709" y="2615332"/>
                <a:ext cx="5161936" cy="1054509"/>
              </a:xfrm>
              <a:prstGeom prst="rect">
                <a:avLst/>
              </a:prstGeom>
              <a:blipFill>
                <a:blip r:embed="rId3"/>
                <a:stretch>
                  <a:fillRect l="-1294" r="-1176" b="-965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6714203" y="2615331"/>
                <a:ext cx="5161936" cy="105450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Sum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distance between posterior and prior on Bob’s input</a:t>
                </a:r>
                <a:endParaRPr lang="en-IL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203" y="2615331"/>
                <a:ext cx="5161936" cy="1054509"/>
              </a:xfrm>
              <a:prstGeom prst="rect">
                <a:avLst/>
              </a:prstGeom>
              <a:blipFill>
                <a:blip r:embed="rId4"/>
                <a:stretch>
                  <a:fillRect b="-965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178277" y="3787274"/>
                <a:ext cx="3247171" cy="655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/>
                  <a:t>“Usually” O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e>
                    </m:d>
                  </m:oMath>
                </a14:m>
                <a:endParaRPr lang="en-IL" sz="32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277" y="3787274"/>
                <a:ext cx="3247171" cy="655051"/>
              </a:xfrm>
              <a:prstGeom prst="rect">
                <a:avLst/>
              </a:prstGeom>
              <a:blipFill>
                <a:blip r:embed="rId5"/>
                <a:stretch>
                  <a:fillRect l="-4690" t="-4630" b="-2592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305368" y="3787274"/>
                <a:ext cx="3247171" cy="655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/>
                  <a:t>“Usually” O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e>
                    </m:d>
                  </m:oMath>
                </a14:m>
                <a:endParaRPr lang="en-IL" sz="3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5368" y="3787274"/>
                <a:ext cx="3247171" cy="655051"/>
              </a:xfrm>
              <a:prstGeom prst="rect">
                <a:avLst/>
              </a:prstGeom>
              <a:blipFill>
                <a:blip r:embed="rId6"/>
                <a:stretch>
                  <a:fillRect l="-4690" t="-4630" b="-2592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840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Simultaneous Protocols?</a:t>
            </a:r>
            <a:endParaRPr lang="en-IL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084831"/>
                <a:ext cx="9720073" cy="4515071"/>
              </a:xfrm>
            </p:spPr>
            <p:txBody>
              <a:bodyPr/>
              <a:lstStyle/>
              <a:p>
                <a:r>
                  <a:rPr lang="en-US" dirty="0"/>
                  <a:t>Tripartite graph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The edges are </a:t>
                </a:r>
                <a:r>
                  <a:rPr lang="en-US" dirty="0" err="1"/>
                  <a:t>iid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f>
                          <m:fPr>
                            <m:type m:val="li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u="sng" dirty="0"/>
                  <a:t>Upper bound:</a:t>
                </a:r>
              </a:p>
              <a:p>
                <a:pPr lvl="1"/>
                <a:r>
                  <a:rPr lang="en-US" dirty="0"/>
                  <a:t>Fix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Alice and Bob send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e>
                    </m:d>
                  </m:oMath>
                </a14:m>
                <a:r>
                  <a:rPr lang="en-US" dirty="0"/>
                  <a:t> edges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IL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084831"/>
                <a:ext cx="9720073" cy="4515071"/>
              </a:xfrm>
              <a:blipFill>
                <a:blip r:embed="rId2"/>
                <a:stretch>
                  <a:fillRect l="-940" t="-269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 flipV="1">
            <a:off x="9948017" y="2614825"/>
            <a:ext cx="1027009" cy="9382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12" name="Oval 11"/>
          <p:cNvSpPr/>
          <p:nvPr/>
        </p:nvSpPr>
        <p:spPr>
          <a:xfrm flipV="1">
            <a:off x="7737751" y="3593810"/>
            <a:ext cx="1027009" cy="9382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7340486" y="3243571"/>
                <a:ext cx="58862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n-IL" sz="32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0486" y="3243571"/>
                <a:ext cx="58862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0877640" y="2344494"/>
                <a:ext cx="68114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IL" sz="32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7640" y="2344494"/>
                <a:ext cx="68114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10923902" y="5091583"/>
                <a:ext cx="69063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IL" sz="32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3902" y="5091583"/>
                <a:ext cx="690638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Group 60"/>
          <p:cNvGrpSpPr/>
          <p:nvPr/>
        </p:nvGrpSpPr>
        <p:grpSpPr>
          <a:xfrm>
            <a:off x="7799268" y="3770542"/>
            <a:ext cx="604853" cy="584775"/>
            <a:chOff x="7799268" y="3770542"/>
            <a:chExt cx="604853" cy="584775"/>
          </a:xfrm>
        </p:grpSpPr>
        <p:sp>
          <p:nvSpPr>
            <p:cNvPr id="5" name="Oval 4"/>
            <p:cNvSpPr/>
            <p:nvPr/>
          </p:nvSpPr>
          <p:spPr>
            <a:xfrm>
              <a:off x="8251256" y="4040544"/>
              <a:ext cx="152865" cy="15286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7799268" y="3770542"/>
                  <a:ext cx="544573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en-IL" sz="3200" dirty="0"/>
                </a:p>
              </p:txBody>
            </p:sp>
          </mc:Choice>
          <mc:Fallback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99268" y="3770542"/>
                  <a:ext cx="544573" cy="58477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Oval 10"/>
          <p:cNvSpPr/>
          <p:nvPr/>
        </p:nvSpPr>
        <p:spPr>
          <a:xfrm flipV="1">
            <a:off x="9948016" y="4341090"/>
            <a:ext cx="1027009" cy="9382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grpSp>
        <p:nvGrpSpPr>
          <p:cNvPr id="66" name="Group 65"/>
          <p:cNvGrpSpPr/>
          <p:nvPr/>
        </p:nvGrpSpPr>
        <p:grpSpPr>
          <a:xfrm>
            <a:off x="8343841" y="2792827"/>
            <a:ext cx="2476791" cy="2522216"/>
            <a:chOff x="8343841" y="2792827"/>
            <a:chExt cx="2476791" cy="2522216"/>
          </a:xfrm>
        </p:grpSpPr>
        <p:grpSp>
          <p:nvGrpSpPr>
            <p:cNvPr id="63" name="Group 62"/>
            <p:cNvGrpSpPr/>
            <p:nvPr/>
          </p:nvGrpSpPr>
          <p:grpSpPr>
            <a:xfrm>
              <a:off x="8343841" y="3007512"/>
              <a:ext cx="2476791" cy="1996572"/>
              <a:chOff x="8343841" y="3007512"/>
              <a:chExt cx="2476791" cy="1996572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10131676" y="3007512"/>
                <a:ext cx="152865" cy="1528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p:cxnSp>
            <p:nvCxnSpPr>
              <p:cNvPr id="7" name="Straight Connector 6"/>
              <p:cNvCxnSpPr>
                <a:cxnSpLocks/>
                <a:stCxn id="4" idx="3"/>
                <a:endCxn id="5" idx="7"/>
              </p:cNvCxnSpPr>
              <p:nvPr/>
            </p:nvCxnSpPr>
            <p:spPr>
              <a:xfrm flipH="1">
                <a:off x="8381734" y="3137990"/>
                <a:ext cx="1772329" cy="92494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Oval 29"/>
              <p:cNvSpPr/>
              <p:nvPr/>
            </p:nvSpPr>
            <p:spPr>
              <a:xfrm>
                <a:off x="10391767" y="3013548"/>
                <a:ext cx="152865" cy="1528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10667767" y="3013812"/>
                <a:ext cx="152865" cy="1528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0131676" y="4844919"/>
                <a:ext cx="152865" cy="1528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0391767" y="4850955"/>
                <a:ext cx="152865" cy="1528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10667767" y="4851219"/>
                <a:ext cx="152865" cy="15286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p:cxnSp>
            <p:nvCxnSpPr>
              <p:cNvPr id="35" name="Straight Connector 34"/>
              <p:cNvCxnSpPr>
                <a:cxnSpLocks/>
                <a:stCxn id="30" idx="3"/>
                <a:endCxn id="29" idx="3"/>
              </p:cNvCxnSpPr>
              <p:nvPr/>
            </p:nvCxnSpPr>
            <p:spPr>
              <a:xfrm flipH="1">
                <a:off x="8343841" y="3144026"/>
                <a:ext cx="2070313" cy="91890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cxnSpLocks/>
                <a:stCxn id="31" idx="3"/>
                <a:endCxn id="29" idx="3"/>
              </p:cNvCxnSpPr>
              <p:nvPr/>
            </p:nvCxnSpPr>
            <p:spPr>
              <a:xfrm flipH="1">
                <a:off x="8343841" y="3144290"/>
                <a:ext cx="2346313" cy="91864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cxnSpLocks/>
                <a:stCxn id="32" idx="1"/>
              </p:cNvCxnSpPr>
              <p:nvPr/>
            </p:nvCxnSpPr>
            <p:spPr>
              <a:xfrm flipH="1" flipV="1">
                <a:off x="8416179" y="4156887"/>
                <a:ext cx="1737884" cy="7104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>
                <a:cxnSpLocks/>
                <a:stCxn id="33" idx="1"/>
              </p:cNvCxnSpPr>
              <p:nvPr/>
            </p:nvCxnSpPr>
            <p:spPr>
              <a:xfrm flipH="1" flipV="1">
                <a:off x="8416180" y="4192086"/>
                <a:ext cx="1997974" cy="681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cxnSpLocks/>
                <a:stCxn id="34" idx="1"/>
                <a:endCxn id="5" idx="5"/>
              </p:cNvCxnSpPr>
              <p:nvPr/>
            </p:nvCxnSpPr>
            <p:spPr>
              <a:xfrm flipH="1" flipV="1">
                <a:off x="8381734" y="4171022"/>
                <a:ext cx="2308420" cy="70258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Rectangle 63"/>
                <p:cNvSpPr/>
                <p:nvPr/>
              </p:nvSpPr>
              <p:spPr>
                <a:xfrm>
                  <a:off x="8519640" y="2792827"/>
                  <a:ext cx="1324914" cy="51430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Θ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f>
                                  <m:fPr>
                                    <m:type m:val="lin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oMath>
                    </m:oMathPara>
                  </a14:m>
                  <a:endParaRPr lang="en-IL" sz="2400" dirty="0"/>
                </a:p>
              </p:txBody>
            </p:sp>
          </mc:Choice>
          <mc:Fallback>
            <p:sp>
              <p:nvSpPr>
                <p:cNvPr id="64" name="Rectangle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19640" y="2792827"/>
                  <a:ext cx="1324914" cy="51430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Rectangle 64"/>
                <p:cNvSpPr/>
                <p:nvPr/>
              </p:nvSpPr>
              <p:spPr>
                <a:xfrm>
                  <a:off x="8519639" y="4800735"/>
                  <a:ext cx="1324914" cy="51430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Θ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f>
                                  <m:fPr>
                                    <m:type m:val="lin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oMath>
                    </m:oMathPara>
                  </a14:m>
                  <a:endParaRPr lang="en-IL" sz="2400" dirty="0"/>
                </a:p>
              </p:txBody>
            </p:sp>
          </mc:Choice>
          <mc:Fallback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19639" y="4800735"/>
                  <a:ext cx="1324914" cy="514308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7" name="Rectangle 66"/>
          <p:cNvSpPr/>
          <p:nvPr/>
        </p:nvSpPr>
        <p:spPr>
          <a:xfrm>
            <a:off x="10154063" y="3082414"/>
            <a:ext cx="666569" cy="1850922"/>
          </a:xfrm>
          <a:prstGeom prst="rect">
            <a:avLst/>
          </a:prstGeom>
          <a:solidFill>
            <a:schemeClr val="tx1">
              <a:lumMod val="50000"/>
              <a:lumOff val="5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17082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Problems: subgraph-freeness</a:t>
            </a:r>
            <a:endParaRPr lang="en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“Real” lower bounds for testing triangle-freeness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Multi-round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Testing triangle-freeness, not “finding a triangle”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Going to larger subgraphs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Embedding back in the CONGEST model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89498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Hard Problems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084832"/>
                <a:ext cx="10531233" cy="4224528"/>
              </a:xfrm>
            </p:spPr>
            <p:txBody>
              <a:bodyPr>
                <a:normAutofit lnSpcReduction="10000"/>
              </a:bodyPr>
              <a:lstStyle/>
              <a:p>
                <a:pPr marL="128016" lvl="1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acc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3200" dirty="0"/>
                  <a:t> rounds:</a:t>
                </a:r>
              </a:p>
              <a:p>
                <a:pPr lvl="1"/>
                <a:r>
                  <a:rPr lang="en-US" dirty="0"/>
                  <a:t>Distinguishing diameter 4 from 5 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[</a:t>
                </a:r>
                <a:r>
                  <a:rPr lang="en-US" dirty="0" err="1">
                    <a:solidFill>
                      <a:schemeClr val="accent3">
                        <a:lumMod val="75000"/>
                      </a:schemeClr>
                    </a:solidFill>
                  </a:rPr>
                  <a:t>Holzer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 and </a:t>
                </a:r>
                <a:r>
                  <a:rPr lang="en-US" dirty="0" err="1">
                    <a:solidFill>
                      <a:schemeClr val="accent3">
                        <a:lumMod val="75000"/>
                      </a:schemeClr>
                    </a:solidFill>
                  </a:rPr>
                  <a:t>Wattenhofer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 ‘12]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</m:d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approx</a:t>
                </a:r>
                <a:r>
                  <a:rPr lang="en-US" dirty="0"/>
                  <a:t> of the diameter 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[</a:t>
                </a:r>
                <a:r>
                  <a:rPr lang="en-US" dirty="0" err="1">
                    <a:solidFill>
                      <a:schemeClr val="accent3">
                        <a:lumMod val="75000"/>
                      </a:schemeClr>
                    </a:solidFill>
                  </a:rPr>
                  <a:t>Abboud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, Censor-Hillel, </a:t>
                </a:r>
                <a:r>
                  <a:rPr lang="en-US" dirty="0" err="1">
                    <a:solidFill>
                      <a:schemeClr val="accent3">
                        <a:lumMod val="75000"/>
                      </a:schemeClr>
                    </a:solidFill>
                  </a:rPr>
                  <a:t>Khoury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 ’16]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-freeness for odd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[Drucker, Kuhn, O. ’14]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acc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 rounds:</a:t>
                </a:r>
              </a:p>
              <a:p>
                <a:pPr lvl="1"/>
                <a:r>
                  <a:rPr lang="en-US" dirty="0"/>
                  <a:t>MST, … 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[Das </a:t>
                </a:r>
                <a:r>
                  <a:rPr lang="en-US" dirty="0" err="1">
                    <a:solidFill>
                      <a:schemeClr val="accent3">
                        <a:lumMod val="75000"/>
                      </a:schemeClr>
                    </a:solidFill>
                  </a:rPr>
                  <a:t>Sarma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 et. al. ’12]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3/2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approx</a:t>
                </a:r>
                <a:r>
                  <a:rPr lang="en-US" dirty="0"/>
                  <a:t> of the diameter 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[</a:t>
                </a:r>
                <a:r>
                  <a:rPr lang="en-US" dirty="0" err="1">
                    <a:solidFill>
                      <a:schemeClr val="accent3">
                        <a:lumMod val="75000"/>
                      </a:schemeClr>
                    </a:solidFill>
                  </a:rPr>
                  <a:t>Holzer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 and </a:t>
                </a:r>
                <a:r>
                  <a:rPr lang="en-US" dirty="0" err="1">
                    <a:solidFill>
                      <a:schemeClr val="accent3">
                        <a:lumMod val="75000"/>
                      </a:schemeClr>
                    </a:solidFill>
                  </a:rPr>
                  <a:t>Wattenhofer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 ‘12],</a:t>
                </a:r>
                <a:r>
                  <a:rPr lang="da-DK" dirty="0"/>
                  <a:t> </a:t>
                </a:r>
                <a:r>
                  <a:rPr lang="da-DK" dirty="0">
                    <a:solidFill>
                      <a:schemeClr val="accent3">
                        <a:lumMod val="75000"/>
                      </a:schemeClr>
                    </a:solidFill>
                  </a:rPr>
                  <a:t>[Frishknecht et al. ‘12]</a:t>
                </a:r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-freeness 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[Drucker, Kuhn, O. ’14]</a:t>
                </a:r>
              </a:p>
              <a:p>
                <a:pPr lvl="1"/>
                <a:endParaRPr lang="en-US" dirty="0"/>
              </a:p>
              <a:p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084832"/>
                <a:ext cx="10531233" cy="4224528"/>
              </a:xfrm>
              <a:blipFill>
                <a:blip r:embed="rId2"/>
                <a:stretch>
                  <a:fillRect l="-289" t="-3608" r="-248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805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Problem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Is there a “natural” graph property that requires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rounds?</a:t>
                </a:r>
                <a:endParaRPr lang="en-IL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29" t="-288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7869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235677" y="2084832"/>
            <a:ext cx="899652" cy="5035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Property-Testing?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Does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satisfy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, or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/>
                  <a:t>-far from satisfying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?</a:t>
                </a:r>
                <a:endParaRPr lang="en-IL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40" t="-288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: Rounded Corners 3"/>
              <p:cNvSpPr/>
              <p:nvPr/>
            </p:nvSpPr>
            <p:spPr>
              <a:xfrm>
                <a:off x="2945548" y="2745855"/>
                <a:ext cx="5877232" cy="1342103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tx1"/>
                    </a:solidFill>
                  </a:rPr>
                  <a:t>Need to add/remove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𝜖</m:t>
                    </m:r>
                    <m:d>
                      <m:dPr>
                        <m:begChr m:val="|"/>
                        <m:endChr m:val="|"/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 edges to get a graph satisfying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IL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Rectangle: Rounded Corners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548" y="2745855"/>
                <a:ext cx="5877232" cy="1342103"/>
              </a:xfrm>
              <a:prstGeom prst="roundRect">
                <a:avLst/>
              </a:prstGeom>
              <a:blipFill>
                <a:blip r:embed="rId3"/>
                <a:stretch>
                  <a:fillRect l="-414" r="-2172" b="-401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517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Testing Triangle-Freeness,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IL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084832"/>
                <a:ext cx="9720073" cy="4625684"/>
              </a:xfrm>
            </p:spPr>
            <p:txBody>
              <a:bodyPr>
                <a:normAutofit/>
              </a:bodyPr>
              <a:lstStyle/>
              <a:p>
                <a:r>
                  <a:rPr lang="en-US" u="sng" dirty="0"/>
                  <a:t>Observation: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/>
                  <a:t>-far from triangle-free, then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contains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edge-disjoint triangles</a:t>
                </a:r>
              </a:p>
              <a:p>
                <a:endParaRPr lang="en-US" sz="800" dirty="0"/>
              </a:p>
              <a:p>
                <a:r>
                  <a:rPr lang="en-US" dirty="0"/>
                  <a:t>Algorithm:</a:t>
                </a:r>
              </a:p>
              <a:p>
                <a:pPr lvl="1"/>
                <a:r>
                  <a:rPr lang="en-US" dirty="0"/>
                  <a:t>Sample each edge w.p.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1/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Announce sampled edges to neighbors</a:t>
                </a:r>
              </a:p>
              <a:p>
                <a:pPr lvl="1"/>
                <a:r>
                  <a:rPr lang="en-US" dirty="0"/>
                  <a:t>Locally check for triangles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084832"/>
                <a:ext cx="9720073" cy="4625684"/>
              </a:xfrm>
              <a:blipFill>
                <a:blip r:embed="rId3"/>
                <a:stretch>
                  <a:fillRect l="-940" t="-263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8611387" y="3459087"/>
            <a:ext cx="2174600" cy="2025446"/>
            <a:chOff x="8611387" y="3459087"/>
            <a:chExt cx="2174600" cy="2025446"/>
          </a:xfrm>
        </p:grpSpPr>
        <p:sp>
          <p:nvSpPr>
            <p:cNvPr id="4" name="Oval 3"/>
            <p:cNvSpPr/>
            <p:nvPr/>
          </p:nvSpPr>
          <p:spPr>
            <a:xfrm>
              <a:off x="9254613" y="3459087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5" name="Oval 4"/>
            <p:cNvSpPr/>
            <p:nvPr/>
          </p:nvSpPr>
          <p:spPr>
            <a:xfrm>
              <a:off x="8611387" y="5233811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6" name="Oval 5"/>
            <p:cNvSpPr/>
            <p:nvPr/>
          </p:nvSpPr>
          <p:spPr>
            <a:xfrm>
              <a:off x="10535265" y="4724991"/>
              <a:ext cx="250722" cy="25072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cxnSp>
          <p:nvCxnSpPr>
            <p:cNvPr id="8" name="Straight Connector 7"/>
            <p:cNvCxnSpPr>
              <a:cxnSpLocks/>
              <a:stCxn id="4" idx="3"/>
              <a:endCxn id="5" idx="7"/>
            </p:cNvCxnSpPr>
            <p:nvPr/>
          </p:nvCxnSpPr>
          <p:spPr>
            <a:xfrm flipH="1">
              <a:off x="8825392" y="3673092"/>
              <a:ext cx="465938" cy="1597436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  <a:stCxn id="4" idx="5"/>
              <a:endCxn id="6" idx="1"/>
            </p:cNvCxnSpPr>
            <p:nvPr/>
          </p:nvCxnSpPr>
          <p:spPr>
            <a:xfrm>
              <a:off x="9468618" y="3673092"/>
              <a:ext cx="1103364" cy="1088616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cxnSpLocks/>
              <a:stCxn id="6" idx="2"/>
              <a:endCxn id="5" idx="6"/>
            </p:cNvCxnSpPr>
            <p:nvPr/>
          </p:nvCxnSpPr>
          <p:spPr>
            <a:xfrm flipH="1">
              <a:off x="8862109" y="4850352"/>
              <a:ext cx="1673156" cy="508820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: Rounded Corners 16"/>
          <p:cNvSpPr/>
          <p:nvPr/>
        </p:nvSpPr>
        <p:spPr>
          <a:xfrm>
            <a:off x="899652" y="4267641"/>
            <a:ext cx="6540025" cy="218477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grpSp>
        <p:nvGrpSpPr>
          <p:cNvPr id="26" name="Group 25"/>
          <p:cNvGrpSpPr/>
          <p:nvPr/>
        </p:nvGrpSpPr>
        <p:grpSpPr>
          <a:xfrm>
            <a:off x="8825392" y="3459087"/>
            <a:ext cx="1746590" cy="1811441"/>
            <a:chOff x="11383066" y="3777253"/>
            <a:chExt cx="1746590" cy="1811441"/>
          </a:xfrm>
        </p:grpSpPr>
        <p:sp>
          <p:nvSpPr>
            <p:cNvPr id="23" name="Oval 22"/>
            <p:cNvSpPr/>
            <p:nvPr/>
          </p:nvSpPr>
          <p:spPr>
            <a:xfrm>
              <a:off x="11812287" y="3777253"/>
              <a:ext cx="250722" cy="250722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cxnSp>
          <p:nvCxnSpPr>
            <p:cNvPr id="24" name="Straight Connector 23"/>
            <p:cNvCxnSpPr>
              <a:cxnSpLocks/>
              <a:stCxn id="23" idx="3"/>
            </p:cNvCxnSpPr>
            <p:nvPr/>
          </p:nvCxnSpPr>
          <p:spPr>
            <a:xfrm flipH="1">
              <a:off x="11383066" y="3991258"/>
              <a:ext cx="465938" cy="1597436"/>
            </a:xfrm>
            <a:prstGeom prst="line">
              <a:avLst/>
            </a:prstGeom>
            <a:solidFill>
              <a:srgbClr val="FF0000"/>
            </a:solidFill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cxnSpLocks/>
              <a:stCxn id="23" idx="5"/>
            </p:cNvCxnSpPr>
            <p:nvPr/>
          </p:nvCxnSpPr>
          <p:spPr>
            <a:xfrm>
              <a:off x="12026292" y="3991258"/>
              <a:ext cx="1103364" cy="1088616"/>
            </a:xfrm>
            <a:prstGeom prst="line">
              <a:avLst/>
            </a:prstGeom>
            <a:solidFill>
              <a:srgbClr val="FF0000"/>
            </a:solidFill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3856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subgraph-freeness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[Censor-Hillel, Fischer, Schwartzman,Vasudev’16]: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dirty="0"/>
                  <a:t> for triangle-freeness (general model)</a:t>
                </a:r>
              </a:p>
              <a:p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[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Fraigniaud,Rapaport,Salo,Todinca’16]:</a:t>
                </a:r>
                <a:r>
                  <a:rPr lang="en-US" dirty="0"/>
                  <a:t>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dirty="0"/>
                  <a:t> for all connected 4-node graphs</a:t>
                </a:r>
              </a:p>
              <a:p>
                <a:r>
                  <a:rPr lang="en-US" dirty="0"/>
                  <a:t>What about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dirty="0"/>
                  <a:t>?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dirty="0"/>
                  <a:t>? …</a:t>
                </a:r>
                <a:endParaRPr lang="en-IL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40" t="-288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088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37711" cy="1499616"/>
          </a:xfrm>
        </p:spPr>
        <p:txBody>
          <a:bodyPr/>
          <a:lstStyle/>
          <a:p>
            <a:r>
              <a:rPr lang="en-US" dirty="0"/>
              <a:t>Lower bounds From Communication Complexity</a:t>
            </a:r>
            <a:endParaRPr lang="en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5" name="Freeform: Shape 4"/>
          <p:cNvSpPr/>
          <p:nvPr/>
        </p:nvSpPr>
        <p:spPr>
          <a:xfrm>
            <a:off x="3841068" y="2459890"/>
            <a:ext cx="4558738" cy="3531013"/>
          </a:xfrm>
          <a:custGeom>
            <a:avLst/>
            <a:gdLst>
              <a:gd name="connsiteX0" fmla="*/ 2279513 w 4558738"/>
              <a:gd name="connsiteY0" fmla="*/ 416045 h 3531013"/>
              <a:gd name="connsiteX1" fmla="*/ 1660080 w 4558738"/>
              <a:gd name="connsiteY1" fmla="*/ 283310 h 3531013"/>
              <a:gd name="connsiteX2" fmla="*/ 1077519 w 4558738"/>
              <a:gd name="connsiteY2" fmla="*/ 430794 h 3531013"/>
              <a:gd name="connsiteX3" fmla="*/ 185242 w 4558738"/>
              <a:gd name="connsiteY3" fmla="*/ 1005981 h 3531013"/>
              <a:gd name="connsiteX4" fmla="*/ 37758 w 4558738"/>
              <a:gd name="connsiteY4" fmla="*/ 1544297 h 3531013"/>
              <a:gd name="connsiteX5" fmla="*/ 686687 w 4558738"/>
              <a:gd name="connsiteY5" fmla="*/ 2030994 h 3531013"/>
              <a:gd name="connsiteX6" fmla="*/ 553951 w 4558738"/>
              <a:gd name="connsiteY6" fmla="*/ 2679923 h 3531013"/>
              <a:gd name="connsiteX7" fmla="*/ 989029 w 4558738"/>
              <a:gd name="connsiteY7" fmla="*/ 3527955 h 3531013"/>
              <a:gd name="connsiteX8" fmla="*/ 2382751 w 4558738"/>
              <a:gd name="connsiteY8" fmla="*/ 2974891 h 3531013"/>
              <a:gd name="connsiteX9" fmla="*/ 3857590 w 4558738"/>
              <a:gd name="connsiteY9" fmla="*/ 3269858 h 3531013"/>
              <a:gd name="connsiteX10" fmla="*/ 4558138 w 4558738"/>
              <a:gd name="connsiteY10" fmla="*/ 2547187 h 3531013"/>
              <a:gd name="connsiteX11" fmla="*/ 3754351 w 4558738"/>
              <a:gd name="connsiteY11" fmla="*/ 1005981 h 3531013"/>
              <a:gd name="connsiteX12" fmla="*/ 3393016 w 4558738"/>
              <a:gd name="connsiteY12" fmla="*/ 25213 h 3531013"/>
              <a:gd name="connsiteX13" fmla="*/ 2227893 w 4558738"/>
              <a:gd name="connsiteY13" fmla="*/ 386549 h 353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58738" h="3531013">
                <a:moveTo>
                  <a:pt x="2279513" y="416045"/>
                </a:moveTo>
                <a:cubicBezTo>
                  <a:pt x="2069962" y="348448"/>
                  <a:pt x="1860412" y="280852"/>
                  <a:pt x="1660080" y="283310"/>
                </a:cubicBezTo>
                <a:cubicBezTo>
                  <a:pt x="1459748" y="285768"/>
                  <a:pt x="1323325" y="310349"/>
                  <a:pt x="1077519" y="430794"/>
                </a:cubicBezTo>
                <a:cubicBezTo>
                  <a:pt x="831713" y="551239"/>
                  <a:pt x="358535" y="820397"/>
                  <a:pt x="185242" y="1005981"/>
                </a:cubicBezTo>
                <a:cubicBezTo>
                  <a:pt x="11948" y="1191565"/>
                  <a:pt x="-45816" y="1373462"/>
                  <a:pt x="37758" y="1544297"/>
                </a:cubicBezTo>
                <a:cubicBezTo>
                  <a:pt x="121332" y="1715132"/>
                  <a:pt x="600655" y="1841723"/>
                  <a:pt x="686687" y="2030994"/>
                </a:cubicBezTo>
                <a:cubicBezTo>
                  <a:pt x="772719" y="2220265"/>
                  <a:pt x="503561" y="2430429"/>
                  <a:pt x="553951" y="2679923"/>
                </a:cubicBezTo>
                <a:cubicBezTo>
                  <a:pt x="604341" y="2929417"/>
                  <a:pt x="684229" y="3478794"/>
                  <a:pt x="989029" y="3527955"/>
                </a:cubicBezTo>
                <a:cubicBezTo>
                  <a:pt x="1293829" y="3577116"/>
                  <a:pt x="1904658" y="3017907"/>
                  <a:pt x="2382751" y="2974891"/>
                </a:cubicBezTo>
                <a:cubicBezTo>
                  <a:pt x="2860844" y="2931875"/>
                  <a:pt x="3495026" y="3341142"/>
                  <a:pt x="3857590" y="3269858"/>
                </a:cubicBezTo>
                <a:cubicBezTo>
                  <a:pt x="4220155" y="3198574"/>
                  <a:pt x="4575344" y="2924500"/>
                  <a:pt x="4558138" y="2547187"/>
                </a:cubicBezTo>
                <a:cubicBezTo>
                  <a:pt x="4540932" y="2169874"/>
                  <a:pt x="3948538" y="1426310"/>
                  <a:pt x="3754351" y="1005981"/>
                </a:cubicBezTo>
                <a:cubicBezTo>
                  <a:pt x="3560164" y="585652"/>
                  <a:pt x="3647426" y="128452"/>
                  <a:pt x="3393016" y="25213"/>
                </a:cubicBezTo>
                <a:cubicBezTo>
                  <a:pt x="3138606" y="-78026"/>
                  <a:pt x="2683249" y="154261"/>
                  <a:pt x="2227893" y="386549"/>
                </a:cubicBezTo>
              </a:path>
            </a:pathLst>
          </a:cu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841068" y="2787445"/>
            <a:ext cx="4137809" cy="320345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83510" y="3480619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  <a:endParaRPr lang="en-IL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724518" y="4591664"/>
            <a:ext cx="821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  <a:endParaRPr lang="en-IL" sz="3200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>
            <a:off x="5559470" y="4173891"/>
            <a:ext cx="530798" cy="589952"/>
          </a:xfrm>
          <a:prstGeom prst="straightConnector1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5802004" y="3930420"/>
            <a:ext cx="530798" cy="589952"/>
          </a:xfrm>
          <a:prstGeom prst="straightConnector1">
            <a:avLst/>
          </a:prstGeom>
          <a:ln w="1143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07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Communication Complexity of Graph Property Testing</a:t>
            </a:r>
            <a:endParaRPr lang="en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355245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1628</TotalTime>
  <Words>881</Words>
  <Application>Microsoft Office PowerPoint</Application>
  <PresentationFormat>Widescreen</PresentationFormat>
  <Paragraphs>159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Cambria Math</vt:lpstr>
      <vt:lpstr>Tw Cen MT</vt:lpstr>
      <vt:lpstr>Tw Cen MT Condensed</vt:lpstr>
      <vt:lpstr>Wingdings</vt:lpstr>
      <vt:lpstr>Wingdings 3</vt:lpstr>
      <vt:lpstr>Integral</vt:lpstr>
      <vt:lpstr>On the Communication Complexity of Property Testing in Graphs</vt:lpstr>
      <vt:lpstr>The “Congest” Network Model</vt:lpstr>
      <vt:lpstr>Examples of Hard Problems</vt:lpstr>
      <vt:lpstr>Open Problem</vt:lpstr>
      <vt:lpstr>What about Property-Testing?</vt:lpstr>
      <vt:lpstr>Testing Triangle-Freeness, |E|=Θ(n^2 )</vt:lpstr>
      <vt:lpstr>Testing subgraph-freeness</vt:lpstr>
      <vt:lpstr>Lower bounds From Communication Complexity</vt:lpstr>
      <vt:lpstr>Communication Complexity of Graph Property Testing</vt:lpstr>
      <vt:lpstr>The Model</vt:lpstr>
      <vt:lpstr>“Building Blocks”</vt:lpstr>
      <vt:lpstr>Testing Triangle-Freeness</vt:lpstr>
      <vt:lpstr>Testing Triangle-Freeness: Lower Bounds</vt:lpstr>
      <vt:lpstr>The Hard Distribution [Inspired by Alon et. Al. ‘06]</vt:lpstr>
      <vt:lpstr>The Hard Distribution [Inspired by Alon et. Al. ‘06]</vt:lpstr>
      <vt:lpstr>The Protocol’s Goal</vt:lpstr>
      <vt:lpstr>The Protocol’s Goal</vt:lpstr>
      <vt:lpstr>Bounding the Sum of cover-probabilities</vt:lpstr>
      <vt:lpstr>Bounding the Sum of cover-probabilities</vt:lpstr>
      <vt:lpstr>Bounding the Sum of cover-probabilities</vt:lpstr>
      <vt:lpstr>Simultaneous Protocols?</vt:lpstr>
      <vt:lpstr>Open Problems: subgraph-freeness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Communication Complexity of Property Testing in Graphs</dc:title>
  <dc:creator>Rotem Oshman</dc:creator>
  <cp:lastModifiedBy>Rotem Oshman</cp:lastModifiedBy>
  <cp:revision>144</cp:revision>
  <dcterms:created xsi:type="dcterms:W3CDTF">2017-03-22T15:22:34Z</dcterms:created>
  <dcterms:modified xsi:type="dcterms:W3CDTF">2017-03-23T18:30:40Z</dcterms:modified>
</cp:coreProperties>
</file>