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3" r:id="rId8"/>
    <p:sldId id="264" r:id="rId9"/>
    <p:sldId id="262"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1pPr>
    <a:lvl2pPr marL="457200"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2pPr>
    <a:lvl3pPr marL="914400"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3pPr>
    <a:lvl4pPr marL="1371600"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4pPr>
    <a:lvl5pPr marL="1828800"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5pPr>
    <a:lvl6pPr marL="2286000" algn="l" defTabSz="457200" rtl="0" eaLnBrk="1" latinLnBrk="0" hangingPunct="1">
      <a:defRPr sz="2400" kern="1200">
        <a:solidFill>
          <a:schemeClr val="tx1"/>
        </a:solidFill>
        <a:latin typeface="Arial" pitchFamily="-111" charset="0"/>
        <a:ea typeface="ＭＳ Ｐゴシック" pitchFamily="-111" charset="-128"/>
        <a:cs typeface="ＭＳ Ｐゴシック" pitchFamily="-111" charset="-128"/>
      </a:defRPr>
    </a:lvl6pPr>
    <a:lvl7pPr marL="2743200" algn="l" defTabSz="457200" rtl="0" eaLnBrk="1" latinLnBrk="0" hangingPunct="1">
      <a:defRPr sz="2400" kern="1200">
        <a:solidFill>
          <a:schemeClr val="tx1"/>
        </a:solidFill>
        <a:latin typeface="Arial" pitchFamily="-111" charset="0"/>
        <a:ea typeface="ＭＳ Ｐゴシック" pitchFamily="-111" charset="-128"/>
        <a:cs typeface="ＭＳ Ｐゴシック" pitchFamily="-111" charset="-128"/>
      </a:defRPr>
    </a:lvl7pPr>
    <a:lvl8pPr marL="3200400" algn="l" defTabSz="457200" rtl="0" eaLnBrk="1" latinLnBrk="0" hangingPunct="1">
      <a:defRPr sz="2400" kern="1200">
        <a:solidFill>
          <a:schemeClr val="tx1"/>
        </a:solidFill>
        <a:latin typeface="Arial" pitchFamily="-111" charset="0"/>
        <a:ea typeface="ＭＳ Ｐゴシック" pitchFamily="-111" charset="-128"/>
        <a:cs typeface="ＭＳ Ｐゴシック" pitchFamily="-111" charset="-128"/>
      </a:defRPr>
    </a:lvl8pPr>
    <a:lvl9pPr marL="3657600" algn="l" defTabSz="457200" rtl="0" eaLnBrk="1" latinLnBrk="0" hangingPunct="1">
      <a:defRPr sz="2400" kern="1200">
        <a:solidFill>
          <a:schemeClr val="tx1"/>
        </a:solidFill>
        <a:latin typeface="Arial" pitchFamily="-111" charset="0"/>
        <a:ea typeface="ＭＳ Ｐゴシック" pitchFamily="-111" charset="-128"/>
        <a:cs typeface="ＭＳ Ｐゴシック" pitchFamily="-111"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4B24"/>
    <a:srgbClr val="357C2A"/>
    <a:srgbClr val="0022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76" autoAdjust="0"/>
    <p:restoredTop sz="67002" autoAdjust="0"/>
  </p:normalViewPr>
  <p:slideViewPr>
    <p:cSldViewPr showGuides="1">
      <p:cViewPr varScale="1">
        <p:scale>
          <a:sx n="60" d="100"/>
          <a:sy n="60" d="100"/>
        </p:scale>
        <p:origin x="187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2DFC2F-FC21-5A4A-832C-32C0D8E07BB1}" type="datetimeFigureOut">
              <a:rPr lang="en-US" smtClean="0"/>
              <a:t>3/16/18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62799F1-C22A-314D-A967-91A951EEBCC6}" type="slidenum">
              <a:rPr lang="en-US" smtClean="0"/>
              <a:t>‹#›</a:t>
            </a:fld>
            <a:endParaRPr lang="en-US"/>
          </a:p>
        </p:txBody>
      </p:sp>
    </p:spTree>
    <p:extLst>
      <p:ext uri="{BB962C8B-B14F-4D97-AF65-F5344CB8AC3E}">
        <p14:creationId xmlns:p14="http://schemas.microsoft.com/office/powerpoint/2010/main" val="245011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7816F2D7-DCA5-9347-B99F-8B908E9323DB}" type="slidenum">
              <a:rPr lang="en-US"/>
              <a:pPr/>
              <a:t>‹#›</a:t>
            </a:fld>
            <a:endParaRPr lang="en-US"/>
          </a:p>
        </p:txBody>
      </p:sp>
    </p:spTree>
    <p:extLst>
      <p:ext uri="{BB962C8B-B14F-4D97-AF65-F5344CB8AC3E}">
        <p14:creationId xmlns:p14="http://schemas.microsoft.com/office/powerpoint/2010/main" val="41469046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111" charset="0"/>
        <a:ea typeface="ＭＳ Ｐゴシック" pitchFamily="-111" charset="-128"/>
        <a:cs typeface="ＭＳ Ｐゴシック" pitchFamily="-111" charset="-128"/>
      </a:defRPr>
    </a:lvl1pPr>
    <a:lvl2pPr marL="4572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2pPr>
    <a:lvl3pPr marL="9144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3pPr>
    <a:lvl4pPr marL="13716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4pPr>
    <a:lvl5pPr marL="18288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6F2D7-DCA5-9347-B99F-8B908E9323DB}" type="slidenum">
              <a:rPr lang="en-US" smtClean="0"/>
              <a:pPr/>
              <a:t>1</a:t>
            </a:fld>
            <a:endParaRPr lang="en-US"/>
          </a:p>
        </p:txBody>
      </p:sp>
    </p:spTree>
    <p:extLst>
      <p:ext uri="{BB962C8B-B14F-4D97-AF65-F5344CB8AC3E}">
        <p14:creationId xmlns:p14="http://schemas.microsoft.com/office/powerpoint/2010/main" val="1672658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a:t>
            </a:r>
            <a:r>
              <a:rPr lang="en-US" dirty="0" smtClean="0"/>
              <a:t> AU courses are not for the full time student.</a:t>
            </a:r>
          </a:p>
          <a:p>
            <a:r>
              <a:rPr lang="en-US" dirty="0" smtClean="0"/>
              <a:t>Learning requires </a:t>
            </a:r>
            <a:r>
              <a:rPr lang="en-US" baseline="0" dirty="0" smtClean="0"/>
              <a:t>practice, careful reading, practice, careful writing, practice, careful thinking, and practice. All this reduces it to time, time. </a:t>
            </a:r>
          </a:p>
          <a:p>
            <a:r>
              <a:rPr lang="en-US" baseline="0" dirty="0" smtClean="0"/>
              <a:t>Give students time to think by being flexible, no deadlines. Submit assignments when they are ready, take exams when they are ready. Give the option to buy extensions.</a:t>
            </a:r>
          </a:p>
          <a:p>
            <a:r>
              <a:rPr lang="en-US" b="1" dirty="0" smtClean="0"/>
              <a:t>Assistance. </a:t>
            </a:r>
            <a:r>
              <a:rPr lang="en-US" b="0" dirty="0" smtClean="0"/>
              <a:t>Provided by a tutor or resources. Unfortunately, technology provides too much of the latter. Students can easily get lost in the information.</a:t>
            </a:r>
            <a:r>
              <a:rPr lang="en-US" b="0" baseline="0" dirty="0" smtClean="0"/>
              <a:t> Courses are self-contained, and guided as to what is out there. Tutors are vital on guiding students learning and fostering communication between students and coordinator. </a:t>
            </a:r>
          </a:p>
          <a:p>
            <a:r>
              <a:rPr lang="en-US" b="1" baseline="0" dirty="0" smtClean="0"/>
              <a:t>Language. </a:t>
            </a:r>
            <a:r>
              <a:rPr lang="en-US" b="0" baseline="0" dirty="0" smtClean="0"/>
              <a:t>Immigrants are no the only ones that struggle with language. Students need resources on references, quotations and presentation of reports. </a:t>
            </a:r>
            <a:endParaRPr lang="en-US" b="1" dirty="0"/>
          </a:p>
        </p:txBody>
      </p:sp>
      <p:sp>
        <p:nvSpPr>
          <p:cNvPr id="4" name="Slide Number Placeholder 3"/>
          <p:cNvSpPr>
            <a:spLocks noGrp="1"/>
          </p:cNvSpPr>
          <p:nvPr>
            <p:ph type="sldNum" sz="quarter" idx="10"/>
          </p:nvPr>
        </p:nvSpPr>
        <p:spPr/>
        <p:txBody>
          <a:bodyPr/>
          <a:lstStyle/>
          <a:p>
            <a:fld id="{7816F2D7-DCA5-9347-B99F-8B908E9323DB}" type="slidenum">
              <a:rPr lang="en-US" smtClean="0"/>
              <a:pPr/>
              <a:t>3</a:t>
            </a:fld>
            <a:endParaRPr lang="en-US"/>
          </a:p>
        </p:txBody>
      </p:sp>
    </p:spTree>
    <p:extLst>
      <p:ext uri="{BB962C8B-B14F-4D97-AF65-F5344CB8AC3E}">
        <p14:creationId xmlns:p14="http://schemas.microsoft.com/office/powerpoint/2010/main" val="2352391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Background. </a:t>
            </a:r>
            <a:r>
              <a:rPr lang="en-US" b="0" dirty="0" smtClean="0"/>
              <a:t>Background is an issue for all students, but women</a:t>
            </a:r>
            <a:r>
              <a:rPr lang="en-US" b="0" baseline="0" dirty="0" smtClean="0"/>
              <a:t> in particular struggle with their confidence. The isolation of distance education helps and we provide resources to learn and re-learn concepts.</a:t>
            </a:r>
          </a:p>
          <a:p>
            <a:r>
              <a:rPr lang="en-US" b="1" baseline="0" dirty="0" smtClean="0"/>
              <a:t>Commitment. </a:t>
            </a:r>
            <a:r>
              <a:rPr lang="en-US" b="0" baseline="0" dirty="0" smtClean="0"/>
              <a:t>Family commitments take precedent for women. We address learning needs and advice individually. We are flexible on academic rules and are able to provide extra help.</a:t>
            </a:r>
          </a:p>
          <a:p>
            <a:r>
              <a:rPr lang="en-US" b="1" baseline="0" dirty="0" smtClean="0"/>
              <a:t>Family support. </a:t>
            </a:r>
            <a:r>
              <a:rPr lang="en-US" b="0" baseline="0" dirty="0" smtClean="0"/>
              <a:t>Discouragement is often found among single mothers. Our personal approach is key to keep them going.</a:t>
            </a:r>
          </a:p>
          <a:p>
            <a:r>
              <a:rPr lang="en-US" b="1" baseline="0" dirty="0" smtClean="0"/>
              <a:t>Immigrant women. </a:t>
            </a:r>
            <a:r>
              <a:rPr lang="en-US" b="0" baseline="0" dirty="0" smtClean="0"/>
              <a:t>Participation in the labor force is crucial to their personal development and self-esteem. AU provides recognition for previous learning and previous experience. </a:t>
            </a:r>
            <a:endParaRPr lang="en-US" b="1" dirty="0"/>
          </a:p>
        </p:txBody>
      </p:sp>
      <p:sp>
        <p:nvSpPr>
          <p:cNvPr id="4" name="Slide Number Placeholder 3"/>
          <p:cNvSpPr>
            <a:spLocks noGrp="1"/>
          </p:cNvSpPr>
          <p:nvPr>
            <p:ph type="sldNum" sz="quarter" idx="10"/>
          </p:nvPr>
        </p:nvSpPr>
        <p:spPr/>
        <p:txBody>
          <a:bodyPr/>
          <a:lstStyle/>
          <a:p>
            <a:fld id="{7816F2D7-DCA5-9347-B99F-8B908E9323DB}" type="slidenum">
              <a:rPr lang="en-US" smtClean="0"/>
              <a:pPr/>
              <a:t>4</a:t>
            </a:fld>
            <a:endParaRPr lang="en-US"/>
          </a:p>
        </p:txBody>
      </p:sp>
    </p:spTree>
    <p:extLst>
      <p:ext uri="{BB962C8B-B14F-4D97-AF65-F5344CB8AC3E}">
        <p14:creationId xmlns:p14="http://schemas.microsoft.com/office/powerpoint/2010/main" val="78304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Participation in the labor force.</a:t>
            </a:r>
            <a:r>
              <a:rPr lang="en-US" dirty="0" smtClean="0"/>
              <a:t> </a:t>
            </a:r>
            <a:r>
              <a:rPr lang="en-US" b="0" dirty="0" smtClean="0"/>
              <a:t>It is well</a:t>
            </a:r>
            <a:r>
              <a:rPr lang="en-US" b="0" baseline="0" dirty="0" smtClean="0"/>
              <a:t> document fact that women need to be part of the decision making process of engineering, business, health sciences, etc. An educated women in these fields improve the quality of services rendered.</a:t>
            </a:r>
          </a:p>
          <a:p>
            <a:r>
              <a:rPr lang="en-US" b="1" dirty="0" smtClean="0"/>
              <a:t>Advancement in the labor force</a:t>
            </a:r>
            <a:r>
              <a:rPr lang="en-US" b="0" dirty="0" smtClean="0"/>
              <a:t>. Women</a:t>
            </a:r>
            <a:r>
              <a:rPr lang="en-US" b="0" baseline="0" dirty="0" smtClean="0"/>
              <a:t> need to reach the levels where decision are made. They cannot do it without upgrading their education, this is done usually after family commitments. So distance education must provide.</a:t>
            </a:r>
          </a:p>
          <a:p>
            <a:r>
              <a:rPr lang="en-US" b="1" baseline="0" dirty="0" smtClean="0"/>
              <a:t>Upgrading or knowledge and change of careers. </a:t>
            </a:r>
            <a:r>
              <a:rPr lang="en-US" b="0" baseline="0" dirty="0" smtClean="0"/>
              <a:t>Professionals change careers at least 3 times in the life times. This is because of the labor dynamics. Careers are becoming obsolete within the life time of a professional. </a:t>
            </a:r>
          </a:p>
          <a:p>
            <a:r>
              <a:rPr lang="en-US" b="0" baseline="0" dirty="0" smtClean="0"/>
              <a:t>Women are at a disadvantage because of their family commitments. No just children but because of their role as caregivers. </a:t>
            </a:r>
            <a:endParaRPr lang="en-US" b="1" dirty="0"/>
          </a:p>
        </p:txBody>
      </p:sp>
      <p:sp>
        <p:nvSpPr>
          <p:cNvPr id="4" name="Slide Number Placeholder 3"/>
          <p:cNvSpPr>
            <a:spLocks noGrp="1"/>
          </p:cNvSpPr>
          <p:nvPr>
            <p:ph type="sldNum" sz="quarter" idx="10"/>
          </p:nvPr>
        </p:nvSpPr>
        <p:spPr/>
        <p:txBody>
          <a:bodyPr/>
          <a:lstStyle/>
          <a:p>
            <a:fld id="{7816F2D7-DCA5-9347-B99F-8B908E9323DB}" type="slidenum">
              <a:rPr lang="en-US" smtClean="0"/>
              <a:pPr/>
              <a:t>5</a:t>
            </a:fld>
            <a:endParaRPr lang="en-US"/>
          </a:p>
        </p:txBody>
      </p:sp>
    </p:spTree>
    <p:extLst>
      <p:ext uri="{BB962C8B-B14F-4D97-AF65-F5344CB8AC3E}">
        <p14:creationId xmlns:p14="http://schemas.microsoft.com/office/powerpoint/2010/main" val="3606069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Education paid by the powers to be. </a:t>
            </a:r>
            <a:r>
              <a:rPr lang="en-US" b="0" dirty="0" smtClean="0"/>
              <a:t>Offer training, courses to fit the needs of government,</a:t>
            </a:r>
            <a:r>
              <a:rPr lang="en-US" b="0" baseline="0" dirty="0" smtClean="0"/>
              <a:t> business, sciences, etc. </a:t>
            </a:r>
          </a:p>
          <a:p>
            <a:r>
              <a:rPr lang="en-US" b="1" baseline="0" dirty="0" smtClean="0"/>
              <a:t>Information</a:t>
            </a:r>
            <a:r>
              <a:rPr lang="en-US" b="0" baseline="0" dirty="0" smtClean="0"/>
              <a:t>. Change careers is not easy but possible. Information needs to be provided taking into consideration women circumstances. </a:t>
            </a:r>
            <a:endParaRPr lang="en-US" b="1" dirty="0"/>
          </a:p>
        </p:txBody>
      </p:sp>
      <p:sp>
        <p:nvSpPr>
          <p:cNvPr id="4" name="Slide Number Placeholder 3"/>
          <p:cNvSpPr>
            <a:spLocks noGrp="1"/>
          </p:cNvSpPr>
          <p:nvPr>
            <p:ph type="sldNum" sz="quarter" idx="10"/>
          </p:nvPr>
        </p:nvSpPr>
        <p:spPr/>
        <p:txBody>
          <a:bodyPr/>
          <a:lstStyle/>
          <a:p>
            <a:fld id="{7816F2D7-DCA5-9347-B99F-8B908E9323DB}" type="slidenum">
              <a:rPr lang="en-US" smtClean="0"/>
              <a:pPr/>
              <a:t>6</a:t>
            </a:fld>
            <a:endParaRPr lang="en-US"/>
          </a:p>
        </p:txBody>
      </p:sp>
    </p:spTree>
    <p:extLst>
      <p:ext uri="{BB962C8B-B14F-4D97-AF65-F5344CB8AC3E}">
        <p14:creationId xmlns:p14="http://schemas.microsoft.com/office/powerpoint/2010/main" val="2430118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time students.</a:t>
            </a:r>
            <a:r>
              <a:rPr lang="en-US" baseline="0" dirty="0" smtClean="0"/>
              <a:t> No longer we can assume that students are full time. </a:t>
            </a:r>
          </a:p>
          <a:p>
            <a:r>
              <a:rPr lang="en-US" baseline="0" dirty="0" smtClean="0"/>
              <a:t>Universities need to adapt to the learning needs of the students.</a:t>
            </a:r>
          </a:p>
          <a:p>
            <a:r>
              <a:rPr lang="en-US" baseline="0" dirty="0" smtClean="0"/>
              <a:t>Student are choosing what they want to learn.</a:t>
            </a:r>
            <a:endParaRPr lang="en-US" dirty="0"/>
          </a:p>
        </p:txBody>
      </p:sp>
      <p:sp>
        <p:nvSpPr>
          <p:cNvPr id="4" name="Slide Number Placeholder 3"/>
          <p:cNvSpPr>
            <a:spLocks noGrp="1"/>
          </p:cNvSpPr>
          <p:nvPr>
            <p:ph type="sldNum" sz="quarter" idx="10"/>
          </p:nvPr>
        </p:nvSpPr>
        <p:spPr/>
        <p:txBody>
          <a:bodyPr/>
          <a:lstStyle/>
          <a:p>
            <a:fld id="{7816F2D7-DCA5-9347-B99F-8B908E9323DB}" type="slidenum">
              <a:rPr lang="en-US" smtClean="0"/>
              <a:pPr/>
              <a:t>7</a:t>
            </a:fld>
            <a:endParaRPr lang="en-US"/>
          </a:p>
        </p:txBody>
      </p:sp>
    </p:spTree>
    <p:extLst>
      <p:ext uri="{BB962C8B-B14F-4D97-AF65-F5344CB8AC3E}">
        <p14:creationId xmlns:p14="http://schemas.microsoft.com/office/powerpoint/2010/main" val="650043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Learning needs and life styles. Particularly women, we are more than 50% of the student population</a:t>
            </a:r>
          </a:p>
          <a:p>
            <a:pPr marL="228600" indent="-228600">
              <a:buAutoNum type="arabicPeriod"/>
            </a:pPr>
            <a:r>
              <a:rPr lang="en-US" dirty="0" smtClean="0"/>
              <a:t>Professions</a:t>
            </a:r>
            <a:r>
              <a:rPr lang="en-US" baseline="0" dirty="0" smtClean="0"/>
              <a:t> disappear and are created, universities must also</a:t>
            </a:r>
          </a:p>
          <a:p>
            <a:pPr marL="228600" indent="-228600">
              <a:buAutoNum type="arabicPeriod"/>
            </a:pPr>
            <a:r>
              <a:rPr lang="en-US" baseline="0" dirty="0" smtClean="0"/>
              <a:t>Those teaching institutions that best adapt to the changing times will attract the global students</a:t>
            </a:r>
          </a:p>
          <a:p>
            <a:pPr marL="228600" indent="-228600">
              <a:buAutoNum type="arabicPeriod"/>
            </a:pPr>
            <a:endParaRPr lang="en-US" baseline="0" dirty="0" smtClean="0"/>
          </a:p>
          <a:p>
            <a:pPr marL="228600" indent="-228600">
              <a:buAutoNum type="arabicPeriod"/>
            </a:pPr>
            <a:endParaRPr lang="en-US" baseline="0"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816F2D7-DCA5-9347-B99F-8B908E9323DB}" type="slidenum">
              <a:rPr lang="en-US" smtClean="0"/>
              <a:pPr/>
              <a:t>8</a:t>
            </a:fld>
            <a:endParaRPr lang="en-US"/>
          </a:p>
        </p:txBody>
      </p:sp>
    </p:spTree>
    <p:extLst>
      <p:ext uri="{BB962C8B-B14F-4D97-AF65-F5344CB8AC3E}">
        <p14:creationId xmlns:p14="http://schemas.microsoft.com/office/powerpoint/2010/main" val="2794883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ANIW has taken upon themselves to help women a field at a time. Currently,</a:t>
            </a:r>
            <a:r>
              <a:rPr lang="en-US" baseline="0" dirty="0" smtClean="0"/>
              <a:t> ANIW offers a program to help immigrant dentist to get accredited or enter a field related to their profession. </a:t>
            </a:r>
          </a:p>
          <a:p>
            <a:r>
              <a:rPr lang="en-US" baseline="0" dirty="0" smtClean="0"/>
              <a:t>The program is offered  online, with support among themselves. </a:t>
            </a:r>
            <a:endParaRPr lang="en-US" dirty="0"/>
          </a:p>
        </p:txBody>
      </p:sp>
      <p:sp>
        <p:nvSpPr>
          <p:cNvPr id="4" name="Slide Number Placeholder 3"/>
          <p:cNvSpPr>
            <a:spLocks noGrp="1"/>
          </p:cNvSpPr>
          <p:nvPr>
            <p:ph type="sldNum" sz="quarter" idx="10"/>
          </p:nvPr>
        </p:nvSpPr>
        <p:spPr/>
        <p:txBody>
          <a:bodyPr/>
          <a:lstStyle/>
          <a:p>
            <a:fld id="{7816F2D7-DCA5-9347-B99F-8B908E9323DB}" type="slidenum">
              <a:rPr lang="en-US" smtClean="0"/>
              <a:pPr/>
              <a:t>9</a:t>
            </a:fld>
            <a:endParaRPr lang="en-US"/>
          </a:p>
        </p:txBody>
      </p:sp>
    </p:spTree>
    <p:extLst>
      <p:ext uri="{BB962C8B-B14F-4D97-AF65-F5344CB8AC3E}">
        <p14:creationId xmlns:p14="http://schemas.microsoft.com/office/powerpoint/2010/main" val="2209238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6" name="Picture 7" descr="PP-Main-Title-Scree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3008"/>
            <a:ext cx="9180512"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685800" y="1628800"/>
            <a:ext cx="7772400" cy="1470025"/>
          </a:xfrm>
        </p:spPr>
        <p:txBody>
          <a:bodyPr/>
          <a:lstStyle>
            <a:lvl1pPr>
              <a:defRPr sz="4000" cap="all"/>
            </a:lvl1pPr>
          </a:lstStyle>
          <a:p>
            <a:r>
              <a:rPr lang="en-CA" dirty="0" smtClean="0"/>
              <a:t>Click to add title</a:t>
            </a:r>
            <a:endParaRPr lang="en-US" dirty="0"/>
          </a:p>
        </p:txBody>
      </p:sp>
      <p:sp>
        <p:nvSpPr>
          <p:cNvPr id="3" name="Subtitle 2"/>
          <p:cNvSpPr>
            <a:spLocks noGrp="1"/>
          </p:cNvSpPr>
          <p:nvPr>
            <p:ph type="subTitle" idx="1" hasCustomPrompt="1"/>
          </p:nvPr>
        </p:nvSpPr>
        <p:spPr>
          <a:xfrm>
            <a:off x="683568" y="3284984"/>
            <a:ext cx="6400800" cy="1752600"/>
          </a:xfrm>
        </p:spPr>
        <p:txBody>
          <a:bodyPr/>
          <a:lstStyle>
            <a:lvl1pPr marL="0" indent="0" algn="l">
              <a:buNone/>
              <a:defRPr sz="3600" b="1" baseline="0">
                <a:solidFill>
                  <a:schemeClr val="bg1"/>
                </a:solidFill>
                <a:latin typeface="Myriad Pro"/>
                <a:cs typeface="Myriad Pro"/>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CA" dirty="0" smtClean="0"/>
              <a:t>Click to add subtitle</a:t>
            </a:r>
            <a:endParaRPr lang="en-US" dirty="0"/>
          </a:p>
        </p:txBody>
      </p:sp>
      <p:pic>
        <p:nvPicPr>
          <p:cNvPr id="17" name="Picture 8" descr="AU-Logo-Blue.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33400" y="352425"/>
            <a:ext cx="2362200"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userDrawn="1"/>
        </p:nvSpPr>
        <p:spPr>
          <a:xfrm>
            <a:off x="4788024" y="6146140"/>
            <a:ext cx="4104456" cy="461665"/>
          </a:xfrm>
          <a:prstGeom prst="rect">
            <a:avLst/>
          </a:prstGeom>
          <a:noFill/>
        </p:spPr>
        <p:txBody>
          <a:bodyPr wrap="square" rtlCol="0">
            <a:spAutoFit/>
          </a:bodyPr>
          <a:lstStyle/>
          <a:p>
            <a:pPr algn="r"/>
            <a:r>
              <a:rPr lang="en-US" sz="2400" dirty="0" smtClean="0">
                <a:solidFill>
                  <a:srgbClr val="FF6600"/>
                </a:solidFill>
                <a:latin typeface="Myriad Arabic"/>
                <a:cs typeface="Myriad Arabic"/>
              </a:rPr>
              <a:t>Focused on the future of learning. </a:t>
            </a:r>
            <a:endParaRPr lang="en-US" sz="2400" dirty="0">
              <a:solidFill>
                <a:srgbClr val="FF6600"/>
              </a:solidFill>
              <a:latin typeface="Myriad Arabic"/>
              <a:cs typeface="Myriad Arabic"/>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609600"/>
            <a:ext cx="6478488" cy="1143000"/>
          </a:xfrm>
        </p:spPr>
        <p:txBody>
          <a:bodyPr/>
          <a:lstStyle>
            <a:lvl1pPr>
              <a:defRPr baseline="0"/>
            </a:lvl1pPr>
          </a:lstStyle>
          <a:p>
            <a:r>
              <a:rPr lang="en-CA" dirty="0" smtClean="0"/>
              <a:t>Click to add page title</a:t>
            </a:r>
            <a:endParaRPr lang="en-US" dirty="0"/>
          </a:p>
        </p:txBody>
      </p:sp>
      <p:sp>
        <p:nvSpPr>
          <p:cNvPr id="3" name="Content Placeholder 2"/>
          <p:cNvSpPr>
            <a:spLocks noGrp="1"/>
          </p:cNvSpPr>
          <p:nvPr>
            <p:ph idx="1"/>
          </p:nvPr>
        </p:nvSpPr>
        <p:spPr>
          <a:xfrm>
            <a:off x="685800" y="1981200"/>
            <a:ext cx="6478488" cy="3824064"/>
          </a:xfrm>
        </p:spPr>
        <p:txBody>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CA" dirty="0" smtClean="0"/>
              <a:t>Click to add page title</a:t>
            </a:r>
            <a:endParaRPr lang="en-US" dirty="0"/>
          </a:p>
        </p:txBody>
      </p:sp>
      <p:sp>
        <p:nvSpPr>
          <p:cNvPr id="3" name="Content Placeholder 2"/>
          <p:cNvSpPr>
            <a:spLocks noGrp="1"/>
          </p:cNvSpPr>
          <p:nvPr>
            <p:ph sz="half" idx="1"/>
          </p:nvPr>
        </p:nvSpPr>
        <p:spPr>
          <a:xfrm>
            <a:off x="685800" y="1981200"/>
            <a:ext cx="3810000" cy="3896072"/>
          </a:xfrm>
        </p:spPr>
        <p:txBody>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Content Placeholder 3"/>
          <p:cNvSpPr>
            <a:spLocks noGrp="1"/>
          </p:cNvSpPr>
          <p:nvPr>
            <p:ph sz="half" idx="2"/>
          </p:nvPr>
        </p:nvSpPr>
        <p:spPr>
          <a:xfrm>
            <a:off x="4648200" y="1981200"/>
            <a:ext cx="3810000" cy="3896072"/>
          </a:xfrm>
        </p:spPr>
        <p:txBody>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p:spPr>
        <p:txBody>
          <a:bodyPr/>
          <a:lstStyle>
            <a:lvl1pPr>
              <a:defRPr/>
            </a:lvl1pPr>
          </a:lstStyle>
          <a:p>
            <a:r>
              <a:rPr lang="en-CA" dirty="0" smtClean="0"/>
              <a:t>Click to add page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atin typeface="Myriad Pro"/>
                <a:cs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smtClean="0"/>
              <a:t>Click to edit Master text styles</a:t>
            </a:r>
          </a:p>
        </p:txBody>
      </p:sp>
      <p:sp>
        <p:nvSpPr>
          <p:cNvPr id="4" name="Content Placeholder 3"/>
          <p:cNvSpPr>
            <a:spLocks noGrp="1"/>
          </p:cNvSpPr>
          <p:nvPr>
            <p:ph sz="half" idx="2"/>
          </p:nvPr>
        </p:nvSpPr>
        <p:spPr>
          <a:xfrm>
            <a:off x="457200" y="2174875"/>
            <a:ext cx="4040188" cy="3774405"/>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atin typeface="Myriad Pro"/>
                <a:cs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smtClean="0"/>
              <a:t>Click to edit Master text styles</a:t>
            </a:r>
          </a:p>
        </p:txBody>
      </p:sp>
      <p:sp>
        <p:nvSpPr>
          <p:cNvPr id="6" name="Content Placeholder 5"/>
          <p:cNvSpPr>
            <a:spLocks noGrp="1"/>
          </p:cNvSpPr>
          <p:nvPr>
            <p:ph sz="quarter" idx="4"/>
          </p:nvPr>
        </p:nvSpPr>
        <p:spPr>
          <a:xfrm>
            <a:off x="4645025" y="2174875"/>
            <a:ext cx="4041775" cy="3774405"/>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CA" dirty="0" smtClean="0"/>
              <a:t>Click to add page title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755576" y="620688"/>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to add picture</a:t>
            </a:r>
            <a:endParaRPr lang="en-US" dirty="0"/>
          </a:p>
        </p:txBody>
      </p:sp>
      <p:sp>
        <p:nvSpPr>
          <p:cNvPr id="4" name="Text Placeholder 3"/>
          <p:cNvSpPr>
            <a:spLocks noGrp="1"/>
          </p:cNvSpPr>
          <p:nvPr>
            <p:ph type="body" sz="half" idx="2"/>
          </p:nvPr>
        </p:nvSpPr>
        <p:spPr>
          <a:xfrm>
            <a:off x="755576" y="4949081"/>
            <a:ext cx="5486400" cy="804862"/>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640648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Heading</a:t>
            </a:r>
            <a:endParaRPr lang="en-US" dirty="0"/>
          </a:p>
        </p:txBody>
      </p:sp>
      <p:sp>
        <p:nvSpPr>
          <p:cNvPr id="1027" name="Rectangle 3"/>
          <p:cNvSpPr>
            <a:spLocks noGrp="1" noChangeArrowheads="1"/>
          </p:cNvSpPr>
          <p:nvPr>
            <p:ph type="body" idx="1"/>
          </p:nvPr>
        </p:nvSpPr>
        <p:spPr bwMode="auto">
          <a:xfrm>
            <a:off x="685800" y="1981200"/>
            <a:ext cx="6406480" cy="3824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3" descr="AU-Logo-White.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7236296" y="5949280"/>
            <a:ext cx="1676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Lst>
  <p:txStyles>
    <p:titleStyle>
      <a:lvl1pPr algn="l" rtl="0" fontAlgn="base">
        <a:spcBef>
          <a:spcPct val="0"/>
        </a:spcBef>
        <a:spcAft>
          <a:spcPct val="0"/>
        </a:spcAft>
        <a:defRPr sz="3600" b="1">
          <a:solidFill>
            <a:srgbClr val="FF6600"/>
          </a:solidFill>
          <a:latin typeface="Myriad Pro"/>
          <a:ea typeface="+mj-ea"/>
          <a:cs typeface="Myriad Pro"/>
        </a:defRPr>
      </a:lvl1pPr>
      <a:lvl2pPr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2pPr>
      <a:lvl3pPr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3pPr>
      <a:lvl4pPr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4pPr>
      <a:lvl5pPr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5pPr>
      <a:lvl6pPr marL="457200"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6pPr>
      <a:lvl7pPr marL="914400"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7pPr>
      <a:lvl8pPr marL="1371600"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8pPr>
      <a:lvl9pPr marL="1828800"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9pPr>
    </p:titleStyle>
    <p:bodyStyle>
      <a:lvl1pPr marL="342900" indent="-342900" algn="l" rtl="0" fontAlgn="base">
        <a:spcBef>
          <a:spcPct val="20000"/>
        </a:spcBef>
        <a:spcAft>
          <a:spcPct val="0"/>
        </a:spcAft>
        <a:buChar char="•"/>
        <a:defRPr sz="2400">
          <a:solidFill>
            <a:schemeClr val="accent2">
              <a:lumMod val="50000"/>
            </a:schemeClr>
          </a:solidFill>
          <a:latin typeface="Century Schoolbook"/>
          <a:ea typeface="+mn-ea"/>
          <a:cs typeface="Century Schoolbook"/>
        </a:defRPr>
      </a:lvl1pPr>
      <a:lvl2pPr marL="742950" indent="-285750" algn="l" rtl="0" fontAlgn="base">
        <a:spcBef>
          <a:spcPct val="20000"/>
        </a:spcBef>
        <a:spcAft>
          <a:spcPct val="0"/>
        </a:spcAft>
        <a:buChar char="–"/>
        <a:defRPr sz="2400">
          <a:solidFill>
            <a:schemeClr val="accent2">
              <a:lumMod val="50000"/>
            </a:schemeClr>
          </a:solidFill>
          <a:latin typeface="Century Schoolbook"/>
          <a:ea typeface="+mn-ea"/>
          <a:cs typeface="Century Schoolbook"/>
        </a:defRPr>
      </a:lvl2pPr>
      <a:lvl3pPr marL="1143000" indent="-228600" algn="l" rtl="0" fontAlgn="base">
        <a:spcBef>
          <a:spcPct val="20000"/>
        </a:spcBef>
        <a:spcAft>
          <a:spcPct val="0"/>
        </a:spcAft>
        <a:buChar char="•"/>
        <a:defRPr sz="2400">
          <a:solidFill>
            <a:schemeClr val="accent2">
              <a:lumMod val="50000"/>
            </a:schemeClr>
          </a:solidFill>
          <a:latin typeface="Century Schoolbook"/>
          <a:ea typeface="+mn-ea"/>
          <a:cs typeface="Century Schoolbook"/>
        </a:defRPr>
      </a:lvl3pPr>
      <a:lvl4pPr marL="1600200" indent="-228600" algn="l" rtl="0" fontAlgn="base">
        <a:spcBef>
          <a:spcPct val="20000"/>
        </a:spcBef>
        <a:spcAft>
          <a:spcPct val="0"/>
        </a:spcAft>
        <a:buChar char="–"/>
        <a:defRPr sz="2400">
          <a:solidFill>
            <a:schemeClr val="accent2">
              <a:lumMod val="50000"/>
            </a:schemeClr>
          </a:solidFill>
          <a:latin typeface="Century Schoolbook"/>
          <a:ea typeface="+mn-ea"/>
          <a:cs typeface="Century Schoolbook"/>
        </a:defRPr>
      </a:lvl4pPr>
      <a:lvl5pPr marL="2057400" indent="-228600" algn="l" rtl="0" fontAlgn="base">
        <a:spcBef>
          <a:spcPct val="20000"/>
        </a:spcBef>
        <a:spcAft>
          <a:spcPct val="0"/>
        </a:spcAft>
        <a:buChar char="»"/>
        <a:defRPr sz="2400">
          <a:solidFill>
            <a:schemeClr val="accent2">
              <a:lumMod val="50000"/>
            </a:schemeClr>
          </a:solidFill>
          <a:latin typeface="Century Schoolbook"/>
          <a:ea typeface="+mn-ea"/>
          <a:cs typeface="Century Schoolbook"/>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728191"/>
          </a:xfrm>
        </p:spPr>
        <p:txBody>
          <a:bodyPr/>
          <a:lstStyle/>
          <a:p>
            <a:r>
              <a:rPr lang="en-US" dirty="0" smtClean="0"/>
              <a:t>BIRS Impact of Women on research and Education in Mathematics</a:t>
            </a:r>
            <a:endParaRPr lang="en-US" dirty="0"/>
          </a:p>
        </p:txBody>
      </p:sp>
      <p:sp>
        <p:nvSpPr>
          <p:cNvPr id="3" name="Subtitle 2"/>
          <p:cNvSpPr>
            <a:spLocks noGrp="1"/>
          </p:cNvSpPr>
          <p:nvPr>
            <p:ph type="subTitle" idx="1"/>
          </p:nvPr>
        </p:nvSpPr>
        <p:spPr>
          <a:xfrm>
            <a:off x="1259632" y="3501008"/>
            <a:ext cx="6400800" cy="1752600"/>
          </a:xfrm>
        </p:spPr>
        <p:txBody>
          <a:bodyPr/>
          <a:lstStyle/>
          <a:p>
            <a:r>
              <a:rPr lang="en-US" dirty="0"/>
              <a:t>Academic Development of Women through Distance Education</a:t>
            </a:r>
          </a:p>
        </p:txBody>
      </p:sp>
      <p:sp>
        <p:nvSpPr>
          <p:cNvPr id="4" name="TextBox 3"/>
          <p:cNvSpPr txBox="1"/>
          <p:nvPr/>
        </p:nvSpPr>
        <p:spPr>
          <a:xfrm>
            <a:off x="539552" y="5816356"/>
            <a:ext cx="3598168" cy="707886"/>
          </a:xfrm>
          <a:prstGeom prst="rect">
            <a:avLst/>
          </a:prstGeom>
          <a:noFill/>
        </p:spPr>
        <p:txBody>
          <a:bodyPr wrap="square" rtlCol="0">
            <a:spAutoFit/>
          </a:bodyPr>
          <a:lstStyle/>
          <a:p>
            <a:r>
              <a:rPr lang="en-US" sz="2000" dirty="0" smtClean="0">
                <a:solidFill>
                  <a:schemeClr val="bg1"/>
                </a:solidFill>
              </a:rPr>
              <a:t>Maria </a:t>
            </a:r>
            <a:r>
              <a:rPr lang="en-US" sz="2000" dirty="0">
                <a:solidFill>
                  <a:schemeClr val="bg1"/>
                </a:solidFill>
              </a:rPr>
              <a:t>T</a:t>
            </a:r>
            <a:r>
              <a:rPr lang="en-US" sz="2000" dirty="0" smtClean="0">
                <a:solidFill>
                  <a:schemeClr val="bg1"/>
                </a:solidFill>
              </a:rPr>
              <a:t>orres</a:t>
            </a:r>
          </a:p>
          <a:p>
            <a:r>
              <a:rPr lang="en-US" sz="2000" dirty="0" smtClean="0">
                <a:solidFill>
                  <a:schemeClr val="bg1"/>
                </a:solidFill>
              </a:rPr>
              <a:t>March 16-18, 2018</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Online University</a:t>
            </a:r>
            <a:endParaRPr lang="en-US" dirty="0"/>
          </a:p>
        </p:txBody>
      </p:sp>
      <p:sp>
        <p:nvSpPr>
          <p:cNvPr id="3" name="Content Placeholder 2"/>
          <p:cNvSpPr>
            <a:spLocks noGrp="1"/>
          </p:cNvSpPr>
          <p:nvPr>
            <p:ph idx="1"/>
          </p:nvPr>
        </p:nvSpPr>
        <p:spPr>
          <a:xfrm>
            <a:off x="1332756" y="2546207"/>
            <a:ext cx="6478488" cy="3024336"/>
          </a:xfrm>
        </p:spPr>
        <p:txBody>
          <a:bodyPr/>
          <a:lstStyle/>
          <a:p>
            <a:pPr marL="0" indent="0">
              <a:buNone/>
            </a:pPr>
            <a:r>
              <a:rPr lang="en-US" sz="3600" dirty="0" smtClean="0"/>
              <a:t>Remove barriers that can limit access to post-secondary achievements</a:t>
            </a:r>
          </a:p>
          <a:p>
            <a:pPr marL="0" indent="0">
              <a:buNone/>
            </a:pPr>
            <a:endParaRPr lang="en-US" sz="3600" dirty="0"/>
          </a:p>
          <a:p>
            <a:pPr marL="0" indent="0">
              <a:buNone/>
            </a:pPr>
            <a:endParaRPr lang="en-US" dirty="0"/>
          </a:p>
        </p:txBody>
      </p:sp>
      <p:cxnSp>
        <p:nvCxnSpPr>
          <p:cNvPr id="5" name="Straight Connector 4"/>
          <p:cNvCxnSpPr/>
          <p:nvPr/>
        </p:nvCxnSpPr>
        <p:spPr bwMode="auto">
          <a:xfrm>
            <a:off x="685800" y="1412776"/>
            <a:ext cx="1293912" cy="0"/>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7" name="Straight Connector 6"/>
          <p:cNvCxnSpPr/>
          <p:nvPr/>
        </p:nvCxnSpPr>
        <p:spPr bwMode="auto">
          <a:xfrm>
            <a:off x="3217928" y="3140968"/>
            <a:ext cx="1728192" cy="0"/>
          </a:xfrm>
          <a:prstGeom prst="line">
            <a:avLst/>
          </a:prstGeom>
          <a:solidFill>
            <a:schemeClr val="accent1"/>
          </a:solidFill>
          <a:ln w="38100" cap="flat" cmpd="sng" algn="ctr">
            <a:solidFill>
              <a:srgbClr val="0070C0"/>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Barriers for Learning</a:t>
            </a:r>
            <a:endParaRPr lang="en-US" dirty="0"/>
          </a:p>
        </p:txBody>
      </p:sp>
      <p:sp>
        <p:nvSpPr>
          <p:cNvPr id="3" name="TextBox 2"/>
          <p:cNvSpPr txBox="1"/>
          <p:nvPr/>
        </p:nvSpPr>
        <p:spPr>
          <a:xfrm>
            <a:off x="1187624" y="2204864"/>
            <a:ext cx="6696744" cy="3354765"/>
          </a:xfrm>
          <a:prstGeom prst="rect">
            <a:avLst/>
          </a:prstGeom>
          <a:noFill/>
        </p:spPr>
        <p:txBody>
          <a:bodyPr wrap="square" rtlCol="0">
            <a:spAutoFit/>
          </a:bodyPr>
          <a:lstStyle/>
          <a:p>
            <a:pPr marL="342900" indent="-342900">
              <a:buFont typeface="Wingdings" panose="05000000000000000000" pitchFamily="2" charset="2"/>
              <a:buChar char="v"/>
            </a:pPr>
            <a:r>
              <a:rPr lang="en-US" sz="2800" dirty="0" smtClean="0"/>
              <a:t> Time</a:t>
            </a:r>
          </a:p>
          <a:p>
            <a:pPr marL="342900" indent="-342900">
              <a:buFont typeface="Wingdings" panose="05000000000000000000" pitchFamily="2" charset="2"/>
              <a:buChar char="v"/>
            </a:pPr>
            <a:endParaRPr lang="en-US" sz="2800" dirty="0"/>
          </a:p>
          <a:p>
            <a:pPr marL="342900" indent="-342900">
              <a:buFont typeface="Wingdings" panose="05000000000000000000" pitchFamily="2" charset="2"/>
              <a:buChar char="v"/>
            </a:pPr>
            <a:r>
              <a:rPr lang="en-US" sz="2800" dirty="0" smtClean="0"/>
              <a:t> Assistance </a:t>
            </a:r>
          </a:p>
          <a:p>
            <a:pPr marL="342900" indent="-342900">
              <a:buFont typeface="Wingdings" panose="05000000000000000000" pitchFamily="2" charset="2"/>
              <a:buChar char="v"/>
            </a:pPr>
            <a:endParaRPr lang="en-US" sz="2800" dirty="0"/>
          </a:p>
          <a:p>
            <a:pPr marL="342900" indent="-342900">
              <a:buFont typeface="Wingdings" panose="05000000000000000000" pitchFamily="2" charset="2"/>
              <a:buChar char="v"/>
            </a:pPr>
            <a:r>
              <a:rPr lang="en-US" sz="2800" dirty="0" smtClean="0"/>
              <a:t> Language</a:t>
            </a:r>
          </a:p>
          <a:p>
            <a:endParaRPr lang="en-US" dirty="0" smtClean="0"/>
          </a:p>
          <a:p>
            <a:endParaRPr lang="en-US" dirty="0"/>
          </a:p>
          <a:p>
            <a:endParaRPr lang="en-US" dirty="0"/>
          </a:p>
        </p:txBody>
      </p:sp>
    </p:spTree>
    <p:extLst>
      <p:ext uri="{BB962C8B-B14F-4D97-AF65-F5344CB8AC3E}">
        <p14:creationId xmlns:p14="http://schemas.microsoft.com/office/powerpoint/2010/main" val="829650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Women and Math</a:t>
            </a:r>
            <a:endParaRPr lang="en-US" dirty="0"/>
          </a:p>
        </p:txBody>
      </p:sp>
      <p:sp>
        <p:nvSpPr>
          <p:cNvPr id="3" name="Content Placeholder 2"/>
          <p:cNvSpPr>
            <a:spLocks noGrp="1"/>
          </p:cNvSpPr>
          <p:nvPr>
            <p:ph idx="1"/>
          </p:nvPr>
        </p:nvSpPr>
        <p:spPr>
          <a:xfrm>
            <a:off x="1619672" y="1981200"/>
            <a:ext cx="5544616" cy="3824064"/>
          </a:xfrm>
        </p:spPr>
        <p:txBody>
          <a:bodyPr/>
          <a:lstStyle/>
          <a:p>
            <a:r>
              <a:rPr lang="en-US" dirty="0" smtClean="0"/>
              <a:t>Background</a:t>
            </a:r>
          </a:p>
          <a:p>
            <a:endParaRPr lang="en-US" dirty="0"/>
          </a:p>
          <a:p>
            <a:r>
              <a:rPr lang="en-US" dirty="0" smtClean="0"/>
              <a:t>Commitment</a:t>
            </a:r>
          </a:p>
          <a:p>
            <a:endParaRPr lang="en-US" dirty="0"/>
          </a:p>
          <a:p>
            <a:r>
              <a:rPr lang="en-US" dirty="0" smtClean="0"/>
              <a:t>Family support</a:t>
            </a:r>
          </a:p>
          <a:p>
            <a:endParaRPr lang="en-US" dirty="0"/>
          </a:p>
          <a:p>
            <a:r>
              <a:rPr lang="en-US" dirty="0" smtClean="0"/>
              <a:t>Immigrant Women</a:t>
            </a:r>
            <a:endParaRPr lang="en-US" dirty="0"/>
          </a:p>
        </p:txBody>
      </p:sp>
    </p:spTree>
    <p:extLst>
      <p:ext uri="{BB962C8B-B14F-4D97-AF65-F5344CB8AC3E}">
        <p14:creationId xmlns:p14="http://schemas.microsoft.com/office/powerpoint/2010/main" val="154764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Math Education is Important for Women</a:t>
            </a:r>
            <a:endParaRPr lang="en-US" dirty="0"/>
          </a:p>
        </p:txBody>
      </p:sp>
      <p:sp>
        <p:nvSpPr>
          <p:cNvPr id="3" name="Content Placeholder 2"/>
          <p:cNvSpPr>
            <a:spLocks noGrp="1"/>
          </p:cNvSpPr>
          <p:nvPr>
            <p:ph idx="1"/>
          </p:nvPr>
        </p:nvSpPr>
        <p:spPr/>
        <p:txBody>
          <a:bodyPr/>
          <a:lstStyle/>
          <a:p>
            <a:r>
              <a:rPr lang="en-US" dirty="0" smtClean="0"/>
              <a:t>Participation in the labor force</a:t>
            </a:r>
          </a:p>
          <a:p>
            <a:endParaRPr lang="en-US" dirty="0"/>
          </a:p>
          <a:p>
            <a:r>
              <a:rPr lang="en-US" dirty="0" smtClean="0"/>
              <a:t>Advancement in the labor force</a:t>
            </a:r>
          </a:p>
          <a:p>
            <a:endParaRPr lang="en-US" dirty="0"/>
          </a:p>
          <a:p>
            <a:r>
              <a:rPr lang="en-US" dirty="0" smtClean="0"/>
              <a:t>Upgrading of knowledge</a:t>
            </a:r>
          </a:p>
          <a:p>
            <a:endParaRPr lang="en-US" dirty="0"/>
          </a:p>
          <a:p>
            <a:r>
              <a:rPr lang="en-US" dirty="0" smtClean="0"/>
              <a:t>Change of careers</a:t>
            </a:r>
          </a:p>
          <a:p>
            <a:endParaRPr lang="en-US" dirty="0" smtClean="0"/>
          </a:p>
          <a:p>
            <a:endParaRPr lang="en-US" dirty="0"/>
          </a:p>
          <a:p>
            <a:endParaRPr lang="en-US" dirty="0"/>
          </a:p>
        </p:txBody>
      </p:sp>
    </p:spTree>
    <p:extLst>
      <p:ext uri="{BB962C8B-B14F-4D97-AF65-F5344CB8AC3E}">
        <p14:creationId xmlns:p14="http://schemas.microsoft.com/office/powerpoint/2010/main" val="363701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hat else can we do?</a:t>
            </a:r>
            <a:endParaRPr lang="en-US" dirty="0"/>
          </a:p>
        </p:txBody>
      </p:sp>
      <p:sp>
        <p:nvSpPr>
          <p:cNvPr id="3" name="Content Placeholder 2"/>
          <p:cNvSpPr>
            <a:spLocks noGrp="1"/>
          </p:cNvSpPr>
          <p:nvPr>
            <p:ph idx="1"/>
          </p:nvPr>
        </p:nvSpPr>
        <p:spPr/>
        <p:txBody>
          <a:bodyPr/>
          <a:lstStyle/>
          <a:p>
            <a:r>
              <a:rPr lang="en-US" dirty="0"/>
              <a:t>E</a:t>
            </a:r>
            <a:r>
              <a:rPr lang="en-US" dirty="0" smtClean="0"/>
              <a:t>ducation paid by the powers to be</a:t>
            </a:r>
          </a:p>
          <a:p>
            <a:endParaRPr lang="en-US" dirty="0"/>
          </a:p>
          <a:p>
            <a:r>
              <a:rPr lang="en-US" dirty="0" smtClean="0"/>
              <a:t>Encourage women to get informed about the education options available </a:t>
            </a:r>
          </a:p>
          <a:p>
            <a:endParaRPr lang="en-US" dirty="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5056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Once upon a time….</a:t>
            </a:r>
            <a:endParaRPr lang="en-US" dirty="0"/>
          </a:p>
        </p:txBody>
      </p:sp>
      <p:sp>
        <p:nvSpPr>
          <p:cNvPr id="3" name="Content Placeholder 2"/>
          <p:cNvSpPr>
            <a:spLocks noGrp="1"/>
          </p:cNvSpPr>
          <p:nvPr>
            <p:ph idx="1"/>
          </p:nvPr>
        </p:nvSpPr>
        <p:spPr/>
        <p:txBody>
          <a:bodyPr/>
          <a:lstStyle/>
          <a:p>
            <a:r>
              <a:rPr lang="en-US" dirty="0" smtClean="0"/>
              <a:t>University programs were designed for the full time student</a:t>
            </a:r>
          </a:p>
          <a:p>
            <a:endParaRPr lang="en-US" dirty="0"/>
          </a:p>
          <a:p>
            <a:r>
              <a:rPr lang="en-US" dirty="0" smtClean="0"/>
              <a:t>Universities expected the students to adapt to the requirements of their learning outcomes</a:t>
            </a:r>
          </a:p>
          <a:p>
            <a:endParaRPr lang="en-US" dirty="0"/>
          </a:p>
          <a:p>
            <a:r>
              <a:rPr lang="en-US" dirty="0" smtClean="0"/>
              <a:t>Universities imposed their criteria as to what students have to know</a:t>
            </a:r>
            <a:endParaRPr lang="en-US" dirty="0"/>
          </a:p>
        </p:txBody>
      </p:sp>
      <p:cxnSp>
        <p:nvCxnSpPr>
          <p:cNvPr id="5" name="Straight Connector 4"/>
          <p:cNvCxnSpPr/>
          <p:nvPr/>
        </p:nvCxnSpPr>
        <p:spPr bwMode="auto">
          <a:xfrm>
            <a:off x="1619672" y="2492896"/>
            <a:ext cx="1152128" cy="144016"/>
          </a:xfrm>
          <a:prstGeom prst="line">
            <a:avLst/>
          </a:prstGeom>
          <a:solidFill>
            <a:schemeClr val="accent1"/>
          </a:solidFill>
          <a:ln w="19050" cap="flat" cmpd="sng" algn="ctr">
            <a:solidFill>
              <a:srgbClr val="FF0000"/>
            </a:solidFill>
            <a:prstDash val="solid"/>
            <a:round/>
            <a:headEnd type="none" w="med" len="med"/>
            <a:tailEnd type="none" w="med" len="med"/>
          </a:ln>
          <a:effectLst/>
        </p:spPr>
      </p:cxnSp>
      <p:cxnSp>
        <p:nvCxnSpPr>
          <p:cNvPr id="7" name="Straight Connector 6"/>
          <p:cNvCxnSpPr/>
          <p:nvPr/>
        </p:nvCxnSpPr>
        <p:spPr bwMode="auto">
          <a:xfrm>
            <a:off x="1043608" y="3861048"/>
            <a:ext cx="864096" cy="0"/>
          </a:xfrm>
          <a:prstGeom prst="line">
            <a:avLst/>
          </a:prstGeom>
          <a:solidFill>
            <a:schemeClr val="accent1"/>
          </a:solidFill>
          <a:ln w="19050" cap="flat" cmpd="sng" algn="ctr">
            <a:solidFill>
              <a:srgbClr val="FF0000"/>
            </a:solidFill>
            <a:prstDash val="solid"/>
            <a:round/>
            <a:headEnd type="none" w="med" len="med"/>
            <a:tailEnd type="none" w="med" len="med"/>
          </a:ln>
          <a:effectLst/>
        </p:spPr>
      </p:cxnSp>
      <p:cxnSp>
        <p:nvCxnSpPr>
          <p:cNvPr id="9" name="Straight Connector 8"/>
          <p:cNvCxnSpPr/>
          <p:nvPr/>
        </p:nvCxnSpPr>
        <p:spPr bwMode="auto">
          <a:xfrm>
            <a:off x="4139952" y="5085184"/>
            <a:ext cx="1800200" cy="72008"/>
          </a:xfrm>
          <a:prstGeom prst="line">
            <a:avLst/>
          </a:prstGeom>
          <a:solidFill>
            <a:schemeClr val="accent1"/>
          </a:solidFill>
          <a:ln w="1905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2915177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Nowadays</a:t>
            </a:r>
            <a:endParaRPr lang="en-US" dirty="0"/>
          </a:p>
        </p:txBody>
      </p:sp>
      <p:sp>
        <p:nvSpPr>
          <p:cNvPr id="3" name="TextBox 2"/>
          <p:cNvSpPr txBox="1"/>
          <p:nvPr/>
        </p:nvSpPr>
        <p:spPr>
          <a:xfrm>
            <a:off x="539552" y="1731099"/>
            <a:ext cx="7704856" cy="3847207"/>
          </a:xfrm>
          <a:prstGeom prst="rect">
            <a:avLst/>
          </a:prstGeom>
          <a:noFill/>
        </p:spPr>
        <p:txBody>
          <a:bodyPr wrap="square" rtlCol="0">
            <a:spAutoFit/>
          </a:bodyPr>
          <a:lstStyle/>
          <a:p>
            <a:r>
              <a:rPr lang="en-US" dirty="0" smtClean="0">
                <a:latin typeface="Century Schoolbook" panose="02040604050505020304" pitchFamily="18" charset="0"/>
              </a:rPr>
              <a:t>Universities need to accommodate students’ learning needs</a:t>
            </a:r>
          </a:p>
          <a:p>
            <a:endParaRPr lang="en-US" dirty="0">
              <a:latin typeface="Century Schoolbook" panose="02040604050505020304" pitchFamily="18" charset="0"/>
            </a:endParaRPr>
          </a:p>
          <a:p>
            <a:r>
              <a:rPr lang="en-US" dirty="0" smtClean="0">
                <a:latin typeface="Century Schoolbook" panose="02040604050505020304" pitchFamily="18" charset="0"/>
              </a:rPr>
              <a:t>Universities need to develop programs to suit the professional landscapes</a:t>
            </a:r>
          </a:p>
          <a:p>
            <a:endParaRPr lang="en-US" dirty="0">
              <a:latin typeface="Century Schoolbook" panose="02040604050505020304" pitchFamily="18" charset="0"/>
            </a:endParaRPr>
          </a:p>
          <a:p>
            <a:r>
              <a:rPr lang="en-US" dirty="0" smtClean="0">
                <a:latin typeface="Century Schoolbook" panose="02040604050505020304" pitchFamily="18" charset="0"/>
              </a:rPr>
              <a:t>If they do not, women will migrate to whatever education institutions fulfill their needs..</a:t>
            </a:r>
          </a:p>
          <a:p>
            <a:endParaRPr lang="en-US" dirty="0" smtClean="0">
              <a:latin typeface="Century Schoolbook" panose="02040604050505020304" pitchFamily="18" charset="0"/>
            </a:endParaRPr>
          </a:p>
          <a:p>
            <a:r>
              <a:rPr lang="en-US" sz="2800" b="1" dirty="0" smtClean="0">
                <a:latin typeface="Century Schoolbook" panose="02040604050505020304" pitchFamily="18" charset="0"/>
              </a:rPr>
              <a:t>Distance is no longer a barrier</a:t>
            </a:r>
            <a:endParaRPr lang="en-US" sz="2800" b="1" dirty="0">
              <a:latin typeface="Century Schoolbook" panose="02040604050505020304" pitchFamily="18" charset="0"/>
            </a:endParaRPr>
          </a:p>
        </p:txBody>
      </p:sp>
    </p:spTree>
    <p:extLst>
      <p:ext uri="{BB962C8B-B14F-4D97-AF65-F5344CB8AC3E}">
        <p14:creationId xmlns:p14="http://schemas.microsoft.com/office/powerpoint/2010/main" val="127598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8640"/>
            <a:ext cx="7414592" cy="2376264"/>
          </a:xfrm>
        </p:spPr>
        <p:txBody>
          <a:bodyPr/>
          <a:lstStyle/>
          <a:p>
            <a:pPr algn="ctr"/>
            <a:r>
              <a:rPr lang="en-US" dirty="0" smtClean="0"/>
              <a:t>ANIW</a:t>
            </a:r>
            <a:br>
              <a:rPr lang="en-US" dirty="0" smtClean="0"/>
            </a:br>
            <a:r>
              <a:rPr lang="en-US" dirty="0" smtClean="0"/>
              <a:t>Alberta Network for Immigrant Women</a:t>
            </a:r>
            <a:br>
              <a:rPr lang="en-US" dirty="0" smtClean="0"/>
            </a:br>
            <a:r>
              <a:rPr lang="en-US" dirty="0" smtClean="0"/>
              <a:t>aniw.org</a:t>
            </a:r>
            <a:endParaRPr lang="en-US" dirty="0"/>
          </a:p>
        </p:txBody>
      </p:sp>
      <p:sp>
        <p:nvSpPr>
          <p:cNvPr id="3" name="Content Placeholder 2"/>
          <p:cNvSpPr>
            <a:spLocks noGrp="1"/>
          </p:cNvSpPr>
          <p:nvPr>
            <p:ph idx="1"/>
          </p:nvPr>
        </p:nvSpPr>
        <p:spPr>
          <a:xfrm>
            <a:off x="685800" y="2924944"/>
            <a:ext cx="6478488" cy="2880320"/>
          </a:xfrm>
        </p:spPr>
        <p:txBody>
          <a:bodyPr/>
          <a:lstStyle/>
          <a:p>
            <a:pPr marL="0" indent="0">
              <a:buNone/>
            </a:pPr>
            <a:r>
              <a:rPr lang="en-US" dirty="0" smtClean="0"/>
              <a:t>Online program to help immigrant women to get professional accreditations.</a:t>
            </a:r>
            <a:endParaRPr lang="en-US" dirty="0"/>
          </a:p>
          <a:p>
            <a:pPr marL="0" indent="0">
              <a:buNone/>
            </a:pPr>
            <a:endParaRPr lang="en-US" dirty="0" smtClean="0"/>
          </a:p>
          <a:p>
            <a:pPr marL="0" indent="0">
              <a:buNone/>
            </a:pPr>
            <a:r>
              <a:rPr lang="en-US" dirty="0" smtClean="0"/>
              <a:t>One profession at a time</a:t>
            </a:r>
          </a:p>
          <a:p>
            <a:pPr marL="0" indent="0">
              <a:buNone/>
            </a:pPr>
            <a:endParaRPr lang="en-US" dirty="0" smtClean="0"/>
          </a:p>
          <a:p>
            <a:pPr marL="0" indent="0">
              <a:buNone/>
            </a:pPr>
            <a:r>
              <a:rPr lang="en-US" dirty="0" smtClean="0"/>
              <a:t>Program for the accreditation of dentists</a:t>
            </a:r>
            <a:endParaRPr lang="en-US" dirty="0"/>
          </a:p>
        </p:txBody>
      </p:sp>
    </p:spTree>
    <p:extLst>
      <p:ext uri="{BB962C8B-B14F-4D97-AF65-F5344CB8AC3E}">
        <p14:creationId xmlns:p14="http://schemas.microsoft.com/office/powerpoint/2010/main" val="329967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1" charset="0"/>
            <a:ea typeface="ＭＳ Ｐゴシック" pitchFamily="-111" charset="-128"/>
            <a:cs typeface="ＭＳ Ｐゴシック" pitchFamily="-11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1" charset="0"/>
            <a:ea typeface="ＭＳ Ｐゴシック" pitchFamily="-111" charset="-128"/>
            <a:cs typeface="ＭＳ Ｐゴシック" pitchFamily="-11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1950</TotalTime>
  <Words>796</Words>
  <Application>Microsoft Macintosh PowerPoint</Application>
  <PresentationFormat>On-screen Show (4:3)</PresentationFormat>
  <Paragraphs>89</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Century Schoolbook</vt:lpstr>
      <vt:lpstr>ＭＳ Ｐゴシック</vt:lpstr>
      <vt:lpstr>Myriad Arabic</vt:lpstr>
      <vt:lpstr>Myriad Pro</vt:lpstr>
      <vt:lpstr>Wingdings</vt:lpstr>
      <vt:lpstr>Blank Presentation</vt:lpstr>
      <vt:lpstr>BIRS Impact of Women on research and Education in Mathematics</vt:lpstr>
      <vt:lpstr>Open Online University</vt:lpstr>
      <vt:lpstr>Barriers for Learning</vt:lpstr>
      <vt:lpstr>Women and Math</vt:lpstr>
      <vt:lpstr>Math Education is Important for Women</vt:lpstr>
      <vt:lpstr>What else can we do?</vt:lpstr>
      <vt:lpstr>Once upon a time….</vt:lpstr>
      <vt:lpstr>Nowadays</vt:lpstr>
      <vt:lpstr>ANIW Alberta Network for Immigrant Women aniw.org</vt:lpstr>
    </vt:vector>
  </TitlesOfParts>
  <Company>Jennifer Luckay</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Luckay</dc:creator>
  <cp:lastModifiedBy>Microsoft Office User</cp:lastModifiedBy>
  <cp:revision>54</cp:revision>
  <dcterms:created xsi:type="dcterms:W3CDTF">2011-01-17T21:33:55Z</dcterms:created>
  <dcterms:modified xsi:type="dcterms:W3CDTF">2018-03-16T23:45:30Z</dcterms:modified>
</cp:coreProperties>
</file>