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310" r:id="rId2"/>
    <p:sldId id="379" r:id="rId3"/>
    <p:sldId id="381" r:id="rId4"/>
    <p:sldId id="399" r:id="rId5"/>
    <p:sldId id="400" r:id="rId6"/>
    <p:sldId id="401" r:id="rId7"/>
    <p:sldId id="403" r:id="rId8"/>
    <p:sldId id="404" r:id="rId9"/>
    <p:sldId id="405" r:id="rId10"/>
    <p:sldId id="406" r:id="rId11"/>
    <p:sldId id="408" r:id="rId12"/>
    <p:sldId id="377" r:id="rId13"/>
    <p:sldId id="373" r:id="rId14"/>
    <p:sldId id="375" r:id="rId15"/>
    <p:sldId id="376" r:id="rId16"/>
    <p:sldId id="412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260" r:id="rId27"/>
    <p:sldId id="261" r:id="rId28"/>
    <p:sldId id="262" r:id="rId29"/>
    <p:sldId id="263" r:id="rId30"/>
    <p:sldId id="264" r:id="rId31"/>
    <p:sldId id="265" r:id="rId32"/>
    <p:sldId id="279" r:id="rId33"/>
    <p:sldId id="280" r:id="rId34"/>
    <p:sldId id="281" r:id="rId35"/>
    <p:sldId id="259" r:id="rId36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>
      <p:cViewPr>
        <p:scale>
          <a:sx n="85" d="100"/>
          <a:sy n="85" d="100"/>
        </p:scale>
        <p:origin x="708" y="2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1005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28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1888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70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70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70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D8946FC7-6462-437E-B0E4-72ADC7F517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40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1252B-2320-4BFA-BE5C-7FBA4BE206CD}" type="slidenum">
              <a:rPr lang="en-NZ"/>
              <a:pPr/>
              <a:t>2</a:t>
            </a:fld>
            <a:endParaRPr lang="en-NZ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83217" y="766762"/>
            <a:ext cx="4732867" cy="3833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8984" tIns="49492" rIns="98984" bIns="49492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930" y="4856163"/>
            <a:ext cx="5679440" cy="47052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48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CCA0D6-CB98-4FDC-A518-534BD6C971F0}" type="slidenum">
              <a:rPr lang="en-NZ"/>
              <a:pPr/>
              <a:t>6</a:t>
            </a:fld>
            <a:endParaRPr lang="en-NZ"/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971225" y="766763"/>
            <a:ext cx="5156853" cy="383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8984" tIns="49492" rIns="98984" bIns="49492" anchor="ctr"/>
          <a:lstStyle/>
          <a:p>
            <a:endParaRPr lang="en-US"/>
          </a:p>
        </p:txBody>
      </p:sp>
      <p:sp>
        <p:nvSpPr>
          <p:cNvPr id="75779" name="Rectangle 3"/>
          <p:cNvSpPr txBox="1"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81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E90141-6061-4D09-A52B-AE745A065173}" type="slidenum">
              <a:rPr lang="en-NZ"/>
              <a:pPr/>
              <a:t>7</a:t>
            </a:fld>
            <a:endParaRPr lang="en-NZ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971225" y="766763"/>
            <a:ext cx="5156853" cy="383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8984" tIns="49492" rIns="98984" bIns="49492" anchor="ctr"/>
          <a:lstStyle/>
          <a:p>
            <a:endParaRPr lang="en-US"/>
          </a:p>
        </p:txBody>
      </p:sp>
      <p:sp>
        <p:nvSpPr>
          <p:cNvPr id="77827" name="Rectangle 3"/>
          <p:cNvSpPr txBox="1"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55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6ADB7-3B55-41D7-84E2-C7D2076BACDF}" type="slidenum">
              <a:rPr lang="en-NZ"/>
              <a:pPr/>
              <a:t>10</a:t>
            </a:fld>
            <a:endParaRPr lang="en-NZ"/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038044" y="778233"/>
            <a:ext cx="5021577" cy="38305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341" tIns="47171" rIns="94341" bIns="47171" anchor="ctr"/>
          <a:lstStyle/>
          <a:p>
            <a:endParaRPr lang="en-US"/>
          </a:p>
        </p:txBody>
      </p:sp>
      <p:sp>
        <p:nvSpPr>
          <p:cNvPr id="115715" name="Rectangle 3"/>
          <p:cNvSpPr txBox="1"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57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2A7CE1-44C3-4AD0-980D-DAB88E543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8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9993D4-4A92-4987-B0E9-82CE631475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2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0B3B37-FC4F-4544-ADEB-C6170539A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0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1562" cy="5143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9288" cy="5143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1563" cy="514350"/>
          </a:xfrm>
        </p:spPr>
        <p:txBody>
          <a:bodyPr/>
          <a:lstStyle>
            <a:lvl1pPr>
              <a:defRPr/>
            </a:lvl1pPr>
          </a:lstStyle>
          <a:p>
            <a:fld id="{28A096EC-097A-4FE1-B834-FD882B463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13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4031" y="1763926"/>
            <a:ext cx="9072563" cy="498903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DE491-B39B-425C-ABB3-0E5505826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2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626E-C922-4186-97D3-D0BFE65AFFD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279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8237-C320-42D3-903E-80C93E7ED8E8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87E4A-3F63-4F49-A035-0F77D37CC1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4031" y="1763924"/>
            <a:ext cx="4452276" cy="24096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12058-553E-41B5-9B14-89B936B7BB1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24318" y="1763924"/>
            <a:ext cx="4452276" cy="24096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00BE60-7B38-4FB1-898C-0953F67343F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04031" y="4341565"/>
            <a:ext cx="4452276" cy="2411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C648C-3EC8-40EF-AFBC-B6D5F4A82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4318" y="4341565"/>
            <a:ext cx="4452276" cy="2411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77CBC1-0E45-4BE9-B552-B27D6872A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1747FD-CCC8-4F7F-95B9-38707681B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65C59C-9E00-4D7C-84E3-F8CE7D6EA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89EC-C972-40C5-B8D8-3182FAF2CC13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65379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B0ADC-D537-4576-BE29-2ECC9C59A8A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4031" y="302738"/>
            <a:ext cx="9072563" cy="6450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E1E686-D02E-4F49-86EC-E5762C580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984E52-E30F-487C-9089-31347C9BB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9BAE24-4A2D-46B9-B228-20BE5726D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FF4F-223F-4512-8D82-4C1A7A85BEEB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5994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D82424-1E52-4952-B63C-48E8D05C0A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96B5E0-F271-42CA-BB54-2E108551F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9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A3AE39-D642-4694-A737-F27C8DE45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3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25AD2C-BFD8-4164-A90D-1FF863B757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DA444A-7520-4D36-8F4D-58A8965881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AFB61D-DD86-48F8-A0FA-BD9FEB3BF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FA06DA-BB0F-4346-BB29-0F0D2C2C0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3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23E033-99DF-4859-BC47-76301E51E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156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D6308A7B-2638-4F51-B497-5EC7CE8709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641" y="3527152"/>
            <a:ext cx="8569325" cy="1620837"/>
          </a:xfrm>
        </p:spPr>
        <p:txBody>
          <a:bodyPr/>
          <a:lstStyle/>
          <a:p>
            <a:r>
              <a:rPr lang="en-AU" sz="4000" dirty="0"/>
              <a:t>Assessing model adequacy in molecular phylogenetics</a:t>
            </a:r>
            <a:br>
              <a:rPr lang="en-AU" sz="4000" dirty="0"/>
            </a:br>
            <a:r>
              <a:rPr lang="en-AU" sz="2400" dirty="0"/>
              <a:t>(or more to the point – not doing it and saying why it’s tricky)</a:t>
            </a:r>
            <a:br>
              <a:rPr lang="en-AU" dirty="0"/>
            </a:br>
            <a:br>
              <a:rPr lang="en-AU" dirty="0"/>
            </a:br>
            <a:r>
              <a:rPr lang="en-AU" sz="2800" dirty="0"/>
              <a:t>Barbara Holland</a:t>
            </a:r>
            <a:br>
              <a:rPr lang="en-AU" sz="2800" dirty="0"/>
            </a:br>
            <a:r>
              <a:rPr lang="en-AU" sz="2800" dirty="0"/>
              <a:t>University of Tasmania</a:t>
            </a:r>
            <a:br>
              <a:rPr lang="en-AU" dirty="0"/>
            </a:b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46" y="132910"/>
            <a:ext cx="1296987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://www.maths.utas.edu.au/phylomania/Uni-2rev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5" y="160071"/>
            <a:ext cx="79724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23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0" tIns="2916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0" algn="l"/>
                <a:tab pos="370138" algn="l"/>
                <a:tab pos="741588" algn="l"/>
                <a:tab pos="1113038" algn="l"/>
                <a:tab pos="1484489" algn="l"/>
                <a:tab pos="1855939" algn="l"/>
                <a:tab pos="2227389" algn="l"/>
                <a:tab pos="2598839" algn="l"/>
                <a:tab pos="2970290" algn="l"/>
                <a:tab pos="3341740" algn="l"/>
                <a:tab pos="3713190" algn="l"/>
                <a:tab pos="4084640" algn="l"/>
                <a:tab pos="4456091" algn="l"/>
                <a:tab pos="4827541" algn="l"/>
                <a:tab pos="5198991" algn="l"/>
                <a:tab pos="5570441" algn="l"/>
                <a:tab pos="5941892" algn="l"/>
                <a:tab pos="6313341" algn="l"/>
                <a:tab pos="6684792" algn="l"/>
                <a:tab pos="7056242" algn="l"/>
                <a:tab pos="7427693" algn="l"/>
              </a:tabLst>
            </a:pPr>
            <a:r>
              <a:rPr lang="en-NZ" sz="3307" dirty="0"/>
              <a:t>The “</a:t>
            </a:r>
            <a:r>
              <a:rPr lang="en-NZ" sz="3307" dirty="0" err="1"/>
              <a:t>Felsenstein</a:t>
            </a:r>
            <a:r>
              <a:rPr lang="en-NZ" sz="3307" dirty="0"/>
              <a:t> Zone”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538017" y="1670425"/>
            <a:ext cx="6037124" cy="3597786"/>
          </a:xfrm>
          <a:ln/>
        </p:spPr>
        <p:txBody>
          <a:bodyPr vert="horz" wrap="square" lIns="0" tIns="2106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55700" indent="-267759">
              <a:buSzPct val="45000"/>
              <a:buFont typeface="Wingdings" charset="2"/>
              <a:buChar char=""/>
              <a:tabLst>
                <a:tab pos="355700" algn="l"/>
                <a:tab pos="442328" algn="l"/>
                <a:tab pos="813778" algn="l"/>
                <a:tab pos="1185229" algn="l"/>
                <a:tab pos="1556678" algn="l"/>
                <a:tab pos="1928129" algn="l"/>
                <a:tab pos="2299579" algn="l"/>
                <a:tab pos="2671029" algn="l"/>
                <a:tab pos="3042479" algn="l"/>
                <a:tab pos="3413930" algn="l"/>
                <a:tab pos="3785380" algn="l"/>
                <a:tab pos="4156830" algn="l"/>
                <a:tab pos="4528280" algn="l"/>
                <a:tab pos="4899731" algn="l"/>
                <a:tab pos="5271181" algn="l"/>
                <a:tab pos="5642631" algn="l"/>
                <a:tab pos="6014081" algn="l"/>
                <a:tab pos="6385532" algn="l"/>
                <a:tab pos="6756982" algn="l"/>
                <a:tab pos="7128432" algn="l"/>
                <a:tab pos="7499882" algn="l"/>
              </a:tabLst>
            </a:pPr>
            <a:r>
              <a:rPr lang="en-NZ" sz="2000" dirty="0"/>
              <a:t>Parsimony was once a very popular method of phylogenetic inference but it has fallen from grace in recent years due to the fact that it is statistically inconsistent for many relevant phylogenetic models.</a:t>
            </a:r>
          </a:p>
        </p:txBody>
      </p:sp>
      <p:pic>
        <p:nvPicPr>
          <p:cNvPr id="3074" name="Picture 2" descr="IMG 2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39" y="3469318"/>
            <a:ext cx="2125877" cy="28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QohBafK4rg-ewOobbgvcXWoNGOve3klU0WVBp-pDtz_QHlhQG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56" y="1124485"/>
            <a:ext cx="1842864" cy="170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3">
            <a:extLst>
              <a:ext uri="{FF2B5EF4-FFF2-40B4-BE49-F238E27FC236}">
                <a16:creationId xmlns:a16="http://schemas.microsoft.com/office/drawing/2014/main" id="{48244B7A-1F8A-4342-9BEF-0E0C1C97F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0929" y="3403140"/>
            <a:ext cx="135195" cy="270392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FCE70522-935A-4750-9901-E2B7ED4FE2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13501" y="3673531"/>
            <a:ext cx="275642" cy="1313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FE6E5B9-F478-4A89-A05E-E7AE8D185A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3892" y="3403140"/>
            <a:ext cx="139134" cy="270392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46BEB785-9B0D-418B-AB36-DD4F8A40A8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5341" y="3669594"/>
            <a:ext cx="540784" cy="1624976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AEBD92C7-7B48-4066-B985-CFA744DF77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2579" y="3669594"/>
            <a:ext cx="546034" cy="1624976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D2AF2A8-1A46-49B3-BB4B-F363C82D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734" y="3132747"/>
            <a:ext cx="250703" cy="39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1" tIns="45631" rIns="67501" bIns="33751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</a:pPr>
            <a:r>
              <a:rPr lang="en-NZ" sz="1323"/>
              <a:t>A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3AB8A3E-9252-442E-A494-F14BBB71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896" y="3132747"/>
            <a:ext cx="257266" cy="39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1" tIns="45631" rIns="67501" bIns="33751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</a:pPr>
            <a:r>
              <a:rPr lang="en-NZ" sz="1323"/>
              <a:t>C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DF2E9C6F-CCD0-46C2-8422-83481FEB7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59" y="5291945"/>
            <a:ext cx="249390" cy="3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1" tIns="45631" rIns="67501" bIns="33751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</a:pPr>
            <a:r>
              <a:rPr lang="en-NZ" sz="1323"/>
              <a:t>B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9974EDA4-E12A-4200-8240-E39DA512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171" y="5293256"/>
            <a:ext cx="258579" cy="39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1" tIns="45631" rIns="67501" bIns="33751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</a:pPr>
            <a:r>
              <a:rPr lang="en-NZ" sz="1323"/>
              <a:t>D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9591D3FA-4891-497D-850D-32BA205FD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1998" y="3874993"/>
            <a:ext cx="210013" cy="220514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1667F6FF-6B6A-453F-A2F8-D49D597EB6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2011" y="4057441"/>
            <a:ext cx="1313" cy="311082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85856B26-69FC-4D7F-953A-C0A0F371DE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9386" y="3874993"/>
            <a:ext cx="204763" cy="220514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D808E9C8-3D92-4F96-9511-5171C988E3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4855" y="4363274"/>
            <a:ext cx="517157" cy="804612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2511328E-2E22-48F4-ACB7-0D36612E47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9387" y="4363274"/>
            <a:ext cx="513220" cy="804612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FA18F4EE-987A-4FD8-A31B-CB56E015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618" y="3659771"/>
            <a:ext cx="249390" cy="27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1" tIns="45631" rIns="67501" bIns="33751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</a:pPr>
            <a:r>
              <a:rPr lang="en-NZ" sz="1323" dirty="0"/>
              <a:t>A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424144D6-F22B-4A70-8546-3CC7CC474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521" y="3659771"/>
            <a:ext cx="282205" cy="27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1" tIns="45631" rIns="67501" bIns="33751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</a:pPr>
            <a:r>
              <a:rPr lang="en-NZ" sz="1323"/>
              <a:t>C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CA03DA86-8171-4F3E-83B9-BDF1CEBF1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474" y="5166574"/>
            <a:ext cx="249390" cy="27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1" tIns="45631" rIns="67501" bIns="33751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</a:pPr>
            <a:r>
              <a:rPr lang="en-NZ" sz="1323"/>
              <a:t>B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CA333217-0E1E-4076-A973-8712AF3CA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604" y="5167885"/>
            <a:ext cx="258578" cy="2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1" tIns="45631" rIns="67501" bIns="33751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</a:pPr>
            <a:r>
              <a:rPr lang="en-NZ" sz="1323"/>
              <a:t>D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13156E30-EB41-4DE5-A4AD-DCB31C760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733" y="5437641"/>
            <a:ext cx="825614" cy="25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1" tIns="45631" rIns="67501" bIns="33751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</a:pPr>
            <a:r>
              <a:rPr lang="en-NZ" sz="1323"/>
              <a:t>True tree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4E6FC8D0-2724-4B07-BCE8-3053556C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267" y="5321459"/>
            <a:ext cx="2180197" cy="25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1" tIns="45631" rIns="67501" bIns="33751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</a:pPr>
            <a:r>
              <a:rPr lang="en-NZ" sz="1323"/>
              <a:t>Long branch attraction tree</a:t>
            </a:r>
          </a:p>
        </p:txBody>
      </p:sp>
    </p:spTree>
    <p:extLst>
      <p:ext uri="{BB962C8B-B14F-4D97-AF65-F5344CB8AC3E}">
        <p14:creationId xmlns:p14="http://schemas.microsoft.com/office/powerpoint/2010/main" val="141143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2496" y="1279246"/>
            <a:ext cx="6047063" cy="945059"/>
          </a:xfrm>
        </p:spPr>
        <p:txBody>
          <a:bodyPr>
            <a:normAutofit/>
          </a:bodyPr>
          <a:lstStyle/>
          <a:p>
            <a:r>
              <a:rPr lang="en-NZ" altLang="en-US" sz="3307" dirty="0"/>
              <a:t>Enter statistical </a:t>
            </a:r>
            <a:r>
              <a:rPr lang="en-NZ" altLang="en-US" sz="3307" dirty="0" err="1"/>
              <a:t>phylogenetics</a:t>
            </a:r>
            <a:endParaRPr lang="en-NZ" altLang="en-US" sz="3307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48" y="2025693"/>
            <a:ext cx="9274306" cy="2732955"/>
          </a:xfrm>
        </p:spPr>
        <p:txBody>
          <a:bodyPr/>
          <a:lstStyle/>
          <a:p>
            <a:pPr marL="388513" indent="-38851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NZ" altLang="en-US" sz="2800" b="1" dirty="0"/>
          </a:p>
          <a:p>
            <a:pPr marL="388513" indent="-3885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2000" dirty="0"/>
              <a:t>Over the last 30 years model-based methods of phylogenetic inference have come to the fore.</a:t>
            </a:r>
          </a:p>
          <a:p>
            <a:pPr marL="388513" indent="-38851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NZ" altLang="en-US" sz="2000" dirty="0"/>
          </a:p>
          <a:p>
            <a:pPr marL="388513" indent="-3885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2000" dirty="0"/>
              <a:t>These methods assume a </a:t>
            </a:r>
            <a:r>
              <a:rPr lang="en-NZ" altLang="en-US" sz="2000" b="1" dirty="0"/>
              <a:t>model of nucleotide substitution</a:t>
            </a:r>
            <a:r>
              <a:rPr lang="en-NZ" altLang="en-US" sz="2000" dirty="0"/>
              <a:t> which specifies the rates that nucleotides (A,C,G,T) mutate into  other nucleotides. </a:t>
            </a:r>
          </a:p>
          <a:p>
            <a:pPr marL="388513" indent="-38851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NZ" altLang="en-US" sz="2000" dirty="0"/>
          </a:p>
          <a:p>
            <a:pPr marL="388513" indent="-3885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2000" dirty="0"/>
              <a:t>They aim to find the tree with the highest probability of generating the sequence data observed, i.e. the </a:t>
            </a:r>
            <a:r>
              <a:rPr lang="en-NZ" altLang="en-US" sz="2000" b="1" dirty="0"/>
              <a:t>maximum likelihood </a:t>
            </a:r>
            <a:r>
              <a:rPr lang="en-NZ" altLang="en-US" sz="2000" dirty="0"/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326834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8CCE92-8173-46AF-B3BE-B14886024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24" y="395461"/>
            <a:ext cx="8569325" cy="1620837"/>
          </a:xfrm>
        </p:spPr>
        <p:txBody>
          <a:bodyPr/>
          <a:lstStyle/>
          <a:p>
            <a:br>
              <a:rPr lang="en-AU" dirty="0"/>
            </a:br>
            <a:r>
              <a:rPr lang="en-AU" dirty="0"/>
              <a:t>The standard phylogenetic model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ACC538-38BC-4B19-BAA4-00D218E78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849D7-B40F-43CA-BEAE-7CECDB0C2636}"/>
              </a:ext>
            </a:extLst>
          </p:cNvPr>
          <p:cNvSpPr txBox="1"/>
          <p:nvPr/>
        </p:nvSpPr>
        <p:spPr>
          <a:xfrm>
            <a:off x="1367904" y="6516141"/>
            <a:ext cx="180049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AU" dirty="0">
                <a:solidFill>
                  <a:schemeClr val="tx1"/>
                </a:solidFill>
              </a:rPr>
              <a:t>Joe</a:t>
            </a:r>
            <a:r>
              <a:rPr lang="en-AU" dirty="0"/>
              <a:t> </a:t>
            </a:r>
            <a:r>
              <a:rPr lang="en-AU" dirty="0" err="1">
                <a:solidFill>
                  <a:schemeClr val="tx1"/>
                </a:solidFill>
              </a:rPr>
              <a:t>Felsenstein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79CD1-16AF-48C5-966B-B587DDE9C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3296"/>
            <a:ext cx="10080625" cy="2928649"/>
          </a:xfrm>
          <a:prstGeom prst="rect">
            <a:avLst/>
          </a:prstGeom>
        </p:spPr>
      </p:pic>
      <p:pic>
        <p:nvPicPr>
          <p:cNvPr id="1026" name="Picture 2" descr="http://evolution.genetics.washington.edu/phylip/joe.gif">
            <a:extLst>
              <a:ext uri="{FF2B5EF4-FFF2-40B4-BE49-F238E27FC236}">
                <a16:creationId xmlns:a16="http://schemas.microsoft.com/office/drawing/2014/main" id="{97A448C7-5311-4F67-9987-55B373E43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49" y="2123653"/>
            <a:ext cx="28956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719EE-2260-4A92-A5D6-90014EE46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828" y="1907629"/>
            <a:ext cx="7021724" cy="48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altLang="en-US" sz="3307" dirty="0"/>
              <a:t>Sequence evolution is (modelled as) a Markov process</a:t>
            </a:r>
            <a:endParaRPr lang="en-US" altLang="en-US" sz="3307" dirty="0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2122444" y="2708772"/>
            <a:ext cx="0" cy="3095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 rot="-5400000">
            <a:off x="1580840" y="4179797"/>
            <a:ext cx="543739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 i="0"/>
              <a:t>time</a:t>
            </a:r>
            <a:endParaRPr lang="en-US" altLang="en-US" sz="1488" i="0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820737" y="2546011"/>
            <a:ext cx="31130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 i="0"/>
              <a:t>A</a:t>
            </a:r>
            <a:endParaRPr lang="en-US" altLang="en-US" sz="1488" i="0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2777422" y="3124859"/>
            <a:ext cx="32252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 i="0"/>
              <a:t>C</a:t>
            </a:r>
            <a:endParaRPr lang="en-US" altLang="en-US" sz="1488" i="0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3908866" y="2665457"/>
            <a:ext cx="5739957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2000" i="0" dirty="0">
                <a:latin typeface="+mn-lt"/>
                <a:cs typeface="Times New Roman" panose="02020603050405020304" pitchFamily="18" charset="0"/>
              </a:rPr>
              <a:t>Consider a single edge in a phylogeny, i.e. evolution of a single species, and the evolution of a single DNA base amongst the possible states {A, C, G, T}.</a:t>
            </a:r>
          </a:p>
          <a:p>
            <a:pPr eaLnBrk="1" hangingPunct="1"/>
            <a:endParaRPr lang="en-AU" altLang="en-US" sz="2000" i="0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AU" altLang="en-US" sz="2000" i="0" dirty="0">
                <a:latin typeface="+mn-lt"/>
                <a:cs typeface="Times New Roman" panose="02020603050405020304" pitchFamily="18" charset="0"/>
              </a:rPr>
              <a:t>The probability of mutating from state </a:t>
            </a:r>
            <a:r>
              <a:rPr lang="en-AU" altLang="en-US" sz="20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AU" altLang="en-US" sz="2000" i="0" dirty="0">
                <a:latin typeface="+mn-lt"/>
                <a:cs typeface="Times New Roman" panose="02020603050405020304" pitchFamily="18" charset="0"/>
              </a:rPr>
              <a:t> to </a:t>
            </a:r>
            <a:r>
              <a:rPr lang="en-AU" altLang="en-US" sz="2000" dirty="0">
                <a:latin typeface="+mn-lt"/>
                <a:cs typeface="Times New Roman" panose="02020603050405020304" pitchFamily="18" charset="0"/>
              </a:rPr>
              <a:t>j</a:t>
            </a:r>
            <a:r>
              <a:rPr lang="en-AU" altLang="en-US" sz="2000" i="0" dirty="0">
                <a:latin typeface="+mn-lt"/>
                <a:cs typeface="Times New Roman" panose="02020603050405020304" pitchFamily="18" charset="0"/>
              </a:rPr>
              <a:t> over a length of time </a:t>
            </a:r>
            <a:r>
              <a:rPr lang="en-AU" altLang="en-US" sz="2000" dirty="0">
                <a:latin typeface="+mn-lt"/>
                <a:cs typeface="Times New Roman" panose="02020603050405020304" pitchFamily="18" charset="0"/>
              </a:rPr>
              <a:t>t</a:t>
            </a:r>
            <a:r>
              <a:rPr lang="en-AU" altLang="en-US" sz="2000" i="0" dirty="0">
                <a:latin typeface="+mn-lt"/>
                <a:cs typeface="Times New Roman" panose="02020603050405020304" pitchFamily="18" charset="0"/>
              </a:rPr>
              <a:t> depends only on the current state </a:t>
            </a:r>
            <a:r>
              <a:rPr lang="en-AU" altLang="en-US" sz="20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AU" altLang="en-US" sz="2000" i="0" dirty="0">
                <a:latin typeface="+mn-lt"/>
                <a:cs typeface="Times New Roman" panose="02020603050405020304" pitchFamily="18" charset="0"/>
              </a:rPr>
              <a:t> and the potential future state </a:t>
            </a:r>
            <a:r>
              <a:rPr lang="en-AU" altLang="en-US" sz="2000" dirty="0">
                <a:latin typeface="+mn-lt"/>
                <a:cs typeface="Times New Roman" panose="02020603050405020304" pitchFamily="18" charset="0"/>
              </a:rPr>
              <a:t>j</a:t>
            </a:r>
            <a:r>
              <a:rPr lang="en-AU" altLang="en-US" sz="2000" i="0" dirty="0">
                <a:latin typeface="+mn-lt"/>
                <a:cs typeface="Times New Roman" panose="02020603050405020304" pitchFamily="18" charset="0"/>
              </a:rPr>
              <a:t>, not on any of the previous history of the sequence, and can be written </a:t>
            </a:r>
            <a:r>
              <a:rPr lang="en-AU" altLang="en-US" sz="2000" dirty="0" err="1">
                <a:latin typeface="+mn-lt"/>
                <a:cs typeface="Times New Roman" panose="02020603050405020304" pitchFamily="18" charset="0"/>
              </a:rPr>
              <a:t>p</a:t>
            </a:r>
            <a:r>
              <a:rPr lang="en-AU" altLang="en-US" sz="2000" baseline="-25000" dirty="0" err="1">
                <a:latin typeface="+mn-lt"/>
                <a:cs typeface="Times New Roman" panose="02020603050405020304" pitchFamily="18" charset="0"/>
              </a:rPr>
              <a:t>ij</a:t>
            </a:r>
            <a:r>
              <a:rPr lang="en-AU" altLang="en-US" sz="2000" i="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AU" altLang="en-US" sz="2000" dirty="0">
                <a:latin typeface="+mn-lt"/>
                <a:cs typeface="Times New Roman" panose="02020603050405020304" pitchFamily="18" charset="0"/>
              </a:rPr>
              <a:t>t</a:t>
            </a:r>
            <a:r>
              <a:rPr lang="en-AU" altLang="en-US" sz="2000" i="0" dirty="0">
                <a:latin typeface="+mn-lt"/>
                <a:cs typeface="Times New Roman" panose="02020603050405020304" pitchFamily="18" charset="0"/>
              </a:rPr>
              <a:t>).</a:t>
            </a:r>
            <a:endParaRPr lang="en-US" altLang="en-US" sz="2000" i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2777422" y="3481882"/>
            <a:ext cx="31130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 i="0"/>
              <a:t>A</a:t>
            </a:r>
            <a:endParaRPr lang="en-US" altLang="en-US" sz="1488" i="0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2777422" y="4786587"/>
            <a:ext cx="301686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 i="0"/>
              <a:t>T</a:t>
            </a:r>
            <a:endParaRPr lang="en-US" altLang="en-US" sz="1488" i="0"/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2777422" y="5561010"/>
            <a:ext cx="333746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 i="0"/>
              <a:t>G</a:t>
            </a:r>
            <a:endParaRPr lang="en-US" altLang="en-US" sz="1488" i="0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3227638" y="2641829"/>
            <a:ext cx="0" cy="3096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Oval 13"/>
          <p:cNvSpPr>
            <a:spLocks noChangeArrowheads="1"/>
          </p:cNvSpPr>
          <p:nvPr/>
        </p:nvSpPr>
        <p:spPr bwMode="auto">
          <a:xfrm>
            <a:off x="3193512" y="2648393"/>
            <a:ext cx="59066" cy="603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0733" name="Oval 14"/>
          <p:cNvSpPr>
            <a:spLocks noChangeArrowheads="1"/>
          </p:cNvSpPr>
          <p:nvPr/>
        </p:nvSpPr>
        <p:spPr bwMode="auto">
          <a:xfrm>
            <a:off x="3193512" y="3244305"/>
            <a:ext cx="59066" cy="603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0734" name="Oval 15"/>
          <p:cNvSpPr>
            <a:spLocks noChangeArrowheads="1"/>
          </p:cNvSpPr>
          <p:nvPr/>
        </p:nvSpPr>
        <p:spPr bwMode="auto">
          <a:xfrm>
            <a:off x="3193512" y="3601327"/>
            <a:ext cx="59066" cy="603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0735" name="Oval 16"/>
          <p:cNvSpPr>
            <a:spLocks noChangeArrowheads="1"/>
          </p:cNvSpPr>
          <p:nvPr/>
        </p:nvSpPr>
        <p:spPr bwMode="auto">
          <a:xfrm>
            <a:off x="3193512" y="4911283"/>
            <a:ext cx="59066" cy="603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0736" name="Oval 17"/>
          <p:cNvSpPr>
            <a:spLocks noChangeArrowheads="1"/>
          </p:cNvSpPr>
          <p:nvPr/>
        </p:nvSpPr>
        <p:spPr bwMode="auto">
          <a:xfrm>
            <a:off x="3193512" y="5685706"/>
            <a:ext cx="59066" cy="603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>
            <a:off x="3432400" y="4911283"/>
            <a:ext cx="0" cy="83349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 rot="5400000">
            <a:off x="3352900" y="5157016"/>
            <a:ext cx="550151" cy="25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158" i="0"/>
              <a:t>time t</a:t>
            </a:r>
            <a:endParaRPr lang="en-US" altLang="en-US" sz="1158" i="0"/>
          </a:p>
        </p:txBody>
      </p:sp>
      <p:pic>
        <p:nvPicPr>
          <p:cNvPr id="9218" name="71AB7FFE-735D-47D4-8D8B-2C4336189EF0" descr="BC0CAEA8-A0F1-46CC-826F-2C09BC02B111@home">
            <a:extLst>
              <a:ext uri="{FF2B5EF4-FFF2-40B4-BE49-F238E27FC236}">
                <a16:creationId xmlns:a16="http://schemas.microsoft.com/office/drawing/2014/main" id="{46D674FF-860A-4AF6-965A-243F71D67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2317563"/>
            <a:ext cx="8755225" cy="37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Continuous time Markov chains</a:t>
            </a:r>
            <a:endParaRPr lang="en-US" altLang="en-US"/>
          </a:p>
        </p:txBody>
      </p:sp>
      <p:graphicFrame>
        <p:nvGraphicFramePr>
          <p:cNvPr id="14439" name="Group 103"/>
          <p:cNvGraphicFramePr>
            <a:graphicFrameLocks noGrp="1"/>
          </p:cNvGraphicFramePr>
          <p:nvPr>
            <p:ph idx="1"/>
            <p:extLst/>
          </p:nvPr>
        </p:nvGraphicFramePr>
        <p:xfrm>
          <a:off x="6060449" y="2267744"/>
          <a:ext cx="1913745" cy="1690606"/>
        </p:xfrm>
        <a:graphic>
          <a:graphicData uri="http://schemas.openxmlformats.org/drawingml/2006/table">
            <a:tbl>
              <a:tblPr/>
              <a:tblGrid>
                <a:gridCol w="38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6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AA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AC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AG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AT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CA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CC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CG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CT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GA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GC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GG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GT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TA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TC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TG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</a:t>
                      </a:r>
                      <a:r>
                        <a:rPr kumimoji="0" lang="en-AU" altLang="en-US" sz="1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TT</a:t>
                      </a:r>
                      <a:endParaRPr kumimoji="0" lang="en-US" altLang="en-US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73" name="Text Box 104"/>
          <p:cNvSpPr txBox="1">
            <a:spLocks noChangeArrowheads="1"/>
          </p:cNvSpPr>
          <p:nvPr/>
        </p:nvSpPr>
        <p:spPr bwMode="auto">
          <a:xfrm>
            <a:off x="5682424" y="3065794"/>
            <a:ext cx="51969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>
                <a:latin typeface="Times New Roman" charset="0"/>
              </a:rPr>
              <a:t>M =</a:t>
            </a:r>
            <a:endParaRPr lang="en-US" altLang="en-US" sz="1488">
              <a:latin typeface="Times New Roman" charset="0"/>
            </a:endParaRPr>
          </a:p>
        </p:txBody>
      </p:sp>
      <p:sp>
        <p:nvSpPr>
          <p:cNvPr id="31774" name="AutoShape 106"/>
          <p:cNvSpPr>
            <a:spLocks/>
          </p:cNvSpPr>
          <p:nvPr/>
        </p:nvSpPr>
        <p:spPr bwMode="auto">
          <a:xfrm>
            <a:off x="6426660" y="2619516"/>
            <a:ext cx="59066" cy="1279767"/>
          </a:xfrm>
          <a:prstGeom prst="leftBracket">
            <a:avLst>
              <a:gd name="adj" fmla="val 18055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1775" name="AutoShape 107"/>
          <p:cNvSpPr>
            <a:spLocks/>
          </p:cNvSpPr>
          <p:nvPr/>
        </p:nvSpPr>
        <p:spPr bwMode="auto">
          <a:xfrm>
            <a:off x="7915127" y="2619516"/>
            <a:ext cx="59066" cy="1279767"/>
          </a:xfrm>
          <a:prstGeom prst="rightBracket">
            <a:avLst>
              <a:gd name="adj" fmla="val 18055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graphicFrame>
        <p:nvGraphicFramePr>
          <p:cNvPr id="14503" name="Group 167"/>
          <p:cNvGraphicFramePr>
            <a:graphicFrameLocks noGrp="1"/>
          </p:cNvGraphicFramePr>
          <p:nvPr>
            <p:extLst/>
          </p:nvPr>
        </p:nvGraphicFramePr>
        <p:xfrm>
          <a:off x="866761" y="2232305"/>
          <a:ext cx="2063379" cy="1890344"/>
        </p:xfrm>
        <a:graphic>
          <a:graphicData uri="http://schemas.openxmlformats.org/drawingml/2006/table">
            <a:tbl>
              <a:tblPr/>
              <a:tblGrid>
                <a:gridCol w="41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6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-q</a:t>
                      </a:r>
                      <a:r>
                        <a:rPr kumimoji="0" lang="en-AU" alt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A*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AC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AG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AT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CA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-q</a:t>
                      </a:r>
                      <a:r>
                        <a:rPr kumimoji="0" lang="en-AU" alt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C*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CG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CT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GA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GC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-q</a:t>
                      </a:r>
                      <a:r>
                        <a:rPr kumimoji="0" lang="en-AU" alt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G*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GT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TA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TC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TG</a:t>
                      </a:r>
                      <a:endParaRPr kumimoji="0" lang="en-US" altLang="en-US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-</a:t>
                      </a:r>
                      <a:r>
                        <a:rPr kumimoji="0" lang="en-AU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  <a:r>
                        <a:rPr kumimoji="0" lang="en-AU" altLang="en-US" sz="12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</a:t>
                      </a:r>
                      <a:r>
                        <a:rPr kumimoji="0" lang="en-AU" altLang="en-US" sz="12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*</a:t>
                      </a:r>
                      <a:endParaRPr kumimoji="0" lang="en-US" altLang="en-US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75605" marR="75605" marT="37802" marB="378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802" name="Text Box 154"/>
          <p:cNvSpPr txBox="1">
            <a:spLocks noChangeArrowheads="1"/>
          </p:cNvSpPr>
          <p:nvPr/>
        </p:nvSpPr>
        <p:spPr bwMode="auto">
          <a:xfrm>
            <a:off x="488739" y="3030354"/>
            <a:ext cx="498855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>
                <a:latin typeface="Times New Roman" charset="0"/>
              </a:rPr>
              <a:t>Q =</a:t>
            </a:r>
            <a:endParaRPr lang="en-US" altLang="en-US" sz="1488">
              <a:latin typeface="Times New Roman" charset="0"/>
            </a:endParaRPr>
          </a:p>
        </p:txBody>
      </p:sp>
      <p:sp>
        <p:nvSpPr>
          <p:cNvPr id="31803" name="AutoShape 155"/>
          <p:cNvSpPr>
            <a:spLocks/>
          </p:cNvSpPr>
          <p:nvPr/>
        </p:nvSpPr>
        <p:spPr bwMode="auto">
          <a:xfrm>
            <a:off x="1232971" y="2584076"/>
            <a:ext cx="59067" cy="1279766"/>
          </a:xfrm>
          <a:prstGeom prst="leftBracket">
            <a:avLst>
              <a:gd name="adj" fmla="val 1805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1804" name="AutoShape 156"/>
          <p:cNvSpPr>
            <a:spLocks/>
          </p:cNvSpPr>
          <p:nvPr/>
        </p:nvSpPr>
        <p:spPr bwMode="auto">
          <a:xfrm>
            <a:off x="2871072" y="2589326"/>
            <a:ext cx="59067" cy="1279766"/>
          </a:xfrm>
          <a:prstGeom prst="rightBracket">
            <a:avLst>
              <a:gd name="adj" fmla="val 1805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1805" name="Text Box 168"/>
          <p:cNvSpPr txBox="1">
            <a:spLocks noChangeArrowheads="1"/>
          </p:cNvSpPr>
          <p:nvPr/>
        </p:nvSpPr>
        <p:spPr bwMode="auto">
          <a:xfrm>
            <a:off x="3036459" y="3005414"/>
            <a:ext cx="1885453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A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AU" alt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i*</a:t>
            </a:r>
            <a:r>
              <a:rPr lang="en-AU" altLang="en-U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l-GR" altLang="en-U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AU" alt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AU" altLang="en-U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AU" altLang="en-US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AU" alt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≠ </a:t>
            </a:r>
            <a:r>
              <a:rPr lang="en-AU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A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A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AU" altLang="en-U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rows sum to zero.</a:t>
            </a:r>
            <a:endParaRPr lang="en-US" altLang="en-US" sz="1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06" name="Text Box 169"/>
          <p:cNvSpPr txBox="1">
            <a:spLocks noChangeArrowheads="1"/>
          </p:cNvSpPr>
          <p:nvPr/>
        </p:nvSpPr>
        <p:spPr bwMode="auto">
          <a:xfrm>
            <a:off x="6544791" y="4315371"/>
            <a:ext cx="1548846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9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AU" altLang="en-US" sz="1984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AU" altLang="en-US" sz="1984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AU" altLang="en-US" sz="1984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altLang="en-US" sz="198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Qt</a:t>
            </a:r>
            <a:r>
              <a:rPr lang="en-AU" altLang="en-US" sz="1984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984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07" name="Text Box 170"/>
          <p:cNvSpPr txBox="1">
            <a:spLocks noChangeArrowheads="1"/>
          </p:cNvSpPr>
          <p:nvPr/>
        </p:nvSpPr>
        <p:spPr bwMode="auto">
          <a:xfrm>
            <a:off x="6426659" y="4017415"/>
            <a:ext cx="1586653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 i="0">
                <a:solidFill>
                  <a:schemeClr val="accent2"/>
                </a:solidFill>
              </a:rPr>
              <a:t>Transition matrix</a:t>
            </a:r>
            <a:endParaRPr lang="en-US" altLang="en-US" sz="1488" i="0">
              <a:solidFill>
                <a:schemeClr val="accent2"/>
              </a:solidFill>
            </a:endParaRPr>
          </a:p>
        </p:txBody>
      </p:sp>
      <p:sp>
        <p:nvSpPr>
          <p:cNvPr id="31808" name="Text Box 171"/>
          <p:cNvSpPr txBox="1">
            <a:spLocks noChangeArrowheads="1"/>
          </p:cNvSpPr>
          <p:nvPr/>
        </p:nvSpPr>
        <p:spPr bwMode="auto">
          <a:xfrm>
            <a:off x="1143716" y="4017415"/>
            <a:ext cx="2335896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 i="0" dirty="0">
                <a:solidFill>
                  <a:schemeClr val="accent2"/>
                </a:solidFill>
              </a:rPr>
              <a:t>Instantaneous rate matrix</a:t>
            </a:r>
            <a:endParaRPr lang="en-US" altLang="en-US" sz="1488" i="0" dirty="0">
              <a:solidFill>
                <a:schemeClr val="accen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12110" y="4825058"/>
            <a:ext cx="3013830" cy="2590923"/>
            <a:chOff x="1689885" y="2891742"/>
            <a:chExt cx="3013830" cy="2590923"/>
          </a:xfrm>
        </p:grpSpPr>
        <p:sp>
          <p:nvSpPr>
            <p:cNvPr id="15" name="Oval 14"/>
            <p:cNvSpPr/>
            <p:nvPr/>
          </p:nvSpPr>
          <p:spPr>
            <a:xfrm>
              <a:off x="1698515" y="2891742"/>
              <a:ext cx="704263" cy="70426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A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999452" y="2891742"/>
              <a:ext cx="704263" cy="70426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G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689885" y="4778403"/>
              <a:ext cx="704263" cy="70426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C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990822" y="4778403"/>
              <a:ext cx="704263" cy="70426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T</a:t>
              </a: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2531807" y="3129948"/>
              <a:ext cx="1338617" cy="2278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Left-Right Arrow 19"/>
            <p:cNvSpPr/>
            <p:nvPr/>
          </p:nvSpPr>
          <p:spPr>
            <a:xfrm>
              <a:off x="2514546" y="5007112"/>
              <a:ext cx="1355878" cy="24684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Left-Right Arrow 20"/>
            <p:cNvSpPr/>
            <p:nvPr/>
          </p:nvSpPr>
          <p:spPr>
            <a:xfrm rot="5400000">
              <a:off x="1501736" y="4093130"/>
              <a:ext cx="1097822" cy="10356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Left-Right Arrow 21"/>
            <p:cNvSpPr/>
            <p:nvPr/>
          </p:nvSpPr>
          <p:spPr>
            <a:xfrm rot="5400000">
              <a:off x="3794042" y="4135419"/>
              <a:ext cx="1097822" cy="10356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Left-Right Arrow 22"/>
            <p:cNvSpPr/>
            <p:nvPr/>
          </p:nvSpPr>
          <p:spPr>
            <a:xfrm rot="2354497">
              <a:off x="2226412" y="4149402"/>
              <a:ext cx="1943742" cy="12595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Left-Right Arrow 23"/>
            <p:cNvSpPr/>
            <p:nvPr/>
          </p:nvSpPr>
          <p:spPr>
            <a:xfrm rot="8349051">
              <a:off x="2229245" y="4149401"/>
              <a:ext cx="1943742" cy="12595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63118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altLang="en-US" sz="3307"/>
              <a:t>Models define probability distributions on site patterns</a:t>
            </a:r>
            <a:endParaRPr lang="en-US" altLang="en-US" sz="3307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03239" y="2510571"/>
            <a:ext cx="906462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2000" i="0" dirty="0">
                <a:latin typeface="+mn-lt"/>
              </a:rPr>
              <a:t>The model </a:t>
            </a:r>
            <a:r>
              <a:rPr lang="en-AU" altLang="en-US" sz="2000" i="0" dirty="0">
                <a:latin typeface="+mn-lt"/>
                <a:cs typeface="Times New Roman" charset="0"/>
              </a:rPr>
              <a:t>consists of: the tree topology, edge weights, a rate matrix </a:t>
            </a:r>
            <a:r>
              <a:rPr lang="en-A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AU" altLang="en-US" sz="2000" i="0" dirty="0">
                <a:latin typeface="+mn-lt"/>
                <a:cs typeface="Times New Roman" charset="0"/>
              </a:rPr>
              <a:t>, and root distribution </a:t>
            </a:r>
            <a:r>
              <a:rPr lang="el-GR" altLang="en-US" sz="2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AU" altLang="en-US" sz="2000" i="0" dirty="0">
                <a:latin typeface="+mn-lt"/>
                <a:cs typeface="Times New Roman" charset="0"/>
              </a:rPr>
              <a:t>.</a:t>
            </a:r>
            <a:endParaRPr lang="en-US" altLang="en-US" sz="2000" i="0" dirty="0">
              <a:latin typeface="+mn-lt"/>
              <a:cs typeface="Times New Roman" charset="0"/>
            </a:endParaRP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 flipV="1">
            <a:off x="1841551" y="4673705"/>
            <a:ext cx="654978" cy="101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2496529" y="4673705"/>
            <a:ext cx="536846" cy="101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 flipV="1">
            <a:off x="2496529" y="3424128"/>
            <a:ext cx="1072379" cy="1249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3568909" y="3424128"/>
            <a:ext cx="1190511" cy="2261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1722106" y="5685706"/>
            <a:ext cx="29046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 i="0"/>
              <a:t>1</a:t>
            </a:r>
            <a:endParaRPr lang="en-US" altLang="en-US" sz="1488" i="0"/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2894242" y="5679143"/>
            <a:ext cx="29046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 i="0"/>
              <a:t>2</a:t>
            </a:r>
            <a:endParaRPr lang="en-US" altLang="en-US" sz="1488" i="0"/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4621599" y="5625327"/>
            <a:ext cx="29046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 i="0"/>
              <a:t>3</a:t>
            </a:r>
            <a:endParaRPr lang="en-US" altLang="en-US" sz="1488" i="0"/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1706355" y="4988725"/>
            <a:ext cx="40748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>
                <a:latin typeface="Times New Roman" charset="0"/>
              </a:rPr>
              <a:t>M</a:t>
            </a:r>
            <a:r>
              <a:rPr lang="en-AU" altLang="en-US" sz="1488" i="0" baseline="-25000">
                <a:latin typeface="Times New Roman" charset="0"/>
              </a:rPr>
              <a:t>1</a:t>
            </a:r>
            <a:endParaRPr lang="en-US" altLang="en-US" sz="1488" i="0" baseline="-25000">
              <a:latin typeface="Times New Roman" charset="0"/>
            </a:endParaRP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2794486" y="5030728"/>
            <a:ext cx="40748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>
                <a:latin typeface="Times New Roman" charset="0"/>
              </a:rPr>
              <a:t>M</a:t>
            </a:r>
            <a:r>
              <a:rPr lang="en-AU" altLang="en-US" sz="1488" i="0" baseline="-25000">
                <a:latin typeface="Times New Roman" charset="0"/>
              </a:rPr>
              <a:t>2</a:t>
            </a:r>
            <a:endParaRPr lang="en-US" altLang="en-US" sz="1488" i="0" baseline="-25000">
              <a:latin typeface="Times New Roman" charset="0"/>
            </a:endParaRP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2556908" y="3838904"/>
            <a:ext cx="47160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>
                <a:latin typeface="Times New Roman" charset="0"/>
              </a:rPr>
              <a:t>M</a:t>
            </a:r>
            <a:r>
              <a:rPr lang="en-AU" altLang="en-US" sz="1488" i="0" baseline="-25000">
                <a:latin typeface="Times New Roman" charset="0"/>
              </a:rPr>
              <a:t>12</a:t>
            </a:r>
            <a:endParaRPr lang="en-US" altLang="en-US" sz="1488" i="0" baseline="-25000">
              <a:latin typeface="Times New Roman" charset="0"/>
            </a:endParaRPr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4104442" y="4136860"/>
            <a:ext cx="40748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>
                <a:latin typeface="Times New Roman" charset="0"/>
              </a:rPr>
              <a:t>M</a:t>
            </a:r>
            <a:r>
              <a:rPr lang="en-AU" altLang="en-US" sz="1488" i="0" baseline="-25000">
                <a:latin typeface="Times New Roman" charset="0"/>
              </a:rPr>
              <a:t>3</a:t>
            </a:r>
            <a:endParaRPr lang="en-US" altLang="en-US" sz="1488" i="0" baseline="-25000">
              <a:latin typeface="Times New Roman" charset="0"/>
            </a:endParaRPr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6035249" y="3736522"/>
            <a:ext cx="184731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 i="0"/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4981248" y="3601326"/>
            <a:ext cx="4901530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2000" i="0" dirty="0">
                <a:latin typeface="+mj-lt"/>
              </a:rPr>
              <a:t>Edge weights </a:t>
            </a:r>
            <a:r>
              <a:rPr lang="en-AU" altLang="en-US" sz="2000" dirty="0">
                <a:latin typeface="Times New Roman" charset="0"/>
              </a:rPr>
              <a:t>t</a:t>
            </a:r>
            <a:r>
              <a:rPr lang="en-AU" altLang="en-US" sz="2000" i="0" baseline="-25000" dirty="0">
                <a:latin typeface="Times New Roman" charset="0"/>
              </a:rPr>
              <a:t>1</a:t>
            </a:r>
            <a:r>
              <a:rPr lang="en-AU" altLang="en-US" sz="2000" i="0" dirty="0">
                <a:latin typeface="Times New Roman" charset="0"/>
              </a:rPr>
              <a:t>, </a:t>
            </a:r>
            <a:r>
              <a:rPr lang="en-AU" altLang="en-US" sz="2000" dirty="0">
                <a:latin typeface="Times New Roman" charset="0"/>
              </a:rPr>
              <a:t>t</a:t>
            </a:r>
            <a:r>
              <a:rPr lang="en-AU" altLang="en-US" sz="2000" i="0" baseline="-25000" dirty="0">
                <a:latin typeface="Times New Roman" charset="0"/>
              </a:rPr>
              <a:t>2</a:t>
            </a:r>
            <a:r>
              <a:rPr lang="en-AU" altLang="en-US" sz="2000" i="0" dirty="0">
                <a:latin typeface="Times New Roman" charset="0"/>
              </a:rPr>
              <a:t>, </a:t>
            </a:r>
            <a:r>
              <a:rPr lang="en-AU" altLang="en-US" sz="2000" dirty="0">
                <a:latin typeface="Times New Roman" charset="0"/>
              </a:rPr>
              <a:t>t</a:t>
            </a:r>
            <a:r>
              <a:rPr lang="en-AU" altLang="en-US" sz="2000" i="0" baseline="-25000" dirty="0">
                <a:latin typeface="Times New Roman" charset="0"/>
              </a:rPr>
              <a:t>3</a:t>
            </a:r>
            <a:r>
              <a:rPr lang="en-AU" altLang="en-US" sz="2000" i="0" dirty="0">
                <a:latin typeface="Times New Roman" charset="0"/>
              </a:rPr>
              <a:t>, </a:t>
            </a:r>
            <a:r>
              <a:rPr lang="en-AU" altLang="en-US" sz="2000" dirty="0">
                <a:latin typeface="Times New Roman" charset="0"/>
              </a:rPr>
              <a:t>t</a:t>
            </a:r>
            <a:r>
              <a:rPr lang="en-AU" altLang="en-US" sz="2000" i="0" baseline="-25000" dirty="0">
                <a:latin typeface="Times New Roman" charset="0"/>
              </a:rPr>
              <a:t>12</a:t>
            </a:r>
          </a:p>
          <a:p>
            <a:pPr eaLnBrk="1" hangingPunct="1"/>
            <a:endParaRPr lang="en-AU" altLang="en-US" sz="2000" dirty="0">
              <a:latin typeface="Times New Roman" charset="0"/>
            </a:endParaRPr>
          </a:p>
          <a:p>
            <a:pPr eaLnBrk="1" hangingPunct="1"/>
            <a:r>
              <a:rPr lang="en-AU" altLang="en-US" sz="2000" dirty="0">
                <a:latin typeface="Times New Roman" charset="0"/>
              </a:rPr>
              <a:t>M</a:t>
            </a:r>
            <a:r>
              <a:rPr lang="en-AU" altLang="en-US" sz="2000" baseline="-25000" dirty="0">
                <a:latin typeface="Times New Roman" charset="0"/>
              </a:rPr>
              <a:t>e</a:t>
            </a:r>
            <a:r>
              <a:rPr lang="en-AU" altLang="en-US" sz="2000" i="0" baseline="-25000" dirty="0">
                <a:latin typeface="Times New Roman" charset="0"/>
              </a:rPr>
              <a:t> </a:t>
            </a:r>
            <a:r>
              <a:rPr lang="en-AU" altLang="en-US" sz="2000" i="0" dirty="0">
                <a:latin typeface="Times New Roman" charset="0"/>
              </a:rPr>
              <a:t>= </a:t>
            </a:r>
            <a:r>
              <a:rPr lang="en-AU" altLang="en-US" sz="2000" i="0" dirty="0" err="1">
                <a:latin typeface="Times New Roman" charset="0"/>
              </a:rPr>
              <a:t>exp</a:t>
            </a:r>
            <a:r>
              <a:rPr lang="en-AU" altLang="en-US" sz="2000" i="0" dirty="0">
                <a:latin typeface="Times New Roman" charset="0"/>
              </a:rPr>
              <a:t>(</a:t>
            </a:r>
            <a:r>
              <a:rPr lang="en-AU" altLang="en-US" sz="2000" dirty="0" err="1">
                <a:latin typeface="Times New Roman" charset="0"/>
              </a:rPr>
              <a:t>Qt</a:t>
            </a:r>
            <a:r>
              <a:rPr lang="en-AU" altLang="en-US" sz="2000" baseline="-25000" dirty="0" err="1">
                <a:latin typeface="Times New Roman" charset="0"/>
              </a:rPr>
              <a:t>e</a:t>
            </a:r>
            <a:r>
              <a:rPr lang="en-AU" altLang="en-US" sz="2000" i="0" dirty="0">
                <a:latin typeface="Times New Roman" charset="0"/>
              </a:rPr>
              <a:t>)</a:t>
            </a:r>
            <a:r>
              <a:rPr lang="en-AU" altLang="en-US" sz="2000" i="0" baseline="-25000" dirty="0">
                <a:latin typeface="Times New Roman" charset="0"/>
              </a:rPr>
              <a:t> </a:t>
            </a:r>
          </a:p>
          <a:p>
            <a:pPr eaLnBrk="1" hangingPunct="1"/>
            <a:endParaRPr lang="en-AU" altLang="en-US" sz="2000" i="0" baseline="-25000" dirty="0">
              <a:latin typeface="Times New Roman" charset="0"/>
            </a:endParaRPr>
          </a:p>
          <a:p>
            <a:pPr eaLnBrk="1" hangingPunct="1"/>
            <a:endParaRPr lang="en-AU" altLang="en-US" sz="2000" i="0" baseline="-25000" dirty="0">
              <a:latin typeface="Times New Roman" charset="0"/>
            </a:endParaRPr>
          </a:p>
          <a:p>
            <a:pPr eaLnBrk="1" hangingPunct="1"/>
            <a:r>
              <a:rPr lang="en-AU" altLang="en-US" sz="2000" dirty="0" err="1">
                <a:latin typeface="Times New Roman" charset="0"/>
              </a:rPr>
              <a:t>p</a:t>
            </a:r>
            <a:r>
              <a:rPr lang="en-AU" altLang="en-US" sz="2000" baseline="-25000" dirty="0" err="1">
                <a:latin typeface="Times New Roman" charset="0"/>
              </a:rPr>
              <a:t>ijk</a:t>
            </a:r>
            <a:r>
              <a:rPr lang="en-AU" altLang="en-US" sz="2000" dirty="0">
                <a:latin typeface="Times New Roman" charset="0"/>
              </a:rPr>
              <a:t> </a:t>
            </a:r>
            <a:r>
              <a:rPr lang="en-AU" altLang="en-US" sz="2000" i="0" dirty="0">
                <a:latin typeface="Times New Roman" charset="0"/>
              </a:rPr>
              <a:t>= </a:t>
            </a:r>
            <a:r>
              <a:rPr lang="el-GR" altLang="en-US" sz="2000" i="0" dirty="0">
                <a:latin typeface="Times New Roman" charset="0"/>
              </a:rPr>
              <a:t>Σ</a:t>
            </a:r>
            <a:r>
              <a:rPr lang="en-AU" altLang="en-US" sz="2000" baseline="-25000" dirty="0" err="1">
                <a:latin typeface="Times New Roman" charset="0"/>
              </a:rPr>
              <a:t>x,y</a:t>
            </a:r>
            <a:r>
              <a:rPr lang="en-AU" altLang="en-US" sz="2000" i="0" baseline="-25000" dirty="0">
                <a:latin typeface="Times New Roman" charset="0"/>
              </a:rPr>
              <a:t> </a:t>
            </a:r>
            <a:r>
              <a:rPr lang="en-AU" altLang="en-US" sz="2000" dirty="0">
                <a:latin typeface="Times New Roman" charset="0"/>
              </a:rPr>
              <a:t>M</a:t>
            </a:r>
            <a:r>
              <a:rPr lang="en-AU" altLang="en-US" sz="2000" i="0" baseline="-25000" dirty="0">
                <a:latin typeface="Times New Roman" charset="0"/>
              </a:rPr>
              <a:t>1</a:t>
            </a:r>
            <a:r>
              <a:rPr lang="en-AU" altLang="en-US" sz="2000" i="0" dirty="0">
                <a:latin typeface="Times New Roman" charset="0"/>
              </a:rPr>
              <a:t>(</a:t>
            </a:r>
            <a:r>
              <a:rPr lang="en-AU" altLang="en-US" sz="2000" dirty="0" err="1">
                <a:latin typeface="Times New Roman" charset="0"/>
              </a:rPr>
              <a:t>x</a:t>
            </a:r>
            <a:r>
              <a:rPr lang="en-AU" altLang="en-US" sz="2000" i="0" dirty="0" err="1">
                <a:latin typeface="Times New Roman" charset="0"/>
              </a:rPr>
              <a:t>,</a:t>
            </a:r>
            <a:r>
              <a:rPr lang="en-AU" altLang="en-US" sz="2000" dirty="0" err="1">
                <a:latin typeface="Times New Roman" charset="0"/>
              </a:rPr>
              <a:t>i</a:t>
            </a:r>
            <a:r>
              <a:rPr lang="en-AU" altLang="en-US" sz="2000" i="0" dirty="0">
                <a:latin typeface="Times New Roman" charset="0"/>
              </a:rPr>
              <a:t>) </a:t>
            </a:r>
            <a:r>
              <a:rPr lang="en-AU" altLang="en-US" sz="2000" dirty="0">
                <a:latin typeface="Times New Roman" charset="0"/>
              </a:rPr>
              <a:t>M</a:t>
            </a:r>
            <a:r>
              <a:rPr lang="en-AU" altLang="en-US" sz="2000" i="0" baseline="-25000" dirty="0">
                <a:latin typeface="Times New Roman" charset="0"/>
              </a:rPr>
              <a:t>2</a:t>
            </a:r>
            <a:r>
              <a:rPr lang="en-AU" altLang="en-US" sz="2000" i="0" dirty="0">
                <a:latin typeface="Times New Roman" charset="0"/>
              </a:rPr>
              <a:t>(</a:t>
            </a:r>
            <a:r>
              <a:rPr lang="en-AU" altLang="en-US" sz="2000" dirty="0" err="1">
                <a:latin typeface="Times New Roman" charset="0"/>
              </a:rPr>
              <a:t>x</a:t>
            </a:r>
            <a:r>
              <a:rPr lang="en-AU" altLang="en-US" sz="2000" i="0" dirty="0" err="1">
                <a:latin typeface="Times New Roman" charset="0"/>
              </a:rPr>
              <a:t>,</a:t>
            </a:r>
            <a:r>
              <a:rPr lang="en-AU" altLang="en-US" sz="2000" dirty="0" err="1">
                <a:latin typeface="Times New Roman" charset="0"/>
              </a:rPr>
              <a:t>j</a:t>
            </a:r>
            <a:r>
              <a:rPr lang="en-AU" altLang="en-US" sz="2000" i="0" dirty="0">
                <a:latin typeface="Times New Roman" charset="0"/>
              </a:rPr>
              <a:t>) </a:t>
            </a:r>
            <a:r>
              <a:rPr lang="en-AU" altLang="en-US" sz="2000" dirty="0">
                <a:latin typeface="Times New Roman" charset="0"/>
              </a:rPr>
              <a:t>M</a:t>
            </a:r>
            <a:r>
              <a:rPr lang="en-AU" altLang="en-US" sz="2000" i="0" baseline="-25000" dirty="0">
                <a:latin typeface="Times New Roman" charset="0"/>
              </a:rPr>
              <a:t>12</a:t>
            </a:r>
            <a:r>
              <a:rPr lang="en-AU" altLang="en-US" sz="2000" i="0" dirty="0">
                <a:latin typeface="Times New Roman" charset="0"/>
              </a:rPr>
              <a:t>(</a:t>
            </a:r>
            <a:r>
              <a:rPr lang="en-AU" altLang="en-US" sz="2000" dirty="0" err="1">
                <a:latin typeface="Times New Roman" charset="0"/>
              </a:rPr>
              <a:t>y</a:t>
            </a:r>
            <a:r>
              <a:rPr lang="en-AU" altLang="en-US" sz="2000" i="0" dirty="0" err="1">
                <a:latin typeface="Times New Roman" charset="0"/>
              </a:rPr>
              <a:t>,</a:t>
            </a:r>
            <a:r>
              <a:rPr lang="en-AU" altLang="en-US" sz="2000" dirty="0" err="1">
                <a:latin typeface="Times New Roman" charset="0"/>
              </a:rPr>
              <a:t>x</a:t>
            </a:r>
            <a:r>
              <a:rPr lang="en-AU" altLang="en-US" sz="2000" i="0" dirty="0">
                <a:latin typeface="Times New Roman" charset="0"/>
              </a:rPr>
              <a:t>) </a:t>
            </a:r>
            <a:r>
              <a:rPr lang="en-AU" altLang="en-US" sz="2000" dirty="0">
                <a:latin typeface="Times New Roman" charset="0"/>
              </a:rPr>
              <a:t>M</a:t>
            </a:r>
            <a:r>
              <a:rPr lang="en-AU" altLang="en-US" sz="2000" i="0" baseline="-25000" dirty="0">
                <a:latin typeface="Times New Roman" charset="0"/>
              </a:rPr>
              <a:t>3</a:t>
            </a:r>
            <a:r>
              <a:rPr lang="en-AU" altLang="en-US" sz="2000" i="0" dirty="0">
                <a:latin typeface="Times New Roman" charset="0"/>
              </a:rPr>
              <a:t>(</a:t>
            </a:r>
            <a:r>
              <a:rPr lang="en-AU" altLang="en-US" sz="2000" dirty="0" err="1">
                <a:latin typeface="Times New Roman" charset="0"/>
              </a:rPr>
              <a:t>y</a:t>
            </a:r>
            <a:r>
              <a:rPr lang="en-AU" altLang="en-US" sz="2000" i="0" dirty="0" err="1">
                <a:latin typeface="Times New Roman" charset="0"/>
              </a:rPr>
              <a:t>,</a:t>
            </a:r>
            <a:r>
              <a:rPr lang="en-AU" altLang="en-US" sz="2000" dirty="0" err="1">
                <a:latin typeface="Times New Roman" charset="0"/>
              </a:rPr>
              <a:t>k</a:t>
            </a:r>
            <a:r>
              <a:rPr lang="en-AU" altLang="en-US" sz="2000" i="0" dirty="0">
                <a:latin typeface="Times New Roman" charset="0"/>
              </a:rPr>
              <a:t>) </a:t>
            </a:r>
            <a:r>
              <a:rPr lang="el-GR" altLang="en-US" sz="2000" i="0" dirty="0">
                <a:latin typeface="Times New Roman" charset="0"/>
              </a:rPr>
              <a:t>π</a:t>
            </a:r>
            <a:r>
              <a:rPr lang="en-AU" altLang="en-US" sz="2000" i="0" dirty="0">
                <a:latin typeface="Times New Roman" charset="0"/>
              </a:rPr>
              <a:t>(</a:t>
            </a:r>
            <a:r>
              <a:rPr lang="en-AU" altLang="en-US" sz="2000" dirty="0">
                <a:latin typeface="Times New Roman" charset="0"/>
              </a:rPr>
              <a:t>y</a:t>
            </a:r>
            <a:r>
              <a:rPr lang="en-AU" altLang="en-US" sz="2000" i="0" dirty="0">
                <a:latin typeface="Times New Roman" charset="0"/>
              </a:rPr>
              <a:t>)</a:t>
            </a:r>
            <a:endParaRPr lang="en-US" altLang="en-US" sz="2000" i="0" dirty="0">
              <a:latin typeface="Times New Roman" charset="0"/>
            </a:endParaRPr>
          </a:p>
          <a:p>
            <a:pPr eaLnBrk="1" hangingPunct="1"/>
            <a:endParaRPr lang="en-US" altLang="en-US" sz="2000" i="0" dirty="0">
              <a:latin typeface="Times New Roman" charset="0"/>
            </a:endParaRPr>
          </a:p>
          <a:p>
            <a:pPr eaLnBrk="1" hangingPunct="1"/>
            <a:endParaRPr lang="en-US" altLang="en-US" sz="2000" i="0" dirty="0">
              <a:latin typeface="Times New Roman" charset="0"/>
            </a:endParaRPr>
          </a:p>
          <a:p>
            <a:pPr eaLnBrk="1" hangingPunct="1"/>
            <a:endParaRPr lang="en-US" altLang="en-US" sz="2000" i="0" dirty="0">
              <a:latin typeface="Times New Roman" charset="0"/>
            </a:endParaRPr>
          </a:p>
        </p:txBody>
      </p:sp>
      <p:sp>
        <p:nvSpPr>
          <p:cNvPr id="36882" name="Oval 20"/>
          <p:cNvSpPr>
            <a:spLocks noChangeArrowheads="1"/>
          </p:cNvSpPr>
          <p:nvPr/>
        </p:nvSpPr>
        <p:spPr bwMode="auto">
          <a:xfrm>
            <a:off x="3536095" y="3395252"/>
            <a:ext cx="60379" cy="5906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6883" name="Oval 21"/>
          <p:cNvSpPr>
            <a:spLocks noChangeArrowheads="1"/>
          </p:cNvSpPr>
          <p:nvPr/>
        </p:nvSpPr>
        <p:spPr bwMode="auto">
          <a:xfrm>
            <a:off x="2457153" y="4654016"/>
            <a:ext cx="60379" cy="5906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6884" name="Oval 22"/>
          <p:cNvSpPr>
            <a:spLocks noChangeArrowheads="1"/>
          </p:cNvSpPr>
          <p:nvPr/>
        </p:nvSpPr>
        <p:spPr bwMode="auto">
          <a:xfrm>
            <a:off x="1795612" y="5666018"/>
            <a:ext cx="60379" cy="5906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6885" name="Oval 23"/>
          <p:cNvSpPr>
            <a:spLocks noChangeArrowheads="1"/>
          </p:cNvSpPr>
          <p:nvPr/>
        </p:nvSpPr>
        <p:spPr bwMode="auto">
          <a:xfrm>
            <a:off x="2997936" y="5679144"/>
            <a:ext cx="60379" cy="5906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6886" name="Oval 24"/>
          <p:cNvSpPr>
            <a:spLocks noChangeArrowheads="1"/>
          </p:cNvSpPr>
          <p:nvPr/>
        </p:nvSpPr>
        <p:spPr bwMode="auto">
          <a:xfrm>
            <a:off x="4727919" y="5641077"/>
            <a:ext cx="60379" cy="5906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36887" name="Text Box 25"/>
          <p:cNvSpPr txBox="1">
            <a:spLocks noChangeArrowheads="1"/>
          </p:cNvSpPr>
          <p:nvPr/>
        </p:nvSpPr>
        <p:spPr bwMode="auto">
          <a:xfrm>
            <a:off x="2539845" y="4512258"/>
            <a:ext cx="269626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>
                <a:latin typeface="Times New Roman" charset="0"/>
              </a:rPr>
              <a:t>x</a:t>
            </a:r>
            <a:endParaRPr lang="en-US" altLang="en-US" sz="1488">
              <a:latin typeface="Times New Roman" charset="0"/>
            </a:endParaRPr>
          </a:p>
        </p:txBody>
      </p:sp>
      <p:sp>
        <p:nvSpPr>
          <p:cNvPr id="36888" name="Text Box 26"/>
          <p:cNvSpPr txBox="1">
            <a:spLocks noChangeArrowheads="1"/>
          </p:cNvSpPr>
          <p:nvPr/>
        </p:nvSpPr>
        <p:spPr bwMode="auto">
          <a:xfrm>
            <a:off x="3449463" y="3422816"/>
            <a:ext cx="269626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88">
                <a:latin typeface="Times New Roman" charset="0"/>
              </a:rPr>
              <a:t>y</a:t>
            </a:r>
            <a:endParaRPr lang="en-US" altLang="en-US" sz="1488">
              <a:latin typeface="Times New Roma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C2DF1-A52B-4C6E-A27C-60DFD4658D3E}"/>
              </a:ext>
            </a:extLst>
          </p:cNvPr>
          <p:cNvSpPr txBox="1"/>
          <p:nvPr/>
        </p:nvSpPr>
        <p:spPr>
          <a:xfrm>
            <a:off x="503238" y="6300117"/>
            <a:ext cx="8763938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Our models give us multinomial distributions on site patterns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r>
              <a:rPr lang="en-AU" dirty="0">
                <a:solidFill>
                  <a:srgbClr val="FF0000"/>
                </a:solidFill>
              </a:rPr>
              <a:t>Our sequence alignments give us empirical multinomial distributions on site patterns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9AF24-97A4-4D0E-B104-EEA146D0751A}"/>
              </a:ext>
            </a:extLst>
          </p:cNvPr>
          <p:cNvSpPr txBox="1"/>
          <p:nvPr/>
        </p:nvSpPr>
        <p:spPr>
          <a:xfrm flipH="1">
            <a:off x="2764952" y="7289705"/>
            <a:ext cx="590465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tx1"/>
                </a:solidFill>
              </a:rPr>
              <a:t>* Not the way software actually does it</a:t>
            </a:r>
          </a:p>
        </p:txBody>
      </p:sp>
    </p:spTree>
    <p:extLst>
      <p:ext uri="{BB962C8B-B14F-4D97-AF65-F5344CB8AC3E}">
        <p14:creationId xmlns:p14="http://schemas.microsoft.com/office/powerpoint/2010/main" val="38080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7ADF-A899-44A5-961B-08FB3B50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phylogenetics quirky?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91691-FC20-4869-BFF6-2432C4467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/>
              <a:t>The model is a mix of discrete combinatorial structure (the tree) + continuous parameters (edge lengths, parameters in rate matrices,…)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/>
              <a:t>It is a common maxim that just because a model fits “best” doesn’t mean it fits “well”. However, it is surprisingly difficult to do anything analogous to residual diagnostics in a phylogenetic context.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/>
              <a:t>Our models basically give us a multinomial distribution on site patterns. Even for just 10 species there are 4^10 ~ 1 million possible site patterns, and in any particular sequence alignment the vast majority of these will not be observed.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/>
              <a:t>We need more tools to help us visualise how well our models fit and where they break down.</a:t>
            </a:r>
          </a:p>
        </p:txBody>
      </p:sp>
    </p:spTree>
    <p:extLst>
      <p:ext uri="{BB962C8B-B14F-4D97-AF65-F5344CB8AC3E}">
        <p14:creationId xmlns:p14="http://schemas.microsoft.com/office/powerpoint/2010/main" val="13568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sz="4409" dirty="0"/>
              <a:t>Assessing confidence in trees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513" y="1636180"/>
            <a:ext cx="9365952" cy="5167527"/>
          </a:xfrm>
        </p:spPr>
        <p:txBody>
          <a:bodyPr/>
          <a:lstStyle/>
          <a:p>
            <a:pPr marL="0" indent="0" algn="just" hangingPunct="1">
              <a:lnSpc>
                <a:spcPct val="90000"/>
              </a:lnSpc>
            </a:pPr>
            <a:r>
              <a:rPr lang="en-NZ" altLang="en-US" sz="2646" dirty="0"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205" dirty="0"/>
              <a:t>We would like some measure of confidence in the inferred tree.</a:t>
            </a:r>
          </a:p>
          <a:p>
            <a:pPr marL="800100" lvl="1" indent="-3429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205" dirty="0"/>
              <a:t> Is the tree likely to change if we got more data, or if we had used slightly different data?</a:t>
            </a:r>
          </a:p>
          <a:p>
            <a:pPr marL="800100" lvl="1" indent="-3429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205" dirty="0"/>
              <a:t> Are some parts of the tree more robust than others?</a:t>
            </a:r>
          </a:p>
          <a:p>
            <a:pPr marL="800100" lvl="1" indent="-3429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altLang="en-US" sz="2205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205" dirty="0"/>
              <a:t> The bootstrap is a useful tool for answering these sorts of questions. </a:t>
            </a:r>
          </a:p>
        </p:txBody>
      </p:sp>
    </p:spTree>
    <p:extLst>
      <p:ext uri="{BB962C8B-B14F-4D97-AF65-F5344CB8AC3E}">
        <p14:creationId xmlns:p14="http://schemas.microsoft.com/office/powerpoint/2010/main" val="2087745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NZ" altLang="en-US" sz="4409" dirty="0"/>
              <a:t>The bootstrap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2205" dirty="0"/>
              <a:t>In 1985 </a:t>
            </a:r>
            <a:r>
              <a:rPr lang="en-NZ" altLang="en-US" sz="2205" dirty="0" err="1"/>
              <a:t>Felsenstein</a:t>
            </a:r>
            <a:r>
              <a:rPr lang="en-NZ" altLang="en-US" sz="2205" dirty="0"/>
              <a:t> introduced the idea of the bootstrap to </a:t>
            </a:r>
            <a:r>
              <a:rPr lang="en-NZ" altLang="en-US" sz="2205" dirty="0" err="1"/>
              <a:t>phylogenetics</a:t>
            </a:r>
            <a:r>
              <a:rPr lang="en-NZ" altLang="en-US" sz="2205" dirty="0"/>
              <a:t>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NZ" altLang="en-US" sz="2205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2205" dirty="0"/>
              <a:t>For each bootstrap sample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2205" dirty="0"/>
              <a:t>Create a new alignment by resampling the columns of the observed alignment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2205" dirty="0"/>
              <a:t>Construct a tree for the ‘bootstrap’ alignment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NZ" altLang="en-US" sz="2205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2205" dirty="0"/>
              <a:t>Can be applied to any method that starts from a sequence alignment, e.g., parsimony, likelihood, clustering methods if the distances are derived from an alignment…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NZ" altLang="en-US" sz="2205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2205" dirty="0"/>
              <a:t>The bootstrap support for each edge is the number of bootstrap trees that edge appears 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BFC7C-B5DB-49A6-A599-7503FDA38D0D}"/>
              </a:ext>
            </a:extLst>
          </p:cNvPr>
          <p:cNvSpPr txBox="1"/>
          <p:nvPr/>
        </p:nvSpPr>
        <p:spPr>
          <a:xfrm>
            <a:off x="404178" y="6943147"/>
            <a:ext cx="926274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*Pretty much everything said here about bootstrap values carries over to the Bayesian setting where you assess how many times a particular edge appears in the MCMC chain</a:t>
            </a:r>
          </a:p>
        </p:txBody>
      </p:sp>
    </p:spTree>
    <p:extLst>
      <p:ext uri="{BB962C8B-B14F-4D97-AF65-F5344CB8AC3E}">
        <p14:creationId xmlns:p14="http://schemas.microsoft.com/office/powerpoint/2010/main" val="1971159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797866" y="566975"/>
            <a:ext cx="1603644" cy="138531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solidFill>
                  <a:schemeClr val="bg1"/>
                </a:solidFill>
                <a:latin typeface="Courier New" pitchFamily="49" charset="0"/>
                <a:cs typeface="Arial" charset="0"/>
              </a:rPr>
              <a:t>	1234567</a:t>
            </a:r>
          </a:p>
          <a:p>
            <a:pPr eaLnBrk="1" hangingPunct="1"/>
            <a:r>
              <a:rPr lang="en-NZ" altLang="en-US">
                <a:solidFill>
                  <a:schemeClr val="bg1"/>
                </a:solidFill>
                <a:latin typeface="Courier New" pitchFamily="49" charset="0"/>
                <a:cs typeface="Arial" charset="0"/>
              </a:rPr>
              <a:t>a 	ATATAAA</a:t>
            </a:r>
          </a:p>
          <a:p>
            <a:pPr eaLnBrk="1" hangingPunct="1"/>
            <a:r>
              <a:rPr lang="en-NZ" altLang="en-US">
                <a:solidFill>
                  <a:schemeClr val="bg1"/>
                </a:solidFill>
                <a:latin typeface="Courier New" pitchFamily="49" charset="0"/>
                <a:cs typeface="Arial" charset="0"/>
              </a:rPr>
              <a:t>b	ATTATAA</a:t>
            </a:r>
          </a:p>
          <a:p>
            <a:pPr eaLnBrk="1" hangingPunct="1"/>
            <a:r>
              <a:rPr lang="en-NZ" altLang="en-US">
                <a:solidFill>
                  <a:schemeClr val="bg1"/>
                </a:solidFill>
                <a:latin typeface="Courier New" pitchFamily="49" charset="0"/>
                <a:cs typeface="Arial" charset="0"/>
              </a:rPr>
              <a:t>c	TAAAATA</a:t>
            </a:r>
          </a:p>
          <a:p>
            <a:pPr eaLnBrk="1" hangingPunct="1"/>
            <a:r>
              <a:rPr lang="en-NZ" altLang="en-US">
                <a:solidFill>
                  <a:schemeClr val="bg1"/>
                </a:solidFill>
                <a:latin typeface="Courier New" pitchFamily="49" charset="0"/>
                <a:cs typeface="Arial" charset="0"/>
              </a:rPr>
              <a:t>d	TATAAAT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7026" y="2344899"/>
            <a:ext cx="1603644" cy="1385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	1224567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a 	ATTTAAA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b	ATTATAA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c	TAAAATA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d	TAAAAAT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86664" y="2344899"/>
            <a:ext cx="1603644" cy="1385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	1334567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a 	AAATAAA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b	ATTATAA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c	TAAAATA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d	TTTAAAT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264302" y="2344899"/>
            <a:ext cx="1603644" cy="1385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	1234567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a 	ATATAAA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b	ATTATAA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c	TAAAATA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d	TATAAAT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766695" y="2344899"/>
            <a:ext cx="1603644" cy="1385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	1244567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a 	ATTTAAA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b	ATAATAA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c	TAAAATA</a:t>
            </a:r>
          </a:p>
          <a:p>
            <a:pPr eaLnBrk="1" hangingPunct="1"/>
            <a:r>
              <a:rPr lang="en-NZ" altLang="en-US">
                <a:latin typeface="Courier New" pitchFamily="49" charset="0"/>
                <a:cs typeface="Arial" charset="0"/>
              </a:rPr>
              <a:t>d	TAAAAAT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885991" y="4406310"/>
            <a:ext cx="187243" cy="3482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833493" y="4754546"/>
            <a:ext cx="239740" cy="31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073234" y="4754546"/>
            <a:ext cx="428731" cy="1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1501965" y="4329314"/>
            <a:ext cx="320237" cy="425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501964" y="4754546"/>
            <a:ext cx="239740" cy="31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309637" y="4406310"/>
            <a:ext cx="187241" cy="3482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3257140" y="4754546"/>
            <a:ext cx="239739" cy="31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496878" y="4754546"/>
            <a:ext cx="428732" cy="1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3925610" y="4329314"/>
            <a:ext cx="320236" cy="425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3925611" y="4754546"/>
            <a:ext cx="239739" cy="31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929274" y="4325814"/>
            <a:ext cx="187243" cy="3482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5876776" y="4674049"/>
            <a:ext cx="239740" cy="31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6116517" y="4674050"/>
            <a:ext cx="428731" cy="1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545248" y="4248818"/>
            <a:ext cx="320237" cy="425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6545247" y="4674049"/>
            <a:ext cx="239740" cy="31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8389668" y="4325814"/>
            <a:ext cx="187243" cy="3482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>
            <a:off x="8337170" y="4674049"/>
            <a:ext cx="239740" cy="31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8576911" y="4674050"/>
            <a:ext cx="428731" cy="1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9005642" y="4248818"/>
            <a:ext cx="320237" cy="425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9005642" y="4674049"/>
            <a:ext cx="239740" cy="31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653251" y="4033577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2950902" y="4091324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649286" y="4010828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8109680" y="4010828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569255" y="4877040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4167100" y="4170071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5649286" y="4884040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8109680" y="4884040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1785452" y="4091324"/>
            <a:ext cx="300082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964901" y="4877040"/>
            <a:ext cx="300082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6786737" y="4010828"/>
            <a:ext cx="300082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9247131" y="3932081"/>
            <a:ext cx="300082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1683956" y="4747546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4062105" y="4884040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6681742" y="4877040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9142136" y="4884040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3689371" y="5741504"/>
            <a:ext cx="390234" cy="647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H="1">
            <a:off x="3579126" y="6388976"/>
            <a:ext cx="500478" cy="57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4079604" y="6388976"/>
            <a:ext cx="892462" cy="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V="1">
            <a:off x="4972066" y="5685506"/>
            <a:ext cx="624723" cy="7034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4972066" y="6388976"/>
            <a:ext cx="624723" cy="645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3372634" y="5367020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3293887" y="6796707"/>
            <a:ext cx="3129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5516291" y="5360020"/>
            <a:ext cx="300082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5516292" y="6875455"/>
            <a:ext cx="713969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4245846" y="6002242"/>
            <a:ext cx="633507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 i="1">
                <a:latin typeface="Arial" charset="0"/>
                <a:cs typeface="Arial" charset="0"/>
              </a:rPr>
              <a:t>0.75</a:t>
            </a:r>
          </a:p>
        </p:txBody>
      </p:sp>
    </p:spTree>
    <p:extLst>
      <p:ext uri="{BB962C8B-B14F-4D97-AF65-F5344CB8AC3E}">
        <p14:creationId xmlns:p14="http://schemas.microsoft.com/office/powerpoint/2010/main" val="123268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120432" y="1619597"/>
            <a:ext cx="3024336" cy="154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4407" tIns="51191" rIns="74407" bIns="3869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NZ" sz="2000" dirty="0">
                <a:solidFill>
                  <a:schemeClr val="tx1"/>
                </a:solidFill>
                <a:latin typeface="+mn-lt"/>
                <a:cs typeface="Arial" charset="0"/>
              </a:rPr>
              <a:t>Since the publication of </a:t>
            </a:r>
            <a:r>
              <a:rPr lang="en-NZ" sz="2000" i="1" dirty="0">
                <a:solidFill>
                  <a:schemeClr val="tx1"/>
                </a:solidFill>
                <a:latin typeface="+mn-lt"/>
                <a:cs typeface="Arial" charset="0"/>
              </a:rPr>
              <a:t>Origin of the Species </a:t>
            </a:r>
            <a:r>
              <a:rPr lang="en-NZ" sz="2000" dirty="0">
                <a:solidFill>
                  <a:schemeClr val="tx1"/>
                </a:solidFill>
                <a:latin typeface="+mn-lt"/>
                <a:cs typeface="Arial" charset="0"/>
              </a:rPr>
              <a:t>in 1859 people have been trying to infer the evolutionary </a:t>
            </a:r>
            <a:r>
              <a:rPr lang="en-NZ" sz="2000" b="1" i="1" dirty="0">
                <a:solidFill>
                  <a:schemeClr val="tx1"/>
                </a:solidFill>
                <a:latin typeface="+mn-lt"/>
                <a:cs typeface="Arial" charset="0"/>
              </a:rPr>
              <a:t>Tree of Life</a:t>
            </a:r>
            <a:r>
              <a:rPr lang="en-NZ" sz="2000" dirty="0">
                <a:solidFill>
                  <a:schemeClr val="tx1"/>
                </a:solidFill>
                <a:latin typeface="+mn-lt"/>
                <a:cs typeface="Arial" charset="0"/>
              </a:rPr>
              <a:t>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88528" y="1115541"/>
            <a:ext cx="4090961" cy="36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4407" tIns="38691" rIns="74407" bIns="3869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1000"/>
              </a:lnSpc>
            </a:pPr>
            <a:r>
              <a:rPr lang="en-AU" sz="2000" dirty="0">
                <a:latin typeface="+mn-lt"/>
                <a:cs typeface="Arial" charset="0"/>
              </a:rPr>
              <a:t>Ernst Haeckel’s Tree of Life (1866)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91" y="3542260"/>
            <a:ext cx="1732607" cy="267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8" name="Picture 2" descr="http://upload.wikimedia.org/wikipedia/commons/b/bc/Haeckel_arbol_b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50" y="1444708"/>
            <a:ext cx="3240718" cy="50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13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z="4409" dirty="0"/>
              <a:t>Example where the bootstrap is useful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508" y="1763924"/>
            <a:ext cx="7948158" cy="2598639"/>
          </a:xfrm>
        </p:spPr>
        <p:txBody>
          <a:bodyPr>
            <a:normAutofit/>
          </a:bodyPr>
          <a:lstStyle/>
          <a:p>
            <a:pPr eaLnBrk="1" hangingPunct="1"/>
            <a:r>
              <a:rPr lang="en-NZ" altLang="en-US" sz="2205" dirty="0"/>
              <a:t>Simulate data on the four taxon tree below (JC model)</a:t>
            </a:r>
          </a:p>
          <a:p>
            <a:pPr eaLnBrk="1" hangingPunct="1"/>
            <a:endParaRPr lang="en-NZ" altLang="en-US" sz="2205" dirty="0"/>
          </a:p>
          <a:p>
            <a:pPr eaLnBrk="1" hangingPunct="1"/>
            <a:r>
              <a:rPr lang="en-NZ" altLang="en-US" sz="2205" dirty="0"/>
              <a:t>Use sequence lengths of 100, 1000, and 10000</a:t>
            </a:r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531877" y="3700461"/>
          <a:ext cx="6271731" cy="2293064"/>
        </p:xfrm>
        <a:graphic>
          <a:graphicData uri="http://schemas.openxmlformats.org/drawingml/2006/table">
            <a:tbl>
              <a:tblPr/>
              <a:tblGrid>
                <a:gridCol w="190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796" marR="100796" marT="50413" marB="504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((a,b),(c,d))</a:t>
                      </a:r>
                    </a:p>
                  </a:txBody>
                  <a:tcPr marL="100796" marR="100796" marT="50413" marB="504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5.7%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((a,c),(b,d))</a:t>
                      </a:r>
                    </a:p>
                  </a:txBody>
                  <a:tcPr marL="100796" marR="100796" marT="50413" marB="504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42.8%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((a,d),(b,c))</a:t>
                      </a:r>
                    </a:p>
                  </a:txBody>
                  <a:tcPr marL="100796" marR="100796" marT="50413" marB="504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49.8%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223" name="Group 31"/>
          <p:cNvGrpSpPr>
            <a:grpSpLocks/>
          </p:cNvGrpSpPr>
          <p:nvPr/>
        </p:nvGrpSpPr>
        <p:grpSpPr bwMode="auto">
          <a:xfrm>
            <a:off x="228019" y="3859704"/>
            <a:ext cx="2586389" cy="2168156"/>
            <a:chOff x="130" y="2614"/>
            <a:chExt cx="1478" cy="1239"/>
          </a:xfrm>
        </p:grpSpPr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V="1">
              <a:off x="606" y="2750"/>
              <a:ext cx="317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>
              <a:off x="923" y="2750"/>
              <a:ext cx="52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 flipV="1">
              <a:off x="1202" y="2750"/>
              <a:ext cx="22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35"/>
            <p:cNvSpPr>
              <a:spLocks noChangeShapeType="1"/>
            </p:cNvSpPr>
            <p:nvPr/>
          </p:nvSpPr>
          <p:spPr bwMode="auto">
            <a:xfrm>
              <a:off x="1422" y="2750"/>
              <a:ext cx="91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36"/>
            <p:cNvSpPr>
              <a:spLocks noChangeShapeType="1"/>
            </p:cNvSpPr>
            <p:nvPr/>
          </p:nvSpPr>
          <p:spPr bwMode="auto">
            <a:xfrm flipV="1">
              <a:off x="923" y="2659"/>
              <a:ext cx="22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37"/>
            <p:cNvSpPr>
              <a:spLocks noChangeShapeType="1"/>
            </p:cNvSpPr>
            <p:nvPr/>
          </p:nvSpPr>
          <p:spPr bwMode="auto">
            <a:xfrm>
              <a:off x="1150" y="2659"/>
              <a:ext cx="272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288" y="2750"/>
              <a:ext cx="131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288" y="2659"/>
              <a:ext cx="131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470" y="2750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Text Box 41"/>
            <p:cNvSpPr txBox="1">
              <a:spLocks noChangeArrowheads="1"/>
            </p:cNvSpPr>
            <p:nvPr/>
          </p:nvSpPr>
          <p:spPr bwMode="auto">
            <a:xfrm>
              <a:off x="176" y="3081"/>
              <a:ext cx="24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0.2</a:t>
              </a:r>
            </a:p>
          </p:txBody>
        </p:sp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>
              <a:off x="606" y="26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Text Box 43"/>
            <p:cNvSpPr txBox="1">
              <a:spLocks noChangeArrowheads="1"/>
            </p:cNvSpPr>
            <p:nvPr/>
          </p:nvSpPr>
          <p:spPr bwMode="auto">
            <a:xfrm>
              <a:off x="130" y="2614"/>
              <a:ext cx="29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0.01</a:t>
              </a:r>
            </a:p>
          </p:txBody>
        </p:sp>
        <p:sp>
          <p:nvSpPr>
            <p:cNvPr id="8236" name="Text Box 44"/>
            <p:cNvSpPr txBox="1">
              <a:spLocks noChangeArrowheads="1"/>
            </p:cNvSpPr>
            <p:nvPr/>
          </p:nvSpPr>
          <p:spPr bwMode="auto">
            <a:xfrm>
              <a:off x="476" y="3653"/>
              <a:ext cx="17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8237" name="Text Box 45"/>
            <p:cNvSpPr txBox="1">
              <a:spLocks noChangeArrowheads="1"/>
            </p:cNvSpPr>
            <p:nvPr/>
          </p:nvSpPr>
          <p:spPr bwMode="auto">
            <a:xfrm>
              <a:off x="872" y="3653"/>
              <a:ext cx="17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8238" name="Text Box 46"/>
            <p:cNvSpPr txBox="1">
              <a:spLocks noChangeArrowheads="1"/>
            </p:cNvSpPr>
            <p:nvPr/>
          </p:nvSpPr>
          <p:spPr bwMode="auto">
            <a:xfrm>
              <a:off x="1111" y="3653"/>
              <a:ext cx="17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8239" name="Text Box 47"/>
            <p:cNvSpPr txBox="1">
              <a:spLocks noChangeArrowheads="1"/>
            </p:cNvSpPr>
            <p:nvPr/>
          </p:nvSpPr>
          <p:spPr bwMode="auto">
            <a:xfrm>
              <a:off x="1429" y="3653"/>
              <a:ext cx="17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>
                  <a:latin typeface="Arial" charset="0"/>
                  <a:cs typeface="Arial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141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NZ" altLang="en-US" sz="4409" dirty="0"/>
              <a:t>Example where the bootstrap is not so useful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507" y="2183906"/>
            <a:ext cx="9139858" cy="2231155"/>
          </a:xfrm>
        </p:spPr>
        <p:txBody>
          <a:bodyPr>
            <a:normAutofit/>
          </a:bodyPr>
          <a:lstStyle/>
          <a:p>
            <a:pPr eaLnBrk="1" hangingPunct="1"/>
            <a:r>
              <a:rPr lang="en-NZ" altLang="en-US" sz="2205" dirty="0"/>
              <a:t>Simulate data on the two four-taxon trees below (JC model) in the proportion 55%, 45% and concatenate the sequences</a:t>
            </a:r>
          </a:p>
          <a:p>
            <a:pPr eaLnBrk="1" hangingPunct="1"/>
            <a:endParaRPr lang="en-NZ" altLang="en-US" sz="2205" dirty="0"/>
          </a:p>
          <a:p>
            <a:pPr eaLnBrk="1" hangingPunct="1"/>
            <a:r>
              <a:rPr lang="en-NZ" altLang="en-US" sz="2205" dirty="0"/>
              <a:t>Use total sequence lengths of 100, 1000, and 10000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>
            <p:ph sz="half" idx="2"/>
          </p:nvPr>
        </p:nvGraphicFramePr>
        <p:xfrm>
          <a:off x="3531877" y="4415060"/>
          <a:ext cx="6271731" cy="2293064"/>
        </p:xfrm>
        <a:graphic>
          <a:graphicData uri="http://schemas.openxmlformats.org/drawingml/2006/table">
            <a:tbl>
              <a:tblPr/>
              <a:tblGrid>
                <a:gridCol w="190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796" marR="100796" marT="50413" marB="504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((a,b),(c,d))</a:t>
                      </a:r>
                    </a:p>
                  </a:txBody>
                  <a:tcPr marL="100796" marR="100796" marT="50413" marB="504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((a,c),(b,d))</a:t>
                      </a:r>
                    </a:p>
                  </a:txBody>
                  <a:tcPr marL="100796" marR="100796" marT="50413" marB="504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((a,d),(b,c))</a:t>
                      </a:r>
                    </a:p>
                  </a:txBody>
                  <a:tcPr marL="100796" marR="100796" marT="50413" marB="504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</a:t>
                      </a:r>
                    </a:p>
                  </a:txBody>
                  <a:tcPr marL="100796" marR="100796" marT="50413" marB="50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145773" y="4493806"/>
            <a:ext cx="2593389" cy="1018456"/>
            <a:chOff x="83" y="2886"/>
            <a:chExt cx="1482" cy="582"/>
          </a:xfrm>
        </p:grpSpPr>
        <p:sp>
          <p:nvSpPr>
            <p:cNvPr id="9267" name="Line 32"/>
            <p:cNvSpPr>
              <a:spLocks noChangeShapeType="1"/>
            </p:cNvSpPr>
            <p:nvPr/>
          </p:nvSpPr>
          <p:spPr bwMode="auto">
            <a:xfrm flipV="1">
              <a:off x="612" y="3022"/>
              <a:ext cx="136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33"/>
            <p:cNvSpPr>
              <a:spLocks noChangeShapeType="1"/>
            </p:cNvSpPr>
            <p:nvPr/>
          </p:nvSpPr>
          <p:spPr bwMode="auto">
            <a:xfrm>
              <a:off x="748" y="3022"/>
              <a:ext cx="91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34"/>
            <p:cNvSpPr>
              <a:spLocks noChangeShapeType="1"/>
            </p:cNvSpPr>
            <p:nvPr/>
          </p:nvSpPr>
          <p:spPr bwMode="auto">
            <a:xfrm flipV="1">
              <a:off x="975" y="3022"/>
              <a:ext cx="136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Line 35"/>
            <p:cNvSpPr>
              <a:spLocks noChangeShapeType="1"/>
            </p:cNvSpPr>
            <p:nvPr/>
          </p:nvSpPr>
          <p:spPr bwMode="auto">
            <a:xfrm>
              <a:off x="1111" y="3022"/>
              <a:ext cx="91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Line 36"/>
            <p:cNvSpPr>
              <a:spLocks noChangeShapeType="1"/>
            </p:cNvSpPr>
            <p:nvPr/>
          </p:nvSpPr>
          <p:spPr bwMode="auto">
            <a:xfrm flipV="1">
              <a:off x="748" y="2931"/>
              <a:ext cx="18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37"/>
            <p:cNvSpPr>
              <a:spLocks noChangeShapeType="1"/>
            </p:cNvSpPr>
            <p:nvPr/>
          </p:nvSpPr>
          <p:spPr bwMode="auto">
            <a:xfrm>
              <a:off x="930" y="2931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38"/>
            <p:cNvSpPr>
              <a:spLocks noChangeShapeType="1"/>
            </p:cNvSpPr>
            <p:nvPr/>
          </p:nvSpPr>
          <p:spPr bwMode="auto">
            <a:xfrm>
              <a:off x="340" y="3022"/>
              <a:ext cx="1225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39"/>
            <p:cNvSpPr>
              <a:spLocks noChangeShapeType="1"/>
            </p:cNvSpPr>
            <p:nvPr/>
          </p:nvSpPr>
          <p:spPr bwMode="auto">
            <a:xfrm>
              <a:off x="340" y="2931"/>
              <a:ext cx="1225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Line 40"/>
            <p:cNvSpPr>
              <a:spLocks noChangeShapeType="1"/>
            </p:cNvSpPr>
            <p:nvPr/>
          </p:nvSpPr>
          <p:spPr bwMode="auto">
            <a:xfrm>
              <a:off x="431" y="302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Line 41"/>
            <p:cNvSpPr>
              <a:spLocks noChangeShapeType="1"/>
            </p:cNvSpPr>
            <p:nvPr/>
          </p:nvSpPr>
          <p:spPr bwMode="auto">
            <a:xfrm>
              <a:off x="567" y="293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Text Box 42"/>
            <p:cNvSpPr txBox="1">
              <a:spLocks noChangeArrowheads="1"/>
            </p:cNvSpPr>
            <p:nvPr/>
          </p:nvSpPr>
          <p:spPr bwMode="auto">
            <a:xfrm>
              <a:off x="204" y="3080"/>
              <a:ext cx="24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0.1</a:t>
              </a:r>
            </a:p>
          </p:txBody>
        </p:sp>
        <p:sp>
          <p:nvSpPr>
            <p:cNvPr id="9278" name="Text Box 43"/>
            <p:cNvSpPr txBox="1">
              <a:spLocks noChangeArrowheads="1"/>
            </p:cNvSpPr>
            <p:nvPr/>
          </p:nvSpPr>
          <p:spPr bwMode="auto">
            <a:xfrm>
              <a:off x="83" y="2886"/>
              <a:ext cx="29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0.05</a:t>
              </a:r>
            </a:p>
          </p:txBody>
        </p:sp>
        <p:sp>
          <p:nvSpPr>
            <p:cNvPr id="9279" name="Text Box 44"/>
            <p:cNvSpPr txBox="1">
              <a:spLocks noChangeArrowheads="1"/>
            </p:cNvSpPr>
            <p:nvPr/>
          </p:nvSpPr>
          <p:spPr bwMode="auto">
            <a:xfrm>
              <a:off x="554" y="3307"/>
              <a:ext cx="16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9280" name="Text Box 45"/>
            <p:cNvSpPr txBox="1">
              <a:spLocks noChangeArrowheads="1"/>
            </p:cNvSpPr>
            <p:nvPr/>
          </p:nvSpPr>
          <p:spPr bwMode="auto">
            <a:xfrm>
              <a:off x="735" y="3307"/>
              <a:ext cx="16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9281" name="Text Box 46"/>
            <p:cNvSpPr txBox="1">
              <a:spLocks noChangeArrowheads="1"/>
            </p:cNvSpPr>
            <p:nvPr/>
          </p:nvSpPr>
          <p:spPr bwMode="auto">
            <a:xfrm>
              <a:off x="917" y="3307"/>
              <a:ext cx="15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9282" name="Text Box 47"/>
            <p:cNvSpPr txBox="1">
              <a:spLocks noChangeArrowheads="1"/>
            </p:cNvSpPr>
            <p:nvPr/>
          </p:nvSpPr>
          <p:spPr bwMode="auto">
            <a:xfrm>
              <a:off x="1123" y="3302"/>
              <a:ext cx="16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d</a:t>
              </a:r>
            </a:p>
          </p:txBody>
        </p:sp>
      </p:grpSp>
      <p:grpSp>
        <p:nvGrpSpPr>
          <p:cNvPr id="9248" name="Group 48"/>
          <p:cNvGrpSpPr>
            <a:grpSpLocks/>
          </p:cNvGrpSpPr>
          <p:nvPr/>
        </p:nvGrpSpPr>
        <p:grpSpPr bwMode="auto">
          <a:xfrm>
            <a:off x="198271" y="5676755"/>
            <a:ext cx="2593389" cy="1018456"/>
            <a:chOff x="83" y="2886"/>
            <a:chExt cx="1482" cy="582"/>
          </a:xfrm>
        </p:grpSpPr>
        <p:sp>
          <p:nvSpPr>
            <p:cNvPr id="9251" name="Line 49"/>
            <p:cNvSpPr>
              <a:spLocks noChangeShapeType="1"/>
            </p:cNvSpPr>
            <p:nvPr/>
          </p:nvSpPr>
          <p:spPr bwMode="auto">
            <a:xfrm flipV="1">
              <a:off x="612" y="3022"/>
              <a:ext cx="136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50"/>
            <p:cNvSpPr>
              <a:spLocks noChangeShapeType="1"/>
            </p:cNvSpPr>
            <p:nvPr/>
          </p:nvSpPr>
          <p:spPr bwMode="auto">
            <a:xfrm>
              <a:off x="748" y="3022"/>
              <a:ext cx="91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51"/>
            <p:cNvSpPr>
              <a:spLocks noChangeShapeType="1"/>
            </p:cNvSpPr>
            <p:nvPr/>
          </p:nvSpPr>
          <p:spPr bwMode="auto">
            <a:xfrm flipV="1">
              <a:off x="975" y="3022"/>
              <a:ext cx="136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52"/>
            <p:cNvSpPr>
              <a:spLocks noChangeShapeType="1"/>
            </p:cNvSpPr>
            <p:nvPr/>
          </p:nvSpPr>
          <p:spPr bwMode="auto">
            <a:xfrm>
              <a:off x="1111" y="3022"/>
              <a:ext cx="91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53"/>
            <p:cNvSpPr>
              <a:spLocks noChangeShapeType="1"/>
            </p:cNvSpPr>
            <p:nvPr/>
          </p:nvSpPr>
          <p:spPr bwMode="auto">
            <a:xfrm flipV="1">
              <a:off x="748" y="2931"/>
              <a:ext cx="18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54"/>
            <p:cNvSpPr>
              <a:spLocks noChangeShapeType="1"/>
            </p:cNvSpPr>
            <p:nvPr/>
          </p:nvSpPr>
          <p:spPr bwMode="auto">
            <a:xfrm>
              <a:off x="930" y="2931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55"/>
            <p:cNvSpPr>
              <a:spLocks noChangeShapeType="1"/>
            </p:cNvSpPr>
            <p:nvPr/>
          </p:nvSpPr>
          <p:spPr bwMode="auto">
            <a:xfrm>
              <a:off x="340" y="3022"/>
              <a:ext cx="1225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56"/>
            <p:cNvSpPr>
              <a:spLocks noChangeShapeType="1"/>
            </p:cNvSpPr>
            <p:nvPr/>
          </p:nvSpPr>
          <p:spPr bwMode="auto">
            <a:xfrm>
              <a:off x="340" y="2931"/>
              <a:ext cx="1225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57"/>
            <p:cNvSpPr>
              <a:spLocks noChangeShapeType="1"/>
            </p:cNvSpPr>
            <p:nvPr/>
          </p:nvSpPr>
          <p:spPr bwMode="auto">
            <a:xfrm>
              <a:off x="431" y="302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58"/>
            <p:cNvSpPr>
              <a:spLocks noChangeShapeType="1"/>
            </p:cNvSpPr>
            <p:nvPr/>
          </p:nvSpPr>
          <p:spPr bwMode="auto">
            <a:xfrm>
              <a:off x="567" y="293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204" y="3080"/>
              <a:ext cx="24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0.1</a:t>
              </a:r>
            </a:p>
          </p:txBody>
        </p:sp>
        <p:sp>
          <p:nvSpPr>
            <p:cNvPr id="9262" name="Text Box 60"/>
            <p:cNvSpPr txBox="1">
              <a:spLocks noChangeArrowheads="1"/>
            </p:cNvSpPr>
            <p:nvPr/>
          </p:nvSpPr>
          <p:spPr bwMode="auto">
            <a:xfrm>
              <a:off x="83" y="2886"/>
              <a:ext cx="29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0.05</a:t>
              </a:r>
            </a:p>
          </p:txBody>
        </p:sp>
        <p:sp>
          <p:nvSpPr>
            <p:cNvPr id="9263" name="Text Box 61"/>
            <p:cNvSpPr txBox="1">
              <a:spLocks noChangeArrowheads="1"/>
            </p:cNvSpPr>
            <p:nvPr/>
          </p:nvSpPr>
          <p:spPr bwMode="auto">
            <a:xfrm>
              <a:off x="554" y="3307"/>
              <a:ext cx="16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9264" name="Text Box 62"/>
            <p:cNvSpPr txBox="1">
              <a:spLocks noChangeArrowheads="1"/>
            </p:cNvSpPr>
            <p:nvPr/>
          </p:nvSpPr>
          <p:spPr bwMode="auto">
            <a:xfrm>
              <a:off x="735" y="3307"/>
              <a:ext cx="15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9265" name="Text Box 63"/>
            <p:cNvSpPr txBox="1">
              <a:spLocks noChangeArrowheads="1"/>
            </p:cNvSpPr>
            <p:nvPr/>
          </p:nvSpPr>
          <p:spPr bwMode="auto">
            <a:xfrm>
              <a:off x="917" y="3307"/>
              <a:ext cx="16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9266" name="Text Box 64"/>
            <p:cNvSpPr txBox="1">
              <a:spLocks noChangeArrowheads="1"/>
            </p:cNvSpPr>
            <p:nvPr/>
          </p:nvSpPr>
          <p:spPr bwMode="auto">
            <a:xfrm>
              <a:off x="1123" y="3302"/>
              <a:ext cx="16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NZ" altLang="en-US" sz="1323">
                  <a:latin typeface="Arial" charset="0"/>
                  <a:cs typeface="Arial" charset="0"/>
                </a:rPr>
                <a:t>d</a:t>
              </a:r>
            </a:p>
          </p:txBody>
        </p:sp>
      </p:grpSp>
      <p:sp>
        <p:nvSpPr>
          <p:cNvPr id="9249" name="Text Box 65"/>
          <p:cNvSpPr txBox="1">
            <a:spLocks noChangeArrowheads="1"/>
          </p:cNvSpPr>
          <p:nvPr/>
        </p:nvSpPr>
        <p:spPr bwMode="auto">
          <a:xfrm>
            <a:off x="2716412" y="4833292"/>
            <a:ext cx="646331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55%</a:t>
            </a:r>
          </a:p>
        </p:txBody>
      </p:sp>
      <p:sp>
        <p:nvSpPr>
          <p:cNvPr id="9250" name="Text Box 66"/>
          <p:cNvSpPr txBox="1">
            <a:spLocks noChangeArrowheads="1"/>
          </p:cNvSpPr>
          <p:nvPr/>
        </p:nvSpPr>
        <p:spPr bwMode="auto">
          <a:xfrm>
            <a:off x="2716412" y="6023241"/>
            <a:ext cx="646331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NZ" altLang="en-US">
                <a:latin typeface="Arial" charset="0"/>
                <a:cs typeface="Arial" charset="0"/>
              </a:rPr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70460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95504" y="446231"/>
            <a:ext cx="9127961" cy="72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NZ" altLang="en-US" sz="4409" dirty="0">
                <a:latin typeface="+mj-lt"/>
              </a:rPr>
              <a:t>Mistaking precision for accuracy</a:t>
            </a:r>
          </a:p>
        </p:txBody>
      </p:sp>
      <p:pic>
        <p:nvPicPr>
          <p:cNvPr id="10243" name="Picture 3" descr="mbev-21-07-04-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41" y="2624109"/>
            <a:ext cx="8492384" cy="352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54747" y="1512908"/>
            <a:ext cx="8413638" cy="72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NZ" altLang="en-US" sz="2205" dirty="0">
                <a:latin typeface="+mj-lt"/>
              </a:rPr>
              <a:t>106 nuclear genes: Different methods provide conflicting Yeast topologies, each with 100% bootstrap support  </a:t>
            </a:r>
            <a:endParaRPr lang="en-NZ" altLang="en-US" sz="2646" dirty="0">
              <a:latin typeface="+mj-lt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67208" y="6672560"/>
            <a:ext cx="8968365" cy="40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NZ" altLang="en-US" sz="2205" dirty="0">
                <a:latin typeface="+mn-lt"/>
              </a:rPr>
              <a:t>The results show the importance of systematic error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92737" y="6038214"/>
            <a:ext cx="4126323" cy="40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NZ" altLang="en-US" sz="2205">
                <a:latin typeface="Times" pitchFamily="18" charset="0"/>
              </a:rPr>
              <a:t>Phillips </a:t>
            </a:r>
            <a:r>
              <a:rPr lang="en-NZ" altLang="en-US" sz="2205" i="1">
                <a:latin typeface="Times" pitchFamily="18" charset="0"/>
              </a:rPr>
              <a:t>et al</a:t>
            </a:r>
            <a:r>
              <a:rPr lang="en-NZ" altLang="en-US" sz="2205">
                <a:latin typeface="Times" pitchFamily="18" charset="0"/>
              </a:rPr>
              <a:t>. (</a:t>
            </a:r>
            <a:r>
              <a:rPr lang="en-NZ" altLang="en-US" sz="2205" i="1">
                <a:latin typeface="Times" pitchFamily="18" charset="0"/>
              </a:rPr>
              <a:t>MBE</a:t>
            </a:r>
            <a:r>
              <a:rPr lang="en-NZ" altLang="en-US" sz="2205">
                <a:latin typeface="Times" pitchFamily="18" charset="0"/>
              </a:rPr>
              <a:t>, 2004)</a:t>
            </a:r>
          </a:p>
        </p:txBody>
      </p:sp>
    </p:spTree>
    <p:extLst>
      <p:ext uri="{BB962C8B-B14F-4D97-AF65-F5344CB8AC3E}">
        <p14:creationId xmlns:p14="http://schemas.microsoft.com/office/powerpoint/2010/main" val="1097861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9" dirty="0" err="1"/>
              <a:t>Phylogenomics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205" dirty="0"/>
              <a:t>With increasing quantities of sequence data it is common to get very well resolved trees, i.e. bootstrap values (or posterior probabilities) close to 100% (or 1)</a:t>
            </a:r>
          </a:p>
          <a:p>
            <a:endParaRPr lang="en-AU" sz="2205" dirty="0"/>
          </a:p>
          <a:p>
            <a:r>
              <a:rPr lang="en-AU" sz="2205" dirty="0"/>
              <a:t>HOWEVER, slight changes to the model or inference method used can mean you get 100% support for different trees?!</a:t>
            </a:r>
          </a:p>
          <a:p>
            <a:endParaRPr lang="en-AU" sz="2205" dirty="0"/>
          </a:p>
          <a:p>
            <a:r>
              <a:rPr lang="en-AU" sz="2205" dirty="0"/>
              <a:t>This suggests that it is very important to know how well our models fit our data.</a:t>
            </a:r>
            <a:endParaRPr lang="en-US" sz="2205" dirty="0"/>
          </a:p>
        </p:txBody>
      </p:sp>
    </p:spTree>
    <p:extLst>
      <p:ext uri="{BB962C8B-B14F-4D97-AF65-F5344CB8AC3E}">
        <p14:creationId xmlns:p14="http://schemas.microsoft.com/office/powerpoint/2010/main" val="352239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9" dirty="0"/>
              <a:t>Testing model fit</a:t>
            </a:r>
            <a:endParaRPr lang="en-US" sz="440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205" dirty="0"/>
              <a:t>In phylogenetic studies we often ask questions of the form “Is model A better than model B?” (relative goodness-of-fit tests, based on likelihood ratio tests or information criteria such as the AIC or BIC)</a:t>
            </a:r>
          </a:p>
          <a:p>
            <a:endParaRPr lang="en-AU" sz="2205" dirty="0"/>
          </a:p>
          <a:p>
            <a:r>
              <a:rPr lang="en-AU" sz="2205" dirty="0"/>
              <a:t>We less frequently ask questions of the form “Is model C a good fit to the data?” (absolute goodness-of-fit tests)</a:t>
            </a:r>
          </a:p>
          <a:p>
            <a:endParaRPr lang="en-AU" sz="2205" dirty="0"/>
          </a:p>
          <a:p>
            <a:r>
              <a:rPr lang="en-AU" sz="2205" dirty="0"/>
              <a:t>The last question is clearly important as if our models fit poorly our results may be subject to systematic errors</a:t>
            </a:r>
          </a:p>
          <a:p>
            <a:endParaRPr lang="en-AU" sz="2205" dirty="0"/>
          </a:p>
          <a:p>
            <a:r>
              <a:rPr lang="en-AU" sz="2205" dirty="0"/>
              <a:t>So why is the last question less popular?</a:t>
            </a:r>
            <a:endParaRPr lang="en-US" sz="2205" dirty="0"/>
          </a:p>
        </p:txBody>
      </p:sp>
    </p:spTree>
    <p:extLst>
      <p:ext uri="{BB962C8B-B14F-4D97-AF65-F5344CB8AC3E}">
        <p14:creationId xmlns:p14="http://schemas.microsoft.com/office/powerpoint/2010/main" val="435007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9" dirty="0"/>
              <a:t>Absolute GOF tests</a:t>
            </a:r>
            <a:endParaRPr lang="en-US" sz="440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205" dirty="0"/>
              <a:t>Absolute tests of goodness-of-fit are fiddlier to implement than relative tests. They typically require doing many parametric simulations under the best model and then summarizing each simulated dataset by a single test statistic. </a:t>
            </a:r>
          </a:p>
          <a:p>
            <a:endParaRPr lang="en-AU" sz="2205" dirty="0"/>
          </a:p>
          <a:p>
            <a:r>
              <a:rPr lang="en-AU" sz="2205" dirty="0"/>
              <a:t>With very large datasets you almost always will be able to reject your model (</a:t>
            </a:r>
            <a:r>
              <a:rPr lang="en-AU" sz="2205" dirty="0" err="1"/>
              <a:t>Dushoff</a:t>
            </a:r>
            <a:r>
              <a:rPr lang="en-AU" sz="2205" dirty="0"/>
              <a:t> – your null is always wrong).</a:t>
            </a:r>
          </a:p>
          <a:p>
            <a:endParaRPr lang="en-AU" sz="2205" dirty="0"/>
          </a:p>
          <a:p>
            <a:r>
              <a:rPr lang="en-AU" sz="2205" dirty="0"/>
              <a:t>If the best model fails an absolute GOF test, it’s not clear what you should do next…</a:t>
            </a:r>
          </a:p>
          <a:p>
            <a:endParaRPr lang="en-AU" sz="2205" dirty="0"/>
          </a:p>
          <a:p>
            <a:r>
              <a:rPr lang="en-AU" sz="2205" dirty="0"/>
              <a:t>A simple test statistic doesn’t tell you anything about how your model is wrong.</a:t>
            </a:r>
            <a:br>
              <a:rPr lang="en-AU" sz="2205" dirty="0"/>
            </a:br>
            <a:endParaRPr lang="en-US" sz="2205" dirty="0"/>
          </a:p>
        </p:txBody>
      </p:sp>
    </p:spTree>
    <p:extLst>
      <p:ext uri="{BB962C8B-B14F-4D97-AF65-F5344CB8AC3E}">
        <p14:creationId xmlns:p14="http://schemas.microsoft.com/office/powerpoint/2010/main" val="3983174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3B166C46-5B5C-4BF8-AAF9-CA902334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-1"/>
            <a:ext cx="10079567" cy="7559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290F495-03E8-4800-B0DD-987AF2D7C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z="4409">
                <a:solidFill>
                  <a:schemeClr val="bg1"/>
                </a:solidFill>
                <a:latin typeface="Comic Sans MS" panose="030F0702030302020204" pitchFamily="66" charset="0"/>
              </a:rPr>
              <a:t>Case study: The Amborella Wars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5CA5A614-4678-47EB-BC20-3F9FC3E37A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14" y="4574303"/>
            <a:ext cx="9563339" cy="1933667"/>
          </a:xfrm>
          <a:noFill/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0B61CC10-04FD-454A-A41E-25DB9BAD64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017" y="1716677"/>
            <a:ext cx="9526590" cy="1830421"/>
          </a:xfrm>
          <a:noFill/>
        </p:spPr>
      </p:pic>
    </p:spTree>
    <p:extLst>
      <p:ext uri="{BB962C8B-B14F-4D97-AF65-F5344CB8AC3E}">
        <p14:creationId xmlns:p14="http://schemas.microsoft.com/office/powerpoint/2010/main" val="1815935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DE8AE08-C8DD-40C9-8139-B6B7A0CF1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-1"/>
            <a:ext cx="10079567" cy="755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0429BE8B-1D60-4F3C-8402-BD58DC94F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-1"/>
            <a:ext cx="72586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7853B50C-091E-41F0-BE96-0C182F9237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78303" y="2668635"/>
            <a:ext cx="4366062" cy="3972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/>
              <a:t>Angiosperms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449702D-6BDF-470E-BC2B-12E209FFD41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43213" y="4177071"/>
            <a:ext cx="1349193" cy="554726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/>
              <a:t>Grasses</a:t>
            </a:r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1E28B0BB-6207-4D0B-9C83-E68DBBEE0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48747" y="3303857"/>
            <a:ext cx="1349193" cy="31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64939BC7-7F08-42C3-9A80-3B47D5351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191" y="2985371"/>
            <a:ext cx="2082686" cy="60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/>
              <a:t>A New Caladonian</a:t>
            </a:r>
          </a:p>
          <a:p>
            <a:pPr eaLnBrk="1" hangingPunct="1"/>
            <a:r>
              <a:rPr lang="en-NZ" altLang="en-US"/>
              <a:t>shrub</a:t>
            </a:r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74ADF515-931E-405E-BD5A-A8CC4EC61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6706" y="7192190"/>
            <a:ext cx="2301151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id="{9C133823-E69C-4D3E-BAB0-9A6D429E8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867" y="3144615"/>
            <a:ext cx="397233" cy="39723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59109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411A4CE-D12B-4FA3-BE29-5CF78276F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-1"/>
            <a:ext cx="10079567" cy="7559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0786B7B3-F2FA-4910-94AF-BC7F66109BD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93" y="367484"/>
            <a:ext cx="8016406" cy="2302901"/>
          </a:xfrm>
          <a:noFill/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F53E193-AD61-4CF4-BAD6-B81E246D389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240" y="5526262"/>
            <a:ext cx="8016405" cy="1443688"/>
          </a:xfrm>
          <a:noFill/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14CC3A84-7548-4DFF-AA6A-D77C882F1E6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3939" y="3144615"/>
            <a:ext cx="5792251" cy="2204905"/>
          </a:xfrm>
          <a:noFill/>
        </p:spPr>
      </p:pic>
    </p:spTree>
    <p:extLst>
      <p:ext uri="{BB962C8B-B14F-4D97-AF65-F5344CB8AC3E}">
        <p14:creationId xmlns:p14="http://schemas.microsoft.com/office/powerpoint/2010/main" val="3751529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052E213-D906-4D42-B783-AEF36752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-1"/>
            <a:ext cx="10079567" cy="7559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FCB9661D-546F-420B-AA9D-AF1E95F97FA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75" y="367484"/>
            <a:ext cx="9843326" cy="2313401"/>
          </a:xfrm>
          <a:noFill/>
        </p:spPr>
      </p:pic>
      <p:sp>
        <p:nvSpPr>
          <p:cNvPr id="8196" name="Line 4">
            <a:extLst>
              <a:ext uri="{FF2B5EF4-FFF2-40B4-BE49-F238E27FC236}">
                <a16:creationId xmlns:a16="http://schemas.microsoft.com/office/drawing/2014/main" id="{38D4A982-1E20-4DE3-8956-7315AD13D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772" y="2271402"/>
            <a:ext cx="265813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A040C01C-D3E9-44DD-89D1-EF97BDBCA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7152" y="2271402"/>
            <a:ext cx="365034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8A97569E-8887-4BB3-A4C6-CCA4B4A94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3971" y="2271402"/>
            <a:ext cx="1349191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45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dirty="0"/>
              <a:t>Why </a:t>
            </a:r>
            <a:r>
              <a:rPr lang="en-NZ" altLang="en-US" b="1" dirty="0"/>
              <a:t>molecular</a:t>
            </a:r>
            <a:r>
              <a:rPr lang="en-NZ" altLang="en-US" dirty="0"/>
              <a:t> </a:t>
            </a:r>
            <a:r>
              <a:rPr lang="en-NZ" altLang="en-US" dirty="0" err="1"/>
              <a:t>phylogenetics</a:t>
            </a:r>
            <a:r>
              <a:rPr lang="en-NZ" altLang="en-US" dirty="0"/>
              <a:t>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215" y="1907629"/>
            <a:ext cx="4990199" cy="44891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000" dirty="0"/>
              <a:t>It is difficult to compare the ankle bones of whales to those of other artiodactyls.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altLang="en-US" sz="2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000" dirty="0"/>
              <a:t>Most DNA evolves independently of adaptations affecting morphology.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altLang="en-US" sz="2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000" dirty="0"/>
              <a:t>It is fairly easy to find genes that are present in all species of interest, e.g., a 12S RNA molecule in mitochondria is functional over all mammals.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altLang="en-US" sz="2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000" dirty="0"/>
              <a:t>Useful mathematical models of sequence evolution have been developed that underpin attempts to infer evolutionary trees.</a:t>
            </a:r>
          </a:p>
          <a:p>
            <a:pPr eaLnBrk="1" hangingPunct="1">
              <a:lnSpc>
                <a:spcPct val="90000"/>
              </a:lnSpc>
            </a:pPr>
            <a:endParaRPr lang="en-NZ" altLang="en-US" sz="2000" dirty="0"/>
          </a:p>
          <a:p>
            <a:pPr eaLnBrk="1" hangingPunct="1">
              <a:lnSpc>
                <a:spcPct val="90000"/>
              </a:lnSpc>
            </a:pPr>
            <a:endParaRPr lang="en-NZ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1026" name="Picture 2" descr="Image result for whale ankles">
            <a:extLst>
              <a:ext uri="{FF2B5EF4-FFF2-40B4-BE49-F238E27FC236}">
                <a16:creationId xmlns:a16="http://schemas.microsoft.com/office/drawing/2014/main" id="{92B46A7D-0A74-4099-8DB2-896926DF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24" y="2655341"/>
            <a:ext cx="4554956" cy="35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84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2365942-4FD2-4FC9-A495-C1D2C5FC1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z="4409" dirty="0">
                <a:solidFill>
                  <a:schemeClr val="tx1"/>
                </a:solidFill>
                <a:latin typeface="+mn-lt"/>
              </a:rPr>
              <a:t>NJ bootstraps with ML distances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182D977D-C003-4AD1-A3A3-6B6E924AB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292" y="2271402"/>
            <a:ext cx="2113399" cy="1638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dirty="0"/>
              <a:t>	Grasses basal</a:t>
            </a:r>
          </a:p>
          <a:p>
            <a:pPr eaLnBrk="1" hangingPunct="1"/>
            <a:r>
              <a:rPr lang="en-NZ" altLang="en-US" dirty="0"/>
              <a:t>JC		100%</a:t>
            </a:r>
          </a:p>
          <a:p>
            <a:pPr eaLnBrk="1" hangingPunct="1"/>
            <a:r>
              <a:rPr lang="en-NZ" altLang="en-US" dirty="0"/>
              <a:t>K2P		100%</a:t>
            </a:r>
          </a:p>
          <a:p>
            <a:pPr eaLnBrk="1" hangingPunct="1"/>
            <a:r>
              <a:rPr lang="en-NZ" altLang="en-US" dirty="0"/>
              <a:t>HKY	100%</a:t>
            </a:r>
          </a:p>
          <a:p>
            <a:pPr eaLnBrk="1" hangingPunct="1"/>
            <a:r>
              <a:rPr lang="en-NZ" altLang="en-US" dirty="0"/>
              <a:t>K3P		100%</a:t>
            </a:r>
          </a:p>
          <a:p>
            <a:pPr eaLnBrk="1" hangingPunct="1"/>
            <a:r>
              <a:rPr lang="en-NZ" altLang="en-US" dirty="0"/>
              <a:t>GTR	100%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03D81D78-7967-4FB4-9FE1-D043973D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556" y="4731797"/>
            <a:ext cx="2920030" cy="1638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dirty="0"/>
              <a:t>		</a:t>
            </a:r>
            <a:r>
              <a:rPr lang="en-NZ" altLang="en-US" dirty="0" err="1"/>
              <a:t>Amb</a:t>
            </a:r>
            <a:r>
              <a:rPr lang="en-NZ" altLang="en-US" dirty="0"/>
              <a:t> + </a:t>
            </a:r>
            <a:r>
              <a:rPr lang="en-NZ" altLang="en-US" dirty="0" err="1"/>
              <a:t>Nym</a:t>
            </a:r>
            <a:r>
              <a:rPr lang="en-NZ" altLang="en-US" dirty="0"/>
              <a:t> basal</a:t>
            </a:r>
          </a:p>
          <a:p>
            <a:pPr eaLnBrk="1" hangingPunct="1"/>
            <a:r>
              <a:rPr lang="en-NZ" altLang="en-US" dirty="0"/>
              <a:t>JC + G		100%</a:t>
            </a:r>
          </a:p>
          <a:p>
            <a:pPr eaLnBrk="1" hangingPunct="1"/>
            <a:r>
              <a:rPr lang="en-NZ" altLang="en-US" dirty="0"/>
              <a:t>K2P + G		100%</a:t>
            </a:r>
          </a:p>
          <a:p>
            <a:pPr eaLnBrk="1" hangingPunct="1"/>
            <a:r>
              <a:rPr lang="en-NZ" altLang="en-US" dirty="0"/>
              <a:t>HKY + G	100%</a:t>
            </a:r>
          </a:p>
          <a:p>
            <a:pPr eaLnBrk="1" hangingPunct="1"/>
            <a:r>
              <a:rPr lang="en-NZ" altLang="en-US" dirty="0"/>
              <a:t>K3P + G		100%</a:t>
            </a:r>
          </a:p>
          <a:p>
            <a:pPr eaLnBrk="1" hangingPunct="1"/>
            <a:r>
              <a:rPr lang="en-NZ" altLang="en-US" dirty="0"/>
              <a:t>GTR + G	100%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13E5CB09-6D08-474C-A25F-33F62AAF8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713" y="2861127"/>
            <a:ext cx="184731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AEED8DF3-50A0-49A0-B09C-BE813489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714" y="2883876"/>
            <a:ext cx="3583032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/>
              <a:t>Models without rates across sites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6CBAFC9B-DE17-46A7-B40F-8C49C30F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959" y="5526263"/>
            <a:ext cx="3262432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/>
              <a:t>Models with rates across sites</a:t>
            </a:r>
          </a:p>
        </p:txBody>
      </p:sp>
    </p:spTree>
    <p:extLst>
      <p:ext uri="{BB962C8B-B14F-4D97-AF65-F5344CB8AC3E}">
        <p14:creationId xmlns:p14="http://schemas.microsoft.com/office/powerpoint/2010/main" val="1618214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9993C26-8A09-4AC4-93AF-204001CEF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" y="-1"/>
            <a:ext cx="10079567" cy="755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3681501D-B7B7-40D0-95C5-5AC498461A89}"/>
              </a:ext>
            </a:extLst>
          </p:cNvPr>
          <p:cNvGrpSpPr>
            <a:grpSpLocks/>
          </p:cNvGrpSpPr>
          <p:nvPr/>
        </p:nvGrpSpPr>
        <p:grpSpPr bwMode="auto">
          <a:xfrm>
            <a:off x="9279" y="1240697"/>
            <a:ext cx="9510842" cy="4357313"/>
            <a:chOff x="167" y="210"/>
            <a:chExt cx="5435" cy="2490"/>
          </a:xfrm>
        </p:grpSpPr>
        <p:sp>
          <p:nvSpPr>
            <p:cNvPr id="10244" name="Rectangle 4">
              <a:extLst>
                <a:ext uri="{FF2B5EF4-FFF2-40B4-BE49-F238E27FC236}">
                  <a16:creationId xmlns:a16="http://schemas.microsoft.com/office/drawing/2014/main" id="{8F89989C-61A5-4709-9C8D-42C9EE3C6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799"/>
              <a:ext cx="4989" cy="142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245" name="Line 5">
              <a:extLst>
                <a:ext uri="{FF2B5EF4-FFF2-40B4-BE49-F238E27FC236}">
                  <a16:creationId xmlns:a16="http://schemas.microsoft.com/office/drawing/2014/main" id="{FF994812-F4B5-40FA-A356-2621BAE07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955"/>
              <a:ext cx="49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46" name="Line 6">
              <a:extLst>
                <a:ext uri="{FF2B5EF4-FFF2-40B4-BE49-F238E27FC236}">
                  <a16:creationId xmlns:a16="http://schemas.microsoft.com/office/drawing/2014/main" id="{B2BF53E6-802E-4C3E-9650-40B3CA09E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682"/>
              <a:ext cx="498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47" name="Line 7">
              <a:extLst>
                <a:ext uri="{FF2B5EF4-FFF2-40B4-BE49-F238E27FC236}">
                  <a16:creationId xmlns:a16="http://schemas.microsoft.com/office/drawing/2014/main" id="{BB3956B3-86A2-4A10-AD13-230BDA4E4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409"/>
              <a:ext cx="49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48" name="Line 8">
              <a:extLst>
                <a:ext uri="{FF2B5EF4-FFF2-40B4-BE49-F238E27FC236}">
                  <a16:creationId xmlns:a16="http://schemas.microsoft.com/office/drawing/2014/main" id="{55F22480-13C0-4069-B4B0-31D867EC5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125"/>
              <a:ext cx="49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49" name="Line 9">
              <a:extLst>
                <a:ext uri="{FF2B5EF4-FFF2-40B4-BE49-F238E27FC236}">
                  <a16:creationId xmlns:a16="http://schemas.microsoft.com/office/drawing/2014/main" id="{F45460C7-52B5-4CDF-AD96-54B75E580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852"/>
              <a:ext cx="498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50" name="Line 10">
              <a:extLst>
                <a:ext uri="{FF2B5EF4-FFF2-40B4-BE49-F238E27FC236}">
                  <a16:creationId xmlns:a16="http://schemas.microsoft.com/office/drawing/2014/main" id="{4864FDA8-25C2-45C8-8DB4-20ADCCE07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845"/>
              <a:ext cx="1" cy="13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51" name="Line 11">
              <a:extLst>
                <a:ext uri="{FF2B5EF4-FFF2-40B4-BE49-F238E27FC236}">
                  <a16:creationId xmlns:a16="http://schemas.microsoft.com/office/drawing/2014/main" id="{63042EC1-4000-43BE-AE64-50C166BEA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" y="2228"/>
              <a:ext cx="3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52" name="Line 12">
              <a:extLst>
                <a:ext uri="{FF2B5EF4-FFF2-40B4-BE49-F238E27FC236}">
                  <a16:creationId xmlns:a16="http://schemas.microsoft.com/office/drawing/2014/main" id="{8A926190-BE8C-477C-8B3E-E418DC828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" y="1955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53" name="Line 13">
              <a:extLst>
                <a:ext uri="{FF2B5EF4-FFF2-40B4-BE49-F238E27FC236}">
                  <a16:creationId xmlns:a16="http://schemas.microsoft.com/office/drawing/2014/main" id="{A05A45ED-D2EB-4567-991F-5EAFD9D29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" y="1682"/>
              <a:ext cx="3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54" name="Line 14">
              <a:extLst>
                <a:ext uri="{FF2B5EF4-FFF2-40B4-BE49-F238E27FC236}">
                  <a16:creationId xmlns:a16="http://schemas.microsoft.com/office/drawing/2014/main" id="{88C5E469-6372-44AB-927F-505E60C6D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" y="140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55" name="Line 15">
              <a:extLst>
                <a:ext uri="{FF2B5EF4-FFF2-40B4-BE49-F238E27FC236}">
                  <a16:creationId xmlns:a16="http://schemas.microsoft.com/office/drawing/2014/main" id="{66C3D2B9-324A-4379-92A6-9188BF89D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" y="1125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56" name="Line 16">
              <a:extLst>
                <a:ext uri="{FF2B5EF4-FFF2-40B4-BE49-F238E27FC236}">
                  <a16:creationId xmlns:a16="http://schemas.microsoft.com/office/drawing/2014/main" id="{E9A71AF9-55DE-4A99-8893-192ACC5EB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" y="852"/>
              <a:ext cx="3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57" name="Line 17">
              <a:extLst>
                <a:ext uri="{FF2B5EF4-FFF2-40B4-BE49-F238E27FC236}">
                  <a16:creationId xmlns:a16="http://schemas.microsoft.com/office/drawing/2014/main" id="{3072C29B-7D65-4F79-BD4C-4A22AE191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2228"/>
              <a:ext cx="498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58" name="Line 18">
              <a:extLst>
                <a:ext uri="{FF2B5EF4-FFF2-40B4-BE49-F238E27FC236}">
                  <a16:creationId xmlns:a16="http://schemas.microsoft.com/office/drawing/2014/main" id="{BB6F826D-6D9A-4807-9BDD-6AF6C52F4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59" name="Line 19">
              <a:extLst>
                <a:ext uri="{FF2B5EF4-FFF2-40B4-BE49-F238E27FC236}">
                  <a16:creationId xmlns:a16="http://schemas.microsoft.com/office/drawing/2014/main" id="{3F61AB2F-CE65-45BF-8CB3-02877CF13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60" name="Line 20">
              <a:extLst>
                <a:ext uri="{FF2B5EF4-FFF2-40B4-BE49-F238E27FC236}">
                  <a16:creationId xmlns:a16="http://schemas.microsoft.com/office/drawing/2014/main" id="{E71892DF-B971-4772-B80C-7DE4DCA6F0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7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61" name="Line 21">
              <a:extLst>
                <a:ext uri="{FF2B5EF4-FFF2-40B4-BE49-F238E27FC236}">
                  <a16:creationId xmlns:a16="http://schemas.microsoft.com/office/drawing/2014/main" id="{205AC956-9F4D-4664-B7C5-7FA52F5BD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62" name="Line 22">
              <a:extLst>
                <a:ext uri="{FF2B5EF4-FFF2-40B4-BE49-F238E27FC236}">
                  <a16:creationId xmlns:a16="http://schemas.microsoft.com/office/drawing/2014/main" id="{A9490782-874F-4146-857D-2A3F557B3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3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63" name="Line 23">
              <a:extLst>
                <a:ext uri="{FF2B5EF4-FFF2-40B4-BE49-F238E27FC236}">
                  <a16:creationId xmlns:a16="http://schemas.microsoft.com/office/drawing/2014/main" id="{818E99FB-817C-45E6-99E4-614502423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5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64" name="Line 24">
              <a:extLst>
                <a:ext uri="{FF2B5EF4-FFF2-40B4-BE49-F238E27FC236}">
                  <a16:creationId xmlns:a16="http://schemas.microsoft.com/office/drawing/2014/main" id="{E463489A-84FE-4F4D-8324-08321CB9C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9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65" name="Line 25">
              <a:extLst>
                <a:ext uri="{FF2B5EF4-FFF2-40B4-BE49-F238E27FC236}">
                  <a16:creationId xmlns:a16="http://schemas.microsoft.com/office/drawing/2014/main" id="{DD1C3A19-B0FE-4DED-BE81-A2A0B74A7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1" y="2228"/>
              <a:ext cx="2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66" name="Line 26">
              <a:extLst>
                <a:ext uri="{FF2B5EF4-FFF2-40B4-BE49-F238E27FC236}">
                  <a16:creationId xmlns:a16="http://schemas.microsoft.com/office/drawing/2014/main" id="{DBDFD78F-B59E-4079-92CF-1A09B6EDBF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4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67" name="Line 27">
              <a:extLst>
                <a:ext uri="{FF2B5EF4-FFF2-40B4-BE49-F238E27FC236}">
                  <a16:creationId xmlns:a16="http://schemas.microsoft.com/office/drawing/2014/main" id="{6BF038B7-506A-4D2D-AEBC-67AD3F3B5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7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68" name="Line 28">
              <a:extLst>
                <a:ext uri="{FF2B5EF4-FFF2-40B4-BE49-F238E27FC236}">
                  <a16:creationId xmlns:a16="http://schemas.microsoft.com/office/drawing/2014/main" id="{A1CA7BB8-0C4D-494F-A0FF-AF6A6A1C49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0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69" name="Line 29">
              <a:extLst>
                <a:ext uri="{FF2B5EF4-FFF2-40B4-BE49-F238E27FC236}">
                  <a16:creationId xmlns:a16="http://schemas.microsoft.com/office/drawing/2014/main" id="{2A232F21-9B4E-4B0B-9ABF-7E745AFE0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2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70" name="Line 30">
              <a:extLst>
                <a:ext uri="{FF2B5EF4-FFF2-40B4-BE49-F238E27FC236}">
                  <a16:creationId xmlns:a16="http://schemas.microsoft.com/office/drawing/2014/main" id="{F0403D36-51DA-4A5A-A70D-4992B3E5C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6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71" name="Line 31">
              <a:extLst>
                <a:ext uri="{FF2B5EF4-FFF2-40B4-BE49-F238E27FC236}">
                  <a16:creationId xmlns:a16="http://schemas.microsoft.com/office/drawing/2014/main" id="{790ACADB-C710-4068-9644-27EF0D1E0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9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72" name="Line 32">
              <a:extLst>
                <a:ext uri="{FF2B5EF4-FFF2-40B4-BE49-F238E27FC236}">
                  <a16:creationId xmlns:a16="http://schemas.microsoft.com/office/drawing/2014/main" id="{08CBA1AB-19C3-491B-874B-6FC9404AE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1" y="2228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73" name="Freeform 33">
              <a:extLst>
                <a:ext uri="{FF2B5EF4-FFF2-40B4-BE49-F238E27FC236}">
                  <a16:creationId xmlns:a16="http://schemas.microsoft.com/office/drawing/2014/main" id="{7D8B42C7-6195-41D8-8121-5536F303F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" y="852"/>
              <a:ext cx="4637" cy="1376"/>
            </a:xfrm>
            <a:custGeom>
              <a:avLst/>
              <a:gdLst>
                <a:gd name="T0" fmla="*/ 0 w 473"/>
                <a:gd name="T1" fmla="*/ 1376 h 126"/>
                <a:gd name="T2" fmla="*/ 363 w 473"/>
                <a:gd name="T3" fmla="*/ 1310 h 126"/>
                <a:gd name="T4" fmla="*/ 716 w 473"/>
                <a:gd name="T5" fmla="*/ 273 h 126"/>
                <a:gd name="T6" fmla="*/ 1069 w 473"/>
                <a:gd name="T7" fmla="*/ 0 h 126"/>
                <a:gd name="T8" fmla="*/ 1431 w 473"/>
                <a:gd name="T9" fmla="*/ 11 h 126"/>
                <a:gd name="T10" fmla="*/ 1784 w 473"/>
                <a:gd name="T11" fmla="*/ 251 h 126"/>
                <a:gd name="T12" fmla="*/ 2137 w 473"/>
                <a:gd name="T13" fmla="*/ 622 h 126"/>
                <a:gd name="T14" fmla="*/ 2500 w 473"/>
                <a:gd name="T15" fmla="*/ 786 h 126"/>
                <a:gd name="T16" fmla="*/ 2853 w 473"/>
                <a:gd name="T17" fmla="*/ 1125 h 126"/>
                <a:gd name="T18" fmla="*/ 3206 w 473"/>
                <a:gd name="T19" fmla="*/ 1114 h 126"/>
                <a:gd name="T20" fmla="*/ 3568 w 473"/>
                <a:gd name="T21" fmla="*/ 1223 h 126"/>
                <a:gd name="T22" fmla="*/ 3921 w 473"/>
                <a:gd name="T23" fmla="*/ 1332 h 126"/>
                <a:gd name="T24" fmla="*/ 4274 w 473"/>
                <a:gd name="T25" fmla="*/ 1365 h 126"/>
                <a:gd name="T26" fmla="*/ 4637 w 473"/>
                <a:gd name="T27" fmla="*/ 1376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3" h="126">
                  <a:moveTo>
                    <a:pt x="0" y="126"/>
                  </a:moveTo>
                  <a:lnTo>
                    <a:pt x="37" y="120"/>
                  </a:lnTo>
                  <a:lnTo>
                    <a:pt x="73" y="25"/>
                  </a:lnTo>
                  <a:lnTo>
                    <a:pt x="109" y="0"/>
                  </a:lnTo>
                  <a:lnTo>
                    <a:pt x="146" y="1"/>
                  </a:lnTo>
                  <a:lnTo>
                    <a:pt x="182" y="23"/>
                  </a:lnTo>
                  <a:lnTo>
                    <a:pt x="218" y="57"/>
                  </a:lnTo>
                  <a:lnTo>
                    <a:pt x="255" y="72"/>
                  </a:lnTo>
                  <a:lnTo>
                    <a:pt x="291" y="103"/>
                  </a:lnTo>
                  <a:lnTo>
                    <a:pt x="327" y="102"/>
                  </a:lnTo>
                  <a:lnTo>
                    <a:pt x="364" y="112"/>
                  </a:lnTo>
                  <a:lnTo>
                    <a:pt x="400" y="122"/>
                  </a:lnTo>
                  <a:lnTo>
                    <a:pt x="436" y="125"/>
                  </a:lnTo>
                  <a:lnTo>
                    <a:pt x="473" y="126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74" name="Freeform 34">
              <a:extLst>
                <a:ext uri="{FF2B5EF4-FFF2-40B4-BE49-F238E27FC236}">
                  <a16:creationId xmlns:a16="http://schemas.microsoft.com/office/drawing/2014/main" id="{D88DB082-DFE5-44D7-93F5-B39753367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" y="852"/>
              <a:ext cx="4637" cy="1376"/>
            </a:xfrm>
            <a:custGeom>
              <a:avLst/>
              <a:gdLst>
                <a:gd name="T0" fmla="*/ 0 w 473"/>
                <a:gd name="T1" fmla="*/ 1376 h 126"/>
                <a:gd name="T2" fmla="*/ 363 w 473"/>
                <a:gd name="T3" fmla="*/ 1376 h 126"/>
                <a:gd name="T4" fmla="*/ 716 w 473"/>
                <a:gd name="T5" fmla="*/ 1376 h 126"/>
                <a:gd name="T6" fmla="*/ 1069 w 473"/>
                <a:gd name="T7" fmla="*/ 1376 h 126"/>
                <a:gd name="T8" fmla="*/ 1431 w 473"/>
                <a:gd name="T9" fmla="*/ 1376 h 126"/>
                <a:gd name="T10" fmla="*/ 1784 w 473"/>
                <a:gd name="T11" fmla="*/ 1256 h 126"/>
                <a:gd name="T12" fmla="*/ 2137 w 473"/>
                <a:gd name="T13" fmla="*/ 906 h 126"/>
                <a:gd name="T14" fmla="*/ 2500 w 473"/>
                <a:gd name="T15" fmla="*/ 677 h 126"/>
                <a:gd name="T16" fmla="*/ 2853 w 473"/>
                <a:gd name="T17" fmla="*/ 306 h 126"/>
                <a:gd name="T18" fmla="*/ 3206 w 473"/>
                <a:gd name="T19" fmla="*/ 295 h 126"/>
                <a:gd name="T20" fmla="*/ 3568 w 473"/>
                <a:gd name="T21" fmla="*/ 153 h 126"/>
                <a:gd name="T22" fmla="*/ 3921 w 473"/>
                <a:gd name="T23" fmla="*/ 66 h 126"/>
                <a:gd name="T24" fmla="*/ 4274 w 473"/>
                <a:gd name="T25" fmla="*/ 11 h 126"/>
                <a:gd name="T26" fmla="*/ 4637 w 473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3" h="126">
                  <a:moveTo>
                    <a:pt x="0" y="126"/>
                  </a:moveTo>
                  <a:lnTo>
                    <a:pt x="37" y="126"/>
                  </a:lnTo>
                  <a:lnTo>
                    <a:pt x="73" y="126"/>
                  </a:lnTo>
                  <a:lnTo>
                    <a:pt x="109" y="126"/>
                  </a:lnTo>
                  <a:lnTo>
                    <a:pt x="146" y="126"/>
                  </a:lnTo>
                  <a:lnTo>
                    <a:pt x="182" y="115"/>
                  </a:lnTo>
                  <a:lnTo>
                    <a:pt x="218" y="83"/>
                  </a:lnTo>
                  <a:lnTo>
                    <a:pt x="255" y="62"/>
                  </a:lnTo>
                  <a:lnTo>
                    <a:pt x="291" y="28"/>
                  </a:lnTo>
                  <a:lnTo>
                    <a:pt x="327" y="27"/>
                  </a:lnTo>
                  <a:lnTo>
                    <a:pt x="364" y="14"/>
                  </a:lnTo>
                  <a:lnTo>
                    <a:pt x="400" y="6"/>
                  </a:lnTo>
                  <a:lnTo>
                    <a:pt x="436" y="1"/>
                  </a:lnTo>
                  <a:lnTo>
                    <a:pt x="473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75" name="Freeform 35">
              <a:extLst>
                <a:ext uri="{FF2B5EF4-FFF2-40B4-BE49-F238E27FC236}">
                  <a16:creationId xmlns:a16="http://schemas.microsoft.com/office/drawing/2014/main" id="{5D6EEB4F-9C78-4416-B675-84401FA82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" y="1966"/>
              <a:ext cx="4637" cy="262"/>
            </a:xfrm>
            <a:custGeom>
              <a:avLst/>
              <a:gdLst>
                <a:gd name="T0" fmla="*/ 0 w 473"/>
                <a:gd name="T1" fmla="*/ 55 h 24"/>
                <a:gd name="T2" fmla="*/ 363 w 473"/>
                <a:gd name="T3" fmla="*/ 0 h 24"/>
                <a:gd name="T4" fmla="*/ 716 w 473"/>
                <a:gd name="T5" fmla="*/ 218 h 24"/>
                <a:gd name="T6" fmla="*/ 1069 w 473"/>
                <a:gd name="T7" fmla="*/ 262 h 24"/>
                <a:gd name="T8" fmla="*/ 1431 w 473"/>
                <a:gd name="T9" fmla="*/ 262 h 24"/>
                <a:gd name="T10" fmla="*/ 1784 w 473"/>
                <a:gd name="T11" fmla="*/ 262 h 24"/>
                <a:gd name="T12" fmla="*/ 2137 w 473"/>
                <a:gd name="T13" fmla="*/ 262 h 24"/>
                <a:gd name="T14" fmla="*/ 2500 w 473"/>
                <a:gd name="T15" fmla="*/ 262 h 24"/>
                <a:gd name="T16" fmla="*/ 2853 w 473"/>
                <a:gd name="T17" fmla="*/ 262 h 24"/>
                <a:gd name="T18" fmla="*/ 3206 w 473"/>
                <a:gd name="T19" fmla="*/ 262 h 24"/>
                <a:gd name="T20" fmla="*/ 3568 w 473"/>
                <a:gd name="T21" fmla="*/ 262 h 24"/>
                <a:gd name="T22" fmla="*/ 3921 w 473"/>
                <a:gd name="T23" fmla="*/ 262 h 24"/>
                <a:gd name="T24" fmla="*/ 4274 w 473"/>
                <a:gd name="T25" fmla="*/ 262 h 24"/>
                <a:gd name="T26" fmla="*/ 4637 w 473"/>
                <a:gd name="T27" fmla="*/ 262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3" h="24">
                  <a:moveTo>
                    <a:pt x="0" y="5"/>
                  </a:moveTo>
                  <a:lnTo>
                    <a:pt x="37" y="0"/>
                  </a:lnTo>
                  <a:lnTo>
                    <a:pt x="73" y="20"/>
                  </a:lnTo>
                  <a:lnTo>
                    <a:pt x="109" y="24"/>
                  </a:lnTo>
                  <a:lnTo>
                    <a:pt x="146" y="24"/>
                  </a:lnTo>
                  <a:lnTo>
                    <a:pt x="182" y="24"/>
                  </a:lnTo>
                  <a:lnTo>
                    <a:pt x="218" y="24"/>
                  </a:lnTo>
                  <a:lnTo>
                    <a:pt x="255" y="24"/>
                  </a:lnTo>
                  <a:lnTo>
                    <a:pt x="291" y="24"/>
                  </a:lnTo>
                  <a:lnTo>
                    <a:pt x="327" y="24"/>
                  </a:lnTo>
                  <a:lnTo>
                    <a:pt x="364" y="24"/>
                  </a:lnTo>
                  <a:lnTo>
                    <a:pt x="400" y="24"/>
                  </a:lnTo>
                  <a:lnTo>
                    <a:pt x="436" y="24"/>
                  </a:lnTo>
                  <a:lnTo>
                    <a:pt x="473" y="24"/>
                  </a:lnTo>
                </a:path>
              </a:pathLst>
            </a:custGeom>
            <a:noFill/>
            <a:ln w="127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76" name="Freeform 36">
              <a:extLst>
                <a:ext uri="{FF2B5EF4-FFF2-40B4-BE49-F238E27FC236}">
                  <a16:creationId xmlns:a16="http://schemas.microsoft.com/office/drawing/2014/main" id="{620AFEDE-F2D2-424C-A240-68476523E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" y="1060"/>
              <a:ext cx="4637" cy="1168"/>
            </a:xfrm>
            <a:custGeom>
              <a:avLst/>
              <a:gdLst>
                <a:gd name="T0" fmla="*/ 0 w 473"/>
                <a:gd name="T1" fmla="*/ 0 h 107"/>
                <a:gd name="T2" fmla="*/ 363 w 473"/>
                <a:gd name="T3" fmla="*/ 120 h 107"/>
                <a:gd name="T4" fmla="*/ 716 w 473"/>
                <a:gd name="T5" fmla="*/ 939 h 107"/>
                <a:gd name="T6" fmla="*/ 1069 w 473"/>
                <a:gd name="T7" fmla="*/ 1168 h 107"/>
                <a:gd name="T8" fmla="*/ 1431 w 473"/>
                <a:gd name="T9" fmla="*/ 1168 h 107"/>
                <a:gd name="T10" fmla="*/ 1784 w 473"/>
                <a:gd name="T11" fmla="*/ 1168 h 107"/>
                <a:gd name="T12" fmla="*/ 2137 w 473"/>
                <a:gd name="T13" fmla="*/ 1168 h 107"/>
                <a:gd name="T14" fmla="*/ 2500 w 473"/>
                <a:gd name="T15" fmla="*/ 1168 h 107"/>
                <a:gd name="T16" fmla="*/ 2853 w 473"/>
                <a:gd name="T17" fmla="*/ 1168 h 107"/>
                <a:gd name="T18" fmla="*/ 3206 w 473"/>
                <a:gd name="T19" fmla="*/ 1168 h 107"/>
                <a:gd name="T20" fmla="*/ 3568 w 473"/>
                <a:gd name="T21" fmla="*/ 1168 h 107"/>
                <a:gd name="T22" fmla="*/ 3921 w 473"/>
                <a:gd name="T23" fmla="*/ 1168 h 107"/>
                <a:gd name="T24" fmla="*/ 4274 w 473"/>
                <a:gd name="T25" fmla="*/ 1168 h 107"/>
                <a:gd name="T26" fmla="*/ 4637 w 473"/>
                <a:gd name="T27" fmla="*/ 1168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3" h="107">
                  <a:moveTo>
                    <a:pt x="0" y="0"/>
                  </a:moveTo>
                  <a:lnTo>
                    <a:pt x="37" y="11"/>
                  </a:lnTo>
                  <a:lnTo>
                    <a:pt x="73" y="86"/>
                  </a:lnTo>
                  <a:lnTo>
                    <a:pt x="109" y="107"/>
                  </a:lnTo>
                  <a:lnTo>
                    <a:pt x="146" y="107"/>
                  </a:lnTo>
                  <a:lnTo>
                    <a:pt x="182" y="107"/>
                  </a:lnTo>
                  <a:lnTo>
                    <a:pt x="218" y="107"/>
                  </a:lnTo>
                  <a:lnTo>
                    <a:pt x="255" y="107"/>
                  </a:lnTo>
                  <a:lnTo>
                    <a:pt x="291" y="107"/>
                  </a:lnTo>
                  <a:lnTo>
                    <a:pt x="327" y="107"/>
                  </a:lnTo>
                  <a:lnTo>
                    <a:pt x="364" y="107"/>
                  </a:lnTo>
                  <a:lnTo>
                    <a:pt x="400" y="107"/>
                  </a:lnTo>
                  <a:lnTo>
                    <a:pt x="436" y="107"/>
                  </a:lnTo>
                  <a:lnTo>
                    <a:pt x="473" y="107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77" name="Freeform 37">
              <a:extLst>
                <a:ext uri="{FF2B5EF4-FFF2-40B4-BE49-F238E27FC236}">
                  <a16:creationId xmlns:a16="http://schemas.microsoft.com/office/drawing/2014/main" id="{5F898F38-1455-4674-AD0D-A69A1C69A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2195"/>
              <a:ext cx="58" cy="66"/>
            </a:xfrm>
            <a:custGeom>
              <a:avLst/>
              <a:gdLst>
                <a:gd name="T0" fmla="*/ 29 w 50"/>
                <a:gd name="T1" fmla="*/ 0 h 51"/>
                <a:gd name="T2" fmla="*/ 58 w 50"/>
                <a:gd name="T3" fmla="*/ 34 h 51"/>
                <a:gd name="T4" fmla="*/ 29 w 50"/>
                <a:gd name="T5" fmla="*/ 66 h 51"/>
                <a:gd name="T6" fmla="*/ 0 w 50"/>
                <a:gd name="T7" fmla="*/ 34 h 51"/>
                <a:gd name="T8" fmla="*/ 29 w 5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50" y="26"/>
                  </a:lnTo>
                  <a:lnTo>
                    <a:pt x="25" y="51"/>
                  </a:lnTo>
                  <a:lnTo>
                    <a:pt x="0" y="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78" name="Freeform 38">
              <a:extLst>
                <a:ext uri="{FF2B5EF4-FFF2-40B4-BE49-F238E27FC236}">
                  <a16:creationId xmlns:a16="http://schemas.microsoft.com/office/drawing/2014/main" id="{A9A3C56E-1C49-4506-B14C-BE2150A37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130"/>
              <a:ext cx="58" cy="65"/>
            </a:xfrm>
            <a:custGeom>
              <a:avLst/>
              <a:gdLst>
                <a:gd name="T0" fmla="*/ 29 w 50"/>
                <a:gd name="T1" fmla="*/ 0 h 50"/>
                <a:gd name="T2" fmla="*/ 58 w 50"/>
                <a:gd name="T3" fmla="*/ 33 h 50"/>
                <a:gd name="T4" fmla="*/ 29 w 50"/>
                <a:gd name="T5" fmla="*/ 65 h 50"/>
                <a:gd name="T6" fmla="*/ 0 w 50"/>
                <a:gd name="T7" fmla="*/ 33 h 50"/>
                <a:gd name="T8" fmla="*/ 29 w 50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79" name="Freeform 39">
              <a:extLst>
                <a:ext uri="{FF2B5EF4-FFF2-40B4-BE49-F238E27FC236}">
                  <a16:creationId xmlns:a16="http://schemas.microsoft.com/office/drawing/2014/main" id="{96A9DE98-0129-4622-AF56-CCAC09EB0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092"/>
              <a:ext cx="59" cy="66"/>
            </a:xfrm>
            <a:custGeom>
              <a:avLst/>
              <a:gdLst>
                <a:gd name="T0" fmla="*/ 29 w 51"/>
                <a:gd name="T1" fmla="*/ 0 h 51"/>
                <a:gd name="T2" fmla="*/ 59 w 51"/>
                <a:gd name="T3" fmla="*/ 32 h 51"/>
                <a:gd name="T4" fmla="*/ 29 w 51"/>
                <a:gd name="T5" fmla="*/ 66 h 51"/>
                <a:gd name="T6" fmla="*/ 0 w 51"/>
                <a:gd name="T7" fmla="*/ 32 h 51"/>
                <a:gd name="T8" fmla="*/ 29 w 5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25"/>
                  </a:lnTo>
                  <a:lnTo>
                    <a:pt x="25" y="51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80" name="Freeform 40">
              <a:extLst>
                <a:ext uri="{FF2B5EF4-FFF2-40B4-BE49-F238E27FC236}">
                  <a16:creationId xmlns:a16="http://schemas.microsoft.com/office/drawing/2014/main" id="{6BC1A757-3AC7-4875-BF1F-339C75C58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820"/>
              <a:ext cx="58" cy="65"/>
            </a:xfrm>
            <a:custGeom>
              <a:avLst/>
              <a:gdLst>
                <a:gd name="T0" fmla="*/ 29 w 50"/>
                <a:gd name="T1" fmla="*/ 0 h 50"/>
                <a:gd name="T2" fmla="*/ 58 w 50"/>
                <a:gd name="T3" fmla="*/ 33 h 50"/>
                <a:gd name="T4" fmla="*/ 29 w 50"/>
                <a:gd name="T5" fmla="*/ 65 h 50"/>
                <a:gd name="T6" fmla="*/ 0 w 50"/>
                <a:gd name="T7" fmla="*/ 33 h 50"/>
                <a:gd name="T8" fmla="*/ 29 w 50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81" name="Freeform 41">
              <a:extLst>
                <a:ext uri="{FF2B5EF4-FFF2-40B4-BE49-F238E27FC236}">
                  <a16:creationId xmlns:a16="http://schemas.microsoft.com/office/drawing/2014/main" id="{BFAF6FA8-75E7-4848-B939-14411FA43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830"/>
              <a:ext cx="58" cy="66"/>
            </a:xfrm>
            <a:custGeom>
              <a:avLst/>
              <a:gdLst>
                <a:gd name="T0" fmla="*/ 29 w 50"/>
                <a:gd name="T1" fmla="*/ 0 h 51"/>
                <a:gd name="T2" fmla="*/ 58 w 50"/>
                <a:gd name="T3" fmla="*/ 32 h 51"/>
                <a:gd name="T4" fmla="*/ 29 w 50"/>
                <a:gd name="T5" fmla="*/ 66 h 51"/>
                <a:gd name="T6" fmla="*/ 0 w 50"/>
                <a:gd name="T7" fmla="*/ 32 h 51"/>
                <a:gd name="T8" fmla="*/ 29 w 5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50" y="25"/>
                  </a:lnTo>
                  <a:lnTo>
                    <a:pt x="25" y="51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82" name="Freeform 42">
              <a:extLst>
                <a:ext uri="{FF2B5EF4-FFF2-40B4-BE49-F238E27FC236}">
                  <a16:creationId xmlns:a16="http://schemas.microsoft.com/office/drawing/2014/main" id="{5E5D1F5D-CA31-4116-8C30-69AB835EF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070"/>
              <a:ext cx="60" cy="66"/>
            </a:xfrm>
            <a:custGeom>
              <a:avLst/>
              <a:gdLst>
                <a:gd name="T0" fmla="*/ 29 w 51"/>
                <a:gd name="T1" fmla="*/ 0 h 51"/>
                <a:gd name="T2" fmla="*/ 60 w 51"/>
                <a:gd name="T3" fmla="*/ 34 h 51"/>
                <a:gd name="T4" fmla="*/ 29 w 51"/>
                <a:gd name="T5" fmla="*/ 66 h 51"/>
                <a:gd name="T6" fmla="*/ 0 w 51"/>
                <a:gd name="T7" fmla="*/ 34 h 51"/>
                <a:gd name="T8" fmla="*/ 29 w 5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26"/>
                  </a:lnTo>
                  <a:lnTo>
                    <a:pt x="25" y="51"/>
                  </a:lnTo>
                  <a:lnTo>
                    <a:pt x="0" y="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83" name="Freeform 43">
              <a:extLst>
                <a:ext uri="{FF2B5EF4-FFF2-40B4-BE49-F238E27FC236}">
                  <a16:creationId xmlns:a16="http://schemas.microsoft.com/office/drawing/2014/main" id="{57E920CC-EB3C-4E7C-B51D-37EDC3381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442"/>
              <a:ext cx="58" cy="65"/>
            </a:xfrm>
            <a:custGeom>
              <a:avLst/>
              <a:gdLst>
                <a:gd name="T0" fmla="*/ 29 w 50"/>
                <a:gd name="T1" fmla="*/ 0 h 50"/>
                <a:gd name="T2" fmla="*/ 58 w 50"/>
                <a:gd name="T3" fmla="*/ 33 h 50"/>
                <a:gd name="T4" fmla="*/ 29 w 50"/>
                <a:gd name="T5" fmla="*/ 65 h 50"/>
                <a:gd name="T6" fmla="*/ 0 w 50"/>
                <a:gd name="T7" fmla="*/ 33 h 50"/>
                <a:gd name="T8" fmla="*/ 29 w 50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84" name="Freeform 44">
              <a:extLst>
                <a:ext uri="{FF2B5EF4-FFF2-40B4-BE49-F238E27FC236}">
                  <a16:creationId xmlns:a16="http://schemas.microsoft.com/office/drawing/2014/main" id="{6FA70082-7690-4AE7-8E18-0FDBF8514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1606"/>
              <a:ext cx="58" cy="65"/>
            </a:xfrm>
            <a:custGeom>
              <a:avLst/>
              <a:gdLst>
                <a:gd name="T0" fmla="*/ 29 w 50"/>
                <a:gd name="T1" fmla="*/ 0 h 50"/>
                <a:gd name="T2" fmla="*/ 58 w 50"/>
                <a:gd name="T3" fmla="*/ 33 h 50"/>
                <a:gd name="T4" fmla="*/ 29 w 50"/>
                <a:gd name="T5" fmla="*/ 65 h 50"/>
                <a:gd name="T6" fmla="*/ 0 w 50"/>
                <a:gd name="T7" fmla="*/ 33 h 50"/>
                <a:gd name="T8" fmla="*/ 29 w 50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85" name="Freeform 45">
              <a:extLst>
                <a:ext uri="{FF2B5EF4-FFF2-40B4-BE49-F238E27FC236}">
                  <a16:creationId xmlns:a16="http://schemas.microsoft.com/office/drawing/2014/main" id="{19CE0B87-AB4B-4953-AA01-40193E3D2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944"/>
              <a:ext cx="59" cy="66"/>
            </a:xfrm>
            <a:custGeom>
              <a:avLst/>
              <a:gdLst>
                <a:gd name="T0" fmla="*/ 29 w 51"/>
                <a:gd name="T1" fmla="*/ 0 h 51"/>
                <a:gd name="T2" fmla="*/ 59 w 51"/>
                <a:gd name="T3" fmla="*/ 32 h 51"/>
                <a:gd name="T4" fmla="*/ 29 w 51"/>
                <a:gd name="T5" fmla="*/ 66 h 51"/>
                <a:gd name="T6" fmla="*/ 0 w 51"/>
                <a:gd name="T7" fmla="*/ 32 h 51"/>
                <a:gd name="T8" fmla="*/ 29 w 5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25"/>
                  </a:lnTo>
                  <a:lnTo>
                    <a:pt x="25" y="51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86" name="Freeform 46">
              <a:extLst>
                <a:ext uri="{FF2B5EF4-FFF2-40B4-BE49-F238E27FC236}">
                  <a16:creationId xmlns:a16="http://schemas.microsoft.com/office/drawing/2014/main" id="{5724BE4A-44F4-4B42-91BE-AC371AED5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1933"/>
              <a:ext cx="58" cy="66"/>
            </a:xfrm>
            <a:custGeom>
              <a:avLst/>
              <a:gdLst>
                <a:gd name="T0" fmla="*/ 29 w 50"/>
                <a:gd name="T1" fmla="*/ 0 h 51"/>
                <a:gd name="T2" fmla="*/ 58 w 50"/>
                <a:gd name="T3" fmla="*/ 34 h 51"/>
                <a:gd name="T4" fmla="*/ 29 w 50"/>
                <a:gd name="T5" fmla="*/ 66 h 51"/>
                <a:gd name="T6" fmla="*/ 0 w 50"/>
                <a:gd name="T7" fmla="*/ 34 h 51"/>
                <a:gd name="T8" fmla="*/ 29 w 5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50" y="26"/>
                  </a:lnTo>
                  <a:lnTo>
                    <a:pt x="25" y="51"/>
                  </a:lnTo>
                  <a:lnTo>
                    <a:pt x="0" y="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87" name="Freeform 47">
              <a:extLst>
                <a:ext uri="{FF2B5EF4-FFF2-40B4-BE49-F238E27FC236}">
                  <a16:creationId xmlns:a16="http://schemas.microsoft.com/office/drawing/2014/main" id="{31FB35CB-D9C8-4597-B774-09B1B6682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2043"/>
              <a:ext cx="59" cy="65"/>
            </a:xfrm>
            <a:custGeom>
              <a:avLst/>
              <a:gdLst>
                <a:gd name="T0" fmla="*/ 30 w 51"/>
                <a:gd name="T1" fmla="*/ 0 h 51"/>
                <a:gd name="T2" fmla="*/ 59 w 51"/>
                <a:gd name="T3" fmla="*/ 32 h 51"/>
                <a:gd name="T4" fmla="*/ 30 w 51"/>
                <a:gd name="T5" fmla="*/ 65 h 51"/>
                <a:gd name="T6" fmla="*/ 0 w 51"/>
                <a:gd name="T7" fmla="*/ 32 h 51"/>
                <a:gd name="T8" fmla="*/ 30 w 5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51" y="25"/>
                  </a:lnTo>
                  <a:lnTo>
                    <a:pt x="26" y="51"/>
                  </a:lnTo>
                  <a:lnTo>
                    <a:pt x="0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88" name="Freeform 48">
              <a:extLst>
                <a:ext uri="{FF2B5EF4-FFF2-40B4-BE49-F238E27FC236}">
                  <a16:creationId xmlns:a16="http://schemas.microsoft.com/office/drawing/2014/main" id="{B3E99394-52BD-4973-A5C8-396152628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2151"/>
              <a:ext cx="60" cy="66"/>
            </a:xfrm>
            <a:custGeom>
              <a:avLst/>
              <a:gdLst>
                <a:gd name="T0" fmla="*/ 29 w 51"/>
                <a:gd name="T1" fmla="*/ 0 h 51"/>
                <a:gd name="T2" fmla="*/ 60 w 51"/>
                <a:gd name="T3" fmla="*/ 34 h 51"/>
                <a:gd name="T4" fmla="*/ 29 w 51"/>
                <a:gd name="T5" fmla="*/ 66 h 51"/>
                <a:gd name="T6" fmla="*/ 0 w 51"/>
                <a:gd name="T7" fmla="*/ 34 h 51"/>
                <a:gd name="T8" fmla="*/ 29 w 5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26"/>
                  </a:lnTo>
                  <a:lnTo>
                    <a:pt x="25" y="51"/>
                  </a:lnTo>
                  <a:lnTo>
                    <a:pt x="0" y="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89" name="Freeform 49">
              <a:extLst>
                <a:ext uri="{FF2B5EF4-FFF2-40B4-BE49-F238E27FC236}">
                  <a16:creationId xmlns:a16="http://schemas.microsoft.com/office/drawing/2014/main" id="{CC8C7182-C354-4783-BF0E-8927A3BDC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2185"/>
              <a:ext cx="59" cy="65"/>
            </a:xfrm>
            <a:custGeom>
              <a:avLst/>
              <a:gdLst>
                <a:gd name="T0" fmla="*/ 30 w 51"/>
                <a:gd name="T1" fmla="*/ 0 h 51"/>
                <a:gd name="T2" fmla="*/ 59 w 51"/>
                <a:gd name="T3" fmla="*/ 32 h 51"/>
                <a:gd name="T4" fmla="*/ 30 w 51"/>
                <a:gd name="T5" fmla="*/ 65 h 51"/>
                <a:gd name="T6" fmla="*/ 0 w 51"/>
                <a:gd name="T7" fmla="*/ 32 h 51"/>
                <a:gd name="T8" fmla="*/ 30 w 5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51" y="25"/>
                  </a:lnTo>
                  <a:lnTo>
                    <a:pt x="26" y="51"/>
                  </a:lnTo>
                  <a:lnTo>
                    <a:pt x="0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90" name="Freeform 50">
              <a:extLst>
                <a:ext uri="{FF2B5EF4-FFF2-40B4-BE49-F238E27FC236}">
                  <a16:creationId xmlns:a16="http://schemas.microsoft.com/office/drawing/2014/main" id="{3BED1BF9-2A42-455D-B997-C8C224C92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" y="2195"/>
              <a:ext cx="59" cy="66"/>
            </a:xfrm>
            <a:custGeom>
              <a:avLst/>
              <a:gdLst>
                <a:gd name="T0" fmla="*/ 30 w 51"/>
                <a:gd name="T1" fmla="*/ 0 h 51"/>
                <a:gd name="T2" fmla="*/ 59 w 51"/>
                <a:gd name="T3" fmla="*/ 34 h 51"/>
                <a:gd name="T4" fmla="*/ 30 w 51"/>
                <a:gd name="T5" fmla="*/ 66 h 51"/>
                <a:gd name="T6" fmla="*/ 0 w 51"/>
                <a:gd name="T7" fmla="*/ 34 h 51"/>
                <a:gd name="T8" fmla="*/ 30 w 5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51" y="26"/>
                  </a:lnTo>
                  <a:lnTo>
                    <a:pt x="26" y="51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91" name="Rectangle 51">
              <a:extLst>
                <a:ext uri="{FF2B5EF4-FFF2-40B4-BE49-F238E27FC236}">
                  <a16:creationId xmlns:a16="http://schemas.microsoft.com/office/drawing/2014/main" id="{AD22D6A6-B174-4B73-8A0E-F4B38A857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2195"/>
              <a:ext cx="49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292" name="Rectangle 52">
              <a:extLst>
                <a:ext uri="{FF2B5EF4-FFF2-40B4-BE49-F238E27FC236}">
                  <a16:creationId xmlns:a16="http://schemas.microsoft.com/office/drawing/2014/main" id="{C1331481-DBF3-4430-A204-2D247908D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2195"/>
              <a:ext cx="48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293" name="Rectangle 53">
              <a:extLst>
                <a:ext uri="{FF2B5EF4-FFF2-40B4-BE49-F238E27FC236}">
                  <a16:creationId xmlns:a16="http://schemas.microsoft.com/office/drawing/2014/main" id="{9BEC19A4-1383-4EBE-AE49-B00585351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195"/>
              <a:ext cx="49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294" name="Rectangle 54">
              <a:extLst>
                <a:ext uri="{FF2B5EF4-FFF2-40B4-BE49-F238E27FC236}">
                  <a16:creationId xmlns:a16="http://schemas.microsoft.com/office/drawing/2014/main" id="{5A793FAD-CC25-4211-A4F5-BC2D1056B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" y="2195"/>
              <a:ext cx="49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295" name="Rectangle 55">
              <a:extLst>
                <a:ext uri="{FF2B5EF4-FFF2-40B4-BE49-F238E27FC236}">
                  <a16:creationId xmlns:a16="http://schemas.microsoft.com/office/drawing/2014/main" id="{3589DD5B-91B9-44F7-AA5A-2C02D03ED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2195"/>
              <a:ext cx="49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296" name="Rectangle 56">
              <a:extLst>
                <a:ext uri="{FF2B5EF4-FFF2-40B4-BE49-F238E27FC236}">
                  <a16:creationId xmlns:a16="http://schemas.microsoft.com/office/drawing/2014/main" id="{691F2737-96C7-41C1-999C-BFF4DDDD4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2075"/>
              <a:ext cx="49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297" name="Rectangle 57">
              <a:extLst>
                <a:ext uri="{FF2B5EF4-FFF2-40B4-BE49-F238E27FC236}">
                  <a16:creationId xmlns:a16="http://schemas.microsoft.com/office/drawing/2014/main" id="{024014B1-3918-49F8-9F6C-C5C424FB9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1726"/>
              <a:ext cx="49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298" name="Rectangle 58">
              <a:extLst>
                <a:ext uri="{FF2B5EF4-FFF2-40B4-BE49-F238E27FC236}">
                  <a16:creationId xmlns:a16="http://schemas.microsoft.com/office/drawing/2014/main" id="{D8A9FB6A-5F42-476E-A35D-5889528C8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1496"/>
              <a:ext cx="48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299" name="Rectangle 59">
              <a:extLst>
                <a:ext uri="{FF2B5EF4-FFF2-40B4-BE49-F238E27FC236}">
                  <a16:creationId xmlns:a16="http://schemas.microsoft.com/office/drawing/2014/main" id="{7E4D0779-BBE8-49D5-B087-B797C9DF3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1125"/>
              <a:ext cx="49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00" name="Rectangle 60">
              <a:extLst>
                <a:ext uri="{FF2B5EF4-FFF2-40B4-BE49-F238E27FC236}">
                  <a16:creationId xmlns:a16="http://schemas.microsoft.com/office/drawing/2014/main" id="{23386A4A-F820-4FD6-8C85-6AD6C9A59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1114"/>
              <a:ext cx="49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01" name="Rectangle 61">
              <a:extLst>
                <a:ext uri="{FF2B5EF4-FFF2-40B4-BE49-F238E27FC236}">
                  <a16:creationId xmlns:a16="http://schemas.microsoft.com/office/drawing/2014/main" id="{FAAA1FDA-72FC-4372-8C6D-3134034A4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972"/>
              <a:ext cx="50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02" name="Rectangle 62">
              <a:extLst>
                <a:ext uri="{FF2B5EF4-FFF2-40B4-BE49-F238E27FC236}">
                  <a16:creationId xmlns:a16="http://schemas.microsoft.com/office/drawing/2014/main" id="{B79C477B-608A-4AD9-8A95-996EAD2CC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9" y="885"/>
              <a:ext cx="49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03" name="Rectangle 63">
              <a:extLst>
                <a:ext uri="{FF2B5EF4-FFF2-40B4-BE49-F238E27FC236}">
                  <a16:creationId xmlns:a16="http://schemas.microsoft.com/office/drawing/2014/main" id="{4BAB6558-E7B8-4BA0-B781-378E5156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" y="830"/>
              <a:ext cx="50" cy="55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04" name="Rectangle 64">
              <a:extLst>
                <a:ext uri="{FF2B5EF4-FFF2-40B4-BE49-F238E27FC236}">
                  <a16:creationId xmlns:a16="http://schemas.microsoft.com/office/drawing/2014/main" id="{6B59F1AE-B1EA-435A-9D22-F557C4602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" y="820"/>
              <a:ext cx="49" cy="54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05" name="Freeform 65">
              <a:extLst>
                <a:ext uri="{FF2B5EF4-FFF2-40B4-BE49-F238E27FC236}">
                  <a16:creationId xmlns:a16="http://schemas.microsoft.com/office/drawing/2014/main" id="{5EAC179B-7189-4453-9F50-9C8B2EFAA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1988"/>
              <a:ext cx="58" cy="65"/>
            </a:xfrm>
            <a:custGeom>
              <a:avLst/>
              <a:gdLst>
                <a:gd name="T0" fmla="*/ 29 w 50"/>
                <a:gd name="T1" fmla="*/ 0 h 50"/>
                <a:gd name="T2" fmla="*/ 58 w 50"/>
                <a:gd name="T3" fmla="*/ 65 h 50"/>
                <a:gd name="T4" fmla="*/ 0 w 50"/>
                <a:gd name="T5" fmla="*/ 65 h 50"/>
                <a:gd name="T6" fmla="*/ 29 w 50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06" name="Freeform 66">
              <a:extLst>
                <a:ext uri="{FF2B5EF4-FFF2-40B4-BE49-F238E27FC236}">
                  <a16:creationId xmlns:a16="http://schemas.microsoft.com/office/drawing/2014/main" id="{D8D3E117-0387-40C1-894D-661CF49A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1933"/>
              <a:ext cx="58" cy="66"/>
            </a:xfrm>
            <a:custGeom>
              <a:avLst/>
              <a:gdLst>
                <a:gd name="T0" fmla="*/ 29 w 50"/>
                <a:gd name="T1" fmla="*/ 0 h 51"/>
                <a:gd name="T2" fmla="*/ 58 w 50"/>
                <a:gd name="T3" fmla="*/ 66 h 51"/>
                <a:gd name="T4" fmla="*/ 0 w 50"/>
                <a:gd name="T5" fmla="*/ 66 h 51"/>
                <a:gd name="T6" fmla="*/ 29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07" name="Freeform 67">
              <a:extLst>
                <a:ext uri="{FF2B5EF4-FFF2-40B4-BE49-F238E27FC236}">
                  <a16:creationId xmlns:a16="http://schemas.microsoft.com/office/drawing/2014/main" id="{A40C0620-2323-4B67-943D-D24841ABE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151"/>
              <a:ext cx="59" cy="66"/>
            </a:xfrm>
            <a:custGeom>
              <a:avLst/>
              <a:gdLst>
                <a:gd name="T0" fmla="*/ 29 w 51"/>
                <a:gd name="T1" fmla="*/ 0 h 51"/>
                <a:gd name="T2" fmla="*/ 59 w 51"/>
                <a:gd name="T3" fmla="*/ 66 h 51"/>
                <a:gd name="T4" fmla="*/ 0 w 51"/>
                <a:gd name="T5" fmla="*/ 66 h 51"/>
                <a:gd name="T6" fmla="*/ 29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08" name="Freeform 68">
              <a:extLst>
                <a:ext uri="{FF2B5EF4-FFF2-40B4-BE49-F238E27FC236}">
                  <a16:creationId xmlns:a16="http://schemas.microsoft.com/office/drawing/2014/main" id="{ABEB4035-E287-44BD-916A-E9E781CA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195"/>
              <a:ext cx="58" cy="66"/>
            </a:xfrm>
            <a:custGeom>
              <a:avLst/>
              <a:gdLst>
                <a:gd name="T0" fmla="*/ 29 w 50"/>
                <a:gd name="T1" fmla="*/ 0 h 51"/>
                <a:gd name="T2" fmla="*/ 58 w 50"/>
                <a:gd name="T3" fmla="*/ 66 h 51"/>
                <a:gd name="T4" fmla="*/ 0 w 50"/>
                <a:gd name="T5" fmla="*/ 66 h 51"/>
                <a:gd name="T6" fmla="*/ 29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09" name="Freeform 69">
              <a:extLst>
                <a:ext uri="{FF2B5EF4-FFF2-40B4-BE49-F238E27FC236}">
                  <a16:creationId xmlns:a16="http://schemas.microsoft.com/office/drawing/2014/main" id="{47438461-5469-4C27-9BD7-22119C1BF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95"/>
              <a:ext cx="58" cy="66"/>
            </a:xfrm>
            <a:custGeom>
              <a:avLst/>
              <a:gdLst>
                <a:gd name="T0" fmla="*/ 29 w 50"/>
                <a:gd name="T1" fmla="*/ 0 h 51"/>
                <a:gd name="T2" fmla="*/ 58 w 50"/>
                <a:gd name="T3" fmla="*/ 66 h 51"/>
                <a:gd name="T4" fmla="*/ 0 w 50"/>
                <a:gd name="T5" fmla="*/ 66 h 51"/>
                <a:gd name="T6" fmla="*/ 29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10" name="Freeform 70">
              <a:extLst>
                <a:ext uri="{FF2B5EF4-FFF2-40B4-BE49-F238E27FC236}">
                  <a16:creationId xmlns:a16="http://schemas.microsoft.com/office/drawing/2014/main" id="{8EEB6DCB-6E0F-47EB-AB36-2AFBEEBA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195"/>
              <a:ext cx="60" cy="66"/>
            </a:xfrm>
            <a:custGeom>
              <a:avLst/>
              <a:gdLst>
                <a:gd name="T0" fmla="*/ 29 w 51"/>
                <a:gd name="T1" fmla="*/ 0 h 51"/>
                <a:gd name="T2" fmla="*/ 60 w 51"/>
                <a:gd name="T3" fmla="*/ 66 h 51"/>
                <a:gd name="T4" fmla="*/ 0 w 51"/>
                <a:gd name="T5" fmla="*/ 66 h 51"/>
                <a:gd name="T6" fmla="*/ 29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11" name="Freeform 71">
              <a:extLst>
                <a:ext uri="{FF2B5EF4-FFF2-40B4-BE49-F238E27FC236}">
                  <a16:creationId xmlns:a16="http://schemas.microsoft.com/office/drawing/2014/main" id="{4CF9AE7C-237E-4610-B87D-671159C91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2195"/>
              <a:ext cx="58" cy="66"/>
            </a:xfrm>
            <a:custGeom>
              <a:avLst/>
              <a:gdLst>
                <a:gd name="T0" fmla="*/ 29 w 50"/>
                <a:gd name="T1" fmla="*/ 0 h 51"/>
                <a:gd name="T2" fmla="*/ 58 w 50"/>
                <a:gd name="T3" fmla="*/ 66 h 51"/>
                <a:gd name="T4" fmla="*/ 0 w 50"/>
                <a:gd name="T5" fmla="*/ 66 h 51"/>
                <a:gd name="T6" fmla="*/ 29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12" name="Freeform 72">
              <a:extLst>
                <a:ext uri="{FF2B5EF4-FFF2-40B4-BE49-F238E27FC236}">
                  <a16:creationId xmlns:a16="http://schemas.microsoft.com/office/drawing/2014/main" id="{51758EE4-806E-414A-A782-4ED98CC3C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195"/>
              <a:ext cx="58" cy="66"/>
            </a:xfrm>
            <a:custGeom>
              <a:avLst/>
              <a:gdLst>
                <a:gd name="T0" fmla="*/ 29 w 50"/>
                <a:gd name="T1" fmla="*/ 0 h 51"/>
                <a:gd name="T2" fmla="*/ 58 w 50"/>
                <a:gd name="T3" fmla="*/ 66 h 51"/>
                <a:gd name="T4" fmla="*/ 0 w 50"/>
                <a:gd name="T5" fmla="*/ 66 h 51"/>
                <a:gd name="T6" fmla="*/ 29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13" name="Freeform 73">
              <a:extLst>
                <a:ext uri="{FF2B5EF4-FFF2-40B4-BE49-F238E27FC236}">
                  <a16:creationId xmlns:a16="http://schemas.microsoft.com/office/drawing/2014/main" id="{5FB2321D-E086-4D4A-B932-19D411161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2195"/>
              <a:ext cx="59" cy="66"/>
            </a:xfrm>
            <a:custGeom>
              <a:avLst/>
              <a:gdLst>
                <a:gd name="T0" fmla="*/ 29 w 51"/>
                <a:gd name="T1" fmla="*/ 0 h 51"/>
                <a:gd name="T2" fmla="*/ 59 w 51"/>
                <a:gd name="T3" fmla="*/ 66 h 51"/>
                <a:gd name="T4" fmla="*/ 0 w 51"/>
                <a:gd name="T5" fmla="*/ 66 h 51"/>
                <a:gd name="T6" fmla="*/ 29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14" name="Freeform 74">
              <a:extLst>
                <a:ext uri="{FF2B5EF4-FFF2-40B4-BE49-F238E27FC236}">
                  <a16:creationId xmlns:a16="http://schemas.microsoft.com/office/drawing/2014/main" id="{BE2EF00F-8BD2-4AE8-8199-39B3C040F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5"/>
              <a:ext cx="58" cy="66"/>
            </a:xfrm>
            <a:custGeom>
              <a:avLst/>
              <a:gdLst>
                <a:gd name="T0" fmla="*/ 29 w 50"/>
                <a:gd name="T1" fmla="*/ 0 h 51"/>
                <a:gd name="T2" fmla="*/ 58 w 50"/>
                <a:gd name="T3" fmla="*/ 66 h 51"/>
                <a:gd name="T4" fmla="*/ 0 w 50"/>
                <a:gd name="T5" fmla="*/ 66 h 51"/>
                <a:gd name="T6" fmla="*/ 29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15" name="Freeform 75">
              <a:extLst>
                <a:ext uri="{FF2B5EF4-FFF2-40B4-BE49-F238E27FC236}">
                  <a16:creationId xmlns:a16="http://schemas.microsoft.com/office/drawing/2014/main" id="{99C57224-434C-470D-9F0F-977B3749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2195"/>
              <a:ext cx="59" cy="66"/>
            </a:xfrm>
            <a:custGeom>
              <a:avLst/>
              <a:gdLst>
                <a:gd name="T0" fmla="*/ 30 w 51"/>
                <a:gd name="T1" fmla="*/ 0 h 51"/>
                <a:gd name="T2" fmla="*/ 59 w 51"/>
                <a:gd name="T3" fmla="*/ 66 h 51"/>
                <a:gd name="T4" fmla="*/ 0 w 51"/>
                <a:gd name="T5" fmla="*/ 66 h 51"/>
                <a:gd name="T6" fmla="*/ 30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16" name="Freeform 76">
              <a:extLst>
                <a:ext uri="{FF2B5EF4-FFF2-40B4-BE49-F238E27FC236}">
                  <a16:creationId xmlns:a16="http://schemas.microsoft.com/office/drawing/2014/main" id="{9B152068-13A9-4573-A1F0-45CB06605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2195"/>
              <a:ext cx="60" cy="66"/>
            </a:xfrm>
            <a:custGeom>
              <a:avLst/>
              <a:gdLst>
                <a:gd name="T0" fmla="*/ 29 w 51"/>
                <a:gd name="T1" fmla="*/ 0 h 51"/>
                <a:gd name="T2" fmla="*/ 60 w 51"/>
                <a:gd name="T3" fmla="*/ 66 h 51"/>
                <a:gd name="T4" fmla="*/ 0 w 51"/>
                <a:gd name="T5" fmla="*/ 66 h 51"/>
                <a:gd name="T6" fmla="*/ 29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17" name="Freeform 77">
              <a:extLst>
                <a:ext uri="{FF2B5EF4-FFF2-40B4-BE49-F238E27FC236}">
                  <a16:creationId xmlns:a16="http://schemas.microsoft.com/office/drawing/2014/main" id="{7683BC14-9ADE-4FE2-B913-EB5F07D72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2195"/>
              <a:ext cx="59" cy="66"/>
            </a:xfrm>
            <a:custGeom>
              <a:avLst/>
              <a:gdLst>
                <a:gd name="T0" fmla="*/ 30 w 51"/>
                <a:gd name="T1" fmla="*/ 0 h 51"/>
                <a:gd name="T2" fmla="*/ 59 w 51"/>
                <a:gd name="T3" fmla="*/ 66 h 51"/>
                <a:gd name="T4" fmla="*/ 0 w 51"/>
                <a:gd name="T5" fmla="*/ 66 h 51"/>
                <a:gd name="T6" fmla="*/ 30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18" name="Freeform 78">
              <a:extLst>
                <a:ext uri="{FF2B5EF4-FFF2-40B4-BE49-F238E27FC236}">
                  <a16:creationId xmlns:a16="http://schemas.microsoft.com/office/drawing/2014/main" id="{55858F8D-FBF5-4D1A-BE86-80317080C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" y="2195"/>
              <a:ext cx="59" cy="66"/>
            </a:xfrm>
            <a:custGeom>
              <a:avLst/>
              <a:gdLst>
                <a:gd name="T0" fmla="*/ 30 w 51"/>
                <a:gd name="T1" fmla="*/ 0 h 51"/>
                <a:gd name="T2" fmla="*/ 59 w 51"/>
                <a:gd name="T3" fmla="*/ 66 h 51"/>
                <a:gd name="T4" fmla="*/ 0 w 51"/>
                <a:gd name="T5" fmla="*/ 66 h 51"/>
                <a:gd name="T6" fmla="*/ 30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19" name="Rectangle 79">
              <a:extLst>
                <a:ext uri="{FF2B5EF4-FFF2-40B4-BE49-F238E27FC236}">
                  <a16:creationId xmlns:a16="http://schemas.microsoft.com/office/drawing/2014/main" id="{2B061B00-76E7-4275-ADCE-6888C60DF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016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20" name="Line 80">
              <a:extLst>
                <a:ext uri="{FF2B5EF4-FFF2-40B4-BE49-F238E27FC236}">
                  <a16:creationId xmlns:a16="http://schemas.microsoft.com/office/drawing/2014/main" id="{7C9E63D3-8928-4A26-B536-C75A5F662B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9" y="1027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21" name="Line 81">
              <a:extLst>
                <a:ext uri="{FF2B5EF4-FFF2-40B4-BE49-F238E27FC236}">
                  <a16:creationId xmlns:a16="http://schemas.microsoft.com/office/drawing/2014/main" id="{EEC1FFA9-4488-4F99-8D1E-68DAF30BA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" y="1060"/>
              <a:ext cx="29" cy="32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22" name="Line 82">
              <a:extLst>
                <a:ext uri="{FF2B5EF4-FFF2-40B4-BE49-F238E27FC236}">
                  <a16:creationId xmlns:a16="http://schemas.microsoft.com/office/drawing/2014/main" id="{13833B90-0108-44DC-99F0-3453D0E5C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" y="1060"/>
              <a:ext cx="29" cy="32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23" name="Line 83">
              <a:extLst>
                <a:ext uri="{FF2B5EF4-FFF2-40B4-BE49-F238E27FC236}">
                  <a16:creationId xmlns:a16="http://schemas.microsoft.com/office/drawing/2014/main" id="{EDBC3F34-1A7F-48B4-8EAE-0843CF198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" y="1027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24" name="Rectangle 84">
              <a:extLst>
                <a:ext uri="{FF2B5EF4-FFF2-40B4-BE49-F238E27FC236}">
                  <a16:creationId xmlns:a16="http://schemas.microsoft.com/office/drawing/2014/main" id="{9643AAA2-DD45-4848-B6F9-4F0133B3E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136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25" name="Line 85">
              <a:extLst>
                <a:ext uri="{FF2B5EF4-FFF2-40B4-BE49-F238E27FC236}">
                  <a16:creationId xmlns:a16="http://schemas.microsoft.com/office/drawing/2014/main" id="{C8AA706C-1440-4265-9648-DA1598067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2" y="1147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26" name="Line 86">
              <a:extLst>
                <a:ext uri="{FF2B5EF4-FFF2-40B4-BE49-F238E27FC236}">
                  <a16:creationId xmlns:a16="http://schemas.microsoft.com/office/drawing/2014/main" id="{E2E96579-5102-4CB0-9C55-1FC326F23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1" y="1180"/>
              <a:ext cx="29" cy="32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27" name="Line 87">
              <a:extLst>
                <a:ext uri="{FF2B5EF4-FFF2-40B4-BE49-F238E27FC236}">
                  <a16:creationId xmlns:a16="http://schemas.microsoft.com/office/drawing/2014/main" id="{1120DCC3-0251-48C8-8158-B2BC138FB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" y="1180"/>
              <a:ext cx="29" cy="32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28" name="Line 88">
              <a:extLst>
                <a:ext uri="{FF2B5EF4-FFF2-40B4-BE49-F238E27FC236}">
                  <a16:creationId xmlns:a16="http://schemas.microsoft.com/office/drawing/2014/main" id="{949FADF1-8FAE-418E-9F04-4D41FD2D9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1" y="1147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29" name="Rectangle 89">
              <a:extLst>
                <a:ext uri="{FF2B5EF4-FFF2-40B4-BE49-F238E27FC236}">
                  <a16:creationId xmlns:a16="http://schemas.microsoft.com/office/drawing/2014/main" id="{389EC855-8F68-48BF-A39C-80877E107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1955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30" name="Line 90">
              <a:extLst>
                <a:ext uri="{FF2B5EF4-FFF2-40B4-BE49-F238E27FC236}">
                  <a16:creationId xmlns:a16="http://schemas.microsoft.com/office/drawing/2014/main" id="{9A8FCBE8-108B-47C1-906B-8C3660B70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4" y="1966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31" name="Line 91">
              <a:extLst>
                <a:ext uri="{FF2B5EF4-FFF2-40B4-BE49-F238E27FC236}">
                  <a16:creationId xmlns:a16="http://schemas.microsoft.com/office/drawing/2014/main" id="{5562155D-06B0-4939-8DE6-1D1E59B9D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1999"/>
              <a:ext cx="30" cy="32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32" name="Line 92">
              <a:extLst>
                <a:ext uri="{FF2B5EF4-FFF2-40B4-BE49-F238E27FC236}">
                  <a16:creationId xmlns:a16="http://schemas.microsoft.com/office/drawing/2014/main" id="{38A7E24C-4A3E-438F-8E2F-403A37822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1999"/>
              <a:ext cx="29" cy="32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33" name="Line 93">
              <a:extLst>
                <a:ext uri="{FF2B5EF4-FFF2-40B4-BE49-F238E27FC236}">
                  <a16:creationId xmlns:a16="http://schemas.microsoft.com/office/drawing/2014/main" id="{E6D104D5-C946-48B1-9019-6575D2045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3" y="1966"/>
              <a:ext cx="30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34" name="Rectangle 94">
              <a:extLst>
                <a:ext uri="{FF2B5EF4-FFF2-40B4-BE49-F238E27FC236}">
                  <a16:creationId xmlns:a16="http://schemas.microsoft.com/office/drawing/2014/main" id="{A114DDC0-663B-4AA7-9D5A-EE7D7BB11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2185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35" name="Line 95">
              <a:extLst>
                <a:ext uri="{FF2B5EF4-FFF2-40B4-BE49-F238E27FC236}">
                  <a16:creationId xmlns:a16="http://schemas.microsoft.com/office/drawing/2014/main" id="{78CC5390-5830-44AA-B263-87F5A159D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7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36" name="Line 96">
              <a:extLst>
                <a:ext uri="{FF2B5EF4-FFF2-40B4-BE49-F238E27FC236}">
                  <a16:creationId xmlns:a16="http://schemas.microsoft.com/office/drawing/2014/main" id="{47664842-D8E1-4509-8E08-DECCA5B75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6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37" name="Line 97">
              <a:extLst>
                <a:ext uri="{FF2B5EF4-FFF2-40B4-BE49-F238E27FC236}">
                  <a16:creationId xmlns:a16="http://schemas.microsoft.com/office/drawing/2014/main" id="{3F2902E1-241D-462A-A1F0-04634E294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7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38" name="Line 98">
              <a:extLst>
                <a:ext uri="{FF2B5EF4-FFF2-40B4-BE49-F238E27FC236}">
                  <a16:creationId xmlns:a16="http://schemas.microsoft.com/office/drawing/2014/main" id="{2583AC97-D293-4013-9D31-505A4A12F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6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39" name="Rectangle 99">
              <a:extLst>
                <a:ext uri="{FF2B5EF4-FFF2-40B4-BE49-F238E27FC236}">
                  <a16:creationId xmlns:a16="http://schemas.microsoft.com/office/drawing/2014/main" id="{1E2E9855-E1F1-494F-8AF6-D10704C8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2185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40" name="Line 100">
              <a:extLst>
                <a:ext uri="{FF2B5EF4-FFF2-40B4-BE49-F238E27FC236}">
                  <a16:creationId xmlns:a16="http://schemas.microsoft.com/office/drawing/2014/main" id="{0B84C1F2-95CC-4723-9B35-619C854C1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90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41" name="Line 101">
              <a:extLst>
                <a:ext uri="{FF2B5EF4-FFF2-40B4-BE49-F238E27FC236}">
                  <a16:creationId xmlns:a16="http://schemas.microsoft.com/office/drawing/2014/main" id="{E16BCBBE-01C5-46D4-A306-966F9205D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42" name="Line 102">
              <a:extLst>
                <a:ext uri="{FF2B5EF4-FFF2-40B4-BE49-F238E27FC236}">
                  <a16:creationId xmlns:a16="http://schemas.microsoft.com/office/drawing/2014/main" id="{8663984A-BD6E-40C7-9FF1-EF3EEBB2C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0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43" name="Line 103">
              <a:extLst>
                <a:ext uri="{FF2B5EF4-FFF2-40B4-BE49-F238E27FC236}">
                  <a16:creationId xmlns:a16="http://schemas.microsoft.com/office/drawing/2014/main" id="{92E94523-7350-4D3E-B31E-8CF137FAD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9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44" name="Rectangle 104">
              <a:extLst>
                <a:ext uri="{FF2B5EF4-FFF2-40B4-BE49-F238E27FC236}">
                  <a16:creationId xmlns:a16="http://schemas.microsoft.com/office/drawing/2014/main" id="{0E81C4B8-46EE-4C99-9BD1-75F15F784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2185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45" name="Line 105">
              <a:extLst>
                <a:ext uri="{FF2B5EF4-FFF2-40B4-BE49-F238E27FC236}">
                  <a16:creationId xmlns:a16="http://schemas.microsoft.com/office/drawing/2014/main" id="{82CEB2FD-56D1-47AB-83CE-8BC80E2E8C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2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46" name="Line 106">
              <a:extLst>
                <a:ext uri="{FF2B5EF4-FFF2-40B4-BE49-F238E27FC236}">
                  <a16:creationId xmlns:a16="http://schemas.microsoft.com/office/drawing/2014/main" id="{56B22866-2318-417A-9286-601154578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" y="2228"/>
              <a:ext cx="31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47" name="Line 107">
              <a:extLst>
                <a:ext uri="{FF2B5EF4-FFF2-40B4-BE49-F238E27FC236}">
                  <a16:creationId xmlns:a16="http://schemas.microsoft.com/office/drawing/2014/main" id="{E469FBFA-568E-4280-A684-DD1F9121A9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2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48" name="Line 108">
              <a:extLst>
                <a:ext uri="{FF2B5EF4-FFF2-40B4-BE49-F238E27FC236}">
                  <a16:creationId xmlns:a16="http://schemas.microsoft.com/office/drawing/2014/main" id="{7964248A-4748-4280-9B92-92143E107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" y="2195"/>
              <a:ext cx="31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49" name="Rectangle 109">
              <a:extLst>
                <a:ext uri="{FF2B5EF4-FFF2-40B4-BE49-F238E27FC236}">
                  <a16:creationId xmlns:a16="http://schemas.microsoft.com/office/drawing/2014/main" id="{CB662AFF-20E4-4AB2-87E8-8ED7C7A58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2185"/>
              <a:ext cx="8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50" name="Line 110">
              <a:extLst>
                <a:ext uri="{FF2B5EF4-FFF2-40B4-BE49-F238E27FC236}">
                  <a16:creationId xmlns:a16="http://schemas.microsoft.com/office/drawing/2014/main" id="{6CAE381B-8C1D-47D4-B3B6-A8AB5842B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96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51" name="Line 111">
              <a:extLst>
                <a:ext uri="{FF2B5EF4-FFF2-40B4-BE49-F238E27FC236}">
                  <a16:creationId xmlns:a16="http://schemas.microsoft.com/office/drawing/2014/main" id="{D5232543-C64E-44C6-A130-DD55FE633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52" name="Line 112">
              <a:extLst>
                <a:ext uri="{FF2B5EF4-FFF2-40B4-BE49-F238E27FC236}">
                  <a16:creationId xmlns:a16="http://schemas.microsoft.com/office/drawing/2014/main" id="{A326B40E-8C4A-4FC1-ADDC-1DA54247E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6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53" name="Line 113">
              <a:extLst>
                <a:ext uri="{FF2B5EF4-FFF2-40B4-BE49-F238E27FC236}">
                  <a16:creationId xmlns:a16="http://schemas.microsoft.com/office/drawing/2014/main" id="{1CC94E22-5B82-454B-999C-452EA5BC2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5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54" name="Rectangle 114">
              <a:extLst>
                <a:ext uri="{FF2B5EF4-FFF2-40B4-BE49-F238E27FC236}">
                  <a16:creationId xmlns:a16="http://schemas.microsoft.com/office/drawing/2014/main" id="{67C23FAC-9790-4F18-B3BB-985818DAA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185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55" name="Line 115">
              <a:extLst>
                <a:ext uri="{FF2B5EF4-FFF2-40B4-BE49-F238E27FC236}">
                  <a16:creationId xmlns:a16="http://schemas.microsoft.com/office/drawing/2014/main" id="{45B04E00-231A-49E7-8FF0-FB51B9E0B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59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56" name="Line 116">
              <a:extLst>
                <a:ext uri="{FF2B5EF4-FFF2-40B4-BE49-F238E27FC236}">
                  <a16:creationId xmlns:a16="http://schemas.microsoft.com/office/drawing/2014/main" id="{555D1992-EBD5-4BCC-97E0-350673A7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57" name="Line 117">
              <a:extLst>
                <a:ext uri="{FF2B5EF4-FFF2-40B4-BE49-F238E27FC236}">
                  <a16:creationId xmlns:a16="http://schemas.microsoft.com/office/drawing/2014/main" id="{DE89149B-84BF-4786-A06A-962E1D2BB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9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58" name="Line 118">
              <a:extLst>
                <a:ext uri="{FF2B5EF4-FFF2-40B4-BE49-F238E27FC236}">
                  <a16:creationId xmlns:a16="http://schemas.microsoft.com/office/drawing/2014/main" id="{8F36F2EE-F91F-4B44-9B47-EB14058C7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59" name="Rectangle 119">
              <a:extLst>
                <a:ext uri="{FF2B5EF4-FFF2-40B4-BE49-F238E27FC236}">
                  <a16:creationId xmlns:a16="http://schemas.microsoft.com/office/drawing/2014/main" id="{746DD34C-3D2D-489C-B2B5-60B364133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2185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60" name="Line 120">
              <a:extLst>
                <a:ext uri="{FF2B5EF4-FFF2-40B4-BE49-F238E27FC236}">
                  <a16:creationId xmlns:a16="http://schemas.microsoft.com/office/drawing/2014/main" id="{06F9EFC0-4A11-4C3D-A91A-0BD2B0447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11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61" name="Line 121">
              <a:extLst>
                <a:ext uri="{FF2B5EF4-FFF2-40B4-BE49-F238E27FC236}">
                  <a16:creationId xmlns:a16="http://schemas.microsoft.com/office/drawing/2014/main" id="{4D2E468B-FD93-4737-9E2F-9ACB56943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2228"/>
              <a:ext cx="30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62" name="Line 122">
              <a:extLst>
                <a:ext uri="{FF2B5EF4-FFF2-40B4-BE49-F238E27FC236}">
                  <a16:creationId xmlns:a16="http://schemas.microsoft.com/office/drawing/2014/main" id="{C7070FFC-DEE6-4308-A746-5659E4CBB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1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63" name="Line 123">
              <a:extLst>
                <a:ext uri="{FF2B5EF4-FFF2-40B4-BE49-F238E27FC236}">
                  <a16:creationId xmlns:a16="http://schemas.microsoft.com/office/drawing/2014/main" id="{30253196-B760-4263-8912-0332D6B89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0" y="2195"/>
              <a:ext cx="30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64" name="Rectangle 124">
              <a:extLst>
                <a:ext uri="{FF2B5EF4-FFF2-40B4-BE49-F238E27FC236}">
                  <a16:creationId xmlns:a16="http://schemas.microsoft.com/office/drawing/2014/main" id="{47E25EC8-2CDC-41F7-8E42-9DB997608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185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65" name="Line 125">
              <a:extLst>
                <a:ext uri="{FF2B5EF4-FFF2-40B4-BE49-F238E27FC236}">
                  <a16:creationId xmlns:a16="http://schemas.microsoft.com/office/drawing/2014/main" id="{9CEDCBB3-0545-4241-B137-493817415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64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66" name="Line 126">
              <a:extLst>
                <a:ext uri="{FF2B5EF4-FFF2-40B4-BE49-F238E27FC236}">
                  <a16:creationId xmlns:a16="http://schemas.microsoft.com/office/drawing/2014/main" id="{F64C0A04-D6A7-4A1E-90A0-9EAEAD41F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67" name="Line 127">
              <a:extLst>
                <a:ext uri="{FF2B5EF4-FFF2-40B4-BE49-F238E27FC236}">
                  <a16:creationId xmlns:a16="http://schemas.microsoft.com/office/drawing/2014/main" id="{C4E29E6E-74F7-4A32-9BCD-994AC35C7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4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68" name="Line 128">
              <a:extLst>
                <a:ext uri="{FF2B5EF4-FFF2-40B4-BE49-F238E27FC236}">
                  <a16:creationId xmlns:a16="http://schemas.microsoft.com/office/drawing/2014/main" id="{4E9C4413-A0C3-4639-B88E-5F411CADCA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3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69" name="Rectangle 129">
              <a:extLst>
                <a:ext uri="{FF2B5EF4-FFF2-40B4-BE49-F238E27FC236}">
                  <a16:creationId xmlns:a16="http://schemas.microsoft.com/office/drawing/2014/main" id="{D337DF68-4A1C-4EA1-B153-13C8B207C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2185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70" name="Line 130">
              <a:extLst>
                <a:ext uri="{FF2B5EF4-FFF2-40B4-BE49-F238E27FC236}">
                  <a16:creationId xmlns:a16="http://schemas.microsoft.com/office/drawing/2014/main" id="{A19000C3-224C-49A9-A865-4EFAC2309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6" y="2195"/>
              <a:ext cx="30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71" name="Line 131">
              <a:extLst>
                <a:ext uri="{FF2B5EF4-FFF2-40B4-BE49-F238E27FC236}">
                  <a16:creationId xmlns:a16="http://schemas.microsoft.com/office/drawing/2014/main" id="{ED4331FD-84BF-49C2-A175-B8CE4BCC1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72" name="Line 132">
              <a:extLst>
                <a:ext uri="{FF2B5EF4-FFF2-40B4-BE49-F238E27FC236}">
                  <a16:creationId xmlns:a16="http://schemas.microsoft.com/office/drawing/2014/main" id="{902B5E7F-7203-414B-A43D-02CA95151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6" y="2228"/>
              <a:ext cx="30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73" name="Line 133">
              <a:extLst>
                <a:ext uri="{FF2B5EF4-FFF2-40B4-BE49-F238E27FC236}">
                  <a16:creationId xmlns:a16="http://schemas.microsoft.com/office/drawing/2014/main" id="{B6BA1D5C-4061-4B80-8BF1-79E9CA87C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6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74" name="Rectangle 134">
              <a:extLst>
                <a:ext uri="{FF2B5EF4-FFF2-40B4-BE49-F238E27FC236}">
                  <a16:creationId xmlns:a16="http://schemas.microsoft.com/office/drawing/2014/main" id="{ED228977-3CD1-40EB-82F3-2CA6AE630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" y="2185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75" name="Line 135">
              <a:extLst>
                <a:ext uri="{FF2B5EF4-FFF2-40B4-BE49-F238E27FC236}">
                  <a16:creationId xmlns:a16="http://schemas.microsoft.com/office/drawing/2014/main" id="{686EC6B3-AF0F-4EA3-8D65-BA9174A15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79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76" name="Line 136">
              <a:extLst>
                <a:ext uri="{FF2B5EF4-FFF2-40B4-BE49-F238E27FC236}">
                  <a16:creationId xmlns:a16="http://schemas.microsoft.com/office/drawing/2014/main" id="{F7008D57-5FD5-4F2A-9AF7-5D8DC7DF7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8" y="2228"/>
              <a:ext cx="31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77" name="Line 137">
              <a:extLst>
                <a:ext uri="{FF2B5EF4-FFF2-40B4-BE49-F238E27FC236}">
                  <a16:creationId xmlns:a16="http://schemas.microsoft.com/office/drawing/2014/main" id="{9315E7DD-6CF7-4A48-BA65-16A58246D7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9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78" name="Line 138">
              <a:extLst>
                <a:ext uri="{FF2B5EF4-FFF2-40B4-BE49-F238E27FC236}">
                  <a16:creationId xmlns:a16="http://schemas.microsoft.com/office/drawing/2014/main" id="{0D081CCA-EBBC-4B42-A3D8-E37D933CE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8" y="2195"/>
              <a:ext cx="31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79" name="Rectangle 139">
              <a:extLst>
                <a:ext uri="{FF2B5EF4-FFF2-40B4-BE49-F238E27FC236}">
                  <a16:creationId xmlns:a16="http://schemas.microsoft.com/office/drawing/2014/main" id="{433382C7-18C3-4EE5-BB03-FE6810B29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2185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80" name="Line 140">
              <a:extLst>
                <a:ext uri="{FF2B5EF4-FFF2-40B4-BE49-F238E27FC236}">
                  <a16:creationId xmlns:a16="http://schemas.microsoft.com/office/drawing/2014/main" id="{2D462E8B-006E-463D-AE31-68699473F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32" y="2195"/>
              <a:ext cx="30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81" name="Line 141">
              <a:extLst>
                <a:ext uri="{FF2B5EF4-FFF2-40B4-BE49-F238E27FC236}">
                  <a16:creationId xmlns:a16="http://schemas.microsoft.com/office/drawing/2014/main" id="{C680F566-1985-4E5D-8F6F-2705BF281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2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82" name="Line 142">
              <a:extLst>
                <a:ext uri="{FF2B5EF4-FFF2-40B4-BE49-F238E27FC236}">
                  <a16:creationId xmlns:a16="http://schemas.microsoft.com/office/drawing/2014/main" id="{4B788A4D-4EB4-49C4-9928-D9C47C2A9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2" y="2228"/>
              <a:ext cx="30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83" name="Line 143">
              <a:extLst>
                <a:ext uri="{FF2B5EF4-FFF2-40B4-BE49-F238E27FC236}">
                  <a16:creationId xmlns:a16="http://schemas.microsoft.com/office/drawing/2014/main" id="{CAF29C8E-46C7-430B-A26F-7A8922830A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2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84" name="Rectangle 144">
              <a:extLst>
                <a:ext uri="{FF2B5EF4-FFF2-40B4-BE49-F238E27FC236}">
                  <a16:creationId xmlns:a16="http://schemas.microsoft.com/office/drawing/2014/main" id="{66A3D9BC-A8B7-4CB6-BAE7-92D930719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" y="2185"/>
              <a:ext cx="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0385" name="Line 145">
              <a:extLst>
                <a:ext uri="{FF2B5EF4-FFF2-40B4-BE49-F238E27FC236}">
                  <a16:creationId xmlns:a16="http://schemas.microsoft.com/office/drawing/2014/main" id="{7B18495A-DE35-4187-8C1A-2790C2FA0E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95" y="2195"/>
              <a:ext cx="30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86" name="Line 146">
              <a:extLst>
                <a:ext uri="{FF2B5EF4-FFF2-40B4-BE49-F238E27FC236}">
                  <a16:creationId xmlns:a16="http://schemas.microsoft.com/office/drawing/2014/main" id="{22B7822C-805B-4474-B4D4-DDDF48DB2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5" y="2228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87" name="Line 147">
              <a:extLst>
                <a:ext uri="{FF2B5EF4-FFF2-40B4-BE49-F238E27FC236}">
                  <a16:creationId xmlns:a16="http://schemas.microsoft.com/office/drawing/2014/main" id="{6BCDECC6-DFBA-4B10-89A9-2B71F5021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5" y="2228"/>
              <a:ext cx="30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88" name="Line 148">
              <a:extLst>
                <a:ext uri="{FF2B5EF4-FFF2-40B4-BE49-F238E27FC236}">
                  <a16:creationId xmlns:a16="http://schemas.microsoft.com/office/drawing/2014/main" id="{1832564B-BB5C-4CD1-9A4B-DF38600CB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5" y="2195"/>
              <a:ext cx="29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89" name="Rectangle 149">
              <a:extLst>
                <a:ext uri="{FF2B5EF4-FFF2-40B4-BE49-F238E27FC236}">
                  <a16:creationId xmlns:a16="http://schemas.microsoft.com/office/drawing/2014/main" id="{336F9F3C-F86F-4D69-B4DC-703AB18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10"/>
              <a:ext cx="333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764" b="1"/>
                <a:t>NJ bootstrap with ML distances using a GTR + gamma</a:t>
              </a:r>
              <a:endParaRPr lang="en-NZ" altLang="en-US" sz="1764"/>
            </a:p>
          </p:txBody>
        </p:sp>
        <p:sp>
          <p:nvSpPr>
            <p:cNvPr id="10390" name="Rectangle 150">
              <a:extLst>
                <a:ext uri="{FF2B5EF4-FFF2-40B4-BE49-F238E27FC236}">
                  <a16:creationId xmlns:a16="http://schemas.microsoft.com/office/drawing/2014/main" id="{5C2F6246-8460-4B61-B8C1-1C5301BA4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2151"/>
              <a:ext cx="5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</a:t>
              </a:r>
              <a:endParaRPr lang="en-NZ" altLang="en-US"/>
            </a:p>
          </p:txBody>
        </p:sp>
        <p:sp>
          <p:nvSpPr>
            <p:cNvPr id="10391" name="Rectangle 151">
              <a:extLst>
                <a:ext uri="{FF2B5EF4-FFF2-40B4-BE49-F238E27FC236}">
                  <a16:creationId xmlns:a16="http://schemas.microsoft.com/office/drawing/2014/main" id="{4B5F8E18-5F05-43B8-87FA-E98D7D7AF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" y="1879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20</a:t>
              </a:r>
              <a:endParaRPr lang="en-NZ" altLang="en-US"/>
            </a:p>
          </p:txBody>
        </p:sp>
        <p:sp>
          <p:nvSpPr>
            <p:cNvPr id="10392" name="Rectangle 152">
              <a:extLst>
                <a:ext uri="{FF2B5EF4-FFF2-40B4-BE49-F238E27FC236}">
                  <a16:creationId xmlns:a16="http://schemas.microsoft.com/office/drawing/2014/main" id="{0936F1B4-B1C5-4110-9150-714C48022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" y="1606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40</a:t>
              </a:r>
              <a:endParaRPr lang="en-NZ" altLang="en-US"/>
            </a:p>
          </p:txBody>
        </p:sp>
        <p:sp>
          <p:nvSpPr>
            <p:cNvPr id="10393" name="Rectangle 153">
              <a:extLst>
                <a:ext uri="{FF2B5EF4-FFF2-40B4-BE49-F238E27FC236}">
                  <a16:creationId xmlns:a16="http://schemas.microsoft.com/office/drawing/2014/main" id="{D3D87198-41ED-44AD-9BF8-1AFB9A78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" y="1333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60</a:t>
              </a:r>
              <a:endParaRPr lang="en-NZ" altLang="en-US"/>
            </a:p>
          </p:txBody>
        </p:sp>
        <p:sp>
          <p:nvSpPr>
            <p:cNvPr id="10394" name="Rectangle 154">
              <a:extLst>
                <a:ext uri="{FF2B5EF4-FFF2-40B4-BE49-F238E27FC236}">
                  <a16:creationId xmlns:a16="http://schemas.microsoft.com/office/drawing/2014/main" id="{DEB9D50E-9F91-4FCE-A216-9A27B81CE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" y="1049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80</a:t>
              </a:r>
              <a:endParaRPr lang="en-NZ" altLang="en-US"/>
            </a:p>
          </p:txBody>
        </p:sp>
        <p:sp>
          <p:nvSpPr>
            <p:cNvPr id="10395" name="Rectangle 155">
              <a:extLst>
                <a:ext uri="{FF2B5EF4-FFF2-40B4-BE49-F238E27FC236}">
                  <a16:creationId xmlns:a16="http://schemas.microsoft.com/office/drawing/2014/main" id="{5B960D66-12D9-4EC0-BE0A-24F62A8C5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" y="776"/>
              <a:ext cx="16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100</a:t>
              </a:r>
              <a:endParaRPr lang="en-NZ" altLang="en-US"/>
            </a:p>
          </p:txBody>
        </p:sp>
        <p:sp>
          <p:nvSpPr>
            <p:cNvPr id="10396" name="Rectangle 156">
              <a:extLst>
                <a:ext uri="{FF2B5EF4-FFF2-40B4-BE49-F238E27FC236}">
                  <a16:creationId xmlns:a16="http://schemas.microsoft.com/office/drawing/2014/main" id="{37AFBFE4-FD88-4D0F-AE52-CB032145B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2327"/>
              <a:ext cx="13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0.1</a:t>
              </a:r>
              <a:endParaRPr lang="en-NZ" altLang="en-US"/>
            </a:p>
          </p:txBody>
        </p:sp>
        <p:sp>
          <p:nvSpPr>
            <p:cNvPr id="10397" name="Rectangle 157">
              <a:extLst>
                <a:ext uri="{FF2B5EF4-FFF2-40B4-BE49-F238E27FC236}">
                  <a16:creationId xmlns:a16="http://schemas.microsoft.com/office/drawing/2014/main" id="{8E6E6D30-BED6-4F94-89F6-D3D4D8FFD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" y="2327"/>
              <a:ext cx="18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0.15</a:t>
              </a:r>
              <a:endParaRPr lang="en-NZ" altLang="en-US"/>
            </a:p>
          </p:txBody>
        </p:sp>
        <p:sp>
          <p:nvSpPr>
            <p:cNvPr id="10398" name="Rectangle 158">
              <a:extLst>
                <a:ext uri="{FF2B5EF4-FFF2-40B4-BE49-F238E27FC236}">
                  <a16:creationId xmlns:a16="http://schemas.microsoft.com/office/drawing/2014/main" id="{84BB87FC-7578-441A-A097-02D813969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" y="2327"/>
              <a:ext cx="13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0.2</a:t>
              </a:r>
              <a:endParaRPr lang="en-NZ" altLang="en-US"/>
            </a:p>
          </p:txBody>
        </p:sp>
        <p:sp>
          <p:nvSpPr>
            <p:cNvPr id="10399" name="Rectangle 159">
              <a:extLst>
                <a:ext uri="{FF2B5EF4-FFF2-40B4-BE49-F238E27FC236}">
                  <a16:creationId xmlns:a16="http://schemas.microsoft.com/office/drawing/2014/main" id="{626595E2-C67A-4FCD-B8EF-600EF1E12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327"/>
              <a:ext cx="18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0.25</a:t>
              </a:r>
              <a:endParaRPr lang="en-NZ" altLang="en-US"/>
            </a:p>
          </p:txBody>
        </p:sp>
        <p:sp>
          <p:nvSpPr>
            <p:cNvPr id="10400" name="Rectangle 160">
              <a:extLst>
                <a:ext uri="{FF2B5EF4-FFF2-40B4-BE49-F238E27FC236}">
                  <a16:creationId xmlns:a16="http://schemas.microsoft.com/office/drawing/2014/main" id="{3127CDD3-7F12-42D0-ACD9-B1CD3C955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327"/>
              <a:ext cx="13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0.3</a:t>
              </a:r>
              <a:endParaRPr lang="en-NZ" altLang="en-US"/>
            </a:p>
          </p:txBody>
        </p:sp>
        <p:sp>
          <p:nvSpPr>
            <p:cNvPr id="10401" name="Rectangle 161">
              <a:extLst>
                <a:ext uri="{FF2B5EF4-FFF2-40B4-BE49-F238E27FC236}">
                  <a16:creationId xmlns:a16="http://schemas.microsoft.com/office/drawing/2014/main" id="{6456E2A5-77BA-4803-8354-EEAC0FFE7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327"/>
              <a:ext cx="18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0.35</a:t>
              </a:r>
              <a:endParaRPr lang="en-NZ" altLang="en-US"/>
            </a:p>
          </p:txBody>
        </p:sp>
        <p:sp>
          <p:nvSpPr>
            <p:cNvPr id="10402" name="Rectangle 162">
              <a:extLst>
                <a:ext uri="{FF2B5EF4-FFF2-40B4-BE49-F238E27FC236}">
                  <a16:creationId xmlns:a16="http://schemas.microsoft.com/office/drawing/2014/main" id="{42DDFEB7-2D19-4865-8A44-22F429686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327"/>
              <a:ext cx="13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0.4</a:t>
              </a:r>
              <a:endParaRPr lang="en-NZ" altLang="en-US"/>
            </a:p>
          </p:txBody>
        </p:sp>
        <p:sp>
          <p:nvSpPr>
            <p:cNvPr id="10403" name="Rectangle 163">
              <a:extLst>
                <a:ext uri="{FF2B5EF4-FFF2-40B4-BE49-F238E27FC236}">
                  <a16:creationId xmlns:a16="http://schemas.microsoft.com/office/drawing/2014/main" id="{B5592E87-C233-4684-A8AC-C2FE8723D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327"/>
              <a:ext cx="18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0.45</a:t>
              </a:r>
              <a:endParaRPr lang="en-NZ" altLang="en-US"/>
            </a:p>
          </p:txBody>
        </p:sp>
        <p:sp>
          <p:nvSpPr>
            <p:cNvPr id="10404" name="Rectangle 164">
              <a:extLst>
                <a:ext uri="{FF2B5EF4-FFF2-40B4-BE49-F238E27FC236}">
                  <a16:creationId xmlns:a16="http://schemas.microsoft.com/office/drawing/2014/main" id="{6338601B-23B3-4B32-BB70-D42E2BE2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27"/>
              <a:ext cx="13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0.5</a:t>
              </a:r>
              <a:endParaRPr lang="en-NZ" altLang="en-US"/>
            </a:p>
          </p:txBody>
        </p:sp>
        <p:sp>
          <p:nvSpPr>
            <p:cNvPr id="10405" name="Rectangle 165">
              <a:extLst>
                <a:ext uri="{FF2B5EF4-FFF2-40B4-BE49-F238E27FC236}">
                  <a16:creationId xmlns:a16="http://schemas.microsoft.com/office/drawing/2014/main" id="{FCB0EED9-FD4E-4B97-8604-78755F4B6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2327"/>
              <a:ext cx="18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0.55</a:t>
              </a:r>
              <a:endParaRPr lang="en-NZ" altLang="en-US"/>
            </a:p>
          </p:txBody>
        </p:sp>
        <p:sp>
          <p:nvSpPr>
            <p:cNvPr id="10406" name="Rectangle 166">
              <a:extLst>
                <a:ext uri="{FF2B5EF4-FFF2-40B4-BE49-F238E27FC236}">
                  <a16:creationId xmlns:a16="http://schemas.microsoft.com/office/drawing/2014/main" id="{E512FDBE-2AE3-4530-BC84-68EAD14B6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327"/>
              <a:ext cx="13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0.6</a:t>
              </a:r>
              <a:endParaRPr lang="en-NZ" altLang="en-US"/>
            </a:p>
          </p:txBody>
        </p:sp>
        <p:sp>
          <p:nvSpPr>
            <p:cNvPr id="10407" name="Rectangle 167">
              <a:extLst>
                <a:ext uri="{FF2B5EF4-FFF2-40B4-BE49-F238E27FC236}">
                  <a16:creationId xmlns:a16="http://schemas.microsoft.com/office/drawing/2014/main" id="{776E42C1-88DD-4A66-9139-5A8E2B4E0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327"/>
              <a:ext cx="18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0.65</a:t>
              </a:r>
              <a:endParaRPr lang="en-NZ" altLang="en-US"/>
            </a:p>
          </p:txBody>
        </p:sp>
        <p:sp>
          <p:nvSpPr>
            <p:cNvPr id="10408" name="Rectangle 168">
              <a:extLst>
                <a:ext uri="{FF2B5EF4-FFF2-40B4-BE49-F238E27FC236}">
                  <a16:creationId xmlns:a16="http://schemas.microsoft.com/office/drawing/2014/main" id="{1005E550-6E8A-4793-A437-61009C270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" y="2327"/>
              <a:ext cx="13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0.7</a:t>
              </a:r>
              <a:endParaRPr lang="en-NZ" altLang="en-US"/>
            </a:p>
          </p:txBody>
        </p:sp>
        <p:sp>
          <p:nvSpPr>
            <p:cNvPr id="10409" name="Rectangle 169">
              <a:extLst>
                <a:ext uri="{FF2B5EF4-FFF2-40B4-BE49-F238E27FC236}">
                  <a16:creationId xmlns:a16="http://schemas.microsoft.com/office/drawing/2014/main" id="{6BC7A957-0E98-43E4-8FC2-2F154A65F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" y="2327"/>
              <a:ext cx="18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323">
                  <a:solidFill>
                    <a:srgbClr val="000000"/>
                  </a:solidFill>
                </a:rPr>
                <a:t>0.75</a:t>
              </a:r>
              <a:endParaRPr lang="en-NZ" altLang="en-US"/>
            </a:p>
          </p:txBody>
        </p:sp>
        <p:sp>
          <p:nvSpPr>
            <p:cNvPr id="10410" name="Rectangle 170">
              <a:extLst>
                <a:ext uri="{FF2B5EF4-FFF2-40B4-BE49-F238E27FC236}">
                  <a16:creationId xmlns:a16="http://schemas.microsoft.com/office/drawing/2014/main" id="{38315C46-05DA-4C75-93EF-CEB026321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2556"/>
              <a:ext cx="197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764" b="1"/>
                <a:t>alpha (gamma shape parameter)</a:t>
              </a:r>
              <a:endParaRPr lang="en-NZ" altLang="en-US" sz="1764"/>
            </a:p>
          </p:txBody>
        </p:sp>
        <p:sp>
          <p:nvSpPr>
            <p:cNvPr id="10411" name="Rectangle 171">
              <a:extLst>
                <a:ext uri="{FF2B5EF4-FFF2-40B4-BE49-F238E27FC236}">
                  <a16:creationId xmlns:a16="http://schemas.microsoft.com/office/drawing/2014/main" id="{3F279891-8881-440C-A85E-8E032846A2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16" y="1332"/>
              <a:ext cx="11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NZ" altLang="en-US" sz="1764" b="1"/>
                <a:t>bootstrap support</a:t>
              </a:r>
              <a:endParaRPr lang="en-NZ" altLang="en-US" sz="1764"/>
            </a:p>
          </p:txBody>
        </p:sp>
        <p:grpSp>
          <p:nvGrpSpPr>
            <p:cNvPr id="10412" name="Group 172">
              <a:extLst>
                <a:ext uri="{FF2B5EF4-FFF2-40B4-BE49-F238E27FC236}">
                  <a16:creationId xmlns:a16="http://schemas.microsoft.com/office/drawing/2014/main" id="{D06FED08-6999-492F-B94B-F0E4263B36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9" y="1108"/>
              <a:ext cx="842" cy="829"/>
              <a:chOff x="4948" y="787"/>
              <a:chExt cx="727" cy="642"/>
            </a:xfrm>
          </p:grpSpPr>
          <p:sp>
            <p:nvSpPr>
              <p:cNvPr id="10413" name="Rectangle 173">
                <a:extLst>
                  <a:ext uri="{FF2B5EF4-FFF2-40B4-BE49-F238E27FC236}">
                    <a16:creationId xmlns:a16="http://schemas.microsoft.com/office/drawing/2014/main" id="{DAA1DC5A-291D-450B-A8A6-71DBC16BE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8" y="787"/>
                <a:ext cx="727" cy="6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0414" name="Line 174">
                <a:extLst>
                  <a:ext uri="{FF2B5EF4-FFF2-40B4-BE49-F238E27FC236}">
                    <a16:creationId xmlns:a16="http://schemas.microsoft.com/office/drawing/2014/main" id="{DF3C1BD4-C96A-41BF-A826-DD882234D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2" y="871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15" name="Freeform 175">
                <a:extLst>
                  <a:ext uri="{FF2B5EF4-FFF2-40B4-BE49-F238E27FC236}">
                    <a16:creationId xmlns:a16="http://schemas.microsoft.com/office/drawing/2014/main" id="{4E1CB986-E65B-4001-9944-25CE703A8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6" y="846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25 h 50"/>
                  <a:gd name="T4" fmla="*/ 26 w 51"/>
                  <a:gd name="T5" fmla="*/ 50 h 50"/>
                  <a:gd name="T6" fmla="*/ 0 w 51"/>
                  <a:gd name="T7" fmla="*/ 25 h 50"/>
                  <a:gd name="T8" fmla="*/ 26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0">
                    <a:moveTo>
                      <a:pt x="26" y="0"/>
                    </a:moveTo>
                    <a:lnTo>
                      <a:pt x="51" y="25"/>
                    </a:lnTo>
                    <a:lnTo>
                      <a:pt x="26" y="50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16" name="Rectangle 176">
                <a:extLst>
                  <a:ext uri="{FF2B5EF4-FFF2-40B4-BE49-F238E27FC236}">
                    <a16:creationId xmlns:a16="http://schemas.microsoft.com/office/drawing/2014/main" id="{38AA84BB-BAA3-43EB-85C1-562051022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6" y="812"/>
                <a:ext cx="393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NZ" altLang="en-US" sz="1323">
                    <a:solidFill>
                      <a:srgbClr val="000000"/>
                    </a:solidFill>
                  </a:rPr>
                  <a:t>Amb+Nym</a:t>
                </a:r>
                <a:endParaRPr lang="en-NZ" altLang="en-US"/>
              </a:p>
            </p:txBody>
          </p:sp>
          <p:sp>
            <p:nvSpPr>
              <p:cNvPr id="10417" name="Line 177">
                <a:extLst>
                  <a:ext uri="{FF2B5EF4-FFF2-40B4-BE49-F238E27FC236}">
                    <a16:creationId xmlns:a16="http://schemas.microsoft.com/office/drawing/2014/main" id="{93F39F54-88E2-473A-A4E8-1B24F2473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2" y="1032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18" name="Rectangle 178">
                <a:extLst>
                  <a:ext uri="{FF2B5EF4-FFF2-40B4-BE49-F238E27FC236}">
                    <a16:creationId xmlns:a16="http://schemas.microsoft.com/office/drawing/2014/main" id="{12C5A65E-7845-41F4-AC5D-492BB372A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1006"/>
                <a:ext cx="43" cy="43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0419" name="Rectangle 179">
                <a:extLst>
                  <a:ext uri="{FF2B5EF4-FFF2-40B4-BE49-F238E27FC236}">
                    <a16:creationId xmlns:a16="http://schemas.microsoft.com/office/drawing/2014/main" id="{E6B75760-D4B0-44FF-B2F0-7CE6CD308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6" y="973"/>
                <a:ext cx="312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NZ" altLang="en-US" sz="1323">
                    <a:solidFill>
                      <a:srgbClr val="000000"/>
                    </a:solidFill>
                  </a:rPr>
                  <a:t>Grasses</a:t>
                </a:r>
                <a:endParaRPr lang="en-NZ" altLang="en-US"/>
              </a:p>
            </p:txBody>
          </p:sp>
          <p:sp>
            <p:nvSpPr>
              <p:cNvPr id="10420" name="Line 180">
                <a:extLst>
                  <a:ext uri="{FF2B5EF4-FFF2-40B4-BE49-F238E27FC236}">
                    <a16:creationId xmlns:a16="http://schemas.microsoft.com/office/drawing/2014/main" id="{BACEDF6F-B36F-4E49-B334-9D3F372CF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2" y="1192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21" name="Freeform 181">
                <a:extLst>
                  <a:ext uri="{FF2B5EF4-FFF2-40B4-BE49-F238E27FC236}">
                    <a16:creationId xmlns:a16="http://schemas.microsoft.com/office/drawing/2014/main" id="{47DA7A94-C507-4732-AD7E-E0767AF80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6" y="1167"/>
                <a:ext cx="51" cy="51"/>
              </a:xfrm>
              <a:custGeom>
                <a:avLst/>
                <a:gdLst>
                  <a:gd name="T0" fmla="*/ 26 w 51"/>
                  <a:gd name="T1" fmla="*/ 0 h 51"/>
                  <a:gd name="T2" fmla="*/ 51 w 51"/>
                  <a:gd name="T3" fmla="*/ 51 h 51"/>
                  <a:gd name="T4" fmla="*/ 0 w 51"/>
                  <a:gd name="T5" fmla="*/ 51 h 51"/>
                  <a:gd name="T6" fmla="*/ 26 w 51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26" y="0"/>
                    </a:moveTo>
                    <a:lnTo>
                      <a:pt x="51" y="51"/>
                    </a:lnTo>
                    <a:lnTo>
                      <a:pt x="0" y="5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22" name="Rectangle 182">
                <a:extLst>
                  <a:ext uri="{FF2B5EF4-FFF2-40B4-BE49-F238E27FC236}">
                    <a16:creationId xmlns:a16="http://schemas.microsoft.com/office/drawing/2014/main" id="{AE24FFA7-A8B1-485E-A2A8-04CA6E34C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6" y="1133"/>
                <a:ext cx="172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NZ" altLang="en-US" sz="1323">
                    <a:solidFill>
                      <a:srgbClr val="000000"/>
                    </a:solidFill>
                  </a:rPr>
                  <a:t>Amb</a:t>
                </a:r>
                <a:endParaRPr lang="en-NZ" altLang="en-US"/>
              </a:p>
            </p:txBody>
          </p:sp>
          <p:sp>
            <p:nvSpPr>
              <p:cNvPr id="10423" name="Line 183">
                <a:extLst>
                  <a:ext uri="{FF2B5EF4-FFF2-40B4-BE49-F238E27FC236}">
                    <a16:creationId xmlns:a16="http://schemas.microsoft.com/office/drawing/2014/main" id="{CDF741CC-A6C4-49A9-81A6-DEF819420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2" y="1353"/>
                <a:ext cx="228" cy="1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24" name="Rectangle 184">
                <a:extLst>
                  <a:ext uri="{FF2B5EF4-FFF2-40B4-BE49-F238E27FC236}">
                    <a16:creationId xmlns:a16="http://schemas.microsoft.com/office/drawing/2014/main" id="{2559248F-5CE0-4B86-ABD5-15A03FB5C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8" y="1319"/>
                <a:ext cx="76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0425" name="Line 185">
                <a:extLst>
                  <a:ext uri="{FF2B5EF4-FFF2-40B4-BE49-F238E27FC236}">
                    <a16:creationId xmlns:a16="http://schemas.microsoft.com/office/drawing/2014/main" id="{66DD55A6-7A67-49FC-8E3F-A9C7CE378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66" y="1328"/>
                <a:ext cx="26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26" name="Line 186">
                <a:extLst>
                  <a:ext uri="{FF2B5EF4-FFF2-40B4-BE49-F238E27FC236}">
                    <a16:creationId xmlns:a16="http://schemas.microsoft.com/office/drawing/2014/main" id="{411F9F91-976D-4F8F-B605-73D7214F2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2" y="1353"/>
                <a:ext cx="25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27" name="Line 187">
                <a:extLst>
                  <a:ext uri="{FF2B5EF4-FFF2-40B4-BE49-F238E27FC236}">
                    <a16:creationId xmlns:a16="http://schemas.microsoft.com/office/drawing/2014/main" id="{97225A7B-37B4-41B2-B861-DFCC41555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66" y="1353"/>
                <a:ext cx="26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28" name="Line 188">
                <a:extLst>
                  <a:ext uri="{FF2B5EF4-FFF2-40B4-BE49-F238E27FC236}">
                    <a16:creationId xmlns:a16="http://schemas.microsoft.com/office/drawing/2014/main" id="{83EFBB48-6D76-425C-9E85-3A598BFC1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2" y="1328"/>
                <a:ext cx="25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29" name="Rectangle 189">
                <a:extLst>
                  <a:ext uri="{FF2B5EF4-FFF2-40B4-BE49-F238E27FC236}">
                    <a16:creationId xmlns:a16="http://schemas.microsoft.com/office/drawing/2014/main" id="{E2C01E2D-47A4-4EFF-B9DC-4DC6155BC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6" y="1294"/>
                <a:ext cx="172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NZ" altLang="en-US" sz="1323">
                    <a:solidFill>
                      <a:srgbClr val="000000"/>
                    </a:solidFill>
                  </a:rPr>
                  <a:t>Nym</a:t>
                </a:r>
                <a:endParaRPr lang="en-NZ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4077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686CE855-8724-4266-A2F7-CAB933E5D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19" y="-8751"/>
            <a:ext cx="10765538" cy="75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>
            <a:extLst>
              <a:ext uri="{FF2B5EF4-FFF2-40B4-BE49-F238E27FC236}">
                <a16:creationId xmlns:a16="http://schemas.microsoft.com/office/drawing/2014/main" id="{C6045BF1-39CB-4DEA-BD1D-55551E760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1459" y="4304815"/>
            <a:ext cx="7235939" cy="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6E97833D-4775-4C26-8FBF-B5C0E9D48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1459" y="3764089"/>
            <a:ext cx="7235939" cy="174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3C3C2193-C7BB-42DB-A23F-C08AB2595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1459" y="3202362"/>
            <a:ext cx="7235939" cy="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EC363620-7786-4495-95CF-EDD9CB0CB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1459" y="2661636"/>
            <a:ext cx="7235939" cy="174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06" name="Line 6">
            <a:extLst>
              <a:ext uri="{FF2B5EF4-FFF2-40B4-BE49-F238E27FC236}">
                <a16:creationId xmlns:a16="http://schemas.microsoft.com/office/drawing/2014/main" id="{62D29CF7-042B-43CB-9FA8-D1ED6F7EB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1459" y="2099909"/>
            <a:ext cx="7235939" cy="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id="{8B605B7D-222D-4AEA-A183-A3D29A121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1459" y="1559184"/>
            <a:ext cx="7235939" cy="174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41A00087-31FF-44E4-9A6D-931D6BDC8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949" y="1559183"/>
            <a:ext cx="279988" cy="3307358"/>
          </a:xfrm>
          <a:prstGeom prst="rect">
            <a:avLst/>
          </a:prstGeom>
          <a:solidFill>
            <a:schemeClr val="bg2"/>
          </a:solidFill>
          <a:ln w="1752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65477D4A-E616-448D-A92D-96BD34636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2918" y="4084324"/>
            <a:ext cx="279988" cy="782217"/>
          </a:xfrm>
          <a:prstGeom prst="rect">
            <a:avLst/>
          </a:prstGeom>
          <a:solidFill>
            <a:schemeClr val="bg2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871001B0-DC4B-43D7-8A15-ABF910434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38" y="4304815"/>
            <a:ext cx="279988" cy="561726"/>
          </a:xfrm>
          <a:prstGeom prst="rect">
            <a:avLst/>
          </a:prstGeom>
          <a:solidFill>
            <a:schemeClr val="bg2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D4FB4939-4108-459C-AD45-79FC08C7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607" y="4205070"/>
            <a:ext cx="279988" cy="661472"/>
          </a:xfrm>
          <a:prstGeom prst="rect">
            <a:avLst/>
          </a:prstGeom>
          <a:solidFill>
            <a:schemeClr val="bg2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5F1131DF-0F6A-4F23-8B97-8D97A866F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576" y="4646051"/>
            <a:ext cx="300987" cy="220491"/>
          </a:xfrm>
          <a:prstGeom prst="rect">
            <a:avLst/>
          </a:prstGeom>
          <a:solidFill>
            <a:schemeClr val="bg2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13" name="Rectangle 13">
            <a:extLst>
              <a:ext uri="{FF2B5EF4-FFF2-40B4-BE49-F238E27FC236}">
                <a16:creationId xmlns:a16="http://schemas.microsoft.com/office/drawing/2014/main" id="{99F847A3-F767-4F7D-9CE5-7043A6701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544" y="4425560"/>
            <a:ext cx="281737" cy="440981"/>
          </a:xfrm>
          <a:prstGeom prst="rect">
            <a:avLst/>
          </a:prstGeom>
          <a:solidFill>
            <a:schemeClr val="bg2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14" name="Rectangle 14">
            <a:extLst>
              <a:ext uri="{FF2B5EF4-FFF2-40B4-BE49-F238E27FC236}">
                <a16:creationId xmlns:a16="http://schemas.microsoft.com/office/drawing/2014/main" id="{51311CFF-4954-4EF3-AC9F-6B28C282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262" y="4084324"/>
            <a:ext cx="279988" cy="782217"/>
          </a:xfrm>
          <a:prstGeom prst="rect">
            <a:avLst/>
          </a:prstGeom>
          <a:solidFill>
            <a:schemeClr val="bg2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4CCBD5FC-5779-427E-B9BC-6E15B10B8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231" y="4425560"/>
            <a:ext cx="279988" cy="440981"/>
          </a:xfrm>
          <a:prstGeom prst="rect">
            <a:avLst/>
          </a:prstGeom>
          <a:solidFill>
            <a:schemeClr val="bg2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4C778F22-EEA7-480C-9EF9-D17F7A289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200" y="4425560"/>
            <a:ext cx="281738" cy="440981"/>
          </a:xfrm>
          <a:prstGeom prst="rect">
            <a:avLst/>
          </a:prstGeom>
          <a:solidFill>
            <a:schemeClr val="bg2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317BE2D9-60B8-487C-B230-227B1A10E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920" y="2761381"/>
            <a:ext cx="279988" cy="2105160"/>
          </a:xfrm>
          <a:prstGeom prst="rect">
            <a:avLst/>
          </a:prstGeom>
          <a:solidFill>
            <a:schemeClr val="bg2"/>
          </a:solidFill>
          <a:ln w="1752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63CB21D1-DA50-4177-85C1-330CB452F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1459" y="1448937"/>
            <a:ext cx="1750" cy="347185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08573519-3BF7-47B5-A127-6F7A521F4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62" y="4866542"/>
            <a:ext cx="80497" cy="174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C39EA3D3-DD8C-4BCD-A972-DD7910F8D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62" y="4304815"/>
            <a:ext cx="80497" cy="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21" name="Line 21">
            <a:extLst>
              <a:ext uri="{FF2B5EF4-FFF2-40B4-BE49-F238E27FC236}">
                <a16:creationId xmlns:a16="http://schemas.microsoft.com/office/drawing/2014/main" id="{D6FF42EA-9CA9-46FB-B779-4CB759E6A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62" y="3764089"/>
            <a:ext cx="80497" cy="174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22" name="Line 22">
            <a:extLst>
              <a:ext uri="{FF2B5EF4-FFF2-40B4-BE49-F238E27FC236}">
                <a16:creationId xmlns:a16="http://schemas.microsoft.com/office/drawing/2014/main" id="{A5E0227E-CCBF-4A28-A111-33DF7B840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62" y="3202362"/>
            <a:ext cx="80497" cy="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23" name="Line 23">
            <a:extLst>
              <a:ext uri="{FF2B5EF4-FFF2-40B4-BE49-F238E27FC236}">
                <a16:creationId xmlns:a16="http://schemas.microsoft.com/office/drawing/2014/main" id="{FDDD6CD1-239A-4037-B126-896395E2D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62" y="2661636"/>
            <a:ext cx="80497" cy="174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24" name="Line 24">
            <a:extLst>
              <a:ext uri="{FF2B5EF4-FFF2-40B4-BE49-F238E27FC236}">
                <a16:creationId xmlns:a16="http://schemas.microsoft.com/office/drawing/2014/main" id="{7E95E50A-8646-4046-81B2-AB5BE0FBC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62" y="2099909"/>
            <a:ext cx="80497" cy="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25" name="Line 25">
            <a:extLst>
              <a:ext uri="{FF2B5EF4-FFF2-40B4-BE49-F238E27FC236}">
                <a16:creationId xmlns:a16="http://schemas.microsoft.com/office/drawing/2014/main" id="{391BB8DB-8DC6-42AA-B210-F5D603C33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62" y="1559184"/>
            <a:ext cx="80497" cy="174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26" name="Line 26">
            <a:extLst>
              <a:ext uri="{FF2B5EF4-FFF2-40B4-BE49-F238E27FC236}">
                <a16:creationId xmlns:a16="http://schemas.microsoft.com/office/drawing/2014/main" id="{1301F2DF-2F96-41F9-91B5-F56479B55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1459" y="4866542"/>
            <a:ext cx="7235939" cy="174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27" name="Line 27">
            <a:extLst>
              <a:ext uri="{FF2B5EF4-FFF2-40B4-BE49-F238E27FC236}">
                <a16:creationId xmlns:a16="http://schemas.microsoft.com/office/drawing/2014/main" id="{5AC89982-FC0D-4A72-93AE-E61DD8E528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1459" y="4866541"/>
            <a:ext cx="1750" cy="7874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28" name="Line 28">
            <a:extLst>
              <a:ext uri="{FF2B5EF4-FFF2-40B4-BE49-F238E27FC236}">
                <a16:creationId xmlns:a16="http://schemas.microsoft.com/office/drawing/2014/main" id="{7A95032D-816D-4F83-9F94-8CA228180D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2428" y="4866541"/>
            <a:ext cx="1750" cy="7874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29" name="Line 29">
            <a:extLst>
              <a:ext uri="{FF2B5EF4-FFF2-40B4-BE49-F238E27FC236}">
                <a16:creationId xmlns:a16="http://schemas.microsoft.com/office/drawing/2014/main" id="{3157CDE4-4EF9-46CD-90CA-5B55FA49F3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5148" y="4866541"/>
            <a:ext cx="1749" cy="7874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30" name="Line 30">
            <a:extLst>
              <a:ext uri="{FF2B5EF4-FFF2-40B4-BE49-F238E27FC236}">
                <a16:creationId xmlns:a16="http://schemas.microsoft.com/office/drawing/2014/main" id="{9C56E6BB-6FD3-4345-BC7D-2698B3011D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6117" y="4866541"/>
            <a:ext cx="1749" cy="7874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31" name="Line 31">
            <a:extLst>
              <a:ext uri="{FF2B5EF4-FFF2-40B4-BE49-F238E27FC236}">
                <a16:creationId xmlns:a16="http://schemas.microsoft.com/office/drawing/2014/main" id="{35962C17-5D33-440F-825D-7EE495DE2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7086" y="4866541"/>
            <a:ext cx="1749" cy="7874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32" name="Line 32">
            <a:extLst>
              <a:ext uri="{FF2B5EF4-FFF2-40B4-BE49-F238E27FC236}">
                <a16:creationId xmlns:a16="http://schemas.microsoft.com/office/drawing/2014/main" id="{84549522-66CB-4D03-8EEF-5E9A00B334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9054" y="4866541"/>
            <a:ext cx="1749" cy="7874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33" name="Line 33">
            <a:extLst>
              <a:ext uri="{FF2B5EF4-FFF2-40B4-BE49-F238E27FC236}">
                <a16:creationId xmlns:a16="http://schemas.microsoft.com/office/drawing/2014/main" id="{97F029CE-5592-45D7-9AAE-62493D8C1F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1772" y="4866541"/>
            <a:ext cx="1750" cy="7874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34" name="Line 34">
            <a:extLst>
              <a:ext uri="{FF2B5EF4-FFF2-40B4-BE49-F238E27FC236}">
                <a16:creationId xmlns:a16="http://schemas.microsoft.com/office/drawing/2014/main" id="{EF071455-82B2-4D71-966C-DD443452AC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2741" y="4866541"/>
            <a:ext cx="1750" cy="7874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35" name="Line 35">
            <a:extLst>
              <a:ext uri="{FF2B5EF4-FFF2-40B4-BE49-F238E27FC236}">
                <a16:creationId xmlns:a16="http://schemas.microsoft.com/office/drawing/2014/main" id="{CCFBD3E1-6F83-4F41-B93F-80EDB9E258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3710" y="4866541"/>
            <a:ext cx="1750" cy="7874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36" name="Line 36">
            <a:extLst>
              <a:ext uri="{FF2B5EF4-FFF2-40B4-BE49-F238E27FC236}">
                <a16:creationId xmlns:a16="http://schemas.microsoft.com/office/drawing/2014/main" id="{D8907C2A-4608-480F-9A1E-572E196FEB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6430" y="4866541"/>
            <a:ext cx="1749" cy="7874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37" name="Line 37">
            <a:extLst>
              <a:ext uri="{FF2B5EF4-FFF2-40B4-BE49-F238E27FC236}">
                <a16:creationId xmlns:a16="http://schemas.microsoft.com/office/drawing/2014/main" id="{F6A45445-344A-4545-9EA4-384B1645ED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67399" y="4866541"/>
            <a:ext cx="1749" cy="7874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38" name="Rectangle 38">
            <a:extLst>
              <a:ext uri="{FF2B5EF4-FFF2-40B4-BE49-F238E27FC236}">
                <a16:creationId xmlns:a16="http://schemas.microsoft.com/office/drawing/2014/main" id="{F49AD645-2ED0-4BD4-8E77-04DB8DB79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224" y="4705548"/>
            <a:ext cx="94578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0</a:t>
            </a:r>
            <a:endParaRPr lang="en-NZ" altLang="en-US" sz="1323"/>
          </a:p>
        </p:txBody>
      </p:sp>
      <p:sp>
        <p:nvSpPr>
          <p:cNvPr id="25639" name="Rectangle 39">
            <a:extLst>
              <a:ext uri="{FF2B5EF4-FFF2-40B4-BE49-F238E27FC236}">
                <a16:creationId xmlns:a16="http://schemas.microsoft.com/office/drawing/2014/main" id="{7AC66D3A-3324-4C9D-8693-2F391F517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224" y="4143822"/>
            <a:ext cx="94578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5</a:t>
            </a:r>
            <a:endParaRPr lang="en-NZ" altLang="en-US" sz="1323"/>
          </a:p>
        </p:txBody>
      </p:sp>
      <p:sp>
        <p:nvSpPr>
          <p:cNvPr id="25640" name="Rectangle 40">
            <a:extLst>
              <a:ext uri="{FF2B5EF4-FFF2-40B4-BE49-F238E27FC236}">
                <a16:creationId xmlns:a16="http://schemas.microsoft.com/office/drawing/2014/main" id="{EBBF0C20-41AC-429B-BBA0-039615C76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230" y="3603096"/>
            <a:ext cx="18915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10</a:t>
            </a:r>
            <a:endParaRPr lang="en-NZ" altLang="en-US" sz="1323"/>
          </a:p>
        </p:txBody>
      </p:sp>
      <p:sp>
        <p:nvSpPr>
          <p:cNvPr id="25641" name="Rectangle 41">
            <a:extLst>
              <a:ext uri="{FF2B5EF4-FFF2-40B4-BE49-F238E27FC236}">
                <a16:creationId xmlns:a16="http://schemas.microsoft.com/office/drawing/2014/main" id="{5880AFAD-77C1-4DBA-83D8-9476DCF9B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230" y="3041369"/>
            <a:ext cx="18915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15</a:t>
            </a:r>
            <a:endParaRPr lang="en-NZ" altLang="en-US" sz="1323"/>
          </a:p>
        </p:txBody>
      </p:sp>
      <p:sp>
        <p:nvSpPr>
          <p:cNvPr id="25642" name="Rectangle 42">
            <a:extLst>
              <a:ext uri="{FF2B5EF4-FFF2-40B4-BE49-F238E27FC236}">
                <a16:creationId xmlns:a16="http://schemas.microsoft.com/office/drawing/2014/main" id="{6B476017-55B8-42E1-9C10-CFA6B46ED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230" y="2500643"/>
            <a:ext cx="18915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20</a:t>
            </a:r>
            <a:endParaRPr lang="en-NZ" altLang="en-US" sz="1323"/>
          </a:p>
        </p:txBody>
      </p:sp>
      <p:sp>
        <p:nvSpPr>
          <p:cNvPr id="25643" name="Rectangle 43">
            <a:extLst>
              <a:ext uri="{FF2B5EF4-FFF2-40B4-BE49-F238E27FC236}">
                <a16:creationId xmlns:a16="http://schemas.microsoft.com/office/drawing/2014/main" id="{5622DBC1-BA96-4DA5-8B7A-367A3C5E4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230" y="1938917"/>
            <a:ext cx="18915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25</a:t>
            </a:r>
            <a:endParaRPr lang="en-NZ" altLang="en-US" sz="1323"/>
          </a:p>
        </p:txBody>
      </p:sp>
      <p:sp>
        <p:nvSpPr>
          <p:cNvPr id="25644" name="Rectangle 44">
            <a:extLst>
              <a:ext uri="{FF2B5EF4-FFF2-40B4-BE49-F238E27FC236}">
                <a16:creationId xmlns:a16="http://schemas.microsoft.com/office/drawing/2014/main" id="{6E7560D7-3D73-4ED4-A501-DB9B92B0D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230" y="1398190"/>
            <a:ext cx="18915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30</a:t>
            </a:r>
            <a:endParaRPr lang="en-NZ" altLang="en-US" sz="1323"/>
          </a:p>
        </p:txBody>
      </p:sp>
      <p:sp>
        <p:nvSpPr>
          <p:cNvPr id="25645" name="Rectangle 45">
            <a:extLst>
              <a:ext uri="{FF2B5EF4-FFF2-40B4-BE49-F238E27FC236}">
                <a16:creationId xmlns:a16="http://schemas.microsoft.com/office/drawing/2014/main" id="{243B708F-B84D-4CC4-B23A-EE87778F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700" y="5080032"/>
            <a:ext cx="245260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0-9</a:t>
            </a:r>
            <a:endParaRPr lang="en-NZ" altLang="en-US" sz="1323"/>
          </a:p>
        </p:txBody>
      </p:sp>
      <p:sp>
        <p:nvSpPr>
          <p:cNvPr id="25646" name="Rectangle 46">
            <a:extLst>
              <a:ext uri="{FF2B5EF4-FFF2-40B4-BE49-F238E27FC236}">
                <a16:creationId xmlns:a16="http://schemas.microsoft.com/office/drawing/2014/main" id="{0A18B010-C5DB-4368-8F7B-E9AA53AC7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671" y="5080032"/>
            <a:ext cx="43441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10-19</a:t>
            </a:r>
            <a:endParaRPr lang="en-NZ" altLang="en-US" sz="1323"/>
          </a:p>
        </p:txBody>
      </p:sp>
      <p:sp>
        <p:nvSpPr>
          <p:cNvPr id="25647" name="Rectangle 47">
            <a:extLst>
              <a:ext uri="{FF2B5EF4-FFF2-40B4-BE49-F238E27FC236}">
                <a16:creationId xmlns:a16="http://schemas.microsoft.com/office/drawing/2014/main" id="{37DC8834-EF90-4940-8472-B4210D42E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642" y="5087032"/>
            <a:ext cx="43441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20-29</a:t>
            </a:r>
            <a:endParaRPr lang="en-NZ" altLang="en-US" sz="1323"/>
          </a:p>
        </p:txBody>
      </p:sp>
      <p:sp>
        <p:nvSpPr>
          <p:cNvPr id="25648" name="Rectangle 48">
            <a:extLst>
              <a:ext uri="{FF2B5EF4-FFF2-40B4-BE49-F238E27FC236}">
                <a16:creationId xmlns:a16="http://schemas.microsoft.com/office/drawing/2014/main" id="{CC0FC5DD-C10B-4530-B2AC-C3444C070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611" y="5087032"/>
            <a:ext cx="43441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30-39</a:t>
            </a:r>
            <a:endParaRPr lang="en-NZ" altLang="en-US" sz="1323"/>
          </a:p>
        </p:txBody>
      </p:sp>
      <p:sp>
        <p:nvSpPr>
          <p:cNvPr id="25649" name="Rectangle 49">
            <a:extLst>
              <a:ext uri="{FF2B5EF4-FFF2-40B4-BE49-F238E27FC236}">
                <a16:creationId xmlns:a16="http://schemas.microsoft.com/office/drawing/2014/main" id="{CDBCBF50-33C4-4522-A162-241F2ABAE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580" y="5087032"/>
            <a:ext cx="43441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40-49</a:t>
            </a:r>
            <a:endParaRPr lang="en-NZ" altLang="en-US" sz="1323"/>
          </a:p>
        </p:txBody>
      </p:sp>
      <p:sp>
        <p:nvSpPr>
          <p:cNvPr id="25650" name="Rectangle 50">
            <a:extLst>
              <a:ext uri="{FF2B5EF4-FFF2-40B4-BE49-F238E27FC236}">
                <a16:creationId xmlns:a16="http://schemas.microsoft.com/office/drawing/2014/main" id="{5C5EA4B0-1BC9-4D68-BCE2-9EA60170E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548" y="5087032"/>
            <a:ext cx="43441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50-59</a:t>
            </a:r>
            <a:endParaRPr lang="en-NZ" altLang="en-US" sz="1323"/>
          </a:p>
        </p:txBody>
      </p:sp>
      <p:sp>
        <p:nvSpPr>
          <p:cNvPr id="25651" name="Rectangle 51">
            <a:extLst>
              <a:ext uri="{FF2B5EF4-FFF2-40B4-BE49-F238E27FC236}">
                <a16:creationId xmlns:a16="http://schemas.microsoft.com/office/drawing/2014/main" id="{F4123BB1-17D5-4CB4-83CB-D5E185EB5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517" y="5087032"/>
            <a:ext cx="43441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60-69</a:t>
            </a:r>
            <a:endParaRPr lang="en-NZ" altLang="en-US" sz="1323"/>
          </a:p>
        </p:txBody>
      </p:sp>
      <p:sp>
        <p:nvSpPr>
          <p:cNvPr id="25652" name="Rectangle 52">
            <a:extLst>
              <a:ext uri="{FF2B5EF4-FFF2-40B4-BE49-F238E27FC236}">
                <a16:creationId xmlns:a16="http://schemas.microsoft.com/office/drawing/2014/main" id="{BD5287F2-4682-402B-86A0-6E89BBCFA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236" y="5087032"/>
            <a:ext cx="43441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70-79</a:t>
            </a:r>
            <a:endParaRPr lang="en-NZ" altLang="en-US" sz="1323"/>
          </a:p>
        </p:txBody>
      </p:sp>
      <p:sp>
        <p:nvSpPr>
          <p:cNvPr id="25653" name="Rectangle 53">
            <a:extLst>
              <a:ext uri="{FF2B5EF4-FFF2-40B4-BE49-F238E27FC236}">
                <a16:creationId xmlns:a16="http://schemas.microsoft.com/office/drawing/2014/main" id="{6AB59D7F-C757-4C1F-ABB1-E6326391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205" y="5087032"/>
            <a:ext cx="434414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80-89</a:t>
            </a:r>
            <a:endParaRPr lang="en-NZ" altLang="en-US" sz="1323"/>
          </a:p>
        </p:txBody>
      </p:sp>
      <p:sp>
        <p:nvSpPr>
          <p:cNvPr id="25654" name="Rectangle 54">
            <a:extLst>
              <a:ext uri="{FF2B5EF4-FFF2-40B4-BE49-F238E27FC236}">
                <a16:creationId xmlns:a16="http://schemas.microsoft.com/office/drawing/2014/main" id="{AFB805F3-2392-4A96-BF28-0B916590D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428" y="5087032"/>
            <a:ext cx="528991" cy="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1323">
                <a:solidFill>
                  <a:srgbClr val="000000"/>
                </a:solidFill>
              </a:rPr>
              <a:t>90-100</a:t>
            </a:r>
            <a:endParaRPr lang="en-NZ" altLang="en-US" sz="1323"/>
          </a:p>
        </p:txBody>
      </p:sp>
      <p:sp>
        <p:nvSpPr>
          <p:cNvPr id="25655" name="Text Box 55">
            <a:extLst>
              <a:ext uri="{FF2B5EF4-FFF2-40B4-BE49-F238E27FC236}">
                <a16:creationId xmlns:a16="http://schemas.microsoft.com/office/drawing/2014/main" id="{5F38710B-83F8-4E79-9DEA-D3846867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727" y="5605009"/>
            <a:ext cx="7789312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/>
              <a:t>Number of parametric btsp data sets where split has more supporting sites</a:t>
            </a:r>
          </a:p>
        </p:txBody>
      </p:sp>
      <p:sp>
        <p:nvSpPr>
          <p:cNvPr id="25656" name="Rectangle 56">
            <a:extLst>
              <a:ext uri="{FF2B5EF4-FFF2-40B4-BE49-F238E27FC236}">
                <a16:creationId xmlns:a16="http://schemas.microsoft.com/office/drawing/2014/main" id="{8EC4FFCE-9837-47D1-A79A-88C22F1E4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700" y="2887376"/>
            <a:ext cx="281737" cy="198441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57" name="Rectangle 57">
            <a:extLst>
              <a:ext uri="{FF2B5EF4-FFF2-40B4-BE49-F238E27FC236}">
                <a16:creationId xmlns:a16="http://schemas.microsoft.com/office/drawing/2014/main" id="{DA66C01C-6D2F-4265-A0CE-31B9D5388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5169" y="3968830"/>
            <a:ext cx="281738" cy="8872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58" name="AutoShape 58">
            <a:extLst>
              <a:ext uri="{FF2B5EF4-FFF2-40B4-BE49-F238E27FC236}">
                <a16:creationId xmlns:a16="http://schemas.microsoft.com/office/drawing/2014/main" id="{C8598F18-CF08-4740-BB3A-6D7FAB8B8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716" y="524977"/>
            <a:ext cx="9071610" cy="1259946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5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5659" name="Text Box 59">
            <a:extLst>
              <a:ext uri="{FF2B5EF4-FFF2-40B4-BE49-F238E27FC236}">
                <a16:creationId xmlns:a16="http://schemas.microsoft.com/office/drawing/2014/main" id="{F1F52E7F-CFB0-4C9D-83DD-029F5141D1B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852" y="3220547"/>
            <a:ext cx="1274708" cy="60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/>
              <a:t>Frequency</a:t>
            </a:r>
          </a:p>
          <a:p>
            <a:pPr eaLnBrk="1" hangingPunct="1"/>
            <a:r>
              <a:rPr lang="en-NZ" altLang="en-US"/>
              <a:t>(# splits)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12A48DC-B9B8-426D-AA07-875CF147E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" y="-1"/>
            <a:ext cx="9071610" cy="1259946"/>
          </a:xfrm>
        </p:spPr>
        <p:txBody>
          <a:bodyPr/>
          <a:lstStyle/>
          <a:p>
            <a:pPr eaLnBrk="1" hangingPunct="1"/>
            <a:r>
              <a:rPr lang="en-NZ" altLang="en-US" dirty="0">
                <a:latin typeface="Ariel"/>
              </a:rPr>
              <a:t>Conclusions</a:t>
            </a:r>
            <a:endParaRPr lang="en-NZ" altLang="en-US" sz="4409" dirty="0">
              <a:latin typeface="Ariel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6774677-CFDE-44F7-8685-297525F10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6261" y="1160201"/>
            <a:ext cx="8970114" cy="6112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2400" dirty="0"/>
              <a:t>Trees can be wrong because of sampling error OR systematic error.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NZ" altLang="en-US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2400" dirty="0"/>
              <a:t>Bootstrap values of 100% tell you that sampling error is not a problem, but it’s dangerous to interpret them as measures of accuracy given that our models are mis-specified.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NZ" altLang="en-US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2400" dirty="0"/>
              <a:t>Results for genome-scale data are very sensitive to model specification, AND we know our models are mis-specified;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NZ" altLang="en-US" sz="2646" dirty="0"/>
          </a:p>
          <a:p>
            <a:pPr eaLnBrk="1" hangingPunct="1">
              <a:lnSpc>
                <a:spcPct val="80000"/>
              </a:lnSpc>
            </a:pPr>
            <a:endParaRPr lang="en-NZ" altLang="en-US" sz="2646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97305BB-FBBB-4514-BE31-28C910088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dirty="0">
                <a:latin typeface="+mn-lt"/>
              </a:rPr>
              <a:t>What should we do?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C80DA78-F225-4CAE-99E0-F3A3A1C01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 sz="2000" dirty="0"/>
              <a:t>Clearly sampling error is not to blame.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 sz="2000" dirty="0"/>
              <a:t>The problem may be model specification due to…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NZ" altLang="en-US" sz="2000" dirty="0"/>
              <a:t>concatenation of genes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NZ" altLang="en-US" sz="2000" dirty="0"/>
              <a:t>lineage-specific evolution</a:t>
            </a:r>
          </a:p>
          <a:p>
            <a:pPr marL="800100" lvl="1" indent="-342900" hangingPunct="1">
              <a:buFont typeface="Arial" panose="020B0604020202020204" pitchFamily="34" charset="0"/>
              <a:buChar char="•"/>
            </a:pPr>
            <a:r>
              <a:rPr lang="en-NZ" altLang="en-US" sz="2000" dirty="0"/>
              <a:t>Positive selection (i.e. convergent evolution)</a:t>
            </a:r>
          </a:p>
          <a:p>
            <a:pPr marL="800100" lvl="1" indent="-342900" hangingPunct="1">
              <a:buFont typeface="Arial" panose="020B0604020202020204" pitchFamily="34" charset="0"/>
              <a:buChar char="•"/>
            </a:pPr>
            <a:r>
              <a:rPr lang="en-NZ" altLang="en-US" sz="2000" dirty="0"/>
              <a:t>Not really a tree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NZ" altLang="en-US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 sz="2000" dirty="0"/>
              <a:t>Signals from systematic error compete with historical signal. The systematic error is actually interesting!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 sz="2000" dirty="0"/>
              <a:t>What we really need is better (some) ways of visualising the ways in which our models don’t fit.</a:t>
            </a:r>
          </a:p>
        </p:txBody>
      </p:sp>
    </p:spTree>
    <p:extLst>
      <p:ext uri="{BB962C8B-B14F-4D97-AF65-F5344CB8AC3E}">
        <p14:creationId xmlns:p14="http://schemas.microsoft.com/office/powerpoint/2010/main" val="123409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molecular clock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Most mutations are neutral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DNA accumulates mutations (roughly) linearly with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The amount of sequence divergence between species can be used to date how long ago they shared a common ancestor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8" y="4111357"/>
            <a:ext cx="3943051" cy="2692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070" y="4172919"/>
            <a:ext cx="5829865" cy="24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9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stCxn id="29715" idx="5"/>
            <a:endCxn id="29707" idx="1"/>
          </p:cNvCxnSpPr>
          <p:nvPr/>
        </p:nvCxnSpPr>
        <p:spPr>
          <a:xfrm>
            <a:off x="6014747" y="3686171"/>
            <a:ext cx="599097" cy="765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715" idx="3"/>
            <a:endCxn id="29708" idx="7"/>
          </p:cNvCxnSpPr>
          <p:nvPr/>
        </p:nvCxnSpPr>
        <p:spPr>
          <a:xfrm flipH="1">
            <a:off x="5716970" y="3686170"/>
            <a:ext cx="214245" cy="786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716" idx="5"/>
            <a:endCxn id="29715" idx="1"/>
          </p:cNvCxnSpPr>
          <p:nvPr/>
        </p:nvCxnSpPr>
        <p:spPr>
          <a:xfrm>
            <a:off x="5321458" y="2791334"/>
            <a:ext cx="609758" cy="811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62127" y="3663161"/>
            <a:ext cx="349628" cy="8512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790017" y="3659961"/>
            <a:ext cx="654978" cy="8938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29716" idx="3"/>
            <a:endCxn id="29702" idx="3"/>
          </p:cNvCxnSpPr>
          <p:nvPr/>
        </p:nvCxnSpPr>
        <p:spPr>
          <a:xfrm flipH="1">
            <a:off x="4413137" y="2791335"/>
            <a:ext cx="824790" cy="912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400" y="1159924"/>
            <a:ext cx="7560469" cy="945059"/>
          </a:xfrm>
        </p:spPr>
        <p:txBody>
          <a:bodyPr/>
          <a:lstStyle/>
          <a:p>
            <a:pPr eaLnBrk="1" hangingPunct="1"/>
            <a:r>
              <a:rPr lang="en-NZ" altLang="en-US"/>
              <a:t>The molecular phylogeny problem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473117" y="2558969"/>
            <a:ext cx="1220462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NZ" altLang="en-US" sz="1488" i="0" dirty="0">
                <a:cs typeface="Arial" charset="0"/>
              </a:rPr>
              <a:t>ACCGCTTA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4395836" y="3602640"/>
            <a:ext cx="118132" cy="1181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6596544" y="4434816"/>
            <a:ext cx="118132" cy="1181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5616139" y="4455317"/>
            <a:ext cx="118132" cy="1181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4735557" y="4497083"/>
            <a:ext cx="118132" cy="1181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3740858" y="4493883"/>
            <a:ext cx="118132" cy="1181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079530" y="3433838"/>
            <a:ext cx="119962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NZ" altLang="en-US" sz="1488" i="0" dirty="0">
                <a:cs typeface="Arial" charset="0"/>
              </a:rPr>
              <a:t>AC</a:t>
            </a:r>
            <a:r>
              <a:rPr lang="en-NZ" altLang="en-US" sz="1488" i="0" dirty="0">
                <a:solidFill>
                  <a:srgbClr val="FF3300"/>
                </a:solidFill>
                <a:cs typeface="Arial" charset="0"/>
              </a:rPr>
              <a:t>T</a:t>
            </a:r>
            <a:r>
              <a:rPr lang="en-NZ" altLang="en-US" sz="1488" i="0" dirty="0">
                <a:cs typeface="Arial" charset="0"/>
              </a:rPr>
              <a:t>GCTTA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598347" y="4613327"/>
            <a:ext cx="1209242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NZ" altLang="en-US" sz="1488" i="0">
                <a:cs typeface="Arial" charset="0"/>
              </a:rPr>
              <a:t>AC</a:t>
            </a:r>
            <a:r>
              <a:rPr lang="en-NZ" altLang="en-US" sz="1488" i="0">
                <a:solidFill>
                  <a:srgbClr val="FF3300"/>
                </a:solidFill>
                <a:cs typeface="Arial" charset="0"/>
              </a:rPr>
              <a:t>T</a:t>
            </a:r>
            <a:r>
              <a:rPr lang="en-NZ" altLang="en-US" sz="1488" i="0">
                <a:cs typeface="Arial" charset="0"/>
              </a:rPr>
              <a:t>GCT</a:t>
            </a:r>
            <a:r>
              <a:rPr lang="en-NZ" altLang="en-US" sz="1488" i="0">
                <a:solidFill>
                  <a:srgbClr val="006600"/>
                </a:solidFill>
                <a:cs typeface="Arial" charset="0"/>
              </a:rPr>
              <a:t>A</a:t>
            </a:r>
            <a:r>
              <a:rPr lang="en-NZ" altLang="en-US" sz="1488" i="0">
                <a:cs typeface="Arial" charset="0"/>
              </a:rPr>
              <a:t>A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288390" y="4613327"/>
            <a:ext cx="119962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NZ" altLang="en-US" sz="1488" i="0">
                <a:cs typeface="Arial" charset="0"/>
              </a:rPr>
              <a:t>AC</a:t>
            </a:r>
            <a:r>
              <a:rPr lang="en-NZ" altLang="en-US" sz="1488" i="0">
                <a:solidFill>
                  <a:srgbClr val="FF3300"/>
                </a:solidFill>
                <a:cs typeface="Arial" charset="0"/>
              </a:rPr>
              <a:t>T</a:t>
            </a:r>
            <a:r>
              <a:rPr lang="en-NZ" altLang="en-US" sz="1488" i="0">
                <a:cs typeface="Arial" charset="0"/>
              </a:rPr>
              <a:t>GCTTA</a:t>
            </a: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5913915" y="3585340"/>
            <a:ext cx="118132" cy="1181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5220626" y="2690503"/>
            <a:ext cx="118132" cy="1181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88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222339" y="3458959"/>
            <a:ext cx="1209242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NZ" altLang="en-US" sz="1488" i="0" dirty="0">
                <a:cs typeface="Arial" charset="0"/>
              </a:rPr>
              <a:t>ACC</a:t>
            </a:r>
            <a:r>
              <a:rPr lang="en-NZ" altLang="en-US" sz="1488" i="0" dirty="0">
                <a:solidFill>
                  <a:srgbClr val="990099"/>
                </a:solidFill>
                <a:cs typeface="Arial" charset="0"/>
              </a:rPr>
              <a:t>C</a:t>
            </a:r>
            <a:r>
              <a:rPr lang="en-NZ" altLang="en-US" sz="1488" i="0" dirty="0">
                <a:cs typeface="Arial" charset="0"/>
              </a:rPr>
              <a:t>CTTA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2846989" y="4613327"/>
            <a:ext cx="1209242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NZ" altLang="en-US" sz="1488" i="0">
                <a:cs typeface="Arial" charset="0"/>
              </a:rPr>
              <a:t>ACC</a:t>
            </a:r>
            <a:r>
              <a:rPr lang="en-NZ" altLang="en-US" sz="1488" i="0">
                <a:solidFill>
                  <a:srgbClr val="990099"/>
                </a:solidFill>
                <a:cs typeface="Arial" charset="0"/>
              </a:rPr>
              <a:t>C</a:t>
            </a:r>
            <a:r>
              <a:rPr lang="en-NZ" altLang="en-US" sz="1488" i="0">
                <a:cs typeface="Arial" charset="0"/>
              </a:rPr>
              <a:t>CTTA</a:t>
            </a: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2837800" y="2648392"/>
            <a:ext cx="0" cy="2143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 rot="-5400000">
            <a:off x="2331980" y="3855589"/>
            <a:ext cx="600805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NZ" altLang="en-US" sz="1488" i="0">
                <a:cs typeface="Arial" charset="0"/>
              </a:rPr>
              <a:t>Time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4097879" y="4613327"/>
            <a:ext cx="1204689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NZ" altLang="en-US" sz="1488" i="0">
                <a:cs typeface="Arial" charset="0"/>
              </a:rPr>
              <a:t>ACC</a:t>
            </a:r>
            <a:r>
              <a:rPr lang="en-NZ" altLang="en-US" sz="1488" i="0">
                <a:solidFill>
                  <a:srgbClr val="990099"/>
                </a:solidFill>
                <a:cs typeface="Arial" charset="0"/>
              </a:rPr>
              <a:t>C</a:t>
            </a:r>
            <a:r>
              <a:rPr lang="en-NZ" altLang="en-US" sz="1488" i="0">
                <a:cs typeface="Arial" charset="0"/>
              </a:rPr>
              <a:t>C</a:t>
            </a:r>
            <a:r>
              <a:rPr lang="en-NZ" altLang="en-US" sz="1488" i="0">
                <a:solidFill>
                  <a:srgbClr val="FF6600"/>
                </a:solidFill>
                <a:cs typeface="Arial" charset="0"/>
              </a:rPr>
              <a:t>A</a:t>
            </a:r>
            <a:r>
              <a:rPr lang="en-NZ" altLang="en-US" sz="1488" i="0">
                <a:cs typeface="Arial" charset="0"/>
              </a:rPr>
              <a:t>TA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158258" y="5039915"/>
            <a:ext cx="1590756" cy="1157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NZ" altLang="en-US" sz="1488" i="0">
                <a:cs typeface="Arial" charset="0"/>
              </a:rPr>
              <a:t>…ACC</a:t>
            </a:r>
            <a:r>
              <a:rPr lang="en-NZ" altLang="en-US" sz="1488" i="0">
                <a:solidFill>
                  <a:srgbClr val="990099"/>
                </a:solidFill>
                <a:cs typeface="Arial" charset="0"/>
              </a:rPr>
              <a:t>C</a:t>
            </a:r>
            <a:r>
              <a:rPr lang="en-NZ" altLang="en-US" sz="1488" i="0">
                <a:cs typeface="Arial" charset="0"/>
              </a:rPr>
              <a:t>CTTA…</a:t>
            </a:r>
          </a:p>
          <a:p>
            <a:r>
              <a:rPr lang="en-NZ" altLang="en-US" sz="1488" i="0">
                <a:cs typeface="Arial" charset="0"/>
              </a:rPr>
              <a:t>…ACC</a:t>
            </a:r>
            <a:r>
              <a:rPr lang="en-NZ" altLang="en-US" sz="1488" i="0">
                <a:solidFill>
                  <a:srgbClr val="990099"/>
                </a:solidFill>
                <a:cs typeface="Arial" charset="0"/>
              </a:rPr>
              <a:t>C</a:t>
            </a:r>
            <a:r>
              <a:rPr lang="en-NZ" altLang="en-US" sz="1488" i="0">
                <a:cs typeface="Arial" charset="0"/>
              </a:rPr>
              <a:t>C</a:t>
            </a:r>
            <a:r>
              <a:rPr lang="en-NZ" altLang="en-US" sz="1488" i="0">
                <a:solidFill>
                  <a:srgbClr val="FF6600"/>
                </a:solidFill>
                <a:cs typeface="Arial" charset="0"/>
              </a:rPr>
              <a:t>A</a:t>
            </a:r>
            <a:r>
              <a:rPr lang="en-NZ" altLang="en-US" sz="1488" i="0">
                <a:cs typeface="Arial" charset="0"/>
              </a:rPr>
              <a:t>TA…</a:t>
            </a:r>
          </a:p>
          <a:p>
            <a:r>
              <a:rPr lang="en-NZ" altLang="en-US" sz="1488" i="0">
                <a:cs typeface="Arial" charset="0"/>
              </a:rPr>
              <a:t>…AC</a:t>
            </a:r>
            <a:r>
              <a:rPr lang="en-NZ" altLang="en-US" sz="1488" i="0">
                <a:solidFill>
                  <a:srgbClr val="FF3300"/>
                </a:solidFill>
                <a:cs typeface="Arial" charset="0"/>
              </a:rPr>
              <a:t>T</a:t>
            </a:r>
            <a:r>
              <a:rPr lang="en-NZ" altLang="en-US" sz="1488" i="0">
                <a:cs typeface="Arial" charset="0"/>
              </a:rPr>
              <a:t>GCTTA…</a:t>
            </a:r>
          </a:p>
          <a:p>
            <a:r>
              <a:rPr lang="en-NZ" altLang="en-US" sz="1488" i="0">
                <a:cs typeface="Arial" charset="0"/>
              </a:rPr>
              <a:t>…AC</a:t>
            </a:r>
            <a:r>
              <a:rPr lang="en-NZ" altLang="en-US" sz="1488" i="0">
                <a:solidFill>
                  <a:srgbClr val="FF3300"/>
                </a:solidFill>
                <a:cs typeface="Arial" charset="0"/>
              </a:rPr>
              <a:t>T</a:t>
            </a:r>
            <a:r>
              <a:rPr lang="en-NZ" altLang="en-US" sz="1488" i="0">
                <a:cs typeface="Arial" charset="0"/>
              </a:rPr>
              <a:t>GCT</a:t>
            </a:r>
            <a:r>
              <a:rPr lang="en-NZ" altLang="en-US" sz="1488" i="0">
                <a:solidFill>
                  <a:srgbClr val="006600"/>
                </a:solidFill>
                <a:cs typeface="Arial" charset="0"/>
              </a:rPr>
              <a:t>A</a:t>
            </a:r>
            <a:r>
              <a:rPr lang="en-NZ" altLang="en-US" sz="1488" i="0">
                <a:cs typeface="Arial" charset="0"/>
              </a:rPr>
              <a:t>A…</a:t>
            </a:r>
          </a:p>
          <a:p>
            <a:endParaRPr lang="en-NZ" altLang="en-US" sz="1488" i="0">
              <a:cs typeface="Arial" charset="0"/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1136047" y="5291026"/>
            <a:ext cx="284885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NZ" altLang="en-US" sz="2000" i="0" dirty="0">
                <a:latin typeface="+mn-lt"/>
                <a:cs typeface="Arial" charset="0"/>
              </a:rPr>
              <a:t>We see the aligned</a:t>
            </a:r>
          </a:p>
          <a:p>
            <a:r>
              <a:rPr lang="en-NZ" altLang="en-US" sz="2000" i="0" dirty="0">
                <a:latin typeface="+mn-lt"/>
                <a:cs typeface="Arial" charset="0"/>
              </a:rPr>
              <a:t>modern day sequences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6000202" y="5263408"/>
            <a:ext cx="3726456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NZ" altLang="en-US" sz="2000" i="0" dirty="0">
                <a:latin typeface="+mn-lt"/>
                <a:cs typeface="Arial" charset="0"/>
              </a:rPr>
              <a:t>And want to recover the</a:t>
            </a:r>
          </a:p>
          <a:p>
            <a:r>
              <a:rPr lang="en-NZ" altLang="en-US" sz="2000" i="0" dirty="0">
                <a:latin typeface="+mn-lt"/>
                <a:cs typeface="Arial" charset="0"/>
              </a:rPr>
              <a:t>underlying evolutionary tree.</a:t>
            </a: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2897356" y="2186228"/>
            <a:ext cx="4882803" cy="27984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AU" altLang="en-US" sz="7937" i="0"/>
              <a:t>?</a:t>
            </a:r>
            <a:endParaRPr lang="en-US" altLang="en-US" sz="7937" i="0"/>
          </a:p>
        </p:txBody>
      </p:sp>
    </p:spTree>
    <p:extLst>
      <p:ext uri="{BB962C8B-B14F-4D97-AF65-F5344CB8AC3E}">
        <p14:creationId xmlns:p14="http://schemas.microsoft.com/office/powerpoint/2010/main" val="36815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/>
      <p:bldP spid="29712" grpId="0"/>
      <p:bldP spid="29713" grpId="0"/>
      <p:bldP spid="29717" grpId="0"/>
      <p:bldP spid="29718" grpId="0"/>
      <p:bldP spid="29725" grpId="0"/>
      <p:bldP spid="29726" grpId="0" animBg="1"/>
      <p:bldP spid="29727" grpId="0"/>
      <p:bldP spid="29728" grpId="0"/>
      <p:bldP spid="133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101" y="1322685"/>
            <a:ext cx="6804422" cy="1134070"/>
          </a:xfrm>
          <a:ln/>
        </p:spPr>
        <p:txBody>
          <a:bodyPr vert="horz" wrap="square" lIns="67501" tIns="35100" rIns="67501" bIns="3510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0" algn="l"/>
                <a:tab pos="370138" algn="l"/>
                <a:tab pos="741588" algn="l"/>
                <a:tab pos="1113038" algn="l"/>
                <a:tab pos="1484489" algn="l"/>
                <a:tab pos="1855939" algn="l"/>
                <a:tab pos="2227389" algn="l"/>
                <a:tab pos="2598839" algn="l"/>
                <a:tab pos="2970290" algn="l"/>
                <a:tab pos="3341740" algn="l"/>
                <a:tab pos="3713190" algn="l"/>
                <a:tab pos="4084640" algn="l"/>
                <a:tab pos="4456091" algn="l"/>
                <a:tab pos="4827541" algn="l"/>
                <a:tab pos="5198991" algn="l"/>
                <a:tab pos="5570441" algn="l"/>
                <a:tab pos="5941892" algn="l"/>
                <a:tab pos="6313341" algn="l"/>
                <a:tab pos="6684792" algn="l"/>
                <a:tab pos="7056242" algn="l"/>
                <a:tab pos="7427693" algn="l"/>
              </a:tabLst>
            </a:pPr>
            <a:r>
              <a:rPr lang="en-NZ" sz="3307" dirty="0"/>
              <a:t>Sometimes the data agrees</a:t>
            </a:r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2837800" y="2648392"/>
            <a:ext cx="1313" cy="2143446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 rot="16200000">
            <a:off x="2309414" y="3843968"/>
            <a:ext cx="640689" cy="32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1" tIns="35100" rIns="67501" bIns="35100">
            <a:spAutoFit/>
          </a:bodyPr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NZ"/>
              <a:t>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0FFD6F-3C33-445B-BFD0-20F441F48332}"/>
              </a:ext>
            </a:extLst>
          </p:cNvPr>
          <p:cNvGrpSpPr/>
          <p:nvPr/>
        </p:nvGrpSpPr>
        <p:grpSpPr>
          <a:xfrm>
            <a:off x="2849614" y="2546009"/>
            <a:ext cx="6223146" cy="3034027"/>
            <a:chOff x="2849614" y="2546010"/>
            <a:chExt cx="5157256" cy="2395836"/>
          </a:xfrm>
        </p:grpSpPr>
        <p:sp>
          <p:nvSpPr>
            <p:cNvPr id="74755" name="Line 3"/>
            <p:cNvSpPr>
              <a:spLocks noChangeShapeType="1"/>
            </p:cNvSpPr>
            <p:nvPr/>
          </p:nvSpPr>
          <p:spPr bwMode="auto">
            <a:xfrm flipH="1">
              <a:off x="4511343" y="2826904"/>
              <a:ext cx="599849" cy="77442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6" name="Line 4"/>
            <p:cNvSpPr>
              <a:spLocks noChangeShapeType="1"/>
            </p:cNvSpPr>
            <p:nvPr/>
          </p:nvSpPr>
          <p:spPr bwMode="auto">
            <a:xfrm>
              <a:off x="5109881" y="2767837"/>
              <a:ext cx="475154" cy="8334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7" name="Text Box 5"/>
            <p:cNvSpPr txBox="1">
              <a:spLocks noChangeArrowheads="1"/>
            </p:cNvSpPr>
            <p:nvPr/>
          </p:nvSpPr>
          <p:spPr bwMode="auto">
            <a:xfrm>
              <a:off x="5214886" y="2546010"/>
              <a:ext cx="1388779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ACCGCTTA</a:t>
              </a:r>
            </a:p>
          </p:txBody>
        </p:sp>
        <p:sp>
          <p:nvSpPr>
            <p:cNvPr id="74758" name="Oval 6"/>
            <p:cNvSpPr>
              <a:spLocks noChangeArrowheads="1"/>
            </p:cNvSpPr>
            <p:nvPr/>
          </p:nvSpPr>
          <p:spPr bwMode="auto">
            <a:xfrm>
              <a:off x="4394523" y="3602640"/>
              <a:ext cx="118132" cy="118132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9" name="Line 7"/>
            <p:cNvSpPr>
              <a:spLocks noChangeShapeType="1"/>
            </p:cNvSpPr>
            <p:nvPr/>
          </p:nvSpPr>
          <p:spPr bwMode="auto">
            <a:xfrm flipH="1">
              <a:off x="5524655" y="3719458"/>
              <a:ext cx="63004" cy="7731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0" name="Line 8"/>
            <p:cNvSpPr>
              <a:spLocks noChangeShapeType="1"/>
            </p:cNvSpPr>
            <p:nvPr/>
          </p:nvSpPr>
          <p:spPr bwMode="auto">
            <a:xfrm>
              <a:off x="5585035" y="3660392"/>
              <a:ext cx="1072379" cy="8334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1" name="Line 9"/>
            <p:cNvSpPr>
              <a:spLocks noChangeShapeType="1"/>
            </p:cNvSpPr>
            <p:nvPr/>
          </p:nvSpPr>
          <p:spPr bwMode="auto">
            <a:xfrm flipH="1">
              <a:off x="3797299" y="3719458"/>
              <a:ext cx="599849" cy="7731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2" name="Line 10"/>
            <p:cNvSpPr>
              <a:spLocks noChangeShapeType="1"/>
            </p:cNvSpPr>
            <p:nvPr/>
          </p:nvSpPr>
          <p:spPr bwMode="auto">
            <a:xfrm>
              <a:off x="4394522" y="3660392"/>
              <a:ext cx="357022" cy="8334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3" name="Oval 11"/>
            <p:cNvSpPr>
              <a:spLocks noChangeArrowheads="1"/>
            </p:cNvSpPr>
            <p:nvPr/>
          </p:nvSpPr>
          <p:spPr bwMode="auto">
            <a:xfrm>
              <a:off x="6597035" y="4493883"/>
              <a:ext cx="118132" cy="118132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12"/>
            <p:cNvSpPr>
              <a:spLocks noChangeArrowheads="1"/>
            </p:cNvSpPr>
            <p:nvPr/>
          </p:nvSpPr>
          <p:spPr bwMode="auto">
            <a:xfrm>
              <a:off x="5466903" y="4493883"/>
              <a:ext cx="118132" cy="118132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13"/>
            <p:cNvSpPr>
              <a:spLocks noChangeArrowheads="1"/>
            </p:cNvSpPr>
            <p:nvPr/>
          </p:nvSpPr>
          <p:spPr bwMode="auto">
            <a:xfrm>
              <a:off x="4693792" y="4493883"/>
              <a:ext cx="118132" cy="118132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14"/>
            <p:cNvSpPr>
              <a:spLocks noChangeArrowheads="1"/>
            </p:cNvSpPr>
            <p:nvPr/>
          </p:nvSpPr>
          <p:spPr bwMode="auto">
            <a:xfrm>
              <a:off x="3739546" y="4493883"/>
              <a:ext cx="118132" cy="118132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Text Box 15"/>
            <p:cNvSpPr txBox="1">
              <a:spLocks noChangeArrowheads="1"/>
            </p:cNvSpPr>
            <p:nvPr/>
          </p:nvSpPr>
          <p:spPr bwMode="auto">
            <a:xfrm>
              <a:off x="5699229" y="3481881"/>
              <a:ext cx="1363131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</a:t>
              </a:r>
              <a:r>
                <a:rPr lang="en-NZ" b="1">
                  <a:solidFill>
                    <a:srgbClr val="FF3300"/>
                  </a:solidFill>
                </a:rPr>
                <a:t>T</a:t>
              </a:r>
              <a:r>
                <a:rPr lang="en-NZ"/>
                <a:t>GCTTA</a:t>
              </a:r>
            </a:p>
          </p:txBody>
        </p:sp>
        <p:sp>
          <p:nvSpPr>
            <p:cNvPr id="74768" name="Text Box 16"/>
            <p:cNvSpPr txBox="1">
              <a:spLocks noChangeArrowheads="1"/>
            </p:cNvSpPr>
            <p:nvPr/>
          </p:nvSpPr>
          <p:spPr bwMode="auto">
            <a:xfrm>
              <a:off x="6600971" y="4613326"/>
              <a:ext cx="1405899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</a:t>
              </a:r>
              <a:r>
                <a:rPr lang="en-NZ" b="1">
                  <a:solidFill>
                    <a:srgbClr val="FF3300"/>
                  </a:solidFill>
                </a:rPr>
                <a:t>T</a:t>
              </a:r>
              <a:r>
                <a:rPr lang="en-NZ"/>
                <a:t>GCT</a:t>
              </a:r>
              <a:r>
                <a:rPr lang="en-NZ" b="1">
                  <a:solidFill>
                    <a:srgbClr val="006600"/>
                  </a:solidFill>
                </a:rPr>
                <a:t>A</a:t>
              </a:r>
              <a:r>
                <a:rPr lang="en-NZ"/>
                <a:t>A</a:t>
              </a:r>
            </a:p>
          </p:txBody>
        </p:sp>
        <p:sp>
          <p:nvSpPr>
            <p:cNvPr id="74769" name="Text Box 17"/>
            <p:cNvSpPr txBox="1">
              <a:spLocks noChangeArrowheads="1"/>
            </p:cNvSpPr>
            <p:nvPr/>
          </p:nvSpPr>
          <p:spPr bwMode="auto">
            <a:xfrm>
              <a:off x="5291016" y="4613326"/>
              <a:ext cx="1363131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</a:t>
              </a:r>
              <a:r>
                <a:rPr lang="en-NZ" b="1">
                  <a:solidFill>
                    <a:srgbClr val="FF3300"/>
                  </a:solidFill>
                </a:rPr>
                <a:t>T</a:t>
              </a:r>
              <a:r>
                <a:rPr lang="en-NZ"/>
                <a:t>GCTTA</a:t>
              </a:r>
            </a:p>
          </p:txBody>
        </p:sp>
        <p:sp>
          <p:nvSpPr>
            <p:cNvPr id="74770" name="Oval 18"/>
            <p:cNvSpPr>
              <a:spLocks noChangeArrowheads="1"/>
            </p:cNvSpPr>
            <p:nvPr/>
          </p:nvSpPr>
          <p:spPr bwMode="auto">
            <a:xfrm>
              <a:off x="5527282" y="3602640"/>
              <a:ext cx="118132" cy="118132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19"/>
            <p:cNvSpPr>
              <a:spLocks noChangeArrowheads="1"/>
            </p:cNvSpPr>
            <p:nvPr/>
          </p:nvSpPr>
          <p:spPr bwMode="auto">
            <a:xfrm>
              <a:off x="5049502" y="2708771"/>
              <a:ext cx="118132" cy="116820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auto">
            <a:xfrm>
              <a:off x="3197449" y="3476631"/>
              <a:ext cx="1375955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ACC</a:t>
              </a:r>
              <a:r>
                <a:rPr lang="en-NZ" b="1">
                  <a:solidFill>
                    <a:srgbClr val="990099"/>
                  </a:solidFill>
                </a:rPr>
                <a:t>C</a:t>
              </a:r>
              <a:r>
                <a:rPr lang="en-NZ"/>
                <a:t>CTTA</a:t>
              </a:r>
            </a:p>
          </p:txBody>
        </p:sp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2849614" y="4613326"/>
              <a:ext cx="1375955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ACC</a:t>
              </a:r>
              <a:r>
                <a:rPr lang="en-NZ" b="1">
                  <a:solidFill>
                    <a:srgbClr val="990099"/>
                  </a:solidFill>
                </a:rPr>
                <a:t>C</a:t>
              </a:r>
              <a:r>
                <a:rPr lang="en-NZ"/>
                <a:t>CTTA</a:t>
              </a:r>
            </a:p>
          </p:txBody>
        </p:sp>
        <p:sp>
          <p:nvSpPr>
            <p:cNvPr id="74774" name="Line 22"/>
            <p:cNvSpPr>
              <a:spLocks noChangeShapeType="1"/>
            </p:cNvSpPr>
            <p:nvPr/>
          </p:nvSpPr>
          <p:spPr bwMode="auto">
            <a:xfrm>
              <a:off x="4622912" y="3065793"/>
              <a:ext cx="308457" cy="237578"/>
            </a:xfrm>
            <a:prstGeom prst="line">
              <a:avLst/>
            </a:prstGeom>
            <a:noFill/>
            <a:ln w="38160">
              <a:solidFill>
                <a:srgbClr val="80008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Line 23"/>
            <p:cNvSpPr>
              <a:spLocks noChangeShapeType="1"/>
            </p:cNvSpPr>
            <p:nvPr/>
          </p:nvSpPr>
          <p:spPr bwMode="auto">
            <a:xfrm flipV="1">
              <a:off x="6121879" y="4195927"/>
              <a:ext cx="357022" cy="122070"/>
            </a:xfrm>
            <a:prstGeom prst="line">
              <a:avLst/>
            </a:prstGeom>
            <a:noFill/>
            <a:ln w="38160">
              <a:solidFill>
                <a:srgbClr val="008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8" name="Line 26"/>
            <p:cNvSpPr>
              <a:spLocks noChangeShapeType="1"/>
            </p:cNvSpPr>
            <p:nvPr/>
          </p:nvSpPr>
          <p:spPr bwMode="auto">
            <a:xfrm flipV="1">
              <a:off x="5229324" y="3183925"/>
              <a:ext cx="357022" cy="12207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9" name="Line 27"/>
            <p:cNvSpPr>
              <a:spLocks noChangeShapeType="1"/>
            </p:cNvSpPr>
            <p:nvPr/>
          </p:nvSpPr>
          <p:spPr bwMode="auto">
            <a:xfrm flipV="1">
              <a:off x="4394522" y="4075169"/>
              <a:ext cx="357022" cy="122070"/>
            </a:xfrm>
            <a:prstGeom prst="line">
              <a:avLst/>
            </a:prstGeom>
            <a:noFill/>
            <a:ln w="38160">
              <a:solidFill>
                <a:srgbClr val="FF66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0" name="Text Box 28"/>
            <p:cNvSpPr txBox="1">
              <a:spLocks noChangeArrowheads="1"/>
            </p:cNvSpPr>
            <p:nvPr/>
          </p:nvSpPr>
          <p:spPr bwMode="auto">
            <a:xfrm>
              <a:off x="4100504" y="4613326"/>
              <a:ext cx="1401603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ACC</a:t>
              </a:r>
              <a:r>
                <a:rPr lang="en-NZ" b="1">
                  <a:solidFill>
                    <a:srgbClr val="990099"/>
                  </a:solidFill>
                </a:rPr>
                <a:t>C</a:t>
              </a:r>
              <a:r>
                <a:rPr lang="en-NZ"/>
                <a:t>C</a:t>
              </a:r>
              <a:r>
                <a:rPr lang="en-NZ" b="1">
                  <a:solidFill>
                    <a:srgbClr val="FF6600"/>
                  </a:solidFill>
                </a:rPr>
                <a:t>A</a:t>
              </a:r>
              <a:r>
                <a:rPr lang="en-NZ"/>
                <a:t>TA</a:t>
              </a:r>
            </a:p>
          </p:txBody>
        </p:sp>
      </p:grp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3704575" y="5788306"/>
            <a:ext cx="3308984" cy="1372524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1" tIns="35100" rIns="67501" bIns="35100">
            <a:spAutoFit/>
          </a:bodyPr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NZ" sz="1819" dirty="0">
                <a:latin typeface="Courier New" pitchFamily="49" charset="0"/>
              </a:rPr>
              <a:t>Species 1		ACC</a:t>
            </a:r>
            <a:r>
              <a:rPr lang="en-NZ" sz="1819" b="1" dirty="0">
                <a:solidFill>
                  <a:srgbClr val="990099"/>
                </a:solidFill>
                <a:latin typeface="Courier New" pitchFamily="49" charset="0"/>
              </a:rPr>
              <a:t>C</a:t>
            </a:r>
            <a:r>
              <a:rPr lang="en-NZ" sz="1819" dirty="0">
                <a:latin typeface="Courier New" pitchFamily="49" charset="0"/>
              </a:rPr>
              <a:t>CTTA</a:t>
            </a:r>
          </a:p>
          <a:p>
            <a:pPr eaLnBrk="0" hangingPunct="0"/>
            <a:r>
              <a:rPr lang="en-NZ" sz="1819" dirty="0">
                <a:latin typeface="Courier New" pitchFamily="49" charset="0"/>
              </a:rPr>
              <a:t>Species 2		ACC</a:t>
            </a:r>
            <a:r>
              <a:rPr lang="en-NZ" sz="1819" b="1" dirty="0">
                <a:solidFill>
                  <a:srgbClr val="990099"/>
                </a:solidFill>
                <a:latin typeface="Courier New" pitchFamily="49" charset="0"/>
              </a:rPr>
              <a:t>C</a:t>
            </a:r>
            <a:r>
              <a:rPr lang="en-NZ" sz="1819" dirty="0">
                <a:latin typeface="Courier New" pitchFamily="49" charset="0"/>
              </a:rPr>
              <a:t>C</a:t>
            </a:r>
            <a:r>
              <a:rPr lang="en-NZ" sz="1819" b="1" dirty="0">
                <a:solidFill>
                  <a:srgbClr val="FF6600"/>
                </a:solidFill>
                <a:latin typeface="Courier New" pitchFamily="49" charset="0"/>
              </a:rPr>
              <a:t>A</a:t>
            </a:r>
            <a:r>
              <a:rPr lang="en-NZ" sz="1819" dirty="0">
                <a:latin typeface="Courier New" pitchFamily="49" charset="0"/>
              </a:rPr>
              <a:t>TA</a:t>
            </a:r>
          </a:p>
          <a:p>
            <a:pPr eaLnBrk="0" hangingPunct="0"/>
            <a:r>
              <a:rPr lang="en-NZ" sz="1819" dirty="0">
                <a:latin typeface="Courier New" pitchFamily="49" charset="0"/>
              </a:rPr>
              <a:t>Species 3		AC</a:t>
            </a:r>
            <a:r>
              <a:rPr lang="en-NZ" sz="1819" b="1" dirty="0">
                <a:solidFill>
                  <a:srgbClr val="FF3300"/>
                </a:solidFill>
                <a:latin typeface="Courier New" pitchFamily="49" charset="0"/>
              </a:rPr>
              <a:t>T</a:t>
            </a:r>
            <a:r>
              <a:rPr lang="en-NZ" sz="1819" dirty="0">
                <a:latin typeface="Courier New" pitchFamily="49" charset="0"/>
              </a:rPr>
              <a:t>GCTTA</a:t>
            </a:r>
          </a:p>
          <a:p>
            <a:pPr eaLnBrk="0" hangingPunct="0"/>
            <a:r>
              <a:rPr lang="en-NZ" sz="1819" dirty="0">
                <a:latin typeface="Courier New" pitchFamily="49" charset="0"/>
              </a:rPr>
              <a:t>Species 4		AC</a:t>
            </a:r>
            <a:r>
              <a:rPr lang="en-NZ" sz="1819" b="1" dirty="0">
                <a:solidFill>
                  <a:srgbClr val="FF3300"/>
                </a:solidFill>
                <a:latin typeface="Courier New" pitchFamily="49" charset="0"/>
              </a:rPr>
              <a:t>T</a:t>
            </a:r>
            <a:r>
              <a:rPr lang="en-NZ" sz="1819" dirty="0">
                <a:latin typeface="Courier New" pitchFamily="49" charset="0"/>
              </a:rPr>
              <a:t>GCT</a:t>
            </a:r>
            <a:r>
              <a:rPr lang="en-NZ" sz="1819" b="1" dirty="0">
                <a:solidFill>
                  <a:srgbClr val="006600"/>
                </a:solidFill>
                <a:latin typeface="Courier New" pitchFamily="49" charset="0"/>
              </a:rPr>
              <a:t>A</a:t>
            </a:r>
            <a:r>
              <a:rPr lang="en-NZ" sz="1819" dirty="0">
                <a:latin typeface="Courier New" pitchFamily="49" charset="0"/>
              </a:rPr>
              <a:t>A</a:t>
            </a:r>
          </a:p>
          <a:p>
            <a:pPr eaLnBrk="0" hangingPunct="0"/>
            <a:endParaRPr lang="en-NZ" sz="1819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05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101" y="1322685"/>
            <a:ext cx="6804422" cy="1134070"/>
          </a:xfrm>
          <a:ln/>
        </p:spPr>
        <p:txBody>
          <a:bodyPr vert="horz" wrap="square" lIns="67501" tIns="35100" rIns="67501" bIns="3510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0" algn="l"/>
                <a:tab pos="370138" algn="l"/>
                <a:tab pos="741588" algn="l"/>
                <a:tab pos="1113038" algn="l"/>
                <a:tab pos="1484489" algn="l"/>
                <a:tab pos="1855939" algn="l"/>
                <a:tab pos="2227389" algn="l"/>
                <a:tab pos="2598839" algn="l"/>
                <a:tab pos="2970290" algn="l"/>
                <a:tab pos="3341740" algn="l"/>
                <a:tab pos="3713190" algn="l"/>
                <a:tab pos="4084640" algn="l"/>
                <a:tab pos="4456091" algn="l"/>
                <a:tab pos="4827541" algn="l"/>
                <a:tab pos="5198991" algn="l"/>
                <a:tab pos="5570441" algn="l"/>
                <a:tab pos="5941892" algn="l"/>
                <a:tab pos="6313341" algn="l"/>
                <a:tab pos="6684792" algn="l"/>
                <a:tab pos="7056242" algn="l"/>
                <a:tab pos="7427693" algn="l"/>
              </a:tabLst>
            </a:pPr>
            <a:r>
              <a:rPr lang="en-NZ" sz="3307" dirty="0"/>
              <a:t>Sometimes the data disagrees</a:t>
            </a:r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>
            <a:off x="2837800" y="2648392"/>
            <a:ext cx="1313" cy="2143446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 rot="16200000">
            <a:off x="2309414" y="3843968"/>
            <a:ext cx="640689" cy="32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1" tIns="35100" rIns="67501" bIns="35100">
            <a:spAutoFit/>
          </a:bodyPr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NZ"/>
              <a:t>Time</a:t>
            </a:r>
          </a:p>
        </p:txBody>
      </p: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3965284" y="5730183"/>
            <a:ext cx="3308984" cy="1112196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1" tIns="35100" rIns="67501" bIns="35100">
            <a:spAutoFit/>
          </a:bodyPr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3241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7813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2385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695700" indent="-207963" defTabSz="40798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NZ" sz="1819" dirty="0">
                <a:latin typeface="Courier New" pitchFamily="49" charset="0"/>
              </a:rPr>
              <a:t>Species 1		ACC</a:t>
            </a:r>
            <a:r>
              <a:rPr lang="en-NZ" sz="1819" b="1" dirty="0">
                <a:solidFill>
                  <a:srgbClr val="990099"/>
                </a:solidFill>
                <a:latin typeface="Courier New" pitchFamily="49" charset="0"/>
              </a:rPr>
              <a:t>C</a:t>
            </a:r>
            <a:r>
              <a:rPr lang="en-NZ" sz="1819" dirty="0">
                <a:latin typeface="Courier New" pitchFamily="49" charset="0"/>
              </a:rPr>
              <a:t>CTT</a:t>
            </a:r>
            <a:r>
              <a:rPr lang="en-NZ" sz="1819" b="1" dirty="0">
                <a:solidFill>
                  <a:srgbClr val="0000FF"/>
                </a:solidFill>
                <a:latin typeface="Courier New" pitchFamily="49" charset="0"/>
              </a:rPr>
              <a:t>C</a:t>
            </a:r>
          </a:p>
          <a:p>
            <a:pPr eaLnBrk="0" hangingPunct="0"/>
            <a:r>
              <a:rPr lang="en-NZ" sz="1819" dirty="0">
                <a:latin typeface="Courier New" pitchFamily="49" charset="0"/>
              </a:rPr>
              <a:t>Species 2		ACC</a:t>
            </a:r>
            <a:r>
              <a:rPr lang="en-NZ" sz="1819" b="1" dirty="0">
                <a:solidFill>
                  <a:srgbClr val="990099"/>
                </a:solidFill>
                <a:latin typeface="Courier New" pitchFamily="49" charset="0"/>
              </a:rPr>
              <a:t>C</a:t>
            </a:r>
            <a:r>
              <a:rPr lang="en-NZ" sz="1819" dirty="0">
                <a:latin typeface="Courier New" pitchFamily="49" charset="0"/>
              </a:rPr>
              <a:t>C</a:t>
            </a:r>
            <a:r>
              <a:rPr lang="en-NZ" sz="1819" b="1" dirty="0">
                <a:solidFill>
                  <a:srgbClr val="FF6600"/>
                </a:solidFill>
                <a:latin typeface="Courier New" pitchFamily="49" charset="0"/>
              </a:rPr>
              <a:t>A</a:t>
            </a:r>
            <a:r>
              <a:rPr lang="en-NZ" sz="1819" dirty="0">
                <a:latin typeface="Courier New" pitchFamily="49" charset="0"/>
              </a:rPr>
              <a:t>TA</a:t>
            </a:r>
          </a:p>
          <a:p>
            <a:pPr eaLnBrk="0" hangingPunct="0"/>
            <a:r>
              <a:rPr lang="en-NZ" sz="1819" dirty="0">
                <a:latin typeface="Courier New" pitchFamily="49" charset="0"/>
              </a:rPr>
              <a:t>Species 3		AC</a:t>
            </a:r>
            <a:r>
              <a:rPr lang="en-NZ" sz="1819" b="1" dirty="0">
                <a:solidFill>
                  <a:srgbClr val="FF3300"/>
                </a:solidFill>
                <a:latin typeface="Courier New" pitchFamily="49" charset="0"/>
              </a:rPr>
              <a:t>T</a:t>
            </a:r>
            <a:r>
              <a:rPr lang="en-NZ" sz="1819" dirty="0">
                <a:latin typeface="Courier New" pitchFamily="49" charset="0"/>
              </a:rPr>
              <a:t>GCTT</a:t>
            </a:r>
            <a:r>
              <a:rPr lang="en-NZ" sz="1819" b="1" dirty="0">
                <a:solidFill>
                  <a:srgbClr val="0000FF"/>
                </a:solidFill>
                <a:latin typeface="Courier New" pitchFamily="49" charset="0"/>
              </a:rPr>
              <a:t>C</a:t>
            </a:r>
          </a:p>
          <a:p>
            <a:pPr eaLnBrk="0" hangingPunct="0"/>
            <a:r>
              <a:rPr lang="en-NZ" sz="1819" dirty="0">
                <a:latin typeface="Courier New" pitchFamily="49" charset="0"/>
              </a:rPr>
              <a:t>Species 4		AC</a:t>
            </a:r>
            <a:r>
              <a:rPr lang="en-NZ" sz="1819" b="1" dirty="0">
                <a:solidFill>
                  <a:srgbClr val="FF3300"/>
                </a:solidFill>
                <a:latin typeface="Courier New" pitchFamily="49" charset="0"/>
              </a:rPr>
              <a:t>T</a:t>
            </a:r>
            <a:r>
              <a:rPr lang="en-NZ" sz="1819" dirty="0">
                <a:latin typeface="Courier New" pitchFamily="49" charset="0"/>
              </a:rPr>
              <a:t>GCT</a:t>
            </a:r>
            <a:r>
              <a:rPr lang="en-NZ" sz="1819" b="1" dirty="0">
                <a:solidFill>
                  <a:srgbClr val="006600"/>
                </a:solidFill>
                <a:latin typeface="Courier New" pitchFamily="49" charset="0"/>
              </a:rPr>
              <a:t>A</a:t>
            </a:r>
            <a:r>
              <a:rPr lang="en-NZ" sz="1819" dirty="0">
                <a:latin typeface="Courier New" pitchFamily="49" charset="0"/>
              </a:rPr>
              <a:t>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5A5A50-7DC7-4B55-8B85-37B59E7D913E}"/>
              </a:ext>
            </a:extLst>
          </p:cNvPr>
          <p:cNvGrpSpPr/>
          <p:nvPr/>
        </p:nvGrpSpPr>
        <p:grpSpPr>
          <a:xfrm>
            <a:off x="2849614" y="2546010"/>
            <a:ext cx="6223145" cy="2818003"/>
            <a:chOff x="2849615" y="2546010"/>
            <a:chExt cx="5127312" cy="2395837"/>
          </a:xfrm>
        </p:grpSpPr>
        <p:sp>
          <p:nvSpPr>
            <p:cNvPr id="76803" name="Line 3"/>
            <p:cNvSpPr>
              <a:spLocks noChangeShapeType="1"/>
            </p:cNvSpPr>
            <p:nvPr/>
          </p:nvSpPr>
          <p:spPr bwMode="auto">
            <a:xfrm flipH="1">
              <a:off x="4511343" y="2826904"/>
              <a:ext cx="599849" cy="77442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4" name="Line 4"/>
            <p:cNvSpPr>
              <a:spLocks noChangeShapeType="1"/>
            </p:cNvSpPr>
            <p:nvPr/>
          </p:nvSpPr>
          <p:spPr bwMode="auto">
            <a:xfrm>
              <a:off x="5109881" y="2767837"/>
              <a:ext cx="475154" cy="8334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5" name="Text Box 5"/>
            <p:cNvSpPr txBox="1">
              <a:spLocks noChangeArrowheads="1"/>
            </p:cNvSpPr>
            <p:nvPr/>
          </p:nvSpPr>
          <p:spPr bwMode="auto">
            <a:xfrm>
              <a:off x="5214886" y="2546010"/>
              <a:ext cx="1388779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ACCGCTTA</a:t>
              </a:r>
            </a:p>
          </p:txBody>
        </p:sp>
        <p:sp>
          <p:nvSpPr>
            <p:cNvPr id="76806" name="Oval 6"/>
            <p:cNvSpPr>
              <a:spLocks noChangeArrowheads="1"/>
            </p:cNvSpPr>
            <p:nvPr/>
          </p:nvSpPr>
          <p:spPr bwMode="auto">
            <a:xfrm>
              <a:off x="4394523" y="3602640"/>
              <a:ext cx="118132" cy="118132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7" name="Line 7"/>
            <p:cNvSpPr>
              <a:spLocks noChangeShapeType="1"/>
            </p:cNvSpPr>
            <p:nvPr/>
          </p:nvSpPr>
          <p:spPr bwMode="auto">
            <a:xfrm flipH="1">
              <a:off x="5524655" y="3719458"/>
              <a:ext cx="63004" cy="7731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Line 8"/>
            <p:cNvSpPr>
              <a:spLocks noChangeShapeType="1"/>
            </p:cNvSpPr>
            <p:nvPr/>
          </p:nvSpPr>
          <p:spPr bwMode="auto">
            <a:xfrm>
              <a:off x="5585035" y="3660392"/>
              <a:ext cx="1072379" cy="8334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Line 9"/>
            <p:cNvSpPr>
              <a:spLocks noChangeShapeType="1"/>
            </p:cNvSpPr>
            <p:nvPr/>
          </p:nvSpPr>
          <p:spPr bwMode="auto">
            <a:xfrm flipH="1">
              <a:off x="3797299" y="3719458"/>
              <a:ext cx="599849" cy="7731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Line 10"/>
            <p:cNvSpPr>
              <a:spLocks noChangeShapeType="1"/>
            </p:cNvSpPr>
            <p:nvPr/>
          </p:nvSpPr>
          <p:spPr bwMode="auto">
            <a:xfrm>
              <a:off x="4394522" y="3660392"/>
              <a:ext cx="357022" cy="8334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Oval 11"/>
            <p:cNvSpPr>
              <a:spLocks noChangeArrowheads="1"/>
            </p:cNvSpPr>
            <p:nvPr/>
          </p:nvSpPr>
          <p:spPr bwMode="auto">
            <a:xfrm>
              <a:off x="6597035" y="4493883"/>
              <a:ext cx="118132" cy="118132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Oval 12"/>
            <p:cNvSpPr>
              <a:spLocks noChangeArrowheads="1"/>
            </p:cNvSpPr>
            <p:nvPr/>
          </p:nvSpPr>
          <p:spPr bwMode="auto">
            <a:xfrm>
              <a:off x="5466903" y="4493883"/>
              <a:ext cx="118132" cy="118132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13"/>
            <p:cNvSpPr>
              <a:spLocks noChangeArrowheads="1"/>
            </p:cNvSpPr>
            <p:nvPr/>
          </p:nvSpPr>
          <p:spPr bwMode="auto">
            <a:xfrm>
              <a:off x="4693792" y="4493883"/>
              <a:ext cx="118132" cy="118132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14"/>
            <p:cNvSpPr>
              <a:spLocks noChangeArrowheads="1"/>
            </p:cNvSpPr>
            <p:nvPr/>
          </p:nvSpPr>
          <p:spPr bwMode="auto">
            <a:xfrm>
              <a:off x="3739546" y="4493883"/>
              <a:ext cx="118132" cy="118132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Text Box 15"/>
            <p:cNvSpPr txBox="1">
              <a:spLocks noChangeArrowheads="1"/>
            </p:cNvSpPr>
            <p:nvPr/>
          </p:nvSpPr>
          <p:spPr bwMode="auto">
            <a:xfrm>
              <a:off x="5699229" y="3362436"/>
              <a:ext cx="1363131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</a:t>
              </a:r>
              <a:r>
                <a:rPr lang="en-NZ" b="1">
                  <a:solidFill>
                    <a:srgbClr val="FF3300"/>
                  </a:solidFill>
                </a:rPr>
                <a:t>T</a:t>
              </a:r>
              <a:r>
                <a:rPr lang="en-NZ"/>
                <a:t>GCTTA</a:t>
              </a:r>
            </a:p>
          </p:txBody>
        </p:sp>
        <p:sp>
          <p:nvSpPr>
            <p:cNvPr id="76816" name="Text Box 16"/>
            <p:cNvSpPr txBox="1">
              <a:spLocks noChangeArrowheads="1"/>
            </p:cNvSpPr>
            <p:nvPr/>
          </p:nvSpPr>
          <p:spPr bwMode="auto">
            <a:xfrm>
              <a:off x="6600972" y="4613326"/>
              <a:ext cx="1375955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 dirty="0"/>
                <a:t>AC</a:t>
              </a:r>
              <a:r>
                <a:rPr lang="en-NZ" b="1" dirty="0">
                  <a:solidFill>
                    <a:srgbClr val="FF3300"/>
                  </a:solidFill>
                </a:rPr>
                <a:t>T</a:t>
              </a:r>
              <a:r>
                <a:rPr lang="en-NZ" dirty="0"/>
                <a:t>GCT</a:t>
              </a:r>
              <a:r>
                <a:rPr lang="en-NZ" dirty="0">
                  <a:solidFill>
                    <a:srgbClr val="006600"/>
                  </a:solidFill>
                </a:rPr>
                <a:t>A</a:t>
              </a:r>
              <a:r>
                <a:rPr lang="en-NZ" dirty="0"/>
                <a:t>A</a:t>
              </a:r>
            </a:p>
          </p:txBody>
        </p:sp>
        <p:sp>
          <p:nvSpPr>
            <p:cNvPr id="76817" name="Text Box 17"/>
            <p:cNvSpPr txBox="1">
              <a:spLocks noChangeArrowheads="1"/>
            </p:cNvSpPr>
            <p:nvPr/>
          </p:nvSpPr>
          <p:spPr bwMode="auto">
            <a:xfrm>
              <a:off x="5289704" y="4613327"/>
              <a:ext cx="1393075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</a:t>
              </a:r>
              <a:r>
                <a:rPr lang="en-NZ" b="1">
                  <a:solidFill>
                    <a:srgbClr val="FF3300"/>
                  </a:solidFill>
                </a:rPr>
                <a:t>T</a:t>
              </a:r>
              <a:r>
                <a:rPr lang="en-NZ"/>
                <a:t>GCTT</a:t>
              </a:r>
              <a:r>
                <a:rPr lang="en-NZ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76818" name="Oval 18"/>
            <p:cNvSpPr>
              <a:spLocks noChangeArrowheads="1"/>
            </p:cNvSpPr>
            <p:nvPr/>
          </p:nvSpPr>
          <p:spPr bwMode="auto">
            <a:xfrm>
              <a:off x="5527282" y="3602640"/>
              <a:ext cx="118132" cy="118132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19"/>
            <p:cNvSpPr>
              <a:spLocks noChangeArrowheads="1"/>
            </p:cNvSpPr>
            <p:nvPr/>
          </p:nvSpPr>
          <p:spPr bwMode="auto">
            <a:xfrm>
              <a:off x="5049502" y="2708771"/>
              <a:ext cx="118132" cy="116820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Text Box 20"/>
            <p:cNvSpPr txBox="1">
              <a:spLocks noChangeArrowheads="1"/>
            </p:cNvSpPr>
            <p:nvPr/>
          </p:nvSpPr>
          <p:spPr bwMode="auto">
            <a:xfrm>
              <a:off x="3197449" y="3476631"/>
              <a:ext cx="1375955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ACC</a:t>
              </a:r>
              <a:r>
                <a:rPr lang="en-NZ" b="1">
                  <a:solidFill>
                    <a:srgbClr val="990099"/>
                  </a:solidFill>
                </a:rPr>
                <a:t>C</a:t>
              </a:r>
              <a:r>
                <a:rPr lang="en-NZ"/>
                <a:t>CTTA</a:t>
              </a:r>
            </a:p>
          </p:txBody>
        </p:sp>
        <p:sp>
          <p:nvSpPr>
            <p:cNvPr id="76821" name="Text Box 21"/>
            <p:cNvSpPr txBox="1">
              <a:spLocks noChangeArrowheads="1"/>
            </p:cNvSpPr>
            <p:nvPr/>
          </p:nvSpPr>
          <p:spPr bwMode="auto">
            <a:xfrm>
              <a:off x="2849615" y="4613327"/>
              <a:ext cx="1405899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ACC</a:t>
              </a:r>
              <a:r>
                <a:rPr lang="en-NZ" b="1">
                  <a:solidFill>
                    <a:srgbClr val="990099"/>
                  </a:solidFill>
                </a:rPr>
                <a:t>C</a:t>
              </a:r>
              <a:r>
                <a:rPr lang="en-NZ"/>
                <a:t>CTT</a:t>
              </a:r>
              <a:r>
                <a:rPr lang="en-NZ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76822" name="Line 22"/>
            <p:cNvSpPr>
              <a:spLocks noChangeShapeType="1"/>
            </p:cNvSpPr>
            <p:nvPr/>
          </p:nvSpPr>
          <p:spPr bwMode="auto">
            <a:xfrm>
              <a:off x="4683290" y="3065793"/>
              <a:ext cx="248078" cy="237578"/>
            </a:xfrm>
            <a:prstGeom prst="line">
              <a:avLst/>
            </a:prstGeom>
            <a:noFill/>
            <a:ln w="38160">
              <a:solidFill>
                <a:srgbClr val="80008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Line 23"/>
            <p:cNvSpPr>
              <a:spLocks noChangeShapeType="1"/>
            </p:cNvSpPr>
            <p:nvPr/>
          </p:nvSpPr>
          <p:spPr bwMode="auto">
            <a:xfrm flipV="1">
              <a:off x="6121879" y="4195927"/>
              <a:ext cx="357022" cy="122070"/>
            </a:xfrm>
            <a:prstGeom prst="line">
              <a:avLst/>
            </a:prstGeom>
            <a:noFill/>
            <a:ln w="38160">
              <a:solidFill>
                <a:srgbClr val="008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Line 26"/>
            <p:cNvSpPr>
              <a:spLocks noChangeShapeType="1"/>
            </p:cNvSpPr>
            <p:nvPr/>
          </p:nvSpPr>
          <p:spPr bwMode="auto">
            <a:xfrm flipV="1">
              <a:off x="5229324" y="3183925"/>
              <a:ext cx="357022" cy="12207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Line 27"/>
            <p:cNvSpPr>
              <a:spLocks noChangeShapeType="1"/>
            </p:cNvSpPr>
            <p:nvPr/>
          </p:nvSpPr>
          <p:spPr bwMode="auto">
            <a:xfrm flipV="1">
              <a:off x="4394522" y="4075169"/>
              <a:ext cx="357022" cy="122070"/>
            </a:xfrm>
            <a:prstGeom prst="line">
              <a:avLst/>
            </a:prstGeom>
            <a:noFill/>
            <a:ln w="38160">
              <a:solidFill>
                <a:srgbClr val="FF66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Text Box 28"/>
            <p:cNvSpPr txBox="1">
              <a:spLocks noChangeArrowheads="1"/>
            </p:cNvSpPr>
            <p:nvPr/>
          </p:nvSpPr>
          <p:spPr bwMode="auto">
            <a:xfrm>
              <a:off x="4100504" y="4613326"/>
              <a:ext cx="1401603" cy="32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1" tIns="35100" rIns="67501" bIns="35100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674688" indent="-2603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036638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450975" indent="-206375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1866900" indent="-2079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3241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7813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2385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695700" indent="-207963" defTabSz="407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NZ"/>
                <a:t>ACC</a:t>
              </a:r>
              <a:r>
                <a:rPr lang="en-NZ" b="1">
                  <a:solidFill>
                    <a:srgbClr val="990099"/>
                  </a:solidFill>
                </a:rPr>
                <a:t>C</a:t>
              </a:r>
              <a:r>
                <a:rPr lang="en-NZ"/>
                <a:t>C</a:t>
              </a:r>
              <a:r>
                <a:rPr lang="en-NZ" b="1">
                  <a:solidFill>
                    <a:srgbClr val="FF6600"/>
                  </a:solidFill>
                </a:rPr>
                <a:t>A</a:t>
              </a:r>
              <a:r>
                <a:rPr lang="en-NZ"/>
                <a:t>TA</a:t>
              </a:r>
            </a:p>
          </p:txBody>
        </p:sp>
        <p:sp>
          <p:nvSpPr>
            <p:cNvPr id="76830" name="Line 30"/>
            <p:cNvSpPr>
              <a:spLocks noChangeShapeType="1"/>
            </p:cNvSpPr>
            <p:nvPr/>
          </p:nvSpPr>
          <p:spPr bwMode="auto">
            <a:xfrm>
              <a:off x="3849801" y="4135548"/>
              <a:ext cx="297956" cy="179823"/>
            </a:xfrm>
            <a:prstGeom prst="line">
              <a:avLst/>
            </a:prstGeom>
            <a:noFill/>
            <a:ln w="38227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Line 31"/>
            <p:cNvSpPr>
              <a:spLocks noChangeShapeType="1"/>
            </p:cNvSpPr>
            <p:nvPr/>
          </p:nvSpPr>
          <p:spPr bwMode="auto">
            <a:xfrm flipV="1">
              <a:off x="5396022" y="4134235"/>
              <a:ext cx="357022" cy="123383"/>
            </a:xfrm>
            <a:prstGeom prst="line">
              <a:avLst/>
            </a:prstGeom>
            <a:noFill/>
            <a:ln w="38227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9632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altLang="en-US" sz="3307" dirty="0"/>
              <a:t>Maximum parsimony</a:t>
            </a:r>
            <a:endParaRPr lang="en-US" altLang="en-US" sz="3307" dirty="0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884805" y="2172316"/>
            <a:ext cx="6149444" cy="94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AU" altLang="en-US" sz="2000" i="0" dirty="0"/>
          </a:p>
          <a:p>
            <a:pPr eaLnBrk="1" hangingPunct="1"/>
            <a:r>
              <a:rPr lang="en-AU" altLang="en-US" sz="2000" i="0" dirty="0">
                <a:latin typeface="+mn-lt"/>
              </a:rPr>
              <a:t>Maximum parsimony chooses the tree that requires the fewest mutations to explain the data</a:t>
            </a:r>
            <a:endParaRPr lang="en-US" altLang="en-US" sz="2000" i="0" dirty="0">
              <a:latin typeface="+mn-lt"/>
            </a:endParaRP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2457624" y="4382899"/>
            <a:ext cx="535533" cy="535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 flipH="1">
            <a:off x="2457624" y="4918432"/>
            <a:ext cx="535533" cy="5357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2993157" y="4918432"/>
            <a:ext cx="83348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V="1">
            <a:off x="3824021" y="4380244"/>
            <a:ext cx="535781" cy="5357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2198906" y="4077526"/>
            <a:ext cx="29046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cs typeface="Arial" charset="0"/>
              </a:rPr>
              <a:t>1</a:t>
            </a: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2209108" y="5454213"/>
            <a:ext cx="29046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cs typeface="Arial" charset="0"/>
              </a:rPr>
              <a:t>2</a:t>
            </a: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4355179" y="4077526"/>
            <a:ext cx="29046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cs typeface="Arial" charset="0"/>
              </a:rPr>
              <a:t>3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4363492" y="5471049"/>
            <a:ext cx="29046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cs typeface="Arial" charset="0"/>
              </a:rPr>
              <a:t>4</a:t>
            </a:r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3827959" y="4923682"/>
            <a:ext cx="535533" cy="535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5495392" y="4397288"/>
            <a:ext cx="535533" cy="535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495392" y="4932821"/>
            <a:ext cx="535533" cy="5357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6030925" y="4932821"/>
            <a:ext cx="83348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V="1">
            <a:off x="6861789" y="4394633"/>
            <a:ext cx="535781" cy="5357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5236674" y="4091916"/>
            <a:ext cx="29046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cs typeface="Arial" charset="0"/>
              </a:rPr>
              <a:t>1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246876" y="5468602"/>
            <a:ext cx="29046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cs typeface="Arial" charset="0"/>
              </a:rPr>
              <a:t>3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7392947" y="4091916"/>
            <a:ext cx="29046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cs typeface="Arial" charset="0"/>
              </a:rPr>
              <a:t>2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7401260" y="5485438"/>
            <a:ext cx="29046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cs typeface="Arial" charset="0"/>
              </a:rPr>
              <a:t>4</a:t>
            </a:r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6865727" y="4938071"/>
            <a:ext cx="535533" cy="535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307" dirty="0"/>
              <a:t>Maximum parsimony</a:t>
            </a:r>
            <a:endParaRPr lang="en-US" altLang="en-US" sz="3307" dirty="0"/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2457624" y="4392101"/>
            <a:ext cx="535533" cy="535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 flipH="1">
            <a:off x="2457624" y="4927634"/>
            <a:ext cx="535533" cy="5357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2993157" y="4927634"/>
            <a:ext cx="83348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V="1">
            <a:off x="3824021" y="4389446"/>
            <a:ext cx="535781" cy="5357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Text Box 14"/>
          <p:cNvSpPr txBox="1">
            <a:spLocks noChangeArrowheads="1"/>
          </p:cNvSpPr>
          <p:nvPr/>
        </p:nvSpPr>
        <p:spPr bwMode="auto">
          <a:xfrm>
            <a:off x="2229086" y="4150356"/>
            <a:ext cx="31130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solidFill>
                  <a:srgbClr val="FF0000"/>
                </a:solidFill>
                <a:cs typeface="Arial" charset="0"/>
              </a:rPr>
              <a:t>A</a:t>
            </a:r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2218734" y="5417643"/>
            <a:ext cx="31130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solidFill>
                  <a:srgbClr val="FF0000"/>
                </a:solidFill>
                <a:cs typeface="Arial" charset="0"/>
              </a:rPr>
              <a:t>A</a:t>
            </a:r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4307190" y="4149274"/>
            <a:ext cx="333746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solidFill>
                  <a:srgbClr val="FF0000"/>
                </a:solidFill>
                <a:cs typeface="Arial" charset="0"/>
              </a:rPr>
              <a:t>G</a:t>
            </a:r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3611403" y="4672556"/>
            <a:ext cx="333746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solidFill>
                  <a:srgbClr val="FF6600"/>
                </a:solidFill>
                <a:cs typeface="Arial" charset="0"/>
              </a:rPr>
              <a:t>G</a:t>
            </a:r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4297128" y="5399946"/>
            <a:ext cx="333746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solidFill>
                  <a:srgbClr val="FF0000"/>
                </a:solidFill>
                <a:cs typeface="Arial" charset="0"/>
              </a:rPr>
              <a:t>G</a:t>
            </a:r>
          </a:p>
        </p:txBody>
      </p:sp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2896949" y="4656587"/>
            <a:ext cx="31130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solidFill>
                  <a:srgbClr val="FF6600"/>
                </a:solidFill>
                <a:cs typeface="Arial" charset="0"/>
              </a:rPr>
              <a:t>A</a:t>
            </a:r>
          </a:p>
        </p:txBody>
      </p:sp>
      <p:sp>
        <p:nvSpPr>
          <p:cNvPr id="39955" name="Line 20"/>
          <p:cNvSpPr>
            <a:spLocks noChangeShapeType="1"/>
          </p:cNvSpPr>
          <p:nvPr/>
        </p:nvSpPr>
        <p:spPr bwMode="auto">
          <a:xfrm>
            <a:off x="3409902" y="4800534"/>
            <a:ext cx="0" cy="23757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Line 35"/>
          <p:cNvSpPr>
            <a:spLocks noChangeShapeType="1"/>
          </p:cNvSpPr>
          <p:nvPr/>
        </p:nvSpPr>
        <p:spPr bwMode="auto">
          <a:xfrm>
            <a:off x="5673449" y="5107458"/>
            <a:ext cx="198199" cy="17851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7"/>
          <p:cNvSpPr>
            <a:spLocks noChangeShapeType="1"/>
          </p:cNvSpPr>
          <p:nvPr/>
        </p:nvSpPr>
        <p:spPr bwMode="auto">
          <a:xfrm>
            <a:off x="7064599" y="4577421"/>
            <a:ext cx="215449" cy="2231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3827959" y="4932885"/>
            <a:ext cx="535533" cy="535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2457624" y="4392101"/>
            <a:ext cx="535533" cy="535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2457624" y="4927634"/>
            <a:ext cx="535533" cy="5357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2993157" y="4927634"/>
            <a:ext cx="83348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V="1">
            <a:off x="3824021" y="4389446"/>
            <a:ext cx="535781" cy="5357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3827959" y="4932885"/>
            <a:ext cx="535533" cy="535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5495392" y="4406490"/>
            <a:ext cx="535533" cy="535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5495392" y="4942024"/>
            <a:ext cx="535533" cy="5357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6030925" y="4942023"/>
            <a:ext cx="83348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V="1">
            <a:off x="6861789" y="4403835"/>
            <a:ext cx="535781" cy="5357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>
            <a:off x="6865727" y="4947274"/>
            <a:ext cx="535533" cy="535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5282605" y="4138147"/>
            <a:ext cx="31130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solidFill>
                  <a:srgbClr val="FF0000"/>
                </a:solidFill>
                <a:cs typeface="Arial" charset="0"/>
              </a:rPr>
              <a:t>A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5272253" y="5405435"/>
            <a:ext cx="333746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solidFill>
                  <a:srgbClr val="FF0000"/>
                </a:solidFill>
                <a:cs typeface="Arial" charset="0"/>
              </a:rPr>
              <a:t>G</a:t>
            </a: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7360709" y="4137065"/>
            <a:ext cx="333746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solidFill>
                  <a:srgbClr val="FF0000"/>
                </a:solidFill>
                <a:cs typeface="Arial" charset="0"/>
              </a:rPr>
              <a:t>G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6664922" y="4660346"/>
            <a:ext cx="31130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solidFill>
                  <a:srgbClr val="FF6600"/>
                </a:solidFill>
                <a:cs typeface="Arial" charset="0"/>
              </a:rPr>
              <a:t>A</a:t>
            </a: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7350647" y="5387736"/>
            <a:ext cx="31130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solidFill>
                  <a:srgbClr val="FF0000"/>
                </a:solidFill>
                <a:cs typeface="Arial" charset="0"/>
              </a:rPr>
              <a:t>A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5950468" y="4644378"/>
            <a:ext cx="311304" cy="3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NZ" altLang="en-US" sz="1488" i="0" dirty="0">
                <a:solidFill>
                  <a:srgbClr val="FF6600"/>
                </a:solidFill>
                <a:cs typeface="Arial" charset="0"/>
              </a:rPr>
              <a:t>A</a:t>
            </a: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1884805" y="2172316"/>
            <a:ext cx="6149444" cy="94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AU" altLang="en-US" sz="2000" i="0" dirty="0"/>
          </a:p>
          <a:p>
            <a:pPr eaLnBrk="1" hangingPunct="1"/>
            <a:r>
              <a:rPr lang="en-AU" altLang="en-US" sz="2000" i="0" dirty="0">
                <a:latin typeface="+mn-lt"/>
              </a:rPr>
              <a:t>Maximum parsimony chooses the tree that requires the fewest mutations to explain the data</a:t>
            </a:r>
            <a:endParaRPr lang="en-US" altLang="en-US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23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52" grpId="0"/>
      <p:bldP spid="39954" grpId="0"/>
      <p:bldP spid="39955" grpId="0" animBg="1"/>
      <p:bldP spid="39970" grpId="0" animBg="1"/>
      <p:bldP spid="39972" grpId="0" animBg="1"/>
      <p:bldP spid="59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20901</TotalTime>
  <Words>1792</Words>
  <Application>Microsoft Office PowerPoint</Application>
  <PresentationFormat>Custom</PresentationFormat>
  <Paragraphs>444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 Unicode MS</vt:lpstr>
      <vt:lpstr>MS Gothic</vt:lpstr>
      <vt:lpstr>ＭＳ Ｐゴシック</vt:lpstr>
      <vt:lpstr>Arial</vt:lpstr>
      <vt:lpstr>Ariel</vt:lpstr>
      <vt:lpstr>Comic Sans MS</vt:lpstr>
      <vt:lpstr>Courier New</vt:lpstr>
      <vt:lpstr>Times</vt:lpstr>
      <vt:lpstr>Times New Roman</vt:lpstr>
      <vt:lpstr>Wingdings</vt:lpstr>
      <vt:lpstr>Office Theme</vt:lpstr>
      <vt:lpstr>Assessing model adequacy in molecular phylogenetics (or more to the point – not doing it and saying why it’s tricky)  Barbara Holland University of Tasmania </vt:lpstr>
      <vt:lpstr>PowerPoint Presentation</vt:lpstr>
      <vt:lpstr>Why molecular phylogenetics?</vt:lpstr>
      <vt:lpstr>The molecular clock</vt:lpstr>
      <vt:lpstr>The molecular phylogeny problem</vt:lpstr>
      <vt:lpstr>Sometimes the data agrees</vt:lpstr>
      <vt:lpstr>Sometimes the data disagrees</vt:lpstr>
      <vt:lpstr>Maximum parsimony</vt:lpstr>
      <vt:lpstr>Maximum parsimony</vt:lpstr>
      <vt:lpstr>The “Felsenstein Zone”</vt:lpstr>
      <vt:lpstr>Enter statistical phylogenetics</vt:lpstr>
      <vt:lpstr> The standard phylogenetic model</vt:lpstr>
      <vt:lpstr>Sequence evolution is (modelled as) a Markov process</vt:lpstr>
      <vt:lpstr>Continuous time Markov chains</vt:lpstr>
      <vt:lpstr>Models define probability distributions on site patterns</vt:lpstr>
      <vt:lpstr>What makes phylogenetics quirky?</vt:lpstr>
      <vt:lpstr>Assessing confidence in trees</vt:lpstr>
      <vt:lpstr>The bootstrap</vt:lpstr>
      <vt:lpstr>PowerPoint Presentation</vt:lpstr>
      <vt:lpstr>Example where the bootstrap is useful</vt:lpstr>
      <vt:lpstr>Example where the bootstrap is not so useful</vt:lpstr>
      <vt:lpstr>PowerPoint Presentation</vt:lpstr>
      <vt:lpstr>Phylogenomics</vt:lpstr>
      <vt:lpstr>Testing model fit</vt:lpstr>
      <vt:lpstr>Absolute GOF tests</vt:lpstr>
      <vt:lpstr>Case study: The Amborella Wars</vt:lpstr>
      <vt:lpstr>PowerPoint Presentation</vt:lpstr>
      <vt:lpstr>PowerPoint Presentation</vt:lpstr>
      <vt:lpstr>PowerPoint Presentation</vt:lpstr>
      <vt:lpstr>NJ bootstraps with ML distances</vt:lpstr>
      <vt:lpstr>PowerPoint Presentation</vt:lpstr>
      <vt:lpstr>PowerPoint Presentation</vt:lpstr>
      <vt:lpstr>PowerPoint Presentation</vt:lpstr>
      <vt:lpstr>Conclusions</vt:lpstr>
      <vt:lpstr>What should we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most of DArT data for phylogenetic inference</dc:title>
  <dc:creator>Barbara</dc:creator>
  <cp:lastModifiedBy>Barbara Holland</cp:lastModifiedBy>
  <cp:revision>120</cp:revision>
  <cp:lastPrinted>1601-01-01T00:00:00Z</cp:lastPrinted>
  <dcterms:created xsi:type="dcterms:W3CDTF">2011-03-02T03:59:01Z</dcterms:created>
  <dcterms:modified xsi:type="dcterms:W3CDTF">2018-11-15T17:20:47Z</dcterms:modified>
</cp:coreProperties>
</file>