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6"/>
  </p:notesMasterIdLst>
  <p:sldIdLst>
    <p:sldId id="282" r:id="rId3"/>
    <p:sldId id="294" r:id="rId4"/>
    <p:sldId id="277" r:id="rId5"/>
    <p:sldId id="264" r:id="rId6"/>
    <p:sldId id="284" r:id="rId7"/>
    <p:sldId id="289" r:id="rId8"/>
    <p:sldId id="291" r:id="rId9"/>
    <p:sldId id="265" r:id="rId10"/>
    <p:sldId id="270" r:id="rId11"/>
    <p:sldId id="275" r:id="rId12"/>
    <p:sldId id="257" r:id="rId13"/>
    <p:sldId id="300" r:id="rId14"/>
    <p:sldId id="299" r:id="rId15"/>
    <p:sldId id="292" r:id="rId16"/>
    <p:sldId id="259" r:id="rId17"/>
    <p:sldId id="260" r:id="rId18"/>
    <p:sldId id="273" r:id="rId19"/>
    <p:sldId id="293" r:id="rId20"/>
    <p:sldId id="261" r:id="rId21"/>
    <p:sldId id="280" r:id="rId22"/>
    <p:sldId id="279" r:id="rId23"/>
    <p:sldId id="306" r:id="rId24"/>
    <p:sldId id="286" r:id="rId25"/>
    <p:sldId id="295" r:id="rId26"/>
    <p:sldId id="296" r:id="rId27"/>
    <p:sldId id="298" r:id="rId28"/>
    <p:sldId id="297" r:id="rId29"/>
    <p:sldId id="304" r:id="rId30"/>
    <p:sldId id="305" r:id="rId31"/>
    <p:sldId id="302" r:id="rId32"/>
    <p:sldId id="303" r:id="rId33"/>
    <p:sldId id="272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/>
    <p:restoredTop sz="94655"/>
  </p:normalViewPr>
  <p:slideViewPr>
    <p:cSldViewPr snapToGrid="0" snapToObjects="1">
      <p:cViewPr>
        <p:scale>
          <a:sx n="81" d="100"/>
          <a:sy n="81" d="100"/>
        </p:scale>
        <p:origin x="-50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1708-A450-5F4E-8842-AA8C75755E77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184E-D7CA-6C4A-9AE2-5C54BDA5A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628E126-6F72-FB41-85D8-0507893451B3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49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52473B0-3527-5F4C-872D-BAD27C83EDCE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7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514EF72-23B5-EF4D-AF43-8E75A1374A5A}" type="slidenum">
              <a:rPr lang="en-US" altLang="x-none" sz="1200"/>
              <a:pPr/>
              <a:t>32</a:t>
            </a:fld>
            <a:endParaRPr lang="en-US" altLang="x-none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49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71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2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3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41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8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8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71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039" indent="0">
              <a:buNone/>
              <a:defRPr sz="1500"/>
            </a:lvl2pPr>
            <a:lvl3pPr marL="1172078" indent="0">
              <a:buNone/>
              <a:defRPr sz="1300"/>
            </a:lvl3pPr>
            <a:lvl4pPr marL="1758117" indent="0">
              <a:buNone/>
              <a:defRPr sz="1200"/>
            </a:lvl4pPr>
            <a:lvl5pPr marL="2344156" indent="0">
              <a:buNone/>
              <a:defRPr sz="1200"/>
            </a:lvl5pPr>
            <a:lvl6pPr marL="2930195" indent="0">
              <a:buNone/>
              <a:defRPr sz="1200"/>
            </a:lvl6pPr>
            <a:lvl7pPr marL="3516234" indent="0">
              <a:buNone/>
              <a:defRPr sz="1200"/>
            </a:lvl7pPr>
            <a:lvl8pPr marL="4102273" indent="0">
              <a:buNone/>
              <a:defRPr sz="1200"/>
            </a:lvl8pPr>
            <a:lvl9pPr marL="468831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9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3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39" indent="0">
              <a:buNone/>
              <a:defRPr sz="3600"/>
            </a:lvl2pPr>
            <a:lvl3pPr marL="1172078" indent="0">
              <a:buNone/>
              <a:defRPr sz="3100"/>
            </a:lvl3pPr>
            <a:lvl4pPr marL="1758117" indent="0">
              <a:buNone/>
              <a:defRPr sz="2600"/>
            </a:lvl4pPr>
            <a:lvl5pPr marL="2344156" indent="0">
              <a:buNone/>
              <a:defRPr sz="2600"/>
            </a:lvl5pPr>
            <a:lvl6pPr marL="2930195" indent="0">
              <a:buNone/>
              <a:defRPr sz="2600"/>
            </a:lvl6pPr>
            <a:lvl7pPr marL="3516234" indent="0">
              <a:buNone/>
              <a:defRPr sz="2600"/>
            </a:lvl7pPr>
            <a:lvl8pPr marL="4102273" indent="0">
              <a:buNone/>
              <a:defRPr sz="2600"/>
            </a:lvl8pPr>
            <a:lvl9pPr marL="4688312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039" indent="0">
              <a:buNone/>
              <a:defRPr sz="1500"/>
            </a:lvl2pPr>
            <a:lvl3pPr marL="1172078" indent="0">
              <a:buNone/>
              <a:defRPr sz="1300"/>
            </a:lvl3pPr>
            <a:lvl4pPr marL="1758117" indent="0">
              <a:buNone/>
              <a:defRPr sz="1200"/>
            </a:lvl4pPr>
            <a:lvl5pPr marL="2344156" indent="0">
              <a:buNone/>
              <a:defRPr sz="1200"/>
            </a:lvl5pPr>
            <a:lvl6pPr marL="2930195" indent="0">
              <a:buNone/>
              <a:defRPr sz="1200"/>
            </a:lvl6pPr>
            <a:lvl7pPr marL="3516234" indent="0">
              <a:buNone/>
              <a:defRPr sz="1200"/>
            </a:lvl7pPr>
            <a:lvl8pPr marL="4102273" indent="0">
              <a:buNone/>
              <a:defRPr sz="1200"/>
            </a:lvl8pPr>
            <a:lvl9pPr marL="468831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9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960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5FE-466B-334B-865A-F02D3C347A8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8/6/18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393-2633-704E-8274-E4BC739FA50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9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0BD8-11B1-2845-9AD4-208E49F2237C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A97D-0889-EC47-840D-5C46BEB1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7208" tIns="58604" rIns="117208" bIns="58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1" cy="4525963"/>
          </a:xfrm>
          <a:prstGeom prst="rect">
            <a:avLst/>
          </a:prstGeom>
        </p:spPr>
        <p:txBody>
          <a:bodyPr vert="horz" lIns="117208" tIns="58604" rIns="117208" bIns="58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039"/>
            <a:fld id="{FE5995FE-466B-334B-865A-F02D3C347A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86039"/>
              <a:t>8/6/18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039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5"/>
            <a:ext cx="2844800" cy="365125"/>
          </a:xfrm>
          <a:prstGeom prst="rect">
            <a:avLst/>
          </a:prstGeom>
        </p:spPr>
        <p:txBody>
          <a:bodyPr vert="horz" lIns="117208" tIns="58604" rIns="117208" bIns="5860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039"/>
            <a:fld id="{6073D393-2633-704E-8274-E4BC739FA50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86039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3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6039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29" indent="-439529" algn="l" defTabSz="586039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13" indent="-366274" algn="l" defTabSz="58603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97" indent="-293019" algn="l" defTabSz="58603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136" indent="-293019" algn="l" defTabSz="58603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175" indent="-293019" algn="l" defTabSz="58603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214" indent="-293019" algn="l" defTabSz="5860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53" indent="-293019" algn="l" defTabSz="5860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92" indent="-293019" algn="l" defTabSz="5860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31" indent="-293019" algn="l" defTabSz="58603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9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8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17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56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95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34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73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312" algn="l" defTabSz="58603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2AB29-76BF-1A47-AB5B-A0746391D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89" y="1122363"/>
            <a:ext cx="10617959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What’s under those old linkage peaks?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A418FA-E77B-C240-9A20-64083506A3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Laura </a:t>
            </a:r>
            <a:r>
              <a:rPr lang="en-US" dirty="0" err="1"/>
              <a:t>Almasy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55F555-AB46-874D-8043-3BB1A46E23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2" y="5462048"/>
            <a:ext cx="2843560" cy="93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C3D342-D39B-AC41-BE2F-A8FDCD1EF5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813" y="5592729"/>
            <a:ext cx="1911235" cy="802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C1060D-F39F-2047-86C3-98166699BC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106" y="5349879"/>
            <a:ext cx="1310861" cy="114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5EBBB5-00B4-D443-9947-72A111600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250" y="5462044"/>
            <a:ext cx="138086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2" y="457202"/>
            <a:ext cx="73152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391400" y="6400805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Porjesz et al., PNAS 2002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8462" y="1877886"/>
            <a:ext cx="2080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Circa 2000: We needed an obvious candidate to get anywhere with a linkage peak.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Pedigree-specific linkage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83387"/>
              </p:ext>
            </p:extLst>
          </p:nvPr>
        </p:nvGraphicFramePr>
        <p:xfrm>
          <a:off x="555876" y="2244725"/>
          <a:ext cx="4584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09"/>
                <a:gridCol w="1642037"/>
                <a:gridCol w="796632"/>
                <a:gridCol w="8779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3.37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3.07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2455" y="553086"/>
            <a:ext cx="4734100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014" y="5983375"/>
            <a:ext cx="9645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region of chromosome 6 was linked to AD in 1999 in several GAW11 papers. (</a:t>
            </a:r>
            <a:r>
              <a:rPr lang="en-US" sz="1600" dirty="0" err="1" smtClean="0"/>
              <a:t>Almasy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Borecki</a:t>
            </a:r>
            <a:r>
              <a:rPr lang="en-US" sz="1600" dirty="0" smtClean="0"/>
              <a:t> Gen Epi 1999)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75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Pedigree-specific linkage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08278"/>
              </p:ext>
            </p:extLst>
          </p:nvPr>
        </p:nvGraphicFramePr>
        <p:xfrm>
          <a:off x="555876" y="2244725"/>
          <a:ext cx="4584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09"/>
                <a:gridCol w="1642037"/>
                <a:gridCol w="796632"/>
                <a:gridCol w="8779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3.37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3.07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2455" y="553086"/>
            <a:ext cx="4734100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014" y="5983375"/>
            <a:ext cx="9645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region of chromosome 6 was linked to AD in 1999 in several GAW11 papers. (</a:t>
            </a:r>
            <a:r>
              <a:rPr lang="en-US" sz="1600" dirty="0" err="1" smtClean="0"/>
              <a:t>Almasy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Borecki</a:t>
            </a:r>
            <a:r>
              <a:rPr lang="en-US" sz="1600" dirty="0" smtClean="0"/>
              <a:t> Gen Epi 1999)</a:t>
            </a:r>
            <a:endParaRPr lang="en-US" sz="1600" dirty="0"/>
          </a:p>
        </p:txBody>
      </p:sp>
      <p:pic>
        <p:nvPicPr>
          <p:cNvPr id="6" name="Content Placeholder 3" descr="this_is_i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2700000">
            <a:off x="4043991" y="766451"/>
            <a:ext cx="4898425" cy="35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Pedigree-specific linkage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55498"/>
              </p:ext>
            </p:extLst>
          </p:nvPr>
        </p:nvGraphicFramePr>
        <p:xfrm>
          <a:off x="555876" y="2244725"/>
          <a:ext cx="4584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09"/>
                <a:gridCol w="1642037"/>
                <a:gridCol w="796632"/>
                <a:gridCol w="8779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3.37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3.07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2455" y="553086"/>
            <a:ext cx="4734100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014" y="5983375"/>
            <a:ext cx="9645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region of chromosome 6 was linked to AD in 1999 in several GAW11 papers. (</a:t>
            </a:r>
            <a:r>
              <a:rPr lang="en-US" sz="1600" dirty="0" err="1" smtClean="0"/>
              <a:t>Almasy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Borecki</a:t>
            </a:r>
            <a:r>
              <a:rPr lang="en-US" sz="1600" dirty="0" smtClean="0"/>
              <a:t> Gen Epi 1999)</a:t>
            </a:r>
            <a:endParaRPr lang="en-US" sz="1600" dirty="0"/>
          </a:p>
        </p:txBody>
      </p:sp>
      <p:pic>
        <p:nvPicPr>
          <p:cNvPr id="6" name="Content Placeholder 3" descr="this_is_i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2700000">
            <a:off x="4043991" y="766451"/>
            <a:ext cx="4898425" cy="3591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700000">
            <a:off x="5695891" y="1588481"/>
            <a:ext cx="4019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Within 10 Mb of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37495" y="2248746"/>
            <a:ext cx="432541" cy="43254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Assumptions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Parsimony: one linkage peak = one QTL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Uniqueness: has to be rare or we’d see linkage in other families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Function: it has to have a reasonably big effect size so likely will have discernable functionality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844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19" y="36512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Sequenced individuals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31789"/>
          <a:stretch/>
        </p:blipFill>
        <p:spPr>
          <a:xfrm>
            <a:off x="3245005" y="769847"/>
            <a:ext cx="7362283" cy="4326260"/>
          </a:xfrm>
        </p:spPr>
      </p:pic>
      <p:sp>
        <p:nvSpPr>
          <p:cNvPr id="5" name="Oval 4"/>
          <p:cNvSpPr/>
          <p:nvPr/>
        </p:nvSpPr>
        <p:spPr>
          <a:xfrm>
            <a:off x="6848091" y="76985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4042" y="2215792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71691" y="2215792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4871" y="221579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85977" y="221579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31777" y="221579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2441" y="368863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48193" y="3688630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7534" y="3813717"/>
            <a:ext cx="724829" cy="13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219" y="2366491"/>
            <a:ext cx="2604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8 people sequenced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10 additional family members examined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12 meet DSM4 or DSM5 criteria for AUD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37" y="5105121"/>
            <a:ext cx="939179" cy="1408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424" r="16734"/>
          <a:stretch/>
        </p:blipFill>
        <p:spPr>
          <a:xfrm>
            <a:off x="9817064" y="5105121"/>
            <a:ext cx="1281934" cy="13204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191" y="5105596"/>
            <a:ext cx="1202198" cy="14082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11957" y="6462241"/>
            <a:ext cx="470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Tatiana </a:t>
            </a:r>
            <a:r>
              <a:rPr lang="en-US" dirty="0" err="1" smtClean="0"/>
              <a:t>Foroud</a:t>
            </a:r>
            <a:r>
              <a:rPr lang="en-US" dirty="0" smtClean="0"/>
              <a:t>, Howard </a:t>
            </a:r>
            <a:r>
              <a:rPr lang="en-US" dirty="0" err="1" smtClean="0"/>
              <a:t>Edenberg</a:t>
            </a:r>
            <a:r>
              <a:rPr lang="en-US" dirty="0" smtClean="0"/>
              <a:t>, Alison </a:t>
            </a:r>
            <a:r>
              <a:rPr lang="en-US" dirty="0" err="1" smtClean="0"/>
              <a:t>Goate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4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What’s in the region?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-1" b="1736"/>
          <a:stretch/>
        </p:blipFill>
        <p:spPr>
          <a:xfrm>
            <a:off x="1739592" y="1479640"/>
            <a:ext cx="7961970" cy="4363599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254" y="17400390"/>
            <a:ext cx="6635580" cy="3677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654" y="17552790"/>
            <a:ext cx="6635580" cy="3677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054" y="17705190"/>
            <a:ext cx="6635580" cy="367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25739" r="39512" b="31768"/>
          <a:stretch/>
        </p:blipFill>
        <p:spPr>
          <a:xfrm rot="5400000">
            <a:off x="9971571" y="4585893"/>
            <a:ext cx="1628076" cy="13995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43873" y="6099718"/>
            <a:ext cx="17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Talya</a:t>
            </a:r>
            <a:r>
              <a:rPr lang="en-US" dirty="0" smtClean="0"/>
              <a:t> </a:t>
            </a:r>
            <a:r>
              <a:rPr lang="en-US" dirty="0" err="1" smtClean="0"/>
              <a:t>Koschitzky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22339" y="5897841"/>
            <a:ext cx="659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43 genes, 52 rare variants, most NC or SYN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19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Nonsynonymous coding variants: 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54814"/>
              </p:ext>
            </p:extLst>
          </p:nvPr>
        </p:nvGraphicFramePr>
        <p:xfrm>
          <a:off x="2210731" y="1915357"/>
          <a:ext cx="847213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970156"/>
                <a:gridCol w="2118732"/>
                <a:gridCol w="959005"/>
                <a:gridCol w="1338146"/>
              </a:tblGrid>
              <a:tr h="35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 MAF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Polyphen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CDKAL1</a:t>
                      </a:r>
                      <a:r>
                        <a:rPr lang="en-US" baseline="0" dirty="0" smtClean="0"/>
                        <a:t> rs77152992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CD83 rs35118414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SOX4 rs201864836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SOX4 21595266 G-&gt;GGGC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frame 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ADTRP rs115489595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3970" y="4700612"/>
            <a:ext cx="9746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SOX4: </a:t>
            </a:r>
            <a:r>
              <a:rPr lang="en-US" dirty="0" smtClean="0"/>
              <a:t>transcription factor, regulation of embryonic development, determination of cell fate, apoptosis</a:t>
            </a:r>
          </a:p>
          <a:p>
            <a:endParaRPr lang="en-US" dirty="0"/>
          </a:p>
          <a:p>
            <a:r>
              <a:rPr lang="en-US" b="1" dirty="0" smtClean="0"/>
              <a:t>ADTRP: </a:t>
            </a:r>
            <a:r>
              <a:rPr lang="en-US" dirty="0" smtClean="0"/>
              <a:t>regulates expression and anticoagulant activity of TFPI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1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18" y="365129"/>
            <a:ext cx="10988543" cy="1325563"/>
          </a:xfrm>
        </p:spPr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Imputation on GWAS framework with GIGI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31789"/>
          <a:stretch/>
        </p:blipFill>
        <p:spPr>
          <a:xfrm>
            <a:off x="3245005" y="1810117"/>
            <a:ext cx="7362283" cy="4326260"/>
          </a:xfrm>
        </p:spPr>
      </p:pic>
      <p:sp>
        <p:nvSpPr>
          <p:cNvPr id="5" name="Oval 4"/>
          <p:cNvSpPr/>
          <p:nvPr/>
        </p:nvSpPr>
        <p:spPr>
          <a:xfrm>
            <a:off x="6848091" y="181012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4042" y="3256062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71691" y="3256062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4871" y="325606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85977" y="325606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31777" y="325606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2441" y="472890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48193" y="4728900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7534" y="4853987"/>
            <a:ext cx="724829" cy="13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0649" y="2366491"/>
            <a:ext cx="2994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/>
              <a:t>Dosage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/>
              <a:t>Marry-ins have essentially no info and are getting frequency-based dosage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/>
              <a:t>Can’t infer genotype on third generation, but we call tell if they got a rare allele from one of their grandparents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6231414" y="1810117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519738" y="3255230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6737" y="4728901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75055" y="4728901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53814" y="4728900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47534" y="3230708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26542" y="3245461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58916" y="3230708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105891" y="3230708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888500" y="3286040"/>
            <a:ext cx="400205" cy="1226221"/>
          </a:xfrm>
          <a:prstGeom prst="ellipse">
            <a:avLst/>
          </a:prstGeom>
          <a:noFill/>
          <a:ln>
            <a:solidFill>
              <a:srgbClr val="921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0712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Association within linkage family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9850"/>
              </p:ext>
            </p:extLst>
          </p:nvPr>
        </p:nvGraphicFramePr>
        <p:xfrm>
          <a:off x="748994" y="1406514"/>
          <a:ext cx="109263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59"/>
                <a:gridCol w="1208824"/>
                <a:gridCol w="1809614"/>
                <a:gridCol w="1149505"/>
                <a:gridCol w="1024309"/>
                <a:gridCol w="1092598"/>
                <a:gridCol w="899118"/>
                <a:gridCol w="978786"/>
                <a:gridCol w="956021"/>
                <a:gridCol w="7629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Family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Gene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SNV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pval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 </a:t>
                      </a:r>
                    </a:p>
                    <a:p>
                      <a:pPr algn="ctr"/>
                      <a:r>
                        <a:rPr lang="en-US" sz="2400" dirty="0" smtClean="0"/>
                        <a:t>MAF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Reg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SNP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Brain</a:t>
                      </a:r>
                    </a:p>
                    <a:p>
                      <a:pPr algn="ctr"/>
                      <a:r>
                        <a:rPr lang="en-US" sz="2400" dirty="0" smtClean="0"/>
                        <a:t>Expr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eQTL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Beta</a:t>
                      </a:r>
                      <a:r>
                        <a:rPr lang="en-US" sz="2400" baseline="0" dirty="0" smtClean="0"/>
                        <a:t> EEG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KIF13A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rs72837262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↓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CDKAL1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rs9465799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↓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CDKAL1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400" dirty="0" smtClean="0"/>
                        <a:t>rs77152992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CD83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rs35118414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994" y="4310801"/>
            <a:ext cx="9768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KIF13A: </a:t>
            </a:r>
            <a:r>
              <a:rPr lang="en-US" sz="2000" dirty="0" smtClean="0"/>
              <a:t>kinesin family, microtubule-based motor proteins</a:t>
            </a:r>
          </a:p>
          <a:p>
            <a:r>
              <a:rPr lang="en-US" sz="2000" b="1" dirty="0" smtClean="0"/>
              <a:t>CDKAL1: </a:t>
            </a:r>
            <a:r>
              <a:rPr lang="en-US" sz="2000" dirty="0" err="1" smtClean="0"/>
              <a:t>methylthiotransferase</a:t>
            </a:r>
            <a:r>
              <a:rPr lang="en-US" sz="2000" dirty="0" smtClean="0"/>
              <a:t> family, unknown function, associated with type 2 diabetes</a:t>
            </a:r>
          </a:p>
          <a:p>
            <a:r>
              <a:rPr lang="en-US" sz="2000" b="1" dirty="0" smtClean="0"/>
              <a:t>CD83: </a:t>
            </a:r>
            <a:r>
              <a:rPr lang="en-US" sz="2000" dirty="0" smtClean="0"/>
              <a:t>membrane protein, immunoglobulin superfamily of receptors</a:t>
            </a:r>
          </a:p>
        </p:txBody>
      </p:sp>
    </p:spTree>
    <p:extLst>
      <p:ext uri="{BB962C8B-B14F-4D97-AF65-F5344CB8AC3E}">
        <p14:creationId xmlns:p14="http://schemas.microsoft.com/office/powerpoint/2010/main" val="135083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meditation on what underlies linkage peaks - in which the scientist questions some of her long held, basic assumptions - as told via the parable of the Beta EEG.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5057633" cy="1630943"/>
          </a:xfrm>
        </p:spPr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Who is carrying </a:t>
            </a:r>
            <a:br>
              <a:rPr lang="en-US" dirty="0" smtClean="0">
                <a:solidFill>
                  <a:srgbClr val="4472C4"/>
                </a:solidFill>
              </a:rPr>
            </a:br>
            <a:r>
              <a:rPr lang="en-US" dirty="0" smtClean="0">
                <a:solidFill>
                  <a:srgbClr val="4472C4"/>
                </a:solidFill>
              </a:rPr>
              <a:t>these alleles?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" t="7890" r="2188" b="30565"/>
          <a:stretch/>
        </p:blipFill>
        <p:spPr>
          <a:xfrm>
            <a:off x="3083932" y="655094"/>
            <a:ext cx="7362283" cy="4531056"/>
          </a:xfrm>
        </p:spPr>
      </p:pic>
      <p:sp>
        <p:nvSpPr>
          <p:cNvPr id="5" name="Oval 4"/>
          <p:cNvSpPr/>
          <p:nvPr/>
        </p:nvSpPr>
        <p:spPr>
          <a:xfrm>
            <a:off x="6848091" y="76985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2918" y="769850"/>
            <a:ext cx="400205" cy="122622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71691" y="2215792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4871" y="2215791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71690" y="3745830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31120" y="2307515"/>
            <a:ext cx="400205" cy="122622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48193" y="3688630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2910" y="3838402"/>
            <a:ext cx="724829" cy="134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47996" y="3777169"/>
            <a:ext cx="400205" cy="122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1653" y="3238556"/>
            <a:ext cx="189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</a:rPr>
              <a:t>BetaEEG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</a:rPr>
              <a:t>BetaEEG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What’s in the region?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-1" b="1736"/>
          <a:stretch/>
        </p:blipFill>
        <p:spPr>
          <a:xfrm>
            <a:off x="1739592" y="1479640"/>
            <a:ext cx="7961970" cy="4363599"/>
          </a:xfr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254" y="17400390"/>
            <a:ext cx="6635580" cy="3677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654" y="17552790"/>
            <a:ext cx="6635580" cy="3677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054" y="17705190"/>
            <a:ext cx="6635580" cy="36773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873" y="3606732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is-IS" sz="1400" dirty="0" smtClean="0"/>
              <a:t>s1570989</a:t>
            </a:r>
          </a:p>
          <a:p>
            <a:r>
              <a:rPr lang="en-US" sz="1400" dirty="0" smtClean="0"/>
              <a:t>p</a:t>
            </a:r>
            <a:r>
              <a:rPr lang="is-IS" sz="1400" dirty="0" smtClean="0"/>
              <a:t>=2.4x10-6</a:t>
            </a:r>
          </a:p>
          <a:p>
            <a:r>
              <a:rPr lang="en-US" sz="1400" dirty="0" smtClean="0"/>
              <a:t>A</a:t>
            </a:r>
            <a:r>
              <a:rPr lang="is-IS" sz="1400" dirty="0" smtClean="0"/>
              <a:t>lcohol + nicotine</a:t>
            </a:r>
          </a:p>
          <a:p>
            <a:r>
              <a:rPr lang="is-IS" sz="1400" dirty="0" smtClean="0"/>
              <a:t>SAGE</a:t>
            </a:r>
          </a:p>
          <a:p>
            <a:r>
              <a:rPr lang="is-IS" sz="1400" dirty="0" smtClean="0"/>
              <a:t>Zuo et al. AmJMedGenet Neuropsychitr Genet 2012 </a:t>
            </a:r>
            <a:endParaRPr lang="is-IS" sz="1400" dirty="0"/>
          </a:p>
          <a:p>
            <a:endParaRPr lang="en-US" sz="1400" dirty="0"/>
          </a:p>
        </p:txBody>
      </p:sp>
      <p:sp>
        <p:nvSpPr>
          <p:cNvPr id="13" name="5-Point Star 12"/>
          <p:cNvSpPr/>
          <p:nvPr/>
        </p:nvSpPr>
        <p:spPr>
          <a:xfrm>
            <a:off x="2564785" y="3655392"/>
            <a:ext cx="167267" cy="13602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483113" y="3735664"/>
            <a:ext cx="1126276" cy="6802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5410" y="5415037"/>
            <a:ext cx="27009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p </a:t>
            </a:r>
            <a:r>
              <a:rPr lang="is-IS" sz="1400" dirty="0"/>
              <a:t>= </a:t>
            </a:r>
            <a:r>
              <a:rPr lang="is-IS" sz="1400" dirty="0" smtClean="0"/>
              <a:t>4-6x10-4</a:t>
            </a:r>
          </a:p>
          <a:p>
            <a:r>
              <a:rPr lang="en-US" sz="1400" dirty="0" smtClean="0"/>
              <a:t>C</a:t>
            </a:r>
            <a:r>
              <a:rPr lang="is-IS" sz="1400" dirty="0" smtClean="0"/>
              <a:t>igs per day</a:t>
            </a:r>
          </a:p>
          <a:p>
            <a:r>
              <a:rPr lang="is-IS" sz="1400" dirty="0" smtClean="0"/>
              <a:t>Tobacco and Genetics Consortium </a:t>
            </a:r>
          </a:p>
          <a:p>
            <a:r>
              <a:rPr lang="is-IS" sz="1400" dirty="0" smtClean="0"/>
              <a:t>Nat Gen 2010</a:t>
            </a:r>
            <a:endParaRPr lang="is-IS" sz="1400" dirty="0"/>
          </a:p>
          <a:p>
            <a:endParaRPr lang="en-US" sz="1400" dirty="0"/>
          </a:p>
        </p:txBody>
      </p:sp>
      <p:sp>
        <p:nvSpPr>
          <p:cNvPr id="18" name="5-Point Star 17"/>
          <p:cNvSpPr/>
          <p:nvPr/>
        </p:nvSpPr>
        <p:spPr>
          <a:xfrm>
            <a:off x="3945827" y="3575116"/>
            <a:ext cx="167267" cy="13602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990429" y="3655392"/>
            <a:ext cx="39030" cy="2187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3108016" y="3575116"/>
            <a:ext cx="167267" cy="13602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52620" y="3655392"/>
            <a:ext cx="876841" cy="2187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>
          <a:xfrm>
            <a:off x="3611216" y="4112600"/>
            <a:ext cx="167267" cy="13602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655818" y="4192872"/>
            <a:ext cx="373641" cy="16503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990431" y="4484127"/>
            <a:ext cx="399351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83940" y="406194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+</a:t>
            </a:r>
            <a:endParaRPr lang="en-US" sz="400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854892" y="4766121"/>
            <a:ext cx="2148565" cy="371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20647" y="439537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2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G</a:t>
            </a:r>
            <a:r>
              <a:rPr lang="en-US" dirty="0" smtClean="0">
                <a:solidFill>
                  <a:schemeClr val="accent1"/>
                </a:solidFill>
              </a:rPr>
              <a:t>enes of interest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CD83: </a:t>
            </a:r>
            <a:r>
              <a:rPr lang="en-US" dirty="0"/>
              <a:t>membrane protein, immunoglobulin superfamily of receptors, mRNA ↑ w/stress in mouse </a:t>
            </a:r>
            <a:r>
              <a:rPr lang="en-US" dirty="0" smtClean="0"/>
              <a:t>model, alcohol consumption suppresses generation of CD83+ cells in mice, mRNA in LCLs↑ w/</a:t>
            </a:r>
            <a:r>
              <a:rPr lang="en-US" dirty="0" err="1" smtClean="0"/>
              <a:t>EtOH</a:t>
            </a:r>
            <a:r>
              <a:rPr lang="en-US" dirty="0" smtClean="0"/>
              <a:t> exposure</a:t>
            </a:r>
          </a:p>
          <a:p>
            <a:r>
              <a:rPr lang="en-US" b="1" dirty="0"/>
              <a:t>KIF13A: </a:t>
            </a:r>
            <a:r>
              <a:rPr lang="en-US" dirty="0"/>
              <a:t>kinesin family, microtubule-based motor proteins, deficiency in mice associated with </a:t>
            </a:r>
            <a:r>
              <a:rPr lang="en-US" dirty="0" smtClean="0"/>
              <a:t>anxiety via serotonin receptor transport, mRNA in LCLs↑ w/</a:t>
            </a:r>
            <a:r>
              <a:rPr lang="en-US" dirty="0" err="1" smtClean="0"/>
              <a:t>EtOH</a:t>
            </a:r>
            <a:r>
              <a:rPr lang="en-US" dirty="0" smtClean="0"/>
              <a:t> exposure</a:t>
            </a:r>
          </a:p>
          <a:p>
            <a:r>
              <a:rPr lang="en-US" b="1" dirty="0" smtClean="0"/>
              <a:t>DTNBP1: </a:t>
            </a:r>
            <a:r>
              <a:rPr lang="en-US" dirty="0" smtClean="0"/>
              <a:t>glutamatergic regulation, associated with SCZ, opiate and nicotine dependence, associated with dopamine and serotonin metabolites in CSF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0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Different family, different chromosome, same story.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9752" y="553085"/>
            <a:ext cx="4734100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019" y="5787482"/>
            <a:ext cx="893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Neuronal cholinergic nicotinic </a:t>
            </a:r>
            <a:r>
              <a:rPr lang="en-US" sz="1600" dirty="0" smtClean="0"/>
              <a:t>receptor cluster CHRNB3-A6 is </a:t>
            </a:r>
            <a:r>
              <a:rPr lang="en-US" sz="1600" dirty="0"/>
              <a:t>within this linkage peak.</a:t>
            </a:r>
          </a:p>
          <a:p>
            <a:r>
              <a:rPr lang="en-US" sz="1600" dirty="0" smtClean="0"/>
              <a:t>SAGE </a:t>
            </a:r>
            <a:r>
              <a:rPr lang="en-US" sz="1600" dirty="0" err="1" smtClean="0"/>
              <a:t>maxdrinks</a:t>
            </a:r>
            <a:r>
              <a:rPr lang="en-US" sz="1600" dirty="0" smtClean="0"/>
              <a:t> GWAS signal at </a:t>
            </a:r>
            <a:r>
              <a:rPr lang="is-IS" sz="1600" dirty="0" smtClean="0"/>
              <a:t>rs67666182 </a:t>
            </a:r>
            <a:r>
              <a:rPr lang="en-US" sz="1600" dirty="0" smtClean="0"/>
              <a:t>just </a:t>
            </a:r>
            <a:r>
              <a:rPr lang="en-US" sz="1600" dirty="0" err="1" smtClean="0"/>
              <a:t>qter</a:t>
            </a:r>
            <a:r>
              <a:rPr lang="en-US" sz="1600" dirty="0" smtClean="0"/>
              <a:t> of this linkage peak (Kapoor et al. Hum Genet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7590" y="2155869"/>
            <a:ext cx="4228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associated variants in separate founders, one high &amp; one low. Both are uncommon but not rare (MAF 1 – 3.5%). Neither shows obvious function.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634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Where’s my big, glowing, rare, unique, neon functional variant?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014" y="2712478"/>
            <a:ext cx="6575787" cy="3072227"/>
          </a:xfrm>
        </p:spPr>
        <p:txBody>
          <a:bodyPr/>
          <a:lstStyle/>
          <a:p>
            <a:r>
              <a:rPr lang="en-US" dirty="0" smtClean="0"/>
              <a:t>Parsimonious explanation: it’s not coding, it’s regulatory</a:t>
            </a:r>
          </a:p>
          <a:p>
            <a:r>
              <a:rPr lang="en-US" dirty="0" smtClean="0"/>
              <a:t>Can I bring in population-level information from GWAS in the larger COGA sample to narrow down the region or point me to a gene?</a:t>
            </a:r>
            <a:endParaRPr lang="en-US" dirty="0"/>
          </a:p>
        </p:txBody>
      </p:sp>
      <p:pic>
        <p:nvPicPr>
          <p:cNvPr id="4" name="Content Placeholder 3" descr="this_is_i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2700000">
            <a:off x="552580" y="2060246"/>
            <a:ext cx="4898425" cy="3591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700000">
            <a:off x="3461728" y="2882276"/>
            <a:ext cx="1223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4472C4"/>
                </a:solidFill>
              </a:rPr>
              <a:t>NOT</a:t>
            </a:r>
            <a:endParaRPr lang="en-US" sz="4400" b="1" dirty="0">
              <a:solidFill>
                <a:srgbClr val="4472C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69906" y="3409718"/>
            <a:ext cx="216272" cy="71803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4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GWAS hits in linkage region, minus family 20059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39049"/>
              </p:ext>
            </p:extLst>
          </p:nvPr>
        </p:nvGraphicFramePr>
        <p:xfrm>
          <a:off x="742247" y="2248746"/>
          <a:ext cx="10611554" cy="256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086"/>
                <a:gridCol w="2584580"/>
                <a:gridCol w="466288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SNP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 value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6.16235239.TACTTAACTTTATTTCTGGG.T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Intergenic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6.16488084.C.T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2.346e-06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Intron 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ATXN1,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known </a:t>
                      </a: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eQTL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6.19944399.T.G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3.126e-06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Intergenic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9193" y="5455270"/>
            <a:ext cx="4449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in LD with each 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2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GWAS hits in linkage region, minus family 20059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78099"/>
              </p:ext>
            </p:extLst>
          </p:nvPr>
        </p:nvGraphicFramePr>
        <p:xfrm>
          <a:off x="742247" y="2248746"/>
          <a:ext cx="10611554" cy="256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086"/>
                <a:gridCol w="2584580"/>
                <a:gridCol w="466288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SNP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 value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6.16235239.TACTTAACTTTATTTCTGGG.T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Intergenic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6.16488084.C.T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2.346e-06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Intron 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ATXN1,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</a:t>
                      </a: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known </a:t>
                      </a: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eQTL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6.19944399.T.G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3.126e-06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Intergenic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Content Placeholder 3" descr="this_is_i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2700000">
            <a:off x="-471939" y="766452"/>
            <a:ext cx="4898425" cy="3591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700000">
            <a:off x="1990650" y="1588481"/>
            <a:ext cx="2518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STILL NOT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82048" y="2248746"/>
            <a:ext cx="432541" cy="43254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7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keh_plot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9" b="-167"/>
          <a:stretch/>
        </p:blipFill>
        <p:spPr>
          <a:xfrm>
            <a:off x="3479213" y="876507"/>
            <a:ext cx="7689647" cy="5230689"/>
          </a:xfrm>
        </p:spPr>
      </p:pic>
      <p:sp>
        <p:nvSpPr>
          <p:cNvPr id="5" name="TextBox 4"/>
          <p:cNvSpPr txBox="1"/>
          <p:nvPr/>
        </p:nvSpPr>
        <p:spPr>
          <a:xfrm>
            <a:off x="403208" y="1592305"/>
            <a:ext cx="3076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ATXN1 SNP is in LD with two others, one of which has regulatory potential.</a:t>
            </a:r>
          </a:p>
          <a:p>
            <a:endParaRPr lang="en-US" sz="2400" dirty="0"/>
          </a:p>
          <a:p>
            <a:r>
              <a:rPr lang="en-US" sz="2400" dirty="0" smtClean="0"/>
              <a:t>Also, associated with Cialis use in </a:t>
            </a:r>
            <a:r>
              <a:rPr lang="en-US" sz="2400" dirty="0" err="1" smtClean="0"/>
              <a:t>PheWAS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53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keh_plot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9" b="-167"/>
          <a:stretch/>
        </p:blipFill>
        <p:spPr>
          <a:xfrm>
            <a:off x="3479213" y="876507"/>
            <a:ext cx="7689647" cy="5230689"/>
          </a:xfrm>
        </p:spPr>
      </p:pic>
      <p:sp>
        <p:nvSpPr>
          <p:cNvPr id="5" name="TextBox 4"/>
          <p:cNvSpPr txBox="1"/>
          <p:nvPr/>
        </p:nvSpPr>
        <p:spPr>
          <a:xfrm>
            <a:off x="403208" y="1592305"/>
            <a:ext cx="3076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ATXN1 SNP is in LD with two others, one of which has regulatory potential.</a:t>
            </a:r>
          </a:p>
          <a:p>
            <a:endParaRPr lang="en-US" sz="2400" dirty="0"/>
          </a:p>
          <a:p>
            <a:r>
              <a:rPr lang="en-US" sz="2400" dirty="0" smtClean="0"/>
              <a:t>Also, associated with Cialis use in </a:t>
            </a:r>
            <a:r>
              <a:rPr lang="en-US" sz="2400" dirty="0" err="1" smtClean="0"/>
              <a:t>PheWAS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Content Placeholder 3" descr="this_is_i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18900000">
            <a:off x="3614865" y="1854595"/>
            <a:ext cx="4898425" cy="3591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900000">
            <a:off x="3009368" y="1844758"/>
            <a:ext cx="3993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</a:rPr>
              <a:t>ight be part of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67888" y="2331022"/>
            <a:ext cx="348285" cy="93335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ultiply 8"/>
          <p:cNvSpPr/>
          <p:nvPr/>
        </p:nvSpPr>
        <p:spPr>
          <a:xfrm rot="5400000">
            <a:off x="5808619" y="3235831"/>
            <a:ext cx="859202" cy="844094"/>
          </a:xfrm>
          <a:prstGeom prst="mathMultiply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72C4"/>
                </a:solidFill>
              </a:rPr>
              <a:t>Pedigree-specific linkage</a:t>
            </a:r>
            <a:endParaRPr lang="en-US" dirty="0">
              <a:solidFill>
                <a:srgbClr val="4472C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9116"/>
              </p:ext>
            </p:extLst>
          </p:nvPr>
        </p:nvGraphicFramePr>
        <p:xfrm>
          <a:off x="555876" y="2244725"/>
          <a:ext cx="45847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09"/>
                <a:gridCol w="1642037"/>
                <a:gridCol w="796632"/>
                <a:gridCol w="8779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Beta EEG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3.19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3.37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3.07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2455" y="553086"/>
            <a:ext cx="4734100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014" y="5983375"/>
            <a:ext cx="9645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region of chromosome 6 was linked to AD in 1999 in several GAW11 papers. (</a:t>
            </a:r>
            <a:r>
              <a:rPr lang="en-US" sz="1600" dirty="0" err="1" smtClean="0"/>
              <a:t>Almasy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Borecki</a:t>
            </a:r>
            <a:r>
              <a:rPr lang="en-US" sz="1600" dirty="0" smtClean="0"/>
              <a:t> Gen Epi 1999)</a:t>
            </a:r>
            <a:endParaRPr lang="en-US" sz="1600" dirty="0"/>
          </a:p>
        </p:txBody>
      </p:sp>
      <p:pic>
        <p:nvPicPr>
          <p:cNvPr id="6" name="Content Placeholder 3" descr="this_is_i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29" b="73143" l="9714" r="8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 rot="2700000">
            <a:off x="2724847" y="89516"/>
            <a:ext cx="6605144" cy="48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Why do we get ‘loaded’ families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for complex traits?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114092"/>
            <a:ext cx="6586182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High polygenic risk? </a:t>
            </a:r>
          </a:p>
          <a:p>
            <a:r>
              <a:rPr lang="en-US" dirty="0" smtClean="0"/>
              <a:t>Background of polygenic risk with moderate/high environmental risk? </a:t>
            </a:r>
          </a:p>
          <a:p>
            <a:r>
              <a:rPr lang="en-US" dirty="0" smtClean="0"/>
              <a:t>Assortative mating?</a:t>
            </a:r>
          </a:p>
          <a:p>
            <a:r>
              <a:rPr lang="en-US" dirty="0" smtClean="0"/>
              <a:t>Background of polygenic risk plus a few rare alleles of larger effect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Chance?</a:t>
            </a:r>
            <a:endParaRPr lang="en-US" dirty="0"/>
          </a:p>
        </p:txBody>
      </p:sp>
      <p:pic>
        <p:nvPicPr>
          <p:cNvPr id="12" name="Picture 11" descr="fam226.v7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49" y="1951631"/>
            <a:ext cx="4707171" cy="40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Assumptions – Do I still believe them?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Parsimony: one linkage peak = one QTL </a:t>
            </a:r>
            <a:r>
              <a:rPr lang="en-US" sz="3200" dirty="0" smtClean="0">
                <a:solidFill>
                  <a:srgbClr val="FF0000"/>
                </a:solidFill>
              </a:rPr>
              <a:t>What about those opposite haplotypes? Maybe it’s multiple QTLs and that’s why I got the linkage peak? Allelic or even locus heterogeneity within a single family?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Uniqueness: has to be rare or we’d see linkage in other families </a:t>
            </a:r>
            <a:r>
              <a:rPr lang="en-US" sz="3200" dirty="0" smtClean="0">
                <a:solidFill>
                  <a:srgbClr val="FF0000"/>
                </a:solidFill>
              </a:rPr>
              <a:t>Or maybe it’s overlaid on a vulnerable background in this family. Look at all those mouse studies with strain effects.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/>
              <a:t>Function: it has to have a reasonably big effect size so likely will have discernable functionality </a:t>
            </a:r>
            <a:r>
              <a:rPr lang="en-US" sz="3200" dirty="0" smtClean="0">
                <a:solidFill>
                  <a:srgbClr val="FF0000"/>
                </a:solidFill>
              </a:rPr>
              <a:t>in the right assay/tissue/</a:t>
            </a:r>
            <a:r>
              <a:rPr lang="en-US" sz="3200" dirty="0" err="1" smtClean="0">
                <a:solidFill>
                  <a:srgbClr val="FF0000"/>
                </a:solidFill>
              </a:rPr>
              <a:t>etc</a:t>
            </a:r>
            <a:r>
              <a:rPr lang="en-US" sz="3200" dirty="0" smtClean="0">
                <a:solidFill>
                  <a:srgbClr val="FF0000"/>
                </a:solidFill>
              </a:rPr>
              <a:t> 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Linkage: Not Dead Yet!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Pedigree-specific linkage is useful in the setting of heterogeneity of effect size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Complex traits are complex, even within a single family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A lot of our assumptions arise from </a:t>
            </a:r>
            <a:r>
              <a:rPr lang="en-US" sz="3200" dirty="0" err="1" smtClean="0"/>
              <a:t>Mendelian</a:t>
            </a:r>
            <a:r>
              <a:rPr lang="en-US" sz="3200" dirty="0" smtClean="0"/>
              <a:t> trait architecture and may need to be adapted</a:t>
            </a:r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158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5"/>
          <p:cNvSpPr txBox="1">
            <a:spLocks noChangeArrowheads="1"/>
          </p:cNvSpPr>
          <p:nvPr/>
        </p:nvSpPr>
        <p:spPr bwMode="auto">
          <a:xfrm>
            <a:off x="1752602" y="381002"/>
            <a:ext cx="8458200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28600"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14400"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50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</a:rPr>
              <a:t>COGA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2"/>
                </a:solidFill>
              </a:rPr>
              <a:t>COLLABORATIVE STUDY ON THE GENETICS OF ALCOHOLISM</a:t>
            </a:r>
            <a:endParaRPr lang="en-US" sz="1400" dirty="0"/>
          </a:p>
          <a:p>
            <a:pPr marL="227013">
              <a:spcBef>
                <a:spcPts val="600"/>
              </a:spcBef>
              <a:spcAft>
                <a:spcPts val="600"/>
              </a:spcAft>
              <a:tabLst>
                <a:tab pos="2687638" algn="l"/>
              </a:tabLst>
              <a:defRPr/>
            </a:pPr>
            <a:r>
              <a:rPr lang="en-US" sz="1400" dirty="0"/>
              <a:t>Principal Investigators:	B. </a:t>
            </a:r>
            <a:r>
              <a:rPr lang="en-US" sz="1400" dirty="0" err="1"/>
              <a:t>Porjesz</a:t>
            </a:r>
            <a:r>
              <a:rPr lang="en-US" sz="1400" dirty="0"/>
              <a:t>, SUNY Downstate Medical Center</a:t>
            </a:r>
          </a:p>
          <a:p>
            <a:pPr marL="227013">
              <a:spcAft>
                <a:spcPts val="300"/>
              </a:spcAft>
              <a:tabLst>
                <a:tab pos="2687638" algn="l"/>
              </a:tabLst>
              <a:defRPr/>
            </a:pPr>
            <a:r>
              <a:rPr lang="en-US" sz="1400" dirty="0"/>
              <a:t>	V. </a:t>
            </a:r>
            <a:r>
              <a:rPr lang="en-US" sz="1400" dirty="0" err="1"/>
              <a:t>Hesselbrock</a:t>
            </a:r>
            <a:r>
              <a:rPr lang="en-US" sz="1400" dirty="0"/>
              <a:t>, University of Connecticut</a:t>
            </a:r>
          </a:p>
          <a:p>
            <a:pPr marL="227013">
              <a:spcAft>
                <a:spcPts val="300"/>
              </a:spcAft>
              <a:tabLst>
                <a:tab pos="2687638" algn="l"/>
              </a:tabLst>
              <a:defRPr/>
            </a:pPr>
            <a:r>
              <a:rPr lang="en-US" sz="1400" dirty="0"/>
              <a:t>	H. </a:t>
            </a:r>
            <a:r>
              <a:rPr lang="en-US" sz="1400" dirty="0" err="1"/>
              <a:t>Edenberg</a:t>
            </a:r>
            <a:r>
              <a:rPr lang="en-US" sz="1400" dirty="0"/>
              <a:t>, Indiana University</a:t>
            </a:r>
          </a:p>
          <a:p>
            <a:pPr marL="227013">
              <a:spcAft>
                <a:spcPts val="300"/>
              </a:spcAft>
              <a:tabLst>
                <a:tab pos="2687638" algn="l"/>
              </a:tabLst>
              <a:defRPr/>
            </a:pPr>
            <a:r>
              <a:rPr lang="en-US" sz="1400" dirty="0"/>
              <a:t>	L. </a:t>
            </a:r>
            <a:r>
              <a:rPr lang="en-US" sz="1400" dirty="0" err="1"/>
              <a:t>Bierut</a:t>
            </a:r>
            <a:r>
              <a:rPr lang="en-US" sz="1400" dirty="0"/>
              <a:t>, Washington University</a:t>
            </a:r>
          </a:p>
          <a:p>
            <a:pPr lvl="2" algn="ctr">
              <a:defRPr/>
            </a:pPr>
            <a:endParaRPr lang="en-US" sz="1400" dirty="0">
              <a:cs typeface="ＭＳ Ｐゴシック" charset="0"/>
            </a:endParaRPr>
          </a:p>
          <a:p>
            <a:pPr lvl="2">
              <a:defRPr/>
            </a:pPr>
            <a:r>
              <a:rPr lang="en-US" sz="1400" dirty="0">
                <a:cs typeface="ＭＳ Ｐゴシック" charset="0"/>
              </a:rPr>
              <a:t>COGA includes eleven different centers: </a:t>
            </a:r>
          </a:p>
          <a:p>
            <a:pPr>
              <a:defRPr/>
            </a:pPr>
            <a:endParaRPr lang="en-US" sz="1400" dirty="0"/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University of Connecticut 	V. </a:t>
            </a:r>
            <a:r>
              <a:rPr lang="en-US" sz="1400" dirty="0" err="1">
                <a:cs typeface="ＭＳ Ｐゴシック" charset="0"/>
              </a:rPr>
              <a:t>Hesselbrock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Indiana University 	H. </a:t>
            </a:r>
            <a:r>
              <a:rPr lang="en-US" sz="1400" dirty="0" err="1">
                <a:cs typeface="ＭＳ Ｐゴシック" charset="0"/>
              </a:rPr>
              <a:t>Edenberg</a:t>
            </a:r>
            <a:r>
              <a:rPr lang="en-US" sz="1400" dirty="0">
                <a:cs typeface="ＭＳ Ｐゴシック" charset="0"/>
              </a:rPr>
              <a:t>, J. </a:t>
            </a:r>
            <a:r>
              <a:rPr lang="en-US" sz="1400" dirty="0" err="1">
                <a:cs typeface="ＭＳ Ｐゴシック" charset="0"/>
              </a:rPr>
              <a:t>Nurnberger</a:t>
            </a:r>
            <a:r>
              <a:rPr lang="en-US" sz="1400" dirty="0">
                <a:cs typeface="ＭＳ Ｐゴシック" charset="0"/>
              </a:rPr>
              <a:t> Jr., T. </a:t>
            </a:r>
            <a:r>
              <a:rPr lang="en-US" sz="1400" dirty="0" err="1">
                <a:cs typeface="ＭＳ Ｐゴシック" charset="0"/>
              </a:rPr>
              <a:t>Foroud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University of Iowa 	S. </a:t>
            </a:r>
            <a:r>
              <a:rPr lang="en-US" sz="1400" dirty="0" err="1">
                <a:cs typeface="ＭＳ Ｐゴシック" charset="0"/>
              </a:rPr>
              <a:t>Kuperman</a:t>
            </a:r>
            <a:r>
              <a:rPr lang="en-US" sz="1400" dirty="0">
                <a:cs typeface="ＭＳ Ｐゴシック" charset="0"/>
              </a:rPr>
              <a:t>, J. Kramer</a:t>
            </a: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SUNY Downstate Medical Center	B. </a:t>
            </a:r>
            <a:r>
              <a:rPr lang="en-US" sz="1400" dirty="0" err="1">
                <a:cs typeface="ＭＳ Ｐゴシック" charset="0"/>
              </a:rPr>
              <a:t>Porjesz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Washington University 	L. </a:t>
            </a:r>
            <a:r>
              <a:rPr lang="en-US" sz="1400" dirty="0" err="1">
                <a:cs typeface="ＭＳ Ｐゴシック" charset="0"/>
              </a:rPr>
              <a:t>Bierut</a:t>
            </a:r>
            <a:r>
              <a:rPr lang="en-US" sz="1400" dirty="0">
                <a:cs typeface="ＭＳ Ｐゴシック" charset="0"/>
              </a:rPr>
              <a:t>, J. Rice, K. Buchholz, A. </a:t>
            </a:r>
            <a:r>
              <a:rPr lang="en-US" sz="1400" dirty="0" err="1">
                <a:cs typeface="ＭＳ Ｐゴシック" charset="0"/>
              </a:rPr>
              <a:t>Agrawal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University of California UCSD	M. </a:t>
            </a:r>
            <a:r>
              <a:rPr lang="en-US" sz="1400" dirty="0" err="1">
                <a:cs typeface="ＭＳ Ｐゴシック" charset="0"/>
              </a:rPr>
              <a:t>Schuckit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Howard University	R. Taylor</a:t>
            </a: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Rutgers University	J. </a:t>
            </a:r>
            <a:r>
              <a:rPr lang="en-US" sz="1400" dirty="0" err="1">
                <a:cs typeface="ＭＳ Ｐゴシック" charset="0"/>
              </a:rPr>
              <a:t>Tischfield</a:t>
            </a:r>
            <a:r>
              <a:rPr lang="en-US" sz="1400" dirty="0">
                <a:cs typeface="ＭＳ Ｐゴシック" charset="0"/>
              </a:rPr>
              <a:t>, A. Brooks</a:t>
            </a:r>
          </a:p>
          <a:p>
            <a:pPr lvl="4">
              <a:spcAft>
                <a:spcPts val="300"/>
              </a:spcAft>
              <a:defRPr/>
            </a:pPr>
            <a:r>
              <a:rPr lang="en-US" sz="1400" dirty="0" smtClean="0">
                <a:cs typeface="ＭＳ Ｐゴシック" charset="0"/>
              </a:rPr>
              <a:t>CHOP/Penn</a:t>
            </a:r>
            <a:r>
              <a:rPr lang="en-US" sz="1400" dirty="0">
                <a:cs typeface="ＭＳ Ｐゴシック" charset="0"/>
              </a:rPr>
              <a:t>	L. </a:t>
            </a:r>
            <a:r>
              <a:rPr lang="en-US" sz="1400" dirty="0" err="1">
                <a:cs typeface="ＭＳ Ｐゴシック" charset="0"/>
              </a:rPr>
              <a:t>Almasy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Virginia Commonwealth Univ.	D. Dick</a:t>
            </a: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Mount Sinai School of Medicine	A. </a:t>
            </a:r>
            <a:r>
              <a:rPr lang="en-US" sz="1400" dirty="0" err="1">
                <a:cs typeface="ＭＳ Ｐゴシック" charset="0"/>
              </a:rPr>
              <a:t>Goate</a:t>
            </a:r>
            <a:endParaRPr lang="en-US" sz="1400" dirty="0">
              <a:cs typeface="ＭＳ Ｐゴシック" charset="0"/>
            </a:endParaRPr>
          </a:p>
          <a:p>
            <a:pPr lvl="4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Howard University	R. Taylor</a:t>
            </a:r>
          </a:p>
          <a:p>
            <a:pPr lvl="4" algn="ctr">
              <a:spcAft>
                <a:spcPts val="300"/>
              </a:spcAft>
              <a:defRPr/>
            </a:pPr>
            <a:r>
              <a:rPr lang="en-US" sz="1400" dirty="0">
                <a:cs typeface="ＭＳ Ｐゴシック" charset="0"/>
              </a:rPr>
              <a:t>A. </a:t>
            </a:r>
            <a:r>
              <a:rPr lang="en-US" sz="1400" dirty="0" err="1">
                <a:cs typeface="ＭＳ Ｐゴシック" charset="0"/>
              </a:rPr>
              <a:t>Parsian</a:t>
            </a:r>
            <a:r>
              <a:rPr lang="en-US" sz="1400" dirty="0">
                <a:cs typeface="ＭＳ Ｐゴシック" charset="0"/>
              </a:rPr>
              <a:t> and M. Reilly, NIAAA Staff Collaborators</a:t>
            </a:r>
          </a:p>
          <a:p>
            <a:pPr>
              <a:spcBef>
                <a:spcPts val="1200"/>
              </a:spcBef>
              <a:defRPr/>
            </a:pPr>
            <a:r>
              <a:rPr lang="en-US" sz="1200" dirty="0"/>
              <a:t>This national collaborative study is supported by the NIH through Grant U10AA008401 from the National Institute on Alcohol Abuse and Alcoholism (NIAAA) and the National Institute on Drug Abuse (NIDA). </a:t>
            </a:r>
          </a:p>
        </p:txBody>
      </p:sp>
      <p:pic>
        <p:nvPicPr>
          <p:cNvPr id="3" name="Picture 2" descr="cog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6" y="4794774"/>
            <a:ext cx="1752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926" b="26917"/>
          <a:stretch/>
        </p:blipFill>
        <p:spPr>
          <a:xfrm>
            <a:off x="8986025" y="5344772"/>
            <a:ext cx="2821258" cy="6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84" y="637773"/>
            <a:ext cx="7746642" cy="5559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0084" y="6231026"/>
            <a:ext cx="275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Blangero</a:t>
            </a:r>
            <a:r>
              <a:rPr lang="en-US" dirty="0" smtClean="0"/>
              <a:t> et al, unpublished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1038_nrg2344-b7_lar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2" y="943237"/>
            <a:ext cx="8890000" cy="416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2072" y="6166552"/>
            <a:ext cx="385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McCarthy et al Nature Reviews Genetics 9, 356-369 (May 2008)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8855" y="232012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/>
              <a:t>X</a:t>
            </a:r>
            <a:endParaRPr lang="en-US" sz="54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10937" y="2941241"/>
            <a:ext cx="3111690" cy="23064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8049" y="5260845"/>
            <a:ext cx="381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these exist? Wouldn’t we have found them by linkage?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1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472C4"/>
                </a:solidFill>
              </a:rPr>
              <a:t>Linkage: Not dead yet</a:t>
            </a:r>
            <a:endParaRPr lang="en-US" dirty="0">
              <a:solidFill>
                <a:srgbClr val="4472C4"/>
              </a:solidFill>
            </a:endParaRPr>
          </a:p>
        </p:txBody>
      </p:sp>
      <p:pic>
        <p:nvPicPr>
          <p:cNvPr id="4" name="Content Placeholder 3" descr="not_dead_ye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9" b="-437"/>
          <a:stretch/>
        </p:blipFill>
        <p:spPr>
          <a:xfrm>
            <a:off x="1094392" y="1853400"/>
            <a:ext cx="10085734" cy="4540955"/>
          </a:xfrm>
        </p:spPr>
      </p:pic>
    </p:spTree>
    <p:extLst>
      <p:ext uri="{BB962C8B-B14F-4D97-AF65-F5344CB8AC3E}">
        <p14:creationId xmlns:p14="http://schemas.microsoft.com/office/powerpoint/2010/main" val="178874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xmlns="" id="{7AE2E47A-6BD7-2F42-8197-7A252260E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1838" y="214114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rgbClr val="4472C4"/>
                </a:solidFill>
              </a:rPr>
              <a:t>Simple Variance </a:t>
            </a:r>
            <a:r>
              <a:rPr lang="en-US" altLang="en-US" sz="4000" dirty="0">
                <a:solidFill>
                  <a:srgbClr val="4472C4"/>
                </a:solidFill>
              </a:rPr>
              <a:t>Component </a:t>
            </a:r>
            <a:r>
              <a:rPr lang="en-US" altLang="en-US" sz="4000" dirty="0" smtClean="0">
                <a:solidFill>
                  <a:srgbClr val="4472C4"/>
                </a:solidFill>
              </a:rPr>
              <a:t>Model</a:t>
            </a:r>
            <a:endParaRPr lang="en-US" altLang="en-US" sz="4000" dirty="0">
              <a:solidFill>
                <a:srgbClr val="4472C4"/>
              </a:solidFill>
            </a:endParaRP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xmlns="" id="{9EFD0A11-C472-FB4C-9871-3EEDC093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382713"/>
            <a:ext cx="41998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/>
              <a:t>p</a:t>
            </a:r>
          </a:p>
        </p:txBody>
      </p:sp>
      <p:sp>
        <p:nvSpPr>
          <p:cNvPr id="214020" name="Rectangle 4">
            <a:extLst>
              <a:ext uri="{FF2B5EF4-FFF2-40B4-BE49-F238E27FC236}">
                <a16:creationId xmlns:a16="http://schemas.microsoft.com/office/drawing/2014/main" xmlns="" id="{725DECBE-7131-FD4F-99DD-AD862B7C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</a:t>
            </a:r>
          </a:p>
        </p:txBody>
      </p:sp>
      <p:sp>
        <p:nvSpPr>
          <p:cNvPr id="214021" name="Rectangle 5">
            <a:extLst>
              <a:ext uri="{FF2B5EF4-FFF2-40B4-BE49-F238E27FC236}">
                <a16:creationId xmlns:a16="http://schemas.microsoft.com/office/drawing/2014/main" xmlns="" id="{3959D14A-29B8-2A42-9813-866D7BCE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1382714"/>
            <a:ext cx="444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>
                <a:latin typeface="Symbol" pitchFamily="2" charset="2"/>
              </a:rPr>
              <a:t></a:t>
            </a:r>
          </a:p>
        </p:txBody>
      </p:sp>
      <p:sp>
        <p:nvSpPr>
          <p:cNvPr id="214022" name="Rectangle 6">
            <a:extLst>
              <a:ext uri="{FF2B5EF4-FFF2-40B4-BE49-F238E27FC236}">
                <a16:creationId xmlns:a16="http://schemas.microsoft.com/office/drawing/2014/main" xmlns="" id="{5EA6F28E-62E1-6C44-AE0E-13267CCA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23" name="Rectangle 7">
            <a:extLst>
              <a:ext uri="{FF2B5EF4-FFF2-40B4-BE49-F238E27FC236}">
                <a16:creationId xmlns:a16="http://schemas.microsoft.com/office/drawing/2014/main" xmlns="" id="{81DBFE3B-DE2A-DF4B-B3D4-68CCA3C9E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1382714"/>
            <a:ext cx="450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</a:t>
            </a:r>
          </a:p>
        </p:txBody>
      </p:sp>
      <p:sp>
        <p:nvSpPr>
          <p:cNvPr id="214024" name="Rectangle 8">
            <a:extLst>
              <a:ext uri="{FF2B5EF4-FFF2-40B4-BE49-F238E27FC236}">
                <a16:creationId xmlns:a16="http://schemas.microsoft.com/office/drawing/2014/main" xmlns="" id="{E2A4A88E-F6DE-2C4C-B0A7-8974AB3AA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>
                <a:latin typeface="Symbol" pitchFamily="2" charset="2"/>
              </a:rPr>
              <a:t></a:t>
            </a:r>
          </a:p>
        </p:txBody>
      </p:sp>
      <p:sp>
        <p:nvSpPr>
          <p:cNvPr id="214025" name="Rectangle 9">
            <a:extLst>
              <a:ext uri="{FF2B5EF4-FFF2-40B4-BE49-F238E27FC236}">
                <a16:creationId xmlns:a16="http://schemas.microsoft.com/office/drawing/2014/main" xmlns="" id="{1242ADBE-621D-E44D-9C07-8382D8D8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9" y="1741489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i="1"/>
              <a:t>i</a:t>
            </a:r>
          </a:p>
        </p:txBody>
      </p:sp>
      <p:sp>
        <p:nvSpPr>
          <p:cNvPr id="214026" name="Rectangle 10">
            <a:extLst>
              <a:ext uri="{FF2B5EF4-FFF2-40B4-BE49-F238E27FC236}">
                <a16:creationId xmlns:a16="http://schemas.microsoft.com/office/drawing/2014/main" xmlns="" id="{6C614778-E10F-864C-8CE2-326F6C2A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9" y="1382714"/>
            <a:ext cx="384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/>
              <a:t>x</a:t>
            </a:r>
          </a:p>
        </p:txBody>
      </p:sp>
      <p:sp>
        <p:nvSpPr>
          <p:cNvPr id="214027" name="Rectangle 11">
            <a:extLst>
              <a:ext uri="{FF2B5EF4-FFF2-40B4-BE49-F238E27FC236}">
                <a16:creationId xmlns:a16="http://schemas.microsoft.com/office/drawing/2014/main" xmlns="" id="{FC3B1B50-AD34-134E-89F5-6CC4D90A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9" y="1741489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i="1"/>
              <a:t>i</a:t>
            </a:r>
          </a:p>
        </p:txBody>
      </p:sp>
      <p:sp>
        <p:nvSpPr>
          <p:cNvPr id="214028" name="Rectangle 12">
            <a:extLst>
              <a:ext uri="{FF2B5EF4-FFF2-40B4-BE49-F238E27FC236}">
                <a16:creationId xmlns:a16="http://schemas.microsoft.com/office/drawing/2014/main" xmlns="" id="{7B141466-B489-F941-B5EA-F5D94BD1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29" name="Rectangle 13">
            <a:extLst>
              <a:ext uri="{FF2B5EF4-FFF2-40B4-BE49-F238E27FC236}">
                <a16:creationId xmlns:a16="http://schemas.microsoft.com/office/drawing/2014/main" xmlns="" id="{CF5A1A36-9A1B-3844-A651-13214A9F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30" name="Rectangle 14">
            <a:extLst>
              <a:ext uri="{FF2B5EF4-FFF2-40B4-BE49-F238E27FC236}">
                <a16:creationId xmlns:a16="http://schemas.microsoft.com/office/drawing/2014/main" xmlns="" id="{2C502DA2-068F-824D-9B01-BF9AFAAE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1382713"/>
            <a:ext cx="5330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/>
              <a:t>g</a:t>
            </a:r>
            <a:endParaRPr lang="en-US" altLang="en-US" sz="3600" i="1" dirty="0"/>
          </a:p>
        </p:txBody>
      </p:sp>
      <p:sp>
        <p:nvSpPr>
          <p:cNvPr id="214031" name="Rectangle 15">
            <a:extLst>
              <a:ext uri="{FF2B5EF4-FFF2-40B4-BE49-F238E27FC236}">
                <a16:creationId xmlns:a16="http://schemas.microsoft.com/office/drawing/2014/main" xmlns="" id="{9ED751EA-40B1-F845-8A30-A351F117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32" name="Rectangle 16">
            <a:extLst>
              <a:ext uri="{FF2B5EF4-FFF2-40B4-BE49-F238E27FC236}">
                <a16:creationId xmlns:a16="http://schemas.microsoft.com/office/drawing/2014/main" xmlns="" id="{A4B01063-7F8D-8045-AC33-DD27D47B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1382713"/>
            <a:ext cx="40395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/>
              <a:t>e</a:t>
            </a:r>
          </a:p>
        </p:txBody>
      </p:sp>
      <p:sp>
        <p:nvSpPr>
          <p:cNvPr id="214033" name="Rectangle 17">
            <a:extLst>
              <a:ext uri="{FF2B5EF4-FFF2-40B4-BE49-F238E27FC236}">
                <a16:creationId xmlns:a16="http://schemas.microsoft.com/office/drawing/2014/main" xmlns="" id="{8331A6B7-B8A7-2445-B2E2-EBBE55D4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60" y="2952350"/>
            <a:ext cx="41998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>
                <a:latin typeface="Symbol" pitchFamily="2" charset="2"/>
              </a:rPr>
              <a:t></a:t>
            </a:r>
          </a:p>
        </p:txBody>
      </p:sp>
      <p:sp>
        <p:nvSpPr>
          <p:cNvPr id="214034" name="Rectangle 18">
            <a:extLst>
              <a:ext uri="{FF2B5EF4-FFF2-40B4-BE49-F238E27FC236}">
                <a16:creationId xmlns:a16="http://schemas.microsoft.com/office/drawing/2014/main" xmlns="" id="{93CECDEF-D5A2-4C45-8ABC-0802F249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60" y="2952350"/>
            <a:ext cx="280044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Baseline mean</a:t>
            </a:r>
          </a:p>
        </p:txBody>
      </p:sp>
      <p:sp>
        <p:nvSpPr>
          <p:cNvPr id="214035" name="Rectangle 19">
            <a:extLst>
              <a:ext uri="{FF2B5EF4-FFF2-40B4-BE49-F238E27FC236}">
                <a16:creationId xmlns:a16="http://schemas.microsoft.com/office/drawing/2014/main" xmlns="" id="{2D67E14B-7F01-CE47-9CCB-35749463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1" y="3473050"/>
            <a:ext cx="40876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>
                <a:latin typeface="Symbol" pitchFamily="2" charset="2"/>
              </a:rPr>
              <a:t></a:t>
            </a:r>
          </a:p>
        </p:txBody>
      </p:sp>
      <p:sp>
        <p:nvSpPr>
          <p:cNvPr id="214036" name="Rectangle 20">
            <a:extLst>
              <a:ext uri="{FF2B5EF4-FFF2-40B4-BE49-F238E27FC236}">
                <a16:creationId xmlns:a16="http://schemas.microsoft.com/office/drawing/2014/main" xmlns="" id="{95E72E58-D948-2140-B648-F51782B7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61" y="3473050"/>
            <a:ext cx="417242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Regression coefficients</a:t>
            </a:r>
          </a:p>
        </p:txBody>
      </p:sp>
      <p:sp>
        <p:nvSpPr>
          <p:cNvPr id="214037" name="Rectangle 21">
            <a:extLst>
              <a:ext uri="{FF2B5EF4-FFF2-40B4-BE49-F238E27FC236}">
                <a16:creationId xmlns:a16="http://schemas.microsoft.com/office/drawing/2014/main" xmlns="" id="{8E7FBE29-CF4E-414A-B11B-B85CB913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61" y="3968350"/>
            <a:ext cx="36067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/>
              <a:t>x</a:t>
            </a:r>
          </a:p>
        </p:txBody>
      </p:sp>
      <p:sp>
        <p:nvSpPr>
          <p:cNvPr id="214038" name="Rectangle 22">
            <a:extLst>
              <a:ext uri="{FF2B5EF4-FFF2-40B4-BE49-F238E27FC236}">
                <a16:creationId xmlns:a16="http://schemas.microsoft.com/office/drawing/2014/main" xmlns="" id="{407ED6AD-42B7-E44E-82A6-5F3A0800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60" y="3968350"/>
            <a:ext cx="322165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dirty="0"/>
              <a:t>  Scaled covariates</a:t>
            </a:r>
          </a:p>
        </p:txBody>
      </p:sp>
      <p:sp>
        <p:nvSpPr>
          <p:cNvPr id="214039" name="Rectangle 23">
            <a:extLst>
              <a:ext uri="{FF2B5EF4-FFF2-40B4-BE49-F238E27FC236}">
                <a16:creationId xmlns:a16="http://schemas.microsoft.com/office/drawing/2014/main" xmlns="" id="{D8735C62-F2DE-914C-8255-9A29B3CA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0" y="4450950"/>
            <a:ext cx="39433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 dirty="0"/>
              <a:t>g</a:t>
            </a:r>
          </a:p>
        </p:txBody>
      </p:sp>
      <p:sp>
        <p:nvSpPr>
          <p:cNvPr id="214040" name="Rectangle 24">
            <a:extLst>
              <a:ext uri="{FF2B5EF4-FFF2-40B4-BE49-F238E27FC236}">
                <a16:creationId xmlns:a16="http://schemas.microsoft.com/office/drawing/2014/main" xmlns="" id="{996096E9-4527-9445-B81B-49F16733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61" y="4450950"/>
            <a:ext cx="426539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Additive genetic effects</a:t>
            </a:r>
          </a:p>
        </p:txBody>
      </p:sp>
      <p:sp>
        <p:nvSpPr>
          <p:cNvPr id="214041" name="Rectangle 25">
            <a:extLst>
              <a:ext uri="{FF2B5EF4-FFF2-40B4-BE49-F238E27FC236}">
                <a16:creationId xmlns:a16="http://schemas.microsoft.com/office/drawing/2014/main" xmlns="" id="{A8C9FD87-2318-CC43-B91A-4BA9CFB2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0" y="4933550"/>
            <a:ext cx="493862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 dirty="0"/>
              <a:t>q</a:t>
            </a:r>
            <a:endParaRPr lang="en-US" altLang="en-US" sz="3200" i="1" dirty="0"/>
          </a:p>
        </p:txBody>
      </p:sp>
      <p:sp>
        <p:nvSpPr>
          <p:cNvPr id="214042" name="Rectangle 26">
            <a:extLst>
              <a:ext uri="{FF2B5EF4-FFF2-40B4-BE49-F238E27FC236}">
                <a16:creationId xmlns:a16="http://schemas.microsoft.com/office/drawing/2014/main" xmlns="" id="{54153760-0752-7241-B840-34A374C0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60" y="4933550"/>
            <a:ext cx="206847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dirty="0"/>
              <a:t>  </a:t>
            </a:r>
            <a:r>
              <a:rPr lang="en-US" altLang="en-US" sz="3200" dirty="0" smtClean="0"/>
              <a:t>QTL effect</a:t>
            </a:r>
            <a:endParaRPr lang="en-US" altLang="en-US" sz="3200" dirty="0"/>
          </a:p>
        </p:txBody>
      </p:sp>
      <p:sp>
        <p:nvSpPr>
          <p:cNvPr id="214043" name="Rectangle 27">
            <a:extLst>
              <a:ext uri="{FF2B5EF4-FFF2-40B4-BE49-F238E27FC236}">
                <a16:creationId xmlns:a16="http://schemas.microsoft.com/office/drawing/2014/main" xmlns="" id="{D4A9F9DE-66F5-4C48-A97C-AA354318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60" y="5416150"/>
            <a:ext cx="37830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/>
              <a:t>e</a:t>
            </a:r>
          </a:p>
        </p:txBody>
      </p:sp>
      <p:sp>
        <p:nvSpPr>
          <p:cNvPr id="214044" name="Rectangle 28">
            <a:extLst>
              <a:ext uri="{FF2B5EF4-FFF2-40B4-BE49-F238E27FC236}">
                <a16:creationId xmlns:a16="http://schemas.microsoft.com/office/drawing/2014/main" xmlns="" id="{433558CB-9612-8F4A-B915-8904E4DC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0" y="5416150"/>
            <a:ext cx="549515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Random environmental effects</a:t>
            </a:r>
          </a:p>
        </p:txBody>
      </p:sp>
      <p:sp>
        <p:nvSpPr>
          <p:cNvPr id="214046" name="Rectangle 30">
            <a:extLst>
              <a:ext uri="{FF2B5EF4-FFF2-40B4-BE49-F238E27FC236}">
                <a16:creationId xmlns:a16="http://schemas.microsoft.com/office/drawing/2014/main" xmlns="" id="{0639E2F3-EACE-FA4C-A6D6-346BD8B5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371600"/>
            <a:ext cx="5330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/>
              <a:t>q</a:t>
            </a: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10166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6295574" y="1382714"/>
            <a:ext cx="2473073" cy="722312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4186238" y="1382714"/>
            <a:ext cx="1819276" cy="1062591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xmlns="" id="{7AE2E47A-6BD7-2F42-8197-7A252260E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1838" y="214114"/>
            <a:ext cx="77724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4472C4"/>
                </a:solidFill>
              </a:rPr>
              <a:t>Pedigree-Specific Model</a:t>
            </a:r>
            <a:endParaRPr lang="en-US" altLang="en-US" sz="4000" dirty="0">
              <a:solidFill>
                <a:srgbClr val="4472C4"/>
              </a:solidFill>
            </a:endParaRP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xmlns="" id="{9EFD0A11-C472-FB4C-9871-3EEDC093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382713"/>
            <a:ext cx="41998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/>
              <a:t>p</a:t>
            </a:r>
          </a:p>
        </p:txBody>
      </p:sp>
      <p:sp>
        <p:nvSpPr>
          <p:cNvPr id="214020" name="Rectangle 4">
            <a:extLst>
              <a:ext uri="{FF2B5EF4-FFF2-40B4-BE49-F238E27FC236}">
                <a16:creationId xmlns:a16="http://schemas.microsoft.com/office/drawing/2014/main" xmlns="" id="{725DECBE-7131-FD4F-99DD-AD862B7C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</a:t>
            </a:r>
          </a:p>
        </p:txBody>
      </p:sp>
      <p:sp>
        <p:nvSpPr>
          <p:cNvPr id="214021" name="Rectangle 5">
            <a:extLst>
              <a:ext uri="{FF2B5EF4-FFF2-40B4-BE49-F238E27FC236}">
                <a16:creationId xmlns:a16="http://schemas.microsoft.com/office/drawing/2014/main" xmlns="" id="{3959D14A-29B8-2A42-9813-866D7BCE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1382714"/>
            <a:ext cx="444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>
                <a:latin typeface="Symbol" pitchFamily="2" charset="2"/>
              </a:rPr>
              <a:t></a:t>
            </a:r>
          </a:p>
        </p:txBody>
      </p:sp>
      <p:sp>
        <p:nvSpPr>
          <p:cNvPr id="214022" name="Rectangle 6">
            <a:extLst>
              <a:ext uri="{FF2B5EF4-FFF2-40B4-BE49-F238E27FC236}">
                <a16:creationId xmlns:a16="http://schemas.microsoft.com/office/drawing/2014/main" xmlns="" id="{5EA6F28E-62E1-6C44-AE0E-13267CCA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23" name="Rectangle 7">
            <a:extLst>
              <a:ext uri="{FF2B5EF4-FFF2-40B4-BE49-F238E27FC236}">
                <a16:creationId xmlns:a16="http://schemas.microsoft.com/office/drawing/2014/main" xmlns="" id="{81DBFE3B-DE2A-DF4B-B3D4-68CCA3C9E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1382714"/>
            <a:ext cx="450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</a:t>
            </a:r>
          </a:p>
        </p:txBody>
      </p:sp>
      <p:sp>
        <p:nvSpPr>
          <p:cNvPr id="214024" name="Rectangle 8">
            <a:extLst>
              <a:ext uri="{FF2B5EF4-FFF2-40B4-BE49-F238E27FC236}">
                <a16:creationId xmlns:a16="http://schemas.microsoft.com/office/drawing/2014/main" xmlns="" id="{E2A4A88E-F6DE-2C4C-B0A7-8974AB3AA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>
                <a:latin typeface="Symbol" pitchFamily="2" charset="2"/>
              </a:rPr>
              <a:t></a:t>
            </a:r>
          </a:p>
        </p:txBody>
      </p:sp>
      <p:sp>
        <p:nvSpPr>
          <p:cNvPr id="214025" name="Rectangle 9">
            <a:extLst>
              <a:ext uri="{FF2B5EF4-FFF2-40B4-BE49-F238E27FC236}">
                <a16:creationId xmlns:a16="http://schemas.microsoft.com/office/drawing/2014/main" xmlns="" id="{1242ADBE-621D-E44D-9C07-8382D8D8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9" y="1741489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i="1"/>
              <a:t>i</a:t>
            </a:r>
          </a:p>
        </p:txBody>
      </p:sp>
      <p:sp>
        <p:nvSpPr>
          <p:cNvPr id="214026" name="Rectangle 10">
            <a:extLst>
              <a:ext uri="{FF2B5EF4-FFF2-40B4-BE49-F238E27FC236}">
                <a16:creationId xmlns:a16="http://schemas.microsoft.com/office/drawing/2014/main" xmlns="" id="{6C614778-E10F-864C-8CE2-326F6C2A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9" y="1382714"/>
            <a:ext cx="384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/>
              <a:t>x</a:t>
            </a:r>
          </a:p>
        </p:txBody>
      </p:sp>
      <p:sp>
        <p:nvSpPr>
          <p:cNvPr id="214027" name="Rectangle 11">
            <a:extLst>
              <a:ext uri="{FF2B5EF4-FFF2-40B4-BE49-F238E27FC236}">
                <a16:creationId xmlns:a16="http://schemas.microsoft.com/office/drawing/2014/main" xmlns="" id="{FC3B1B50-AD34-134E-89F5-6CC4D90A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9" y="1741489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i="1"/>
              <a:t>i</a:t>
            </a:r>
          </a:p>
        </p:txBody>
      </p:sp>
      <p:sp>
        <p:nvSpPr>
          <p:cNvPr id="214028" name="Rectangle 12">
            <a:extLst>
              <a:ext uri="{FF2B5EF4-FFF2-40B4-BE49-F238E27FC236}">
                <a16:creationId xmlns:a16="http://schemas.microsoft.com/office/drawing/2014/main" xmlns="" id="{7B141466-B489-F941-B5EA-F5D94BD1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29" name="Rectangle 13">
            <a:extLst>
              <a:ext uri="{FF2B5EF4-FFF2-40B4-BE49-F238E27FC236}">
                <a16:creationId xmlns:a16="http://schemas.microsoft.com/office/drawing/2014/main" xmlns="" id="{CF5A1A36-9A1B-3844-A651-13214A9F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30" name="Rectangle 14">
            <a:extLst>
              <a:ext uri="{FF2B5EF4-FFF2-40B4-BE49-F238E27FC236}">
                <a16:creationId xmlns:a16="http://schemas.microsoft.com/office/drawing/2014/main" xmlns="" id="{2C502DA2-068F-824D-9B01-BF9AFAAE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1382713"/>
            <a:ext cx="5330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/>
              <a:t>g</a:t>
            </a:r>
            <a:endParaRPr lang="en-US" altLang="en-US" sz="3600" i="1" dirty="0"/>
          </a:p>
        </p:txBody>
      </p:sp>
      <p:sp>
        <p:nvSpPr>
          <p:cNvPr id="214031" name="Rectangle 15">
            <a:extLst>
              <a:ext uri="{FF2B5EF4-FFF2-40B4-BE49-F238E27FC236}">
                <a16:creationId xmlns:a16="http://schemas.microsoft.com/office/drawing/2014/main" xmlns="" id="{9ED751EA-40B1-F845-8A30-A351F117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382714"/>
            <a:ext cx="431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>
                <a:latin typeface="Symbol" pitchFamily="2" charset="2"/>
              </a:rPr>
              <a:t></a:t>
            </a:r>
          </a:p>
        </p:txBody>
      </p:sp>
      <p:sp>
        <p:nvSpPr>
          <p:cNvPr id="214032" name="Rectangle 16">
            <a:extLst>
              <a:ext uri="{FF2B5EF4-FFF2-40B4-BE49-F238E27FC236}">
                <a16:creationId xmlns:a16="http://schemas.microsoft.com/office/drawing/2014/main" xmlns="" id="{A4B01063-7F8D-8045-AC33-DD27D47B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1382713"/>
            <a:ext cx="40395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/>
              <a:t>e</a:t>
            </a:r>
          </a:p>
        </p:txBody>
      </p:sp>
      <p:sp>
        <p:nvSpPr>
          <p:cNvPr id="214033" name="Rectangle 17">
            <a:extLst>
              <a:ext uri="{FF2B5EF4-FFF2-40B4-BE49-F238E27FC236}">
                <a16:creationId xmlns:a16="http://schemas.microsoft.com/office/drawing/2014/main" xmlns="" id="{8331A6B7-B8A7-2445-B2E2-EBBE55D4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60" y="2952350"/>
            <a:ext cx="41998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>
                <a:latin typeface="Symbol" pitchFamily="2" charset="2"/>
              </a:rPr>
              <a:t></a:t>
            </a:r>
          </a:p>
        </p:txBody>
      </p:sp>
      <p:sp>
        <p:nvSpPr>
          <p:cNvPr id="214034" name="Rectangle 18">
            <a:extLst>
              <a:ext uri="{FF2B5EF4-FFF2-40B4-BE49-F238E27FC236}">
                <a16:creationId xmlns:a16="http://schemas.microsoft.com/office/drawing/2014/main" xmlns="" id="{93CECDEF-D5A2-4C45-8ABC-0802F249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60" y="2952350"/>
            <a:ext cx="280044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Baseline mean</a:t>
            </a:r>
          </a:p>
        </p:txBody>
      </p:sp>
      <p:sp>
        <p:nvSpPr>
          <p:cNvPr id="214035" name="Rectangle 19">
            <a:extLst>
              <a:ext uri="{FF2B5EF4-FFF2-40B4-BE49-F238E27FC236}">
                <a16:creationId xmlns:a16="http://schemas.microsoft.com/office/drawing/2014/main" xmlns="" id="{2D67E14B-7F01-CE47-9CCB-35749463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1" y="3473050"/>
            <a:ext cx="40876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>
                <a:latin typeface="Symbol" pitchFamily="2" charset="2"/>
              </a:rPr>
              <a:t></a:t>
            </a:r>
          </a:p>
        </p:txBody>
      </p:sp>
      <p:sp>
        <p:nvSpPr>
          <p:cNvPr id="214036" name="Rectangle 20">
            <a:extLst>
              <a:ext uri="{FF2B5EF4-FFF2-40B4-BE49-F238E27FC236}">
                <a16:creationId xmlns:a16="http://schemas.microsoft.com/office/drawing/2014/main" xmlns="" id="{95E72E58-D948-2140-B648-F51782B7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61" y="3473050"/>
            <a:ext cx="417242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Regression coefficients</a:t>
            </a:r>
          </a:p>
        </p:txBody>
      </p:sp>
      <p:sp>
        <p:nvSpPr>
          <p:cNvPr id="214037" name="Rectangle 21">
            <a:extLst>
              <a:ext uri="{FF2B5EF4-FFF2-40B4-BE49-F238E27FC236}">
                <a16:creationId xmlns:a16="http://schemas.microsoft.com/office/drawing/2014/main" xmlns="" id="{8E7FBE29-CF4E-414A-B11B-B85CB9136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61" y="3968350"/>
            <a:ext cx="36067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/>
              <a:t>x</a:t>
            </a:r>
          </a:p>
        </p:txBody>
      </p:sp>
      <p:sp>
        <p:nvSpPr>
          <p:cNvPr id="214038" name="Rectangle 22">
            <a:extLst>
              <a:ext uri="{FF2B5EF4-FFF2-40B4-BE49-F238E27FC236}">
                <a16:creationId xmlns:a16="http://schemas.microsoft.com/office/drawing/2014/main" xmlns="" id="{407ED6AD-42B7-E44E-82A6-5F3A0800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60" y="3968350"/>
            <a:ext cx="322165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dirty="0"/>
              <a:t>  Scaled covariates</a:t>
            </a:r>
          </a:p>
        </p:txBody>
      </p:sp>
      <p:sp>
        <p:nvSpPr>
          <p:cNvPr id="214039" name="Rectangle 23">
            <a:extLst>
              <a:ext uri="{FF2B5EF4-FFF2-40B4-BE49-F238E27FC236}">
                <a16:creationId xmlns:a16="http://schemas.microsoft.com/office/drawing/2014/main" xmlns="" id="{D8735C62-F2DE-914C-8255-9A29B3CA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0" y="4450950"/>
            <a:ext cx="39433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 dirty="0"/>
              <a:t>g</a:t>
            </a:r>
          </a:p>
        </p:txBody>
      </p:sp>
      <p:sp>
        <p:nvSpPr>
          <p:cNvPr id="214040" name="Rectangle 24">
            <a:extLst>
              <a:ext uri="{FF2B5EF4-FFF2-40B4-BE49-F238E27FC236}">
                <a16:creationId xmlns:a16="http://schemas.microsoft.com/office/drawing/2014/main" xmlns="" id="{996096E9-4527-9445-B81B-49F16733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61" y="4450950"/>
            <a:ext cx="426539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Additive genetic effects</a:t>
            </a:r>
          </a:p>
        </p:txBody>
      </p:sp>
      <p:sp>
        <p:nvSpPr>
          <p:cNvPr id="214041" name="Rectangle 25">
            <a:extLst>
              <a:ext uri="{FF2B5EF4-FFF2-40B4-BE49-F238E27FC236}">
                <a16:creationId xmlns:a16="http://schemas.microsoft.com/office/drawing/2014/main" xmlns="" id="{A8C9FD87-2318-CC43-B91A-4BA9CFB2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60" y="4933550"/>
            <a:ext cx="493862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 dirty="0"/>
              <a:t>q</a:t>
            </a:r>
            <a:endParaRPr lang="en-US" altLang="en-US" sz="3200" i="1" dirty="0"/>
          </a:p>
        </p:txBody>
      </p:sp>
      <p:sp>
        <p:nvSpPr>
          <p:cNvPr id="214042" name="Rectangle 26">
            <a:extLst>
              <a:ext uri="{FF2B5EF4-FFF2-40B4-BE49-F238E27FC236}">
                <a16:creationId xmlns:a16="http://schemas.microsoft.com/office/drawing/2014/main" xmlns="" id="{54153760-0752-7241-B840-34A374C0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60" y="4933550"/>
            <a:ext cx="206847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dirty="0"/>
              <a:t>  </a:t>
            </a:r>
            <a:r>
              <a:rPr lang="en-US" altLang="en-US" sz="3200" dirty="0" smtClean="0"/>
              <a:t>QTL effect</a:t>
            </a:r>
            <a:endParaRPr lang="en-US" altLang="en-US" sz="3200" dirty="0"/>
          </a:p>
        </p:txBody>
      </p:sp>
      <p:sp>
        <p:nvSpPr>
          <p:cNvPr id="214043" name="Rectangle 27">
            <a:extLst>
              <a:ext uri="{FF2B5EF4-FFF2-40B4-BE49-F238E27FC236}">
                <a16:creationId xmlns:a16="http://schemas.microsoft.com/office/drawing/2014/main" xmlns="" id="{D4A9F9DE-66F5-4C48-A97C-AA354318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60" y="5416150"/>
            <a:ext cx="37830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 i="1"/>
              <a:t>e</a:t>
            </a:r>
          </a:p>
        </p:txBody>
      </p:sp>
      <p:sp>
        <p:nvSpPr>
          <p:cNvPr id="214044" name="Rectangle 28">
            <a:extLst>
              <a:ext uri="{FF2B5EF4-FFF2-40B4-BE49-F238E27FC236}">
                <a16:creationId xmlns:a16="http://schemas.microsoft.com/office/drawing/2014/main" xmlns="" id="{433558CB-9612-8F4A-B915-8904E4DC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0" y="5416150"/>
            <a:ext cx="549515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200"/>
              <a:t>  Random environmental effects</a:t>
            </a:r>
          </a:p>
        </p:txBody>
      </p:sp>
      <p:sp>
        <p:nvSpPr>
          <p:cNvPr id="214046" name="Rectangle 30">
            <a:extLst>
              <a:ext uri="{FF2B5EF4-FFF2-40B4-BE49-F238E27FC236}">
                <a16:creationId xmlns:a16="http://schemas.microsoft.com/office/drawing/2014/main" xmlns="" id="{0639E2F3-EACE-FA4C-A6D6-346BD8B5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371600"/>
            <a:ext cx="5330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i="1" dirty="0"/>
              <a:t>q</a:t>
            </a:r>
            <a:endParaRPr lang="en-US" alt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922" y="2477175"/>
            <a:ext cx="424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Fix at values from full sample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246" y="1026866"/>
            <a:ext cx="271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Fix total variance at value from overall sample, but allow proportions to differ by family.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21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092200" y="1701805"/>
            <a:ext cx="986695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1638" indent="-4016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altLang="x-none" dirty="0" smtClean="0"/>
              <a:t>Started </a:t>
            </a:r>
            <a:r>
              <a:rPr lang="en-US" altLang="x-none" dirty="0"/>
              <a:t>in 1989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x-none" dirty="0"/>
              <a:t>Family </a:t>
            </a:r>
            <a:r>
              <a:rPr lang="en-US" altLang="x-none" dirty="0" smtClean="0"/>
              <a:t>study, </a:t>
            </a:r>
            <a:r>
              <a:rPr lang="en-US" altLang="x-none" dirty="0"/>
              <a:t>including both families selected through individuals in treatment </a:t>
            </a:r>
            <a:r>
              <a:rPr lang="en-US" altLang="x-none" dirty="0" smtClean="0"/>
              <a:t>and </a:t>
            </a:r>
            <a:r>
              <a:rPr lang="en-US" altLang="x-none" dirty="0"/>
              <a:t>representative families from the community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x-none" dirty="0"/>
              <a:t>Now following children in these families longitudinally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x-none" dirty="0"/>
              <a:t>Rich database of phenotypic and genetic info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x-none" dirty="0"/>
              <a:t>One of the first psychiatric genetic studies to collect </a:t>
            </a:r>
            <a:r>
              <a:rPr lang="en-US" altLang="x-none" dirty="0" err="1" smtClean="0"/>
              <a:t>endophenotypes</a:t>
            </a:r>
            <a:endParaRPr lang="en-US" altLang="x-none" dirty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69538" y="422199"/>
            <a:ext cx="1127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3600" dirty="0" smtClean="0">
                <a:solidFill>
                  <a:srgbClr val="4472C4"/>
                </a:solidFill>
              </a:rPr>
              <a:t>COGA: </a:t>
            </a:r>
          </a:p>
          <a:p>
            <a:pPr algn="ctr"/>
            <a:r>
              <a:rPr lang="en-US" altLang="x-none" sz="3600" dirty="0" smtClean="0">
                <a:solidFill>
                  <a:srgbClr val="4472C4"/>
                </a:solidFill>
              </a:rPr>
              <a:t>Collaborative Study on the Genetics of Alcoholism</a:t>
            </a:r>
            <a:endParaRPr lang="en-US" altLang="x-none" sz="3600" dirty="0">
              <a:solidFill>
                <a:srgbClr val="4472C4"/>
              </a:solidFill>
            </a:endParaRPr>
          </a:p>
        </p:txBody>
      </p:sp>
      <p:pic>
        <p:nvPicPr>
          <p:cNvPr id="5" name="Picture 4" descr="cog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99" y="5113867"/>
            <a:ext cx="17526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1651379"/>
            <a:ext cx="4525281" cy="40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2362200" y="5867400"/>
            <a:ext cx="7620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Rangaswamy  et al. Biol Psychiatry 2002 </a:t>
            </a:r>
          </a:p>
        </p:txBody>
      </p:sp>
      <p:sp>
        <p:nvSpPr>
          <p:cNvPr id="76803" name="TextBox 8"/>
          <p:cNvSpPr txBox="1">
            <a:spLocks noChangeArrowheads="1"/>
          </p:cNvSpPr>
          <p:nvPr/>
        </p:nvSpPr>
        <p:spPr bwMode="auto">
          <a:xfrm>
            <a:off x="1228121" y="841955"/>
            <a:ext cx="10087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 b="1" dirty="0">
                <a:solidFill>
                  <a:schemeClr val="accent1"/>
                </a:solidFill>
              </a:rPr>
              <a:t>Resting Beta EEG </a:t>
            </a:r>
            <a:r>
              <a:rPr lang="en-US" altLang="x-none" sz="2800" b="1" dirty="0" smtClean="0">
                <a:solidFill>
                  <a:schemeClr val="accent1"/>
                </a:solidFill>
              </a:rPr>
              <a:t>power </a:t>
            </a:r>
            <a:r>
              <a:rPr lang="en-US" altLang="x-none" sz="2800" b="1" dirty="0" smtClean="0">
                <a:solidFill>
                  <a:schemeClr val="accent1"/>
                </a:solidFill>
              </a:rPr>
              <a:t>is higher in individuals with AUD</a:t>
            </a:r>
            <a:endParaRPr lang="en-US" altLang="x-none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03" y="4763507"/>
            <a:ext cx="1020794" cy="1357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242" y="6161930"/>
            <a:ext cx="177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Bernice </a:t>
            </a:r>
            <a:r>
              <a:rPr lang="en-US" dirty="0" err="1" smtClean="0"/>
              <a:t>Porjesz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SUNY Downstate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15086</TotalTime>
  <Words>1430</Words>
  <Application>Microsoft Macintosh PowerPoint</Application>
  <PresentationFormat>Custom</PresentationFormat>
  <Paragraphs>397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1_Office Theme</vt:lpstr>
      <vt:lpstr>What’s under those old linkage peaks?</vt:lpstr>
      <vt:lpstr>PowerPoint Presentation</vt:lpstr>
      <vt:lpstr>Why do we get ‘loaded’ families  for complex traits?</vt:lpstr>
      <vt:lpstr>PowerPoint Presentation</vt:lpstr>
      <vt:lpstr>Linkage: Not dead yet</vt:lpstr>
      <vt:lpstr>Simple Variance Component Model</vt:lpstr>
      <vt:lpstr>Pedigree-Specific Model</vt:lpstr>
      <vt:lpstr>PowerPoint Presentation</vt:lpstr>
      <vt:lpstr>PowerPoint Presentation</vt:lpstr>
      <vt:lpstr>PowerPoint Presentation</vt:lpstr>
      <vt:lpstr>Pedigree-specific linkage</vt:lpstr>
      <vt:lpstr>Pedigree-specific linkage</vt:lpstr>
      <vt:lpstr>Pedigree-specific linkage</vt:lpstr>
      <vt:lpstr>Assumptions</vt:lpstr>
      <vt:lpstr>Sequenced individuals</vt:lpstr>
      <vt:lpstr>What’s in the region?</vt:lpstr>
      <vt:lpstr>Nonsynonymous coding variants: </vt:lpstr>
      <vt:lpstr>Imputation on GWAS framework with GIGI</vt:lpstr>
      <vt:lpstr>Association within linkage family</vt:lpstr>
      <vt:lpstr>Who is carrying  these alleles?</vt:lpstr>
      <vt:lpstr>What’s in the region?</vt:lpstr>
      <vt:lpstr>Genes of interest</vt:lpstr>
      <vt:lpstr>Different family, different chromosome, same story.</vt:lpstr>
      <vt:lpstr>Where’s my big, glowing, rare, unique, neon functional variant?</vt:lpstr>
      <vt:lpstr>GWAS hits in linkage region, minus family 20059</vt:lpstr>
      <vt:lpstr>GWAS hits in linkage region, minus family 20059</vt:lpstr>
      <vt:lpstr>PowerPoint Presentation</vt:lpstr>
      <vt:lpstr>PowerPoint Presentation</vt:lpstr>
      <vt:lpstr>Pedigree-specific linkage</vt:lpstr>
      <vt:lpstr>Assumptions – Do I still believe them?</vt:lpstr>
      <vt:lpstr>Conclusions: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COGA exome</dc:title>
  <dc:creator>Microsoft Office User</dc:creator>
  <cp:lastModifiedBy>=== ===</cp:lastModifiedBy>
  <cp:revision>85</cp:revision>
  <dcterms:created xsi:type="dcterms:W3CDTF">2017-09-19T18:52:38Z</dcterms:created>
  <dcterms:modified xsi:type="dcterms:W3CDTF">2018-08-07T17:05:46Z</dcterms:modified>
</cp:coreProperties>
</file>