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92" r:id="rId2"/>
    <p:sldId id="293" r:id="rId3"/>
    <p:sldId id="386" r:id="rId4"/>
    <p:sldId id="352" r:id="rId5"/>
    <p:sldId id="387" r:id="rId6"/>
    <p:sldId id="329" r:id="rId7"/>
    <p:sldId id="361" r:id="rId8"/>
    <p:sldId id="388" r:id="rId9"/>
    <p:sldId id="330" r:id="rId10"/>
    <p:sldId id="331" r:id="rId11"/>
    <p:sldId id="332" r:id="rId12"/>
    <p:sldId id="335" r:id="rId13"/>
    <p:sldId id="338" r:id="rId14"/>
    <p:sldId id="381" r:id="rId15"/>
    <p:sldId id="382" r:id="rId16"/>
    <p:sldId id="383" r:id="rId17"/>
    <p:sldId id="378" r:id="rId18"/>
    <p:sldId id="339" r:id="rId19"/>
    <p:sldId id="353" r:id="rId20"/>
    <p:sldId id="359" r:id="rId21"/>
    <p:sldId id="358" r:id="rId22"/>
    <p:sldId id="342" r:id="rId23"/>
    <p:sldId id="343" r:id="rId24"/>
    <p:sldId id="344" r:id="rId25"/>
    <p:sldId id="355" r:id="rId26"/>
    <p:sldId id="356" r:id="rId27"/>
    <p:sldId id="362" r:id="rId28"/>
    <p:sldId id="366" r:id="rId29"/>
    <p:sldId id="267" r:id="rId30"/>
    <p:sldId id="265" r:id="rId31"/>
    <p:sldId id="264" r:id="rId32"/>
    <p:sldId id="269" r:id="rId33"/>
    <p:sldId id="377" r:id="rId34"/>
    <p:sldId id="376" r:id="rId35"/>
    <p:sldId id="372" r:id="rId36"/>
    <p:sldId id="385" r:id="rId37"/>
    <p:sldId id="384" r:id="rId38"/>
    <p:sldId id="276" r:id="rId39"/>
    <p:sldId id="354" r:id="rId40"/>
    <p:sldId id="380" r:id="rId41"/>
    <p:sldId id="346" r:id="rId42"/>
    <p:sldId id="345" r:id="rId43"/>
    <p:sldId id="350" r:id="rId44"/>
    <p:sldId id="349" r:id="rId45"/>
    <p:sldId id="351" r:id="rId46"/>
    <p:sldId id="341" r:id="rId47"/>
    <p:sldId id="347" r:id="rId48"/>
    <p:sldId id="348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8"/>
  </p:normalViewPr>
  <p:slideViewPr>
    <p:cSldViewPr snapToGrid="0" snapToObjects="1">
      <p:cViewPr>
        <p:scale>
          <a:sx n="90" d="100"/>
          <a:sy n="90" d="100"/>
        </p:scale>
        <p:origin x="88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2209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9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630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050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690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8974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22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65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765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9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015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56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46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471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640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31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75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45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42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305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758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738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111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7394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8896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6294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486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0423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6662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5491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21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839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425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01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374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030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1475" tIns="81475" rIns="81475" bIns="81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269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D0E4394-F70E-C048-B695-962F72DE31A7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A385-397A-4E46-8A20-00B52A7B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D0E4394-F70E-C048-B695-962F72DE31A7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A385-397A-4E46-8A20-00B52A7B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1"/>
            <a:ext cx="2808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1"/>
            <a:ext cx="63678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5"/>
            <a:ext cx="40452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5"/>
            <a:ext cx="3837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5"/>
            <a:ext cx="85206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832300" cy="7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pinpon</a:t>
            </a:r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en-US" dirty="0" smtClean="0"/>
              <a:t>Text Text Text</a:t>
            </a:r>
          </a:p>
          <a:p>
            <a:pPr lvl="1"/>
            <a:r>
              <a:rPr lang="en-US" dirty="0" smtClean="0"/>
              <a:t>Text Text Text</a:t>
            </a:r>
          </a:p>
          <a:p>
            <a:pPr lvl="2"/>
            <a:r>
              <a:rPr lang="en-US" dirty="0" err="1" smtClean="0"/>
              <a:t>Finfon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r"/>
            <a:fld id="{00000000-1234-1234-1234-123412341234}" type="slidenum">
              <a:rPr lang="en-GB" sz="1000" smtClean="0"/>
              <a:pPr algn="r"/>
              <a:t>‹#›</a:t>
            </a:fld>
            <a:endParaRPr lang="en-GB" sz="10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69875" marR="0" lvl="0" indent="-269875" algn="l" defTabSz="1077913" rtl="0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2000" b="0" i="0" u="none" strike="noStrike" cap="none" baseline="0">
          <a:solidFill>
            <a:schemeClr val="accent6">
              <a:lumMod val="60000"/>
              <a:lumOff val="40000"/>
            </a:schemeClr>
          </a:solidFill>
          <a:latin typeface="Arial"/>
          <a:ea typeface="Arial"/>
          <a:cs typeface="Arial"/>
          <a:sym typeface="Arial"/>
        </a:defRPr>
      </a:lvl1pPr>
      <a:lvl2pPr marL="698500" marR="0" lvl="1" indent="-342900" algn="l" defTabSz="1077913" rtl="0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800" b="0" i="0" u="none" strike="noStrike" cap="none" baseline="0">
          <a:solidFill>
            <a:schemeClr val="accent6">
              <a:lumMod val="60000"/>
              <a:lumOff val="40000"/>
            </a:schemeClr>
          </a:solidFill>
          <a:latin typeface="Arial"/>
          <a:ea typeface="Arial"/>
          <a:cs typeface="Arial"/>
          <a:sym typeface="Arial"/>
        </a:defRPr>
      </a:lvl2pPr>
      <a:lvl3pPr marL="1238250" marR="0" lvl="2" indent="-342900" algn="l" defTabSz="1077913" rtl="0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600" b="0" i="0" u="none" strike="noStrike" cap="none">
          <a:solidFill>
            <a:schemeClr val="accent6">
              <a:lumMod val="60000"/>
              <a:lumOff val="40000"/>
            </a:schemeClr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Genomic inference and simulations</a:t>
            </a:r>
            <a:br>
              <a:rPr lang="en-US" dirty="0" smtClean="0"/>
            </a:br>
            <a:r>
              <a:rPr lang="en-US" dirty="0" smtClean="0"/>
              <a:t>in population-scale genealogies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Dominic Nelson</a:t>
            </a:r>
            <a:r>
              <a:rPr lang="en-US" dirty="0" smtClean="0"/>
              <a:t>, Simon </a:t>
            </a:r>
            <a:r>
              <a:rPr lang="en-US" dirty="0" smtClean="0"/>
              <a:t>Gravel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82960" y="1600200"/>
            <a:ext cx="8229300" cy="21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Extraordinarily unlikely that we will converge to a single ancestor.</a:t>
            </a: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282960" y="3281994"/>
            <a:ext cx="4746000" cy="21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simulations lead to too many founders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dirty="0" smtClean="0">
                <a:latin typeface="Calibri"/>
                <a:ea typeface="Calibri"/>
                <a:cs typeface="Calibri"/>
                <a:sym typeface="Calibri"/>
              </a:rPr>
              <a:t>Allele climbing</a:t>
            </a: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impractical </a:t>
            </a:r>
            <a:r>
              <a:rPr lang="en-GB" sz="4400" dirty="0" smtClean="0">
                <a:latin typeface="Calibri"/>
                <a:ea typeface="Calibri"/>
                <a:cs typeface="Calibri"/>
                <a:sym typeface="Calibri"/>
              </a:rPr>
              <a:t>for founder mutations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6054" y="3349880"/>
            <a:ext cx="5429100" cy="3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4672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282960" y="1552902"/>
            <a:ext cx="8229300" cy="21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We can </a:t>
            </a:r>
            <a:r>
              <a:rPr lang="en-GB" sz="2800" dirty="0" err="1" smtClean="0">
                <a:latin typeface="Calibri"/>
                <a:ea typeface="Calibri"/>
                <a:cs typeface="Calibri"/>
                <a:sym typeface="Calibri"/>
              </a:rPr>
              <a:t>favor</a:t>
            </a: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 more promising paths, then correct for the resulting bias in likelihood computation.</a:t>
            </a: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dirty="0" smtClean="0">
                <a:latin typeface="Calibri"/>
                <a:ea typeface="Calibri"/>
                <a:cs typeface="Calibri"/>
                <a:sym typeface="Calibri"/>
              </a:rPr>
              <a:t>Finding a plausible path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0471" y="2828649"/>
            <a:ext cx="4313400" cy="34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282960" y="2638892"/>
            <a:ext cx="4746000" cy="21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04810" y="4637392"/>
            <a:ext cx="4746000" cy="21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8897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Inferring mutation history</a:t>
            </a:r>
            <a:endParaRPr lang="en-GB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82947" y="1790300"/>
            <a:ext cx="8684400" cy="21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We obtain likelihoods of each founder carrying the allele, and of each trajectory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499" y="3397923"/>
            <a:ext cx="5359500" cy="33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051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556969"/>
            <a:ext cx="6985000" cy="4686300"/>
          </a:xfrm>
          <a:prstGeom prst="rect">
            <a:avLst/>
          </a:prstGeom>
        </p:spPr>
      </p:pic>
      <p:sp>
        <p:nvSpPr>
          <p:cNvPr id="219" name="Shape 219"/>
          <p:cNvSpPr/>
          <p:nvPr/>
        </p:nvSpPr>
        <p:spPr>
          <a:xfrm>
            <a:off x="2750457" y="1037769"/>
            <a:ext cx="52035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/>
              <a:t>Finding the likelihood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of </a:t>
            </a:r>
            <a:r>
              <a:rPr lang="en-GB" sz="3600" dirty="0"/>
              <a:t>a recent ancestor</a:t>
            </a:r>
          </a:p>
        </p:txBody>
      </p:sp>
      <p:sp>
        <p:nvSpPr>
          <p:cNvPr id="222" name="Shape 222"/>
          <p:cNvSpPr/>
          <p:nvPr/>
        </p:nvSpPr>
        <p:spPr>
          <a:xfrm>
            <a:off x="1906250" y="1291400"/>
            <a:ext cx="5538300" cy="41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6439757" y="5859938"/>
            <a:ext cx="1476000" cy="2199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7678" y="1534934"/>
            <a:ext cx="222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Posterior probability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90223" y="2681111"/>
            <a:ext cx="822042" cy="2356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00778" y="5927682"/>
            <a:ext cx="3640666" cy="659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50457" y="6058603"/>
            <a:ext cx="4855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Founders (in decreasing order of posterior)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2375" y="2252106"/>
            <a:ext cx="541209" cy="34778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0.2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0.1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0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867027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1"/>
          <p:cNvSpPr txBox="1">
            <a:spLocks noGrp="1"/>
          </p:cNvSpPr>
          <p:nvPr>
            <p:ph type="ctrTitle"/>
          </p:nvPr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 smtClean="0"/>
              <a:t>Application to CAID</a:t>
            </a:r>
            <a:endParaRPr lang="en-GB" sz="3600" dirty="0"/>
          </a:p>
        </p:txBody>
      </p:sp>
      <p:sp>
        <p:nvSpPr>
          <p:cNvPr id="4" name="Shape 163"/>
          <p:cNvSpPr txBox="1"/>
          <p:nvPr/>
        </p:nvSpPr>
        <p:spPr>
          <a:xfrm>
            <a:off x="282960" y="1600200"/>
            <a:ext cx="8229300" cy="35362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families with 5 individuals capture 98% of the posterior probability.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I can’t tell you who they are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What do we do with this information?</a:t>
            </a:r>
          </a:p>
          <a:p>
            <a:pPr lvl="5">
              <a:buClr>
                <a:srgbClr val="000000"/>
              </a:buClr>
              <a:buSzPct val="100000"/>
            </a:pPr>
            <a:r>
              <a:rPr lang="en-GB" sz="2800" dirty="0" smtClean="0">
                <a:latin typeface="Calibri"/>
                <a:ea typeface="Calibri"/>
                <a:cs typeface="Calibri"/>
                <a:sym typeface="Calibri"/>
              </a:rPr>
              <a:t>	Find old world relatives</a:t>
            </a:r>
          </a:p>
          <a:p>
            <a:pPr marL="457200" lvl="2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3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25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2750457" y="1037769"/>
            <a:ext cx="52035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ctrTitle"/>
          </p:nvPr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 smtClean="0"/>
              <a:t>Regional frequency estimates</a:t>
            </a:r>
            <a:endParaRPr lang="en-GB" sz="3600" dirty="0"/>
          </a:p>
        </p:txBody>
      </p:sp>
      <p:sp>
        <p:nvSpPr>
          <p:cNvPr id="234" name="Shape 234"/>
          <p:cNvSpPr/>
          <p:nvPr/>
        </p:nvSpPr>
        <p:spPr>
          <a:xfrm>
            <a:off x="1906250" y="1291400"/>
            <a:ext cx="5538300" cy="41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058650" y="1443800"/>
            <a:ext cx="490500" cy="41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7" y="1858100"/>
            <a:ext cx="8170333" cy="39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37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Incorporating the observed allele frequency</a:t>
            </a:r>
          </a:p>
        </p:txBody>
      </p:sp>
      <p:sp>
        <p:nvSpPr>
          <p:cNvPr id="206" name="Shape 206"/>
          <p:cNvSpPr/>
          <p:nvPr/>
        </p:nvSpPr>
        <p:spPr>
          <a:xfrm>
            <a:off x="76200" y="3173751"/>
            <a:ext cx="4397400" cy="361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avoid overlapping contributions, we use their first-generation descendants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this likelihood with the climbing likelihood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3950" y="3336857"/>
            <a:ext cx="4670100" cy="30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609600" y="1620950"/>
            <a:ext cx="7887300" cy="14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estimate the 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from assigned individuals by summing over contributions of each</a:t>
            </a: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41976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5" y="1584716"/>
            <a:ext cx="6533444" cy="4856034"/>
          </a:xfrm>
          <a:prstGeom prst="rect">
            <a:avLst/>
          </a:prstGeom>
        </p:spPr>
      </p:pic>
      <p:sp>
        <p:nvSpPr>
          <p:cNvPr id="5" name="Shape 221"/>
          <p:cNvSpPr txBox="1">
            <a:spLocks noGrp="1"/>
          </p:cNvSpPr>
          <p:nvPr>
            <p:ph type="ctrTitle"/>
          </p:nvPr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 smtClean="0"/>
              <a:t>Validation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1286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2750457" y="1037769"/>
            <a:ext cx="52035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ctrTitle"/>
          </p:nvPr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 smtClean="0"/>
              <a:t>Regional frequency estimates for CAID</a:t>
            </a:r>
            <a:endParaRPr lang="en-GB" sz="3600" dirty="0"/>
          </a:p>
        </p:txBody>
      </p:sp>
      <p:sp>
        <p:nvSpPr>
          <p:cNvPr id="234" name="Shape 234"/>
          <p:cNvSpPr/>
          <p:nvPr/>
        </p:nvSpPr>
        <p:spPr>
          <a:xfrm>
            <a:off x="1906250" y="1291400"/>
            <a:ext cx="5538300" cy="41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2058650" y="1443800"/>
            <a:ext cx="490500" cy="41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7" y="1858100"/>
            <a:ext cx="8170333" cy="39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935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337325" y="1540300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5" name="Shape 150"/>
          <p:cNvSpPr txBox="1"/>
          <p:nvPr/>
        </p:nvSpPr>
        <p:spPr>
          <a:xfrm>
            <a:off x="457200" y="1316140"/>
            <a:ext cx="8229300" cy="55418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</a:rPr>
              <a:t>We can run inference in millions of samples</a:t>
            </a:r>
          </a:p>
          <a:p>
            <a:pPr>
              <a:buClr>
                <a:srgbClr val="000000"/>
              </a:buClr>
              <a:buSzPct val="25000"/>
            </a:pPr>
            <a:endParaRPr lang="en-US" sz="2800" dirty="0">
              <a:solidFill>
                <a:schemeClr val="dk1"/>
              </a:solidFill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</a:rPr>
              <a:t>We can take into account inheritance mode, haplotype sharing</a:t>
            </a:r>
          </a:p>
          <a:p>
            <a:pPr>
              <a:buClr>
                <a:srgbClr val="000000"/>
              </a:buClr>
              <a:buSzPct val="25000"/>
            </a:pPr>
            <a:endParaRPr lang="en-US" sz="2800" smtClean="0">
              <a:solidFill>
                <a:schemeClr val="dk1"/>
              </a:solidFill>
            </a:endParaRPr>
          </a:p>
          <a:p>
            <a:pPr>
              <a:buClr>
                <a:srgbClr val="000000"/>
              </a:buClr>
              <a:buSzPct val="25000"/>
            </a:pPr>
            <a:endParaRPr lang="en-US" sz="2800" dirty="0">
              <a:solidFill>
                <a:schemeClr val="dk1"/>
              </a:solidFill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</a:rPr>
              <a:t>Need to relax some model assumptions</a:t>
            </a:r>
          </a:p>
          <a:p>
            <a:pPr>
              <a:buClr>
                <a:srgbClr val="000000"/>
              </a:buClr>
              <a:buSzPct val="25000"/>
            </a:pPr>
            <a:endParaRPr lang="en-US" sz="2800" dirty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2800" dirty="0" smtClean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2800" dirty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2800" dirty="0" smtClean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sz="2800" b="0" i="0" u="none" strike="noStrike" cap="none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sp>
        <p:nvSpPr>
          <p:cNvPr id="7" name="Shape 119"/>
          <p:cNvSpPr txBox="1"/>
          <p:nvPr/>
        </p:nvSpPr>
        <p:spPr>
          <a:xfrm>
            <a:off x="457200" y="17344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dirty="0" smtClean="0">
                <a:latin typeface="Calibri"/>
                <a:ea typeface="Calibri"/>
                <a:cs typeface="Calibri"/>
                <a:sym typeface="Calibri"/>
              </a:rPr>
              <a:t>Summary -- inference</a:t>
            </a:r>
            <a:endParaRPr lang="en-GB"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8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Integrate genealogical and genetic data to learn about</a:t>
            </a:r>
            <a:endParaRPr lang="en-US" sz="2000" dirty="0"/>
          </a:p>
          <a:p>
            <a:pPr lvl="1"/>
            <a:r>
              <a:rPr lang="en-US" sz="2000" dirty="0" smtClean="0"/>
              <a:t>History</a:t>
            </a:r>
          </a:p>
          <a:p>
            <a:pPr lvl="1"/>
            <a:r>
              <a:rPr lang="en-US" sz="2000" dirty="0" smtClean="0"/>
              <a:t>Evolution</a:t>
            </a:r>
          </a:p>
          <a:p>
            <a:pPr lvl="1"/>
            <a:r>
              <a:rPr lang="en-US" sz="2000" dirty="0" smtClean="0"/>
              <a:t>Biology</a:t>
            </a:r>
          </a:p>
          <a:p>
            <a:pPr lvl="1"/>
            <a:r>
              <a:rPr lang="en-US" sz="2000" dirty="0" smtClean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6079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1"/>
          <p:cNvSpPr txBox="1">
            <a:spLocks/>
          </p:cNvSpPr>
          <p:nvPr/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 smtClean="0"/>
              <a:t>Simulating millions of whole genomes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322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699" y="1435033"/>
            <a:ext cx="7094405" cy="30567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800" dirty="0" smtClean="0"/>
              <a:t>Test statistical methods </a:t>
            </a:r>
          </a:p>
          <a:p>
            <a:pPr lvl="0">
              <a:spcBef>
                <a:spcPts val="0"/>
              </a:spcBef>
              <a:buNone/>
            </a:pPr>
            <a:r>
              <a:rPr lang="en-GB" sz="2800" dirty="0" smtClean="0"/>
              <a:t>Infer evolutionary parameters	</a:t>
            </a:r>
            <a:endParaRPr lang="en-GB" sz="2800" dirty="0"/>
          </a:p>
          <a:p>
            <a:pPr lvl="1">
              <a:buNone/>
            </a:pPr>
            <a:r>
              <a:rPr lang="en-GB" sz="2800" dirty="0" smtClean="0"/>
              <a:t>Selection, migration, demography</a:t>
            </a:r>
          </a:p>
          <a:p>
            <a:pPr lvl="1">
              <a:buNone/>
            </a:pPr>
            <a:r>
              <a:rPr lang="en-GB" sz="2800" dirty="0" smtClean="0"/>
              <a:t>Mutation, recombination</a:t>
            </a:r>
            <a:endParaRPr lang="en-GB" sz="2800" dirty="0"/>
          </a:p>
        </p:txBody>
      </p:sp>
      <p:sp>
        <p:nvSpPr>
          <p:cNvPr id="8" name="Shape 221"/>
          <p:cNvSpPr txBox="1">
            <a:spLocks/>
          </p:cNvSpPr>
          <p:nvPr/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buClr>
                <a:srgbClr val="000000"/>
              </a:buClr>
              <a:buSzPct val="25000"/>
            </a:pPr>
            <a:r>
              <a:rPr lang="en-GB" sz="3600" dirty="0" smtClean="0"/>
              <a:t>Simulating millions of whole genomes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89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435033"/>
            <a:ext cx="6198000" cy="30567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800" dirty="0" smtClean="0"/>
              <a:t>Coalescent approach</a:t>
            </a:r>
          </a:p>
          <a:p>
            <a:r>
              <a:rPr lang="en-GB" sz="2800" dirty="0" smtClean="0"/>
              <a:t> Simulate gene trees along the genome</a:t>
            </a:r>
          </a:p>
          <a:p>
            <a:r>
              <a:rPr lang="en-GB" sz="2800" dirty="0" smtClean="0"/>
              <a:t>Simulate mutations along the trees</a:t>
            </a:r>
          </a:p>
          <a:p>
            <a:pPr marL="0" indent="0">
              <a:buNone/>
            </a:pPr>
            <a:r>
              <a:rPr lang="en-GB" sz="2800" dirty="0" smtClean="0"/>
              <a:t>Very efficient numerically, but difficult to generalize to non-neutral cases. </a:t>
            </a:r>
            <a:endParaRPr lang="en-GB" sz="2800" dirty="0"/>
          </a:p>
        </p:txBody>
      </p:sp>
      <p:pic>
        <p:nvPicPr>
          <p:cNvPr id="83" name="Shape 83" descr="Screen Shot 2017-10-04 at 5.54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0400" y="1560167"/>
            <a:ext cx="2410549" cy="509463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570690" y="6509862"/>
            <a:ext cx="6198000" cy="9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Image: </a:t>
            </a:r>
            <a:r>
              <a:rPr lang="en-GB" dirty="0"/>
              <a:t>Simon </a:t>
            </a:r>
            <a:r>
              <a:rPr lang="en-GB" dirty="0" smtClean="0"/>
              <a:t>Myers</a:t>
            </a:r>
            <a:endParaRPr lang="en-GB" dirty="0"/>
          </a:p>
        </p:txBody>
      </p:sp>
      <p:sp>
        <p:nvSpPr>
          <p:cNvPr id="6" name="Shape 221"/>
          <p:cNvSpPr txBox="1">
            <a:spLocks/>
          </p:cNvSpPr>
          <p:nvPr/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buClr>
                <a:srgbClr val="000000"/>
              </a:buClr>
              <a:buSzPct val="25000"/>
            </a:pPr>
            <a:r>
              <a:rPr lang="en-GB" sz="3600" dirty="0" smtClean="0"/>
              <a:t>Tracking millions of genomes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258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 in numerical applications of coalescent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en-US" sz="2800" i="1" dirty="0" err="1" smtClean="0"/>
              <a:t>ms</a:t>
            </a:r>
            <a:r>
              <a:rPr lang="en-US" sz="2800" dirty="0" smtClean="0"/>
              <a:t> (Hudson, 2002) </a:t>
            </a:r>
          </a:p>
          <a:p>
            <a:r>
              <a:rPr lang="en-US" sz="2800" dirty="0" smtClean="0"/>
              <a:t>“Sequentially </a:t>
            </a:r>
            <a:r>
              <a:rPr lang="en-US" sz="2800" dirty="0" err="1" smtClean="0"/>
              <a:t>Markovian</a:t>
            </a:r>
            <a:r>
              <a:rPr lang="en-US" sz="2800" dirty="0" smtClean="0"/>
              <a:t> Coalescent” (</a:t>
            </a:r>
            <a:r>
              <a:rPr lang="en-US" sz="2800" dirty="0" err="1" smtClean="0"/>
              <a:t>McVean</a:t>
            </a:r>
            <a:r>
              <a:rPr lang="en-US" sz="2800" dirty="0" smtClean="0"/>
              <a:t>, Cardin, 2005) uses an approximation to speed things up. Led to a cottage industry of inference tools (2012-2017)</a:t>
            </a:r>
          </a:p>
          <a:p>
            <a:r>
              <a:rPr lang="en-US" sz="2800" dirty="0"/>
              <a:t> </a:t>
            </a:r>
            <a:r>
              <a:rPr lang="en-US" sz="2800" i="1" dirty="0" err="1"/>
              <a:t>m</a:t>
            </a:r>
            <a:r>
              <a:rPr lang="en-US" sz="2800" i="1" dirty="0" err="1" smtClean="0"/>
              <a:t>sprime</a:t>
            </a:r>
            <a:r>
              <a:rPr lang="en-US" sz="2800" dirty="0" smtClean="0"/>
              <a:t> (Kelleher, </a:t>
            </a:r>
            <a:r>
              <a:rPr lang="en-US" sz="2800" dirty="0" err="1" smtClean="0"/>
              <a:t>McVean</a:t>
            </a:r>
            <a:r>
              <a:rPr lang="en-US" sz="2800" dirty="0" smtClean="0"/>
              <a:t>, 2016)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6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33931"/>
            <a:ext cx="8520600" cy="763600"/>
          </a:xfrm>
        </p:spPr>
        <p:txBody>
          <a:bodyPr/>
          <a:lstStyle/>
          <a:p>
            <a:r>
              <a:rPr lang="en-US" dirty="0" err="1" smtClean="0"/>
              <a:t>Msprime’s</a:t>
            </a:r>
            <a:r>
              <a:rPr lang="en-US" dirty="0" smtClean="0"/>
              <a:t> ridiculous edge</a:t>
            </a:r>
            <a:endParaRPr lang="en-US" dirty="0"/>
          </a:p>
        </p:txBody>
      </p:sp>
      <p:pic>
        <p:nvPicPr>
          <p:cNvPr id="4" name="Shape 75"/>
          <p:cNvPicPr preferRelativeResize="0"/>
          <p:nvPr/>
        </p:nvPicPr>
        <p:blipFill rotWithShape="1">
          <a:blip r:embed="rId2">
            <a:alphaModFix/>
          </a:blip>
          <a:srcRect b="14067"/>
          <a:stretch/>
        </p:blipFill>
        <p:spPr>
          <a:xfrm>
            <a:off x="744912" y="1430940"/>
            <a:ext cx="7602278" cy="5202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350335"/>
            <a:ext cx="10737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Compute </a:t>
            </a:r>
          </a:p>
          <a:p>
            <a:r>
              <a:rPr lang="en-US" sz="1600" b="1" dirty="0" smtClean="0"/>
              <a:t>time(s)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14146" y="2935111"/>
            <a:ext cx="914400" cy="317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31489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How does </a:t>
            </a:r>
            <a:r>
              <a:rPr lang="en-GB" i="1" dirty="0" err="1" smtClean="0"/>
              <a:t>msprime</a:t>
            </a:r>
            <a:r>
              <a:rPr lang="en-GB" i="1" dirty="0" smtClean="0"/>
              <a:t> </a:t>
            </a:r>
            <a:r>
              <a:rPr lang="en-GB" dirty="0" smtClean="0"/>
              <a:t>do it</a:t>
            </a:r>
            <a:r>
              <a:rPr lang="en-GB" i="1" dirty="0" smtClean="0"/>
              <a:t>?</a:t>
            </a:r>
            <a:endParaRPr lang="en-GB" i="1"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699" y="1825935"/>
            <a:ext cx="4180089" cy="461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 dirty="0" err="1" smtClean="0"/>
              <a:t>ms</a:t>
            </a:r>
            <a:r>
              <a:rPr lang="en-GB" i="1" dirty="0" smtClean="0"/>
              <a:t> </a:t>
            </a:r>
            <a:r>
              <a:rPr lang="en-GB" dirty="0" smtClean="0"/>
              <a:t>stores each genealogical tree</a:t>
            </a:r>
            <a:endParaRPr lang="en-GB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i="1" dirty="0" err="1" smtClean="0"/>
              <a:t>Msprime</a:t>
            </a:r>
            <a:r>
              <a:rPr lang="en-GB" dirty="0" smtClean="0"/>
              <a:t> only stores a relationship between lineages:</a:t>
            </a:r>
            <a:endParaRPr lang="en-GB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dirty="0" smtClean="0"/>
              <a:t>(</a:t>
            </a:r>
            <a:r>
              <a:rPr lang="en-GB" dirty="0"/>
              <a:t>L, R, parent, </a:t>
            </a:r>
            <a:r>
              <a:rPr lang="en-GB" dirty="0" smtClean="0"/>
              <a:t>child 1</a:t>
            </a:r>
            <a:r>
              <a:rPr lang="en-GB" dirty="0"/>
              <a:t>, </a:t>
            </a:r>
            <a:r>
              <a:rPr lang="en-GB" dirty="0" smtClean="0"/>
              <a:t>child 2 , </a:t>
            </a:r>
            <a:r>
              <a:rPr lang="en-GB" dirty="0"/>
              <a:t>t)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dirty="0" smtClean="0"/>
              <a:t>These records are sufficient to reconstruct the ancestral recombination graph.</a:t>
            </a:r>
            <a:endParaRPr lang="en-GB" dirty="0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r="13126" b="16401"/>
          <a:stretch/>
        </p:blipFill>
        <p:spPr>
          <a:xfrm>
            <a:off x="4318000" y="2406533"/>
            <a:ext cx="4825999" cy="344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5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i="1" dirty="0" err="1" smtClean="0"/>
              <a:t>Msprime</a:t>
            </a:r>
            <a:r>
              <a:rPr lang="en-GB" i="1" dirty="0" smtClean="0"/>
              <a:t> </a:t>
            </a:r>
            <a:r>
              <a:rPr lang="en-GB" dirty="0" smtClean="0"/>
              <a:t>reduces redundancies</a:t>
            </a:r>
            <a:endParaRPr lang="en-GB" dirty="0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435033"/>
            <a:ext cx="8598000" cy="178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Adjacent trees are very similar</a:t>
            </a:r>
            <a:endParaRPr lang="en-GB" dirty="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dirty="0" smtClean="0"/>
              <a:t>Single storage of a shared information saves tons of time.</a:t>
            </a:r>
            <a:endParaRPr lang="en-GB" dirty="0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16401"/>
          <a:stretch/>
        </p:blipFill>
        <p:spPr>
          <a:xfrm>
            <a:off x="3609500" y="3225825"/>
            <a:ext cx="5221738" cy="35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Shape 106"/>
          <p:cNvGrpSpPr/>
          <p:nvPr/>
        </p:nvGrpSpPr>
        <p:grpSpPr>
          <a:xfrm>
            <a:off x="467895" y="3223433"/>
            <a:ext cx="2967789" cy="3432751"/>
            <a:chOff x="968450" y="2483925"/>
            <a:chExt cx="1922211" cy="2388823"/>
          </a:xfrm>
        </p:grpSpPr>
        <p:pic>
          <p:nvPicPr>
            <p:cNvPr id="107" name="Shape 107"/>
            <p:cNvPicPr preferRelativeResize="0"/>
            <p:nvPr/>
          </p:nvPicPr>
          <p:blipFill rotWithShape="1">
            <a:blip r:embed="rId4">
              <a:alphaModFix/>
            </a:blip>
            <a:srcRect l="50956" b="13800"/>
            <a:stretch/>
          </p:blipFill>
          <p:spPr>
            <a:xfrm>
              <a:off x="1135037" y="2483925"/>
              <a:ext cx="1755624" cy="2388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Shape 108"/>
            <p:cNvPicPr preferRelativeResize="0"/>
            <p:nvPr/>
          </p:nvPicPr>
          <p:blipFill rotWithShape="1">
            <a:blip r:embed="rId4">
              <a:alphaModFix/>
            </a:blip>
            <a:srcRect t="27491" r="95919" b="35387"/>
            <a:stretch/>
          </p:blipFill>
          <p:spPr>
            <a:xfrm>
              <a:off x="968450" y="3225275"/>
              <a:ext cx="166577" cy="1173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 l="21006" t="16347" r="51339" b="61131"/>
            <a:stretch/>
          </p:blipFill>
          <p:spPr>
            <a:xfrm>
              <a:off x="1878700" y="2916950"/>
              <a:ext cx="989950" cy="6241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33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Is </a:t>
            </a:r>
            <a:r>
              <a:rPr lang="en-GB" dirty="0" err="1" smtClean="0"/>
              <a:t>msprime</a:t>
            </a:r>
            <a:r>
              <a:rPr lang="en-GB" dirty="0" smtClean="0"/>
              <a:t> too fast for its own good?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75" y="1324250"/>
            <a:ext cx="6636527" cy="52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IBD: data </a:t>
            </a:r>
            <a:r>
              <a:rPr lang="en-GB" dirty="0" err="1" smtClean="0"/>
              <a:t>vs</a:t>
            </a:r>
            <a:r>
              <a:rPr lang="en-GB" dirty="0" smtClean="0"/>
              <a:t> simulations</a:t>
            </a:r>
            <a:endParaRPr lang="en-GB" i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2" y="3174999"/>
            <a:ext cx="3052157" cy="27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4" y="2932149"/>
            <a:ext cx="3931497" cy="29082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42692" y="2598099"/>
            <a:ext cx="20380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(23andme)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07588" y="5720342"/>
            <a:ext cx="17959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Median length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32149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Shared segments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79314" y="2532039"/>
            <a:ext cx="3036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Simulations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727222" y="2932149"/>
            <a:ext cx="3588919" cy="341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01877" y="5680522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Median length(cm)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Large sample issues</a:t>
            </a:r>
            <a:endParaRPr lang="en-GB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0" y="2767013"/>
            <a:ext cx="4384675" cy="30178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dirty="0" smtClean="0"/>
              <a:t>Too many doubletons and too few singletons (</a:t>
            </a:r>
            <a:r>
              <a:rPr lang="en-GB" dirty="0"/>
              <a:t>Yun Song 2014)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dirty="0" smtClean="0"/>
              <a:t>(coalescent theory misses multiple mergers)</a:t>
            </a:r>
            <a:endParaRPr lang="en-GB" dirty="0"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30682" t="8168" r="6700" b="28603"/>
          <a:stretch/>
        </p:blipFill>
        <p:spPr>
          <a:xfrm>
            <a:off x="4695602" y="2521766"/>
            <a:ext cx="4247601" cy="428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Integrate genealogical and genetic data to learn about</a:t>
            </a:r>
            <a:endParaRPr lang="en-US" sz="2000" dirty="0"/>
          </a:p>
          <a:p>
            <a:pPr lvl="1"/>
            <a:r>
              <a:rPr lang="en-US" sz="2000" dirty="0" smtClean="0"/>
              <a:t>History</a:t>
            </a:r>
          </a:p>
          <a:p>
            <a:pPr lvl="1"/>
            <a:r>
              <a:rPr lang="en-US" sz="2000" dirty="0" smtClean="0"/>
              <a:t>Evolution</a:t>
            </a:r>
          </a:p>
          <a:p>
            <a:pPr lvl="1"/>
            <a:r>
              <a:rPr lang="en-US" sz="2000" dirty="0" smtClean="0"/>
              <a:t>Biology</a:t>
            </a:r>
          </a:p>
          <a:p>
            <a:pPr lvl="1"/>
            <a:r>
              <a:rPr lang="en-US" sz="2000" dirty="0" smtClean="0"/>
              <a:t>Health</a:t>
            </a:r>
          </a:p>
          <a:p>
            <a:pPr lvl="1"/>
            <a:r>
              <a:rPr lang="en-US" sz="2000" strike="sngStrike" dirty="0" smtClean="0"/>
              <a:t>Law enforcement</a:t>
            </a:r>
          </a:p>
          <a:p>
            <a:pPr lvl="1"/>
            <a:r>
              <a:rPr lang="en-US" sz="2000" strike="sngStrike" dirty="0" smtClean="0"/>
              <a:t>Immigration</a:t>
            </a:r>
          </a:p>
        </p:txBody>
      </p:sp>
    </p:spTree>
    <p:extLst>
      <p:ext uri="{BB962C8B-B14F-4D97-AF65-F5344CB8AC3E}">
        <p14:creationId xmlns:p14="http://schemas.microsoft.com/office/powerpoint/2010/main" val="5058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04450" y="593367"/>
            <a:ext cx="88773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dirty="0" smtClean="0"/>
              <a:t>Classical coalescent models create crazy genealogies</a:t>
            </a:r>
            <a:endParaRPr lang="en-GB" sz="2600"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58" y="1897984"/>
            <a:ext cx="7155432" cy="450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When too much simulations lead to problems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642"/>
            <a:ext cx="9144000" cy="470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57" y="2386255"/>
            <a:ext cx="8709732" cy="195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8323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Can we get back to Wright-Fisher</a:t>
            </a:r>
            <a:endParaRPr lang="en-GB" dirty="0"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59940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dirty="0" smtClean="0"/>
              <a:t>No problem with large cohorts</a:t>
            </a:r>
            <a:endParaRPr lang="en-GB" dirty="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dirty="0" smtClean="0"/>
              <a:t>Proper diploid individuals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GB" dirty="0" smtClean="0"/>
              <a:t>Arbitrary genealogies.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endParaRPr dirty="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900" y="1406169"/>
            <a:ext cx="2541988" cy="509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669842" y="6398901"/>
            <a:ext cx="6198000" cy="9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Image: </a:t>
            </a:r>
            <a:r>
              <a:rPr lang="en-GB" dirty="0"/>
              <a:t>Paula </a:t>
            </a:r>
            <a:r>
              <a:rPr lang="en-GB" dirty="0" err="1"/>
              <a:t>Tataru</a:t>
            </a:r>
            <a:r>
              <a:rPr lang="en-GB" dirty="0"/>
              <a:t>, </a:t>
            </a:r>
            <a:r>
              <a:rPr lang="en-GB" dirty="0" err="1"/>
              <a:t>www.slideshare.net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4" y="2932149"/>
            <a:ext cx="3931497" cy="29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2" y="3174999"/>
            <a:ext cx="3052157" cy="27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42692" y="2598099"/>
            <a:ext cx="20380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(23andme)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32149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shared </a:t>
            </a:r>
          </a:p>
          <a:p>
            <a:r>
              <a:rPr lang="en-US" sz="2000" dirty="0" smtClean="0"/>
              <a:t>segments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79314" y="2532039"/>
            <a:ext cx="3036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Simulations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868333" y="2932149"/>
            <a:ext cx="3767667" cy="329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80"/>
          <p:cNvSpPr txBox="1">
            <a:spLocks/>
          </p:cNvSpPr>
          <p:nvPr/>
        </p:nvSpPr>
        <p:spPr>
          <a:xfrm>
            <a:off x="311700" y="390167"/>
            <a:ext cx="8520600" cy="76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GB" smtClean="0"/>
              <a:t>IBD: data vs simulations</a:t>
            </a:r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2177" y="5680522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length (</a:t>
            </a:r>
            <a:r>
              <a:rPr lang="en-US" sz="2000" dirty="0" err="1" smtClean="0"/>
              <a:t>cM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1577" y="5615057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length (</a:t>
            </a:r>
            <a:r>
              <a:rPr lang="en-US" sz="2000" dirty="0" err="1" smtClean="0"/>
              <a:t>cM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4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76" y="2932149"/>
            <a:ext cx="4127824" cy="293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2" y="3174999"/>
            <a:ext cx="3052157" cy="27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42692" y="2598099"/>
            <a:ext cx="20380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(23andme)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32149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shared </a:t>
            </a:r>
          </a:p>
          <a:p>
            <a:r>
              <a:rPr lang="en-US" sz="2000" dirty="0" smtClean="0"/>
              <a:t>segments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79314" y="2532039"/>
            <a:ext cx="3036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Simulations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868333" y="2932149"/>
            <a:ext cx="3767667" cy="329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80"/>
          <p:cNvSpPr txBox="1">
            <a:spLocks/>
          </p:cNvSpPr>
          <p:nvPr/>
        </p:nvSpPr>
        <p:spPr>
          <a:xfrm>
            <a:off x="311700" y="390167"/>
            <a:ext cx="8520600" cy="76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GB" smtClean="0"/>
              <a:t>IBD: data vs simulations</a:t>
            </a:r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2177" y="5680522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length (</a:t>
            </a:r>
            <a:r>
              <a:rPr lang="en-US" sz="2000" dirty="0" err="1" smtClean="0"/>
              <a:t>cM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1577" y="5615057"/>
            <a:ext cx="15426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length (</a:t>
            </a:r>
            <a:r>
              <a:rPr lang="en-US" sz="2000" dirty="0" err="1" smtClean="0"/>
              <a:t>cM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3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11" y="1356967"/>
            <a:ext cx="6846349" cy="5098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392" y="1678000"/>
            <a:ext cx="1225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 </a:t>
            </a:r>
          </a:p>
          <a:p>
            <a:r>
              <a:rPr lang="en-US" sz="2000" dirty="0" smtClean="0"/>
              <a:t>time(s)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76111" y="2385886"/>
            <a:ext cx="677333" cy="25530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76327" y="6067778"/>
            <a:ext cx="5350933" cy="38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0444" y="6162511"/>
            <a:ext cx="434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Genome length (</a:t>
            </a:r>
            <a:r>
              <a:rPr lang="en-US" sz="2000" dirty="0" err="1" smtClean="0"/>
              <a:t>Gbp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65778" y="2026241"/>
            <a:ext cx="11288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dirty="0" err="1" smtClean="0"/>
              <a:t>ybride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3882" y="1660307"/>
            <a:ext cx="1064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msprime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032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04450" y="593367"/>
            <a:ext cx="88773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dirty="0" smtClean="0"/>
              <a:t>Classical coalescent models create crazy genealogies</a:t>
            </a:r>
            <a:endParaRPr lang="en-GB" sz="2600"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58" y="1897984"/>
            <a:ext cx="7155432" cy="450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3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– summary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We can simulate genome-wide gene trees under Wright-Fisher  model</a:t>
            </a:r>
          </a:p>
          <a:p>
            <a:r>
              <a:rPr lang="en-US" sz="2400" dirty="0" smtClean="0"/>
              <a:t>I think that we can do the same for arbitrary genealogies, including missing data and genealogical errors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668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Thank you!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540300" y="1231833"/>
            <a:ext cx="3443700" cy="546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 dirty="0"/>
              <a:t>Gravel </a:t>
            </a:r>
            <a:r>
              <a:rPr lang="en-GB" u="sng" dirty="0" smtClean="0"/>
              <a:t>Lab</a:t>
            </a:r>
          </a:p>
          <a:p>
            <a:pPr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dirty="0" smtClean="0"/>
              <a:t>Dominic Nelson</a:t>
            </a:r>
            <a:endParaRPr lang="en-GB" u="sng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Luke </a:t>
            </a:r>
            <a:r>
              <a:rPr lang="en-GB" dirty="0"/>
              <a:t>Anderson-</a:t>
            </a:r>
            <a:r>
              <a:rPr lang="en-GB" dirty="0" err="1"/>
              <a:t>Trocmé</a:t>
            </a:r>
            <a:endParaRPr lang="en-GB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Chief Ben-</a:t>
            </a:r>
            <a:r>
              <a:rPr lang="en-GB" dirty="0" err="1"/>
              <a:t>Eghan</a:t>
            </a:r>
            <a:endParaRPr lang="en-GB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Sergio </a:t>
            </a:r>
            <a:r>
              <a:rPr lang="en-GB" dirty="0" err="1"/>
              <a:t>Hleap</a:t>
            </a:r>
            <a:endParaRPr lang="en-GB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Aaron Ragsdale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Yixiao</a:t>
            </a:r>
            <a:r>
              <a:rPr lang="en-GB" dirty="0"/>
              <a:t> </a:t>
            </a:r>
            <a:r>
              <a:rPr lang="en-GB" dirty="0" err="1" smtClean="0"/>
              <a:t>Zeng</a:t>
            </a:r>
            <a:endParaRPr lang="en-GB" dirty="0" smtClean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Marianne de </a:t>
            </a:r>
            <a:r>
              <a:rPr lang="en-GB" b="1" dirty="0" err="1" smtClean="0"/>
              <a:t>Vriendt</a:t>
            </a:r>
            <a:endParaRPr lang="en-GB" b="1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err="1"/>
              <a:t>McVean</a:t>
            </a:r>
            <a:r>
              <a:rPr lang="en-GB" u="sng" dirty="0"/>
              <a:t> Lab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dirty="0"/>
              <a:t>Jacob A. Garcia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Jerome Kelleher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b="1" dirty="0"/>
              <a:t>Gil </a:t>
            </a:r>
            <a:r>
              <a:rPr lang="en-GB" b="1" dirty="0" err="1"/>
              <a:t>McVean</a:t>
            </a:r>
            <a:endParaRPr lang="en-GB" b="1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1" name="Shape 221" descr="RMG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484" y="5005738"/>
            <a:ext cx="1226350" cy="163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Screen Shot 2017-10-04 at 8.14.2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2975" y="3036009"/>
            <a:ext cx="1936175" cy="17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Screen Shot 2017-10-04 at 8.20.2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419" y="1231834"/>
            <a:ext cx="3394881" cy="15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24"/>
          <p:cNvSpPr txBox="1">
            <a:spLocks/>
          </p:cNvSpPr>
          <p:nvPr/>
        </p:nvSpPr>
        <p:spPr>
          <a:xfrm>
            <a:off x="3207707" y="1228915"/>
            <a:ext cx="3443700" cy="54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9875" marR="0" lvl="0" indent="-269875" algn="l" defTabSz="107791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8500" marR="0" lvl="1" indent="-342900" algn="l" defTabSz="107791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8250" marR="0" lvl="2" indent="-342900" algn="l" defTabSz="107791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  <a:spcAft>
                <a:spcPts val="0"/>
              </a:spcAft>
              <a:buFont typeface="Arial"/>
              <a:buNone/>
            </a:pPr>
            <a:endParaRPr lang="en-GB" u="sng" dirty="0" smtClean="0"/>
          </a:p>
          <a:p>
            <a:pPr>
              <a:spcBef>
                <a:spcPts val="1000"/>
              </a:spcBef>
              <a:spcAft>
                <a:spcPts val="0"/>
              </a:spcAft>
              <a:buFont typeface="Arial"/>
              <a:buNone/>
            </a:pPr>
            <a:r>
              <a:rPr lang="en-GB" b="1" dirty="0" smtClean="0"/>
              <a:t>Claudia Moreau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/>
              <a:buNone/>
            </a:pPr>
            <a:r>
              <a:rPr lang="en-GB" dirty="0" smtClean="0"/>
              <a:t>Carl Ernst</a:t>
            </a:r>
            <a:endParaRPr lang="en-GB" u="sng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smtClean="0"/>
              <a:t>Hélène </a:t>
            </a:r>
            <a:r>
              <a:rPr lang="en-GB" dirty="0" err="1" smtClean="0"/>
              <a:t>Vézina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smtClean="0"/>
              <a:t>Damian </a:t>
            </a:r>
            <a:r>
              <a:rPr lang="en-GB" dirty="0" err="1" smtClean="0"/>
              <a:t>Labuda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smtClean="0"/>
              <a:t>Marie-Hélène Roy-Gagnon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smtClean="0"/>
              <a:t>Emmanuel </a:t>
            </a:r>
            <a:r>
              <a:rPr lang="en-GB" dirty="0" err="1" smtClean="0"/>
              <a:t>Milot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smtClean="0"/>
              <a:t>Michele </a:t>
            </a:r>
            <a:r>
              <a:rPr lang="en-GB" dirty="0" err="1" smtClean="0"/>
              <a:t>Jomphe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err="1" smtClean="0"/>
              <a:t>Gregor</a:t>
            </a:r>
            <a:r>
              <a:rPr lang="en-GB" dirty="0" smtClean="0"/>
              <a:t> </a:t>
            </a:r>
            <a:r>
              <a:rPr lang="en-GB" dirty="0" err="1" smtClean="0"/>
              <a:t>Andelfinger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err="1" smtClean="0"/>
              <a:t>Chritoph</a:t>
            </a:r>
            <a:r>
              <a:rPr lang="en-GB" dirty="0" smtClean="0"/>
              <a:t> </a:t>
            </a:r>
            <a:r>
              <a:rPr lang="en-GB" dirty="0" err="1" smtClean="0"/>
              <a:t>Preuss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r>
              <a:rPr lang="en-GB" dirty="0" smtClean="0"/>
              <a:t>Simon Girard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tens of thousands of genomes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49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6001" y="6443579"/>
            <a:ext cx="519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Martin et al, AJHG </a:t>
            </a:r>
            <a:r>
              <a:rPr lang="fi-FI" sz="1800" dirty="0"/>
              <a:t>100, 635–</a:t>
            </a:r>
            <a:r>
              <a:rPr lang="fi-FI" sz="1800" dirty="0" smtClean="0"/>
              <a:t>649</a:t>
            </a:r>
            <a:r>
              <a:rPr lang="en-US" sz="1800" dirty="0" smtClean="0"/>
              <a:t>,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32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337325" y="1540300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/>
          </a:p>
        </p:txBody>
      </p:sp>
      <p:sp>
        <p:nvSpPr>
          <p:cNvPr id="5" name="Shape 150"/>
          <p:cNvSpPr txBox="1"/>
          <p:nvPr/>
        </p:nvSpPr>
        <p:spPr>
          <a:xfrm>
            <a:off x="457200" y="2022257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Many population-scale genealogical datasets are becoming available.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2800" dirty="0" smtClean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Here we focus on </a:t>
            </a:r>
            <a:r>
              <a:rPr lang="en-US" sz="2800" dirty="0" err="1" smtClean="0">
                <a:solidFill>
                  <a:schemeClr val="dk1"/>
                </a:solidFill>
                <a:latin typeface="+mn-lt"/>
              </a:rPr>
              <a:t>Balsac</a:t>
            </a:r>
            <a:endParaRPr lang="en-US" sz="2800" dirty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	Based on curated Catholic church records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3.4M individuals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latin typeface="+mn-lt"/>
              </a:rPr>
              <a:t>	P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rimarily French-Canadian in Quebec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12-17 generations deep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latin typeface="+mn-lt"/>
              </a:rPr>
              <a:t>	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But see also </a:t>
            </a:r>
            <a:r>
              <a:rPr lang="en-US" sz="2800" dirty="0" err="1" smtClean="0">
                <a:solidFill>
                  <a:schemeClr val="dk1"/>
                </a:solidFill>
                <a:latin typeface="+mn-lt"/>
              </a:rPr>
              <a:t>Ancestry.com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, Decode, </a:t>
            </a:r>
            <a:r>
              <a:rPr lang="en-US" sz="2800" dirty="0" err="1" smtClean="0">
                <a:solidFill>
                  <a:schemeClr val="dk1"/>
                </a:solidFill>
                <a:latin typeface="+mn-lt"/>
              </a:rPr>
              <a:t>geni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+mn-lt"/>
              </a:rPr>
              <a:t>familytree</a:t>
            </a:r>
            <a:r>
              <a:rPr lang="en-US" sz="2800" dirty="0" smtClean="0">
                <a:solidFill>
                  <a:schemeClr val="dk1"/>
                </a:solidFill>
                <a:latin typeface="+mn-lt"/>
              </a:rPr>
              <a:t> </a:t>
            </a:r>
            <a:r>
              <a:rPr lang="is-IS" sz="2800" dirty="0" smtClean="0">
                <a:solidFill>
                  <a:schemeClr val="dk1"/>
                </a:solidFill>
                <a:latin typeface="+mn-lt"/>
              </a:rPr>
              <a:t>…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is-IS" sz="2800" dirty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2800" dirty="0" smtClean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3200" dirty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3200" dirty="0" smtClean="0">
              <a:solidFill>
                <a:schemeClr val="dk1"/>
              </a:solidFill>
              <a:latin typeface="+mn-l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sz="3200" b="0" i="0" u="none" strike="noStrike" cap="none" dirty="0">
              <a:solidFill>
                <a:schemeClr val="dk1"/>
              </a:solidFill>
              <a:latin typeface="+mn-lt"/>
              <a:sym typeface="Arial"/>
            </a:endParaRP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791" y="0"/>
            <a:ext cx="1974209" cy="16530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19"/>
          <p:cNvSpPr txBox="1"/>
          <p:nvPr/>
        </p:nvSpPr>
        <p:spPr>
          <a:xfrm>
            <a:off x="457200" y="17344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dirty="0" smtClean="0">
                <a:latin typeface="Calibri"/>
                <a:ea typeface="Calibri"/>
                <a:cs typeface="Calibri"/>
                <a:sym typeface="Calibri"/>
              </a:rPr>
              <a:t>Genes and genealogies</a:t>
            </a:r>
            <a:endParaRPr lang="en-GB"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7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1"/>
          <p:cNvSpPr txBox="1">
            <a:spLocks noGrp="1"/>
          </p:cNvSpPr>
          <p:nvPr>
            <p:ph type="ctrTitle"/>
          </p:nvPr>
        </p:nvSpPr>
        <p:spPr>
          <a:xfrm>
            <a:off x="457200" y="136793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dirty="0" smtClean="0"/>
              <a:t>Validation (founder identification)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7" y="1279793"/>
            <a:ext cx="6984476" cy="51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0" y="2085474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01347" y="281271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01347" y="3614822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1347" y="4323347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01347" y="5086685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3566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6911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81650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81650" y="5447632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83755" y="543426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12585" y="5426243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99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2085474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1347" y="281271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347" y="3614822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1347" y="4323347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1347" y="5086685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73566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6911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1650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81650" y="5447632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83755" y="543426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12585" y="5426243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44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2085474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1347" y="281271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347" y="3614822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1347" y="4323347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1347" y="5086685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73566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6911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1650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81650" y="5447632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83755" y="543426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12585" y="5426243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4" idx="1"/>
          </p:cNvCxnSpPr>
          <p:nvPr/>
        </p:nvCxnSpPr>
        <p:spPr>
          <a:xfrm flipH="1" flipV="1">
            <a:off x="2753894" y="2085474"/>
            <a:ext cx="3308881" cy="70203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 flipH="1">
            <a:off x="2753895" y="3014382"/>
            <a:ext cx="3308880" cy="243325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55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2085474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1347" y="281271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347" y="3614822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1347" y="4323347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1347" y="5086685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73566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6911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1650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81650" y="5447632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83755" y="543426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12585" y="5426243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4" idx="1"/>
          </p:cNvCxnSpPr>
          <p:nvPr/>
        </p:nvCxnSpPr>
        <p:spPr>
          <a:xfrm flipH="1" flipV="1">
            <a:off x="2753894" y="2085474"/>
            <a:ext cx="3308881" cy="70203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 flipH="1">
            <a:off x="2753895" y="3014382"/>
            <a:ext cx="3308880" cy="243325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780632" y="2941053"/>
            <a:ext cx="3248526" cy="2379579"/>
          </a:xfrm>
          <a:custGeom>
            <a:avLst/>
            <a:gdLst>
              <a:gd name="connsiteX0" fmla="*/ 3248526 w 3248526"/>
              <a:gd name="connsiteY0" fmla="*/ 0 h 2379579"/>
              <a:gd name="connsiteX1" fmla="*/ 1497263 w 3248526"/>
              <a:gd name="connsiteY1" fmla="*/ 935789 h 2379579"/>
              <a:gd name="connsiteX2" fmla="*/ 0 w 3248526"/>
              <a:gd name="connsiteY2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526" h="2379579">
                <a:moveTo>
                  <a:pt x="3248526" y="0"/>
                </a:moveTo>
                <a:cubicBezTo>
                  <a:pt x="2643605" y="269596"/>
                  <a:pt x="2038684" y="539193"/>
                  <a:pt x="1497263" y="935789"/>
                </a:cubicBezTo>
                <a:cubicBezTo>
                  <a:pt x="955842" y="1332385"/>
                  <a:pt x="477921" y="1855982"/>
                  <a:pt x="0" y="2379579"/>
                </a:cubicBezTo>
              </a:path>
            </a:pathLst>
          </a:custGeom>
          <a:ln w="127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800000">
            <a:off x="2852824" y="3106821"/>
            <a:ext cx="3248526" cy="2379579"/>
          </a:xfrm>
          <a:custGeom>
            <a:avLst/>
            <a:gdLst>
              <a:gd name="connsiteX0" fmla="*/ 3248526 w 3248526"/>
              <a:gd name="connsiteY0" fmla="*/ 0 h 2379579"/>
              <a:gd name="connsiteX1" fmla="*/ 1497263 w 3248526"/>
              <a:gd name="connsiteY1" fmla="*/ 935789 h 2379579"/>
              <a:gd name="connsiteX2" fmla="*/ 0 w 3248526"/>
              <a:gd name="connsiteY2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526" h="2379579">
                <a:moveTo>
                  <a:pt x="3248526" y="0"/>
                </a:moveTo>
                <a:cubicBezTo>
                  <a:pt x="2643605" y="269596"/>
                  <a:pt x="2038684" y="539193"/>
                  <a:pt x="1497263" y="935789"/>
                </a:cubicBezTo>
                <a:cubicBezTo>
                  <a:pt x="955842" y="1332385"/>
                  <a:pt x="477921" y="1855982"/>
                  <a:pt x="0" y="2379579"/>
                </a:cubicBezTo>
              </a:path>
            </a:pathLst>
          </a:custGeom>
          <a:ln w="127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712496">
            <a:off x="3020144" y="1385230"/>
            <a:ext cx="2921902" cy="1934085"/>
          </a:xfrm>
          <a:custGeom>
            <a:avLst/>
            <a:gdLst>
              <a:gd name="connsiteX0" fmla="*/ 3248526 w 3248526"/>
              <a:gd name="connsiteY0" fmla="*/ 0 h 2379579"/>
              <a:gd name="connsiteX1" fmla="*/ 1497263 w 3248526"/>
              <a:gd name="connsiteY1" fmla="*/ 935789 h 2379579"/>
              <a:gd name="connsiteX2" fmla="*/ 0 w 3248526"/>
              <a:gd name="connsiteY2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526" h="2379579">
                <a:moveTo>
                  <a:pt x="3248526" y="0"/>
                </a:moveTo>
                <a:cubicBezTo>
                  <a:pt x="2643605" y="269596"/>
                  <a:pt x="2038684" y="539193"/>
                  <a:pt x="1497263" y="935789"/>
                </a:cubicBezTo>
                <a:cubicBezTo>
                  <a:pt x="955842" y="1332385"/>
                  <a:pt x="477921" y="1855982"/>
                  <a:pt x="0" y="2379579"/>
                </a:cubicBezTo>
              </a:path>
            </a:pathLst>
          </a:custGeom>
          <a:ln w="127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3511019">
            <a:off x="3038864" y="1591102"/>
            <a:ext cx="2921902" cy="1934085"/>
          </a:xfrm>
          <a:custGeom>
            <a:avLst/>
            <a:gdLst>
              <a:gd name="connsiteX0" fmla="*/ 3248526 w 3248526"/>
              <a:gd name="connsiteY0" fmla="*/ 0 h 2379579"/>
              <a:gd name="connsiteX1" fmla="*/ 1497263 w 3248526"/>
              <a:gd name="connsiteY1" fmla="*/ 935789 h 2379579"/>
              <a:gd name="connsiteX2" fmla="*/ 0 w 3248526"/>
              <a:gd name="connsiteY2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526" h="2379579">
                <a:moveTo>
                  <a:pt x="3248526" y="0"/>
                </a:moveTo>
                <a:cubicBezTo>
                  <a:pt x="2643605" y="269596"/>
                  <a:pt x="2038684" y="539193"/>
                  <a:pt x="1497263" y="935789"/>
                </a:cubicBezTo>
                <a:cubicBezTo>
                  <a:pt x="955842" y="1332385"/>
                  <a:pt x="477921" y="1855982"/>
                  <a:pt x="0" y="2379579"/>
                </a:cubicBezTo>
              </a:path>
            </a:pathLst>
          </a:custGeom>
          <a:ln w="127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766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2085474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1347" y="281271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347" y="3614822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1347" y="4323347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1347" y="5086685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73566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6911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1650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81650" y="5447632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83755" y="543426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12585" y="5426243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897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14720" y="2077458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20067" y="2804700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20067" y="360680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20067" y="4315331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20067" y="5078669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92286" y="207745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35631" y="207745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00370" y="207745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00370" y="5439616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02475" y="542624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1305" y="5418227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34509" y="2732510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75789" y="1973012"/>
            <a:ext cx="3007895" cy="2812883"/>
          </a:xfrm>
          <a:custGeom>
            <a:avLst/>
            <a:gdLst>
              <a:gd name="connsiteX0" fmla="*/ 2593474 w 3007895"/>
              <a:gd name="connsiteY0" fmla="*/ 861093 h 2812883"/>
              <a:gd name="connsiteX1" fmla="*/ 2125579 w 3007895"/>
              <a:gd name="connsiteY1" fmla="*/ 847725 h 2812883"/>
              <a:gd name="connsiteX2" fmla="*/ 2112211 w 3007895"/>
              <a:gd name="connsiteY2" fmla="*/ 807620 h 2812883"/>
              <a:gd name="connsiteX3" fmla="*/ 2125579 w 3007895"/>
              <a:gd name="connsiteY3" fmla="*/ 687304 h 2812883"/>
              <a:gd name="connsiteX4" fmla="*/ 2138948 w 3007895"/>
              <a:gd name="connsiteY4" fmla="*/ 647199 h 2812883"/>
              <a:gd name="connsiteX5" fmla="*/ 2045369 w 3007895"/>
              <a:gd name="connsiteY5" fmla="*/ 593725 h 2812883"/>
              <a:gd name="connsiteX6" fmla="*/ 1991895 w 3007895"/>
              <a:gd name="connsiteY6" fmla="*/ 566988 h 2812883"/>
              <a:gd name="connsiteX7" fmla="*/ 1884948 w 3007895"/>
              <a:gd name="connsiteY7" fmla="*/ 540251 h 2812883"/>
              <a:gd name="connsiteX8" fmla="*/ 1831474 w 3007895"/>
              <a:gd name="connsiteY8" fmla="*/ 526883 h 2812883"/>
              <a:gd name="connsiteX9" fmla="*/ 1630948 w 3007895"/>
              <a:gd name="connsiteY9" fmla="*/ 540251 h 2812883"/>
              <a:gd name="connsiteX10" fmla="*/ 1617579 w 3007895"/>
              <a:gd name="connsiteY10" fmla="*/ 593725 h 2812883"/>
              <a:gd name="connsiteX11" fmla="*/ 1644316 w 3007895"/>
              <a:gd name="connsiteY11" fmla="*/ 847725 h 2812883"/>
              <a:gd name="connsiteX12" fmla="*/ 1671053 w 3007895"/>
              <a:gd name="connsiteY12" fmla="*/ 954672 h 2812883"/>
              <a:gd name="connsiteX13" fmla="*/ 1644316 w 3007895"/>
              <a:gd name="connsiteY13" fmla="*/ 1181935 h 2812883"/>
              <a:gd name="connsiteX14" fmla="*/ 1537369 w 3007895"/>
              <a:gd name="connsiteY14" fmla="*/ 1262146 h 2812883"/>
              <a:gd name="connsiteX15" fmla="*/ 1403685 w 3007895"/>
              <a:gd name="connsiteY15" fmla="*/ 1302251 h 2812883"/>
              <a:gd name="connsiteX16" fmla="*/ 1149685 w 3007895"/>
              <a:gd name="connsiteY16" fmla="*/ 1315620 h 2812883"/>
              <a:gd name="connsiteX17" fmla="*/ 1109579 w 3007895"/>
              <a:gd name="connsiteY17" fmla="*/ 1342356 h 2812883"/>
              <a:gd name="connsiteX18" fmla="*/ 1082843 w 3007895"/>
              <a:gd name="connsiteY18" fmla="*/ 1382462 h 2812883"/>
              <a:gd name="connsiteX19" fmla="*/ 1016000 w 3007895"/>
              <a:gd name="connsiteY19" fmla="*/ 1489409 h 2812883"/>
              <a:gd name="connsiteX20" fmla="*/ 1016000 w 3007895"/>
              <a:gd name="connsiteY20" fmla="*/ 1930567 h 2812883"/>
              <a:gd name="connsiteX21" fmla="*/ 1056106 w 3007895"/>
              <a:gd name="connsiteY21" fmla="*/ 1970672 h 2812883"/>
              <a:gd name="connsiteX22" fmla="*/ 1082843 w 3007895"/>
              <a:gd name="connsiteY22" fmla="*/ 2010777 h 2812883"/>
              <a:gd name="connsiteX23" fmla="*/ 1323474 w 3007895"/>
              <a:gd name="connsiteY23" fmla="*/ 1997409 h 2812883"/>
              <a:gd name="connsiteX24" fmla="*/ 1376948 w 3007895"/>
              <a:gd name="connsiteY24" fmla="*/ 1957304 h 2812883"/>
              <a:gd name="connsiteX25" fmla="*/ 1403685 w 3007895"/>
              <a:gd name="connsiteY25" fmla="*/ 1890462 h 2812883"/>
              <a:gd name="connsiteX26" fmla="*/ 1417053 w 3007895"/>
              <a:gd name="connsiteY26" fmla="*/ 1836988 h 2812883"/>
              <a:gd name="connsiteX27" fmla="*/ 1430422 w 3007895"/>
              <a:gd name="connsiteY27" fmla="*/ 1796883 h 2812883"/>
              <a:gd name="connsiteX28" fmla="*/ 1443790 w 3007895"/>
              <a:gd name="connsiteY28" fmla="*/ 1689935 h 2812883"/>
              <a:gd name="connsiteX29" fmla="*/ 1524000 w 3007895"/>
              <a:gd name="connsiteY29" fmla="*/ 1596356 h 2812883"/>
              <a:gd name="connsiteX30" fmla="*/ 1564106 w 3007895"/>
              <a:gd name="connsiteY30" fmla="*/ 1582988 h 2812883"/>
              <a:gd name="connsiteX31" fmla="*/ 1590843 w 3007895"/>
              <a:gd name="connsiteY31" fmla="*/ 1542883 h 2812883"/>
              <a:gd name="connsiteX32" fmla="*/ 1657685 w 3007895"/>
              <a:gd name="connsiteY32" fmla="*/ 1529514 h 2812883"/>
              <a:gd name="connsiteX33" fmla="*/ 1697790 w 3007895"/>
              <a:gd name="connsiteY33" fmla="*/ 1516146 h 2812883"/>
              <a:gd name="connsiteX34" fmla="*/ 1818106 w 3007895"/>
              <a:gd name="connsiteY34" fmla="*/ 1529514 h 2812883"/>
              <a:gd name="connsiteX35" fmla="*/ 1831474 w 3007895"/>
              <a:gd name="connsiteY35" fmla="*/ 1569620 h 2812883"/>
              <a:gd name="connsiteX36" fmla="*/ 1884948 w 3007895"/>
              <a:gd name="connsiteY36" fmla="*/ 1663199 h 2812883"/>
              <a:gd name="connsiteX37" fmla="*/ 1898316 w 3007895"/>
              <a:gd name="connsiteY37" fmla="*/ 1703304 h 2812883"/>
              <a:gd name="connsiteX38" fmla="*/ 2085474 w 3007895"/>
              <a:gd name="connsiteY38" fmla="*/ 1877093 h 2812883"/>
              <a:gd name="connsiteX39" fmla="*/ 2219158 w 3007895"/>
              <a:gd name="connsiteY39" fmla="*/ 1917199 h 2812883"/>
              <a:gd name="connsiteX40" fmla="*/ 2312737 w 3007895"/>
              <a:gd name="connsiteY40" fmla="*/ 1970672 h 2812883"/>
              <a:gd name="connsiteX41" fmla="*/ 2446422 w 3007895"/>
              <a:gd name="connsiteY41" fmla="*/ 2010777 h 2812883"/>
              <a:gd name="connsiteX42" fmla="*/ 2553369 w 3007895"/>
              <a:gd name="connsiteY42" fmla="*/ 2037514 h 2812883"/>
              <a:gd name="connsiteX43" fmla="*/ 2820737 w 3007895"/>
              <a:gd name="connsiteY43" fmla="*/ 2010777 h 2812883"/>
              <a:gd name="connsiteX44" fmla="*/ 2847474 w 3007895"/>
              <a:gd name="connsiteY44" fmla="*/ 1957304 h 2812883"/>
              <a:gd name="connsiteX45" fmla="*/ 2900948 w 3007895"/>
              <a:gd name="connsiteY45" fmla="*/ 1850356 h 2812883"/>
              <a:gd name="connsiteX46" fmla="*/ 2927685 w 3007895"/>
              <a:gd name="connsiteY46" fmla="*/ 1516146 h 2812883"/>
              <a:gd name="connsiteX47" fmla="*/ 2967790 w 3007895"/>
              <a:gd name="connsiteY47" fmla="*/ 1435935 h 2812883"/>
              <a:gd name="connsiteX48" fmla="*/ 3007895 w 3007895"/>
              <a:gd name="connsiteY48" fmla="*/ 1342356 h 2812883"/>
              <a:gd name="connsiteX49" fmla="*/ 2994527 w 3007895"/>
              <a:gd name="connsiteY49" fmla="*/ 620462 h 2812883"/>
              <a:gd name="connsiteX50" fmla="*/ 2967790 w 3007895"/>
              <a:gd name="connsiteY50" fmla="*/ 460041 h 2812883"/>
              <a:gd name="connsiteX51" fmla="*/ 2954422 w 3007895"/>
              <a:gd name="connsiteY51" fmla="*/ 339725 h 2812883"/>
              <a:gd name="connsiteX52" fmla="*/ 2339474 w 3007895"/>
              <a:gd name="connsiteY52" fmla="*/ 58988 h 2812883"/>
              <a:gd name="connsiteX53" fmla="*/ 2286000 w 3007895"/>
              <a:gd name="connsiteY53" fmla="*/ 85725 h 2812883"/>
              <a:gd name="connsiteX54" fmla="*/ 2192422 w 3007895"/>
              <a:gd name="connsiteY54" fmla="*/ 179304 h 2812883"/>
              <a:gd name="connsiteX55" fmla="*/ 2152316 w 3007895"/>
              <a:gd name="connsiteY55" fmla="*/ 206041 h 2812883"/>
              <a:gd name="connsiteX56" fmla="*/ 2072106 w 3007895"/>
              <a:gd name="connsiteY56" fmla="*/ 286251 h 2812883"/>
              <a:gd name="connsiteX57" fmla="*/ 2032000 w 3007895"/>
              <a:gd name="connsiteY57" fmla="*/ 326356 h 2812883"/>
              <a:gd name="connsiteX58" fmla="*/ 1951790 w 3007895"/>
              <a:gd name="connsiteY58" fmla="*/ 353093 h 2812883"/>
              <a:gd name="connsiteX59" fmla="*/ 1778000 w 3007895"/>
              <a:gd name="connsiteY59" fmla="*/ 339725 h 2812883"/>
              <a:gd name="connsiteX60" fmla="*/ 1724527 w 3007895"/>
              <a:gd name="connsiteY60" fmla="*/ 326356 h 2812883"/>
              <a:gd name="connsiteX61" fmla="*/ 1564106 w 3007895"/>
              <a:gd name="connsiteY61" fmla="*/ 339725 h 2812883"/>
              <a:gd name="connsiteX62" fmla="*/ 1403685 w 3007895"/>
              <a:gd name="connsiteY62" fmla="*/ 473409 h 2812883"/>
              <a:gd name="connsiteX63" fmla="*/ 1363579 w 3007895"/>
              <a:gd name="connsiteY63" fmla="*/ 500146 h 2812883"/>
              <a:gd name="connsiteX64" fmla="*/ 1283369 w 3007895"/>
              <a:gd name="connsiteY64" fmla="*/ 647199 h 2812883"/>
              <a:gd name="connsiteX65" fmla="*/ 1256632 w 3007895"/>
              <a:gd name="connsiteY65" fmla="*/ 700672 h 2812883"/>
              <a:gd name="connsiteX66" fmla="*/ 1229895 w 3007895"/>
              <a:gd name="connsiteY66" fmla="*/ 740777 h 2812883"/>
              <a:gd name="connsiteX67" fmla="*/ 1203158 w 3007895"/>
              <a:gd name="connsiteY67" fmla="*/ 807620 h 2812883"/>
              <a:gd name="connsiteX68" fmla="*/ 1176422 w 3007895"/>
              <a:gd name="connsiteY68" fmla="*/ 847725 h 2812883"/>
              <a:gd name="connsiteX69" fmla="*/ 1149685 w 3007895"/>
              <a:gd name="connsiteY69" fmla="*/ 901199 h 2812883"/>
              <a:gd name="connsiteX70" fmla="*/ 1082843 w 3007895"/>
              <a:gd name="connsiteY70" fmla="*/ 981409 h 2812883"/>
              <a:gd name="connsiteX71" fmla="*/ 1069474 w 3007895"/>
              <a:gd name="connsiteY71" fmla="*/ 1021514 h 2812883"/>
              <a:gd name="connsiteX72" fmla="*/ 1042737 w 3007895"/>
              <a:gd name="connsiteY72" fmla="*/ 1128462 h 2812883"/>
              <a:gd name="connsiteX73" fmla="*/ 949158 w 3007895"/>
              <a:gd name="connsiteY73" fmla="*/ 1222041 h 2812883"/>
              <a:gd name="connsiteX74" fmla="*/ 868948 w 3007895"/>
              <a:gd name="connsiteY74" fmla="*/ 1248777 h 2812883"/>
              <a:gd name="connsiteX75" fmla="*/ 828843 w 3007895"/>
              <a:gd name="connsiteY75" fmla="*/ 1275514 h 2812883"/>
              <a:gd name="connsiteX76" fmla="*/ 788737 w 3007895"/>
              <a:gd name="connsiteY76" fmla="*/ 1315620 h 2812883"/>
              <a:gd name="connsiteX77" fmla="*/ 735264 w 3007895"/>
              <a:gd name="connsiteY77" fmla="*/ 1342356 h 2812883"/>
              <a:gd name="connsiteX78" fmla="*/ 481264 w 3007895"/>
              <a:gd name="connsiteY78" fmla="*/ 1288883 h 2812883"/>
              <a:gd name="connsiteX79" fmla="*/ 467895 w 3007895"/>
              <a:gd name="connsiteY79" fmla="*/ 1248777 h 2812883"/>
              <a:gd name="connsiteX80" fmla="*/ 467895 w 3007895"/>
              <a:gd name="connsiteY80" fmla="*/ 1048251 h 2812883"/>
              <a:gd name="connsiteX81" fmla="*/ 494632 w 3007895"/>
              <a:gd name="connsiteY81" fmla="*/ 1008146 h 2812883"/>
              <a:gd name="connsiteX82" fmla="*/ 508000 w 3007895"/>
              <a:gd name="connsiteY82" fmla="*/ 954672 h 2812883"/>
              <a:gd name="connsiteX83" fmla="*/ 521369 w 3007895"/>
              <a:gd name="connsiteY83" fmla="*/ 914567 h 2812883"/>
              <a:gd name="connsiteX84" fmla="*/ 548106 w 3007895"/>
              <a:gd name="connsiteY84" fmla="*/ 767514 h 2812883"/>
              <a:gd name="connsiteX85" fmla="*/ 574843 w 3007895"/>
              <a:gd name="connsiteY85" fmla="*/ 687304 h 2812883"/>
              <a:gd name="connsiteX86" fmla="*/ 655053 w 3007895"/>
              <a:gd name="connsiteY86" fmla="*/ 620462 h 2812883"/>
              <a:gd name="connsiteX87" fmla="*/ 708527 w 3007895"/>
              <a:gd name="connsiteY87" fmla="*/ 580356 h 2812883"/>
              <a:gd name="connsiteX88" fmla="*/ 762000 w 3007895"/>
              <a:gd name="connsiteY88" fmla="*/ 566988 h 2812883"/>
              <a:gd name="connsiteX89" fmla="*/ 802106 w 3007895"/>
              <a:gd name="connsiteY89" fmla="*/ 553620 h 2812883"/>
              <a:gd name="connsiteX90" fmla="*/ 842211 w 3007895"/>
              <a:gd name="connsiteY90" fmla="*/ 526883 h 2812883"/>
              <a:gd name="connsiteX91" fmla="*/ 882316 w 3007895"/>
              <a:gd name="connsiteY91" fmla="*/ 513514 h 2812883"/>
              <a:gd name="connsiteX92" fmla="*/ 922422 w 3007895"/>
              <a:gd name="connsiteY92" fmla="*/ 473409 h 2812883"/>
              <a:gd name="connsiteX93" fmla="*/ 949158 w 3007895"/>
              <a:gd name="connsiteY93" fmla="*/ 393199 h 2812883"/>
              <a:gd name="connsiteX94" fmla="*/ 935790 w 3007895"/>
              <a:gd name="connsiteY94" fmla="*/ 206041 h 2812883"/>
              <a:gd name="connsiteX95" fmla="*/ 882316 w 3007895"/>
              <a:gd name="connsiteY95" fmla="*/ 125830 h 2812883"/>
              <a:gd name="connsiteX96" fmla="*/ 815474 w 3007895"/>
              <a:gd name="connsiteY96" fmla="*/ 58988 h 2812883"/>
              <a:gd name="connsiteX97" fmla="*/ 762000 w 3007895"/>
              <a:gd name="connsiteY97" fmla="*/ 45620 h 2812883"/>
              <a:gd name="connsiteX98" fmla="*/ 708527 w 3007895"/>
              <a:gd name="connsiteY98" fmla="*/ 18883 h 2812883"/>
              <a:gd name="connsiteX99" fmla="*/ 508000 w 3007895"/>
              <a:gd name="connsiteY99" fmla="*/ 32251 h 2812883"/>
              <a:gd name="connsiteX100" fmla="*/ 467895 w 3007895"/>
              <a:gd name="connsiteY100" fmla="*/ 45620 h 2812883"/>
              <a:gd name="connsiteX101" fmla="*/ 414422 w 3007895"/>
              <a:gd name="connsiteY101" fmla="*/ 58988 h 2812883"/>
              <a:gd name="connsiteX102" fmla="*/ 120316 w 3007895"/>
              <a:gd name="connsiteY102" fmla="*/ 58988 h 2812883"/>
              <a:gd name="connsiteX103" fmla="*/ 80211 w 3007895"/>
              <a:gd name="connsiteY103" fmla="*/ 85725 h 2812883"/>
              <a:gd name="connsiteX104" fmla="*/ 26737 w 3007895"/>
              <a:gd name="connsiteY104" fmla="*/ 246146 h 2812883"/>
              <a:gd name="connsiteX105" fmla="*/ 0 w 3007895"/>
              <a:gd name="connsiteY105" fmla="*/ 326356 h 2812883"/>
              <a:gd name="connsiteX106" fmla="*/ 13369 w 3007895"/>
              <a:gd name="connsiteY106" fmla="*/ 633830 h 2812883"/>
              <a:gd name="connsiteX107" fmla="*/ 66843 w 3007895"/>
              <a:gd name="connsiteY107" fmla="*/ 687304 h 2812883"/>
              <a:gd name="connsiteX108" fmla="*/ 120316 w 3007895"/>
              <a:gd name="connsiteY108" fmla="*/ 714041 h 2812883"/>
              <a:gd name="connsiteX109" fmla="*/ 280737 w 3007895"/>
              <a:gd name="connsiteY109" fmla="*/ 754146 h 2812883"/>
              <a:gd name="connsiteX110" fmla="*/ 427790 w 3007895"/>
              <a:gd name="connsiteY110" fmla="*/ 740777 h 2812883"/>
              <a:gd name="connsiteX111" fmla="*/ 441158 w 3007895"/>
              <a:gd name="connsiteY111" fmla="*/ 633830 h 2812883"/>
              <a:gd name="connsiteX112" fmla="*/ 467895 w 3007895"/>
              <a:gd name="connsiteY112" fmla="*/ 540251 h 2812883"/>
              <a:gd name="connsiteX113" fmla="*/ 561474 w 3007895"/>
              <a:gd name="connsiteY113" fmla="*/ 513514 h 2812883"/>
              <a:gd name="connsiteX114" fmla="*/ 828843 w 3007895"/>
              <a:gd name="connsiteY114" fmla="*/ 500146 h 2812883"/>
              <a:gd name="connsiteX115" fmla="*/ 842211 w 3007895"/>
              <a:gd name="connsiteY115" fmla="*/ 566988 h 2812883"/>
              <a:gd name="connsiteX116" fmla="*/ 868948 w 3007895"/>
              <a:gd name="connsiteY116" fmla="*/ 647199 h 2812883"/>
              <a:gd name="connsiteX117" fmla="*/ 895685 w 3007895"/>
              <a:gd name="connsiteY117" fmla="*/ 740777 h 2812883"/>
              <a:gd name="connsiteX118" fmla="*/ 882316 w 3007895"/>
              <a:gd name="connsiteY118" fmla="*/ 901199 h 2812883"/>
              <a:gd name="connsiteX119" fmla="*/ 842211 w 3007895"/>
              <a:gd name="connsiteY119" fmla="*/ 927935 h 2812883"/>
              <a:gd name="connsiteX120" fmla="*/ 788737 w 3007895"/>
              <a:gd name="connsiteY120" fmla="*/ 1021514 h 2812883"/>
              <a:gd name="connsiteX121" fmla="*/ 762000 w 3007895"/>
              <a:gd name="connsiteY121" fmla="*/ 1061620 h 2812883"/>
              <a:gd name="connsiteX122" fmla="*/ 721895 w 3007895"/>
              <a:gd name="connsiteY122" fmla="*/ 1181935 h 2812883"/>
              <a:gd name="connsiteX123" fmla="*/ 708527 w 3007895"/>
              <a:gd name="connsiteY123" fmla="*/ 1222041 h 2812883"/>
              <a:gd name="connsiteX124" fmla="*/ 735264 w 3007895"/>
              <a:gd name="connsiteY124" fmla="*/ 1489409 h 2812883"/>
              <a:gd name="connsiteX125" fmla="*/ 748632 w 3007895"/>
              <a:gd name="connsiteY125" fmla="*/ 1542883 h 2812883"/>
              <a:gd name="connsiteX126" fmla="*/ 788737 w 3007895"/>
              <a:gd name="connsiteY126" fmla="*/ 1556251 h 2812883"/>
              <a:gd name="connsiteX127" fmla="*/ 828843 w 3007895"/>
              <a:gd name="connsiteY127" fmla="*/ 1623093 h 2812883"/>
              <a:gd name="connsiteX128" fmla="*/ 975895 w 3007895"/>
              <a:gd name="connsiteY128" fmla="*/ 1689935 h 2812883"/>
              <a:gd name="connsiteX129" fmla="*/ 1216527 w 3007895"/>
              <a:gd name="connsiteY129" fmla="*/ 1663199 h 2812883"/>
              <a:gd name="connsiteX130" fmla="*/ 1323474 w 3007895"/>
              <a:gd name="connsiteY130" fmla="*/ 1609725 h 2812883"/>
              <a:gd name="connsiteX131" fmla="*/ 1470527 w 3007895"/>
              <a:gd name="connsiteY131" fmla="*/ 1569620 h 2812883"/>
              <a:gd name="connsiteX132" fmla="*/ 1510632 w 3007895"/>
              <a:gd name="connsiteY132" fmla="*/ 1556251 h 2812883"/>
              <a:gd name="connsiteX133" fmla="*/ 1737895 w 3007895"/>
              <a:gd name="connsiteY133" fmla="*/ 1569620 h 2812883"/>
              <a:gd name="connsiteX134" fmla="*/ 1778000 w 3007895"/>
              <a:gd name="connsiteY134" fmla="*/ 1596356 h 2812883"/>
              <a:gd name="connsiteX135" fmla="*/ 1831474 w 3007895"/>
              <a:gd name="connsiteY135" fmla="*/ 1609725 h 2812883"/>
              <a:gd name="connsiteX136" fmla="*/ 1938422 w 3007895"/>
              <a:gd name="connsiteY136" fmla="*/ 1730041 h 2812883"/>
              <a:gd name="connsiteX137" fmla="*/ 1978527 w 3007895"/>
              <a:gd name="connsiteY137" fmla="*/ 1877093 h 2812883"/>
              <a:gd name="connsiteX138" fmla="*/ 1965158 w 3007895"/>
              <a:gd name="connsiteY138" fmla="*/ 2131093 h 2812883"/>
              <a:gd name="connsiteX139" fmla="*/ 1925053 w 3007895"/>
              <a:gd name="connsiteY139" fmla="*/ 2157830 h 2812883"/>
              <a:gd name="connsiteX140" fmla="*/ 1898316 w 3007895"/>
              <a:gd name="connsiteY140" fmla="*/ 2238041 h 2812883"/>
              <a:gd name="connsiteX141" fmla="*/ 1871579 w 3007895"/>
              <a:gd name="connsiteY141" fmla="*/ 2278146 h 2812883"/>
              <a:gd name="connsiteX142" fmla="*/ 1804737 w 3007895"/>
              <a:gd name="connsiteY142" fmla="*/ 2398462 h 2812883"/>
              <a:gd name="connsiteX143" fmla="*/ 1778000 w 3007895"/>
              <a:gd name="connsiteY143" fmla="*/ 2451935 h 2812883"/>
              <a:gd name="connsiteX144" fmla="*/ 1711158 w 3007895"/>
              <a:gd name="connsiteY144" fmla="*/ 2572251 h 2812883"/>
              <a:gd name="connsiteX145" fmla="*/ 1697790 w 3007895"/>
              <a:gd name="connsiteY145" fmla="*/ 2625725 h 2812883"/>
              <a:gd name="connsiteX146" fmla="*/ 1697790 w 3007895"/>
              <a:gd name="connsiteY146" fmla="*/ 2812883 h 28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3007895" h="2812883">
                <a:moveTo>
                  <a:pt x="2593474" y="861093"/>
                </a:moveTo>
                <a:cubicBezTo>
                  <a:pt x="2437509" y="856637"/>
                  <a:pt x="2280653" y="864955"/>
                  <a:pt x="2125579" y="847725"/>
                </a:cubicBezTo>
                <a:cubicBezTo>
                  <a:pt x="2111574" y="846169"/>
                  <a:pt x="2112211" y="821711"/>
                  <a:pt x="2112211" y="807620"/>
                </a:cubicBezTo>
                <a:cubicBezTo>
                  <a:pt x="2112211" y="767268"/>
                  <a:pt x="2118945" y="727107"/>
                  <a:pt x="2125579" y="687304"/>
                </a:cubicBezTo>
                <a:cubicBezTo>
                  <a:pt x="2127896" y="673404"/>
                  <a:pt x="2134492" y="660567"/>
                  <a:pt x="2138948" y="647199"/>
                </a:cubicBezTo>
                <a:cubicBezTo>
                  <a:pt x="2071072" y="579321"/>
                  <a:pt x="2131547" y="626042"/>
                  <a:pt x="2045369" y="593725"/>
                </a:cubicBezTo>
                <a:cubicBezTo>
                  <a:pt x="2026709" y="586728"/>
                  <a:pt x="2010801" y="573290"/>
                  <a:pt x="1991895" y="566988"/>
                </a:cubicBezTo>
                <a:cubicBezTo>
                  <a:pt x="1957035" y="555368"/>
                  <a:pt x="1920597" y="549163"/>
                  <a:pt x="1884948" y="540251"/>
                </a:cubicBezTo>
                <a:lnTo>
                  <a:pt x="1831474" y="526883"/>
                </a:lnTo>
                <a:cubicBezTo>
                  <a:pt x="1757787" y="477758"/>
                  <a:pt x="1764827" y="468163"/>
                  <a:pt x="1630948" y="540251"/>
                </a:cubicBezTo>
                <a:cubicBezTo>
                  <a:pt x="1614771" y="548962"/>
                  <a:pt x="1622035" y="575900"/>
                  <a:pt x="1617579" y="593725"/>
                </a:cubicBezTo>
                <a:cubicBezTo>
                  <a:pt x="1641680" y="979328"/>
                  <a:pt x="1606414" y="708752"/>
                  <a:pt x="1644316" y="847725"/>
                </a:cubicBezTo>
                <a:cubicBezTo>
                  <a:pt x="1653985" y="883176"/>
                  <a:pt x="1671053" y="954672"/>
                  <a:pt x="1671053" y="954672"/>
                </a:cubicBezTo>
                <a:cubicBezTo>
                  <a:pt x="1662141" y="1030426"/>
                  <a:pt x="1662816" y="1107936"/>
                  <a:pt x="1644316" y="1181935"/>
                </a:cubicBezTo>
                <a:cubicBezTo>
                  <a:pt x="1637798" y="1208006"/>
                  <a:pt x="1549011" y="1256854"/>
                  <a:pt x="1537369" y="1262146"/>
                </a:cubicBezTo>
                <a:cubicBezTo>
                  <a:pt x="1526909" y="1266901"/>
                  <a:pt x="1427666" y="1300166"/>
                  <a:pt x="1403685" y="1302251"/>
                </a:cubicBezTo>
                <a:cubicBezTo>
                  <a:pt x="1319220" y="1309596"/>
                  <a:pt x="1234352" y="1311164"/>
                  <a:pt x="1149685" y="1315620"/>
                </a:cubicBezTo>
                <a:cubicBezTo>
                  <a:pt x="1136316" y="1324532"/>
                  <a:pt x="1120940" y="1330995"/>
                  <a:pt x="1109579" y="1342356"/>
                </a:cubicBezTo>
                <a:cubicBezTo>
                  <a:pt x="1098218" y="1353717"/>
                  <a:pt x="1092182" y="1369388"/>
                  <a:pt x="1082843" y="1382462"/>
                </a:cubicBezTo>
                <a:cubicBezTo>
                  <a:pt x="1024991" y="1463455"/>
                  <a:pt x="1057879" y="1405651"/>
                  <a:pt x="1016000" y="1489409"/>
                </a:cubicBezTo>
                <a:cubicBezTo>
                  <a:pt x="997025" y="1660190"/>
                  <a:pt x="984471" y="1717746"/>
                  <a:pt x="1016000" y="1930567"/>
                </a:cubicBezTo>
                <a:cubicBezTo>
                  <a:pt x="1018771" y="1949269"/>
                  <a:pt x="1044003" y="1956148"/>
                  <a:pt x="1056106" y="1970672"/>
                </a:cubicBezTo>
                <a:cubicBezTo>
                  <a:pt x="1066392" y="1983015"/>
                  <a:pt x="1073931" y="1997409"/>
                  <a:pt x="1082843" y="2010777"/>
                </a:cubicBezTo>
                <a:cubicBezTo>
                  <a:pt x="1163053" y="2006321"/>
                  <a:pt x="1244436" y="2011779"/>
                  <a:pt x="1323474" y="1997409"/>
                </a:cubicBezTo>
                <a:cubicBezTo>
                  <a:pt x="1345395" y="1993423"/>
                  <a:pt x="1363579" y="1975129"/>
                  <a:pt x="1376948" y="1957304"/>
                </a:cubicBezTo>
                <a:cubicBezTo>
                  <a:pt x="1391346" y="1938106"/>
                  <a:pt x="1396097" y="1913228"/>
                  <a:pt x="1403685" y="1890462"/>
                </a:cubicBezTo>
                <a:cubicBezTo>
                  <a:pt x="1409495" y="1873032"/>
                  <a:pt x="1412005" y="1854654"/>
                  <a:pt x="1417053" y="1836988"/>
                </a:cubicBezTo>
                <a:cubicBezTo>
                  <a:pt x="1420924" y="1823439"/>
                  <a:pt x="1425966" y="1810251"/>
                  <a:pt x="1430422" y="1796883"/>
                </a:cubicBezTo>
                <a:cubicBezTo>
                  <a:pt x="1434878" y="1761234"/>
                  <a:pt x="1432429" y="1724018"/>
                  <a:pt x="1443790" y="1689935"/>
                </a:cubicBezTo>
                <a:cubicBezTo>
                  <a:pt x="1449084" y="1674052"/>
                  <a:pt x="1507304" y="1607486"/>
                  <a:pt x="1524000" y="1596356"/>
                </a:cubicBezTo>
                <a:cubicBezTo>
                  <a:pt x="1535725" y="1588539"/>
                  <a:pt x="1550737" y="1587444"/>
                  <a:pt x="1564106" y="1582988"/>
                </a:cubicBezTo>
                <a:cubicBezTo>
                  <a:pt x="1573018" y="1569620"/>
                  <a:pt x="1576893" y="1550854"/>
                  <a:pt x="1590843" y="1542883"/>
                </a:cubicBezTo>
                <a:cubicBezTo>
                  <a:pt x="1610571" y="1531610"/>
                  <a:pt x="1635641" y="1535025"/>
                  <a:pt x="1657685" y="1529514"/>
                </a:cubicBezTo>
                <a:cubicBezTo>
                  <a:pt x="1671356" y="1526096"/>
                  <a:pt x="1684422" y="1520602"/>
                  <a:pt x="1697790" y="1516146"/>
                </a:cubicBezTo>
                <a:cubicBezTo>
                  <a:pt x="1737895" y="1520602"/>
                  <a:pt x="1780640" y="1514528"/>
                  <a:pt x="1818106" y="1529514"/>
                </a:cubicBezTo>
                <a:cubicBezTo>
                  <a:pt x="1831190" y="1534748"/>
                  <a:pt x="1825923" y="1556668"/>
                  <a:pt x="1831474" y="1569620"/>
                </a:cubicBezTo>
                <a:cubicBezTo>
                  <a:pt x="1851825" y="1617107"/>
                  <a:pt x="1858099" y="1622924"/>
                  <a:pt x="1884948" y="1663199"/>
                </a:cubicBezTo>
                <a:cubicBezTo>
                  <a:pt x="1889404" y="1676567"/>
                  <a:pt x="1892014" y="1690700"/>
                  <a:pt x="1898316" y="1703304"/>
                </a:cubicBezTo>
                <a:cubicBezTo>
                  <a:pt x="1931933" y="1770538"/>
                  <a:pt x="2050182" y="1866505"/>
                  <a:pt x="2085474" y="1877093"/>
                </a:cubicBezTo>
                <a:cubicBezTo>
                  <a:pt x="2130035" y="1890462"/>
                  <a:pt x="2176139" y="1899485"/>
                  <a:pt x="2219158" y="1917199"/>
                </a:cubicBezTo>
                <a:cubicBezTo>
                  <a:pt x="2252378" y="1930878"/>
                  <a:pt x="2280603" y="1954605"/>
                  <a:pt x="2312737" y="1970672"/>
                </a:cubicBezTo>
                <a:cubicBezTo>
                  <a:pt x="2378925" y="2003766"/>
                  <a:pt x="2376643" y="1994674"/>
                  <a:pt x="2446422" y="2010777"/>
                </a:cubicBezTo>
                <a:cubicBezTo>
                  <a:pt x="2482227" y="2019040"/>
                  <a:pt x="2553369" y="2037514"/>
                  <a:pt x="2553369" y="2037514"/>
                </a:cubicBezTo>
                <a:cubicBezTo>
                  <a:pt x="2642492" y="2028602"/>
                  <a:pt x="2734326" y="2034344"/>
                  <a:pt x="2820737" y="2010777"/>
                </a:cubicBezTo>
                <a:cubicBezTo>
                  <a:pt x="2839963" y="2005534"/>
                  <a:pt x="2839624" y="1975621"/>
                  <a:pt x="2847474" y="1957304"/>
                </a:cubicBezTo>
                <a:cubicBezTo>
                  <a:pt x="2890647" y="1856570"/>
                  <a:pt x="2813789" y="1995624"/>
                  <a:pt x="2900948" y="1850356"/>
                </a:cubicBezTo>
                <a:cubicBezTo>
                  <a:pt x="2936645" y="1671866"/>
                  <a:pt x="2894216" y="1901037"/>
                  <a:pt x="2927685" y="1516146"/>
                </a:cubicBezTo>
                <a:cubicBezTo>
                  <a:pt x="2930827" y="1480009"/>
                  <a:pt x="2950689" y="1465862"/>
                  <a:pt x="2967790" y="1435935"/>
                </a:cubicBezTo>
                <a:cubicBezTo>
                  <a:pt x="2994223" y="1389678"/>
                  <a:pt x="2992897" y="1387353"/>
                  <a:pt x="3007895" y="1342356"/>
                </a:cubicBezTo>
                <a:cubicBezTo>
                  <a:pt x="3003439" y="1101725"/>
                  <a:pt x="3005455" y="860886"/>
                  <a:pt x="2994527" y="620462"/>
                </a:cubicBezTo>
                <a:cubicBezTo>
                  <a:pt x="2992065" y="566307"/>
                  <a:pt x="2973776" y="513921"/>
                  <a:pt x="2967790" y="460041"/>
                </a:cubicBezTo>
                <a:lnTo>
                  <a:pt x="2954422" y="339725"/>
                </a:lnTo>
                <a:cubicBezTo>
                  <a:pt x="2932550" y="-141434"/>
                  <a:pt x="3037928" y="16226"/>
                  <a:pt x="2339474" y="58988"/>
                </a:cubicBezTo>
                <a:cubicBezTo>
                  <a:pt x="2319583" y="60206"/>
                  <a:pt x="2303825" y="76813"/>
                  <a:pt x="2286000" y="85725"/>
                </a:cubicBezTo>
                <a:cubicBezTo>
                  <a:pt x="2262471" y="156314"/>
                  <a:pt x="2284357" y="118014"/>
                  <a:pt x="2192422" y="179304"/>
                </a:cubicBezTo>
                <a:lnTo>
                  <a:pt x="2152316" y="206041"/>
                </a:lnTo>
                <a:cubicBezTo>
                  <a:pt x="2104784" y="301103"/>
                  <a:pt x="2155286" y="226837"/>
                  <a:pt x="2072106" y="286251"/>
                </a:cubicBezTo>
                <a:cubicBezTo>
                  <a:pt x="2056722" y="297240"/>
                  <a:pt x="2048527" y="317174"/>
                  <a:pt x="2032000" y="326356"/>
                </a:cubicBezTo>
                <a:cubicBezTo>
                  <a:pt x="2007364" y="340043"/>
                  <a:pt x="1951790" y="353093"/>
                  <a:pt x="1951790" y="353093"/>
                </a:cubicBezTo>
                <a:cubicBezTo>
                  <a:pt x="1893860" y="348637"/>
                  <a:pt x="1835703" y="346514"/>
                  <a:pt x="1778000" y="339725"/>
                </a:cubicBezTo>
                <a:cubicBezTo>
                  <a:pt x="1759753" y="337578"/>
                  <a:pt x="1742900" y="326356"/>
                  <a:pt x="1724527" y="326356"/>
                </a:cubicBezTo>
                <a:cubicBezTo>
                  <a:pt x="1670868" y="326356"/>
                  <a:pt x="1617580" y="335269"/>
                  <a:pt x="1564106" y="339725"/>
                </a:cubicBezTo>
                <a:cubicBezTo>
                  <a:pt x="1461175" y="442655"/>
                  <a:pt x="1515354" y="398963"/>
                  <a:pt x="1403685" y="473409"/>
                </a:cubicBezTo>
                <a:lnTo>
                  <a:pt x="1363579" y="500146"/>
                </a:lnTo>
                <a:cubicBezTo>
                  <a:pt x="1326956" y="610017"/>
                  <a:pt x="1387397" y="439148"/>
                  <a:pt x="1283369" y="647199"/>
                </a:cubicBezTo>
                <a:cubicBezTo>
                  <a:pt x="1274457" y="665023"/>
                  <a:pt x="1266519" y="683369"/>
                  <a:pt x="1256632" y="700672"/>
                </a:cubicBezTo>
                <a:cubicBezTo>
                  <a:pt x="1248661" y="714622"/>
                  <a:pt x="1237080" y="726406"/>
                  <a:pt x="1229895" y="740777"/>
                </a:cubicBezTo>
                <a:cubicBezTo>
                  <a:pt x="1219163" y="762241"/>
                  <a:pt x="1213890" y="786156"/>
                  <a:pt x="1203158" y="807620"/>
                </a:cubicBezTo>
                <a:cubicBezTo>
                  <a:pt x="1195973" y="821990"/>
                  <a:pt x="1184393" y="833775"/>
                  <a:pt x="1176422" y="847725"/>
                </a:cubicBezTo>
                <a:cubicBezTo>
                  <a:pt x="1166535" y="865028"/>
                  <a:pt x="1161268" y="884983"/>
                  <a:pt x="1149685" y="901199"/>
                </a:cubicBezTo>
                <a:cubicBezTo>
                  <a:pt x="1100404" y="970191"/>
                  <a:pt x="1118208" y="910679"/>
                  <a:pt x="1082843" y="981409"/>
                </a:cubicBezTo>
                <a:cubicBezTo>
                  <a:pt x="1076541" y="994013"/>
                  <a:pt x="1073182" y="1007919"/>
                  <a:pt x="1069474" y="1021514"/>
                </a:cubicBezTo>
                <a:cubicBezTo>
                  <a:pt x="1059805" y="1056966"/>
                  <a:pt x="1054357" y="1093601"/>
                  <a:pt x="1042737" y="1128462"/>
                </a:cubicBezTo>
                <a:cubicBezTo>
                  <a:pt x="1024247" y="1183933"/>
                  <a:pt x="1029602" y="1195227"/>
                  <a:pt x="949158" y="1222041"/>
                </a:cubicBezTo>
                <a:lnTo>
                  <a:pt x="868948" y="1248777"/>
                </a:lnTo>
                <a:cubicBezTo>
                  <a:pt x="855580" y="1257689"/>
                  <a:pt x="841186" y="1265228"/>
                  <a:pt x="828843" y="1275514"/>
                </a:cubicBezTo>
                <a:cubicBezTo>
                  <a:pt x="814319" y="1287617"/>
                  <a:pt x="804122" y="1304631"/>
                  <a:pt x="788737" y="1315620"/>
                </a:cubicBezTo>
                <a:cubicBezTo>
                  <a:pt x="772521" y="1327203"/>
                  <a:pt x="753088" y="1333444"/>
                  <a:pt x="735264" y="1342356"/>
                </a:cubicBezTo>
                <a:cubicBezTo>
                  <a:pt x="621601" y="1335252"/>
                  <a:pt x="540363" y="1377532"/>
                  <a:pt x="481264" y="1288883"/>
                </a:cubicBezTo>
                <a:cubicBezTo>
                  <a:pt x="473447" y="1277158"/>
                  <a:pt x="472351" y="1262146"/>
                  <a:pt x="467895" y="1248777"/>
                </a:cubicBezTo>
                <a:cubicBezTo>
                  <a:pt x="453389" y="1161737"/>
                  <a:pt x="443353" y="1146420"/>
                  <a:pt x="467895" y="1048251"/>
                </a:cubicBezTo>
                <a:cubicBezTo>
                  <a:pt x="471792" y="1032664"/>
                  <a:pt x="485720" y="1021514"/>
                  <a:pt x="494632" y="1008146"/>
                </a:cubicBezTo>
                <a:cubicBezTo>
                  <a:pt x="499088" y="990321"/>
                  <a:pt x="502952" y="972338"/>
                  <a:pt x="508000" y="954672"/>
                </a:cubicBezTo>
                <a:cubicBezTo>
                  <a:pt x="511871" y="941123"/>
                  <a:pt x="518416" y="928346"/>
                  <a:pt x="521369" y="914567"/>
                </a:cubicBezTo>
                <a:cubicBezTo>
                  <a:pt x="531808" y="865852"/>
                  <a:pt x="536695" y="816011"/>
                  <a:pt x="548106" y="767514"/>
                </a:cubicBezTo>
                <a:cubicBezTo>
                  <a:pt x="554561" y="740080"/>
                  <a:pt x="554915" y="707232"/>
                  <a:pt x="574843" y="687304"/>
                </a:cubicBezTo>
                <a:cubicBezTo>
                  <a:pt x="637260" y="624887"/>
                  <a:pt x="589911" y="666992"/>
                  <a:pt x="655053" y="620462"/>
                </a:cubicBezTo>
                <a:cubicBezTo>
                  <a:pt x="673184" y="607511"/>
                  <a:pt x="688598" y="590320"/>
                  <a:pt x="708527" y="580356"/>
                </a:cubicBezTo>
                <a:cubicBezTo>
                  <a:pt x="724960" y="572139"/>
                  <a:pt x="744334" y="572035"/>
                  <a:pt x="762000" y="566988"/>
                </a:cubicBezTo>
                <a:cubicBezTo>
                  <a:pt x="775550" y="563117"/>
                  <a:pt x="788737" y="558076"/>
                  <a:pt x="802106" y="553620"/>
                </a:cubicBezTo>
                <a:cubicBezTo>
                  <a:pt x="815474" y="544708"/>
                  <a:pt x="827840" y="534068"/>
                  <a:pt x="842211" y="526883"/>
                </a:cubicBezTo>
                <a:cubicBezTo>
                  <a:pt x="854815" y="520581"/>
                  <a:pt x="870591" y="521331"/>
                  <a:pt x="882316" y="513514"/>
                </a:cubicBezTo>
                <a:cubicBezTo>
                  <a:pt x="898047" y="503027"/>
                  <a:pt x="909053" y="486777"/>
                  <a:pt x="922422" y="473409"/>
                </a:cubicBezTo>
                <a:cubicBezTo>
                  <a:pt x="931334" y="446672"/>
                  <a:pt x="951166" y="421310"/>
                  <a:pt x="949158" y="393199"/>
                </a:cubicBezTo>
                <a:cubicBezTo>
                  <a:pt x="944702" y="330813"/>
                  <a:pt x="950959" y="266719"/>
                  <a:pt x="935790" y="206041"/>
                </a:cubicBezTo>
                <a:cubicBezTo>
                  <a:pt x="927996" y="174867"/>
                  <a:pt x="900141" y="152567"/>
                  <a:pt x="882316" y="125830"/>
                </a:cubicBezTo>
                <a:cubicBezTo>
                  <a:pt x="858551" y="90182"/>
                  <a:pt x="857063" y="76812"/>
                  <a:pt x="815474" y="58988"/>
                </a:cubicBezTo>
                <a:cubicBezTo>
                  <a:pt x="798586" y="51750"/>
                  <a:pt x="779825" y="50076"/>
                  <a:pt x="762000" y="45620"/>
                </a:cubicBezTo>
                <a:cubicBezTo>
                  <a:pt x="744176" y="36708"/>
                  <a:pt x="728428" y="19930"/>
                  <a:pt x="708527" y="18883"/>
                </a:cubicBezTo>
                <a:cubicBezTo>
                  <a:pt x="641629" y="15362"/>
                  <a:pt x="574581" y="24853"/>
                  <a:pt x="508000" y="32251"/>
                </a:cubicBezTo>
                <a:cubicBezTo>
                  <a:pt x="493995" y="33807"/>
                  <a:pt x="481444" y="41749"/>
                  <a:pt x="467895" y="45620"/>
                </a:cubicBezTo>
                <a:cubicBezTo>
                  <a:pt x="450229" y="50667"/>
                  <a:pt x="432246" y="54532"/>
                  <a:pt x="414422" y="58988"/>
                </a:cubicBezTo>
                <a:cubicBezTo>
                  <a:pt x="289777" y="41182"/>
                  <a:pt x="277338" y="32818"/>
                  <a:pt x="120316" y="58988"/>
                </a:cubicBezTo>
                <a:cubicBezTo>
                  <a:pt x="104468" y="61629"/>
                  <a:pt x="93579" y="76813"/>
                  <a:pt x="80211" y="85725"/>
                </a:cubicBezTo>
                <a:cubicBezTo>
                  <a:pt x="22107" y="318137"/>
                  <a:pt x="84297" y="102247"/>
                  <a:pt x="26737" y="246146"/>
                </a:cubicBezTo>
                <a:cubicBezTo>
                  <a:pt x="16270" y="272313"/>
                  <a:pt x="0" y="326356"/>
                  <a:pt x="0" y="326356"/>
                </a:cubicBezTo>
                <a:cubicBezTo>
                  <a:pt x="4456" y="428847"/>
                  <a:pt x="-5311" y="532957"/>
                  <a:pt x="13369" y="633830"/>
                </a:cubicBezTo>
                <a:cubicBezTo>
                  <a:pt x="17959" y="658616"/>
                  <a:pt x="46677" y="672179"/>
                  <a:pt x="66843" y="687304"/>
                </a:cubicBezTo>
                <a:cubicBezTo>
                  <a:pt x="82786" y="699261"/>
                  <a:pt x="101813" y="706640"/>
                  <a:pt x="120316" y="714041"/>
                </a:cubicBezTo>
                <a:cubicBezTo>
                  <a:pt x="195972" y="744303"/>
                  <a:pt x="201840" y="740996"/>
                  <a:pt x="280737" y="754146"/>
                </a:cubicBezTo>
                <a:cubicBezTo>
                  <a:pt x="329755" y="749690"/>
                  <a:pt x="388414" y="770309"/>
                  <a:pt x="427790" y="740777"/>
                </a:cubicBezTo>
                <a:cubicBezTo>
                  <a:pt x="456531" y="719221"/>
                  <a:pt x="435252" y="669268"/>
                  <a:pt x="441158" y="633830"/>
                </a:cubicBezTo>
                <a:cubicBezTo>
                  <a:pt x="441227" y="633416"/>
                  <a:pt x="461539" y="546607"/>
                  <a:pt x="467895" y="540251"/>
                </a:cubicBezTo>
                <a:cubicBezTo>
                  <a:pt x="474222" y="533924"/>
                  <a:pt x="561098" y="513545"/>
                  <a:pt x="561474" y="513514"/>
                </a:cubicBezTo>
                <a:cubicBezTo>
                  <a:pt x="650400" y="506103"/>
                  <a:pt x="739720" y="504602"/>
                  <a:pt x="828843" y="500146"/>
                </a:cubicBezTo>
                <a:cubicBezTo>
                  <a:pt x="833299" y="522427"/>
                  <a:pt x="836233" y="545067"/>
                  <a:pt x="842211" y="566988"/>
                </a:cubicBezTo>
                <a:cubicBezTo>
                  <a:pt x="849626" y="594178"/>
                  <a:pt x="862113" y="619857"/>
                  <a:pt x="868948" y="647199"/>
                </a:cubicBezTo>
                <a:cubicBezTo>
                  <a:pt x="885734" y="714343"/>
                  <a:pt x="876506" y="683242"/>
                  <a:pt x="895685" y="740777"/>
                </a:cubicBezTo>
                <a:cubicBezTo>
                  <a:pt x="891229" y="794251"/>
                  <a:pt x="897057" y="849604"/>
                  <a:pt x="882316" y="901199"/>
                </a:cubicBezTo>
                <a:cubicBezTo>
                  <a:pt x="877902" y="916647"/>
                  <a:pt x="853572" y="916574"/>
                  <a:pt x="842211" y="927935"/>
                </a:cubicBezTo>
                <a:cubicBezTo>
                  <a:pt x="820500" y="949646"/>
                  <a:pt x="802716" y="997051"/>
                  <a:pt x="788737" y="1021514"/>
                </a:cubicBezTo>
                <a:cubicBezTo>
                  <a:pt x="780765" y="1035464"/>
                  <a:pt x="770912" y="1048251"/>
                  <a:pt x="762000" y="1061620"/>
                </a:cubicBezTo>
                <a:lnTo>
                  <a:pt x="721895" y="1181935"/>
                </a:lnTo>
                <a:lnTo>
                  <a:pt x="708527" y="1222041"/>
                </a:lnTo>
                <a:cubicBezTo>
                  <a:pt x="719687" y="1389440"/>
                  <a:pt x="710018" y="1375803"/>
                  <a:pt x="735264" y="1489409"/>
                </a:cubicBezTo>
                <a:cubicBezTo>
                  <a:pt x="739250" y="1507345"/>
                  <a:pt x="737154" y="1528536"/>
                  <a:pt x="748632" y="1542883"/>
                </a:cubicBezTo>
                <a:cubicBezTo>
                  <a:pt x="757435" y="1553887"/>
                  <a:pt x="775369" y="1551795"/>
                  <a:pt x="788737" y="1556251"/>
                </a:cubicBezTo>
                <a:cubicBezTo>
                  <a:pt x="802106" y="1578532"/>
                  <a:pt x="810470" y="1604720"/>
                  <a:pt x="828843" y="1623093"/>
                </a:cubicBezTo>
                <a:cubicBezTo>
                  <a:pt x="886662" y="1680912"/>
                  <a:pt x="906745" y="1676105"/>
                  <a:pt x="975895" y="1689935"/>
                </a:cubicBezTo>
                <a:cubicBezTo>
                  <a:pt x="993776" y="1688658"/>
                  <a:pt x="1157486" y="1687800"/>
                  <a:pt x="1216527" y="1663199"/>
                </a:cubicBezTo>
                <a:cubicBezTo>
                  <a:pt x="1253318" y="1647869"/>
                  <a:pt x="1284391" y="1617542"/>
                  <a:pt x="1323474" y="1609725"/>
                </a:cubicBezTo>
                <a:cubicBezTo>
                  <a:pt x="1417946" y="1590830"/>
                  <a:pt x="1368767" y="1603540"/>
                  <a:pt x="1470527" y="1569620"/>
                </a:cubicBezTo>
                <a:lnTo>
                  <a:pt x="1510632" y="1556251"/>
                </a:lnTo>
                <a:cubicBezTo>
                  <a:pt x="1586386" y="1560707"/>
                  <a:pt x="1662849" y="1558363"/>
                  <a:pt x="1737895" y="1569620"/>
                </a:cubicBezTo>
                <a:cubicBezTo>
                  <a:pt x="1753784" y="1572003"/>
                  <a:pt x="1763232" y="1590027"/>
                  <a:pt x="1778000" y="1596356"/>
                </a:cubicBezTo>
                <a:cubicBezTo>
                  <a:pt x="1794888" y="1603594"/>
                  <a:pt x="1813649" y="1605269"/>
                  <a:pt x="1831474" y="1609725"/>
                </a:cubicBezTo>
                <a:cubicBezTo>
                  <a:pt x="1923046" y="1701296"/>
                  <a:pt x="1890711" y="1658474"/>
                  <a:pt x="1938422" y="1730041"/>
                </a:cubicBezTo>
                <a:cubicBezTo>
                  <a:pt x="1968576" y="1850659"/>
                  <a:pt x="1953537" y="1802128"/>
                  <a:pt x="1978527" y="1877093"/>
                </a:cubicBezTo>
                <a:cubicBezTo>
                  <a:pt x="1974071" y="1961760"/>
                  <a:pt x="1981022" y="2047807"/>
                  <a:pt x="1965158" y="2131093"/>
                </a:cubicBezTo>
                <a:cubicBezTo>
                  <a:pt x="1962152" y="2146876"/>
                  <a:pt x="1933568" y="2144205"/>
                  <a:pt x="1925053" y="2157830"/>
                </a:cubicBezTo>
                <a:cubicBezTo>
                  <a:pt x="1910116" y="2181729"/>
                  <a:pt x="1907228" y="2211304"/>
                  <a:pt x="1898316" y="2238041"/>
                </a:cubicBezTo>
                <a:cubicBezTo>
                  <a:pt x="1893235" y="2253283"/>
                  <a:pt x="1880491" y="2264778"/>
                  <a:pt x="1871579" y="2278146"/>
                </a:cubicBezTo>
                <a:cubicBezTo>
                  <a:pt x="1834613" y="2389045"/>
                  <a:pt x="1896667" y="2214605"/>
                  <a:pt x="1804737" y="2398462"/>
                </a:cubicBezTo>
                <a:cubicBezTo>
                  <a:pt x="1795825" y="2416286"/>
                  <a:pt x="1788253" y="2434847"/>
                  <a:pt x="1778000" y="2451935"/>
                </a:cubicBezTo>
                <a:cubicBezTo>
                  <a:pt x="1725778" y="2538973"/>
                  <a:pt x="1730713" y="2503809"/>
                  <a:pt x="1711158" y="2572251"/>
                </a:cubicBezTo>
                <a:cubicBezTo>
                  <a:pt x="1706110" y="2589917"/>
                  <a:pt x="1698809" y="2607380"/>
                  <a:pt x="1697790" y="2625725"/>
                </a:cubicBezTo>
                <a:cubicBezTo>
                  <a:pt x="1694330" y="2688015"/>
                  <a:pt x="1697790" y="2750497"/>
                  <a:pt x="1697790" y="2812883"/>
                </a:cubicBezTo>
              </a:path>
            </a:pathLst>
          </a:cu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0855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2085474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1347" y="281271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1347" y="3614822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1347" y="4323347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1347" y="5086685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73566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16911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1650" y="208547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81650" y="5447632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83755" y="5434264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12585" y="5426243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53895" y="2080268"/>
            <a:ext cx="3395595" cy="2371416"/>
          </a:xfrm>
          <a:custGeom>
            <a:avLst/>
            <a:gdLst>
              <a:gd name="connsiteX0" fmla="*/ 0 w 3395595"/>
              <a:gd name="connsiteY0" fmla="*/ 18574 h 2371416"/>
              <a:gd name="connsiteX1" fmla="*/ 561473 w 3395595"/>
              <a:gd name="connsiteY1" fmla="*/ 31943 h 2371416"/>
              <a:gd name="connsiteX2" fmla="*/ 534737 w 3395595"/>
              <a:gd name="connsiteY2" fmla="*/ 219100 h 2371416"/>
              <a:gd name="connsiteX3" fmla="*/ 508000 w 3395595"/>
              <a:gd name="connsiteY3" fmla="*/ 285943 h 2371416"/>
              <a:gd name="connsiteX4" fmla="*/ 481263 w 3395595"/>
              <a:gd name="connsiteY4" fmla="*/ 392890 h 2371416"/>
              <a:gd name="connsiteX5" fmla="*/ 494631 w 3395595"/>
              <a:gd name="connsiteY5" fmla="*/ 486469 h 2371416"/>
              <a:gd name="connsiteX6" fmla="*/ 548105 w 3395595"/>
              <a:gd name="connsiteY6" fmla="*/ 593416 h 2371416"/>
              <a:gd name="connsiteX7" fmla="*/ 588210 w 3395595"/>
              <a:gd name="connsiteY7" fmla="*/ 713732 h 2371416"/>
              <a:gd name="connsiteX8" fmla="*/ 641684 w 3395595"/>
              <a:gd name="connsiteY8" fmla="*/ 727100 h 2371416"/>
              <a:gd name="connsiteX9" fmla="*/ 748631 w 3395595"/>
              <a:gd name="connsiteY9" fmla="*/ 767206 h 2371416"/>
              <a:gd name="connsiteX10" fmla="*/ 802105 w 3395595"/>
              <a:gd name="connsiteY10" fmla="*/ 780574 h 2371416"/>
              <a:gd name="connsiteX11" fmla="*/ 962526 w 3395595"/>
              <a:gd name="connsiteY11" fmla="*/ 767206 h 2371416"/>
              <a:gd name="connsiteX12" fmla="*/ 1002631 w 3395595"/>
              <a:gd name="connsiteY12" fmla="*/ 727100 h 2371416"/>
              <a:gd name="connsiteX13" fmla="*/ 1042737 w 3395595"/>
              <a:gd name="connsiteY13" fmla="*/ 713732 h 2371416"/>
              <a:gd name="connsiteX14" fmla="*/ 1163052 w 3395595"/>
              <a:gd name="connsiteY14" fmla="*/ 633521 h 2371416"/>
              <a:gd name="connsiteX15" fmla="*/ 1243263 w 3395595"/>
              <a:gd name="connsiteY15" fmla="*/ 606785 h 2371416"/>
              <a:gd name="connsiteX16" fmla="*/ 1283368 w 3395595"/>
              <a:gd name="connsiteY16" fmla="*/ 593416 h 2371416"/>
              <a:gd name="connsiteX17" fmla="*/ 1323473 w 3395595"/>
              <a:gd name="connsiteY17" fmla="*/ 566679 h 2371416"/>
              <a:gd name="connsiteX18" fmla="*/ 1350210 w 3395595"/>
              <a:gd name="connsiteY18" fmla="*/ 620153 h 2371416"/>
              <a:gd name="connsiteX19" fmla="*/ 1350210 w 3395595"/>
              <a:gd name="connsiteY19" fmla="*/ 981100 h 2371416"/>
              <a:gd name="connsiteX20" fmla="*/ 1363579 w 3395595"/>
              <a:gd name="connsiteY20" fmla="*/ 1128153 h 2371416"/>
              <a:gd name="connsiteX21" fmla="*/ 1403684 w 3395595"/>
              <a:gd name="connsiteY21" fmla="*/ 1141521 h 2371416"/>
              <a:gd name="connsiteX22" fmla="*/ 1617579 w 3395595"/>
              <a:gd name="connsiteY22" fmla="*/ 1154890 h 2371416"/>
              <a:gd name="connsiteX23" fmla="*/ 1630947 w 3395595"/>
              <a:gd name="connsiteY23" fmla="*/ 1194995 h 2371416"/>
              <a:gd name="connsiteX24" fmla="*/ 1657684 w 3395595"/>
              <a:gd name="connsiteY24" fmla="*/ 1248469 h 2371416"/>
              <a:gd name="connsiteX25" fmla="*/ 1724526 w 3395595"/>
              <a:gd name="connsiteY25" fmla="*/ 1395521 h 2371416"/>
              <a:gd name="connsiteX26" fmla="*/ 1778000 w 3395595"/>
              <a:gd name="connsiteY26" fmla="*/ 1422258 h 2371416"/>
              <a:gd name="connsiteX27" fmla="*/ 1858210 w 3395595"/>
              <a:gd name="connsiteY27" fmla="*/ 1408890 h 2371416"/>
              <a:gd name="connsiteX28" fmla="*/ 1898316 w 3395595"/>
              <a:gd name="connsiteY28" fmla="*/ 1368785 h 2371416"/>
              <a:gd name="connsiteX29" fmla="*/ 1871579 w 3395595"/>
              <a:gd name="connsiteY29" fmla="*/ 860785 h 2371416"/>
              <a:gd name="connsiteX30" fmla="*/ 1831473 w 3395595"/>
              <a:gd name="connsiteY30" fmla="*/ 753837 h 2371416"/>
              <a:gd name="connsiteX31" fmla="*/ 1818105 w 3395595"/>
              <a:gd name="connsiteY31" fmla="*/ 660258 h 2371416"/>
              <a:gd name="connsiteX32" fmla="*/ 1818105 w 3395595"/>
              <a:gd name="connsiteY32" fmla="*/ 473100 h 2371416"/>
              <a:gd name="connsiteX33" fmla="*/ 1858210 w 3395595"/>
              <a:gd name="connsiteY33" fmla="*/ 459732 h 2371416"/>
              <a:gd name="connsiteX34" fmla="*/ 2179052 w 3395595"/>
              <a:gd name="connsiteY34" fmla="*/ 473100 h 2371416"/>
              <a:gd name="connsiteX35" fmla="*/ 2192421 w 3395595"/>
              <a:gd name="connsiteY35" fmla="*/ 513206 h 2371416"/>
              <a:gd name="connsiteX36" fmla="*/ 2245894 w 3395595"/>
              <a:gd name="connsiteY36" fmla="*/ 539943 h 2371416"/>
              <a:gd name="connsiteX37" fmla="*/ 2446421 w 3395595"/>
              <a:gd name="connsiteY37" fmla="*/ 566679 h 2371416"/>
              <a:gd name="connsiteX38" fmla="*/ 2526631 w 3395595"/>
              <a:gd name="connsiteY38" fmla="*/ 700364 h 2371416"/>
              <a:gd name="connsiteX39" fmla="*/ 2566737 w 3395595"/>
              <a:gd name="connsiteY39" fmla="*/ 780574 h 2371416"/>
              <a:gd name="connsiteX40" fmla="*/ 2593473 w 3395595"/>
              <a:gd name="connsiteY40" fmla="*/ 887521 h 2371416"/>
              <a:gd name="connsiteX41" fmla="*/ 2606842 w 3395595"/>
              <a:gd name="connsiteY41" fmla="*/ 1235100 h 2371416"/>
              <a:gd name="connsiteX42" fmla="*/ 2673684 w 3395595"/>
              <a:gd name="connsiteY42" fmla="*/ 1382153 h 2371416"/>
              <a:gd name="connsiteX43" fmla="*/ 2727158 w 3395595"/>
              <a:gd name="connsiteY43" fmla="*/ 1475732 h 2371416"/>
              <a:gd name="connsiteX44" fmla="*/ 2767263 w 3395595"/>
              <a:gd name="connsiteY44" fmla="*/ 1502469 h 2371416"/>
              <a:gd name="connsiteX45" fmla="*/ 2834105 w 3395595"/>
              <a:gd name="connsiteY45" fmla="*/ 1542574 h 2371416"/>
              <a:gd name="connsiteX46" fmla="*/ 2874210 w 3395595"/>
              <a:gd name="connsiteY46" fmla="*/ 1582679 h 2371416"/>
              <a:gd name="connsiteX47" fmla="*/ 2887579 w 3395595"/>
              <a:gd name="connsiteY47" fmla="*/ 1702995 h 2371416"/>
              <a:gd name="connsiteX48" fmla="*/ 2914316 w 3395595"/>
              <a:gd name="connsiteY48" fmla="*/ 1743100 h 2371416"/>
              <a:gd name="connsiteX49" fmla="*/ 2994526 w 3395595"/>
              <a:gd name="connsiteY49" fmla="*/ 1796574 h 2371416"/>
              <a:gd name="connsiteX50" fmla="*/ 3048000 w 3395595"/>
              <a:gd name="connsiteY50" fmla="*/ 1836679 h 2371416"/>
              <a:gd name="connsiteX51" fmla="*/ 3101473 w 3395595"/>
              <a:gd name="connsiteY51" fmla="*/ 1916890 h 2371416"/>
              <a:gd name="connsiteX52" fmla="*/ 3114842 w 3395595"/>
              <a:gd name="connsiteY52" fmla="*/ 1970364 h 2371416"/>
              <a:gd name="connsiteX53" fmla="*/ 3128210 w 3395595"/>
              <a:gd name="connsiteY53" fmla="*/ 2010469 h 2371416"/>
              <a:gd name="connsiteX54" fmla="*/ 3168316 w 3395595"/>
              <a:gd name="connsiteY54" fmla="*/ 2130785 h 2371416"/>
              <a:gd name="connsiteX55" fmla="*/ 3261894 w 3395595"/>
              <a:gd name="connsiteY55" fmla="*/ 2197627 h 2371416"/>
              <a:gd name="connsiteX56" fmla="*/ 3342105 w 3395595"/>
              <a:gd name="connsiteY56" fmla="*/ 2277837 h 2371416"/>
              <a:gd name="connsiteX57" fmla="*/ 3395579 w 3395595"/>
              <a:gd name="connsiteY57" fmla="*/ 2371416 h 23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95595" h="2371416">
                <a:moveTo>
                  <a:pt x="0" y="18574"/>
                </a:moveTo>
                <a:cubicBezTo>
                  <a:pt x="187158" y="23030"/>
                  <a:pt x="386182" y="-33791"/>
                  <a:pt x="561473" y="31943"/>
                </a:cubicBezTo>
                <a:cubicBezTo>
                  <a:pt x="620480" y="54070"/>
                  <a:pt x="547719" y="157433"/>
                  <a:pt x="534737" y="219100"/>
                </a:cubicBezTo>
                <a:cubicBezTo>
                  <a:pt x="529793" y="242583"/>
                  <a:pt x="514896" y="262958"/>
                  <a:pt x="508000" y="285943"/>
                </a:cubicBezTo>
                <a:cubicBezTo>
                  <a:pt x="411185" y="608657"/>
                  <a:pt x="551853" y="181115"/>
                  <a:pt x="481263" y="392890"/>
                </a:cubicBezTo>
                <a:cubicBezTo>
                  <a:pt x="485719" y="424083"/>
                  <a:pt x="484667" y="456576"/>
                  <a:pt x="494631" y="486469"/>
                </a:cubicBezTo>
                <a:cubicBezTo>
                  <a:pt x="507235" y="524281"/>
                  <a:pt x="548105" y="593416"/>
                  <a:pt x="548105" y="593416"/>
                </a:cubicBezTo>
                <a:cubicBezTo>
                  <a:pt x="553103" y="623407"/>
                  <a:pt x="552964" y="690235"/>
                  <a:pt x="588210" y="713732"/>
                </a:cubicBezTo>
                <a:cubicBezTo>
                  <a:pt x="603498" y="723923"/>
                  <a:pt x="624018" y="722052"/>
                  <a:pt x="641684" y="727100"/>
                </a:cubicBezTo>
                <a:cubicBezTo>
                  <a:pt x="707377" y="745870"/>
                  <a:pt x="663898" y="738962"/>
                  <a:pt x="748631" y="767206"/>
                </a:cubicBezTo>
                <a:cubicBezTo>
                  <a:pt x="766061" y="773016"/>
                  <a:pt x="784280" y="776118"/>
                  <a:pt x="802105" y="780574"/>
                </a:cubicBezTo>
                <a:cubicBezTo>
                  <a:pt x="855579" y="776118"/>
                  <a:pt x="910679" y="781032"/>
                  <a:pt x="962526" y="767206"/>
                </a:cubicBezTo>
                <a:cubicBezTo>
                  <a:pt x="980794" y="762335"/>
                  <a:pt x="986900" y="737587"/>
                  <a:pt x="1002631" y="727100"/>
                </a:cubicBezTo>
                <a:cubicBezTo>
                  <a:pt x="1014356" y="719283"/>
                  <a:pt x="1029368" y="718188"/>
                  <a:pt x="1042737" y="713732"/>
                </a:cubicBezTo>
                <a:cubicBezTo>
                  <a:pt x="1080712" y="685251"/>
                  <a:pt x="1119420" y="653353"/>
                  <a:pt x="1163052" y="633521"/>
                </a:cubicBezTo>
                <a:cubicBezTo>
                  <a:pt x="1188709" y="621859"/>
                  <a:pt x="1216526" y="615697"/>
                  <a:pt x="1243263" y="606785"/>
                </a:cubicBezTo>
                <a:cubicBezTo>
                  <a:pt x="1256631" y="602329"/>
                  <a:pt x="1271643" y="601233"/>
                  <a:pt x="1283368" y="593416"/>
                </a:cubicBezTo>
                <a:lnTo>
                  <a:pt x="1323473" y="566679"/>
                </a:lnTo>
                <a:cubicBezTo>
                  <a:pt x="1332385" y="584504"/>
                  <a:pt x="1346537" y="600566"/>
                  <a:pt x="1350210" y="620153"/>
                </a:cubicBezTo>
                <a:cubicBezTo>
                  <a:pt x="1375350" y="754229"/>
                  <a:pt x="1359399" y="843269"/>
                  <a:pt x="1350210" y="981100"/>
                </a:cubicBezTo>
                <a:cubicBezTo>
                  <a:pt x="1354666" y="1030118"/>
                  <a:pt x="1348014" y="1081459"/>
                  <a:pt x="1363579" y="1128153"/>
                </a:cubicBezTo>
                <a:cubicBezTo>
                  <a:pt x="1368035" y="1141521"/>
                  <a:pt x="1389670" y="1140046"/>
                  <a:pt x="1403684" y="1141521"/>
                </a:cubicBezTo>
                <a:cubicBezTo>
                  <a:pt x="1474729" y="1148999"/>
                  <a:pt x="1546281" y="1150434"/>
                  <a:pt x="1617579" y="1154890"/>
                </a:cubicBezTo>
                <a:cubicBezTo>
                  <a:pt x="1622035" y="1168258"/>
                  <a:pt x="1625396" y="1182043"/>
                  <a:pt x="1630947" y="1194995"/>
                </a:cubicBezTo>
                <a:cubicBezTo>
                  <a:pt x="1638797" y="1213312"/>
                  <a:pt x="1651382" y="1229563"/>
                  <a:pt x="1657684" y="1248469"/>
                </a:cubicBezTo>
                <a:cubicBezTo>
                  <a:pt x="1686653" y="1335375"/>
                  <a:pt x="1659648" y="1349180"/>
                  <a:pt x="1724526" y="1395521"/>
                </a:cubicBezTo>
                <a:cubicBezTo>
                  <a:pt x="1740743" y="1407104"/>
                  <a:pt x="1760175" y="1413346"/>
                  <a:pt x="1778000" y="1422258"/>
                </a:cubicBezTo>
                <a:cubicBezTo>
                  <a:pt x="1804737" y="1417802"/>
                  <a:pt x="1833441" y="1419898"/>
                  <a:pt x="1858210" y="1408890"/>
                </a:cubicBezTo>
                <a:cubicBezTo>
                  <a:pt x="1875486" y="1401212"/>
                  <a:pt x="1897267" y="1387662"/>
                  <a:pt x="1898316" y="1368785"/>
                </a:cubicBezTo>
                <a:cubicBezTo>
                  <a:pt x="1904418" y="1258958"/>
                  <a:pt x="1910685" y="1017211"/>
                  <a:pt x="1871579" y="860785"/>
                </a:cubicBezTo>
                <a:cubicBezTo>
                  <a:pt x="1864594" y="832845"/>
                  <a:pt x="1839650" y="774278"/>
                  <a:pt x="1831473" y="753837"/>
                </a:cubicBezTo>
                <a:cubicBezTo>
                  <a:pt x="1827017" y="722644"/>
                  <a:pt x="1824284" y="691156"/>
                  <a:pt x="1818105" y="660258"/>
                </a:cubicBezTo>
                <a:cubicBezTo>
                  <a:pt x="1800598" y="572722"/>
                  <a:pt x="1763553" y="636759"/>
                  <a:pt x="1818105" y="473100"/>
                </a:cubicBezTo>
                <a:cubicBezTo>
                  <a:pt x="1822561" y="459732"/>
                  <a:pt x="1844842" y="464188"/>
                  <a:pt x="1858210" y="459732"/>
                </a:cubicBezTo>
                <a:cubicBezTo>
                  <a:pt x="1965157" y="464188"/>
                  <a:pt x="2073356" y="456189"/>
                  <a:pt x="2179052" y="473100"/>
                </a:cubicBezTo>
                <a:cubicBezTo>
                  <a:pt x="2192967" y="475326"/>
                  <a:pt x="2182457" y="503241"/>
                  <a:pt x="2192421" y="513206"/>
                </a:cubicBezTo>
                <a:cubicBezTo>
                  <a:pt x="2206512" y="527298"/>
                  <a:pt x="2226988" y="533641"/>
                  <a:pt x="2245894" y="539943"/>
                </a:cubicBezTo>
                <a:cubicBezTo>
                  <a:pt x="2293358" y="555764"/>
                  <a:pt x="2414872" y="563524"/>
                  <a:pt x="2446421" y="566679"/>
                </a:cubicBezTo>
                <a:cubicBezTo>
                  <a:pt x="2577244" y="762918"/>
                  <a:pt x="2444408" y="556475"/>
                  <a:pt x="2526631" y="700364"/>
                </a:cubicBezTo>
                <a:cubicBezTo>
                  <a:pt x="2558373" y="755912"/>
                  <a:pt x="2550753" y="721965"/>
                  <a:pt x="2566737" y="780574"/>
                </a:cubicBezTo>
                <a:cubicBezTo>
                  <a:pt x="2576406" y="816025"/>
                  <a:pt x="2593473" y="887521"/>
                  <a:pt x="2593473" y="887521"/>
                </a:cubicBezTo>
                <a:cubicBezTo>
                  <a:pt x="2597929" y="1003381"/>
                  <a:pt x="2596019" y="1119661"/>
                  <a:pt x="2606842" y="1235100"/>
                </a:cubicBezTo>
                <a:cubicBezTo>
                  <a:pt x="2612463" y="1295060"/>
                  <a:pt x="2646122" y="1332541"/>
                  <a:pt x="2673684" y="1382153"/>
                </a:cubicBezTo>
                <a:cubicBezTo>
                  <a:pt x="2686791" y="1405746"/>
                  <a:pt x="2706148" y="1454722"/>
                  <a:pt x="2727158" y="1475732"/>
                </a:cubicBezTo>
                <a:cubicBezTo>
                  <a:pt x="2738519" y="1487093"/>
                  <a:pt x="2753638" y="1493954"/>
                  <a:pt x="2767263" y="1502469"/>
                </a:cubicBezTo>
                <a:cubicBezTo>
                  <a:pt x="2789297" y="1516240"/>
                  <a:pt x="2813318" y="1526984"/>
                  <a:pt x="2834105" y="1542574"/>
                </a:cubicBezTo>
                <a:cubicBezTo>
                  <a:pt x="2849230" y="1553917"/>
                  <a:pt x="2860842" y="1569311"/>
                  <a:pt x="2874210" y="1582679"/>
                </a:cubicBezTo>
                <a:cubicBezTo>
                  <a:pt x="2878666" y="1622784"/>
                  <a:pt x="2877792" y="1663848"/>
                  <a:pt x="2887579" y="1702995"/>
                </a:cubicBezTo>
                <a:cubicBezTo>
                  <a:pt x="2891476" y="1718582"/>
                  <a:pt x="2902225" y="1732520"/>
                  <a:pt x="2914316" y="1743100"/>
                </a:cubicBezTo>
                <a:cubicBezTo>
                  <a:pt x="2938499" y="1764260"/>
                  <a:pt x="2968819" y="1777294"/>
                  <a:pt x="2994526" y="1796574"/>
                </a:cubicBezTo>
                <a:lnTo>
                  <a:pt x="3048000" y="1836679"/>
                </a:lnTo>
                <a:cubicBezTo>
                  <a:pt x="3065824" y="1863416"/>
                  <a:pt x="3093679" y="1885716"/>
                  <a:pt x="3101473" y="1916890"/>
                </a:cubicBezTo>
                <a:cubicBezTo>
                  <a:pt x="3105929" y="1934715"/>
                  <a:pt x="3109794" y="1952698"/>
                  <a:pt x="3114842" y="1970364"/>
                </a:cubicBezTo>
                <a:cubicBezTo>
                  <a:pt x="3118713" y="1983913"/>
                  <a:pt x="3124792" y="1996798"/>
                  <a:pt x="3128210" y="2010469"/>
                </a:cubicBezTo>
                <a:cubicBezTo>
                  <a:pt x="3139211" y="2054471"/>
                  <a:pt x="3136923" y="2094159"/>
                  <a:pt x="3168316" y="2130785"/>
                </a:cubicBezTo>
                <a:cubicBezTo>
                  <a:pt x="3200208" y="2167993"/>
                  <a:pt x="3228082" y="2167572"/>
                  <a:pt x="3261894" y="2197627"/>
                </a:cubicBezTo>
                <a:cubicBezTo>
                  <a:pt x="3290155" y="2222748"/>
                  <a:pt x="3321131" y="2246376"/>
                  <a:pt x="3342105" y="2277837"/>
                </a:cubicBezTo>
                <a:cubicBezTo>
                  <a:pt x="3398051" y="2361756"/>
                  <a:pt x="3395579" y="2325914"/>
                  <a:pt x="3395579" y="2371416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904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894" y="1871579"/>
            <a:ext cx="3796632" cy="3796632"/>
          </a:xfrm>
          <a:prstGeom prst="rect">
            <a:avLst/>
          </a:prstGeom>
          <a:solidFill>
            <a:schemeClr val="accent2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53894" y="2192421"/>
            <a:ext cx="0" cy="3128211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0526" y="1871579"/>
            <a:ext cx="0" cy="3796632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894" y="5668211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3894" y="1903664"/>
            <a:ext cx="3796632" cy="0"/>
          </a:xfrm>
          <a:prstGeom prst="line">
            <a:avLst/>
          </a:prstGeom>
          <a:ln w="571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5789" y="2740526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00421" y="2352842"/>
            <a:ext cx="3422316" cy="3114842"/>
          </a:xfrm>
          <a:custGeom>
            <a:avLst/>
            <a:gdLst>
              <a:gd name="connsiteX0" fmla="*/ 3422316 w 3422316"/>
              <a:gd name="connsiteY0" fmla="*/ 467895 h 3114842"/>
              <a:gd name="connsiteX1" fmla="*/ 3368842 w 3422316"/>
              <a:gd name="connsiteY1" fmla="*/ 401053 h 3114842"/>
              <a:gd name="connsiteX2" fmla="*/ 3288632 w 3422316"/>
              <a:gd name="connsiteY2" fmla="*/ 387684 h 3114842"/>
              <a:gd name="connsiteX3" fmla="*/ 3221790 w 3422316"/>
              <a:gd name="connsiteY3" fmla="*/ 307474 h 3114842"/>
              <a:gd name="connsiteX4" fmla="*/ 3181684 w 3422316"/>
              <a:gd name="connsiteY4" fmla="*/ 320842 h 3114842"/>
              <a:gd name="connsiteX5" fmla="*/ 3168316 w 3422316"/>
              <a:gd name="connsiteY5" fmla="*/ 387684 h 3114842"/>
              <a:gd name="connsiteX6" fmla="*/ 3128211 w 3422316"/>
              <a:gd name="connsiteY6" fmla="*/ 521369 h 3114842"/>
              <a:gd name="connsiteX7" fmla="*/ 3088105 w 3422316"/>
              <a:gd name="connsiteY7" fmla="*/ 534737 h 3114842"/>
              <a:gd name="connsiteX8" fmla="*/ 2914316 w 3422316"/>
              <a:gd name="connsiteY8" fmla="*/ 521369 h 3114842"/>
              <a:gd name="connsiteX9" fmla="*/ 2900947 w 3422316"/>
              <a:gd name="connsiteY9" fmla="*/ 481263 h 3114842"/>
              <a:gd name="connsiteX10" fmla="*/ 2874211 w 3422316"/>
              <a:gd name="connsiteY10" fmla="*/ 374316 h 3114842"/>
              <a:gd name="connsiteX11" fmla="*/ 2860842 w 3422316"/>
              <a:gd name="connsiteY11" fmla="*/ 320842 h 3114842"/>
              <a:gd name="connsiteX12" fmla="*/ 2820737 w 3422316"/>
              <a:gd name="connsiteY12" fmla="*/ 200526 h 3114842"/>
              <a:gd name="connsiteX13" fmla="*/ 2807368 w 3422316"/>
              <a:gd name="connsiteY13" fmla="*/ 160421 h 3114842"/>
              <a:gd name="connsiteX14" fmla="*/ 2794000 w 3422316"/>
              <a:gd name="connsiteY14" fmla="*/ 80211 h 3114842"/>
              <a:gd name="connsiteX15" fmla="*/ 2753895 w 3422316"/>
              <a:gd name="connsiteY15" fmla="*/ 40105 h 3114842"/>
              <a:gd name="connsiteX16" fmla="*/ 2673684 w 3422316"/>
              <a:gd name="connsiteY16" fmla="*/ 0 h 3114842"/>
              <a:gd name="connsiteX17" fmla="*/ 2633579 w 3422316"/>
              <a:gd name="connsiteY17" fmla="*/ 280737 h 3114842"/>
              <a:gd name="connsiteX18" fmla="*/ 2593474 w 3422316"/>
              <a:gd name="connsiteY18" fmla="*/ 307474 h 3114842"/>
              <a:gd name="connsiteX19" fmla="*/ 2513263 w 3422316"/>
              <a:gd name="connsiteY19" fmla="*/ 254000 h 3114842"/>
              <a:gd name="connsiteX20" fmla="*/ 2486526 w 3422316"/>
              <a:gd name="connsiteY20" fmla="*/ 160421 h 3114842"/>
              <a:gd name="connsiteX21" fmla="*/ 2446421 w 3422316"/>
              <a:gd name="connsiteY21" fmla="*/ 133684 h 3114842"/>
              <a:gd name="connsiteX22" fmla="*/ 2339474 w 3422316"/>
              <a:gd name="connsiteY22" fmla="*/ 147053 h 3114842"/>
              <a:gd name="connsiteX23" fmla="*/ 2219158 w 3422316"/>
              <a:gd name="connsiteY23" fmla="*/ 240632 h 3114842"/>
              <a:gd name="connsiteX24" fmla="*/ 2112211 w 3422316"/>
              <a:gd name="connsiteY24" fmla="*/ 360947 h 3114842"/>
              <a:gd name="connsiteX25" fmla="*/ 2032000 w 3422316"/>
              <a:gd name="connsiteY25" fmla="*/ 441158 h 3114842"/>
              <a:gd name="connsiteX26" fmla="*/ 2018632 w 3422316"/>
              <a:gd name="connsiteY26" fmla="*/ 494632 h 3114842"/>
              <a:gd name="connsiteX27" fmla="*/ 1978526 w 3422316"/>
              <a:gd name="connsiteY27" fmla="*/ 508000 h 3114842"/>
              <a:gd name="connsiteX28" fmla="*/ 1778000 w 3422316"/>
              <a:gd name="connsiteY28" fmla="*/ 494632 h 3114842"/>
              <a:gd name="connsiteX29" fmla="*/ 1697790 w 3422316"/>
              <a:gd name="connsiteY29" fmla="*/ 427790 h 3114842"/>
              <a:gd name="connsiteX30" fmla="*/ 1711158 w 3422316"/>
              <a:gd name="connsiteY30" fmla="*/ 387684 h 3114842"/>
              <a:gd name="connsiteX31" fmla="*/ 1684421 w 3422316"/>
              <a:gd name="connsiteY31" fmla="*/ 254000 h 3114842"/>
              <a:gd name="connsiteX32" fmla="*/ 1617579 w 3422316"/>
              <a:gd name="connsiteY32" fmla="*/ 160421 h 3114842"/>
              <a:gd name="connsiteX33" fmla="*/ 1577474 w 3422316"/>
              <a:gd name="connsiteY33" fmla="*/ 133684 h 3114842"/>
              <a:gd name="connsiteX34" fmla="*/ 1537368 w 3422316"/>
              <a:gd name="connsiteY34" fmla="*/ 93579 h 3114842"/>
              <a:gd name="connsiteX35" fmla="*/ 1497263 w 3422316"/>
              <a:gd name="connsiteY35" fmla="*/ 80211 h 3114842"/>
              <a:gd name="connsiteX36" fmla="*/ 1403684 w 3422316"/>
              <a:gd name="connsiteY36" fmla="*/ 40105 h 3114842"/>
              <a:gd name="connsiteX37" fmla="*/ 1336842 w 3422316"/>
              <a:gd name="connsiteY37" fmla="*/ 53474 h 3114842"/>
              <a:gd name="connsiteX38" fmla="*/ 1310105 w 3422316"/>
              <a:gd name="connsiteY38" fmla="*/ 133684 h 3114842"/>
              <a:gd name="connsiteX39" fmla="*/ 1270000 w 3422316"/>
              <a:gd name="connsiteY39" fmla="*/ 227263 h 3114842"/>
              <a:gd name="connsiteX40" fmla="*/ 1243263 w 3422316"/>
              <a:gd name="connsiteY40" fmla="*/ 320842 h 3114842"/>
              <a:gd name="connsiteX41" fmla="*/ 1189790 w 3422316"/>
              <a:gd name="connsiteY41" fmla="*/ 401053 h 3114842"/>
              <a:gd name="connsiteX42" fmla="*/ 1149684 w 3422316"/>
              <a:gd name="connsiteY42" fmla="*/ 414421 h 3114842"/>
              <a:gd name="connsiteX43" fmla="*/ 949158 w 3422316"/>
              <a:gd name="connsiteY43" fmla="*/ 387684 h 3114842"/>
              <a:gd name="connsiteX44" fmla="*/ 895684 w 3422316"/>
              <a:gd name="connsiteY44" fmla="*/ 360947 h 3114842"/>
              <a:gd name="connsiteX45" fmla="*/ 855579 w 3422316"/>
              <a:gd name="connsiteY45" fmla="*/ 347579 h 3114842"/>
              <a:gd name="connsiteX46" fmla="*/ 815474 w 3422316"/>
              <a:gd name="connsiteY46" fmla="*/ 320842 h 3114842"/>
              <a:gd name="connsiteX47" fmla="*/ 735263 w 3422316"/>
              <a:gd name="connsiteY47" fmla="*/ 280737 h 3114842"/>
              <a:gd name="connsiteX48" fmla="*/ 695158 w 3422316"/>
              <a:gd name="connsiteY48" fmla="*/ 26737 h 3114842"/>
              <a:gd name="connsiteX49" fmla="*/ 668421 w 3422316"/>
              <a:gd name="connsiteY49" fmla="*/ 106947 h 3114842"/>
              <a:gd name="connsiteX50" fmla="*/ 588211 w 3422316"/>
              <a:gd name="connsiteY50" fmla="*/ 160421 h 3114842"/>
              <a:gd name="connsiteX51" fmla="*/ 561474 w 3422316"/>
              <a:gd name="connsiteY51" fmla="*/ 200526 h 3114842"/>
              <a:gd name="connsiteX52" fmla="*/ 534737 w 3422316"/>
              <a:gd name="connsiteY52" fmla="*/ 307474 h 3114842"/>
              <a:gd name="connsiteX53" fmla="*/ 508000 w 3422316"/>
              <a:gd name="connsiteY53" fmla="*/ 387684 h 3114842"/>
              <a:gd name="connsiteX54" fmla="*/ 521368 w 3422316"/>
              <a:gd name="connsiteY54" fmla="*/ 655053 h 3114842"/>
              <a:gd name="connsiteX55" fmla="*/ 548105 w 3422316"/>
              <a:gd name="connsiteY55" fmla="*/ 695158 h 3114842"/>
              <a:gd name="connsiteX56" fmla="*/ 574842 w 3422316"/>
              <a:gd name="connsiteY56" fmla="*/ 775369 h 3114842"/>
              <a:gd name="connsiteX57" fmla="*/ 601579 w 3422316"/>
              <a:gd name="connsiteY57" fmla="*/ 909053 h 3114842"/>
              <a:gd name="connsiteX58" fmla="*/ 574842 w 3422316"/>
              <a:gd name="connsiteY58" fmla="*/ 1149684 h 3114842"/>
              <a:gd name="connsiteX59" fmla="*/ 548105 w 3422316"/>
              <a:gd name="connsiteY59" fmla="*/ 1229895 h 3114842"/>
              <a:gd name="connsiteX60" fmla="*/ 574842 w 3422316"/>
              <a:gd name="connsiteY60" fmla="*/ 1898316 h 3114842"/>
              <a:gd name="connsiteX61" fmla="*/ 601579 w 3422316"/>
              <a:gd name="connsiteY61" fmla="*/ 2072105 h 3114842"/>
              <a:gd name="connsiteX62" fmla="*/ 614947 w 3422316"/>
              <a:gd name="connsiteY62" fmla="*/ 2165684 h 3114842"/>
              <a:gd name="connsiteX63" fmla="*/ 601579 w 3422316"/>
              <a:gd name="connsiteY63" fmla="*/ 2486526 h 3114842"/>
              <a:gd name="connsiteX64" fmla="*/ 441158 w 3422316"/>
              <a:gd name="connsiteY64" fmla="*/ 2660316 h 3114842"/>
              <a:gd name="connsiteX65" fmla="*/ 374316 w 3422316"/>
              <a:gd name="connsiteY65" fmla="*/ 2753895 h 3114842"/>
              <a:gd name="connsiteX66" fmla="*/ 347579 w 3422316"/>
              <a:gd name="connsiteY66" fmla="*/ 2807369 h 3114842"/>
              <a:gd name="connsiteX67" fmla="*/ 307474 w 3422316"/>
              <a:gd name="connsiteY67" fmla="*/ 2860842 h 3114842"/>
              <a:gd name="connsiteX68" fmla="*/ 267368 w 3422316"/>
              <a:gd name="connsiteY68" fmla="*/ 2954421 h 3114842"/>
              <a:gd name="connsiteX69" fmla="*/ 227263 w 3422316"/>
              <a:gd name="connsiteY69" fmla="*/ 2981158 h 3114842"/>
              <a:gd name="connsiteX70" fmla="*/ 106947 w 3422316"/>
              <a:gd name="connsiteY70" fmla="*/ 3074737 h 3114842"/>
              <a:gd name="connsiteX71" fmla="*/ 0 w 3422316"/>
              <a:gd name="connsiteY71" fmla="*/ 3114842 h 31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422316" h="3114842">
                <a:moveTo>
                  <a:pt x="3422316" y="467895"/>
                </a:moveTo>
                <a:cubicBezTo>
                  <a:pt x="3404491" y="445614"/>
                  <a:pt x="3393309" y="415733"/>
                  <a:pt x="3368842" y="401053"/>
                </a:cubicBezTo>
                <a:cubicBezTo>
                  <a:pt x="3345599" y="387107"/>
                  <a:pt x="3313401" y="398693"/>
                  <a:pt x="3288632" y="387684"/>
                </a:cubicBezTo>
                <a:cubicBezTo>
                  <a:pt x="3264251" y="376848"/>
                  <a:pt x="3235995" y="328782"/>
                  <a:pt x="3221790" y="307474"/>
                </a:cubicBezTo>
                <a:cubicBezTo>
                  <a:pt x="3208421" y="311930"/>
                  <a:pt x="3189501" y="309117"/>
                  <a:pt x="3181684" y="320842"/>
                </a:cubicBezTo>
                <a:cubicBezTo>
                  <a:pt x="3169080" y="339748"/>
                  <a:pt x="3172051" y="365271"/>
                  <a:pt x="3168316" y="387684"/>
                </a:cubicBezTo>
                <a:cubicBezTo>
                  <a:pt x="3161341" y="429532"/>
                  <a:pt x="3168006" y="489533"/>
                  <a:pt x="3128211" y="521369"/>
                </a:cubicBezTo>
                <a:cubicBezTo>
                  <a:pt x="3117207" y="530172"/>
                  <a:pt x="3101474" y="530281"/>
                  <a:pt x="3088105" y="534737"/>
                </a:cubicBezTo>
                <a:cubicBezTo>
                  <a:pt x="3030175" y="530281"/>
                  <a:pt x="2970181" y="537331"/>
                  <a:pt x="2914316" y="521369"/>
                </a:cubicBezTo>
                <a:cubicBezTo>
                  <a:pt x="2900766" y="517498"/>
                  <a:pt x="2904655" y="494858"/>
                  <a:pt x="2900947" y="481263"/>
                </a:cubicBezTo>
                <a:cubicBezTo>
                  <a:pt x="2891279" y="445812"/>
                  <a:pt x="2883123" y="409965"/>
                  <a:pt x="2874211" y="374316"/>
                </a:cubicBezTo>
                <a:cubicBezTo>
                  <a:pt x="2869755" y="356491"/>
                  <a:pt x="2866652" y="338272"/>
                  <a:pt x="2860842" y="320842"/>
                </a:cubicBezTo>
                <a:lnTo>
                  <a:pt x="2820737" y="200526"/>
                </a:lnTo>
                <a:lnTo>
                  <a:pt x="2807368" y="160421"/>
                </a:lnTo>
                <a:cubicBezTo>
                  <a:pt x="2802912" y="133684"/>
                  <a:pt x="2805008" y="104980"/>
                  <a:pt x="2794000" y="80211"/>
                </a:cubicBezTo>
                <a:cubicBezTo>
                  <a:pt x="2786322" y="62935"/>
                  <a:pt x="2768419" y="52208"/>
                  <a:pt x="2753895" y="40105"/>
                </a:cubicBezTo>
                <a:cubicBezTo>
                  <a:pt x="2719344" y="11312"/>
                  <a:pt x="2713877" y="13398"/>
                  <a:pt x="2673684" y="0"/>
                </a:cubicBezTo>
                <a:cubicBezTo>
                  <a:pt x="2591792" y="122836"/>
                  <a:pt x="2700802" y="-55381"/>
                  <a:pt x="2633579" y="280737"/>
                </a:cubicBezTo>
                <a:cubicBezTo>
                  <a:pt x="2630428" y="296492"/>
                  <a:pt x="2606842" y="298562"/>
                  <a:pt x="2593474" y="307474"/>
                </a:cubicBezTo>
                <a:cubicBezTo>
                  <a:pt x="2555191" y="294713"/>
                  <a:pt x="2536825" y="295233"/>
                  <a:pt x="2513263" y="254000"/>
                </a:cubicBezTo>
                <a:cubicBezTo>
                  <a:pt x="2508455" y="245585"/>
                  <a:pt x="2496519" y="172912"/>
                  <a:pt x="2486526" y="160421"/>
                </a:cubicBezTo>
                <a:cubicBezTo>
                  <a:pt x="2476489" y="147875"/>
                  <a:pt x="2459789" y="142596"/>
                  <a:pt x="2446421" y="133684"/>
                </a:cubicBezTo>
                <a:cubicBezTo>
                  <a:pt x="2410772" y="138140"/>
                  <a:pt x="2371981" y="131756"/>
                  <a:pt x="2339474" y="147053"/>
                </a:cubicBezTo>
                <a:cubicBezTo>
                  <a:pt x="2293502" y="168687"/>
                  <a:pt x="2219158" y="240632"/>
                  <a:pt x="2219158" y="240632"/>
                </a:cubicBezTo>
                <a:cubicBezTo>
                  <a:pt x="2152947" y="350985"/>
                  <a:pt x="2211890" y="270330"/>
                  <a:pt x="2112211" y="360947"/>
                </a:cubicBezTo>
                <a:cubicBezTo>
                  <a:pt x="2084232" y="386382"/>
                  <a:pt x="2032000" y="441158"/>
                  <a:pt x="2032000" y="441158"/>
                </a:cubicBezTo>
                <a:cubicBezTo>
                  <a:pt x="2027544" y="458983"/>
                  <a:pt x="2030110" y="480285"/>
                  <a:pt x="2018632" y="494632"/>
                </a:cubicBezTo>
                <a:cubicBezTo>
                  <a:pt x="2009829" y="505636"/>
                  <a:pt x="1992618" y="508000"/>
                  <a:pt x="1978526" y="508000"/>
                </a:cubicBezTo>
                <a:cubicBezTo>
                  <a:pt x="1911536" y="508000"/>
                  <a:pt x="1844842" y="499088"/>
                  <a:pt x="1778000" y="494632"/>
                </a:cubicBezTo>
                <a:cubicBezTo>
                  <a:pt x="1748507" y="479885"/>
                  <a:pt x="1704661" y="469017"/>
                  <a:pt x="1697790" y="427790"/>
                </a:cubicBezTo>
                <a:cubicBezTo>
                  <a:pt x="1695473" y="413890"/>
                  <a:pt x="1706702" y="401053"/>
                  <a:pt x="1711158" y="387684"/>
                </a:cubicBezTo>
                <a:cubicBezTo>
                  <a:pt x="1702246" y="343123"/>
                  <a:pt x="1696905" y="297695"/>
                  <a:pt x="1684421" y="254000"/>
                </a:cubicBezTo>
                <a:cubicBezTo>
                  <a:pt x="1672595" y="212609"/>
                  <a:pt x="1649609" y="187113"/>
                  <a:pt x="1617579" y="160421"/>
                </a:cubicBezTo>
                <a:cubicBezTo>
                  <a:pt x="1605236" y="150135"/>
                  <a:pt x="1589817" y="143970"/>
                  <a:pt x="1577474" y="133684"/>
                </a:cubicBezTo>
                <a:cubicBezTo>
                  <a:pt x="1562950" y="121581"/>
                  <a:pt x="1553099" y="104066"/>
                  <a:pt x="1537368" y="93579"/>
                </a:cubicBezTo>
                <a:cubicBezTo>
                  <a:pt x="1525643" y="85763"/>
                  <a:pt x="1510215" y="85762"/>
                  <a:pt x="1497263" y="80211"/>
                </a:cubicBezTo>
                <a:cubicBezTo>
                  <a:pt x="1381619" y="30649"/>
                  <a:pt x="1497746" y="71460"/>
                  <a:pt x="1403684" y="40105"/>
                </a:cubicBezTo>
                <a:cubicBezTo>
                  <a:pt x="1381403" y="44561"/>
                  <a:pt x="1352909" y="37407"/>
                  <a:pt x="1336842" y="53474"/>
                </a:cubicBezTo>
                <a:cubicBezTo>
                  <a:pt x="1316914" y="73402"/>
                  <a:pt x="1319017" y="106947"/>
                  <a:pt x="1310105" y="133684"/>
                </a:cubicBezTo>
                <a:cubicBezTo>
                  <a:pt x="1290433" y="192701"/>
                  <a:pt x="1303043" y="161179"/>
                  <a:pt x="1270000" y="227263"/>
                </a:cubicBezTo>
                <a:cubicBezTo>
                  <a:pt x="1266852" y="239856"/>
                  <a:pt x="1251983" y="305146"/>
                  <a:pt x="1243263" y="320842"/>
                </a:cubicBezTo>
                <a:cubicBezTo>
                  <a:pt x="1227658" y="348932"/>
                  <a:pt x="1220275" y="390892"/>
                  <a:pt x="1189790" y="401053"/>
                </a:cubicBezTo>
                <a:lnTo>
                  <a:pt x="1149684" y="414421"/>
                </a:lnTo>
                <a:cubicBezTo>
                  <a:pt x="1082842" y="405509"/>
                  <a:pt x="1015145" y="401576"/>
                  <a:pt x="949158" y="387684"/>
                </a:cubicBezTo>
                <a:cubicBezTo>
                  <a:pt x="929657" y="383578"/>
                  <a:pt x="914001" y="368797"/>
                  <a:pt x="895684" y="360947"/>
                </a:cubicBezTo>
                <a:cubicBezTo>
                  <a:pt x="882732" y="355396"/>
                  <a:pt x="868947" y="352035"/>
                  <a:pt x="855579" y="347579"/>
                </a:cubicBezTo>
                <a:cubicBezTo>
                  <a:pt x="842211" y="338667"/>
                  <a:pt x="829845" y="328027"/>
                  <a:pt x="815474" y="320842"/>
                </a:cubicBezTo>
                <a:cubicBezTo>
                  <a:pt x="704779" y="265495"/>
                  <a:pt x="850197" y="357361"/>
                  <a:pt x="735263" y="280737"/>
                </a:cubicBezTo>
                <a:cubicBezTo>
                  <a:pt x="696588" y="126040"/>
                  <a:pt x="711853" y="210385"/>
                  <a:pt x="695158" y="26737"/>
                </a:cubicBezTo>
                <a:cubicBezTo>
                  <a:pt x="686246" y="53474"/>
                  <a:pt x="686027" y="84940"/>
                  <a:pt x="668421" y="106947"/>
                </a:cubicBezTo>
                <a:cubicBezTo>
                  <a:pt x="648347" y="132039"/>
                  <a:pt x="588211" y="160421"/>
                  <a:pt x="588211" y="160421"/>
                </a:cubicBezTo>
                <a:cubicBezTo>
                  <a:pt x="579299" y="173789"/>
                  <a:pt x="568659" y="186155"/>
                  <a:pt x="561474" y="200526"/>
                </a:cubicBezTo>
                <a:cubicBezTo>
                  <a:pt x="545247" y="232980"/>
                  <a:pt x="543891" y="273909"/>
                  <a:pt x="534737" y="307474"/>
                </a:cubicBezTo>
                <a:cubicBezTo>
                  <a:pt x="527322" y="334664"/>
                  <a:pt x="508000" y="387684"/>
                  <a:pt x="508000" y="387684"/>
                </a:cubicBezTo>
                <a:cubicBezTo>
                  <a:pt x="512456" y="476807"/>
                  <a:pt x="509827" y="566568"/>
                  <a:pt x="521368" y="655053"/>
                </a:cubicBezTo>
                <a:cubicBezTo>
                  <a:pt x="523446" y="670985"/>
                  <a:pt x="541580" y="680476"/>
                  <a:pt x="548105" y="695158"/>
                </a:cubicBezTo>
                <a:cubicBezTo>
                  <a:pt x="559551" y="720912"/>
                  <a:pt x="569315" y="747733"/>
                  <a:pt x="574842" y="775369"/>
                </a:cubicBezTo>
                <a:lnTo>
                  <a:pt x="601579" y="909053"/>
                </a:lnTo>
                <a:cubicBezTo>
                  <a:pt x="596941" y="964714"/>
                  <a:pt x="591486" y="1083109"/>
                  <a:pt x="574842" y="1149684"/>
                </a:cubicBezTo>
                <a:cubicBezTo>
                  <a:pt x="568006" y="1177026"/>
                  <a:pt x="548105" y="1229895"/>
                  <a:pt x="548105" y="1229895"/>
                </a:cubicBezTo>
                <a:cubicBezTo>
                  <a:pt x="557017" y="1452702"/>
                  <a:pt x="563518" y="1675619"/>
                  <a:pt x="574842" y="1898316"/>
                </a:cubicBezTo>
                <a:cubicBezTo>
                  <a:pt x="584031" y="2079026"/>
                  <a:pt x="581251" y="1960301"/>
                  <a:pt x="601579" y="2072105"/>
                </a:cubicBezTo>
                <a:cubicBezTo>
                  <a:pt x="607215" y="2103106"/>
                  <a:pt x="610491" y="2134491"/>
                  <a:pt x="614947" y="2165684"/>
                </a:cubicBezTo>
                <a:cubicBezTo>
                  <a:pt x="610491" y="2272631"/>
                  <a:pt x="626798" y="2382499"/>
                  <a:pt x="601579" y="2486526"/>
                </a:cubicBezTo>
                <a:cubicBezTo>
                  <a:pt x="579283" y="2578498"/>
                  <a:pt x="497805" y="2603669"/>
                  <a:pt x="441158" y="2660316"/>
                </a:cubicBezTo>
                <a:cubicBezTo>
                  <a:pt x="431596" y="2669878"/>
                  <a:pt x="384436" y="2736186"/>
                  <a:pt x="374316" y="2753895"/>
                </a:cubicBezTo>
                <a:cubicBezTo>
                  <a:pt x="364429" y="2771198"/>
                  <a:pt x="358141" y="2790470"/>
                  <a:pt x="347579" y="2807369"/>
                </a:cubicBezTo>
                <a:cubicBezTo>
                  <a:pt x="335770" y="2826263"/>
                  <a:pt x="320842" y="2843018"/>
                  <a:pt x="307474" y="2860842"/>
                </a:cubicBezTo>
                <a:cubicBezTo>
                  <a:pt x="297247" y="2901750"/>
                  <a:pt x="298142" y="2923647"/>
                  <a:pt x="267368" y="2954421"/>
                </a:cubicBezTo>
                <a:cubicBezTo>
                  <a:pt x="256007" y="2965782"/>
                  <a:pt x="239606" y="2970872"/>
                  <a:pt x="227263" y="2981158"/>
                </a:cubicBezTo>
                <a:cubicBezTo>
                  <a:pt x="181124" y="3019607"/>
                  <a:pt x="174523" y="3052211"/>
                  <a:pt x="106947" y="3074737"/>
                </a:cubicBezTo>
                <a:cubicBezTo>
                  <a:pt x="17284" y="3104625"/>
                  <a:pt x="51945" y="3088871"/>
                  <a:pt x="0" y="3114842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14720" y="2077458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20067" y="2804700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20067" y="3606806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20067" y="4315331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20067" y="5078669"/>
            <a:ext cx="147053" cy="4678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92286" y="207745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35631" y="207745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00370" y="207745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00370" y="5439616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02475" y="5426248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1305" y="5418227"/>
            <a:ext cx="521369" cy="10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34509" y="2732510"/>
            <a:ext cx="320842" cy="320842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hape 16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sampling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009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38300"/>
            <a:ext cx="8128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dirty="0" smtClean="0">
                <a:latin typeface="Calibri"/>
                <a:ea typeface="Calibri"/>
                <a:cs typeface="Calibri"/>
                <a:sym typeface="Calibri"/>
              </a:rPr>
              <a:t>The history of rare variants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57200" y="1459938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GB" sz="2400" b="0" i="0" u="none" strike="noStrike" cap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Given a mitochondrial or y chromosome mutation, we can infer </a:t>
            </a:r>
            <a:r>
              <a:rPr lang="en-GB" sz="2400" dirty="0">
                <a:latin typeface="+mn-lt"/>
                <a:ea typeface="Calibri"/>
                <a:cs typeface="Calibri"/>
                <a:sym typeface="Calibri"/>
              </a:rPr>
              <a:t>a</a:t>
            </a:r>
            <a:r>
              <a:rPr lang="en-GB" sz="2400" b="0" i="0" u="none" strike="noStrike" cap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transmission history.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48" y="2922075"/>
            <a:ext cx="6001806" cy="3440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128" y="6581494"/>
            <a:ext cx="3457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Milot</a:t>
            </a:r>
            <a:r>
              <a:rPr lang="en-US" dirty="0" smtClean="0"/>
              <a:t> et al, Nat. Ecol. </a:t>
            </a:r>
            <a:r>
              <a:rPr lang="en-US" dirty="0" err="1" smtClean="0"/>
              <a:t>Evo</a:t>
            </a:r>
            <a:r>
              <a:rPr lang="en-US" dirty="0" smtClean="0"/>
              <a:t>. 1, 2400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154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Imputing autosomal variants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57200" y="1459938"/>
            <a:ext cx="8229300" cy="452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GB" sz="2400" dirty="0" smtClean="0">
                <a:latin typeface="+mn-lt"/>
                <a:ea typeface="Calibri"/>
                <a:cs typeface="Calibri"/>
                <a:sym typeface="Calibri"/>
              </a:rPr>
              <a:t>For autosomes, this is much harder. </a:t>
            </a:r>
          </a:p>
          <a:p>
            <a:pPr>
              <a:buClr>
                <a:srgbClr val="000000"/>
              </a:buClr>
              <a:buSzPct val="25000"/>
            </a:pPr>
            <a:r>
              <a:rPr lang="en-GB" sz="2400" dirty="0" smtClean="0">
                <a:latin typeface="+mn-lt"/>
                <a:ea typeface="Calibri"/>
                <a:cs typeface="Calibri"/>
                <a:sym typeface="Calibri"/>
              </a:rPr>
              <a:t>Consider Chronic Atrial et Intestinal </a:t>
            </a:r>
            <a:r>
              <a:rPr lang="en-GB" sz="2400" dirty="0">
                <a:latin typeface="+mn-lt"/>
                <a:ea typeface="Calibri"/>
                <a:cs typeface="Calibri"/>
                <a:sym typeface="Calibri"/>
              </a:rPr>
              <a:t>D</a:t>
            </a:r>
            <a:r>
              <a:rPr lang="en-GB" sz="2400" dirty="0" smtClean="0">
                <a:latin typeface="+mn-lt"/>
                <a:ea typeface="Calibri"/>
                <a:cs typeface="Calibri"/>
                <a:sym typeface="Calibri"/>
              </a:rPr>
              <a:t>ysrhythmia </a:t>
            </a:r>
            <a:r>
              <a:rPr lang="en-GB" sz="2400" dirty="0" smtClean="0">
                <a:latin typeface="+mn-lt"/>
              </a:rPr>
              <a:t>(CAID):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200" b="0" i="0" u="none" strike="noStrike" cap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smtClean="0">
                <a:ea typeface="Calibri"/>
                <a:cs typeface="Calibri"/>
                <a:sym typeface="Calibri"/>
              </a:rPr>
              <a:t>Causal mutation on Chromosome 3 in SGOL1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endParaRPr lang="en-GB" sz="2400" dirty="0" smtClean="0"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smtClean="0">
                <a:ea typeface="Calibri"/>
                <a:cs typeface="Calibri"/>
                <a:sym typeface="Calibri"/>
              </a:rPr>
              <a:t>Recessive </a:t>
            </a:r>
            <a:r>
              <a:rPr lang="en-GB" sz="2400" dirty="0">
                <a:ea typeface="Calibri"/>
                <a:cs typeface="Calibri"/>
                <a:sym typeface="Calibri"/>
              </a:rPr>
              <a:t>condition with high penetrance – fertility of homozygotes is much reduced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GB" sz="2400" b="0" i="0" u="none" strike="noStrike" cap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Rare allele present in Europe with f~0.0002, likely </a:t>
            </a:r>
            <a:r>
              <a:rPr lang="en-GB" sz="2400" dirty="0" smtClean="0">
                <a:latin typeface="+mn-lt"/>
                <a:ea typeface="Calibri"/>
                <a:cs typeface="Calibri"/>
                <a:sym typeface="Calibri"/>
              </a:rPr>
              <a:t>not de novo in Quebec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GB" sz="24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smtClean="0">
                <a:latin typeface="+mn-lt"/>
                <a:ea typeface="Calibri"/>
                <a:cs typeface="Calibri"/>
                <a:sym typeface="Calibri"/>
              </a:rPr>
              <a:t>We know of ~11 patients tied to the genealogy</a:t>
            </a:r>
            <a:endParaRPr lang="en-GB" sz="2400" b="0" i="0" u="none" strike="noStrike" cap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sz="3200" b="0" i="0" u="none" strike="noStrike" cap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636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 setup: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282947" y="1485500"/>
            <a:ext cx="8684400" cy="21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we impute the status of </a:t>
            </a:r>
            <a:r>
              <a:rPr lang="en-GB" sz="32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untyped</a:t>
            </a:r>
            <a:r>
              <a:rPr lang="en-GB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ancestors assuming:</a:t>
            </a: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500" y="3377375"/>
            <a:ext cx="5359500" cy="3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6"/>
          <p:cNvSpPr txBox="1"/>
          <p:nvPr/>
        </p:nvSpPr>
        <p:spPr>
          <a:xfrm>
            <a:off x="985680" y="2545533"/>
            <a:ext cx="8684400" cy="21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Mutation entered the population through unique founder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Genealogy is correct</a:t>
            </a:r>
            <a:endParaRPr lang="en-GB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5400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457200" y="27468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Tracing mutation history in genealogies</a:t>
            </a:r>
            <a:endParaRPr lang="en-GB"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282947" y="1485500"/>
            <a:ext cx="8684400" cy="21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Monte Carlo climbing simulations</a:t>
            </a:r>
            <a:endParaRPr lang="en-GB"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Carriers inherit a variant at random from either parent</a:t>
            </a: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Parents inherit from grandparents, etc.</a:t>
            </a: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90216" y="3680621"/>
            <a:ext cx="4518300" cy="36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Likelihood of an ancestor carrying an allele depends on how often it is chosen.</a:t>
            </a:r>
            <a:endParaRPr lang="en-GB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500" y="3377375"/>
            <a:ext cx="5359500" cy="33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4776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20939</TotalTime>
  <Words>839</Words>
  <Application>Microsoft Macintosh PowerPoint</Application>
  <PresentationFormat>On-screen Show (4:3)</PresentationFormat>
  <Paragraphs>203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Calibri</vt:lpstr>
      <vt:lpstr>Arial</vt:lpstr>
      <vt:lpstr>Simple Light</vt:lpstr>
      <vt:lpstr>Genomic inference and simulations in population-scale genealogies</vt:lpstr>
      <vt:lpstr>Goals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likelihood  of a recent ancestor</vt:lpstr>
      <vt:lpstr>Application to CAID</vt:lpstr>
      <vt:lpstr>Regional frequency estimates</vt:lpstr>
      <vt:lpstr>PowerPoint Presentation</vt:lpstr>
      <vt:lpstr>Validation</vt:lpstr>
      <vt:lpstr>Regional frequency estimates for CAID</vt:lpstr>
      <vt:lpstr>PowerPoint Presentation</vt:lpstr>
      <vt:lpstr>PowerPoint Presentation</vt:lpstr>
      <vt:lpstr>PowerPoint Presentation</vt:lpstr>
      <vt:lpstr>PowerPoint Presentation</vt:lpstr>
      <vt:lpstr>Recent progress in numerical applications of coalescent theory</vt:lpstr>
      <vt:lpstr>Msprime’s ridiculous edge</vt:lpstr>
      <vt:lpstr>How does msprime do it?</vt:lpstr>
      <vt:lpstr>Msprime reduces redundancies</vt:lpstr>
      <vt:lpstr>Is msprime too fast for its own good?</vt:lpstr>
      <vt:lpstr>IBD: data vs simulations</vt:lpstr>
      <vt:lpstr>Large sample issues</vt:lpstr>
      <vt:lpstr>Classical coalescent models create crazy genealogies</vt:lpstr>
      <vt:lpstr>When too much simulations lead to problems</vt:lpstr>
      <vt:lpstr>Can we get back to Wright-Fisher</vt:lpstr>
      <vt:lpstr>PowerPoint Presentation</vt:lpstr>
      <vt:lpstr>PowerPoint Presentation</vt:lpstr>
      <vt:lpstr>Performance</vt:lpstr>
      <vt:lpstr>Classical coalescent models create crazy genealogies</vt:lpstr>
      <vt:lpstr>Simulations – summary </vt:lpstr>
      <vt:lpstr>Thank you!</vt:lpstr>
      <vt:lpstr>What to do with tens of thousands of genomes</vt:lpstr>
      <vt:lpstr>Validation (founder identification)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Wright Fisher simulations for large cohorts</dc:title>
  <cp:lastModifiedBy>Microsoft Office User</cp:lastModifiedBy>
  <cp:revision>345</cp:revision>
  <dcterms:modified xsi:type="dcterms:W3CDTF">2018-08-06T20:09:28Z</dcterms:modified>
</cp:coreProperties>
</file>