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34" r:id="rId1"/>
  </p:sldMasterIdLst>
  <p:notesMasterIdLst>
    <p:notesMasterId r:id="rId27"/>
  </p:notesMasterIdLst>
  <p:sldIdLst>
    <p:sldId id="256" r:id="rId2"/>
    <p:sldId id="295" r:id="rId3"/>
    <p:sldId id="297" r:id="rId4"/>
    <p:sldId id="296" r:id="rId5"/>
    <p:sldId id="298" r:id="rId6"/>
    <p:sldId id="299" r:id="rId7"/>
    <p:sldId id="268" r:id="rId8"/>
    <p:sldId id="265" r:id="rId9"/>
    <p:sldId id="270" r:id="rId10"/>
    <p:sldId id="269" r:id="rId11"/>
    <p:sldId id="271" r:id="rId12"/>
    <p:sldId id="266" r:id="rId13"/>
    <p:sldId id="274" r:id="rId14"/>
    <p:sldId id="278" r:id="rId15"/>
    <p:sldId id="283" r:id="rId16"/>
    <p:sldId id="281" r:id="rId17"/>
    <p:sldId id="287" r:id="rId18"/>
    <p:sldId id="291" r:id="rId19"/>
    <p:sldId id="285" r:id="rId20"/>
    <p:sldId id="288" r:id="rId21"/>
    <p:sldId id="290" r:id="rId22"/>
    <p:sldId id="289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cnHBQZSLMKwR5zKqb0DSg==" hashData="JjYFrjgD8ZLMgNlNIeYOXgciRgrc+RPZQGh/Ie+SZemsFAkQ/RE11MoodaYxiSjQTL5vIrIQnzrlO3JwanA+6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0"/>
    <p:restoredTop sz="94663"/>
  </p:normalViewPr>
  <p:slideViewPr>
    <p:cSldViewPr snapToGrid="0" snapToObjects="1">
      <p:cViewPr varScale="1">
        <p:scale>
          <a:sx n="99" d="100"/>
          <a:sy n="99" d="100"/>
        </p:scale>
        <p:origin x="120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CAE3-C02F-114E-BC2A-ECD274275602}" type="datetimeFigureOut">
              <a:rPr kumimoji="1" lang="ja-JP" altLang="en-US" smtClean="0"/>
              <a:t>2019/8/21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F33B-AE80-7D4B-A177-6EC679F29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0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  <a:p>
            <a:br>
              <a:rPr kumimoji="1" lang="en-US" altLang="ja-JP" dirty="0"/>
            </a:br>
            <a:br>
              <a:rPr kumimoji="1" lang="en-US" altLang="ja-JP" dirty="0"/>
            </a:b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F33B-AE80-7D4B-A177-6EC679F29BE2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48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F33B-AE80-7D4B-A177-6EC679F29BE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28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F33B-AE80-7D4B-A177-6EC679F29BE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83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F33B-AE80-7D4B-A177-6EC679F29BE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62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F33B-AE80-7D4B-A177-6EC679F29BE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8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FF33B-AE80-7D4B-A177-6EC679F29BE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6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04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13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12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6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7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9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01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490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3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77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78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46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5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7" y="341792"/>
            <a:ext cx="8758988" cy="81324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44998" y="-1"/>
            <a:ext cx="20574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1"/>
            <a:ext cx="7299960" cy="365124"/>
          </a:xfrm>
        </p:spPr>
        <p:txBody>
          <a:bodyPr anchor="ctr" anchorCtr="0"/>
          <a:lstStyle>
            <a:lvl1pPr>
              <a:defRPr sz="1200"/>
            </a:lvl1pPr>
          </a:lstStyle>
          <a:p>
            <a:r>
              <a:rPr kumimoji="1" lang="en-US" altLang="zh-CN" dirty="0"/>
              <a:t>BIRS workshop in Banff: </a:t>
            </a:r>
            <a:r>
              <a:rPr lang="en-US" altLang="ja-JP" b="1" dirty="0"/>
              <a:t>Charge and Energy Transfer Processes: Open Problems in Open Quantum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0839" y="-1"/>
            <a:ext cx="573161" cy="365125"/>
          </a:xfrm>
        </p:spPr>
        <p:txBody>
          <a:bodyPr/>
          <a:lstStyle>
            <a:lvl1pPr>
              <a:defRPr sz="1400"/>
            </a:lvl1pPr>
          </a:lstStyle>
          <a:p>
            <a:fld id="{F08A30F3-D78C-774F-A96C-7817E931D9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87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95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05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08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8A30F3-D78C-774F-A96C-7817E931D9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58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8.tif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2.emf"/><Relationship Id="rId7" Type="http://schemas.openxmlformats.org/officeDocument/2006/relationships/hyperlink" Target="https://pixabay.com/en/question-mark-question-response-101998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g"/><Relationship Id="rId5" Type="http://schemas.openxmlformats.org/officeDocument/2006/relationships/image" Target="../media/image64.emf"/><Relationship Id="rId10" Type="http://schemas.openxmlformats.org/officeDocument/2006/relationships/image" Target="../media/image67.emf"/><Relationship Id="rId4" Type="http://schemas.openxmlformats.org/officeDocument/2006/relationships/image" Target="../media/image63.emf"/><Relationship Id="rId9" Type="http://schemas.openxmlformats.org/officeDocument/2006/relationships/hyperlink" Target="https://pixabay.com/fr/question-point-d-interrogation-101530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7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emf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image" Target="../media/image84.png"/><Relationship Id="rId7" Type="http://schemas.openxmlformats.org/officeDocument/2006/relationships/image" Target="../media/image8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emf"/><Relationship Id="rId5" Type="http://schemas.openxmlformats.org/officeDocument/2006/relationships/image" Target="../media/image73.emf"/><Relationship Id="rId4" Type="http://schemas.openxmlformats.org/officeDocument/2006/relationships/image" Target="../media/image7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3.emf"/><Relationship Id="rId4" Type="http://schemas.openxmlformats.org/officeDocument/2006/relationships/image" Target="../media/image7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image" Target="../media/image22.jpg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4.emf"/><Relationship Id="rId7" Type="http://schemas.openxmlformats.org/officeDocument/2006/relationships/image" Target="../media/image2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13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11" Type="http://schemas.openxmlformats.org/officeDocument/2006/relationships/image" Target="../media/image44.tiff"/><Relationship Id="rId5" Type="http://schemas.openxmlformats.org/officeDocument/2006/relationships/image" Target="../media/image38.emf"/><Relationship Id="rId10" Type="http://schemas.openxmlformats.org/officeDocument/2006/relationships/image" Target="../media/image43.tiff"/><Relationship Id="rId4" Type="http://schemas.openxmlformats.org/officeDocument/2006/relationships/image" Target="../media/image37.emf"/><Relationship Id="rId9" Type="http://schemas.openxmlformats.org/officeDocument/2006/relationships/image" Target="../media/image42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6.emf"/><Relationship Id="rId7" Type="http://schemas.openxmlformats.org/officeDocument/2006/relationships/image" Target="../media/image4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46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B242A-6167-3C40-B993-6FCEB2808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78" y="141623"/>
            <a:ext cx="8564450" cy="2509213"/>
          </a:xfrm>
        </p:spPr>
        <p:txBody>
          <a:bodyPr>
            <a:normAutofit fontScale="90000"/>
          </a:bodyPr>
          <a:lstStyle/>
          <a:p>
            <a:r>
              <a:rPr lang="en" altLang="ja-JP" sz="6000" dirty="0"/>
              <a:t>Exceptional points of the quantum </a:t>
            </a:r>
            <a:r>
              <a:rPr lang="en" altLang="ja-JP" sz="6000" dirty="0" err="1"/>
              <a:t>Liuov</a:t>
            </a:r>
            <a:r>
              <a:rPr lang="en-US" altLang="ja-JP" sz="6000" dirty="0"/>
              <a:t>I</a:t>
            </a:r>
            <a:r>
              <a:rPr lang="en" altLang="ja-JP" sz="6000" dirty="0" err="1"/>
              <a:t>llian</a:t>
            </a:r>
            <a:r>
              <a:rPr lang="en" altLang="ja-JP" sz="6000" dirty="0"/>
              <a:t> dynamics</a:t>
            </a:r>
            <a:endParaRPr kumimoji="1" lang="ja-JP" altLang="en-US" sz="60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EB3766-CC7C-1D41-A9E0-253CB703C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2567706"/>
            <a:ext cx="6517482" cy="1214585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4800" dirty="0"/>
              <a:t>Naomichi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Hatano</a:t>
            </a:r>
          </a:p>
          <a:p>
            <a:pPr>
              <a:spcBef>
                <a:spcPts val="0"/>
              </a:spcBef>
            </a:pPr>
            <a:r>
              <a:rPr kumimoji="1" lang="en-US" altLang="ja-JP" sz="3600" dirty="0"/>
              <a:t>U.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Tokyo,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Japan</a:t>
            </a:r>
            <a:endParaRPr kumimoji="1" lang="ja-JP" altLang="en-US" sz="36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F74F49-3EDA-A749-A942-40AFD5B5CDBC}"/>
              </a:ext>
            </a:extLst>
          </p:cNvPr>
          <p:cNvSpPr/>
          <p:nvPr/>
        </p:nvSpPr>
        <p:spPr>
          <a:xfrm>
            <a:off x="3604272" y="4672786"/>
            <a:ext cx="5540298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Molecular Phys. 117, 2121 (2019)</a:t>
            </a:r>
          </a:p>
          <a:p>
            <a:pPr algn="r"/>
            <a:r>
              <a:rPr lang="en-US" altLang="ja-JP" sz="24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</a:t>
            </a:r>
            <a:r>
              <a:rPr lang="ja-JP" altLang="en-US" sz="24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Special</a:t>
            </a:r>
            <a:r>
              <a:rPr lang="ja-JP" altLang="en-US" sz="240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Issue</a:t>
            </a:r>
            <a:r>
              <a:rPr lang="ja-JP" altLang="en-US" sz="240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dedicated</a:t>
            </a:r>
            <a:r>
              <a:rPr lang="ja-JP" altLang="en-US" sz="240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to</a:t>
            </a:r>
            <a:r>
              <a:rPr lang="ja-JP" altLang="en-US" sz="240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endParaRPr lang="en-US" altLang="ja-JP" sz="24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algn="r"/>
            <a:r>
              <a:rPr lang="en-US" altLang="ja-JP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Nimrod</a:t>
            </a:r>
            <a:r>
              <a:rPr lang="ja-JP" altLang="en-US" sz="2800">
                <a:solidFill>
                  <a:srgbClr val="000000"/>
                </a:solidFill>
                <a:latin typeface="Helvetica Neue" panose="02000503000000020004" pitchFamily="2" charset="0"/>
              </a:rPr>
              <a:t> </a:t>
            </a:r>
            <a:r>
              <a:rPr lang="en-US" altLang="ja-JP" sz="2800" dirty="0" err="1">
                <a:solidFill>
                  <a:srgbClr val="000000"/>
                </a:solidFill>
                <a:latin typeface="Helvetica Neue" panose="02000503000000020004" pitchFamily="2" charset="0"/>
              </a:rPr>
              <a:t>Moiseyev</a:t>
            </a:r>
            <a:endParaRPr lang="en-US" altLang="ja-JP" sz="2800" dirty="0">
              <a:solidFill>
                <a:srgbClr val="000000"/>
              </a:solidFill>
              <a:latin typeface="Helvetica Neue" panose="02000503000000020004" pitchFamily="2" charset="0"/>
            </a:endParaRPr>
          </a:p>
          <a:p>
            <a:pPr algn="r"/>
            <a:r>
              <a:rPr lang="en-US" altLang="ja-JP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“</a:t>
            </a:r>
            <a:r>
              <a:rPr lang="en" altLang="ja-JP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QUANTUM DYNAMICS AND RESO</a:t>
            </a:r>
            <a:r>
              <a:rPr lang="en-US" altLang="ja-JP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</a:t>
            </a:r>
            <a:r>
              <a:rPr lang="en" altLang="ja-JP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ANCES</a:t>
            </a:r>
          </a:p>
          <a:p>
            <a:pPr algn="r"/>
            <a:r>
              <a:rPr lang="en" altLang="ja-JP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CHEMISTRY AND PHYSICS</a:t>
            </a:r>
            <a:r>
              <a:rPr lang="en-US" altLang="ja-JP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”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F96A01-E794-B44B-9380-71378211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9709"/>
            <a:ext cx="2646218" cy="35282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B1B74DB-D11E-2B4F-8475-113BAD3D10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1612" y="3782291"/>
            <a:ext cx="2840776" cy="7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4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167F87F4-4313-2649-83A3-6EEEE5AA8738}"/>
              </a:ext>
            </a:extLst>
          </p:cNvPr>
          <p:cNvSpPr/>
          <p:nvPr/>
        </p:nvSpPr>
        <p:spPr>
          <a:xfrm>
            <a:off x="6105026" y="4583963"/>
            <a:ext cx="1607128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68B57E84-CB13-C049-AC5C-BBA884F3FA84}"/>
              </a:ext>
            </a:extLst>
          </p:cNvPr>
          <p:cNvSpPr/>
          <p:nvPr/>
        </p:nvSpPr>
        <p:spPr>
          <a:xfrm>
            <a:off x="1416912" y="4583963"/>
            <a:ext cx="1607128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96CF2FE3-0F6F-D24E-B25B-2E897D116FC3}"/>
              </a:ext>
            </a:extLst>
          </p:cNvPr>
          <p:cNvSpPr/>
          <p:nvPr/>
        </p:nvSpPr>
        <p:spPr>
          <a:xfrm>
            <a:off x="-11085" y="3278685"/>
            <a:ext cx="1529881" cy="656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9FB60D-80B4-7E47-B199-34FBEC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OPEN</a:t>
            </a:r>
            <a:r>
              <a:rPr kumimoji="1" lang="ja-JP" altLang="en-US"/>
              <a:t> </a:t>
            </a:r>
            <a:r>
              <a:rPr kumimoji="1" lang="en-US" altLang="ja-JP" dirty="0" err="1"/>
              <a:t>QUAnTUM</a:t>
            </a:r>
            <a:r>
              <a:rPr kumimoji="1" lang="ja-JP" altLang="en-US"/>
              <a:t> </a:t>
            </a:r>
            <a:r>
              <a:rPr kumimoji="1" lang="en-US" altLang="ja-JP" dirty="0"/>
              <a:t>SYSTEMS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805274-F7E8-D54E-A0DD-38C4C58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5EC901-3521-4149-B83C-B25E3B90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2990247"/>
            <a:ext cx="9144000" cy="118230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37D52E0-1E4E-1D4F-A07B-D50EA260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5" y="4283392"/>
            <a:ext cx="7493000" cy="11938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8055CC4A-8F7B-1049-B44A-03CB950D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5494474"/>
            <a:ext cx="8966200" cy="12827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1C0FC6E-3AB7-104A-BE55-87255E9D1AB6}"/>
              </a:ext>
            </a:extLst>
          </p:cNvPr>
          <p:cNvSpPr txBox="1"/>
          <p:nvPr/>
        </p:nvSpPr>
        <p:spPr>
          <a:xfrm>
            <a:off x="3771541" y="5170098"/>
            <a:ext cx="319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memory</a:t>
            </a:r>
            <a:r>
              <a:rPr kumimoji="1" lang="ja-JP" altLang="en-US" sz="4000">
                <a:solidFill>
                  <a:srgbClr val="FF0000"/>
                </a:solidFill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</a:rPr>
              <a:t>kernel</a:t>
            </a:r>
            <a:endParaRPr kumimoji="1" lang="ja-JP" altLang="en-US" sz="4000">
              <a:solidFill>
                <a:srgbClr val="FF0000"/>
              </a:solidFill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D3A3919-2CD9-A84F-B89F-59E4E747D3D1}"/>
              </a:ext>
            </a:extLst>
          </p:cNvPr>
          <p:cNvSpPr/>
          <p:nvPr/>
        </p:nvSpPr>
        <p:spPr>
          <a:xfrm flipV="1">
            <a:off x="575988" y="2736733"/>
            <a:ext cx="6446525" cy="539527"/>
          </a:xfrm>
          <a:custGeom>
            <a:avLst/>
            <a:gdLst>
              <a:gd name="connsiteX0" fmla="*/ 0 w 6446520"/>
              <a:gd name="connsiteY0" fmla="*/ 0 h 1706880"/>
              <a:gd name="connsiteX1" fmla="*/ 2804160 w 6446520"/>
              <a:gd name="connsiteY1" fmla="*/ 822960 h 1706880"/>
              <a:gd name="connsiteX2" fmla="*/ 6446520 w 6446520"/>
              <a:gd name="connsiteY2" fmla="*/ 1706880 h 1706880"/>
              <a:gd name="connsiteX0" fmla="*/ 0 w 6446520"/>
              <a:gd name="connsiteY0" fmla="*/ 0 h 1706880"/>
              <a:gd name="connsiteX1" fmla="*/ 2804160 w 6446520"/>
              <a:gd name="connsiteY1" fmla="*/ 822960 h 1706880"/>
              <a:gd name="connsiteX2" fmla="*/ 6446520 w 6446520"/>
              <a:gd name="connsiteY2" fmla="*/ 1706880 h 1706880"/>
              <a:gd name="connsiteX0" fmla="*/ 0 w 6446520"/>
              <a:gd name="connsiteY0" fmla="*/ 0 h 1706880"/>
              <a:gd name="connsiteX1" fmla="*/ 3108960 w 6446520"/>
              <a:gd name="connsiteY1" fmla="*/ 1143000 h 1706880"/>
              <a:gd name="connsiteX2" fmla="*/ 6446520 w 6446520"/>
              <a:gd name="connsiteY2" fmla="*/ 1706880 h 1706880"/>
              <a:gd name="connsiteX0" fmla="*/ 5 w 6446525"/>
              <a:gd name="connsiteY0" fmla="*/ 0 h 1706880"/>
              <a:gd name="connsiteX1" fmla="*/ 3108965 w 6446525"/>
              <a:gd name="connsiteY1" fmla="*/ 114300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6525" h="1706880">
                <a:moveTo>
                  <a:pt x="5" y="0"/>
                </a:moveTo>
                <a:cubicBezTo>
                  <a:pt x="-3805" y="1000760"/>
                  <a:pt x="2010992" y="1084466"/>
                  <a:pt x="3139445" y="944880"/>
                </a:cubicBezTo>
                <a:cubicBezTo>
                  <a:pt x="4267898" y="805294"/>
                  <a:pt x="6427475" y="675640"/>
                  <a:pt x="6446525" y="170688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7C7DB3A0-A7B6-224C-9258-7EE8646BFBCC}"/>
              </a:ext>
            </a:extLst>
          </p:cNvPr>
          <p:cNvCxnSpPr/>
          <p:nvPr/>
        </p:nvCxnSpPr>
        <p:spPr>
          <a:xfrm>
            <a:off x="4267199" y="5223165"/>
            <a:ext cx="1731818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C27281D-536C-CB4A-B565-64E842F94024}"/>
              </a:ext>
            </a:extLst>
          </p:cNvPr>
          <p:cNvGrpSpPr/>
          <p:nvPr/>
        </p:nvGrpSpPr>
        <p:grpSpPr>
          <a:xfrm>
            <a:off x="399581" y="4641450"/>
            <a:ext cx="7729135" cy="1671484"/>
            <a:chOff x="551981" y="4798588"/>
            <a:chExt cx="7729135" cy="1671484"/>
          </a:xfrm>
        </p:grpSpPr>
        <p:sp>
          <p:nvSpPr>
            <p:cNvPr id="25" name="角丸四角形 24">
              <a:extLst>
                <a:ext uri="{FF2B5EF4-FFF2-40B4-BE49-F238E27FC236}">
                  <a16:creationId xmlns:a16="http://schemas.microsoft.com/office/drawing/2014/main" id="{7E8E7F7B-41FD-DD4B-A36C-062764B23D48}"/>
                </a:ext>
              </a:extLst>
            </p:cNvPr>
            <p:cNvSpPr/>
            <p:nvPr/>
          </p:nvSpPr>
          <p:spPr>
            <a:xfrm>
              <a:off x="1219200" y="5017678"/>
              <a:ext cx="1529881" cy="65600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角丸四角形 25">
              <a:extLst>
                <a:ext uri="{FF2B5EF4-FFF2-40B4-BE49-F238E27FC236}">
                  <a16:creationId xmlns:a16="http://schemas.microsoft.com/office/drawing/2014/main" id="{C7A17059-C3CC-8240-854F-8718E3C966FF}"/>
                </a:ext>
              </a:extLst>
            </p:cNvPr>
            <p:cNvSpPr/>
            <p:nvPr/>
          </p:nvSpPr>
          <p:spPr>
            <a:xfrm>
              <a:off x="3449782" y="5807387"/>
              <a:ext cx="1529881" cy="65600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A02F3D60-CD76-FA45-BA7A-AEF8DB481489}"/>
                </a:ext>
              </a:extLst>
            </p:cNvPr>
            <p:cNvSpPr/>
            <p:nvPr/>
          </p:nvSpPr>
          <p:spPr>
            <a:xfrm>
              <a:off x="6749935" y="5814067"/>
              <a:ext cx="1529881" cy="65600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13C1A27-0FBD-174D-9590-FF48D4EC5182}"/>
                </a:ext>
              </a:extLst>
            </p:cNvPr>
            <p:cNvGrpSpPr/>
            <p:nvPr/>
          </p:nvGrpSpPr>
          <p:grpSpPr>
            <a:xfrm>
              <a:off x="551981" y="4798588"/>
              <a:ext cx="7729135" cy="1635635"/>
              <a:chOff x="399581" y="2835821"/>
              <a:chExt cx="7729135" cy="1635635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2D7F01E0-9249-7E48-A1EF-F89454463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581" y="2835821"/>
                <a:ext cx="2197100" cy="1016000"/>
              </a:xfrm>
              <a:prstGeom prst="rect">
                <a:avLst/>
              </a:prstGeom>
            </p:spPr>
          </p:pic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695F5A9D-41CC-DC44-B1D9-566F9E7F0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7416" y="3963456"/>
                <a:ext cx="6591300" cy="508000"/>
              </a:xfrm>
              <a:prstGeom prst="rect">
                <a:avLst/>
              </a:prstGeom>
            </p:spPr>
          </p:pic>
        </p:grpSp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1A2581-532A-6944-9EE1-29EDC04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D8C5C8-6B36-A44A-BF97-53B30405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82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625 L 5.55556E-7 -0.52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6" grpId="0" animBg="1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73320-03ED-C747-BCAD-CB2BAE8E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Open</a:t>
            </a:r>
            <a:r>
              <a:rPr kumimoji="1" lang="ja-JP" altLang="en-US"/>
              <a:t> </a:t>
            </a:r>
            <a:r>
              <a:rPr kumimoji="1" lang="en-US" altLang="ja-JP" dirty="0"/>
              <a:t>quantum</a:t>
            </a:r>
            <a:r>
              <a:rPr kumimoji="1" lang="ja-JP" altLang="en-US"/>
              <a:t> </a:t>
            </a:r>
            <a:r>
              <a:rPr kumimoji="1" lang="en-US" altLang="ja-JP" dirty="0"/>
              <a:t>SYSTEMs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F36D3E-9AB2-1D4A-AE01-4B114BDD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19389C-2679-A242-9B74-7868EA610F79}"/>
              </a:ext>
            </a:extLst>
          </p:cNvPr>
          <p:cNvSpPr txBox="1"/>
          <p:nvPr/>
        </p:nvSpPr>
        <p:spPr>
          <a:xfrm>
            <a:off x="783935" y="3844457"/>
            <a:ext cx="4075741" cy="25538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800" dirty="0"/>
              <a:t>Generally</a:t>
            </a:r>
          </a:p>
          <a:p>
            <a:r>
              <a:rPr kumimoji="1" lang="en-US" altLang="ja-JP" sz="4800" dirty="0">
                <a:solidFill>
                  <a:srgbClr val="FF0000"/>
                </a:solidFill>
              </a:rPr>
              <a:t>non-Markovian</a:t>
            </a:r>
          </a:p>
          <a:p>
            <a:r>
              <a:rPr kumimoji="1" lang="en-US" altLang="ja-JP" sz="4800" dirty="0"/>
              <a:t>dynamics</a:t>
            </a:r>
            <a:endParaRPr kumimoji="1" lang="ja-JP" altLang="en-US" sz="4800"/>
          </a:p>
        </p:txBody>
      </p:sp>
      <p:pic>
        <p:nvPicPr>
          <p:cNvPr id="8" name="図 7" descr="ベクトル グラフィックス が含まれている画像&#10;&#10;自動的に生成された説明">
            <a:extLst>
              <a:ext uri="{FF2B5EF4-FFF2-40B4-BE49-F238E27FC236}">
                <a16:creationId xmlns:a16="http://schemas.microsoft.com/office/drawing/2014/main" id="{5CD5CFC5-5500-EE47-952C-6501E3C10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1442" y="3323611"/>
            <a:ext cx="2911698" cy="359558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A08FBA2-43C9-A840-B32E-44F212696FE9}"/>
              </a:ext>
            </a:extLst>
          </p:cNvPr>
          <p:cNvGrpSpPr/>
          <p:nvPr/>
        </p:nvGrpSpPr>
        <p:grpSpPr>
          <a:xfrm>
            <a:off x="88900" y="4283392"/>
            <a:ext cx="8966200" cy="2493782"/>
            <a:chOff x="88900" y="4283392"/>
            <a:chExt cx="8966200" cy="2493782"/>
          </a:xfrm>
        </p:grpSpPr>
        <p:sp>
          <p:nvSpPr>
            <p:cNvPr id="14" name="角丸四角形 13">
              <a:extLst>
                <a:ext uri="{FF2B5EF4-FFF2-40B4-BE49-F238E27FC236}">
                  <a16:creationId xmlns:a16="http://schemas.microsoft.com/office/drawing/2014/main" id="{3ED7F0EE-72A9-3E44-BF09-8F8734CB25A0}"/>
                </a:ext>
              </a:extLst>
            </p:cNvPr>
            <p:cNvSpPr/>
            <p:nvPr/>
          </p:nvSpPr>
          <p:spPr>
            <a:xfrm>
              <a:off x="6105026" y="4583963"/>
              <a:ext cx="1607128" cy="65600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>
              <a:extLst>
                <a:ext uri="{FF2B5EF4-FFF2-40B4-BE49-F238E27FC236}">
                  <a16:creationId xmlns:a16="http://schemas.microsoft.com/office/drawing/2014/main" id="{C1D3A5EF-7C47-A742-B65F-021B2D0F622B}"/>
                </a:ext>
              </a:extLst>
            </p:cNvPr>
            <p:cNvSpPr/>
            <p:nvPr/>
          </p:nvSpPr>
          <p:spPr>
            <a:xfrm>
              <a:off x="1416912" y="4583963"/>
              <a:ext cx="1607128" cy="65600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BFBE79D-46D9-7F45-A9CE-3362A8976E18}"/>
                </a:ext>
              </a:extLst>
            </p:cNvPr>
            <p:cNvGrpSpPr/>
            <p:nvPr/>
          </p:nvGrpSpPr>
          <p:grpSpPr>
            <a:xfrm>
              <a:off x="88900" y="4283392"/>
              <a:ext cx="8966200" cy="2493782"/>
              <a:chOff x="88900" y="4283392"/>
              <a:chExt cx="8966200" cy="2493782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D2BD2CBE-7C7F-CE4F-9587-0FAF59BA0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935" y="4283392"/>
                <a:ext cx="7493000" cy="1193800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4445A58A-25AA-2D4F-9240-357500D14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00" y="5494474"/>
                <a:ext cx="8966200" cy="1282700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58207CE-CC7A-634E-B594-8885F48775DA}"/>
                  </a:ext>
                </a:extLst>
              </p:cNvPr>
              <p:cNvSpPr txBox="1"/>
              <p:nvPr/>
            </p:nvSpPr>
            <p:spPr>
              <a:xfrm>
                <a:off x="3771541" y="5170098"/>
                <a:ext cx="31951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solidFill>
                      <a:srgbClr val="FF0000"/>
                    </a:solidFill>
                  </a:rPr>
                  <a:t>memory</a:t>
                </a:r>
                <a:r>
                  <a:rPr kumimoji="1" lang="ja-JP" altLang="en-US" sz="400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4000" dirty="0">
                    <a:solidFill>
                      <a:srgbClr val="FF0000"/>
                    </a:solidFill>
                  </a:rPr>
                  <a:t>kernel</a:t>
                </a:r>
                <a:endParaRPr kumimoji="1" lang="ja-JP" altLang="en-US" sz="40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21B004CC-307B-474B-AF9F-EA7372190FEB}"/>
                  </a:ext>
                </a:extLst>
              </p:cNvPr>
              <p:cNvCxnSpPr/>
              <p:nvPr/>
            </p:nvCxnSpPr>
            <p:spPr>
              <a:xfrm>
                <a:off x="4267199" y="5223165"/>
                <a:ext cx="1731818" cy="0"/>
              </a:xfrm>
              <a:prstGeom prst="line">
                <a:avLst/>
              </a:prstGeom>
              <a:ln w="57150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10FC701-AF09-3642-97CD-80216F82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68D874-FCA7-D947-8F4C-34BE4C8E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5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E816EFD-156F-D74D-A570-AF6D177215C6}"/>
              </a:ext>
            </a:extLst>
          </p:cNvPr>
          <p:cNvGrpSpPr/>
          <p:nvPr/>
        </p:nvGrpSpPr>
        <p:grpSpPr>
          <a:xfrm>
            <a:off x="88900" y="965255"/>
            <a:ext cx="8966200" cy="2493782"/>
            <a:chOff x="88900" y="4283392"/>
            <a:chExt cx="8966200" cy="2493782"/>
          </a:xfrm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5AF2CEA7-7445-574C-BC61-1108F601CA7A}"/>
                </a:ext>
              </a:extLst>
            </p:cNvPr>
            <p:cNvSpPr/>
            <p:nvPr/>
          </p:nvSpPr>
          <p:spPr>
            <a:xfrm>
              <a:off x="6105026" y="4583963"/>
              <a:ext cx="1607128" cy="65600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F0C8D0EB-DE03-B54E-BBED-DDED9CA28BE5}"/>
                </a:ext>
              </a:extLst>
            </p:cNvPr>
            <p:cNvSpPr/>
            <p:nvPr/>
          </p:nvSpPr>
          <p:spPr>
            <a:xfrm>
              <a:off x="1416912" y="4583963"/>
              <a:ext cx="1607128" cy="656005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62B3A386-0546-BD4F-A3CE-4D299EE28501}"/>
                </a:ext>
              </a:extLst>
            </p:cNvPr>
            <p:cNvGrpSpPr/>
            <p:nvPr/>
          </p:nvGrpSpPr>
          <p:grpSpPr>
            <a:xfrm>
              <a:off x="88900" y="4283392"/>
              <a:ext cx="8966200" cy="2493782"/>
              <a:chOff x="88900" y="4283392"/>
              <a:chExt cx="8966200" cy="2493782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E6457994-4B59-7448-BFDA-C941691A3E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3935" y="4283392"/>
                <a:ext cx="7493000" cy="1193800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9F1FF9E3-D980-E946-93B5-D7633D15D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900" y="5494474"/>
                <a:ext cx="8966200" cy="1282700"/>
              </a:xfrm>
              <a:prstGeom prst="rect">
                <a:avLst/>
              </a:prstGeom>
            </p:spPr>
          </p:pic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5B103A1C-B42F-5E4A-BF91-9B898244D7C4}"/>
                  </a:ext>
                </a:extLst>
              </p:cNvPr>
              <p:cNvSpPr txBox="1"/>
              <p:nvPr/>
            </p:nvSpPr>
            <p:spPr>
              <a:xfrm>
                <a:off x="3771541" y="5170098"/>
                <a:ext cx="31951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4000" dirty="0">
                    <a:solidFill>
                      <a:srgbClr val="FF0000"/>
                    </a:solidFill>
                  </a:rPr>
                  <a:t>memory</a:t>
                </a:r>
                <a:r>
                  <a:rPr kumimoji="1" lang="ja-JP" altLang="en-US" sz="400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4000" dirty="0">
                    <a:solidFill>
                      <a:srgbClr val="FF0000"/>
                    </a:solidFill>
                  </a:rPr>
                  <a:t>kernel</a:t>
                </a:r>
                <a:endParaRPr kumimoji="1" lang="ja-JP" altLang="en-US" sz="40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C5EED124-FA5B-5646-8709-3A80614A1D64}"/>
                  </a:ext>
                </a:extLst>
              </p:cNvPr>
              <p:cNvCxnSpPr/>
              <p:nvPr/>
            </p:nvCxnSpPr>
            <p:spPr>
              <a:xfrm>
                <a:off x="4267199" y="5223165"/>
                <a:ext cx="1731818" cy="0"/>
              </a:xfrm>
              <a:prstGeom prst="line">
                <a:avLst/>
              </a:prstGeom>
              <a:ln w="57150" cmpd="dbl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783E2750-BB78-B940-B35D-C3C59974A3C5}"/>
              </a:ext>
            </a:extLst>
          </p:cNvPr>
          <p:cNvSpPr/>
          <p:nvPr/>
        </p:nvSpPr>
        <p:spPr>
          <a:xfrm>
            <a:off x="1717964" y="5542959"/>
            <a:ext cx="5524501" cy="1209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9FB60D-80B4-7E47-B199-34FBEC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Markov</a:t>
            </a:r>
            <a:r>
              <a:rPr kumimoji="1" lang="ja-JP" altLang="en-US"/>
              <a:t> </a:t>
            </a:r>
            <a:r>
              <a:rPr kumimoji="1" lang="en-US" altLang="ja-JP" dirty="0"/>
              <a:t>Approximation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805274-F7E8-D54E-A0DD-38C4C58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020D76-E31B-3448-B895-28A34C8A34AF}"/>
              </a:ext>
            </a:extLst>
          </p:cNvPr>
          <p:cNvSpPr txBox="1"/>
          <p:nvPr/>
        </p:nvSpPr>
        <p:spPr>
          <a:xfrm>
            <a:off x="290649" y="3657593"/>
            <a:ext cx="8477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70C0"/>
                </a:solidFill>
              </a:rPr>
              <a:t>Markov</a:t>
            </a:r>
            <a:r>
              <a:rPr kumimoji="1" lang="ja-JP" altLang="en-US" sz="4400">
                <a:solidFill>
                  <a:srgbClr val="0070C0"/>
                </a:solidFill>
              </a:rPr>
              <a:t> </a:t>
            </a:r>
            <a:r>
              <a:rPr kumimoji="1" lang="en-US" altLang="ja-JP" sz="4400" dirty="0">
                <a:solidFill>
                  <a:srgbClr val="0070C0"/>
                </a:solidFill>
              </a:rPr>
              <a:t>(No</a:t>
            </a:r>
            <a:r>
              <a:rPr kumimoji="1" lang="ja-JP" altLang="en-US" sz="4400">
                <a:solidFill>
                  <a:srgbClr val="0070C0"/>
                </a:solidFill>
              </a:rPr>
              <a:t> </a:t>
            </a:r>
            <a:r>
              <a:rPr kumimoji="1" lang="en-US" altLang="ja-JP" sz="4400" dirty="0">
                <a:solidFill>
                  <a:srgbClr val="0070C0"/>
                </a:solidFill>
              </a:rPr>
              <a:t>Memory)</a:t>
            </a:r>
            <a:r>
              <a:rPr kumimoji="1" lang="ja-JP" altLang="en-US" sz="4400">
                <a:solidFill>
                  <a:srgbClr val="0070C0"/>
                </a:solidFill>
              </a:rPr>
              <a:t> </a:t>
            </a:r>
            <a:r>
              <a:rPr kumimoji="1" lang="en-US" altLang="ja-JP" sz="4400" dirty="0">
                <a:solidFill>
                  <a:srgbClr val="0070C0"/>
                </a:solidFill>
              </a:rPr>
              <a:t>Approximation</a:t>
            </a:r>
            <a:endParaRPr kumimoji="1" lang="ja-JP" altLang="en-US" sz="4400">
              <a:solidFill>
                <a:srgbClr val="0070C0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23D9E6C-6929-3448-8861-4FC23E10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535" y="5629516"/>
            <a:ext cx="5257800" cy="10033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E07641A-7D36-6B45-8E83-B373D154D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4500871"/>
            <a:ext cx="8407400" cy="508000"/>
          </a:xfrm>
          <a:prstGeom prst="rect">
            <a:avLst/>
          </a:prstGeom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D84DE95-E885-AF4A-A947-8A1E26208CFA}"/>
              </a:ext>
            </a:extLst>
          </p:cNvPr>
          <p:cNvCxnSpPr>
            <a:cxnSpLocks/>
          </p:cNvCxnSpPr>
          <p:nvPr/>
        </p:nvCxnSpPr>
        <p:spPr>
          <a:xfrm>
            <a:off x="3048000" y="4946707"/>
            <a:ext cx="4111335" cy="0"/>
          </a:xfrm>
          <a:prstGeom prst="line">
            <a:avLst/>
          </a:prstGeom>
          <a:ln w="381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D46D18A2-31D4-794B-8CDA-6957E7DA8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987" y="5085759"/>
            <a:ext cx="825500" cy="4572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31A3F45-1C63-644C-802A-6FD2D1272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604" y="5082708"/>
            <a:ext cx="1840396" cy="1282700"/>
          </a:xfrm>
          <a:prstGeom prst="rect">
            <a:avLst/>
          </a:prstGeo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267257-D8A7-2D43-81BB-555325E3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EAD031-07C7-6749-A65D-0A347530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6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673320-03ED-C747-BCAD-CB2BAE8E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341792"/>
            <a:ext cx="9143998" cy="813240"/>
          </a:xfrm>
        </p:spPr>
        <p:txBody>
          <a:bodyPr/>
          <a:lstStyle/>
          <a:p>
            <a:r>
              <a:rPr lang="en-US" altLang="ja-JP" dirty="0"/>
              <a:t>Density</a:t>
            </a:r>
            <a:r>
              <a:rPr lang="ja-JP" altLang="en-US"/>
              <a:t> </a:t>
            </a:r>
            <a:r>
              <a:rPr lang="en-US" altLang="ja-JP" dirty="0"/>
              <a:t>Matrix</a:t>
            </a:r>
            <a:r>
              <a:rPr lang="ja-JP" altLang="en-US"/>
              <a:t> </a:t>
            </a:r>
            <a:r>
              <a:rPr lang="en-US" altLang="ja-JP" dirty="0"/>
              <a:t>(mixed</a:t>
            </a:r>
            <a:r>
              <a:rPr lang="ja-JP" altLang="en-US"/>
              <a:t> </a:t>
            </a:r>
            <a:r>
              <a:rPr lang="en-US" altLang="ja-JP" dirty="0"/>
              <a:t>State)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F36D3E-9AB2-1D4A-AE01-4B114BDD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35872E8-88C2-8148-9626-80C29661CF80}"/>
              </a:ext>
            </a:extLst>
          </p:cNvPr>
          <p:cNvSpPr txBox="1"/>
          <p:nvPr/>
        </p:nvSpPr>
        <p:spPr>
          <a:xfrm>
            <a:off x="315561" y="1949837"/>
            <a:ext cx="4958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Liouville-von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Neumann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eq.</a:t>
            </a:r>
            <a:endParaRPr kumimoji="1" lang="ja-JP" altLang="en-US" sz="360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B7A0128-7A47-D746-AB28-AFB0732D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7" y="2612799"/>
            <a:ext cx="7315200" cy="100330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6CBFB67-5F3D-6945-85DD-3339863BE828}"/>
              </a:ext>
            </a:extLst>
          </p:cNvPr>
          <p:cNvGrpSpPr/>
          <p:nvPr/>
        </p:nvGrpSpPr>
        <p:grpSpPr>
          <a:xfrm>
            <a:off x="290649" y="3657593"/>
            <a:ext cx="8485051" cy="1885366"/>
            <a:chOff x="290649" y="3657593"/>
            <a:chExt cx="8485051" cy="1885366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AC1F5A5-DCC8-1149-98B6-A3C82A06E9A7}"/>
                </a:ext>
              </a:extLst>
            </p:cNvPr>
            <p:cNvSpPr txBox="1"/>
            <p:nvPr/>
          </p:nvSpPr>
          <p:spPr>
            <a:xfrm>
              <a:off x="290649" y="3657593"/>
              <a:ext cx="84771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dirty="0">
                  <a:solidFill>
                    <a:srgbClr val="0070C0"/>
                  </a:solidFill>
                </a:rPr>
                <a:t>Markov</a:t>
              </a:r>
              <a:r>
                <a:rPr kumimoji="1" lang="ja-JP" altLang="en-US" sz="4400">
                  <a:solidFill>
                    <a:srgbClr val="0070C0"/>
                  </a:solidFill>
                </a:rPr>
                <a:t> </a:t>
              </a:r>
              <a:r>
                <a:rPr kumimoji="1" lang="en-US" altLang="ja-JP" sz="4400" dirty="0">
                  <a:solidFill>
                    <a:srgbClr val="0070C0"/>
                  </a:solidFill>
                </a:rPr>
                <a:t>(No</a:t>
              </a:r>
              <a:r>
                <a:rPr kumimoji="1" lang="ja-JP" altLang="en-US" sz="4400">
                  <a:solidFill>
                    <a:srgbClr val="0070C0"/>
                  </a:solidFill>
                </a:rPr>
                <a:t> </a:t>
              </a:r>
              <a:r>
                <a:rPr kumimoji="1" lang="en-US" altLang="ja-JP" sz="4400" dirty="0">
                  <a:solidFill>
                    <a:srgbClr val="0070C0"/>
                  </a:solidFill>
                </a:rPr>
                <a:t>Memory)</a:t>
              </a:r>
              <a:r>
                <a:rPr kumimoji="1" lang="ja-JP" altLang="en-US" sz="4400">
                  <a:solidFill>
                    <a:srgbClr val="0070C0"/>
                  </a:solidFill>
                </a:rPr>
                <a:t> </a:t>
              </a:r>
              <a:r>
                <a:rPr kumimoji="1" lang="en-US" altLang="ja-JP" sz="4400" dirty="0">
                  <a:solidFill>
                    <a:srgbClr val="0070C0"/>
                  </a:solidFill>
                </a:rPr>
                <a:t>Approximation</a:t>
              </a:r>
              <a:endParaRPr kumimoji="1" lang="ja-JP" altLang="en-US" sz="4400">
                <a:solidFill>
                  <a:srgbClr val="0070C0"/>
                </a:solidFill>
              </a:endParaRPr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ED64FF7A-B96A-D241-BF90-6CB6A4C40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300" y="4500871"/>
              <a:ext cx="8407400" cy="508000"/>
            </a:xfrm>
            <a:prstGeom prst="rect">
              <a:avLst/>
            </a:prstGeom>
          </p:spPr>
        </p:pic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F9900BF3-9860-3F4D-8325-6B2383F51BB7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4946707"/>
              <a:ext cx="4111335" cy="0"/>
            </a:xfrm>
            <a:prstGeom prst="line">
              <a:avLst/>
            </a:prstGeom>
            <a:ln w="38100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333F1626-B110-FC4B-8BC6-DF1EC057A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2987" y="5085759"/>
              <a:ext cx="825500" cy="457200"/>
            </a:xfrm>
            <a:prstGeom prst="rect">
              <a:avLst/>
            </a:prstGeom>
          </p:spPr>
        </p:pic>
      </p:grp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22A1C2C9-E1CA-3A46-BF8B-A6F64CD1E703}"/>
              </a:ext>
            </a:extLst>
          </p:cNvPr>
          <p:cNvSpPr/>
          <p:nvPr/>
        </p:nvSpPr>
        <p:spPr>
          <a:xfrm>
            <a:off x="2955634" y="4356741"/>
            <a:ext cx="4296065" cy="13042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4869D0A-7297-3049-9349-9898265F1DC6}"/>
              </a:ext>
            </a:extLst>
          </p:cNvPr>
          <p:cNvGrpSpPr/>
          <p:nvPr/>
        </p:nvGrpSpPr>
        <p:grpSpPr>
          <a:xfrm>
            <a:off x="315561" y="1274248"/>
            <a:ext cx="7139046" cy="666568"/>
            <a:chOff x="315561" y="1274248"/>
            <a:chExt cx="7139046" cy="666568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B6E2D71-15AD-E24F-84F0-CC57B4541ADD}"/>
                </a:ext>
              </a:extLst>
            </p:cNvPr>
            <p:cNvSpPr txBox="1"/>
            <p:nvPr/>
          </p:nvSpPr>
          <p:spPr>
            <a:xfrm>
              <a:off x="315561" y="1274248"/>
              <a:ext cx="2807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Density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matrix</a:t>
              </a:r>
              <a:endParaRPr kumimoji="1" lang="ja-JP" altLang="en-US" sz="3600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BCC4555-CFD5-1446-8A70-5E3F743C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5101" y="1403193"/>
              <a:ext cx="787400" cy="508000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70C29062-B74D-E741-8E13-948C4EBB9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5607" y="1416920"/>
              <a:ext cx="2159000" cy="508000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B9E6065-CC3C-1A4F-9749-0A8056786140}"/>
                </a:ext>
              </a:extLst>
            </p:cNvPr>
            <p:cNvSpPr txBox="1"/>
            <p:nvPr/>
          </p:nvSpPr>
          <p:spPr>
            <a:xfrm>
              <a:off x="4173987" y="1294485"/>
              <a:ext cx="9204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with</a:t>
              </a:r>
              <a:endParaRPr kumimoji="1" lang="ja-JP" altLang="en-US" sz="3600"/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96A05C-B5CA-5A41-9310-FE1E193E1266}"/>
              </a:ext>
            </a:extLst>
          </p:cNvPr>
          <p:cNvSpPr txBox="1"/>
          <p:nvPr/>
        </p:nvSpPr>
        <p:spPr>
          <a:xfrm>
            <a:off x="201797" y="5631043"/>
            <a:ext cx="7388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Replace</a:t>
            </a:r>
            <a:r>
              <a:rPr kumimoji="1" lang="ja-JP" altLang="en-US" sz="3600"/>
              <a:t> </a:t>
            </a:r>
            <a:r>
              <a:rPr kumimoji="1" lang="en-US" altLang="ja-JP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in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Liouville-von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Neumann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eq.</a:t>
            </a:r>
            <a:endParaRPr kumimoji="1" lang="ja-JP" altLang="en-US" sz="360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83DD5F-F773-6F4D-BAFB-BE06D9C31A2C}"/>
              </a:ext>
            </a:extLst>
          </p:cNvPr>
          <p:cNvSpPr txBox="1"/>
          <p:nvPr/>
        </p:nvSpPr>
        <p:spPr>
          <a:xfrm>
            <a:off x="201797" y="6162551"/>
            <a:ext cx="894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with</a:t>
            </a:r>
            <a:r>
              <a:rPr kumimoji="1" lang="ja-JP" altLang="en-US" sz="3600"/>
              <a:t> </a:t>
            </a:r>
            <a:r>
              <a:rPr kumimoji="1" lang="en-US" altLang="ja-JP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en-US" altLang="ja-JP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in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Markov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(no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memory)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approximation</a:t>
            </a:r>
            <a:endParaRPr kumimoji="1" lang="ja-JP" altLang="en-US" sz="3600"/>
          </a:p>
        </p:txBody>
      </p:sp>
      <p:sp>
        <p:nvSpPr>
          <p:cNvPr id="34" name="日付プレースホルダー 33">
            <a:extLst>
              <a:ext uri="{FF2B5EF4-FFF2-40B4-BE49-F238E27FC236}">
                <a16:creationId xmlns:a16="http://schemas.microsoft.com/office/drawing/2014/main" id="{4CF18812-6DFD-AD45-A97F-09DF5E75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35" name="スライド番号プレースホルダー 34">
            <a:extLst>
              <a:ext uri="{FF2B5EF4-FFF2-40B4-BE49-F238E27FC236}">
                <a16:creationId xmlns:a16="http://schemas.microsoft.com/office/drawing/2014/main" id="{DA6C1356-C844-7E4A-B1D5-8DC2E117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C70A9291-1156-A543-94A4-265968023830}"/>
              </a:ext>
            </a:extLst>
          </p:cNvPr>
          <p:cNvSpPr/>
          <p:nvPr/>
        </p:nvSpPr>
        <p:spPr>
          <a:xfrm>
            <a:off x="399137" y="5168900"/>
            <a:ext cx="8210655" cy="1689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9FB60D-80B4-7E47-B199-34FBEC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Markov</a:t>
            </a:r>
            <a:r>
              <a:rPr kumimoji="1" lang="ja-JP" altLang="en-US"/>
              <a:t> </a:t>
            </a:r>
            <a:r>
              <a:rPr kumimoji="1" lang="en-US" altLang="ja-JP" dirty="0"/>
              <a:t>Approximation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805274-F7E8-D54E-A0DD-38C4C58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B701B7-0ECA-E247-9598-5F7BE9C39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2021736"/>
            <a:ext cx="5207000" cy="4572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1CCF0B-F28B-A749-BF6C-92E36C38A702}"/>
              </a:ext>
            </a:extLst>
          </p:cNvPr>
          <p:cNvSpPr txBox="1"/>
          <p:nvPr/>
        </p:nvSpPr>
        <p:spPr>
          <a:xfrm>
            <a:off x="315561" y="2567375"/>
            <a:ext cx="418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No trace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conservation</a:t>
            </a:r>
            <a:endParaRPr kumimoji="1" lang="ja-JP" altLang="en-US" sz="3600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6D731577-1A9C-8E47-99BF-E21A279D2507}"/>
              </a:ext>
            </a:extLst>
          </p:cNvPr>
          <p:cNvSpPr/>
          <p:nvPr/>
        </p:nvSpPr>
        <p:spPr>
          <a:xfrm>
            <a:off x="3390900" y="1945330"/>
            <a:ext cx="5207000" cy="6463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EDBBD14-4BCD-6445-BFF8-8F0509A9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1036978"/>
            <a:ext cx="8051800" cy="10033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1D57607-AAC1-D049-8709-51BA24958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3130149"/>
            <a:ext cx="8737600" cy="1549400"/>
          </a:xfrm>
          <a:prstGeom prst="rect">
            <a:avLst/>
          </a:prstGeom>
        </p:spPr>
      </p:pic>
      <p:pic>
        <p:nvPicPr>
          <p:cNvPr id="12" name="図 11" descr="座っている, 室内 が含まれている画像&#10;&#10;自動的に生成された説明">
            <a:extLst>
              <a:ext uri="{FF2B5EF4-FFF2-40B4-BE49-F238E27FC236}">
                <a16:creationId xmlns:a16="http://schemas.microsoft.com/office/drawing/2014/main" id="{0580EC70-2FE5-5847-83DE-C7B1A038BD8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82528" y="1073801"/>
            <a:ext cx="891822" cy="89182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A3D8058-F667-4449-BE7D-3360AD4D5BE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08214" y="1438542"/>
            <a:ext cx="1003300" cy="10033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FBA9665-A743-2347-8985-96206ABAF4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415" y="5168900"/>
            <a:ext cx="7912100" cy="16891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E3451A-783A-D44E-A94F-15628251CF9E}"/>
              </a:ext>
            </a:extLst>
          </p:cNvPr>
          <p:cNvSpPr txBox="1"/>
          <p:nvPr/>
        </p:nvSpPr>
        <p:spPr>
          <a:xfrm>
            <a:off x="248026" y="4605930"/>
            <a:ext cx="655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Lindblad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equation: conserves trace</a:t>
            </a:r>
            <a:endParaRPr kumimoji="1" lang="ja-JP" altLang="en-US" sz="360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A099520E-8E45-5B40-818E-B205E2EB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6FD97E2-113D-C14B-A002-98F01C4E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1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1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FA3746FF-EB8F-5D47-8FCB-5C1309DE22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31" y="1066131"/>
            <a:ext cx="8661400" cy="2819400"/>
          </a:xfrm>
          <a:prstGeom prst="rect">
            <a:avLst/>
          </a:prstGeom>
        </p:spPr>
      </p:pic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84359A0C-3A86-BA4E-949D-56DFF36246C6}"/>
              </a:ext>
            </a:extLst>
          </p:cNvPr>
          <p:cNvSpPr/>
          <p:nvPr/>
        </p:nvSpPr>
        <p:spPr>
          <a:xfrm>
            <a:off x="179807" y="1155032"/>
            <a:ext cx="4501375" cy="2667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5FD0D06-B997-2947-8FE2-5C5DDF85E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94" y="3945189"/>
            <a:ext cx="7912100" cy="1511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Two-level</a:t>
            </a:r>
            <a:r>
              <a:rPr kumimoji="1" lang="ja-JP" altLang="en-US"/>
              <a:t> </a:t>
            </a:r>
            <a:r>
              <a:rPr kumimoji="1" lang="en-US" altLang="ja-JP" dirty="0"/>
              <a:t>system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04D96C4-7F04-894B-A995-0B11FBBD0C9F}"/>
              </a:ext>
            </a:extLst>
          </p:cNvPr>
          <p:cNvSpPr txBox="1"/>
          <p:nvPr/>
        </p:nvSpPr>
        <p:spPr>
          <a:xfrm>
            <a:off x="7059103" y="302465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kumimoji="1" lang="ja-JP" altLang="en-US" sz="4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F4FC355-33E1-BF48-A552-35A17CF332EE}"/>
              </a:ext>
            </a:extLst>
          </p:cNvPr>
          <p:cNvSpPr txBox="1"/>
          <p:nvPr/>
        </p:nvSpPr>
        <p:spPr>
          <a:xfrm>
            <a:off x="436468" y="30442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4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3BF255-22D0-0041-976A-2C8866984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23" y="5512075"/>
            <a:ext cx="3289300" cy="1143000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F987693-8654-364E-8ED3-70F498CBECA3}"/>
              </a:ext>
            </a:extLst>
          </p:cNvPr>
          <p:cNvCxnSpPr>
            <a:cxnSpLocks/>
          </p:cNvCxnSpPr>
          <p:nvPr/>
        </p:nvCxnSpPr>
        <p:spPr>
          <a:xfrm flipV="1">
            <a:off x="1937982" y="4782055"/>
            <a:ext cx="272821" cy="6554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15571931-3AEF-394A-B36E-E6AC2BEEC7E6}"/>
              </a:ext>
            </a:extLst>
          </p:cNvPr>
          <p:cNvSpPr/>
          <p:nvPr/>
        </p:nvSpPr>
        <p:spPr>
          <a:xfrm>
            <a:off x="192506" y="5437546"/>
            <a:ext cx="3381714" cy="13251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4AC80DFC-AC0F-6C4A-9B3D-6A735713E43E}"/>
              </a:ext>
            </a:extLst>
          </p:cNvPr>
          <p:cNvSpPr/>
          <p:nvPr/>
        </p:nvSpPr>
        <p:spPr>
          <a:xfrm>
            <a:off x="1706975" y="4203510"/>
            <a:ext cx="1554840" cy="5519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98CB7BF-6C91-CA47-806B-0A67FC8E23A1}"/>
              </a:ext>
            </a:extLst>
          </p:cNvPr>
          <p:cNvSpPr txBox="1"/>
          <p:nvPr/>
        </p:nvSpPr>
        <p:spPr>
          <a:xfrm>
            <a:off x="5056735" y="5437545"/>
            <a:ext cx="351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Lindblad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equation</a:t>
            </a:r>
            <a:endParaRPr kumimoji="1" lang="ja-JP" altLang="en-US" sz="3600"/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A351D516-2A21-734E-B1CB-11C70E12CA49}"/>
              </a:ext>
            </a:extLst>
          </p:cNvPr>
          <p:cNvSpPr/>
          <p:nvPr/>
        </p:nvSpPr>
        <p:spPr>
          <a:xfrm>
            <a:off x="3644957" y="4203510"/>
            <a:ext cx="804213" cy="5519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D2D59B-2C37-2646-BD5D-2DEC2E7B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046DB3-6876-4840-A269-67CA0CA3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7/17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8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/>
      <p:bldP spid="26" grpId="0"/>
      <p:bldP spid="28" grpId="0" animBg="1"/>
      <p:bldP spid="29" grpId="0" animBg="1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Two-level</a:t>
            </a:r>
            <a:r>
              <a:rPr kumimoji="1" lang="ja-JP" altLang="en-US"/>
              <a:t> </a:t>
            </a:r>
            <a:r>
              <a:rPr kumimoji="1" lang="en-US" altLang="ja-JP" dirty="0"/>
              <a:t>system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F7EA128-A940-8342-B1C2-B7C4159C9EBE}"/>
              </a:ext>
            </a:extLst>
          </p:cNvPr>
          <p:cNvGrpSpPr/>
          <p:nvPr/>
        </p:nvGrpSpPr>
        <p:grpSpPr>
          <a:xfrm>
            <a:off x="284919" y="5575808"/>
            <a:ext cx="4156539" cy="646331"/>
            <a:chOff x="906388" y="5659203"/>
            <a:chExt cx="4156539" cy="646331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3C1C0BD-B95B-B240-9A84-0FB1E9BCB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388" y="5741068"/>
              <a:ext cx="2108200" cy="41910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A982DB2-ABFD-0241-A1C3-1B5026D98244}"/>
                </a:ext>
              </a:extLst>
            </p:cNvPr>
            <p:cNvSpPr txBox="1"/>
            <p:nvPr/>
          </p:nvSpPr>
          <p:spPr>
            <a:xfrm>
              <a:off x="3078088" y="5659203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: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detuning</a:t>
              </a:r>
              <a:endParaRPr kumimoji="1" lang="ja-JP" altLang="en-US" sz="3600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CBDC613-A8D0-344E-9469-49246E025EBA}"/>
              </a:ext>
            </a:extLst>
          </p:cNvPr>
          <p:cNvSpPr txBox="1"/>
          <p:nvPr/>
        </p:nvSpPr>
        <p:spPr>
          <a:xfrm>
            <a:off x="224007" y="6151659"/>
            <a:ext cx="320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: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field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strength</a:t>
            </a:r>
            <a:endParaRPr kumimoji="1" lang="ja-JP" altLang="en-US" sz="3600"/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CDFA2686-763C-544F-824D-B8959777E82D}"/>
              </a:ext>
            </a:extLst>
          </p:cNvPr>
          <p:cNvSpPr/>
          <p:nvPr/>
        </p:nvSpPr>
        <p:spPr>
          <a:xfrm>
            <a:off x="412750" y="3931592"/>
            <a:ext cx="804213" cy="5519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5805223-27EA-5148-8D72-C28542F4A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994483"/>
            <a:ext cx="8318500" cy="1651000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55343325-C080-0642-A4F7-0017B44D6B01}"/>
              </a:ext>
            </a:extLst>
          </p:cNvPr>
          <p:cNvGrpSpPr/>
          <p:nvPr/>
        </p:nvGrpSpPr>
        <p:grpSpPr>
          <a:xfrm>
            <a:off x="4189029" y="6170040"/>
            <a:ext cx="4915618" cy="646331"/>
            <a:chOff x="4571169" y="6170040"/>
            <a:chExt cx="4915618" cy="646331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7B9CFB45-91ED-8040-8C8F-827EF32F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1169" y="6309056"/>
              <a:ext cx="317500" cy="368300"/>
            </a:xfrm>
            <a:prstGeom prst="rect">
              <a:avLst/>
            </a:prstGeom>
          </p:spPr>
        </p:pic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188AB70-8E03-F245-86E9-0D7F45681689}"/>
                </a:ext>
              </a:extLst>
            </p:cNvPr>
            <p:cNvSpPr txBox="1"/>
            <p:nvPr/>
          </p:nvSpPr>
          <p:spPr>
            <a:xfrm>
              <a:off x="4888669" y="6170040"/>
              <a:ext cx="4598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: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environmental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coupling</a:t>
              </a:r>
              <a:endParaRPr kumimoji="1" lang="ja-JP" altLang="en-US" sz="3600"/>
            </a:p>
          </p:txBody>
        </p:sp>
      </p:grpSp>
      <p:pic>
        <p:nvPicPr>
          <p:cNvPr id="30" name="図 29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291A3B70-BE89-6A48-AD46-349FA5C5A2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31" y="1066131"/>
            <a:ext cx="8661400" cy="2819400"/>
          </a:xfrm>
          <a:prstGeom prst="rect">
            <a:avLst/>
          </a:prstGeom>
        </p:spPr>
      </p:pic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D222DF2E-CE71-984B-A840-D0A1506AB5BD}"/>
              </a:ext>
            </a:extLst>
          </p:cNvPr>
          <p:cNvSpPr/>
          <p:nvPr/>
        </p:nvSpPr>
        <p:spPr>
          <a:xfrm>
            <a:off x="179807" y="1155032"/>
            <a:ext cx="4501375" cy="2667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EB62013-7E75-AE4C-8D16-129B72739497}"/>
              </a:ext>
            </a:extLst>
          </p:cNvPr>
          <p:cNvSpPr txBox="1"/>
          <p:nvPr/>
        </p:nvSpPr>
        <p:spPr>
          <a:xfrm>
            <a:off x="7059103" y="302465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kumimoji="1" lang="ja-JP" altLang="en-US" sz="4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FBE64C-496B-8C4D-83AF-5BAF2DE9B4EE}"/>
              </a:ext>
            </a:extLst>
          </p:cNvPr>
          <p:cNvSpPr txBox="1"/>
          <p:nvPr/>
        </p:nvSpPr>
        <p:spPr>
          <a:xfrm>
            <a:off x="436468" y="30442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4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84895F-7D9F-784D-9ED3-8D615011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563E14-D5EF-D94C-909F-274B957C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8/17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Two-level</a:t>
            </a:r>
            <a:r>
              <a:rPr kumimoji="1" lang="ja-JP" altLang="en-US"/>
              <a:t> </a:t>
            </a:r>
            <a:r>
              <a:rPr kumimoji="1" lang="en-US" altLang="ja-JP" dirty="0"/>
              <a:t>system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98CB7BF-6C91-CA47-806B-0A67FC8E23A1}"/>
              </a:ext>
            </a:extLst>
          </p:cNvPr>
          <p:cNvSpPr txBox="1"/>
          <p:nvPr/>
        </p:nvSpPr>
        <p:spPr>
          <a:xfrm>
            <a:off x="5629896" y="5448176"/>
            <a:ext cx="351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Lindblad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equation</a:t>
            </a:r>
            <a:endParaRPr kumimoji="1" lang="ja-JP" altLang="en-US" sz="360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E2A82C3-836F-2841-83C9-BE371DD9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5" y="3928118"/>
            <a:ext cx="7912100" cy="1511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FF5AB31-CE4D-2B46-9008-E1477CA2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50" y="5638141"/>
            <a:ext cx="4432300" cy="1143000"/>
          </a:xfrm>
          <a:prstGeom prst="rect">
            <a:avLst/>
          </a:prstGeom>
        </p:spPr>
      </p:pic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BC17E8F1-7A3C-9D44-97A5-FCBA17E9756C}"/>
              </a:ext>
            </a:extLst>
          </p:cNvPr>
          <p:cNvSpPr/>
          <p:nvPr/>
        </p:nvSpPr>
        <p:spPr>
          <a:xfrm>
            <a:off x="192506" y="5545504"/>
            <a:ext cx="4650184" cy="12718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353B9777-DAD3-4D47-9437-2CED3B3273F8}"/>
              </a:ext>
            </a:extLst>
          </p:cNvPr>
          <p:cNvSpPr/>
          <p:nvPr/>
        </p:nvSpPr>
        <p:spPr>
          <a:xfrm>
            <a:off x="3866129" y="4885573"/>
            <a:ext cx="3025989" cy="5519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DDB4EAD-78DC-4941-92AE-2F9013C4F6A3}"/>
              </a:ext>
            </a:extLst>
          </p:cNvPr>
          <p:cNvSpPr/>
          <p:nvPr/>
        </p:nvSpPr>
        <p:spPr>
          <a:xfrm>
            <a:off x="4842690" y="5470621"/>
            <a:ext cx="513219" cy="710794"/>
          </a:xfrm>
          <a:custGeom>
            <a:avLst/>
            <a:gdLst>
              <a:gd name="connsiteX0" fmla="*/ 1244010 w 1244010"/>
              <a:gd name="connsiteY0" fmla="*/ 244549 h 244549"/>
              <a:gd name="connsiteX1" fmla="*/ 0 w 1244010"/>
              <a:gd name="connsiteY1" fmla="*/ 0 h 244549"/>
              <a:gd name="connsiteX0" fmla="*/ 1244010 w 1244010"/>
              <a:gd name="connsiteY0" fmla="*/ 244549 h 398959"/>
              <a:gd name="connsiteX1" fmla="*/ 0 w 1244010"/>
              <a:gd name="connsiteY1" fmla="*/ 0 h 398959"/>
              <a:gd name="connsiteX0" fmla="*/ 484247 w 484247"/>
              <a:gd name="connsiteY0" fmla="*/ 0 h 722303"/>
              <a:gd name="connsiteX1" fmla="*/ 0 w 484247"/>
              <a:gd name="connsiteY1" fmla="*/ 710794 h 722303"/>
              <a:gd name="connsiteX0" fmla="*/ 484247 w 484363"/>
              <a:gd name="connsiteY0" fmla="*/ 0 h 712427"/>
              <a:gd name="connsiteX1" fmla="*/ 0 w 484363"/>
              <a:gd name="connsiteY1" fmla="*/ 710794 h 712427"/>
              <a:gd name="connsiteX0" fmla="*/ 484247 w 484247"/>
              <a:gd name="connsiteY0" fmla="*/ 0 h 710794"/>
              <a:gd name="connsiteX1" fmla="*/ 0 w 484247"/>
              <a:gd name="connsiteY1" fmla="*/ 710794 h 71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247" h="710794">
                <a:moveTo>
                  <a:pt x="484247" y="0"/>
                </a:moveTo>
                <a:cubicBezTo>
                  <a:pt x="484246" y="428847"/>
                  <a:pt x="440424" y="696776"/>
                  <a:pt x="0" y="710794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C218B356-4D6F-DC42-97F4-6A0AA64933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31" y="1066131"/>
            <a:ext cx="8661400" cy="2819400"/>
          </a:xfrm>
          <a:prstGeom prst="rect">
            <a:avLst/>
          </a:prstGeom>
        </p:spPr>
      </p:pic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396B6448-7D12-6E4F-8436-1E421076598C}"/>
              </a:ext>
            </a:extLst>
          </p:cNvPr>
          <p:cNvSpPr/>
          <p:nvPr/>
        </p:nvSpPr>
        <p:spPr>
          <a:xfrm>
            <a:off x="179807" y="1155032"/>
            <a:ext cx="4501375" cy="2667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FDF22AE-77C3-944D-8321-E4AC01DBF749}"/>
              </a:ext>
            </a:extLst>
          </p:cNvPr>
          <p:cNvSpPr txBox="1"/>
          <p:nvPr/>
        </p:nvSpPr>
        <p:spPr>
          <a:xfrm>
            <a:off x="7059103" y="302465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kumimoji="1" lang="ja-JP" altLang="en-US" sz="4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B27A00-65C4-844C-8CE8-40878F037E90}"/>
              </a:ext>
            </a:extLst>
          </p:cNvPr>
          <p:cNvSpPr txBox="1"/>
          <p:nvPr/>
        </p:nvSpPr>
        <p:spPr>
          <a:xfrm>
            <a:off x="436468" y="30442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4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803B21A-29E9-F14F-A468-2EFE6689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8257E3-2290-5243-AB5C-FC90609D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9/17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2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Two-level</a:t>
            </a:r>
            <a:r>
              <a:rPr kumimoji="1" lang="ja-JP" altLang="en-US"/>
              <a:t> </a:t>
            </a:r>
            <a:r>
              <a:rPr kumimoji="1" lang="en-US" altLang="ja-JP" dirty="0"/>
              <a:t>system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15" name="図 14" descr="物体, 置き時計 が含まれている画像&#10;&#10;自動的に生成された説明">
            <a:extLst>
              <a:ext uri="{FF2B5EF4-FFF2-40B4-BE49-F238E27FC236}">
                <a16:creationId xmlns:a16="http://schemas.microsoft.com/office/drawing/2014/main" id="{691FEE8D-0392-0442-B64B-E8CA9FE5E8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131" y="1066131"/>
            <a:ext cx="8661400" cy="2819400"/>
          </a:xfrm>
          <a:prstGeom prst="rect">
            <a:avLst/>
          </a:prstGeom>
        </p:spPr>
      </p:pic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CA171B61-7FDB-FA42-AE76-6D3965651112}"/>
              </a:ext>
            </a:extLst>
          </p:cNvPr>
          <p:cNvSpPr/>
          <p:nvPr/>
        </p:nvSpPr>
        <p:spPr>
          <a:xfrm>
            <a:off x="179807" y="1155032"/>
            <a:ext cx="4501375" cy="26670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4D8D8CC-CD9A-BB4A-ABE8-3032C48A8F48}"/>
              </a:ext>
            </a:extLst>
          </p:cNvPr>
          <p:cNvSpPr txBox="1"/>
          <p:nvPr/>
        </p:nvSpPr>
        <p:spPr>
          <a:xfrm>
            <a:off x="7059103" y="302465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kumimoji="1" lang="ja-JP" altLang="en-US" sz="4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39A328-B3FE-7B45-B0B3-719D7CE9F5B6}"/>
              </a:ext>
            </a:extLst>
          </p:cNvPr>
          <p:cNvSpPr txBox="1"/>
          <p:nvPr/>
        </p:nvSpPr>
        <p:spPr>
          <a:xfrm>
            <a:off x="436468" y="30442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4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4E17133D-0AED-294B-B630-0353E59F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766" y="3948539"/>
            <a:ext cx="4229100" cy="28194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875A869-02E4-AD4D-B1AE-2A4EE7A47DEB}"/>
              </a:ext>
            </a:extLst>
          </p:cNvPr>
          <p:cNvGrpSpPr/>
          <p:nvPr/>
        </p:nvGrpSpPr>
        <p:grpSpPr>
          <a:xfrm>
            <a:off x="237697" y="4804196"/>
            <a:ext cx="4156539" cy="646331"/>
            <a:chOff x="906388" y="5659203"/>
            <a:chExt cx="4156539" cy="64633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15CF14E-A0A2-DC49-8610-5089EA4E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388" y="5741068"/>
              <a:ext cx="2108200" cy="419100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477E378-C1E4-8447-90F2-880CB309DC84}"/>
                </a:ext>
              </a:extLst>
            </p:cNvPr>
            <p:cNvSpPr txBox="1"/>
            <p:nvPr/>
          </p:nvSpPr>
          <p:spPr>
            <a:xfrm>
              <a:off x="3078088" y="5659203"/>
              <a:ext cx="1984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: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detuning</a:t>
              </a:r>
              <a:endParaRPr kumimoji="1" lang="ja-JP" altLang="en-US" sz="3600"/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C219A0F-00AA-4D4D-BE34-CC79F51511AB}"/>
              </a:ext>
            </a:extLst>
          </p:cNvPr>
          <p:cNvSpPr txBox="1"/>
          <p:nvPr/>
        </p:nvSpPr>
        <p:spPr>
          <a:xfrm>
            <a:off x="160207" y="5481056"/>
            <a:ext cx="320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: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field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strength</a:t>
            </a:r>
            <a:endParaRPr kumimoji="1" lang="ja-JP" altLang="en-US" sz="3600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65FA07B-52CD-A049-B752-358FD638D447}"/>
              </a:ext>
            </a:extLst>
          </p:cNvPr>
          <p:cNvGrpSpPr/>
          <p:nvPr/>
        </p:nvGrpSpPr>
        <p:grpSpPr>
          <a:xfrm>
            <a:off x="237697" y="6170040"/>
            <a:ext cx="4915618" cy="646331"/>
            <a:chOff x="4571169" y="6170040"/>
            <a:chExt cx="4915618" cy="646331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5BCC958E-B851-154D-B9EA-68ABF5873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1169" y="6309056"/>
              <a:ext cx="317500" cy="368300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765BB69-9ADE-BA45-AADB-2B06AC05F046}"/>
                </a:ext>
              </a:extLst>
            </p:cNvPr>
            <p:cNvSpPr txBox="1"/>
            <p:nvPr/>
          </p:nvSpPr>
          <p:spPr>
            <a:xfrm>
              <a:off x="4888669" y="6170040"/>
              <a:ext cx="45981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: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environmental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coupling</a:t>
              </a:r>
              <a:endParaRPr kumimoji="1" lang="ja-JP" altLang="en-US" sz="3600"/>
            </a:p>
          </p:txBody>
        </p:sp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52404-25FE-1549-B3B6-69C17181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600F03-2AC0-8540-8520-736221D1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65125"/>
          </a:xfrm>
        </p:spPr>
        <p:txBody>
          <a:bodyPr/>
          <a:lstStyle/>
          <a:p>
            <a:r>
              <a:rPr kumimoji="1" lang="en-US" altLang="ja-JP" dirty="0"/>
              <a:t>10/17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13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8B0C5897-DFDB-824E-81B5-9A4FBF15B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071" y="2613893"/>
            <a:ext cx="5435600" cy="1143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Matrix</a:t>
            </a:r>
            <a:r>
              <a:rPr kumimoji="1" lang="ja-JP" altLang="en-US"/>
              <a:t> </a:t>
            </a:r>
            <a:r>
              <a:rPr kumimoji="1" lang="en-US" altLang="ja-JP" dirty="0"/>
              <a:t>Representation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7DA8C9-9C00-5F4C-BF38-582CFF3DB2F5}"/>
              </a:ext>
            </a:extLst>
          </p:cNvPr>
          <p:cNvSpPr txBox="1"/>
          <p:nvPr/>
        </p:nvSpPr>
        <p:spPr>
          <a:xfrm>
            <a:off x="4963361" y="5959833"/>
            <a:ext cx="4051035" cy="851297"/>
          </a:xfrm>
          <a:prstGeom prst="round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</a:rPr>
              <a:t>Linear</a:t>
            </a:r>
            <a:r>
              <a:rPr kumimoji="1" lang="ja-JP" altLang="en-US" sz="4400">
                <a:solidFill>
                  <a:srgbClr val="FF0000"/>
                </a:solidFill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</a:rPr>
              <a:t>equations!</a:t>
            </a:r>
            <a:endParaRPr kumimoji="1" lang="ja-JP" altLang="en-US" sz="4400">
              <a:solidFill>
                <a:srgbClr val="FF0000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C4A735C-56FE-C54E-9438-86083DB3E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39" y="964995"/>
            <a:ext cx="7912100" cy="1511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D7CDCB-3B07-294E-93AD-3B996738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2" y="3684012"/>
            <a:ext cx="5904879" cy="2992472"/>
          </a:xfrm>
          <a:prstGeom prst="rect">
            <a:avLst/>
          </a:prstGeo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8EF0FC-0DCE-4647-A9AE-2A80DC35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F04390-CE57-9D4B-AF36-B1D3F5D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46870"/>
            <a:ext cx="741602" cy="318254"/>
          </a:xfrm>
        </p:spPr>
        <p:txBody>
          <a:bodyPr/>
          <a:lstStyle/>
          <a:p>
            <a:r>
              <a:rPr kumimoji="1" lang="en-US" altLang="ja-JP" dirty="0"/>
              <a:t>11/17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85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8E47C0EB-3794-EA4B-8D57-65D3E2A3FEB2}"/>
              </a:ext>
            </a:extLst>
          </p:cNvPr>
          <p:cNvSpPr/>
          <p:nvPr/>
        </p:nvSpPr>
        <p:spPr>
          <a:xfrm>
            <a:off x="1256700" y="4930422"/>
            <a:ext cx="7308180" cy="184799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08B48E53-F33A-2649-A19D-CF355F687C21}"/>
              </a:ext>
            </a:extLst>
          </p:cNvPr>
          <p:cNvSpPr/>
          <p:nvPr/>
        </p:nvSpPr>
        <p:spPr>
          <a:xfrm>
            <a:off x="1256700" y="2232942"/>
            <a:ext cx="7308180" cy="13625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22EBE7-766F-114E-9430-6C57E14C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11" y="341792"/>
            <a:ext cx="8951493" cy="813240"/>
          </a:xfrm>
        </p:spPr>
        <p:txBody>
          <a:bodyPr/>
          <a:lstStyle/>
          <a:p>
            <a:r>
              <a:rPr kumimoji="1" lang="en-US" altLang="ja-JP" dirty="0"/>
              <a:t>What is Exceptional Point?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2A28-2384-9746-8ED2-9BACC033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AED08-FBC2-CC4F-A8C1-84101B9AE6ED}"/>
              </a:ext>
            </a:extLst>
          </p:cNvPr>
          <p:cNvSpPr txBox="1"/>
          <p:nvPr/>
        </p:nvSpPr>
        <p:spPr>
          <a:xfrm>
            <a:off x="268224" y="1094072"/>
            <a:ext cx="6699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Hermitian matrices: Degeneracy</a:t>
            </a:r>
            <a:endParaRPr kumimoji="1" lang="ja-JP" altLang="en-US" sz="40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CCD3630-C6D1-114C-A203-77CAEA7A3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22" y="2349778"/>
            <a:ext cx="2743200" cy="1143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CDEABC-0191-5743-95A8-A29A2C61FF09}"/>
              </a:ext>
            </a:extLst>
          </p:cNvPr>
          <p:cNvSpPr txBox="1"/>
          <p:nvPr/>
        </p:nvSpPr>
        <p:spPr>
          <a:xfrm>
            <a:off x="268224" y="3698014"/>
            <a:ext cx="8108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Non-Hermitian matrices: “Coalescence”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6A080F-2D08-1644-8C37-F5E7A29CF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22" y="5038374"/>
            <a:ext cx="2743200" cy="1143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D7E6F3-81FB-5C48-8692-E70775E21184}"/>
              </a:ext>
            </a:extLst>
          </p:cNvPr>
          <p:cNvSpPr txBox="1"/>
          <p:nvPr/>
        </p:nvSpPr>
        <p:spPr>
          <a:xfrm>
            <a:off x="1256700" y="1650302"/>
            <a:ext cx="571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Two independent eigenvectors</a:t>
            </a:r>
            <a:endParaRPr kumimoji="1" lang="ja-JP" altLang="en-US" sz="36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015EE0-7C23-C34A-8294-3ABF8CBECDD4}"/>
              </a:ext>
            </a:extLst>
          </p:cNvPr>
          <p:cNvSpPr txBox="1"/>
          <p:nvPr/>
        </p:nvSpPr>
        <p:spPr>
          <a:xfrm>
            <a:off x="1256700" y="4289561"/>
            <a:ext cx="650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Two eigenvectors collapse into one</a:t>
            </a:r>
            <a:endParaRPr kumimoji="1" lang="ja-JP" altLang="en-US" sz="36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2183C5-4926-F54F-BDE1-848629DFFBE4}"/>
              </a:ext>
            </a:extLst>
          </p:cNvPr>
          <p:cNvSpPr txBox="1"/>
          <p:nvPr/>
        </p:nvSpPr>
        <p:spPr>
          <a:xfrm>
            <a:off x="4390497" y="2543826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with</a:t>
            </a:r>
            <a:endParaRPr kumimoji="1" lang="ja-JP" altLang="en-US" sz="360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E03DF8B-694B-CD42-81F8-42AD699CF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37" y="2295491"/>
            <a:ext cx="787400" cy="1143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E526FE9-C1B4-F44B-8678-9FB2B3376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716" y="2293902"/>
            <a:ext cx="787400" cy="1143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D244E3-6543-704D-B684-312DB02B395D}"/>
              </a:ext>
            </a:extLst>
          </p:cNvPr>
          <p:cNvSpPr txBox="1"/>
          <p:nvPr/>
        </p:nvSpPr>
        <p:spPr>
          <a:xfrm>
            <a:off x="6463137" y="2543826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and</a:t>
            </a:r>
            <a:endParaRPr kumimoji="1" lang="ja-JP" altLang="en-US" sz="36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1057CD-C09F-6F4A-BB1C-BCE0269AE239}"/>
              </a:ext>
            </a:extLst>
          </p:cNvPr>
          <p:cNvSpPr txBox="1"/>
          <p:nvPr/>
        </p:nvSpPr>
        <p:spPr>
          <a:xfrm>
            <a:off x="4390497" y="5286717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with</a:t>
            </a:r>
            <a:endParaRPr kumimoji="1" lang="ja-JP" altLang="en-US" sz="360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8476EC3C-7E60-E443-86E3-3C43B5E7F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237" y="5038382"/>
            <a:ext cx="787400" cy="11430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BD54D2-9D18-0B4F-9A7F-2FC0C69D0A76}"/>
              </a:ext>
            </a:extLst>
          </p:cNvPr>
          <p:cNvSpPr txBox="1"/>
          <p:nvPr/>
        </p:nvSpPr>
        <p:spPr>
          <a:xfrm>
            <a:off x="6463137" y="5240997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only</a:t>
            </a:r>
            <a:endParaRPr kumimoji="1" lang="ja-JP" altLang="en-US" sz="36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A6EB097-174F-7C47-BC40-224E2449F327}"/>
              </a:ext>
            </a:extLst>
          </p:cNvPr>
          <p:cNvSpPr txBox="1"/>
          <p:nvPr/>
        </p:nvSpPr>
        <p:spPr>
          <a:xfrm>
            <a:off x="2119962" y="6132082"/>
            <a:ext cx="255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Jordan block</a:t>
            </a:r>
            <a:endParaRPr kumimoji="1" lang="ja-JP" altLang="en-US" sz="3600"/>
          </a:p>
        </p:txBody>
      </p:sp>
      <p:sp>
        <p:nvSpPr>
          <p:cNvPr id="20" name="日付プレースホルダー 19">
            <a:extLst>
              <a:ext uri="{FF2B5EF4-FFF2-40B4-BE49-F238E27FC236}">
                <a16:creationId xmlns:a16="http://schemas.microsoft.com/office/drawing/2014/main" id="{F8E2AA3E-3402-5143-9C4E-184A2021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8E975162-02F6-3E40-8EEC-1B2F3860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1</a:t>
            </a:fld>
            <a:r>
              <a:rPr kumimoji="1" lang="en-US" altLang="ja-JP" dirty="0"/>
              <a:t>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4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4A396BCF-4F8E-064F-8C4A-965D7328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95" y="4512320"/>
            <a:ext cx="8547100" cy="2235200"/>
          </a:xfrm>
          <a:prstGeom prst="rect">
            <a:avLst/>
          </a:prstGeom>
        </p:spPr>
      </p:pic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19441AFB-ACF7-734D-BDE8-6C3182062567}"/>
              </a:ext>
            </a:extLst>
          </p:cNvPr>
          <p:cNvSpPr/>
          <p:nvPr/>
        </p:nvSpPr>
        <p:spPr>
          <a:xfrm>
            <a:off x="4531056" y="2296918"/>
            <a:ext cx="4067034" cy="76860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8D709859-D605-434E-8091-0C745F89528A}"/>
              </a:ext>
            </a:extLst>
          </p:cNvPr>
          <p:cNvSpPr/>
          <p:nvPr/>
        </p:nvSpPr>
        <p:spPr>
          <a:xfrm>
            <a:off x="2538483" y="1037390"/>
            <a:ext cx="4067034" cy="11000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Matrix</a:t>
            </a:r>
            <a:r>
              <a:rPr kumimoji="1" lang="ja-JP" altLang="en-US"/>
              <a:t> </a:t>
            </a:r>
            <a:r>
              <a:rPr kumimoji="1" lang="en-US" altLang="ja-JP" dirty="0"/>
              <a:t>Representation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15A172C-97CE-724A-A6F4-78029B4A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5" y="2207298"/>
            <a:ext cx="3568700" cy="22352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86BC2E4-135D-6846-9242-B680EED00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71" y="2613893"/>
            <a:ext cx="5435600" cy="1143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F623214-8D38-F647-827C-FDDA55ADF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50" y="1086701"/>
            <a:ext cx="3746500" cy="10033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55E68E5-A723-2C41-A708-7B002C902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219" y="2344393"/>
            <a:ext cx="3886200" cy="685800"/>
          </a:xfrm>
          <a:prstGeom prst="rect">
            <a:avLst/>
          </a:prstGeo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D4ED77-6CB8-A241-9933-FB37E04F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13044D-174F-6940-B1E1-9EF565C3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65125"/>
          </a:xfrm>
        </p:spPr>
        <p:txBody>
          <a:bodyPr/>
          <a:lstStyle/>
          <a:p>
            <a:r>
              <a:rPr kumimoji="1" lang="en-US" altLang="ja-JP" dirty="0"/>
              <a:t>12/17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463 L 0.30382 0.1074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5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Relaxation</a:t>
            </a:r>
            <a:r>
              <a:rPr kumimoji="1" lang="ja-JP" altLang="en-US"/>
              <a:t> </a:t>
            </a:r>
            <a:r>
              <a:rPr kumimoji="1" lang="en-US" altLang="ja-JP" dirty="0"/>
              <a:t>to</a:t>
            </a:r>
            <a:r>
              <a:rPr kumimoji="1" lang="ja-JP" altLang="en-US"/>
              <a:t> </a:t>
            </a:r>
            <a:r>
              <a:rPr kumimoji="1" lang="en-US" altLang="ja-JP" dirty="0"/>
              <a:t>Equilibrium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FE79CEE-5C2D-3C46-88DB-289CF956DF17}"/>
              </a:ext>
            </a:extLst>
          </p:cNvPr>
          <p:cNvGrpSpPr/>
          <p:nvPr/>
        </p:nvGrpSpPr>
        <p:grpSpPr>
          <a:xfrm>
            <a:off x="4531056" y="2296918"/>
            <a:ext cx="4067034" cy="768605"/>
            <a:chOff x="4531056" y="2296918"/>
            <a:chExt cx="4067034" cy="768605"/>
          </a:xfrm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28CA17FE-33BC-1040-9460-2961D735718E}"/>
                </a:ext>
              </a:extLst>
            </p:cNvPr>
            <p:cNvSpPr/>
            <p:nvPr/>
          </p:nvSpPr>
          <p:spPr>
            <a:xfrm>
              <a:off x="4531056" y="2296918"/>
              <a:ext cx="4067034" cy="768605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00FAAC8-7D91-0349-886C-618DEED47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6219" y="2344393"/>
              <a:ext cx="3886200" cy="685800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4A0CE6F-3AAE-454F-95CA-F04F26A1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60" y="2125028"/>
            <a:ext cx="3886200" cy="635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E61498-B4BB-684F-86AA-5AF8DB2D8F2A}"/>
              </a:ext>
            </a:extLst>
          </p:cNvPr>
          <p:cNvSpPr txBox="1"/>
          <p:nvPr/>
        </p:nvSpPr>
        <p:spPr>
          <a:xfrm>
            <a:off x="266325" y="2053800"/>
            <a:ext cx="405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One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null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eigenvalue:</a:t>
            </a:r>
            <a:r>
              <a:rPr kumimoji="1" lang="ja-JP" altLang="en-US" sz="3600"/>
              <a:t>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BEC6EDB-B258-984D-8BAF-EA548FFDC9E7}"/>
              </a:ext>
            </a:extLst>
          </p:cNvPr>
          <p:cNvSpPr txBox="1"/>
          <p:nvPr/>
        </p:nvSpPr>
        <p:spPr>
          <a:xfrm>
            <a:off x="293621" y="3294236"/>
            <a:ext cx="8482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Three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eigenvalues</a:t>
            </a:r>
            <a:r>
              <a:rPr kumimoji="1" lang="ja-JP" altLang="en-US" sz="3600"/>
              <a:t> </a:t>
            </a:r>
            <a:endParaRPr kumimoji="1" lang="en-US" altLang="ja-JP" sz="3600" dirty="0"/>
          </a:p>
          <a:p>
            <a:r>
              <a:rPr kumimoji="1" lang="ja-JP" altLang="en-US" sz="3600"/>
              <a:t>                   </a:t>
            </a:r>
            <a:r>
              <a:rPr kumimoji="1" lang="en-US" altLang="ja-JP" sz="3600" dirty="0"/>
              <a:t>with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negative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imaginary</a:t>
            </a:r>
            <a:r>
              <a:rPr kumimoji="1" lang="ja-JP" altLang="en-US" sz="3600"/>
              <a:t> </a:t>
            </a:r>
            <a:r>
              <a:rPr kumimoji="1" lang="en-US" altLang="ja-JP" sz="3600" dirty="0"/>
              <a:t>parts</a:t>
            </a:r>
            <a:r>
              <a:rPr kumimoji="1" lang="ja-JP" altLang="en-US" sz="3600"/>
              <a:t> 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B64F9E-37CD-904D-BBE0-5A0D1BC3EE06}"/>
              </a:ext>
            </a:extLst>
          </p:cNvPr>
          <p:cNvSpPr txBox="1"/>
          <p:nvPr/>
        </p:nvSpPr>
        <p:spPr>
          <a:xfrm>
            <a:off x="822069" y="2573384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FF0000"/>
                </a:solidFill>
              </a:rPr>
              <a:t>equilibrium</a:t>
            </a:r>
            <a:endParaRPr kumimoji="1" lang="ja-JP" altLang="en-US" sz="4400">
              <a:solidFill>
                <a:srgbClr val="FF0000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9B3FAA8A-50D9-3846-9138-BE51B2E13D43}"/>
              </a:ext>
            </a:extLst>
          </p:cNvPr>
          <p:cNvCxnSpPr>
            <a:cxnSpLocks/>
          </p:cNvCxnSpPr>
          <p:nvPr/>
        </p:nvCxnSpPr>
        <p:spPr>
          <a:xfrm>
            <a:off x="293621" y="2684633"/>
            <a:ext cx="3689443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FEF39D05-00F2-104B-A753-AAAAE170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95" y="4512320"/>
            <a:ext cx="8547100" cy="2235200"/>
          </a:xfrm>
          <a:prstGeom prst="rect">
            <a:avLst/>
          </a:prstGeom>
        </p:spPr>
      </p:pic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E58CFA4-8E1F-BD47-98DD-B906F573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0A5D7C32-755A-E14C-9DA2-C0AC877B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65125"/>
          </a:xfrm>
        </p:spPr>
        <p:txBody>
          <a:bodyPr/>
          <a:lstStyle/>
          <a:p>
            <a:r>
              <a:rPr kumimoji="1" lang="en-US" altLang="ja-JP" dirty="0"/>
              <a:t>13/17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21302 -0.17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Symmetry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E664A9-7992-C842-9F16-406619A3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398004"/>
            <a:ext cx="9055100" cy="22352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0B2D9BA-A1F6-7A48-A23B-9AA5E07C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5" y="4512320"/>
            <a:ext cx="8547100" cy="22352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51C92F-D8A4-D642-8113-0BA856D9BAAD}"/>
              </a:ext>
            </a:extLst>
          </p:cNvPr>
          <p:cNvSpPr txBox="1"/>
          <p:nvPr/>
        </p:nvSpPr>
        <p:spPr>
          <a:xfrm>
            <a:off x="1090959" y="5519936"/>
            <a:ext cx="7026731" cy="1311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ja-JP" sz="4400" dirty="0" err="1">
                <a:solidFill>
                  <a:srgbClr val="FF0000"/>
                </a:solidFill>
              </a:rPr>
              <a:t>isospectral</a:t>
            </a:r>
            <a:endParaRPr kumimoji="1" lang="en-US" altLang="ja-JP" sz="44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kumimoji="1" lang="en-US" altLang="ja-JP" sz="4400" dirty="0">
                <a:solidFill>
                  <a:srgbClr val="FF0000"/>
                </a:solidFill>
              </a:rPr>
              <a:t>symmetric</a:t>
            </a:r>
            <a:r>
              <a:rPr kumimoji="1" lang="ja-JP" altLang="en-US" sz="4400">
                <a:solidFill>
                  <a:srgbClr val="FF0000"/>
                </a:solidFill>
              </a:rPr>
              <a:t> </a:t>
            </a:r>
            <a:r>
              <a:rPr kumimoji="1" lang="en-US" altLang="ja-JP" sz="4400" dirty="0" err="1">
                <a:solidFill>
                  <a:srgbClr val="FF0000"/>
                </a:solidFill>
              </a:rPr>
              <a:t>w.r.t</a:t>
            </a:r>
            <a:r>
              <a:rPr kumimoji="1" lang="en-US" altLang="ja-JP" sz="4400" dirty="0">
                <a:solidFill>
                  <a:srgbClr val="FF0000"/>
                </a:solidFill>
              </a:rPr>
              <a:t>.</a:t>
            </a:r>
            <a:r>
              <a:rPr kumimoji="1" lang="ja-JP" altLang="en-US" sz="4400">
                <a:solidFill>
                  <a:srgbClr val="FF0000"/>
                </a:solidFill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</a:rPr>
              <a:t>imaginary</a:t>
            </a:r>
            <a:r>
              <a:rPr kumimoji="1" lang="ja-JP" altLang="en-US" sz="4400">
                <a:solidFill>
                  <a:srgbClr val="FF0000"/>
                </a:solidFill>
              </a:rPr>
              <a:t> </a:t>
            </a:r>
            <a:r>
              <a:rPr kumimoji="1" lang="en-US" altLang="ja-JP" sz="4400" dirty="0">
                <a:solidFill>
                  <a:srgbClr val="FF0000"/>
                </a:solidFill>
              </a:rPr>
              <a:t>axis</a:t>
            </a:r>
            <a:endParaRPr kumimoji="1" lang="ja-JP" altLang="en-US" sz="4400">
              <a:solidFill>
                <a:srgbClr val="FF0000"/>
              </a:solidFill>
            </a:endParaRP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832F17-D896-864A-8BD0-D2ADF0A4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3C0B6142-6A13-2B43-9F0C-BEAD9A1A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65125"/>
          </a:xfrm>
        </p:spPr>
        <p:txBody>
          <a:bodyPr/>
          <a:lstStyle/>
          <a:p>
            <a:r>
              <a:rPr kumimoji="1" lang="en-US" altLang="ja-JP" dirty="0"/>
              <a:t>14/17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0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4219 -0.4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CA71E1FC-DFE9-6544-B6B3-5B2B5100588A}"/>
              </a:ext>
            </a:extLst>
          </p:cNvPr>
          <p:cNvSpPr/>
          <p:nvPr/>
        </p:nvSpPr>
        <p:spPr>
          <a:xfrm>
            <a:off x="258353" y="5609570"/>
            <a:ext cx="2748318" cy="118643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887967CE-065F-2847-86F4-B13A464142AB}"/>
              </a:ext>
            </a:extLst>
          </p:cNvPr>
          <p:cNvSpPr/>
          <p:nvPr/>
        </p:nvSpPr>
        <p:spPr>
          <a:xfrm>
            <a:off x="258353" y="3958694"/>
            <a:ext cx="2748318" cy="15334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Liouvillian</a:t>
            </a:r>
            <a:r>
              <a:rPr kumimoji="1" lang="ja-JP" altLang="en-US"/>
              <a:t> </a:t>
            </a:r>
            <a:r>
              <a:rPr kumimoji="1" lang="en-US" altLang="ja-JP" dirty="0"/>
              <a:t>Spectrum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988A85-7C83-0A4C-9E09-C236EF099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/>
        </p:blipFill>
        <p:spPr>
          <a:xfrm>
            <a:off x="258353" y="1155032"/>
            <a:ext cx="5792008" cy="27887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2100BD-2CF8-8444-AF39-437095A30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/>
        </p:blipFill>
        <p:spPr>
          <a:xfrm>
            <a:off x="3127403" y="4069256"/>
            <a:ext cx="5792008" cy="2788744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97F1299-0512-E04F-82ED-9C5D914A5882}"/>
              </a:ext>
            </a:extLst>
          </p:cNvPr>
          <p:cNvGrpSpPr/>
          <p:nvPr/>
        </p:nvGrpSpPr>
        <p:grpSpPr>
          <a:xfrm>
            <a:off x="6006086" y="2217491"/>
            <a:ext cx="2945409" cy="461665"/>
            <a:chOff x="906388" y="5659203"/>
            <a:chExt cx="4100105" cy="64265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0F94BF0-080F-7042-A008-63C67775C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388" y="5741068"/>
              <a:ext cx="2108200" cy="41910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936D56C-0D73-3849-9E82-0C72508868C7}"/>
                </a:ext>
              </a:extLst>
            </p:cNvPr>
            <p:cNvSpPr txBox="1"/>
            <p:nvPr/>
          </p:nvSpPr>
          <p:spPr>
            <a:xfrm>
              <a:off x="3078088" y="5659203"/>
              <a:ext cx="1928405" cy="64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:</a:t>
              </a:r>
              <a:r>
                <a:rPr kumimoji="1" lang="ja-JP" altLang="en-US" sz="2400"/>
                <a:t> </a:t>
              </a:r>
              <a:r>
                <a:rPr kumimoji="1" lang="en-US" altLang="ja-JP" sz="2400" dirty="0"/>
                <a:t>detuning</a:t>
              </a:r>
              <a:endParaRPr kumimoji="1" lang="ja-JP" altLang="en-US" sz="2400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9F6D78-77DF-1942-96ED-BF5E6405269E}"/>
              </a:ext>
            </a:extLst>
          </p:cNvPr>
          <p:cNvSpPr txBox="1"/>
          <p:nvPr/>
        </p:nvSpPr>
        <p:spPr>
          <a:xfrm>
            <a:off x="6754336" y="2670972"/>
            <a:ext cx="230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ja-JP" altLang="en-US" sz="2400"/>
              <a:t> </a:t>
            </a:r>
            <a:r>
              <a:rPr kumimoji="1" lang="en-US" altLang="ja-JP" sz="2400" dirty="0"/>
              <a:t>:</a:t>
            </a:r>
            <a:r>
              <a:rPr kumimoji="1" lang="ja-JP" altLang="en-US" sz="2400"/>
              <a:t> </a:t>
            </a:r>
            <a:r>
              <a:rPr kumimoji="1" lang="en-US" altLang="ja-JP" sz="2400" dirty="0"/>
              <a:t>field</a:t>
            </a:r>
            <a:r>
              <a:rPr kumimoji="1" lang="ja-JP" altLang="en-US" sz="2400"/>
              <a:t> </a:t>
            </a:r>
            <a:r>
              <a:rPr kumimoji="1" lang="en-US" altLang="ja-JP" sz="2400" dirty="0"/>
              <a:t>strength</a:t>
            </a:r>
            <a:endParaRPr kumimoji="1" lang="ja-JP" altLang="en-US" sz="240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7186202-7950-514A-8C7D-B75542197CE3}"/>
              </a:ext>
            </a:extLst>
          </p:cNvPr>
          <p:cNvGrpSpPr/>
          <p:nvPr/>
        </p:nvGrpSpPr>
        <p:grpSpPr>
          <a:xfrm>
            <a:off x="5595375" y="3114720"/>
            <a:ext cx="3356120" cy="461665"/>
            <a:chOff x="4571169" y="6170040"/>
            <a:chExt cx="4671824" cy="642652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06ACC8D-70EB-CE44-BF8C-F2BDD2EF4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1169" y="6309056"/>
              <a:ext cx="317500" cy="36830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C5A0C98-F081-FB4E-BC0E-7D4DB06C2C07}"/>
                </a:ext>
              </a:extLst>
            </p:cNvPr>
            <p:cNvSpPr txBox="1"/>
            <p:nvPr/>
          </p:nvSpPr>
          <p:spPr>
            <a:xfrm>
              <a:off x="4888669" y="6170040"/>
              <a:ext cx="4354324" cy="642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:</a:t>
              </a:r>
              <a:r>
                <a:rPr kumimoji="1" lang="ja-JP" altLang="en-US" sz="2400"/>
                <a:t> </a:t>
              </a:r>
              <a:r>
                <a:rPr kumimoji="1" lang="en-US" altLang="ja-JP" sz="2400" dirty="0"/>
                <a:t>environmental</a:t>
              </a:r>
              <a:r>
                <a:rPr kumimoji="1" lang="ja-JP" altLang="en-US" sz="2400"/>
                <a:t> </a:t>
              </a:r>
              <a:r>
                <a:rPr kumimoji="1" lang="en-US" altLang="ja-JP" sz="2400" dirty="0"/>
                <a:t>coupling</a:t>
              </a:r>
              <a:endParaRPr kumimoji="1" lang="ja-JP" altLang="en-US" sz="240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11086E6-7346-624D-ACDE-E2643C0ACE11}"/>
              </a:ext>
            </a:extLst>
          </p:cNvPr>
          <p:cNvGrpSpPr/>
          <p:nvPr/>
        </p:nvGrpSpPr>
        <p:grpSpPr>
          <a:xfrm>
            <a:off x="449737" y="3898030"/>
            <a:ext cx="2398336" cy="1594130"/>
            <a:chOff x="455278" y="4006516"/>
            <a:chExt cx="2398336" cy="1594130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08094C5-E71C-E744-BB17-A2CD171BAC07}"/>
                </a:ext>
              </a:extLst>
            </p:cNvPr>
            <p:cNvSpPr txBox="1"/>
            <p:nvPr/>
          </p:nvSpPr>
          <p:spPr>
            <a:xfrm>
              <a:off x="579265" y="4006516"/>
              <a:ext cx="20625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/>
                <a:t>two</a:t>
              </a:r>
              <a:r>
                <a:rPr kumimoji="1" lang="ja-JP" altLang="en-US" sz="3200"/>
                <a:t> </a:t>
              </a:r>
              <a:r>
                <a:rPr kumimoji="1" lang="en-US" altLang="ja-JP" sz="3200" dirty="0"/>
                <a:t>free</a:t>
              </a:r>
            </a:p>
            <a:p>
              <a:pPr algn="ctr"/>
              <a:r>
                <a:rPr kumimoji="1" lang="en-US" altLang="ja-JP" sz="3200" dirty="0"/>
                <a:t>parameters</a:t>
              </a:r>
            </a:p>
            <a:p>
              <a:pPr algn="ctr"/>
              <a:r>
                <a:rPr kumimoji="1" lang="en-US" altLang="ja-JP" sz="3200" dirty="0"/>
                <a:t>and</a:t>
              </a:r>
              <a:endParaRPr kumimoji="1" lang="ja-JP" altLang="en-US" sz="3200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1AD1988-6EDE-1148-9FC0-D747B1E29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278" y="5092646"/>
              <a:ext cx="736600" cy="50800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A243FF36-4E7A-D542-8CAC-72ED23B29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8914" y="5080411"/>
              <a:ext cx="774700" cy="508000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8106857-2A52-7647-A621-CCB7C8763C11}"/>
              </a:ext>
            </a:extLst>
          </p:cNvPr>
          <p:cNvGrpSpPr/>
          <p:nvPr/>
        </p:nvGrpSpPr>
        <p:grpSpPr>
          <a:xfrm>
            <a:off x="482560" y="5609571"/>
            <a:ext cx="2332690" cy="1052876"/>
            <a:chOff x="444196" y="5671563"/>
            <a:chExt cx="2332690" cy="1052876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16115DB-99D2-D24B-B743-0EF1B36E356D}"/>
                </a:ext>
              </a:extLst>
            </p:cNvPr>
            <p:cNvSpPr txBox="1"/>
            <p:nvPr/>
          </p:nvSpPr>
          <p:spPr>
            <a:xfrm>
              <a:off x="444196" y="5671563"/>
              <a:ext cx="2332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one</a:t>
              </a:r>
              <a:r>
                <a:rPr kumimoji="1" lang="ja-JP" altLang="en-US" sz="3200"/>
                <a:t> </a:t>
              </a:r>
              <a:r>
                <a:rPr kumimoji="1" lang="en-US" altLang="ja-JP" sz="3200" dirty="0"/>
                <a:t>condition</a:t>
              </a:r>
              <a:endParaRPr kumimoji="1" lang="ja-JP" altLang="en-US" sz="3200"/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786E41E-22A4-5140-9479-336E0EA3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1691" y="6267239"/>
              <a:ext cx="1917700" cy="457200"/>
            </a:xfrm>
            <a:prstGeom prst="rect">
              <a:avLst/>
            </a:prstGeom>
          </p:spPr>
        </p:pic>
      </p:grp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0CE34C-7654-E449-B027-D527FDDB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9F2013-7215-274A-9957-EA8C5592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41793"/>
          </a:xfrm>
        </p:spPr>
        <p:txBody>
          <a:bodyPr/>
          <a:lstStyle/>
          <a:p>
            <a:r>
              <a:rPr kumimoji="1" lang="en-US" altLang="ja-JP" dirty="0"/>
              <a:t>15/17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5BEF8-DF7E-0C46-8AFC-3C21919D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Liouvillian</a:t>
            </a:r>
            <a:r>
              <a:rPr kumimoji="1" lang="ja-JP" altLang="en-US"/>
              <a:t> </a:t>
            </a:r>
            <a:r>
              <a:rPr kumimoji="1" lang="en-US" altLang="ja-JP" dirty="0"/>
              <a:t>Spectrum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32FF9-33D9-744C-911D-3364C1F8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988A85-7C83-0A4C-9E09-C236EF099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/>
        </p:blipFill>
        <p:spPr>
          <a:xfrm>
            <a:off x="258353" y="1155032"/>
            <a:ext cx="5792008" cy="278874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D2100BD-2CF8-8444-AF39-437095A30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/>
          <a:stretch/>
        </p:blipFill>
        <p:spPr>
          <a:xfrm>
            <a:off x="3127403" y="4069256"/>
            <a:ext cx="5792008" cy="278874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27533CF-977A-6F4F-BB9B-3FE841A72CA9}"/>
              </a:ext>
            </a:extLst>
          </p:cNvPr>
          <p:cNvGrpSpPr/>
          <p:nvPr/>
        </p:nvGrpSpPr>
        <p:grpSpPr>
          <a:xfrm>
            <a:off x="5595375" y="2217491"/>
            <a:ext cx="3464606" cy="1358894"/>
            <a:chOff x="5595375" y="2217491"/>
            <a:chExt cx="3464606" cy="1358894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97F1299-0512-E04F-82ED-9C5D914A5882}"/>
                </a:ext>
              </a:extLst>
            </p:cNvPr>
            <p:cNvGrpSpPr/>
            <p:nvPr/>
          </p:nvGrpSpPr>
          <p:grpSpPr>
            <a:xfrm>
              <a:off x="6006086" y="2217491"/>
              <a:ext cx="2945409" cy="461665"/>
              <a:chOff x="906388" y="5659203"/>
              <a:chExt cx="4100105" cy="642652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30F94BF0-080F-7042-A008-63C67775C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6388" y="5741068"/>
                <a:ext cx="2108200" cy="419100"/>
              </a:xfrm>
              <a:prstGeom prst="rect">
                <a:avLst/>
              </a:prstGeom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936D56C-0D73-3849-9E82-0C72508868C7}"/>
                  </a:ext>
                </a:extLst>
              </p:cNvPr>
              <p:cNvSpPr txBox="1"/>
              <p:nvPr/>
            </p:nvSpPr>
            <p:spPr>
              <a:xfrm>
                <a:off x="3078088" y="5659203"/>
                <a:ext cx="1928405" cy="64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:</a:t>
                </a:r>
                <a:r>
                  <a:rPr kumimoji="1" lang="ja-JP" altLang="en-US" sz="2400"/>
                  <a:t> </a:t>
                </a:r>
                <a:r>
                  <a:rPr kumimoji="1" lang="en-US" altLang="ja-JP" sz="2400" dirty="0"/>
                  <a:t>detuning</a:t>
                </a:r>
                <a:endParaRPr kumimoji="1" lang="ja-JP" altLang="en-US" sz="2400"/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B9F6D78-77DF-1942-96ED-BF5E6405269E}"/>
                </a:ext>
              </a:extLst>
            </p:cNvPr>
            <p:cNvSpPr txBox="1"/>
            <p:nvPr/>
          </p:nvSpPr>
          <p:spPr>
            <a:xfrm>
              <a:off x="6754336" y="2670972"/>
              <a:ext cx="2305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1" lang="ja-JP" altLang="en-US" sz="2400"/>
                <a:t> </a:t>
              </a:r>
              <a:r>
                <a:rPr kumimoji="1" lang="en-US" altLang="ja-JP" sz="2400" dirty="0"/>
                <a:t>:</a:t>
              </a:r>
              <a:r>
                <a:rPr kumimoji="1" lang="ja-JP" altLang="en-US" sz="2400"/>
                <a:t> </a:t>
              </a:r>
              <a:r>
                <a:rPr kumimoji="1" lang="en-US" altLang="ja-JP" sz="2400" dirty="0"/>
                <a:t>field</a:t>
              </a:r>
              <a:r>
                <a:rPr kumimoji="1" lang="ja-JP" altLang="en-US" sz="2400"/>
                <a:t> </a:t>
              </a:r>
              <a:r>
                <a:rPr kumimoji="1" lang="en-US" altLang="ja-JP" sz="2400" dirty="0"/>
                <a:t>strength</a:t>
              </a:r>
              <a:endParaRPr kumimoji="1" lang="ja-JP" altLang="en-US" sz="2400"/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67186202-7950-514A-8C7D-B75542197CE3}"/>
                </a:ext>
              </a:extLst>
            </p:cNvPr>
            <p:cNvGrpSpPr/>
            <p:nvPr/>
          </p:nvGrpSpPr>
          <p:grpSpPr>
            <a:xfrm>
              <a:off x="5595375" y="3114720"/>
              <a:ext cx="3356120" cy="461665"/>
              <a:chOff x="4571169" y="6170040"/>
              <a:chExt cx="4671824" cy="642652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06ACC8D-70EB-CE44-BF8C-F2BDD2EF4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1169" y="6309056"/>
                <a:ext cx="317500" cy="368300"/>
              </a:xfrm>
              <a:prstGeom prst="rect">
                <a:avLst/>
              </a:prstGeom>
            </p:spPr>
          </p:pic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4C5A0C98-F081-FB4E-BC0E-7D4DB06C2C07}"/>
                  </a:ext>
                </a:extLst>
              </p:cNvPr>
              <p:cNvSpPr txBox="1"/>
              <p:nvPr/>
            </p:nvSpPr>
            <p:spPr>
              <a:xfrm>
                <a:off x="4888669" y="6170040"/>
                <a:ext cx="4354324" cy="64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:</a:t>
                </a:r>
                <a:r>
                  <a:rPr kumimoji="1" lang="ja-JP" altLang="en-US" sz="2400"/>
                  <a:t> </a:t>
                </a:r>
                <a:r>
                  <a:rPr kumimoji="1" lang="en-US" altLang="ja-JP" sz="2400" dirty="0"/>
                  <a:t>environmental</a:t>
                </a:r>
                <a:r>
                  <a:rPr kumimoji="1" lang="ja-JP" altLang="en-US" sz="2400"/>
                  <a:t> </a:t>
                </a:r>
                <a:r>
                  <a:rPr kumimoji="1" lang="en-US" altLang="ja-JP" sz="2400" dirty="0"/>
                  <a:t>coupling</a:t>
                </a:r>
                <a:endParaRPr kumimoji="1" lang="ja-JP" altLang="en-US" sz="2400"/>
              </a:p>
            </p:txBody>
          </p:sp>
        </p:grpSp>
      </p:grpSp>
      <p:pic>
        <p:nvPicPr>
          <p:cNvPr id="27" name="図 26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6079F61-A9B0-4544-9A92-EAAA68B67DD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800" y="2617164"/>
            <a:ext cx="6415718" cy="4277145"/>
          </a:xfrm>
          <a:prstGeom prst="rect">
            <a:avLst/>
          </a:prstGeom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93C1B4C-3E7D-D041-896E-FBF02EB7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4EE91F-6818-C246-AA3B-BF0C3535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65125"/>
          </a:xfrm>
        </p:spPr>
        <p:txBody>
          <a:bodyPr/>
          <a:lstStyle/>
          <a:p>
            <a:r>
              <a:rPr kumimoji="1" lang="en-US" altLang="ja-JP" dirty="0"/>
              <a:t>16/17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F4467A-9961-B243-9356-C53FCB8AC311}"/>
              </a:ext>
            </a:extLst>
          </p:cNvPr>
          <p:cNvSpPr txBox="1"/>
          <p:nvPr/>
        </p:nvSpPr>
        <p:spPr>
          <a:xfrm>
            <a:off x="5937169" y="2845254"/>
            <a:ext cx="142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Overdamped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E23323-21E2-394C-9EAB-41F84A210FF9}"/>
              </a:ext>
            </a:extLst>
          </p:cNvPr>
          <p:cNvSpPr txBox="1"/>
          <p:nvPr/>
        </p:nvSpPr>
        <p:spPr>
          <a:xfrm>
            <a:off x="6076803" y="5367365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Underdamped</a:t>
            </a:r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DFC7B8-232E-EE40-9DA2-6FCE3A724B92}"/>
              </a:ext>
            </a:extLst>
          </p:cNvPr>
          <p:cNvSpPr txBox="1"/>
          <p:nvPr/>
        </p:nvSpPr>
        <p:spPr>
          <a:xfrm>
            <a:off x="2578131" y="3361916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Underdamped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16737 -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8" y="-4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15156 -0.51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256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4097 -0.1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AE8250-11E7-924B-9D37-6A260F79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AE8EBE-3294-2848-8733-7D50FA87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D5F13D1-19EA-F648-8BAA-3500A3E2F10F}"/>
              </a:ext>
            </a:extLst>
          </p:cNvPr>
          <p:cNvSpPr txBox="1"/>
          <p:nvPr/>
        </p:nvSpPr>
        <p:spPr>
          <a:xfrm>
            <a:off x="311150" y="1179326"/>
            <a:ext cx="8521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/>
              <a:t>Open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quantum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system</a:t>
            </a:r>
            <a:r>
              <a:rPr kumimoji="1" lang="ja-JP" altLang="en-US" sz="4800"/>
              <a:t> </a:t>
            </a:r>
            <a:endParaRPr kumimoji="1" lang="en-US" altLang="ja-JP" sz="4800" dirty="0"/>
          </a:p>
          <a:p>
            <a:r>
              <a:rPr kumimoji="1" lang="ja-JP" altLang="en-US" sz="4800"/>
              <a:t> </a:t>
            </a:r>
            <a:r>
              <a:rPr kumimoji="1" lang="en-US" altLang="ja-JP" sz="4800" dirty="0"/>
              <a:t>+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Density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matrix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(mixed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state)</a:t>
            </a:r>
          </a:p>
          <a:p>
            <a:r>
              <a:rPr kumimoji="1" lang="ja-JP" altLang="en-US" sz="4800"/>
              <a:t> </a:t>
            </a:r>
            <a:r>
              <a:rPr kumimoji="1" lang="en-US" altLang="ja-JP" sz="4800" dirty="0"/>
              <a:t>+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Markov</a:t>
            </a:r>
            <a:r>
              <a:rPr kumimoji="1" lang="ja-JP" altLang="en-US" sz="4800"/>
              <a:t> </a:t>
            </a:r>
            <a:r>
              <a:rPr kumimoji="1" lang="en-US" altLang="ja-JP" sz="4800" dirty="0"/>
              <a:t>approx.</a:t>
            </a:r>
            <a:r>
              <a:rPr kumimoji="1" lang="ja-JP" altLang="en-US" sz="4800"/>
              <a:t> </a:t>
            </a:r>
            <a:endParaRPr kumimoji="1" lang="en-US" altLang="ja-JP" sz="4800" dirty="0"/>
          </a:p>
          <a:p>
            <a:r>
              <a:rPr kumimoji="1" lang="ja-JP" altLang="en-US" sz="4800"/>
              <a:t> </a:t>
            </a:r>
            <a:r>
              <a:rPr kumimoji="1" lang="en-US" altLang="ja-JP" sz="4800" dirty="0"/>
              <a:t>=</a:t>
            </a:r>
            <a:r>
              <a:rPr kumimoji="1" lang="ja-JP" altLang="en-US" sz="4800"/>
              <a:t> </a:t>
            </a:r>
            <a:r>
              <a:rPr kumimoji="1" lang="en-US" altLang="ja-JP" sz="4800" dirty="0">
                <a:solidFill>
                  <a:schemeClr val="accent3">
                    <a:lumMod val="50000"/>
                  </a:schemeClr>
                </a:solidFill>
              </a:rPr>
              <a:t>Lindblad</a:t>
            </a:r>
            <a:r>
              <a:rPr kumimoji="1" lang="ja-JP" altLang="en-US" sz="480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kumimoji="1" lang="en-US" altLang="ja-JP" sz="4800" dirty="0">
                <a:solidFill>
                  <a:schemeClr val="accent3">
                    <a:lumMod val="50000"/>
                  </a:schemeClr>
                </a:solidFill>
              </a:rPr>
              <a:t>eq.</a:t>
            </a:r>
            <a:endParaRPr kumimoji="1" lang="ja-JP" altLang="en-US" sz="48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図 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21DAE664-BD70-4745-9B7A-967100BA5A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0800" y="2617164"/>
            <a:ext cx="6415718" cy="42771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DDC436-C4C3-444C-A3E1-BCF00A264FEE}"/>
              </a:ext>
            </a:extLst>
          </p:cNvPr>
          <p:cNvSpPr txBox="1"/>
          <p:nvPr/>
        </p:nvSpPr>
        <p:spPr>
          <a:xfrm>
            <a:off x="311150" y="4226314"/>
            <a:ext cx="3498850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70C0"/>
                </a:solidFill>
              </a:rPr>
              <a:t>2</a:t>
            </a:r>
            <a:r>
              <a:rPr kumimoji="1" lang="en-US" altLang="ja-JP" sz="4800" baseline="30000" dirty="0">
                <a:solidFill>
                  <a:srgbClr val="0070C0"/>
                </a:solidFill>
              </a:rPr>
              <a:t>nd</a:t>
            </a:r>
            <a:r>
              <a:rPr kumimoji="1" lang="en-US" altLang="ja-JP" sz="4800" dirty="0">
                <a:solidFill>
                  <a:srgbClr val="0070C0"/>
                </a:solidFill>
              </a:rPr>
              <a:t>-order</a:t>
            </a:r>
            <a:r>
              <a:rPr kumimoji="1" lang="ja-JP" altLang="en-US" sz="4800">
                <a:solidFill>
                  <a:srgbClr val="0070C0"/>
                </a:solidFill>
              </a:rPr>
              <a:t> </a:t>
            </a:r>
            <a:r>
              <a:rPr kumimoji="1" lang="en-US" altLang="ja-JP" sz="4800" dirty="0">
                <a:solidFill>
                  <a:srgbClr val="0070C0"/>
                </a:solidFill>
              </a:rPr>
              <a:t>EP</a:t>
            </a:r>
          </a:p>
          <a:p>
            <a:pPr>
              <a:lnSpc>
                <a:spcPct val="70000"/>
              </a:lnSpc>
            </a:pPr>
            <a:r>
              <a:rPr kumimoji="1" lang="ja-JP" altLang="en-US" sz="4800">
                <a:solidFill>
                  <a:srgbClr val="0070C0"/>
                </a:solidFill>
              </a:rPr>
              <a:t>       </a:t>
            </a:r>
            <a:r>
              <a:rPr kumimoji="1" lang="en-US" altLang="ja-JP" sz="4800" dirty="0">
                <a:solidFill>
                  <a:srgbClr val="0070C0"/>
                </a:solidFill>
              </a:rPr>
              <a:t>on</a:t>
            </a:r>
            <a:r>
              <a:rPr kumimoji="1" lang="ja-JP" altLang="en-US" sz="4800">
                <a:solidFill>
                  <a:srgbClr val="0070C0"/>
                </a:solidFill>
              </a:rPr>
              <a:t> </a:t>
            </a:r>
            <a:r>
              <a:rPr kumimoji="1" lang="en-US" altLang="ja-JP" sz="4800" dirty="0">
                <a:solidFill>
                  <a:srgbClr val="0070C0"/>
                </a:solidFill>
              </a:rPr>
              <a:t>lines</a:t>
            </a:r>
          </a:p>
          <a:p>
            <a:r>
              <a:rPr kumimoji="1" lang="en-US" altLang="ja-JP" sz="4800" dirty="0">
                <a:solidFill>
                  <a:srgbClr val="FF0000"/>
                </a:solidFill>
              </a:rPr>
              <a:t>3</a:t>
            </a:r>
            <a:r>
              <a:rPr kumimoji="1" lang="en-US" altLang="ja-JP" sz="4800" baseline="30000" dirty="0">
                <a:solidFill>
                  <a:srgbClr val="FF0000"/>
                </a:solidFill>
              </a:rPr>
              <a:t>rd</a:t>
            </a:r>
            <a:r>
              <a:rPr kumimoji="1" lang="en-US" altLang="ja-JP" sz="4800" dirty="0">
                <a:solidFill>
                  <a:srgbClr val="FF0000"/>
                </a:solidFill>
              </a:rPr>
              <a:t>-order</a:t>
            </a:r>
            <a:r>
              <a:rPr kumimoji="1" lang="ja-JP" altLang="en-US" sz="4800">
                <a:solidFill>
                  <a:srgbClr val="FF0000"/>
                </a:solidFill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</a:rPr>
              <a:t>EP</a:t>
            </a:r>
          </a:p>
          <a:p>
            <a:pPr>
              <a:lnSpc>
                <a:spcPct val="70000"/>
              </a:lnSpc>
            </a:pPr>
            <a:r>
              <a:rPr kumimoji="1" lang="ja-JP" altLang="en-US" sz="4800">
                <a:solidFill>
                  <a:srgbClr val="FF0000"/>
                </a:solidFill>
              </a:rPr>
              <a:t>     </a:t>
            </a:r>
            <a:r>
              <a:rPr kumimoji="1" lang="en-US" altLang="ja-JP" sz="4800" dirty="0">
                <a:solidFill>
                  <a:srgbClr val="FF0000"/>
                </a:solidFill>
              </a:rPr>
              <a:t>at</a:t>
            </a:r>
            <a:r>
              <a:rPr kumimoji="1" lang="ja-JP" altLang="en-US" sz="4800">
                <a:solidFill>
                  <a:srgbClr val="FF0000"/>
                </a:solidFill>
              </a:rPr>
              <a:t> </a:t>
            </a:r>
            <a:r>
              <a:rPr kumimoji="1" lang="en-US" altLang="ja-JP" sz="4800" dirty="0">
                <a:solidFill>
                  <a:srgbClr val="FF0000"/>
                </a:solidFill>
              </a:rPr>
              <a:t>points</a:t>
            </a:r>
            <a:endParaRPr kumimoji="1" lang="ja-JP" altLang="en-US" sz="480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5E2569-B69C-1541-A1A3-BD4832F00652}"/>
              </a:ext>
            </a:extLst>
          </p:cNvPr>
          <p:cNvSpPr txBox="1"/>
          <p:nvPr/>
        </p:nvSpPr>
        <p:spPr>
          <a:xfrm>
            <a:off x="5004665" y="3153010"/>
            <a:ext cx="407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Dissipation</a:t>
            </a:r>
            <a:r>
              <a:rPr kumimoji="1" lang="ja-JP" altLang="en-US" sz="3200">
                <a:solidFill>
                  <a:srgbClr val="FF0000"/>
                </a:solidFill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</a:rPr>
              <a:t>too</a:t>
            </a:r>
            <a:r>
              <a:rPr kumimoji="1" lang="ja-JP" altLang="en-US" sz="3200">
                <a:solidFill>
                  <a:srgbClr val="FF0000"/>
                </a:solidFill>
              </a:rPr>
              <a:t> </a:t>
            </a:r>
            <a:r>
              <a:rPr kumimoji="1" lang="en-US" altLang="ja-JP" sz="3200" dirty="0">
                <a:solidFill>
                  <a:srgbClr val="FF0000"/>
                </a:solidFill>
              </a:rPr>
              <a:t>large</a:t>
            </a:r>
            <a:r>
              <a:rPr kumimoji="1" lang="ja-JP" altLang="en-US" sz="3200">
                <a:solidFill>
                  <a:srgbClr val="FF0000"/>
                </a:solidFill>
              </a:rPr>
              <a:t> 😔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4597E51-F582-EE45-B5DF-1870E139F20E}"/>
              </a:ext>
            </a:extLst>
          </p:cNvPr>
          <p:cNvSpPr/>
          <p:nvPr/>
        </p:nvSpPr>
        <p:spPr>
          <a:xfrm>
            <a:off x="1406710" y="948493"/>
            <a:ext cx="6330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rgbClr val="000000"/>
                </a:solidFill>
                <a:latin typeface="Helvetica Neue" panose="02000503000000020004" pitchFamily="2" charset="0"/>
              </a:rPr>
              <a:t>N. Hatano, Molecular Phys. 117, 2121 (2019)</a:t>
            </a:r>
            <a:endParaRPr lang="ja-JP" altLang="en-US" sz="2400"/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07B6B2E3-59BC-C844-8AB0-66A27448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AA00A185-3D04-B149-A8C5-7BC26962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399" y="-1"/>
            <a:ext cx="741602" cy="365125"/>
          </a:xfrm>
        </p:spPr>
        <p:txBody>
          <a:bodyPr/>
          <a:lstStyle/>
          <a:p>
            <a:r>
              <a:rPr kumimoji="1" lang="en-US" altLang="ja-JP" dirty="0"/>
              <a:t>17/17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9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24288 0.069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uiExpand="1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9AB9F-9AD2-CE4B-9817-C536C0FB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832"/>
            <a:ext cx="9143999" cy="813240"/>
          </a:xfrm>
        </p:spPr>
        <p:txBody>
          <a:bodyPr/>
          <a:lstStyle/>
          <a:p>
            <a:r>
              <a:rPr kumimoji="1" lang="en-US" altLang="ja-JP" sz="4800" dirty="0"/>
              <a:t>Damped Harmonic Oscillator</a:t>
            </a:r>
            <a:endParaRPr kumimoji="1" lang="ja-JP" altLang="en-US" sz="48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E2A19A-6AC7-DF49-817C-E1E3DEB2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146E950-A3D6-5946-9907-EC661AF8D7FB}"/>
              </a:ext>
            </a:extLst>
          </p:cNvPr>
          <p:cNvGrpSpPr/>
          <p:nvPr/>
        </p:nvGrpSpPr>
        <p:grpSpPr>
          <a:xfrm>
            <a:off x="2011680" y="1081996"/>
            <a:ext cx="5175504" cy="2365239"/>
            <a:chOff x="2011680" y="1081996"/>
            <a:chExt cx="5175504" cy="236523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8A72D9D-16E0-7B40-9261-DA9071DE2D45}"/>
                </a:ext>
              </a:extLst>
            </p:cNvPr>
            <p:cNvSpPr/>
            <p:nvPr/>
          </p:nvSpPr>
          <p:spPr>
            <a:xfrm>
              <a:off x="2011680" y="1538760"/>
              <a:ext cx="353568" cy="1524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5644F9FD-FCEB-2148-8979-323BE4DE17FD}"/>
                </a:ext>
              </a:extLst>
            </p:cNvPr>
            <p:cNvSpPr/>
            <p:nvPr/>
          </p:nvSpPr>
          <p:spPr>
            <a:xfrm>
              <a:off x="2365248" y="2736784"/>
              <a:ext cx="4821936" cy="3259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4CAE4D07-FABC-9E49-8023-E1F8869176FB}"/>
                </a:ext>
              </a:extLst>
            </p:cNvPr>
            <p:cNvGrpSpPr/>
            <p:nvPr/>
          </p:nvGrpSpPr>
          <p:grpSpPr>
            <a:xfrm rot="5400000">
              <a:off x="3480667" y="687935"/>
              <a:ext cx="713979" cy="2944813"/>
              <a:chOff x="685800" y="990600"/>
              <a:chExt cx="871538" cy="2944813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E2BDE103-AAB7-144F-8B07-F23452465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2141538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72931E1-017A-5344-9C3B-83CF971E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2439988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9C0C136-732E-4045-9F6F-1C6E81249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1835150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53BD2FB-C2DD-9B4A-B374-58E0A0C04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2743200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8EABEF5F-87C9-6648-A2B3-71ECD4E4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3043238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34F58431-66E2-314A-A687-93BB963D9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1531938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752F1270-A60F-B447-B9FF-7E20812B3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1231900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178BEF9-978F-EF48-9345-78736EB22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3346450"/>
                <a:ext cx="871538" cy="371475"/>
              </a:xfrm>
              <a:custGeom>
                <a:avLst/>
                <a:gdLst>
                  <a:gd name="T0" fmla="*/ 2 w 549"/>
                  <a:gd name="T1" fmla="*/ 14 h 234"/>
                  <a:gd name="T2" fmla="*/ 549 w 549"/>
                  <a:gd name="T3" fmla="*/ 117 h 234"/>
                  <a:gd name="T4" fmla="*/ 2 w 549"/>
                  <a:gd name="T5" fmla="*/ 206 h 234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234"/>
                  <a:gd name="T11" fmla="*/ 549 w 549"/>
                  <a:gd name="T12" fmla="*/ 234 h 2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234">
                    <a:moveTo>
                      <a:pt x="2" y="14"/>
                    </a:moveTo>
                    <a:cubicBezTo>
                      <a:pt x="0" y="216"/>
                      <a:pt x="549" y="234"/>
                      <a:pt x="549" y="117"/>
                    </a:cubicBezTo>
                    <a:cubicBezTo>
                      <a:pt x="549" y="0"/>
                      <a:pt x="0" y="18"/>
                      <a:pt x="2" y="20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B2761C2F-1464-C14A-A821-90C48C6B5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990600"/>
                <a:ext cx="433388" cy="265113"/>
              </a:xfrm>
              <a:custGeom>
                <a:avLst/>
                <a:gdLst>
                  <a:gd name="T0" fmla="*/ 433388 w 273"/>
                  <a:gd name="T1" fmla="*/ 0 h 167"/>
                  <a:gd name="T2" fmla="*/ 0 w 273"/>
                  <a:gd name="T3" fmla="*/ 265112 h 167"/>
                  <a:gd name="T4" fmla="*/ 0 60000 65536"/>
                  <a:gd name="T5" fmla="*/ 0 60000 65536"/>
                  <a:gd name="T6" fmla="*/ 0 w 273"/>
                  <a:gd name="T7" fmla="*/ 0 h 167"/>
                  <a:gd name="T8" fmla="*/ 273 w 273"/>
                  <a:gd name="T9" fmla="*/ 167 h 1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3" h="167">
                    <a:moveTo>
                      <a:pt x="273" y="0"/>
                    </a:moveTo>
                    <a:cubicBezTo>
                      <a:pt x="134" y="4"/>
                      <a:pt x="2" y="85"/>
                      <a:pt x="0" y="16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4E364C3E-A2A1-3F43-ABA6-807BA0400DD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85800" y="3670300"/>
                <a:ext cx="433388" cy="265113"/>
              </a:xfrm>
              <a:custGeom>
                <a:avLst/>
                <a:gdLst>
                  <a:gd name="T0" fmla="*/ 433388 w 273"/>
                  <a:gd name="T1" fmla="*/ 0 h 167"/>
                  <a:gd name="T2" fmla="*/ 0 w 273"/>
                  <a:gd name="T3" fmla="*/ 265112 h 167"/>
                  <a:gd name="T4" fmla="*/ 0 60000 65536"/>
                  <a:gd name="T5" fmla="*/ 0 60000 65536"/>
                  <a:gd name="T6" fmla="*/ 0 w 273"/>
                  <a:gd name="T7" fmla="*/ 0 h 167"/>
                  <a:gd name="T8" fmla="*/ 273 w 273"/>
                  <a:gd name="T9" fmla="*/ 167 h 1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3" h="167">
                    <a:moveTo>
                      <a:pt x="273" y="0"/>
                    </a:moveTo>
                    <a:cubicBezTo>
                      <a:pt x="134" y="4"/>
                      <a:pt x="2" y="85"/>
                      <a:pt x="0" y="16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" pitchFamily="2" charset="0"/>
                    <a:ea typeface="Osaka" panose="020B0600000000000000" pitchFamily="34" charset="-128"/>
                  </a:defRPr>
                </a:lvl9pPr>
              </a:lstStyle>
              <a:p>
                <a:endParaRPr lang="ja-JP" altLang="en-US"/>
              </a:p>
            </p:txBody>
          </p:sp>
        </p:grp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4A4E963C-77F0-394F-A702-C79C1A67F8AD}"/>
                </a:ext>
              </a:extLst>
            </p:cNvPr>
            <p:cNvSpPr/>
            <p:nvPr/>
          </p:nvSpPr>
          <p:spPr>
            <a:xfrm>
              <a:off x="5283327" y="1631502"/>
              <a:ext cx="1093089" cy="109308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kumimoji="1" lang="ja-JP" altLang="en-US" sz="4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936CE76-E248-A245-9A69-534E46B775B1}"/>
                </a:ext>
              </a:extLst>
            </p:cNvPr>
            <p:cNvSpPr txBox="1"/>
            <p:nvPr/>
          </p:nvSpPr>
          <p:spPr>
            <a:xfrm>
              <a:off x="3706478" y="1081996"/>
              <a:ext cx="4122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kumimoji="1" lang="ja-JP" altLang="en-US" sz="4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1576F1D-88DB-4343-B0DF-35F94C57D47F}"/>
                </a:ext>
              </a:extLst>
            </p:cNvPr>
            <p:cNvSpPr txBox="1"/>
            <p:nvPr/>
          </p:nvSpPr>
          <p:spPr>
            <a:xfrm>
              <a:off x="5493249" y="2739349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1" lang="en-US" altLang="ja-JP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1" lang="ja-JP" altLang="en-US" sz="4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E13439-4958-7E40-BA8F-066B72E07A68}"/>
              </a:ext>
            </a:extLst>
          </p:cNvPr>
          <p:cNvSpPr txBox="1"/>
          <p:nvPr/>
        </p:nvSpPr>
        <p:spPr>
          <a:xfrm>
            <a:off x="208221" y="5175839"/>
            <a:ext cx="8527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en-US" altLang="ja-JP" sz="3600" dirty="0"/>
              <a:t>Find two independent special solutions.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en-US" altLang="ja-JP" sz="3600" dirty="0"/>
              <a:t>The general solution is their superposition.</a:t>
            </a:r>
            <a:endParaRPr kumimoji="1" lang="ja-JP" altLang="en-US" sz="36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AD60A3-791D-1242-905B-5BB2A65FA257}"/>
              </a:ext>
            </a:extLst>
          </p:cNvPr>
          <p:cNvSpPr txBox="1"/>
          <p:nvPr/>
        </p:nvSpPr>
        <p:spPr>
          <a:xfrm>
            <a:off x="209615" y="4443846"/>
            <a:ext cx="8741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2nd-order homogeneous linear differential eq.</a:t>
            </a:r>
            <a:endParaRPr kumimoji="1" lang="ja-JP" altLang="en-US" sz="360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5C8AD11-9791-D94B-A64C-59E9CDB6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92" y="3668665"/>
            <a:ext cx="4663442" cy="507900"/>
          </a:xfrm>
          <a:prstGeom prst="rect">
            <a:avLst/>
          </a:prstGeom>
        </p:spPr>
      </p:pic>
      <p:sp>
        <p:nvSpPr>
          <p:cNvPr id="26" name="日付プレースホルダー 25">
            <a:extLst>
              <a:ext uri="{FF2B5EF4-FFF2-40B4-BE49-F238E27FC236}">
                <a16:creationId xmlns:a16="http://schemas.microsoft.com/office/drawing/2014/main" id="{FF99AA9D-9C7F-F846-BAAE-24142C9C7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27" name="スライド番号プレースホルダー 26">
            <a:extLst>
              <a:ext uri="{FF2B5EF4-FFF2-40B4-BE49-F238E27FC236}">
                <a16:creationId xmlns:a16="http://schemas.microsoft.com/office/drawing/2014/main" id="{10F4665C-028E-5348-8BF6-79627A5A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2</a:t>
            </a:fld>
            <a:r>
              <a:rPr kumimoji="1" lang="en-US" altLang="ja-JP" dirty="0"/>
              <a:t>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3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0191 -0.39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allAtOnce"/>
      <p:bldP spid="23" grpId="1" build="allAtOnce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9AB9F-9AD2-CE4B-9817-C536C0FB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832"/>
            <a:ext cx="9143999" cy="813240"/>
          </a:xfrm>
        </p:spPr>
        <p:txBody>
          <a:bodyPr/>
          <a:lstStyle/>
          <a:p>
            <a:r>
              <a:rPr kumimoji="1" lang="en-US" altLang="ja-JP" sz="4800" dirty="0"/>
              <a:t>Damped Harmonic Oscillator</a:t>
            </a:r>
            <a:endParaRPr kumimoji="1" lang="ja-JP" altLang="en-US" sz="48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E2A19A-6AC7-DF49-817C-E1E3DEB2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58A8728D-56FA-E44F-9647-16D4E937AC7E}"/>
              </a:ext>
            </a:extLst>
          </p:cNvPr>
          <p:cNvGrpSpPr/>
          <p:nvPr/>
        </p:nvGrpSpPr>
        <p:grpSpPr>
          <a:xfrm>
            <a:off x="317500" y="1567302"/>
            <a:ext cx="3543952" cy="646331"/>
            <a:chOff x="317500" y="2358582"/>
            <a:chExt cx="3543952" cy="64633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1B0CEEB-D37B-7A4A-973D-9CC849193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2152" y="2408013"/>
              <a:ext cx="2019300" cy="596900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1AEA82C-936B-7340-BCF7-EB946B1E41C7}"/>
                </a:ext>
              </a:extLst>
            </p:cNvPr>
            <p:cNvSpPr txBox="1"/>
            <p:nvPr/>
          </p:nvSpPr>
          <p:spPr>
            <a:xfrm>
              <a:off x="317500" y="2358582"/>
              <a:ext cx="1511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Assume</a:t>
              </a:r>
              <a:endParaRPr kumimoji="1" lang="ja-JP" altLang="en-US" sz="3600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E8285EF4-0F63-3645-B07F-AE2A2A594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46" y="1589432"/>
            <a:ext cx="3797300" cy="508000"/>
          </a:xfrm>
          <a:prstGeom prst="rect">
            <a:avLst/>
          </a:prstGeom>
        </p:spPr>
      </p:pic>
      <p:sp>
        <p:nvSpPr>
          <p:cNvPr id="26" name="右矢印 25">
            <a:extLst>
              <a:ext uri="{FF2B5EF4-FFF2-40B4-BE49-F238E27FC236}">
                <a16:creationId xmlns:a16="http://schemas.microsoft.com/office/drawing/2014/main" id="{85813171-D4C1-7245-89DF-317EBDA7B957}"/>
              </a:ext>
            </a:extLst>
          </p:cNvPr>
          <p:cNvSpPr/>
          <p:nvPr/>
        </p:nvSpPr>
        <p:spPr>
          <a:xfrm>
            <a:off x="4000500" y="1776513"/>
            <a:ext cx="571499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F1AA862-35FC-AC48-A591-2D459EE0E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343" y="2324440"/>
            <a:ext cx="4394200" cy="11049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4AF15D7-5B3A-8C4F-BCF5-4D98D6C9FC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66" y="3459820"/>
            <a:ext cx="3327678" cy="2222500"/>
          </a:xfrm>
          <a:prstGeom prst="rect">
            <a:avLst/>
          </a:prstGeom>
        </p:spPr>
      </p:pic>
      <p:pic>
        <p:nvPicPr>
          <p:cNvPr id="43" name="図 4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50DCB1A4-DFD8-7C48-9888-24FAC6B3C8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718" y="3492041"/>
            <a:ext cx="3383858" cy="219027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31F078CD-8811-9E4F-A213-FBB4409A7A2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6407" y="4582559"/>
            <a:ext cx="3505200" cy="22225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8A5C9DF-8F88-6744-8949-8BCA3316B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91" y="3506178"/>
            <a:ext cx="1689100" cy="50800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68AE71E2-BADD-DA43-8557-B95A3CB3F4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1543" y="3506178"/>
            <a:ext cx="1701800" cy="5080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C65C0964-97AB-9342-9622-744073BD2C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7931" y="4075138"/>
            <a:ext cx="1701800" cy="4572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8E5ADE5-A407-9640-9238-924F783451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9032" y="984226"/>
            <a:ext cx="4663442" cy="5079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205EA504-E1CB-A744-AC4E-A7CD3A8AD3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0772" y="4659223"/>
            <a:ext cx="1651000" cy="5080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34AFEECD-012B-A64E-8B9A-4C0F6305B2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3481" y="5247988"/>
            <a:ext cx="1790700" cy="5080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ABFF199-7BC7-EA4D-A319-54327A60A035}"/>
              </a:ext>
            </a:extLst>
          </p:cNvPr>
          <p:cNvSpPr txBox="1"/>
          <p:nvPr/>
        </p:nvSpPr>
        <p:spPr>
          <a:xfrm>
            <a:off x="254207" y="553347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Underdamped</a:t>
            </a:r>
            <a:endParaRPr kumimoji="1" lang="ja-JP" altLang="en-US" sz="280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4B6BA5F-4742-5B4E-BF3D-4695BFEEF649}"/>
              </a:ext>
            </a:extLst>
          </p:cNvPr>
          <p:cNvSpPr txBox="1"/>
          <p:nvPr/>
        </p:nvSpPr>
        <p:spPr>
          <a:xfrm>
            <a:off x="6487367" y="552752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Overdamped</a:t>
            </a:r>
            <a:endParaRPr kumimoji="1" lang="ja-JP" altLang="en-US" sz="280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E951644-DC91-AE42-A2D5-9E1E757A34D4}"/>
              </a:ext>
            </a:extLst>
          </p:cNvPr>
          <p:cNvSpPr txBox="1"/>
          <p:nvPr/>
        </p:nvSpPr>
        <p:spPr>
          <a:xfrm>
            <a:off x="3038254" y="3576807"/>
            <a:ext cx="2646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Critical damping</a:t>
            </a:r>
            <a:endParaRPr kumimoji="1" lang="ja-JP" altLang="en-US" sz="2800"/>
          </a:p>
        </p:txBody>
      </p:sp>
      <p:pic>
        <p:nvPicPr>
          <p:cNvPr id="41" name="図 40" descr="建物, 屋外, 地面, 扉 が含まれている画像&#10;&#10;自動的に生成された説明">
            <a:extLst>
              <a:ext uri="{FF2B5EF4-FFF2-40B4-BE49-F238E27FC236}">
                <a16:creationId xmlns:a16="http://schemas.microsoft.com/office/drawing/2014/main" id="{43B2331F-CAF3-7C43-92F8-2D695B20EB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30301" y="1094072"/>
            <a:ext cx="3805302" cy="5730876"/>
          </a:xfrm>
          <a:prstGeom prst="rect">
            <a:avLst/>
          </a:prstGeom>
        </p:spPr>
      </p:pic>
      <p:pic>
        <p:nvPicPr>
          <p:cNvPr id="47" name="図 46" descr="室内, 人, 壁, キャビネット が含まれている画像&#10;&#10;自動的に生成された説明">
            <a:extLst>
              <a:ext uri="{FF2B5EF4-FFF2-40B4-BE49-F238E27FC236}">
                <a16:creationId xmlns:a16="http://schemas.microsoft.com/office/drawing/2014/main" id="{02F608A3-EC2A-0443-B290-DD86E769A7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7424" y="1005524"/>
            <a:ext cx="5173608" cy="3449072"/>
          </a:xfrm>
          <a:prstGeom prst="rect">
            <a:avLst/>
          </a:prstGeom>
        </p:spPr>
      </p:pic>
      <p:sp>
        <p:nvSpPr>
          <p:cNvPr id="58" name="日付プレースホルダー 57">
            <a:extLst>
              <a:ext uri="{FF2B5EF4-FFF2-40B4-BE49-F238E27FC236}">
                <a16:creationId xmlns:a16="http://schemas.microsoft.com/office/drawing/2014/main" id="{0CD3D894-DFC0-9147-93B6-AA50FC1F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59" name="スライド番号プレースホルダー 58">
            <a:extLst>
              <a:ext uri="{FF2B5EF4-FFF2-40B4-BE49-F238E27FC236}">
                <a16:creationId xmlns:a16="http://schemas.microsoft.com/office/drawing/2014/main" id="{B651B261-DE7B-8D49-A1BE-C5594E98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3</a:t>
            </a:fld>
            <a:r>
              <a:rPr kumimoji="1" lang="en-US" altLang="ja-JP" dirty="0"/>
              <a:t>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3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902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1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55" grpId="0"/>
      <p:bldP spid="55" grpId="1"/>
      <p:bldP spid="56" grpId="0"/>
      <p:bldP spid="56" grpId="1"/>
      <p:bldP spid="57" grpId="0"/>
      <p:bldP spid="5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9AB9F-9AD2-CE4B-9817-C536C0FB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832"/>
            <a:ext cx="9143999" cy="813240"/>
          </a:xfrm>
        </p:spPr>
        <p:txBody>
          <a:bodyPr/>
          <a:lstStyle/>
          <a:p>
            <a:r>
              <a:rPr kumimoji="1" lang="en-US" altLang="ja-JP" sz="4800" dirty="0"/>
              <a:t>Damped Harmonic Oscillator</a:t>
            </a:r>
            <a:endParaRPr kumimoji="1" lang="ja-JP" altLang="en-US" sz="48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E2A19A-6AC7-DF49-817C-E1E3DEB2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18E5ADE5-A407-9640-9238-924F7834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32" y="984226"/>
            <a:ext cx="4663442" cy="507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A06A5A2-9AA3-234A-826B-9A18BBED9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73" y="1492126"/>
            <a:ext cx="3369590" cy="11139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5D96295-EE6B-B241-9442-C22740681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0" y="2857500"/>
            <a:ext cx="6540500" cy="1143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F2C3B4F-FAF7-BA42-A263-DDEC59676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343" y="4322883"/>
            <a:ext cx="4394200" cy="1104900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3FFB2CB-B8DE-7F40-8167-3111D32F8F1A}"/>
              </a:ext>
            </a:extLst>
          </p:cNvPr>
          <p:cNvGrpSpPr/>
          <p:nvPr/>
        </p:nvGrpSpPr>
        <p:grpSpPr>
          <a:xfrm>
            <a:off x="292243" y="1762274"/>
            <a:ext cx="3343917" cy="646331"/>
            <a:chOff x="216043" y="1762274"/>
            <a:chExt cx="3343917" cy="64633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E2441A1-3E72-A844-BEC0-9BF7B6B91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4635" y="1857277"/>
              <a:ext cx="1735325" cy="50790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8F87A5E-6A47-634E-AAD3-1141D2639A8F}"/>
                </a:ext>
              </a:extLst>
            </p:cNvPr>
            <p:cNvSpPr txBox="1"/>
            <p:nvPr/>
          </p:nvSpPr>
          <p:spPr>
            <a:xfrm>
              <a:off x="216043" y="1762274"/>
              <a:ext cx="1593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600"/>
                <a:t>Ｄｅｆｉｎｅ</a:t>
              </a:r>
            </a:p>
          </p:txBody>
        </p:sp>
      </p:grpSp>
      <p:sp>
        <p:nvSpPr>
          <p:cNvPr id="11" name="右矢印 10">
            <a:extLst>
              <a:ext uri="{FF2B5EF4-FFF2-40B4-BE49-F238E27FC236}">
                <a16:creationId xmlns:a16="http://schemas.microsoft.com/office/drawing/2014/main" id="{6EF91580-AC32-CE40-B89A-5FB66BDB969C}"/>
              </a:ext>
            </a:extLst>
          </p:cNvPr>
          <p:cNvSpPr/>
          <p:nvPr/>
        </p:nvSpPr>
        <p:spPr>
          <a:xfrm>
            <a:off x="4132023" y="1939170"/>
            <a:ext cx="716280" cy="383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F950D5C-2C62-3B4F-8DD3-94A000593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43" y="5873774"/>
            <a:ext cx="1701800" cy="457200"/>
          </a:xfrm>
          <a:prstGeom prst="rect">
            <a:avLst/>
          </a:prstGeom>
        </p:spPr>
      </p:pic>
      <p:sp>
        <p:nvSpPr>
          <p:cNvPr id="30" name="右矢印 29">
            <a:extLst>
              <a:ext uri="{FF2B5EF4-FFF2-40B4-BE49-F238E27FC236}">
                <a16:creationId xmlns:a16="http://schemas.microsoft.com/office/drawing/2014/main" id="{BC3F2CD7-ED80-FD45-B297-B3B1605A1EC9}"/>
              </a:ext>
            </a:extLst>
          </p:cNvPr>
          <p:cNvSpPr/>
          <p:nvPr/>
        </p:nvSpPr>
        <p:spPr>
          <a:xfrm>
            <a:off x="2669972" y="5977477"/>
            <a:ext cx="716280" cy="383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A27B5F-F221-E040-9E86-0D7140CEA02D}"/>
              </a:ext>
            </a:extLst>
          </p:cNvPr>
          <p:cNvSpPr txBox="1"/>
          <p:nvPr/>
        </p:nvSpPr>
        <p:spPr>
          <a:xfrm>
            <a:off x="3706723" y="5846299"/>
            <a:ext cx="5233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The eigenvalues “Coalesce”</a:t>
            </a:r>
            <a:endParaRPr kumimoji="1" lang="ja-JP" altLang="en-US" sz="3600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E7D5505-CD93-D149-B6D4-6A04FE6FE348}"/>
              </a:ext>
            </a:extLst>
          </p:cNvPr>
          <p:cNvGrpSpPr/>
          <p:nvPr/>
        </p:nvGrpSpPr>
        <p:grpSpPr>
          <a:xfrm>
            <a:off x="3923236" y="2742025"/>
            <a:ext cx="3071924" cy="1402080"/>
            <a:chOff x="3923236" y="2742025"/>
            <a:chExt cx="3071924" cy="1402080"/>
          </a:xfrm>
        </p:grpSpPr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C523B5E6-CF33-EF49-B4C4-E342D2BEA141}"/>
                </a:ext>
              </a:extLst>
            </p:cNvPr>
            <p:cNvSpPr/>
            <p:nvPr/>
          </p:nvSpPr>
          <p:spPr>
            <a:xfrm>
              <a:off x="3923236" y="2742025"/>
              <a:ext cx="3071924" cy="140208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6B02677-B3AD-394D-BA8D-C4ED2169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6798" y="2871565"/>
              <a:ext cx="2844800" cy="1143000"/>
            </a:xfrm>
            <a:prstGeom prst="rect">
              <a:avLst/>
            </a:prstGeom>
          </p:spPr>
        </p:pic>
      </p:grpSp>
      <p:sp>
        <p:nvSpPr>
          <p:cNvPr id="29" name="日付プレースホルダー 28">
            <a:extLst>
              <a:ext uri="{FF2B5EF4-FFF2-40B4-BE49-F238E27FC236}">
                <a16:creationId xmlns:a16="http://schemas.microsoft.com/office/drawing/2014/main" id="{DDE247CB-3B27-2441-8E5B-3E267B4D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31" name="スライド番号プレースホルダー 30">
            <a:extLst>
              <a:ext uri="{FF2B5EF4-FFF2-40B4-BE49-F238E27FC236}">
                <a16:creationId xmlns:a16="http://schemas.microsoft.com/office/drawing/2014/main" id="{3611FBDC-C76C-F048-952B-93915627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4</a:t>
            </a:fld>
            <a:r>
              <a:rPr kumimoji="1" lang="en-US" altLang="ja-JP" dirty="0"/>
              <a:t>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4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39063 -0.172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0" grpId="0" animBg="1"/>
      <p:bldP spid="30" grpId="1" animBg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603A15C8-C952-AA47-863E-3C3B4EB22D84}"/>
              </a:ext>
            </a:extLst>
          </p:cNvPr>
          <p:cNvSpPr/>
          <p:nvPr/>
        </p:nvSpPr>
        <p:spPr>
          <a:xfrm>
            <a:off x="3794760" y="3922764"/>
            <a:ext cx="3474720" cy="9148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49AB9F-9AD2-CE4B-9817-C536C0FB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832"/>
            <a:ext cx="9143999" cy="813240"/>
          </a:xfrm>
        </p:spPr>
        <p:txBody>
          <a:bodyPr/>
          <a:lstStyle/>
          <a:p>
            <a:r>
              <a:rPr kumimoji="1" lang="en-US" altLang="ja-JP" sz="4800" dirty="0"/>
              <a:t>Critical Damping</a:t>
            </a:r>
            <a:endParaRPr kumimoji="1" lang="ja-JP" altLang="en-US" sz="480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7E2A19A-6AC7-DF49-817C-E1E3DEB2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E7D5505-CD93-D149-B6D4-6A04FE6FE348}"/>
              </a:ext>
            </a:extLst>
          </p:cNvPr>
          <p:cNvGrpSpPr/>
          <p:nvPr/>
        </p:nvGrpSpPr>
        <p:grpSpPr>
          <a:xfrm>
            <a:off x="372316" y="1553305"/>
            <a:ext cx="3071924" cy="1402080"/>
            <a:chOff x="3923236" y="2742025"/>
            <a:chExt cx="3071924" cy="1402080"/>
          </a:xfrm>
        </p:grpSpPr>
        <p:sp>
          <p:nvSpPr>
            <p:cNvPr id="15" name="角丸四角形 14">
              <a:extLst>
                <a:ext uri="{FF2B5EF4-FFF2-40B4-BE49-F238E27FC236}">
                  <a16:creationId xmlns:a16="http://schemas.microsoft.com/office/drawing/2014/main" id="{C523B5E6-CF33-EF49-B4C4-E342D2BEA141}"/>
                </a:ext>
              </a:extLst>
            </p:cNvPr>
            <p:cNvSpPr/>
            <p:nvPr/>
          </p:nvSpPr>
          <p:spPr>
            <a:xfrm>
              <a:off x="3923236" y="2742025"/>
              <a:ext cx="3071924" cy="140208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6B02677-B3AD-394D-BA8D-C4ED2169E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6798" y="2871565"/>
              <a:ext cx="2844800" cy="1143000"/>
            </a:xfrm>
            <a:prstGeom prst="rect">
              <a:avLst/>
            </a:prstGeom>
          </p:spPr>
        </p:pic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134B69-AE03-B346-A383-552AEDC1DE11}"/>
              </a:ext>
            </a:extLst>
          </p:cNvPr>
          <p:cNvSpPr txBox="1"/>
          <p:nvPr/>
        </p:nvSpPr>
        <p:spPr>
          <a:xfrm>
            <a:off x="1220441" y="900446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Matrix</a:t>
            </a:r>
            <a:endParaRPr kumimoji="1" lang="ja-JP" altLang="en-US" sz="360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BD90B63-647E-2C4F-9F39-E1D025C80605}"/>
              </a:ext>
            </a:extLst>
          </p:cNvPr>
          <p:cNvGrpSpPr/>
          <p:nvPr/>
        </p:nvGrpSpPr>
        <p:grpSpPr>
          <a:xfrm>
            <a:off x="3930909" y="900445"/>
            <a:ext cx="3860332" cy="646331"/>
            <a:chOff x="3930909" y="1875805"/>
            <a:chExt cx="3860332" cy="646331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2A8D07D-3BF3-9643-AAB5-B6EA900CF663}"/>
                </a:ext>
              </a:extLst>
            </p:cNvPr>
            <p:cNvSpPr txBox="1"/>
            <p:nvPr/>
          </p:nvSpPr>
          <p:spPr>
            <a:xfrm>
              <a:off x="3930909" y="1875805"/>
              <a:ext cx="2248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Eigenvalue:</a:t>
              </a:r>
              <a:endParaRPr kumimoji="1" lang="ja-JP" altLang="en-US" sz="360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2E7886B-AF39-5744-881E-E9C60154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8041" y="1975709"/>
              <a:ext cx="1473200" cy="419100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944CE07-3004-B14A-ABD8-2A3C4FB8CB3D}"/>
              </a:ext>
            </a:extLst>
          </p:cNvPr>
          <p:cNvGrpSpPr/>
          <p:nvPr/>
        </p:nvGrpSpPr>
        <p:grpSpPr>
          <a:xfrm>
            <a:off x="3930908" y="2884537"/>
            <a:ext cx="4667603" cy="1143000"/>
            <a:chOff x="3930908" y="2884537"/>
            <a:chExt cx="4667603" cy="114300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6903C751-942F-5D42-B0A9-924DC5A5678C}"/>
                </a:ext>
              </a:extLst>
            </p:cNvPr>
            <p:cNvSpPr txBox="1"/>
            <p:nvPr/>
          </p:nvSpPr>
          <p:spPr>
            <a:xfrm>
              <a:off x="3930908" y="3091134"/>
              <a:ext cx="38354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Pseudo-Eigenvector:</a:t>
              </a:r>
              <a:endParaRPr kumimoji="1" lang="ja-JP" altLang="en-US" sz="3600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C3A98D99-641C-D940-9DA2-E1E3A3F88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1111" y="2884537"/>
              <a:ext cx="787400" cy="11430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CA5132E-6E79-A345-9D58-814F8F732506}"/>
              </a:ext>
            </a:extLst>
          </p:cNvPr>
          <p:cNvGrpSpPr/>
          <p:nvPr/>
        </p:nvGrpSpPr>
        <p:grpSpPr>
          <a:xfrm>
            <a:off x="3930908" y="1741537"/>
            <a:ext cx="3527972" cy="1143000"/>
            <a:chOff x="3930908" y="1741537"/>
            <a:chExt cx="3527972" cy="1143000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3A926EEF-579F-3B4D-8E97-BFBAF564CD4B}"/>
                </a:ext>
              </a:extLst>
            </p:cNvPr>
            <p:cNvSpPr txBox="1"/>
            <p:nvPr/>
          </p:nvSpPr>
          <p:spPr>
            <a:xfrm>
              <a:off x="3930908" y="1931179"/>
              <a:ext cx="2378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Eigenvector:</a:t>
              </a:r>
              <a:endParaRPr kumimoji="1" lang="ja-JP" altLang="en-US" sz="3600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51B8DCF5-EB7F-BC4C-A3BC-9022CB62A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3980" y="1741537"/>
              <a:ext cx="1104900" cy="1143000"/>
            </a:xfrm>
            <a:prstGeom prst="rect">
              <a:avLst/>
            </a:prstGeom>
          </p:spPr>
        </p:pic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8375E605-64A9-D54E-8E70-A86146F7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93" y="3659345"/>
            <a:ext cx="2743200" cy="1143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1418A24-DD9E-8E4A-B56F-04F948F152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379" y="5127722"/>
            <a:ext cx="7645400" cy="1143000"/>
          </a:xfrm>
          <a:prstGeom prst="rect">
            <a:avLst/>
          </a:prstGeom>
        </p:spPr>
      </p:pic>
      <p:sp>
        <p:nvSpPr>
          <p:cNvPr id="33" name="右矢印 32">
            <a:extLst>
              <a:ext uri="{FF2B5EF4-FFF2-40B4-BE49-F238E27FC236}">
                <a16:creationId xmlns:a16="http://schemas.microsoft.com/office/drawing/2014/main" id="{BBBB3D61-4C1E-1B4A-B3F4-75F8139A9909}"/>
              </a:ext>
            </a:extLst>
          </p:cNvPr>
          <p:cNvSpPr/>
          <p:nvPr/>
        </p:nvSpPr>
        <p:spPr>
          <a:xfrm>
            <a:off x="387556" y="5476183"/>
            <a:ext cx="716280" cy="383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B28D3AA-C066-B84E-96C6-B11B4D97FF26}"/>
              </a:ext>
            </a:extLst>
          </p:cNvPr>
          <p:cNvSpPr txBox="1"/>
          <p:nvPr/>
        </p:nvSpPr>
        <p:spPr>
          <a:xfrm>
            <a:off x="6255610" y="6165949"/>
            <a:ext cx="2557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Jordan block</a:t>
            </a:r>
            <a:endParaRPr kumimoji="1" lang="ja-JP" altLang="en-US" sz="360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FE1633F-465C-484D-AB54-A90A98178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539" y="4027537"/>
            <a:ext cx="825500" cy="5080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E6FB0D6-3675-4C43-9908-6E2A0CFED037}"/>
              </a:ext>
            </a:extLst>
          </p:cNvPr>
          <p:cNvSpPr txBox="1"/>
          <p:nvPr/>
        </p:nvSpPr>
        <p:spPr>
          <a:xfrm>
            <a:off x="4984721" y="4024646"/>
            <a:ext cx="896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and</a:t>
            </a:r>
            <a:endParaRPr kumimoji="1" lang="ja-JP" altLang="en-US" sz="3600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B2574D1C-E142-D148-9BDE-87999A73E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8641" y="4020794"/>
            <a:ext cx="1016000" cy="508000"/>
          </a:xfrm>
          <a:prstGeom prst="rect">
            <a:avLst/>
          </a:prstGeom>
        </p:spPr>
      </p:pic>
      <p:sp>
        <p:nvSpPr>
          <p:cNvPr id="43" name="日付プレースホルダー 42">
            <a:extLst>
              <a:ext uri="{FF2B5EF4-FFF2-40B4-BE49-F238E27FC236}">
                <a16:creationId xmlns:a16="http://schemas.microsoft.com/office/drawing/2014/main" id="{72986567-3129-394E-A3F0-5C593E22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44" name="スライド番号プレースホルダー 43">
            <a:extLst>
              <a:ext uri="{FF2B5EF4-FFF2-40B4-BE49-F238E27FC236}">
                <a16:creationId xmlns:a16="http://schemas.microsoft.com/office/drawing/2014/main" id="{D785F299-D129-7241-8105-0CE68974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5</a:t>
            </a:fld>
            <a:r>
              <a:rPr kumimoji="1" lang="en-US" altLang="ja-JP" dirty="0"/>
              <a:t>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8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33" grpId="0" animBg="1"/>
      <p:bldP spid="34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FB60D-80B4-7E47-B199-34FBEC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Open</a:t>
            </a:r>
            <a:r>
              <a:rPr kumimoji="1" lang="ja-JP" altLang="en-US"/>
              <a:t> </a:t>
            </a:r>
            <a:r>
              <a:rPr kumimoji="1" lang="en-US" altLang="ja-JP" dirty="0" err="1"/>
              <a:t>QuanTUM</a:t>
            </a:r>
            <a:r>
              <a:rPr kumimoji="1" lang="ja-JP" altLang="en-US"/>
              <a:t> </a:t>
            </a:r>
            <a:r>
              <a:rPr kumimoji="1" lang="en-US" altLang="ja-JP" dirty="0"/>
              <a:t>Systems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805274-F7E8-D54E-A0DD-38C4C58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53D43187-34BD-574C-A95E-60DB54198DE2}"/>
              </a:ext>
            </a:extLst>
          </p:cNvPr>
          <p:cNvSpPr/>
          <p:nvPr/>
        </p:nvSpPr>
        <p:spPr>
          <a:xfrm>
            <a:off x="419756" y="1496824"/>
            <a:ext cx="3910529" cy="39105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005BC029-7533-ED45-A581-41357EDF4D45}"/>
              </a:ext>
            </a:extLst>
          </p:cNvPr>
          <p:cNvSpPr/>
          <p:nvPr/>
        </p:nvSpPr>
        <p:spPr>
          <a:xfrm>
            <a:off x="1804714" y="2881782"/>
            <a:ext cx="1140612" cy="11406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D54EAE-67EB-1546-8E12-D2A727C18085}"/>
              </a:ext>
            </a:extLst>
          </p:cNvPr>
          <p:cNvSpPr txBox="1"/>
          <p:nvPr/>
        </p:nvSpPr>
        <p:spPr>
          <a:xfrm>
            <a:off x="1804714" y="432372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kumimoji="1" lang="ja-JP" altLang="en-US" sz="4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161DFF7-2945-D943-8868-0638A1083010}"/>
              </a:ext>
            </a:extLst>
          </p:cNvPr>
          <p:cNvGrpSpPr/>
          <p:nvPr/>
        </p:nvGrpSpPr>
        <p:grpSpPr>
          <a:xfrm>
            <a:off x="4572000" y="1249250"/>
            <a:ext cx="3810851" cy="646331"/>
            <a:chOff x="4572000" y="1249250"/>
            <a:chExt cx="3810851" cy="64633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2BF0C36-FCD9-4143-BD0A-A8D5F18B6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25651" y="1368921"/>
              <a:ext cx="457200" cy="368300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D5FA8CA4-E932-4C4C-9AB0-04014B3C3B73}"/>
                </a:ext>
              </a:extLst>
            </p:cNvPr>
            <p:cNvSpPr txBox="1"/>
            <p:nvPr/>
          </p:nvSpPr>
          <p:spPr>
            <a:xfrm>
              <a:off x="4572000" y="1249250"/>
              <a:ext cx="3347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Total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Hamiltonian</a:t>
              </a:r>
              <a:endParaRPr kumimoji="1" lang="ja-JP" altLang="en-US" sz="3600"/>
            </a:p>
          </p:txBody>
        </p:sp>
      </p:grp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87DAACF-C882-3A43-A94C-F55885C2134B}"/>
              </a:ext>
            </a:extLst>
          </p:cNvPr>
          <p:cNvCxnSpPr>
            <a:cxnSpLocks/>
            <a:stCxn id="10" idx="1"/>
            <a:endCxn id="5" idx="7"/>
          </p:cNvCxnSpPr>
          <p:nvPr/>
        </p:nvCxnSpPr>
        <p:spPr>
          <a:xfrm flipH="1">
            <a:off x="3757601" y="1572416"/>
            <a:ext cx="814399" cy="4970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BDBB4EC-3A6E-064B-ABB9-7E703FC7D5A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945326" y="2421863"/>
            <a:ext cx="1687781" cy="8141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1337DA6-1CBF-B545-AD83-70CD38F5C397}"/>
              </a:ext>
            </a:extLst>
          </p:cNvPr>
          <p:cNvGrpSpPr/>
          <p:nvPr/>
        </p:nvGrpSpPr>
        <p:grpSpPr>
          <a:xfrm>
            <a:off x="4633107" y="2098697"/>
            <a:ext cx="3749744" cy="1025170"/>
            <a:chOff x="4633107" y="2098697"/>
            <a:chExt cx="3749744" cy="102517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A09EE02-258C-0042-9290-E4172C6A9A5A}"/>
                </a:ext>
              </a:extLst>
            </p:cNvPr>
            <p:cNvSpPr txBox="1"/>
            <p:nvPr/>
          </p:nvSpPr>
          <p:spPr>
            <a:xfrm>
              <a:off x="4633107" y="2098697"/>
              <a:ext cx="3749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System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Hamiltonian</a:t>
              </a:r>
              <a:endParaRPr kumimoji="1" lang="ja-JP" altLang="en-US" sz="3600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F7E13B8-DB55-AB40-B782-1DB730DBA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3448" y="2755567"/>
              <a:ext cx="1143000" cy="368300"/>
            </a:xfrm>
            <a:prstGeom prst="rect">
              <a:avLst/>
            </a:prstGeom>
          </p:spPr>
        </p:pic>
      </p:grpSp>
      <p:sp>
        <p:nvSpPr>
          <p:cNvPr id="27" name="円/楕円 26">
            <a:extLst>
              <a:ext uri="{FF2B5EF4-FFF2-40B4-BE49-F238E27FC236}">
                <a16:creationId xmlns:a16="http://schemas.microsoft.com/office/drawing/2014/main" id="{F32812EA-B848-F741-8FB7-B50505ACCCF4}"/>
              </a:ext>
            </a:extLst>
          </p:cNvPr>
          <p:cNvSpPr/>
          <p:nvPr/>
        </p:nvSpPr>
        <p:spPr>
          <a:xfrm>
            <a:off x="1804714" y="2881782"/>
            <a:ext cx="1140612" cy="1140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A8D89A-4346-6B4C-BECB-EA3120EC4991}"/>
              </a:ext>
            </a:extLst>
          </p:cNvPr>
          <p:cNvSpPr txBox="1"/>
          <p:nvPr/>
        </p:nvSpPr>
        <p:spPr>
          <a:xfrm>
            <a:off x="2110364" y="3067368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kumimoji="1" lang="ja-JP" altLang="en-US" sz="44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CF10C80-A4DC-954B-B853-C3A8B7FAA8D1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2833729" y="3894106"/>
            <a:ext cx="1799378" cy="17127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A66C241-6E39-E642-B9B2-0BB0B1096738}"/>
              </a:ext>
            </a:extLst>
          </p:cNvPr>
          <p:cNvGrpSpPr/>
          <p:nvPr/>
        </p:nvGrpSpPr>
        <p:grpSpPr>
          <a:xfrm>
            <a:off x="4633107" y="5283667"/>
            <a:ext cx="4095993" cy="1110816"/>
            <a:chOff x="4633107" y="5283667"/>
            <a:chExt cx="4095993" cy="1110816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EDBA03B-8542-8940-8F36-2E6986508CAF}"/>
                </a:ext>
              </a:extLst>
            </p:cNvPr>
            <p:cNvSpPr txBox="1"/>
            <p:nvPr/>
          </p:nvSpPr>
          <p:spPr>
            <a:xfrm>
              <a:off x="4633107" y="5283667"/>
              <a:ext cx="4095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/>
                <a:t>Coupling</a:t>
              </a:r>
              <a:r>
                <a:rPr kumimoji="1" lang="ja-JP" altLang="en-US" sz="3600"/>
                <a:t> </a:t>
              </a:r>
              <a:r>
                <a:rPr kumimoji="1" lang="en-US" altLang="ja-JP" sz="3600" dirty="0"/>
                <a:t>Hamiltonian</a:t>
              </a:r>
              <a:endParaRPr kumimoji="1" lang="ja-JP" altLang="en-US" sz="3600"/>
            </a:p>
          </p:txBody>
        </p:sp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78ADA998-4867-BA4E-BEFD-4D96F0169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9360" y="5937283"/>
              <a:ext cx="2882900" cy="457200"/>
            </a:xfrm>
            <a:prstGeom prst="rect">
              <a:avLst/>
            </a:prstGeom>
          </p:spPr>
        </p:pic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90186FE9-4F9D-324E-95DC-B3493594091A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4330284" y="3784716"/>
            <a:ext cx="856007" cy="21878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6B8E551-02EE-EB47-B44C-891E3E9B675E}"/>
              </a:ext>
            </a:extLst>
          </p:cNvPr>
          <p:cNvGrpSpPr/>
          <p:nvPr/>
        </p:nvGrpSpPr>
        <p:grpSpPr>
          <a:xfrm>
            <a:off x="5186291" y="3403332"/>
            <a:ext cx="2690545" cy="1657605"/>
            <a:chOff x="5186291" y="3403332"/>
            <a:chExt cx="2690545" cy="1657605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2E9D7FD-38BC-784D-9558-0AE6D2CEC086}"/>
                </a:ext>
              </a:extLst>
            </p:cNvPr>
            <p:cNvSpPr txBox="1"/>
            <p:nvPr/>
          </p:nvSpPr>
          <p:spPr>
            <a:xfrm>
              <a:off x="5186291" y="3403332"/>
              <a:ext cx="26905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dirty="0"/>
                <a:t>Environmental</a:t>
              </a:r>
            </a:p>
            <a:p>
              <a:pPr algn="ctr"/>
              <a:r>
                <a:rPr kumimoji="1" lang="en-US" altLang="ja-JP" sz="3600" dirty="0"/>
                <a:t>Hamiltonian</a:t>
              </a:r>
              <a:endParaRPr kumimoji="1" lang="ja-JP" altLang="en-US" sz="3600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981246CB-B906-6541-B8BE-491253A7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479" y="4603737"/>
              <a:ext cx="1143000" cy="457200"/>
            </a:xfrm>
            <a:prstGeom prst="rect">
              <a:avLst/>
            </a:prstGeom>
          </p:spPr>
        </p:pic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1CA79216-CDF1-8643-A7B4-08D4B8946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07" y="5708683"/>
            <a:ext cx="2108200" cy="4572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000F5891-8393-EC48-A5C8-4A5D8CE98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296" y="6220632"/>
            <a:ext cx="3708400" cy="5588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58058BB-F6B8-0D4A-8CC8-C1E94F4E2E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66" y="3375095"/>
            <a:ext cx="688673" cy="664509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B4124B67-D502-FC4E-A38B-D8A2D59DED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49" y="2596088"/>
            <a:ext cx="902141" cy="415532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DC1FB64-4932-4E4B-86ED-716E9A029B1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5957" b="12745"/>
          <a:stretch/>
        </p:blipFill>
        <p:spPr>
          <a:xfrm>
            <a:off x="1804714" y="1939538"/>
            <a:ext cx="1489857" cy="482336"/>
          </a:xfrm>
          <a:prstGeom prst="rect">
            <a:avLst/>
          </a:prstGeom>
        </p:spPr>
      </p:pic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F92E97EE-5631-4D4A-B527-D97D3E90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F9118CF6-1494-B645-B05A-EB402C64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6</a:t>
            </a:fld>
            <a:r>
              <a:rPr kumimoji="1" lang="en-US" altLang="ja-JP" dirty="0"/>
              <a:t>/17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0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7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25E252F4-3861-664D-89FF-F267473D0E34}"/>
              </a:ext>
            </a:extLst>
          </p:cNvPr>
          <p:cNvSpPr/>
          <p:nvPr/>
        </p:nvSpPr>
        <p:spPr>
          <a:xfrm>
            <a:off x="3255818" y="3971413"/>
            <a:ext cx="1529881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1876C536-A4FD-E14E-92C0-7E457551A9DB}"/>
              </a:ext>
            </a:extLst>
          </p:cNvPr>
          <p:cNvSpPr/>
          <p:nvPr/>
        </p:nvSpPr>
        <p:spPr>
          <a:xfrm>
            <a:off x="6622473" y="3971413"/>
            <a:ext cx="1529881" cy="656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0308C7CA-899E-0E48-908C-AC501F7853FB}"/>
              </a:ext>
            </a:extLst>
          </p:cNvPr>
          <p:cNvSpPr/>
          <p:nvPr/>
        </p:nvSpPr>
        <p:spPr>
          <a:xfrm>
            <a:off x="1052946" y="4858104"/>
            <a:ext cx="1529881" cy="656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ACE388B7-4C20-6B4A-B3E8-8157ED7CDE9C}"/>
              </a:ext>
            </a:extLst>
          </p:cNvPr>
          <p:cNvSpPr/>
          <p:nvPr/>
        </p:nvSpPr>
        <p:spPr>
          <a:xfrm>
            <a:off x="1066800" y="3140140"/>
            <a:ext cx="1529881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2BE39EAF-23B6-7E43-B1D7-40EB135126CA}"/>
              </a:ext>
            </a:extLst>
          </p:cNvPr>
          <p:cNvSpPr/>
          <p:nvPr/>
        </p:nvSpPr>
        <p:spPr>
          <a:xfrm>
            <a:off x="302598" y="1095212"/>
            <a:ext cx="4851436" cy="16700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F268582-21D0-784E-B824-903B4D7D8F2D}"/>
              </a:ext>
            </a:extLst>
          </p:cNvPr>
          <p:cNvGrpSpPr/>
          <p:nvPr/>
        </p:nvGrpSpPr>
        <p:grpSpPr>
          <a:xfrm>
            <a:off x="399581" y="4646188"/>
            <a:ext cx="7729135" cy="1633799"/>
            <a:chOff x="399581" y="4646188"/>
            <a:chExt cx="7729135" cy="163379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13073AE-83E9-144D-B90F-AB052A58C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7416" y="5771987"/>
              <a:ext cx="6591300" cy="5080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30AA9DD-CDD3-914B-836B-F005B522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1" y="4646188"/>
              <a:ext cx="2197100" cy="1016000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9FB60D-80B4-7E47-B199-34FBEC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OPEN</a:t>
            </a:r>
            <a:r>
              <a:rPr kumimoji="1" lang="ja-JP" altLang="en-US"/>
              <a:t> </a:t>
            </a:r>
            <a:r>
              <a:rPr kumimoji="1" lang="en-US" altLang="ja-JP" dirty="0" err="1"/>
              <a:t>QuanTUM</a:t>
            </a:r>
            <a:r>
              <a:rPr kumimoji="1" lang="ja-JP" altLang="en-US"/>
              <a:t> </a:t>
            </a:r>
            <a:r>
              <a:rPr kumimoji="1" lang="en-US" altLang="ja-JP" dirty="0"/>
              <a:t>SYSTEMS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805274-F7E8-D54E-A0DD-38C4C58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68B9B56-5328-014E-8C44-15BA0E00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6" y="1646925"/>
            <a:ext cx="4076700" cy="1016000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45018CA-D010-7242-AF3C-EFB14BA23D01}"/>
              </a:ext>
            </a:extLst>
          </p:cNvPr>
          <p:cNvGrpSpPr/>
          <p:nvPr/>
        </p:nvGrpSpPr>
        <p:grpSpPr>
          <a:xfrm>
            <a:off x="399581" y="2946661"/>
            <a:ext cx="7729135" cy="1635635"/>
            <a:chOff x="399581" y="2946661"/>
            <a:chExt cx="7729135" cy="163563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3BD6E4C-F226-2446-9A3B-7543393F1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581" y="2946661"/>
              <a:ext cx="2197100" cy="10160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B84238A-D4D5-A547-A142-010090D0F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37416" y="4074296"/>
              <a:ext cx="6591300" cy="508000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66631612-16DA-0442-B9E2-4EA0BC0E2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441" y="2642046"/>
            <a:ext cx="2108200" cy="4572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AFD60E7-68CE-AA40-8BB9-6E804415B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8230" y="3153995"/>
            <a:ext cx="3708400" cy="5588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A3AD3B-C3F7-0741-BCD4-80335ABF07F1}"/>
              </a:ext>
            </a:extLst>
          </p:cNvPr>
          <p:cNvSpPr txBox="1"/>
          <p:nvPr/>
        </p:nvSpPr>
        <p:spPr>
          <a:xfrm>
            <a:off x="418646" y="1047036"/>
            <a:ext cx="461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/>
              <a:t>Schrödinger</a:t>
            </a:r>
            <a:r>
              <a:rPr kumimoji="1" lang="ja-JP" altLang="en-US" sz="4000"/>
              <a:t> </a:t>
            </a:r>
            <a:r>
              <a:rPr kumimoji="1" lang="en-US" altLang="ja-JP" sz="4000" dirty="0"/>
              <a:t>dynamics</a:t>
            </a:r>
            <a:endParaRPr kumimoji="1" lang="ja-JP" altLang="en-US" sz="400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D5DD245-F532-3045-80E7-0C9B493518E9}"/>
              </a:ext>
            </a:extLst>
          </p:cNvPr>
          <p:cNvGrpSpPr/>
          <p:nvPr/>
        </p:nvGrpSpPr>
        <p:grpSpPr>
          <a:xfrm>
            <a:off x="7149006" y="1095212"/>
            <a:ext cx="1805398" cy="1805398"/>
            <a:chOff x="419756" y="1496824"/>
            <a:chExt cx="3910529" cy="3910529"/>
          </a:xfrm>
        </p:grpSpPr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7E33A2FB-553A-7941-A0DF-69CE46CE586A}"/>
                </a:ext>
              </a:extLst>
            </p:cNvPr>
            <p:cNvSpPr/>
            <p:nvPr/>
          </p:nvSpPr>
          <p:spPr>
            <a:xfrm>
              <a:off x="419756" y="1496824"/>
              <a:ext cx="3910529" cy="3910529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9CE2A442-707B-174C-B815-3390D86B9C28}"/>
                </a:ext>
              </a:extLst>
            </p:cNvPr>
            <p:cNvSpPr/>
            <p:nvPr/>
          </p:nvSpPr>
          <p:spPr>
            <a:xfrm>
              <a:off x="1804714" y="2881782"/>
              <a:ext cx="1140612" cy="114061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C0F72E6-54D2-8444-86AB-22AB264F1C76}"/>
                </a:ext>
              </a:extLst>
            </p:cNvPr>
            <p:cNvSpPr txBox="1"/>
            <p:nvPr/>
          </p:nvSpPr>
          <p:spPr>
            <a:xfrm>
              <a:off x="1240342" y="3980814"/>
              <a:ext cx="962476" cy="1133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kumimoji="1" lang="ja-JP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3E3767AC-2510-D64D-8429-0DD1F541D5DF}"/>
                </a:ext>
              </a:extLst>
            </p:cNvPr>
            <p:cNvSpPr/>
            <p:nvPr/>
          </p:nvSpPr>
          <p:spPr>
            <a:xfrm>
              <a:off x="1804714" y="2881782"/>
              <a:ext cx="1140612" cy="114061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19B897B-B52A-FE4B-B320-CEF27686EC74}"/>
                </a:ext>
              </a:extLst>
            </p:cNvPr>
            <p:cNvSpPr txBox="1"/>
            <p:nvPr/>
          </p:nvSpPr>
          <p:spPr>
            <a:xfrm>
              <a:off x="1904199" y="2827287"/>
              <a:ext cx="941643" cy="1266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DCFA19-7A4B-5346-BF0E-2C37E2D2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77E8ED-B1B8-DC49-9DCF-CEA6B8DC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4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28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>
            <a:extLst>
              <a:ext uri="{FF2B5EF4-FFF2-40B4-BE49-F238E27FC236}">
                <a16:creationId xmlns:a16="http://schemas.microsoft.com/office/drawing/2014/main" id="{F19DC12D-1390-144B-9BAA-55915B1915B5}"/>
              </a:ext>
            </a:extLst>
          </p:cNvPr>
          <p:cNvSpPr/>
          <p:nvPr/>
        </p:nvSpPr>
        <p:spPr>
          <a:xfrm>
            <a:off x="1066800" y="4865278"/>
            <a:ext cx="1529881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5C3D17E1-92C3-E042-ABF6-FCC6937E8E76}"/>
              </a:ext>
            </a:extLst>
          </p:cNvPr>
          <p:cNvSpPr/>
          <p:nvPr/>
        </p:nvSpPr>
        <p:spPr>
          <a:xfrm>
            <a:off x="3297382" y="5654987"/>
            <a:ext cx="1529881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FF80CD52-1122-0542-9237-B9FAC2FC148A}"/>
              </a:ext>
            </a:extLst>
          </p:cNvPr>
          <p:cNvSpPr/>
          <p:nvPr/>
        </p:nvSpPr>
        <p:spPr>
          <a:xfrm>
            <a:off x="6597535" y="5661667"/>
            <a:ext cx="1529881" cy="656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F6CB293-027F-4143-A5CB-BEB26AE935B3}"/>
              </a:ext>
            </a:extLst>
          </p:cNvPr>
          <p:cNvGrpSpPr/>
          <p:nvPr/>
        </p:nvGrpSpPr>
        <p:grpSpPr>
          <a:xfrm>
            <a:off x="399581" y="4646188"/>
            <a:ext cx="7729135" cy="1635635"/>
            <a:chOff x="399581" y="2835821"/>
            <a:chExt cx="7729135" cy="1635635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FEBB09B1-FD9D-F549-AD35-5FB3B773D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581" y="2835821"/>
              <a:ext cx="2197100" cy="101600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100325E-18E5-044D-814F-1F39F4141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7416" y="3963456"/>
              <a:ext cx="6591300" cy="508000"/>
            </a:xfrm>
            <a:prstGeom prst="rect">
              <a:avLst/>
            </a:prstGeom>
          </p:spPr>
        </p:pic>
      </p:grp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18D5658B-8DFD-DB40-8C46-DCE8C1031180}"/>
              </a:ext>
            </a:extLst>
          </p:cNvPr>
          <p:cNvSpPr/>
          <p:nvPr/>
        </p:nvSpPr>
        <p:spPr>
          <a:xfrm>
            <a:off x="7536872" y="3258150"/>
            <a:ext cx="1607128" cy="65600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7F6D7F8B-7D5A-8141-80D3-A252CA871A01}"/>
              </a:ext>
            </a:extLst>
          </p:cNvPr>
          <p:cNvSpPr/>
          <p:nvPr/>
        </p:nvSpPr>
        <p:spPr>
          <a:xfrm>
            <a:off x="-11085" y="3278685"/>
            <a:ext cx="1529881" cy="656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F9FB60D-80B4-7E47-B199-34FBEC1D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OPEN</a:t>
            </a:r>
            <a:r>
              <a:rPr kumimoji="1" lang="ja-JP" altLang="en-US"/>
              <a:t> </a:t>
            </a:r>
            <a:r>
              <a:rPr kumimoji="1" lang="en-US" altLang="ja-JP" dirty="0" err="1"/>
              <a:t>QUAnTUM</a:t>
            </a:r>
            <a:r>
              <a:rPr kumimoji="1" lang="ja-JP" altLang="en-US"/>
              <a:t> </a:t>
            </a:r>
            <a:r>
              <a:rPr kumimoji="1" lang="en-US" altLang="ja-JP" dirty="0"/>
              <a:t>SYSTEMS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805274-F7E8-D54E-A0DD-38C4C584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BIRS workshop in Banff: Charge and Energy Transfer Processes: Open Problems in Open Quantum Systems</a:t>
            </a:r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05EC901-3521-4149-B83C-B25E3B905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" y="2990247"/>
            <a:ext cx="9144000" cy="1182305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9F7CC66-4624-294C-B6E2-7CC76E2EF010}"/>
              </a:ext>
            </a:extLst>
          </p:cNvPr>
          <p:cNvGrpSpPr/>
          <p:nvPr/>
        </p:nvGrpSpPr>
        <p:grpSpPr>
          <a:xfrm>
            <a:off x="4308112" y="4090702"/>
            <a:ext cx="4643383" cy="707886"/>
            <a:chOff x="4308112" y="3938302"/>
            <a:chExt cx="4643383" cy="707886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F5D8E4C-BC55-B145-A0DA-707A02477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8112" y="4138188"/>
              <a:ext cx="2476500" cy="50800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EE5BDF0-13C3-A949-AD4A-74E424C384E5}"/>
                </a:ext>
              </a:extLst>
            </p:cNvPr>
            <p:cNvSpPr txBox="1"/>
            <p:nvPr/>
          </p:nvSpPr>
          <p:spPr>
            <a:xfrm>
              <a:off x="6921772" y="3938302"/>
              <a:ext cx="2029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/>
                <a:t>assumed.</a:t>
              </a:r>
              <a:endParaRPr kumimoji="1" lang="ja-JP" altLang="en-US" sz="4000"/>
            </a:p>
          </p:txBody>
        </p:sp>
      </p:grp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23867C5-0421-2E4D-8871-D741D0CCB2A6}"/>
              </a:ext>
            </a:extLst>
          </p:cNvPr>
          <p:cNvSpPr/>
          <p:nvPr/>
        </p:nvSpPr>
        <p:spPr>
          <a:xfrm>
            <a:off x="655314" y="3934690"/>
            <a:ext cx="6446525" cy="1748445"/>
          </a:xfrm>
          <a:custGeom>
            <a:avLst/>
            <a:gdLst>
              <a:gd name="connsiteX0" fmla="*/ 0 w 6446520"/>
              <a:gd name="connsiteY0" fmla="*/ 0 h 1706880"/>
              <a:gd name="connsiteX1" fmla="*/ 2804160 w 6446520"/>
              <a:gd name="connsiteY1" fmla="*/ 822960 h 1706880"/>
              <a:gd name="connsiteX2" fmla="*/ 6446520 w 6446520"/>
              <a:gd name="connsiteY2" fmla="*/ 1706880 h 1706880"/>
              <a:gd name="connsiteX0" fmla="*/ 0 w 6446520"/>
              <a:gd name="connsiteY0" fmla="*/ 0 h 1706880"/>
              <a:gd name="connsiteX1" fmla="*/ 2804160 w 6446520"/>
              <a:gd name="connsiteY1" fmla="*/ 822960 h 1706880"/>
              <a:gd name="connsiteX2" fmla="*/ 6446520 w 6446520"/>
              <a:gd name="connsiteY2" fmla="*/ 1706880 h 1706880"/>
              <a:gd name="connsiteX0" fmla="*/ 0 w 6446520"/>
              <a:gd name="connsiteY0" fmla="*/ 0 h 1706880"/>
              <a:gd name="connsiteX1" fmla="*/ 3108960 w 6446520"/>
              <a:gd name="connsiteY1" fmla="*/ 1143000 h 1706880"/>
              <a:gd name="connsiteX2" fmla="*/ 6446520 w 6446520"/>
              <a:gd name="connsiteY2" fmla="*/ 1706880 h 1706880"/>
              <a:gd name="connsiteX0" fmla="*/ 5 w 6446525"/>
              <a:gd name="connsiteY0" fmla="*/ 0 h 1706880"/>
              <a:gd name="connsiteX1" fmla="*/ 3108965 w 6446525"/>
              <a:gd name="connsiteY1" fmla="*/ 114300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  <a:gd name="connsiteX0" fmla="*/ 5 w 6446525"/>
              <a:gd name="connsiteY0" fmla="*/ 0 h 1706880"/>
              <a:gd name="connsiteX1" fmla="*/ 3139445 w 6446525"/>
              <a:gd name="connsiteY1" fmla="*/ 944880 h 1706880"/>
              <a:gd name="connsiteX2" fmla="*/ 6446525 w 6446525"/>
              <a:gd name="connsiteY2" fmla="*/ 1706880 h 17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6525" h="1706880">
                <a:moveTo>
                  <a:pt x="5" y="0"/>
                </a:moveTo>
                <a:cubicBezTo>
                  <a:pt x="-3805" y="1000760"/>
                  <a:pt x="2080265" y="401320"/>
                  <a:pt x="3139445" y="944880"/>
                </a:cubicBezTo>
                <a:cubicBezTo>
                  <a:pt x="4198625" y="1488440"/>
                  <a:pt x="6427475" y="675640"/>
                  <a:pt x="6446525" y="170688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E475A2E-2335-E64F-B6A6-4E937E749027}"/>
              </a:ext>
            </a:extLst>
          </p:cNvPr>
          <p:cNvGrpSpPr/>
          <p:nvPr/>
        </p:nvGrpSpPr>
        <p:grpSpPr>
          <a:xfrm>
            <a:off x="399581" y="4646188"/>
            <a:ext cx="7729135" cy="1633799"/>
            <a:chOff x="399581" y="4646188"/>
            <a:chExt cx="7729135" cy="1633799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23409D7E-B5B5-1944-B33D-09BA45170627}"/>
                </a:ext>
              </a:extLst>
            </p:cNvPr>
            <p:cNvSpPr/>
            <p:nvPr/>
          </p:nvSpPr>
          <p:spPr>
            <a:xfrm>
              <a:off x="1052946" y="4858104"/>
              <a:ext cx="1529881" cy="65600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EEED7B96-C031-2640-8ACC-56126C8A9D10}"/>
                </a:ext>
              </a:extLst>
            </p:cNvPr>
            <p:cNvGrpSpPr/>
            <p:nvPr/>
          </p:nvGrpSpPr>
          <p:grpSpPr>
            <a:xfrm>
              <a:off x="399581" y="4646188"/>
              <a:ext cx="7729135" cy="1633799"/>
              <a:chOff x="399581" y="4646188"/>
              <a:chExt cx="7729135" cy="1633799"/>
            </a:xfrm>
          </p:grpSpPr>
          <p:pic>
            <p:nvPicPr>
              <p:cNvPr id="34" name="図 33">
                <a:extLst>
                  <a:ext uri="{FF2B5EF4-FFF2-40B4-BE49-F238E27FC236}">
                    <a16:creationId xmlns:a16="http://schemas.microsoft.com/office/drawing/2014/main" id="{ADE798F9-0E7E-114C-8920-006356077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7416" y="5771987"/>
                <a:ext cx="6591300" cy="508000"/>
              </a:xfrm>
              <a:prstGeom prst="rect">
                <a:avLst/>
              </a:prstGeom>
            </p:spPr>
          </p:pic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ACDBA5DF-A3AE-E64E-A4A3-7BE3E2AF0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581" y="4646188"/>
                <a:ext cx="2197100" cy="1016000"/>
              </a:xfrm>
              <a:prstGeom prst="rect">
                <a:avLst/>
              </a:prstGeom>
            </p:spPr>
          </p:pic>
        </p:grpSp>
      </p:grp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3207CAC-F7F9-3749-BC47-FC75442D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8/21/2019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D04CE6-3246-454A-9AA6-9DCD09E4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30F3-D78C-774F-A96C-7817E931D9E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-0.5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7" grpId="0" animBg="1"/>
      <p:bldP spid="30" grpId="0" animBg="1"/>
      <p:bldP spid="26" grpId="0" animBg="1"/>
      <p:bldP spid="10" grpId="0" animBg="1"/>
    </p:bld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{92F1A6A5-F778-3A4B-BA05-82337420E96B}tf10001073</Template>
  <TotalTime>6262</TotalTime>
  <Words>839</Words>
  <Application>Microsoft Macintosh PowerPoint</Application>
  <PresentationFormat>画面に合わせる (4:3)</PresentationFormat>
  <Paragraphs>241</Paragraphs>
  <Slides>25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游ゴシック</vt:lpstr>
      <vt:lpstr>Arial</vt:lpstr>
      <vt:lpstr>Helvetica Neue</vt:lpstr>
      <vt:lpstr>Times</vt:lpstr>
      <vt:lpstr>Times New Roman</vt:lpstr>
      <vt:lpstr>Tw Cen MT</vt:lpstr>
      <vt:lpstr>しずく</vt:lpstr>
      <vt:lpstr>Exceptional points of the quantum LiuovIllian dynamics</vt:lpstr>
      <vt:lpstr>What is Exceptional Point?</vt:lpstr>
      <vt:lpstr>Damped Harmonic Oscillator</vt:lpstr>
      <vt:lpstr>Damped Harmonic Oscillator</vt:lpstr>
      <vt:lpstr>Damped Harmonic Oscillator</vt:lpstr>
      <vt:lpstr>Critical Damping</vt:lpstr>
      <vt:lpstr>Open QuanTUM Systems</vt:lpstr>
      <vt:lpstr>OPEN QuanTUM SYSTEMS</vt:lpstr>
      <vt:lpstr>OPEN QUAnTUM SYSTEMS</vt:lpstr>
      <vt:lpstr>OPEN QUAnTUM SYSTEMS</vt:lpstr>
      <vt:lpstr>Open quantum SYSTEMs</vt:lpstr>
      <vt:lpstr>Markov Approximation</vt:lpstr>
      <vt:lpstr>Density Matrix (mixed State)</vt:lpstr>
      <vt:lpstr>Markov Approximation</vt:lpstr>
      <vt:lpstr>Two-level system</vt:lpstr>
      <vt:lpstr>Two-level system</vt:lpstr>
      <vt:lpstr>Two-level system</vt:lpstr>
      <vt:lpstr>Two-level system</vt:lpstr>
      <vt:lpstr>Matrix Representation</vt:lpstr>
      <vt:lpstr>Matrix Representation</vt:lpstr>
      <vt:lpstr>Relaxation to Equilibrium</vt:lpstr>
      <vt:lpstr>Symmetry</vt:lpstr>
      <vt:lpstr>Liouvillian Spectrum</vt:lpstr>
      <vt:lpstr>Liouvillian Spectrum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Exceptional points of the quantum Liuovllian dynamics</dc:title>
  <dc:creator>Naomichi Hatano</dc:creator>
  <cp:lastModifiedBy>Naomichi Hatano</cp:lastModifiedBy>
  <cp:revision>1135</cp:revision>
  <cp:lastPrinted>2019-08-21T17:01:12Z</cp:lastPrinted>
  <dcterms:created xsi:type="dcterms:W3CDTF">2019-03-13T05:20:14Z</dcterms:created>
  <dcterms:modified xsi:type="dcterms:W3CDTF">2019-08-21T18:06:10Z</dcterms:modified>
</cp:coreProperties>
</file>