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5"/>
  </p:notesMasterIdLst>
  <p:handoutMasterIdLst>
    <p:handoutMasterId r:id="rId66"/>
  </p:handoutMasterIdLst>
  <p:sldIdLst>
    <p:sldId id="480" r:id="rId3"/>
    <p:sldId id="834" r:id="rId4"/>
    <p:sldId id="870" r:id="rId5"/>
    <p:sldId id="872" r:id="rId6"/>
    <p:sldId id="873" r:id="rId7"/>
    <p:sldId id="876" r:id="rId8"/>
    <p:sldId id="877" r:id="rId9"/>
    <p:sldId id="878" r:id="rId10"/>
    <p:sldId id="879" r:id="rId11"/>
    <p:sldId id="881" r:id="rId12"/>
    <p:sldId id="880" r:id="rId13"/>
    <p:sldId id="1047" r:id="rId14"/>
    <p:sldId id="1048" r:id="rId15"/>
    <p:sldId id="888" r:id="rId16"/>
    <p:sldId id="1051" r:id="rId17"/>
    <p:sldId id="1052" r:id="rId18"/>
    <p:sldId id="892" r:id="rId19"/>
    <p:sldId id="893" r:id="rId20"/>
    <p:sldId id="1064" r:id="rId21"/>
    <p:sldId id="1067" r:id="rId22"/>
    <p:sldId id="1068" r:id="rId23"/>
    <p:sldId id="1017" r:id="rId24"/>
    <p:sldId id="1022" r:id="rId25"/>
    <p:sldId id="1069" r:id="rId26"/>
    <p:sldId id="1054" r:id="rId27"/>
    <p:sldId id="941" r:id="rId28"/>
    <p:sldId id="1063" r:id="rId29"/>
    <p:sldId id="942" r:id="rId30"/>
    <p:sldId id="1029" r:id="rId31"/>
    <p:sldId id="944" r:id="rId32"/>
    <p:sldId id="945" r:id="rId33"/>
    <p:sldId id="954" r:id="rId34"/>
    <p:sldId id="1030" r:id="rId35"/>
    <p:sldId id="1031" r:id="rId36"/>
    <p:sldId id="957" r:id="rId37"/>
    <p:sldId id="956" r:id="rId38"/>
    <p:sldId id="953" r:id="rId39"/>
    <p:sldId id="959" r:id="rId40"/>
    <p:sldId id="1042" r:id="rId41"/>
    <p:sldId id="1033" r:id="rId42"/>
    <p:sldId id="1034" r:id="rId43"/>
    <p:sldId id="1036" r:id="rId44"/>
    <p:sldId id="1040" r:id="rId45"/>
    <p:sldId id="961" r:id="rId46"/>
    <p:sldId id="971" r:id="rId47"/>
    <p:sldId id="980" r:id="rId48"/>
    <p:sldId id="1025" r:id="rId49"/>
    <p:sldId id="1026" r:id="rId50"/>
    <p:sldId id="984" r:id="rId51"/>
    <p:sldId id="988" r:id="rId52"/>
    <p:sldId id="1043" r:id="rId53"/>
    <p:sldId id="1044" r:id="rId54"/>
    <p:sldId id="1046" r:id="rId55"/>
    <p:sldId id="991" r:id="rId56"/>
    <p:sldId id="1058" r:id="rId57"/>
    <p:sldId id="966" r:id="rId58"/>
    <p:sldId id="1059" r:id="rId59"/>
    <p:sldId id="1062" r:id="rId60"/>
    <p:sldId id="1066" r:id="rId61"/>
    <p:sldId id="761" r:id="rId62"/>
    <p:sldId id="1060" r:id="rId63"/>
    <p:sldId id="992" r:id="rId6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710" autoAdjust="0"/>
    <p:restoredTop sz="86458" autoAdjust="0"/>
  </p:normalViewPr>
  <p:slideViewPr>
    <p:cSldViewPr>
      <p:cViewPr>
        <p:scale>
          <a:sx n="79" d="100"/>
          <a:sy n="79" d="100"/>
        </p:scale>
        <p:origin x="416" y="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832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1" d="100"/>
        <a:sy n="51" d="100"/>
      </p:scale>
      <p:origin x="0" y="8520"/>
    </p:cViewPr>
  </p:sorterViewPr>
  <p:notesViewPr>
    <p:cSldViewPr>
      <p:cViewPr varScale="1">
        <p:scale>
          <a:sx n="56" d="100"/>
          <a:sy n="56" d="100"/>
        </p:scale>
        <p:origin x="-1848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39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42" Type="http://schemas.openxmlformats.org/officeDocument/2006/relationships/slide" Target="slides/slide42.xml"/><Relationship Id="rId47" Type="http://schemas.openxmlformats.org/officeDocument/2006/relationships/slide" Target="slides/slide47.xml"/><Relationship Id="rId50" Type="http://schemas.openxmlformats.org/officeDocument/2006/relationships/slide" Target="slides/slide50.xml"/><Relationship Id="rId55" Type="http://schemas.openxmlformats.org/officeDocument/2006/relationships/slide" Target="slides/slide55.xml"/><Relationship Id="rId7" Type="http://schemas.openxmlformats.org/officeDocument/2006/relationships/slide" Target="slides/slide7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9" Type="http://schemas.openxmlformats.org/officeDocument/2006/relationships/slide" Target="slides/slide29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53" Type="http://schemas.openxmlformats.org/officeDocument/2006/relationships/slide" Target="slides/slide53.xml"/><Relationship Id="rId58" Type="http://schemas.openxmlformats.org/officeDocument/2006/relationships/slide" Target="slides/slide58.xml"/><Relationship Id="rId5" Type="http://schemas.openxmlformats.org/officeDocument/2006/relationships/slide" Target="slides/slide5.xml"/><Relationship Id="rId61" Type="http://schemas.openxmlformats.org/officeDocument/2006/relationships/slide" Target="slides/slide61.xml"/><Relationship Id="rId19" Type="http://schemas.openxmlformats.org/officeDocument/2006/relationships/slide" Target="slides/slide1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43" Type="http://schemas.openxmlformats.org/officeDocument/2006/relationships/slide" Target="slides/slide43.xml"/><Relationship Id="rId48" Type="http://schemas.openxmlformats.org/officeDocument/2006/relationships/slide" Target="slides/slide48.xml"/><Relationship Id="rId56" Type="http://schemas.openxmlformats.org/officeDocument/2006/relationships/slide" Target="slides/slide56.xml"/><Relationship Id="rId8" Type="http://schemas.openxmlformats.org/officeDocument/2006/relationships/slide" Target="slides/slide8.xml"/><Relationship Id="rId51" Type="http://schemas.openxmlformats.org/officeDocument/2006/relationships/slide" Target="slides/slide51.xml"/><Relationship Id="rId3" Type="http://schemas.openxmlformats.org/officeDocument/2006/relationships/slide" Target="slides/slide3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46" Type="http://schemas.openxmlformats.org/officeDocument/2006/relationships/slide" Target="slides/slide46.xml"/><Relationship Id="rId59" Type="http://schemas.openxmlformats.org/officeDocument/2006/relationships/slide" Target="slides/slide59.xml"/><Relationship Id="rId20" Type="http://schemas.openxmlformats.org/officeDocument/2006/relationships/slide" Target="slides/slide20.xml"/><Relationship Id="rId41" Type="http://schemas.openxmlformats.org/officeDocument/2006/relationships/slide" Target="slides/slide41.xml"/><Relationship Id="rId54" Type="http://schemas.openxmlformats.org/officeDocument/2006/relationships/slide" Target="slides/slide54.xml"/><Relationship Id="rId62" Type="http://schemas.openxmlformats.org/officeDocument/2006/relationships/slide" Target="slides/slide62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49" Type="http://schemas.openxmlformats.org/officeDocument/2006/relationships/slide" Target="slides/slide49.xml"/><Relationship Id="rId57" Type="http://schemas.openxmlformats.org/officeDocument/2006/relationships/slide" Target="slides/slide57.xml"/><Relationship Id="rId10" Type="http://schemas.openxmlformats.org/officeDocument/2006/relationships/slide" Target="slides/slide10.xml"/><Relationship Id="rId31" Type="http://schemas.openxmlformats.org/officeDocument/2006/relationships/slide" Target="slides/slide31.xml"/><Relationship Id="rId44" Type="http://schemas.openxmlformats.org/officeDocument/2006/relationships/slide" Target="slides/slide44.xml"/><Relationship Id="rId52" Type="http://schemas.openxmlformats.org/officeDocument/2006/relationships/slide" Target="slides/slide52.xml"/><Relationship Id="rId60" Type="http://schemas.openxmlformats.org/officeDocument/2006/relationships/slide" Target="slides/slide60.xml"/><Relationship Id="rId4" Type="http://schemas.openxmlformats.org/officeDocument/2006/relationships/slide" Target="slides/slide4.xml"/><Relationship Id="rId9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D436213A-8ECF-4DA9-9403-620EB14492A5}" type="datetimeFigureOut">
              <a:rPr lang="en-US" smtClean="0"/>
              <a:pPr/>
              <a:t>1/27/19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17E21B-C592-4A57-9F2F-8FCB424B4C0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0093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10C77B3-FB52-4A43-85C9-19031351AFBA}" type="datetimeFigureOut">
              <a:rPr lang="en-US" smtClean="0"/>
              <a:pPr/>
              <a:t>1/27/19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8BE5A5E-9641-46C5-B3EF-2FEFD98052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445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9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514360-6947-4F63-A6BD-87A55C22A19C}" type="slidenum">
              <a:rPr lang="en-US"/>
              <a:pPr/>
              <a:t>10</a:t>
            </a:fld>
            <a:endParaRPr lang="en-US"/>
          </a:p>
        </p:txBody>
      </p:sp>
      <p:sp>
        <p:nvSpPr>
          <p:cNvPr id="127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037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4433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482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0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20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626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312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2347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467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74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446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05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818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677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54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6834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97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9395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091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405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6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60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188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221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677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148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FC59F-ECE1-4B72-961A-324DD47A063C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663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706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9400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83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1428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8EE320-4383-439C-9FD6-AE7DA65DCC27}" type="slidenum">
              <a:rPr lang="en-US"/>
              <a:pPr/>
              <a:t>4</a:t>
            </a:fld>
            <a:endParaRPr 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235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790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48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672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2525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305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4484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61060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Put in TF</a:t>
            </a:r>
            <a:r>
              <a:rPr lang="en-US" baseline="0" dirty="0"/>
              <a:t> density, explain gradient expansion, explain classical motion, WKB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1770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TP, now</a:t>
            </a:r>
            <a:r>
              <a:rPr lang="en-US" baseline="0" dirty="0"/>
              <a:t> quantum oscillations, isolated systems connected by evanescent regions, still TF exact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9996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82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664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0638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5602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082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1955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Fill in publications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9732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658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339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318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6053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84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957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2172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4862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141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8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BE5A5E-9641-46C5-B3EF-2FEFD980524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516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514360-6947-4F63-A6BD-87A55C22A19C}" type="slidenum">
              <a:rPr lang="en-US"/>
              <a:pPr/>
              <a:t>9</a:t>
            </a:fld>
            <a:endParaRPr lang="en-US"/>
          </a:p>
        </p:txBody>
      </p:sp>
      <p:sp>
        <p:nvSpPr>
          <p:cNvPr id="127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7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28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8726"/>
            <a:ext cx="1143000" cy="412750"/>
          </a:xfrm>
        </p:spPr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38400" y="6308725"/>
            <a:ext cx="4114800" cy="412751"/>
          </a:xfrm>
        </p:spPr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72400" y="6308726"/>
            <a:ext cx="914400" cy="412750"/>
          </a:xfrm>
        </p:spPr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C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457200" y="457200"/>
            <a:ext cx="8229600" cy="7620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D3BF8-D288-41E1-A7DD-869893C4CE7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rgbClr val="3366FF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venir Medium"/>
          <a:ea typeface="+mn-ea"/>
          <a:cs typeface="Avenir Medium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Avenir Medium"/>
          <a:ea typeface="+mn-ea"/>
          <a:cs typeface="Avenir Medium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venir Medium"/>
          <a:ea typeface="+mn-ea"/>
          <a:cs typeface="Avenir Medium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venir Medium"/>
          <a:ea typeface="+mn-ea"/>
          <a:cs typeface="Avenir Medium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venir Medium"/>
          <a:ea typeface="+mn-ea"/>
          <a:cs typeface="Avenir Medium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AD52B-1810-4598-B7BF-249849A68DE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cam.org/workshop-9-1326.html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aps.org/doi/10.1103/PhysRevLett.114.050401" TargetMode="External"/><Relationship Id="rId7" Type="http://schemas.openxmlformats.org/officeDocument/2006/relationships/hyperlink" Target="http://link.aps.org/doi/10.1103/PhysRevB.81.235128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ink.aps.org/doi/10.1103/PhysRevLett.106.236404" TargetMode="External"/><Relationship Id="rId5" Type="http://schemas.openxmlformats.org/officeDocument/2006/relationships/hyperlink" Target="http://arxiv.org/abs/1307.4235" TargetMode="External"/><Relationship Id="rId4" Type="http://schemas.openxmlformats.org/officeDocument/2006/relationships/hyperlink" Target="http://arxiv.org/abs/1408.243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citation.aip.org/getabs/servlet/GetabsServlet?prog=normal&amp;id=PRLTAO000097000022223002000001&amp;idtype=cvips&amp;gifs=ye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scitation.aip.org/getabs/servlet/GetabsServlet?prog=normal&amp;id=PRLTAO000100000013136406000001&amp;idtype=cvips&amp;gifs=yes" TargetMode="External"/><Relationship Id="rId4" Type="http://schemas.openxmlformats.org/officeDocument/2006/relationships/hyperlink" Target="http://rparticle.web-p.cisti.nrc.ca/rparticle/RpArticleViewer?_handler_=HandleInitialGet&amp;journal=cjc&amp;volume=87&amp;calyLang=eng&amp;media=html&amp;articleFile=v09-095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381001"/>
            <a:ext cx="8686800" cy="914399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Essentials of 54 years of functional development in physical sciences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83808"/>
            <a:ext cx="6400800" cy="1213548"/>
          </a:xfrm>
        </p:spPr>
        <p:txBody>
          <a:bodyPr>
            <a:normAutofit/>
          </a:bodyPr>
          <a:lstStyle/>
          <a:p>
            <a:r>
              <a:rPr lang="en-US" sz="1800" dirty="0"/>
              <a:t>Kieron Burke and friends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/>
              <a:t>UC Irvine</a:t>
            </a:r>
          </a:p>
          <a:p>
            <a:r>
              <a:rPr lang="en-US" sz="1800" dirty="0"/>
              <a:t>Physics and Chemistry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57500" y="5672740"/>
            <a:ext cx="342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http://dft.uci.edu</a:t>
            </a:r>
          </a:p>
        </p:txBody>
      </p:sp>
      <p:pic>
        <p:nvPicPr>
          <p:cNvPr id="26" name="Content Placeholder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41" y="2857292"/>
            <a:ext cx="915468" cy="126962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674385" y="2857292"/>
            <a:ext cx="893806" cy="1269627"/>
            <a:chOff x="1369699" y="2592995"/>
            <a:chExt cx="2265406" cy="28956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9699" y="2592995"/>
              <a:ext cx="1769533" cy="28956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0256" y="5171782"/>
              <a:ext cx="474849" cy="316813"/>
            </a:xfrm>
            <a:prstGeom prst="rect">
              <a:avLst/>
            </a:prstGeom>
            <a:solidFill>
              <a:schemeClr val="tx2"/>
            </a:solidFill>
            <a:ln>
              <a:solidFill>
                <a:srgbClr val="00B0F0"/>
              </a:solidFill>
            </a:ln>
          </p:spPr>
        </p:pic>
      </p:grpSp>
    </p:spTree>
  </p:cSld>
  <p:clrMapOvr>
    <a:masterClrMapping/>
  </p:clrMapOvr>
  <p:transition advTm="4345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838200"/>
          </a:xfrm>
        </p:spPr>
        <p:txBody>
          <a:bodyPr>
            <a:normAutofit/>
          </a:bodyPr>
          <a:lstStyle/>
          <a:p>
            <a:r>
              <a:rPr lang="en-US" dirty="0"/>
              <a:t>The standard functionals</a:t>
            </a:r>
          </a:p>
        </p:txBody>
      </p:sp>
      <p:sp>
        <p:nvSpPr>
          <p:cNvPr id="12707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8077200" cy="4495800"/>
          </a:xfrm>
        </p:spPr>
        <p:txBody>
          <a:bodyPr>
            <a:normAutofit fontScale="92500"/>
          </a:bodyPr>
          <a:lstStyle/>
          <a:p>
            <a:r>
              <a:rPr lang="en-US" dirty="0"/>
              <a:t>Local density approximation (LDA)</a:t>
            </a:r>
          </a:p>
          <a:p>
            <a:pPr lvl="1"/>
            <a:r>
              <a:rPr lang="en-US" dirty="0"/>
              <a:t>Uses only n(</a:t>
            </a:r>
            <a:r>
              <a:rPr lang="en-US" b="1" dirty="0"/>
              <a:t>r</a:t>
            </a:r>
            <a:r>
              <a:rPr lang="en-US" dirty="0"/>
              <a:t>) at a point.</a:t>
            </a:r>
          </a:p>
          <a:p>
            <a:pPr lvl="1"/>
            <a:endParaRPr lang="en-US" dirty="0"/>
          </a:p>
          <a:p>
            <a:r>
              <a:rPr lang="en-US" dirty="0"/>
              <a:t>Generalized gradient approx (GGA) </a:t>
            </a:r>
          </a:p>
          <a:p>
            <a:pPr lvl="1"/>
            <a:r>
              <a:rPr lang="en-US" dirty="0"/>
              <a:t>Uses both n(</a:t>
            </a:r>
            <a:r>
              <a:rPr lang="en-US" b="1" dirty="0"/>
              <a:t>r</a:t>
            </a:r>
            <a:r>
              <a:rPr lang="en-US" dirty="0"/>
              <a:t>) and |</a:t>
            </a:r>
            <a:r>
              <a:rPr lang="en-US" dirty="0">
                <a:latin typeface="Symbol" pitchFamily="18" charset="2"/>
                <a:sym typeface="Symbol"/>
              </a:rPr>
              <a:t></a:t>
            </a:r>
            <a:r>
              <a:rPr lang="en-US" dirty="0"/>
              <a:t>n(</a:t>
            </a:r>
            <a:r>
              <a:rPr lang="en-US" b="1" dirty="0"/>
              <a:t>r</a:t>
            </a:r>
            <a:r>
              <a:rPr lang="en-US" dirty="0"/>
              <a:t>)|</a:t>
            </a:r>
          </a:p>
          <a:p>
            <a:pPr lvl="1"/>
            <a:r>
              <a:rPr lang="en-US" dirty="0"/>
              <a:t>Should be more accurate, corrects </a:t>
            </a:r>
            <a:r>
              <a:rPr lang="en-US" dirty="0" err="1"/>
              <a:t>overbinding</a:t>
            </a:r>
            <a:r>
              <a:rPr lang="en-US" dirty="0"/>
              <a:t> of LDA</a:t>
            </a:r>
          </a:p>
          <a:p>
            <a:pPr lvl="1"/>
            <a:r>
              <a:rPr lang="en-US" dirty="0"/>
              <a:t>Examples are PBE and BLYP</a:t>
            </a:r>
          </a:p>
          <a:p>
            <a:r>
              <a:rPr lang="en-US" dirty="0"/>
              <a:t>Hybrid:</a:t>
            </a:r>
          </a:p>
          <a:p>
            <a:pPr lvl="1"/>
            <a:r>
              <a:rPr lang="en-US" dirty="0"/>
              <a:t>Mixes some fraction of HF</a:t>
            </a:r>
          </a:p>
          <a:p>
            <a:pPr lvl="1"/>
            <a:r>
              <a:rPr lang="en-US" dirty="0"/>
              <a:t>Examples are B3LYP and PBE0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7395-4A3B-4F11-9165-8EACA89CF8E2}" type="slidenum">
              <a:rPr lang="en-US"/>
              <a:pPr/>
              <a:t>10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1447800"/>
            <a:ext cx="2305050" cy="36967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981200"/>
            <a:ext cx="2247900" cy="2402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3931688929"/>
      </p:ext>
    </p:extLst>
  </p:cSld>
  <p:clrMapOvr>
    <a:masterClrMapping/>
  </p:clrMapOvr>
  <p:transition advTm="3416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Modern research to find XC energy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38312"/>
            <a:ext cx="6400800" cy="48006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pic>
        <p:nvPicPr>
          <p:cNvPr id="10" name="Content Placeholder 1">
            <a:extLst>
              <a:ext uri="{FF2B5EF4-FFF2-40B4-BE49-F238E27FC236}">
                <a16:creationId xmlns:a16="http://schemas.microsoft.com/office/drawing/2014/main" id="{2AA5CEE1-C03B-2C49-9255-5E2BF1F0BA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1437690"/>
            <a:ext cx="1331843" cy="176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6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hlinkClick r:id="rId3"/>
              </a:rPr>
              <a:t>Teaching the theory in DFT:</a:t>
            </a:r>
            <a:br>
              <a:rPr lang="en-US" sz="2400" dirty="0">
                <a:hlinkClick r:id="rId3"/>
              </a:rPr>
            </a:br>
            <a:r>
              <a:rPr lang="en-US" sz="2400" dirty="0"/>
              <a:t>http://</a:t>
            </a:r>
            <a:r>
              <a:rPr lang="en-US" sz="2400" dirty="0" err="1"/>
              <a:t>dft.uci.edu</a:t>
            </a:r>
            <a:r>
              <a:rPr lang="en-US" sz="2400" dirty="0"/>
              <a:t>/</a:t>
            </a:r>
            <a:r>
              <a:rPr lang="en-US" sz="2400" dirty="0" err="1"/>
              <a:t>learnDFT.php</a:t>
            </a:r>
            <a:endParaRPr lang="en-US" sz="24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43" y="4069779"/>
            <a:ext cx="3758415" cy="215141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10" name="Content Placeholder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1881981"/>
            <a:ext cx="3441700" cy="1897192"/>
          </a:xfrm>
          <a:prstGeom prst="rect">
            <a:avLst/>
          </a:prstGeom>
        </p:spPr>
      </p:pic>
      <p:pic>
        <p:nvPicPr>
          <p:cNvPr id="11" name="Content Placeholder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143" y="1911164"/>
            <a:ext cx="3427407" cy="1902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4069779"/>
            <a:ext cx="3441700" cy="212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75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Perdew’s</a:t>
            </a:r>
            <a:r>
              <a:rPr lang="en-US" dirty="0"/>
              <a:t> vision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4343" r="-4343"/>
          <a:stretch>
            <a:fillRect/>
          </a:stretch>
        </p:blipFill>
        <p:spPr/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Idea:  Successively refine approximations</a:t>
            </a:r>
          </a:p>
          <a:p>
            <a:r>
              <a:rPr lang="en-US" dirty="0"/>
              <a:t>Avoid fitting of parameters to data sets</a:t>
            </a:r>
          </a:p>
          <a:p>
            <a:r>
              <a:rPr lang="en-US" dirty="0"/>
              <a:t>Enforce relevant exact conditions</a:t>
            </a:r>
          </a:p>
          <a:p>
            <a:r>
              <a:rPr lang="en-US" dirty="0"/>
              <a:t>Each rung is more sophisticated, but costs more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18323143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reality…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9" name="Picture 8" descr="tagclou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676400"/>
            <a:ext cx="6477000" cy="4205742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4238886"/>
            <a:ext cx="1772759" cy="190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38755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DFT papers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TextBox 9"/>
          <p:cNvSpPr txBox="1"/>
          <p:nvPr/>
        </p:nvSpPr>
        <p:spPr>
          <a:xfrm>
            <a:off x="4343400" y="5943600"/>
            <a:ext cx="4495800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000" i="1" dirty="0"/>
              <a:t>DFT: A Theory Full of Holes,  </a:t>
            </a:r>
            <a:r>
              <a:rPr lang="en-US" altLang="zh-CN" sz="1000" dirty="0"/>
              <a:t>Aurora </a:t>
            </a:r>
            <a:r>
              <a:rPr lang="en-US" altLang="zh-CN" sz="1000" dirty="0" err="1"/>
              <a:t>Pribram</a:t>
            </a:r>
            <a:r>
              <a:rPr lang="en-US" altLang="zh-CN" sz="1000" dirty="0"/>
              <a:t>-Jones, David A. Gross, Kieron Burke, Annual Review of Physical Chemistry (2014).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" y="1276350"/>
            <a:ext cx="8153400" cy="43053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2861232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recent applications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E.g., a new better catalyst for Haber-Bosch process (‘fixing’ ammonia from air) was predicted after about 25,000 failed experiments (Jens </a:t>
            </a:r>
            <a:r>
              <a:rPr lang="en-US" dirty="0" err="1"/>
              <a:t>Norskov’s</a:t>
            </a:r>
            <a:r>
              <a:rPr lang="en-US" dirty="0"/>
              <a:t> group)</a:t>
            </a:r>
          </a:p>
          <a:p>
            <a:r>
              <a:rPr lang="en-US" dirty="0"/>
              <a:t>Now scanning chemical and materials spaces using big data methods for materials design (materials genome project).</a:t>
            </a:r>
          </a:p>
          <a:p>
            <a:r>
              <a:rPr lang="en-US" dirty="0"/>
              <a:t>World’s hottest superconductor (203K) is hydrogen sulfide, predicted by DFT calculations, then made.</a:t>
            </a:r>
          </a:p>
          <a:p>
            <a:r>
              <a:rPr lang="en-US" dirty="0"/>
              <a:t>No lead needed to make </a:t>
            </a:r>
            <a:r>
              <a:rPr lang="en-US" dirty="0" err="1"/>
              <a:t>airbook</a:t>
            </a:r>
            <a:r>
              <a:rPr lang="en-US" dirty="0"/>
              <a:t>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4081514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Group, summer, 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84468"/>
            <a:ext cx="8229600" cy="3957426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1641039"/>
      </p:ext>
    </p:extLst>
  </p:cSld>
  <p:clrMapOvr>
    <a:masterClrMapping/>
  </p:clrMapOvr>
  <p:transition advTm="418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areas group works 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85000" lnSpcReduction="10000"/>
          </a:bodyPr>
          <a:lstStyle/>
          <a:p>
            <a:r>
              <a:rPr lang="en-US" dirty="0" err="1"/>
              <a:t>Semiclassical</a:t>
            </a:r>
            <a:r>
              <a:rPr lang="en-US" dirty="0"/>
              <a:t> origins of approximations</a:t>
            </a:r>
          </a:p>
          <a:p>
            <a:pPr lvl="1"/>
            <a:r>
              <a:rPr lang="en-US" dirty="0"/>
              <a:t>all DFT calculations in all fields</a:t>
            </a:r>
          </a:p>
          <a:p>
            <a:r>
              <a:rPr lang="en-US" dirty="0"/>
              <a:t>Thermal DFT</a:t>
            </a:r>
          </a:p>
          <a:p>
            <a:pPr lvl="1"/>
            <a:r>
              <a:rPr lang="en-US" dirty="0"/>
              <a:t>warm dense matter (50kK to 1MK)</a:t>
            </a:r>
          </a:p>
          <a:p>
            <a:r>
              <a:rPr lang="en-US" dirty="0"/>
              <a:t>Strong correlation in DFT</a:t>
            </a:r>
          </a:p>
          <a:p>
            <a:pPr lvl="1"/>
            <a:r>
              <a:rPr lang="en-US" dirty="0"/>
              <a:t>many DOE energy applications</a:t>
            </a:r>
          </a:p>
          <a:p>
            <a:r>
              <a:rPr lang="en-US" dirty="0"/>
              <a:t>Density-corrected DFT</a:t>
            </a:r>
          </a:p>
          <a:p>
            <a:pPr lvl="1"/>
            <a:r>
              <a:rPr lang="en-US" dirty="0"/>
              <a:t>Anions, barrier heights, dissociation, ions/radicals in solution</a:t>
            </a:r>
          </a:p>
          <a:p>
            <a:r>
              <a:rPr lang="en-US" dirty="0"/>
              <a:t>Electronic excitations in DFT</a:t>
            </a:r>
          </a:p>
          <a:p>
            <a:pPr lvl="1"/>
            <a:r>
              <a:rPr lang="en-US" dirty="0"/>
              <a:t>All areas/applications where ground-state not enough</a:t>
            </a:r>
          </a:p>
          <a:p>
            <a:r>
              <a:rPr lang="en-US" dirty="0"/>
              <a:t>Finding </a:t>
            </a:r>
            <a:r>
              <a:rPr lang="en-US" dirty="0" err="1"/>
              <a:t>functionals</a:t>
            </a:r>
            <a:r>
              <a:rPr lang="en-US" dirty="0"/>
              <a:t> with machine-learning</a:t>
            </a:r>
          </a:p>
          <a:p>
            <a:pPr lvl="1"/>
            <a:r>
              <a:rPr lang="en-US" dirty="0"/>
              <a:t>May cut down cost of all DFT calculations, and make new XC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3105938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8E3252-12D9-5743-9809-4896151C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distinct problems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0D0810-FBB0-6242-B253-35A4D12A3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‘better’ XC approximations</a:t>
            </a:r>
          </a:p>
          <a:p>
            <a:pPr lvl="1"/>
            <a:r>
              <a:rPr lang="en-US" dirty="0"/>
              <a:t>Improve accuracy where current approximations already work</a:t>
            </a:r>
          </a:p>
          <a:p>
            <a:pPr lvl="1"/>
            <a:r>
              <a:rPr lang="en-US" dirty="0"/>
              <a:t>Extend domain to regimes where current approximations fail qualitatively</a:t>
            </a:r>
          </a:p>
          <a:p>
            <a:r>
              <a:rPr lang="en-US" dirty="0"/>
              <a:t>Find approximations to T</a:t>
            </a:r>
            <a:r>
              <a:rPr lang="en-US" baseline="-25000" dirty="0"/>
              <a:t>S</a:t>
            </a:r>
            <a:r>
              <a:rPr lang="en-US" dirty="0"/>
              <a:t>[n]</a:t>
            </a:r>
          </a:p>
          <a:p>
            <a:pPr lvl="1"/>
            <a:r>
              <a:rPr lang="en-US" dirty="0"/>
              <a:t>In fact, absolute accuracy high, but requirements higher</a:t>
            </a:r>
          </a:p>
          <a:p>
            <a:pPr lvl="1"/>
            <a:r>
              <a:rPr lang="en-US" dirty="0"/>
              <a:t>Need good functional derivative to get good densities (Euler equation)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1392C-9440-C348-A902-7B595B678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A4A114-41DD-144B-B01D-6B71877DD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D2B57-8961-D34E-8391-2CD7A254B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08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lphaLcParenR"/>
            </a:pP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General background about </a:t>
            </a:r>
            <a:r>
              <a:rPr lang="en-US" dirty="0" err="1"/>
              <a:t>semilocal</a:t>
            </a:r>
            <a:r>
              <a:rPr lang="en-US" dirty="0"/>
              <a:t> functionals</a:t>
            </a:r>
          </a:p>
          <a:p>
            <a:pPr marL="514350" indent="-514350">
              <a:buFont typeface="+mj-lt"/>
              <a:buAutoNum type="alphaLcParenR"/>
            </a:pP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Principle of locality</a:t>
            </a:r>
          </a:p>
          <a:p>
            <a:pPr marL="514350" indent="-514350">
              <a:buFont typeface="+mj-lt"/>
              <a:buAutoNum type="alphaLcParenR"/>
            </a:pPr>
            <a:endParaRPr lang="en-US" dirty="0"/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Relation to optimal transport</a:t>
            </a:r>
          </a:p>
          <a:p>
            <a:pPr marL="514350" indent="-514350">
              <a:buFont typeface="+mj-lt"/>
              <a:buAutoNum type="alphaLcParenR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0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97CCB2E-0F51-F348-8C6B-A56073554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expansion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A07FD0-ED8E-3B40-9364-8001F9F92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Expand energy of infinitely slowly varying gas, take limit of slow variations</a:t>
            </a:r>
          </a:p>
          <a:p>
            <a:r>
              <a:rPr lang="en-US" dirty="0"/>
              <a:t>T</a:t>
            </a:r>
            <a:r>
              <a:rPr lang="en-US" baseline="-25000" dirty="0"/>
              <a:t>S </a:t>
            </a:r>
            <a:r>
              <a:rPr lang="en-US" dirty="0"/>
              <a:t>-&gt; T</a:t>
            </a:r>
            <a:r>
              <a:rPr lang="en-US" baseline="-25000" dirty="0"/>
              <a:t>S</a:t>
            </a:r>
            <a:r>
              <a:rPr lang="en-US" baseline="30000" dirty="0"/>
              <a:t>LDA</a:t>
            </a:r>
            <a:r>
              <a:rPr lang="en-US" dirty="0"/>
              <a:t> +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</a:t>
            </a:r>
            <a:r>
              <a:rPr lang="en-US" baseline="-25000" dirty="0"/>
              <a:t>S</a:t>
            </a:r>
            <a:r>
              <a:rPr lang="en-US" baseline="30000" dirty="0"/>
              <a:t>GEA(2) </a:t>
            </a:r>
            <a:r>
              <a:rPr lang="en-US" dirty="0"/>
              <a:t>+ …</a:t>
            </a:r>
          </a:p>
          <a:p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T</a:t>
            </a:r>
            <a:r>
              <a:rPr lang="en-US" baseline="-25000" dirty="0"/>
              <a:t>S</a:t>
            </a:r>
            <a:r>
              <a:rPr lang="en-US" baseline="30000" dirty="0"/>
              <a:t>GEA(2) </a:t>
            </a:r>
            <a:r>
              <a:rPr lang="en-US" dirty="0"/>
              <a:t>=T</a:t>
            </a:r>
            <a:r>
              <a:rPr lang="en-US" baseline="30000" dirty="0"/>
              <a:t>W</a:t>
            </a:r>
            <a:r>
              <a:rPr lang="en-US" dirty="0"/>
              <a:t>/8 in 3D, -T</a:t>
            </a:r>
            <a:r>
              <a:rPr lang="en-US" baseline="30000" dirty="0"/>
              <a:t>W</a:t>
            </a:r>
            <a:r>
              <a:rPr lang="en-US" dirty="0"/>
              <a:t>/3 in 1D</a:t>
            </a:r>
          </a:p>
          <a:p>
            <a:r>
              <a:rPr lang="en-US" dirty="0"/>
              <a:t>E</a:t>
            </a:r>
            <a:r>
              <a:rPr lang="en-US" baseline="-25000" dirty="0"/>
              <a:t>X </a:t>
            </a:r>
            <a:r>
              <a:rPr lang="en-US" dirty="0"/>
              <a:t>-&gt; E</a:t>
            </a:r>
            <a:r>
              <a:rPr lang="en-US" baseline="-25000" dirty="0"/>
              <a:t>X</a:t>
            </a:r>
            <a:r>
              <a:rPr lang="en-US" baseline="30000" dirty="0"/>
              <a:t>LDA</a:t>
            </a:r>
            <a:r>
              <a:rPr lang="en-US" dirty="0"/>
              <a:t> + </a:t>
            </a:r>
            <a:r>
              <a:rPr lang="en-US" dirty="0">
                <a:latin typeface="Symbol" pitchFamily="2" charset="2"/>
              </a:rPr>
              <a:t>D</a:t>
            </a:r>
            <a:r>
              <a:rPr lang="en-US" dirty="0"/>
              <a:t>E</a:t>
            </a:r>
            <a:r>
              <a:rPr lang="en-US" baseline="-25000" dirty="0"/>
              <a:t>X</a:t>
            </a:r>
            <a:r>
              <a:rPr lang="en-US" baseline="30000" dirty="0"/>
              <a:t>GEA(2) </a:t>
            </a:r>
            <a:r>
              <a:rPr lang="en-US" dirty="0"/>
              <a:t>+ …</a:t>
            </a:r>
          </a:p>
          <a:p>
            <a:r>
              <a:rPr lang="en-US" dirty="0"/>
              <a:t>E</a:t>
            </a:r>
            <a:r>
              <a:rPr lang="en-US" baseline="-25000" dirty="0"/>
              <a:t>C </a:t>
            </a:r>
            <a:r>
              <a:rPr lang="en-US" dirty="0"/>
              <a:t>known only in high-density limit </a:t>
            </a:r>
          </a:p>
          <a:p>
            <a:pPr lvl="1"/>
            <a:r>
              <a:rPr lang="en-US" dirty="0"/>
              <a:t>Ma-Bruckner, 1968</a:t>
            </a:r>
          </a:p>
          <a:p>
            <a:pPr lvl="1"/>
            <a:r>
              <a:rPr lang="en-US" dirty="0" err="1"/>
              <a:t>Geldart</a:t>
            </a:r>
            <a:r>
              <a:rPr lang="en-US" dirty="0"/>
              <a:t> and </a:t>
            </a:r>
            <a:r>
              <a:rPr lang="en-US" dirty="0" err="1"/>
              <a:t>Rasolt</a:t>
            </a:r>
            <a:r>
              <a:rPr lang="en-US" dirty="0"/>
              <a:t>, 70’s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6DC8BC-DA04-4548-B109-8BC5A7FF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C492B-CA0C-7349-A35F-E602E36A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928E1-7159-6848-B724-2000A7CD2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96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5F6FBE6-3BD6-BB4E-A3E4-03DCBD54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Generalized gradient approximation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AB759F3-1DAA-4E42-9AFB-A7AAA2758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 simple gradient expansion can worsen LDA results for finite systems.</a:t>
            </a:r>
          </a:p>
          <a:p>
            <a:r>
              <a:rPr lang="en-US" dirty="0"/>
              <a:t>Instead of additional correction in terms of gradient, make it a function of dimensionless gradient</a:t>
            </a:r>
          </a:p>
          <a:p>
            <a:r>
              <a:rPr lang="en-US" dirty="0" err="1"/>
              <a:t>Perdew</a:t>
            </a:r>
            <a:r>
              <a:rPr lang="en-US" dirty="0"/>
              <a:t>:  Use simple forms and fix parameters with exact conditions</a:t>
            </a:r>
          </a:p>
          <a:p>
            <a:r>
              <a:rPr lang="en-US" dirty="0" err="1"/>
              <a:t>Becke</a:t>
            </a:r>
            <a:r>
              <a:rPr lang="en-US" dirty="0"/>
              <a:t>/Lee-Yang-Parr: Fit to atoms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5DB25-B051-3D4F-870B-CE43F321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4B91F5-AD87-364A-A085-433406697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95464-0F0A-974D-8D8C-2CBEF0AF0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04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GGA for XC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69" y="1324553"/>
            <a:ext cx="7768662" cy="539692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146176" y="2503412"/>
            <a:ext cx="4572000" cy="301636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See Ma &amp; Bruckner, 1968;</a:t>
            </a:r>
          </a:p>
        </p:txBody>
      </p:sp>
    </p:spTree>
    <p:extLst>
      <p:ext uri="{BB962C8B-B14F-4D97-AF65-F5344CB8AC3E}">
        <p14:creationId xmlns:p14="http://schemas.microsoft.com/office/powerpoint/2010/main" val="3573443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Energetics of standard functionals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90" y="1596975"/>
            <a:ext cx="8854050" cy="45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111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A126B5-7074-B34D-A761-20059C626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6286F6-3ABD-9C43-8D0A-F43C04C2F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Modern DFT is huge (1/6 of world’s supercomputers)</a:t>
            </a:r>
          </a:p>
          <a:p>
            <a:r>
              <a:rPr lang="en-US" dirty="0"/>
              <a:t>Two distinct problems: </a:t>
            </a:r>
            <a:r>
              <a:rPr lang="en-US" dirty="0" err="1"/>
              <a:t>Ts</a:t>
            </a:r>
            <a:r>
              <a:rPr lang="en-US" dirty="0"/>
              <a:t> and </a:t>
            </a:r>
            <a:r>
              <a:rPr lang="en-US" dirty="0" err="1"/>
              <a:t>Exc</a:t>
            </a:r>
            <a:endParaRPr lang="en-US" dirty="0"/>
          </a:p>
          <a:p>
            <a:r>
              <a:rPr lang="en-US" dirty="0"/>
              <a:t>LDA invented by KS65</a:t>
            </a:r>
          </a:p>
          <a:p>
            <a:r>
              <a:rPr lang="en-US" dirty="0"/>
              <a:t>Gradient expansion gives energies of slowly varying gas</a:t>
            </a:r>
          </a:p>
          <a:p>
            <a:r>
              <a:rPr lang="en-US" dirty="0"/>
              <a:t>Generalized gradient approximations work well enough for materials</a:t>
            </a:r>
          </a:p>
          <a:p>
            <a:r>
              <a:rPr lang="en-US" dirty="0"/>
              <a:t>Hybrids for more accurate energetics (but much more expensive than GGA for solids)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F8C3B-8A22-0043-B387-9018D4D5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54683-8EE3-8F41-8AAD-E06E1A4C6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1F556-EF21-A742-9BFA-1164F88F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99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71A7C-7238-8D49-B59D-669DEB16C9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B. PRINCIPLE OF LOCALITY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C99D3B-0CF3-4342-9F20-230BA4E0B5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C3FF9-89AB-C747-84A6-1A40F7907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C30DC-DBE5-EE48-AA35-1C4590EC9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774642-4208-4A43-AA29-943EFD214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0678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Systematic approach to DFT approximations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/>
          </a:bodyPr>
          <a:lstStyle/>
          <a:p>
            <a:r>
              <a:rPr lang="en-US" dirty="0"/>
              <a:t>How can</a:t>
            </a:r>
            <a:r>
              <a:rPr lang="en-US" baseline="0" dirty="0"/>
              <a:t> dumb little formulas be so successful in solving the many-body problem?</a:t>
            </a:r>
          </a:p>
          <a:p>
            <a:r>
              <a:rPr lang="en-US" dirty="0"/>
              <a:t>Success of local density approximation is via coarse-graining of space.  Uses principle of locality.</a:t>
            </a:r>
          </a:p>
          <a:p>
            <a:r>
              <a:rPr lang="en-US" dirty="0"/>
              <a:t>In fact, each component (</a:t>
            </a:r>
            <a:r>
              <a:rPr lang="en-US" dirty="0" err="1"/>
              <a:t>T</a:t>
            </a:r>
            <a:r>
              <a:rPr lang="en-US" baseline="-25000" dirty="0" err="1"/>
              <a:t>s</a:t>
            </a:r>
            <a:r>
              <a:rPr lang="en-US" dirty="0" err="1"/>
              <a:t>,E</a:t>
            </a:r>
            <a:r>
              <a:rPr lang="en-US" baseline="-25000" dirty="0" err="1"/>
              <a:t>x</a:t>
            </a:r>
            <a:r>
              <a:rPr lang="en-US" dirty="0" err="1"/>
              <a:t>,E</a:t>
            </a:r>
            <a:r>
              <a:rPr lang="en-US" baseline="-25000" dirty="0" err="1"/>
              <a:t>c</a:t>
            </a:r>
            <a:r>
              <a:rPr lang="en-US" dirty="0"/>
              <a:t>) appears to becomes relatively exact in certain, large</a:t>
            </a:r>
            <a:r>
              <a:rPr lang="en-US" i="1" dirty="0"/>
              <a:t> N</a:t>
            </a:r>
            <a:r>
              <a:rPr lang="en-US" dirty="0"/>
              <a:t>, semiclassical limit.</a:t>
            </a:r>
          </a:p>
          <a:p>
            <a:r>
              <a:rPr lang="en-US" dirty="0"/>
              <a:t>GGA’s are our best attempt to get leading corrections for </a:t>
            </a:r>
            <a:r>
              <a:rPr lang="en-US" dirty="0" err="1"/>
              <a:t>Coulombic</a:t>
            </a:r>
            <a:r>
              <a:rPr lang="en-US" dirty="0"/>
              <a:t> systems.</a:t>
            </a:r>
          </a:p>
          <a:p>
            <a:r>
              <a:rPr lang="en-US" sz="1000" b="1" u="sng" dirty="0">
                <a:hlinkClick r:id="rId3"/>
              </a:rPr>
              <a:t>Corrections to Thomas-Fermi Densities at Turning Points and Beyond</a:t>
            </a:r>
            <a:r>
              <a:rPr lang="en-US" sz="1000" dirty="0"/>
              <a:t> Raphael F. Ribeiro, </a:t>
            </a:r>
            <a:r>
              <a:rPr lang="en-US" sz="1000" dirty="0" err="1"/>
              <a:t>Donghyung</a:t>
            </a:r>
            <a:r>
              <a:rPr lang="en-US" sz="1000" dirty="0"/>
              <a:t> Lee, Attila </a:t>
            </a:r>
            <a:r>
              <a:rPr lang="en-US" sz="1000" dirty="0" err="1"/>
              <a:t>Cangi</a:t>
            </a:r>
            <a:r>
              <a:rPr lang="en-US" sz="1000" dirty="0"/>
              <a:t>, Peter Elliott, Kieron </a:t>
            </a:r>
            <a:r>
              <a:rPr lang="en-US" sz="1000" dirty="0" err="1"/>
              <a:t>Burke,</a:t>
            </a:r>
            <a:r>
              <a:rPr lang="en-US" sz="1000" i="1" dirty="0" err="1"/>
              <a:t>Phys</a:t>
            </a:r>
            <a:r>
              <a:rPr lang="en-US" sz="1000" i="1" dirty="0"/>
              <a:t>. Rev. </a:t>
            </a:r>
            <a:r>
              <a:rPr lang="en-US" sz="1000" i="1" dirty="0" err="1"/>
              <a:t>Lett</a:t>
            </a:r>
            <a:r>
              <a:rPr lang="en-US" sz="1000" i="1" dirty="0"/>
              <a:t>.</a:t>
            </a:r>
            <a:r>
              <a:rPr lang="en-US" sz="1000" dirty="0"/>
              <a:t> </a:t>
            </a:r>
            <a:r>
              <a:rPr lang="en-US" sz="1000" b="1" dirty="0"/>
              <a:t>114</a:t>
            </a:r>
            <a:r>
              <a:rPr lang="en-US" sz="1000" dirty="0"/>
              <a:t>, 050401 (2015)</a:t>
            </a:r>
            <a:r>
              <a:rPr lang="en-US" sz="1000" b="1" u="sng" dirty="0">
                <a:hlinkClick r:id="rId4"/>
              </a:rPr>
              <a:t> Almost exact exchange at almost no computational cost in electronic structure calculations</a:t>
            </a:r>
            <a:r>
              <a:rPr lang="en-US" sz="1000" dirty="0"/>
              <a:t> Peter Elliot, Attila </a:t>
            </a:r>
            <a:r>
              <a:rPr lang="en-US" sz="1000" dirty="0" err="1"/>
              <a:t>Cangi</a:t>
            </a:r>
            <a:r>
              <a:rPr lang="en-US" sz="1000" dirty="0"/>
              <a:t>, Stefano </a:t>
            </a:r>
            <a:r>
              <a:rPr lang="en-US" sz="1000" dirty="0" err="1"/>
              <a:t>Pittalis</a:t>
            </a:r>
            <a:r>
              <a:rPr lang="en-US" sz="1000" dirty="0"/>
              <a:t>, E.K.U. Gross, Kieron Burke, </a:t>
            </a:r>
            <a:r>
              <a:rPr lang="en-US" sz="1000" i="1" dirty="0"/>
              <a:t>Phys. Rev. A (accepted)</a:t>
            </a:r>
            <a:r>
              <a:rPr lang="en-US" sz="1000" dirty="0"/>
              <a:t> (2015)</a:t>
            </a:r>
            <a:r>
              <a:rPr lang="en-US" sz="1000" b="1" u="sng" dirty="0">
                <a:hlinkClick r:id="rId5"/>
              </a:rPr>
              <a:t> Potential functionals versus density functionals</a:t>
            </a:r>
            <a:r>
              <a:rPr lang="en-US" sz="1000" dirty="0"/>
              <a:t> Attila </a:t>
            </a:r>
            <a:r>
              <a:rPr lang="en-US" sz="1000" dirty="0" err="1"/>
              <a:t>Cangi</a:t>
            </a:r>
            <a:r>
              <a:rPr lang="en-US" sz="1000" dirty="0"/>
              <a:t>, E. K. U. Gross, Kieron Burke, </a:t>
            </a:r>
            <a:r>
              <a:rPr lang="en-US" sz="1000" i="1" dirty="0"/>
              <a:t>Phys. Rev. A</a:t>
            </a:r>
            <a:r>
              <a:rPr lang="en-US" sz="1000" dirty="0"/>
              <a:t> </a:t>
            </a:r>
            <a:r>
              <a:rPr lang="en-US" sz="1000" b="1" dirty="0"/>
              <a:t>88</a:t>
            </a:r>
            <a:r>
              <a:rPr lang="en-US" sz="1000" dirty="0"/>
              <a:t>, 062505 (2013).</a:t>
            </a:r>
            <a:r>
              <a:rPr lang="en-US" sz="1000" b="1" u="sng" dirty="0">
                <a:hlinkClick r:id="rId6"/>
              </a:rPr>
              <a:t> Electronic Structure via Potential Functional Approximations</a:t>
            </a:r>
            <a:r>
              <a:rPr lang="en-US" sz="1000" dirty="0"/>
              <a:t> Attila </a:t>
            </a:r>
            <a:r>
              <a:rPr lang="en-US" sz="1000" dirty="0" err="1"/>
              <a:t>Cangi</a:t>
            </a:r>
            <a:r>
              <a:rPr lang="en-US" sz="1000" dirty="0"/>
              <a:t>, </a:t>
            </a:r>
            <a:r>
              <a:rPr lang="en-US" sz="1000" dirty="0" err="1"/>
              <a:t>Donghyung</a:t>
            </a:r>
            <a:r>
              <a:rPr lang="en-US" sz="1000" dirty="0"/>
              <a:t> Lee, Peter Elliott, Kieron Burke, E. K. U. Gross, </a:t>
            </a:r>
            <a:r>
              <a:rPr lang="en-US" sz="1000" i="1" dirty="0"/>
              <a:t>Phys. Rev. Lett.</a:t>
            </a:r>
            <a:r>
              <a:rPr lang="en-US" sz="1000" b="1" dirty="0"/>
              <a:t>106</a:t>
            </a:r>
            <a:r>
              <a:rPr lang="en-US" sz="1000" dirty="0"/>
              <a:t>, 236404 (2011)</a:t>
            </a:r>
            <a:r>
              <a:rPr lang="en-US" sz="1000" b="1" u="sng" dirty="0">
                <a:hlinkClick r:id="rId7"/>
              </a:rPr>
              <a:t> Leading corrections to local approximations</a:t>
            </a:r>
            <a:r>
              <a:rPr lang="en-US" sz="1000" dirty="0"/>
              <a:t> Attila </a:t>
            </a:r>
            <a:r>
              <a:rPr lang="en-US" sz="1000" dirty="0" err="1"/>
              <a:t>Cangi</a:t>
            </a:r>
            <a:r>
              <a:rPr lang="en-US" sz="1000" dirty="0"/>
              <a:t>, </a:t>
            </a:r>
            <a:r>
              <a:rPr lang="en-US" sz="1000" dirty="0" err="1"/>
              <a:t>Donghyung</a:t>
            </a:r>
            <a:r>
              <a:rPr lang="en-US" sz="1000" dirty="0"/>
              <a:t> Lee, Peter Elliott, Kieron Burke, </a:t>
            </a:r>
            <a:r>
              <a:rPr lang="en-US" sz="1000" i="1" dirty="0"/>
              <a:t>Phys. Rev. B</a:t>
            </a:r>
            <a:r>
              <a:rPr lang="en-US" sz="1000" dirty="0"/>
              <a:t> </a:t>
            </a:r>
            <a:r>
              <a:rPr lang="en-US" sz="1000" b="1" dirty="0"/>
              <a:t>81</a:t>
            </a:r>
            <a:r>
              <a:rPr lang="en-US" sz="1000" dirty="0"/>
              <a:t>, 235128 (2010)…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/>
              <a:t>Optimal Transport in DFT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217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91B3F8-2E5B-424D-8081-3EE7899E9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cartoon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2B22DC-2DF0-3346-BAA5-E53DB7B22F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65693-62B8-1F4D-BDF9-CD8720804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1DF21-F028-0B4B-AB7D-1039036A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D90DE-C06F-2C4D-8031-553B3454A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1D043E-5A43-DA42-8ECC-B01D3EEDA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0" y="260350"/>
            <a:ext cx="495300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72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Large-Z </a:t>
            </a:r>
            <a:r>
              <a:rPr lang="en-US" baseline="0" dirty="0"/>
              <a:t>limit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rcRect l="-6822" r="-6822"/>
          <a:stretch>
            <a:fillRect/>
          </a:stretch>
        </p:blipFill>
        <p:spPr>
          <a:xfrm>
            <a:off x="474133" y="1417638"/>
            <a:ext cx="8229600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1CF4B7-23E1-1849-BB08-0C91A1687E84}"/>
              </a:ext>
            </a:extLst>
          </p:cNvPr>
          <p:cNvSpPr txBox="1"/>
          <p:nvPr/>
        </p:nvSpPr>
        <p:spPr>
          <a:xfrm>
            <a:off x="6781800" y="3886200"/>
            <a:ext cx="23622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See </a:t>
            </a:r>
            <a:r>
              <a:rPr lang="en-US" dirty="0" err="1"/>
              <a:t>Fournais</a:t>
            </a:r>
            <a:r>
              <a:rPr lang="en-US" dirty="0"/>
              <a:t>, Lewin, </a:t>
            </a:r>
            <a:r>
              <a:rPr lang="en-US" dirty="0" err="1"/>
              <a:t>Solovej</a:t>
            </a:r>
            <a:r>
              <a:rPr lang="en-US" dirty="0"/>
              <a:t> work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954BC2-16AC-2440-A37C-5ACE4F817322}"/>
              </a:ext>
            </a:extLst>
          </p:cNvPr>
          <p:cNvSpPr txBox="1"/>
          <p:nvPr/>
        </p:nvSpPr>
        <p:spPr>
          <a:xfrm>
            <a:off x="1617133" y="5827198"/>
            <a:ext cx="493606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Corresponding Density scaling: </a:t>
            </a:r>
            <a:r>
              <a:rPr lang="en-US" dirty="0" err="1"/>
              <a:t>n</a:t>
            </a:r>
            <a:r>
              <a:rPr lang="en-US" baseline="-25000" dirty="0" err="1">
                <a:latin typeface="Symbol" pitchFamily="2" charset="2"/>
              </a:rPr>
              <a:t>z</a:t>
            </a:r>
            <a:r>
              <a:rPr lang="en-US" dirty="0">
                <a:latin typeface="Symbol" pitchFamily="2" charset="2"/>
              </a:rPr>
              <a:t>(</a:t>
            </a:r>
            <a:r>
              <a:rPr lang="en-US" b="1" dirty="0"/>
              <a:t>r</a:t>
            </a:r>
            <a:r>
              <a:rPr lang="en-US" dirty="0"/>
              <a:t>) = </a:t>
            </a:r>
            <a:r>
              <a:rPr lang="en-US" dirty="0">
                <a:latin typeface="Symbol" pitchFamily="2" charset="2"/>
              </a:rPr>
              <a:t>z</a:t>
            </a:r>
            <a:r>
              <a:rPr lang="en-US" baseline="30000" dirty="0">
                <a:latin typeface="Symbol" pitchFamily="2" charset="2"/>
              </a:rPr>
              <a:t>2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/>
              <a:t>n(</a:t>
            </a:r>
            <a:r>
              <a:rPr lang="en-US" dirty="0">
                <a:latin typeface="Symbol" pitchFamily="2" charset="2"/>
              </a:rPr>
              <a:t>z</a:t>
            </a:r>
            <a:r>
              <a:rPr lang="en-US" baseline="30000" dirty="0">
                <a:latin typeface="Symbol" pitchFamily="2" charset="2"/>
              </a:rPr>
              <a:t>1/3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b="1" dirty="0"/>
              <a:t>r)</a:t>
            </a:r>
          </a:p>
        </p:txBody>
      </p:sp>
    </p:spTree>
    <p:extLst>
      <p:ext uri="{BB962C8B-B14F-4D97-AF65-F5344CB8AC3E}">
        <p14:creationId xmlns:p14="http://schemas.microsoft.com/office/powerpoint/2010/main" val="24774631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Classical limit for neutral atoms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48000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For interacting systems in 3d, increasing </a:t>
            </a:r>
            <a:r>
              <a:rPr lang="en-US" sz="2400" i="1" dirty="0"/>
              <a:t>Z</a:t>
            </a:r>
            <a:r>
              <a:rPr lang="en-US" sz="2400" dirty="0"/>
              <a:t> in an atom, keeping it neutral, approaches the classical continuum, i.e. same as ħ</a:t>
            </a:r>
            <a:r>
              <a:rPr lang="en-US" sz="2400" dirty="0">
                <a:latin typeface="Calibri"/>
              </a:rPr>
              <a:t>→0</a:t>
            </a:r>
          </a:p>
          <a:p>
            <a:r>
              <a:rPr lang="en-US" sz="2400" dirty="0">
                <a:latin typeface="Calibri"/>
              </a:rPr>
              <a:t>Can study E</a:t>
            </a:r>
            <a:r>
              <a:rPr lang="en-US" sz="2400" baseline="-25000" dirty="0">
                <a:latin typeface="Calibri"/>
              </a:rPr>
              <a:t>x</a:t>
            </a:r>
            <a:r>
              <a:rPr lang="en-US" sz="2400" dirty="0">
                <a:latin typeface="Calibri"/>
              </a:rPr>
              <a:t> as </a:t>
            </a:r>
            <a:r>
              <a:rPr lang="en-US" sz="2400" dirty="0"/>
              <a:t>Z→∞</a:t>
            </a:r>
            <a:r>
              <a:rPr lang="en-US" sz="2400" i="1" dirty="0">
                <a:latin typeface="Calibri"/>
              </a:rPr>
              <a:t>, find universal limit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1676400"/>
            <a:ext cx="5951874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5926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 Structure Problem: Diversity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all everyday matter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3" descr="pi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7609" y="2081611"/>
            <a:ext cx="4627857" cy="4159645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5001683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 analog of </a:t>
            </a:r>
            <a:r>
              <a:rPr lang="en-US" dirty="0" err="1"/>
              <a:t>Lieb</a:t>
            </a:r>
            <a:r>
              <a:rPr lang="en-US" dirty="0"/>
              <a:t>-Simon statement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rcRect t="-4996" b="-4996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55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theory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Expand functional in powers of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ξ</a:t>
            </a:r>
            <a:endParaRPr lang="en-US" dirty="0">
              <a:latin typeface="Lucida Grande"/>
              <a:ea typeface="Lucida Grande"/>
              <a:cs typeface="Lucida Grande"/>
            </a:endParaRPr>
          </a:p>
          <a:p>
            <a:r>
              <a:rPr lang="en-US" dirty="0">
                <a:latin typeface="Lucida Grande"/>
                <a:ea typeface="Lucida Grande"/>
                <a:cs typeface="Lucida Grande"/>
              </a:rPr>
              <a:t>Leading terms are LDA</a:t>
            </a:r>
            <a:endParaRPr lang="en-US" dirty="0"/>
          </a:p>
          <a:p>
            <a:r>
              <a:rPr lang="en-US" dirty="0"/>
              <a:t>Define leading corrections to LDA:</a:t>
            </a:r>
          </a:p>
          <a:p>
            <a:pPr lvl="1"/>
            <a:r>
              <a:rPr lang="en-US" dirty="0" err="1"/>
              <a:t>ΔE</a:t>
            </a:r>
            <a:r>
              <a:rPr lang="en-US" baseline="-25000" dirty="0" err="1"/>
              <a:t>xc</a:t>
            </a:r>
            <a:r>
              <a:rPr lang="en-US" dirty="0"/>
              <a:t>[n] = </a:t>
            </a:r>
            <a:r>
              <a:rPr lang="en-US" dirty="0" err="1"/>
              <a:t>E</a:t>
            </a:r>
            <a:r>
              <a:rPr lang="en-US" baseline="-25000" dirty="0" err="1"/>
              <a:t>xc</a:t>
            </a:r>
            <a:r>
              <a:rPr lang="en-US" dirty="0"/>
              <a:t>[n]-</a:t>
            </a:r>
            <a:r>
              <a:rPr lang="en-US" dirty="0" err="1"/>
              <a:t>E</a:t>
            </a:r>
            <a:r>
              <a:rPr lang="en-US" baseline="-25000" dirty="0" err="1"/>
              <a:t>xc</a:t>
            </a:r>
            <a:r>
              <a:rPr lang="en-US" baseline="30000" dirty="0" err="1"/>
              <a:t>LDA</a:t>
            </a:r>
            <a:r>
              <a:rPr lang="en-US" dirty="0"/>
              <a:t>[n]</a:t>
            </a:r>
          </a:p>
          <a:p>
            <a:pPr lvl="1"/>
            <a:r>
              <a:rPr lang="en-US" dirty="0" err="1"/>
              <a:t>B</a:t>
            </a:r>
            <a:r>
              <a:rPr lang="en-US" baseline="-25000" dirty="0" err="1"/>
              <a:t>xc</a:t>
            </a:r>
            <a:r>
              <a:rPr lang="en-US" dirty="0"/>
              <a:t>[n] = </a:t>
            </a:r>
            <a:r>
              <a:rPr lang="en-US" dirty="0" err="1"/>
              <a:t>lim</a:t>
            </a:r>
            <a:r>
              <a:rPr lang="en-US" dirty="0"/>
              <a:t> </a:t>
            </a:r>
            <a:r>
              <a:rPr lang="en-US" dirty="0" err="1"/>
              <a:t>ΔE</a:t>
            </a:r>
            <a:r>
              <a:rPr lang="en-US" baseline="-25000" dirty="0" err="1"/>
              <a:t>xc</a:t>
            </a:r>
            <a:r>
              <a:rPr lang="en-US" dirty="0"/>
              <a:t>[</a:t>
            </a:r>
            <a:r>
              <a:rPr lang="en-US" dirty="0" err="1"/>
              <a:t>n</a:t>
            </a:r>
            <a:r>
              <a:rPr lang="en-US" baseline="-25000" dirty="0" err="1">
                <a:latin typeface="Lucida Grande"/>
                <a:ea typeface="Lucida Grande"/>
                <a:cs typeface="Lucida Grande"/>
              </a:rPr>
              <a:t>ξ</a:t>
            </a:r>
            <a:r>
              <a:rPr lang="en-US" dirty="0"/>
              <a:t>]/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ξ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 as 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ξ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-&gt;∞ </a:t>
            </a:r>
            <a:endParaRPr lang="en-US" dirty="0"/>
          </a:p>
          <a:p>
            <a:r>
              <a:rPr lang="en-US" dirty="0"/>
              <a:t>Becomes relatively exact in large-Z limit: </a:t>
            </a:r>
          </a:p>
          <a:p>
            <a:pPr lvl="1"/>
            <a:r>
              <a:rPr lang="en-US" dirty="0"/>
              <a:t>% error in </a:t>
            </a:r>
            <a:r>
              <a:rPr lang="en-US" dirty="0" err="1"/>
              <a:t>ΔE</a:t>
            </a:r>
            <a:r>
              <a:rPr lang="en-US" baseline="-25000" dirty="0" err="1"/>
              <a:t>xc</a:t>
            </a:r>
            <a:r>
              <a:rPr lang="en-US" dirty="0"/>
              <a:t>-&gt; 0 in large-Z limit</a:t>
            </a:r>
          </a:p>
          <a:p>
            <a:r>
              <a:rPr lang="en-US" dirty="0"/>
              <a:t>Approximately captured by GGA and meta-GGA’s</a:t>
            </a:r>
          </a:p>
          <a:p>
            <a:r>
              <a:rPr lang="en-US" dirty="0"/>
              <a:t>Static correlation probably accounted for by hybrids.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535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Relevance of locality principle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LDA is universal limit of all atoms, molecules, solids.</a:t>
            </a:r>
          </a:p>
          <a:p>
            <a:r>
              <a:rPr lang="en-US" dirty="0"/>
              <a:t>Leading corrections are different in slowly-varying periodic densities from those in real materials.</a:t>
            </a:r>
          </a:p>
          <a:p>
            <a:r>
              <a:rPr lang="en-US" dirty="0"/>
              <a:t>Both T</a:t>
            </a:r>
            <a:r>
              <a:rPr lang="en-US" baseline="-25000" dirty="0"/>
              <a:t>S</a:t>
            </a:r>
            <a:r>
              <a:rPr lang="en-US" dirty="0"/>
              <a:t> and E</a:t>
            </a:r>
            <a:r>
              <a:rPr lang="en-US" baseline="-25000" dirty="0"/>
              <a:t>X</a:t>
            </a:r>
            <a:r>
              <a:rPr lang="en-US" dirty="0"/>
              <a:t> are dominated by LDA contributions, but E</a:t>
            </a:r>
            <a:r>
              <a:rPr lang="en-US" baseline="-25000" dirty="0"/>
              <a:t>C</a:t>
            </a:r>
            <a:r>
              <a:rPr lang="en-US" dirty="0"/>
              <a:t> is not (except in extreme limit).</a:t>
            </a:r>
          </a:p>
          <a:p>
            <a:r>
              <a:rPr lang="en-US" dirty="0"/>
              <a:t>Explains why many chemistry functionals do not reduce to LDA for correlation.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184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major ultimate aim: E</a:t>
            </a:r>
            <a:r>
              <a:rPr lang="en-US" baseline="-25000" dirty="0"/>
              <a:t>XC</a:t>
            </a:r>
            <a:r>
              <a:rPr lang="en-US" dirty="0"/>
              <a:t>[n]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Explains why gradient expansion needed to be generalized </a:t>
            </a:r>
            <a:r>
              <a:rPr lang="en-US" sz="1400" dirty="0"/>
              <a:t>(</a:t>
            </a:r>
            <a:r>
              <a:rPr lang="en-US" sz="1400" i="1" dirty="0"/>
              <a:t>Relevance of the slowly-varying electron gas to atoms, molecules, and solids</a:t>
            </a:r>
            <a:r>
              <a:rPr lang="en-US" sz="1400" dirty="0"/>
              <a:t> J. P. </a:t>
            </a:r>
            <a:r>
              <a:rPr lang="en-US" sz="1400" dirty="0" err="1"/>
              <a:t>Perdew</a:t>
            </a:r>
            <a:r>
              <a:rPr lang="en-US" sz="1400" dirty="0"/>
              <a:t>, L. A. </a:t>
            </a:r>
            <a:r>
              <a:rPr lang="en-US" sz="1400" dirty="0" err="1"/>
              <a:t>Constantin</a:t>
            </a:r>
            <a:r>
              <a:rPr lang="en-US" sz="1400" dirty="0"/>
              <a:t>, E. </a:t>
            </a:r>
            <a:r>
              <a:rPr lang="en-US" sz="1400" dirty="0" err="1"/>
              <a:t>Sagvolden</a:t>
            </a:r>
            <a:r>
              <a:rPr lang="en-US" sz="1400" dirty="0"/>
              <a:t>, and K. Burke, Phys. Rev. </a:t>
            </a:r>
            <a:r>
              <a:rPr lang="en-US" sz="1400" dirty="0" err="1"/>
              <a:t>Lett</a:t>
            </a:r>
            <a:r>
              <a:rPr lang="en-US" sz="1400" dirty="0"/>
              <a:t>. 97, </a:t>
            </a:r>
            <a:r>
              <a:rPr lang="en-US" sz="1400" dirty="0">
                <a:hlinkClick r:id="rId3"/>
              </a:rPr>
              <a:t>223002</a:t>
            </a:r>
            <a:r>
              <a:rPr lang="en-US" sz="1400" dirty="0"/>
              <a:t> (2006).)</a:t>
            </a:r>
            <a:endParaRPr lang="en-US" dirty="0"/>
          </a:p>
          <a:p>
            <a:r>
              <a:rPr lang="en-US" dirty="0"/>
              <a:t>Derivation of </a:t>
            </a:r>
            <a:r>
              <a:rPr lang="en-US" dirty="0">
                <a:latin typeface="Symbol" pitchFamily="18" charset="2"/>
              </a:rPr>
              <a:t>b</a:t>
            </a:r>
            <a:r>
              <a:rPr lang="en-US" dirty="0"/>
              <a:t> parameter in B88 </a:t>
            </a:r>
            <a:r>
              <a:rPr lang="en-US" sz="1400" dirty="0"/>
              <a:t>(</a:t>
            </a:r>
            <a:r>
              <a:rPr lang="en-US" sz="1400" i="1" dirty="0"/>
              <a:t>Non-empirical 'derivation' of B88 exchange functional</a:t>
            </a:r>
            <a:r>
              <a:rPr lang="en-US" sz="1400" dirty="0"/>
              <a:t> P. Elliott and K. Burke, Can. J. Chem. 87, </a:t>
            </a:r>
            <a:r>
              <a:rPr lang="en-US" sz="1400" dirty="0">
                <a:hlinkClick r:id="rId4"/>
              </a:rPr>
              <a:t>1485</a:t>
            </a:r>
            <a:r>
              <a:rPr lang="en-US" sz="1400" dirty="0"/>
              <a:t> (2009).).</a:t>
            </a:r>
          </a:p>
          <a:p>
            <a:r>
              <a:rPr lang="en-US" dirty="0" err="1"/>
              <a:t>PBEsol</a:t>
            </a:r>
            <a:r>
              <a:rPr lang="en-US" dirty="0"/>
              <a:t> </a:t>
            </a:r>
            <a:r>
              <a:rPr lang="en-US" sz="1200" i="1" dirty="0"/>
              <a:t>Restoring the density-gradient expansion for exchange in solids and surfaces</a:t>
            </a:r>
            <a:r>
              <a:rPr lang="en-US" sz="1200" dirty="0"/>
              <a:t> J.P. </a:t>
            </a:r>
            <a:r>
              <a:rPr lang="en-US" sz="1200" dirty="0" err="1"/>
              <a:t>Perdew</a:t>
            </a:r>
            <a:r>
              <a:rPr lang="en-US" sz="1200" dirty="0"/>
              <a:t>, A. </a:t>
            </a:r>
            <a:r>
              <a:rPr lang="en-US" sz="1200" dirty="0" err="1"/>
              <a:t>Ruzsinszky</a:t>
            </a:r>
            <a:r>
              <a:rPr lang="en-US" sz="1200" dirty="0"/>
              <a:t>, G.I. </a:t>
            </a:r>
            <a:r>
              <a:rPr lang="en-US" sz="1200" dirty="0" err="1"/>
              <a:t>Csonka</a:t>
            </a:r>
            <a:r>
              <a:rPr lang="en-US" sz="1200" dirty="0"/>
              <a:t>, O.A. </a:t>
            </a:r>
            <a:r>
              <a:rPr lang="en-US" sz="1200" dirty="0" err="1"/>
              <a:t>Vydrov</a:t>
            </a:r>
            <a:r>
              <a:rPr lang="en-US" sz="1200" dirty="0"/>
              <a:t>, G.E. </a:t>
            </a:r>
            <a:r>
              <a:rPr lang="en-US" sz="1200" dirty="0" err="1"/>
              <a:t>Scuseria</a:t>
            </a:r>
            <a:r>
              <a:rPr lang="en-US" sz="1200" dirty="0"/>
              <a:t>, L.A. </a:t>
            </a:r>
            <a:r>
              <a:rPr lang="en-US" sz="1200" dirty="0" err="1"/>
              <a:t>Constantin</a:t>
            </a:r>
            <a:r>
              <a:rPr lang="en-US" sz="1200" dirty="0"/>
              <a:t>, X. Zhou, and K. Burke, Phys. Rev. </a:t>
            </a:r>
            <a:r>
              <a:rPr lang="en-US" sz="1200" dirty="0" err="1"/>
              <a:t>Lett</a:t>
            </a:r>
            <a:r>
              <a:rPr lang="en-US" sz="1200" dirty="0"/>
              <a:t>. 100, </a:t>
            </a:r>
            <a:r>
              <a:rPr lang="en-US" sz="1200" dirty="0">
                <a:hlinkClick r:id="rId5"/>
              </a:rPr>
              <a:t>136406</a:t>
            </a:r>
            <a:r>
              <a:rPr lang="en-US" sz="1200" dirty="0"/>
              <a:t> (2008)</a:t>
            </a:r>
            <a:r>
              <a:rPr lang="en-US" sz="700" dirty="0"/>
              <a:t>) </a:t>
            </a:r>
            <a:endParaRPr lang="en-US" dirty="0"/>
          </a:p>
          <a:p>
            <a:pPr lvl="1"/>
            <a:r>
              <a:rPr lang="en-US" dirty="0"/>
              <a:t>explains failure of PBE for lattice constants and fixes it at cost of good thermochemistry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9894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ctrTitle"/>
          </p:nvPr>
        </p:nvSpPr>
        <p:spPr>
          <a:xfrm>
            <a:off x="609600" y="-380999"/>
            <a:ext cx="7010400" cy="381000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Improvements of </a:t>
            </a:r>
            <a:r>
              <a:rPr lang="en-US" dirty="0" err="1"/>
              <a:t>PBEsol</a:t>
            </a:r>
            <a:endParaRPr lang="en-US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2844" y="44450"/>
            <a:ext cx="67468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/>
              </a:rPr>
              <a:t>Structural and Elastic Properties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185704" y="740025"/>
            <a:ext cx="7776488" cy="707886"/>
          </a:xfrm>
          <a:prstGeom prst="rect">
            <a:avLst/>
          </a:prstGeom>
          <a:solidFill>
            <a:srgbClr val="DAEDE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Errors in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 LDA/GGA(PBE)-DFT computed lattice constants and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bulk modulus with respect to experiment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323817" y="6000768"/>
            <a:ext cx="74655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itchFamily="18" charset="2"/>
              <a:buChar char="Þ"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 Inspection of several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xc-functionals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 is critical to estimate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predictive power and error bars! 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5968697" y="1741071"/>
            <a:ext cx="2751074" cy="1323439"/>
          </a:xfrm>
          <a:prstGeom prst="rect">
            <a:avLst/>
          </a:prstGeom>
          <a:solidFill>
            <a:srgbClr val="DAEDE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→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Fully converged results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     (basis set, k-sampling,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supercell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size)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→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Error solely due to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    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xc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-functional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5966722" y="3235346"/>
            <a:ext cx="2972673" cy="2308324"/>
          </a:xfrm>
          <a:prstGeom prst="rect">
            <a:avLst/>
          </a:prstGeom>
          <a:solidFill>
            <a:srgbClr val="DAEDEF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→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GGA does not outperform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rPr>
              <a:t>     LDA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→ characteristic errors of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      &lt;3% in lat. const.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      &lt; 30% in elastic const.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→ LDA and GGA provide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     bounds to exp. data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      → provide “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ab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initio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</a:rPr>
              <a:t>            error bars” 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857364"/>
            <a:ext cx="4824833" cy="373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uppieren 26"/>
          <p:cNvGrpSpPr/>
          <p:nvPr/>
        </p:nvGrpSpPr>
        <p:grpSpPr>
          <a:xfrm>
            <a:off x="1285852" y="1915154"/>
            <a:ext cx="4125600" cy="3112484"/>
            <a:chOff x="1272204" y="1915154"/>
            <a:chExt cx="4125600" cy="3112484"/>
          </a:xfrm>
        </p:grpSpPr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4227479" y="2744788"/>
              <a:ext cx="144463" cy="1428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Rechteck 25"/>
            <p:cNvSpPr/>
            <p:nvPr/>
          </p:nvSpPr>
          <p:spPr>
            <a:xfrm>
              <a:off x="1285852" y="1928802"/>
              <a:ext cx="4071966" cy="3071834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Grafik 24" descr="aLatBulkMod_PBEsol.eps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72204" y="1915154"/>
              <a:ext cx="4125600" cy="3112484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685800" y="5562600"/>
            <a:ext cx="449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B050"/>
                </a:solidFill>
              </a:rPr>
              <a:t>Blazej</a:t>
            </a:r>
            <a:r>
              <a:rPr lang="en-US" b="1" dirty="0">
                <a:solidFill>
                  <a:srgbClr val="00B050"/>
                </a:solidFill>
              </a:rPr>
              <a:t> Grabowski, Dusseldorf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Improving </a:t>
            </a:r>
            <a:r>
              <a:rPr lang="en-US" dirty="0" err="1"/>
              <a:t>PBEc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3"/>
          </a:xfrm>
        </p:spPr>
        <p:txBody>
          <a:bodyPr>
            <a:normAutofit fontScale="92500"/>
          </a:bodyPr>
          <a:lstStyle/>
          <a:p>
            <a:r>
              <a:rPr lang="en-US" dirty="0"/>
              <a:t>PBE has two derivations</a:t>
            </a:r>
          </a:p>
          <a:p>
            <a:pPr lvl="1"/>
            <a:r>
              <a:rPr lang="en-US" dirty="0"/>
              <a:t>Real-space cutoff of XC hole yields numerical GGA</a:t>
            </a:r>
          </a:p>
          <a:p>
            <a:pPr lvl="1"/>
            <a:r>
              <a:rPr lang="en-US" dirty="0"/>
              <a:t>Results deducible from simple form and several exact conditions</a:t>
            </a:r>
          </a:p>
          <a:p>
            <a:r>
              <a:rPr lang="en-US" dirty="0"/>
              <a:t>Both derivations determine the leading contribution for large gradient (logarithmic)</a:t>
            </a:r>
          </a:p>
          <a:p>
            <a:r>
              <a:rPr lang="en-US" dirty="0"/>
              <a:t>They yield two different results for the constant.</a:t>
            </a:r>
          </a:p>
          <a:p>
            <a:r>
              <a:rPr lang="en-US" dirty="0"/>
              <a:t>Neither is quite right for large-Z limit (10% off).</a:t>
            </a:r>
          </a:p>
          <a:p>
            <a:r>
              <a:rPr lang="en-US" dirty="0" err="1"/>
              <a:t>acGGA</a:t>
            </a:r>
            <a:r>
              <a:rPr lang="en-US" dirty="0"/>
              <a:t> correlation is a </a:t>
            </a:r>
            <a:r>
              <a:rPr lang="en-US" i="1" dirty="0"/>
              <a:t>different</a:t>
            </a:r>
            <a:r>
              <a:rPr lang="en-US" dirty="0"/>
              <a:t> form that has the constant right!</a:t>
            </a:r>
          </a:p>
          <a:p>
            <a:r>
              <a:rPr lang="en-US" dirty="0"/>
              <a:t>Now available in </a:t>
            </a:r>
            <a:r>
              <a:rPr lang="en-US" dirty="0" err="1"/>
              <a:t>libXC</a:t>
            </a: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1830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Errors in atomic </a:t>
            </a:r>
            <a:r>
              <a:rPr lang="en-US" dirty="0" err="1"/>
              <a:t>Ec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rcRect l="-21233" r="-21233"/>
          <a:stretch>
            <a:fillRect/>
          </a:stretch>
        </p:blipFill>
        <p:spPr/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id="{442912F0-3D5D-B942-9CCE-585085549182}"/>
              </a:ext>
            </a:extLst>
          </p:cNvPr>
          <p:cNvSpPr txBox="1"/>
          <p:nvPr/>
        </p:nvSpPr>
        <p:spPr>
          <a:xfrm>
            <a:off x="76200" y="6013590"/>
            <a:ext cx="4495800" cy="55399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/>
              <a:t>Fitting a round peg into a round hole: asymptotically correcting the generalized gradient approximation for correlation </a:t>
            </a:r>
            <a:r>
              <a:rPr lang="en-US" sz="1000" dirty="0"/>
              <a:t>Antonio </a:t>
            </a:r>
            <a:r>
              <a:rPr lang="en-US" sz="1000" dirty="0" err="1"/>
              <a:t>Cancio</a:t>
            </a:r>
            <a:r>
              <a:rPr lang="en-US" sz="1000" dirty="0"/>
              <a:t>, Guo P. Chen, Brandon T. </a:t>
            </a:r>
            <a:r>
              <a:rPr lang="en-US" sz="1000" dirty="0" err="1"/>
              <a:t>Krull</a:t>
            </a:r>
            <a:r>
              <a:rPr lang="en-US" sz="1000" dirty="0"/>
              <a:t> and Kieron Burke, </a:t>
            </a:r>
            <a:r>
              <a:rPr lang="en-US" sz="1000" i="1" dirty="0"/>
              <a:t>The Journal of Chemical Physics</a:t>
            </a:r>
            <a:r>
              <a:rPr lang="en-US" sz="1000" dirty="0"/>
              <a:t> </a:t>
            </a:r>
            <a:r>
              <a:rPr lang="en-US" sz="1000" b="1" dirty="0"/>
              <a:t>149</a:t>
            </a:r>
            <a:r>
              <a:rPr lang="en-US" sz="1000" dirty="0"/>
              <a:t>, 084116 (2018)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7E0C51-ECC0-2547-8480-96B0FD10C2CF}"/>
              </a:ext>
            </a:extLst>
          </p:cNvPr>
          <p:cNvSpPr txBox="1"/>
          <p:nvPr/>
        </p:nvSpPr>
        <p:spPr>
          <a:xfrm>
            <a:off x="4648200" y="6090534"/>
            <a:ext cx="4495800" cy="55399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/>
              <a:t>Locality of correlation in density functional theory </a:t>
            </a:r>
            <a:r>
              <a:rPr lang="en-US" sz="1000" dirty="0"/>
              <a:t>Kieron Burke, Antonio </a:t>
            </a:r>
            <a:r>
              <a:rPr lang="en-US" sz="1000" dirty="0" err="1"/>
              <a:t>Cancio</a:t>
            </a:r>
            <a:r>
              <a:rPr lang="en-US" sz="1000" dirty="0"/>
              <a:t>, Tim Gould, Stefano </a:t>
            </a:r>
            <a:r>
              <a:rPr lang="en-US" sz="1000" dirty="0" err="1"/>
              <a:t>Pittalis</a:t>
            </a:r>
            <a:r>
              <a:rPr lang="en-US" sz="1000" dirty="0"/>
              <a:t>, The Journal of Chemical Physics and </a:t>
            </a:r>
            <a:r>
              <a:rPr lang="en-US" sz="1000" dirty="0" err="1"/>
              <a:t>ArXiv</a:t>
            </a:r>
            <a:r>
              <a:rPr lang="en-US" sz="1000" dirty="0"/>
              <a:t>: 145, 054112 (2016)</a:t>
            </a:r>
          </a:p>
        </p:txBody>
      </p:sp>
    </p:spTree>
    <p:extLst>
      <p:ext uri="{BB962C8B-B14F-4D97-AF65-F5344CB8AC3E}">
        <p14:creationId xmlns:p14="http://schemas.microsoft.com/office/powerpoint/2010/main" val="39093944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structure in X and C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09801" y="1752600"/>
            <a:ext cx="4675044" cy="42662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1244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Semiclassical conditions for XC in use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Lucian Constantin has used asymptotic exactness to construct several exchange </a:t>
            </a:r>
            <a:r>
              <a:rPr lang="en-US" dirty="0" err="1"/>
              <a:t>functionals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Provides the atomic norms in SCAN, </a:t>
            </a:r>
            <a:r>
              <a:rPr lang="en-US" dirty="0" err="1"/>
              <a:t>Jianwei</a:t>
            </a:r>
            <a:r>
              <a:rPr lang="en-US" dirty="0"/>
              <a:t> Sun et </a:t>
            </a:r>
            <a:r>
              <a:rPr lang="en-US" dirty="0" err="1"/>
              <a:t>al’s</a:t>
            </a:r>
            <a:r>
              <a:rPr lang="en-US" dirty="0"/>
              <a:t> latest meta-GGA.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2514600"/>
            <a:ext cx="3905988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4324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49D5C-A579-E74C-8D2C-0954DCB95A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B.  Kinetic energy functional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788C57-A531-774E-8174-CD20BD04BF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FB695-97EF-1645-A8A4-9AC2AF70D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D9CEE-1B38-7047-AA62-F5F80577C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34D8F-0D47-F048-BF4F-5BA95205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1512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Properties from Electronic Ground State</a:t>
            </a:r>
          </a:p>
        </p:txBody>
      </p:sp>
      <p:sp>
        <p:nvSpPr>
          <p:cNvPr id="5386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Make Born-Oppenheimer approximation</a:t>
            </a:r>
          </a:p>
          <a:p>
            <a:r>
              <a:rPr lang="en-US" sz="2800" dirty="0"/>
              <a:t>Solids:</a:t>
            </a:r>
          </a:p>
          <a:p>
            <a:pPr lvl="1"/>
            <a:r>
              <a:rPr lang="en-US" sz="2400" dirty="0"/>
              <a:t>Lattice structures and constants, cohesive energies, phonon spectra, magnetic properties, …</a:t>
            </a:r>
          </a:p>
          <a:p>
            <a:r>
              <a:rPr lang="en-US" sz="2800" dirty="0"/>
              <a:t>Liquids:  </a:t>
            </a:r>
          </a:p>
          <a:p>
            <a:pPr lvl="1"/>
            <a:r>
              <a:rPr lang="en-US" sz="2400" dirty="0"/>
              <a:t>Can do AIMD, </a:t>
            </a:r>
            <a:r>
              <a:rPr lang="en-US" sz="2400" dirty="0" err="1"/>
              <a:t>ab</a:t>
            </a:r>
            <a:r>
              <a:rPr lang="en-US" sz="2400" dirty="0"/>
              <a:t> initio (DFT) molecular dynamics</a:t>
            </a:r>
          </a:p>
          <a:p>
            <a:r>
              <a:rPr lang="en-US" sz="2800" dirty="0"/>
              <a:t>Molecules:</a:t>
            </a:r>
          </a:p>
          <a:p>
            <a:pPr lvl="1"/>
            <a:r>
              <a:rPr lang="en-US" sz="2400" dirty="0"/>
              <a:t>Bond lengths, bond angles, rotational and </a:t>
            </a:r>
            <a:r>
              <a:rPr lang="en-US" sz="2400" dirty="0" err="1"/>
              <a:t>vibrational</a:t>
            </a:r>
            <a:r>
              <a:rPr lang="en-US" sz="2400" dirty="0"/>
              <a:t> spectra, bond energies, </a:t>
            </a:r>
            <a:r>
              <a:rPr lang="en-US" sz="2400" dirty="0" err="1"/>
              <a:t>thermochemistry</a:t>
            </a:r>
            <a:r>
              <a:rPr lang="en-US" sz="2400" dirty="0"/>
              <a:t>, transition states, reaction rates, (hyper)-</a:t>
            </a:r>
            <a:r>
              <a:rPr lang="en-US" sz="2400" dirty="0" err="1"/>
              <a:t>polarizabilities</a:t>
            </a:r>
            <a:r>
              <a:rPr lang="en-US" sz="2400" dirty="0"/>
              <a:t>, NMR, …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813C5-2645-4AE6-BB15-175A665A5BEE}" type="slidenum">
              <a:rPr lang="en-US"/>
              <a:pPr/>
              <a:t>4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32756963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Little math exercise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Given a sequence: 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endParaRPr lang="en-US" dirty="0"/>
          </a:p>
          <a:p>
            <a:pPr lvl="1"/>
            <a:r>
              <a:rPr lang="en-US" dirty="0" err="1"/>
              <a:t>a</a:t>
            </a:r>
            <a:r>
              <a:rPr lang="en-US" baseline="-25000" dirty="0" err="1"/>
              <a:t>i</a:t>
            </a:r>
            <a:r>
              <a:rPr lang="en-US" dirty="0"/>
              <a:t>=1, ¼, ¼, ¼, ¼,</a:t>
            </a:r>
            <a:r>
              <a:rPr lang="en-US" sz="1600" dirty="0"/>
              <a:t> 1/9, 1/9, 1/9, 1/9, 1/9, 1/9, 1/9, 1/9, 1/9, 1/16,…</a:t>
            </a:r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Find partial sums of N terms S</a:t>
            </a:r>
            <a:r>
              <a:rPr lang="en-US" baseline="-25000" dirty="0"/>
              <a:t>N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</a:t>
            </a:r>
            <a:r>
              <a:rPr lang="en-US" baseline="-25000" dirty="0"/>
              <a:t>N   </a:t>
            </a:r>
            <a:r>
              <a:rPr lang="en-US" dirty="0"/>
              <a:t>= </a:t>
            </a:r>
            <a:r>
              <a:rPr lang="en-US" dirty="0" err="1">
                <a:latin typeface="Lucida Grande"/>
                <a:ea typeface="Lucida Grande"/>
                <a:cs typeface="Lucida Grande"/>
              </a:rPr>
              <a:t>Σ</a:t>
            </a:r>
            <a:r>
              <a:rPr lang="en-US" dirty="0">
                <a:latin typeface="Lucida Grande"/>
                <a:ea typeface="Lucida Grande"/>
                <a:cs typeface="Lucida Grande"/>
              </a:rPr>
              <a:t> </a:t>
            </a:r>
            <a:r>
              <a:rPr lang="en-US" dirty="0" err="1"/>
              <a:t>a</a:t>
            </a:r>
            <a:r>
              <a:rPr lang="en-US" baseline="-25000" dirty="0" err="1"/>
              <a:t>i</a:t>
            </a:r>
            <a:endParaRPr lang="en-US" dirty="0"/>
          </a:p>
          <a:p>
            <a:pPr lvl="1"/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  = 1,1.25,1.5,1.75,2,2.11111,2.2222,2.33333,…</a:t>
            </a:r>
          </a:p>
        </p:txBody>
      </p:sp>
    </p:spTree>
    <p:extLst>
      <p:ext uri="{BB962C8B-B14F-4D97-AF65-F5344CB8AC3E}">
        <p14:creationId xmlns:p14="http://schemas.microsoft.com/office/powerpoint/2010/main" val="27838695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Exact partial sums up to 300</a:t>
            </a:r>
          </a:p>
        </p:txBody>
      </p:sp>
      <p:pic>
        <p:nvPicPr>
          <p:cNvPr id="5" name="Content Placeholder 4" descr="sA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87" r="-12587"/>
          <a:stretch>
            <a:fillRect/>
          </a:stretch>
        </p:blipFill>
        <p:spPr>
          <a:xfrm>
            <a:off x="-381000" y="2438400"/>
            <a:ext cx="5638800" cy="3153334"/>
          </a:xfr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8" name="Content Placeholder 7" descr="sB.pdf">
            <a:extLst>
              <a:ext uri="{FF2B5EF4-FFF2-40B4-BE49-F238E27FC236}">
                <a16:creationId xmlns:a16="http://schemas.microsoft.com/office/drawing/2014/main" id="{EF23E768-522D-D840-8453-E72E024F7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1" r="-13641"/>
          <a:stretch>
            <a:fillRect/>
          </a:stretch>
        </p:blipFill>
        <p:spPr>
          <a:xfrm>
            <a:off x="3657600" y="2134629"/>
            <a:ext cx="6286086" cy="345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5813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 for large 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baseline="-25000" dirty="0"/>
              <a:t>N</a:t>
            </a:r>
            <a:r>
              <a:rPr lang="en-US" dirty="0"/>
              <a:t> = B</a:t>
            </a:r>
            <a:r>
              <a:rPr lang="en-US" baseline="-25000" dirty="0"/>
              <a:t>0</a:t>
            </a:r>
            <a:r>
              <a:rPr lang="en-US" dirty="0"/>
              <a:t>(N) + B</a:t>
            </a:r>
            <a:r>
              <a:rPr lang="en-US" baseline="-25000" dirty="0"/>
              <a:t>1</a:t>
            </a:r>
            <a:r>
              <a:rPr lang="en-US" dirty="0"/>
              <a:t>(N) + B</a:t>
            </a:r>
            <a:r>
              <a:rPr lang="en-US" baseline="-25000" dirty="0"/>
              <a:t>2</a:t>
            </a:r>
            <a:r>
              <a:rPr lang="en-US" dirty="0"/>
              <a:t>(N)+…</a:t>
            </a:r>
          </a:p>
          <a:p>
            <a:r>
              <a:rPr lang="en-US" dirty="0"/>
              <a:t>B</a:t>
            </a:r>
            <a:r>
              <a:rPr lang="en-US" baseline="-25000" dirty="0"/>
              <a:t>0</a:t>
            </a:r>
            <a:r>
              <a:rPr lang="en-US" dirty="0"/>
              <a:t>(N) = (3N)</a:t>
            </a:r>
            <a:r>
              <a:rPr lang="en-US" baseline="30000" dirty="0"/>
              <a:t>1/3</a:t>
            </a:r>
            <a:r>
              <a:rPr lang="en-US" dirty="0"/>
              <a:t>, B</a:t>
            </a:r>
            <a:r>
              <a:rPr lang="en-US" baseline="-25000" dirty="0"/>
              <a:t>1</a:t>
            </a:r>
            <a:r>
              <a:rPr lang="en-US" dirty="0"/>
              <a:t>(N) = -1/2,…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0" name="Content Placeholder 7" descr="sD.pdf">
            <a:extLst>
              <a:ext uri="{FF2B5EF4-FFF2-40B4-BE49-F238E27FC236}">
                <a16:creationId xmlns:a16="http://schemas.microsoft.com/office/drawing/2014/main" id="{4038B59A-5948-B844-910C-8D8677F53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1" r="-13641"/>
          <a:stretch>
            <a:fillRect/>
          </a:stretch>
        </p:blipFill>
        <p:spPr>
          <a:xfrm>
            <a:off x="0" y="3429000"/>
            <a:ext cx="4114801" cy="2262982"/>
          </a:xfrm>
          <a:prstGeom prst="rect">
            <a:avLst/>
          </a:prstGeom>
        </p:spPr>
      </p:pic>
      <p:pic>
        <p:nvPicPr>
          <p:cNvPr id="11" name="Content Placeholder 7" descr="sE.pdf">
            <a:extLst>
              <a:ext uri="{FF2B5EF4-FFF2-40B4-BE49-F238E27FC236}">
                <a16:creationId xmlns:a16="http://schemas.microsoft.com/office/drawing/2014/main" id="{5587CA7B-86F1-4E48-8229-EAF905DD9A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1" r="-13641"/>
          <a:stretch>
            <a:fillRect/>
          </a:stretch>
        </p:blipFill>
        <p:spPr>
          <a:xfrm>
            <a:off x="3242148" y="3200400"/>
            <a:ext cx="5597052" cy="30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79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relevant?  Bohr atom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/>
              <a:t>For doubly occupied non-interacting electrons in a </a:t>
            </a:r>
            <a:r>
              <a:rPr lang="en-US" dirty="0" err="1"/>
              <a:t>hydrogenic</a:t>
            </a:r>
            <a:r>
              <a:rPr lang="en-US" dirty="0"/>
              <a:t> atom:  E</a:t>
            </a:r>
            <a:r>
              <a:rPr lang="en-US" baseline="-25000" dirty="0"/>
              <a:t>N </a:t>
            </a:r>
            <a:r>
              <a:rPr lang="en-US" dirty="0"/>
              <a:t>= - Z</a:t>
            </a:r>
            <a:r>
              <a:rPr lang="en-US" baseline="30000" dirty="0"/>
              <a:t>2</a:t>
            </a:r>
            <a:r>
              <a:rPr lang="en-US" dirty="0"/>
              <a:t> S</a:t>
            </a:r>
            <a:r>
              <a:rPr lang="en-US" baseline="-25000" dirty="0"/>
              <a:t>N/2</a:t>
            </a:r>
          </a:p>
          <a:p>
            <a:r>
              <a:rPr lang="en-US" dirty="0" err="1"/>
              <a:t>Virial</a:t>
            </a:r>
            <a:r>
              <a:rPr lang="en-US" dirty="0"/>
              <a:t> theorem:  </a:t>
            </a:r>
            <a:r>
              <a:rPr lang="en-US" dirty="0" err="1"/>
              <a:t>T</a:t>
            </a:r>
            <a:r>
              <a:rPr lang="en-US" baseline="-25000" dirty="0" err="1"/>
              <a:t>s</a:t>
            </a:r>
            <a:r>
              <a:rPr lang="en-US" dirty="0"/>
              <a:t> = Z</a:t>
            </a:r>
            <a:r>
              <a:rPr lang="en-US" baseline="30000" dirty="0"/>
              <a:t>2</a:t>
            </a:r>
            <a:r>
              <a:rPr lang="en-US" dirty="0"/>
              <a:t> S</a:t>
            </a:r>
            <a:r>
              <a:rPr lang="en-US" baseline="-25000" dirty="0"/>
              <a:t>N/2</a:t>
            </a:r>
            <a:endParaRPr lang="en-US" dirty="0"/>
          </a:p>
          <a:p>
            <a:r>
              <a:rPr lang="en-US" dirty="0" err="1"/>
              <a:t>Lieb</a:t>
            </a:r>
            <a:r>
              <a:rPr lang="en-US" dirty="0"/>
              <a:t>-Simon principle: TF theory yields exact dominant term, E</a:t>
            </a:r>
            <a:r>
              <a:rPr lang="en-US" baseline="30000" dirty="0"/>
              <a:t>TF</a:t>
            </a:r>
            <a:r>
              <a:rPr lang="en-US" dirty="0"/>
              <a:t> = -Z</a:t>
            </a:r>
            <a:r>
              <a:rPr lang="en-US" baseline="30000" dirty="0"/>
              <a:t>2</a:t>
            </a:r>
            <a:r>
              <a:rPr lang="en-US" dirty="0"/>
              <a:t> (3N)</a:t>
            </a:r>
            <a:r>
              <a:rPr lang="en-US" baseline="30000" dirty="0"/>
              <a:t>(1/3)</a:t>
            </a:r>
          </a:p>
          <a:p>
            <a:r>
              <a:rPr lang="en-US" dirty="0"/>
              <a:t>Only those approximations that have a TF term that dominates can get this right.</a:t>
            </a:r>
          </a:p>
          <a:p>
            <a:r>
              <a:rPr lang="en-US" dirty="0"/>
              <a:t>No DFT approximation gets next correction right, except by `fixing’ it…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372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Next correction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8" name="Content Placeholder 7" descr="sF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1" r="-13641"/>
          <a:stretch>
            <a:fillRect/>
          </a:stretch>
        </p:blipFill>
        <p:spPr>
          <a:xfrm>
            <a:off x="-332276" y="3356811"/>
            <a:ext cx="4904276" cy="2697163"/>
          </a:xfrm>
        </p:spPr>
      </p:pic>
      <p:pic>
        <p:nvPicPr>
          <p:cNvPr id="9" name="Content Placeholder 7" descr="sG.pdf">
            <a:extLst>
              <a:ext uri="{FF2B5EF4-FFF2-40B4-BE49-F238E27FC236}">
                <a16:creationId xmlns:a16="http://schemas.microsoft.com/office/drawing/2014/main" id="{A5BDD104-3A6C-E647-AE7D-1DC7B5E3AB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41" r="-13641"/>
          <a:stretch>
            <a:fillRect/>
          </a:stretch>
        </p:blipFill>
        <p:spPr>
          <a:xfrm>
            <a:off x="3651262" y="3356811"/>
            <a:ext cx="5035538" cy="2769352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FA92C1D6-2824-9B4E-A712-69F2D71B97DC}"/>
              </a:ext>
            </a:extLst>
          </p:cNvPr>
          <p:cNvSpPr txBox="1">
            <a:spLocks/>
          </p:cNvSpPr>
          <p:nvPr/>
        </p:nvSpPr>
        <p:spPr>
          <a:xfrm>
            <a:off x="457200" y="1600201"/>
            <a:ext cx="8098338" cy="15018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venir Medium"/>
                <a:ea typeface="+mn-ea"/>
                <a:cs typeface="Avenir Medium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For N=1:</a:t>
            </a:r>
          </a:p>
          <a:p>
            <a:pPr lvl="1"/>
            <a:r>
              <a:rPr lang="en-US"/>
              <a:t>S</a:t>
            </a:r>
            <a:r>
              <a:rPr lang="en-US" baseline="-25000"/>
              <a:t>1</a:t>
            </a:r>
            <a:r>
              <a:rPr lang="en-US"/>
              <a:t>=1</a:t>
            </a:r>
          </a:p>
          <a:p>
            <a:pPr lvl="1"/>
            <a:r>
              <a:rPr lang="en-US"/>
              <a:t>B</a:t>
            </a:r>
            <a:r>
              <a:rPr lang="en-US" baseline="-25000"/>
              <a:t>0</a:t>
            </a:r>
            <a:r>
              <a:rPr lang="en-US"/>
              <a:t>=1.442249570</a:t>
            </a:r>
          </a:p>
          <a:p>
            <a:pPr lvl="1"/>
            <a:r>
              <a:rPr lang="en-US"/>
              <a:t>B</a:t>
            </a:r>
            <a:r>
              <a:rPr lang="en-US" baseline="-25000"/>
              <a:t>0</a:t>
            </a:r>
            <a:r>
              <a:rPr lang="en-US"/>
              <a:t>+B</a:t>
            </a:r>
            <a:r>
              <a:rPr lang="en-US" baseline="-25000"/>
              <a:t>1</a:t>
            </a:r>
            <a:r>
              <a:rPr lang="en-US"/>
              <a:t>=0.9422495703</a:t>
            </a:r>
          </a:p>
          <a:p>
            <a:pPr lvl="1"/>
            <a:r>
              <a:rPr lang="en-US"/>
              <a:t>B</a:t>
            </a:r>
            <a:r>
              <a:rPr lang="en-US" baseline="-25000"/>
              <a:t>0</a:t>
            </a:r>
            <a:r>
              <a:rPr lang="en-US"/>
              <a:t>+B</a:t>
            </a:r>
            <a:r>
              <a:rPr lang="en-US" baseline="-25000"/>
              <a:t>1</a:t>
            </a:r>
            <a:r>
              <a:rPr lang="en-US"/>
              <a:t>+B</a:t>
            </a:r>
            <a:r>
              <a:rPr lang="en-US" baseline="-25000"/>
              <a:t>2</a:t>
            </a:r>
            <a:r>
              <a:rPr lang="en-US"/>
              <a:t>=1.000029677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8203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What about energy differences?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5867400"/>
            <a:ext cx="8229600" cy="639763"/>
          </a:xfrm>
        </p:spPr>
        <p:txBody>
          <a:bodyPr/>
          <a:lstStyle/>
          <a:p>
            <a:r>
              <a:rPr lang="en-US" dirty="0" err="1"/>
              <a:t>wikipedia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359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914400"/>
            <a:ext cx="81534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1766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Z</a:t>
            </a:r>
            <a:r>
              <a:rPr lang="en-US" dirty="0">
                <a:latin typeface="Calibri"/>
              </a:rPr>
              <a:t>→∞ limit of ionization potential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3581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Shows even energy differences can be found</a:t>
            </a:r>
          </a:p>
          <a:p>
            <a:r>
              <a:rPr lang="en-US" sz="2400" dirty="0"/>
              <a:t>Looks like LDA exact for E</a:t>
            </a:r>
            <a:r>
              <a:rPr lang="en-US" sz="2400" baseline="-25000" dirty="0"/>
              <a:t>X</a:t>
            </a:r>
            <a:r>
              <a:rPr lang="en-US" sz="2400" dirty="0"/>
              <a:t> as Z-&gt; </a:t>
            </a:r>
            <a:r>
              <a:rPr lang="en-US" sz="2400" dirty="0">
                <a:latin typeface="Calibri"/>
              </a:rPr>
              <a:t>∞.</a:t>
            </a:r>
          </a:p>
          <a:p>
            <a:r>
              <a:rPr lang="en-US" sz="2400" dirty="0">
                <a:latin typeface="Calibri"/>
              </a:rPr>
              <a:t>Looks like finite E</a:t>
            </a:r>
            <a:r>
              <a:rPr lang="en-US" sz="2400" baseline="-25000" dirty="0">
                <a:latin typeface="Calibri"/>
              </a:rPr>
              <a:t>C</a:t>
            </a:r>
            <a:r>
              <a:rPr lang="en-US" sz="2400" dirty="0">
                <a:latin typeface="Calibri"/>
              </a:rPr>
              <a:t> corrections</a:t>
            </a:r>
          </a:p>
          <a:p>
            <a:r>
              <a:rPr lang="en-US" sz="2400" dirty="0">
                <a:latin typeface="Calibri"/>
              </a:rPr>
              <a:t>Looks like extended TF (treated as a potential functional) gives some sort of average</a:t>
            </a:r>
            <a:r>
              <a:rPr lang="en-US" sz="2400" dirty="0"/>
              <a:t>.</a:t>
            </a:r>
          </a:p>
          <a:p>
            <a:r>
              <a:rPr lang="en-US" sz="2400" dirty="0"/>
              <a:t>Lucian </a:t>
            </a:r>
            <a:r>
              <a:rPr lang="en-US" sz="2400" dirty="0" err="1"/>
              <a:t>Constantin</a:t>
            </a:r>
            <a:r>
              <a:rPr lang="en-US" sz="2400" dirty="0"/>
              <a:t>, John Snyder, JP </a:t>
            </a:r>
            <a:r>
              <a:rPr lang="en-US" sz="2400" dirty="0" err="1"/>
              <a:t>Perdew</a:t>
            </a:r>
            <a:r>
              <a:rPr lang="en-US" sz="2400" dirty="0"/>
              <a:t>, and KB, JCP (2010).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0" y="1219200"/>
            <a:ext cx="4857750" cy="425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4660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Original KS idea: Simple metals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47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-381000" y="4267200"/>
            <a:ext cx="9906000" cy="0"/>
          </a:xfrm>
          <a:prstGeom prst="line">
            <a:avLst/>
          </a:prstGeom>
          <a:ln w="4445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3" b="18329"/>
          <a:stretch/>
        </p:blipFill>
        <p:spPr>
          <a:xfrm>
            <a:off x="2057400" y="4872417"/>
            <a:ext cx="4572000" cy="685801"/>
          </a:xfrm>
        </p:spPr>
      </p:pic>
      <p:pic>
        <p:nvPicPr>
          <p:cNvPr id="24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3" b="18329"/>
          <a:stretch/>
        </p:blipFill>
        <p:spPr>
          <a:xfrm>
            <a:off x="5867400" y="4872417"/>
            <a:ext cx="4572000" cy="685801"/>
          </a:xfrm>
          <a:prstGeom prst="rect">
            <a:avLst/>
          </a:prstGeom>
        </p:spPr>
      </p:pic>
      <p:pic>
        <p:nvPicPr>
          <p:cNvPr id="26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3" b="18329"/>
          <a:stretch/>
        </p:blipFill>
        <p:spPr>
          <a:xfrm>
            <a:off x="-1752600" y="4872417"/>
            <a:ext cx="4572000" cy="68580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0" y="3993368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ymbol" charset="2"/>
              </a:rPr>
              <a:t>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41341" y="5327385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v(x)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3242884"/>
            <a:ext cx="3835400" cy="4191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7200" y="3238476"/>
            <a:ext cx="3835400" cy="4191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0" y="3238476"/>
            <a:ext cx="3835400" cy="4191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382000" y="2718800"/>
            <a:ext cx="86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n(x)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14400" y="1828800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WKB for one level=&gt;sum over many=&gt;TF theory</a:t>
            </a:r>
          </a:p>
          <a:p>
            <a:r>
              <a:rPr lang="en-US" dirty="0"/>
              <a:t>Corrections to WKB =&gt; sum over many =&gt; gradient expansion  </a:t>
            </a:r>
          </a:p>
          <a:p>
            <a:r>
              <a:rPr lang="en-US" dirty="0"/>
              <a:t>As </a:t>
            </a:r>
            <a:r>
              <a:rPr lang="az-Cyrl-AZ" dirty="0"/>
              <a:t>Ћ</a:t>
            </a:r>
            <a:r>
              <a:rPr lang="en-US" dirty="0"/>
              <a:t>  -&gt; 0, TF becomes relatively exact (asymptotic expansion)</a:t>
            </a:r>
          </a:p>
        </p:txBody>
      </p:sp>
    </p:spTree>
    <p:extLst>
      <p:ext uri="{BB962C8B-B14F-4D97-AF65-F5344CB8AC3E}">
        <p14:creationId xmlns:p14="http://schemas.microsoft.com/office/powerpoint/2010/main" val="38318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3" b="18329"/>
          <a:stretch/>
        </p:blipFill>
        <p:spPr>
          <a:xfrm>
            <a:off x="-2272562" y="2987853"/>
            <a:ext cx="10820400" cy="221063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Chemistry and most materials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0" name="Oval 29"/>
          <p:cNvSpPr/>
          <p:nvPr/>
        </p:nvSpPr>
        <p:spPr>
          <a:xfrm flipH="1">
            <a:off x="8158370" y="4135851"/>
            <a:ext cx="142460" cy="110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 flipH="1">
            <a:off x="865056" y="4143066"/>
            <a:ext cx="142460" cy="110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-76200" y="4180682"/>
            <a:ext cx="9144000" cy="0"/>
          </a:xfrm>
          <a:prstGeom prst="line">
            <a:avLst/>
          </a:prstGeom>
          <a:ln w="44450">
            <a:solidFill>
              <a:srgbClr val="00B0F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 flipH="1">
            <a:off x="2049458" y="4140615"/>
            <a:ext cx="142460" cy="110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 flipH="1">
            <a:off x="6934200" y="4132880"/>
            <a:ext cx="142460" cy="110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flipH="1">
            <a:off x="5089931" y="4140492"/>
            <a:ext cx="142460" cy="110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 flipH="1">
            <a:off x="3878258" y="4140492"/>
            <a:ext cx="142460" cy="1102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1571"/>
            <a:ext cx="3061437" cy="16788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1281" y="1511571"/>
            <a:ext cx="3061437" cy="167885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6363" y="1511571"/>
            <a:ext cx="3061437" cy="167885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7099" y="1320843"/>
            <a:ext cx="3515633" cy="183823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7287" y="1320842"/>
            <a:ext cx="3515633" cy="18382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7044" y="1326668"/>
            <a:ext cx="3515633" cy="183823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57061" y="5110081"/>
            <a:ext cx="685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TF theory STILL relatively exact in limit </a:t>
            </a:r>
            <a:r>
              <a:rPr lang="az-Cyrl-AZ" dirty="0"/>
              <a:t>Ћ</a:t>
            </a:r>
            <a:r>
              <a:rPr lang="en-US" dirty="0"/>
              <a:t> -&gt; 0.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Leading corrections come from turning points, yielding quantum oscillations.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400570" y="356701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Symbol" charset="2"/>
              </a:rPr>
              <a:t>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800661" y="4676378"/>
            <a:ext cx="91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v(x)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50471" y="2226296"/>
            <a:ext cx="869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n(x)</a:t>
            </a:r>
          </a:p>
        </p:txBody>
      </p:sp>
      <p:pic>
        <p:nvPicPr>
          <p:cNvPr id="28" name="Content Placeholder 2">
            <a:extLst>
              <a:ext uri="{FF2B5EF4-FFF2-40B4-BE49-F238E27FC236}">
                <a16:creationId xmlns:a16="http://schemas.microsoft.com/office/drawing/2014/main" id="{E197E498-8E55-3941-8BEA-67DC48350D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3" b="18329"/>
          <a:stretch/>
        </p:blipFill>
        <p:spPr>
          <a:xfrm>
            <a:off x="692518" y="2989482"/>
            <a:ext cx="10820400" cy="221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0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corrections to TF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37" y="2085975"/>
            <a:ext cx="6842125" cy="63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558" y="2692400"/>
            <a:ext cx="4683008" cy="3327400"/>
          </a:xfrm>
          <a:prstGeom prst="rect">
            <a:avLst/>
          </a:prstGeom>
        </p:spPr>
      </p:pic>
      <p:sp>
        <p:nvSpPr>
          <p:cNvPr id="10" name="TextBox 8"/>
          <p:cNvSpPr txBox="1"/>
          <p:nvPr/>
        </p:nvSpPr>
        <p:spPr>
          <a:xfrm>
            <a:off x="87486" y="5966182"/>
            <a:ext cx="268487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/>
              <a:t>Corrections to Thomas­-Fermi Densities at Turning Points and Beyond </a:t>
            </a:r>
            <a:r>
              <a:rPr lang="en-US" sz="1000" dirty="0"/>
              <a:t>Raphael F. Ribeiro, </a:t>
            </a:r>
            <a:r>
              <a:rPr lang="en-US" sz="1000" dirty="0" err="1"/>
              <a:t>Donghyung</a:t>
            </a:r>
            <a:r>
              <a:rPr lang="en-US" sz="1000" dirty="0"/>
              <a:t> Lee, Attila </a:t>
            </a:r>
            <a:r>
              <a:rPr lang="en-US" sz="1000" dirty="0" err="1"/>
              <a:t>Cangi</a:t>
            </a:r>
            <a:r>
              <a:rPr lang="en-US" sz="1000" dirty="0"/>
              <a:t>, Peter Elliott, Kieron Burke, </a:t>
            </a:r>
            <a:r>
              <a:rPr lang="en-US" sz="1000" i="1" dirty="0"/>
              <a:t>Phys. Rev. </a:t>
            </a:r>
            <a:r>
              <a:rPr lang="en-US" sz="1000" i="1" dirty="0" err="1"/>
              <a:t>Lett</a:t>
            </a:r>
            <a:r>
              <a:rPr lang="en-US" sz="1000" i="1" dirty="0"/>
              <a:t>. </a:t>
            </a:r>
            <a:r>
              <a:rPr lang="en-US" sz="1000" b="1" dirty="0"/>
              <a:t>114</a:t>
            </a:r>
            <a:r>
              <a:rPr lang="en-US" sz="1000" dirty="0"/>
              <a:t>, 050401 (2015). </a:t>
            </a:r>
            <a:endParaRPr lang="en-US" sz="1000" dirty="0">
              <a:effectLst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AFEED42-03B4-BD40-9BB1-19C8305B4AED}"/>
              </a:ext>
            </a:extLst>
          </p:cNvPr>
          <p:cNvSpPr txBox="1"/>
          <p:nvPr/>
        </p:nvSpPr>
        <p:spPr>
          <a:xfrm>
            <a:off x="2772362" y="6020224"/>
            <a:ext cx="2834944" cy="55399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/>
              <a:t>Leading corrections to local approximations II : The case with turning points </a:t>
            </a:r>
            <a:r>
              <a:rPr lang="en-US" sz="1000" dirty="0"/>
              <a:t>R. Ribeiro, K. Burke, Phys. Rev. B 95, 115115 (2017).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F09993-0B96-2D48-A3AA-6B7EBC50DB83}"/>
              </a:ext>
            </a:extLst>
          </p:cNvPr>
          <p:cNvSpPr txBox="1"/>
          <p:nvPr/>
        </p:nvSpPr>
        <p:spPr>
          <a:xfrm>
            <a:off x="5607306" y="6016849"/>
            <a:ext cx="3296808" cy="707886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b="1" dirty="0"/>
              <a:t>Deriving uniform semiclassical approximations for one­-dimensional fermionic systems </a:t>
            </a:r>
            <a:r>
              <a:rPr lang="en-US" sz="1000" dirty="0"/>
              <a:t>Ribeiro, Raphael F. and Burke, Kieron, </a:t>
            </a:r>
            <a:r>
              <a:rPr lang="en-US" sz="1000" i="1" dirty="0"/>
              <a:t>The Journal of Chemical Physics</a:t>
            </a:r>
            <a:r>
              <a:rPr lang="en-US" sz="1000" dirty="0"/>
              <a:t> </a:t>
            </a:r>
            <a:r>
              <a:rPr lang="en-US" sz="1000" b="1" dirty="0"/>
              <a:t>148</a:t>
            </a:r>
            <a:r>
              <a:rPr lang="en-US" sz="1000" dirty="0"/>
              <a:t>, 194103 (2018).</a:t>
            </a:r>
            <a:endParaRPr lang="en-US" sz="1000" dirty="0">
              <a:effectLst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CB941FB-E59A-7D4B-B2D0-793504788E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0394" b="2977"/>
          <a:stretch/>
        </p:blipFill>
        <p:spPr>
          <a:xfrm>
            <a:off x="2772362" y="1381040"/>
            <a:ext cx="1342438" cy="64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1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Hamiltonian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743200" cy="4525963"/>
          </a:xfrm>
        </p:spPr>
        <p:txBody>
          <a:bodyPr>
            <a:noAutofit/>
          </a:bodyPr>
          <a:lstStyle/>
          <a:p>
            <a:r>
              <a:rPr lang="en-US" sz="1800" dirty="0"/>
              <a:t>Use atomic units</a:t>
            </a:r>
          </a:p>
          <a:p>
            <a:r>
              <a:rPr lang="en-US" sz="1800" dirty="0"/>
              <a:t>Born-Oppenheimer approximation</a:t>
            </a:r>
          </a:p>
          <a:p>
            <a:r>
              <a:rPr lang="en-US" sz="1800" dirty="0"/>
              <a:t>All non-relativistic (but added back in)</a:t>
            </a:r>
          </a:p>
          <a:p>
            <a:r>
              <a:rPr lang="en-US" sz="1800" dirty="0" err="1"/>
              <a:t>Wavefunctions</a:t>
            </a:r>
            <a:r>
              <a:rPr lang="en-US" sz="1800" dirty="0"/>
              <a:t> </a:t>
            </a:r>
            <a:r>
              <a:rPr lang="en-US" sz="1800" dirty="0" err="1"/>
              <a:t>antisymmetric</a:t>
            </a:r>
            <a:r>
              <a:rPr lang="en-US" sz="1800" dirty="0"/>
              <a:t> and normalized</a:t>
            </a:r>
          </a:p>
          <a:p>
            <a:r>
              <a:rPr lang="en-US" sz="1800" dirty="0"/>
              <a:t>Only discuss ground-state electronic problem here, but many variations.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3740" b="-13740"/>
          <a:stretch>
            <a:fillRect/>
          </a:stretch>
        </p:blipFill>
        <p:spPr>
          <a:xfrm>
            <a:off x="3429000" y="990600"/>
            <a:ext cx="518160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3800" y="5410200"/>
            <a:ext cx="1835150" cy="431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5486400"/>
            <a:ext cx="1984248" cy="3937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23413627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Tunneling in 1d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50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39686" y="5675958"/>
            <a:ext cx="749300" cy="279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30819"/>
            <a:ext cx="4126149" cy="28206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349" y="2525955"/>
            <a:ext cx="3276600" cy="2438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86510" y="2961481"/>
            <a:ext cx="3416300" cy="273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77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866B01A-5E58-CA4A-8AC2-5EF6A6AA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F32B5E-4287-AF48-B6C4-CD603745B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Found that integrated T</a:t>
            </a:r>
            <a:r>
              <a:rPr lang="en-US" baseline="-25000" dirty="0"/>
              <a:t>S</a:t>
            </a:r>
            <a:r>
              <a:rPr lang="en-US" dirty="0"/>
              <a:t> is often less accurate than TF theory!</a:t>
            </a:r>
          </a:p>
          <a:p>
            <a:endParaRPr lang="en-US" dirty="0"/>
          </a:p>
          <a:p>
            <a:r>
              <a:rPr lang="en-US" dirty="0"/>
              <a:t>Leading corrections from evanescent regions exactly cancel leading corrections (oscillations) from traveling regions!</a:t>
            </a:r>
          </a:p>
          <a:p>
            <a:endParaRPr lang="en-US" dirty="0"/>
          </a:p>
          <a:p>
            <a:r>
              <a:rPr lang="en-US" dirty="0"/>
              <a:t>So energy </a:t>
            </a:r>
            <a:r>
              <a:rPr lang="en-US" dirty="0" err="1"/>
              <a:t>functionals</a:t>
            </a:r>
            <a:r>
              <a:rPr lang="en-US" dirty="0"/>
              <a:t> not improved!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23581A-9F49-8F4F-B33F-DCB69C83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ECB56-4506-A345-A766-55750682B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3B7B7-0D38-D94B-AB4E-2453A09EF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2881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D253C-6106-6141-94F8-3EE8A181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However…work in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DDDD6-245C-EC47-93F2-7054D271A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89108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Consider constructing potential </a:t>
            </a:r>
            <a:r>
              <a:rPr lang="en-US" dirty="0" err="1"/>
              <a:t>functionals</a:t>
            </a:r>
            <a:r>
              <a:rPr lang="en-US" dirty="0"/>
              <a:t> from WKB energy formulas.</a:t>
            </a:r>
          </a:p>
          <a:p>
            <a:r>
              <a:rPr lang="en-US" dirty="0"/>
              <a:t>Get accurate energies without accurate densities</a:t>
            </a:r>
          </a:p>
          <a:p>
            <a:r>
              <a:rPr lang="en-US" dirty="0"/>
              <a:t>Depends on smoothness of potential</a:t>
            </a:r>
          </a:p>
          <a:p>
            <a:r>
              <a:rPr lang="en-US" dirty="0"/>
              <a:t>Can extract leading corrections to WKB (next order)</a:t>
            </a:r>
          </a:p>
          <a:p>
            <a:r>
              <a:rPr lang="en-US" dirty="0"/>
              <a:t>Can show these produce gradient expansion for solid</a:t>
            </a:r>
          </a:p>
          <a:p>
            <a:r>
              <a:rPr lang="en-US" dirty="0"/>
              <a:t>But get very different result for evanescent region, because of turning points.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F7656-3915-574A-878D-AAD278508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76F76-BED0-1C40-B396-369789D77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869E6-759E-514F-830B-92D078235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723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37AB005-E5C7-414A-AE88-1B703978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Better approach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C43C23-F796-6A44-BACE-8543F16E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085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Look at everything at (slightly) finite temperature in the grand ensemble as functional of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-v</a:t>
            </a:r>
            <a:r>
              <a:rPr lang="en-US" b="1" dirty="0"/>
              <a:t>(r</a:t>
            </a:r>
            <a:r>
              <a:rPr lang="en-US" dirty="0"/>
              <a:t>)</a:t>
            </a:r>
          </a:p>
          <a:p>
            <a:r>
              <a:rPr lang="en-US" dirty="0"/>
              <a:t>Get expressions for energies and densities as expansions in gradients of </a:t>
            </a:r>
            <a:r>
              <a:rPr lang="en-US" dirty="0">
                <a:latin typeface="Symbol" pitchFamily="2" charset="2"/>
              </a:rPr>
              <a:t>m</a:t>
            </a:r>
            <a:r>
              <a:rPr lang="en-US" dirty="0"/>
              <a:t>-v</a:t>
            </a:r>
            <a:r>
              <a:rPr lang="en-US" b="1" dirty="0"/>
              <a:t>(r</a:t>
            </a:r>
            <a:r>
              <a:rPr lang="en-US" dirty="0"/>
              <a:t>)</a:t>
            </a:r>
          </a:p>
          <a:p>
            <a:r>
              <a:rPr lang="en-US" dirty="0"/>
              <a:t>Invert to create expansions in terms of densities and gradients</a:t>
            </a:r>
          </a:p>
          <a:p>
            <a:r>
              <a:rPr lang="en-US" dirty="0"/>
              <a:t>Find qualitative differences when  turning points are present</a:t>
            </a:r>
          </a:p>
          <a:p>
            <a:r>
              <a:rPr lang="en-US" dirty="0"/>
              <a:t>Find further differences with finite number of states</a:t>
            </a:r>
          </a:p>
          <a:p>
            <a:r>
              <a:rPr lang="en-US" dirty="0"/>
              <a:t>Find further differences with non-smooth potentials (gradient expansion must be generalized)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579F0-74A7-644C-8A32-4E05AC77A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1B807-A522-C345-94A4-25C7CA903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D325A-7468-7640-A64B-1FDB2B21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2100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a decade of work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3038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[99] </a:t>
            </a:r>
            <a:r>
              <a:rPr lang="en-US" b="1" dirty="0"/>
              <a:t>Relevance of the Slowly Varying Electron Gas to Atoms, Molecules, and Solids </a:t>
            </a:r>
            <a:r>
              <a:rPr lang="en-US" dirty="0"/>
              <a:t>John P. </a:t>
            </a:r>
            <a:r>
              <a:rPr lang="en-US" dirty="0" err="1"/>
              <a:t>Perdew</a:t>
            </a:r>
            <a:r>
              <a:rPr lang="en-US" dirty="0"/>
              <a:t>, Lucian A. Constantin, </a:t>
            </a:r>
            <a:r>
              <a:rPr lang="en-US" dirty="0" err="1"/>
              <a:t>Espen</a:t>
            </a:r>
            <a:r>
              <a:rPr lang="en-US" dirty="0"/>
              <a:t> </a:t>
            </a:r>
            <a:r>
              <a:rPr lang="en-US" dirty="0" err="1"/>
              <a:t>Sagvolden</a:t>
            </a:r>
            <a:r>
              <a:rPr lang="en-US" dirty="0"/>
              <a:t>, Kieron Burke, </a:t>
            </a:r>
            <a:r>
              <a:rPr lang="en-US" i="1" dirty="0"/>
              <a:t>Phys. Rev.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97</a:t>
            </a:r>
            <a:r>
              <a:rPr lang="en-US" dirty="0"/>
              <a:t>, 223002 (2006) </a:t>
            </a:r>
          </a:p>
          <a:p>
            <a:pPr marL="0" indent="0">
              <a:buNone/>
            </a:pPr>
            <a:r>
              <a:rPr lang="en-US" dirty="0"/>
              <a:t>[108] </a:t>
            </a:r>
            <a:r>
              <a:rPr lang="en-US" b="1" dirty="0"/>
              <a:t>Restoring the Density­ Gradient Expansion for Exchange in Solids and Surfaces </a:t>
            </a:r>
            <a:r>
              <a:rPr lang="en-US" dirty="0"/>
              <a:t>John P. </a:t>
            </a:r>
            <a:r>
              <a:rPr lang="en-US" dirty="0" err="1"/>
              <a:t>Perdew</a:t>
            </a:r>
            <a:r>
              <a:rPr lang="en-US" dirty="0"/>
              <a:t>, </a:t>
            </a:r>
            <a:r>
              <a:rPr lang="en-US" dirty="0" err="1"/>
              <a:t>Adrienn</a:t>
            </a:r>
            <a:r>
              <a:rPr lang="en-US" dirty="0"/>
              <a:t> </a:t>
            </a:r>
            <a:r>
              <a:rPr lang="en-US" dirty="0" err="1"/>
              <a:t>Ruzsinszky</a:t>
            </a:r>
            <a:r>
              <a:rPr lang="en-US" dirty="0"/>
              <a:t>, </a:t>
            </a:r>
            <a:r>
              <a:rPr lang="en-US" dirty="0" err="1"/>
              <a:t>Gábor</a:t>
            </a:r>
            <a:r>
              <a:rPr lang="en-US" dirty="0"/>
              <a:t> I. </a:t>
            </a:r>
            <a:r>
              <a:rPr lang="en-US" dirty="0" err="1"/>
              <a:t>Csonka</a:t>
            </a:r>
            <a:r>
              <a:rPr lang="en-US" dirty="0"/>
              <a:t>, Oleg A. </a:t>
            </a:r>
            <a:r>
              <a:rPr lang="en-US" dirty="0" err="1"/>
              <a:t>Vydrov</a:t>
            </a:r>
            <a:r>
              <a:rPr lang="en-US" dirty="0"/>
              <a:t>, Gustavo E. </a:t>
            </a:r>
            <a:r>
              <a:rPr lang="en-US" dirty="0" err="1"/>
              <a:t>Scuseria</a:t>
            </a:r>
            <a:r>
              <a:rPr lang="en-US" dirty="0"/>
              <a:t>, Lucian A. Constantin, </a:t>
            </a:r>
            <a:r>
              <a:rPr lang="en-US" dirty="0" err="1"/>
              <a:t>Xiaolan</a:t>
            </a:r>
            <a:r>
              <a:rPr lang="en-US" dirty="0"/>
              <a:t> Zhou, Kieron Burke, </a:t>
            </a:r>
            <a:r>
              <a:rPr lang="en-US" i="1" dirty="0"/>
              <a:t>Phys. Rev.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100</a:t>
            </a:r>
            <a:r>
              <a:rPr lang="en-US" dirty="0"/>
              <a:t>, 136406 (2008). </a:t>
            </a:r>
          </a:p>
          <a:p>
            <a:pPr marL="0" indent="0">
              <a:buNone/>
            </a:pPr>
            <a:r>
              <a:rPr lang="en-US" dirty="0"/>
              <a:t>[111] </a:t>
            </a:r>
            <a:r>
              <a:rPr lang="en-US" b="1" dirty="0" err="1"/>
              <a:t>Semiclassical</a:t>
            </a:r>
            <a:r>
              <a:rPr lang="en-US" b="1" dirty="0"/>
              <a:t> Origins of Density </a:t>
            </a:r>
            <a:r>
              <a:rPr lang="en-US" b="1" dirty="0" err="1"/>
              <a:t>Functionals</a:t>
            </a:r>
            <a:r>
              <a:rPr lang="en-US" b="1" dirty="0"/>
              <a:t> </a:t>
            </a:r>
            <a:r>
              <a:rPr lang="en-US" dirty="0"/>
              <a:t>Peter Elliott, </a:t>
            </a:r>
            <a:r>
              <a:rPr lang="en-US" dirty="0" err="1"/>
              <a:t>Donghyung</a:t>
            </a:r>
            <a:r>
              <a:rPr lang="en-US" dirty="0"/>
              <a:t> Lee, Attila </a:t>
            </a:r>
            <a:r>
              <a:rPr lang="en-US" dirty="0" err="1"/>
              <a:t>Cangi</a:t>
            </a:r>
            <a:r>
              <a:rPr lang="en-US" dirty="0"/>
              <a:t>, Kieron Burke, </a:t>
            </a:r>
            <a:r>
              <a:rPr lang="en-US" i="1" dirty="0"/>
              <a:t>Phys. Rev.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100</a:t>
            </a:r>
            <a:r>
              <a:rPr lang="en-US" dirty="0"/>
              <a:t>, 256406 (2008). </a:t>
            </a:r>
          </a:p>
          <a:p>
            <a:pPr marL="0" indent="0">
              <a:buNone/>
            </a:pPr>
            <a:r>
              <a:rPr lang="en-US" dirty="0"/>
              <a:t>[113] </a:t>
            </a:r>
            <a:r>
              <a:rPr lang="en-US" b="1" dirty="0"/>
              <a:t>Condition on the </a:t>
            </a:r>
            <a:r>
              <a:rPr lang="en-US" b="1" dirty="0" err="1"/>
              <a:t>Kohn­Sham</a:t>
            </a:r>
            <a:r>
              <a:rPr lang="en-US" b="1" dirty="0"/>
              <a:t> kinetic energy and modern </a:t>
            </a:r>
            <a:r>
              <a:rPr lang="en-US" b="1" dirty="0" err="1"/>
              <a:t>parametrization</a:t>
            </a:r>
            <a:r>
              <a:rPr lang="en-US" b="1" dirty="0"/>
              <a:t> of the </a:t>
            </a:r>
            <a:r>
              <a:rPr lang="en-US" b="1" dirty="0" err="1"/>
              <a:t>Thomas­Fermi</a:t>
            </a:r>
            <a:r>
              <a:rPr lang="en-US" b="1" dirty="0"/>
              <a:t> density </a:t>
            </a:r>
            <a:r>
              <a:rPr lang="en-US" dirty="0" err="1"/>
              <a:t>Donghyung</a:t>
            </a:r>
            <a:r>
              <a:rPr lang="en-US" dirty="0"/>
              <a:t> Lee, Lucian A. Constantin, John P. </a:t>
            </a:r>
            <a:r>
              <a:rPr lang="en-US" dirty="0" err="1"/>
              <a:t>Perdew</a:t>
            </a:r>
            <a:r>
              <a:rPr lang="en-US" dirty="0"/>
              <a:t>, Kieron Burke, </a:t>
            </a:r>
            <a:r>
              <a:rPr lang="en-US" i="1" dirty="0"/>
              <a:t>J. Chem. Phys. </a:t>
            </a:r>
            <a:r>
              <a:rPr lang="en-US" b="1" dirty="0"/>
              <a:t>130</a:t>
            </a:r>
            <a:r>
              <a:rPr lang="en-US" dirty="0"/>
              <a:t>, 034107 (2009). </a:t>
            </a:r>
          </a:p>
          <a:p>
            <a:pPr marL="0" indent="0">
              <a:buNone/>
            </a:pPr>
            <a:r>
              <a:rPr lang="en-US" dirty="0"/>
              <a:t>[118] </a:t>
            </a:r>
            <a:r>
              <a:rPr lang="en-US" b="1" dirty="0" err="1"/>
              <a:t>Non­empirical</a:t>
            </a:r>
            <a:r>
              <a:rPr lang="en-US" b="1" dirty="0"/>
              <a:t> derivation of the parameter in the B88 exchange functional </a:t>
            </a:r>
            <a:r>
              <a:rPr lang="en-US" dirty="0"/>
              <a:t>Peter Elliott, Kieron Burke, </a:t>
            </a:r>
            <a:r>
              <a:rPr lang="en-US" i="1" dirty="0"/>
              <a:t>Canadian Journal of Chemistry </a:t>
            </a:r>
            <a:r>
              <a:rPr lang="en-US" b="1" dirty="0"/>
              <a:t>87</a:t>
            </a:r>
            <a:r>
              <a:rPr lang="en-US" dirty="0"/>
              <a:t>, 1485­1491 (2009).</a:t>
            </a:r>
          </a:p>
          <a:p>
            <a:pPr marL="0" indent="0">
              <a:buNone/>
            </a:pPr>
            <a:r>
              <a:rPr lang="en-US" dirty="0"/>
              <a:t>[125] </a:t>
            </a:r>
            <a:r>
              <a:rPr lang="en-US" b="1" dirty="0"/>
              <a:t>Leading corrections to local approximations </a:t>
            </a:r>
            <a:r>
              <a:rPr lang="en-US" dirty="0"/>
              <a:t>Attila </a:t>
            </a:r>
            <a:r>
              <a:rPr lang="en-US" dirty="0" err="1"/>
              <a:t>Cangi</a:t>
            </a:r>
            <a:r>
              <a:rPr lang="en-US" dirty="0"/>
              <a:t>, </a:t>
            </a:r>
            <a:r>
              <a:rPr lang="en-US" dirty="0" err="1"/>
              <a:t>Donghyung</a:t>
            </a:r>
            <a:r>
              <a:rPr lang="en-US" dirty="0"/>
              <a:t> Lee, Peter Elliott, Kieron Burke, </a:t>
            </a:r>
            <a:r>
              <a:rPr lang="en-US" i="1" dirty="0"/>
              <a:t>Phys. Rev. B </a:t>
            </a:r>
            <a:r>
              <a:rPr lang="en-US" b="1" dirty="0"/>
              <a:t>81</a:t>
            </a:r>
            <a:r>
              <a:rPr lang="en-US" dirty="0"/>
              <a:t>, 235128 (2010). </a:t>
            </a:r>
          </a:p>
          <a:p>
            <a:pPr marL="0" indent="0">
              <a:buNone/>
            </a:pPr>
            <a:r>
              <a:rPr lang="en-US" dirty="0"/>
              <a:t>[128] </a:t>
            </a:r>
            <a:r>
              <a:rPr lang="en-US" b="1" dirty="0"/>
              <a:t>Communication: Ionization potentials in the limit of large atomic number </a:t>
            </a:r>
            <a:r>
              <a:rPr lang="en-US" dirty="0"/>
              <a:t>Lucian A. Constantin, John C. Snyder, John P. </a:t>
            </a:r>
            <a:r>
              <a:rPr lang="en-US" dirty="0" err="1"/>
              <a:t>Perdew</a:t>
            </a:r>
            <a:r>
              <a:rPr lang="en-US" dirty="0"/>
              <a:t>, Kieron Burke, </a:t>
            </a:r>
            <a:r>
              <a:rPr lang="en-US" i="1" dirty="0"/>
              <a:t>The Journal of Chemical Physics </a:t>
            </a:r>
            <a:r>
              <a:rPr lang="en-US" b="1" dirty="0"/>
              <a:t>133</a:t>
            </a:r>
            <a:r>
              <a:rPr lang="en-US" dirty="0"/>
              <a:t>, 241103 (2010). </a:t>
            </a:r>
          </a:p>
          <a:p>
            <a:pPr marL="0" indent="0">
              <a:buNone/>
            </a:pPr>
            <a:r>
              <a:rPr lang="en-US" dirty="0"/>
              <a:t>[130] </a:t>
            </a:r>
            <a:r>
              <a:rPr lang="en-US" b="1" dirty="0"/>
              <a:t>Electronic Structure via Potential Functional Approximations </a:t>
            </a:r>
            <a:r>
              <a:rPr lang="en-US" dirty="0"/>
              <a:t>Attila </a:t>
            </a:r>
            <a:r>
              <a:rPr lang="en-US" dirty="0" err="1"/>
              <a:t>Cangi</a:t>
            </a:r>
            <a:r>
              <a:rPr lang="en-US" dirty="0"/>
              <a:t>, </a:t>
            </a:r>
            <a:r>
              <a:rPr lang="en-US" dirty="0" err="1"/>
              <a:t>Donghyung</a:t>
            </a:r>
            <a:r>
              <a:rPr lang="en-US" dirty="0"/>
              <a:t> Lee, Peter Elliott, Kieron Burke, E. K. U. Gross, </a:t>
            </a:r>
            <a:r>
              <a:rPr lang="en-US" i="1" dirty="0"/>
              <a:t>Phys. Rev.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106</a:t>
            </a:r>
            <a:r>
              <a:rPr lang="en-US" dirty="0"/>
              <a:t>, 236404 (2011). </a:t>
            </a:r>
          </a:p>
          <a:p>
            <a:pPr marL="0" indent="0">
              <a:buNone/>
            </a:pPr>
            <a:r>
              <a:rPr lang="en-US" dirty="0"/>
              <a:t>[146] </a:t>
            </a:r>
            <a:r>
              <a:rPr lang="en-US" b="1" dirty="0"/>
              <a:t>Potential </a:t>
            </a:r>
            <a:r>
              <a:rPr lang="en-US" b="1" dirty="0" err="1"/>
              <a:t>functionals</a:t>
            </a:r>
            <a:r>
              <a:rPr lang="en-US" b="1" dirty="0"/>
              <a:t> versus density </a:t>
            </a:r>
            <a:r>
              <a:rPr lang="en-US" b="1" dirty="0" err="1"/>
              <a:t>functionals</a:t>
            </a:r>
            <a:r>
              <a:rPr lang="en-US" b="1" dirty="0"/>
              <a:t> </a:t>
            </a:r>
            <a:r>
              <a:rPr lang="en-US" dirty="0"/>
              <a:t>Attila </a:t>
            </a:r>
            <a:r>
              <a:rPr lang="en-US" dirty="0" err="1"/>
              <a:t>Cangi</a:t>
            </a:r>
            <a:r>
              <a:rPr lang="en-US" dirty="0"/>
              <a:t>, E. K. U. Gross, Kieron Burke, </a:t>
            </a:r>
            <a:r>
              <a:rPr lang="en-US" i="1" dirty="0"/>
              <a:t>Phys. Rev. A </a:t>
            </a:r>
            <a:r>
              <a:rPr lang="en-US" b="1" dirty="0"/>
              <a:t>88</a:t>
            </a:r>
            <a:r>
              <a:rPr lang="en-US" dirty="0"/>
              <a:t>, 062505 (2013). </a:t>
            </a:r>
          </a:p>
          <a:p>
            <a:pPr marL="0" indent="0">
              <a:buNone/>
            </a:pPr>
            <a:r>
              <a:rPr lang="en-US" dirty="0"/>
              <a:t>[157] </a:t>
            </a:r>
            <a:r>
              <a:rPr lang="en-US" b="1" dirty="0"/>
              <a:t>Almost exact exchange at almost no computational cost in electronic structure </a:t>
            </a:r>
            <a:r>
              <a:rPr lang="en-US" dirty="0"/>
              <a:t>Peter Elliott, Attila </a:t>
            </a:r>
            <a:r>
              <a:rPr lang="en-US" dirty="0" err="1"/>
              <a:t>Cangi</a:t>
            </a:r>
            <a:r>
              <a:rPr lang="en-US" dirty="0"/>
              <a:t>, Stefano </a:t>
            </a:r>
            <a:r>
              <a:rPr lang="en-US" dirty="0" err="1"/>
              <a:t>Pittalis</a:t>
            </a:r>
            <a:r>
              <a:rPr lang="en-US" dirty="0"/>
              <a:t>, E. K. U. Gross, Kieron Burke, </a:t>
            </a:r>
            <a:r>
              <a:rPr lang="en-US" i="1" dirty="0"/>
              <a:t>Phys. Rev. A </a:t>
            </a:r>
            <a:r>
              <a:rPr lang="en-US" b="1" dirty="0"/>
              <a:t>92</a:t>
            </a:r>
            <a:r>
              <a:rPr lang="en-US" dirty="0"/>
              <a:t>, 022513 (2015) </a:t>
            </a:r>
          </a:p>
          <a:p>
            <a:pPr marL="0" indent="0">
              <a:buNone/>
            </a:pPr>
            <a:r>
              <a:rPr lang="en-US" dirty="0"/>
              <a:t>[158] </a:t>
            </a:r>
            <a:r>
              <a:rPr lang="en-US" b="1" dirty="0"/>
              <a:t>Atomic correlation energies and the generalized gradient approximation </a:t>
            </a:r>
            <a:r>
              <a:rPr lang="en-US" dirty="0"/>
              <a:t>Kieron Burke, Antonio </a:t>
            </a:r>
            <a:r>
              <a:rPr lang="en-US" dirty="0" err="1"/>
              <a:t>Cancio</a:t>
            </a:r>
            <a:r>
              <a:rPr lang="en-US" dirty="0"/>
              <a:t>, Tim Gould, Stefano </a:t>
            </a:r>
            <a:r>
              <a:rPr lang="en-US" dirty="0" err="1"/>
              <a:t>Pittalis</a:t>
            </a:r>
            <a:r>
              <a:rPr lang="en-US" dirty="0"/>
              <a:t>, </a:t>
            </a:r>
            <a:r>
              <a:rPr lang="en-US" i="1" dirty="0"/>
              <a:t>submitted and ArXiv:1409.4834 </a:t>
            </a:r>
            <a:r>
              <a:rPr lang="en-US" dirty="0"/>
              <a:t>(2014). </a:t>
            </a:r>
          </a:p>
          <a:p>
            <a:pPr marL="0" indent="0">
              <a:buNone/>
            </a:pPr>
            <a:r>
              <a:rPr lang="en-US" dirty="0"/>
              <a:t>[159] </a:t>
            </a:r>
            <a:r>
              <a:rPr lang="en-US" b="1" dirty="0"/>
              <a:t>Corrections to Thomas­-Fermi Densities at Turning Points and Beyond </a:t>
            </a:r>
            <a:r>
              <a:rPr lang="en-US" dirty="0"/>
              <a:t>Raphael F. Ribeiro, </a:t>
            </a:r>
            <a:r>
              <a:rPr lang="en-US" dirty="0" err="1"/>
              <a:t>Donghyung</a:t>
            </a:r>
            <a:r>
              <a:rPr lang="en-US" dirty="0"/>
              <a:t> Lee, Attila </a:t>
            </a:r>
            <a:r>
              <a:rPr lang="en-US" dirty="0" err="1"/>
              <a:t>Cangi</a:t>
            </a:r>
            <a:r>
              <a:rPr lang="en-US" dirty="0"/>
              <a:t>, Peter Elliott, Kieron Burke, </a:t>
            </a:r>
            <a:r>
              <a:rPr lang="en-US" i="1" dirty="0"/>
              <a:t>Phys. Rev. </a:t>
            </a:r>
            <a:r>
              <a:rPr lang="en-US" i="1" dirty="0" err="1"/>
              <a:t>Lett</a:t>
            </a:r>
            <a:r>
              <a:rPr lang="en-US" i="1" dirty="0"/>
              <a:t>. </a:t>
            </a:r>
            <a:r>
              <a:rPr lang="en-US" b="1" dirty="0"/>
              <a:t>114</a:t>
            </a:r>
            <a:r>
              <a:rPr lang="en-US" dirty="0"/>
              <a:t>, 050401 (2015). </a:t>
            </a:r>
          </a:p>
          <a:p>
            <a:pPr marL="0" indent="0">
              <a:buNone/>
            </a:pPr>
            <a:r>
              <a:rPr lang="en-US" dirty="0"/>
              <a:t>[170] </a:t>
            </a:r>
            <a:r>
              <a:rPr lang="en-US" b="1" dirty="0"/>
              <a:t>Uniform </a:t>
            </a:r>
            <a:r>
              <a:rPr lang="en-US" b="1" dirty="0" err="1"/>
              <a:t>semiclassical</a:t>
            </a:r>
            <a:r>
              <a:rPr lang="en-US" b="1" dirty="0"/>
              <a:t> approximations for one­-dimensional </a:t>
            </a:r>
            <a:r>
              <a:rPr lang="en-US" b="1" dirty="0" err="1"/>
              <a:t>fermionic</a:t>
            </a:r>
            <a:r>
              <a:rPr lang="en-US" b="1" dirty="0"/>
              <a:t> systems </a:t>
            </a:r>
            <a:r>
              <a:rPr lang="en-US" dirty="0"/>
              <a:t>Raphael F. Ribeiro, Kieron Burke, </a:t>
            </a:r>
            <a:r>
              <a:rPr lang="en-US" i="1" dirty="0"/>
              <a:t>submitted and ArXiv:1510.05676 </a:t>
            </a:r>
            <a:r>
              <a:rPr lang="en-US" dirty="0"/>
              <a:t>(2015).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30740" y="1752600"/>
            <a:ext cx="8382000" cy="525462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30740" y="2970988"/>
            <a:ext cx="8382000" cy="458011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04800" y="5013326"/>
            <a:ext cx="8382000" cy="549274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81000" y="1394619"/>
            <a:ext cx="8382000" cy="381000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81000" y="2278062"/>
            <a:ext cx="8382000" cy="381000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304800" y="3717924"/>
            <a:ext cx="8382000" cy="1082675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330740" y="3359925"/>
            <a:ext cx="8382000" cy="38100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0740" y="4742722"/>
            <a:ext cx="8382000" cy="381000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0" y="5410200"/>
            <a:ext cx="8382000" cy="840647"/>
          </a:xfrm>
          <a:prstGeom prst="round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99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875B-CCFF-DA40-A957-191AEB4D72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C. Relation to Optimal transport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E63A12-B729-A84F-8C5E-FA6D102CBF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DC185-B9AF-6447-ACBC-0BF8FDD4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3CBDA-8D31-D042-AB01-384E9C61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F6F070-6079-B34B-9AA3-A1359CFCC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559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stretched H</a:t>
            </a:r>
            <a:r>
              <a:rPr lang="en-US" baseline="-25000" dirty="0"/>
              <a:t>2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754563"/>
          </a:xfrm>
        </p:spPr>
        <p:txBody>
          <a:bodyPr>
            <a:normAutofit/>
          </a:bodyPr>
          <a:lstStyle/>
          <a:p>
            <a:r>
              <a:rPr lang="en-US" dirty="0"/>
              <a:t>Consider </a:t>
            </a:r>
            <a:r>
              <a:rPr lang="en-US" dirty="0" err="1"/>
              <a:t>v</a:t>
            </a:r>
            <a:r>
              <a:rPr lang="en-US" baseline="-25000" dirty="0" err="1"/>
              <a:t>s</a:t>
            </a:r>
            <a:r>
              <a:rPr lang="en-US" dirty="0"/>
              <a:t>(r) as function of bond length R</a:t>
            </a:r>
          </a:p>
          <a:p>
            <a:r>
              <a:rPr lang="en-US" dirty="0"/>
              <a:t>For exact KS potential, new turning points occur at about R=3.3 Å</a:t>
            </a:r>
          </a:p>
          <a:p>
            <a:r>
              <a:rPr lang="en-US" dirty="0" err="1"/>
              <a:t>Coulson</a:t>
            </a:r>
            <a:r>
              <a:rPr lang="en-US" dirty="0"/>
              <a:t>-Fischer point (where spontaneous symmetry is broken) is 3.3 Å in LDA</a:t>
            </a:r>
          </a:p>
          <a:p>
            <a:r>
              <a:rPr lang="en-US" dirty="0"/>
              <a:t>Beyond that point (i.e., for strongly correlated systems), there is a different non-universal asymptotic expansion!</a:t>
            </a:r>
          </a:p>
          <a:p>
            <a:r>
              <a:rPr lang="en-US" dirty="0"/>
              <a:t>Failure of local-type approximations for strongly-correlated systems.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9,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Halle 13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1499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76B9D75-C0AF-B549-99FE-1745AE56F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correlations are bigger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4FFBEB4-A7BC-724E-BFBD-B1776C8AB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Key effect:  Electrons delocalized over more than one site.</a:t>
            </a:r>
          </a:p>
          <a:p>
            <a:r>
              <a:rPr lang="en-US" dirty="0"/>
              <a:t>One electron in stretched H</a:t>
            </a:r>
            <a:r>
              <a:rPr lang="en-US" baseline="-25000" dirty="0"/>
              <a:t>2</a:t>
            </a:r>
            <a:r>
              <a:rPr lang="en-US" baseline="30000" dirty="0"/>
              <a:t>+</a:t>
            </a:r>
            <a:r>
              <a:rPr lang="en-US" dirty="0"/>
              <a:t>; one spin up electron in stretched H</a:t>
            </a:r>
            <a:r>
              <a:rPr lang="en-US" baseline="-25000" dirty="0"/>
              <a:t>2</a:t>
            </a:r>
          </a:p>
          <a:p>
            <a:r>
              <a:rPr lang="en-US" dirty="0"/>
              <a:t>Stretch a single bond (or multiple bonds at equilibrium):  Strong static correlation, partially accounted for by hybrids</a:t>
            </a:r>
          </a:p>
          <a:p>
            <a:r>
              <a:rPr lang="en-US" dirty="0"/>
              <a:t>Consider, </a:t>
            </a:r>
            <a:r>
              <a:rPr lang="en-US" dirty="0" err="1"/>
              <a:t>eg</a:t>
            </a:r>
            <a:r>
              <a:rPr lang="en-US" dirty="0"/>
              <a:t> longer and longer chains, get strong correlation in thermodynamic limit</a:t>
            </a:r>
          </a:p>
          <a:p>
            <a:r>
              <a:rPr lang="en-US" dirty="0"/>
              <a:t>None are strictly correlated (SCE)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FF9AC-048B-CB47-B34F-F299F9FB7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B202-73FB-DD4A-B700-44208AFF5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12B12-F0C3-9846-9D92-BCB635BA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33177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2C3BDA-D138-E248-B970-B67F4C85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Static correlation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7744E3-80EF-104D-88F7-E25977CEF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Eg</a:t>
            </a:r>
            <a:r>
              <a:rPr lang="en-US" dirty="0"/>
              <a:t> when a diatomic is stretched, such as H2.</a:t>
            </a:r>
          </a:p>
          <a:p>
            <a:r>
              <a:rPr lang="en-US" dirty="0"/>
              <a:t>See effects in all bonds when stretched.</a:t>
            </a:r>
          </a:p>
          <a:p>
            <a:r>
              <a:rPr lang="en-US" dirty="0"/>
              <a:t>See noticeable contributions in multiple bonds at equilibrium (</a:t>
            </a:r>
            <a:r>
              <a:rPr lang="en-US" dirty="0" err="1"/>
              <a:t>eg</a:t>
            </a:r>
            <a:r>
              <a:rPr lang="en-US" dirty="0"/>
              <a:t> N2)</a:t>
            </a:r>
          </a:p>
          <a:p>
            <a:r>
              <a:rPr lang="en-US" dirty="0"/>
              <a:t>See also Cr2</a:t>
            </a:r>
          </a:p>
          <a:p>
            <a:r>
              <a:rPr lang="en-US" dirty="0"/>
              <a:t>Even CCSD(T) fails for stretched N2, because based on single-reference state.</a:t>
            </a:r>
          </a:p>
          <a:p>
            <a:r>
              <a:rPr lang="en-US" dirty="0"/>
              <a:t>Find a small HOMO-LUMO gap and large slope (MP2 energy) in adiabatic connection curve.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0A675-53BA-5B47-9FAB-C5FB93E2D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26A3F-4D1E-F949-BE2D-B415F3D9C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150882-C53D-EE4C-AAE7-2CA099946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5809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A52931F-642D-B44A-8470-6F4042B3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 correlation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AA4634A-5A36-B04C-966B-0E18CC6DAD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Take thermodynamic limit of finite chain.</a:t>
            </a:r>
          </a:p>
          <a:p>
            <a:r>
              <a:rPr lang="en-US" dirty="0"/>
              <a:t>As number of units grows, number of broken symmetries grows when bonds stretched.</a:t>
            </a:r>
          </a:p>
          <a:p>
            <a:r>
              <a:rPr lang="en-US" dirty="0"/>
              <a:t>Infinity of degeneracies.</a:t>
            </a:r>
          </a:p>
          <a:p>
            <a:r>
              <a:rPr lang="en-US" dirty="0" err="1"/>
              <a:t>Eg</a:t>
            </a:r>
            <a:r>
              <a:rPr lang="en-US" dirty="0"/>
              <a:t> quantum phase transition to Mott-Hubbard insulator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D7D82-F4C4-C340-9E32-D6E7205BA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EEBE6-48CA-324B-A9F0-46B9C1A26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_tradnl" altLang="ko-KR"/>
              <a:t>Strong correlation in DFT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FDA54-DA4D-3B4E-AEAE-63396CA9F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81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greatest free lunch ever: DFT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1964: </a:t>
            </a:r>
            <a:r>
              <a:rPr lang="en-US" dirty="0" err="1"/>
              <a:t>Hohenberg</a:t>
            </a:r>
            <a:r>
              <a:rPr lang="en-US" dirty="0"/>
              <a:t> and Kohn proved a theorem showing lowest energy can be found by search over electronic densities (much simpler than </a:t>
            </a:r>
            <a:r>
              <a:rPr lang="en-US" dirty="0" err="1"/>
              <a:t>wavefunction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1965: Created Kohn-Sham (KS) equations of fake non-interacting electrons (not many-body anymore) which, when solved, yield lowest E and density alone.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51F935-9800-7F41-9666-E382F72A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7800" y="5241758"/>
            <a:ext cx="1092200" cy="1447494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BA57182A-DEFC-A341-A967-B9CA386B8AA7}"/>
              </a:ext>
            </a:extLst>
          </p:cNvPr>
          <p:cNvSpPr txBox="1"/>
          <p:nvPr/>
        </p:nvSpPr>
        <p:spPr>
          <a:xfrm>
            <a:off x="2362200" y="6098089"/>
            <a:ext cx="5232400" cy="24622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000" i="1" dirty="0"/>
              <a:t>[136]</a:t>
            </a:r>
            <a:r>
              <a:rPr lang="en-US" sz="1000" dirty="0"/>
              <a:t> DFT in a nutshell, </a:t>
            </a:r>
            <a:r>
              <a:rPr lang="en-US" sz="1000" dirty="0" err="1"/>
              <a:t>Kieron</a:t>
            </a:r>
            <a:r>
              <a:rPr lang="en-US" sz="1000" dirty="0"/>
              <a:t> Burke, Lucas O. Wagner, </a:t>
            </a:r>
            <a:r>
              <a:rPr lang="en-US" sz="1000" i="1" dirty="0"/>
              <a:t>Int. J. Quant. Chem.</a:t>
            </a:r>
            <a:r>
              <a:rPr lang="en-US" sz="1000" dirty="0"/>
              <a:t> </a:t>
            </a:r>
            <a:r>
              <a:rPr lang="en-US" sz="1000" b="1" dirty="0"/>
              <a:t>113</a:t>
            </a:r>
            <a:r>
              <a:rPr lang="en-US" sz="1000" dirty="0"/>
              <a:t>, 96-101 (2013). </a:t>
            </a:r>
          </a:p>
        </p:txBody>
      </p:sp>
    </p:spTree>
    <p:extLst>
      <p:ext uri="{BB962C8B-B14F-4D97-AF65-F5344CB8AC3E}">
        <p14:creationId xmlns:p14="http://schemas.microsoft.com/office/powerpoint/2010/main" val="61928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81000" y="342107"/>
            <a:ext cx="8229600" cy="1143000"/>
          </a:xfrm>
        </p:spPr>
        <p:txBody>
          <a:bodyPr/>
          <a:lstStyle/>
          <a:p>
            <a:r>
              <a:rPr lang="en-US" dirty="0"/>
              <a:t>Entanglement spectrum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Make cut in middle</a:t>
            </a:r>
          </a:p>
          <a:p>
            <a:r>
              <a:rPr lang="en-US" dirty="0"/>
              <a:t>See which fluctuations are most relevant as a function of separation</a:t>
            </a:r>
          </a:p>
          <a:p>
            <a:r>
              <a:rPr lang="en-US" dirty="0"/>
              <a:t>When stretched, all charge fluctuations move higher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7520" b="-7520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Strong correlation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4401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ED6F6-1290-7B40-A2DF-DF1FC8C1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challenges for optimal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4960F1-C729-4B40-AB93-78354C45F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low-cost sufficiently accurate method to solve SCE problem for arbitrary 3D geometry</a:t>
            </a:r>
          </a:p>
          <a:p>
            <a:r>
              <a:rPr lang="en-US" dirty="0"/>
              <a:t>Make approximations to give accurate energies for less strong correlation.</a:t>
            </a:r>
          </a:p>
          <a:p>
            <a:r>
              <a:rPr lang="en-US" dirty="0"/>
              <a:t>Capture ordinary correlation of dissociated fragments.</a:t>
            </a:r>
          </a:p>
          <a:p>
            <a:r>
              <a:rPr lang="en-US" dirty="0"/>
              <a:t>Justify hybrids?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38141-AA97-C147-B582-34C5E7B0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A22FD-F45D-8640-AC3E-E543784A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7AAE2-8448-6443-BAC6-5CB830BA8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739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2127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Improving approximations in DFT is very useful</a:t>
            </a:r>
          </a:p>
          <a:p>
            <a:r>
              <a:rPr lang="en-US" dirty="0"/>
              <a:t>Present day approximations are crude attempts to capture leading corrections to local density approximation</a:t>
            </a:r>
          </a:p>
          <a:p>
            <a:r>
              <a:rPr lang="en-US" dirty="0"/>
              <a:t>In simple cases where we can find explicit formulas, asymptotic corrections are far more accurate than typical DFT corrections</a:t>
            </a:r>
          </a:p>
          <a:p>
            <a:r>
              <a:rPr lang="en-US" dirty="0"/>
              <a:t>Difficult problem in mathematical physics: find a general procedure for such corrections</a:t>
            </a:r>
          </a:p>
          <a:p>
            <a:r>
              <a:rPr lang="en-US" dirty="0"/>
              <a:t>Could be another 12 years before any practical results</a:t>
            </a:r>
          </a:p>
          <a:p>
            <a:r>
              <a:rPr lang="en-US" dirty="0"/>
              <a:t>But only increases accuracy for weak correlation; need something quite different for bigger correlations.</a:t>
            </a:r>
          </a:p>
          <a:p>
            <a:r>
              <a:rPr lang="en-US" dirty="0"/>
              <a:t>Thanks to students, collaborators, and NSF.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928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HK theorem (1964)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2514600" cy="4525963"/>
          </a:xfrm>
        </p:spPr>
        <p:txBody>
          <a:bodyPr>
            <a:normAutofit/>
          </a:bodyPr>
          <a:lstStyle/>
          <a:p>
            <a:r>
              <a:rPr lang="en-US" sz="2000" dirty="0"/>
              <a:t>Makes TF an approximation to an exact theory</a:t>
            </a:r>
          </a:p>
          <a:p>
            <a:r>
              <a:rPr lang="en-US" sz="2000" dirty="0"/>
              <a:t>Can find both ground-state density and energy via Euler equation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4308" b="-14308"/>
          <a:stretch>
            <a:fillRect/>
          </a:stretch>
        </p:blipFill>
        <p:spPr>
          <a:xfrm>
            <a:off x="3200400" y="1600200"/>
            <a:ext cx="5486400" cy="4525963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164361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KS equations (1965)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11327" b="-11327"/>
          <a:stretch>
            <a:fillRect/>
          </a:stretch>
        </p:blipFill>
        <p:spPr>
          <a:xfrm>
            <a:off x="457200" y="1143000"/>
            <a:ext cx="5105400" cy="452596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rcRect l="-10742" r="-10742"/>
          <a:stretch>
            <a:fillRect/>
          </a:stretch>
        </p:blipFill>
        <p:spPr>
          <a:xfrm>
            <a:off x="5695034" y="1600201"/>
            <a:ext cx="2991765" cy="3352800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7D3BF8-D288-41E1-A7DD-869893C4CE7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Frame 1"/>
          <p:cNvSpPr/>
          <p:nvPr/>
        </p:nvSpPr>
        <p:spPr>
          <a:xfrm>
            <a:off x="1676400" y="3301875"/>
            <a:ext cx="2578768" cy="533400"/>
          </a:xfrm>
          <a:prstGeom prst="fra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52600" y="3367172"/>
            <a:ext cx="457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F =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5F1B172B-2D4D-7146-87C7-EBA79E819A99}"/>
              </a:ext>
            </a:extLst>
          </p:cNvPr>
          <p:cNvSpPr/>
          <p:nvPr/>
        </p:nvSpPr>
        <p:spPr>
          <a:xfrm>
            <a:off x="4004912" y="4354323"/>
            <a:ext cx="1720602" cy="698627"/>
          </a:xfrm>
          <a:prstGeom prst="fram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457200"/>
            <a:ext cx="7772400" cy="838200"/>
          </a:xfrm>
        </p:spPr>
        <p:txBody>
          <a:bodyPr>
            <a:normAutofit/>
          </a:bodyPr>
          <a:lstStyle/>
          <a:p>
            <a:r>
              <a:rPr lang="en-US" dirty="0"/>
              <a:t>The kicker</a:t>
            </a:r>
          </a:p>
        </p:txBody>
      </p:sp>
      <p:sp>
        <p:nvSpPr>
          <p:cNvPr id="127078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8077200" cy="49847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Need a formula for a small fraction of electronic energy, called XC energy, in terms of density, containing all quantum many-body effects.</a:t>
            </a:r>
          </a:p>
          <a:p>
            <a:endParaRPr lang="en-US" dirty="0"/>
          </a:p>
          <a:p>
            <a:r>
              <a:rPr lang="en-US" dirty="0"/>
              <a:t>First modern formula (1965) good for solids, but not accurate enough for chemistry or materials science.</a:t>
            </a:r>
          </a:p>
          <a:p>
            <a:endParaRPr lang="en-US" dirty="0"/>
          </a:p>
          <a:p>
            <a:r>
              <a:rPr lang="en-US" dirty="0"/>
              <a:t>GGA’s (~1990) give useful accuracy for chemistry and materials. </a:t>
            </a:r>
          </a:p>
          <a:p>
            <a:endParaRPr lang="en-US" dirty="0"/>
          </a:p>
          <a:p>
            <a:r>
              <a:rPr lang="en-US" dirty="0"/>
              <a:t>These days, hundreds of formulas have been suggested, bringing field into disrepute.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Optimal Transport in DFT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47395-4A3B-4F11-9165-8EACA89CF8E2}" type="slidenum">
              <a:rPr lang="en-US"/>
              <a:pPr/>
              <a:t>9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Kieron Burke</a:t>
            </a:r>
          </a:p>
        </p:txBody>
      </p:sp>
    </p:spTree>
    <p:extLst>
      <p:ext uri="{BB962C8B-B14F-4D97-AF65-F5344CB8AC3E}">
        <p14:creationId xmlns:p14="http://schemas.microsoft.com/office/powerpoint/2010/main" val="3842765597"/>
      </p:ext>
    </p:extLst>
  </p:cSld>
  <p:clrMapOvr>
    <a:masterClrMapping/>
  </p:clrMapOvr>
  <p:transition advTm="341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787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|5.8|6.5|9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64422</TotalTime>
  <Words>3747</Words>
  <Application>Microsoft Macintosh PowerPoint</Application>
  <PresentationFormat>On-screen Show (4:3)</PresentationFormat>
  <Paragraphs>570</Paragraphs>
  <Slides>62</Slides>
  <Notes>62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0" baseType="lpstr">
      <vt:lpstr>Arial</vt:lpstr>
      <vt:lpstr>Avenir Medium</vt:lpstr>
      <vt:lpstr>Calibri</vt:lpstr>
      <vt:lpstr>Lucida Grande</vt:lpstr>
      <vt:lpstr>Symbol</vt:lpstr>
      <vt:lpstr>Verdana</vt:lpstr>
      <vt:lpstr>Office Theme</vt:lpstr>
      <vt:lpstr>Custom Design</vt:lpstr>
      <vt:lpstr>Essentials of 54 years of functional development in physical sciences</vt:lpstr>
      <vt:lpstr>Outline</vt:lpstr>
      <vt:lpstr>Electronic Structure Problem: Diversity</vt:lpstr>
      <vt:lpstr>Properties from Electronic Ground State</vt:lpstr>
      <vt:lpstr>Hamiltonian</vt:lpstr>
      <vt:lpstr>The greatest free lunch ever: DFT</vt:lpstr>
      <vt:lpstr>HK theorem (1964)</vt:lpstr>
      <vt:lpstr>KS equations (1965)</vt:lpstr>
      <vt:lpstr>The kicker</vt:lpstr>
      <vt:lpstr>The standard functionals</vt:lpstr>
      <vt:lpstr>Modern research to find XC energy</vt:lpstr>
      <vt:lpstr>Teaching the theory in DFT: http://dft.uci.edu/learnDFT.php</vt:lpstr>
      <vt:lpstr>Perdew’s vision</vt:lpstr>
      <vt:lpstr>In reality…</vt:lpstr>
      <vt:lpstr>DFT papers</vt:lpstr>
      <vt:lpstr>A few recent applications</vt:lpstr>
      <vt:lpstr>Group, summer, 2015</vt:lpstr>
      <vt:lpstr>Current areas group works in</vt:lpstr>
      <vt:lpstr>Two distinct problems</vt:lpstr>
      <vt:lpstr>Gradient expansion</vt:lpstr>
      <vt:lpstr>Generalized gradient approximation</vt:lpstr>
      <vt:lpstr>History of GGA for XC</vt:lpstr>
      <vt:lpstr>Energetics of standard functionals</vt:lpstr>
      <vt:lpstr>Summary of A</vt:lpstr>
      <vt:lpstr>B. PRINCIPLE OF LOCALITY</vt:lpstr>
      <vt:lpstr>Systematic approach to DFT approximations</vt:lpstr>
      <vt:lpstr>cartoon</vt:lpstr>
      <vt:lpstr>Large-Z limit</vt:lpstr>
      <vt:lpstr>Classical limit for neutral atoms</vt:lpstr>
      <vt:lpstr>KS analog of Lieb-Simon statement</vt:lpstr>
      <vt:lpstr>Formal theory</vt:lpstr>
      <vt:lpstr>Relevance of locality principle</vt:lpstr>
      <vt:lpstr>A major ultimate aim: EXC[n]</vt:lpstr>
      <vt:lpstr>Improvements of PBEsol</vt:lpstr>
      <vt:lpstr>Improving PBEc</vt:lpstr>
      <vt:lpstr>Errors in atomic Ec</vt:lpstr>
      <vt:lpstr>Shell structure in X and C</vt:lpstr>
      <vt:lpstr>Semiclassical conditions for XC in use</vt:lpstr>
      <vt:lpstr>B.  Kinetic energy functional</vt:lpstr>
      <vt:lpstr>Little math exercise</vt:lpstr>
      <vt:lpstr>Exact partial sums up to 300</vt:lpstr>
      <vt:lpstr>Expand for large N</vt:lpstr>
      <vt:lpstr>Why is this relevant?  Bohr atom</vt:lpstr>
      <vt:lpstr>Next correction</vt:lpstr>
      <vt:lpstr>What about energy differences?</vt:lpstr>
      <vt:lpstr>Z→∞ limit of ionization potential</vt:lpstr>
      <vt:lpstr>Original KS idea: Simple metals</vt:lpstr>
      <vt:lpstr>Chemistry and most materials</vt:lpstr>
      <vt:lpstr>Leading corrections to TF</vt:lpstr>
      <vt:lpstr>Tunneling in 1d</vt:lpstr>
      <vt:lpstr>But…</vt:lpstr>
      <vt:lpstr>However…work in progress</vt:lpstr>
      <vt:lpstr>Better approach</vt:lpstr>
      <vt:lpstr>After a decade of work</vt:lpstr>
      <vt:lpstr>C. Relation to Optimal transport</vt:lpstr>
      <vt:lpstr>stretched H2</vt:lpstr>
      <vt:lpstr>When correlations are bigger</vt:lpstr>
      <vt:lpstr>Static correlation</vt:lpstr>
      <vt:lpstr>Strong correlation</vt:lpstr>
      <vt:lpstr>Entanglement spectrum</vt:lpstr>
      <vt:lpstr>Small challenges for optimal transport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Kieron Burke</dc:creator>
  <cp:lastModifiedBy>Microsoft Office User</cp:lastModifiedBy>
  <cp:revision>334</cp:revision>
  <cp:lastPrinted>2019-01-29T13:31:55Z</cp:lastPrinted>
  <dcterms:created xsi:type="dcterms:W3CDTF">2008-03-06T17:39:06Z</dcterms:created>
  <dcterms:modified xsi:type="dcterms:W3CDTF">2019-01-29T14:36:46Z</dcterms:modified>
</cp:coreProperties>
</file>