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7" r:id="rId2"/>
    <p:sldId id="510" r:id="rId3"/>
    <p:sldId id="475" r:id="rId4"/>
    <p:sldId id="511" r:id="rId5"/>
    <p:sldId id="276" r:id="rId6"/>
    <p:sldId id="278" r:id="rId7"/>
    <p:sldId id="476" r:id="rId8"/>
    <p:sldId id="259" r:id="rId9"/>
    <p:sldId id="513" r:id="rId10"/>
    <p:sldId id="468" r:id="rId11"/>
    <p:sldId id="525" r:id="rId12"/>
    <p:sldId id="526" r:id="rId13"/>
    <p:sldId id="277" r:id="rId14"/>
    <p:sldId id="469" r:id="rId15"/>
    <p:sldId id="477" r:id="rId16"/>
    <p:sldId id="470" r:id="rId17"/>
    <p:sldId id="274" r:id="rId18"/>
    <p:sldId id="519" r:id="rId19"/>
    <p:sldId id="518" r:id="rId20"/>
    <p:sldId id="506" r:id="rId21"/>
    <p:sldId id="515" r:id="rId22"/>
    <p:sldId id="492" r:id="rId23"/>
    <p:sldId id="493" r:id="rId24"/>
    <p:sldId id="494" r:id="rId25"/>
    <p:sldId id="496" r:id="rId26"/>
    <p:sldId id="527" r:id="rId27"/>
    <p:sldId id="483" r:id="rId28"/>
    <p:sldId id="532" r:id="rId29"/>
    <p:sldId id="495" r:id="rId30"/>
    <p:sldId id="528" r:id="rId31"/>
    <p:sldId id="497" r:id="rId32"/>
    <p:sldId id="522" r:id="rId33"/>
    <p:sldId id="521" r:id="rId34"/>
    <p:sldId id="516" r:id="rId35"/>
    <p:sldId id="474" r:id="rId36"/>
    <p:sldId id="478" r:id="rId37"/>
    <p:sldId id="529" r:id="rId38"/>
    <p:sldId id="480" r:id="rId39"/>
    <p:sldId id="523" r:id="rId40"/>
    <p:sldId id="507" r:id="rId41"/>
    <p:sldId id="524" r:id="rId42"/>
    <p:sldId id="504" r:id="rId43"/>
    <p:sldId id="487" r:id="rId44"/>
    <p:sldId id="533" r:id="rId45"/>
    <p:sldId id="481" r:id="rId46"/>
    <p:sldId id="489" r:id="rId47"/>
    <p:sldId id="531" r:id="rId48"/>
    <p:sldId id="530" r:id="rId49"/>
    <p:sldId id="272" r:id="rId50"/>
    <p:sldId id="499" r:id="rId51"/>
    <p:sldId id="505" r:id="rId52"/>
    <p:sldId id="486" r:id="rId53"/>
    <p:sldId id="498" r:id="rId54"/>
    <p:sldId id="51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5"/>
    <p:restoredTop sz="95470"/>
  </p:normalViewPr>
  <p:slideViewPr>
    <p:cSldViewPr snapToGrid="0" snapToObjects="1">
      <p:cViewPr varScale="1">
        <p:scale>
          <a:sx n="101" d="100"/>
          <a:sy n="101" d="100"/>
        </p:scale>
        <p:origin x="22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DD424-2DF2-FA4E-9464-0CBDDCABBFDA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EA81B-E182-2D41-9F0E-83FB5E69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8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EA81B-E182-2D41-9F0E-83FB5E69E1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6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EA81B-E182-2D41-9F0E-83FB5E69E1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2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mixing ratio for dry air? What is the difference between water </a:t>
            </a:r>
            <a:r>
              <a:rPr lang="en-US" dirty="0" err="1"/>
              <a:t>vapor+dry</a:t>
            </a:r>
            <a:r>
              <a:rPr lang="en-US" baseline="0" dirty="0"/>
              <a:t> air and cloud liquid</a:t>
            </a:r>
            <a:r>
              <a:rPr lang="en-US" baseline="0"/>
              <a:t>, ice, rain and snow?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CB68-71AB-D64C-88A1-867C17A7B0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3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mixing ratio for dry air? What is the difference between water </a:t>
            </a:r>
            <a:r>
              <a:rPr lang="en-US" dirty="0" err="1"/>
              <a:t>vapor+dry</a:t>
            </a:r>
            <a:r>
              <a:rPr lang="en-US" baseline="0" dirty="0"/>
              <a:t> air and cloud liquid</a:t>
            </a:r>
            <a:r>
              <a:rPr lang="en-US" baseline="0"/>
              <a:t>, ice, rain and snow?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CB68-71AB-D64C-88A1-867C17A7B0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47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mixing ratio for dry air? What is the difference between water </a:t>
            </a:r>
            <a:r>
              <a:rPr lang="en-US" dirty="0" err="1"/>
              <a:t>vapor+dry</a:t>
            </a:r>
            <a:r>
              <a:rPr lang="en-US" baseline="0" dirty="0"/>
              <a:t> air and cloud liquid</a:t>
            </a:r>
            <a:r>
              <a:rPr lang="en-US" baseline="0"/>
              <a:t>, ice, rain and snow?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CB68-71AB-D64C-88A1-867C17A7B0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4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mixing ratio for dry air? What is the difference between water </a:t>
            </a:r>
            <a:r>
              <a:rPr lang="en-US" dirty="0" err="1"/>
              <a:t>vapor+dry</a:t>
            </a:r>
            <a:r>
              <a:rPr lang="en-US" baseline="0" dirty="0"/>
              <a:t> air and cloud liquid</a:t>
            </a:r>
            <a:r>
              <a:rPr lang="en-US" baseline="0"/>
              <a:t>, ice, rain and snow?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CB68-71AB-D64C-88A1-867C17A7B01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91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AEAF-0219-3144-A546-E53B5ACF7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A0B4EE-5958-5942-8956-5A05BE2BD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9A435-DA15-E846-ADF9-E45C05423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96A4D-E6FB-8B44-9FA1-5CA03EA4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06D1B-44AD-884E-9CB3-5B59F9AA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81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72483-94B5-5F4E-8AC5-B201044D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CC6F2-F2C9-9B4B-96A8-50C14D318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9D105-ABE9-524D-9310-E51F4413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D0873-2676-BF41-9B67-82156DDB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39048-0CBF-0544-BF9C-4D1B7F6D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0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B6E053-08BA-274B-BA85-59A09F6AF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480F6-26DA-BD49-A666-D82F8C272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8021-3CFE-7C48-A88C-18E0E34A3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3DBA8-72B8-F84D-B152-A7A7B08A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78784-BD6C-0C42-9AE0-58733828D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3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92E9C-3418-1243-A8A4-E9428481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44FFB-5D08-B94A-9929-A4AF236C2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A4D2F-098D-C64B-95BF-625C5C41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81D0B-0C3F-D148-B118-9133D848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E6CBB-A7B6-E84C-8945-185298FA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9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AF153-DAC2-0C46-BF06-83F37A07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C66B-9981-234D-A176-AEF37CB65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8AC60-585B-C44D-8C5A-CE66A1E9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D1C4E-894A-DF47-92BA-BE6C97289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DF09D-7C3B-D44D-976A-40E6B7739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5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216BF-D1C7-DD4B-B6A9-BF15454C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43035-B94A-1E4E-8535-54A585132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66883-DD4D-B943-8E62-AB9FA7A6D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3B465-BE07-3B4B-BC47-790DD2CEF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B578-1E1A-B44D-867A-6876B210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CE7E4-A59A-6648-B020-BBAE5130E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89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B39E-F66E-9C48-9A1A-F92118A3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2C9DC-1E8A-8748-BE80-417B64637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CF4D3-137B-004C-BFFB-DC213B9E0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0C20F-8D7A-BD4C-9A24-EA2256221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F6D95-62BB-6147-B478-807A30997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CBED78-D90D-C34D-9F03-DCDB0FAED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FC46CC-BFC8-4B47-92DB-A908CCA18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896073-F419-EF45-8EA2-60A3B0A6C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8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80516-CC00-9E45-A88E-C4D442B1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02C1E-C58B-BD45-8C3A-8FEBFB6C5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153DF1-3B11-C94E-B2A3-6A8EC5201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33A99-771E-C449-B16F-C83546A8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4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EF6BE1-18BE-1941-A35E-08C6C716D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B025A-7D62-A948-8EFF-6D0D90A0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E752F-328C-BD41-9B1E-38A8C70BD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3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3FAB7-63F2-CB4E-A96B-088C211AC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63529-5C05-704B-8C58-39E6CD64D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88DA6-2230-EB42-B6D8-A87DC7754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A02BE7-8BC2-954C-A736-8B9009591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4AED9-699E-3043-838E-E4B8C4B48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B79C-FD60-BC49-859B-874F5CB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9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9E455-46BE-AC4F-B249-1EFFCC65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0008E-F9EB-F64A-AD9F-608BA5DC2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EE195-C17A-BC45-85F3-550FC3DA2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F6F93-4F28-5D4A-89E5-F09052EA6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E82CD-7D7E-1F4C-AA36-AFEAB5821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803E5-319B-4E4A-9875-F510A21A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5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FF283-5068-4D48-B4E4-4E22674C6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1FB9E-E7A6-9240-B13C-D005816C3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9769F-B74A-BA42-8226-F7E29F798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0D02A-7A83-AC41-A927-692E39D87E44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EF37D-BC50-DE4D-B080-EB81CF8FF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2D14D-BB5E-6F46-AC29-74F78FD88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69259-5513-E442-AB9F-C8D35472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0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upubs.onlinelibrary.wiley.com/doi/abs/10.1029/2017MS001257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agupubs.onlinelibrary.wiley.com/doi/full/10.1029/2018MS001549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DBA22DD-24B4-D148-AD49-CC84D523C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4450"/>
            <a:ext cx="12191999" cy="139347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2"/>
                </a:solidFill>
                <a:latin typeface="Optima ExtraBlack"/>
                <a:cs typeface="Optima ExtraBlack"/>
              </a:rPr>
              <a:t>A total energy error analysis of dynamical cores and physics-dynamics coupling in the </a:t>
            </a:r>
            <a:br>
              <a:rPr lang="en-US" sz="3600" dirty="0">
                <a:solidFill>
                  <a:schemeClr val="tx2"/>
                </a:solidFill>
                <a:latin typeface="Optima ExtraBlack"/>
                <a:cs typeface="Optima ExtraBlack"/>
              </a:rPr>
            </a:br>
            <a:r>
              <a:rPr lang="en-US" sz="3600" dirty="0">
                <a:solidFill>
                  <a:schemeClr val="tx2"/>
                </a:solidFill>
                <a:latin typeface="Optima ExtraBlack"/>
                <a:cs typeface="Optima ExtraBlack"/>
              </a:rPr>
              <a:t>Community Atmosphere Model (</a:t>
            </a:r>
            <a:r>
              <a:rPr lang="en-US" sz="3600" dirty="0">
                <a:solidFill>
                  <a:srgbClr val="C00000"/>
                </a:solidFill>
                <a:latin typeface="Optima ExtraBlack"/>
                <a:cs typeface="Optima ExtraBlack"/>
              </a:rPr>
              <a:t>CAM</a:t>
            </a:r>
            <a:r>
              <a:rPr lang="en-US" sz="3600" dirty="0">
                <a:solidFill>
                  <a:schemeClr val="tx2"/>
                </a:solidFill>
                <a:latin typeface="Optima ExtraBlack"/>
                <a:cs typeface="Optima ExtraBlack"/>
              </a:rPr>
              <a:t>)</a:t>
            </a:r>
            <a:endParaRPr lang="en-US" sz="2700" dirty="0">
              <a:solidFill>
                <a:schemeClr val="tx2"/>
              </a:solidFill>
              <a:latin typeface="Optima ExtraBlack"/>
              <a:cs typeface="Optima ExtraBlack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291B62-8198-9347-9205-0EEBD03A6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24" y="1829343"/>
            <a:ext cx="3137371" cy="3882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F10994-2364-C546-877F-B07228D12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7960" y="796151"/>
            <a:ext cx="2172977" cy="6970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21F8F0-6687-BD48-B490-A88EF9E89905}"/>
              </a:ext>
            </a:extLst>
          </p:cNvPr>
          <p:cNvSpPr txBox="1">
            <a:spLocks/>
          </p:cNvSpPr>
          <p:nvPr/>
        </p:nvSpPr>
        <p:spPr>
          <a:xfrm>
            <a:off x="0" y="5126516"/>
            <a:ext cx="12191999" cy="1393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Optima ExtraBlack"/>
                <a:cs typeface="Optima ExtraBlack"/>
              </a:rPr>
              <a:t>Peter H. Lauritzen</a:t>
            </a:r>
            <a:endParaRPr lang="en-US" sz="3600" dirty="0">
              <a:solidFill>
                <a:schemeClr val="tx2"/>
              </a:solidFill>
              <a:latin typeface="Optima ExtraBlack"/>
              <a:cs typeface="Optima ExtraBlack"/>
            </a:endParaRPr>
          </a:p>
          <a:p>
            <a:endParaRPr lang="en-US" sz="3600" dirty="0">
              <a:solidFill>
                <a:schemeClr val="tx2"/>
              </a:solidFill>
              <a:latin typeface="Optima ExtraBlack"/>
              <a:cs typeface="Optima Extra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D98B1-359B-8643-9290-EC3E92E33488}"/>
              </a:ext>
            </a:extLst>
          </p:cNvPr>
          <p:cNvSpPr txBox="1"/>
          <p:nvPr/>
        </p:nvSpPr>
        <p:spPr>
          <a:xfrm>
            <a:off x="0" y="5934670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Climate and Global Dynamics Laboratory, National Center for Atmospheric Research</a:t>
            </a:r>
          </a:p>
          <a:p>
            <a:pPr algn="ctr"/>
            <a:r>
              <a:rPr lang="en-US" b="1" dirty="0"/>
              <a:t>October 15, 2019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Banff International Research Station (BIRS) workshop on Physics-Dynamics coupling in Earth System Models, Banff, Canada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FCB676-302D-BA4B-9051-4629531F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751063" y="737960"/>
            <a:ext cx="2172977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8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C48769-59FF-654D-BB97-9B214B3B2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7" y="1716422"/>
            <a:ext cx="10478412" cy="2487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0" y="4465802"/>
            <a:ext cx="10058400" cy="1642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315" y="6342434"/>
            <a:ext cx="25204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SI unit for density: kg/m</a:t>
            </a:r>
            <a:r>
              <a:rPr lang="en-US" baseline="30000"/>
              <a:t>3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C73912-C86A-CB4B-AA71-17C9B068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9" y="35607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Total energy (TE) equation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200" b="1" dirty="0">
                <a:solidFill>
                  <a:srgbClr val="C00000"/>
                </a:solidFill>
                <a:latin typeface="Optima ExtraBlack" panose="02000503060000020004" pitchFamily="2" charset="0"/>
              </a:rPr>
              <a:t>- moist atmosphere (mass coordinates)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B83E4-6827-E846-9EB0-6300F1C62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906" y="6318274"/>
            <a:ext cx="4344154" cy="39349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66C7ED6-5F51-BC41-8FE7-0B5312F83C3D}"/>
              </a:ext>
            </a:extLst>
          </p:cNvPr>
          <p:cNvSpPr/>
          <p:nvPr/>
        </p:nvSpPr>
        <p:spPr>
          <a:xfrm>
            <a:off x="523360" y="53090"/>
            <a:ext cx="10680862" cy="6658675"/>
          </a:xfrm>
          <a:prstGeom prst="roundRect">
            <a:avLst>
              <a:gd name="adj" fmla="val 13799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Dry versus specific (‘wet’) mixing ratios</a:t>
            </a: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Note: if, e.g., water vapor rains out then \rho changes and therefore all mixing ratios q</a:t>
            </a:r>
            <a:r>
              <a:rPr lang="en-US" sz="3600" b="1" baseline="30000" dirty="0">
                <a:solidFill>
                  <a:schemeClr val="tx2"/>
                </a:solidFill>
                <a:latin typeface="Optima ExtraBlack" panose="02000503060000020004" pitchFamily="2" charset="0"/>
              </a:rPr>
              <a:t>(l)</a:t>
            </a:r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 change whereas m</a:t>
            </a:r>
            <a:r>
              <a:rPr lang="en-US" sz="3600" b="1" baseline="30000" dirty="0">
                <a:solidFill>
                  <a:schemeClr val="tx2"/>
                </a:solidFill>
                <a:latin typeface="Optima ExtraBlack" panose="02000503060000020004" pitchFamily="2" charset="0"/>
              </a:rPr>
              <a:t>(l)</a:t>
            </a:r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 remain unaffected</a:t>
            </a: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=&gt; Formulation using a dry basis makes “book keeping” straight forward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975C6-D208-3B40-A666-F80562F43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99" y="718092"/>
            <a:ext cx="3162300" cy="200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40C61-23EB-6045-BB0B-28E97455A5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59" y="718092"/>
            <a:ext cx="328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24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E6868-AACE-C24A-8E3F-89C81539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365125"/>
            <a:ext cx="130048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Terrain-following dry-mass coordinate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5AF80-90AB-FA4D-BBA6-81FAE78D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20368"/>
            <a:ext cx="12192000" cy="54376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A6775A-8686-5741-9CD2-365373F93524}"/>
              </a:ext>
            </a:extLst>
          </p:cNvPr>
          <p:cNvSpPr/>
          <p:nvPr/>
        </p:nvSpPr>
        <p:spPr>
          <a:xfrm>
            <a:off x="11455400" y="2080768"/>
            <a:ext cx="10274300" cy="383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AB26B1-3C8B-AB41-9A82-9CFC67CE47A9}"/>
              </a:ext>
            </a:extLst>
          </p:cNvPr>
          <p:cNvSpPr/>
          <p:nvPr/>
        </p:nvSpPr>
        <p:spPr>
          <a:xfrm>
            <a:off x="101600" y="1308100"/>
            <a:ext cx="10274300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5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05 at 11.15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11300"/>
            <a:ext cx="9144000" cy="38246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85058" y="4878293"/>
            <a:ext cx="6803379" cy="5556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101600" y="5335998"/>
            <a:ext cx="11912600" cy="942389"/>
          </a:xfrm>
          <a:prstGeom prst="wedgeRoundRectCallout">
            <a:avLst>
              <a:gd name="adj1" fmla="val 35182"/>
              <a:gd name="adj2" fmla="val 34201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Optima ExtraBlack" panose="02000503060000020004" pitchFamily="2" charset="0"/>
              </a:rPr>
              <a:t>Model levels do not move during physics-dynamics coupling!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321F04-BA51-2F40-BD18-570394C97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365125"/>
            <a:ext cx="130048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Terrain-following dry-mass coordinate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F3412-3991-2741-A894-B72D6DF4D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699" y="3725189"/>
            <a:ext cx="10312767" cy="1176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6A84D2-35F9-9D43-BDCF-9B61953DBBF4}"/>
              </a:ext>
            </a:extLst>
          </p:cNvPr>
          <p:cNvSpPr/>
          <p:nvPr/>
        </p:nvSpPr>
        <p:spPr>
          <a:xfrm>
            <a:off x="609600" y="1511300"/>
            <a:ext cx="10274300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745EE6-3840-604F-97EA-1E7C2BE8FAE9}"/>
              </a:ext>
            </a:extLst>
          </p:cNvPr>
          <p:cNvSpPr/>
          <p:nvPr/>
        </p:nvSpPr>
        <p:spPr>
          <a:xfrm>
            <a:off x="825500" y="2764985"/>
            <a:ext cx="10274300" cy="862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18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927F9-4E5A-0A4F-B164-BF67B7D2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28" y="19047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Total energy (TE) equation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200" b="1" dirty="0">
                <a:solidFill>
                  <a:srgbClr val="C00000"/>
                </a:solidFill>
                <a:latin typeface="Optima ExtraBlack" panose="02000503060000020004" pitchFamily="2" charset="0"/>
              </a:rPr>
              <a:t>- moist atmosphere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F5D36-F1C1-C54E-9306-8CEF96CD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709B48-1219-0346-BF9D-7D2197D9F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17" y="1681635"/>
            <a:ext cx="10942623" cy="42389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7B0940-00C7-1A4A-859C-54D8D1F28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17" y="6035764"/>
            <a:ext cx="10472467" cy="771750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1F409FB-A7F3-D84F-8986-DDACAE346EB4}"/>
              </a:ext>
            </a:extLst>
          </p:cNvPr>
          <p:cNvSpPr/>
          <p:nvPr/>
        </p:nvSpPr>
        <p:spPr>
          <a:xfrm>
            <a:off x="7434841" y="2469735"/>
            <a:ext cx="1204957" cy="940037"/>
          </a:xfrm>
          <a:prstGeom prst="wedgeRoundRectCallout">
            <a:avLst>
              <a:gd name="adj1" fmla="val -975"/>
              <a:gd name="adj2" fmla="val 779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Kinetic energy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153ED9B-7A10-7D4E-8066-6B7E41923DD8}"/>
              </a:ext>
            </a:extLst>
          </p:cNvPr>
          <p:cNvSpPr/>
          <p:nvPr/>
        </p:nvSpPr>
        <p:spPr>
          <a:xfrm>
            <a:off x="8399091" y="1269207"/>
            <a:ext cx="1204957" cy="940037"/>
          </a:xfrm>
          <a:prstGeom prst="wedgeRoundRectCallout">
            <a:avLst>
              <a:gd name="adj1" fmla="val -16578"/>
              <a:gd name="adj2" fmla="val 20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Thermal energy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D1218B32-4710-5E4A-8FD9-EE4008FA16E8}"/>
              </a:ext>
            </a:extLst>
          </p:cNvPr>
          <p:cNvSpPr/>
          <p:nvPr/>
        </p:nvSpPr>
        <p:spPr>
          <a:xfrm>
            <a:off x="7392777" y="4192007"/>
            <a:ext cx="4545697" cy="610729"/>
          </a:xfrm>
          <a:prstGeom prst="wedgeRoundRectCallout">
            <a:avLst>
              <a:gd name="adj1" fmla="val -58126"/>
              <a:gd name="adj2" fmla="val -19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6EDC88-59B1-0C47-9CCC-EB5DC48E0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002" y="4300625"/>
            <a:ext cx="4344154" cy="393492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430A15A-A7AF-624B-A70D-46A4C03815FF}"/>
              </a:ext>
            </a:extLst>
          </p:cNvPr>
          <p:cNvSpPr/>
          <p:nvPr/>
        </p:nvSpPr>
        <p:spPr>
          <a:xfrm>
            <a:off x="5726550" y="2762181"/>
            <a:ext cx="1582376" cy="647591"/>
          </a:xfrm>
          <a:prstGeom prst="wedgeRoundRectCallout">
            <a:avLst>
              <a:gd name="adj1" fmla="val 51411"/>
              <a:gd name="adj2" fmla="val 1030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Dry mixing ratio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B2B0EA9A-0FC9-D344-BA65-CCC46B57ECCE}"/>
              </a:ext>
            </a:extLst>
          </p:cNvPr>
          <p:cNvSpPr/>
          <p:nvPr/>
        </p:nvSpPr>
        <p:spPr>
          <a:xfrm>
            <a:off x="7942713" y="122956"/>
            <a:ext cx="2483156" cy="940037"/>
          </a:xfrm>
          <a:prstGeom prst="wedgeRoundRectCallout">
            <a:avLst>
              <a:gd name="adj1" fmla="val -87671"/>
              <a:gd name="adj2" fmla="val 1634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 energy flux calculated by parameterizations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0423D-D5AE-BF47-AA69-F3A00D739ABC}"/>
              </a:ext>
            </a:extLst>
          </p:cNvPr>
          <p:cNvSpPr txBox="1"/>
          <p:nvPr/>
        </p:nvSpPr>
        <p:spPr>
          <a:xfrm rot="16200000">
            <a:off x="-2958534" y="3558539"/>
            <a:ext cx="622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Lauritzen et al. (2018); </a:t>
            </a:r>
            <a:r>
              <a:rPr lang="en-US" sz="1000" dirty="0">
                <a:hlinkClick r:id="rId6"/>
              </a:rPr>
              <a:t>https://agupubs.onlinelibrary.wiley.com/doi/abs/10.1029/2017MS001257</a:t>
            </a:r>
            <a:r>
              <a:rPr lang="en-US" sz="10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19F117-477D-4B4C-91DC-7EF6BA8313D3}"/>
              </a:ext>
            </a:extLst>
          </p:cNvPr>
          <p:cNvSpPr/>
          <p:nvPr/>
        </p:nvSpPr>
        <p:spPr>
          <a:xfrm>
            <a:off x="5528441" y="1765738"/>
            <a:ext cx="1780485" cy="914400"/>
          </a:xfrm>
          <a:prstGeom prst="rect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96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927F9-4E5A-0A4F-B164-BF67B7D2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9" y="35607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Total energy (TE) equation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200" b="1" dirty="0">
                <a:solidFill>
                  <a:srgbClr val="C00000"/>
                </a:solidFill>
                <a:latin typeface="Optima ExtraBlack" panose="02000503060000020004" pitchFamily="2" charset="0"/>
              </a:rPr>
              <a:t>- moist atmosphere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F5D36-F1C1-C54E-9306-8CEF96CD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709B48-1219-0346-BF9D-7D2197D9F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17" y="1681635"/>
            <a:ext cx="10942623" cy="42389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7B0940-00C7-1A4A-859C-54D8D1F28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17" y="6035764"/>
            <a:ext cx="10472467" cy="77175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3780988-833B-2C43-B931-92A0F6B07AC4}"/>
              </a:ext>
            </a:extLst>
          </p:cNvPr>
          <p:cNvSpPr/>
          <p:nvPr/>
        </p:nvSpPr>
        <p:spPr>
          <a:xfrm>
            <a:off x="79514" y="2788467"/>
            <a:ext cx="12112486" cy="39084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The continuous equations of motion on which the dynamical core is based conserve TE globally:</a:t>
            </a: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8E1964-AD6B-DD43-8B95-8047C9A13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365" y="5160475"/>
            <a:ext cx="1623055" cy="12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11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927F9-4E5A-0A4F-B164-BF67B7D2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9" y="35607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Total energy (TE) equation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200" b="1" dirty="0">
                <a:solidFill>
                  <a:srgbClr val="C00000"/>
                </a:solidFill>
                <a:latin typeface="Optima ExtraBlack" panose="02000503060000020004" pitchFamily="2" charset="0"/>
              </a:rPr>
              <a:t>- moist atmosphere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F5D36-F1C1-C54E-9306-8CEF96CD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709B48-1219-0346-BF9D-7D2197D9F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17" y="1681635"/>
            <a:ext cx="10942623" cy="42389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7B0940-00C7-1A4A-859C-54D8D1F28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17" y="6035764"/>
            <a:ext cx="10472467" cy="77175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3780988-833B-2C43-B931-92A0F6B07AC4}"/>
              </a:ext>
            </a:extLst>
          </p:cNvPr>
          <p:cNvSpPr/>
          <p:nvPr/>
        </p:nvSpPr>
        <p:spPr>
          <a:xfrm>
            <a:off x="79514" y="2788467"/>
            <a:ext cx="12112486" cy="39084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Conserving total energy to within ~0.01 W/m</a:t>
            </a:r>
            <a:r>
              <a:rPr lang="en-US" sz="3600" b="1" baseline="30000" dirty="0">
                <a:solidFill>
                  <a:schemeClr val="tx2"/>
                </a:solidFill>
                <a:latin typeface="Optima ExtraBlack" panose="02000503060000020004" pitchFamily="2" charset="0"/>
              </a:rPr>
              <a:t>2</a:t>
            </a:r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 is considered “good enough” for coupled climate modeling </a:t>
            </a:r>
            <a:r>
              <a:rPr lang="en-US" sz="20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(</a:t>
            </a:r>
            <a:r>
              <a:rPr lang="en-US" sz="2000" b="1" dirty="0" err="1">
                <a:solidFill>
                  <a:schemeClr val="tx2"/>
                </a:solidFill>
                <a:latin typeface="Optima ExtraBlack" panose="02000503060000020004" pitchFamily="2" charset="0"/>
              </a:rPr>
              <a:t>Boville</a:t>
            </a:r>
            <a:r>
              <a:rPr lang="en-US" sz="20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, 2000; Williamson et al., 2015)</a:t>
            </a:r>
          </a:p>
          <a:p>
            <a:pPr algn="ctr"/>
            <a:endParaRPr lang="en-US" sz="20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20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E10BE-16FB-C442-819E-EB2D28AAF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792" y="5368413"/>
            <a:ext cx="1897248" cy="769513"/>
          </a:xfrm>
          <a:prstGeom prst="rect">
            <a:avLst/>
          </a:prstGeom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419B0E4F-E30E-E049-B77F-4F28450F9549}"/>
              </a:ext>
            </a:extLst>
          </p:cNvPr>
          <p:cNvSpPr/>
          <p:nvPr/>
        </p:nvSpPr>
        <p:spPr>
          <a:xfrm>
            <a:off x="7400659" y="5033473"/>
            <a:ext cx="3819970" cy="177404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Earths energy imbalance is</a:t>
            </a:r>
          </a:p>
          <a:p>
            <a:pPr algn="ctr"/>
            <a:r>
              <a:rPr lang="en-US" dirty="0"/>
              <a:t>~1 W/m</a:t>
            </a:r>
            <a:r>
              <a:rPr lang="en-US" baseline="30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87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927F9-4E5A-0A4F-B164-BF67B7D2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9" y="35607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Total energy (TE) equation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200" b="1" dirty="0">
                <a:solidFill>
                  <a:srgbClr val="C00000"/>
                </a:solidFill>
                <a:latin typeface="Optima ExtraBlack" panose="02000503060000020004" pitchFamily="2" charset="0"/>
              </a:rPr>
              <a:t>- moist atmosphere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F5D36-F1C1-C54E-9306-8CEF96CD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709B48-1219-0346-BF9D-7D2197D9F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17" y="1681635"/>
            <a:ext cx="10942623" cy="42389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7B0940-00C7-1A4A-859C-54D8D1F28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17" y="6035764"/>
            <a:ext cx="10472467" cy="77175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3780988-833B-2C43-B931-92A0F6B07AC4}"/>
              </a:ext>
            </a:extLst>
          </p:cNvPr>
          <p:cNvSpPr/>
          <p:nvPr/>
        </p:nvSpPr>
        <p:spPr>
          <a:xfrm>
            <a:off x="202568" y="2788467"/>
            <a:ext cx="11648417" cy="393825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Column physics: TE change in column should be balanced by fluxes in/out of the top and bottom</a:t>
            </a: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8E1964-AD6B-DD43-8B95-8047C9A13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105" y="4592309"/>
            <a:ext cx="5622572" cy="103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10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9357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Potential 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an 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3007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Parameterization errors: </a:t>
            </a:r>
            <a:r>
              <a:rPr lang="en-US" dirty="0">
                <a:latin typeface="Optima" panose="02000503060000020004" pitchFamily="2" charset="0"/>
              </a:rPr>
              <a:t>Individual parameterizations may not have a closed energy budget.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CAM parameterizations are required to have a closed energy budget under the assumption that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pressure remains constant during the computation of the </a:t>
            </a:r>
            <a:r>
              <a:rPr lang="en-US" dirty="0" err="1">
                <a:latin typeface="Optima" panose="02000503060000020004" pitchFamily="2" charset="0"/>
              </a:rPr>
              <a:t>subgrid</a:t>
            </a:r>
            <a:r>
              <a:rPr lang="en-US" dirty="0">
                <a:latin typeface="Optima" panose="02000503060000020004" pitchFamily="2" charset="0"/>
              </a:rPr>
              <a:t>-scale parameterization tendencies.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In other words, the TE change in the column is exactly balanced by the net sources/sinks given by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fluxes through the column. 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Pressure work error: </a:t>
            </a:r>
            <a:r>
              <a:rPr lang="en-US" b="1" dirty="0">
                <a:latin typeface="Optima" panose="02000503060000020004" pitchFamily="2" charset="0"/>
              </a:rPr>
              <a:t> </a:t>
            </a:r>
            <a:r>
              <a:rPr lang="en-US" dirty="0">
                <a:latin typeface="Optima" panose="02000503060000020004" pitchFamily="2" charset="0"/>
              </a:rPr>
              <a:t>That said, if parameterizations update specific humidity then the surface pressure changes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(e.g., moisture entering or leaving the column). In that case the pressure changes which, in turn, changes TE.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This is referred to as pressure work error [section 3.1.8 in Neale et al., 2012].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Continuous TE formula discrepancy: </a:t>
            </a:r>
            <a:r>
              <a:rPr lang="en-US" dirty="0">
                <a:latin typeface="Optima" panose="02000503060000020004" pitchFamily="2" charset="0"/>
              </a:rPr>
              <a:t>If the continuous equations of motion for the dynamical core conserve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 TE different from the one used in the parameterizations then an energy inconsistency is present in the system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as a whole. In CAM this mismatch arose from the evolutionary nature of the model development and not by deliberate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design; and should be eliminated in the future.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Dynamical core errors: </a:t>
            </a:r>
            <a:r>
              <a:rPr lang="en-US" dirty="0">
                <a:latin typeface="Optima" panose="02000503060000020004" pitchFamily="2" charset="0"/>
              </a:rPr>
              <a:t>Energy conservation errors in the dynamical core, not related to physics-dynamics coupling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errors, can arise in multiple parts of the algorithms used to solve the equations of motion.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Physics-dynamics coupling (PDC):  </a:t>
            </a:r>
            <a:r>
              <a:rPr lang="en-US" dirty="0">
                <a:latin typeface="Optima" panose="02000503060000020004" pitchFamily="2" charset="0"/>
              </a:rPr>
              <a:t>Assume that physics computes a tendency. Usually the tendency (forcing) is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passed to the dynamical core which is responsible for adding the tendencies to the state.</a:t>
            </a:r>
          </a:p>
        </p:txBody>
      </p:sp>
    </p:spTree>
    <p:extLst>
      <p:ext uri="{BB962C8B-B14F-4D97-AF65-F5344CB8AC3E}">
        <p14:creationId xmlns:p14="http://schemas.microsoft.com/office/powerpoint/2010/main" val="1721066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9357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Potential 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an 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3007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Parameterization errors: </a:t>
            </a:r>
            <a:r>
              <a:rPr lang="en-US" dirty="0">
                <a:latin typeface="Optima" panose="02000503060000020004" pitchFamily="2" charset="0"/>
              </a:rPr>
              <a:t>Individual parameterizations may not have a closed energy budget.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CAM parameterizations are required to have a closed energy budget under the assumption that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pressure remains constant during the computation of the </a:t>
            </a:r>
            <a:r>
              <a:rPr lang="en-US" dirty="0" err="1">
                <a:latin typeface="Optima" panose="02000503060000020004" pitchFamily="2" charset="0"/>
              </a:rPr>
              <a:t>subgrid</a:t>
            </a:r>
            <a:r>
              <a:rPr lang="en-US" dirty="0">
                <a:latin typeface="Optima" panose="02000503060000020004" pitchFamily="2" charset="0"/>
              </a:rPr>
              <a:t>-scale parameterization tendencies.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In other words, the TE change in the column is exactly balanced by the net sources/sinks given by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fluxes through the column. 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Pressure work error: </a:t>
            </a:r>
            <a:r>
              <a:rPr lang="en-US" b="1" dirty="0">
                <a:latin typeface="Optima" panose="02000503060000020004" pitchFamily="2" charset="0"/>
              </a:rPr>
              <a:t> </a:t>
            </a:r>
            <a:r>
              <a:rPr lang="en-US" dirty="0">
                <a:latin typeface="Optima" panose="02000503060000020004" pitchFamily="2" charset="0"/>
              </a:rPr>
              <a:t>That said, if parameterizations update specific humidity then the surface pressure changes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(e.g., moisture entering or leaving the column). In that case the pressure changes which, in turn, changes TE.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This is referred to as pressure work error [section 3.1.8 in Neale et al., 2012].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Continuous TE formula discrepancy: </a:t>
            </a:r>
            <a:r>
              <a:rPr lang="en-US" dirty="0">
                <a:latin typeface="Optima" panose="02000503060000020004" pitchFamily="2" charset="0"/>
              </a:rPr>
              <a:t>If the continuous equations of motion for the dynamical core conserve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 TE different from the one used in the parameterizations then an energy inconsistency is present in the system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as a whole. In CAM this mismatch arose from the evolutionary nature of the model development and not by deliberate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design; and should be eliminated in the future.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Dynamical core errors: </a:t>
            </a:r>
            <a:r>
              <a:rPr lang="en-US" dirty="0">
                <a:latin typeface="Optima" panose="02000503060000020004" pitchFamily="2" charset="0"/>
              </a:rPr>
              <a:t>Energy conservation errors in the dynamical core, not related to physics-dynamics coupling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errors, can arise in multiple parts of the algorithms used to solve the equations of motion.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Physics-dynamics coupling (PDC):  </a:t>
            </a:r>
            <a:r>
              <a:rPr lang="en-US" dirty="0">
                <a:latin typeface="Optima" panose="02000503060000020004" pitchFamily="2" charset="0"/>
              </a:rPr>
              <a:t>Assume that physics computes a tendency. Usually the tendency (forcing) is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passed to the dynamical core which is responsible for adding the tendencies to the state.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239185-6904-3B47-9879-A45AE19FDDA5}"/>
              </a:ext>
            </a:extLst>
          </p:cNvPr>
          <p:cNvSpPr/>
          <p:nvPr/>
        </p:nvSpPr>
        <p:spPr>
          <a:xfrm>
            <a:off x="52628" y="53090"/>
            <a:ext cx="12048702" cy="674938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                                         Not TE conserving</a:t>
            </a: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A880E-FF7E-A545-AFEA-CAD6ABF63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91" y="128949"/>
            <a:ext cx="10401300" cy="749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DB7BAA-BEA5-2843-BF93-145AEE46E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81" y="965167"/>
            <a:ext cx="5698090" cy="5623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BF4717-0BB4-9B4E-9C22-58DA3DEE3316}"/>
              </a:ext>
            </a:extLst>
          </p:cNvPr>
          <p:cNvSpPr txBox="1"/>
          <p:nvPr/>
        </p:nvSpPr>
        <p:spPr>
          <a:xfrm rot="16200000">
            <a:off x="-1450444" y="3081882"/>
            <a:ext cx="337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Optima" panose="02000503060000020004" pitchFamily="2" charset="0"/>
              </a:rPr>
              <a:t>CAM5 scientific documentation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875F1A-30D3-9245-8559-55086A3C03C1}"/>
              </a:ext>
            </a:extLst>
          </p:cNvPr>
          <p:cNvCxnSpPr/>
          <p:nvPr/>
        </p:nvCxnSpPr>
        <p:spPr>
          <a:xfrm>
            <a:off x="853001" y="1282792"/>
            <a:ext cx="532194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133F3-26A1-B945-A555-E31EF0985A4F}"/>
              </a:ext>
            </a:extLst>
          </p:cNvPr>
          <p:cNvCxnSpPr>
            <a:cxnSpLocks/>
          </p:cNvCxnSpPr>
          <p:nvPr/>
        </p:nvCxnSpPr>
        <p:spPr>
          <a:xfrm>
            <a:off x="5319313" y="1162799"/>
            <a:ext cx="91395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28DC9E1-3CBA-114A-9037-F0CE4C7BF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13" y="1995327"/>
            <a:ext cx="5437837" cy="575593"/>
          </a:xfrm>
          <a:prstGeom prst="rect">
            <a:avLst/>
          </a:prstGeom>
        </p:spPr>
      </p:pic>
      <p:sp>
        <p:nvSpPr>
          <p:cNvPr id="23" name="Right Brace 22">
            <a:extLst>
              <a:ext uri="{FF2B5EF4-FFF2-40B4-BE49-F238E27FC236}">
                <a16:creationId xmlns:a16="http://schemas.microsoft.com/office/drawing/2014/main" id="{A0FE9CF9-30D0-0348-B151-824D0717BD4C}"/>
              </a:ext>
            </a:extLst>
          </p:cNvPr>
          <p:cNvSpPr/>
          <p:nvPr/>
        </p:nvSpPr>
        <p:spPr>
          <a:xfrm rot="5400000">
            <a:off x="9056027" y="2199647"/>
            <a:ext cx="440754" cy="1475236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760B68-94C9-F34F-BCF1-1AF4E361B98B}"/>
              </a:ext>
            </a:extLst>
          </p:cNvPr>
          <p:cNvSpPr txBox="1"/>
          <p:nvPr/>
        </p:nvSpPr>
        <p:spPr>
          <a:xfrm>
            <a:off x="7100158" y="3196416"/>
            <a:ext cx="4579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Optima" panose="02000503060000020004" pitchFamily="2" charset="0"/>
              </a:rPr>
              <a:t>Held fixed during CAM physics updates</a:t>
            </a:r>
            <a:br>
              <a:rPr lang="en-US" b="1" dirty="0">
                <a:latin typeface="Optima" panose="02000503060000020004" pitchFamily="2" charset="0"/>
              </a:rPr>
            </a:br>
            <a:br>
              <a:rPr lang="en-US" b="1" dirty="0">
                <a:latin typeface="Optima" panose="02000503060000020004" pitchFamily="2" charset="0"/>
              </a:rPr>
            </a:br>
            <a:br>
              <a:rPr lang="en-US" b="1" dirty="0">
                <a:latin typeface="Optima" panose="02000503060000020004" pitchFamily="2" charset="0"/>
              </a:rPr>
            </a:br>
            <a:r>
              <a:rPr lang="en-US" b="1" dirty="0">
                <a:latin typeface="Optima" panose="02000503060000020004" pitchFamily="2" charset="0"/>
              </a:rPr>
              <a:t>But water vapor may change so TE changes!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DBD4C5-74FB-CD49-8484-F3DDF4029A77}"/>
              </a:ext>
            </a:extLst>
          </p:cNvPr>
          <p:cNvSpPr/>
          <p:nvPr/>
        </p:nvSpPr>
        <p:spPr>
          <a:xfrm>
            <a:off x="6988496" y="5022241"/>
            <a:ext cx="4575816" cy="960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Optima ExtraBlack" panose="02000503060000020004" pitchFamily="2" charset="0"/>
              </a:rPr>
              <a:t>Problem to discuss during breakout session</a:t>
            </a:r>
          </a:p>
        </p:txBody>
      </p:sp>
    </p:spTree>
    <p:extLst>
      <p:ext uri="{BB962C8B-B14F-4D97-AF65-F5344CB8AC3E}">
        <p14:creationId xmlns:p14="http://schemas.microsoft.com/office/powerpoint/2010/main" val="833284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9357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Potential 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an 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3007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Parameterization errors: </a:t>
            </a:r>
            <a:r>
              <a:rPr lang="en-US" dirty="0">
                <a:latin typeface="Optima" panose="02000503060000020004" pitchFamily="2" charset="0"/>
              </a:rPr>
              <a:t>Individual parameterizations may not have a closed energy budget.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CAM parameterizations are required to have a closed energy budget under the assumption that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pressure remains constant during the computation of the </a:t>
            </a:r>
            <a:r>
              <a:rPr lang="en-US" dirty="0" err="1">
                <a:latin typeface="Optima" panose="02000503060000020004" pitchFamily="2" charset="0"/>
              </a:rPr>
              <a:t>subgrid</a:t>
            </a:r>
            <a:r>
              <a:rPr lang="en-US" dirty="0">
                <a:latin typeface="Optima" panose="02000503060000020004" pitchFamily="2" charset="0"/>
              </a:rPr>
              <a:t>-scale parameterization tendencies.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In other words, the TE change in the column is exactly balanced by the net sources/sinks given by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fluxes through the column. 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Pressure work error: </a:t>
            </a:r>
            <a:r>
              <a:rPr lang="en-US" b="1" dirty="0">
                <a:latin typeface="Optima" panose="02000503060000020004" pitchFamily="2" charset="0"/>
              </a:rPr>
              <a:t> </a:t>
            </a:r>
            <a:r>
              <a:rPr lang="en-US" dirty="0">
                <a:latin typeface="Optima" panose="02000503060000020004" pitchFamily="2" charset="0"/>
              </a:rPr>
              <a:t>That said, if parameterizations update specific humidity then the surface pressure changes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(e.g., moisture entering or leaving the column). In that case the pressure changes which, in turn, changes TE.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This is referred to as pressure work error [section 3.1.8 in Neale et al., 2012].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Continuous TE formula discrepancy: </a:t>
            </a:r>
            <a:r>
              <a:rPr lang="en-US" dirty="0">
                <a:latin typeface="Optima" panose="02000503060000020004" pitchFamily="2" charset="0"/>
              </a:rPr>
              <a:t>If the continuous equations of motion for the dynamical core conserve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 TE different from the one used in the parameterizations then an energy inconsistency is present in the system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as a whole. In CAM this mismatch arose from the evolutionary nature of the model development and not by deliberate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design; and should be eliminated in the future.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Dynamical core errors: </a:t>
            </a:r>
            <a:r>
              <a:rPr lang="en-US" dirty="0">
                <a:latin typeface="Optima" panose="02000503060000020004" pitchFamily="2" charset="0"/>
              </a:rPr>
              <a:t>Energy conservation errors in the dynamical core, not related to physics-dynamics coupling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errors, can arise in multiple parts of the algorithms used to solve the equations of motion.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Physics-dynamics coupling (PDC):  </a:t>
            </a:r>
            <a:r>
              <a:rPr lang="en-US" dirty="0">
                <a:latin typeface="Optima" panose="02000503060000020004" pitchFamily="2" charset="0"/>
              </a:rPr>
              <a:t>Assume that physics computes a tendency. Usually the tendency (forcing) is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passed to the dynamical core which is responsible for adding the tendencies to the state.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09B239-1FE5-0743-AF3C-6F059D4862CA}"/>
              </a:ext>
            </a:extLst>
          </p:cNvPr>
          <p:cNvGrpSpPr/>
          <p:nvPr/>
        </p:nvGrpSpPr>
        <p:grpSpPr>
          <a:xfrm>
            <a:off x="222303" y="0"/>
            <a:ext cx="11648417" cy="3938258"/>
            <a:chOff x="202568" y="2788467"/>
            <a:chExt cx="11648417" cy="3938258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91484BB-DF87-5B4E-9B13-0A08DC140470}"/>
                </a:ext>
              </a:extLst>
            </p:cNvPr>
            <p:cNvSpPr/>
            <p:nvPr/>
          </p:nvSpPr>
          <p:spPr>
            <a:xfrm>
              <a:off x="202568" y="2788467"/>
              <a:ext cx="11648417" cy="393825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2"/>
                  </a:solidFill>
                  <a:latin typeface="Optima ExtraBlack" panose="02000503060000020004" pitchFamily="2" charset="0"/>
                </a:rPr>
                <a:t>CAM-SE dynamical core </a:t>
              </a:r>
            </a:p>
            <a:p>
              <a:pPr algn="ctr"/>
              <a:endPara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endParaRPr>
            </a:p>
            <a:p>
              <a:pPr algn="ctr"/>
              <a:endPara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endParaRPr>
            </a:p>
            <a:p>
              <a:pPr algn="ctr"/>
              <a:r>
                <a:rPr lang="en-US" sz="3600" b="1" dirty="0">
                  <a:solidFill>
                    <a:schemeClr val="tx2"/>
                  </a:solidFill>
                  <a:latin typeface="Optima ExtraBlack" panose="02000503060000020004" pitchFamily="2" charset="0"/>
                </a:rPr>
                <a:t>CAM physics  </a:t>
              </a:r>
            </a:p>
            <a:p>
              <a:pPr algn="ctr"/>
              <a:endPara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endParaRPr>
            </a:p>
            <a:p>
              <a:pPr algn="ctr"/>
              <a:endPara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9326BD-9530-5C45-A79C-034D19393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4976" y="3776443"/>
              <a:ext cx="8483600" cy="9271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F96668-49D4-F741-9313-F1BEF665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7476" y="5392556"/>
              <a:ext cx="9118600" cy="965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1025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DBA22DD-24B4-D148-AD49-CC84D523C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4450"/>
            <a:ext cx="12191999" cy="139347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2"/>
                </a:solidFill>
                <a:latin typeface="Optima ExtraBlack"/>
                <a:cs typeface="Optima ExtraBlack"/>
              </a:rPr>
              <a:t>A total energy error analysis of dynamical cores and physics-dynamics coupling in the </a:t>
            </a:r>
            <a:br>
              <a:rPr lang="en-US" sz="3600" dirty="0">
                <a:solidFill>
                  <a:schemeClr val="tx2"/>
                </a:solidFill>
                <a:latin typeface="Optima ExtraBlack"/>
                <a:cs typeface="Optima ExtraBlack"/>
              </a:rPr>
            </a:br>
            <a:r>
              <a:rPr lang="en-US" sz="3600" dirty="0">
                <a:solidFill>
                  <a:schemeClr val="tx2"/>
                </a:solidFill>
                <a:latin typeface="Optima ExtraBlack"/>
                <a:cs typeface="Optima ExtraBlack"/>
              </a:rPr>
              <a:t>Community Atmosphere Model (</a:t>
            </a:r>
            <a:r>
              <a:rPr lang="en-US" sz="3600" dirty="0">
                <a:solidFill>
                  <a:srgbClr val="C00000"/>
                </a:solidFill>
                <a:latin typeface="Optima ExtraBlack"/>
                <a:cs typeface="Optima ExtraBlack"/>
              </a:rPr>
              <a:t>CAM</a:t>
            </a:r>
            <a:r>
              <a:rPr lang="en-US" sz="3600" dirty="0">
                <a:solidFill>
                  <a:schemeClr val="tx2"/>
                </a:solidFill>
                <a:latin typeface="Optima ExtraBlack"/>
                <a:cs typeface="Optima ExtraBlack"/>
              </a:rPr>
              <a:t>)</a:t>
            </a:r>
            <a:endParaRPr lang="en-US" sz="2700" dirty="0">
              <a:solidFill>
                <a:schemeClr val="tx2"/>
              </a:solidFill>
              <a:latin typeface="Optima ExtraBlack"/>
              <a:cs typeface="Optima ExtraBlack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291B62-8198-9347-9205-0EEBD03A6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24" y="1829343"/>
            <a:ext cx="3137371" cy="3882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F10994-2364-C546-877F-B07228D12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7960" y="796151"/>
            <a:ext cx="2172977" cy="6970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21F8F0-6687-BD48-B490-A88EF9E89905}"/>
              </a:ext>
            </a:extLst>
          </p:cNvPr>
          <p:cNvSpPr txBox="1">
            <a:spLocks/>
          </p:cNvSpPr>
          <p:nvPr/>
        </p:nvSpPr>
        <p:spPr>
          <a:xfrm>
            <a:off x="0" y="5126516"/>
            <a:ext cx="12191999" cy="1393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Optima ExtraBlack"/>
                <a:cs typeface="Optima ExtraBlack"/>
              </a:rPr>
              <a:t>Peter H. Lauritzen</a:t>
            </a:r>
            <a:endParaRPr lang="en-US" sz="3600" dirty="0">
              <a:solidFill>
                <a:schemeClr val="tx2"/>
              </a:solidFill>
              <a:latin typeface="Optima ExtraBlack"/>
              <a:cs typeface="Optima ExtraBlack"/>
            </a:endParaRPr>
          </a:p>
          <a:p>
            <a:endParaRPr lang="en-US" sz="3600" dirty="0">
              <a:solidFill>
                <a:schemeClr val="tx2"/>
              </a:solidFill>
              <a:latin typeface="Optima ExtraBlack"/>
              <a:cs typeface="Optima Extra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D98B1-359B-8643-9290-EC3E92E33488}"/>
              </a:ext>
            </a:extLst>
          </p:cNvPr>
          <p:cNvSpPr txBox="1"/>
          <p:nvPr/>
        </p:nvSpPr>
        <p:spPr>
          <a:xfrm>
            <a:off x="0" y="5934670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Climate and Global Dynamics Laboratory, National Center for Atmospheric Research</a:t>
            </a:r>
          </a:p>
          <a:p>
            <a:pPr algn="ctr"/>
            <a:r>
              <a:rPr lang="en-US" b="1" dirty="0"/>
              <a:t>October 15, 2019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Banff International Research Station (BIRS) workshop on Physics-Dynamics coupling in Earth System Models, Banff, Canada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FCB676-302D-BA4B-9051-4629531F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751063" y="737960"/>
            <a:ext cx="2172977" cy="6970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213CBFE-B57E-9F4E-B475-57168DB976C7}"/>
              </a:ext>
            </a:extLst>
          </p:cNvPr>
          <p:cNvGrpSpPr/>
          <p:nvPr/>
        </p:nvGrpSpPr>
        <p:grpSpPr>
          <a:xfrm>
            <a:off x="1064028" y="1159962"/>
            <a:ext cx="10008525" cy="4515434"/>
            <a:chOff x="1064028" y="1159962"/>
            <a:chExt cx="10008525" cy="451543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CB6E6AC-5435-2C4B-A5A7-210718855B8A}"/>
                </a:ext>
              </a:extLst>
            </p:cNvPr>
            <p:cNvSpPr/>
            <p:nvPr/>
          </p:nvSpPr>
          <p:spPr>
            <a:xfrm>
              <a:off x="1064028" y="1159962"/>
              <a:ext cx="10008525" cy="45154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linkClick r:id="rId5"/>
              </a:endParaRPr>
            </a:p>
            <a:p>
              <a:pPr algn="ctr"/>
              <a:r>
                <a:rPr lang="en-US" dirty="0">
                  <a:hlinkClick r:id="rId5"/>
                </a:rPr>
                <a:t>https://agupubs.onlinelibrary.wiley.com/doi/full/10.1029/2018MS001549</a:t>
              </a:r>
              <a:r>
                <a:rPr lang="en-US" dirty="0"/>
                <a:t>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015E48-02D0-6B40-A547-73744733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1150" y="1651000"/>
              <a:ext cx="9029700" cy="35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48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9357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Potential 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an 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3007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Parameterization errors: </a:t>
            </a:r>
            <a:r>
              <a:rPr lang="en-US" dirty="0">
                <a:latin typeface="Optima" panose="02000503060000020004" pitchFamily="2" charset="0"/>
              </a:rPr>
              <a:t>Individual parameterizations may not have a closed energy budget.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CAM parameterizations are required to have a closed energy budget under the assumption that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pressure remains constant during the computation of the </a:t>
            </a:r>
            <a:r>
              <a:rPr lang="en-US" dirty="0" err="1">
                <a:latin typeface="Optima" panose="02000503060000020004" pitchFamily="2" charset="0"/>
              </a:rPr>
              <a:t>subgrid</a:t>
            </a:r>
            <a:r>
              <a:rPr lang="en-US" dirty="0">
                <a:latin typeface="Optima" panose="02000503060000020004" pitchFamily="2" charset="0"/>
              </a:rPr>
              <a:t>-scale parameterization tendencies.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In other words, the TE change in the column is exactly balanced by the net sources/sinks given by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fluxes through the column. 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Pressure work: </a:t>
            </a:r>
            <a:r>
              <a:rPr lang="en-US" b="1" dirty="0">
                <a:latin typeface="Optima" panose="02000503060000020004" pitchFamily="2" charset="0"/>
              </a:rPr>
              <a:t> </a:t>
            </a:r>
            <a:r>
              <a:rPr lang="en-US" dirty="0">
                <a:latin typeface="Optima" panose="02000503060000020004" pitchFamily="2" charset="0"/>
              </a:rPr>
              <a:t>That said, if parameterizations update specific humidity then the surface pressure changes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(e.g., moisture entering or leaving the column). In that case the pressure changes which, in turn, changes TE.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This is referred to as pressure work [section 3.1.8 in Neale et al., 2012].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Continuous TE formula discrepancy: </a:t>
            </a:r>
            <a:r>
              <a:rPr lang="en-US" dirty="0">
                <a:latin typeface="Optima" panose="02000503060000020004" pitchFamily="2" charset="0"/>
              </a:rPr>
              <a:t>If the continuous equations of motion for the dynamical core conserve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 TE different from the one used in the parameterizations then an energy inconsistency is present in the system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as a whole. In CAM this mismatch arose from the evolutionary nature of the model development and not by deliberate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design; and should be eliminated in the future.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Dynamical core errors: </a:t>
            </a:r>
            <a:r>
              <a:rPr lang="en-US" dirty="0">
                <a:latin typeface="Optima" panose="02000503060000020004" pitchFamily="2" charset="0"/>
              </a:rPr>
              <a:t>Energy conservation errors in the dynamical core, not related to physics-dynamics coupling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errors, can arise in multiple parts of the algorithms used to solve the equations of motion.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Physics-dynamics coupling (PDC):  </a:t>
            </a:r>
            <a:r>
              <a:rPr lang="en-US" dirty="0">
                <a:latin typeface="Optima" panose="02000503060000020004" pitchFamily="2" charset="0"/>
              </a:rPr>
              <a:t>Assume that physics computes a tendency. Usually the tendency (forcing) is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passed to the dynamical core which is responsible for adding the tendencies to the state. 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14C14A3-6EF0-EE4B-A723-2732635D127C}"/>
              </a:ext>
            </a:extLst>
          </p:cNvPr>
          <p:cNvSpPr/>
          <p:nvPr/>
        </p:nvSpPr>
        <p:spPr>
          <a:xfrm>
            <a:off x="1532408" y="428822"/>
            <a:ext cx="8790853" cy="6028734"/>
          </a:xfrm>
          <a:prstGeom prst="wedgeRoundRectCallout">
            <a:avLst>
              <a:gd name="adj1" fmla="val -20761"/>
              <a:gd name="adj2" fmla="val 49610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Optima" panose="02000503060000020004" pitchFamily="2" charset="0"/>
              </a:rPr>
              <a:t>TE errors in the CAM spectral-element dynamical core: </a:t>
            </a:r>
          </a:p>
          <a:p>
            <a:endParaRPr lang="en-US" b="1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Horizontal  inviscid  dynamics:  Energy  errors  resulting  from  solving  the  inviscid, adiabatic equations of motion.</a:t>
            </a: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Optima" panose="02000503060000020004" pitchFamily="2" charset="0"/>
              </a:rPr>
              <a:t>Hyperviscosity</a:t>
            </a: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:  Filtering errors; Note that we use frictional heating:</a:t>
            </a: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Vertical remapping: The vertical remapping algorithm from </a:t>
            </a:r>
            <a:r>
              <a:rPr lang="en-US" dirty="0" err="1">
                <a:solidFill>
                  <a:schemeClr val="tx1"/>
                </a:solidFill>
                <a:latin typeface="Optima" panose="02000503060000020004" pitchFamily="2" charset="0"/>
              </a:rPr>
              <a:t>Lagrangian</a:t>
            </a: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 to Eulerian reference surfaces does not conserve TE.</a:t>
            </a: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Near round-off negative values of water vapor which are filled to a minimal value without compensation.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E6-4CD8-D24D-ABE4-00B62A388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944" y="2618977"/>
            <a:ext cx="7929004" cy="18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82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9357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Potential 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an 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3007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Parameterization errors: </a:t>
            </a:r>
            <a:r>
              <a:rPr lang="en-US" dirty="0">
                <a:latin typeface="Optima" panose="02000503060000020004" pitchFamily="2" charset="0"/>
              </a:rPr>
              <a:t>Individual parameterizations may not have a closed energy budget.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CAM parameterizations are required to have a closed energy budget under the assumption that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pressure remains constant during the computation of the </a:t>
            </a:r>
            <a:r>
              <a:rPr lang="en-US" dirty="0" err="1">
                <a:latin typeface="Optima" panose="02000503060000020004" pitchFamily="2" charset="0"/>
              </a:rPr>
              <a:t>subgrid</a:t>
            </a:r>
            <a:r>
              <a:rPr lang="en-US" dirty="0">
                <a:latin typeface="Optima" panose="02000503060000020004" pitchFamily="2" charset="0"/>
              </a:rPr>
              <a:t>-scale parameterization tendencies.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In other words, the TE change in the column is exactly balanced by the net sources/sinks given by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fluxes through the column. 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Pressure work error: </a:t>
            </a:r>
            <a:r>
              <a:rPr lang="en-US" b="1" dirty="0">
                <a:latin typeface="Optima" panose="02000503060000020004" pitchFamily="2" charset="0"/>
              </a:rPr>
              <a:t> </a:t>
            </a:r>
            <a:r>
              <a:rPr lang="en-US" dirty="0">
                <a:latin typeface="Optima" panose="02000503060000020004" pitchFamily="2" charset="0"/>
              </a:rPr>
              <a:t>That said, if parameterizations update specific humidity then the surface pressure changes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(e.g., moisture entering or leaving the column). In that case the pressure changes which, in turn, changes TE.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This is referred to as pressure work error [section 3.1.8 in Neale et al., 2012].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Continuous TE formula discrepancy: </a:t>
            </a:r>
            <a:r>
              <a:rPr lang="en-US" dirty="0">
                <a:latin typeface="Optima" panose="02000503060000020004" pitchFamily="2" charset="0"/>
              </a:rPr>
              <a:t>If the continuous equations of motion for the dynamical core conserve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 TE different from the one used in the parameterizations then an energy inconsistency is present in the system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as a whole. In CAM this mismatch arose from the evolutionary nature of the model development and not by deliberate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design; and should be eliminated in the future.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Dynamical core errors: </a:t>
            </a:r>
            <a:r>
              <a:rPr lang="en-US" dirty="0">
                <a:latin typeface="Optima" panose="02000503060000020004" pitchFamily="2" charset="0"/>
              </a:rPr>
              <a:t>Energy conservation errors in the dynamical core, not related to physics-dynamics coupling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errors, can arise in multiple parts of the algorithms used to solve the equations of motion.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Physics-dynamics coupling (PDC):  </a:t>
            </a:r>
            <a:r>
              <a:rPr lang="en-US" dirty="0">
                <a:latin typeface="Optima" panose="02000503060000020004" pitchFamily="2" charset="0"/>
              </a:rPr>
              <a:t>Assume that physics computes a tendency. Usually the tendency (forcing) is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passed to the dynamical core which is responsible for adding the tendencies to the state.</a:t>
            </a:r>
          </a:p>
        </p:txBody>
      </p:sp>
    </p:spTree>
    <p:extLst>
      <p:ext uri="{BB962C8B-B14F-4D97-AF65-F5344CB8AC3E}">
        <p14:creationId xmlns:p14="http://schemas.microsoft.com/office/powerpoint/2010/main" val="913038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A519E-43B9-2344-A4DD-7E6C992E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57" y="876788"/>
            <a:ext cx="9198379" cy="5981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AFE14-090A-FD41-8BFA-26D799DBF7DC}"/>
              </a:ext>
            </a:extLst>
          </p:cNvPr>
          <p:cNvSpPr txBox="1"/>
          <p:nvPr/>
        </p:nvSpPr>
        <p:spPr>
          <a:xfrm>
            <a:off x="1812175" y="170785"/>
            <a:ext cx="724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Temporal physics-dynamics coupling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8F0FF-DE65-1D48-B208-84DA4BC6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291C7D-44DE-9544-BB59-BD063C3BC6E4}"/>
              </a:ext>
            </a:extLst>
          </p:cNvPr>
          <p:cNvSpPr/>
          <p:nvPr/>
        </p:nvSpPr>
        <p:spPr>
          <a:xfrm>
            <a:off x="581891" y="3740727"/>
            <a:ext cx="10341033" cy="311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A3BAA2-3144-D94E-9B89-77727EEFDEC4}"/>
              </a:ext>
            </a:extLst>
          </p:cNvPr>
          <p:cNvSpPr txBox="1"/>
          <p:nvPr/>
        </p:nvSpPr>
        <p:spPr>
          <a:xfrm rot="16200000">
            <a:off x="-1073569" y="1929299"/>
            <a:ext cx="341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State-update method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060B58B2-642A-E648-B0FD-794A1143CAC1}"/>
              </a:ext>
            </a:extLst>
          </p:cNvPr>
          <p:cNvSpPr/>
          <p:nvPr/>
        </p:nvSpPr>
        <p:spPr>
          <a:xfrm>
            <a:off x="402861" y="3969326"/>
            <a:ext cx="11698470" cy="2660073"/>
          </a:xfrm>
          <a:prstGeom prst="wedgeRectCallout">
            <a:avLst>
              <a:gd name="adj1" fmla="val -10702"/>
              <a:gd name="adj2" fmla="val -59173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Optima ExtraBlack" panose="02000503060000020004" pitchFamily="2" charset="0"/>
              </a:rPr>
              <a:t>		No physics-dynamics coupling error:</a:t>
            </a:r>
            <a:br>
              <a:rPr lang="en-US" sz="2800" b="1" dirty="0">
                <a:solidFill>
                  <a:schemeClr val="tx1"/>
                </a:solidFill>
                <a:latin typeface="Optima ExtraBlack" panose="02000503060000020004" pitchFamily="2" charset="0"/>
              </a:rPr>
            </a:br>
            <a:br>
              <a:rPr lang="en-US" sz="2800" b="1" dirty="0">
                <a:solidFill>
                  <a:schemeClr val="tx1"/>
                </a:solidFill>
                <a:latin typeface="Optima ExtraBlack" panose="02000503060000020004" pitchFamily="2" charset="0"/>
              </a:rPr>
            </a:br>
            <a:r>
              <a:rPr lang="en-US" sz="2800" b="1" dirty="0">
                <a:solidFill>
                  <a:schemeClr val="tx1"/>
                </a:solidFill>
                <a:latin typeface="Optima ExtraBlack" panose="02000503060000020004" pitchFamily="2" charset="0"/>
              </a:rPr>
              <a:t>“Dry” energy change due to physics energy increments  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Optima ExtraBlack" panose="02000503060000020004" pitchFamily="2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Optima ExtraBlack" panose="02000503060000020004" pitchFamily="2" charset="0"/>
              </a:rPr>
              <a:t>= Energy change due to physics forcing when added in dynamics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B8C796-C336-3B43-8705-559AD2812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594" y="5304851"/>
            <a:ext cx="2647919" cy="769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CE4220-2302-A94F-BAE3-5683E1608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17" y="5321476"/>
            <a:ext cx="4530669" cy="753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E8BB76-3F67-4A44-8322-C34C5C1FD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3245" y="5349568"/>
            <a:ext cx="2953674" cy="6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28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140E9A-6D70-9E45-B102-277943E9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61002" y="1000148"/>
            <a:ext cx="9420209" cy="12041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35E3D-A63A-1745-A3B6-9DCF1D1AE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44D4DC-DC57-ED4D-8DC7-B00FFCD4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9" y="35607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1 year average |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dps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/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dt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|; AMIP run</a:t>
            </a:r>
            <a:endParaRPr lang="en-US" sz="3200" b="1" dirty="0">
              <a:solidFill>
                <a:srgbClr val="C00000"/>
              </a:solidFill>
              <a:latin typeface="Optima ExtraBlack" panose="0200050306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F17850-4097-D74B-A336-A29357E67DAD}"/>
              </a:ext>
            </a:extLst>
          </p:cNvPr>
          <p:cNvSpPr/>
          <p:nvPr/>
        </p:nvSpPr>
        <p:spPr>
          <a:xfrm>
            <a:off x="6286500" y="2159000"/>
            <a:ext cx="5814830" cy="599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04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A519E-43B9-2344-A4DD-7E6C992E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57" y="876788"/>
            <a:ext cx="9198379" cy="5981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AFE14-090A-FD41-8BFA-26D799DBF7DC}"/>
              </a:ext>
            </a:extLst>
          </p:cNvPr>
          <p:cNvSpPr txBox="1"/>
          <p:nvPr/>
        </p:nvSpPr>
        <p:spPr>
          <a:xfrm>
            <a:off x="1812175" y="170785"/>
            <a:ext cx="724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Temporal physics-dynamics coupling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8F0FF-DE65-1D48-B208-84DA4BC6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BAE69-FE1F-164F-BE7F-7E6807AD531D}"/>
              </a:ext>
            </a:extLst>
          </p:cNvPr>
          <p:cNvSpPr txBox="1"/>
          <p:nvPr/>
        </p:nvSpPr>
        <p:spPr>
          <a:xfrm rot="16200000">
            <a:off x="-1073569" y="1929299"/>
            <a:ext cx="341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State-update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2EAC6-A66C-D04A-A609-82EA1566EDB5}"/>
              </a:ext>
            </a:extLst>
          </p:cNvPr>
          <p:cNvSpPr txBox="1"/>
          <p:nvPr/>
        </p:nvSpPr>
        <p:spPr>
          <a:xfrm rot="5400000">
            <a:off x="10247096" y="4919906"/>
            <a:ext cx="19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“Dribbling”</a:t>
            </a:r>
          </a:p>
        </p:txBody>
      </p:sp>
    </p:spTree>
    <p:extLst>
      <p:ext uri="{BB962C8B-B14F-4D97-AF65-F5344CB8AC3E}">
        <p14:creationId xmlns:p14="http://schemas.microsoft.com/office/powerpoint/2010/main" val="2180940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140E9A-6D70-9E45-B102-277943E9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61002" y="1000148"/>
            <a:ext cx="9420209" cy="12041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35E3D-A63A-1745-A3B6-9DCF1D1AE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D4F86D-ECE1-FE4A-A342-4F085B00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9" y="35607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1 year average |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dps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/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dt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|; AMIP run</a:t>
            </a:r>
            <a:endParaRPr lang="en-US" sz="3200" b="1" dirty="0">
              <a:solidFill>
                <a:srgbClr val="C00000"/>
              </a:solidFill>
              <a:latin typeface="Optima ExtraBlack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09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A519E-43B9-2344-A4DD-7E6C992E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57" y="876788"/>
            <a:ext cx="9198379" cy="5981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AFE14-090A-FD41-8BFA-26D799DBF7DC}"/>
              </a:ext>
            </a:extLst>
          </p:cNvPr>
          <p:cNvSpPr txBox="1"/>
          <p:nvPr/>
        </p:nvSpPr>
        <p:spPr>
          <a:xfrm>
            <a:off x="1812175" y="170785"/>
            <a:ext cx="724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Temporal physics-dynamics coupling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8F0FF-DE65-1D48-B208-84DA4BC6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BAE69-FE1F-164F-BE7F-7E6807AD531D}"/>
              </a:ext>
            </a:extLst>
          </p:cNvPr>
          <p:cNvSpPr txBox="1"/>
          <p:nvPr/>
        </p:nvSpPr>
        <p:spPr>
          <a:xfrm rot="16200000">
            <a:off x="-1073569" y="1929299"/>
            <a:ext cx="341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State-update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2EAC6-A66C-D04A-A609-82EA1566EDB5}"/>
              </a:ext>
            </a:extLst>
          </p:cNvPr>
          <p:cNvSpPr txBox="1"/>
          <p:nvPr/>
        </p:nvSpPr>
        <p:spPr>
          <a:xfrm rot="5400000">
            <a:off x="10247096" y="4919906"/>
            <a:ext cx="19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“Dribbling”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3775EA-658A-6B4E-923B-930E3946E018}"/>
              </a:ext>
            </a:extLst>
          </p:cNvPr>
          <p:cNvSpPr/>
          <p:nvPr/>
        </p:nvSpPr>
        <p:spPr>
          <a:xfrm>
            <a:off x="1485900" y="876788"/>
            <a:ext cx="8859636" cy="2831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Optima ExtraBlack" panose="02000503060000020004" pitchFamily="2" charset="0"/>
              </a:rPr>
              <a:t>Two potential problems with “dribbling”:</a:t>
            </a:r>
            <a:br>
              <a:rPr lang="en-US" sz="2400" b="1" dirty="0">
                <a:latin typeface="Optima ExtraBlack" panose="02000503060000020004" pitchFamily="2" charset="0"/>
              </a:rPr>
            </a:br>
            <a:endParaRPr lang="en-US" sz="2400" b="1" dirty="0">
              <a:latin typeface="Optima ExtraBlack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tima ExtraBlack" panose="02000503060000020004" pitchFamily="2" charset="0"/>
              </a:rPr>
              <a:t>Tracer mixing ratios may go negative: if mixing ratios</a:t>
            </a:r>
            <a:br>
              <a:rPr lang="en-US" sz="2400" b="1" dirty="0">
                <a:latin typeface="Optima ExtraBlack" panose="02000503060000020004" pitchFamily="2" charset="0"/>
              </a:rPr>
            </a:br>
            <a:r>
              <a:rPr lang="en-US" sz="2400" b="1" dirty="0">
                <a:latin typeface="Optima ExtraBlack" panose="02000503060000020004" pitchFamily="2" charset="0"/>
              </a:rPr>
              <a:t>are set to zero if tendency drives mixing ratio negative</a:t>
            </a:r>
            <a:br>
              <a:rPr lang="en-US" sz="2400" b="1" dirty="0">
                <a:latin typeface="Optima ExtraBlack" panose="02000503060000020004" pitchFamily="2" charset="0"/>
              </a:rPr>
            </a:br>
            <a:r>
              <a:rPr lang="en-US" sz="2400" b="1" dirty="0">
                <a:latin typeface="Optima ExtraBlack" panose="02000503060000020004" pitchFamily="2" charset="0"/>
              </a:rPr>
              <a:t>it results in a net SPURIOUS source of tracer mass</a:t>
            </a:r>
            <a:br>
              <a:rPr lang="en-US" sz="2400" b="1" dirty="0">
                <a:latin typeface="Optima ExtraBlack" panose="02000503060000020004" pitchFamily="2" charset="0"/>
              </a:rPr>
            </a:br>
            <a:endParaRPr lang="en-US" sz="2400" b="1" dirty="0">
              <a:latin typeface="Optima ExtraBlack" panose="02000503060000020004" pitchFamily="2" charset="0"/>
            </a:endParaRPr>
          </a:p>
          <a:p>
            <a:endParaRPr lang="en-US" b="1" dirty="0">
              <a:latin typeface="Optima" panose="02000503060000020004" pitchFamily="2" charset="0"/>
            </a:endParaRPr>
          </a:p>
          <a:p>
            <a:endParaRPr lang="en-US" b="1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21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868EA-3888-2F41-BA81-6C323FD41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3" y="1204687"/>
            <a:ext cx="12176189" cy="444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55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A519E-43B9-2344-A4DD-7E6C992E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57" y="876788"/>
            <a:ext cx="9198379" cy="5981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AFE14-090A-FD41-8BFA-26D799DBF7DC}"/>
              </a:ext>
            </a:extLst>
          </p:cNvPr>
          <p:cNvSpPr txBox="1"/>
          <p:nvPr/>
        </p:nvSpPr>
        <p:spPr>
          <a:xfrm>
            <a:off x="1812175" y="170785"/>
            <a:ext cx="724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Temporal physics-dynamics coupling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8F0FF-DE65-1D48-B208-84DA4BC6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BAE69-FE1F-164F-BE7F-7E6807AD531D}"/>
              </a:ext>
            </a:extLst>
          </p:cNvPr>
          <p:cNvSpPr txBox="1"/>
          <p:nvPr/>
        </p:nvSpPr>
        <p:spPr>
          <a:xfrm rot="16200000">
            <a:off x="-1073569" y="1929299"/>
            <a:ext cx="341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State-update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2EAC6-A66C-D04A-A609-82EA1566EDB5}"/>
              </a:ext>
            </a:extLst>
          </p:cNvPr>
          <p:cNvSpPr txBox="1"/>
          <p:nvPr/>
        </p:nvSpPr>
        <p:spPr>
          <a:xfrm rot="5400000">
            <a:off x="10247096" y="4919906"/>
            <a:ext cx="19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“Dribbling”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3775EA-658A-6B4E-923B-930E3946E018}"/>
              </a:ext>
            </a:extLst>
          </p:cNvPr>
          <p:cNvSpPr/>
          <p:nvPr/>
        </p:nvSpPr>
        <p:spPr>
          <a:xfrm>
            <a:off x="1485900" y="876788"/>
            <a:ext cx="8859636" cy="2831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Optima ExtraBlack" panose="02000503060000020004" pitchFamily="2" charset="0"/>
              </a:rPr>
              <a:t>Two potential problems with “dribbling”:</a:t>
            </a:r>
            <a:br>
              <a:rPr lang="en-US" sz="2400" b="1" dirty="0">
                <a:latin typeface="Optima ExtraBlack" panose="02000503060000020004" pitchFamily="2" charset="0"/>
              </a:rPr>
            </a:br>
            <a:endParaRPr lang="en-US" sz="2400" b="1" dirty="0">
              <a:latin typeface="Optima ExtraBlack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tima ExtraBlack" panose="02000503060000020004" pitchFamily="2" charset="0"/>
              </a:rPr>
              <a:t>Tracer mixing ratios may go negative: solution: combine </a:t>
            </a:r>
            <a:r>
              <a:rPr lang="en-US" sz="2400" b="1" dirty="0" err="1">
                <a:latin typeface="Optima ExtraBlack" panose="02000503060000020004" pitchFamily="2" charset="0"/>
              </a:rPr>
              <a:t>ftype</a:t>
            </a:r>
            <a:r>
              <a:rPr lang="en-US" sz="2400" b="1" dirty="0">
                <a:latin typeface="Optima ExtraBlack" panose="02000503060000020004" pitchFamily="2" charset="0"/>
              </a:rPr>
              <a:t>=0 and 1</a:t>
            </a:r>
            <a:br>
              <a:rPr lang="en-US" sz="2400" b="1" dirty="0">
                <a:latin typeface="Optima ExtraBlack" panose="02000503060000020004" pitchFamily="2" charset="0"/>
              </a:rPr>
            </a:br>
            <a:endParaRPr lang="en-US" sz="2400" b="1" dirty="0">
              <a:latin typeface="Optima ExtraBlack" panose="02000503060000020004" pitchFamily="2" charset="0"/>
            </a:endParaRPr>
          </a:p>
          <a:p>
            <a:endParaRPr lang="en-US" b="1" dirty="0">
              <a:latin typeface="Optima" panose="02000503060000020004" pitchFamily="2" charset="0"/>
            </a:endParaRPr>
          </a:p>
          <a:p>
            <a:endParaRPr lang="en-US" b="1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04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140E9A-6D70-9E45-B102-277943E9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46933" y="-3919134"/>
            <a:ext cx="9224824" cy="117920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D85D49-3240-7B40-B091-BDF686F68A63}"/>
              </a:ext>
            </a:extLst>
          </p:cNvPr>
          <p:cNvSpPr/>
          <p:nvPr/>
        </p:nvSpPr>
        <p:spPr>
          <a:xfrm>
            <a:off x="0" y="-1140394"/>
            <a:ext cx="12318691" cy="311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A35E3D-A63A-1745-A3B6-9DCF1D1AE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844" y="53089"/>
            <a:ext cx="2172977" cy="697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D9995-C699-034E-94D7-EE52E385269D}"/>
              </a:ext>
            </a:extLst>
          </p:cNvPr>
          <p:cNvSpPr txBox="1"/>
          <p:nvPr/>
        </p:nvSpPr>
        <p:spPr>
          <a:xfrm>
            <a:off x="389921" y="796273"/>
            <a:ext cx="10128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Optima ExtraBlack" panose="02000503060000020004" pitchFamily="2" charset="0"/>
              </a:rPr>
              <a:t>ftype</a:t>
            </a:r>
            <a:r>
              <a:rPr lang="en-US" sz="2000" b="1" dirty="0">
                <a:latin typeface="Optima ExtraBlack" panose="02000503060000020004" pitchFamily="2" charset="0"/>
              </a:rPr>
              <a:t>=2: state-updating (type=1) for tracers (i.e. no mass-clipping errors) and </a:t>
            </a:r>
            <a:br>
              <a:rPr lang="en-US" sz="2000" b="1" dirty="0">
                <a:latin typeface="Optima ExtraBlack" panose="02000503060000020004" pitchFamily="2" charset="0"/>
              </a:rPr>
            </a:br>
            <a:r>
              <a:rPr lang="en-US" sz="2000" b="1" dirty="0">
                <a:latin typeface="Optima ExtraBlack" panose="02000503060000020004" pitchFamily="2" charset="0"/>
              </a:rPr>
              <a:t>	   “dribbling” (</a:t>
            </a:r>
            <a:r>
              <a:rPr lang="en-US" sz="2000" b="1" dirty="0" err="1">
                <a:latin typeface="Optima ExtraBlack" panose="02000503060000020004" pitchFamily="2" charset="0"/>
              </a:rPr>
              <a:t>ftype</a:t>
            </a:r>
            <a:r>
              <a:rPr lang="en-US" sz="2000" b="1" dirty="0">
                <a:latin typeface="Optima ExtraBlack" panose="02000503060000020004" pitchFamily="2" charset="0"/>
              </a:rPr>
              <a:t>=0) for </a:t>
            </a:r>
            <a:r>
              <a:rPr lang="en-US" sz="2000" b="1" dirty="0" err="1">
                <a:latin typeface="Optima ExtraBlack" panose="02000503060000020004" pitchFamily="2" charset="0"/>
              </a:rPr>
              <a:t>u,v</a:t>
            </a:r>
            <a:r>
              <a:rPr lang="en-US" sz="2000" b="1" dirty="0">
                <a:latin typeface="Optima ExtraBlack" panose="02000503060000020004" pitchFamily="2" charset="0"/>
              </a:rPr>
              <a:t>, and T. </a:t>
            </a:r>
          </a:p>
        </p:txBody>
      </p:sp>
    </p:spTree>
    <p:extLst>
      <p:ext uri="{BB962C8B-B14F-4D97-AF65-F5344CB8AC3E}">
        <p14:creationId xmlns:p14="http://schemas.microsoft.com/office/powerpoint/2010/main" val="3071032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CDEF-D229-F644-9938-4626A49F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7320F-F2FE-1640-BB2A-0791E7805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5208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>
              <a:latin typeface="Optima ExtraBlack" panose="02000503060000020004" pitchFamily="2" charset="0"/>
            </a:endParaRPr>
          </a:p>
          <a:p>
            <a:pPr marL="0" indent="0">
              <a:buNone/>
            </a:pPr>
            <a:r>
              <a:rPr lang="en-US" sz="3200" b="1" dirty="0">
                <a:latin typeface="Optima ExtraBlack" panose="02000503060000020004" pitchFamily="2" charset="0"/>
              </a:rPr>
              <a:t>How large are the spurious total energy sources/sinks in an atmosphere model and where are they coming from?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5FECC-03CB-9F4C-AC49-AAF60551E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62A82-D40E-D941-B947-0E20506C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649" y="3484482"/>
            <a:ext cx="6245334" cy="33735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9B4440-C5FF-4A41-97E9-EB07EB659509}"/>
              </a:ext>
            </a:extLst>
          </p:cNvPr>
          <p:cNvSpPr/>
          <p:nvPr/>
        </p:nvSpPr>
        <p:spPr>
          <a:xfrm>
            <a:off x="5738649" y="3484482"/>
            <a:ext cx="6362681" cy="3373518"/>
          </a:xfrm>
          <a:prstGeom prst="rect">
            <a:avLst/>
          </a:prstGeom>
          <a:noFill/>
          <a:ln w="60325" cmpd="tri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8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A519E-43B9-2344-A4DD-7E6C992E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57" y="876788"/>
            <a:ext cx="9198379" cy="5981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AFE14-090A-FD41-8BFA-26D799DBF7DC}"/>
              </a:ext>
            </a:extLst>
          </p:cNvPr>
          <p:cNvSpPr txBox="1"/>
          <p:nvPr/>
        </p:nvSpPr>
        <p:spPr>
          <a:xfrm>
            <a:off x="1812175" y="170785"/>
            <a:ext cx="724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Temporal physics-dynamics coupling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8F0FF-DE65-1D48-B208-84DA4BC6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BAE69-FE1F-164F-BE7F-7E6807AD531D}"/>
              </a:ext>
            </a:extLst>
          </p:cNvPr>
          <p:cNvSpPr txBox="1"/>
          <p:nvPr/>
        </p:nvSpPr>
        <p:spPr>
          <a:xfrm rot="16200000">
            <a:off x="-1073569" y="1929299"/>
            <a:ext cx="341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State-update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2EAC6-A66C-D04A-A609-82EA1566EDB5}"/>
              </a:ext>
            </a:extLst>
          </p:cNvPr>
          <p:cNvSpPr txBox="1"/>
          <p:nvPr/>
        </p:nvSpPr>
        <p:spPr>
          <a:xfrm rot="5400000">
            <a:off x="10247096" y="4919906"/>
            <a:ext cx="19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“Dribbling”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3775EA-658A-6B4E-923B-930E3946E018}"/>
              </a:ext>
            </a:extLst>
          </p:cNvPr>
          <p:cNvSpPr/>
          <p:nvPr/>
        </p:nvSpPr>
        <p:spPr>
          <a:xfrm>
            <a:off x="1485900" y="876788"/>
            <a:ext cx="8859636" cy="2831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Optima ExtraBlack" panose="02000503060000020004" pitchFamily="2" charset="0"/>
              </a:rPr>
              <a:t>Two potential problems with “dribbling”:</a:t>
            </a:r>
            <a:br>
              <a:rPr lang="en-US" sz="2400" b="1" dirty="0">
                <a:latin typeface="Optima ExtraBlack" panose="02000503060000020004" pitchFamily="2" charset="0"/>
              </a:rPr>
            </a:br>
            <a:endParaRPr lang="en-US" sz="2400" b="1" dirty="0">
              <a:latin typeface="Optima ExtraBlack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tima ExtraBlack" panose="02000503060000020004" pitchFamily="2" charset="0"/>
              </a:rPr>
              <a:t>Tracer mixing ratios may go negative: solution: combine </a:t>
            </a:r>
            <a:r>
              <a:rPr lang="en-US" sz="2400" b="1" dirty="0" err="1">
                <a:latin typeface="Optima ExtraBlack" panose="02000503060000020004" pitchFamily="2" charset="0"/>
              </a:rPr>
              <a:t>ftype</a:t>
            </a:r>
            <a:r>
              <a:rPr lang="en-US" sz="2400" b="1" dirty="0">
                <a:latin typeface="Optima ExtraBlack" panose="02000503060000020004" pitchFamily="2" charset="0"/>
              </a:rPr>
              <a:t>=0 and 1</a:t>
            </a:r>
            <a:br>
              <a:rPr lang="en-US" sz="2400" b="1" dirty="0">
                <a:latin typeface="Optima ExtraBlack" panose="02000503060000020004" pitchFamily="2" charset="0"/>
              </a:rPr>
            </a:br>
            <a:endParaRPr lang="en-US" sz="2400" b="1" dirty="0">
              <a:latin typeface="Optima ExtraBlack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Optima ExtraBlack" panose="02000503060000020004" pitchFamily="2" charset="0"/>
              </a:rPr>
              <a:t>Total energy conservation errors (next slides)</a:t>
            </a:r>
          </a:p>
          <a:p>
            <a:endParaRPr lang="en-US" b="1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680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A519E-43B9-2344-A4DD-7E6C992E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57" y="876788"/>
            <a:ext cx="9198379" cy="5981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AFE14-090A-FD41-8BFA-26D799DBF7DC}"/>
              </a:ext>
            </a:extLst>
          </p:cNvPr>
          <p:cNvSpPr txBox="1"/>
          <p:nvPr/>
        </p:nvSpPr>
        <p:spPr>
          <a:xfrm>
            <a:off x="1812175" y="170785"/>
            <a:ext cx="724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Temporal physics-dynamics coupling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8F0FF-DE65-1D48-B208-84DA4BC6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BAE69-FE1F-164F-BE7F-7E6807AD531D}"/>
              </a:ext>
            </a:extLst>
          </p:cNvPr>
          <p:cNvSpPr txBox="1"/>
          <p:nvPr/>
        </p:nvSpPr>
        <p:spPr>
          <a:xfrm rot="16200000">
            <a:off x="-1073569" y="1929299"/>
            <a:ext cx="341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State-update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2EAC6-A66C-D04A-A609-82EA1566EDB5}"/>
              </a:ext>
            </a:extLst>
          </p:cNvPr>
          <p:cNvSpPr txBox="1"/>
          <p:nvPr/>
        </p:nvSpPr>
        <p:spPr>
          <a:xfrm rot="5400000">
            <a:off x="10247096" y="4919906"/>
            <a:ext cx="19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“Dribbling”</a:t>
            </a: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E72F2128-DCEA-3D4E-A6CB-AE9AE3C889C3}"/>
              </a:ext>
            </a:extLst>
          </p:cNvPr>
          <p:cNvSpPr/>
          <p:nvPr/>
        </p:nvSpPr>
        <p:spPr>
          <a:xfrm>
            <a:off x="864526" y="170785"/>
            <a:ext cx="11072550" cy="3553317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Thermal energy “dribbling” error:  Thermal energy increment from physics ~</a:t>
            </a: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does not match thermal energy change in </a:t>
            </a:r>
            <a:r>
              <a:rPr lang="en-US" sz="2400" b="1" dirty="0" err="1">
                <a:solidFill>
                  <a:schemeClr val="tx1"/>
                </a:solidFill>
                <a:latin typeface="Optima" panose="02000503060000020004" pitchFamily="2" charset="0"/>
              </a:rPr>
              <a:t>dycore</a:t>
            </a: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 when tendency is added to </a:t>
            </a:r>
            <a:r>
              <a:rPr lang="en-US" sz="2400" b="1" dirty="0" err="1">
                <a:solidFill>
                  <a:schemeClr val="tx1"/>
                </a:solidFill>
                <a:latin typeface="Optima" panose="02000503060000020004" pitchFamily="2" charset="0"/>
              </a:rPr>
              <a:t>dycore</a:t>
            </a: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 state since </a:t>
            </a:r>
            <a:r>
              <a:rPr lang="en-US" sz="2400" b="1" dirty="0" err="1">
                <a:solidFill>
                  <a:schemeClr val="tx1"/>
                </a:solidFill>
                <a:latin typeface="Optima" panose="02000503060000020004" pitchFamily="2" charset="0"/>
              </a:rPr>
              <a:t>dM</a:t>
            </a: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 might have changed.</a:t>
            </a: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Thermal increments in “dribbling” (assume 2 “</a:t>
            </a:r>
            <a:r>
              <a:rPr lang="en-US" sz="2400" b="1" dirty="0" err="1">
                <a:solidFill>
                  <a:schemeClr val="tx1"/>
                </a:solidFill>
                <a:latin typeface="Optima" panose="02000503060000020004" pitchFamily="2" charset="0"/>
              </a:rPr>
              <a:t>dribblings</a:t>
            </a: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”): ~</a:t>
            </a: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sz="2400" b="1" dirty="0">
              <a:solidFill>
                <a:schemeClr val="tx1"/>
              </a:solidFill>
              <a:latin typeface="Optima" panose="0200050306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434DA-1340-C949-B70F-ECF646EA6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601" y="750145"/>
            <a:ext cx="2184400" cy="63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5D9D84-5F35-954C-8E07-15AF7B53F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600" y="2905093"/>
            <a:ext cx="3614402" cy="71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29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A519E-43B9-2344-A4DD-7E6C992E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57" y="876788"/>
            <a:ext cx="9198379" cy="5981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AFE14-090A-FD41-8BFA-26D799DBF7DC}"/>
              </a:ext>
            </a:extLst>
          </p:cNvPr>
          <p:cNvSpPr txBox="1"/>
          <p:nvPr/>
        </p:nvSpPr>
        <p:spPr>
          <a:xfrm>
            <a:off x="1812175" y="170785"/>
            <a:ext cx="724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Temporal physics-dynamics coupling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8F0FF-DE65-1D48-B208-84DA4BC6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BAE69-FE1F-164F-BE7F-7E6807AD531D}"/>
              </a:ext>
            </a:extLst>
          </p:cNvPr>
          <p:cNvSpPr txBox="1"/>
          <p:nvPr/>
        </p:nvSpPr>
        <p:spPr>
          <a:xfrm rot="16200000">
            <a:off x="-1073569" y="1929299"/>
            <a:ext cx="341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State-update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2EAC6-A66C-D04A-A609-82EA1566EDB5}"/>
              </a:ext>
            </a:extLst>
          </p:cNvPr>
          <p:cNvSpPr txBox="1"/>
          <p:nvPr/>
        </p:nvSpPr>
        <p:spPr>
          <a:xfrm rot="5400000">
            <a:off x="10247096" y="4919906"/>
            <a:ext cx="19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“Dribbling”</a:t>
            </a: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E72F2128-DCEA-3D4E-A6CB-AE9AE3C889C3}"/>
              </a:ext>
            </a:extLst>
          </p:cNvPr>
          <p:cNvSpPr/>
          <p:nvPr/>
        </p:nvSpPr>
        <p:spPr>
          <a:xfrm>
            <a:off x="864526" y="170785"/>
            <a:ext cx="10956890" cy="5730055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Thermal energy “dribbling” error:  Thermal energy increment from physics ~</a:t>
            </a: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does not match thermal energy change in </a:t>
            </a:r>
            <a:r>
              <a:rPr lang="en-US" sz="2400" b="1" dirty="0" err="1">
                <a:solidFill>
                  <a:schemeClr val="tx1"/>
                </a:solidFill>
                <a:latin typeface="Optima" panose="02000503060000020004" pitchFamily="2" charset="0"/>
              </a:rPr>
              <a:t>dycore</a:t>
            </a: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 when tendency is added to </a:t>
            </a:r>
            <a:r>
              <a:rPr lang="en-US" sz="2400" b="1" dirty="0" err="1">
                <a:solidFill>
                  <a:schemeClr val="tx1"/>
                </a:solidFill>
                <a:latin typeface="Optima" panose="02000503060000020004" pitchFamily="2" charset="0"/>
              </a:rPr>
              <a:t>dycore</a:t>
            </a: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 state since </a:t>
            </a:r>
            <a:r>
              <a:rPr lang="en-US" sz="2400" b="1" dirty="0" err="1">
                <a:solidFill>
                  <a:schemeClr val="tx1"/>
                </a:solidFill>
                <a:latin typeface="Optima" panose="02000503060000020004" pitchFamily="2" charset="0"/>
              </a:rPr>
              <a:t>dM</a:t>
            </a: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 might have changed.</a:t>
            </a: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Thermal increments in “dribbling” (assume 2 “</a:t>
            </a:r>
            <a:r>
              <a:rPr lang="en-US" sz="2400" b="1" dirty="0" err="1">
                <a:solidFill>
                  <a:schemeClr val="tx1"/>
                </a:solidFill>
                <a:latin typeface="Optima" panose="02000503060000020004" pitchFamily="2" charset="0"/>
              </a:rPr>
              <a:t>dribblings</a:t>
            </a: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”):</a:t>
            </a: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sz="2400" b="1" dirty="0">
              <a:solidFill>
                <a:schemeClr val="tx1"/>
              </a:solidFill>
              <a:latin typeface="Optima" panose="0200050306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434DA-1340-C949-B70F-ECF646EA6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226" y="1788911"/>
            <a:ext cx="2184400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5ADB19-F40D-424E-A331-C6E626021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727" y="4270576"/>
            <a:ext cx="2932285" cy="1180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53FE2B-ECB0-B94E-8B18-6E0432889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318" y="4606033"/>
            <a:ext cx="3329561" cy="4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32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A519E-43B9-2344-A4DD-7E6C992E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57" y="876788"/>
            <a:ext cx="9198379" cy="5981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AFE14-090A-FD41-8BFA-26D799DBF7DC}"/>
              </a:ext>
            </a:extLst>
          </p:cNvPr>
          <p:cNvSpPr txBox="1"/>
          <p:nvPr/>
        </p:nvSpPr>
        <p:spPr>
          <a:xfrm>
            <a:off x="1812175" y="170785"/>
            <a:ext cx="724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Temporal physics-dynamics coupling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8F0FF-DE65-1D48-B208-84DA4BC6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BAE69-FE1F-164F-BE7F-7E6807AD531D}"/>
              </a:ext>
            </a:extLst>
          </p:cNvPr>
          <p:cNvSpPr txBox="1"/>
          <p:nvPr/>
        </p:nvSpPr>
        <p:spPr>
          <a:xfrm rot="16200000">
            <a:off x="-1073569" y="1929299"/>
            <a:ext cx="341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State-update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2EAC6-A66C-D04A-A609-82EA1566EDB5}"/>
              </a:ext>
            </a:extLst>
          </p:cNvPr>
          <p:cNvSpPr txBox="1"/>
          <p:nvPr/>
        </p:nvSpPr>
        <p:spPr>
          <a:xfrm rot="5400000">
            <a:off x="10247096" y="4919906"/>
            <a:ext cx="19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 ExtraBlack" panose="02000503060000020004" pitchFamily="2" charset="0"/>
              </a:rPr>
              <a:t>“Dribbling”</a:t>
            </a: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E72F2128-DCEA-3D4E-A6CB-AE9AE3C889C3}"/>
              </a:ext>
            </a:extLst>
          </p:cNvPr>
          <p:cNvSpPr/>
          <p:nvPr/>
        </p:nvSpPr>
        <p:spPr>
          <a:xfrm>
            <a:off x="864525" y="75088"/>
            <a:ext cx="11072550" cy="4849335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Kinetic energy “dribbling” error: </a:t>
            </a: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We can do momentum conserving “dribbling” pretty easily:</a:t>
            </a: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by using same “trick” as for thermal energy …</a:t>
            </a: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b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</a:br>
            <a:r>
              <a:rPr lang="en-US" sz="2400" b="1" dirty="0">
                <a:solidFill>
                  <a:schemeClr val="tx1"/>
                </a:solidFill>
                <a:latin typeface="Optima" panose="02000503060000020004" pitchFamily="2" charset="0"/>
              </a:rPr>
              <a:t>Kinetic energy conserving “dribbling”?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C1A17C-4D85-8A40-A701-85B05C9F5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184" y="1106999"/>
            <a:ext cx="4530669" cy="753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3DC990-32E3-AF43-BAD7-F04492DC0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043" y="2519152"/>
            <a:ext cx="1778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19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9357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Potential 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an 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3007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Parameterization errors: </a:t>
            </a:r>
            <a:r>
              <a:rPr lang="en-US" dirty="0">
                <a:latin typeface="Optima" panose="02000503060000020004" pitchFamily="2" charset="0"/>
              </a:rPr>
              <a:t>Individual parameterizations may not have a closed energy budget.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CAM parameterizations are required to have a closed energy budget under the assumption that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pressure remains constant during the computation of the </a:t>
            </a:r>
            <a:r>
              <a:rPr lang="en-US" dirty="0" err="1">
                <a:latin typeface="Optima" panose="02000503060000020004" pitchFamily="2" charset="0"/>
              </a:rPr>
              <a:t>subgrid</a:t>
            </a:r>
            <a:r>
              <a:rPr lang="en-US" dirty="0">
                <a:latin typeface="Optima" panose="02000503060000020004" pitchFamily="2" charset="0"/>
              </a:rPr>
              <a:t>-scale parameterization tendencies.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In other words, the TE change in the column is exactly balanced by the net sources/sinks given by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fluxes through the column. 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Pressure work error: </a:t>
            </a:r>
            <a:r>
              <a:rPr lang="en-US" b="1" dirty="0">
                <a:latin typeface="Optima" panose="02000503060000020004" pitchFamily="2" charset="0"/>
              </a:rPr>
              <a:t> </a:t>
            </a:r>
            <a:r>
              <a:rPr lang="en-US" dirty="0">
                <a:latin typeface="Optima" panose="02000503060000020004" pitchFamily="2" charset="0"/>
              </a:rPr>
              <a:t>That said, if parameterizations update specific humidity then the surface pressure changes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(e.g., moisture entering or leaving the column). In that case the pressure changes which, in turn, changes TE.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This is referred to as pressure work error [section 3.1.8 in Neale et al., 2012].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Continuous TE formula discrepancy: </a:t>
            </a:r>
            <a:r>
              <a:rPr lang="en-US" dirty="0">
                <a:latin typeface="Optima" panose="02000503060000020004" pitchFamily="2" charset="0"/>
              </a:rPr>
              <a:t>If the continuous equations of motion for the dynamical core conserve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 TE different from the one used in the parameterizations then an energy inconsistency is present in the system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as a whole. In CAM this mismatch arose from the evolutionary nature of the model development and not by deliberate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design; and should be eliminated in the future.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Dynamical core errors: </a:t>
            </a:r>
            <a:r>
              <a:rPr lang="en-US" dirty="0">
                <a:latin typeface="Optima" panose="02000503060000020004" pitchFamily="2" charset="0"/>
              </a:rPr>
              <a:t>Energy conservation errors in the dynamical core, not related to physics-dynamics coupling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errors, can arise in multiple parts of the algorithms used to solve the equations of motion.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Physics-dynamics coupling (PDC):  </a:t>
            </a:r>
            <a:r>
              <a:rPr lang="en-US" dirty="0">
                <a:latin typeface="Optima" panose="02000503060000020004" pitchFamily="2" charset="0"/>
              </a:rPr>
              <a:t>Assume that physics computes a tendency. Usually the tendency (forcing) is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passed to the dynamical core which is responsible for adding the tendencies to the state.</a:t>
            </a:r>
          </a:p>
        </p:txBody>
      </p:sp>
    </p:spTree>
    <p:extLst>
      <p:ext uri="{BB962C8B-B14F-4D97-AF65-F5344CB8AC3E}">
        <p14:creationId xmlns:p14="http://schemas.microsoft.com/office/powerpoint/2010/main" val="3013814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88147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Fixing 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an 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2191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Compensating Energy fixers: </a:t>
            </a:r>
            <a:r>
              <a:rPr lang="en-US" dirty="0">
                <a:latin typeface="Optima" panose="02000503060000020004" pitchFamily="2" charset="0"/>
              </a:rPr>
              <a:t>To avoid TE conservation errors which could accumulate and ultimately lead to a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climate drift, it is customary to apply an arbitrary energy fixer to restore TE conservation. Since the spatial distribution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of many energy errors, in general, is not known, global fixers are used. In CAM a uniform increment is added to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temperature field to compensate for TE imbalance from all processes, i.e. dynamical core, physics-dynamics coupling,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TE formula discrepancy, energy change due to pressure work, and possibly parameterization errors if present.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61BC9-3375-A44E-97BC-57FE48675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97" y="3376316"/>
            <a:ext cx="9748888" cy="9625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7AB78-16A0-174E-AB52-4C0E9D3430DB}"/>
              </a:ext>
            </a:extLst>
          </p:cNvPr>
          <p:cNvSpPr txBox="1"/>
          <p:nvPr/>
        </p:nvSpPr>
        <p:spPr>
          <a:xfrm>
            <a:off x="3510116" y="5476568"/>
            <a:ext cx="1511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Pressure work</a:t>
            </a:r>
          </a:p>
          <a:p>
            <a:pPr algn="ctr"/>
            <a:r>
              <a:rPr lang="en-US" dirty="0"/>
              <a:t>error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810DA-70D5-6745-B3B8-9759B203F23B}"/>
              </a:ext>
            </a:extLst>
          </p:cNvPr>
          <p:cNvSpPr txBox="1"/>
          <p:nvPr/>
        </p:nvSpPr>
        <p:spPr>
          <a:xfrm>
            <a:off x="5525729" y="5216635"/>
            <a:ext cx="162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Dynamical core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5CA708-2BF9-3940-BB9E-7BD2B209F8F9}"/>
              </a:ext>
            </a:extLst>
          </p:cNvPr>
          <p:cNvSpPr txBox="1"/>
          <p:nvPr/>
        </p:nvSpPr>
        <p:spPr>
          <a:xfrm>
            <a:off x="7270574" y="4786215"/>
            <a:ext cx="265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Physics-dynamics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349B-FC57-074D-AA8C-85F63A6EBCBC}"/>
              </a:ext>
            </a:extLst>
          </p:cNvPr>
          <p:cNvSpPr txBox="1"/>
          <p:nvPr/>
        </p:nvSpPr>
        <p:spPr>
          <a:xfrm>
            <a:off x="8259096" y="5789577"/>
            <a:ext cx="348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Continuous TE formula discrepancy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6D6783-9A95-F645-BA5C-B0BAD1EE8DB2}"/>
              </a:ext>
            </a:extLst>
          </p:cNvPr>
          <p:cNvCxnSpPr/>
          <p:nvPr/>
        </p:nvCxnSpPr>
        <p:spPr>
          <a:xfrm flipV="1">
            <a:off x="4266028" y="4338893"/>
            <a:ext cx="0" cy="877742"/>
          </a:xfrm>
          <a:prstGeom prst="straightConnector1">
            <a:avLst/>
          </a:prstGeom>
          <a:ln w="635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140BF3-E12A-5F4F-ADB1-2831E3180F19}"/>
              </a:ext>
            </a:extLst>
          </p:cNvPr>
          <p:cNvCxnSpPr/>
          <p:nvPr/>
        </p:nvCxnSpPr>
        <p:spPr>
          <a:xfrm flipV="1">
            <a:off x="6341330" y="4313599"/>
            <a:ext cx="0" cy="877742"/>
          </a:xfrm>
          <a:prstGeom prst="straightConnector1">
            <a:avLst/>
          </a:prstGeom>
          <a:ln w="635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B05AA8-C375-D641-AE1D-4666B99D8BC8}"/>
              </a:ext>
            </a:extLst>
          </p:cNvPr>
          <p:cNvCxnSpPr>
            <a:cxnSpLocks/>
          </p:cNvCxnSpPr>
          <p:nvPr/>
        </p:nvCxnSpPr>
        <p:spPr>
          <a:xfrm flipV="1">
            <a:off x="1988507" y="4163960"/>
            <a:ext cx="0" cy="581537"/>
          </a:xfrm>
          <a:prstGeom prst="straightConnector1">
            <a:avLst/>
          </a:prstGeom>
          <a:ln w="635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4BED45-9D88-2D45-8827-684903798CAD}"/>
              </a:ext>
            </a:extLst>
          </p:cNvPr>
          <p:cNvCxnSpPr>
            <a:cxnSpLocks/>
          </p:cNvCxnSpPr>
          <p:nvPr/>
        </p:nvCxnSpPr>
        <p:spPr>
          <a:xfrm flipH="1" flipV="1">
            <a:off x="10003131" y="4011561"/>
            <a:ext cx="29021" cy="1680509"/>
          </a:xfrm>
          <a:prstGeom prst="straightConnector1">
            <a:avLst/>
          </a:prstGeom>
          <a:ln w="635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F4C699-04FF-B64F-8B4A-425D41EAEEFD}"/>
              </a:ext>
            </a:extLst>
          </p:cNvPr>
          <p:cNvCxnSpPr>
            <a:cxnSpLocks/>
          </p:cNvCxnSpPr>
          <p:nvPr/>
        </p:nvCxnSpPr>
        <p:spPr>
          <a:xfrm flipV="1">
            <a:off x="8504427" y="4163961"/>
            <a:ext cx="0" cy="581537"/>
          </a:xfrm>
          <a:prstGeom prst="straightConnector1">
            <a:avLst/>
          </a:prstGeom>
          <a:ln w="635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C13227F-2878-9E4F-98E4-A29747801FFA}"/>
              </a:ext>
            </a:extLst>
          </p:cNvPr>
          <p:cNvSpPr txBox="1"/>
          <p:nvPr/>
        </p:nvSpPr>
        <p:spPr>
          <a:xfrm>
            <a:off x="1250579" y="4842243"/>
            <a:ext cx="17949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fixer: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when energy is</a:t>
            </a:r>
            <a:br>
              <a:rPr lang="en-US" dirty="0"/>
            </a:br>
            <a:r>
              <a:rPr lang="en-US" dirty="0"/>
              <a:t>not restored or</a:t>
            </a:r>
            <a:br>
              <a:rPr lang="en-US" dirty="0"/>
            </a:br>
            <a:r>
              <a:rPr lang="en-US" dirty="0"/>
              <a:t>conserved locally</a:t>
            </a:r>
            <a:br>
              <a:rPr lang="en-US" dirty="0"/>
            </a:br>
            <a:r>
              <a:rPr lang="en-US" dirty="0"/>
              <a:t>do uniform incr.</a:t>
            </a:r>
            <a:br>
              <a:rPr lang="en-US" dirty="0"/>
            </a:br>
            <a:r>
              <a:rPr lang="en-US" dirty="0"/>
              <a:t>in temperature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81D964-EC09-F64F-B196-7E6A53DFF1F6}"/>
              </a:ext>
            </a:extLst>
          </p:cNvPr>
          <p:cNvSpPr/>
          <p:nvPr/>
        </p:nvSpPr>
        <p:spPr>
          <a:xfrm>
            <a:off x="3399912" y="6537463"/>
            <a:ext cx="4859184" cy="290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Note: sometimes that is the better solution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90C123-40EA-CB4D-9F84-2056ED6AC45C}"/>
              </a:ext>
            </a:extLst>
          </p:cNvPr>
          <p:cNvCxnSpPr>
            <a:cxnSpLocks/>
          </p:cNvCxnSpPr>
          <p:nvPr/>
        </p:nvCxnSpPr>
        <p:spPr>
          <a:xfrm>
            <a:off x="2804708" y="6700270"/>
            <a:ext cx="481572" cy="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378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B267A1-7F9D-8C4F-8E30-29ED52806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296" y="232292"/>
            <a:ext cx="5751161" cy="649324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9BE9C-9EB0-6D4C-83C2-00671F70F429}"/>
              </a:ext>
            </a:extLst>
          </p:cNvPr>
          <p:cNvSpPr txBox="1"/>
          <p:nvPr/>
        </p:nvSpPr>
        <p:spPr>
          <a:xfrm>
            <a:off x="6040316" y="1019968"/>
            <a:ext cx="6068456" cy="550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Optima" panose="02000503060000020004" pitchFamily="2" charset="0"/>
              </a:rPr>
              <a:t>Diagnosing TE errors:</a:t>
            </a:r>
            <a:br>
              <a:rPr lang="en-US" sz="3200" b="1" dirty="0">
                <a:latin typeface="Optima" panose="02000503060000020004" pitchFamily="2" charset="0"/>
              </a:rPr>
            </a:br>
            <a:br>
              <a:rPr lang="en-US" sz="3200" b="1" dirty="0">
                <a:latin typeface="Optima" panose="02000503060000020004" pitchFamily="2" charset="0"/>
              </a:rPr>
            </a:br>
            <a:r>
              <a:rPr lang="en-US" sz="3200" b="1" dirty="0">
                <a:latin typeface="Optima" panose="02000503060000020004" pitchFamily="2" charset="0"/>
              </a:rPr>
              <a:t>Implemented using CAM history </a:t>
            </a:r>
            <a:br>
              <a:rPr lang="en-US" sz="3200" b="1" dirty="0">
                <a:latin typeface="Optima" panose="02000503060000020004" pitchFamily="2" charset="0"/>
              </a:rPr>
            </a:br>
            <a:r>
              <a:rPr lang="en-US" sz="3200" b="1" dirty="0">
                <a:latin typeface="Optima" panose="02000503060000020004" pitchFamily="2" charset="0"/>
              </a:rPr>
              <a:t>infrastructure by computing </a:t>
            </a:r>
          </a:p>
          <a:p>
            <a:r>
              <a:rPr lang="en-US" sz="3200" b="1" dirty="0">
                <a:latin typeface="Optima" panose="02000503060000020004" pitchFamily="2" charset="0"/>
              </a:rPr>
              <a:t>column integrals of energy at </a:t>
            </a:r>
          </a:p>
          <a:p>
            <a:r>
              <a:rPr lang="en-US" sz="3200" b="1" dirty="0">
                <a:latin typeface="Optima" panose="02000503060000020004" pitchFamily="2" charset="0"/>
              </a:rPr>
              <a:t>various places in CAM and </a:t>
            </a:r>
          </a:p>
          <a:p>
            <a:r>
              <a:rPr lang="en-US" sz="3200" b="1" dirty="0">
                <a:latin typeface="Optima" panose="02000503060000020004" pitchFamily="2" charset="0"/>
              </a:rPr>
              <a:t>outputting the 2D energy fields. </a:t>
            </a:r>
          </a:p>
          <a:p>
            <a:r>
              <a:rPr lang="en-US" sz="3200" b="1" dirty="0">
                <a:latin typeface="Optima" panose="02000503060000020004" pitchFamily="2" charset="0"/>
              </a:rPr>
              <a:t>CAM history internally handles </a:t>
            </a:r>
          </a:p>
          <a:p>
            <a:r>
              <a:rPr lang="en-US" sz="3200" b="1" dirty="0">
                <a:latin typeface="Optima" panose="02000503060000020004" pitchFamily="2" charset="0"/>
              </a:rPr>
              <a:t>accumulation and averaging in </a:t>
            </a:r>
          </a:p>
          <a:p>
            <a:r>
              <a:rPr lang="en-US" sz="3200" b="1" dirty="0">
                <a:latin typeface="Optima" panose="02000503060000020004" pitchFamily="2" charset="0"/>
              </a:rPr>
              <a:t>time at each horizontal grid </a:t>
            </a:r>
          </a:p>
          <a:p>
            <a:r>
              <a:rPr lang="en-US" sz="3200" b="1" dirty="0">
                <a:latin typeface="Optima" panose="02000503060000020004" pitchFamily="2" charset="0"/>
              </a:rPr>
              <a:t>point.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93808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96E878-9972-EF49-8F8B-7C89EF786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527" y="0"/>
            <a:ext cx="85549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E4841-C32A-4D4A-94DE-36BC6E5602C9}"/>
              </a:ext>
            </a:extLst>
          </p:cNvPr>
          <p:cNvSpPr txBox="1"/>
          <p:nvPr/>
        </p:nvSpPr>
        <p:spPr>
          <a:xfrm rot="16200000">
            <a:off x="-1859150" y="3013502"/>
            <a:ext cx="560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How long an average is needed for </a:t>
            </a:r>
            <a:br>
              <a:rPr lang="en-US" sz="2400" b="1" dirty="0">
                <a:solidFill>
                  <a:schemeClr val="tx2"/>
                </a:solidFill>
                <a:latin typeface="Optima ExtraBlack" panose="02000503060000020004" pitchFamily="2" charset="0"/>
              </a:rPr>
            </a:br>
            <a:r>
              <a:rPr lang="en-US" sz="24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robust estimates of TE errors?</a:t>
            </a:r>
          </a:p>
        </p:txBody>
      </p:sp>
    </p:spTree>
    <p:extLst>
      <p:ext uri="{BB962C8B-B14F-4D97-AF65-F5344CB8AC3E}">
        <p14:creationId xmlns:p14="http://schemas.microsoft.com/office/powerpoint/2010/main" val="3620114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7620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3007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Parameterization errors: </a:t>
            </a:r>
            <a:r>
              <a:rPr lang="en-US" dirty="0">
                <a:latin typeface="Optima" panose="02000503060000020004" pitchFamily="2" charset="0"/>
              </a:rPr>
              <a:t>Individual parameterizations may not have a closed energy budget.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CAM parameterizations are required to have a closed energy budget under the assumption that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pressure remains constant during the computation of the </a:t>
            </a:r>
            <a:r>
              <a:rPr lang="en-US" dirty="0" err="1">
                <a:latin typeface="Optima" panose="02000503060000020004" pitchFamily="2" charset="0"/>
              </a:rPr>
              <a:t>subgrid</a:t>
            </a:r>
            <a:r>
              <a:rPr lang="en-US" dirty="0">
                <a:latin typeface="Optima" panose="02000503060000020004" pitchFamily="2" charset="0"/>
              </a:rPr>
              <a:t>-scale parameterization tendencies.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In other words, the TE change in the column is exactly balanced by the net sources/sinks given by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fluxes through the column. 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Pressure work: </a:t>
            </a:r>
            <a:r>
              <a:rPr lang="en-US" b="1" dirty="0">
                <a:latin typeface="Optima" panose="02000503060000020004" pitchFamily="2" charset="0"/>
              </a:rPr>
              <a:t> </a:t>
            </a:r>
            <a:r>
              <a:rPr lang="en-US" dirty="0">
                <a:latin typeface="Optima" panose="02000503060000020004" pitchFamily="2" charset="0"/>
              </a:rPr>
              <a:t>That said, if parameterizations update specific humidity then the surface pressure changes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(e.g., moisture entering or leaving the column). In that case the pressure changes which, in turn, changes TE.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This is referred to as pressure work [section 3.1.8 in Neale et al., 2012].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Continuous TE formula discrepancy: </a:t>
            </a:r>
            <a:r>
              <a:rPr lang="en-US" dirty="0">
                <a:latin typeface="Optima" panose="02000503060000020004" pitchFamily="2" charset="0"/>
              </a:rPr>
              <a:t>If the continuous equations of motion for the dynamical core conserve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 TE different from the one used in the parameterizations then an energy inconsistency is present in the system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as a whole. In CAM this mismatch arose from the evolutionary nature of the model development and not by deliberate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design; and should be eliminated in the future.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Dynamical core errors: </a:t>
            </a:r>
            <a:r>
              <a:rPr lang="en-US" dirty="0">
                <a:latin typeface="Optima" panose="02000503060000020004" pitchFamily="2" charset="0"/>
              </a:rPr>
              <a:t>Energy conservation errors in the dynamical core, not related to physics-dynamics coupling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errors, can arise in multiple parts of the algorithms used to solve the equations of motion.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Physics-dynamics coupling (PDC):  </a:t>
            </a:r>
            <a:r>
              <a:rPr lang="en-US" dirty="0">
                <a:latin typeface="Optima" panose="02000503060000020004" pitchFamily="2" charset="0"/>
              </a:rPr>
              <a:t>Assume that physics computes a tendency. Usually the tendency (forcing) is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passed to the dynamical core which is responsible for adding the tendencies to the state.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5D06CC-3011-8943-9A1C-FA312BC63F70}"/>
              </a:ext>
            </a:extLst>
          </p:cNvPr>
          <p:cNvSpPr/>
          <p:nvPr/>
        </p:nvSpPr>
        <p:spPr>
          <a:xfrm>
            <a:off x="3721768" y="2135621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  Pressure work: ~0.3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E8C95-3533-5A46-8541-48A17B21C518}"/>
              </a:ext>
            </a:extLst>
          </p:cNvPr>
          <p:cNvSpPr/>
          <p:nvPr/>
        </p:nvSpPr>
        <p:spPr>
          <a:xfrm>
            <a:off x="3721768" y="3302537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TE formula </a:t>
            </a:r>
            <a:r>
              <a:rPr lang="en-US" sz="2800" b="1" dirty="0" err="1">
                <a:latin typeface="Optima ExtraBlack" panose="02000503060000020004" pitchFamily="2" charset="0"/>
              </a:rPr>
              <a:t>discr</a:t>
            </a:r>
            <a:r>
              <a:rPr lang="en-US" sz="2800" b="1" dirty="0">
                <a:latin typeface="Optima ExtraBlack" panose="02000503060000020004" pitchFamily="2" charset="0"/>
              </a:rPr>
              <a:t>. (CAM-SE only): ~0.6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7E6E02-ED87-AB4C-A631-155B6E9315EE}"/>
              </a:ext>
            </a:extLst>
          </p:cNvPr>
          <p:cNvSpPr/>
          <p:nvPr/>
        </p:nvSpPr>
        <p:spPr>
          <a:xfrm>
            <a:off x="3721768" y="4469453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CAM-SE: ~-0.3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 </a:t>
            </a:r>
          </a:p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CAM-FV and CAM-FV3: ~ -1.1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E12790-A3A2-644C-A622-275160B5B448}"/>
              </a:ext>
            </a:extLst>
          </p:cNvPr>
          <p:cNvSpPr/>
          <p:nvPr/>
        </p:nvSpPr>
        <p:spPr>
          <a:xfrm>
            <a:off x="3721768" y="5636369"/>
            <a:ext cx="8379562" cy="1166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tima ExtraBlack" panose="02000503060000020004" pitchFamily="2" charset="0"/>
              </a:rPr>
              <a:t>CAM-SE: PDC errors (“dribbling”): ~0.5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br>
              <a:rPr lang="en-US" sz="2400" b="1" baseline="30000" dirty="0">
                <a:latin typeface="Optima ExtraBlack" panose="02000503060000020004" pitchFamily="2" charset="0"/>
              </a:rPr>
            </a:br>
            <a:r>
              <a:rPr lang="en-US" sz="2400" b="1" dirty="0">
                <a:latin typeface="Optima ExtraBlack" panose="02000503060000020004" pitchFamily="2" charset="0"/>
              </a:rPr>
              <a:t>When using thermal energy and momentum conserving dribbling: ~0.05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endParaRPr lang="en-US" sz="2400" b="1" dirty="0">
              <a:latin typeface="Optima ExtraBlack" panose="0200050306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DD5E6D-0129-3044-B5B3-01002406A8A3}"/>
              </a:ext>
            </a:extLst>
          </p:cNvPr>
          <p:cNvSpPr/>
          <p:nvPr/>
        </p:nvSpPr>
        <p:spPr>
          <a:xfrm>
            <a:off x="3721768" y="968705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Budget closed in CAM 😀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(except for small “clipping” errors) but …</a:t>
            </a:r>
          </a:p>
        </p:txBody>
      </p:sp>
    </p:spTree>
    <p:extLst>
      <p:ext uri="{BB962C8B-B14F-4D97-AF65-F5344CB8AC3E}">
        <p14:creationId xmlns:p14="http://schemas.microsoft.com/office/powerpoint/2010/main" val="2066070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7620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3007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Parameterization errors: </a:t>
            </a:r>
            <a:r>
              <a:rPr lang="en-US" dirty="0">
                <a:latin typeface="Optima" panose="02000503060000020004" pitchFamily="2" charset="0"/>
              </a:rPr>
              <a:t>Individual parameterizations may not have a closed energy budget.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CAM parameterizations are required to have a closed energy budget under the assumption that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pressure remains constant during the computation of the </a:t>
            </a:r>
            <a:r>
              <a:rPr lang="en-US" dirty="0" err="1">
                <a:latin typeface="Optima" panose="02000503060000020004" pitchFamily="2" charset="0"/>
              </a:rPr>
              <a:t>subgrid</a:t>
            </a:r>
            <a:r>
              <a:rPr lang="en-US" dirty="0">
                <a:latin typeface="Optima" panose="02000503060000020004" pitchFamily="2" charset="0"/>
              </a:rPr>
              <a:t>-scale parameterization tendencies.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In other words, the TE change in the column is exactly balanced by the net sources/sinks given by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fluxes through the column. 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Pressure work: </a:t>
            </a:r>
            <a:r>
              <a:rPr lang="en-US" b="1" dirty="0">
                <a:latin typeface="Optima" panose="02000503060000020004" pitchFamily="2" charset="0"/>
              </a:rPr>
              <a:t> </a:t>
            </a:r>
            <a:r>
              <a:rPr lang="en-US" dirty="0">
                <a:latin typeface="Optima" panose="02000503060000020004" pitchFamily="2" charset="0"/>
              </a:rPr>
              <a:t>That said, if parameterizations update specific humidity then the surface pressure changes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(e.g., moisture entering or leaving the column). In that case the pressure changes which, in turn, changes TE.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This is referred to as pressure work [section 3.1.8 in Neale et al., 2012].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Continuous TE formula discrepancy: </a:t>
            </a:r>
            <a:r>
              <a:rPr lang="en-US" dirty="0">
                <a:latin typeface="Optima" panose="02000503060000020004" pitchFamily="2" charset="0"/>
              </a:rPr>
              <a:t>If the continuous equations of motion for the dynamical core conserve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 TE different from the one used in the parameterizations then an energy inconsistency is present in the system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as a whole. In CAM this mismatch arose from the evolutionary nature of the model development and not by deliberate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design; and should be eliminated in the future.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Dynamical core errors: </a:t>
            </a:r>
            <a:r>
              <a:rPr lang="en-US" dirty="0">
                <a:latin typeface="Optima" panose="02000503060000020004" pitchFamily="2" charset="0"/>
              </a:rPr>
              <a:t>Energy conservation errors in the dynamical core, not related to physics-dynamics coupling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errors, can arise in multiple parts of the algorithms used to solve the equations of motion.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Physics-dynamics coupling (PDC):  </a:t>
            </a:r>
            <a:r>
              <a:rPr lang="en-US" dirty="0">
                <a:latin typeface="Optima" panose="02000503060000020004" pitchFamily="2" charset="0"/>
              </a:rPr>
              <a:t>Assume that physics computes a tendency. Usually the tendency (forcing) is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passed to the dynamical core which is responsible for adding the tendencies to the state.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5D06CC-3011-8943-9A1C-FA312BC63F70}"/>
              </a:ext>
            </a:extLst>
          </p:cNvPr>
          <p:cNvSpPr/>
          <p:nvPr/>
        </p:nvSpPr>
        <p:spPr>
          <a:xfrm>
            <a:off x="3721768" y="2451176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  Pressure work: ~0.3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E8C95-3533-5A46-8541-48A17B21C518}"/>
              </a:ext>
            </a:extLst>
          </p:cNvPr>
          <p:cNvSpPr/>
          <p:nvPr/>
        </p:nvSpPr>
        <p:spPr>
          <a:xfrm>
            <a:off x="3721768" y="3570857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TE formula </a:t>
            </a:r>
            <a:r>
              <a:rPr lang="en-US" sz="2800" b="1" dirty="0" err="1">
                <a:latin typeface="Optima ExtraBlack" panose="02000503060000020004" pitchFamily="2" charset="0"/>
              </a:rPr>
              <a:t>discr</a:t>
            </a:r>
            <a:r>
              <a:rPr lang="en-US" sz="2800" b="1" dirty="0">
                <a:latin typeface="Optima ExtraBlack" panose="02000503060000020004" pitchFamily="2" charset="0"/>
              </a:rPr>
              <a:t>. (CAM-SE only): ~0.6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7E6E02-ED87-AB4C-A631-155B6E9315EE}"/>
              </a:ext>
            </a:extLst>
          </p:cNvPr>
          <p:cNvSpPr/>
          <p:nvPr/>
        </p:nvSpPr>
        <p:spPr>
          <a:xfrm>
            <a:off x="3721768" y="4707521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CAM-SE: ~-0.6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 </a:t>
            </a:r>
            <a:r>
              <a:rPr lang="en-US" sz="1400" b="1" dirty="0">
                <a:latin typeface="Optima ExtraBlack" panose="02000503060000020004" pitchFamily="2" charset="0"/>
              </a:rPr>
              <a:t>(</a:t>
            </a:r>
            <a:r>
              <a:rPr lang="en-US" sz="1000" b="1" dirty="0">
                <a:latin typeface="Optima ExtraBlack" panose="02000503060000020004" pitchFamily="2" charset="0"/>
              </a:rPr>
              <a:t>decreases to -0.3W/m</a:t>
            </a:r>
            <a:r>
              <a:rPr lang="en-US" sz="1000" b="1" baseline="30000" dirty="0">
                <a:latin typeface="Optima ExtraBlack" panose="02000503060000020004" pitchFamily="2" charset="0"/>
              </a:rPr>
              <a:t>2 </a:t>
            </a:r>
            <a:r>
              <a:rPr lang="en-US" sz="1000" b="1" dirty="0">
                <a:latin typeface="Optima ExtraBlack" panose="02000503060000020004" pitchFamily="2" charset="0"/>
              </a:rPr>
              <a:t>with smoother topography)</a:t>
            </a:r>
            <a:endParaRPr lang="en-US" sz="1000" b="1" baseline="30000" dirty="0">
              <a:latin typeface="Optima ExtraBlack" panose="02000503060000020004" pitchFamily="2" charset="0"/>
            </a:endParaRPr>
          </a:p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CAM-FV and CAM-FV3: ~ -1.1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E12790-A3A2-644C-A622-275160B5B448}"/>
              </a:ext>
            </a:extLst>
          </p:cNvPr>
          <p:cNvSpPr/>
          <p:nvPr/>
        </p:nvSpPr>
        <p:spPr>
          <a:xfrm>
            <a:off x="3721768" y="5874437"/>
            <a:ext cx="8379562" cy="849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CAM-SE: PDC errors (“dribbling”): ~0.5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DD5E6D-0129-3044-B5B3-01002406A8A3}"/>
              </a:ext>
            </a:extLst>
          </p:cNvPr>
          <p:cNvSpPr/>
          <p:nvPr/>
        </p:nvSpPr>
        <p:spPr>
          <a:xfrm>
            <a:off x="3721768" y="1331495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Budget closed in CAM 😀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(except for small “clipping” errors) but …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93DD8DF-B3C1-2E41-B022-919EB3523931}"/>
              </a:ext>
            </a:extLst>
          </p:cNvPr>
          <p:cNvSpPr/>
          <p:nvPr/>
        </p:nvSpPr>
        <p:spPr>
          <a:xfrm>
            <a:off x="960449" y="1247019"/>
            <a:ext cx="10367586" cy="4647675"/>
          </a:xfrm>
          <a:prstGeom prst="wedgeRoundRectCallout">
            <a:avLst>
              <a:gd name="adj1" fmla="val -20761"/>
              <a:gd name="adj2" fmla="val 49610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Optima" panose="02000503060000020004" pitchFamily="2" charset="0"/>
              </a:rPr>
              <a:t>TE errors in the CAM spectral-element dynamical core (break-down): </a:t>
            </a:r>
          </a:p>
          <a:p>
            <a:endParaRPr lang="en-US" b="1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Horizontal  inviscid  dynamics:  Energy  errors  resulting  from  solving  the  </a:t>
            </a:r>
            <a:r>
              <a:rPr lang="en-US" dirty="0" err="1">
                <a:solidFill>
                  <a:schemeClr val="tx1"/>
                </a:solidFill>
                <a:latin typeface="Optima" panose="02000503060000020004" pitchFamily="2" charset="0"/>
              </a:rPr>
              <a:t>inviscid,adiabatic</a:t>
            </a: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 equations of motion.</a:t>
            </a: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Optima" panose="02000503060000020004" pitchFamily="2" charset="0"/>
              </a:rPr>
              <a:t>Hyperviscosity</a:t>
            </a: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:  Filtering errors (frictional heating is used!).</a:t>
            </a: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    Note that if no frictional heating is used then TE error would be &gt; 1 W/m</a:t>
            </a:r>
            <a:r>
              <a:rPr lang="en-US" baseline="30000" dirty="0">
                <a:solidFill>
                  <a:schemeClr val="tx1"/>
                </a:solidFill>
                <a:latin typeface="Optima" panose="02000503060000020004" pitchFamily="2" charset="0"/>
              </a:rPr>
              <a:t>2</a:t>
            </a: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Vertical remapping: The vertical remapping algorithm from </a:t>
            </a:r>
            <a:r>
              <a:rPr lang="en-US" dirty="0" err="1">
                <a:solidFill>
                  <a:schemeClr val="tx1"/>
                </a:solidFill>
                <a:latin typeface="Optima" panose="02000503060000020004" pitchFamily="2" charset="0"/>
              </a:rPr>
              <a:t>Lagrangian</a:t>
            </a: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 to Eulerian reference surfaces does not conserve TE.</a:t>
            </a: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dirty="0">
              <a:solidFill>
                <a:schemeClr val="tx1"/>
              </a:solidFill>
              <a:latin typeface="Optima" panose="0200050306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1E0A8B-AA08-4B41-8C88-F4323BD6AB82}"/>
              </a:ext>
            </a:extLst>
          </p:cNvPr>
          <p:cNvSpPr/>
          <p:nvPr/>
        </p:nvSpPr>
        <p:spPr>
          <a:xfrm>
            <a:off x="8029881" y="2630406"/>
            <a:ext cx="2311236" cy="367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tima ExtraBlack" panose="02000503060000020004" pitchFamily="2" charset="0"/>
              </a:rPr>
              <a:t>~0.010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endParaRPr lang="en-US" sz="2400" b="1" dirty="0">
              <a:latin typeface="Optima ExtraBlack" panose="0200050306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8273F3-BCA1-8542-8FFE-2BDC5EAF0EFD}"/>
              </a:ext>
            </a:extLst>
          </p:cNvPr>
          <p:cNvSpPr/>
          <p:nvPr/>
        </p:nvSpPr>
        <p:spPr>
          <a:xfrm>
            <a:off x="8029881" y="3135048"/>
            <a:ext cx="2311236" cy="367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tima ExtraBlack" panose="02000503060000020004" pitchFamily="2" charset="0"/>
              </a:rPr>
              <a:t>~-0.078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endParaRPr lang="en-US" sz="2400" b="1" dirty="0">
              <a:latin typeface="Optima ExtraBlack" panose="0200050306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978CF6-37AF-CF46-B721-3203CBAE7A9B}"/>
              </a:ext>
            </a:extLst>
          </p:cNvPr>
          <p:cNvSpPr/>
          <p:nvPr/>
        </p:nvSpPr>
        <p:spPr>
          <a:xfrm>
            <a:off x="4758022" y="3555070"/>
            <a:ext cx="5583095" cy="367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tima ExtraBlack" panose="02000503060000020004" pitchFamily="2" charset="0"/>
              </a:rPr>
              <a:t>Frictional heating is ~0.41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endParaRPr lang="en-US" sz="2400" b="1" dirty="0">
              <a:latin typeface="Optima ExtraBlack" panose="0200050306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F93C12-7ECE-5C45-8123-DF5F75A751C0}"/>
              </a:ext>
            </a:extLst>
          </p:cNvPr>
          <p:cNvSpPr/>
          <p:nvPr/>
        </p:nvSpPr>
        <p:spPr>
          <a:xfrm>
            <a:off x="8029881" y="4966652"/>
            <a:ext cx="2311236" cy="367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tima ExtraBlack" panose="02000503060000020004" pitchFamily="2" charset="0"/>
              </a:rPr>
              <a:t>~-0.2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endParaRPr lang="en-US" sz="2400" b="1" dirty="0">
              <a:latin typeface="Optima ExtraBlack" panose="0200050306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2992B-8EF4-4845-8951-11179A127A79}"/>
              </a:ext>
            </a:extLst>
          </p:cNvPr>
          <p:cNvSpPr txBox="1"/>
          <p:nvPr/>
        </p:nvSpPr>
        <p:spPr>
          <a:xfrm>
            <a:off x="1608083" y="1363341"/>
            <a:ext cx="9152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 version of SE </a:t>
            </a:r>
            <a:r>
              <a:rPr lang="en-US" b="1" dirty="0" err="1">
                <a:solidFill>
                  <a:srgbClr val="FF0000"/>
                </a:solidFill>
              </a:rPr>
              <a:t>dycore</a:t>
            </a:r>
            <a:r>
              <a:rPr lang="en-US" b="1" dirty="0">
                <a:solidFill>
                  <a:srgbClr val="FF0000"/>
                </a:solidFill>
              </a:rPr>
              <a:t> (Exner PGF </a:t>
            </a:r>
            <a:r>
              <a:rPr lang="en-US" b="1" dirty="0" err="1">
                <a:solidFill>
                  <a:srgbClr val="FF0000"/>
                </a:solidFill>
              </a:rPr>
              <a:t>formulation+subtract</a:t>
            </a:r>
            <a:r>
              <a:rPr lang="en-US" b="1" dirty="0">
                <a:solidFill>
                  <a:srgbClr val="FF0000"/>
                </a:solidFill>
              </a:rPr>
              <a:t> reference states in </a:t>
            </a:r>
            <a:r>
              <a:rPr lang="en-US" b="1" dirty="0" err="1">
                <a:solidFill>
                  <a:srgbClr val="FF0000"/>
                </a:solidFill>
              </a:rPr>
              <a:t>hyperviscosity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FA4680-9D71-7445-8314-457FD5E15CED}"/>
              </a:ext>
            </a:extLst>
          </p:cNvPr>
          <p:cNvSpPr/>
          <p:nvPr/>
        </p:nvSpPr>
        <p:spPr>
          <a:xfrm>
            <a:off x="1320264" y="5244404"/>
            <a:ext cx="5628384" cy="4200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Optima ExtraBlack" panose="02000503060000020004" pitchFamily="2" charset="0"/>
              </a:rPr>
              <a:t>Discretization choices/details do matter!</a:t>
            </a:r>
          </a:p>
        </p:txBody>
      </p:sp>
    </p:spTree>
    <p:extLst>
      <p:ext uri="{BB962C8B-B14F-4D97-AF65-F5344CB8AC3E}">
        <p14:creationId xmlns:p14="http://schemas.microsoft.com/office/powerpoint/2010/main" val="273061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CDEF-D229-F644-9938-4626A49F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7320F-F2FE-1640-BB2A-0791E7805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99" y="1520825"/>
            <a:ext cx="116923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>
              <a:latin typeface="Optima ExtraBlack" panose="02000503060000020004" pitchFamily="2" charset="0"/>
            </a:endParaRPr>
          </a:p>
          <a:p>
            <a:r>
              <a:rPr lang="en-US" b="1" dirty="0">
                <a:latin typeface="Optima ExtraBlack" panose="02000503060000020004" pitchFamily="2" charset="0"/>
              </a:rPr>
              <a:t>Define total energy:</a:t>
            </a:r>
          </a:p>
          <a:p>
            <a:pPr marL="0" indent="0">
              <a:buNone/>
            </a:pPr>
            <a:r>
              <a:rPr lang="en-US" b="1" dirty="0">
                <a:latin typeface="Optima ExtraBlack" panose="02000503060000020004" pitchFamily="2" charset="0"/>
              </a:rPr>
              <a:t>   - 	dry-mass based vertical coordinate: a simpler formulation </a:t>
            </a:r>
            <a:br>
              <a:rPr lang="en-US" b="1" dirty="0">
                <a:latin typeface="Optima ExtraBlack" panose="02000503060000020004" pitchFamily="2" charset="0"/>
              </a:rPr>
            </a:br>
            <a:r>
              <a:rPr lang="en-US" b="1" dirty="0">
                <a:latin typeface="Optima ExtraBlack" panose="02000503060000020004" pitchFamily="2" charset="0"/>
              </a:rPr>
              <a:t>	for tracking energy budget in a moist atmosphere</a:t>
            </a:r>
            <a:br>
              <a:rPr lang="en-US" b="1" dirty="0">
                <a:latin typeface="Optima ExtraBlack" panose="02000503060000020004" pitchFamily="2" charset="0"/>
              </a:rPr>
            </a:br>
            <a:br>
              <a:rPr lang="en-US" b="1" dirty="0">
                <a:latin typeface="Optima ExtraBlack" panose="02000503060000020004" pitchFamily="2" charset="0"/>
              </a:rPr>
            </a:br>
            <a:endParaRPr lang="en-US" b="1" dirty="0">
              <a:latin typeface="Optima ExtraBlack" panose="02000503060000020004" pitchFamily="2" charset="0"/>
            </a:endParaRPr>
          </a:p>
          <a:p>
            <a:r>
              <a:rPr lang="en-US" b="1" dirty="0">
                <a:latin typeface="Optima ExtraBlack" panose="02000503060000020004" pitchFamily="2" charset="0"/>
              </a:rPr>
              <a:t>Energy errors in an atmospheric model: NCAR’s Community Atmosphere Model (CAM)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5FECC-03CB-9F4C-AC49-AAF60551E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85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7620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3007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Parameterization errors: </a:t>
            </a:r>
            <a:r>
              <a:rPr lang="en-US" dirty="0">
                <a:latin typeface="Optima" panose="02000503060000020004" pitchFamily="2" charset="0"/>
              </a:rPr>
              <a:t>Individual parameterizations may not have a closed energy budget.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CAM parameterizations are required to have a closed energy budget under the assumption that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pressure remains constant during the computation of the </a:t>
            </a:r>
            <a:r>
              <a:rPr lang="en-US" dirty="0" err="1">
                <a:latin typeface="Optima" panose="02000503060000020004" pitchFamily="2" charset="0"/>
              </a:rPr>
              <a:t>subgrid</a:t>
            </a:r>
            <a:r>
              <a:rPr lang="en-US" dirty="0">
                <a:latin typeface="Optima" panose="02000503060000020004" pitchFamily="2" charset="0"/>
              </a:rPr>
              <a:t>-scale parameterization tendencies.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In other words, the TE change in the column is exactly balanced by the net sources/sinks given by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fluxes through the column. 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Pressure work: </a:t>
            </a:r>
            <a:r>
              <a:rPr lang="en-US" b="1" dirty="0">
                <a:latin typeface="Optima" panose="02000503060000020004" pitchFamily="2" charset="0"/>
              </a:rPr>
              <a:t> </a:t>
            </a:r>
            <a:r>
              <a:rPr lang="en-US" dirty="0">
                <a:latin typeface="Optima" panose="02000503060000020004" pitchFamily="2" charset="0"/>
              </a:rPr>
              <a:t>That said, if parameterizations update specific humidity then the surface pressure changes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(e.g., moisture entering or leaving the column). In that case the pressure changes which, in turn, changes TE.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This is referred to as pressure work [section 3.1.8 in Neale et al., 2012].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Continuous TE formula discrepancy: </a:t>
            </a:r>
            <a:r>
              <a:rPr lang="en-US" dirty="0">
                <a:latin typeface="Optima" panose="02000503060000020004" pitchFamily="2" charset="0"/>
              </a:rPr>
              <a:t>If the continuous equations of motion for the dynamical core conserve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 TE different from the one used in the parameterizations then an energy inconsistency is present in the system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as a whole. In CAM this mismatch arose from the evolutionary nature of the model development and not by deliberate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design; and should be eliminated in the future.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Dynamical core errors: </a:t>
            </a:r>
            <a:r>
              <a:rPr lang="en-US" dirty="0">
                <a:latin typeface="Optima" panose="02000503060000020004" pitchFamily="2" charset="0"/>
              </a:rPr>
              <a:t>Energy conservation errors in the dynamical core, not related to physics-dynamics coupling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errors, can arise in multiple parts of the algorithms used to solve the equations of motion.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Physics-dynamics coupling (PDC):  </a:t>
            </a:r>
            <a:r>
              <a:rPr lang="en-US" dirty="0">
                <a:latin typeface="Optima" panose="02000503060000020004" pitchFamily="2" charset="0"/>
              </a:rPr>
              <a:t>Assume that physics computes a tendency. Usually the tendency (forcing) is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passed to the dynamical core which is responsible for adding the tendencies to the state.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5D06CC-3011-8943-9A1C-FA312BC63F70}"/>
              </a:ext>
            </a:extLst>
          </p:cNvPr>
          <p:cNvSpPr/>
          <p:nvPr/>
        </p:nvSpPr>
        <p:spPr>
          <a:xfrm>
            <a:off x="3721768" y="2451176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  Pressure work: ~0.3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E8C95-3533-5A46-8541-48A17B21C518}"/>
              </a:ext>
            </a:extLst>
          </p:cNvPr>
          <p:cNvSpPr/>
          <p:nvPr/>
        </p:nvSpPr>
        <p:spPr>
          <a:xfrm>
            <a:off x="3721768" y="3570857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TE formula </a:t>
            </a:r>
            <a:r>
              <a:rPr lang="en-US" sz="2800" b="1" dirty="0" err="1">
                <a:latin typeface="Optima ExtraBlack" panose="02000503060000020004" pitchFamily="2" charset="0"/>
              </a:rPr>
              <a:t>discr</a:t>
            </a:r>
            <a:r>
              <a:rPr lang="en-US" sz="2800" b="1" dirty="0">
                <a:latin typeface="Optima ExtraBlack" panose="02000503060000020004" pitchFamily="2" charset="0"/>
              </a:rPr>
              <a:t>. (CAM-SE only): ~0.6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7E6E02-ED87-AB4C-A631-155B6E9315EE}"/>
              </a:ext>
            </a:extLst>
          </p:cNvPr>
          <p:cNvSpPr/>
          <p:nvPr/>
        </p:nvSpPr>
        <p:spPr>
          <a:xfrm>
            <a:off x="3721768" y="4707521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CAM-SE: ~-0.6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 </a:t>
            </a:r>
            <a:r>
              <a:rPr lang="en-US" sz="1400" b="1" dirty="0">
                <a:latin typeface="Optima ExtraBlack" panose="02000503060000020004" pitchFamily="2" charset="0"/>
              </a:rPr>
              <a:t>(</a:t>
            </a:r>
            <a:r>
              <a:rPr lang="en-US" sz="1000" b="1" dirty="0">
                <a:latin typeface="Optima ExtraBlack" panose="02000503060000020004" pitchFamily="2" charset="0"/>
              </a:rPr>
              <a:t>decreases to -0.3W/m</a:t>
            </a:r>
            <a:r>
              <a:rPr lang="en-US" sz="1000" b="1" baseline="30000" dirty="0">
                <a:latin typeface="Optima ExtraBlack" panose="02000503060000020004" pitchFamily="2" charset="0"/>
              </a:rPr>
              <a:t>2 </a:t>
            </a:r>
            <a:r>
              <a:rPr lang="en-US" sz="1000" b="1" dirty="0">
                <a:latin typeface="Optima ExtraBlack" panose="02000503060000020004" pitchFamily="2" charset="0"/>
              </a:rPr>
              <a:t>with smoother topography)</a:t>
            </a:r>
            <a:endParaRPr lang="en-US" sz="1000" b="1" baseline="30000" dirty="0">
              <a:latin typeface="Optima ExtraBlack" panose="02000503060000020004" pitchFamily="2" charset="0"/>
            </a:endParaRPr>
          </a:p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CAM-FV and CAM-FV3: ~ -1.1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E12790-A3A2-644C-A622-275160B5B448}"/>
              </a:ext>
            </a:extLst>
          </p:cNvPr>
          <p:cNvSpPr/>
          <p:nvPr/>
        </p:nvSpPr>
        <p:spPr>
          <a:xfrm>
            <a:off x="3721768" y="5874437"/>
            <a:ext cx="8379562" cy="849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CAM-SE: PDC errors (“dribbling”): ~0.5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DD5E6D-0129-3044-B5B3-01002406A8A3}"/>
              </a:ext>
            </a:extLst>
          </p:cNvPr>
          <p:cNvSpPr/>
          <p:nvPr/>
        </p:nvSpPr>
        <p:spPr>
          <a:xfrm>
            <a:off x="3721768" y="1331495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Budget closed in CAM 😀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(except for small “clipping” errors) but …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93DD8DF-B3C1-2E41-B022-919EB3523931}"/>
              </a:ext>
            </a:extLst>
          </p:cNvPr>
          <p:cNvSpPr/>
          <p:nvPr/>
        </p:nvSpPr>
        <p:spPr>
          <a:xfrm>
            <a:off x="1608083" y="1247019"/>
            <a:ext cx="8790853" cy="4647675"/>
          </a:xfrm>
          <a:prstGeom prst="wedgeRoundRectCallout">
            <a:avLst>
              <a:gd name="adj1" fmla="val -20761"/>
              <a:gd name="adj2" fmla="val 49610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Optima" panose="02000503060000020004" pitchFamily="2" charset="0"/>
              </a:rPr>
              <a:t>TE errors in the CAM spectral-element dynamical core (break-down): </a:t>
            </a:r>
          </a:p>
          <a:p>
            <a:endParaRPr lang="en-US" b="1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Horizontal  inviscid  dynamics:  Energy  errors  resulting  from  solving  the  </a:t>
            </a:r>
            <a:r>
              <a:rPr lang="en-US" dirty="0" err="1">
                <a:solidFill>
                  <a:schemeClr val="tx1"/>
                </a:solidFill>
                <a:latin typeface="Optima" panose="02000503060000020004" pitchFamily="2" charset="0"/>
              </a:rPr>
              <a:t>inviscid,adiabatic</a:t>
            </a: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 equations of motion.</a:t>
            </a: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Optima" panose="02000503060000020004" pitchFamily="2" charset="0"/>
              </a:rPr>
              <a:t>Hyperviscosity</a:t>
            </a: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:  Filtering errors (frictional heating is used!).</a:t>
            </a: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    Note that if no frictional heating is used then TE error would be &gt; 1 W/m</a:t>
            </a:r>
            <a:r>
              <a:rPr lang="en-US" baseline="30000" dirty="0">
                <a:solidFill>
                  <a:schemeClr val="tx1"/>
                </a:solidFill>
                <a:latin typeface="Optima" panose="02000503060000020004" pitchFamily="2" charset="0"/>
              </a:rPr>
              <a:t>2</a:t>
            </a: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dirty="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Vertical remapping: The vertical remapping algorithm from </a:t>
            </a:r>
            <a:r>
              <a:rPr lang="en-US" dirty="0" err="1">
                <a:solidFill>
                  <a:schemeClr val="tx1"/>
                </a:solidFill>
                <a:latin typeface="Optima" panose="02000503060000020004" pitchFamily="2" charset="0"/>
              </a:rPr>
              <a:t>Lagrangian</a:t>
            </a:r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 to Eulerian reference surfaces does not conserve TE.</a:t>
            </a:r>
            <a:b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US" dirty="0">
              <a:solidFill>
                <a:schemeClr val="tx1"/>
              </a:solidFill>
              <a:latin typeface="Optima" panose="0200050306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1E0A8B-AA08-4B41-8C88-F4323BD6AB82}"/>
              </a:ext>
            </a:extLst>
          </p:cNvPr>
          <p:cNvSpPr/>
          <p:nvPr/>
        </p:nvSpPr>
        <p:spPr>
          <a:xfrm>
            <a:off x="8029881" y="2630406"/>
            <a:ext cx="2311236" cy="367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tima ExtraBlack" panose="02000503060000020004" pitchFamily="2" charset="0"/>
              </a:rPr>
              <a:t>~0.010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endParaRPr lang="en-US" sz="2400" b="1" dirty="0">
              <a:latin typeface="Optima ExtraBlack" panose="0200050306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8273F3-BCA1-8542-8FFE-2BDC5EAF0EFD}"/>
              </a:ext>
            </a:extLst>
          </p:cNvPr>
          <p:cNvSpPr/>
          <p:nvPr/>
        </p:nvSpPr>
        <p:spPr>
          <a:xfrm>
            <a:off x="8029881" y="3135048"/>
            <a:ext cx="2311236" cy="367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tima ExtraBlack" panose="02000503060000020004" pitchFamily="2" charset="0"/>
              </a:rPr>
              <a:t>~-0.587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endParaRPr lang="en-US" sz="2400" b="1" dirty="0">
              <a:latin typeface="Optima ExtraBlack" panose="0200050306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978CF6-37AF-CF46-B721-3203CBAE7A9B}"/>
              </a:ext>
            </a:extLst>
          </p:cNvPr>
          <p:cNvSpPr/>
          <p:nvPr/>
        </p:nvSpPr>
        <p:spPr>
          <a:xfrm>
            <a:off x="4758022" y="3555070"/>
            <a:ext cx="5583095" cy="367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tima ExtraBlack" panose="02000503060000020004" pitchFamily="2" charset="0"/>
              </a:rPr>
              <a:t>Frictional heating is ~0.579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endParaRPr lang="en-US" sz="2400" b="1" dirty="0">
              <a:latin typeface="Optima ExtraBlack" panose="0200050306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F93C12-7ECE-5C45-8123-DF5F75A751C0}"/>
              </a:ext>
            </a:extLst>
          </p:cNvPr>
          <p:cNvSpPr/>
          <p:nvPr/>
        </p:nvSpPr>
        <p:spPr>
          <a:xfrm>
            <a:off x="8029881" y="4966652"/>
            <a:ext cx="2311236" cy="367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tima ExtraBlack" panose="02000503060000020004" pitchFamily="2" charset="0"/>
              </a:rPr>
              <a:t>~-0.012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endParaRPr lang="en-US" sz="2400" b="1" dirty="0">
              <a:latin typeface="Optima ExtraBlack" panose="0200050306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ABC418-F525-3848-A683-D217954B6CEC}"/>
              </a:ext>
            </a:extLst>
          </p:cNvPr>
          <p:cNvSpPr txBox="1"/>
          <p:nvPr/>
        </p:nvSpPr>
        <p:spPr>
          <a:xfrm>
            <a:off x="5240283" y="1342645"/>
            <a:ext cx="179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Old version of SE</a:t>
            </a:r>
          </a:p>
        </p:txBody>
      </p:sp>
    </p:spTree>
    <p:extLst>
      <p:ext uri="{BB962C8B-B14F-4D97-AF65-F5344CB8AC3E}">
        <p14:creationId xmlns:p14="http://schemas.microsoft.com/office/powerpoint/2010/main" val="2923829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7620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3007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Parameterization errors: </a:t>
            </a:r>
            <a:r>
              <a:rPr lang="en-US" dirty="0">
                <a:latin typeface="Optima" panose="02000503060000020004" pitchFamily="2" charset="0"/>
              </a:rPr>
              <a:t>Individual parameterizations may not have a closed energy budget.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CAM parameterizations are required to have a closed energy budget under the assumption that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pressure remains constant during the computation of the </a:t>
            </a:r>
            <a:r>
              <a:rPr lang="en-US" dirty="0" err="1">
                <a:latin typeface="Optima" panose="02000503060000020004" pitchFamily="2" charset="0"/>
              </a:rPr>
              <a:t>subgrid</a:t>
            </a:r>
            <a:r>
              <a:rPr lang="en-US" dirty="0">
                <a:latin typeface="Optima" panose="02000503060000020004" pitchFamily="2" charset="0"/>
              </a:rPr>
              <a:t>-scale parameterization tendencies.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In other words, the TE change in the column is exactly balanced by the net sources/sinks given by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fluxes through the column. 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Pressure work: </a:t>
            </a:r>
            <a:r>
              <a:rPr lang="en-US" b="1" dirty="0">
                <a:latin typeface="Optima" panose="02000503060000020004" pitchFamily="2" charset="0"/>
              </a:rPr>
              <a:t> </a:t>
            </a:r>
            <a:r>
              <a:rPr lang="en-US" dirty="0">
                <a:latin typeface="Optima" panose="02000503060000020004" pitchFamily="2" charset="0"/>
              </a:rPr>
              <a:t>That said, if parameterizations update specific humidity then the surface pressure changes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(e.g., moisture entering or leaving the column). In that case the pressure changes which, in turn, changes TE.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This is referred to as pressure work [section 3.1.8 in Neale et al., 2012].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Continuous TE formula discrepancy: </a:t>
            </a:r>
            <a:r>
              <a:rPr lang="en-US" dirty="0">
                <a:latin typeface="Optima" panose="02000503060000020004" pitchFamily="2" charset="0"/>
              </a:rPr>
              <a:t>If the continuous equations of motion for the dynamical core conserve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 TE different from the one used in the parameterizations then an energy inconsistency is present in the system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as a whole. In CAM this mismatch arose from the evolutionary nature of the model development and not by deliberate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design; and should be eliminated in the future.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Dynamical core errors: </a:t>
            </a:r>
            <a:r>
              <a:rPr lang="en-US" dirty="0">
                <a:latin typeface="Optima" panose="02000503060000020004" pitchFamily="2" charset="0"/>
              </a:rPr>
              <a:t>Energy conservation errors in the dynamical core, not related to physics-dynamics coupling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errors, can arise in multiple parts of the algorithms used to solve the equations of motion.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Physics-dynamics coupling (PDC):  </a:t>
            </a:r>
            <a:r>
              <a:rPr lang="en-US" dirty="0">
                <a:latin typeface="Optima" panose="02000503060000020004" pitchFamily="2" charset="0"/>
              </a:rPr>
              <a:t>Assume that physics computes a tendency. Usually the tendency (forcing) is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passed to the dynamical core which is responsible for adding the tendencies to the state.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5D06CC-3011-8943-9A1C-FA312BC63F70}"/>
              </a:ext>
            </a:extLst>
          </p:cNvPr>
          <p:cNvSpPr/>
          <p:nvPr/>
        </p:nvSpPr>
        <p:spPr>
          <a:xfrm>
            <a:off x="3721768" y="2135621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  Pressure work: ~0.3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E8C95-3533-5A46-8541-48A17B21C518}"/>
              </a:ext>
            </a:extLst>
          </p:cNvPr>
          <p:cNvSpPr/>
          <p:nvPr/>
        </p:nvSpPr>
        <p:spPr>
          <a:xfrm>
            <a:off x="3721768" y="3302537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TE formula </a:t>
            </a:r>
            <a:r>
              <a:rPr lang="en-US" sz="2800" b="1" dirty="0" err="1">
                <a:latin typeface="Optima ExtraBlack" panose="02000503060000020004" pitchFamily="2" charset="0"/>
              </a:rPr>
              <a:t>discr</a:t>
            </a:r>
            <a:r>
              <a:rPr lang="en-US" sz="2800" b="1" dirty="0">
                <a:latin typeface="Optima ExtraBlack" panose="02000503060000020004" pitchFamily="2" charset="0"/>
              </a:rPr>
              <a:t>. (CAM-SE only): ~0.6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7E6E02-ED87-AB4C-A631-155B6E9315EE}"/>
              </a:ext>
            </a:extLst>
          </p:cNvPr>
          <p:cNvSpPr/>
          <p:nvPr/>
        </p:nvSpPr>
        <p:spPr>
          <a:xfrm>
            <a:off x="3721768" y="4469453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CAM-SE: ~-0.6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 </a:t>
            </a:r>
            <a:r>
              <a:rPr lang="en-US" sz="1400" b="1" dirty="0">
                <a:latin typeface="Optima ExtraBlack" panose="02000503060000020004" pitchFamily="2" charset="0"/>
              </a:rPr>
              <a:t>(</a:t>
            </a:r>
            <a:r>
              <a:rPr lang="en-US" sz="1000" b="1" dirty="0">
                <a:latin typeface="Optima ExtraBlack" panose="02000503060000020004" pitchFamily="2" charset="0"/>
              </a:rPr>
              <a:t>decreases to -0.3W/m</a:t>
            </a:r>
            <a:r>
              <a:rPr lang="en-US" sz="1000" b="1" baseline="30000" dirty="0">
                <a:latin typeface="Optima ExtraBlack" panose="02000503060000020004" pitchFamily="2" charset="0"/>
              </a:rPr>
              <a:t>2 </a:t>
            </a:r>
            <a:r>
              <a:rPr lang="en-US" sz="1000" b="1" dirty="0">
                <a:latin typeface="Optima ExtraBlack" panose="02000503060000020004" pitchFamily="2" charset="0"/>
              </a:rPr>
              <a:t>with smoother topography)</a:t>
            </a:r>
            <a:endParaRPr lang="en-US" sz="1000" b="1" baseline="30000" dirty="0">
              <a:latin typeface="Optima ExtraBlack" panose="02000503060000020004" pitchFamily="2" charset="0"/>
            </a:endParaRPr>
          </a:p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CAM-FV and CAM-FV3: ~ -1.1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E12790-A3A2-644C-A622-275160B5B448}"/>
              </a:ext>
            </a:extLst>
          </p:cNvPr>
          <p:cNvSpPr/>
          <p:nvPr/>
        </p:nvSpPr>
        <p:spPr>
          <a:xfrm>
            <a:off x="3721768" y="5636369"/>
            <a:ext cx="8379562" cy="1166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tima ExtraBlack" panose="02000503060000020004" pitchFamily="2" charset="0"/>
              </a:rPr>
              <a:t>CAM-SE: PDC errors (“dribbling”): ~0.5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br>
              <a:rPr lang="en-US" sz="2400" b="1" baseline="30000" dirty="0">
                <a:latin typeface="Optima ExtraBlack" panose="02000503060000020004" pitchFamily="2" charset="0"/>
              </a:rPr>
            </a:br>
            <a:r>
              <a:rPr lang="en-US" sz="2400" b="1" dirty="0">
                <a:latin typeface="Optima ExtraBlack" panose="02000503060000020004" pitchFamily="2" charset="0"/>
              </a:rPr>
              <a:t>When using thermal energy and momentum conserving dribbling: ~0.05 W/m</a:t>
            </a:r>
            <a:r>
              <a:rPr lang="en-US" sz="2400" b="1" baseline="30000" dirty="0">
                <a:latin typeface="Optima ExtraBlack" panose="02000503060000020004" pitchFamily="2" charset="0"/>
              </a:rPr>
              <a:t>2</a:t>
            </a:r>
            <a:endParaRPr lang="en-US" sz="2400" b="1" dirty="0">
              <a:latin typeface="Optima ExtraBlack" panose="0200050306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DD5E6D-0129-3044-B5B3-01002406A8A3}"/>
              </a:ext>
            </a:extLst>
          </p:cNvPr>
          <p:cNvSpPr/>
          <p:nvPr/>
        </p:nvSpPr>
        <p:spPr>
          <a:xfrm>
            <a:off x="3721768" y="968705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Budget closed in CAM 😀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(except for small “clipping” errors) but …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6000BD3D-3A53-4046-872F-E649099EFCC9}"/>
              </a:ext>
            </a:extLst>
          </p:cNvPr>
          <p:cNvSpPr/>
          <p:nvPr/>
        </p:nvSpPr>
        <p:spPr>
          <a:xfrm>
            <a:off x="108529" y="63955"/>
            <a:ext cx="7001051" cy="3022145"/>
          </a:xfrm>
          <a:prstGeom prst="wedgeRoundRectCallout">
            <a:avLst>
              <a:gd name="adj1" fmla="val 30199"/>
              <a:gd name="adj2" fmla="val 4947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Note that there are compensating errors in the system</a:t>
            </a:r>
          </a:p>
          <a:p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-&gt; need to do detailed TE budget analysis!</a:t>
            </a:r>
          </a:p>
          <a:p>
            <a:endParaRPr lang="en-US" b="1" dirty="0">
              <a:solidFill>
                <a:schemeClr val="tx1"/>
              </a:solidFill>
              <a:latin typeface="Optima ExtraBlack" panose="02000503060000020004" pitchFamily="2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Aside: these diagnostics are really useful for debugging physics-dynamics coupling when new dynamical cores are integrated into CAM </a:t>
            </a:r>
            <a:b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</a:br>
            <a:b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</a:br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- have been used with FV3 coupling to CAM physics and </a:t>
            </a:r>
            <a:b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</a:br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  bugs were found! </a:t>
            </a:r>
          </a:p>
          <a:p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- planned to be used with MPAS integration into CAM</a:t>
            </a:r>
          </a:p>
        </p:txBody>
      </p:sp>
    </p:spTree>
    <p:extLst>
      <p:ext uri="{BB962C8B-B14F-4D97-AF65-F5344CB8AC3E}">
        <p14:creationId xmlns:p14="http://schemas.microsoft.com/office/powerpoint/2010/main" val="2709330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11F0B-1D6E-AF4E-BAE8-D0AE5B67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92685-635C-B646-9DEB-B5FD5973FDFA}"/>
              </a:ext>
            </a:extLst>
          </p:cNvPr>
          <p:cNvSpPr txBox="1"/>
          <p:nvPr/>
        </p:nvSpPr>
        <p:spPr>
          <a:xfrm>
            <a:off x="159025" y="140008"/>
            <a:ext cx="7620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Spurious sources/sinks of total energy in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atmosphere model</a:t>
            </a:r>
            <a:r>
              <a:rPr lang="en-US" b="1" dirty="0">
                <a:latin typeface="Optima ExtraBlack" panose="02000503060000020004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FD23-0602-F742-B5BD-3A78EBF6A4F3}"/>
              </a:ext>
            </a:extLst>
          </p:cNvPr>
          <p:cNvSpPr txBox="1"/>
          <p:nvPr/>
        </p:nvSpPr>
        <p:spPr>
          <a:xfrm>
            <a:off x="108529" y="1170168"/>
            <a:ext cx="123007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Parameterization errors: </a:t>
            </a:r>
            <a:r>
              <a:rPr lang="en-US" dirty="0">
                <a:latin typeface="Optima" panose="02000503060000020004" pitchFamily="2" charset="0"/>
              </a:rPr>
              <a:t>Individual parameterizations may not have a closed energy budget.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CAM parameterizations are required to have a closed energy budget under the assumption that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pressure remains constant during the computation of the </a:t>
            </a:r>
            <a:r>
              <a:rPr lang="en-US" dirty="0" err="1">
                <a:latin typeface="Optima" panose="02000503060000020004" pitchFamily="2" charset="0"/>
              </a:rPr>
              <a:t>subgrid</a:t>
            </a:r>
            <a:r>
              <a:rPr lang="en-US" dirty="0">
                <a:latin typeface="Optima" panose="02000503060000020004" pitchFamily="2" charset="0"/>
              </a:rPr>
              <a:t>-scale parameterization tendencies.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In other words, the TE change in the column is exactly balanced by the net sources/sinks given by the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fluxes through the column. 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Pressure work: </a:t>
            </a:r>
            <a:r>
              <a:rPr lang="en-US" b="1" dirty="0">
                <a:latin typeface="Optima" panose="02000503060000020004" pitchFamily="2" charset="0"/>
              </a:rPr>
              <a:t> </a:t>
            </a:r>
            <a:r>
              <a:rPr lang="en-US" dirty="0">
                <a:latin typeface="Optima" panose="02000503060000020004" pitchFamily="2" charset="0"/>
              </a:rPr>
              <a:t>That said, if parameterizations update specific humidity then the surface pressure changes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(e.g., moisture entering or leaving the column). In that case the pressure changes which, in turn, changes TE.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This is referred to as pressure work [section 3.1.8 in Neale et al., 2012].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Continuous TE formula discrepancy: </a:t>
            </a:r>
            <a:r>
              <a:rPr lang="en-US" dirty="0">
                <a:latin typeface="Optima" panose="02000503060000020004" pitchFamily="2" charset="0"/>
              </a:rPr>
              <a:t>If the continuous equations of motion for the dynamical core conserve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 TE different from the one used in the parameterizations then an energy inconsistency is present in the system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as a whole. In CAM this mismatch arose from the evolutionary nature of the model development and not by deliberate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design; and should be eliminated in the future.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Dynamical core errors: </a:t>
            </a:r>
            <a:r>
              <a:rPr lang="en-US" dirty="0">
                <a:latin typeface="Optima" panose="02000503060000020004" pitchFamily="2" charset="0"/>
              </a:rPr>
              <a:t>Energy conservation errors in the dynamical core, not related to physics-dynamics coupling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errors, can arise in multiple parts of the algorithms used to solve the equations of motion.</a:t>
            </a:r>
            <a:br>
              <a:rPr lang="en-US" dirty="0">
                <a:latin typeface="Optima" panose="02000503060000020004" pitchFamily="2" charset="0"/>
              </a:rPr>
            </a:br>
            <a:endParaRPr lang="en-US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tima ExtraBlack" panose="02000503060000020004" pitchFamily="2" charset="0"/>
              </a:rPr>
              <a:t>Physics-dynamics coupling (PDC):  </a:t>
            </a:r>
            <a:r>
              <a:rPr lang="en-US" dirty="0">
                <a:latin typeface="Optima" panose="02000503060000020004" pitchFamily="2" charset="0"/>
              </a:rPr>
              <a:t>Assume that physics computes a tendency. Usually the tendency (forcing) is </a:t>
            </a:r>
            <a:br>
              <a:rPr lang="en-US" dirty="0">
                <a:latin typeface="Optima" panose="02000503060000020004" pitchFamily="2" charset="0"/>
              </a:rPr>
            </a:br>
            <a:r>
              <a:rPr lang="en-US" dirty="0">
                <a:latin typeface="Optima" panose="02000503060000020004" pitchFamily="2" charset="0"/>
              </a:rPr>
              <a:t>passed to the dynamical core which is responsible for adding the tendencies to the state.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5D06CC-3011-8943-9A1C-FA312BC63F70}"/>
              </a:ext>
            </a:extLst>
          </p:cNvPr>
          <p:cNvSpPr/>
          <p:nvPr/>
        </p:nvSpPr>
        <p:spPr>
          <a:xfrm>
            <a:off x="3721768" y="2451176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  Pressure work: ~0.3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E8C95-3533-5A46-8541-48A17B21C518}"/>
              </a:ext>
            </a:extLst>
          </p:cNvPr>
          <p:cNvSpPr/>
          <p:nvPr/>
        </p:nvSpPr>
        <p:spPr>
          <a:xfrm>
            <a:off x="3721768" y="3570857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TE formula </a:t>
            </a:r>
            <a:r>
              <a:rPr lang="en-US" sz="2800" b="1" dirty="0" err="1">
                <a:latin typeface="Optima ExtraBlack" panose="02000503060000020004" pitchFamily="2" charset="0"/>
              </a:rPr>
              <a:t>discr</a:t>
            </a:r>
            <a:r>
              <a:rPr lang="en-US" sz="2800" b="1" dirty="0">
                <a:latin typeface="Optima ExtraBlack" panose="02000503060000020004" pitchFamily="2" charset="0"/>
              </a:rPr>
              <a:t>. (CAM-SE only): ~0.6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7E6E02-ED87-AB4C-A631-155B6E9315EE}"/>
              </a:ext>
            </a:extLst>
          </p:cNvPr>
          <p:cNvSpPr/>
          <p:nvPr/>
        </p:nvSpPr>
        <p:spPr>
          <a:xfrm>
            <a:off x="3721768" y="4707521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CAM-SE: ~-0.6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 </a:t>
            </a:r>
            <a:r>
              <a:rPr lang="en-US" sz="1400" b="1" dirty="0">
                <a:latin typeface="Optima ExtraBlack" panose="02000503060000020004" pitchFamily="2" charset="0"/>
              </a:rPr>
              <a:t>(</a:t>
            </a:r>
            <a:r>
              <a:rPr lang="en-US" sz="1000" b="1" dirty="0">
                <a:latin typeface="Optima ExtraBlack" panose="02000503060000020004" pitchFamily="2" charset="0"/>
              </a:rPr>
              <a:t>decreases to -0.3W/m</a:t>
            </a:r>
            <a:r>
              <a:rPr lang="en-US" sz="1000" b="1" baseline="30000" dirty="0">
                <a:latin typeface="Optima ExtraBlack" panose="02000503060000020004" pitchFamily="2" charset="0"/>
              </a:rPr>
              <a:t>2 </a:t>
            </a:r>
            <a:r>
              <a:rPr lang="en-US" sz="1000" b="1" dirty="0">
                <a:latin typeface="Optima ExtraBlack" panose="02000503060000020004" pitchFamily="2" charset="0"/>
              </a:rPr>
              <a:t>with smoother topography)</a:t>
            </a:r>
            <a:endParaRPr lang="en-US" sz="1000" b="1" baseline="30000" dirty="0">
              <a:latin typeface="Optima ExtraBlack" panose="02000503060000020004" pitchFamily="2" charset="0"/>
            </a:endParaRPr>
          </a:p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CAM-FV and CAM-FV3: </a:t>
            </a:r>
            <a:r>
              <a:rPr lang="en-US" sz="2800" b="1">
                <a:latin typeface="Optima ExtraBlack" panose="02000503060000020004" pitchFamily="2" charset="0"/>
              </a:rPr>
              <a:t>~ -1.1 </a:t>
            </a:r>
            <a:r>
              <a:rPr lang="en-US" sz="2800" b="1" dirty="0">
                <a:latin typeface="Optima ExtraBlack" panose="02000503060000020004" pitchFamily="2" charset="0"/>
              </a:rPr>
              <a:t>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E12790-A3A2-644C-A622-275160B5B448}"/>
              </a:ext>
            </a:extLst>
          </p:cNvPr>
          <p:cNvSpPr/>
          <p:nvPr/>
        </p:nvSpPr>
        <p:spPr>
          <a:xfrm>
            <a:off x="3721768" y="5874437"/>
            <a:ext cx="8379562" cy="849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CAM-SE: PDC errors (“dribbling”): ~0.5 W/m</a:t>
            </a:r>
            <a:r>
              <a:rPr lang="en-US" sz="2800" b="1" baseline="30000" dirty="0">
                <a:latin typeface="Optima ExtraBlack" panose="02000503060000020004" pitchFamily="2" charset="0"/>
              </a:rPr>
              <a:t>2</a:t>
            </a:r>
            <a:endParaRPr lang="en-US" sz="2800" b="1" dirty="0">
              <a:latin typeface="Optima ExtraBlack" panose="0200050306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071F40-61B6-2C49-80A7-E202669A8AB2}"/>
              </a:ext>
            </a:extLst>
          </p:cNvPr>
          <p:cNvSpPr/>
          <p:nvPr/>
        </p:nvSpPr>
        <p:spPr>
          <a:xfrm>
            <a:off x="3721768" y="1331495"/>
            <a:ext cx="8379562" cy="109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Optima ExtraBlack" panose="02000503060000020004" pitchFamily="2" charset="0"/>
              </a:rPr>
              <a:t>Budget closed in CAM 😀 </a:t>
            </a:r>
            <a:br>
              <a:rPr lang="en-US" sz="2800" b="1" dirty="0">
                <a:latin typeface="Optima ExtraBlack" panose="02000503060000020004" pitchFamily="2" charset="0"/>
              </a:rPr>
            </a:br>
            <a:r>
              <a:rPr lang="en-US" sz="2800" b="1" dirty="0">
                <a:latin typeface="Optima ExtraBlack" panose="02000503060000020004" pitchFamily="2" charset="0"/>
              </a:rPr>
              <a:t>(except for small “clipping” errors) but …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9CB13B4D-151F-5B46-BBA9-FD78999AB99B}"/>
              </a:ext>
            </a:extLst>
          </p:cNvPr>
          <p:cNvSpPr/>
          <p:nvPr/>
        </p:nvSpPr>
        <p:spPr>
          <a:xfrm>
            <a:off x="1576357" y="1032206"/>
            <a:ext cx="7001051" cy="3596878"/>
          </a:xfrm>
          <a:prstGeom prst="wedgeRoundRectCallout">
            <a:avLst>
              <a:gd name="adj1" fmla="val 52666"/>
              <a:gd name="adj2" fmla="val 5978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TE conservation must be assessed with moist physics forcing and ‘real-world’ topography!</a:t>
            </a:r>
            <a:b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</a:br>
            <a:endParaRPr lang="en-US" b="1" dirty="0">
              <a:solidFill>
                <a:schemeClr val="tx1"/>
              </a:solidFill>
              <a:latin typeface="Optima ExtraBlack" panose="02000503060000020004" pitchFamily="2" charset="0"/>
            </a:endParaRPr>
          </a:p>
          <a:p>
            <a:r>
              <a:rPr lang="en-US" b="1" dirty="0" err="1">
                <a:solidFill>
                  <a:schemeClr val="tx1"/>
                </a:solidFill>
                <a:latin typeface="Optima ExtraBlack" panose="02000503060000020004" pitchFamily="2" charset="0"/>
              </a:rPr>
              <a:t>dE</a:t>
            </a:r>
            <a:r>
              <a:rPr lang="en-US" b="1" baseline="-25000" dirty="0" err="1">
                <a:solidFill>
                  <a:schemeClr val="tx1"/>
                </a:solidFill>
                <a:latin typeface="Optima ExtraBlack" panose="02000503060000020004" pitchFamily="2" charset="0"/>
              </a:rPr>
              <a:t>dycore</a:t>
            </a:r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/</a:t>
            </a:r>
            <a:r>
              <a:rPr lang="en-US" b="1" dirty="0" err="1">
                <a:solidFill>
                  <a:schemeClr val="tx1"/>
                </a:solidFill>
                <a:latin typeface="Optima ExtraBlack" panose="02000503060000020004" pitchFamily="2" charset="0"/>
              </a:rPr>
              <a:t>dt</a:t>
            </a:r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 for</a:t>
            </a:r>
            <a:b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</a:br>
            <a:endParaRPr lang="en-US" b="1" dirty="0">
              <a:solidFill>
                <a:schemeClr val="tx1"/>
              </a:solidFill>
              <a:latin typeface="Optima ExtraBlack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CAM-SE using Held-Suarez forcing </a:t>
            </a:r>
            <a:b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</a:br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(no moisture forcing)			: ~-0.02 W/m</a:t>
            </a:r>
            <a:r>
              <a:rPr lang="en-US" b="1" baseline="30000" dirty="0">
                <a:solidFill>
                  <a:schemeClr val="tx1"/>
                </a:solidFill>
                <a:latin typeface="Optima ExtraBlack" panose="02000503060000020004" pitchFamily="2" charset="0"/>
              </a:rPr>
              <a:t>2</a:t>
            </a:r>
            <a:endParaRPr lang="en-US" b="1" dirty="0">
              <a:solidFill>
                <a:schemeClr val="tx1"/>
              </a:solidFill>
              <a:latin typeface="Optima ExtraBlack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CAM-SE in Aqua-planet setup	</a:t>
            </a:r>
            <a:b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</a:br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(no topography but moist physics)	: ~-0.14 W/m</a:t>
            </a:r>
            <a:r>
              <a:rPr lang="en-US" b="1" baseline="30000" dirty="0">
                <a:solidFill>
                  <a:schemeClr val="tx1"/>
                </a:solidFill>
                <a:latin typeface="Optima ExtraBlack" panose="02000503060000020004" pitchFamily="2" charset="0"/>
              </a:rPr>
              <a:t>2</a:t>
            </a:r>
            <a:endParaRPr lang="en-US" b="1" dirty="0">
              <a:solidFill>
                <a:schemeClr val="tx1"/>
              </a:solidFill>
              <a:latin typeface="Optima ExtraBlack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CAM-SE with smoother topography</a:t>
            </a:r>
            <a:b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</a:br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(“real-world” AMIP setup)		: ~-0.3 W/m</a:t>
            </a:r>
            <a:r>
              <a:rPr lang="en-US" b="1" baseline="30000" dirty="0">
                <a:solidFill>
                  <a:schemeClr val="tx1"/>
                </a:solidFill>
                <a:latin typeface="Optima ExtraBlack" panose="02000503060000020004" pitchFamily="2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Optima ExtraBlack" panose="02000503060000020004" pitchFamily="2" charset="0"/>
              </a:rPr>
              <a:t>CAM-SE default (old version)		: ~-0.6 W/m</a:t>
            </a:r>
            <a:r>
              <a:rPr lang="en-US" b="1" baseline="30000" dirty="0">
                <a:solidFill>
                  <a:schemeClr val="tx1"/>
                </a:solidFill>
                <a:latin typeface="Optima ExtraBlack" panose="02000503060000020004" pitchFamily="2" charset="0"/>
              </a:rPr>
              <a:t>2</a:t>
            </a:r>
            <a:endParaRPr lang="en-US" b="1" dirty="0">
              <a:solidFill>
                <a:schemeClr val="tx1"/>
              </a:solidFill>
              <a:latin typeface="Optima ExtraBlack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99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A1D59B-C80F-E944-BC21-CB1E6CE7C329}"/>
              </a:ext>
            </a:extLst>
          </p:cNvPr>
          <p:cNvSpPr/>
          <p:nvPr/>
        </p:nvSpPr>
        <p:spPr>
          <a:xfrm>
            <a:off x="8010264" y="935915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D6A0C0-9CBF-7C49-B4B8-66935E83160E}"/>
              </a:ext>
            </a:extLst>
          </p:cNvPr>
          <p:cNvSpPr/>
          <p:nvPr/>
        </p:nvSpPr>
        <p:spPr>
          <a:xfrm>
            <a:off x="3895464" y="929085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DDBD0C-44AB-3644-8A3B-2579AB930B08}"/>
              </a:ext>
            </a:extLst>
          </p:cNvPr>
          <p:cNvSpPr/>
          <p:nvPr/>
        </p:nvSpPr>
        <p:spPr>
          <a:xfrm>
            <a:off x="3648721" y="3896072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AC31A0-F032-3E4A-8F4C-9DE675CF884C}"/>
              </a:ext>
            </a:extLst>
          </p:cNvPr>
          <p:cNvSpPr/>
          <p:nvPr/>
        </p:nvSpPr>
        <p:spPr>
          <a:xfrm>
            <a:off x="8010264" y="3860213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E0FEB-6F18-BE46-A62C-6612F9842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35" y="268013"/>
            <a:ext cx="9436979" cy="6165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605EAE-8F6F-624B-9BF6-E48A4A2919FB}"/>
              </a:ext>
            </a:extLst>
          </p:cNvPr>
          <p:cNvSpPr txBox="1"/>
          <p:nvPr/>
        </p:nvSpPr>
        <p:spPr>
          <a:xfrm rot="5400000">
            <a:off x="9625782" y="2930012"/>
            <a:ext cx="3073149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NOT SPURIOUS</a:t>
            </a:r>
          </a:p>
        </p:txBody>
      </p:sp>
    </p:spTree>
    <p:extLst>
      <p:ext uri="{BB962C8B-B14F-4D97-AF65-F5344CB8AC3E}">
        <p14:creationId xmlns:p14="http://schemas.microsoft.com/office/powerpoint/2010/main" val="2018966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A1D59B-C80F-E944-BC21-CB1E6CE7C329}"/>
              </a:ext>
            </a:extLst>
          </p:cNvPr>
          <p:cNvSpPr/>
          <p:nvPr/>
        </p:nvSpPr>
        <p:spPr>
          <a:xfrm>
            <a:off x="8010264" y="935915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D6A0C0-9CBF-7C49-B4B8-66935E83160E}"/>
              </a:ext>
            </a:extLst>
          </p:cNvPr>
          <p:cNvSpPr/>
          <p:nvPr/>
        </p:nvSpPr>
        <p:spPr>
          <a:xfrm>
            <a:off x="3895464" y="929085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DDBD0C-44AB-3644-8A3B-2579AB930B08}"/>
              </a:ext>
            </a:extLst>
          </p:cNvPr>
          <p:cNvSpPr/>
          <p:nvPr/>
        </p:nvSpPr>
        <p:spPr>
          <a:xfrm>
            <a:off x="3648721" y="3896072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AC31A0-F032-3E4A-8F4C-9DE675CF884C}"/>
              </a:ext>
            </a:extLst>
          </p:cNvPr>
          <p:cNvSpPr/>
          <p:nvPr/>
        </p:nvSpPr>
        <p:spPr>
          <a:xfrm>
            <a:off x="8010264" y="3860213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E0FEB-6F18-BE46-A62C-6612F9842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88" y="327429"/>
            <a:ext cx="9520273" cy="6047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849BC4-C902-AC48-BD59-5D7FB2065E78}"/>
              </a:ext>
            </a:extLst>
          </p:cNvPr>
          <p:cNvSpPr txBox="1"/>
          <p:nvPr/>
        </p:nvSpPr>
        <p:spPr>
          <a:xfrm rot="5400000">
            <a:off x="9006675" y="2714569"/>
            <a:ext cx="4311373" cy="95410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Not SPURIOUS locally </a:t>
            </a:r>
          </a:p>
          <a:p>
            <a:r>
              <a:rPr lang="en-US" sz="2800" b="1" dirty="0">
                <a:latin typeface="Optima ExtraBlack" panose="02000503060000020004" pitchFamily="2" charset="0"/>
              </a:rPr>
              <a:t>– should integrate to 0</a:t>
            </a:r>
          </a:p>
        </p:txBody>
      </p:sp>
    </p:spTree>
    <p:extLst>
      <p:ext uri="{BB962C8B-B14F-4D97-AF65-F5344CB8AC3E}">
        <p14:creationId xmlns:p14="http://schemas.microsoft.com/office/powerpoint/2010/main" val="2905626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A1D59B-C80F-E944-BC21-CB1E6CE7C329}"/>
              </a:ext>
            </a:extLst>
          </p:cNvPr>
          <p:cNvSpPr/>
          <p:nvPr/>
        </p:nvSpPr>
        <p:spPr>
          <a:xfrm>
            <a:off x="8010264" y="935915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D6A0C0-9CBF-7C49-B4B8-66935E83160E}"/>
              </a:ext>
            </a:extLst>
          </p:cNvPr>
          <p:cNvSpPr/>
          <p:nvPr/>
        </p:nvSpPr>
        <p:spPr>
          <a:xfrm>
            <a:off x="3895464" y="929085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DDBD0C-44AB-3644-8A3B-2579AB930B08}"/>
              </a:ext>
            </a:extLst>
          </p:cNvPr>
          <p:cNvSpPr/>
          <p:nvPr/>
        </p:nvSpPr>
        <p:spPr>
          <a:xfrm>
            <a:off x="3648721" y="3896072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AC31A0-F032-3E4A-8F4C-9DE675CF884C}"/>
              </a:ext>
            </a:extLst>
          </p:cNvPr>
          <p:cNvSpPr/>
          <p:nvPr/>
        </p:nvSpPr>
        <p:spPr>
          <a:xfrm>
            <a:off x="8010264" y="3860213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E0FEB-6F18-BE46-A62C-6612F9842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88" y="268013"/>
            <a:ext cx="9520273" cy="61658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723E39-50D4-354D-B339-B3F75625A01C}"/>
              </a:ext>
            </a:extLst>
          </p:cNvPr>
          <p:cNvSpPr txBox="1"/>
          <p:nvPr/>
        </p:nvSpPr>
        <p:spPr>
          <a:xfrm rot="5400000">
            <a:off x="8660714" y="2930012"/>
            <a:ext cx="5003293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SPURIOUS in each column</a:t>
            </a:r>
          </a:p>
        </p:txBody>
      </p:sp>
    </p:spTree>
    <p:extLst>
      <p:ext uri="{BB962C8B-B14F-4D97-AF65-F5344CB8AC3E}">
        <p14:creationId xmlns:p14="http://schemas.microsoft.com/office/powerpoint/2010/main" val="1262715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CDEF-D229-F644-9938-4626A49F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530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7320F-F2FE-1640-BB2A-0791E7805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52012"/>
            <a:ext cx="11176000" cy="599808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Optima" panose="02000503060000020004" pitchFamily="2" charset="0"/>
              </a:rPr>
              <a:t>Total energy errors in numerical </a:t>
            </a:r>
            <a:r>
              <a:rPr lang="en-US" sz="3200" b="1" dirty="0" err="1">
                <a:latin typeface="Optima" panose="02000503060000020004" pitchFamily="2" charset="0"/>
              </a:rPr>
              <a:t>discretizations</a:t>
            </a:r>
            <a:r>
              <a:rPr lang="en-US" sz="3200" b="1" dirty="0">
                <a:latin typeface="Optima" panose="02000503060000020004" pitchFamily="2" charset="0"/>
              </a:rPr>
              <a:t> (dynamical core), physics-dynamics coupling and pressure work errors are ~-0.6 – 0.3 W/m</a:t>
            </a:r>
            <a:r>
              <a:rPr lang="en-US" sz="3200" b="1" baseline="30000" dirty="0">
                <a:latin typeface="Optima" panose="02000503060000020004" pitchFamily="2" charset="0"/>
              </a:rPr>
              <a:t>2</a:t>
            </a:r>
            <a:br>
              <a:rPr lang="en-US" sz="3200" b="1" baseline="30000" dirty="0">
                <a:latin typeface="Optima" panose="02000503060000020004" pitchFamily="2" charset="0"/>
              </a:rPr>
            </a:br>
            <a:endParaRPr lang="en-US" sz="3200" b="1" baseline="30000" dirty="0">
              <a:latin typeface="Optima" panose="02000503060000020004" pitchFamily="2" charset="0"/>
            </a:endParaRPr>
          </a:p>
          <a:p>
            <a:r>
              <a:rPr lang="en-US" sz="3200" b="1" dirty="0">
                <a:latin typeface="Optima" panose="02000503060000020004" pitchFamily="2" charset="0"/>
              </a:rPr>
              <a:t>Local errors can be an order of magnitude larger (at least)!</a:t>
            </a:r>
            <a:br>
              <a:rPr lang="en-US" sz="3200" b="1" dirty="0">
                <a:latin typeface="Optima" panose="02000503060000020004" pitchFamily="2" charset="0"/>
              </a:rPr>
            </a:br>
            <a:endParaRPr lang="en-US" sz="3200" b="1" dirty="0">
              <a:latin typeface="Optima" panose="02000503060000020004" pitchFamily="2" charset="0"/>
            </a:endParaRPr>
          </a:p>
          <a:p>
            <a:r>
              <a:rPr lang="en-US" sz="3200" b="1" dirty="0">
                <a:latin typeface="Optima" panose="02000503060000020004" pitchFamily="2" charset="0"/>
              </a:rPr>
              <a:t>Encourage modelers to implement TE diagnostics in their codes</a:t>
            </a:r>
            <a:br>
              <a:rPr lang="en-US" sz="3200" b="1" dirty="0">
                <a:latin typeface="Optima" panose="02000503060000020004" pitchFamily="2" charset="0"/>
              </a:rPr>
            </a:br>
            <a:endParaRPr lang="en-US" sz="3200" b="1" dirty="0">
              <a:latin typeface="Optima" panose="02000503060000020004" pitchFamily="2" charset="0"/>
            </a:endParaRPr>
          </a:p>
          <a:p>
            <a:r>
              <a:rPr lang="en-US" sz="3200" b="1" dirty="0">
                <a:latin typeface="Optima" panose="02000503060000020004" pitchFamily="2" charset="0"/>
              </a:rPr>
              <a:t>In next-generation models we should consider formulating physics in dry pressure coordinates (so that coordinate surfaces stay fixed during physics updates)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567FF-07C2-294F-960D-B64495EB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76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CDEF-D229-F644-9938-4626A49F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530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Not discussed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7320F-F2FE-1640-BB2A-0791E7805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52012"/>
            <a:ext cx="11176000" cy="599808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Optima" panose="02000503060000020004" pitchFamily="2" charset="0"/>
              </a:rPr>
              <a:t>coupling height-based dynamical cores with pressure-based physics</a:t>
            </a:r>
            <a:br>
              <a:rPr lang="en-US" sz="3200" b="1" dirty="0">
                <a:latin typeface="Optima" panose="02000503060000020004" pitchFamily="2" charset="0"/>
              </a:rPr>
            </a:br>
            <a:endParaRPr lang="en-US" sz="3200" b="1" dirty="0">
              <a:latin typeface="Optima" panose="02000503060000020004" pitchFamily="2" charset="0"/>
            </a:endParaRPr>
          </a:p>
          <a:p>
            <a:r>
              <a:rPr lang="en-US" sz="3200" b="1" dirty="0">
                <a:latin typeface="Optima" panose="02000503060000020004" pitchFamily="2" charset="0"/>
              </a:rPr>
              <a:t>coupling non-hydrostatic dynamical cores with </a:t>
            </a:r>
            <a:br>
              <a:rPr lang="en-US" sz="3200" b="1" dirty="0">
                <a:latin typeface="Optima" panose="02000503060000020004" pitchFamily="2" charset="0"/>
              </a:rPr>
            </a:br>
            <a:r>
              <a:rPr lang="en-US" sz="3200" b="1" dirty="0">
                <a:latin typeface="Optima" panose="02000503060000020004" pitchFamily="2" charset="0"/>
              </a:rPr>
              <a:t> “hydrostatic” physics packages</a:t>
            </a:r>
            <a:br>
              <a:rPr lang="en-US" sz="3200" b="1" dirty="0">
                <a:latin typeface="Optima" panose="02000503060000020004" pitchFamily="2" charset="0"/>
              </a:rPr>
            </a:br>
            <a:endParaRPr lang="en-US" sz="3200" b="1" dirty="0">
              <a:latin typeface="Optima" panose="02000503060000020004" pitchFamily="2" charset="0"/>
            </a:endParaRPr>
          </a:p>
          <a:p>
            <a:r>
              <a:rPr lang="en-US" sz="3200" b="1" dirty="0">
                <a:latin typeface="Optima" panose="02000503060000020004" pitchFamily="2" charset="0"/>
              </a:rPr>
              <a:t>parameterizations developed for weather models are not </a:t>
            </a:r>
            <a:br>
              <a:rPr lang="en-US" sz="3200" b="1" dirty="0">
                <a:latin typeface="Optima" panose="02000503060000020004" pitchFamily="2" charset="0"/>
              </a:rPr>
            </a:br>
            <a:r>
              <a:rPr lang="en-US" sz="3200" b="1" dirty="0">
                <a:latin typeface="Optima" panose="02000503060000020004" pitchFamily="2" charset="0"/>
              </a:rPr>
              <a:t>designed to conserve TE (to my knowledge); must be dealt with in weather-climate model unification efforts </a:t>
            </a:r>
            <a:br>
              <a:rPr lang="en-US" sz="3200" b="1" dirty="0">
                <a:latin typeface="Optima" panose="02000503060000020004" pitchFamily="2" charset="0"/>
              </a:rPr>
            </a:br>
            <a:r>
              <a:rPr lang="en-US" sz="3200" b="1" dirty="0">
                <a:latin typeface="Optima" panose="02000503060000020004" pitchFamily="2" charset="0"/>
              </a:rPr>
              <a:t>(NOAA, NCAR, 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567FF-07C2-294F-960D-B64495EB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198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CDEF-D229-F644-9938-4626A49F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41" y="10083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Open question: Can we close the total 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energy budget locally in models?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7320F-F2FE-1640-BB2A-0791E7805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41" y="1331307"/>
            <a:ext cx="10515600" cy="55266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>
              <a:latin typeface="Optima" panose="02000503060000020004" pitchFamily="2" charset="0"/>
            </a:endParaRPr>
          </a:p>
          <a:p>
            <a:r>
              <a:rPr lang="en-US" sz="3200" b="1" dirty="0">
                <a:latin typeface="Optima" panose="02000503060000020004" pitchFamily="2" charset="0"/>
              </a:rPr>
              <a:t>Use comprehensive TE formula in physics?</a:t>
            </a:r>
          </a:p>
          <a:p>
            <a:r>
              <a:rPr lang="en-US" sz="3200" b="1" dirty="0">
                <a:latin typeface="Optima" panose="02000503060000020004" pitchFamily="2" charset="0"/>
              </a:rPr>
              <a:t>Pressure work error?</a:t>
            </a:r>
          </a:p>
          <a:p>
            <a:r>
              <a:rPr lang="en-US" sz="3200" b="1" dirty="0">
                <a:latin typeface="Optima" panose="02000503060000020004" pitchFamily="2" charset="0"/>
              </a:rPr>
              <a:t>Locally TE conserving dynamical core?</a:t>
            </a:r>
            <a:br>
              <a:rPr lang="en-US" sz="3200" b="1" dirty="0">
                <a:latin typeface="Optima" panose="02000503060000020004" pitchFamily="2" charset="0"/>
              </a:rPr>
            </a:br>
            <a:br>
              <a:rPr lang="en-US" sz="3200" b="1" dirty="0">
                <a:latin typeface="Optima" panose="02000503060000020004" pitchFamily="2" charset="0"/>
              </a:rPr>
            </a:br>
            <a:r>
              <a:rPr lang="en-US" sz="3200" b="1" dirty="0">
                <a:latin typeface="Optima" panose="02000503060000020004" pitchFamily="2" charset="0"/>
              </a:rPr>
              <a:t>- TE conserving vertical remapping (may be problematic) - how to deal with temperature or pressure damping</a:t>
            </a:r>
            <a:br>
              <a:rPr lang="en-US" sz="3200" b="1" dirty="0">
                <a:latin typeface="Optima" panose="02000503060000020004" pitchFamily="2" charset="0"/>
              </a:rPr>
            </a:br>
            <a:r>
              <a:rPr lang="en-US" sz="3200" b="1" dirty="0">
                <a:latin typeface="Optima" panose="02000503060000020004" pitchFamily="2" charset="0"/>
              </a:rPr>
              <a:t>  (where to put TE associated with viscosity on T and </a:t>
            </a:r>
            <a:r>
              <a:rPr lang="en-US" sz="3200" b="1" dirty="0" err="1">
                <a:latin typeface="Optima" panose="02000503060000020004" pitchFamily="2" charset="0"/>
              </a:rPr>
              <a:t>dp</a:t>
            </a:r>
            <a:r>
              <a:rPr lang="en-US" sz="3200" b="1" dirty="0">
                <a:latin typeface="Optima" panose="02000503060000020004" pitchFamily="2" charset="0"/>
              </a:rPr>
              <a:t>)</a:t>
            </a:r>
            <a:br>
              <a:rPr lang="en-US" sz="3200" b="1" dirty="0">
                <a:latin typeface="Optima" panose="02000503060000020004" pitchFamily="2" charset="0"/>
              </a:rPr>
            </a:br>
            <a:endParaRPr lang="en-US" sz="3200" b="1" dirty="0">
              <a:latin typeface="Optima" panose="02000503060000020004" pitchFamily="2" charset="0"/>
            </a:endParaRPr>
          </a:p>
          <a:p>
            <a:r>
              <a:rPr lang="en-US" sz="3200" b="1" dirty="0">
                <a:latin typeface="Optima" panose="02000503060000020004" pitchFamily="2" charset="0"/>
              </a:rPr>
              <a:t>TE conserving physics-dynamics coupling?</a:t>
            </a:r>
          </a:p>
          <a:p>
            <a:endParaRPr lang="en-US" sz="3200" b="1" dirty="0">
              <a:latin typeface="Optima" panose="0200050306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567FF-07C2-294F-960D-B64495EB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867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65775" y="4021743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81244" y="6133391"/>
            <a:ext cx="181114" cy="24042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34601" y="4787720"/>
            <a:ext cx="1644563" cy="76734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656332" y="3798962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971801" y="6022000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034600" y="4564939"/>
            <a:ext cx="1438066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985001" y="4579938"/>
            <a:ext cx="1871663" cy="87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√∫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808732" y="3951362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-120946"/>
            <a:ext cx="736870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142315-0D82-CC48-AEBB-C1BA02BCA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39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CE0FE0-554D-844D-A650-710BB0ACD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1635"/>
            <a:ext cx="12192000" cy="5083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4927F9-4E5A-0A4F-B164-BF67B7D2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62" y="15553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Total energy (TE) equation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200" b="1" dirty="0">
                <a:solidFill>
                  <a:srgbClr val="C00000"/>
                </a:solidFill>
                <a:latin typeface="Optima ExtraBlack" panose="02000503060000020004" pitchFamily="2" charset="0"/>
              </a:rPr>
              <a:t>- dry atmosphere (height coordinates)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F5D36-F1C1-C54E-9306-8CEF96CD3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9363DB-86D7-6548-9D0E-C82B60F8066E}"/>
              </a:ext>
            </a:extLst>
          </p:cNvPr>
          <p:cNvSpPr/>
          <p:nvPr/>
        </p:nvSpPr>
        <p:spPr>
          <a:xfrm>
            <a:off x="9089679" y="5944111"/>
            <a:ext cx="3011651" cy="914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Calculated by parameterizations (e.g., heating, momentum forcing)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DBB47D-0494-1D49-BE53-D1E8CD523626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9153053" y="3612333"/>
            <a:ext cx="1442452" cy="2331778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1A762A9-37ED-794D-8BF5-3A4BA17E4CC2}"/>
              </a:ext>
            </a:extLst>
          </p:cNvPr>
          <p:cNvSpPr txBox="1"/>
          <p:nvPr/>
        </p:nvSpPr>
        <p:spPr>
          <a:xfrm>
            <a:off x="0" y="6574934"/>
            <a:ext cx="267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Optima ExtraBlack" panose="02000503060000020004" pitchFamily="2" charset="0"/>
              </a:rPr>
              <a:t>Lauritzen and Williamson (2019)</a:t>
            </a:r>
          </a:p>
        </p:txBody>
      </p:sp>
    </p:spTree>
    <p:extLst>
      <p:ext uri="{BB962C8B-B14F-4D97-AF65-F5344CB8AC3E}">
        <p14:creationId xmlns:p14="http://schemas.microsoft.com/office/powerpoint/2010/main" val="3554797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733C78-38BC-1E4D-BF21-A9BD430DA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29" y="0"/>
            <a:ext cx="8379228" cy="9951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1722DA-5A15-354E-855A-88C91F4A327E}"/>
              </a:ext>
            </a:extLst>
          </p:cNvPr>
          <p:cNvSpPr txBox="1"/>
          <p:nvPr/>
        </p:nvSpPr>
        <p:spPr>
          <a:xfrm>
            <a:off x="3789742" y="696018"/>
            <a:ext cx="2043380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Optima ExtraBlack" panose="02000503060000020004" pitchFamily="2" charset="0"/>
              </a:rPr>
              <a:t>NOT SPURIOUS</a:t>
            </a:r>
          </a:p>
        </p:txBody>
      </p:sp>
    </p:spTree>
    <p:extLst>
      <p:ext uri="{BB962C8B-B14F-4D97-AF65-F5344CB8AC3E}">
        <p14:creationId xmlns:p14="http://schemas.microsoft.com/office/powerpoint/2010/main" val="142927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733C78-38BC-1E4D-BF21-A9BD430DA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561" y="-3556700"/>
            <a:ext cx="8379228" cy="995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64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A1D59B-C80F-E944-BC21-CB1E6CE7C329}"/>
              </a:ext>
            </a:extLst>
          </p:cNvPr>
          <p:cNvSpPr/>
          <p:nvPr/>
        </p:nvSpPr>
        <p:spPr>
          <a:xfrm>
            <a:off x="8010264" y="935915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D6A0C0-9CBF-7C49-B4B8-66935E83160E}"/>
              </a:ext>
            </a:extLst>
          </p:cNvPr>
          <p:cNvSpPr/>
          <p:nvPr/>
        </p:nvSpPr>
        <p:spPr>
          <a:xfrm>
            <a:off x="3895464" y="929085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DDBD0C-44AB-3644-8A3B-2579AB930B08}"/>
              </a:ext>
            </a:extLst>
          </p:cNvPr>
          <p:cNvSpPr/>
          <p:nvPr/>
        </p:nvSpPr>
        <p:spPr>
          <a:xfrm>
            <a:off x="3648721" y="3896072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AC31A0-F032-3E4A-8F4C-9DE675CF884C}"/>
              </a:ext>
            </a:extLst>
          </p:cNvPr>
          <p:cNvSpPr/>
          <p:nvPr/>
        </p:nvSpPr>
        <p:spPr>
          <a:xfrm>
            <a:off x="8010264" y="3860213"/>
            <a:ext cx="1017622" cy="24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E0FEB-6F18-BE46-A62C-6612F9842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88" y="327429"/>
            <a:ext cx="9520273" cy="6047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849BC4-C902-AC48-BD59-5D7FB2065E78}"/>
              </a:ext>
            </a:extLst>
          </p:cNvPr>
          <p:cNvSpPr txBox="1"/>
          <p:nvPr/>
        </p:nvSpPr>
        <p:spPr>
          <a:xfrm rot="5400000">
            <a:off x="9006675" y="2714569"/>
            <a:ext cx="4311373" cy="95410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Optima ExtraBlack" panose="02000503060000020004" pitchFamily="2" charset="0"/>
              </a:rPr>
              <a:t>Not SPURIOUS locally </a:t>
            </a:r>
          </a:p>
          <a:p>
            <a:r>
              <a:rPr lang="en-US" sz="2800" b="1" dirty="0">
                <a:latin typeface="Optima ExtraBlack" panose="02000503060000020004" pitchFamily="2" charset="0"/>
              </a:rPr>
              <a:t>– should integrate to 0</a:t>
            </a:r>
          </a:p>
        </p:txBody>
      </p:sp>
    </p:spTree>
    <p:extLst>
      <p:ext uri="{BB962C8B-B14F-4D97-AF65-F5344CB8AC3E}">
        <p14:creationId xmlns:p14="http://schemas.microsoft.com/office/powerpoint/2010/main" val="1648825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9D27DD-8A9B-2B44-88A5-B01E4AD70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0" y="133350"/>
            <a:ext cx="55499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063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C48769-59FF-654D-BB97-9B214B3B2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7" y="1716422"/>
            <a:ext cx="10478412" cy="2487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0" y="4465802"/>
            <a:ext cx="10058400" cy="1642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315" y="6342434"/>
            <a:ext cx="25204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SI unit for density: kg/m</a:t>
            </a:r>
            <a:r>
              <a:rPr lang="en-US" baseline="30000"/>
              <a:t>3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C73912-C86A-CB4B-AA71-17C9B068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9" y="35607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Total energy (TE) equation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200" b="1" dirty="0">
                <a:solidFill>
                  <a:srgbClr val="C00000"/>
                </a:solidFill>
                <a:latin typeface="Optima ExtraBlack" panose="02000503060000020004" pitchFamily="2" charset="0"/>
              </a:rPr>
              <a:t>- moist atmosphere (mass coordinates)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B83E4-6827-E846-9EB0-6300F1C62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906" y="6318274"/>
            <a:ext cx="4344154" cy="39349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66C7ED6-5F51-BC41-8FE7-0B5312F83C3D}"/>
              </a:ext>
            </a:extLst>
          </p:cNvPr>
          <p:cNvSpPr/>
          <p:nvPr/>
        </p:nvSpPr>
        <p:spPr>
          <a:xfrm>
            <a:off x="523360" y="53090"/>
            <a:ext cx="10680862" cy="6658675"/>
          </a:xfrm>
          <a:prstGeom prst="roundRect">
            <a:avLst>
              <a:gd name="adj" fmla="val 13799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Also assume hydrostatic balance:</a:t>
            </a: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Optima ExtraBlack" panose="02000503060000020004" pitchFamily="2" charset="0"/>
            </a:endParaRP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where M</a:t>
            </a:r>
            <a:r>
              <a:rPr lang="en-US" sz="3600" b="1" baseline="30000" dirty="0">
                <a:solidFill>
                  <a:schemeClr val="tx2"/>
                </a:solidFill>
                <a:latin typeface="Optima ExtraBlack" panose="02000503060000020004" pitchFamily="2" charset="0"/>
              </a:rPr>
              <a:t>(d)</a:t>
            </a:r>
            <a:r>
              <a:rPr lang="en-US" sz="3600" b="1" dirty="0">
                <a:solidFill>
                  <a:schemeClr val="tx2"/>
                </a:solidFill>
                <a:latin typeface="Optima ExtraBlack" panose="02000503060000020004" pitchFamily="2" charset="0"/>
              </a:rPr>
              <a:t> is the dry air mass per unit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3AA6A-75A5-1C40-A7CD-34D7C36310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941" y="2844875"/>
            <a:ext cx="90297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91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927F9-4E5A-0A4F-B164-BF67B7D2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9" y="35607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Total energy (TE) equation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200" b="1" dirty="0">
                <a:solidFill>
                  <a:srgbClr val="C00000"/>
                </a:solidFill>
                <a:latin typeface="Optima ExtraBlack" panose="02000503060000020004" pitchFamily="2" charset="0"/>
              </a:rPr>
              <a:t>- dry atmosphere (mass coordinates)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F5D36-F1C1-C54E-9306-8CEF96CD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25E65E-2478-1C45-BE22-A915B08C1FEF}"/>
              </a:ext>
            </a:extLst>
          </p:cNvPr>
          <p:cNvSpPr txBox="1"/>
          <p:nvPr/>
        </p:nvSpPr>
        <p:spPr>
          <a:xfrm>
            <a:off x="202569" y="6343023"/>
            <a:ext cx="1168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Optima ExtraBlack" panose="02000503060000020004" pitchFamily="2" charset="0"/>
              </a:rPr>
              <a:t>CAM-SE = Community Atmosphere Model – Spectral Element dynamical core (Lauritzen et al., 2017)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5EC726-9C1D-8542-B41A-BEE84089A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37A159C-84A5-F548-9A2C-028AE55E7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9" y="1741912"/>
            <a:ext cx="11428785" cy="44350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D73119-71F1-E242-8E17-08868627BB90}"/>
              </a:ext>
            </a:extLst>
          </p:cNvPr>
          <p:cNvSpPr/>
          <p:nvPr/>
        </p:nvSpPr>
        <p:spPr>
          <a:xfrm>
            <a:off x="170881" y="4616622"/>
            <a:ext cx="11744457" cy="2258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29277-EBA5-4B42-BB47-5C6403E8B3DB}"/>
              </a:ext>
            </a:extLst>
          </p:cNvPr>
          <p:cNvSpPr txBox="1"/>
          <p:nvPr/>
        </p:nvSpPr>
        <p:spPr>
          <a:xfrm>
            <a:off x="292100" y="4787325"/>
            <a:ext cx="4759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Optima" panose="02000503060000020004" pitchFamily="2" charset="0"/>
              </a:rPr>
              <a:t>And assuming hydrostatic balance</a:t>
            </a:r>
          </a:p>
        </p:txBody>
      </p:sp>
    </p:spTree>
    <p:extLst>
      <p:ext uri="{BB962C8B-B14F-4D97-AF65-F5344CB8AC3E}">
        <p14:creationId xmlns:p14="http://schemas.microsoft.com/office/powerpoint/2010/main" val="398671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927F9-4E5A-0A4F-B164-BF67B7D2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9" y="35607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Total energy (TE) equation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200" b="1" dirty="0">
                <a:solidFill>
                  <a:srgbClr val="C00000"/>
                </a:solidFill>
                <a:latin typeface="Optima ExtraBlack" panose="02000503060000020004" pitchFamily="2" charset="0"/>
              </a:rPr>
              <a:t>- dry atmosphere (mass coordinates)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6DD677-614A-7C4D-8D05-C16D0CA8E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69" y="1681635"/>
            <a:ext cx="11428785" cy="443505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F5D36-F1C1-C54E-9306-8CEF96CD3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25E65E-2478-1C45-BE22-A915B08C1FEF}"/>
              </a:ext>
            </a:extLst>
          </p:cNvPr>
          <p:cNvSpPr txBox="1"/>
          <p:nvPr/>
        </p:nvSpPr>
        <p:spPr>
          <a:xfrm>
            <a:off x="202569" y="6343023"/>
            <a:ext cx="1168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Optima ExtraBlack" panose="02000503060000020004" pitchFamily="2" charset="0"/>
              </a:rPr>
              <a:t>CAM-SE = Community Atmosphere Model – Spectral Element dynamical core (Lauritzen et al., 2018)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A98E3-F648-304A-9158-3EA423892581}"/>
              </a:ext>
            </a:extLst>
          </p:cNvPr>
          <p:cNvSpPr/>
          <p:nvPr/>
        </p:nvSpPr>
        <p:spPr>
          <a:xfrm>
            <a:off x="139195" y="4599159"/>
            <a:ext cx="11862546" cy="2258841"/>
          </a:xfrm>
          <a:prstGeom prst="rect">
            <a:avLst/>
          </a:prstGeom>
          <a:noFill/>
          <a:ln w="793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59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7" y="1716422"/>
            <a:ext cx="10478412" cy="2487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0" y="4465802"/>
            <a:ext cx="10058400" cy="164264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DC73912-C86A-CB4B-AA71-17C9B068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9" y="35607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Total energy (TE) equation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200" b="1" dirty="0">
                <a:solidFill>
                  <a:srgbClr val="C00000"/>
                </a:solidFill>
                <a:latin typeface="Optima ExtraBlack" panose="02000503060000020004" pitchFamily="2" charset="0"/>
              </a:rPr>
              <a:t>- moist atmosphere (mass coordinates)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CEE490-5237-AD4B-9F73-6A8A0B0FDB95}"/>
              </a:ext>
            </a:extLst>
          </p:cNvPr>
          <p:cNvSpPr/>
          <p:nvPr/>
        </p:nvSpPr>
        <p:spPr>
          <a:xfrm>
            <a:off x="7029324" y="3823776"/>
            <a:ext cx="4044875" cy="376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84E095-4094-B846-8A0C-4E4F390E7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D841A5-16AD-1B47-BCC9-0B04B2781C5F}"/>
              </a:ext>
            </a:extLst>
          </p:cNvPr>
          <p:cNvSpPr/>
          <p:nvPr/>
        </p:nvSpPr>
        <p:spPr>
          <a:xfrm>
            <a:off x="132617" y="1681635"/>
            <a:ext cx="11862546" cy="4495499"/>
          </a:xfrm>
          <a:prstGeom prst="rect">
            <a:avLst/>
          </a:prstGeom>
          <a:solidFill>
            <a:schemeClr val="bg1"/>
          </a:solidFill>
          <a:ln w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</a:rPr>
              <a:t>Without loss of generality assume moist air consists of dry air (‘d’), water vapor (‘</a:t>
            </a:r>
            <a:r>
              <a:rPr lang="en-US" sz="2400" b="1" dirty="0" err="1">
                <a:solidFill>
                  <a:schemeClr val="tx2"/>
                </a:solidFill>
                <a:latin typeface="Optima" panose="02000503060000020004" pitchFamily="2" charset="0"/>
              </a:rPr>
              <a:t>wv</a:t>
            </a: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</a:rPr>
              <a:t>’), cloud liquid (‘cl’), cloud ice (‘ci’), rain (‘</a:t>
            </a:r>
            <a:r>
              <a:rPr lang="en-US" sz="2400" b="1" dirty="0" err="1">
                <a:solidFill>
                  <a:schemeClr val="tx2"/>
                </a:solidFill>
                <a:latin typeface="Optima" panose="02000503060000020004" pitchFamily="2" charset="0"/>
              </a:rPr>
              <a:t>rn</a:t>
            </a: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</a:rPr>
              <a:t>’) and snow (‘</a:t>
            </a:r>
            <a:r>
              <a:rPr lang="en-US" sz="2400" b="1" dirty="0" err="1">
                <a:solidFill>
                  <a:schemeClr val="tx2"/>
                </a:solidFill>
                <a:latin typeface="Optima" panose="02000503060000020004" pitchFamily="2" charset="0"/>
              </a:rPr>
              <a:t>sn</a:t>
            </a: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</a:rPr>
              <a:t>’):</a:t>
            </a:r>
          </a:p>
          <a:p>
            <a:endParaRPr lang="en-US" b="1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endParaRPr lang="en-US" b="1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endParaRPr lang="en-US" b="1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endParaRPr lang="en-US" b="1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endParaRPr lang="en-US" b="1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endParaRPr lang="en-US" b="1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endParaRPr lang="en-US" b="1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endParaRPr lang="en-US" b="1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endParaRPr lang="en-US" b="1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endParaRPr lang="en-US" b="1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</a:rPr>
              <a:t>Aside: The condensates are assumed to be suspended in the air (no separate momentum or thermodynamic equations for them)</a:t>
            </a:r>
            <a:br>
              <a:rPr lang="en-US" dirty="0"/>
            </a:br>
            <a:r>
              <a:rPr lang="en-US" dirty="0"/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B83E4-6827-E846-9EB0-6300F1C62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813" y="2733714"/>
            <a:ext cx="4344154" cy="393492"/>
          </a:xfrm>
          <a:prstGeom prst="rect">
            <a:avLst/>
          </a:prstGeom>
        </p:spPr>
      </p:pic>
      <p:pic>
        <p:nvPicPr>
          <p:cNvPr id="12" name="Picture 11" descr="edu_bubbles_clouds.jpg">
            <a:extLst>
              <a:ext uri="{FF2B5EF4-FFF2-40B4-BE49-F238E27FC236}">
                <a16:creationId xmlns:a16="http://schemas.microsoft.com/office/drawing/2014/main" id="{349804D0-DF5C-2348-9EAA-ED85B1C8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25" y="3489924"/>
            <a:ext cx="2770468" cy="1558388"/>
          </a:xfrm>
          <a:prstGeom prst="rect">
            <a:avLst/>
          </a:prstGeom>
        </p:spPr>
      </p:pic>
      <p:pic>
        <p:nvPicPr>
          <p:cNvPr id="13" name="Picture 12" descr="cirrus.jpg">
            <a:extLst>
              <a:ext uri="{FF2B5EF4-FFF2-40B4-BE49-F238E27FC236}">
                <a16:creationId xmlns:a16="http://schemas.microsoft.com/office/drawing/2014/main" id="{F0095B8D-D69A-FC4C-84ED-72907A4874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00" y="3494653"/>
            <a:ext cx="2103078" cy="15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6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7" y="1716422"/>
            <a:ext cx="10478412" cy="2487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0" y="4465802"/>
            <a:ext cx="10058400" cy="1642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315" y="6342434"/>
            <a:ext cx="25204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SI unit for density: kg/m</a:t>
            </a:r>
            <a:r>
              <a:rPr lang="en-US" baseline="30000"/>
              <a:t>3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C73912-C86A-CB4B-AA71-17C9B068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9" y="35607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  <a:t>Total energy (TE) equation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Optima ExtraBlack" panose="02000503060000020004" pitchFamily="2" charset="0"/>
              </a:rPr>
            </a:br>
            <a:r>
              <a:rPr lang="en-US" sz="3200" b="1" dirty="0">
                <a:solidFill>
                  <a:srgbClr val="C00000"/>
                </a:solidFill>
                <a:latin typeface="Optima ExtraBlack" panose="02000503060000020004" pitchFamily="2" charset="0"/>
              </a:rPr>
              <a:t>- moist atmosphere (mass coordinates)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B83E4-6827-E846-9EB0-6300F1C62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906" y="6318274"/>
            <a:ext cx="4344154" cy="3934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CEE490-5237-AD4B-9F73-6A8A0B0FDB95}"/>
              </a:ext>
            </a:extLst>
          </p:cNvPr>
          <p:cNvSpPr/>
          <p:nvPr/>
        </p:nvSpPr>
        <p:spPr>
          <a:xfrm>
            <a:off x="7029324" y="3823776"/>
            <a:ext cx="4044875" cy="376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84E095-4094-B846-8A0C-4E4F390E7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8353" y="53090"/>
            <a:ext cx="2172977" cy="6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2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39198</TotalTime>
  <Words>1777</Words>
  <Application>Microsoft Macintosh PowerPoint</Application>
  <PresentationFormat>Widescreen</PresentationFormat>
  <Paragraphs>333</Paragraphs>
  <Slides>54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Optima</vt:lpstr>
      <vt:lpstr>Optima ExtraBlack</vt:lpstr>
      <vt:lpstr>Office Theme</vt:lpstr>
      <vt:lpstr>A total energy error analysis of dynamical cores and physics-dynamics coupling in the  Community Atmosphere Model (CAM)</vt:lpstr>
      <vt:lpstr>A total energy error analysis of dynamical cores and physics-dynamics coupling in the  Community Atmosphere Model (CAM)</vt:lpstr>
      <vt:lpstr>Research question</vt:lpstr>
      <vt:lpstr>Outline</vt:lpstr>
      <vt:lpstr>Total energy (TE) equation - dry atmosphere (height coordinates)</vt:lpstr>
      <vt:lpstr>Total energy (TE) equation - dry atmosphere (mass coordinates)</vt:lpstr>
      <vt:lpstr>Total energy (TE) equation - dry atmosphere (mass coordinates)</vt:lpstr>
      <vt:lpstr>Total energy (TE) equation - moist atmosphere (mass coordinates)</vt:lpstr>
      <vt:lpstr>Total energy (TE) equation - moist atmosphere (mass coordinates)</vt:lpstr>
      <vt:lpstr>Total energy (TE) equation - moist atmosphere (mass coordinates)</vt:lpstr>
      <vt:lpstr>Terrain-following dry-mass coordinate</vt:lpstr>
      <vt:lpstr>Terrain-following dry-mass coordinate</vt:lpstr>
      <vt:lpstr>Total energy (TE) equation - moist atmosphere</vt:lpstr>
      <vt:lpstr>Total energy (TE) equation - moist atmosphere</vt:lpstr>
      <vt:lpstr>Total energy (TE) equation - moist atmosphere</vt:lpstr>
      <vt:lpstr>Total energy (TE) equation - moist atmosphere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year average |dps/dt|; AMIP run</vt:lpstr>
      <vt:lpstr>PowerPoint Presentation</vt:lpstr>
      <vt:lpstr>1 year average |dps/dt|; AMIP run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Not discussed</vt:lpstr>
      <vt:lpstr>Open question: Can we close the total  energy budget locally in models?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energy (TE) equation - moist atmosphere (mass coordinates)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challenge of Energy budget closure in Earth system models</dc:title>
  <dc:creator>Microsoft Office User</dc:creator>
  <cp:lastModifiedBy>Microsoft Office User</cp:lastModifiedBy>
  <cp:revision>129</cp:revision>
  <cp:lastPrinted>2019-04-29T13:59:12Z</cp:lastPrinted>
  <dcterms:created xsi:type="dcterms:W3CDTF">2018-10-30T21:11:57Z</dcterms:created>
  <dcterms:modified xsi:type="dcterms:W3CDTF">2019-10-15T14:51:07Z</dcterms:modified>
</cp:coreProperties>
</file>