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4"/>
  </p:notesMasterIdLst>
  <p:sldIdLst>
    <p:sldId id="363" r:id="rId2"/>
    <p:sldId id="441" r:id="rId3"/>
    <p:sldId id="443" r:id="rId4"/>
    <p:sldId id="444" r:id="rId5"/>
    <p:sldId id="442" r:id="rId6"/>
    <p:sldId id="434" r:id="rId7"/>
    <p:sldId id="440" r:id="rId8"/>
    <p:sldId id="436" r:id="rId9"/>
    <p:sldId id="437" r:id="rId10"/>
    <p:sldId id="438" r:id="rId11"/>
    <p:sldId id="439" r:id="rId12"/>
    <p:sldId id="433" r:id="rId13"/>
    <p:sldId id="435" r:id="rId14"/>
    <p:sldId id="481" r:id="rId15"/>
    <p:sldId id="482" r:id="rId16"/>
    <p:sldId id="469" r:id="rId17"/>
    <p:sldId id="420" r:id="rId18"/>
    <p:sldId id="354" r:id="rId19"/>
    <p:sldId id="432" r:id="rId20"/>
    <p:sldId id="426" r:id="rId21"/>
    <p:sldId id="422" r:id="rId22"/>
    <p:sldId id="424" r:id="rId23"/>
  </p:sldIdLst>
  <p:sldSz cx="12192000" cy="6858000"/>
  <p:notesSz cx="6858000" cy="9144000"/>
  <p:defaultTextStyle>
    <a:defPPr>
      <a:defRPr lang="en-GB"/>
    </a:defPPr>
    <a:lvl1pPr algn="l" defTabSz="457200" rtl="0" eaLnBrk="0" fontAlgn="base" hangingPunct="0">
      <a:lnSpc>
        <a:spcPct val="80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S PGothic" pitchFamily="34" charset="-128"/>
        <a:cs typeface="+mn-cs"/>
      </a:defRPr>
    </a:lvl1pPr>
    <a:lvl2pPr marL="457200" algn="l" defTabSz="457200" rtl="0" eaLnBrk="0" fontAlgn="base" hangingPunct="0">
      <a:lnSpc>
        <a:spcPct val="80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S PGothic" pitchFamily="34" charset="-128"/>
        <a:cs typeface="+mn-cs"/>
      </a:defRPr>
    </a:lvl2pPr>
    <a:lvl3pPr marL="914400" algn="l" defTabSz="457200" rtl="0" eaLnBrk="0" fontAlgn="base" hangingPunct="0">
      <a:lnSpc>
        <a:spcPct val="80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S PGothic" pitchFamily="34" charset="-128"/>
        <a:cs typeface="+mn-cs"/>
      </a:defRPr>
    </a:lvl3pPr>
    <a:lvl4pPr marL="1371600" algn="l" defTabSz="457200" rtl="0" eaLnBrk="0" fontAlgn="base" hangingPunct="0">
      <a:lnSpc>
        <a:spcPct val="80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S PGothic" pitchFamily="34" charset="-128"/>
        <a:cs typeface="+mn-cs"/>
      </a:defRPr>
    </a:lvl4pPr>
    <a:lvl5pPr marL="1828800" algn="l" defTabSz="457200" rtl="0" eaLnBrk="0" fontAlgn="base" hangingPunct="0">
      <a:lnSpc>
        <a:spcPct val="80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bg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bg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bg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bg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56" autoAdjust="0"/>
    <p:restoredTop sz="74306"/>
  </p:normalViewPr>
  <p:slideViewPr>
    <p:cSldViewPr>
      <p:cViewPr varScale="1">
        <p:scale>
          <a:sx n="63" d="100"/>
          <a:sy n="63" d="100"/>
        </p:scale>
        <p:origin x="184" y="1112"/>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86" d="100"/>
        <a:sy n="8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360">
                <a:solidFill>
                  <a:srgbClr val="000000"/>
                </a:solidFill>
                <a:miter lim="800000"/>
                <a:headEnd/>
                <a:tailEnd/>
              </a14:hiddenLine>
            </a:ext>
          </a:extLst>
        </p:spPr>
        <p:txBody>
          <a:bodyPr wrap="none" anchor="ctr"/>
          <a:lstStyle/>
          <a:p>
            <a:endParaRPr lang="en-US"/>
          </a:p>
        </p:txBody>
      </p:sp>
      <p:sp>
        <p:nvSpPr>
          <p:cNvPr id="16387"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88" name="AutoShape 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89" name="AutoShape 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0" name="AutoShape 5"/>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1" name="AutoShape 6"/>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2" name="AutoShape 7"/>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3" name="AutoShape 8"/>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4" name="AutoShape 9"/>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5" name="AutoShape 10"/>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6" name="AutoShape 1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397" name="AutoShape 1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61" name="Text Box 1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p:spPr>
        <p:txBody>
          <a:bodyPr wrap="none" anchor="ct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ct val="80000"/>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ct val="80000"/>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ct val="80000"/>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ct val="80000"/>
              </a:lnSpc>
              <a:spcBef>
                <a:spcPct val="0"/>
              </a:spcBef>
              <a:spcAft>
                <a:spcPct val="0"/>
              </a:spcAft>
              <a:defRPr sz="2400">
                <a:solidFill>
                  <a:schemeClr val="bg1"/>
                </a:solidFill>
                <a:latin typeface="Times New Roman" charset="0"/>
                <a:ea typeface="ＭＳ Ｐゴシック" charset="0"/>
              </a:defRPr>
            </a:lvl9pPr>
          </a:lstStyle>
          <a:p>
            <a:pPr>
              <a:buFont typeface="Times New Roman" charset="0"/>
              <a:buNone/>
              <a:defRPr/>
            </a:pPr>
            <a:endParaRPr lang="en-US"/>
          </a:p>
        </p:txBody>
      </p:sp>
      <p:sp>
        <p:nvSpPr>
          <p:cNvPr id="2062" name="Rectangle 14"/>
          <p:cNvSpPr>
            <a:spLocks noGrp="1" noChangeArrowheads="1"/>
          </p:cNvSpPr>
          <p:nvPr>
            <p:ph type="body"/>
          </p:nvPr>
        </p:nvSpPr>
        <p:spPr bwMode="auto">
          <a:xfrm>
            <a:off x="914400" y="4343400"/>
            <a:ext cx="5024438"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16400" name="Rectangle 15"/>
          <p:cNvSpPr>
            <a:spLocks noGrp="1" noRot="1" noChangeAspect="1" noChangeArrowheads="1"/>
          </p:cNvSpPr>
          <p:nvPr>
            <p:ph type="sldImg"/>
          </p:nvPr>
        </p:nvSpPr>
        <p:spPr bwMode="auto">
          <a:xfrm>
            <a:off x="381000" y="695325"/>
            <a:ext cx="6092825" cy="342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4954234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S PGothic" pitchFamily="34" charset="-128"/>
        <a:cs typeface="ＭＳ Ｐゴシック" pitchFamily="-65" charset="-128"/>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S PGothic"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S PGothic"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S PGothic"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95325"/>
            <a:ext cx="6092825" cy="3427413"/>
          </a:xfrm>
        </p:spPr>
      </p:sp>
      <p:sp>
        <p:nvSpPr>
          <p:cNvPr id="3" name="Notes Placeholder 2"/>
          <p:cNvSpPr>
            <a:spLocks noGrp="1"/>
          </p:cNvSpPr>
          <p:nvPr>
            <p:ph type="body" idx="1"/>
          </p:nvPr>
        </p:nvSpPr>
        <p:spPr/>
        <p:txBody>
          <a:bodyPr/>
          <a:lstStyle/>
          <a:p>
            <a:r>
              <a:rPr lang="en-US" sz="1200" b="0" i="0" u="none" strike="noStrike" kern="1200" dirty="0">
                <a:solidFill>
                  <a:srgbClr val="000000"/>
                </a:solidFill>
                <a:effectLst/>
                <a:latin typeface="Times New Roman" pitchFamily="18" charset="0"/>
                <a:ea typeface="MS PGothic" pitchFamily="34" charset="-128"/>
                <a:cs typeface="ＭＳ Ｐゴシック" pitchFamily="-65" charset="-128"/>
              </a:rPr>
              <a:t> </a:t>
            </a:r>
          </a:p>
          <a:p>
            <a:r>
              <a:rPr lang="en-US" sz="1200" b="0" i="0" u="none" strike="noStrike" kern="1200" dirty="0">
                <a:solidFill>
                  <a:srgbClr val="000000"/>
                </a:solidFill>
                <a:effectLst/>
                <a:latin typeface="Times New Roman" pitchFamily="18" charset="0"/>
                <a:ea typeface="MS PGothic" pitchFamily="34" charset="-128"/>
                <a:cs typeface="ＭＳ Ｐゴシック" pitchFamily="-65" charset="-128"/>
              </a:rPr>
              <a:t>  </a:t>
            </a:r>
          </a:p>
          <a:p>
            <a:r>
              <a:rPr lang="en-US" sz="1200" b="0" i="0" u="none" strike="noStrike" kern="1200" dirty="0">
                <a:solidFill>
                  <a:srgbClr val="000000"/>
                </a:solidFill>
                <a:effectLst/>
                <a:latin typeface="Times New Roman" pitchFamily="18" charset="0"/>
                <a:ea typeface="MS PGothic" pitchFamily="34" charset="-128"/>
                <a:cs typeface="ＭＳ Ｐゴシック" pitchFamily="-65" charset="-128"/>
              </a:rPr>
              <a:t>Rather than having each person talk about their specific research, we are soliciting talks on specific themes (both keynote lectures and short talks to start breakout discussions). We are a little low on physics developers (Vince Larson, Dave Randall and Michael Prichard will be there) and really need an experienced modeler to talk about total energy and water conservation in physics (there will be separate talks/break-outs on dynamics and physics-dynamics coupling). The talk should address how the TE energy equation is satisfied (or not) in physics parameterizations, what the fluxes of TE, etc. Would you be willing to prepare such a talk? You have about 45 min - 1h.</a:t>
            </a:r>
          </a:p>
          <a:p>
            <a:r>
              <a:rPr lang="en-US" sz="1200" b="0" i="0" u="none" strike="noStrike" kern="1200" dirty="0">
                <a:solidFill>
                  <a:srgbClr val="000000"/>
                </a:solidFill>
                <a:effectLst/>
                <a:latin typeface="Times New Roman" pitchFamily="18" charset="0"/>
                <a:ea typeface="MS PGothic" pitchFamily="34" charset="-128"/>
                <a:cs typeface="ＭＳ Ｐゴシック" pitchFamily="-65" charset="-128"/>
              </a:rPr>
              <a:t> </a:t>
            </a:r>
          </a:p>
          <a:p>
            <a:r>
              <a:rPr lang="en-US" sz="1200" b="0" i="0" u="none" strike="noStrike" kern="1200" dirty="0">
                <a:solidFill>
                  <a:srgbClr val="000000"/>
                </a:solidFill>
                <a:effectLst/>
                <a:latin typeface="Times New Roman" pitchFamily="18" charset="0"/>
                <a:ea typeface="MS PGothic" pitchFamily="34" charset="-128"/>
                <a:cs typeface="ＭＳ Ｐゴシック" pitchFamily="-65" charset="-128"/>
              </a:rPr>
              <a:t>Also, we really need someone to talk about coupling components (what fluxes are exchanges, what is missing, ...). Please let me know if you have any suggestions ...</a:t>
            </a:r>
          </a:p>
          <a:p>
            <a:r>
              <a:rPr lang="en-US" sz="1200" b="0" i="0" u="none" strike="noStrike" kern="1200" dirty="0">
                <a:solidFill>
                  <a:srgbClr val="000000"/>
                </a:solidFill>
                <a:effectLst/>
                <a:latin typeface="Times New Roman" pitchFamily="18" charset="0"/>
                <a:ea typeface="MS PGothic" pitchFamily="34" charset="-128"/>
                <a:cs typeface="ＭＳ Ｐゴシック" pitchFamily="-65" charset="-128"/>
              </a:rPr>
              <a:t> </a:t>
            </a:r>
          </a:p>
          <a:p>
            <a:br>
              <a:rPr lang="en-US" sz="1200" b="0" i="0" u="none" strike="noStrike" kern="1200" dirty="0">
                <a:solidFill>
                  <a:srgbClr val="000000"/>
                </a:solidFill>
                <a:effectLst/>
                <a:latin typeface="Times New Roman" pitchFamily="18" charset="0"/>
                <a:ea typeface="MS PGothic" pitchFamily="34" charset="-128"/>
                <a:cs typeface="ＭＳ Ｐゴシック" pitchFamily="-65" charset="-128"/>
              </a:rPr>
            </a:br>
            <a:endParaRPr lang="en-US" sz="1200" b="0" i="0" u="none" strike="noStrike" kern="1200" dirty="0">
              <a:solidFill>
                <a:srgbClr val="000000"/>
              </a:solidFill>
              <a:effectLst/>
              <a:latin typeface="Times New Roman" pitchFamily="18" charset="0"/>
              <a:ea typeface="MS PGothic" pitchFamily="34" charset="-128"/>
              <a:cs typeface="ＭＳ Ｐゴシック" pitchFamily="-65" charset="-128"/>
            </a:endParaRPr>
          </a:p>
          <a:p>
            <a:endParaRPr lang="en-US" sz="1200" b="0" i="0" u="none" strike="noStrike" kern="1200" dirty="0">
              <a:solidFill>
                <a:srgbClr val="000000"/>
              </a:solidFill>
              <a:effectLst/>
              <a:latin typeface="Times New Roman" pitchFamily="18" charset="0"/>
              <a:ea typeface="MS PGothic" pitchFamily="34" charset="-128"/>
              <a:cs typeface="ＭＳ Ｐゴシック" pitchFamily="-65" charset="-128"/>
            </a:endParaRPr>
          </a:p>
          <a:p>
            <a:endParaRPr lang="en-US" dirty="0"/>
          </a:p>
        </p:txBody>
      </p:sp>
    </p:spTree>
    <p:extLst>
      <p:ext uri="{BB962C8B-B14F-4D97-AF65-F5344CB8AC3E}">
        <p14:creationId xmlns:p14="http://schemas.microsoft.com/office/powerpoint/2010/main" val="1914545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26534" y="1831976"/>
            <a:ext cx="10949517" cy="906463"/>
          </a:xfrm>
        </p:spPr>
        <p:txBody>
          <a:bodyPr lIns="91440" tIns="45720" rIns="91440" bIns="45720"/>
          <a:lstStyle>
            <a:lvl1pPr>
              <a:defRPr sz="4000">
                <a:solidFill>
                  <a:srgbClr val="C97A00"/>
                </a:solidFill>
              </a:defRPr>
            </a:lvl1pPr>
          </a:lstStyle>
          <a:p>
            <a:r>
              <a:rPr lang="en-US"/>
              <a:t>Click to edit Master title style</a:t>
            </a:r>
          </a:p>
        </p:txBody>
      </p:sp>
      <p:sp>
        <p:nvSpPr>
          <p:cNvPr id="23555" name="Rectangle 3"/>
          <p:cNvSpPr>
            <a:spLocks noGrp="1" noChangeArrowheads="1"/>
          </p:cNvSpPr>
          <p:nvPr>
            <p:ph type="subTitle" idx="1"/>
          </p:nvPr>
        </p:nvSpPr>
        <p:spPr>
          <a:xfrm>
            <a:off x="628651" y="2973388"/>
            <a:ext cx="10945283" cy="2279650"/>
          </a:xfrm>
        </p:spPr>
        <p:txBody>
          <a:bodyPr lIns="91440" tIns="45720" rIns="91440" bIns="45720"/>
          <a:lstStyle>
            <a:lvl1pPr marL="0" indent="0">
              <a:defRPr/>
            </a:lvl1pPr>
          </a:lstStyle>
          <a:p>
            <a:r>
              <a:rPr lang="en-US"/>
              <a:t>Click to edit Master subtitle style</a:t>
            </a:r>
          </a:p>
        </p:txBody>
      </p:sp>
      <p:sp>
        <p:nvSpPr>
          <p:cNvPr id="4" name="Slide Number Placeholder 6"/>
          <p:cNvSpPr>
            <a:spLocks noGrp="1"/>
          </p:cNvSpPr>
          <p:nvPr>
            <p:ph type="sldNum" sz="quarter" idx="10"/>
          </p:nvPr>
        </p:nvSpPr>
        <p:spPr>
          <a:xfrm>
            <a:off x="150285" y="6483351"/>
            <a:ext cx="679449" cy="365125"/>
          </a:xfrm>
        </p:spPr>
        <p:txBody>
          <a:bodyPr/>
          <a:lstStyle>
            <a:lvl1pPr>
              <a:defRPr/>
            </a:lvl1pPr>
          </a:lstStyle>
          <a:p>
            <a:fld id="{61DCEB3D-1402-4F1F-BC5D-B09FF9079111}" type="slidenum">
              <a:rPr lang="en-US"/>
              <a:pPr/>
              <a:t>‹#›</a:t>
            </a:fld>
            <a:endParaRPr lang="en-US"/>
          </a:p>
        </p:txBody>
      </p:sp>
    </p:spTree>
    <p:extLst>
      <p:ext uri="{BB962C8B-B14F-4D97-AF65-F5344CB8AC3E}">
        <p14:creationId xmlns:p14="http://schemas.microsoft.com/office/powerpoint/2010/main" val="327379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75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1"/>
            <a:ext cx="10668000" cy="4572001"/>
          </a:xfrm>
          <a:prstGeom prst="rect">
            <a:avLst/>
          </a:prstGeom>
        </p:spPr>
        <p:txBody>
          <a:bodyPr/>
          <a:lstStyle>
            <a:lvl1pPr>
              <a:defRPr sz="1750">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500">
                <a:latin typeface="Arial" panose="020B0604020202020204" pitchFamily="34" charset="0"/>
                <a:cs typeface="Arial" panose="020B0604020202020204" pitchFamily="34" charset="0"/>
              </a:defRPr>
            </a:lvl2pPr>
            <a:lvl3pPr marL="857250" indent="-171450">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10/10/19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85843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 descr="PowerPoint_Path_Foot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34" y="5487988"/>
            <a:ext cx="12187767" cy="137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PNNL_Logo_2-Color_v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5951" y="5849938"/>
            <a:ext cx="24384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0"/>
          </p:nvPr>
        </p:nvSpPr>
        <p:spPr>
          <a:xfrm>
            <a:off x="150285" y="6483351"/>
            <a:ext cx="679449" cy="365125"/>
          </a:xfrm>
        </p:spPr>
        <p:txBody>
          <a:bodyPr/>
          <a:lstStyle>
            <a:lvl1pPr>
              <a:defRPr/>
            </a:lvl1pPr>
          </a:lstStyle>
          <a:p>
            <a:fld id="{3FA9FA33-9812-4333-BF27-3EB4B85124C5}" type="slidenum">
              <a:rPr lang="en-US"/>
              <a:pPr/>
              <a:t>‹#›</a:t>
            </a:fld>
            <a:endParaRPr lang="en-US"/>
          </a:p>
        </p:txBody>
      </p:sp>
    </p:spTree>
    <p:extLst>
      <p:ext uri="{BB962C8B-B14F-4D97-AF65-F5344CB8AC3E}">
        <p14:creationId xmlns:p14="http://schemas.microsoft.com/office/powerpoint/2010/main" val="217682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9" descr="PowerPoint_Path_Foot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487988"/>
            <a:ext cx="12187767" cy="137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PNNL_Logo_2-Color_v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5951" y="5849938"/>
            <a:ext cx="24384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0" y="0"/>
            <a:ext cx="12192000" cy="914400"/>
          </a:xfrm>
          <a:prstGeom prst="rect">
            <a:avLst/>
          </a:prstGeom>
          <a:solidFill>
            <a:srgbClr val="D575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50285" y="6483351"/>
            <a:ext cx="679449" cy="365125"/>
          </a:xfrm>
        </p:spPr>
        <p:txBody>
          <a:bodyPr/>
          <a:lstStyle>
            <a:lvl1pPr>
              <a:defRPr/>
            </a:lvl1pPr>
          </a:lstStyle>
          <a:p>
            <a:fld id="{BB5CD60A-EC6D-46DA-A5B1-9BC3FB785315}" type="slidenum">
              <a:rPr lang="en-US"/>
              <a:pPr/>
              <a:t>‹#›</a:t>
            </a:fld>
            <a:endParaRPr lang="en-US"/>
          </a:p>
        </p:txBody>
      </p:sp>
    </p:spTree>
    <p:extLst>
      <p:ext uri="{BB962C8B-B14F-4D97-AF65-F5344CB8AC3E}">
        <p14:creationId xmlns:p14="http://schemas.microsoft.com/office/powerpoint/2010/main" val="331906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5"/>
          <p:cNvSpPr>
            <a:spLocks noChangeArrowheads="1"/>
          </p:cNvSpPr>
          <p:nvPr/>
        </p:nvSpPr>
        <p:spPr bwMode="auto">
          <a:xfrm>
            <a:off x="2117" y="0"/>
            <a:ext cx="12192000" cy="914400"/>
          </a:xfrm>
          <a:prstGeom prst="rect">
            <a:avLst/>
          </a:prstGeom>
          <a:solidFill>
            <a:srgbClr val="D575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p>
        </p:txBody>
      </p:sp>
      <p:pic>
        <p:nvPicPr>
          <p:cNvPr id="5" name="Picture 6" descr="PNNL_Logo_2-Color_v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05951" y="5849938"/>
            <a:ext cx="24384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0"/>
          </p:nvPr>
        </p:nvSpPr>
        <p:spPr>
          <a:xfrm>
            <a:off x="150285" y="6483351"/>
            <a:ext cx="679449" cy="365125"/>
          </a:xfrm>
        </p:spPr>
        <p:txBody>
          <a:bodyPr/>
          <a:lstStyle>
            <a:lvl1pPr>
              <a:defRPr/>
            </a:lvl1pPr>
          </a:lstStyle>
          <a:p>
            <a:fld id="{48349C9F-074B-436E-A444-B62C9ABACA4C}" type="slidenum">
              <a:rPr lang="en-US"/>
              <a:pPr/>
              <a:t>‹#›</a:t>
            </a:fld>
            <a:endParaRPr lang="en-US"/>
          </a:p>
        </p:txBody>
      </p:sp>
    </p:spTree>
    <p:extLst>
      <p:ext uri="{BB962C8B-B14F-4D97-AF65-F5344CB8AC3E}">
        <p14:creationId xmlns:p14="http://schemas.microsoft.com/office/powerpoint/2010/main" val="104621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
            <a:ext cx="12192000" cy="1311275"/>
          </a:xfrm>
          <a:prstGeom prst="rect">
            <a:avLst/>
          </a:prstGeom>
          <a:solidFill>
            <a:srgbClr val="D575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p>
        </p:txBody>
      </p:sp>
      <p:pic>
        <p:nvPicPr>
          <p:cNvPr id="5" name="Picture 6" descr="PNNL_Logo_2-Color_v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05951" y="5849938"/>
            <a:ext cx="24384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3pPr>
              <a:buSzPct val="6000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p:cNvSpPr>
            <a:spLocks noGrp="1"/>
          </p:cNvSpPr>
          <p:nvPr>
            <p:ph type="sldNum" sz="quarter" idx="10"/>
          </p:nvPr>
        </p:nvSpPr>
        <p:spPr>
          <a:xfrm>
            <a:off x="150285" y="6483351"/>
            <a:ext cx="679449" cy="365125"/>
          </a:xfrm>
        </p:spPr>
        <p:txBody>
          <a:bodyPr/>
          <a:lstStyle>
            <a:lvl1pPr>
              <a:defRPr/>
            </a:lvl1pPr>
          </a:lstStyle>
          <a:p>
            <a:fld id="{969600C9-A9DF-4F5D-880E-6E2603FF9D47}" type="slidenum">
              <a:rPr lang="en-US"/>
              <a:pPr/>
              <a:t>‹#›</a:t>
            </a:fld>
            <a:endParaRPr lang="en-US"/>
          </a:p>
        </p:txBody>
      </p:sp>
    </p:spTree>
    <p:extLst>
      <p:ext uri="{BB962C8B-B14F-4D97-AF65-F5344CB8AC3E}">
        <p14:creationId xmlns:p14="http://schemas.microsoft.com/office/powerpoint/2010/main" val="335182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5" descr="PNNL_Logo_2-Color_v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05951" y="5849938"/>
            <a:ext cx="24384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a:xfrm>
            <a:off x="150285" y="6483351"/>
            <a:ext cx="679449" cy="365125"/>
          </a:xfrm>
        </p:spPr>
        <p:txBody>
          <a:bodyPr/>
          <a:lstStyle>
            <a:lvl1pPr>
              <a:defRPr/>
            </a:lvl1pPr>
          </a:lstStyle>
          <a:p>
            <a:fld id="{F1BB7518-63B1-428E-BDE9-DD41A89E8766}" type="slidenum">
              <a:rPr lang="en-US"/>
              <a:pPr/>
              <a:t>‹#›</a:t>
            </a:fld>
            <a:endParaRPr lang="en-US"/>
          </a:p>
        </p:txBody>
      </p:sp>
    </p:spTree>
    <p:extLst>
      <p:ext uri="{BB962C8B-B14F-4D97-AF65-F5344CB8AC3E}">
        <p14:creationId xmlns:p14="http://schemas.microsoft.com/office/powerpoint/2010/main" val="1007081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6865938"/>
          </a:xfrm>
          <a:prstGeom prst="rect">
            <a:avLst/>
          </a:prstGeom>
          <a:solidFill>
            <a:srgbClr val="70727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p>
        </p:txBody>
      </p:sp>
      <p:pic>
        <p:nvPicPr>
          <p:cNvPr id="5" name="Picture 5" descr="PNNL_Logo_Whi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05951" y="5849938"/>
            <a:ext cx="24384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buFontTx/>
              <a:buBlip>
                <a:blip r:embed="rId3"/>
              </a:buBlip>
              <a:defRPr>
                <a:solidFill>
                  <a:schemeClr val="bg1"/>
                </a:solidFill>
              </a:defRPr>
            </a:lvl2pPr>
            <a:lvl3pPr>
              <a:defRPr>
                <a:solidFill>
                  <a:schemeClr val="bg1"/>
                </a:solidFill>
              </a:defRPr>
            </a:lvl3pPr>
            <a:lvl4pPr>
              <a:buFontTx/>
              <a:buBlip>
                <a:blip r:embed="rId4"/>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p:cNvSpPr>
            <a:spLocks noGrp="1"/>
          </p:cNvSpPr>
          <p:nvPr>
            <p:ph type="sldNum" sz="quarter" idx="10"/>
          </p:nvPr>
        </p:nvSpPr>
        <p:spPr>
          <a:xfrm>
            <a:off x="150285" y="6483351"/>
            <a:ext cx="679449" cy="365125"/>
          </a:xfrm>
        </p:spPr>
        <p:txBody>
          <a:bodyPr/>
          <a:lstStyle>
            <a:lvl1pPr>
              <a:defRPr/>
            </a:lvl1pPr>
          </a:lstStyle>
          <a:p>
            <a:fld id="{27D90A6E-953F-4027-B072-A26A5598D4BD}" type="slidenum">
              <a:rPr lang="en-US"/>
              <a:pPr/>
              <a:t>‹#›</a:t>
            </a:fld>
            <a:endParaRPr lang="en-US"/>
          </a:p>
        </p:txBody>
      </p:sp>
    </p:spTree>
    <p:extLst>
      <p:ext uri="{BB962C8B-B14F-4D97-AF65-F5344CB8AC3E}">
        <p14:creationId xmlns:p14="http://schemas.microsoft.com/office/powerpoint/2010/main" val="239331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6858000"/>
          </a:xfrm>
          <a:prstGeom prst="rect">
            <a:avLst/>
          </a:prstGeom>
          <a:solidFill>
            <a:srgbClr val="D575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p>
        </p:txBody>
      </p:sp>
      <p:pic>
        <p:nvPicPr>
          <p:cNvPr id="5" name="Picture 3" descr="PNNL_Logo_Whi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05951" y="5849938"/>
            <a:ext cx="2438400"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3"/>
              </a:buBlip>
              <a:defRPr>
                <a:solidFill>
                  <a:schemeClr val="bg1"/>
                </a:solidFill>
              </a:defRPr>
            </a:lvl1pPr>
            <a:lvl2pPr>
              <a:defRPr>
                <a:solidFill>
                  <a:schemeClr val="bg1"/>
                </a:solidFill>
              </a:defRPr>
            </a:lvl2pPr>
            <a:lvl3pPr>
              <a:buFontTx/>
              <a:buBlip>
                <a:blip r:embed="rId4"/>
              </a:buBlip>
              <a:defRPr>
                <a:solidFill>
                  <a:schemeClr val="bg1"/>
                </a:solidFill>
              </a:defRPr>
            </a:lvl3pPr>
            <a:lvl4pPr>
              <a:defRPr>
                <a:solidFill>
                  <a:schemeClr val="bg1"/>
                </a:solidFill>
              </a:defRPr>
            </a:lvl4pPr>
            <a:lvl5pPr>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p:cNvSpPr>
            <a:spLocks noGrp="1"/>
          </p:cNvSpPr>
          <p:nvPr>
            <p:ph type="sldNum" sz="quarter" idx="10"/>
          </p:nvPr>
        </p:nvSpPr>
        <p:spPr>
          <a:xfrm>
            <a:off x="150285" y="6483351"/>
            <a:ext cx="679449" cy="365125"/>
          </a:xfrm>
        </p:spPr>
        <p:txBody>
          <a:bodyPr/>
          <a:lstStyle>
            <a:lvl1pPr>
              <a:defRPr/>
            </a:lvl1pPr>
          </a:lstStyle>
          <a:p>
            <a:fld id="{3A00F5A8-5393-4F13-A9E6-722C0A2B3C3E}" type="slidenum">
              <a:rPr lang="en-US"/>
              <a:pPr/>
              <a:t>‹#›</a:t>
            </a:fld>
            <a:endParaRPr lang="en-US"/>
          </a:p>
        </p:txBody>
      </p:sp>
    </p:spTree>
    <p:extLst>
      <p:ext uri="{BB962C8B-B14F-4D97-AF65-F5344CB8AC3E}">
        <p14:creationId xmlns:p14="http://schemas.microsoft.com/office/powerpoint/2010/main" val="47819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6"/>
          <p:cNvSpPr>
            <a:spLocks noGrp="1"/>
          </p:cNvSpPr>
          <p:nvPr>
            <p:ph type="sldNum" sz="quarter" idx="10"/>
          </p:nvPr>
        </p:nvSpPr>
        <p:spPr>
          <a:xfrm>
            <a:off x="150285" y="6483351"/>
            <a:ext cx="679449" cy="365125"/>
          </a:xfrm>
        </p:spPr>
        <p:txBody>
          <a:bodyPr/>
          <a:lstStyle>
            <a:lvl1pPr>
              <a:defRPr/>
            </a:lvl1pPr>
          </a:lstStyle>
          <a:p>
            <a:fld id="{040D4B54-1E58-440E-9F29-E0C99AA8F9B2}" type="slidenum">
              <a:rPr lang="en-US"/>
              <a:pPr/>
              <a:t>‹#›</a:t>
            </a:fld>
            <a:endParaRPr lang="en-US"/>
          </a:p>
        </p:txBody>
      </p:sp>
    </p:spTree>
    <p:extLst>
      <p:ext uri="{BB962C8B-B14F-4D97-AF65-F5344CB8AC3E}">
        <p14:creationId xmlns:p14="http://schemas.microsoft.com/office/powerpoint/2010/main" val="423768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2884" y="460375"/>
            <a:ext cx="10938933" cy="98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56167" y="1676400"/>
            <a:ext cx="10915651" cy="357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4"/>
          </p:nvPr>
        </p:nvSpPr>
        <p:spPr>
          <a:xfrm>
            <a:off x="230718" y="6453189"/>
            <a:ext cx="679449" cy="268287"/>
          </a:xfrm>
          <a:prstGeom prst="rect">
            <a:avLst/>
          </a:prstGeom>
        </p:spPr>
        <p:txBody>
          <a:bodyPr vert="horz" wrap="square" lIns="91440" tIns="45720" rIns="91440" bIns="45720" numCol="1" anchor="t" anchorCtr="0" compatLnSpc="1">
            <a:prstTxWarp prst="textNoShape">
              <a:avLst/>
            </a:prstTxWarp>
          </a:bodyPr>
          <a:lstStyle>
            <a:lvl1pPr>
              <a:defRPr sz="900"/>
            </a:lvl1pPr>
          </a:lstStyle>
          <a:p>
            <a:fld id="{51D8224E-6B66-4B38-9905-BC4E1588E9A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8" r:id="rId11"/>
  </p:sldLayoutIdLst>
  <p:txStyles>
    <p:titleStyle>
      <a:lvl1pPr algn="l" rtl="0" eaLnBrk="0" fontAlgn="base" hangingPunct="0">
        <a:lnSpc>
          <a:spcPct val="85000"/>
        </a:lnSpc>
        <a:spcBef>
          <a:spcPct val="0"/>
        </a:spcBef>
        <a:spcAft>
          <a:spcPct val="0"/>
        </a:spcAft>
        <a:defRPr sz="3000" b="1">
          <a:solidFill>
            <a:srgbClr val="CB7023"/>
          </a:solidFill>
          <a:latin typeface="+mj-lt"/>
          <a:ea typeface="MS PGothic" pitchFamily="34" charset="-128"/>
          <a:cs typeface="ＭＳ Ｐゴシック" pitchFamily="-65" charset="-128"/>
        </a:defRPr>
      </a:lvl1pPr>
      <a:lvl2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2pPr>
      <a:lvl3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3pPr>
      <a:lvl4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4pPr>
      <a:lvl5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5pPr>
      <a:lvl6pPr marL="457200" algn="l" rtl="0" eaLnBrk="1" fontAlgn="base" hangingPunct="1">
        <a:lnSpc>
          <a:spcPct val="85000"/>
        </a:lnSpc>
        <a:spcBef>
          <a:spcPct val="0"/>
        </a:spcBef>
        <a:spcAft>
          <a:spcPct val="0"/>
        </a:spcAft>
        <a:defRPr sz="3000" b="1">
          <a:solidFill>
            <a:srgbClr val="CB7023"/>
          </a:solidFill>
          <a:latin typeface="Arial" charset="0"/>
        </a:defRPr>
      </a:lvl6pPr>
      <a:lvl7pPr marL="914400" algn="l" rtl="0" eaLnBrk="1" fontAlgn="base" hangingPunct="1">
        <a:lnSpc>
          <a:spcPct val="85000"/>
        </a:lnSpc>
        <a:spcBef>
          <a:spcPct val="0"/>
        </a:spcBef>
        <a:spcAft>
          <a:spcPct val="0"/>
        </a:spcAft>
        <a:defRPr sz="3000" b="1">
          <a:solidFill>
            <a:srgbClr val="CB7023"/>
          </a:solidFill>
          <a:latin typeface="Arial" charset="0"/>
        </a:defRPr>
      </a:lvl7pPr>
      <a:lvl8pPr marL="1371600" algn="l" rtl="0" eaLnBrk="1" fontAlgn="base" hangingPunct="1">
        <a:lnSpc>
          <a:spcPct val="85000"/>
        </a:lnSpc>
        <a:spcBef>
          <a:spcPct val="0"/>
        </a:spcBef>
        <a:spcAft>
          <a:spcPct val="0"/>
        </a:spcAft>
        <a:defRPr sz="3000" b="1">
          <a:solidFill>
            <a:srgbClr val="CB7023"/>
          </a:solidFill>
          <a:latin typeface="Arial" charset="0"/>
        </a:defRPr>
      </a:lvl8pPr>
      <a:lvl9pPr marL="1828800" algn="l" rtl="0" eaLnBrk="1" fontAlgn="base" hangingPunct="1">
        <a:lnSpc>
          <a:spcPct val="85000"/>
        </a:lnSpc>
        <a:spcBef>
          <a:spcPct val="0"/>
        </a:spcBef>
        <a:spcAft>
          <a:spcPct val="0"/>
        </a:spcAft>
        <a:defRPr sz="3000" b="1">
          <a:solidFill>
            <a:srgbClr val="CB7023"/>
          </a:solidFill>
          <a:latin typeface="Arial" charset="0"/>
        </a:defRPr>
      </a:lvl9pPr>
    </p:titleStyle>
    <p:bodyStyle>
      <a:lvl1pPr marL="342900" indent="-342900" algn="l" rtl="0" eaLnBrk="0" fontAlgn="base" hangingPunct="0">
        <a:lnSpc>
          <a:spcPct val="85000"/>
        </a:lnSpc>
        <a:spcBef>
          <a:spcPct val="30000"/>
        </a:spcBef>
        <a:spcAft>
          <a:spcPct val="0"/>
        </a:spcAft>
        <a:buClr>
          <a:schemeClr val="folHlink"/>
        </a:buClr>
        <a:buBlip>
          <a:blip r:embed="rId13"/>
        </a:buBlip>
        <a:defRPr sz="2400">
          <a:solidFill>
            <a:schemeClr val="tx1"/>
          </a:solidFill>
          <a:latin typeface="+mn-lt"/>
          <a:ea typeface="MS PGothic" pitchFamily="34" charset="-128"/>
          <a:cs typeface="ＭＳ Ｐゴシック" pitchFamily="-65" charset="-128"/>
        </a:defRPr>
      </a:lvl1pPr>
      <a:lvl2pPr marL="742950" indent="-285750" algn="l" rtl="0" eaLnBrk="0" fontAlgn="base" hangingPunct="0">
        <a:lnSpc>
          <a:spcPct val="85000"/>
        </a:lnSpc>
        <a:spcBef>
          <a:spcPct val="30000"/>
        </a:spcBef>
        <a:spcAft>
          <a:spcPct val="0"/>
        </a:spcAft>
        <a:buClr>
          <a:schemeClr val="tx2"/>
        </a:buClr>
        <a:buSzPct val="80000"/>
        <a:buBlip>
          <a:blip r:embed="rId14"/>
        </a:buBlip>
        <a:defRPr sz="2000">
          <a:solidFill>
            <a:schemeClr val="tx1"/>
          </a:solidFill>
          <a:latin typeface="+mn-lt"/>
          <a:ea typeface="MS PGothic" pitchFamily="34" charset="-128"/>
        </a:defRPr>
      </a:lvl2pPr>
      <a:lvl3pPr marL="1143000" indent="-228600" algn="l" rtl="0" eaLnBrk="0" fontAlgn="base" hangingPunct="0">
        <a:lnSpc>
          <a:spcPct val="85000"/>
        </a:lnSpc>
        <a:spcBef>
          <a:spcPct val="30000"/>
        </a:spcBef>
        <a:spcAft>
          <a:spcPct val="0"/>
        </a:spcAft>
        <a:buClr>
          <a:srgbClr val="737373"/>
        </a:buClr>
        <a:buSzPct val="60000"/>
        <a:buBlip>
          <a:blip r:embed="rId15"/>
        </a:buBlip>
        <a:defRPr sz="2000">
          <a:solidFill>
            <a:schemeClr val="tx1"/>
          </a:solidFill>
          <a:latin typeface="+mn-lt"/>
          <a:ea typeface="MS PGothic" pitchFamily="34" charset="-128"/>
        </a:defRPr>
      </a:lvl3pPr>
      <a:lvl4pPr marL="1600200" indent="-228600" algn="l" rtl="0" eaLnBrk="0" fontAlgn="base" hangingPunct="0">
        <a:lnSpc>
          <a:spcPct val="85000"/>
        </a:lnSpc>
        <a:spcBef>
          <a:spcPct val="30000"/>
        </a:spcBef>
        <a:spcAft>
          <a:spcPct val="0"/>
        </a:spcAft>
        <a:buBlip>
          <a:blip r:embed="rId16"/>
        </a:buBlip>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3"/>
        </a:buBlip>
        <a:defRPr sz="1400">
          <a:solidFill>
            <a:schemeClr val="tx1"/>
          </a:solidFill>
          <a:latin typeface="+mn-lt"/>
          <a:ea typeface="MS PGothic" pitchFamily="34" charset="-128"/>
        </a:defRPr>
      </a:lvl5pPr>
      <a:lvl6pPr marL="2514600" indent="-228600" algn="l" rtl="0" eaLnBrk="1" fontAlgn="base" hangingPunct="1">
        <a:spcBef>
          <a:spcPct val="20000"/>
        </a:spcBef>
        <a:spcAft>
          <a:spcPct val="0"/>
        </a:spcAft>
        <a:buBlip>
          <a:blip r:embed="rId16"/>
        </a:buBlip>
        <a:defRPr sz="1400">
          <a:solidFill>
            <a:schemeClr val="tx1"/>
          </a:solidFill>
          <a:latin typeface="+mn-lt"/>
        </a:defRPr>
      </a:lvl6pPr>
      <a:lvl7pPr marL="2971800" indent="-228600" algn="l" rtl="0" eaLnBrk="1" fontAlgn="base" hangingPunct="1">
        <a:spcBef>
          <a:spcPct val="20000"/>
        </a:spcBef>
        <a:spcAft>
          <a:spcPct val="0"/>
        </a:spcAft>
        <a:buBlip>
          <a:blip r:embed="rId16"/>
        </a:buBlip>
        <a:defRPr sz="1400">
          <a:solidFill>
            <a:schemeClr val="tx1"/>
          </a:solidFill>
          <a:latin typeface="+mn-lt"/>
        </a:defRPr>
      </a:lvl7pPr>
      <a:lvl8pPr marL="3429000" indent="-228600" algn="l" rtl="0" eaLnBrk="1" fontAlgn="base" hangingPunct="1">
        <a:spcBef>
          <a:spcPct val="20000"/>
        </a:spcBef>
        <a:spcAft>
          <a:spcPct val="0"/>
        </a:spcAft>
        <a:buBlip>
          <a:blip r:embed="rId16"/>
        </a:buBlip>
        <a:defRPr sz="1400">
          <a:solidFill>
            <a:schemeClr val="tx1"/>
          </a:solidFill>
          <a:latin typeface="+mn-lt"/>
        </a:defRPr>
      </a:lvl8pPr>
      <a:lvl9pPr marL="3886200" indent="-228600" algn="l" rtl="0" eaLnBrk="1" fontAlgn="base" hangingPunct="1">
        <a:spcBef>
          <a:spcPct val="20000"/>
        </a:spcBef>
        <a:spcAft>
          <a:spcPct val="0"/>
        </a:spcAft>
        <a:buBlip>
          <a:blip r:embed="rId16"/>
        </a:buBlip>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6.bin"/><Relationship Id="rId18" Type="http://schemas.openxmlformats.org/officeDocument/2006/relationships/image" Target="../media/image50.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7.w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49.wmf"/><Relationship Id="rId1" Type="http://schemas.openxmlformats.org/officeDocument/2006/relationships/vmlDrawing" Target="../drawings/vmlDrawing1.vml"/><Relationship Id="rId6" Type="http://schemas.openxmlformats.org/officeDocument/2006/relationships/image" Target="../media/image44.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46.wmf"/><Relationship Id="rId4" Type="http://schemas.openxmlformats.org/officeDocument/2006/relationships/image" Target="../media/image43.wmf"/><Relationship Id="rId9" Type="http://schemas.openxmlformats.org/officeDocument/2006/relationships/oleObject" Target="../embeddings/oleObject4.bin"/><Relationship Id="rId14" Type="http://schemas.openxmlformats.org/officeDocument/2006/relationships/image" Target="../media/image48.wmf"/></Relationships>
</file>

<file path=ppt/slides/_rels/slide1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tiff"/><Relationship Id="rId1" Type="http://schemas.openxmlformats.org/officeDocument/2006/relationships/slideLayout" Target="../slideLayouts/slideLayout10.xml"/><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12" Type="http://schemas.openxmlformats.org/officeDocument/2006/relationships/image" Target="../media/image33.emf"/><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emf"/></Relationships>
</file>

<file path=ppt/slides/_rels/slide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765343" y="22065"/>
            <a:ext cx="5867400" cy="5670708"/>
          </a:xfrm>
        </p:spPr>
        <p:txBody>
          <a:bodyPr/>
          <a:lstStyle/>
          <a:p>
            <a:pPr algn="r"/>
            <a:r>
              <a:rPr lang="en-US" dirty="0"/>
              <a:t>Total Energy and Water Conservation in Atmospheric Models</a:t>
            </a:r>
            <a:br>
              <a:rPr lang="en-US" dirty="0"/>
            </a:br>
            <a:br>
              <a:rPr lang="en-US" dirty="0"/>
            </a:br>
            <a:r>
              <a:rPr lang="en-US" dirty="0"/>
              <a:t>Phil Rasch</a:t>
            </a:r>
            <a:br>
              <a:rPr lang="en-US" dirty="0"/>
            </a:br>
            <a:br>
              <a:rPr lang="en-US" dirty="0"/>
            </a:br>
            <a:br>
              <a:rPr lang="en-US" dirty="0"/>
            </a:br>
            <a:r>
              <a:rPr lang="en-US" dirty="0"/>
              <a:t> </a:t>
            </a:r>
            <a:r>
              <a:rPr lang="en-US" sz="2000" dirty="0"/>
              <a:t>Pacific Northwest </a:t>
            </a:r>
            <a:br>
              <a:rPr lang="en-US" sz="2000" dirty="0"/>
            </a:br>
            <a:r>
              <a:rPr lang="en-US" sz="2000" dirty="0"/>
              <a:t>National Laboratory</a:t>
            </a:r>
          </a:p>
        </p:txBody>
      </p:sp>
      <p:pic>
        <p:nvPicPr>
          <p:cNvPr id="3" name="Picture 2">
            <a:extLst>
              <a:ext uri="{FF2B5EF4-FFF2-40B4-BE49-F238E27FC236}">
                <a16:creationId xmlns:a16="http://schemas.microsoft.com/office/drawing/2014/main" id="{994566D6-66E9-FD4F-8267-9735C75CC05D}"/>
              </a:ext>
            </a:extLst>
          </p:cNvPr>
          <p:cNvPicPr>
            <a:picLocks noChangeAspect="1"/>
          </p:cNvPicPr>
          <p:nvPr/>
        </p:nvPicPr>
        <p:blipFill>
          <a:blip r:embed="rId3"/>
          <a:stretch>
            <a:fillRect/>
          </a:stretch>
        </p:blipFill>
        <p:spPr>
          <a:xfrm>
            <a:off x="304800" y="1752600"/>
            <a:ext cx="7650278" cy="3048000"/>
          </a:xfrm>
          <a:prstGeom prst="rect">
            <a:avLst/>
          </a:prstGeom>
        </p:spPr>
      </p:pic>
      <p:sp>
        <p:nvSpPr>
          <p:cNvPr id="4" name="TextBox 3">
            <a:extLst>
              <a:ext uri="{FF2B5EF4-FFF2-40B4-BE49-F238E27FC236}">
                <a16:creationId xmlns:a16="http://schemas.microsoft.com/office/drawing/2014/main" id="{49D642DB-77E4-334C-A132-10F74D92C35B}"/>
              </a:ext>
            </a:extLst>
          </p:cNvPr>
          <p:cNvSpPr txBox="1"/>
          <p:nvPr/>
        </p:nvSpPr>
        <p:spPr>
          <a:xfrm>
            <a:off x="609600" y="5181600"/>
            <a:ext cx="3712876" cy="683264"/>
          </a:xfrm>
          <a:prstGeom prst="rect">
            <a:avLst/>
          </a:prstGeom>
          <a:noFill/>
        </p:spPr>
        <p:txBody>
          <a:bodyPr wrap="none" rtlCol="0">
            <a:spAutoFit/>
          </a:bodyPr>
          <a:lstStyle/>
          <a:p>
            <a:r>
              <a:rPr lang="en-US" dirty="0">
                <a:solidFill>
                  <a:schemeClr val="tx1"/>
                </a:solidFill>
              </a:rPr>
              <a:t>q </a:t>
            </a:r>
            <a:r>
              <a:rPr lang="en-US" dirty="0">
                <a:solidFill>
                  <a:schemeClr val="tx1"/>
                </a:solidFill>
                <a:sym typeface="Wingdings" pitchFamily="2" charset="2"/>
              </a:rPr>
              <a:t> (mass tracer / moist air)</a:t>
            </a:r>
          </a:p>
          <a:p>
            <a:r>
              <a:rPr lang="en-US" dirty="0">
                <a:solidFill>
                  <a:schemeClr val="tx1"/>
                </a:solidFill>
                <a:sym typeface="Wingdings" pitchFamily="2" charset="2"/>
              </a:rPr>
              <a:t>r   (mass tracer / dry air)</a:t>
            </a:r>
            <a:endParaRPr 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1D85-78AF-534F-AAA8-B912774C7F85}"/>
              </a:ext>
            </a:extLst>
          </p:cNvPr>
          <p:cNvSpPr>
            <a:spLocks noGrp="1"/>
          </p:cNvSpPr>
          <p:nvPr>
            <p:ph type="title"/>
          </p:nvPr>
        </p:nvSpPr>
        <p:spPr/>
        <p:txBody>
          <a:bodyPr/>
          <a:lstStyle/>
          <a:p>
            <a:r>
              <a:rPr lang="en-US" dirty="0"/>
              <a:t>Impact of Temperature Dependent Latent Heat on Surface heat flux</a:t>
            </a:r>
          </a:p>
        </p:txBody>
      </p:sp>
      <p:pic>
        <p:nvPicPr>
          <p:cNvPr id="5" name="Content Placeholder 4">
            <a:extLst>
              <a:ext uri="{FF2B5EF4-FFF2-40B4-BE49-F238E27FC236}">
                <a16:creationId xmlns:a16="http://schemas.microsoft.com/office/drawing/2014/main" id="{C2B9F970-4725-BE49-8382-937FDDEEE8F5}"/>
              </a:ext>
            </a:extLst>
          </p:cNvPr>
          <p:cNvPicPr>
            <a:picLocks noGrp="1" noChangeAspect="1"/>
          </p:cNvPicPr>
          <p:nvPr>
            <p:ph idx="1"/>
          </p:nvPr>
        </p:nvPicPr>
        <p:blipFill>
          <a:blip r:embed="rId2"/>
          <a:stretch>
            <a:fillRect/>
          </a:stretch>
        </p:blipFill>
        <p:spPr>
          <a:xfrm>
            <a:off x="4267200" y="1213104"/>
            <a:ext cx="7726720" cy="3575050"/>
          </a:xfrm>
        </p:spPr>
      </p:pic>
      <p:sp>
        <p:nvSpPr>
          <p:cNvPr id="7" name="TextBox 6">
            <a:extLst>
              <a:ext uri="{FF2B5EF4-FFF2-40B4-BE49-F238E27FC236}">
                <a16:creationId xmlns:a16="http://schemas.microsoft.com/office/drawing/2014/main" id="{0DE31EC1-B74A-EC44-ADEC-97ECB8C48871}"/>
              </a:ext>
            </a:extLst>
          </p:cNvPr>
          <p:cNvSpPr txBox="1"/>
          <p:nvPr/>
        </p:nvSpPr>
        <p:spPr>
          <a:xfrm>
            <a:off x="3657600" y="1278523"/>
            <a:ext cx="3661900" cy="338554"/>
          </a:xfrm>
          <a:prstGeom prst="rect">
            <a:avLst/>
          </a:prstGeom>
          <a:noFill/>
        </p:spPr>
        <p:txBody>
          <a:bodyPr wrap="none" rtlCol="0">
            <a:spAutoFit/>
          </a:bodyPr>
          <a:lstStyle/>
          <a:p>
            <a:r>
              <a:rPr lang="en-US" sz="2000" i="1" dirty="0">
                <a:solidFill>
                  <a:schemeClr val="tx1"/>
                </a:solidFill>
                <a:latin typeface="Arial" panose="020B0604020202020204" pitchFamily="34" charset="0"/>
                <a:cs typeface="Arial" panose="020B0604020202020204" pitchFamily="34" charset="0"/>
              </a:rPr>
              <a:t>June, July, August Climatology</a:t>
            </a:r>
          </a:p>
        </p:txBody>
      </p:sp>
      <p:sp>
        <p:nvSpPr>
          <p:cNvPr id="10" name="Content Placeholder 2">
            <a:extLst>
              <a:ext uri="{FF2B5EF4-FFF2-40B4-BE49-F238E27FC236}">
                <a16:creationId xmlns:a16="http://schemas.microsoft.com/office/drawing/2014/main" id="{9E90F1F4-F7C3-B64C-84B9-BF5A4F6182E0}"/>
              </a:ext>
            </a:extLst>
          </p:cNvPr>
          <p:cNvSpPr txBox="1">
            <a:spLocks/>
          </p:cNvSpPr>
          <p:nvPr/>
        </p:nvSpPr>
        <p:spPr bwMode="auto">
          <a:xfrm>
            <a:off x="117621" y="1682496"/>
            <a:ext cx="4119099"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85000"/>
              </a:lnSpc>
              <a:spcBef>
                <a:spcPct val="30000"/>
              </a:spcBef>
              <a:spcAft>
                <a:spcPct val="0"/>
              </a:spcAft>
              <a:buClr>
                <a:schemeClr val="folHlink"/>
              </a:buClr>
              <a:buBlip>
                <a:blip r:embed="rId3"/>
              </a:buBlip>
              <a:defRPr sz="2400">
                <a:solidFill>
                  <a:schemeClr val="tx1"/>
                </a:solidFill>
                <a:latin typeface="+mn-lt"/>
                <a:ea typeface="MS PGothic" pitchFamily="34" charset="-128"/>
                <a:cs typeface="ＭＳ Ｐゴシック" pitchFamily="-65" charset="-128"/>
              </a:defRPr>
            </a:lvl1pPr>
            <a:lvl2pPr marL="742950" indent="-285750" algn="l" rtl="0" eaLnBrk="0" fontAlgn="base" hangingPunct="0">
              <a:lnSpc>
                <a:spcPct val="85000"/>
              </a:lnSpc>
              <a:spcBef>
                <a:spcPct val="30000"/>
              </a:spcBef>
              <a:spcAft>
                <a:spcPct val="0"/>
              </a:spcAft>
              <a:buClr>
                <a:schemeClr val="tx2"/>
              </a:buClr>
              <a:buSzPct val="80000"/>
              <a:buBlip>
                <a:blip r:embed="rId4"/>
              </a:buBlip>
              <a:defRPr sz="2000">
                <a:solidFill>
                  <a:schemeClr val="tx1"/>
                </a:solidFill>
                <a:latin typeface="+mn-lt"/>
                <a:ea typeface="MS PGothic" pitchFamily="34" charset="-128"/>
              </a:defRPr>
            </a:lvl2pPr>
            <a:lvl3pPr marL="1143000" indent="-228600" algn="l" rtl="0" eaLnBrk="0" fontAlgn="base" hangingPunct="0">
              <a:lnSpc>
                <a:spcPct val="85000"/>
              </a:lnSpc>
              <a:spcBef>
                <a:spcPct val="30000"/>
              </a:spcBef>
              <a:spcAft>
                <a:spcPct val="0"/>
              </a:spcAft>
              <a:buClr>
                <a:srgbClr val="737373"/>
              </a:buClr>
              <a:buSzPct val="60000"/>
              <a:buBlip>
                <a:blip r:embed="rId5"/>
              </a:buBlip>
              <a:defRPr sz="2000">
                <a:solidFill>
                  <a:schemeClr val="tx1"/>
                </a:solidFill>
                <a:latin typeface="+mn-lt"/>
                <a:ea typeface="MS PGothic" pitchFamily="34" charset="-128"/>
              </a:defRPr>
            </a:lvl3pPr>
            <a:lvl4pPr marL="1600200" indent="-228600" algn="l" rtl="0" eaLnBrk="0" fontAlgn="base" hangingPunct="0">
              <a:lnSpc>
                <a:spcPct val="85000"/>
              </a:lnSpc>
              <a:spcBef>
                <a:spcPct val="30000"/>
              </a:spcBef>
              <a:spcAft>
                <a:spcPct val="0"/>
              </a:spcAft>
              <a:buBlip>
                <a:blip r:embed="rId6"/>
              </a:buBlip>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3"/>
              </a:buBlip>
              <a:defRPr sz="1400">
                <a:solidFill>
                  <a:schemeClr val="tx1"/>
                </a:solidFill>
                <a:latin typeface="+mn-lt"/>
                <a:ea typeface="MS PGothic" pitchFamily="34" charset="-128"/>
              </a:defRPr>
            </a:lvl5pPr>
            <a:lvl6pPr marL="2514600" indent="-228600" algn="l" rtl="0" eaLnBrk="1" fontAlgn="base" hangingPunct="1">
              <a:spcBef>
                <a:spcPct val="20000"/>
              </a:spcBef>
              <a:spcAft>
                <a:spcPct val="0"/>
              </a:spcAft>
              <a:buBlip>
                <a:blip r:embed="rId6"/>
              </a:buBlip>
              <a:defRPr sz="1400">
                <a:solidFill>
                  <a:schemeClr val="tx1"/>
                </a:solidFill>
                <a:latin typeface="+mn-lt"/>
              </a:defRPr>
            </a:lvl6pPr>
            <a:lvl7pPr marL="2971800" indent="-228600" algn="l" rtl="0" eaLnBrk="1" fontAlgn="base" hangingPunct="1">
              <a:spcBef>
                <a:spcPct val="20000"/>
              </a:spcBef>
              <a:spcAft>
                <a:spcPct val="0"/>
              </a:spcAft>
              <a:buBlip>
                <a:blip r:embed="rId6"/>
              </a:buBlip>
              <a:defRPr sz="1400">
                <a:solidFill>
                  <a:schemeClr val="tx1"/>
                </a:solidFill>
                <a:latin typeface="+mn-lt"/>
              </a:defRPr>
            </a:lvl7pPr>
            <a:lvl8pPr marL="3429000" indent="-228600" algn="l" rtl="0" eaLnBrk="1" fontAlgn="base" hangingPunct="1">
              <a:spcBef>
                <a:spcPct val="20000"/>
              </a:spcBef>
              <a:spcAft>
                <a:spcPct val="0"/>
              </a:spcAft>
              <a:buBlip>
                <a:blip r:embed="rId6"/>
              </a:buBlip>
              <a:defRPr sz="1400">
                <a:solidFill>
                  <a:schemeClr val="tx1"/>
                </a:solidFill>
                <a:latin typeface="+mn-lt"/>
              </a:defRPr>
            </a:lvl8pPr>
            <a:lvl9pPr marL="3886200" indent="-228600" algn="l" rtl="0" eaLnBrk="1" fontAlgn="base" hangingPunct="1">
              <a:spcBef>
                <a:spcPct val="20000"/>
              </a:spcBef>
              <a:spcAft>
                <a:spcPct val="0"/>
              </a:spcAft>
              <a:buBlip>
                <a:blip r:embed="rId6"/>
              </a:buBlip>
              <a:defRPr sz="1400">
                <a:solidFill>
                  <a:schemeClr val="tx1"/>
                </a:solidFill>
                <a:latin typeface="+mn-lt"/>
              </a:defRPr>
            </a:lvl9pPr>
          </a:lstStyle>
          <a:p>
            <a:pPr defTabSz="914400">
              <a:buSzTx/>
              <a:buFontTx/>
            </a:pPr>
            <a:r>
              <a:rPr lang="en-US" kern="0" dirty="0"/>
              <a:t>Global Avg LHF ~ 90W/m2</a:t>
            </a:r>
          </a:p>
          <a:p>
            <a:pPr defTabSz="914400">
              <a:buSzTx/>
              <a:buFontTx/>
            </a:pPr>
            <a:r>
              <a:rPr lang="en-US" kern="0" dirty="0"/>
              <a:t>Impact largest where </a:t>
            </a:r>
            <a:r>
              <a:rPr lang="en-US" kern="0" dirty="0" err="1"/>
              <a:t>precip</a:t>
            </a:r>
            <a:r>
              <a:rPr lang="en-US" kern="0" dirty="0"/>
              <a:t> small</a:t>
            </a:r>
          </a:p>
        </p:txBody>
      </p:sp>
    </p:spTree>
    <p:extLst>
      <p:ext uri="{BB962C8B-B14F-4D97-AF65-F5344CB8AC3E}">
        <p14:creationId xmlns:p14="http://schemas.microsoft.com/office/powerpoint/2010/main" val="1093646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F764-C277-9942-B3A3-BD62E4368720}"/>
              </a:ext>
            </a:extLst>
          </p:cNvPr>
          <p:cNvSpPr>
            <a:spLocks noGrp="1"/>
          </p:cNvSpPr>
          <p:nvPr>
            <p:ph type="title"/>
          </p:nvPr>
        </p:nvSpPr>
        <p:spPr/>
        <p:txBody>
          <a:bodyPr/>
          <a:lstStyle/>
          <a:p>
            <a:r>
              <a:rPr lang="en-US" dirty="0"/>
              <a:t>Virtual Moist Static Energy Change associated with LFLX(T)</a:t>
            </a:r>
          </a:p>
        </p:txBody>
      </p:sp>
      <p:sp>
        <p:nvSpPr>
          <p:cNvPr id="3" name="Content Placeholder 2">
            <a:extLst>
              <a:ext uri="{FF2B5EF4-FFF2-40B4-BE49-F238E27FC236}">
                <a16:creationId xmlns:a16="http://schemas.microsoft.com/office/drawing/2014/main" id="{0F9EB6A1-DA0F-AD4B-9098-AFB225707181}"/>
              </a:ext>
            </a:extLst>
          </p:cNvPr>
          <p:cNvSpPr>
            <a:spLocks noGrp="1"/>
          </p:cNvSpPr>
          <p:nvPr>
            <p:ph idx="1"/>
          </p:nvPr>
        </p:nvSpPr>
        <p:spPr/>
        <p:txBody>
          <a:bodyPr/>
          <a:lstStyle/>
          <a:p>
            <a:r>
              <a:rPr lang="en-US" dirty="0"/>
              <a:t>xxx</a:t>
            </a:r>
          </a:p>
        </p:txBody>
      </p:sp>
      <p:pic>
        <p:nvPicPr>
          <p:cNvPr id="6" name="Picture 5">
            <a:extLst>
              <a:ext uri="{FF2B5EF4-FFF2-40B4-BE49-F238E27FC236}">
                <a16:creationId xmlns:a16="http://schemas.microsoft.com/office/drawing/2014/main" id="{45F551FF-2E00-E746-A6B8-B49807C572AC}"/>
              </a:ext>
            </a:extLst>
          </p:cNvPr>
          <p:cNvPicPr>
            <a:picLocks noChangeAspect="1"/>
          </p:cNvPicPr>
          <p:nvPr/>
        </p:nvPicPr>
        <p:blipFill>
          <a:blip r:embed="rId2"/>
          <a:stretch>
            <a:fillRect/>
          </a:stretch>
        </p:blipFill>
        <p:spPr>
          <a:xfrm>
            <a:off x="3799332" y="1450848"/>
            <a:ext cx="8420100" cy="5397500"/>
          </a:xfrm>
          <a:prstGeom prst="rect">
            <a:avLst/>
          </a:prstGeom>
        </p:spPr>
      </p:pic>
    </p:spTree>
    <p:extLst>
      <p:ext uri="{BB962C8B-B14F-4D97-AF65-F5344CB8AC3E}">
        <p14:creationId xmlns:p14="http://schemas.microsoft.com/office/powerpoint/2010/main" val="312087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6472-48DB-9E41-9FB4-D811C238DAF2}"/>
              </a:ext>
            </a:extLst>
          </p:cNvPr>
          <p:cNvSpPr>
            <a:spLocks noGrp="1"/>
          </p:cNvSpPr>
          <p:nvPr>
            <p:ph type="title"/>
          </p:nvPr>
        </p:nvSpPr>
        <p:spPr/>
        <p:txBody>
          <a:bodyPr/>
          <a:lstStyle/>
          <a:p>
            <a:r>
              <a:rPr lang="en-US" dirty="0"/>
              <a:t>Latent heat of fusion</a:t>
            </a:r>
          </a:p>
        </p:txBody>
      </p:sp>
      <p:sp>
        <p:nvSpPr>
          <p:cNvPr id="3" name="Content Placeholder 2">
            <a:extLst>
              <a:ext uri="{FF2B5EF4-FFF2-40B4-BE49-F238E27FC236}">
                <a16:creationId xmlns:a16="http://schemas.microsoft.com/office/drawing/2014/main" id="{91610780-8DA5-3B43-95C5-667D9A4A0097}"/>
              </a:ext>
            </a:extLst>
          </p:cNvPr>
          <p:cNvSpPr>
            <a:spLocks noGrp="1"/>
          </p:cNvSpPr>
          <p:nvPr>
            <p:ph idx="1"/>
          </p:nvPr>
        </p:nvSpPr>
        <p:spPr>
          <a:xfrm>
            <a:off x="656167" y="1447800"/>
            <a:ext cx="4754033" cy="3803650"/>
          </a:xfrm>
        </p:spPr>
        <p:txBody>
          <a:bodyPr/>
          <a:lstStyle/>
          <a:p>
            <a:r>
              <a:rPr lang="en-US" dirty="0"/>
              <a:t>Much smaller than </a:t>
            </a:r>
            <a:r>
              <a:rPr lang="en-US" dirty="0" err="1"/>
              <a:t>Lv</a:t>
            </a:r>
            <a:endParaRPr lang="en-US" dirty="0"/>
          </a:p>
          <a:p>
            <a:r>
              <a:rPr lang="en-US" dirty="0"/>
              <a:t>Strong temperature dependence</a:t>
            </a:r>
          </a:p>
          <a:p>
            <a:r>
              <a:rPr lang="en-US" dirty="0"/>
              <a:t>Important for:</a:t>
            </a:r>
          </a:p>
          <a:p>
            <a:pPr lvl="1"/>
            <a:r>
              <a:rPr lang="en-US" dirty="0"/>
              <a:t>Glaciation</a:t>
            </a:r>
          </a:p>
          <a:p>
            <a:pPr lvl="1"/>
            <a:r>
              <a:rPr lang="en-US" dirty="0"/>
              <a:t>Specification of vapor pressure</a:t>
            </a:r>
          </a:p>
          <a:p>
            <a:r>
              <a:rPr lang="en-US" dirty="0"/>
              <a:t>Sensitive to details of the freezing process</a:t>
            </a:r>
          </a:p>
        </p:txBody>
      </p:sp>
      <p:pic>
        <p:nvPicPr>
          <p:cNvPr id="5" name="Picture 4">
            <a:extLst>
              <a:ext uri="{FF2B5EF4-FFF2-40B4-BE49-F238E27FC236}">
                <a16:creationId xmlns:a16="http://schemas.microsoft.com/office/drawing/2014/main" id="{3F456CB4-A6D9-B448-96D3-1819578A600D}"/>
              </a:ext>
            </a:extLst>
          </p:cNvPr>
          <p:cNvPicPr>
            <a:picLocks noChangeAspect="1"/>
          </p:cNvPicPr>
          <p:nvPr/>
        </p:nvPicPr>
        <p:blipFill>
          <a:blip r:embed="rId2"/>
          <a:stretch>
            <a:fillRect/>
          </a:stretch>
        </p:blipFill>
        <p:spPr>
          <a:xfrm>
            <a:off x="5766860" y="762000"/>
            <a:ext cx="5346700" cy="3176569"/>
          </a:xfrm>
          <a:prstGeom prst="rect">
            <a:avLst/>
          </a:prstGeom>
        </p:spPr>
      </p:pic>
      <p:sp>
        <p:nvSpPr>
          <p:cNvPr id="6" name="TextBox 5">
            <a:extLst>
              <a:ext uri="{FF2B5EF4-FFF2-40B4-BE49-F238E27FC236}">
                <a16:creationId xmlns:a16="http://schemas.microsoft.com/office/drawing/2014/main" id="{A6155502-698E-1842-8EA9-A7A58F4AF5C1}"/>
              </a:ext>
            </a:extLst>
          </p:cNvPr>
          <p:cNvSpPr txBox="1"/>
          <p:nvPr/>
        </p:nvSpPr>
        <p:spPr>
          <a:xfrm>
            <a:off x="9372600" y="2895600"/>
            <a:ext cx="1460464" cy="240066"/>
          </a:xfrm>
          <a:prstGeom prst="rect">
            <a:avLst/>
          </a:prstGeom>
          <a:noFill/>
        </p:spPr>
        <p:txBody>
          <a:bodyPr wrap="none" rtlCol="0">
            <a:spAutoFit/>
          </a:bodyPr>
          <a:lstStyle/>
          <a:p>
            <a:r>
              <a:rPr lang="en-US" sz="1200" i="1" dirty="0">
                <a:solidFill>
                  <a:schemeClr val="tx1"/>
                </a:solidFill>
                <a:latin typeface="Arial" panose="020B0604020202020204" pitchFamily="34" charset="0"/>
                <a:cs typeface="Arial" panose="020B0604020202020204" pitchFamily="34" charset="0"/>
              </a:rPr>
              <a:t>Cantrell et al, 2011</a:t>
            </a:r>
          </a:p>
        </p:txBody>
      </p:sp>
    </p:spTree>
    <p:extLst>
      <p:ext uri="{BB962C8B-B14F-4D97-AF65-F5344CB8AC3E}">
        <p14:creationId xmlns:p14="http://schemas.microsoft.com/office/powerpoint/2010/main" val="1514746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E5CA-FBA3-4146-86E8-621A65A7E90C}"/>
              </a:ext>
            </a:extLst>
          </p:cNvPr>
          <p:cNvSpPr>
            <a:spLocks noGrp="1"/>
          </p:cNvSpPr>
          <p:nvPr>
            <p:ph type="title"/>
          </p:nvPr>
        </p:nvSpPr>
        <p:spPr/>
        <p:txBody>
          <a:bodyPr/>
          <a:lstStyle/>
          <a:p>
            <a:r>
              <a:rPr lang="en-US" dirty="0"/>
              <a:t>Latent heat of sublimation</a:t>
            </a:r>
          </a:p>
        </p:txBody>
      </p:sp>
      <p:sp>
        <p:nvSpPr>
          <p:cNvPr id="3" name="Content Placeholder 2">
            <a:extLst>
              <a:ext uri="{FF2B5EF4-FFF2-40B4-BE49-F238E27FC236}">
                <a16:creationId xmlns:a16="http://schemas.microsoft.com/office/drawing/2014/main" id="{703B23E9-4C7D-A243-B31C-783F573DAA0D}"/>
              </a:ext>
            </a:extLst>
          </p:cNvPr>
          <p:cNvSpPr>
            <a:spLocks noGrp="1"/>
          </p:cNvSpPr>
          <p:nvPr>
            <p:ph idx="1"/>
          </p:nvPr>
        </p:nvSpPr>
        <p:spPr>
          <a:xfrm>
            <a:off x="656167" y="1676400"/>
            <a:ext cx="4373033" cy="3575050"/>
          </a:xfrm>
        </p:spPr>
        <p:txBody>
          <a:bodyPr/>
          <a:lstStyle/>
          <a:p>
            <a:r>
              <a:rPr lang="en-US" dirty="0"/>
              <a:t>xxx</a:t>
            </a:r>
          </a:p>
        </p:txBody>
      </p:sp>
      <p:pic>
        <p:nvPicPr>
          <p:cNvPr id="5" name="Picture 4">
            <a:extLst>
              <a:ext uri="{FF2B5EF4-FFF2-40B4-BE49-F238E27FC236}">
                <a16:creationId xmlns:a16="http://schemas.microsoft.com/office/drawing/2014/main" id="{17E3AB1D-4B82-AF4E-83D4-71107FD2AF14}"/>
              </a:ext>
            </a:extLst>
          </p:cNvPr>
          <p:cNvPicPr>
            <a:picLocks noChangeAspect="1"/>
          </p:cNvPicPr>
          <p:nvPr/>
        </p:nvPicPr>
        <p:blipFill>
          <a:blip r:embed="rId2"/>
          <a:stretch>
            <a:fillRect/>
          </a:stretch>
        </p:blipFill>
        <p:spPr>
          <a:xfrm>
            <a:off x="5715000" y="985837"/>
            <a:ext cx="5486400" cy="3657600"/>
          </a:xfrm>
          <a:prstGeom prst="rect">
            <a:avLst/>
          </a:prstGeom>
        </p:spPr>
      </p:pic>
    </p:spTree>
    <p:extLst>
      <p:ext uri="{BB962C8B-B14F-4D97-AF65-F5344CB8AC3E}">
        <p14:creationId xmlns:p14="http://schemas.microsoft.com/office/powerpoint/2010/main" val="124961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Split-explicit example in a diagram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120" y="2388002"/>
            <a:ext cx="3551833" cy="1761079"/>
          </a:xfrm>
        </p:spPr>
      </p:pic>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00552" y="2420889"/>
            <a:ext cx="3551833" cy="1716941"/>
          </a:xfrm>
          <a:prstGeom prst="rect">
            <a:avLst/>
          </a:prstGeom>
          <a:noFill/>
          <a:ln w="12700">
            <a:noFill/>
            <a:miter lim="800000"/>
            <a:headEnd/>
            <a:tailEnd/>
          </a:ln>
        </p:spPr>
      </p:pic>
      <p:sp>
        <p:nvSpPr>
          <p:cNvPr id="9" name="TextBox 8"/>
          <p:cNvSpPr txBox="1"/>
          <p:nvPr/>
        </p:nvSpPr>
        <p:spPr>
          <a:xfrm>
            <a:off x="2783632" y="1012666"/>
            <a:ext cx="2160240" cy="338554"/>
          </a:xfrm>
          <a:prstGeom prst="rect">
            <a:avLst/>
          </a:prstGeom>
          <a:noFill/>
        </p:spPr>
        <p:txBody>
          <a:bodyPr wrap="square" rtlCol="0">
            <a:spAutoFit/>
          </a:bodyPr>
          <a:lstStyle/>
          <a:p>
            <a:r>
              <a:rPr lang="en-GB" sz="2000" dirty="0">
                <a:solidFill>
                  <a:schemeClr val="tx1"/>
                </a:solidFill>
              </a:rPr>
              <a:t>Split-explicit Euler</a:t>
            </a:r>
          </a:p>
        </p:txBody>
      </p:sp>
      <p:sp>
        <p:nvSpPr>
          <p:cNvPr id="10" name="TextBox 9"/>
          <p:cNvSpPr txBox="1"/>
          <p:nvPr/>
        </p:nvSpPr>
        <p:spPr>
          <a:xfrm>
            <a:off x="6960096" y="1012666"/>
            <a:ext cx="2160240" cy="338554"/>
          </a:xfrm>
          <a:prstGeom prst="rect">
            <a:avLst/>
          </a:prstGeom>
          <a:noFill/>
        </p:spPr>
        <p:txBody>
          <a:bodyPr wrap="square" rtlCol="0">
            <a:spAutoFit/>
          </a:bodyPr>
          <a:lstStyle/>
          <a:p>
            <a:r>
              <a:rPr lang="en-GB" sz="2000" dirty="0">
                <a:solidFill>
                  <a:schemeClr val="tx1"/>
                </a:solidFill>
              </a:rPr>
              <a:t>Split-explicit RK3</a:t>
            </a:r>
          </a:p>
        </p:txBody>
      </p:sp>
      <p:sp>
        <p:nvSpPr>
          <p:cNvPr id="11" name="TextBox 10"/>
          <p:cNvSpPr txBox="1"/>
          <p:nvPr/>
        </p:nvSpPr>
        <p:spPr>
          <a:xfrm>
            <a:off x="4152627" y="4817415"/>
            <a:ext cx="3695849" cy="293285"/>
          </a:xfrm>
          <a:prstGeom prst="rect">
            <a:avLst/>
          </a:prstGeom>
          <a:noFill/>
        </p:spPr>
        <p:txBody>
          <a:bodyPr wrap="square" rtlCol="0">
            <a:spAutoFit/>
          </a:bodyPr>
          <a:lstStyle/>
          <a:p>
            <a:r>
              <a:rPr lang="en-GB" sz="1600" dirty="0">
                <a:solidFill>
                  <a:schemeClr val="tx1"/>
                </a:solidFill>
              </a:rPr>
              <a:t>n-cycles: fast process integrated with </a:t>
            </a:r>
            <a:r>
              <a:rPr lang="el-GR" sz="1600" dirty="0">
                <a:solidFill>
                  <a:schemeClr val="tx1"/>
                </a:solidFill>
                <a:latin typeface="Cambria Math" panose="02040503050406030204" pitchFamily="18" charset="0"/>
                <a:ea typeface="Cambria Math" panose="02040503050406030204" pitchFamily="18" charset="0"/>
              </a:rPr>
              <a:t>Δ</a:t>
            </a:r>
            <a:r>
              <a:rPr lang="en-GB" sz="1600" dirty="0">
                <a:solidFill>
                  <a:schemeClr val="tx1"/>
                </a:solidFill>
                <a:latin typeface="Cambria Math" panose="02040503050406030204" pitchFamily="18" charset="0"/>
                <a:ea typeface="Cambria Math" panose="02040503050406030204" pitchFamily="18" charset="0"/>
              </a:rPr>
              <a:t>t/n</a:t>
            </a:r>
            <a:endParaRPr lang="en-GB" sz="1600" dirty="0">
              <a:solidFill>
                <a:schemeClr val="tx1"/>
              </a:solidFill>
            </a:endParaRPr>
          </a:p>
        </p:txBody>
      </p:sp>
      <p:sp>
        <p:nvSpPr>
          <p:cNvPr id="12" name="TextBox 11"/>
          <p:cNvSpPr txBox="1"/>
          <p:nvPr/>
        </p:nvSpPr>
        <p:spPr>
          <a:xfrm>
            <a:off x="2112120" y="1772817"/>
            <a:ext cx="3551833" cy="293285"/>
          </a:xfrm>
          <a:prstGeom prst="rect">
            <a:avLst/>
          </a:prstGeom>
          <a:noFill/>
        </p:spPr>
        <p:txBody>
          <a:bodyPr wrap="square" rtlCol="0">
            <a:spAutoFit/>
          </a:bodyPr>
          <a:lstStyle/>
          <a:p>
            <a:r>
              <a:rPr lang="en-GB" sz="1600" dirty="0">
                <a:solidFill>
                  <a:schemeClr val="tx1"/>
                </a:solidFill>
              </a:rPr>
              <a:t>1-cycle: slow process integrated with </a:t>
            </a:r>
            <a:r>
              <a:rPr lang="el-GR" sz="1600" dirty="0">
                <a:solidFill>
                  <a:schemeClr val="tx1"/>
                </a:solidFill>
                <a:latin typeface="Cambria Math" panose="02040503050406030204" pitchFamily="18" charset="0"/>
                <a:ea typeface="Cambria Math" panose="02040503050406030204" pitchFamily="18" charset="0"/>
              </a:rPr>
              <a:t>Δ</a:t>
            </a:r>
            <a:r>
              <a:rPr lang="en-GB" sz="1600" dirty="0">
                <a:solidFill>
                  <a:schemeClr val="tx1"/>
                </a:solidFill>
                <a:latin typeface="Cambria Math" panose="02040503050406030204" pitchFamily="18" charset="0"/>
                <a:ea typeface="Cambria Math" panose="02040503050406030204" pitchFamily="18" charset="0"/>
              </a:rPr>
              <a:t>t</a:t>
            </a:r>
            <a:endParaRPr lang="en-GB" sz="1600" dirty="0">
              <a:solidFill>
                <a:schemeClr val="tx1"/>
              </a:solidFill>
            </a:endParaRPr>
          </a:p>
        </p:txBody>
      </p:sp>
      <p:cxnSp>
        <p:nvCxnSpPr>
          <p:cNvPr id="14" name="Straight Arrow Connector 13"/>
          <p:cNvCxnSpPr>
            <a:stCxn id="12" idx="2"/>
          </p:cNvCxnSpPr>
          <p:nvPr/>
        </p:nvCxnSpPr>
        <p:spPr bwMode="auto">
          <a:xfrm flipH="1">
            <a:off x="3503712" y="2066102"/>
            <a:ext cx="384324" cy="71482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p:cNvCxnSpPr>
            <a:stCxn id="11" idx="0"/>
            <a:endCxn id="5" idx="2"/>
          </p:cNvCxnSpPr>
          <p:nvPr/>
        </p:nvCxnSpPr>
        <p:spPr bwMode="auto">
          <a:xfrm flipH="1" flipV="1">
            <a:off x="3888037" y="4149080"/>
            <a:ext cx="2112515" cy="66833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TextBox 19"/>
          <p:cNvSpPr txBox="1"/>
          <p:nvPr/>
        </p:nvSpPr>
        <p:spPr>
          <a:xfrm>
            <a:off x="2215952" y="5250687"/>
            <a:ext cx="7575897" cy="486287"/>
          </a:xfrm>
          <a:prstGeom prst="rect">
            <a:avLst/>
          </a:prstGeom>
          <a:noFill/>
        </p:spPr>
        <p:txBody>
          <a:bodyPr wrap="square" rtlCol="0">
            <a:spAutoFit/>
          </a:bodyPr>
          <a:lstStyle/>
          <a:p>
            <a:r>
              <a:rPr lang="en-GB" sz="1600" dirty="0">
                <a:solidFill>
                  <a:schemeClr val="tx1"/>
                </a:solidFill>
              </a:rPr>
              <a:t>(Diagram courtesy of S.J. Lock, ECMWF Seminar proceedings 2013, HEVI time-stepping for NWP and climate models)</a:t>
            </a:r>
          </a:p>
        </p:txBody>
      </p:sp>
      <p:cxnSp>
        <p:nvCxnSpPr>
          <p:cNvPr id="24" name="Straight Arrow Connector 23"/>
          <p:cNvCxnSpPr/>
          <p:nvPr/>
        </p:nvCxnSpPr>
        <p:spPr bwMode="auto">
          <a:xfrm flipV="1">
            <a:off x="6000551" y="4095484"/>
            <a:ext cx="1559893" cy="7219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TextBox 27"/>
          <p:cNvSpPr txBox="1"/>
          <p:nvPr/>
        </p:nvSpPr>
        <p:spPr>
          <a:xfrm>
            <a:off x="5928544" y="1412777"/>
            <a:ext cx="4343921" cy="687239"/>
          </a:xfrm>
          <a:prstGeom prst="rect">
            <a:avLst/>
          </a:prstGeom>
          <a:noFill/>
        </p:spPr>
        <p:txBody>
          <a:bodyPr wrap="square" rtlCol="0">
            <a:spAutoFit/>
          </a:bodyPr>
          <a:lstStyle/>
          <a:p>
            <a:r>
              <a:rPr lang="en-GB" sz="1600" dirty="0">
                <a:solidFill>
                  <a:schemeClr val="tx1"/>
                </a:solidFill>
              </a:rPr>
              <a:t>1-cycle/per stage i: slow process integrated with </a:t>
            </a:r>
            <a:r>
              <a:rPr lang="el-GR" sz="1600" dirty="0">
                <a:solidFill>
                  <a:schemeClr val="tx1"/>
                </a:solidFill>
                <a:latin typeface="Cambria Math" panose="02040503050406030204" pitchFamily="18" charset="0"/>
                <a:ea typeface="Cambria Math" panose="02040503050406030204" pitchFamily="18" charset="0"/>
              </a:rPr>
              <a:t>Δ</a:t>
            </a:r>
            <a:r>
              <a:rPr lang="en-GB" sz="1600" dirty="0">
                <a:solidFill>
                  <a:schemeClr val="tx1"/>
                </a:solidFill>
                <a:latin typeface="Cambria Math" panose="02040503050406030204" pitchFamily="18" charset="0"/>
                <a:ea typeface="Cambria Math" panose="02040503050406030204" pitchFamily="18" charset="0"/>
              </a:rPr>
              <a:t>t, each stage approximates solution at </a:t>
            </a:r>
            <a:r>
              <a:rPr lang="en-GB" sz="1600" dirty="0" err="1">
                <a:solidFill>
                  <a:schemeClr val="tx1"/>
                </a:solidFill>
                <a:latin typeface="Cambria Math" panose="02040503050406030204" pitchFamily="18" charset="0"/>
                <a:ea typeface="Cambria Math" panose="02040503050406030204" pitchFamily="18" charset="0"/>
              </a:rPr>
              <a:t>t+</a:t>
            </a:r>
            <a:r>
              <a:rPr lang="en-GB" sz="1600" dirty="0" err="1">
                <a:solidFill>
                  <a:schemeClr val="tx1"/>
                </a:solidFill>
              </a:rPr>
              <a:t>c</a:t>
            </a:r>
            <a:r>
              <a:rPr lang="en-GB" sz="1600" baseline="-25000" dirty="0" err="1">
                <a:solidFill>
                  <a:schemeClr val="tx1"/>
                </a:solidFill>
              </a:rPr>
              <a:t>i</a:t>
            </a:r>
            <a:r>
              <a:rPr lang="en-GB" sz="1600" dirty="0">
                <a:solidFill>
                  <a:schemeClr val="tx1"/>
                </a:solidFill>
                <a:latin typeface="Cambria Math" panose="02040503050406030204" pitchFamily="18" charset="0"/>
                <a:ea typeface="Cambria Math" panose="02040503050406030204" pitchFamily="18" charset="0"/>
              </a:rPr>
              <a:t> </a:t>
            </a:r>
            <a:r>
              <a:rPr lang="el-GR" sz="1600" dirty="0">
                <a:solidFill>
                  <a:schemeClr val="tx1"/>
                </a:solidFill>
                <a:latin typeface="Cambria Math" panose="02040503050406030204" pitchFamily="18" charset="0"/>
                <a:ea typeface="Cambria Math" panose="02040503050406030204" pitchFamily="18" charset="0"/>
              </a:rPr>
              <a:t>Δ</a:t>
            </a:r>
            <a:r>
              <a:rPr lang="en-GB" sz="1600" dirty="0">
                <a:solidFill>
                  <a:schemeClr val="tx1"/>
                </a:solidFill>
                <a:latin typeface="Cambria Math" panose="02040503050406030204" pitchFamily="18" charset="0"/>
                <a:ea typeface="Cambria Math" panose="02040503050406030204" pitchFamily="18" charset="0"/>
              </a:rPr>
              <a:t>t  where, </a:t>
            </a:r>
            <a:r>
              <a:rPr lang="en-GB" sz="1600" dirty="0">
                <a:solidFill>
                  <a:schemeClr val="tx1"/>
                </a:solidFill>
              </a:rPr>
              <a:t>c</a:t>
            </a:r>
            <a:r>
              <a:rPr lang="en-GB" sz="1600" baseline="-25000" dirty="0">
                <a:solidFill>
                  <a:schemeClr val="tx1"/>
                </a:solidFill>
              </a:rPr>
              <a:t>i</a:t>
            </a:r>
            <a:r>
              <a:rPr lang="en-GB" sz="1600" dirty="0">
                <a:solidFill>
                  <a:schemeClr val="tx1"/>
                </a:solidFill>
                <a:latin typeface="Cambria Math" panose="02040503050406030204" pitchFamily="18" charset="0"/>
                <a:ea typeface="Cambria Math" panose="02040503050406030204" pitchFamily="18" charset="0"/>
              </a:rPr>
              <a:t>=1/3,1/2,1 the RK3 coefficient</a:t>
            </a:r>
            <a:endParaRPr lang="en-GB" sz="1600" dirty="0">
              <a:solidFill>
                <a:schemeClr val="tx1"/>
              </a:solidFill>
            </a:endParaRPr>
          </a:p>
        </p:txBody>
      </p:sp>
      <p:cxnSp>
        <p:nvCxnSpPr>
          <p:cNvPr id="30" name="Straight Arrow Connector 29"/>
          <p:cNvCxnSpPr>
            <a:stCxn id="28" idx="2"/>
          </p:cNvCxnSpPr>
          <p:nvPr/>
        </p:nvCxnSpPr>
        <p:spPr bwMode="auto">
          <a:xfrm flipH="1">
            <a:off x="7320136" y="2100015"/>
            <a:ext cx="780368" cy="4080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F7C07554-0C42-2E4F-AD6E-07D1FC7D811D}"/>
              </a:ext>
            </a:extLst>
          </p:cNvPr>
          <p:cNvSpPr txBox="1"/>
          <p:nvPr/>
        </p:nvSpPr>
        <p:spPr>
          <a:xfrm>
            <a:off x="9448800" y="609600"/>
            <a:ext cx="2698175" cy="313932"/>
          </a:xfrm>
          <a:prstGeom prst="rect">
            <a:avLst/>
          </a:prstGeom>
          <a:noFill/>
        </p:spPr>
        <p:txBody>
          <a:bodyPr wrap="none" rtlCol="0">
            <a:spAutoFit/>
          </a:bodyPr>
          <a:lstStyle/>
          <a:p>
            <a:r>
              <a:rPr lang="en-US" sz="1800" i="1" dirty="0">
                <a:solidFill>
                  <a:schemeClr val="tx1"/>
                </a:solidFill>
                <a:latin typeface="Arial" panose="020B0604020202020204" pitchFamily="34" charset="0"/>
                <a:cs typeface="Arial" panose="020B0604020202020204" pitchFamily="34" charset="0"/>
              </a:rPr>
              <a:t>From </a:t>
            </a:r>
            <a:r>
              <a:rPr lang="en-US" sz="1800" i="1" dirty="0" err="1">
                <a:solidFill>
                  <a:schemeClr val="tx1"/>
                </a:solidFill>
                <a:latin typeface="Arial" panose="020B0604020202020204" pitchFamily="34" charset="0"/>
                <a:cs typeface="Arial" panose="020B0604020202020204" pitchFamily="34" charset="0"/>
              </a:rPr>
              <a:t>Diamantikas</a:t>
            </a:r>
            <a:r>
              <a:rPr lang="en-US" sz="1800" i="1" dirty="0">
                <a:solidFill>
                  <a:schemeClr val="tx1"/>
                </a:solidFill>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3015748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002E-E5B3-DC40-9B94-89A7C5694322}"/>
              </a:ext>
            </a:extLst>
          </p:cNvPr>
          <p:cNvSpPr>
            <a:spLocks noGrp="1"/>
          </p:cNvSpPr>
          <p:nvPr>
            <p:ph type="title"/>
          </p:nvPr>
        </p:nvSpPr>
        <p:spPr/>
        <p:txBody>
          <a:bodyPr/>
          <a:lstStyle/>
          <a:p>
            <a:r>
              <a:rPr lang="en-US" dirty="0"/>
              <a:t>Wan et al, 2013</a:t>
            </a:r>
          </a:p>
        </p:txBody>
      </p:sp>
      <p:sp>
        <p:nvSpPr>
          <p:cNvPr id="3" name="Content Placeholder 2">
            <a:extLst>
              <a:ext uri="{FF2B5EF4-FFF2-40B4-BE49-F238E27FC236}">
                <a16:creationId xmlns:a16="http://schemas.microsoft.com/office/drawing/2014/main" id="{2D02BB5C-7647-394B-B2FB-EFE0F27FE5AC}"/>
              </a:ext>
            </a:extLst>
          </p:cNvPr>
          <p:cNvSpPr>
            <a:spLocks noGrp="1"/>
          </p:cNvSpPr>
          <p:nvPr>
            <p:ph idx="1"/>
          </p:nvPr>
        </p:nvSpPr>
        <p:spPr>
          <a:xfrm>
            <a:off x="1184487" y="1905000"/>
            <a:ext cx="4530514" cy="3657600"/>
          </a:xfrm>
        </p:spPr>
        <p:txBody>
          <a:bodyPr/>
          <a:lstStyle/>
          <a:p>
            <a:r>
              <a:rPr lang="en-US" dirty="0"/>
              <a:t>The key conclusion from this work is that, in order to reduce the biases associated with process interactions, it is important to apply numerical methods that solve multiple processes simultaneously. </a:t>
            </a:r>
          </a:p>
          <a:p>
            <a:endParaRPr lang="en-US" b="1" dirty="0"/>
          </a:p>
        </p:txBody>
      </p:sp>
      <p:pic>
        <p:nvPicPr>
          <p:cNvPr id="7" name="Picture 6">
            <a:extLst>
              <a:ext uri="{FF2B5EF4-FFF2-40B4-BE49-F238E27FC236}">
                <a16:creationId xmlns:a16="http://schemas.microsoft.com/office/drawing/2014/main" id="{64215415-0467-B941-B527-56ACEF6DCDD0}"/>
              </a:ext>
            </a:extLst>
          </p:cNvPr>
          <p:cNvPicPr>
            <a:picLocks noChangeAspect="1"/>
          </p:cNvPicPr>
          <p:nvPr/>
        </p:nvPicPr>
        <p:blipFill>
          <a:blip r:embed="rId2"/>
          <a:stretch>
            <a:fillRect/>
          </a:stretch>
        </p:blipFill>
        <p:spPr>
          <a:xfrm>
            <a:off x="5867400" y="3733800"/>
            <a:ext cx="6083300" cy="2235200"/>
          </a:xfrm>
          <a:prstGeom prst="rect">
            <a:avLst/>
          </a:prstGeom>
        </p:spPr>
      </p:pic>
      <p:pic>
        <p:nvPicPr>
          <p:cNvPr id="11" name="Picture 10">
            <a:extLst>
              <a:ext uri="{FF2B5EF4-FFF2-40B4-BE49-F238E27FC236}">
                <a16:creationId xmlns:a16="http://schemas.microsoft.com/office/drawing/2014/main" id="{3349A37A-DDA5-B24A-827A-31E36E523975}"/>
              </a:ext>
            </a:extLst>
          </p:cNvPr>
          <p:cNvPicPr>
            <a:picLocks noChangeAspect="1"/>
          </p:cNvPicPr>
          <p:nvPr/>
        </p:nvPicPr>
        <p:blipFill>
          <a:blip r:embed="rId3"/>
          <a:stretch>
            <a:fillRect/>
          </a:stretch>
        </p:blipFill>
        <p:spPr>
          <a:xfrm>
            <a:off x="6492241" y="1243724"/>
            <a:ext cx="5448300" cy="1753476"/>
          </a:xfrm>
          <a:prstGeom prst="rect">
            <a:avLst/>
          </a:prstGeom>
        </p:spPr>
      </p:pic>
      <p:sp>
        <p:nvSpPr>
          <p:cNvPr id="12" name="TextBox 11">
            <a:extLst>
              <a:ext uri="{FF2B5EF4-FFF2-40B4-BE49-F238E27FC236}">
                <a16:creationId xmlns:a16="http://schemas.microsoft.com/office/drawing/2014/main" id="{5644A98D-48C1-E348-9183-F5F6D55D7012}"/>
              </a:ext>
            </a:extLst>
          </p:cNvPr>
          <p:cNvSpPr txBox="1"/>
          <p:nvPr/>
        </p:nvSpPr>
        <p:spPr>
          <a:xfrm>
            <a:off x="7935271" y="2466009"/>
            <a:ext cx="1287532" cy="313932"/>
          </a:xfrm>
          <a:prstGeom prst="rect">
            <a:avLst/>
          </a:prstGeom>
          <a:noFill/>
        </p:spPr>
        <p:txBody>
          <a:bodyPr wrap="none" rtlCol="0">
            <a:spAutoFit/>
          </a:bodyPr>
          <a:lstStyle/>
          <a:p>
            <a:r>
              <a:rPr lang="en-US" sz="1800" i="1" dirty="0">
                <a:solidFill>
                  <a:schemeClr val="tx1"/>
                </a:solidFill>
                <a:latin typeface="Arial" panose="020B0604020202020204" pitchFamily="34" charset="0"/>
                <a:cs typeface="Arial" panose="020B0604020202020204" pitchFamily="34" charset="0"/>
              </a:rPr>
              <a:t>Production</a:t>
            </a:r>
          </a:p>
        </p:txBody>
      </p:sp>
      <p:sp>
        <p:nvSpPr>
          <p:cNvPr id="13" name="TextBox 12">
            <a:extLst>
              <a:ext uri="{FF2B5EF4-FFF2-40B4-BE49-F238E27FC236}">
                <a16:creationId xmlns:a16="http://schemas.microsoft.com/office/drawing/2014/main" id="{8B422E71-474D-3E47-BC14-D2AC659F4BBC}"/>
              </a:ext>
            </a:extLst>
          </p:cNvPr>
          <p:cNvSpPr txBox="1"/>
          <p:nvPr/>
        </p:nvSpPr>
        <p:spPr>
          <a:xfrm>
            <a:off x="8589197" y="1345202"/>
            <a:ext cx="1608133" cy="313932"/>
          </a:xfrm>
          <a:prstGeom prst="rect">
            <a:avLst/>
          </a:prstGeom>
          <a:noFill/>
        </p:spPr>
        <p:txBody>
          <a:bodyPr wrap="none" rtlCol="0">
            <a:spAutoFit/>
          </a:bodyPr>
          <a:lstStyle/>
          <a:p>
            <a:r>
              <a:rPr lang="en-US" sz="1800" i="1" dirty="0">
                <a:solidFill>
                  <a:schemeClr val="tx1"/>
                </a:solidFill>
                <a:latin typeface="Arial" panose="020B0604020202020204" pitchFamily="34" charset="0"/>
                <a:cs typeface="Arial" panose="020B0604020202020204" pitchFamily="34" charset="0"/>
              </a:rPr>
              <a:t>Condensation</a:t>
            </a:r>
          </a:p>
        </p:txBody>
      </p:sp>
      <p:sp>
        <p:nvSpPr>
          <p:cNvPr id="14" name="TextBox 13">
            <a:extLst>
              <a:ext uri="{FF2B5EF4-FFF2-40B4-BE49-F238E27FC236}">
                <a16:creationId xmlns:a16="http://schemas.microsoft.com/office/drawing/2014/main" id="{1D31F214-5C77-F64F-BC34-19C45FDFE675}"/>
              </a:ext>
            </a:extLst>
          </p:cNvPr>
          <p:cNvSpPr txBox="1"/>
          <p:nvPr/>
        </p:nvSpPr>
        <p:spPr>
          <a:xfrm>
            <a:off x="10665833" y="2566066"/>
            <a:ext cx="1274708" cy="313932"/>
          </a:xfrm>
          <a:prstGeom prst="rect">
            <a:avLst/>
          </a:prstGeom>
          <a:noFill/>
        </p:spPr>
        <p:txBody>
          <a:bodyPr wrap="none" rtlCol="0">
            <a:spAutoFit/>
          </a:bodyPr>
          <a:lstStyle/>
          <a:p>
            <a:r>
              <a:rPr lang="en-US" sz="1800" i="1" dirty="0">
                <a:solidFill>
                  <a:schemeClr val="tx1"/>
                </a:solidFill>
                <a:latin typeface="Arial" panose="020B0604020202020204" pitchFamily="34" charset="0"/>
                <a:cs typeface="Arial" panose="020B0604020202020204" pitchFamily="34" charset="0"/>
              </a:rPr>
              <a:t>Nucleation</a:t>
            </a:r>
          </a:p>
        </p:txBody>
      </p:sp>
    </p:spTree>
    <p:extLst>
      <p:ext uri="{BB962C8B-B14F-4D97-AF65-F5344CB8AC3E}">
        <p14:creationId xmlns:p14="http://schemas.microsoft.com/office/powerpoint/2010/main" val="4135343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Split-explicit forward Euler integration</a:t>
            </a: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185748235"/>
              </p:ext>
            </p:extLst>
          </p:nvPr>
        </p:nvGraphicFramePr>
        <p:xfrm>
          <a:off x="4295801" y="908721"/>
          <a:ext cx="2232025" cy="728663"/>
        </p:xfrm>
        <a:graphic>
          <a:graphicData uri="http://schemas.openxmlformats.org/presentationml/2006/ole">
            <mc:AlternateContent xmlns:mc="http://schemas.openxmlformats.org/markup-compatibility/2006">
              <mc:Choice xmlns:v="urn:schemas-microsoft-com:vml" Requires="v">
                <p:oleObj spid="_x0000_s1041" name="Equation" r:id="rId3" imgW="1206360" imgH="393480" progId="Equation.3">
                  <p:embed/>
                </p:oleObj>
              </mc:Choice>
              <mc:Fallback>
                <p:oleObj name="Equation" r:id="rId3" imgW="1206360" imgH="393480" progId="Equation.3">
                  <p:embed/>
                  <p:pic>
                    <p:nvPicPr>
                      <p:cNvPr id="4" name="Content Placeholder 3"/>
                      <p:cNvPicPr/>
                      <p:nvPr/>
                    </p:nvPicPr>
                    <p:blipFill>
                      <a:blip r:embed="rId4"/>
                      <a:stretch>
                        <a:fillRect/>
                      </a:stretch>
                    </p:blipFill>
                    <p:spPr>
                      <a:xfrm>
                        <a:off x="4295801" y="908721"/>
                        <a:ext cx="2232025" cy="728663"/>
                      </a:xfrm>
                      <a:prstGeom prst="rect">
                        <a:avLst/>
                      </a:prstGeom>
                      <a:solidFill>
                        <a:schemeClr val="accent3"/>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31612327"/>
              </p:ext>
            </p:extLst>
          </p:nvPr>
        </p:nvGraphicFramePr>
        <p:xfrm>
          <a:off x="2579688" y="2708276"/>
          <a:ext cx="7319962" cy="455613"/>
        </p:xfrm>
        <a:graphic>
          <a:graphicData uri="http://schemas.openxmlformats.org/presentationml/2006/ole">
            <mc:AlternateContent xmlns:mc="http://schemas.openxmlformats.org/markup-compatibility/2006">
              <mc:Choice xmlns:v="urn:schemas-microsoft-com:vml" Requires="v">
                <p:oleObj spid="_x0000_s1042" name="Equation" r:id="rId5" imgW="3873240" imgH="241200" progId="Equation.3">
                  <p:embed/>
                </p:oleObj>
              </mc:Choice>
              <mc:Fallback>
                <p:oleObj name="Equation" r:id="rId5" imgW="3873240" imgH="241200" progId="Equation.3">
                  <p:embed/>
                  <p:pic>
                    <p:nvPicPr>
                      <p:cNvPr id="5" name="Object 4"/>
                      <p:cNvPicPr/>
                      <p:nvPr/>
                    </p:nvPicPr>
                    <p:blipFill>
                      <a:blip r:embed="rId6"/>
                      <a:stretch>
                        <a:fillRect/>
                      </a:stretch>
                    </p:blipFill>
                    <p:spPr>
                      <a:xfrm>
                        <a:off x="2579688" y="2708276"/>
                        <a:ext cx="7319962" cy="455613"/>
                      </a:xfrm>
                      <a:prstGeom prst="rect">
                        <a:avLst/>
                      </a:prstGeom>
                      <a:solidFill>
                        <a:srgbClr val="FFFFCC"/>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74984089"/>
              </p:ext>
            </p:extLst>
          </p:nvPr>
        </p:nvGraphicFramePr>
        <p:xfrm>
          <a:off x="1981424" y="2205039"/>
          <a:ext cx="6346825" cy="388937"/>
        </p:xfrm>
        <a:graphic>
          <a:graphicData uri="http://schemas.openxmlformats.org/presentationml/2006/ole">
            <mc:AlternateContent xmlns:mc="http://schemas.openxmlformats.org/markup-compatibility/2006">
              <mc:Choice xmlns:v="urn:schemas-microsoft-com:vml" Requires="v">
                <p:oleObj spid="_x0000_s1043" name="Equation" r:id="rId7" imgW="3733560" imgH="228600" progId="Equation.3">
                  <p:embed/>
                </p:oleObj>
              </mc:Choice>
              <mc:Fallback>
                <p:oleObj name="Equation" r:id="rId7" imgW="3733560" imgH="228600" progId="Equation.3">
                  <p:embed/>
                  <p:pic>
                    <p:nvPicPr>
                      <p:cNvPr id="6" name="Object 5"/>
                      <p:cNvPicPr/>
                      <p:nvPr/>
                    </p:nvPicPr>
                    <p:blipFill>
                      <a:blip r:embed="rId8"/>
                      <a:stretch>
                        <a:fillRect/>
                      </a:stretch>
                    </p:blipFill>
                    <p:spPr>
                      <a:xfrm>
                        <a:off x="1981424" y="2205039"/>
                        <a:ext cx="6346825" cy="388937"/>
                      </a:xfrm>
                      <a:prstGeom prst="rect">
                        <a:avLst/>
                      </a:prstGeom>
                    </p:spPr>
                  </p:pic>
                </p:oleObj>
              </mc:Fallback>
            </mc:AlternateContent>
          </a:graphicData>
        </a:graphic>
      </p:graphicFrame>
      <p:sp>
        <p:nvSpPr>
          <p:cNvPr id="8" name="TextBox 7"/>
          <p:cNvSpPr txBox="1"/>
          <p:nvPr/>
        </p:nvSpPr>
        <p:spPr>
          <a:xfrm>
            <a:off x="3431705" y="2204864"/>
            <a:ext cx="184731" cy="387798"/>
          </a:xfrm>
          <a:prstGeom prst="rect">
            <a:avLst/>
          </a:prstGeom>
          <a:noFill/>
        </p:spPr>
        <p:txBody>
          <a:bodyPr wrap="none" rtlCol="0">
            <a:spAutoFit/>
          </a:bodyPr>
          <a:lstStyle/>
          <a:p>
            <a:endParaRPr lang="en-GB" dirty="0">
              <a:solidFill>
                <a:schemeClr val="tx1"/>
              </a:solidFill>
            </a:endParaRPr>
          </a:p>
        </p:txBody>
      </p:sp>
      <p:sp>
        <p:nvSpPr>
          <p:cNvPr id="10" name="TextBox 9"/>
          <p:cNvSpPr txBox="1"/>
          <p:nvPr/>
        </p:nvSpPr>
        <p:spPr>
          <a:xfrm>
            <a:off x="3847739" y="1834044"/>
            <a:ext cx="184731" cy="387798"/>
          </a:xfrm>
          <a:prstGeom prst="rect">
            <a:avLst/>
          </a:prstGeom>
          <a:noFill/>
        </p:spPr>
        <p:txBody>
          <a:bodyPr wrap="none" rtlCol="0">
            <a:spAutoFit/>
          </a:bodyPr>
          <a:lstStyle/>
          <a:p>
            <a:endParaRPr lang="en-GB" dirty="0">
              <a:solidFill>
                <a:schemeClr val="tx1"/>
              </a:solidFill>
            </a:endParaRPr>
          </a:p>
        </p:txBody>
      </p:sp>
      <p:sp>
        <p:nvSpPr>
          <p:cNvPr id="11" name="TextBox 10"/>
          <p:cNvSpPr txBox="1"/>
          <p:nvPr/>
        </p:nvSpPr>
        <p:spPr>
          <a:xfrm>
            <a:off x="5852948" y="1844824"/>
            <a:ext cx="1971244" cy="289310"/>
          </a:xfrm>
          <a:prstGeom prst="rect">
            <a:avLst/>
          </a:prstGeom>
          <a:noFill/>
        </p:spPr>
        <p:txBody>
          <a:bodyPr wrap="square" rtlCol="0">
            <a:spAutoFit/>
          </a:bodyPr>
          <a:lstStyle/>
          <a:p>
            <a:r>
              <a:rPr lang="en-GB" sz="1600" dirty="0">
                <a:solidFill>
                  <a:schemeClr val="tx1"/>
                </a:solidFill>
              </a:rPr>
              <a:t>Slow forcing term</a:t>
            </a:r>
          </a:p>
        </p:txBody>
      </p:sp>
      <p:sp>
        <p:nvSpPr>
          <p:cNvPr id="12" name="TextBox 11"/>
          <p:cNvSpPr txBox="1"/>
          <p:nvPr/>
        </p:nvSpPr>
        <p:spPr>
          <a:xfrm>
            <a:off x="3940104" y="1844824"/>
            <a:ext cx="1678869" cy="289310"/>
          </a:xfrm>
          <a:prstGeom prst="rect">
            <a:avLst/>
          </a:prstGeom>
          <a:noFill/>
        </p:spPr>
        <p:txBody>
          <a:bodyPr wrap="square" rtlCol="0">
            <a:spAutoFit/>
          </a:bodyPr>
          <a:lstStyle/>
          <a:p>
            <a:r>
              <a:rPr lang="en-GB" sz="1600" dirty="0">
                <a:solidFill>
                  <a:schemeClr val="tx1"/>
                </a:solidFill>
              </a:rPr>
              <a:t>Fast forcing term</a:t>
            </a:r>
          </a:p>
        </p:txBody>
      </p:sp>
      <p:cxnSp>
        <p:nvCxnSpPr>
          <p:cNvPr id="14" name="Straight Arrow Connector 13"/>
          <p:cNvCxnSpPr>
            <a:stCxn id="12" idx="0"/>
          </p:cNvCxnSpPr>
          <p:nvPr/>
        </p:nvCxnSpPr>
        <p:spPr bwMode="auto">
          <a:xfrm flipV="1">
            <a:off x="4779538" y="1467842"/>
            <a:ext cx="306926" cy="3769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a:stCxn id="11" idx="0"/>
          </p:cNvCxnSpPr>
          <p:nvPr/>
        </p:nvCxnSpPr>
        <p:spPr bwMode="auto">
          <a:xfrm flipH="1" flipV="1">
            <a:off x="6312024" y="1446356"/>
            <a:ext cx="526546" cy="3984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4705164" y="3356992"/>
            <a:ext cx="1678869" cy="289310"/>
          </a:xfrm>
          <a:prstGeom prst="rect">
            <a:avLst/>
          </a:prstGeom>
          <a:noFill/>
        </p:spPr>
        <p:txBody>
          <a:bodyPr wrap="square" rtlCol="0">
            <a:spAutoFit/>
          </a:bodyPr>
          <a:lstStyle/>
          <a:p>
            <a:r>
              <a:rPr lang="en-GB" sz="1600" dirty="0">
                <a:solidFill>
                  <a:schemeClr val="tx1"/>
                </a:solidFill>
              </a:rPr>
              <a:t>Fast term updated </a:t>
            </a:r>
          </a:p>
        </p:txBody>
      </p:sp>
      <p:sp>
        <p:nvSpPr>
          <p:cNvPr id="33" name="TextBox 32"/>
          <p:cNvSpPr txBox="1"/>
          <p:nvPr/>
        </p:nvSpPr>
        <p:spPr>
          <a:xfrm>
            <a:off x="6888088" y="3356992"/>
            <a:ext cx="2880320" cy="289310"/>
          </a:xfrm>
          <a:prstGeom prst="rect">
            <a:avLst/>
          </a:prstGeom>
          <a:noFill/>
        </p:spPr>
        <p:txBody>
          <a:bodyPr wrap="square" rtlCol="0">
            <a:spAutoFit/>
          </a:bodyPr>
          <a:lstStyle/>
          <a:p>
            <a:r>
              <a:rPr lang="en-GB" sz="1600" dirty="0">
                <a:solidFill>
                  <a:schemeClr val="tx1"/>
                </a:solidFill>
              </a:rPr>
              <a:t>Slow term kept constant (stored) </a:t>
            </a:r>
          </a:p>
        </p:txBody>
      </p:sp>
      <p:cxnSp>
        <p:nvCxnSpPr>
          <p:cNvPr id="35" name="Straight Arrow Connector 34"/>
          <p:cNvCxnSpPr/>
          <p:nvPr/>
        </p:nvCxnSpPr>
        <p:spPr bwMode="auto">
          <a:xfrm flipH="1" flipV="1">
            <a:off x="7824192" y="3148170"/>
            <a:ext cx="198022" cy="2023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38"/>
          <p:cNvCxnSpPr>
            <a:cxnSpLocks noChangeAspect="1"/>
          </p:cNvCxnSpPr>
          <p:nvPr/>
        </p:nvCxnSpPr>
        <p:spPr bwMode="auto">
          <a:xfrm flipV="1">
            <a:off x="5518302" y="3148170"/>
            <a:ext cx="278046" cy="20882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aphicFrame>
        <p:nvGraphicFramePr>
          <p:cNvPr id="42" name="Object 41"/>
          <p:cNvGraphicFramePr>
            <a:graphicFrameLocks noChangeAspect="1"/>
          </p:cNvGraphicFramePr>
          <p:nvPr>
            <p:extLst>
              <p:ext uri="{D42A27DB-BD31-4B8C-83A1-F6EECF244321}">
                <p14:modId xmlns:p14="http://schemas.microsoft.com/office/powerpoint/2010/main" val="2475287347"/>
              </p:ext>
            </p:extLst>
          </p:nvPr>
        </p:nvGraphicFramePr>
        <p:xfrm>
          <a:off x="2063750" y="3861048"/>
          <a:ext cx="7945438" cy="831850"/>
        </p:xfrm>
        <a:graphic>
          <a:graphicData uri="http://schemas.openxmlformats.org/presentationml/2006/ole">
            <mc:AlternateContent xmlns:mc="http://schemas.openxmlformats.org/markup-compatibility/2006">
              <mc:Choice xmlns:v="urn:schemas-microsoft-com:vml" Requires="v">
                <p:oleObj spid="_x0000_s1044" name="Equation" r:id="rId9" imgW="4965480" imgH="520560" progId="Equation.3">
                  <p:embed/>
                </p:oleObj>
              </mc:Choice>
              <mc:Fallback>
                <p:oleObj name="Equation" r:id="rId9" imgW="4965480" imgH="520560" progId="Equation.3">
                  <p:embed/>
                  <p:pic>
                    <p:nvPicPr>
                      <p:cNvPr id="42" name="Object 41"/>
                      <p:cNvPicPr>
                        <a:picLocks noChangeAspect="1" noChangeArrowheads="1"/>
                      </p:cNvPicPr>
                      <p:nvPr/>
                    </p:nvPicPr>
                    <p:blipFill>
                      <a:blip r:embed="rId10"/>
                      <a:srcRect/>
                      <a:stretch>
                        <a:fillRect/>
                      </a:stretch>
                    </p:blipFill>
                    <p:spPr bwMode="auto">
                      <a:xfrm>
                        <a:off x="2063750" y="3861048"/>
                        <a:ext cx="7945438" cy="8318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4093734815"/>
              </p:ext>
            </p:extLst>
          </p:nvPr>
        </p:nvGraphicFramePr>
        <p:xfrm>
          <a:off x="2135188" y="5172076"/>
          <a:ext cx="5961062" cy="993775"/>
        </p:xfrm>
        <a:graphic>
          <a:graphicData uri="http://schemas.openxmlformats.org/presentationml/2006/ole">
            <mc:AlternateContent xmlns:mc="http://schemas.openxmlformats.org/markup-compatibility/2006">
              <mc:Choice xmlns:v="urn:schemas-microsoft-com:vml" Requires="v">
                <p:oleObj spid="_x0000_s1045" name="Equation" r:id="rId11" imgW="4406760" imgH="685800" progId="Equation.3">
                  <p:embed/>
                </p:oleObj>
              </mc:Choice>
              <mc:Fallback>
                <p:oleObj name="Equation" r:id="rId11" imgW="4406760" imgH="685800" progId="Equation.3">
                  <p:embed/>
                  <p:pic>
                    <p:nvPicPr>
                      <p:cNvPr id="43" name="Object 42"/>
                      <p:cNvPicPr>
                        <a:picLocks noChangeAspect="1" noChangeArrowheads="1"/>
                      </p:cNvPicPr>
                      <p:nvPr/>
                    </p:nvPicPr>
                    <p:blipFill>
                      <a:blip r:embed="rId12"/>
                      <a:srcRect/>
                      <a:stretch>
                        <a:fillRect/>
                      </a:stretch>
                    </p:blipFill>
                    <p:spPr bwMode="auto">
                      <a:xfrm>
                        <a:off x="2135188" y="5172076"/>
                        <a:ext cx="5961062" cy="993775"/>
                      </a:xfrm>
                      <a:prstGeom prst="rect">
                        <a:avLst/>
                      </a:prstGeom>
                      <a:solidFill>
                        <a:srgbClr val="FFFFCC"/>
                      </a:solidFill>
                      <a:ln>
                        <a:noFill/>
                      </a:ln>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251476461"/>
              </p:ext>
            </p:extLst>
          </p:nvPr>
        </p:nvGraphicFramePr>
        <p:xfrm>
          <a:off x="1991545" y="3501009"/>
          <a:ext cx="1554163" cy="346075"/>
        </p:xfrm>
        <a:graphic>
          <a:graphicData uri="http://schemas.openxmlformats.org/presentationml/2006/ole">
            <mc:AlternateContent xmlns:mc="http://schemas.openxmlformats.org/markup-compatibility/2006">
              <mc:Choice xmlns:v="urn:schemas-microsoft-com:vml" Requires="v">
                <p:oleObj spid="_x0000_s1046" name="Equation" r:id="rId13" imgW="914400" imgH="203040" progId="Equation.3">
                  <p:embed/>
                </p:oleObj>
              </mc:Choice>
              <mc:Fallback>
                <p:oleObj name="Equation" r:id="rId13" imgW="914400" imgH="203040" progId="Equation.3">
                  <p:embed/>
                  <p:pic>
                    <p:nvPicPr>
                      <p:cNvPr id="50" name="Object 49"/>
                      <p:cNvPicPr>
                        <a:picLocks noChangeAspect="1" noChangeArrowheads="1"/>
                      </p:cNvPicPr>
                      <p:nvPr/>
                    </p:nvPicPr>
                    <p:blipFill>
                      <a:blip r:embed="rId14"/>
                      <a:srcRect/>
                      <a:stretch>
                        <a:fillRect/>
                      </a:stretch>
                    </p:blipFill>
                    <p:spPr bwMode="auto">
                      <a:xfrm>
                        <a:off x="1991545" y="3501009"/>
                        <a:ext cx="15541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4266816666"/>
              </p:ext>
            </p:extLst>
          </p:nvPr>
        </p:nvGraphicFramePr>
        <p:xfrm>
          <a:off x="6753225" y="5580064"/>
          <a:ext cx="171450" cy="320675"/>
        </p:xfrm>
        <a:graphic>
          <a:graphicData uri="http://schemas.openxmlformats.org/presentationml/2006/ole">
            <mc:AlternateContent xmlns:mc="http://schemas.openxmlformats.org/markup-compatibility/2006">
              <mc:Choice xmlns:v="urn:schemas-microsoft-com:vml" Requires="v">
                <p:oleObj spid="_x0000_s1047" name="Equation" r:id="rId15" imgW="114120" imgH="215640" progId="Equation.3">
                  <p:embed/>
                </p:oleObj>
              </mc:Choice>
              <mc:Fallback>
                <p:oleObj name="Equation" r:id="rId15" imgW="114120" imgH="215640" progId="Equation.3">
                  <p:embed/>
                  <p:pic>
                    <p:nvPicPr>
                      <p:cNvPr id="52" name="Object 51"/>
                      <p:cNvPicPr>
                        <a:picLocks noChangeAspect="1" noChangeArrowheads="1"/>
                      </p:cNvPicPr>
                      <p:nvPr/>
                    </p:nvPicPr>
                    <p:blipFill>
                      <a:blip r:embed="rId16"/>
                      <a:srcRect/>
                      <a:stretch>
                        <a:fillRect/>
                      </a:stretch>
                    </p:blipFill>
                    <p:spPr bwMode="auto">
                      <a:xfrm>
                        <a:off x="6753225" y="5580064"/>
                        <a:ext cx="1714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132308"/>
              </p:ext>
            </p:extLst>
          </p:nvPr>
        </p:nvGraphicFramePr>
        <p:xfrm>
          <a:off x="2063552" y="4811715"/>
          <a:ext cx="2600640" cy="324864"/>
        </p:xfrm>
        <a:graphic>
          <a:graphicData uri="http://schemas.openxmlformats.org/presentationml/2006/ole">
            <mc:AlternateContent xmlns:mc="http://schemas.openxmlformats.org/markup-compatibility/2006">
              <mc:Choice xmlns:v="urn:schemas-microsoft-com:vml" Requires="v">
                <p:oleObj spid="_x0000_s1048" name="Equation" r:id="rId17" imgW="1625400" imgH="203040" progId="Equation.3">
                  <p:embed/>
                </p:oleObj>
              </mc:Choice>
              <mc:Fallback>
                <p:oleObj name="Equation" r:id="rId17" imgW="1625400" imgH="203040" progId="Equation.3">
                  <p:embed/>
                  <p:pic>
                    <p:nvPicPr>
                      <p:cNvPr id="3" name="Object 2"/>
                      <p:cNvPicPr>
                        <a:picLocks noChangeAspect="1" noChangeArrowheads="1"/>
                      </p:cNvPicPr>
                      <p:nvPr/>
                    </p:nvPicPr>
                    <p:blipFill>
                      <a:blip r:embed="rId18"/>
                      <a:srcRect/>
                      <a:stretch>
                        <a:fillRect/>
                      </a:stretch>
                    </p:blipFill>
                    <p:spPr bwMode="auto">
                      <a:xfrm>
                        <a:off x="2063552" y="4811715"/>
                        <a:ext cx="2600640" cy="32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8112224" y="5169966"/>
            <a:ext cx="2448272" cy="757130"/>
          </a:xfrm>
          <a:prstGeom prst="rect">
            <a:avLst/>
          </a:prstGeom>
          <a:noFill/>
        </p:spPr>
        <p:txBody>
          <a:bodyPr wrap="square" rtlCol="0">
            <a:spAutoFit/>
          </a:bodyPr>
          <a:lstStyle/>
          <a:p>
            <a:r>
              <a:rPr lang="en-GB" sz="1800" dirty="0">
                <a:solidFill>
                  <a:schemeClr val="tx1"/>
                </a:solidFill>
              </a:rPr>
              <a:t>1S + n</a:t>
            </a:r>
            <a:r>
              <a:rPr lang="en-GB" sz="1800" baseline="-25000" dirty="0">
                <a:solidFill>
                  <a:schemeClr val="tx1"/>
                </a:solidFill>
              </a:rPr>
              <a:t>s </a:t>
            </a:r>
            <a:r>
              <a:rPr lang="en-GB" sz="1800" dirty="0">
                <a:solidFill>
                  <a:schemeClr val="tx1"/>
                </a:solidFill>
              </a:rPr>
              <a:t>F evaluations</a:t>
            </a:r>
          </a:p>
          <a:p>
            <a:r>
              <a:rPr lang="en-GB" sz="1800" dirty="0">
                <a:solidFill>
                  <a:schemeClr val="tx1"/>
                </a:solidFill>
              </a:rPr>
              <a:t>    versus </a:t>
            </a:r>
            <a:r>
              <a:rPr lang="en-GB" sz="1800" dirty="0" err="1">
                <a:solidFill>
                  <a:schemeClr val="tx1"/>
                </a:solidFill>
              </a:rPr>
              <a:t>fw</a:t>
            </a:r>
            <a:r>
              <a:rPr lang="en-GB" sz="1800" dirty="0">
                <a:solidFill>
                  <a:schemeClr val="tx1"/>
                </a:solidFill>
              </a:rPr>
              <a:t>-Euler</a:t>
            </a:r>
          </a:p>
          <a:p>
            <a:r>
              <a:rPr lang="en-GB" sz="1800" dirty="0">
                <a:solidFill>
                  <a:schemeClr val="tx1"/>
                </a:solidFill>
              </a:rPr>
              <a:t> n</a:t>
            </a:r>
            <a:r>
              <a:rPr lang="en-GB" sz="1800" baseline="-25000" dirty="0">
                <a:solidFill>
                  <a:schemeClr val="tx1"/>
                </a:solidFill>
              </a:rPr>
              <a:t>s</a:t>
            </a:r>
            <a:r>
              <a:rPr lang="en-GB" sz="1800" dirty="0">
                <a:solidFill>
                  <a:schemeClr val="tx1"/>
                </a:solidFill>
              </a:rPr>
              <a:t> S+ n</a:t>
            </a:r>
            <a:r>
              <a:rPr lang="en-GB" sz="1800" baseline="-25000" dirty="0">
                <a:solidFill>
                  <a:schemeClr val="tx1"/>
                </a:solidFill>
              </a:rPr>
              <a:t>s</a:t>
            </a:r>
            <a:r>
              <a:rPr lang="en-GB" sz="1800" dirty="0">
                <a:solidFill>
                  <a:schemeClr val="tx1"/>
                </a:solidFill>
              </a:rPr>
              <a:t> F evaluations</a:t>
            </a:r>
          </a:p>
        </p:txBody>
      </p:sp>
      <p:sp>
        <p:nvSpPr>
          <p:cNvPr id="9" name="TextBox 8">
            <a:extLst>
              <a:ext uri="{FF2B5EF4-FFF2-40B4-BE49-F238E27FC236}">
                <a16:creationId xmlns:a16="http://schemas.microsoft.com/office/drawing/2014/main" id="{B923E624-84D5-2B45-9475-F67257E202F1}"/>
              </a:ext>
            </a:extLst>
          </p:cNvPr>
          <p:cNvSpPr txBox="1"/>
          <p:nvPr/>
        </p:nvSpPr>
        <p:spPr>
          <a:xfrm>
            <a:off x="9448800" y="609600"/>
            <a:ext cx="2698175" cy="313932"/>
          </a:xfrm>
          <a:prstGeom prst="rect">
            <a:avLst/>
          </a:prstGeom>
          <a:noFill/>
        </p:spPr>
        <p:txBody>
          <a:bodyPr wrap="none" rtlCol="0">
            <a:spAutoFit/>
          </a:bodyPr>
          <a:lstStyle/>
          <a:p>
            <a:r>
              <a:rPr lang="en-US" sz="1800" i="1" dirty="0">
                <a:solidFill>
                  <a:schemeClr val="tx1"/>
                </a:solidFill>
                <a:latin typeface="Arial" panose="020B0604020202020204" pitchFamily="34" charset="0"/>
                <a:cs typeface="Arial" panose="020B0604020202020204" pitchFamily="34" charset="0"/>
              </a:rPr>
              <a:t>From </a:t>
            </a:r>
            <a:r>
              <a:rPr lang="en-US" sz="1800" i="1" dirty="0" err="1">
                <a:solidFill>
                  <a:schemeClr val="tx1"/>
                </a:solidFill>
                <a:latin typeface="Arial" panose="020B0604020202020204" pitchFamily="34" charset="0"/>
                <a:cs typeface="Arial" panose="020B0604020202020204" pitchFamily="34" charset="0"/>
              </a:rPr>
              <a:t>Diamantikas</a:t>
            </a:r>
            <a:r>
              <a:rPr lang="en-US" sz="1800" i="1" dirty="0">
                <a:solidFill>
                  <a:schemeClr val="tx1"/>
                </a:solidFill>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368819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C31-47E3-6144-A5B4-D1DA10DAE4F3}"/>
              </a:ext>
            </a:extLst>
          </p:cNvPr>
          <p:cNvSpPr>
            <a:spLocks noGrp="1"/>
          </p:cNvSpPr>
          <p:nvPr>
            <p:ph type="title"/>
          </p:nvPr>
        </p:nvSpPr>
        <p:spPr/>
        <p:txBody>
          <a:bodyPr/>
          <a:lstStyle/>
          <a:p>
            <a:r>
              <a:rPr lang="en-US" dirty="0"/>
              <a:t>Filamentary Structures in the atmosphere are well known and studied at mid-latitudes</a:t>
            </a:r>
          </a:p>
        </p:txBody>
      </p:sp>
      <p:sp>
        <p:nvSpPr>
          <p:cNvPr id="3" name="Content Placeholder 2">
            <a:extLst>
              <a:ext uri="{FF2B5EF4-FFF2-40B4-BE49-F238E27FC236}">
                <a16:creationId xmlns:a16="http://schemas.microsoft.com/office/drawing/2014/main" id="{9FDF2E6E-5B24-5E4D-8023-A272EFB22BDE}"/>
              </a:ext>
            </a:extLst>
          </p:cNvPr>
          <p:cNvSpPr>
            <a:spLocks noGrp="1"/>
          </p:cNvSpPr>
          <p:nvPr>
            <p:ph idx="1"/>
          </p:nvPr>
        </p:nvSpPr>
        <p:spPr>
          <a:xfrm>
            <a:off x="528349" y="1447800"/>
            <a:ext cx="5748138" cy="3575050"/>
          </a:xfrm>
        </p:spPr>
        <p:txBody>
          <a:bodyPr/>
          <a:lstStyle/>
          <a:p>
            <a:pPr marL="457200" lvl="1" indent="0">
              <a:buNone/>
            </a:pPr>
            <a:endParaRPr lang="en-US" dirty="0"/>
          </a:p>
          <a:p>
            <a:r>
              <a:rPr lang="en-US" dirty="0"/>
              <a:t>Long range transports are connected with “Warm Conveyor Belts”</a:t>
            </a:r>
          </a:p>
          <a:p>
            <a:endParaRPr lang="en-US" dirty="0"/>
          </a:p>
          <a:p>
            <a:r>
              <a:rPr lang="en-US" dirty="0"/>
              <a:t>Transports often occur on isentropic surfaces that ascend in altitude from equator </a:t>
            </a:r>
            <a:r>
              <a:rPr lang="en-US" dirty="0">
                <a:sym typeface="Wingdings" pitchFamily="2" charset="2"/>
              </a:rPr>
              <a:t> pole</a:t>
            </a:r>
            <a:endParaRPr lang="en-US" dirty="0"/>
          </a:p>
          <a:p>
            <a:endParaRPr lang="en-US" dirty="0"/>
          </a:p>
          <a:p>
            <a:r>
              <a:rPr lang="en-US" dirty="0" err="1"/>
              <a:t>Isentropes</a:t>
            </a:r>
            <a:r>
              <a:rPr lang="en-US" dirty="0"/>
              <a:t> form a ”polar dome” with implications for seasonality of transport from local/remote sources </a:t>
            </a:r>
          </a:p>
          <a:p>
            <a:pPr marL="0" indent="0">
              <a:buNone/>
            </a:pPr>
            <a:endParaRPr lang="en-US" dirty="0"/>
          </a:p>
        </p:txBody>
      </p:sp>
      <p:pic>
        <p:nvPicPr>
          <p:cNvPr id="4" name="Picture 3">
            <a:extLst>
              <a:ext uri="{FF2B5EF4-FFF2-40B4-BE49-F238E27FC236}">
                <a16:creationId xmlns:a16="http://schemas.microsoft.com/office/drawing/2014/main" id="{E01127A5-6C9E-0C4F-97AA-39C04AD7C792}"/>
              </a:ext>
            </a:extLst>
          </p:cNvPr>
          <p:cNvPicPr>
            <a:picLocks noChangeAspect="1"/>
          </p:cNvPicPr>
          <p:nvPr/>
        </p:nvPicPr>
        <p:blipFill>
          <a:blip r:embed="rId2"/>
          <a:stretch>
            <a:fillRect/>
          </a:stretch>
        </p:blipFill>
        <p:spPr>
          <a:xfrm>
            <a:off x="6163600" y="838200"/>
            <a:ext cx="5184775" cy="5397266"/>
          </a:xfrm>
          <a:prstGeom prst="rect">
            <a:avLst/>
          </a:prstGeom>
        </p:spPr>
      </p:pic>
      <p:sp>
        <p:nvSpPr>
          <p:cNvPr id="5" name="TextBox 4">
            <a:extLst>
              <a:ext uri="{FF2B5EF4-FFF2-40B4-BE49-F238E27FC236}">
                <a16:creationId xmlns:a16="http://schemas.microsoft.com/office/drawing/2014/main" id="{413BF48B-80C9-8848-BA0A-0779B247A47E}"/>
              </a:ext>
            </a:extLst>
          </p:cNvPr>
          <p:cNvSpPr txBox="1"/>
          <p:nvPr/>
        </p:nvSpPr>
        <p:spPr>
          <a:xfrm>
            <a:off x="9677400" y="3769539"/>
            <a:ext cx="2301413" cy="1471172"/>
          </a:xfrm>
          <a:prstGeom prst="rect">
            <a:avLst/>
          </a:prstGeom>
          <a:noFill/>
        </p:spPr>
        <p:txBody>
          <a:bodyPr wrap="square" rtlCol="0">
            <a:spAutoFit/>
          </a:bodyPr>
          <a:lstStyle/>
          <a:p>
            <a:r>
              <a:rPr lang="en-US" sz="1600" dirty="0">
                <a:solidFill>
                  <a:schemeClr val="tx1"/>
                </a:solidFill>
                <a:latin typeface="Arial" panose="020B0604020202020204" pitchFamily="34" charset="0"/>
                <a:cs typeface="Arial" panose="020B0604020202020204" pitchFamily="34" charset="0"/>
              </a:rPr>
              <a:t>Warm Conveyor Belts as a Transport Mechanism for water and tracers</a:t>
            </a:r>
          </a:p>
          <a:p>
            <a:endParaRPr lang="en-US" sz="1600" dirty="0">
              <a:solidFill>
                <a:schemeClr val="tx1"/>
              </a:solidFill>
              <a:latin typeface="Arial" panose="020B0604020202020204" pitchFamily="34" charset="0"/>
              <a:cs typeface="Arial" panose="020B0604020202020204" pitchFamily="34" charset="0"/>
            </a:endParaRPr>
          </a:p>
          <a:p>
            <a:r>
              <a:rPr lang="en-US" sz="1600" dirty="0" err="1">
                <a:solidFill>
                  <a:schemeClr val="tx1"/>
                </a:solidFill>
                <a:latin typeface="Arial" panose="020B0604020202020204" pitchFamily="34" charset="0"/>
                <a:cs typeface="Arial" panose="020B0604020202020204" pitchFamily="34" charset="0"/>
              </a:rPr>
              <a:t>Kiley</a:t>
            </a:r>
            <a:r>
              <a:rPr lang="en-US" sz="1600" dirty="0">
                <a:solidFill>
                  <a:schemeClr val="tx1"/>
                </a:solidFill>
                <a:latin typeface="Arial" panose="020B0604020202020204" pitchFamily="34" charset="0"/>
                <a:cs typeface="Arial" panose="020B0604020202020204" pitchFamily="34" charset="0"/>
              </a:rPr>
              <a:t> and </a:t>
            </a:r>
            <a:r>
              <a:rPr lang="en-US" sz="1600" dirty="0" err="1">
                <a:solidFill>
                  <a:schemeClr val="tx1"/>
                </a:solidFill>
                <a:latin typeface="Arial" panose="020B0604020202020204" pitchFamily="34" charset="0"/>
                <a:cs typeface="Arial" panose="020B0604020202020204" pitchFamily="34" charset="0"/>
              </a:rPr>
              <a:t>Fuelberg</a:t>
            </a:r>
            <a:r>
              <a:rPr lang="en-US" sz="1600" dirty="0">
                <a:solidFill>
                  <a:schemeClr val="tx1"/>
                </a:solidFill>
                <a:latin typeface="Arial" panose="020B0604020202020204" pitchFamily="34" charset="0"/>
                <a:cs typeface="Arial" panose="020B0604020202020204" pitchFamily="34" charset="0"/>
              </a:rPr>
              <a:t>, 2006</a:t>
            </a:r>
          </a:p>
        </p:txBody>
      </p:sp>
    </p:spTree>
    <p:extLst>
      <p:ext uri="{BB962C8B-B14F-4D97-AF65-F5344CB8AC3E}">
        <p14:creationId xmlns:p14="http://schemas.microsoft.com/office/powerpoint/2010/main" val="4010948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659" y="742634"/>
            <a:ext cx="4800600" cy="4020503"/>
          </a:xfrm>
          <a:prstGeom prst="rect">
            <a:avLst/>
          </a:prstGeom>
          <a:ln>
            <a:solidFill>
              <a:schemeClr val="accent1"/>
            </a:solidFill>
          </a:ln>
        </p:spPr>
      </p:pic>
      <p:sp>
        <p:nvSpPr>
          <p:cNvPr id="5" name="TextBox 4"/>
          <p:cNvSpPr txBox="1"/>
          <p:nvPr/>
        </p:nvSpPr>
        <p:spPr>
          <a:xfrm>
            <a:off x="9879277" y="2482307"/>
            <a:ext cx="2124299" cy="289310"/>
          </a:xfrm>
          <a:prstGeom prst="rect">
            <a:avLst/>
          </a:prstGeom>
          <a:solidFill>
            <a:schemeClr val="bg1"/>
          </a:solidFill>
        </p:spPr>
        <p:txBody>
          <a:bodyPr wrap="none" rtlCol="0">
            <a:spAutoFit/>
          </a:bodyPr>
          <a:lstStyle/>
          <a:p>
            <a:r>
              <a:rPr lang="en-US" sz="1600" i="1" dirty="0">
                <a:solidFill>
                  <a:schemeClr val="tx1"/>
                </a:solidFill>
                <a:latin typeface="Arial" panose="020B0604020202020204" pitchFamily="34" charset="0"/>
                <a:cs typeface="Arial" panose="020B0604020202020204" pitchFamily="34" charset="0"/>
              </a:rPr>
              <a:t>Park et al. (2015a&amp;b)</a:t>
            </a:r>
          </a:p>
        </p:txBody>
      </p:sp>
      <p:sp>
        <p:nvSpPr>
          <p:cNvPr id="6" name="TextBox 5"/>
          <p:cNvSpPr txBox="1"/>
          <p:nvPr/>
        </p:nvSpPr>
        <p:spPr>
          <a:xfrm>
            <a:off x="6768434" y="4800600"/>
            <a:ext cx="5608153" cy="1569660"/>
          </a:xfrm>
          <a:prstGeom prst="rect">
            <a:avLst/>
          </a:prstGeom>
          <a:noFill/>
        </p:spPr>
        <p:txBody>
          <a:bodyPr wrap="square" rtlCol="0">
            <a:spAutoFit/>
          </a:bodyPr>
          <a:lstStyle/>
          <a:p>
            <a:r>
              <a:rPr lang="en-US" sz="2000" dirty="0">
                <a:solidFill>
                  <a:schemeClr val="tx1"/>
                </a:solidFill>
                <a:latin typeface="Arial" panose="020B0604020202020204" pitchFamily="34" charset="0"/>
                <a:cs typeface="Arial" panose="020B0604020202020204" pitchFamily="34" charset="0"/>
              </a:rPr>
              <a:t>Extreme transport of moisture to the Arctic in winter/spring connected to sea ice concentration the following summer.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(Changes associated with 50% reduction in Atlantic sector sea ice 1979-2011)</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50747" r="7440" b="23437"/>
          <a:stretch/>
        </p:blipFill>
        <p:spPr>
          <a:xfrm>
            <a:off x="-1" y="415976"/>
            <a:ext cx="4288339" cy="3034532"/>
          </a:xfrm>
          <a:prstGeom prst="rect">
            <a:avLst/>
          </a:prstGeom>
        </p:spPr>
      </p:pic>
      <p:sp>
        <p:nvSpPr>
          <p:cNvPr id="9" name="TextBox 8"/>
          <p:cNvSpPr txBox="1"/>
          <p:nvPr/>
        </p:nvSpPr>
        <p:spPr>
          <a:xfrm>
            <a:off x="194224" y="3026117"/>
            <a:ext cx="2586734" cy="289310"/>
          </a:xfrm>
          <a:prstGeom prst="rect">
            <a:avLst/>
          </a:prstGeom>
          <a:solidFill>
            <a:schemeClr val="bg1"/>
          </a:solidFill>
        </p:spPr>
        <p:txBody>
          <a:bodyPr wrap="none" rtlCol="0">
            <a:spAutoFit/>
          </a:bodyPr>
          <a:lstStyle/>
          <a:p>
            <a:r>
              <a:rPr lang="en-US" sz="1600" i="1" dirty="0">
                <a:solidFill>
                  <a:schemeClr val="tx1"/>
                </a:solidFill>
                <a:latin typeface="Arial" panose="020B0604020202020204" pitchFamily="34" charset="0"/>
                <a:cs typeface="Arial" panose="020B0604020202020204" pitchFamily="34" charset="0"/>
              </a:rPr>
              <a:t>Francis and </a:t>
            </a:r>
            <a:r>
              <a:rPr lang="en-US" sz="1600" i="1" dirty="0" err="1">
                <a:solidFill>
                  <a:schemeClr val="tx1"/>
                </a:solidFill>
                <a:latin typeface="Arial" panose="020B0604020202020204" pitchFamily="34" charset="0"/>
                <a:cs typeface="Arial" panose="020B0604020202020204" pitchFamily="34" charset="0"/>
              </a:rPr>
              <a:t>Vavrus</a:t>
            </a:r>
            <a:r>
              <a:rPr lang="en-US" sz="1600" i="1" dirty="0">
                <a:solidFill>
                  <a:schemeClr val="tx1"/>
                </a:solidFill>
                <a:latin typeface="Arial" panose="020B0604020202020204" pitchFamily="34" charset="0"/>
                <a:cs typeface="Arial" panose="020B0604020202020204" pitchFamily="34" charset="0"/>
              </a:rPr>
              <a:t> (2012)</a:t>
            </a:r>
          </a:p>
        </p:txBody>
      </p:sp>
      <p:sp>
        <p:nvSpPr>
          <p:cNvPr id="10" name="TextBox 9"/>
          <p:cNvSpPr txBox="1"/>
          <p:nvPr/>
        </p:nvSpPr>
        <p:spPr>
          <a:xfrm>
            <a:off x="4288338" y="1918121"/>
            <a:ext cx="2364750" cy="1421928"/>
          </a:xfrm>
          <a:prstGeom prst="rect">
            <a:avLst/>
          </a:prstGeom>
          <a:noFill/>
        </p:spPr>
        <p:txBody>
          <a:bodyPr wrap="square" rtlCol="0">
            <a:spAutoFit/>
          </a:bodyPr>
          <a:lstStyle/>
          <a:p>
            <a:r>
              <a:rPr lang="en-US" sz="1800" dirty="0">
                <a:solidFill>
                  <a:schemeClr val="tx1"/>
                </a:solidFill>
                <a:latin typeface="Arial" panose="020B0604020202020204" pitchFamily="34" charset="0"/>
                <a:cs typeface="Arial" panose="020B0604020202020204" pitchFamily="34" charset="0"/>
              </a:rPr>
              <a:t>Slower  more sinuous jet stream associated with Arctic Warming </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sym typeface="Wingdings" pitchFamily="2" charset="2"/>
              </a:rPr>
              <a:t> </a:t>
            </a:r>
            <a:r>
              <a:rPr lang="en-US" sz="1800" dirty="0">
                <a:solidFill>
                  <a:schemeClr val="tx1"/>
                </a:solidFill>
                <a:latin typeface="Arial" panose="020B0604020202020204" pitchFamily="34" charset="0"/>
                <a:cs typeface="Arial" panose="020B0604020202020204" pitchFamily="34" charset="0"/>
              </a:rPr>
              <a:t>blocking and cold air outbreaks</a:t>
            </a:r>
          </a:p>
        </p:txBody>
      </p:sp>
      <p:sp>
        <p:nvSpPr>
          <p:cNvPr id="12" name="Title 1">
            <a:extLst>
              <a:ext uri="{FF2B5EF4-FFF2-40B4-BE49-F238E27FC236}">
                <a16:creationId xmlns:a16="http://schemas.microsoft.com/office/drawing/2014/main" id="{5788E70A-D6AD-E24E-83C9-4CC5914189BD}"/>
              </a:ext>
            </a:extLst>
          </p:cNvPr>
          <p:cNvSpPr txBox="1">
            <a:spLocks/>
          </p:cNvSpPr>
          <p:nvPr/>
        </p:nvSpPr>
        <p:spPr>
          <a:xfrm>
            <a:off x="48380" y="51441"/>
            <a:ext cx="9492259" cy="720337"/>
          </a:xfrm>
          <a:prstGeom prst="rect">
            <a:avLst/>
          </a:prstGeom>
        </p:spPr>
        <p:txBody>
          <a:bodyPr/>
          <a:lstStyle>
            <a:lvl1pPr algn="l" rtl="0" eaLnBrk="0" fontAlgn="base" hangingPunct="0">
              <a:lnSpc>
                <a:spcPct val="85000"/>
              </a:lnSpc>
              <a:spcBef>
                <a:spcPct val="0"/>
              </a:spcBef>
              <a:spcAft>
                <a:spcPct val="0"/>
              </a:spcAft>
              <a:defRPr sz="3000" b="1">
                <a:solidFill>
                  <a:srgbClr val="CB7023"/>
                </a:solidFill>
                <a:latin typeface="+mj-lt"/>
                <a:ea typeface="MS PGothic" pitchFamily="34" charset="-128"/>
                <a:cs typeface="ＭＳ Ｐゴシック" pitchFamily="-65" charset="-128"/>
              </a:defRPr>
            </a:lvl1pPr>
            <a:lvl2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2pPr>
            <a:lvl3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3pPr>
            <a:lvl4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4pPr>
            <a:lvl5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5pPr>
            <a:lvl6pPr marL="457200" algn="l" rtl="0" eaLnBrk="1" fontAlgn="base" hangingPunct="1">
              <a:lnSpc>
                <a:spcPct val="85000"/>
              </a:lnSpc>
              <a:spcBef>
                <a:spcPct val="0"/>
              </a:spcBef>
              <a:spcAft>
                <a:spcPct val="0"/>
              </a:spcAft>
              <a:defRPr sz="3000" b="1">
                <a:solidFill>
                  <a:srgbClr val="CB7023"/>
                </a:solidFill>
                <a:latin typeface="Arial" charset="0"/>
              </a:defRPr>
            </a:lvl6pPr>
            <a:lvl7pPr marL="914400" algn="l" rtl="0" eaLnBrk="1" fontAlgn="base" hangingPunct="1">
              <a:lnSpc>
                <a:spcPct val="85000"/>
              </a:lnSpc>
              <a:spcBef>
                <a:spcPct val="0"/>
              </a:spcBef>
              <a:spcAft>
                <a:spcPct val="0"/>
              </a:spcAft>
              <a:defRPr sz="3000" b="1">
                <a:solidFill>
                  <a:srgbClr val="CB7023"/>
                </a:solidFill>
                <a:latin typeface="Arial" charset="0"/>
              </a:defRPr>
            </a:lvl7pPr>
            <a:lvl8pPr marL="1371600" algn="l" rtl="0" eaLnBrk="1" fontAlgn="base" hangingPunct="1">
              <a:lnSpc>
                <a:spcPct val="85000"/>
              </a:lnSpc>
              <a:spcBef>
                <a:spcPct val="0"/>
              </a:spcBef>
              <a:spcAft>
                <a:spcPct val="0"/>
              </a:spcAft>
              <a:defRPr sz="3000" b="1">
                <a:solidFill>
                  <a:srgbClr val="CB7023"/>
                </a:solidFill>
                <a:latin typeface="Arial" charset="0"/>
              </a:defRPr>
            </a:lvl8pPr>
            <a:lvl9pPr marL="1828800" algn="l" rtl="0" eaLnBrk="1" fontAlgn="base" hangingPunct="1">
              <a:lnSpc>
                <a:spcPct val="85000"/>
              </a:lnSpc>
              <a:spcBef>
                <a:spcPct val="0"/>
              </a:spcBef>
              <a:spcAft>
                <a:spcPct val="0"/>
              </a:spcAft>
              <a:defRPr sz="3000" b="1">
                <a:solidFill>
                  <a:srgbClr val="CB7023"/>
                </a:solidFill>
                <a:latin typeface="Arial" charset="0"/>
              </a:defRPr>
            </a:lvl9pPr>
          </a:lstStyle>
          <a:p>
            <a:pPr defTabSz="914400">
              <a:buClrTx/>
              <a:buSzTx/>
              <a:buFontTx/>
            </a:pPr>
            <a:r>
              <a:rPr lang="en-US" kern="0" dirty="0"/>
              <a:t>Intense transport processes in Climate </a:t>
            </a:r>
          </a:p>
        </p:txBody>
      </p:sp>
      <p:pic>
        <p:nvPicPr>
          <p:cNvPr id="11" name="Picture 10">
            <a:extLst>
              <a:ext uri="{FF2B5EF4-FFF2-40B4-BE49-F238E27FC236}">
                <a16:creationId xmlns:a16="http://schemas.microsoft.com/office/drawing/2014/main" id="{D734FCE2-0F75-5D4A-A23B-978DB2D669D8}"/>
              </a:ext>
            </a:extLst>
          </p:cNvPr>
          <p:cNvPicPr>
            <a:picLocks noChangeAspect="1"/>
          </p:cNvPicPr>
          <p:nvPr/>
        </p:nvPicPr>
        <p:blipFill>
          <a:blip r:embed="rId4"/>
          <a:stretch>
            <a:fillRect/>
          </a:stretch>
        </p:blipFill>
        <p:spPr>
          <a:xfrm>
            <a:off x="-93541" y="3429000"/>
            <a:ext cx="4711700" cy="3429000"/>
          </a:xfrm>
          <a:prstGeom prst="rect">
            <a:avLst/>
          </a:prstGeom>
        </p:spPr>
      </p:pic>
      <p:sp>
        <p:nvSpPr>
          <p:cNvPr id="16" name="TextBox 15">
            <a:extLst>
              <a:ext uri="{FF2B5EF4-FFF2-40B4-BE49-F238E27FC236}">
                <a16:creationId xmlns:a16="http://schemas.microsoft.com/office/drawing/2014/main" id="{35ADDD8E-0047-024E-9AC0-0E1553F056E7}"/>
              </a:ext>
            </a:extLst>
          </p:cNvPr>
          <p:cNvSpPr txBox="1"/>
          <p:nvPr/>
        </p:nvSpPr>
        <p:spPr>
          <a:xfrm>
            <a:off x="1752600" y="3886200"/>
            <a:ext cx="1622560" cy="289310"/>
          </a:xfrm>
          <a:prstGeom prst="rect">
            <a:avLst/>
          </a:prstGeom>
          <a:solidFill>
            <a:schemeClr val="bg1"/>
          </a:solidFill>
        </p:spPr>
        <p:txBody>
          <a:bodyPr wrap="none" rtlCol="0">
            <a:spAutoFit/>
          </a:bodyPr>
          <a:lstStyle/>
          <a:p>
            <a:r>
              <a:rPr lang="en-US" sz="1600" i="1" dirty="0">
                <a:solidFill>
                  <a:schemeClr val="tx1"/>
                </a:solidFill>
              </a:rPr>
              <a:t>Quinn et al, 2008</a:t>
            </a:r>
          </a:p>
        </p:txBody>
      </p:sp>
      <p:sp>
        <p:nvSpPr>
          <p:cNvPr id="2" name="TextBox 1">
            <a:extLst>
              <a:ext uri="{FF2B5EF4-FFF2-40B4-BE49-F238E27FC236}">
                <a16:creationId xmlns:a16="http://schemas.microsoft.com/office/drawing/2014/main" id="{0C69F49F-0774-9849-91A0-25EABE3A8FF4}"/>
              </a:ext>
            </a:extLst>
          </p:cNvPr>
          <p:cNvSpPr txBox="1"/>
          <p:nvPr/>
        </p:nvSpPr>
        <p:spPr>
          <a:xfrm>
            <a:off x="4217485" y="691452"/>
            <a:ext cx="835485" cy="387798"/>
          </a:xfrm>
          <a:prstGeom prst="rect">
            <a:avLst/>
          </a:prstGeom>
          <a:noFill/>
        </p:spPr>
        <p:txBody>
          <a:bodyPr wrap="none" rtlCol="0">
            <a:spAutoFit/>
          </a:bodyPr>
          <a:lstStyle/>
          <a:p>
            <a:r>
              <a:rPr lang="en-US" i="1" dirty="0">
                <a:solidFill>
                  <a:schemeClr val="tx1"/>
                </a:solidFill>
                <a:latin typeface="Arial" panose="020B0604020202020204" pitchFamily="34" charset="0"/>
                <a:cs typeface="Arial" panose="020B0604020202020204" pitchFamily="34" charset="0"/>
              </a:rPr>
              <a:t>Heat</a:t>
            </a:r>
          </a:p>
        </p:txBody>
      </p:sp>
      <p:sp>
        <p:nvSpPr>
          <p:cNvPr id="13" name="TextBox 12">
            <a:extLst>
              <a:ext uri="{FF2B5EF4-FFF2-40B4-BE49-F238E27FC236}">
                <a16:creationId xmlns:a16="http://schemas.microsoft.com/office/drawing/2014/main" id="{739896E9-A52C-7C41-A991-B940D504F33A}"/>
              </a:ext>
            </a:extLst>
          </p:cNvPr>
          <p:cNvSpPr txBox="1"/>
          <p:nvPr/>
        </p:nvSpPr>
        <p:spPr>
          <a:xfrm>
            <a:off x="7404818" y="290996"/>
            <a:ext cx="1855829" cy="387798"/>
          </a:xfrm>
          <a:prstGeom prst="rect">
            <a:avLst/>
          </a:prstGeom>
          <a:noFill/>
        </p:spPr>
        <p:txBody>
          <a:bodyPr wrap="none" rtlCol="0">
            <a:spAutoFit/>
          </a:bodyPr>
          <a:lstStyle/>
          <a:p>
            <a:r>
              <a:rPr lang="en-US" i="1" dirty="0">
                <a:solidFill>
                  <a:schemeClr val="tx1"/>
                </a:solidFill>
                <a:latin typeface="Arial" panose="020B0604020202020204" pitchFamily="34" charset="0"/>
                <a:cs typeface="Arial" panose="020B0604020202020204" pitchFamily="34" charset="0"/>
              </a:rPr>
              <a:t>Water vapor</a:t>
            </a:r>
          </a:p>
        </p:txBody>
      </p:sp>
      <p:sp>
        <p:nvSpPr>
          <p:cNvPr id="14" name="TextBox 13">
            <a:extLst>
              <a:ext uri="{FF2B5EF4-FFF2-40B4-BE49-F238E27FC236}">
                <a16:creationId xmlns:a16="http://schemas.microsoft.com/office/drawing/2014/main" id="{9E0CA467-552E-9043-93E8-1E6C44E90E6B}"/>
              </a:ext>
            </a:extLst>
          </p:cNvPr>
          <p:cNvSpPr txBox="1"/>
          <p:nvPr/>
        </p:nvSpPr>
        <p:spPr>
          <a:xfrm>
            <a:off x="4288338" y="3532085"/>
            <a:ext cx="1383712" cy="387798"/>
          </a:xfrm>
          <a:prstGeom prst="rect">
            <a:avLst/>
          </a:prstGeom>
          <a:noFill/>
        </p:spPr>
        <p:txBody>
          <a:bodyPr wrap="none" rtlCol="0">
            <a:spAutoFit/>
          </a:bodyPr>
          <a:lstStyle/>
          <a:p>
            <a:r>
              <a:rPr lang="en-US" i="1" dirty="0">
                <a:solidFill>
                  <a:schemeClr val="tx1"/>
                </a:solidFill>
                <a:latin typeface="Arial" panose="020B0604020202020204" pitchFamily="34" charset="0"/>
                <a:cs typeface="Arial" panose="020B0604020202020204" pitchFamily="34" charset="0"/>
              </a:rPr>
              <a:t>Aerosols</a:t>
            </a:r>
          </a:p>
        </p:txBody>
      </p:sp>
    </p:spTree>
    <p:extLst>
      <p:ext uri="{BB962C8B-B14F-4D97-AF65-F5344CB8AC3E}">
        <p14:creationId xmlns:p14="http://schemas.microsoft.com/office/powerpoint/2010/main" val="2689018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D3D3-FD1F-6345-87A3-0310C9D8F559}"/>
              </a:ext>
            </a:extLst>
          </p:cNvPr>
          <p:cNvSpPr>
            <a:spLocks noGrp="1"/>
          </p:cNvSpPr>
          <p:nvPr>
            <p:ph type="title"/>
          </p:nvPr>
        </p:nvSpPr>
        <p:spPr>
          <a:xfrm>
            <a:off x="1143000" y="225779"/>
            <a:ext cx="10668000" cy="1092483"/>
          </a:xfrm>
        </p:spPr>
        <p:txBody>
          <a:bodyPr/>
          <a:lstStyle/>
          <a:p>
            <a:r>
              <a:rPr lang="en-US" sz="4000" dirty="0"/>
              <a:t>Unknowns related to strong, episodic transports of Water, Heat, and Aerosol</a:t>
            </a:r>
          </a:p>
        </p:txBody>
      </p:sp>
      <p:sp>
        <p:nvSpPr>
          <p:cNvPr id="3" name="Content Placeholder 2">
            <a:extLst>
              <a:ext uri="{FF2B5EF4-FFF2-40B4-BE49-F238E27FC236}">
                <a16:creationId xmlns:a16="http://schemas.microsoft.com/office/drawing/2014/main" id="{A648C6B2-C40B-5E42-8819-C2F0E1B500EC}"/>
              </a:ext>
            </a:extLst>
          </p:cNvPr>
          <p:cNvSpPr>
            <a:spLocks noGrp="1"/>
          </p:cNvSpPr>
          <p:nvPr>
            <p:ph sz="quarter" idx="20"/>
          </p:nvPr>
        </p:nvSpPr>
        <p:spPr/>
        <p:txBody>
          <a:bodyPr/>
          <a:lstStyle/>
          <a:p>
            <a:r>
              <a:rPr lang="en-US" sz="2800" dirty="0"/>
              <a:t>Do they occur in the same meteorological features of a storm (e.g., the Warm Conveyor Belt)? At the same time? </a:t>
            </a:r>
          </a:p>
          <a:p>
            <a:endParaRPr lang="en-US" sz="2800" dirty="0"/>
          </a:p>
          <a:p>
            <a:r>
              <a:rPr lang="en-US" sz="2800" dirty="0"/>
              <a:t>If they are connected, how do the transport processes occur? It is very unlikely that they are transported in the same air masses, because the cloud/precipitation events will scavenge the aerosols</a:t>
            </a:r>
          </a:p>
          <a:p>
            <a:pPr lvl="1"/>
            <a:r>
              <a:rPr lang="en-US" sz="2550" dirty="0"/>
              <a:t>What are the spatial relationships?</a:t>
            </a:r>
          </a:p>
          <a:p>
            <a:pPr lvl="1"/>
            <a:r>
              <a:rPr lang="en-US" sz="2550" dirty="0"/>
              <a:t>What are the meteorological relationships/controls?</a:t>
            </a:r>
          </a:p>
          <a:p>
            <a:pPr lvl="1"/>
            <a:r>
              <a:rPr lang="en-US" sz="2550" dirty="0"/>
              <a:t>How might they change?</a:t>
            </a:r>
          </a:p>
        </p:txBody>
      </p:sp>
    </p:spTree>
    <p:extLst>
      <p:ext uri="{BB962C8B-B14F-4D97-AF65-F5344CB8AC3E}">
        <p14:creationId xmlns:p14="http://schemas.microsoft.com/office/powerpoint/2010/main" val="219668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DC4B-D6D8-9340-90A0-AFEA1A017BC7}"/>
              </a:ext>
            </a:extLst>
          </p:cNvPr>
          <p:cNvSpPr>
            <a:spLocks noGrp="1"/>
          </p:cNvSpPr>
          <p:nvPr>
            <p:ph type="title"/>
          </p:nvPr>
        </p:nvSpPr>
        <p:spPr>
          <a:xfrm>
            <a:off x="304801" y="147129"/>
            <a:ext cx="10938933" cy="987425"/>
          </a:xfrm>
        </p:spPr>
        <p:txBody>
          <a:bodyPr/>
          <a:lstStyle/>
          <a:p>
            <a:r>
              <a:rPr lang="en-US" dirty="0"/>
              <a:t>Global Models typically do operator splitting</a:t>
            </a:r>
          </a:p>
        </p:txBody>
      </p:sp>
      <p:sp>
        <p:nvSpPr>
          <p:cNvPr id="3" name="Content Placeholder 2">
            <a:extLst>
              <a:ext uri="{FF2B5EF4-FFF2-40B4-BE49-F238E27FC236}">
                <a16:creationId xmlns:a16="http://schemas.microsoft.com/office/drawing/2014/main" id="{D8FAF5DB-0EF0-3144-B7B3-450CF1FB1ABB}"/>
              </a:ext>
            </a:extLst>
          </p:cNvPr>
          <p:cNvSpPr>
            <a:spLocks noGrp="1"/>
          </p:cNvSpPr>
          <p:nvPr>
            <p:ph idx="1"/>
          </p:nvPr>
        </p:nvSpPr>
        <p:spPr>
          <a:xfrm>
            <a:off x="304801" y="1734533"/>
            <a:ext cx="6400799" cy="594325"/>
          </a:xfrm>
        </p:spPr>
        <p:txBody>
          <a:bodyPr/>
          <a:lstStyle/>
          <a:p>
            <a:r>
              <a:rPr lang="en-US" dirty="0"/>
              <a:t>Solutions are advanced over 10s of minutes </a:t>
            </a:r>
          </a:p>
        </p:txBody>
      </p:sp>
      <p:pic>
        <p:nvPicPr>
          <p:cNvPr id="9" name="Picture 8">
            <a:extLst>
              <a:ext uri="{FF2B5EF4-FFF2-40B4-BE49-F238E27FC236}">
                <a16:creationId xmlns:a16="http://schemas.microsoft.com/office/drawing/2014/main" id="{121C116C-26E4-2440-A775-C8B3364E5C90}"/>
              </a:ext>
            </a:extLst>
          </p:cNvPr>
          <p:cNvPicPr>
            <a:picLocks noChangeAspect="1"/>
          </p:cNvPicPr>
          <p:nvPr/>
        </p:nvPicPr>
        <p:blipFill>
          <a:blip r:embed="rId2"/>
          <a:stretch>
            <a:fillRect/>
          </a:stretch>
        </p:blipFill>
        <p:spPr>
          <a:xfrm>
            <a:off x="2833007" y="2653847"/>
            <a:ext cx="9358993" cy="1149350"/>
          </a:xfrm>
          <a:prstGeom prst="rect">
            <a:avLst/>
          </a:prstGeom>
        </p:spPr>
      </p:pic>
      <p:pic>
        <p:nvPicPr>
          <p:cNvPr id="13" name="Picture 12">
            <a:extLst>
              <a:ext uri="{FF2B5EF4-FFF2-40B4-BE49-F238E27FC236}">
                <a16:creationId xmlns:a16="http://schemas.microsoft.com/office/drawing/2014/main" id="{9972A5CC-AB58-C547-A479-0F284EE3CD50}"/>
              </a:ext>
            </a:extLst>
          </p:cNvPr>
          <p:cNvPicPr>
            <a:picLocks noChangeAspect="1"/>
          </p:cNvPicPr>
          <p:nvPr/>
        </p:nvPicPr>
        <p:blipFill>
          <a:blip r:embed="rId3"/>
          <a:stretch>
            <a:fillRect/>
          </a:stretch>
        </p:blipFill>
        <p:spPr>
          <a:xfrm>
            <a:off x="2904641" y="4487430"/>
            <a:ext cx="4787900" cy="893436"/>
          </a:xfrm>
          <a:prstGeom prst="rect">
            <a:avLst/>
          </a:prstGeom>
        </p:spPr>
      </p:pic>
      <p:pic>
        <p:nvPicPr>
          <p:cNvPr id="15" name="Picture 14">
            <a:extLst>
              <a:ext uri="{FF2B5EF4-FFF2-40B4-BE49-F238E27FC236}">
                <a16:creationId xmlns:a16="http://schemas.microsoft.com/office/drawing/2014/main" id="{3B45573B-79A9-404E-8987-B812602F81A0}"/>
              </a:ext>
            </a:extLst>
          </p:cNvPr>
          <p:cNvPicPr>
            <a:picLocks noChangeAspect="1"/>
          </p:cNvPicPr>
          <p:nvPr/>
        </p:nvPicPr>
        <p:blipFill>
          <a:blip r:embed="rId4"/>
          <a:stretch>
            <a:fillRect/>
          </a:stretch>
        </p:blipFill>
        <p:spPr>
          <a:xfrm>
            <a:off x="2895600" y="651173"/>
            <a:ext cx="7524171" cy="987424"/>
          </a:xfrm>
          <a:prstGeom prst="rect">
            <a:avLst/>
          </a:prstGeom>
        </p:spPr>
      </p:pic>
      <p:sp>
        <p:nvSpPr>
          <p:cNvPr id="16" name="Content Placeholder 2">
            <a:extLst>
              <a:ext uri="{FF2B5EF4-FFF2-40B4-BE49-F238E27FC236}">
                <a16:creationId xmlns:a16="http://schemas.microsoft.com/office/drawing/2014/main" id="{48A8F5B1-3B8C-114E-AB5B-9CBA534ABD24}"/>
              </a:ext>
            </a:extLst>
          </p:cNvPr>
          <p:cNvSpPr txBox="1">
            <a:spLocks/>
          </p:cNvSpPr>
          <p:nvPr/>
        </p:nvSpPr>
        <p:spPr bwMode="auto">
          <a:xfrm>
            <a:off x="457200" y="3848151"/>
            <a:ext cx="10786534" cy="5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85000"/>
              </a:lnSpc>
              <a:spcBef>
                <a:spcPct val="30000"/>
              </a:spcBef>
              <a:spcAft>
                <a:spcPct val="0"/>
              </a:spcAft>
              <a:buClr>
                <a:schemeClr val="folHlink"/>
              </a:buClr>
              <a:buBlip>
                <a:blip r:embed="rId5"/>
              </a:buBlip>
              <a:defRPr sz="2400">
                <a:solidFill>
                  <a:schemeClr val="tx1"/>
                </a:solidFill>
                <a:latin typeface="+mn-lt"/>
                <a:ea typeface="MS PGothic" pitchFamily="34" charset="-128"/>
                <a:cs typeface="ＭＳ Ｐゴシック" pitchFamily="-65" charset="-128"/>
              </a:defRPr>
            </a:lvl1pPr>
            <a:lvl2pPr marL="742950" indent="-285750" algn="l" rtl="0" eaLnBrk="0" fontAlgn="base" hangingPunct="0">
              <a:lnSpc>
                <a:spcPct val="85000"/>
              </a:lnSpc>
              <a:spcBef>
                <a:spcPct val="30000"/>
              </a:spcBef>
              <a:spcAft>
                <a:spcPct val="0"/>
              </a:spcAft>
              <a:buClr>
                <a:schemeClr val="tx2"/>
              </a:buClr>
              <a:buSzPct val="80000"/>
              <a:buBlip>
                <a:blip r:embed="rId6"/>
              </a:buBlip>
              <a:defRPr sz="2000">
                <a:solidFill>
                  <a:schemeClr val="tx1"/>
                </a:solidFill>
                <a:latin typeface="+mn-lt"/>
                <a:ea typeface="MS PGothic" pitchFamily="34" charset="-128"/>
              </a:defRPr>
            </a:lvl2pPr>
            <a:lvl3pPr marL="1143000" indent="-228600" algn="l" rtl="0" eaLnBrk="0" fontAlgn="base" hangingPunct="0">
              <a:lnSpc>
                <a:spcPct val="85000"/>
              </a:lnSpc>
              <a:spcBef>
                <a:spcPct val="30000"/>
              </a:spcBef>
              <a:spcAft>
                <a:spcPct val="0"/>
              </a:spcAft>
              <a:buClr>
                <a:srgbClr val="737373"/>
              </a:buClr>
              <a:buSzPct val="60000"/>
              <a:buBlip>
                <a:blip r:embed="rId7"/>
              </a:buBlip>
              <a:defRPr sz="2000">
                <a:solidFill>
                  <a:schemeClr val="tx1"/>
                </a:solidFill>
                <a:latin typeface="+mn-lt"/>
                <a:ea typeface="MS PGothic" pitchFamily="34" charset="-128"/>
              </a:defRPr>
            </a:lvl3pPr>
            <a:lvl4pPr marL="1600200" indent="-228600" algn="l" rtl="0" eaLnBrk="0" fontAlgn="base" hangingPunct="0">
              <a:lnSpc>
                <a:spcPct val="85000"/>
              </a:lnSpc>
              <a:spcBef>
                <a:spcPct val="30000"/>
              </a:spcBef>
              <a:spcAft>
                <a:spcPct val="0"/>
              </a:spcAft>
              <a:buBlip>
                <a:blip r:embed="rId8"/>
              </a:buBlip>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5"/>
              </a:buBlip>
              <a:defRPr sz="1400">
                <a:solidFill>
                  <a:schemeClr val="tx1"/>
                </a:solidFill>
                <a:latin typeface="+mn-lt"/>
                <a:ea typeface="MS PGothic" pitchFamily="34" charset="-128"/>
              </a:defRPr>
            </a:lvl5pPr>
            <a:lvl6pPr marL="2514600" indent="-228600" algn="l" rtl="0" eaLnBrk="1" fontAlgn="base" hangingPunct="1">
              <a:spcBef>
                <a:spcPct val="20000"/>
              </a:spcBef>
              <a:spcAft>
                <a:spcPct val="0"/>
              </a:spcAft>
              <a:buBlip>
                <a:blip r:embed="rId8"/>
              </a:buBlip>
              <a:defRPr sz="1400">
                <a:solidFill>
                  <a:schemeClr val="tx1"/>
                </a:solidFill>
                <a:latin typeface="+mn-lt"/>
              </a:defRPr>
            </a:lvl6pPr>
            <a:lvl7pPr marL="2971800" indent="-228600" algn="l" rtl="0" eaLnBrk="1" fontAlgn="base" hangingPunct="1">
              <a:spcBef>
                <a:spcPct val="20000"/>
              </a:spcBef>
              <a:spcAft>
                <a:spcPct val="0"/>
              </a:spcAft>
              <a:buBlip>
                <a:blip r:embed="rId8"/>
              </a:buBlip>
              <a:defRPr sz="1400">
                <a:solidFill>
                  <a:schemeClr val="tx1"/>
                </a:solidFill>
                <a:latin typeface="+mn-lt"/>
              </a:defRPr>
            </a:lvl7pPr>
            <a:lvl8pPr marL="3429000" indent="-228600" algn="l" rtl="0" eaLnBrk="1" fontAlgn="base" hangingPunct="1">
              <a:spcBef>
                <a:spcPct val="20000"/>
              </a:spcBef>
              <a:spcAft>
                <a:spcPct val="0"/>
              </a:spcAft>
              <a:buBlip>
                <a:blip r:embed="rId8"/>
              </a:buBlip>
              <a:defRPr sz="1400">
                <a:solidFill>
                  <a:schemeClr val="tx1"/>
                </a:solidFill>
                <a:latin typeface="+mn-lt"/>
              </a:defRPr>
            </a:lvl8pPr>
            <a:lvl9pPr marL="3886200" indent="-228600" algn="l" rtl="0" eaLnBrk="1" fontAlgn="base" hangingPunct="1">
              <a:spcBef>
                <a:spcPct val="20000"/>
              </a:spcBef>
              <a:spcAft>
                <a:spcPct val="0"/>
              </a:spcAft>
              <a:buBlip>
                <a:blip r:embed="rId8"/>
              </a:buBlip>
              <a:defRPr sz="1400">
                <a:solidFill>
                  <a:schemeClr val="tx1"/>
                </a:solidFill>
                <a:latin typeface="+mn-lt"/>
              </a:defRPr>
            </a:lvl9pPr>
          </a:lstStyle>
          <a:p>
            <a:pPr defTabSz="914400">
              <a:buSzTx/>
              <a:buFontTx/>
            </a:pPr>
            <a:r>
              <a:rPr lang="en-US" kern="0" dirty="0"/>
              <a:t>Sometimes lateral fluxes H are “dribbled”, and can appear as a source term </a:t>
            </a:r>
          </a:p>
        </p:txBody>
      </p:sp>
    </p:spTree>
    <p:extLst>
      <p:ext uri="{BB962C8B-B14F-4D97-AF65-F5344CB8AC3E}">
        <p14:creationId xmlns:p14="http://schemas.microsoft.com/office/powerpoint/2010/main" val="142679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66F3-20CC-354E-BFC9-BF128C29D22D}"/>
              </a:ext>
            </a:extLst>
          </p:cNvPr>
          <p:cNvSpPr>
            <a:spLocks noGrp="1"/>
          </p:cNvSpPr>
          <p:nvPr>
            <p:ph type="title"/>
          </p:nvPr>
        </p:nvSpPr>
        <p:spPr>
          <a:xfrm>
            <a:off x="533400" y="111477"/>
            <a:ext cx="9144000" cy="460021"/>
          </a:xfrm>
        </p:spPr>
        <p:txBody>
          <a:bodyPr/>
          <a:lstStyle/>
          <a:p>
            <a:r>
              <a:rPr lang="en-US" sz="3200" dirty="0"/>
              <a:t>First Steps</a:t>
            </a:r>
          </a:p>
        </p:txBody>
      </p:sp>
      <p:sp>
        <p:nvSpPr>
          <p:cNvPr id="3" name="Content Placeholder 2">
            <a:extLst>
              <a:ext uri="{FF2B5EF4-FFF2-40B4-BE49-F238E27FC236}">
                <a16:creationId xmlns:a16="http://schemas.microsoft.com/office/drawing/2014/main" id="{52C04B2B-477D-7A40-B64E-73723D152BD5}"/>
              </a:ext>
            </a:extLst>
          </p:cNvPr>
          <p:cNvSpPr>
            <a:spLocks noGrp="1"/>
          </p:cNvSpPr>
          <p:nvPr>
            <p:ph sz="quarter" idx="20"/>
          </p:nvPr>
        </p:nvSpPr>
        <p:spPr>
          <a:xfrm>
            <a:off x="533400" y="838200"/>
            <a:ext cx="10668000" cy="5638800"/>
          </a:xfrm>
        </p:spPr>
        <p:txBody>
          <a:bodyPr/>
          <a:lstStyle/>
          <a:p>
            <a:r>
              <a:rPr lang="en-US" sz="2650" dirty="0"/>
              <a:t>Familiarization</a:t>
            </a:r>
          </a:p>
          <a:p>
            <a:pPr lvl="1"/>
            <a:r>
              <a:rPr lang="en-US" sz="2400" dirty="0"/>
              <a:t>Quick look for “golden events”</a:t>
            </a:r>
          </a:p>
          <a:p>
            <a:pPr lvl="1"/>
            <a:r>
              <a:rPr lang="en-US" sz="2400" dirty="0"/>
              <a:t>Get a sense for spatial, temporal relationships between filamentary features</a:t>
            </a:r>
          </a:p>
          <a:p>
            <a:endParaRPr lang="en-US" sz="2650" dirty="0"/>
          </a:p>
          <a:p>
            <a:r>
              <a:rPr lang="en-US" sz="2650" dirty="0"/>
              <a:t>Characterize Transport Episodes</a:t>
            </a:r>
          </a:p>
          <a:p>
            <a:pPr lvl="1"/>
            <a:r>
              <a:rPr lang="en-US" sz="2650" dirty="0" err="1"/>
              <a:t>Reanalyses</a:t>
            </a:r>
            <a:r>
              <a:rPr lang="en-US" sz="2650" dirty="0"/>
              <a:t> </a:t>
            </a:r>
          </a:p>
          <a:p>
            <a:pPr lvl="2"/>
            <a:r>
              <a:rPr lang="en-US" sz="2400" dirty="0"/>
              <a:t> MERRA2</a:t>
            </a:r>
          </a:p>
          <a:p>
            <a:pPr lvl="2"/>
            <a:r>
              <a:rPr lang="en-US" sz="2400" dirty="0"/>
              <a:t> ERA5, </a:t>
            </a:r>
          </a:p>
          <a:p>
            <a:pPr lvl="2"/>
            <a:r>
              <a:rPr lang="en-US" sz="2400" dirty="0"/>
              <a:t> ERA-Interim</a:t>
            </a:r>
          </a:p>
          <a:p>
            <a:pPr lvl="1"/>
            <a:r>
              <a:rPr lang="en-US" sz="2650" dirty="0"/>
              <a:t>Explored using versions of CAM5 and E3SM</a:t>
            </a:r>
          </a:p>
          <a:p>
            <a:pPr lvl="2"/>
            <a:r>
              <a:rPr lang="en-US" sz="2400" dirty="0"/>
              <a:t>Attention to high latitude cloud processes</a:t>
            </a:r>
          </a:p>
          <a:p>
            <a:pPr lvl="2"/>
            <a:r>
              <a:rPr lang="en-US" sz="2400" dirty="0"/>
              <a:t>High and low resolution (25km and 100km)</a:t>
            </a:r>
          </a:p>
          <a:p>
            <a:pPr lvl="2"/>
            <a:r>
              <a:rPr lang="en-US" sz="2400" dirty="0"/>
              <a:t>Winds nudged to </a:t>
            </a:r>
            <a:r>
              <a:rPr lang="en-US" sz="2400" dirty="0" err="1"/>
              <a:t>Reanalyses</a:t>
            </a:r>
            <a:endParaRPr lang="en-US" sz="2400" dirty="0"/>
          </a:p>
          <a:p>
            <a:endParaRPr lang="en-US" sz="2650" dirty="0"/>
          </a:p>
          <a:p>
            <a:endParaRPr lang="en-US" sz="2650" dirty="0"/>
          </a:p>
        </p:txBody>
      </p:sp>
    </p:spTree>
    <p:extLst>
      <p:ext uri="{BB962C8B-B14F-4D97-AF65-F5344CB8AC3E}">
        <p14:creationId xmlns:p14="http://schemas.microsoft.com/office/powerpoint/2010/main" val="22695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2E4C3-01E3-0B4C-AB0C-67E3D62592FC}"/>
              </a:ext>
            </a:extLst>
          </p:cNvPr>
          <p:cNvPicPr>
            <a:picLocks noChangeAspect="1"/>
          </p:cNvPicPr>
          <p:nvPr/>
        </p:nvPicPr>
        <p:blipFill>
          <a:blip r:embed="rId2"/>
          <a:stretch>
            <a:fillRect/>
          </a:stretch>
        </p:blipFill>
        <p:spPr>
          <a:xfrm>
            <a:off x="3090056" y="33936"/>
            <a:ext cx="9093200" cy="6845300"/>
          </a:xfrm>
          <a:prstGeom prst="rect">
            <a:avLst/>
          </a:prstGeom>
        </p:spPr>
      </p:pic>
      <p:sp>
        <p:nvSpPr>
          <p:cNvPr id="3" name="Title 1">
            <a:extLst>
              <a:ext uri="{FF2B5EF4-FFF2-40B4-BE49-F238E27FC236}">
                <a16:creationId xmlns:a16="http://schemas.microsoft.com/office/drawing/2014/main" id="{F9E59F06-DBE5-CA44-8C17-9240894E2DFF}"/>
              </a:ext>
            </a:extLst>
          </p:cNvPr>
          <p:cNvSpPr txBox="1">
            <a:spLocks/>
          </p:cNvSpPr>
          <p:nvPr/>
        </p:nvSpPr>
        <p:spPr>
          <a:xfrm>
            <a:off x="228600" y="387239"/>
            <a:ext cx="2743200" cy="2889361"/>
          </a:xfrm>
          <a:prstGeom prst="rect">
            <a:avLst/>
          </a:prstGeom>
        </p:spPr>
        <p:txBody>
          <a:bodyPr>
            <a:normAutofit/>
          </a:bodyPr>
          <a:lstStyle>
            <a:lvl1pPr algn="l" rtl="0" eaLnBrk="0" fontAlgn="base" hangingPunct="0">
              <a:lnSpc>
                <a:spcPct val="85000"/>
              </a:lnSpc>
              <a:spcBef>
                <a:spcPct val="0"/>
              </a:spcBef>
              <a:spcAft>
                <a:spcPct val="0"/>
              </a:spcAft>
              <a:defRPr sz="3000" b="1">
                <a:solidFill>
                  <a:srgbClr val="CB7023"/>
                </a:solidFill>
                <a:latin typeface="+mj-lt"/>
                <a:ea typeface="MS PGothic" pitchFamily="34" charset="-128"/>
                <a:cs typeface="ＭＳ Ｐゴシック" pitchFamily="-65" charset="-128"/>
              </a:defRPr>
            </a:lvl1pPr>
            <a:lvl2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2pPr>
            <a:lvl3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3pPr>
            <a:lvl4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4pPr>
            <a:lvl5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5pPr>
            <a:lvl6pPr marL="457200" algn="l" rtl="0" eaLnBrk="1" fontAlgn="base" hangingPunct="1">
              <a:lnSpc>
                <a:spcPct val="85000"/>
              </a:lnSpc>
              <a:spcBef>
                <a:spcPct val="0"/>
              </a:spcBef>
              <a:spcAft>
                <a:spcPct val="0"/>
              </a:spcAft>
              <a:defRPr sz="3000" b="1">
                <a:solidFill>
                  <a:srgbClr val="CB7023"/>
                </a:solidFill>
                <a:latin typeface="Arial" charset="0"/>
              </a:defRPr>
            </a:lvl6pPr>
            <a:lvl7pPr marL="914400" algn="l" rtl="0" eaLnBrk="1" fontAlgn="base" hangingPunct="1">
              <a:lnSpc>
                <a:spcPct val="85000"/>
              </a:lnSpc>
              <a:spcBef>
                <a:spcPct val="0"/>
              </a:spcBef>
              <a:spcAft>
                <a:spcPct val="0"/>
              </a:spcAft>
              <a:defRPr sz="3000" b="1">
                <a:solidFill>
                  <a:srgbClr val="CB7023"/>
                </a:solidFill>
                <a:latin typeface="Arial" charset="0"/>
              </a:defRPr>
            </a:lvl7pPr>
            <a:lvl8pPr marL="1371600" algn="l" rtl="0" eaLnBrk="1" fontAlgn="base" hangingPunct="1">
              <a:lnSpc>
                <a:spcPct val="85000"/>
              </a:lnSpc>
              <a:spcBef>
                <a:spcPct val="0"/>
              </a:spcBef>
              <a:spcAft>
                <a:spcPct val="0"/>
              </a:spcAft>
              <a:defRPr sz="3000" b="1">
                <a:solidFill>
                  <a:srgbClr val="CB7023"/>
                </a:solidFill>
                <a:latin typeface="Arial" charset="0"/>
              </a:defRPr>
            </a:lvl8pPr>
            <a:lvl9pPr marL="1828800" algn="l" rtl="0" eaLnBrk="1" fontAlgn="base" hangingPunct="1">
              <a:lnSpc>
                <a:spcPct val="85000"/>
              </a:lnSpc>
              <a:spcBef>
                <a:spcPct val="0"/>
              </a:spcBef>
              <a:spcAft>
                <a:spcPct val="0"/>
              </a:spcAft>
              <a:defRPr sz="3000" b="1">
                <a:solidFill>
                  <a:srgbClr val="CB7023"/>
                </a:solidFill>
                <a:latin typeface="Arial" charset="0"/>
              </a:defRPr>
            </a:lvl9pPr>
          </a:lstStyle>
          <a:p>
            <a:pPr defTabSz="914400">
              <a:buClrTx/>
              <a:buSzTx/>
              <a:buFontTx/>
            </a:pPr>
            <a:r>
              <a:rPr lang="en-US" sz="2400" kern="0" dirty="0"/>
              <a:t>Vertical Integrals of Water Cycle Fields</a:t>
            </a:r>
          </a:p>
          <a:p>
            <a:pPr defTabSz="914400">
              <a:buClrTx/>
              <a:buSzTx/>
              <a:buFontTx/>
            </a:pPr>
            <a:endParaRPr lang="en-US" sz="2400" kern="0" dirty="0"/>
          </a:p>
        </p:txBody>
      </p:sp>
      <p:graphicFrame>
        <p:nvGraphicFramePr>
          <p:cNvPr id="6" name="Table 5">
            <a:extLst>
              <a:ext uri="{FF2B5EF4-FFF2-40B4-BE49-F238E27FC236}">
                <a16:creationId xmlns:a16="http://schemas.microsoft.com/office/drawing/2014/main" id="{5EB9C8F2-425C-6840-A4C7-3029B9FA9F37}"/>
              </a:ext>
            </a:extLst>
          </p:cNvPr>
          <p:cNvGraphicFramePr>
            <a:graphicFrameLocks noGrp="1"/>
          </p:cNvGraphicFramePr>
          <p:nvPr>
            <p:extLst>
              <p:ext uri="{D42A27DB-BD31-4B8C-83A1-F6EECF244321}">
                <p14:modId xmlns:p14="http://schemas.microsoft.com/office/powerpoint/2010/main" val="3278599801"/>
              </p:ext>
            </p:extLst>
          </p:nvPr>
        </p:nvGraphicFramePr>
        <p:xfrm>
          <a:off x="0" y="2925973"/>
          <a:ext cx="3001156" cy="1483360"/>
        </p:xfrm>
        <a:graphic>
          <a:graphicData uri="http://schemas.openxmlformats.org/drawingml/2006/table">
            <a:tbl>
              <a:tblPr>
                <a:tableStyleId>{5C22544A-7EE6-4342-B048-85BDC9FD1C3A}</a:tableStyleId>
              </a:tblPr>
              <a:tblGrid>
                <a:gridCol w="977901">
                  <a:extLst>
                    <a:ext uri="{9D8B030D-6E8A-4147-A177-3AD203B41FA5}">
                      <a16:colId xmlns:a16="http://schemas.microsoft.com/office/drawing/2014/main" val="2317443136"/>
                    </a:ext>
                  </a:extLst>
                </a:gridCol>
                <a:gridCol w="2023255">
                  <a:extLst>
                    <a:ext uri="{9D8B030D-6E8A-4147-A177-3AD203B41FA5}">
                      <a16:colId xmlns:a16="http://schemas.microsoft.com/office/drawing/2014/main" val="4283078008"/>
                    </a:ext>
                  </a:extLst>
                </a:gridCol>
              </a:tblGrid>
              <a:tr h="370840">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619297132"/>
                  </a:ext>
                </a:extLst>
              </a:tr>
              <a:tr h="370840">
                <a:tc>
                  <a:txBody>
                    <a:bodyPr/>
                    <a:lstStyle/>
                    <a:p>
                      <a:r>
                        <a:rPr lang="en-US" dirty="0"/>
                        <a:t>TMQ</a:t>
                      </a:r>
                    </a:p>
                  </a:txBody>
                  <a:tcPr>
                    <a:noFill/>
                  </a:tcPr>
                </a:tc>
                <a:tc>
                  <a:txBody>
                    <a:bodyPr/>
                    <a:lstStyle/>
                    <a:p>
                      <a:r>
                        <a:rPr lang="en-US" dirty="0"/>
                        <a:t>Water Vapor</a:t>
                      </a:r>
                    </a:p>
                  </a:txBody>
                  <a:tcPr>
                    <a:noFill/>
                  </a:tcPr>
                </a:tc>
                <a:extLst>
                  <a:ext uri="{0D108BD9-81ED-4DB2-BD59-A6C34878D82A}">
                    <a16:rowId xmlns:a16="http://schemas.microsoft.com/office/drawing/2014/main" val="1628696029"/>
                  </a:ext>
                </a:extLst>
              </a:tr>
              <a:tr h="370840">
                <a:tc>
                  <a:txBody>
                    <a:bodyPr/>
                    <a:lstStyle/>
                    <a:p>
                      <a:r>
                        <a:rPr lang="en-US" dirty="0"/>
                        <a:t>LWP</a:t>
                      </a:r>
                    </a:p>
                  </a:txBody>
                  <a:tcPr>
                    <a:noFill/>
                  </a:tcPr>
                </a:tc>
                <a:tc>
                  <a:txBody>
                    <a:bodyPr/>
                    <a:lstStyle/>
                    <a:p>
                      <a:r>
                        <a:rPr lang="en-US" dirty="0"/>
                        <a:t>Liquid Water Path</a:t>
                      </a:r>
                    </a:p>
                  </a:txBody>
                  <a:tcPr>
                    <a:noFill/>
                  </a:tcPr>
                </a:tc>
                <a:extLst>
                  <a:ext uri="{0D108BD9-81ED-4DB2-BD59-A6C34878D82A}">
                    <a16:rowId xmlns:a16="http://schemas.microsoft.com/office/drawing/2014/main" val="4055765526"/>
                  </a:ext>
                </a:extLst>
              </a:tr>
              <a:tr h="370840">
                <a:tc>
                  <a:txBody>
                    <a:bodyPr/>
                    <a:lstStyle/>
                    <a:p>
                      <a:r>
                        <a:rPr lang="en-US" dirty="0"/>
                        <a:t>PRECT</a:t>
                      </a:r>
                    </a:p>
                  </a:txBody>
                  <a:tcPr>
                    <a:noFill/>
                  </a:tcPr>
                </a:tc>
                <a:tc>
                  <a:txBody>
                    <a:bodyPr/>
                    <a:lstStyle/>
                    <a:p>
                      <a:r>
                        <a:rPr lang="en-US" dirty="0"/>
                        <a:t>Precipitation</a:t>
                      </a:r>
                    </a:p>
                  </a:txBody>
                  <a:tcPr>
                    <a:noFill/>
                  </a:tcPr>
                </a:tc>
                <a:extLst>
                  <a:ext uri="{0D108BD9-81ED-4DB2-BD59-A6C34878D82A}">
                    <a16:rowId xmlns:a16="http://schemas.microsoft.com/office/drawing/2014/main" val="2835077219"/>
                  </a:ext>
                </a:extLst>
              </a:tr>
            </a:tbl>
          </a:graphicData>
        </a:graphic>
      </p:graphicFrame>
    </p:spTree>
    <p:extLst>
      <p:ext uri="{BB962C8B-B14F-4D97-AF65-F5344CB8AC3E}">
        <p14:creationId xmlns:p14="http://schemas.microsoft.com/office/powerpoint/2010/main" val="631890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7EB70D-D74F-2F44-993B-804052361092}"/>
              </a:ext>
            </a:extLst>
          </p:cNvPr>
          <p:cNvPicPr>
            <a:picLocks noChangeAspect="1"/>
          </p:cNvPicPr>
          <p:nvPr/>
        </p:nvPicPr>
        <p:blipFill>
          <a:blip r:embed="rId2"/>
          <a:stretch>
            <a:fillRect/>
          </a:stretch>
        </p:blipFill>
        <p:spPr>
          <a:xfrm>
            <a:off x="3060700" y="0"/>
            <a:ext cx="9131300" cy="6845300"/>
          </a:xfrm>
          <a:prstGeom prst="rect">
            <a:avLst/>
          </a:prstGeom>
        </p:spPr>
      </p:pic>
      <p:sp>
        <p:nvSpPr>
          <p:cNvPr id="3" name="Title 1">
            <a:extLst>
              <a:ext uri="{FF2B5EF4-FFF2-40B4-BE49-F238E27FC236}">
                <a16:creationId xmlns:a16="http://schemas.microsoft.com/office/drawing/2014/main" id="{2D00DB47-2C3E-CD40-B9EA-EE512FB43DFF}"/>
              </a:ext>
            </a:extLst>
          </p:cNvPr>
          <p:cNvSpPr txBox="1">
            <a:spLocks/>
          </p:cNvSpPr>
          <p:nvPr/>
        </p:nvSpPr>
        <p:spPr>
          <a:xfrm>
            <a:off x="228600" y="387239"/>
            <a:ext cx="2743200" cy="2889361"/>
          </a:xfrm>
          <a:prstGeom prst="rect">
            <a:avLst/>
          </a:prstGeom>
        </p:spPr>
        <p:txBody>
          <a:bodyPr>
            <a:normAutofit/>
          </a:bodyPr>
          <a:lstStyle>
            <a:lvl1pPr algn="l" rtl="0" eaLnBrk="0" fontAlgn="base" hangingPunct="0">
              <a:lnSpc>
                <a:spcPct val="85000"/>
              </a:lnSpc>
              <a:spcBef>
                <a:spcPct val="0"/>
              </a:spcBef>
              <a:spcAft>
                <a:spcPct val="0"/>
              </a:spcAft>
              <a:defRPr sz="3000" b="1">
                <a:solidFill>
                  <a:srgbClr val="CB7023"/>
                </a:solidFill>
                <a:latin typeface="+mj-lt"/>
                <a:ea typeface="MS PGothic" pitchFamily="34" charset="-128"/>
                <a:cs typeface="ＭＳ Ｐゴシック" pitchFamily="-65" charset="-128"/>
              </a:defRPr>
            </a:lvl1pPr>
            <a:lvl2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2pPr>
            <a:lvl3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3pPr>
            <a:lvl4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4pPr>
            <a:lvl5pPr algn="l" rtl="0" eaLnBrk="0" fontAlgn="base" hangingPunct="0">
              <a:lnSpc>
                <a:spcPct val="85000"/>
              </a:lnSpc>
              <a:spcBef>
                <a:spcPct val="0"/>
              </a:spcBef>
              <a:spcAft>
                <a:spcPct val="0"/>
              </a:spcAft>
              <a:defRPr sz="3000" b="1">
                <a:solidFill>
                  <a:srgbClr val="CB7023"/>
                </a:solidFill>
                <a:latin typeface="Arial" charset="0"/>
                <a:ea typeface="MS PGothic" pitchFamily="34" charset="-128"/>
                <a:cs typeface="ＭＳ Ｐゴシック" pitchFamily="-65" charset="-128"/>
              </a:defRPr>
            </a:lvl5pPr>
            <a:lvl6pPr marL="457200" algn="l" rtl="0" eaLnBrk="1" fontAlgn="base" hangingPunct="1">
              <a:lnSpc>
                <a:spcPct val="85000"/>
              </a:lnSpc>
              <a:spcBef>
                <a:spcPct val="0"/>
              </a:spcBef>
              <a:spcAft>
                <a:spcPct val="0"/>
              </a:spcAft>
              <a:defRPr sz="3000" b="1">
                <a:solidFill>
                  <a:srgbClr val="CB7023"/>
                </a:solidFill>
                <a:latin typeface="Arial" charset="0"/>
              </a:defRPr>
            </a:lvl6pPr>
            <a:lvl7pPr marL="914400" algn="l" rtl="0" eaLnBrk="1" fontAlgn="base" hangingPunct="1">
              <a:lnSpc>
                <a:spcPct val="85000"/>
              </a:lnSpc>
              <a:spcBef>
                <a:spcPct val="0"/>
              </a:spcBef>
              <a:spcAft>
                <a:spcPct val="0"/>
              </a:spcAft>
              <a:defRPr sz="3000" b="1">
                <a:solidFill>
                  <a:srgbClr val="CB7023"/>
                </a:solidFill>
                <a:latin typeface="Arial" charset="0"/>
              </a:defRPr>
            </a:lvl7pPr>
            <a:lvl8pPr marL="1371600" algn="l" rtl="0" eaLnBrk="1" fontAlgn="base" hangingPunct="1">
              <a:lnSpc>
                <a:spcPct val="85000"/>
              </a:lnSpc>
              <a:spcBef>
                <a:spcPct val="0"/>
              </a:spcBef>
              <a:spcAft>
                <a:spcPct val="0"/>
              </a:spcAft>
              <a:defRPr sz="3000" b="1">
                <a:solidFill>
                  <a:srgbClr val="CB7023"/>
                </a:solidFill>
                <a:latin typeface="Arial" charset="0"/>
              </a:defRPr>
            </a:lvl8pPr>
            <a:lvl9pPr marL="1828800" algn="l" rtl="0" eaLnBrk="1" fontAlgn="base" hangingPunct="1">
              <a:lnSpc>
                <a:spcPct val="85000"/>
              </a:lnSpc>
              <a:spcBef>
                <a:spcPct val="0"/>
              </a:spcBef>
              <a:spcAft>
                <a:spcPct val="0"/>
              </a:spcAft>
              <a:defRPr sz="3000" b="1">
                <a:solidFill>
                  <a:srgbClr val="CB7023"/>
                </a:solidFill>
                <a:latin typeface="Arial" charset="0"/>
              </a:defRPr>
            </a:lvl9pPr>
          </a:lstStyle>
          <a:p>
            <a:pPr defTabSz="914400">
              <a:buClrTx/>
              <a:buSzTx/>
              <a:buFontTx/>
            </a:pPr>
            <a:r>
              <a:rPr lang="en-US" sz="2400" kern="0" dirty="0"/>
              <a:t>Vertical Integrals of Aerosol and Precipitation</a:t>
            </a:r>
          </a:p>
        </p:txBody>
      </p:sp>
      <p:graphicFrame>
        <p:nvGraphicFramePr>
          <p:cNvPr id="9" name="Table 8">
            <a:extLst>
              <a:ext uri="{FF2B5EF4-FFF2-40B4-BE49-F238E27FC236}">
                <a16:creationId xmlns:a16="http://schemas.microsoft.com/office/drawing/2014/main" id="{169AC265-DDAD-F443-A74B-8B4A7E0C1981}"/>
              </a:ext>
            </a:extLst>
          </p:cNvPr>
          <p:cNvGraphicFramePr>
            <a:graphicFrameLocks noGrp="1"/>
          </p:cNvGraphicFramePr>
          <p:nvPr>
            <p:extLst>
              <p:ext uri="{D42A27DB-BD31-4B8C-83A1-F6EECF244321}">
                <p14:modId xmlns:p14="http://schemas.microsoft.com/office/powerpoint/2010/main" val="4036911080"/>
              </p:ext>
            </p:extLst>
          </p:nvPr>
        </p:nvGraphicFramePr>
        <p:xfrm>
          <a:off x="0" y="2925973"/>
          <a:ext cx="3001156" cy="1483360"/>
        </p:xfrm>
        <a:graphic>
          <a:graphicData uri="http://schemas.openxmlformats.org/drawingml/2006/table">
            <a:tbl>
              <a:tblPr>
                <a:tableStyleId>{5C22544A-7EE6-4342-B048-85BDC9FD1C3A}</a:tableStyleId>
              </a:tblPr>
              <a:tblGrid>
                <a:gridCol w="977901">
                  <a:extLst>
                    <a:ext uri="{9D8B030D-6E8A-4147-A177-3AD203B41FA5}">
                      <a16:colId xmlns:a16="http://schemas.microsoft.com/office/drawing/2014/main" val="2317443136"/>
                    </a:ext>
                  </a:extLst>
                </a:gridCol>
                <a:gridCol w="2023255">
                  <a:extLst>
                    <a:ext uri="{9D8B030D-6E8A-4147-A177-3AD203B41FA5}">
                      <a16:colId xmlns:a16="http://schemas.microsoft.com/office/drawing/2014/main" val="4283078008"/>
                    </a:ext>
                  </a:extLst>
                </a:gridCol>
              </a:tblGrid>
              <a:tr h="370840">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619297132"/>
                  </a:ext>
                </a:extLst>
              </a:tr>
              <a:tr h="370840">
                <a:tc>
                  <a:txBody>
                    <a:bodyPr/>
                    <a:lstStyle/>
                    <a:p>
                      <a:r>
                        <a:rPr lang="en-US" dirty="0"/>
                        <a:t>DUST</a:t>
                      </a:r>
                    </a:p>
                  </a:txBody>
                  <a:tcPr>
                    <a:noFill/>
                  </a:tcPr>
                </a:tc>
                <a:tc>
                  <a:txBody>
                    <a:bodyPr/>
                    <a:lstStyle/>
                    <a:p>
                      <a:r>
                        <a:rPr lang="en-US" dirty="0"/>
                        <a:t>Dust</a:t>
                      </a:r>
                    </a:p>
                  </a:txBody>
                  <a:tcPr>
                    <a:noFill/>
                  </a:tcPr>
                </a:tc>
                <a:extLst>
                  <a:ext uri="{0D108BD9-81ED-4DB2-BD59-A6C34878D82A}">
                    <a16:rowId xmlns:a16="http://schemas.microsoft.com/office/drawing/2014/main" val="1628696029"/>
                  </a:ext>
                </a:extLst>
              </a:tr>
              <a:tr h="370840">
                <a:tc>
                  <a:txBody>
                    <a:bodyPr/>
                    <a:lstStyle/>
                    <a:p>
                      <a:r>
                        <a:rPr lang="en-US" dirty="0"/>
                        <a:t>BC</a:t>
                      </a:r>
                    </a:p>
                  </a:txBody>
                  <a:tcPr>
                    <a:noFill/>
                  </a:tcPr>
                </a:tc>
                <a:tc>
                  <a:txBody>
                    <a:bodyPr/>
                    <a:lstStyle/>
                    <a:p>
                      <a:r>
                        <a:rPr lang="en-US" dirty="0"/>
                        <a:t>Black Carbon</a:t>
                      </a:r>
                    </a:p>
                  </a:txBody>
                  <a:tcPr>
                    <a:noFill/>
                  </a:tcPr>
                </a:tc>
                <a:extLst>
                  <a:ext uri="{0D108BD9-81ED-4DB2-BD59-A6C34878D82A}">
                    <a16:rowId xmlns:a16="http://schemas.microsoft.com/office/drawing/2014/main" val="4055765526"/>
                  </a:ext>
                </a:extLst>
              </a:tr>
              <a:tr h="370840">
                <a:tc>
                  <a:txBody>
                    <a:bodyPr/>
                    <a:lstStyle/>
                    <a:p>
                      <a:r>
                        <a:rPr lang="en-US" dirty="0"/>
                        <a:t>PRECT</a:t>
                      </a:r>
                    </a:p>
                  </a:txBody>
                  <a:tcPr>
                    <a:noFill/>
                  </a:tcPr>
                </a:tc>
                <a:tc>
                  <a:txBody>
                    <a:bodyPr/>
                    <a:lstStyle/>
                    <a:p>
                      <a:r>
                        <a:rPr lang="en-US" dirty="0"/>
                        <a:t>Precipitation</a:t>
                      </a:r>
                    </a:p>
                  </a:txBody>
                  <a:tcPr>
                    <a:noFill/>
                  </a:tcPr>
                </a:tc>
                <a:extLst>
                  <a:ext uri="{0D108BD9-81ED-4DB2-BD59-A6C34878D82A}">
                    <a16:rowId xmlns:a16="http://schemas.microsoft.com/office/drawing/2014/main" val="2835077219"/>
                  </a:ext>
                </a:extLst>
              </a:tr>
            </a:tbl>
          </a:graphicData>
        </a:graphic>
      </p:graphicFrame>
    </p:spTree>
    <p:extLst>
      <p:ext uri="{BB962C8B-B14F-4D97-AF65-F5344CB8AC3E}">
        <p14:creationId xmlns:p14="http://schemas.microsoft.com/office/powerpoint/2010/main" val="595560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8D3A-D121-BF4A-A2BE-D050C1681F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3495F9-1AFD-E24D-BB5A-EA7030D38D05}"/>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3B6FBF4-35EF-C24F-9273-CEF5CF534B80}"/>
              </a:ext>
            </a:extLst>
          </p:cNvPr>
          <p:cNvPicPr>
            <a:picLocks noChangeAspect="1"/>
          </p:cNvPicPr>
          <p:nvPr/>
        </p:nvPicPr>
        <p:blipFill>
          <a:blip r:embed="rId2"/>
          <a:stretch>
            <a:fillRect/>
          </a:stretch>
        </p:blipFill>
        <p:spPr>
          <a:xfrm>
            <a:off x="0" y="0"/>
            <a:ext cx="10727473" cy="4572000"/>
          </a:xfrm>
          <a:prstGeom prst="rect">
            <a:avLst/>
          </a:prstGeom>
        </p:spPr>
      </p:pic>
      <p:pic>
        <p:nvPicPr>
          <p:cNvPr id="7" name="Picture 6">
            <a:extLst>
              <a:ext uri="{FF2B5EF4-FFF2-40B4-BE49-F238E27FC236}">
                <a16:creationId xmlns:a16="http://schemas.microsoft.com/office/drawing/2014/main" id="{B4B76AC2-F701-C440-B4EA-6DB4F661CB9F}"/>
              </a:ext>
            </a:extLst>
          </p:cNvPr>
          <p:cNvPicPr>
            <a:picLocks noChangeAspect="1"/>
          </p:cNvPicPr>
          <p:nvPr/>
        </p:nvPicPr>
        <p:blipFill>
          <a:blip r:embed="rId3"/>
          <a:stretch>
            <a:fillRect/>
          </a:stretch>
        </p:blipFill>
        <p:spPr>
          <a:xfrm>
            <a:off x="613724" y="4800600"/>
            <a:ext cx="8967630" cy="1825625"/>
          </a:xfrm>
          <a:prstGeom prst="rect">
            <a:avLst/>
          </a:prstGeom>
        </p:spPr>
      </p:pic>
    </p:spTree>
    <p:extLst>
      <p:ext uri="{BB962C8B-B14F-4D97-AF65-F5344CB8AC3E}">
        <p14:creationId xmlns:p14="http://schemas.microsoft.com/office/powerpoint/2010/main" val="317257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F7D2-ABE9-EE47-B7EE-38AB39D1BE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5A434B-F4FD-C049-A07C-502D62C802C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BFFCAF4-6992-AC4E-82DB-6C39D5F602EE}"/>
              </a:ext>
            </a:extLst>
          </p:cNvPr>
          <p:cNvPicPr>
            <a:picLocks noChangeAspect="1"/>
          </p:cNvPicPr>
          <p:nvPr/>
        </p:nvPicPr>
        <p:blipFill>
          <a:blip r:embed="rId2"/>
          <a:stretch>
            <a:fillRect/>
          </a:stretch>
        </p:blipFill>
        <p:spPr>
          <a:xfrm>
            <a:off x="5257800" y="3008168"/>
            <a:ext cx="5791200" cy="3818835"/>
          </a:xfrm>
          <a:prstGeom prst="rect">
            <a:avLst/>
          </a:prstGeom>
        </p:spPr>
      </p:pic>
    </p:spTree>
    <p:extLst>
      <p:ext uri="{BB962C8B-B14F-4D97-AF65-F5344CB8AC3E}">
        <p14:creationId xmlns:p14="http://schemas.microsoft.com/office/powerpoint/2010/main" val="1914095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DAD6-7230-5740-B63C-B5985850773B}"/>
              </a:ext>
            </a:extLst>
          </p:cNvPr>
          <p:cNvSpPr>
            <a:spLocks noGrp="1"/>
          </p:cNvSpPr>
          <p:nvPr>
            <p:ph type="title"/>
          </p:nvPr>
        </p:nvSpPr>
        <p:spPr/>
        <p:txBody>
          <a:bodyPr/>
          <a:lstStyle/>
          <a:p>
            <a:r>
              <a:rPr lang="en-US" dirty="0"/>
              <a:t>Choice of thermodynamic variable is a matter of convenience, and translation occur frequently</a:t>
            </a:r>
          </a:p>
        </p:txBody>
      </p:sp>
      <p:sp>
        <p:nvSpPr>
          <p:cNvPr id="3" name="Content Placeholder 2">
            <a:extLst>
              <a:ext uri="{FF2B5EF4-FFF2-40B4-BE49-F238E27FC236}">
                <a16:creationId xmlns:a16="http://schemas.microsoft.com/office/drawing/2014/main" id="{3E22ACEB-AA27-9243-89D9-8804730A67F0}"/>
              </a:ext>
            </a:extLst>
          </p:cNvPr>
          <p:cNvSpPr>
            <a:spLocks noGrp="1"/>
          </p:cNvSpPr>
          <p:nvPr>
            <p:ph idx="1"/>
          </p:nvPr>
        </p:nvSpPr>
        <p:spPr>
          <a:xfrm>
            <a:off x="656167" y="1676400"/>
            <a:ext cx="2620433" cy="2667000"/>
          </a:xfrm>
        </p:spPr>
        <p:txBody>
          <a:bodyPr/>
          <a:lstStyle/>
          <a:p>
            <a:endParaRPr lang="en-US" dirty="0"/>
          </a:p>
        </p:txBody>
      </p:sp>
      <p:pic>
        <p:nvPicPr>
          <p:cNvPr id="8" name="Picture 7">
            <a:extLst>
              <a:ext uri="{FF2B5EF4-FFF2-40B4-BE49-F238E27FC236}">
                <a16:creationId xmlns:a16="http://schemas.microsoft.com/office/drawing/2014/main" id="{C9EDD655-491A-0D4E-B04B-AE6CF37F1DB4}"/>
              </a:ext>
            </a:extLst>
          </p:cNvPr>
          <p:cNvPicPr>
            <a:picLocks noChangeAspect="1"/>
          </p:cNvPicPr>
          <p:nvPr/>
        </p:nvPicPr>
        <p:blipFill>
          <a:blip r:embed="rId2"/>
          <a:stretch>
            <a:fillRect/>
          </a:stretch>
        </p:blipFill>
        <p:spPr>
          <a:xfrm>
            <a:off x="1928929" y="1447800"/>
            <a:ext cx="4025900" cy="1770426"/>
          </a:xfrm>
          <a:prstGeom prst="rect">
            <a:avLst/>
          </a:prstGeom>
        </p:spPr>
      </p:pic>
      <p:pic>
        <p:nvPicPr>
          <p:cNvPr id="11" name="Picture 10">
            <a:extLst>
              <a:ext uri="{FF2B5EF4-FFF2-40B4-BE49-F238E27FC236}">
                <a16:creationId xmlns:a16="http://schemas.microsoft.com/office/drawing/2014/main" id="{27C8E5AB-5D54-FD43-851A-3EB49E299E1E}"/>
              </a:ext>
            </a:extLst>
          </p:cNvPr>
          <p:cNvPicPr>
            <a:picLocks noChangeAspect="1"/>
          </p:cNvPicPr>
          <p:nvPr/>
        </p:nvPicPr>
        <p:blipFill>
          <a:blip r:embed="rId3"/>
          <a:stretch>
            <a:fillRect/>
          </a:stretch>
        </p:blipFill>
        <p:spPr>
          <a:xfrm>
            <a:off x="1143000" y="3072913"/>
            <a:ext cx="5341821" cy="1270487"/>
          </a:xfrm>
          <a:prstGeom prst="rect">
            <a:avLst/>
          </a:prstGeom>
        </p:spPr>
      </p:pic>
      <p:pic>
        <p:nvPicPr>
          <p:cNvPr id="12" name="Picture 11">
            <a:extLst>
              <a:ext uri="{FF2B5EF4-FFF2-40B4-BE49-F238E27FC236}">
                <a16:creationId xmlns:a16="http://schemas.microsoft.com/office/drawing/2014/main" id="{C128E19C-85F9-144A-8888-5E7FF0D3F46F}"/>
              </a:ext>
            </a:extLst>
          </p:cNvPr>
          <p:cNvPicPr>
            <a:picLocks noChangeAspect="1"/>
          </p:cNvPicPr>
          <p:nvPr/>
        </p:nvPicPr>
        <p:blipFill>
          <a:blip r:embed="rId4"/>
          <a:stretch>
            <a:fillRect/>
          </a:stretch>
        </p:blipFill>
        <p:spPr>
          <a:xfrm>
            <a:off x="457200" y="4672598"/>
            <a:ext cx="4933319" cy="1541663"/>
          </a:xfrm>
          <a:prstGeom prst="rect">
            <a:avLst/>
          </a:prstGeom>
        </p:spPr>
      </p:pic>
    </p:spTree>
    <p:extLst>
      <p:ext uri="{BB962C8B-B14F-4D97-AF65-F5344CB8AC3E}">
        <p14:creationId xmlns:p14="http://schemas.microsoft.com/office/powerpoint/2010/main" val="127873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9E34-714C-A74B-8B0D-35D8BBCF8A5D}"/>
              </a:ext>
            </a:extLst>
          </p:cNvPr>
          <p:cNvSpPr>
            <a:spLocks noGrp="1"/>
          </p:cNvSpPr>
          <p:nvPr>
            <p:ph type="title"/>
          </p:nvPr>
        </p:nvSpPr>
        <p:spPr/>
        <p:txBody>
          <a:bodyPr/>
          <a:lstStyle/>
          <a:p>
            <a:r>
              <a:rPr lang="en-US" dirty="0"/>
              <a:t>Ideas for presentation</a:t>
            </a:r>
          </a:p>
        </p:txBody>
      </p:sp>
      <p:sp>
        <p:nvSpPr>
          <p:cNvPr id="3" name="Content Placeholder 2">
            <a:extLst>
              <a:ext uri="{FF2B5EF4-FFF2-40B4-BE49-F238E27FC236}">
                <a16:creationId xmlns:a16="http://schemas.microsoft.com/office/drawing/2014/main" id="{FF25FADF-1EBF-5341-B963-63587D9F826B}"/>
              </a:ext>
            </a:extLst>
          </p:cNvPr>
          <p:cNvSpPr>
            <a:spLocks noGrp="1"/>
          </p:cNvSpPr>
          <p:nvPr>
            <p:ph idx="1"/>
          </p:nvPr>
        </p:nvSpPr>
        <p:spPr/>
        <p:txBody>
          <a:bodyPr/>
          <a:lstStyle/>
          <a:p>
            <a:r>
              <a:rPr lang="en-US" dirty="0"/>
              <a:t>Conservation forms</a:t>
            </a:r>
          </a:p>
          <a:p>
            <a:r>
              <a:rPr lang="en-US" dirty="0"/>
              <a:t>Primer of thermodynamics of moist air</a:t>
            </a:r>
          </a:p>
          <a:p>
            <a:pPr lvl="1"/>
            <a:r>
              <a:rPr lang="en-US" dirty="0"/>
              <a:t>Remind audience of 1</a:t>
            </a:r>
            <a:r>
              <a:rPr lang="en-US" baseline="30000" dirty="0"/>
              <a:t>st</a:t>
            </a:r>
            <a:r>
              <a:rPr lang="en-US" dirty="0"/>
              <a:t> law forms, and conserved variables</a:t>
            </a:r>
          </a:p>
          <a:p>
            <a:pPr lvl="1"/>
            <a:r>
              <a:rPr lang="en-US" dirty="0"/>
              <a:t>Remind audience of approximations used</a:t>
            </a:r>
          </a:p>
          <a:p>
            <a:pPr lvl="1"/>
            <a:r>
              <a:rPr lang="en-US" dirty="0"/>
              <a:t>Identify a few errors along the way???</a:t>
            </a:r>
          </a:p>
          <a:p>
            <a:r>
              <a:rPr lang="en-US" dirty="0"/>
              <a:t>Do a survey of recent models to identify</a:t>
            </a:r>
          </a:p>
          <a:p>
            <a:pPr lvl="1"/>
            <a:r>
              <a:rPr lang="en-US" dirty="0"/>
              <a:t>when latent heats are not constant</a:t>
            </a:r>
            <a:br>
              <a:rPr lang="en-US" dirty="0"/>
            </a:br>
            <a:r>
              <a:rPr lang="en-US" dirty="0"/>
              <a:t>(discuss amplitudes of errors, implications)</a:t>
            </a:r>
          </a:p>
          <a:p>
            <a:pPr lvl="1"/>
            <a:r>
              <a:rPr lang="en-US" dirty="0"/>
              <a:t>When heat capacity of condensate is carried by model</a:t>
            </a:r>
          </a:p>
          <a:p>
            <a:r>
              <a:rPr lang="en-US" dirty="0"/>
              <a:t>Discuss errors in treatments (following Johnson)</a:t>
            </a:r>
          </a:p>
          <a:p>
            <a:r>
              <a:rPr lang="en-US" dirty="0"/>
              <a:t>Possible paths forward</a:t>
            </a:r>
          </a:p>
          <a:p>
            <a:endParaRPr lang="en-US" dirty="0"/>
          </a:p>
        </p:txBody>
      </p:sp>
    </p:spTree>
    <p:extLst>
      <p:ext uri="{BB962C8B-B14F-4D97-AF65-F5344CB8AC3E}">
        <p14:creationId xmlns:p14="http://schemas.microsoft.com/office/powerpoint/2010/main" val="416882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14C70-1947-4A44-A02E-7F86644ABE6E}"/>
              </a:ext>
            </a:extLst>
          </p:cNvPr>
          <p:cNvSpPr>
            <a:spLocks noGrp="1"/>
          </p:cNvSpPr>
          <p:nvPr>
            <p:ph type="title"/>
          </p:nvPr>
        </p:nvSpPr>
        <p:spPr/>
        <p:txBody>
          <a:bodyPr/>
          <a:lstStyle/>
          <a:p>
            <a:r>
              <a:rPr lang="en-US" dirty="0"/>
              <a:t>Alternate forms</a:t>
            </a:r>
          </a:p>
        </p:txBody>
      </p:sp>
      <p:sp>
        <p:nvSpPr>
          <p:cNvPr id="3" name="Content Placeholder 2">
            <a:extLst>
              <a:ext uri="{FF2B5EF4-FFF2-40B4-BE49-F238E27FC236}">
                <a16:creationId xmlns:a16="http://schemas.microsoft.com/office/drawing/2014/main" id="{0CE4AEB5-DAF3-9940-B6BB-6FA93515234B}"/>
              </a:ext>
            </a:extLst>
          </p:cNvPr>
          <p:cNvSpPr>
            <a:spLocks noGrp="1"/>
          </p:cNvSpPr>
          <p:nvPr>
            <p:ph idx="1"/>
          </p:nvPr>
        </p:nvSpPr>
        <p:spPr>
          <a:xfrm>
            <a:off x="914400" y="1295400"/>
            <a:ext cx="5029200" cy="5102225"/>
          </a:xfrm>
        </p:spPr>
        <p:txBody>
          <a:bodyPr/>
          <a:lstStyle/>
          <a:p>
            <a:endParaRPr lang="en-US" dirty="0"/>
          </a:p>
        </p:txBody>
      </p:sp>
    </p:spTree>
    <p:extLst>
      <p:ext uri="{BB962C8B-B14F-4D97-AF65-F5344CB8AC3E}">
        <p14:creationId xmlns:p14="http://schemas.microsoft.com/office/powerpoint/2010/main" val="171711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20B0D-9A88-D645-A8B5-5FFD68095FFB}"/>
              </a:ext>
            </a:extLst>
          </p:cNvPr>
          <p:cNvSpPr>
            <a:spLocks noGrp="1"/>
          </p:cNvSpPr>
          <p:nvPr>
            <p:ph type="title"/>
          </p:nvPr>
        </p:nvSpPr>
        <p:spPr/>
        <p:txBody>
          <a:bodyPr/>
          <a:lstStyle/>
          <a:p>
            <a:r>
              <a:rPr lang="en-US" dirty="0"/>
              <a:t>Kirchhoff’s equation for phase change</a:t>
            </a:r>
            <a:br>
              <a:rPr lang="en-US" dirty="0"/>
            </a:br>
            <a:r>
              <a:rPr lang="en-US" dirty="0"/>
              <a:t>(following Emanuel, 1994)</a:t>
            </a:r>
          </a:p>
        </p:txBody>
      </p:sp>
      <p:pic>
        <p:nvPicPr>
          <p:cNvPr id="4" name="Picture 3">
            <a:extLst>
              <a:ext uri="{FF2B5EF4-FFF2-40B4-BE49-F238E27FC236}">
                <a16:creationId xmlns:a16="http://schemas.microsoft.com/office/drawing/2014/main" id="{4DE68630-4E32-3346-9D9E-01955C9B848E}"/>
              </a:ext>
            </a:extLst>
          </p:cNvPr>
          <p:cNvPicPr>
            <a:picLocks noChangeAspect="1"/>
          </p:cNvPicPr>
          <p:nvPr/>
        </p:nvPicPr>
        <p:blipFill>
          <a:blip r:embed="rId2"/>
          <a:stretch>
            <a:fillRect/>
          </a:stretch>
        </p:blipFill>
        <p:spPr>
          <a:xfrm>
            <a:off x="772943" y="2057400"/>
            <a:ext cx="2894177" cy="987425"/>
          </a:xfrm>
          <a:prstGeom prst="rect">
            <a:avLst/>
          </a:prstGeom>
        </p:spPr>
      </p:pic>
      <p:pic>
        <p:nvPicPr>
          <p:cNvPr id="5" name="Picture 4">
            <a:extLst>
              <a:ext uri="{FF2B5EF4-FFF2-40B4-BE49-F238E27FC236}">
                <a16:creationId xmlns:a16="http://schemas.microsoft.com/office/drawing/2014/main" id="{3DA4CC9C-78D5-224E-9D97-F8F45219592E}"/>
              </a:ext>
            </a:extLst>
          </p:cNvPr>
          <p:cNvPicPr>
            <a:picLocks noChangeAspect="1"/>
          </p:cNvPicPr>
          <p:nvPr/>
        </p:nvPicPr>
        <p:blipFill>
          <a:blip r:embed="rId3"/>
          <a:stretch>
            <a:fillRect/>
          </a:stretch>
        </p:blipFill>
        <p:spPr>
          <a:xfrm>
            <a:off x="990600" y="1579562"/>
            <a:ext cx="2458865" cy="650876"/>
          </a:xfrm>
          <a:prstGeom prst="rect">
            <a:avLst/>
          </a:prstGeom>
        </p:spPr>
      </p:pic>
      <p:pic>
        <p:nvPicPr>
          <p:cNvPr id="6" name="Picture 5">
            <a:extLst>
              <a:ext uri="{FF2B5EF4-FFF2-40B4-BE49-F238E27FC236}">
                <a16:creationId xmlns:a16="http://schemas.microsoft.com/office/drawing/2014/main" id="{BFA205DA-3F4C-FF4C-B1D3-7A2B11648604}"/>
              </a:ext>
            </a:extLst>
          </p:cNvPr>
          <p:cNvPicPr>
            <a:picLocks noChangeAspect="1"/>
          </p:cNvPicPr>
          <p:nvPr/>
        </p:nvPicPr>
        <p:blipFill>
          <a:blip r:embed="rId4"/>
          <a:stretch>
            <a:fillRect/>
          </a:stretch>
        </p:blipFill>
        <p:spPr>
          <a:xfrm>
            <a:off x="533400" y="3028951"/>
            <a:ext cx="5173243" cy="987424"/>
          </a:xfrm>
          <a:prstGeom prst="rect">
            <a:avLst/>
          </a:prstGeom>
        </p:spPr>
      </p:pic>
      <p:pic>
        <p:nvPicPr>
          <p:cNvPr id="7" name="Picture 6">
            <a:extLst>
              <a:ext uri="{FF2B5EF4-FFF2-40B4-BE49-F238E27FC236}">
                <a16:creationId xmlns:a16="http://schemas.microsoft.com/office/drawing/2014/main" id="{A5E87A0C-32CC-1F42-90D8-C7AA6711B19A}"/>
              </a:ext>
            </a:extLst>
          </p:cNvPr>
          <p:cNvPicPr>
            <a:picLocks noChangeAspect="1"/>
          </p:cNvPicPr>
          <p:nvPr/>
        </p:nvPicPr>
        <p:blipFill>
          <a:blip r:embed="rId5"/>
          <a:stretch>
            <a:fillRect/>
          </a:stretch>
        </p:blipFill>
        <p:spPr>
          <a:xfrm>
            <a:off x="304800" y="4132264"/>
            <a:ext cx="2443872" cy="987423"/>
          </a:xfrm>
          <a:prstGeom prst="rect">
            <a:avLst/>
          </a:prstGeom>
        </p:spPr>
      </p:pic>
      <p:pic>
        <p:nvPicPr>
          <p:cNvPr id="8" name="Picture 7">
            <a:extLst>
              <a:ext uri="{FF2B5EF4-FFF2-40B4-BE49-F238E27FC236}">
                <a16:creationId xmlns:a16="http://schemas.microsoft.com/office/drawing/2014/main" id="{3CD46D8A-5B85-7A49-87D2-3697511511E7}"/>
              </a:ext>
            </a:extLst>
          </p:cNvPr>
          <p:cNvPicPr>
            <a:picLocks noChangeAspect="1"/>
          </p:cNvPicPr>
          <p:nvPr/>
        </p:nvPicPr>
        <p:blipFill>
          <a:blip r:embed="rId6"/>
          <a:stretch>
            <a:fillRect/>
          </a:stretch>
        </p:blipFill>
        <p:spPr>
          <a:xfrm>
            <a:off x="700726" y="5343525"/>
            <a:ext cx="3406609" cy="987423"/>
          </a:xfrm>
          <a:prstGeom prst="rect">
            <a:avLst/>
          </a:prstGeom>
        </p:spPr>
      </p:pic>
      <p:pic>
        <p:nvPicPr>
          <p:cNvPr id="9" name="Picture 8">
            <a:extLst>
              <a:ext uri="{FF2B5EF4-FFF2-40B4-BE49-F238E27FC236}">
                <a16:creationId xmlns:a16="http://schemas.microsoft.com/office/drawing/2014/main" id="{D8938760-008F-134D-98D8-010A67E9DD1D}"/>
              </a:ext>
            </a:extLst>
          </p:cNvPr>
          <p:cNvPicPr>
            <a:picLocks noChangeAspect="1"/>
          </p:cNvPicPr>
          <p:nvPr/>
        </p:nvPicPr>
        <p:blipFill>
          <a:blip r:embed="rId7"/>
          <a:stretch>
            <a:fillRect/>
          </a:stretch>
        </p:blipFill>
        <p:spPr>
          <a:xfrm>
            <a:off x="4572000" y="5597526"/>
            <a:ext cx="1970850" cy="665162"/>
          </a:xfrm>
          <a:prstGeom prst="rect">
            <a:avLst/>
          </a:prstGeom>
        </p:spPr>
      </p:pic>
      <p:pic>
        <p:nvPicPr>
          <p:cNvPr id="10" name="Picture 9">
            <a:extLst>
              <a:ext uri="{FF2B5EF4-FFF2-40B4-BE49-F238E27FC236}">
                <a16:creationId xmlns:a16="http://schemas.microsoft.com/office/drawing/2014/main" id="{4BD1E6BC-6228-6E4C-AD42-0E1EBCE84BFF}"/>
              </a:ext>
            </a:extLst>
          </p:cNvPr>
          <p:cNvPicPr>
            <a:picLocks noChangeAspect="1"/>
          </p:cNvPicPr>
          <p:nvPr/>
        </p:nvPicPr>
        <p:blipFill>
          <a:blip r:embed="rId8"/>
          <a:stretch>
            <a:fillRect/>
          </a:stretch>
        </p:blipFill>
        <p:spPr>
          <a:xfrm>
            <a:off x="7239000" y="1600200"/>
            <a:ext cx="3579818" cy="650876"/>
          </a:xfrm>
          <a:prstGeom prst="rect">
            <a:avLst/>
          </a:prstGeom>
        </p:spPr>
      </p:pic>
      <p:pic>
        <p:nvPicPr>
          <p:cNvPr id="11" name="Picture 10">
            <a:extLst>
              <a:ext uri="{FF2B5EF4-FFF2-40B4-BE49-F238E27FC236}">
                <a16:creationId xmlns:a16="http://schemas.microsoft.com/office/drawing/2014/main" id="{8AB81133-E2FD-EB47-8ADB-01AC5774C9F5}"/>
              </a:ext>
            </a:extLst>
          </p:cNvPr>
          <p:cNvPicPr>
            <a:picLocks noChangeAspect="1"/>
          </p:cNvPicPr>
          <p:nvPr/>
        </p:nvPicPr>
        <p:blipFill>
          <a:blip r:embed="rId9"/>
          <a:stretch>
            <a:fillRect/>
          </a:stretch>
        </p:blipFill>
        <p:spPr>
          <a:xfrm>
            <a:off x="6102350" y="2395537"/>
            <a:ext cx="5907942" cy="650875"/>
          </a:xfrm>
          <a:prstGeom prst="rect">
            <a:avLst/>
          </a:prstGeom>
        </p:spPr>
      </p:pic>
      <p:pic>
        <p:nvPicPr>
          <p:cNvPr id="12" name="Picture 11">
            <a:extLst>
              <a:ext uri="{FF2B5EF4-FFF2-40B4-BE49-F238E27FC236}">
                <a16:creationId xmlns:a16="http://schemas.microsoft.com/office/drawing/2014/main" id="{C765F7CF-C9FA-AE4F-AE1C-B78212A40251}"/>
              </a:ext>
            </a:extLst>
          </p:cNvPr>
          <p:cNvPicPr>
            <a:picLocks noChangeAspect="1"/>
          </p:cNvPicPr>
          <p:nvPr/>
        </p:nvPicPr>
        <p:blipFill>
          <a:blip r:embed="rId10"/>
          <a:stretch>
            <a:fillRect/>
          </a:stretch>
        </p:blipFill>
        <p:spPr>
          <a:xfrm>
            <a:off x="5981700" y="3340099"/>
            <a:ext cx="647700" cy="503767"/>
          </a:xfrm>
          <a:prstGeom prst="rect">
            <a:avLst/>
          </a:prstGeom>
        </p:spPr>
      </p:pic>
      <p:pic>
        <p:nvPicPr>
          <p:cNvPr id="13" name="Picture 12">
            <a:extLst>
              <a:ext uri="{FF2B5EF4-FFF2-40B4-BE49-F238E27FC236}">
                <a16:creationId xmlns:a16="http://schemas.microsoft.com/office/drawing/2014/main" id="{F88BF7B8-27F2-4840-952A-01C01A585FCA}"/>
              </a:ext>
            </a:extLst>
          </p:cNvPr>
          <p:cNvPicPr>
            <a:picLocks noChangeAspect="1"/>
          </p:cNvPicPr>
          <p:nvPr/>
        </p:nvPicPr>
        <p:blipFill>
          <a:blip r:embed="rId11"/>
          <a:stretch>
            <a:fillRect/>
          </a:stretch>
        </p:blipFill>
        <p:spPr>
          <a:xfrm>
            <a:off x="5963340" y="3909581"/>
            <a:ext cx="666060" cy="592053"/>
          </a:xfrm>
          <a:prstGeom prst="rect">
            <a:avLst/>
          </a:prstGeom>
        </p:spPr>
      </p:pic>
      <p:pic>
        <p:nvPicPr>
          <p:cNvPr id="14" name="Picture 13">
            <a:extLst>
              <a:ext uri="{FF2B5EF4-FFF2-40B4-BE49-F238E27FC236}">
                <a16:creationId xmlns:a16="http://schemas.microsoft.com/office/drawing/2014/main" id="{C4137374-9C25-0642-8811-0D1EA43D26D3}"/>
              </a:ext>
            </a:extLst>
          </p:cNvPr>
          <p:cNvPicPr>
            <a:picLocks noChangeAspect="1"/>
          </p:cNvPicPr>
          <p:nvPr/>
        </p:nvPicPr>
        <p:blipFill>
          <a:blip r:embed="rId12"/>
          <a:stretch>
            <a:fillRect/>
          </a:stretch>
        </p:blipFill>
        <p:spPr>
          <a:xfrm>
            <a:off x="5994400" y="4539087"/>
            <a:ext cx="732235" cy="539542"/>
          </a:xfrm>
          <a:prstGeom prst="rect">
            <a:avLst/>
          </a:prstGeom>
        </p:spPr>
      </p:pic>
      <p:sp>
        <p:nvSpPr>
          <p:cNvPr id="15" name="TextBox 14">
            <a:extLst>
              <a:ext uri="{FF2B5EF4-FFF2-40B4-BE49-F238E27FC236}">
                <a16:creationId xmlns:a16="http://schemas.microsoft.com/office/drawing/2014/main" id="{F0B11676-2600-5E42-9F83-3CA6F84A599D}"/>
              </a:ext>
            </a:extLst>
          </p:cNvPr>
          <p:cNvSpPr txBox="1"/>
          <p:nvPr/>
        </p:nvSpPr>
        <p:spPr>
          <a:xfrm>
            <a:off x="6777621" y="3946524"/>
            <a:ext cx="922757" cy="387798"/>
          </a:xfrm>
          <a:prstGeom prst="rect">
            <a:avLst/>
          </a:prstGeom>
          <a:noFill/>
        </p:spPr>
        <p:txBody>
          <a:bodyPr wrap="square" rtlCol="0">
            <a:spAutoFit/>
          </a:bodyPr>
          <a:lstStyle/>
          <a:p>
            <a:r>
              <a:rPr lang="en-US" dirty="0">
                <a:solidFill>
                  <a:schemeClr val="tx1"/>
                </a:solidFill>
                <a:latin typeface="Arial" panose="020B0604020202020204" pitchFamily="34" charset="0"/>
                <a:cs typeface="Arial" panose="020B0604020202020204" pitchFamily="34" charset="0"/>
              </a:rPr>
              <a:t>1884</a:t>
            </a:r>
          </a:p>
        </p:txBody>
      </p:sp>
      <p:sp>
        <p:nvSpPr>
          <p:cNvPr id="16" name="TextBox 15">
            <a:extLst>
              <a:ext uri="{FF2B5EF4-FFF2-40B4-BE49-F238E27FC236}">
                <a16:creationId xmlns:a16="http://schemas.microsoft.com/office/drawing/2014/main" id="{BE1D45B7-6191-0148-A2C2-35DE2023AB45}"/>
              </a:ext>
            </a:extLst>
          </p:cNvPr>
          <p:cNvSpPr txBox="1"/>
          <p:nvPr/>
        </p:nvSpPr>
        <p:spPr>
          <a:xfrm>
            <a:off x="6858000" y="4557887"/>
            <a:ext cx="922757" cy="387798"/>
          </a:xfrm>
          <a:prstGeom prst="rect">
            <a:avLst/>
          </a:prstGeom>
          <a:noFill/>
        </p:spPr>
        <p:txBody>
          <a:bodyPr wrap="square" rtlCol="0">
            <a:spAutoFit/>
          </a:bodyPr>
          <a:lstStyle/>
          <a:p>
            <a:r>
              <a:rPr lang="en-US" dirty="0">
                <a:solidFill>
                  <a:schemeClr val="tx1"/>
                </a:solidFill>
                <a:latin typeface="Arial" panose="020B0604020202020204" pitchFamily="34" charset="0"/>
                <a:cs typeface="Arial" panose="020B0604020202020204" pitchFamily="34" charset="0"/>
              </a:rPr>
              <a:t>2050</a:t>
            </a:r>
          </a:p>
        </p:txBody>
      </p:sp>
      <p:sp>
        <p:nvSpPr>
          <p:cNvPr id="17" name="TextBox 16">
            <a:extLst>
              <a:ext uri="{FF2B5EF4-FFF2-40B4-BE49-F238E27FC236}">
                <a16:creationId xmlns:a16="http://schemas.microsoft.com/office/drawing/2014/main" id="{CF44451B-A09E-C242-BA15-9D87D64CB1AE}"/>
              </a:ext>
            </a:extLst>
          </p:cNvPr>
          <p:cNvSpPr txBox="1"/>
          <p:nvPr/>
        </p:nvSpPr>
        <p:spPr>
          <a:xfrm>
            <a:off x="6777621" y="3335161"/>
            <a:ext cx="922757" cy="387798"/>
          </a:xfrm>
          <a:prstGeom prst="rect">
            <a:avLst/>
          </a:prstGeom>
          <a:noFill/>
        </p:spPr>
        <p:txBody>
          <a:bodyPr wrap="square" rtlCol="0">
            <a:spAutoFit/>
          </a:bodyPr>
          <a:lstStyle/>
          <a:p>
            <a:r>
              <a:rPr lang="en-US" dirty="0">
                <a:solidFill>
                  <a:schemeClr val="tx1"/>
                </a:solidFill>
                <a:latin typeface="Arial" panose="020B0604020202020204" pitchFamily="34" charset="0"/>
                <a:cs typeface="Arial" panose="020B0604020202020204" pitchFamily="34" charset="0"/>
              </a:rPr>
              <a:t>4219</a:t>
            </a:r>
          </a:p>
        </p:txBody>
      </p:sp>
    </p:spTree>
    <p:extLst>
      <p:ext uri="{BB962C8B-B14F-4D97-AF65-F5344CB8AC3E}">
        <p14:creationId xmlns:p14="http://schemas.microsoft.com/office/powerpoint/2010/main" val="368843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E5CA-FBA3-4146-86E8-621A65A7E90C}"/>
              </a:ext>
            </a:extLst>
          </p:cNvPr>
          <p:cNvSpPr>
            <a:spLocks noGrp="1"/>
          </p:cNvSpPr>
          <p:nvPr>
            <p:ph type="title"/>
          </p:nvPr>
        </p:nvSpPr>
        <p:spPr/>
        <p:txBody>
          <a:bodyPr/>
          <a:lstStyle/>
          <a:p>
            <a:r>
              <a:rPr lang="en-US" dirty="0"/>
              <a:t>Latent heat of Vaporization</a:t>
            </a:r>
          </a:p>
        </p:txBody>
      </p:sp>
      <p:sp>
        <p:nvSpPr>
          <p:cNvPr id="3" name="Content Placeholder 2">
            <a:extLst>
              <a:ext uri="{FF2B5EF4-FFF2-40B4-BE49-F238E27FC236}">
                <a16:creationId xmlns:a16="http://schemas.microsoft.com/office/drawing/2014/main" id="{703B23E9-4C7D-A243-B31C-783F573DAA0D}"/>
              </a:ext>
            </a:extLst>
          </p:cNvPr>
          <p:cNvSpPr>
            <a:spLocks noGrp="1"/>
          </p:cNvSpPr>
          <p:nvPr>
            <p:ph idx="1"/>
          </p:nvPr>
        </p:nvSpPr>
        <p:spPr>
          <a:xfrm>
            <a:off x="656167" y="1676400"/>
            <a:ext cx="4373033" cy="3575050"/>
          </a:xfrm>
        </p:spPr>
        <p:txBody>
          <a:bodyPr/>
          <a:lstStyle/>
          <a:p>
            <a:r>
              <a:rPr lang="en-US" dirty="0"/>
              <a:t>xxx</a:t>
            </a:r>
          </a:p>
        </p:txBody>
      </p:sp>
      <p:pic>
        <p:nvPicPr>
          <p:cNvPr id="6" name="Picture 5">
            <a:extLst>
              <a:ext uri="{FF2B5EF4-FFF2-40B4-BE49-F238E27FC236}">
                <a16:creationId xmlns:a16="http://schemas.microsoft.com/office/drawing/2014/main" id="{D8D50B68-087B-9C46-8F00-C7BEF5968073}"/>
              </a:ext>
            </a:extLst>
          </p:cNvPr>
          <p:cNvPicPr>
            <a:picLocks noChangeAspect="1"/>
          </p:cNvPicPr>
          <p:nvPr/>
        </p:nvPicPr>
        <p:blipFill>
          <a:blip r:embed="rId2"/>
          <a:stretch>
            <a:fillRect/>
          </a:stretch>
        </p:blipFill>
        <p:spPr>
          <a:xfrm>
            <a:off x="5257800" y="998537"/>
            <a:ext cx="5486400" cy="3657600"/>
          </a:xfrm>
          <a:prstGeom prst="rect">
            <a:avLst/>
          </a:prstGeom>
        </p:spPr>
      </p:pic>
    </p:spTree>
    <p:extLst>
      <p:ext uri="{BB962C8B-B14F-4D97-AF65-F5344CB8AC3E}">
        <p14:creationId xmlns:p14="http://schemas.microsoft.com/office/powerpoint/2010/main" val="3253076765"/>
      </p:ext>
    </p:extLst>
  </p:cSld>
  <p:clrMapOvr>
    <a:masterClrMapping/>
  </p:clrMapOvr>
</p:sld>
</file>

<file path=ppt/theme/theme1.xml><?xml version="1.0" encoding="utf-8"?>
<a:theme xmlns:a="http://schemas.openxmlformats.org/drawingml/2006/main" name="PNNL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NNL_Presentati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NNL_Presentatio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NNL_Presentatio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NNL_Presentatio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NNL_Presentatio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NNL_Presentatio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NNL_Presentatio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NNL_Presentatio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NNL_Presentation_Template 8">
        <a:dk1>
          <a:srgbClr val="000000"/>
        </a:dk1>
        <a:lt1>
          <a:srgbClr val="FFFFFF"/>
        </a:lt1>
        <a:dk2>
          <a:srgbClr val="000000"/>
        </a:dk2>
        <a:lt2>
          <a:srgbClr val="000000"/>
        </a:lt2>
        <a:accent1>
          <a:srgbClr val="000099"/>
        </a:accent1>
        <a:accent2>
          <a:srgbClr val="FFCC00"/>
        </a:accent2>
        <a:accent3>
          <a:srgbClr val="FFFFFF"/>
        </a:accent3>
        <a:accent4>
          <a:srgbClr val="000000"/>
        </a:accent4>
        <a:accent5>
          <a:srgbClr val="AAAACA"/>
        </a:accent5>
        <a:accent6>
          <a:srgbClr val="E7B900"/>
        </a:accent6>
        <a:hlink>
          <a:srgbClr val="CC3300"/>
        </a:hlink>
        <a:folHlink>
          <a:srgbClr val="800000"/>
        </a:folHlink>
      </a:clrScheme>
      <a:clrMap bg1="lt1" tx1="dk1" bg2="lt2" tx2="dk2" accent1="accent1" accent2="accent2" accent3="accent3" accent4="accent4" accent5="accent5" accent6="accent6" hlink="hlink" folHlink="folHlink"/>
    </a:extraClrScheme>
    <a:extraClrScheme>
      <a:clrScheme name="PNNL_Presentation_Template 9">
        <a:dk1>
          <a:srgbClr val="000000"/>
        </a:dk1>
        <a:lt1>
          <a:srgbClr val="FFFFFF"/>
        </a:lt1>
        <a:dk2>
          <a:srgbClr val="000000"/>
        </a:dk2>
        <a:lt2>
          <a:srgbClr val="4D4D4D"/>
        </a:lt2>
        <a:accent1>
          <a:srgbClr val="000099"/>
        </a:accent1>
        <a:accent2>
          <a:srgbClr val="FFCC00"/>
        </a:accent2>
        <a:accent3>
          <a:srgbClr val="FFFFFF"/>
        </a:accent3>
        <a:accent4>
          <a:srgbClr val="000000"/>
        </a:accent4>
        <a:accent5>
          <a:srgbClr val="AAAACA"/>
        </a:accent5>
        <a:accent6>
          <a:srgbClr val="E7B900"/>
        </a:accent6>
        <a:hlink>
          <a:srgbClr val="006600"/>
        </a:hlink>
        <a:folHlink>
          <a:srgbClr val="CC3300"/>
        </a:folHlink>
      </a:clrScheme>
      <a:clrMap bg1="lt1" tx1="dk1" bg2="lt2" tx2="dk2" accent1="accent1" accent2="accent2" accent3="accent3" accent4="accent4" accent5="accent5" accent6="accent6" hlink="hlink" folHlink="folHlink"/>
    </a:extraClrScheme>
    <a:extraClrScheme>
      <a:clrScheme name="PNNL_Presentation_Template 10">
        <a:dk1>
          <a:srgbClr val="000000"/>
        </a:dk1>
        <a:lt1>
          <a:srgbClr val="FFFFFF"/>
        </a:lt1>
        <a:dk2>
          <a:srgbClr val="000000"/>
        </a:dk2>
        <a:lt2>
          <a:srgbClr val="4D4D4D"/>
        </a:lt2>
        <a:accent1>
          <a:srgbClr val="336699"/>
        </a:accent1>
        <a:accent2>
          <a:srgbClr val="FFCC00"/>
        </a:accent2>
        <a:accent3>
          <a:srgbClr val="FFFFFF"/>
        </a:accent3>
        <a:accent4>
          <a:srgbClr val="000000"/>
        </a:accent4>
        <a:accent5>
          <a:srgbClr val="ADB8CA"/>
        </a:accent5>
        <a:accent6>
          <a:srgbClr val="E7B900"/>
        </a:accent6>
        <a:hlink>
          <a:srgbClr val="008080"/>
        </a:hlink>
        <a:folHlink>
          <a:srgbClr val="990033"/>
        </a:folHlink>
      </a:clrScheme>
      <a:clrMap bg1="lt1" tx1="dk1" bg2="lt2" tx2="dk2" accent1="accent1" accent2="accent2" accent3="accent3" accent4="accent4" accent5="accent5" accent6="accent6" hlink="hlink" folHlink="folHlink"/>
    </a:extraClrScheme>
    <a:extraClrScheme>
      <a:clrScheme name="PNNL_Presentation_Template 11">
        <a:dk1>
          <a:srgbClr val="000000"/>
        </a:dk1>
        <a:lt1>
          <a:srgbClr val="FFFFFF"/>
        </a:lt1>
        <a:dk2>
          <a:srgbClr val="CB7023"/>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PNNL_Powerpoint.pot</Template>
  <TotalTime>30405</TotalTime>
  <Words>696</Words>
  <Application>Microsoft Macintosh PowerPoint</Application>
  <PresentationFormat>Widescreen</PresentationFormat>
  <Paragraphs>126</Paragraphs>
  <Slides>22</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Cambria Math</vt:lpstr>
      <vt:lpstr>Times New Roman</vt:lpstr>
      <vt:lpstr>Wingdings</vt:lpstr>
      <vt:lpstr>PNNL_PowerPoint_Template</vt:lpstr>
      <vt:lpstr>Equation</vt:lpstr>
      <vt:lpstr>Total Energy and Water Conservation in Atmospheric Models  Phil Rasch    Pacific Northwest  National Laboratory</vt:lpstr>
      <vt:lpstr>Global Models typically do operator splitting</vt:lpstr>
      <vt:lpstr>PowerPoint Presentation</vt:lpstr>
      <vt:lpstr>PowerPoint Presentation</vt:lpstr>
      <vt:lpstr>Choice of thermodynamic variable is a matter of convenience, and translation occur frequently</vt:lpstr>
      <vt:lpstr>Ideas for presentation</vt:lpstr>
      <vt:lpstr>Alternate forms</vt:lpstr>
      <vt:lpstr>Kirchhoff’s equation for phase change (following Emanuel, 1994)</vt:lpstr>
      <vt:lpstr>Latent heat of Vaporization</vt:lpstr>
      <vt:lpstr>Impact of Temperature Dependent Latent Heat on Surface heat flux</vt:lpstr>
      <vt:lpstr>Virtual Moist Static Energy Change associated with LFLX(T)</vt:lpstr>
      <vt:lpstr>Latent heat of fusion</vt:lpstr>
      <vt:lpstr>Latent heat of sublimation</vt:lpstr>
      <vt:lpstr>Split-explicit example in a diagram </vt:lpstr>
      <vt:lpstr>Wan et al, 2013</vt:lpstr>
      <vt:lpstr>Split-explicit forward Euler integration</vt:lpstr>
      <vt:lpstr>Filamentary Structures in the atmosphere are well known and studied at mid-latitudes</vt:lpstr>
      <vt:lpstr>PowerPoint Presentation</vt:lpstr>
      <vt:lpstr>Unknowns related to strong, episodic transports of Water, Heat, and Aerosol</vt:lpstr>
      <vt:lpstr>First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Geo-Engineering Climate Change with Sulfate Aerosols</dc:title>
  <dc:creator>Rasch, Philip J</dc:creator>
  <cp:lastModifiedBy>Rasch, Philip J</cp:lastModifiedBy>
  <cp:revision>469</cp:revision>
  <cp:lastPrinted>2019-07-16T13:29:39Z</cp:lastPrinted>
  <dcterms:created xsi:type="dcterms:W3CDTF">2009-02-27T03:14:03Z</dcterms:created>
  <dcterms:modified xsi:type="dcterms:W3CDTF">2019-10-13T00:08:12Z</dcterms:modified>
</cp:coreProperties>
</file>