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20" r:id="rId2"/>
    <p:sldMasterId id="2147483756" r:id="rId3"/>
  </p:sldMasterIdLst>
  <p:notesMasterIdLst>
    <p:notesMasterId r:id="rId80"/>
  </p:notesMasterIdLst>
  <p:sldIdLst>
    <p:sldId id="457" r:id="rId4"/>
    <p:sldId id="533" r:id="rId5"/>
    <p:sldId id="534" r:id="rId6"/>
    <p:sldId id="536" r:id="rId7"/>
    <p:sldId id="432" r:id="rId8"/>
    <p:sldId id="467" r:id="rId9"/>
    <p:sldId id="439" r:id="rId10"/>
    <p:sldId id="440" r:id="rId11"/>
    <p:sldId id="468" r:id="rId12"/>
    <p:sldId id="459" r:id="rId13"/>
    <p:sldId id="471" r:id="rId14"/>
    <p:sldId id="472" r:id="rId15"/>
    <p:sldId id="535" r:id="rId16"/>
    <p:sldId id="507" r:id="rId17"/>
    <p:sldId id="469" r:id="rId18"/>
    <p:sldId id="470" r:id="rId19"/>
    <p:sldId id="473" r:id="rId20"/>
    <p:sldId id="286" r:id="rId21"/>
    <p:sldId id="282" r:id="rId22"/>
    <p:sldId id="288" r:id="rId23"/>
    <p:sldId id="537" r:id="rId24"/>
    <p:sldId id="538" r:id="rId25"/>
    <p:sldId id="539" r:id="rId26"/>
    <p:sldId id="575" r:id="rId27"/>
    <p:sldId id="576" r:id="rId28"/>
    <p:sldId id="547" r:id="rId29"/>
    <p:sldId id="548" r:id="rId30"/>
    <p:sldId id="577" r:id="rId31"/>
    <p:sldId id="549" r:id="rId32"/>
    <p:sldId id="540" r:id="rId33"/>
    <p:sldId id="482" r:id="rId34"/>
    <p:sldId id="578" r:id="rId35"/>
    <p:sldId id="580" r:id="rId36"/>
    <p:sldId id="581" r:id="rId37"/>
    <p:sldId id="583" r:id="rId38"/>
    <p:sldId id="582" r:id="rId39"/>
    <p:sldId id="584" r:id="rId40"/>
    <p:sldId id="585" r:id="rId41"/>
    <p:sldId id="586" r:id="rId42"/>
    <p:sldId id="588" r:id="rId43"/>
    <p:sldId id="587" r:id="rId44"/>
    <p:sldId id="591" r:id="rId45"/>
    <p:sldId id="417" r:id="rId46"/>
    <p:sldId id="412" r:id="rId47"/>
    <p:sldId id="466" r:id="rId48"/>
    <p:sldId id="372" r:id="rId49"/>
    <p:sldId id="458" r:id="rId50"/>
    <p:sldId id="410" r:id="rId51"/>
    <p:sldId id="394" r:id="rId52"/>
    <p:sldId id="422" r:id="rId53"/>
    <p:sldId id="423" r:id="rId54"/>
    <p:sldId id="448" r:id="rId55"/>
    <p:sldId id="463" r:id="rId56"/>
    <p:sldId id="464" r:id="rId57"/>
    <p:sldId id="465" r:id="rId58"/>
    <p:sldId id="406" r:id="rId59"/>
    <p:sldId id="408" r:id="rId60"/>
    <p:sldId id="409" r:id="rId61"/>
    <p:sldId id="389" r:id="rId62"/>
    <p:sldId id="418" r:id="rId63"/>
    <p:sldId id="419" r:id="rId64"/>
    <p:sldId id="420" r:id="rId65"/>
    <p:sldId id="430" r:id="rId66"/>
    <p:sldId id="403" r:id="rId67"/>
    <p:sldId id="404" r:id="rId68"/>
    <p:sldId id="399" r:id="rId69"/>
    <p:sldId id="400" r:id="rId70"/>
    <p:sldId id="426" r:id="rId71"/>
    <p:sldId id="405" r:id="rId72"/>
    <p:sldId id="427" r:id="rId73"/>
    <p:sldId id="428" r:id="rId74"/>
    <p:sldId id="429" r:id="rId75"/>
    <p:sldId id="402" r:id="rId76"/>
    <p:sldId id="407" r:id="rId77"/>
    <p:sldId id="431" r:id="rId78"/>
    <p:sldId id="411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BC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20" autoAdjust="0"/>
    <p:restoredTop sz="90214"/>
  </p:normalViewPr>
  <p:slideViewPr>
    <p:cSldViewPr snapToGrid="0" snapToObjects="1">
      <p:cViewPr varScale="1">
        <p:scale>
          <a:sx n="86" d="100"/>
          <a:sy n="86" d="100"/>
        </p:scale>
        <p:origin x="14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1C9E2-D1F6-7B4E-B1DF-89705AC892B1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C90B7-B48B-8D44-B46B-ECA60BE1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7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5AD0-6240-4B9D-B45B-F061EA25F7F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26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3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dimensionality, local vs nonlocal,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96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we compare the material </a:t>
            </a:r>
            <a:r>
              <a:rPr lang="en-US" baseline="0" dirty="0" err="1"/>
              <a:t>fom</a:t>
            </a:r>
            <a:r>
              <a:rPr lang="en-US" baseline="0" dirty="0"/>
              <a:t> for metal and dielectrics, whose </a:t>
            </a:r>
            <a:r>
              <a:rPr lang="en-US" baseline="0" dirty="0" err="1"/>
              <a:t>fom</a:t>
            </a:r>
            <a:r>
              <a:rPr lang="en-US" baseline="0" dirty="0"/>
              <a:t> simplifies. As wavelength increases, metals have larger and larger negative real part of permittivity, and so </a:t>
            </a:r>
            <a:r>
              <a:rPr lang="en-US" baseline="0" dirty="0" err="1"/>
              <a:t>fom</a:t>
            </a:r>
            <a:r>
              <a:rPr lang="en-US" baseline="0" dirty="0"/>
              <a:t> increases with wavelength. For dielectrics, since permittivity remains constant with wavelength, their </a:t>
            </a:r>
            <a:r>
              <a:rPr lang="en-US" baseline="0" dirty="0" err="1"/>
              <a:t>fom</a:t>
            </a:r>
            <a:r>
              <a:rPr lang="en-US" baseline="0" dirty="0"/>
              <a:t> does so as well.</a:t>
            </a:r>
          </a:p>
          <a:p>
            <a:endParaRPr lang="en-US" baseline="0" dirty="0"/>
          </a:p>
          <a:p>
            <a:r>
              <a:rPr lang="en-US" baseline="0" dirty="0"/>
              <a:t>-the results themselves are not surprising, we know that silver is better than gold at visible and infrared frequencies.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-but it is really worth pointing out the fact that we can quantitatively predict which materials are superior to others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-here we fixed the bandwidth ratio to be 0.1, but we can also see how these materials perform with changing bandwidth</a:t>
            </a:r>
            <a:r>
              <a:rPr lang="mr-IN" baseline="0" dirty="0"/>
              <a:t>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B730-A0F4-B44A-8C9A-10CCBB1674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behavior here can be understood from the fact that imaginary frequency is equivalent to adding loss to the system. Metals are already lossy, and so a small enough </a:t>
            </a:r>
            <a:r>
              <a:rPr lang="en-US" baseline="0" dirty="0" err="1"/>
              <a:t>delw</a:t>
            </a:r>
            <a:r>
              <a:rPr lang="en-US" baseline="0" dirty="0"/>
              <a:t> </a:t>
            </a:r>
            <a:r>
              <a:rPr lang="en-US" baseline="0" dirty="0" err="1"/>
              <a:t>doesn</a:t>
            </a:r>
            <a:r>
              <a:rPr lang="mr-IN" baseline="0" dirty="0"/>
              <a:t>’</a:t>
            </a:r>
            <a:r>
              <a:rPr lang="en-US" baseline="0" dirty="0"/>
              <a:t>t affect its behavior, whereas dielectrics are lossless and so are very sensitive to even a small loss from imaginary frequency.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B730-A0F4-B44A-8C9A-10CCBB1674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24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compare bulk materials</a:t>
            </a:r>
            <a:r>
              <a:rPr lang="en-US" baseline="0" dirty="0"/>
              <a:t> to 2d materials. Here we show bound on average </a:t>
            </a:r>
            <a:r>
              <a:rPr lang="en-US" baseline="0" dirty="0" err="1"/>
              <a:t>ldos</a:t>
            </a:r>
            <a:r>
              <a:rPr lang="en-US" baseline="0" dirty="0"/>
              <a:t> that scales as 1/d^4 for 2d and 1/d^3 for 3d, arising from our framework. The dividing line depends on the material properties (here we chose </a:t>
            </a:r>
            <a:r>
              <a:rPr lang="en-US" baseline="0" dirty="0" err="1"/>
              <a:t>drude</a:t>
            </a:r>
            <a:r>
              <a:rPr lang="en-US" baseline="0" dirty="0"/>
              <a:t>-like materials), but we can conclude from our framework that in general 2d materials have a </a:t>
            </a:r>
            <a:r>
              <a:rPr lang="en-US" baseline="0"/>
              <a:t>bigger potential than </a:t>
            </a:r>
            <a:r>
              <a:rPr lang="en-US" baseline="0" dirty="0"/>
              <a:t>3d for smaller separations.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B730-A0F4-B44A-8C9A-10CCBB1674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1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5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7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goes</a:t>
            </a:r>
            <a:r>
              <a:rPr lang="en-US" baseline="0" dirty="0"/>
              <a:t> back to studies of designs in fluid flow, aerodynamics, and elasticity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5AD0-6240-4B9D-B45B-F061EA25F7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Smith-Purcell formula</a:t>
            </a:r>
            <a:r>
              <a:rPr lang="en-US" baseline="0" dirty="0"/>
              <a:t> connect radiation wavelength to the electron speed, structure period, angle, etc. But at what intensity?</a:t>
            </a:r>
          </a:p>
          <a:p>
            <a:endParaRPr lang="en-US" baseline="0" dirty="0"/>
          </a:p>
          <a:p>
            <a:r>
              <a:rPr lang="en-US" baseline="0" dirty="0"/>
              <a:t>Need to have applications at finger tip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5AD0-6240-4B9D-B45B-F061EA25F7F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8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 note: bounds only</a:t>
            </a:r>
            <a:r>
              <a:rPr lang="en-US" baseline="0" dirty="0"/>
              <a:t> depend on D, resistive component, not beta, reactive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5AD0-6240-4B9D-B45B-F061EA25F7F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7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chi and G are generally 6x6 tensor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39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%$Note that in TPV</a:t>
            </a:r>
            <a:r>
              <a:rPr lang="en-US" baseline="0" dirty="0"/>
              <a:t> conductive heat is </a:t>
            </a:r>
            <a:r>
              <a:rPr lang="en-US" i="1" baseline="0" dirty="0"/>
              <a:t>waste</a:t>
            </a:r>
            <a:r>
              <a:rPr lang="en-US" i="0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5AD0-6240-4B9D-B45B-F061EA25F7F1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4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6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2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dimensionality, local vs nonlocal,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dimensionality, local vs nonlocal,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70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dimensionality, local vs nonlocal,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two ideas had developed in parallel, seemingly unrelated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4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C90B7-B48B-8D44-B46B-ECA60BE1E2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9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>
            <a:norm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5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4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>
            <a:norm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1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537"/>
            <a:ext cx="7886700" cy="515642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0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2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8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8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918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62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7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537"/>
            <a:ext cx="7886700" cy="515642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96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30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3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6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>
            <a:norm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4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537"/>
            <a:ext cx="7886700" cy="515642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03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67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69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48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681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58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0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70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18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2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6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47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3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6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1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7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239A602-ABA5-486C-A269-0036471D2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F02838-499D-4FA1-AC19-E259BC00BA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2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hyperlink" Target="https://millergroup.yale.edu/publications" TargetMode="External"/><Relationship Id="rId4" Type="http://schemas.openxmlformats.org/officeDocument/2006/relationships/hyperlink" Target="https://millergroup.yale.edu/talks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1.png"/><Relationship Id="rId3" Type="http://schemas.openxmlformats.org/officeDocument/2006/relationships/image" Target="../media/image231.png"/><Relationship Id="rId12" Type="http://schemas.openxmlformats.org/officeDocument/2006/relationships/image" Target="../media/image14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90.png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2.png"/><Relationship Id="rId4" Type="http://schemas.openxmlformats.org/officeDocument/2006/relationships/image" Target="../media/image1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1.png"/><Relationship Id="rId4" Type="http://schemas.openxmlformats.org/officeDocument/2006/relationships/image" Target="../media/image1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png"/><Relationship Id="rId4" Type="http://schemas.openxmlformats.org/officeDocument/2006/relationships/image" Target="../media/image18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png"/><Relationship Id="rId5" Type="http://schemas.openxmlformats.org/officeDocument/2006/relationships/image" Target="../media/image182.png"/><Relationship Id="rId4" Type="http://schemas.openxmlformats.org/officeDocument/2006/relationships/image" Target="../media/image17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0.png"/><Relationship Id="rId4" Type="http://schemas.openxmlformats.org/officeDocument/2006/relationships/image" Target="../media/image17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7" Type="http://schemas.openxmlformats.org/officeDocument/2006/relationships/image" Target="../media/image65.tif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7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1210.png"/><Relationship Id="rId7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11.png"/><Relationship Id="rId7" Type="http://schemas.openxmlformats.org/officeDocument/2006/relationships/image" Target="../media/image12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0.png"/><Relationship Id="rId5" Type="http://schemas.openxmlformats.org/officeDocument/2006/relationships/image" Target="../media/image1001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1.png"/><Relationship Id="rId3" Type="http://schemas.openxmlformats.org/officeDocument/2006/relationships/image" Target="../media/image1311.png"/><Relationship Id="rId7" Type="http://schemas.openxmlformats.org/officeDocument/2006/relationships/image" Target="../media/image1200.png"/><Relationship Id="rId12" Type="http://schemas.openxmlformats.org/officeDocument/2006/relationships/image" Target="../media/image1400.png"/><Relationship Id="rId2" Type="http://schemas.openxmlformats.org/officeDocument/2006/relationships/image" Target="../media/image130.png"/><Relationship Id="rId16" Type="http://schemas.openxmlformats.org/officeDocument/2006/relationships/image" Target="../media/image200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40.png"/><Relationship Id="rId11" Type="http://schemas.openxmlformats.org/officeDocument/2006/relationships/image" Target="../media/image1390.png"/><Relationship Id="rId5" Type="http://schemas.openxmlformats.org/officeDocument/2006/relationships/image" Target="../media/image1330.png"/><Relationship Id="rId15" Type="http://schemas.openxmlformats.org/officeDocument/2006/relationships/image" Target="../media/image1900.png"/><Relationship Id="rId4" Type="http://schemas.openxmlformats.org/officeDocument/2006/relationships/image" Target="../media/image1320.png"/><Relationship Id="rId14" Type="http://schemas.openxmlformats.org/officeDocument/2006/relationships/image" Target="../media/image18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960.png"/><Relationship Id="rId7" Type="http://schemas.openxmlformats.org/officeDocument/2006/relationships/image" Target="../media/image4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109.tiff"/><Relationship Id="rId7" Type="http://schemas.openxmlformats.org/officeDocument/2006/relationships/image" Target="../media/image113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2.tiff"/><Relationship Id="rId11" Type="http://schemas.openxmlformats.org/officeDocument/2006/relationships/image" Target="../media/image116.tiff"/><Relationship Id="rId5" Type="http://schemas.openxmlformats.org/officeDocument/2006/relationships/image" Target="../media/image111.tiff"/><Relationship Id="rId10" Type="http://schemas.openxmlformats.org/officeDocument/2006/relationships/image" Target="../media/image115.tiff"/><Relationship Id="rId4" Type="http://schemas.openxmlformats.org/officeDocument/2006/relationships/image" Target="../media/image110.tiff"/><Relationship Id="rId9" Type="http://schemas.openxmlformats.org/officeDocument/2006/relationships/image" Target="../media/image1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139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790.png"/><Relationship Id="rId4" Type="http://schemas.openxmlformats.org/officeDocument/2006/relationships/image" Target="../media/image144.png"/><Relationship Id="rId9" Type="http://schemas.openxmlformats.org/officeDocument/2006/relationships/image" Target="../media/image78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49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53.png"/><Relationship Id="rId9" Type="http://schemas.openxmlformats.org/officeDocument/2006/relationships/image" Target="../media/image8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000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90.png"/><Relationship Id="rId5" Type="http://schemas.openxmlformats.org/officeDocument/2006/relationships/image" Target="../media/image1070.png"/><Relationship Id="rId4" Type="http://schemas.openxmlformats.org/officeDocument/2006/relationships/image" Target="../media/image106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0.png"/><Relationship Id="rId7" Type="http://schemas.openxmlformats.org/officeDocument/2006/relationships/image" Target="../media/image93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20.png"/><Relationship Id="rId5" Type="http://schemas.openxmlformats.org/officeDocument/2006/relationships/image" Target="../media/image910.png"/><Relationship Id="rId4" Type="http://schemas.openxmlformats.org/officeDocument/2006/relationships/image" Target="../media/image90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2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.png"/><Relationship Id="rId5" Type="http://schemas.openxmlformats.org/officeDocument/2006/relationships/image" Target="../media/image810.png"/><Relationship Id="rId10" Type="http://schemas.openxmlformats.org/officeDocument/2006/relationships/image" Target="../media/image133.png"/><Relationship Id="rId4" Type="http://schemas.openxmlformats.org/officeDocument/2006/relationships/image" Target="../media/image70.png"/><Relationship Id="rId9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6918"/>
            <a:ext cx="9144000" cy="1711372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limits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to electromagnetic response by </a:t>
            </a:r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convexity, causality, and duality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31042" y="2202551"/>
            <a:ext cx="7842477" cy="16557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Owen Miller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Yale Applied Physics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&amp; Energy Sciences Institute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D6E5C3A-7282-5041-BA4B-9A6CAE3E622A}"/>
              </a:ext>
            </a:extLst>
          </p:cNvPr>
          <p:cNvSpPr txBox="1">
            <a:spLocks/>
          </p:cNvSpPr>
          <p:nvPr/>
        </p:nvSpPr>
        <p:spPr>
          <a:xfrm>
            <a:off x="4793543" y="6027850"/>
            <a:ext cx="4350457" cy="733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Shim, Qingqing Zhao, Haejun Chung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43A6F6-A5D3-5A47-9878-CECA126C7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58" y="4888440"/>
            <a:ext cx="858824" cy="1104004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E9E913B5-DF6A-D241-A9A1-79CC4BAA7DEE}"/>
              </a:ext>
            </a:extLst>
          </p:cNvPr>
          <p:cNvSpPr txBox="1">
            <a:spLocks/>
          </p:cNvSpPr>
          <p:nvPr/>
        </p:nvSpPr>
        <p:spPr>
          <a:xfrm>
            <a:off x="39263" y="4656486"/>
            <a:ext cx="4754280" cy="1371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“Fundamental Limits to Near-Field Optical Response over Any Bandwidth”</a:t>
            </a:r>
          </a:p>
          <a:p>
            <a:pPr algn="l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“Maximal Free-Space Concentration of Light”</a:t>
            </a:r>
          </a:p>
          <a:p>
            <a:pPr algn="l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“Minimum Mode Volume of Dielectric Resonators”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D45BBE4-F309-3648-BF2D-014C3E4D0FCA}"/>
              </a:ext>
            </a:extLst>
          </p:cNvPr>
          <p:cNvSpPr txBox="1">
            <a:spLocks/>
          </p:cNvSpPr>
          <p:nvPr/>
        </p:nvSpPr>
        <p:spPr>
          <a:xfrm>
            <a:off x="39263" y="6389319"/>
            <a:ext cx="4987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millergroup.yale.edu/talks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2D4DB4F-8D1D-3D48-ADBF-1CAC462FB03F}"/>
              </a:ext>
            </a:extLst>
          </p:cNvPr>
          <p:cNvSpPr txBox="1">
            <a:spLocks/>
          </p:cNvSpPr>
          <p:nvPr/>
        </p:nvSpPr>
        <p:spPr>
          <a:xfrm>
            <a:off x="39263" y="6008567"/>
            <a:ext cx="4987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millergroup.yale.edu/publications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B55FB-C40B-5249-98CE-32FF506C9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246" y="4968609"/>
            <a:ext cx="894545" cy="104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F414E-7379-A542-9D62-DBD2A4EC0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948" y="4928208"/>
            <a:ext cx="82013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3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dirty="0"/>
              <a:t>General limits to optical response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9990"/>
            <a:ext cx="763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spontaneous emission ~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(scattering amplitude)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11043" y="62468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[Owen Miller et. al,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24, 3329 (2016)]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839B2E-C277-9646-A101-69B8C3E31AB4}"/>
              </a:ext>
            </a:extLst>
          </p:cNvPr>
          <p:cNvSpPr txBox="1"/>
          <p:nvPr/>
        </p:nvSpPr>
        <p:spPr>
          <a:xfrm>
            <a:off x="0" y="2029811"/>
            <a:ext cx="5899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SE ~ total LDOS ~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response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D15AD5-461F-5748-AE00-FA78521A1F17}"/>
                  </a:ext>
                </a:extLst>
              </p:cNvPr>
              <p:cNvSpPr txBox="1"/>
              <p:nvPr/>
            </p:nvSpPr>
            <p:spPr>
              <a:xfrm>
                <a:off x="415050" y="2558494"/>
                <a:ext cx="5740033" cy="883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tot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Im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Im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inc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nary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D15AD5-461F-5748-AE00-FA78521A1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50" y="2558494"/>
                <a:ext cx="5740033" cy="883447"/>
              </a:xfrm>
              <a:prstGeom prst="rect">
                <a:avLst/>
              </a:prstGeom>
              <a:blipFill>
                <a:blip r:embed="rId3"/>
                <a:stretch>
                  <a:fillRect l="-442" t="-204225" r="-442" b="-287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041F204-222F-5744-B427-BAAABDEF2D2C}"/>
              </a:ext>
            </a:extLst>
          </p:cNvPr>
          <p:cNvSpPr txBox="1"/>
          <p:nvPr/>
        </p:nvSpPr>
        <p:spPr>
          <a:xfrm>
            <a:off x="0" y="3400019"/>
            <a:ext cx="621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nonradiative LDOS = dissipation ~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34F534-1202-044E-8FC8-BB6A8D1A8293}"/>
                  </a:ext>
                </a:extLst>
              </p:cNvPr>
              <p:cNvSpPr txBox="1"/>
              <p:nvPr/>
            </p:nvSpPr>
            <p:spPr>
              <a:xfrm>
                <a:off x="459560" y="3922112"/>
                <a:ext cx="3102965" cy="883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nr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Im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nary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34F534-1202-044E-8FC8-BB6A8D1A8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60" y="3922112"/>
                <a:ext cx="3102965" cy="883447"/>
              </a:xfrm>
              <a:prstGeom prst="rect">
                <a:avLst/>
              </a:prstGeom>
              <a:blipFill>
                <a:blip r:embed="rId4"/>
                <a:stretch>
                  <a:fillRect l="-816" t="-208571" r="-816" b="-2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FCD8BB8-21D0-124A-A3FF-7E0DC67B4302}"/>
              </a:ext>
            </a:extLst>
          </p:cNvPr>
          <p:cNvGrpSpPr/>
          <p:nvPr/>
        </p:nvGrpSpPr>
        <p:grpSpPr>
          <a:xfrm>
            <a:off x="459560" y="5042830"/>
            <a:ext cx="7101286" cy="1622096"/>
            <a:chOff x="1748251" y="5024837"/>
            <a:chExt cx="7101286" cy="16220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2224C0-5D37-2B4D-962C-0050C61EB3F4}"/>
                </a:ext>
              </a:extLst>
            </p:cNvPr>
            <p:cNvSpPr/>
            <p:nvPr/>
          </p:nvSpPr>
          <p:spPr>
            <a:xfrm>
              <a:off x="7222972" y="5043887"/>
              <a:ext cx="565905" cy="1288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8B434B-5D41-F549-8277-FEF453304CE6}"/>
                </a:ext>
              </a:extLst>
            </p:cNvPr>
            <p:cNvSpPr txBox="1"/>
            <p:nvPr/>
          </p:nvSpPr>
          <p:spPr>
            <a:xfrm>
              <a:off x="1748251" y="5069943"/>
              <a:ext cx="3476810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SE (rad. + </a:t>
              </a:r>
              <a:r>
                <a:rPr 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nonrad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b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&gt; </a:t>
              </a:r>
              <a:r>
                <a:rPr 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nonrad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690B97C-C483-6841-ACA5-00C258983360}"/>
                </a:ext>
              </a:extLst>
            </p:cNvPr>
            <p:cNvCxnSpPr/>
            <p:nvPr/>
          </p:nvCxnSpPr>
          <p:spPr>
            <a:xfrm flipV="1">
              <a:off x="6050950" y="5029235"/>
              <a:ext cx="0" cy="13092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6D865A6-5BC5-544B-9440-D9DBB38BE4E3}"/>
                </a:ext>
              </a:extLst>
            </p:cNvPr>
            <p:cNvCxnSpPr/>
            <p:nvPr/>
          </p:nvCxnSpPr>
          <p:spPr>
            <a:xfrm>
              <a:off x="6051425" y="6338435"/>
              <a:ext cx="17460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156D559-7221-6242-B3AB-6027B9BB666E}"/>
                    </a:ext>
                  </a:extLst>
                </p:cNvPr>
                <p:cNvSpPr txBox="1"/>
                <p:nvPr/>
              </p:nvSpPr>
              <p:spPr>
                <a:xfrm>
                  <a:off x="6117585" y="6369934"/>
                  <a:ext cx="20627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:r>
                    <a:rPr lang="en-US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induced current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ind</m:t>
                          </m:r>
                        </m:sub>
                      </m:sSub>
                    </m:oMath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585" y="6369934"/>
                  <a:ext cx="2062744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7101" t="-28889" r="-236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1C127F-7BC8-7048-921B-B85E82D0D0AB}"/>
                </a:ext>
              </a:extLst>
            </p:cNvPr>
            <p:cNvSpPr txBox="1"/>
            <p:nvPr/>
          </p:nvSpPr>
          <p:spPr>
            <a:xfrm rot="16200000">
              <a:off x="5497631" y="5502075"/>
              <a:ext cx="6283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825C7E0-4934-FC48-9E7E-695DC6CC681F}"/>
                </a:ext>
              </a:extLst>
            </p:cNvPr>
            <p:cNvCxnSpPr/>
            <p:nvPr/>
          </p:nvCxnSpPr>
          <p:spPr>
            <a:xfrm flipV="1">
              <a:off x="6050950" y="5133645"/>
              <a:ext cx="1445612" cy="120479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3866EC5-DF28-BC4C-ACED-755C3573E8F6}"/>
                    </a:ext>
                  </a:extLst>
                </p:cNvPr>
                <p:cNvSpPr txBox="1"/>
                <p:nvPr/>
              </p:nvSpPr>
              <p:spPr>
                <a:xfrm>
                  <a:off x="6437867" y="5320542"/>
                  <a:ext cx="46051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ext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7867" y="5320542"/>
                  <a:ext cx="460511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7895" r="-1316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A06078A-C5F7-A640-AF96-DC3AE1E541B4}"/>
                </a:ext>
              </a:extLst>
            </p:cNvPr>
            <p:cNvSpPr/>
            <p:nvPr/>
          </p:nvSpPr>
          <p:spPr>
            <a:xfrm>
              <a:off x="6042877" y="5024837"/>
              <a:ext cx="1263650" cy="1314450"/>
            </a:xfrm>
            <a:custGeom>
              <a:avLst/>
              <a:gdLst>
                <a:gd name="connsiteX0" fmla="*/ 0 w 1263650"/>
                <a:gd name="connsiteY0" fmla="*/ 1314450 h 1314450"/>
                <a:gd name="connsiteX1" fmla="*/ 641350 w 1263650"/>
                <a:gd name="connsiteY1" fmla="*/ 1079500 h 1314450"/>
                <a:gd name="connsiteX2" fmla="*/ 1028700 w 1263650"/>
                <a:gd name="connsiteY2" fmla="*/ 673100 h 1314450"/>
                <a:gd name="connsiteX3" fmla="*/ 1263650 w 1263650"/>
                <a:gd name="connsiteY3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3650" h="1314450">
                  <a:moveTo>
                    <a:pt x="0" y="1314450"/>
                  </a:moveTo>
                  <a:cubicBezTo>
                    <a:pt x="234950" y="1250421"/>
                    <a:pt x="469900" y="1186392"/>
                    <a:pt x="641350" y="1079500"/>
                  </a:cubicBezTo>
                  <a:cubicBezTo>
                    <a:pt x="812800" y="972608"/>
                    <a:pt x="924983" y="853017"/>
                    <a:pt x="1028700" y="673100"/>
                  </a:cubicBezTo>
                  <a:cubicBezTo>
                    <a:pt x="1132417" y="493183"/>
                    <a:pt x="1250950" y="110067"/>
                    <a:pt x="1263650" y="0"/>
                  </a:cubicBezTo>
                </a:path>
              </a:pathLst>
            </a:custGeom>
            <a:noFill/>
            <a:ln w="254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3B2A288-745F-764B-9B8E-F4C093A5AF4A}"/>
                    </a:ext>
                  </a:extLst>
                </p:cNvPr>
                <p:cNvSpPr txBox="1"/>
                <p:nvPr/>
              </p:nvSpPr>
              <p:spPr>
                <a:xfrm>
                  <a:off x="6723397" y="6024089"/>
                  <a:ext cx="495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abs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3397" y="6024089"/>
                  <a:ext cx="495264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1111" r="-3704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658BE9-CDE3-3A45-94A5-3259E5BE8E59}"/>
                </a:ext>
              </a:extLst>
            </p:cNvPr>
            <p:cNvCxnSpPr/>
            <p:nvPr/>
          </p:nvCxnSpPr>
          <p:spPr>
            <a:xfrm>
              <a:off x="7214349" y="5047864"/>
              <a:ext cx="4312" cy="129142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B40D68C-EF3D-FE47-AFC2-17734AF9DA7A}"/>
                </a:ext>
              </a:extLst>
            </p:cNvPr>
            <p:cNvSpPr/>
            <p:nvPr/>
          </p:nvSpPr>
          <p:spPr>
            <a:xfrm rot="1583477">
              <a:off x="7716116" y="5235848"/>
              <a:ext cx="303524" cy="299556"/>
            </a:xfrm>
            <a:custGeom>
              <a:avLst/>
              <a:gdLst>
                <a:gd name="connsiteX0" fmla="*/ 8249 w 303524"/>
                <a:gd name="connsiteY0" fmla="*/ 299556 h 299556"/>
                <a:gd name="connsiteX1" fmla="*/ 8249 w 303524"/>
                <a:gd name="connsiteY1" fmla="*/ 242406 h 299556"/>
                <a:gd name="connsiteX2" fmla="*/ 93974 w 303524"/>
                <a:gd name="connsiteY2" fmla="*/ 4281 h 299556"/>
                <a:gd name="connsiteX3" fmla="*/ 303524 w 303524"/>
                <a:gd name="connsiteY3" fmla="*/ 90006 h 29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524" h="299556">
                  <a:moveTo>
                    <a:pt x="8249" y="299556"/>
                  </a:moveTo>
                  <a:cubicBezTo>
                    <a:pt x="1105" y="295587"/>
                    <a:pt x="-6039" y="291618"/>
                    <a:pt x="8249" y="242406"/>
                  </a:cubicBezTo>
                  <a:cubicBezTo>
                    <a:pt x="22537" y="193193"/>
                    <a:pt x="44762" y="29681"/>
                    <a:pt x="93974" y="4281"/>
                  </a:cubicBezTo>
                  <a:cubicBezTo>
                    <a:pt x="143186" y="-21119"/>
                    <a:pt x="228912" y="74131"/>
                    <a:pt x="303524" y="90006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EBFAD5-7E9D-F141-8739-27B5F1D45534}"/>
                </a:ext>
              </a:extLst>
            </p:cNvPr>
            <p:cNvSpPr txBox="1"/>
            <p:nvPr/>
          </p:nvSpPr>
          <p:spPr>
            <a:xfrm rot="20924067">
              <a:off x="7574829" y="5345516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unphysical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3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dirty="0"/>
              <a:t>General limits to optical response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1043" y="62468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[Owen Miller et. al,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24, 3329 (2016)]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8585" y="1330203"/>
            <a:ext cx="480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a single (real) frequency: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D794D4-C063-BE43-A0F6-6C373D790B08}"/>
              </a:ext>
            </a:extLst>
          </p:cNvPr>
          <p:cNvGrpSpPr/>
          <p:nvPr/>
        </p:nvGrpSpPr>
        <p:grpSpPr>
          <a:xfrm>
            <a:off x="5868245" y="1393779"/>
            <a:ext cx="2042113" cy="2950844"/>
            <a:chOff x="3951149" y="4883464"/>
            <a:chExt cx="1217626" cy="1759464"/>
          </a:xfrm>
        </p:grpSpPr>
        <p:grpSp>
          <p:nvGrpSpPr>
            <p:cNvPr id="37" name="Group 36"/>
            <p:cNvGrpSpPr/>
            <p:nvPr/>
          </p:nvGrpSpPr>
          <p:grpSpPr>
            <a:xfrm rot="5400000">
              <a:off x="3722778" y="5206032"/>
              <a:ext cx="1759464" cy="1114327"/>
              <a:chOff x="5564457" y="5153569"/>
              <a:chExt cx="2571750" cy="162877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4457" y="5191670"/>
                <a:ext cx="2571750" cy="1590675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7056293" y="5153569"/>
                <a:ext cx="963824" cy="600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065009" y="5754867"/>
                <a:ext cx="100157" cy="62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125526" y="5753670"/>
              <a:ext cx="162913" cy="1498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3951149" y="5746548"/>
                  <a:ext cx="186526" cy="2526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149" y="5746548"/>
                  <a:ext cx="186526" cy="252679"/>
                </a:xfrm>
                <a:prstGeom prst="rect">
                  <a:avLst/>
                </a:prstGeom>
                <a:blipFill>
                  <a:blip r:embed="rId5"/>
                  <a:stretch>
                    <a:fillRect l="-16000" r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/>
            <p:cNvSpPr/>
            <p:nvPr/>
          </p:nvSpPr>
          <p:spPr>
            <a:xfrm rot="5400000">
              <a:off x="4839302" y="5613475"/>
              <a:ext cx="187466" cy="454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4637116" y="5500510"/>
              <a:ext cx="537948" cy="525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C4344C-0A0A-DC4D-80CF-1D1F82DAD3EA}"/>
                  </a:ext>
                </a:extLst>
              </p:cNvPr>
              <p:cNvSpPr txBox="1"/>
              <p:nvPr/>
            </p:nvSpPr>
            <p:spPr>
              <a:xfrm>
                <a:off x="1033722" y="2044453"/>
                <a:ext cx="3012555" cy="937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C4344C-0A0A-DC4D-80CF-1D1F82DAD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22" y="2044453"/>
                <a:ext cx="3012555" cy="937757"/>
              </a:xfrm>
              <a:prstGeom prst="rect">
                <a:avLst/>
              </a:prstGeom>
              <a:blipFill>
                <a:blip r:embed="rId7"/>
                <a:stretch>
                  <a:fillRect l="-1255" r="-1255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3AEB74C-7C39-654D-A843-21144A0AC292}"/>
              </a:ext>
            </a:extLst>
          </p:cNvPr>
          <p:cNvSpPr txBox="1"/>
          <p:nvPr/>
        </p:nvSpPr>
        <p:spPr>
          <a:xfrm>
            <a:off x="2907707" y="3716516"/>
            <a:ext cx="227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E8E060-C13B-574D-84A1-5DEB8F3DE309}"/>
              </a:ext>
            </a:extLst>
          </p:cNvPr>
          <p:cNvSpPr txBox="1"/>
          <p:nvPr/>
        </p:nvSpPr>
        <p:spPr>
          <a:xfrm>
            <a:off x="726912" y="3716515"/>
            <a:ext cx="2381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near-field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FC7246-0D6F-9442-8F5B-02C8BC800F14}"/>
              </a:ext>
            </a:extLst>
          </p:cNvPr>
          <p:cNvCxnSpPr>
            <a:cxnSpLocks/>
          </p:cNvCxnSpPr>
          <p:nvPr/>
        </p:nvCxnSpPr>
        <p:spPr>
          <a:xfrm>
            <a:off x="3656250" y="3156699"/>
            <a:ext cx="180164" cy="431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64DCBE-ACD7-DB45-8E0A-D685438C4A61}"/>
              </a:ext>
            </a:extLst>
          </p:cNvPr>
          <p:cNvCxnSpPr>
            <a:cxnSpLocks/>
          </p:cNvCxnSpPr>
          <p:nvPr/>
        </p:nvCxnSpPr>
        <p:spPr>
          <a:xfrm flipH="1">
            <a:off x="2263515" y="3156699"/>
            <a:ext cx="312679" cy="431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70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dirty="0"/>
              <a:t>The upper bounds are tight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1043" y="62468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[Owen Miller et. al,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24, 3329 (2016)]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757" y="5758261"/>
            <a:ext cx="850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…at least at the surface-plasmon frequency of a metal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273FF-0119-B24E-883D-A8A931B34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3" y="1362897"/>
            <a:ext cx="5373314" cy="42573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65C4C5-6EAC-2245-A5AF-BD4BDC9B4781}"/>
              </a:ext>
            </a:extLst>
          </p:cNvPr>
          <p:cNvCxnSpPr>
            <a:cxnSpLocks/>
          </p:cNvCxnSpPr>
          <p:nvPr/>
        </p:nvCxnSpPr>
        <p:spPr>
          <a:xfrm>
            <a:off x="5687122" y="2185639"/>
            <a:ext cx="8697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75DA02E-67E3-8449-94F1-DFADACAA2855}"/>
              </a:ext>
            </a:extLst>
          </p:cNvPr>
          <p:cNvSpPr txBox="1"/>
          <p:nvPr/>
        </p:nvSpPr>
        <p:spPr>
          <a:xfrm>
            <a:off x="6556917" y="1954806"/>
            <a:ext cx="262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LDOS, computed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ECEB76-F2FB-0446-BE15-DF690590F8D5}"/>
              </a:ext>
            </a:extLst>
          </p:cNvPr>
          <p:cNvCxnSpPr>
            <a:cxnSpLocks/>
          </p:cNvCxnSpPr>
          <p:nvPr/>
        </p:nvCxnSpPr>
        <p:spPr>
          <a:xfrm>
            <a:off x="5687122" y="2695023"/>
            <a:ext cx="86979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F144EF3-AA33-104F-A9CA-0F98E2BE1334}"/>
              </a:ext>
            </a:extLst>
          </p:cNvPr>
          <p:cNvSpPr txBox="1"/>
          <p:nvPr/>
        </p:nvSpPr>
        <p:spPr>
          <a:xfrm>
            <a:off x="6556917" y="2464190"/>
            <a:ext cx="262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LDOS limit</a:t>
            </a:r>
          </a:p>
        </p:txBody>
      </p:sp>
    </p:spTree>
    <p:extLst>
      <p:ext uri="{BB962C8B-B14F-4D97-AF65-F5344CB8AC3E}">
        <p14:creationId xmlns:p14="http://schemas.microsoft.com/office/powerpoint/2010/main" val="110763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i="1" dirty="0"/>
              <a:t>All</a:t>
            </a:r>
            <a:r>
              <a:rPr lang="en-US" dirty="0"/>
              <a:t>-frequency bounds: LDOS sum rule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6D9DA-E4E4-C24B-9595-B2FA5EA8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59" y="2658775"/>
            <a:ext cx="7464159" cy="3831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9E3355-8C19-074F-A97B-4BD65A37A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9548" y="738212"/>
                <a:ext cx="456490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)∼</m:t>
                      </m:r>
                      <m:r>
                        <m:rPr>
                          <m:sty m:val="p"/>
                        </m:rPr>
                        <a:rPr lang="en-US" altLang="en-US" sz="3200" b="0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9E3355-8C19-074F-A97B-4BD65A37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9548" y="738212"/>
                <a:ext cx="4564904" cy="584775"/>
              </a:xfrm>
              <a:prstGeom prst="rect">
                <a:avLst/>
              </a:prstGeom>
              <a:blipFill>
                <a:blip r:embed="rId4"/>
                <a:stretch>
                  <a:fillRect r="-27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EDB08AAA-9E4D-8C42-AA10-42E765AE45B9}"/>
              </a:ext>
            </a:extLst>
          </p:cNvPr>
          <p:cNvSpPr/>
          <p:nvPr/>
        </p:nvSpPr>
        <p:spPr>
          <a:xfrm rot="16200000">
            <a:off x="5540624" y="522768"/>
            <a:ext cx="374754" cy="197519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7884D-0FCB-8044-86C4-41DD8E5A0E4A}"/>
              </a:ext>
            </a:extLst>
          </p:cNvPr>
          <p:cNvSpPr txBox="1"/>
          <p:nvPr/>
        </p:nvSpPr>
        <p:spPr>
          <a:xfrm>
            <a:off x="3691096" y="1798690"/>
            <a:ext cx="4078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 linear response function</a:t>
            </a:r>
          </a:p>
        </p:txBody>
      </p:sp>
    </p:spTree>
    <p:extLst>
      <p:ext uri="{BB962C8B-B14F-4D97-AF65-F5344CB8AC3E}">
        <p14:creationId xmlns:p14="http://schemas.microsoft.com/office/powerpoint/2010/main" val="121905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51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Power–bandwidth limits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/>
              <p:nvPr/>
            </p:nvSpPr>
            <p:spPr>
              <a:xfrm>
                <a:off x="219377" y="1188351"/>
                <a:ext cx="8425705" cy="329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Optical theorem</a:t>
                </a:r>
                <a:r>
                  <a:rPr lang="en-US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: special quantities (e.g. extinction,</a:t>
                </a:r>
                <a:b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LDOS) can be written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where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US" sz="26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 in the total field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, leading to convex </a:t>
                </a:r>
                <a:b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constraints and 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single-frequency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bounds</a:t>
                </a:r>
                <a:b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a </a:t>
                </a:r>
                <a:r>
                  <a:rPr lang="en-US" sz="26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causal linear-response function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b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analytic in the UHP (leading to 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all-</a:t>
                </a:r>
                <a:r>
                  <a:rPr lang="en-US" sz="2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freq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sum rules)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7" y="1188351"/>
                <a:ext cx="8425705" cy="3293209"/>
              </a:xfrm>
              <a:prstGeom prst="rect">
                <a:avLst/>
              </a:prstGeom>
              <a:blipFill>
                <a:blip r:embed="rId3"/>
                <a:stretch>
                  <a:fillRect l="-1053" t="-1538" r="-301" b="-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F1C9702-0810-2D44-9892-B8EE55152CF7}"/>
              </a:ext>
            </a:extLst>
          </p:cNvPr>
          <p:cNvSpPr txBox="1"/>
          <p:nvPr/>
        </p:nvSpPr>
        <p:spPr>
          <a:xfrm>
            <a:off x="219377" y="5002714"/>
            <a:ext cx="89246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Items #2 and #3 share the same origin!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We can use this connection for bounds over any bandwidth</a:t>
            </a:r>
          </a:p>
        </p:txBody>
      </p:sp>
    </p:spTree>
    <p:extLst>
      <p:ext uri="{BB962C8B-B14F-4D97-AF65-F5344CB8AC3E}">
        <p14:creationId xmlns:p14="http://schemas.microsoft.com/office/powerpoint/2010/main" val="424499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Freq-averaged LDOS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4BD35B44-098C-0A40-9C45-969E99211F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15" y="988731"/>
                <a:ext cx="842019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600" kern="0" dirty="0"/>
                  <a:t>How to compute average response over bandwidth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600" b="0" i="0" kern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sz="2600" b="0" i="1" kern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kumimoji="0" lang="en-US" altLang="en-US" sz="2200" b="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4BD35B44-098C-0A40-9C45-969E99211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15" y="988731"/>
                <a:ext cx="8420190" cy="492443"/>
              </a:xfrm>
              <a:prstGeom prst="rect">
                <a:avLst/>
              </a:prstGeom>
              <a:blipFill>
                <a:blip r:embed="rId3"/>
                <a:stretch>
                  <a:fillRect l="-1054" t="-10000" b="-2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0972BE04-CB05-464D-860F-266FEA18E9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740" y="1656116"/>
                <a:ext cx="5399299" cy="1383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en-US" altLang="en-US" sz="2600" kern="0" dirty="0"/>
                  <a:t>Simplest approach:</a:t>
                </a:r>
              </a:p>
              <a:p>
                <a:pPr defTabSz="914400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kern="0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en-US" sz="2400" b="0" i="1" kern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400" b="0" i="0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nary>
                        <m:naryPr>
                          <m:ctrlP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en-US" sz="2400" b="0" i="0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en-US" sz="2400" b="0" i="1" kern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en-US" sz="2400" b="0" i="0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2400" b="0" i="1" kern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altLang="en-US" sz="2400" b="0" i="0" kern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en-US" sz="2400" b="0" i="1" kern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altLang="en-US" kern="0" dirty="0"/>
              </a:p>
            </p:txBody>
          </p:sp>
        </mc:Choice>
        <mc:Fallback xmlns=""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0972BE04-CB05-464D-860F-266FEA18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740" y="1656116"/>
                <a:ext cx="5399299" cy="1383264"/>
              </a:xfrm>
              <a:prstGeom prst="rect">
                <a:avLst/>
              </a:prstGeom>
              <a:blipFill>
                <a:blip r:embed="rId4"/>
                <a:stretch>
                  <a:fillRect l="-2113" t="-77273" b="-15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442F5077-DC45-BD40-8F6F-6E0B19D6EB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739" y="3354934"/>
                <a:ext cx="5046318" cy="91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en-US" altLang="en-US" sz="2600" kern="0" dirty="0"/>
                  <a:t>More generally:</a:t>
                </a:r>
              </a:p>
              <a:p>
                <a:pPr defTabSz="914400" eaLnBrk="1" hangingPunct="1">
                  <a:defRPr/>
                </a:pPr>
                <a:r>
                  <a:rPr lang="en-US" altLang="en-US" sz="2400" kern="0" dirty="0"/>
                  <a:t>             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en-US" sz="240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en-US" sz="24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40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sSub>
                      <m:sSubPr>
                        <m:ctrlP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n-US" altLang="en-US" sz="2400" b="0" i="1" kern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kern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en-US" sz="2400" b="0" i="1" kern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en-US" sz="2400" b="0" i="0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en-US" sz="24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sz="24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altLang="en-US" kern="0" dirty="0"/>
              </a:p>
            </p:txBody>
          </p:sp>
        </mc:Choice>
        <mc:Fallback xmlns=""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442F5077-DC45-BD40-8F6F-6E0B19D6E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739" y="3354934"/>
                <a:ext cx="5046318" cy="918072"/>
              </a:xfrm>
              <a:prstGeom prst="rect">
                <a:avLst/>
              </a:prstGeom>
              <a:blipFill>
                <a:blip r:embed="rId5"/>
                <a:stretch>
                  <a:fillRect l="-2261" t="-6944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3026F-A7A4-EB40-94DB-6C8AA349B81C}"/>
              </a:ext>
            </a:extLst>
          </p:cNvPr>
          <p:cNvCxnSpPr/>
          <p:nvPr/>
        </p:nvCxnSpPr>
        <p:spPr>
          <a:xfrm flipV="1">
            <a:off x="4167265" y="4365379"/>
            <a:ext cx="0" cy="3090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0C8736-55BE-F84D-B29B-9C683EE9BA05}"/>
              </a:ext>
            </a:extLst>
          </p:cNvPr>
          <p:cNvGrpSpPr/>
          <p:nvPr/>
        </p:nvGrpSpPr>
        <p:grpSpPr>
          <a:xfrm>
            <a:off x="2765236" y="4588560"/>
            <a:ext cx="2400454" cy="2007799"/>
            <a:chOff x="6652323" y="976575"/>
            <a:chExt cx="2101578" cy="1737817"/>
          </a:xfrm>
        </p:grpSpPr>
        <p:pic>
          <p:nvPicPr>
            <p:cNvPr id="23" name="Picture 22" descr="Screen Shot 2017-12-05 at 4.23.19 PM.png">
              <a:extLst>
                <a:ext uri="{FF2B5EF4-FFF2-40B4-BE49-F238E27FC236}">
                  <a16:creationId xmlns:a16="http://schemas.microsoft.com/office/drawing/2014/main" id="{2246274C-E1B8-684A-86B2-D4C4F7EFD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23" y="1131199"/>
              <a:ext cx="2034477" cy="158319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A1A4661-8216-BC4F-A67A-EBF3AB143793}"/>
                </a:ext>
              </a:extLst>
            </p:cNvPr>
            <p:cNvSpPr/>
            <p:nvPr/>
          </p:nvSpPr>
          <p:spPr>
            <a:xfrm>
              <a:off x="8285480" y="976575"/>
              <a:ext cx="468421" cy="517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DBCAED-C35D-C44B-BBDC-46DA8FD89F20}"/>
              </a:ext>
            </a:extLst>
          </p:cNvPr>
          <p:cNvSpPr txBox="1"/>
          <p:nvPr/>
        </p:nvSpPr>
        <p:spPr>
          <a:xfrm>
            <a:off x="4410233" y="4715707"/>
            <a:ext cx="187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window </a:t>
            </a:r>
            <a:br>
              <a:rPr lang="en-US" sz="2800" i="1" dirty="0"/>
            </a:br>
            <a:r>
              <a:rPr lang="en-US" sz="2800" i="1" dirty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28774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9B56EE0-12D1-564A-929C-F3C623DFCAC3}"/>
              </a:ext>
            </a:extLst>
          </p:cNvPr>
          <p:cNvGrpSpPr/>
          <p:nvPr/>
        </p:nvGrpSpPr>
        <p:grpSpPr>
          <a:xfrm>
            <a:off x="2726478" y="3693106"/>
            <a:ext cx="3991868" cy="3140439"/>
            <a:chOff x="2576066" y="3717561"/>
            <a:chExt cx="3991868" cy="3140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B92009-E5B5-C746-A45E-4F210862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6066" y="3913997"/>
              <a:ext cx="3991868" cy="294400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9BDC62-A1A9-DC46-88C9-A1918E5BF9A1}"/>
                </a:ext>
              </a:extLst>
            </p:cNvPr>
            <p:cNvSpPr/>
            <p:nvPr/>
          </p:nvSpPr>
          <p:spPr>
            <a:xfrm>
              <a:off x="5936105" y="3717561"/>
              <a:ext cx="631829" cy="5696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Freq-averaged LDOS = 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complex-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freq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LDOS!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3A063058-5B55-D946-BD90-28B3F309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205" y="2942116"/>
            <a:ext cx="391645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r>
              <a:rPr lang="en-US" altLang="en-US" sz="2600" kern="0" dirty="0"/>
              <a:t>analytic in the upper-half </a:t>
            </a:r>
            <a:br>
              <a:rPr lang="en-US" altLang="en-US" sz="2600" kern="0" dirty="0"/>
            </a:br>
            <a:r>
              <a:rPr lang="en-US" altLang="en-US" sz="2600" kern="0" dirty="0"/>
              <a:t>of the complex-⍵ plane</a:t>
            </a:r>
            <a:endParaRPr lang="en-US" altLang="en-US" kern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772BD7-FAAE-4448-8876-38E7B6CA25F9}"/>
                  </a:ext>
                </a:extLst>
              </p:cNvPr>
              <p:cNvSpPr/>
              <p:nvPr/>
            </p:nvSpPr>
            <p:spPr>
              <a:xfrm>
                <a:off x="2027145" y="1064655"/>
                <a:ext cx="4946034" cy="659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en-US" sz="32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en-US" sz="3200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altLang="en-US" sz="32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772BD7-FAAE-4448-8876-38E7B6CA2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145" y="1064655"/>
                <a:ext cx="4946034" cy="659989"/>
              </a:xfrm>
              <a:prstGeom prst="rect">
                <a:avLst/>
              </a:prstGeom>
              <a:blipFill>
                <a:blip r:embed="rId4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F29DA0-2D83-674C-ADE5-67B54B9EFD08}"/>
                  </a:ext>
                </a:extLst>
              </p:cNvPr>
              <p:cNvSpPr/>
              <p:nvPr/>
            </p:nvSpPr>
            <p:spPr>
              <a:xfrm>
                <a:off x="2335869" y="1860446"/>
                <a:ext cx="5655587" cy="659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altLang="en-US" sz="3200" b="0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en-US" sz="32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32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en-US" sz="32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en-US" sz="3200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en-US" sz="32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en-US" sz="32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altLang="en-US" sz="32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F29DA0-2D83-674C-ADE5-67B54B9EF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869" y="1860446"/>
                <a:ext cx="5655587" cy="659989"/>
              </a:xfrm>
              <a:prstGeom prst="rect">
                <a:avLst/>
              </a:prstGeom>
              <a:blipFill>
                <a:blip r:embed="rId5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31">
                <a:extLst>
                  <a:ext uri="{FF2B5EF4-FFF2-40B4-BE49-F238E27FC236}">
                    <a16:creationId xmlns:a16="http://schemas.microsoft.com/office/drawing/2014/main" id="{082E8050-C7D3-3D46-9255-9CBDE9909A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4161" y="2942116"/>
                <a:ext cx="3284874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en-US" altLang="en-US" sz="2600" kern="0" dirty="0"/>
                  <a:t>poles determined by </a:t>
                </a:r>
                <a:br>
                  <a:rPr lang="en-US" altLang="en-US" sz="2600" kern="0" dirty="0"/>
                </a:br>
                <a:r>
                  <a:rPr lang="en-US" altLang="en-US" sz="2600" kern="0" dirty="0"/>
                  <a:t>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6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600" b="0" i="1" kern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en-US" sz="2600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en-US" sz="2600" kern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sz="2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altLang="en-US" sz="26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31">
                <a:extLst>
                  <a:ext uri="{FF2B5EF4-FFF2-40B4-BE49-F238E27FC236}">
                    <a16:creationId xmlns:a16="http://schemas.microsoft.com/office/drawing/2014/main" id="{082E8050-C7D3-3D46-9255-9CBDE9909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4161" y="2942116"/>
                <a:ext cx="3284874" cy="892552"/>
              </a:xfrm>
              <a:prstGeom prst="rect">
                <a:avLst/>
              </a:prstGeom>
              <a:blipFill>
                <a:blip r:embed="rId6"/>
                <a:stretch>
                  <a:fillRect l="-3077" t="-5634" r="-1923" b="-140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7B1C59-210B-CB47-A6DF-3917D1C8588F}"/>
              </a:ext>
            </a:extLst>
          </p:cNvPr>
          <p:cNvCxnSpPr>
            <a:cxnSpLocks/>
          </p:cNvCxnSpPr>
          <p:nvPr/>
        </p:nvCxnSpPr>
        <p:spPr>
          <a:xfrm flipH="1">
            <a:off x="4167266" y="2520436"/>
            <a:ext cx="134910" cy="421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3BDA6D-E04C-C44B-A13C-7B4BD65D86FC}"/>
              </a:ext>
            </a:extLst>
          </p:cNvPr>
          <p:cNvCxnSpPr>
            <a:cxnSpLocks/>
          </p:cNvCxnSpPr>
          <p:nvPr/>
        </p:nvCxnSpPr>
        <p:spPr>
          <a:xfrm>
            <a:off x="6250616" y="2510565"/>
            <a:ext cx="180164" cy="431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7C13C3-4AE0-F246-BD75-961B30687237}"/>
                  </a:ext>
                </a:extLst>
              </p:cNvPr>
              <p:cNvSpPr txBox="1"/>
              <p:nvPr/>
            </p:nvSpPr>
            <p:spPr>
              <a:xfrm>
                <a:off x="0" y="5816159"/>
                <a:ext cx="9114665" cy="9541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Simplifies bandwidth-averaged problem to a single</a:t>
                </a:r>
                <a:br>
                  <a:rPr lang="en-US" sz="28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(complex) frequency. Still: how large can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sz="28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be?</a:t>
                </a:r>
                <a:endParaRPr lang="en-US" sz="30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7C13C3-4AE0-F246-BD75-961B30687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16159"/>
                <a:ext cx="9114665" cy="954107"/>
              </a:xfrm>
              <a:prstGeom prst="rect">
                <a:avLst/>
              </a:prstGeom>
              <a:blipFill>
                <a:blip r:embed="rId7"/>
                <a:stretch>
                  <a:fillRect l="-1391" t="-6494" b="-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37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dirty="0"/>
              <a:t>Upper bounds to bandwidth-</a:t>
            </a:r>
            <a:r>
              <a:rPr lang="en-US" dirty="0" err="1"/>
              <a:t>avg</a:t>
            </a:r>
            <a:r>
              <a:rPr lang="en-US" dirty="0"/>
              <a:t> LDOS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65243" y="688961"/>
            <a:ext cx="388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X 9, 011043 (2019)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585" y="1218693"/>
            <a:ext cx="480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a single (real) frequency: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C4344C-0A0A-DC4D-80CF-1D1F82DAD3EA}"/>
                  </a:ext>
                </a:extLst>
              </p:cNvPr>
              <p:cNvSpPr txBox="1"/>
              <p:nvPr/>
            </p:nvSpPr>
            <p:spPr>
              <a:xfrm>
                <a:off x="1033722" y="1754527"/>
                <a:ext cx="3012555" cy="937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C4344C-0A0A-DC4D-80CF-1D1F82DAD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22" y="1754527"/>
                <a:ext cx="3012555" cy="937757"/>
              </a:xfrm>
              <a:prstGeom prst="rect">
                <a:avLst/>
              </a:prstGeom>
              <a:blipFill>
                <a:blip r:embed="rId3"/>
                <a:stretch>
                  <a:fillRect l="-1255" r="-1255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C4DA6F-813A-5C48-AF6A-D74591F5F2B3}"/>
                  </a:ext>
                </a:extLst>
              </p:cNvPr>
              <p:cNvSpPr txBox="1"/>
              <p:nvPr/>
            </p:nvSpPr>
            <p:spPr>
              <a:xfrm>
                <a:off x="138584" y="2979496"/>
                <a:ext cx="80018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Averaged over bandwidth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around center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freq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C4DA6F-813A-5C48-AF6A-D74591F5F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4" y="2979496"/>
                <a:ext cx="8001806" cy="461665"/>
              </a:xfrm>
              <a:prstGeom prst="rect">
                <a:avLst/>
              </a:prstGeom>
              <a:blipFill>
                <a:blip r:embed="rId4"/>
                <a:stretch>
                  <a:fillRect l="-1109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7D555F-39BB-AD45-ACD4-2E02F80F7C9B}"/>
                  </a:ext>
                </a:extLst>
              </p:cNvPr>
              <p:cNvSpPr txBox="1"/>
              <p:nvPr/>
            </p:nvSpPr>
            <p:spPr>
              <a:xfrm>
                <a:off x="1771866" y="3726731"/>
                <a:ext cx="5126082" cy="80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/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𝜔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7D555F-39BB-AD45-ACD4-2E02F80F7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866" y="3726731"/>
                <a:ext cx="5126082" cy="805413"/>
              </a:xfrm>
              <a:prstGeom prst="rect">
                <a:avLst/>
              </a:prstGeom>
              <a:blipFill>
                <a:blip r:embed="rId5"/>
                <a:stretch>
                  <a:fillRect t="-1538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9FBFFECA-A099-9C4E-85CC-D581FB36A5C3}"/>
              </a:ext>
            </a:extLst>
          </p:cNvPr>
          <p:cNvSpPr/>
          <p:nvPr/>
        </p:nvSpPr>
        <p:spPr>
          <a:xfrm>
            <a:off x="1697216" y="3584957"/>
            <a:ext cx="5324622" cy="10685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CEF774-D4A9-1043-90EE-73BF54C3A309}"/>
                  </a:ext>
                </a:extLst>
              </p:cNvPr>
              <p:cNvSpPr txBox="1"/>
              <p:nvPr/>
            </p:nvSpPr>
            <p:spPr>
              <a:xfrm>
                <a:off x="592659" y="5401754"/>
                <a:ext cx="690723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a “material figure of merit”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CEF774-D4A9-1043-90EE-73BF54C3A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59" y="5401754"/>
                <a:ext cx="6907235" cy="492443"/>
              </a:xfrm>
              <a:prstGeom prst="rect">
                <a:avLst/>
              </a:prstGeom>
              <a:blipFill>
                <a:blip r:embed="rId6"/>
                <a:stretch>
                  <a:fillRect l="-1651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3589F1-1381-624D-9DB4-FBC36A634D74}"/>
                  </a:ext>
                </a:extLst>
              </p:cNvPr>
              <p:cNvSpPr txBox="1"/>
              <p:nvPr/>
            </p:nvSpPr>
            <p:spPr>
              <a:xfrm>
                <a:off x="2398078" y="5884793"/>
                <a:ext cx="3598806" cy="873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𝜔𝜒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𝜔𝜒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𝜔𝜒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3589F1-1381-624D-9DB4-FBC36A634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078" y="5884793"/>
                <a:ext cx="3598806" cy="873894"/>
              </a:xfrm>
              <a:prstGeom prst="rect">
                <a:avLst/>
              </a:prstGeom>
              <a:blipFill>
                <a:blip r:embed="rId7"/>
                <a:stretch>
                  <a:fillRect l="-2465" r="-2465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905257-F21B-6542-830E-029C3C00B4AC}"/>
                  </a:ext>
                </a:extLst>
              </p:cNvPr>
              <p:cNvSpPr txBox="1"/>
              <p:nvPr/>
            </p:nvSpPr>
            <p:spPr>
              <a:xfrm>
                <a:off x="1627002" y="4909311"/>
                <a:ext cx="228022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𝜔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𝜔</m:t>
                      </m:r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905257-F21B-6542-830E-029C3C00B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002" y="4909311"/>
                <a:ext cx="2280227" cy="492443"/>
              </a:xfrm>
              <a:prstGeom prst="rect">
                <a:avLst/>
              </a:prstGeom>
              <a:blipFill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2D19FF8-CDCB-EC40-8DE1-89B40C0DF88E}"/>
              </a:ext>
            </a:extLst>
          </p:cNvPr>
          <p:cNvSpPr txBox="1"/>
          <p:nvPr/>
        </p:nvSpPr>
        <p:spPr>
          <a:xfrm>
            <a:off x="592658" y="4918715"/>
            <a:ext cx="1179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609964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7454" y="390722"/>
            <a:ext cx="7512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Material performance </a:t>
            </a:r>
            <a:r>
              <a:rPr lang="en-US" sz="2800" b="1" dirty="0" err="1"/>
              <a:t>vs</a:t>
            </a:r>
            <a:r>
              <a:rPr lang="en-US" sz="2800" b="1" dirty="0"/>
              <a:t> center wavelength</a:t>
            </a:r>
          </a:p>
        </p:txBody>
      </p:sp>
      <p:sp>
        <p:nvSpPr>
          <p:cNvPr id="7" name="Rectangle 6"/>
          <p:cNvSpPr/>
          <p:nvPr/>
        </p:nvSpPr>
        <p:spPr>
          <a:xfrm>
            <a:off x="455877" y="5648873"/>
            <a:ext cx="1416475" cy="9449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12-07 at 8.04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21" y="4559744"/>
            <a:ext cx="1259663" cy="629832"/>
          </a:xfrm>
          <a:prstGeom prst="rect">
            <a:avLst/>
          </a:prstGeom>
        </p:spPr>
      </p:pic>
      <p:pic>
        <p:nvPicPr>
          <p:cNvPr id="5" name="Picture 4" descr="Screen Shot 2017-12-07 at 8.04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72" y="1577831"/>
            <a:ext cx="1226881" cy="420645"/>
          </a:xfrm>
          <a:prstGeom prst="rect">
            <a:avLst/>
          </a:prstGeom>
        </p:spPr>
      </p:pic>
      <p:pic>
        <p:nvPicPr>
          <p:cNvPr id="10" name="Picture 9" descr="Screen Shot 2018-04-14 at 7.30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2" y="913942"/>
            <a:ext cx="8253303" cy="57332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3419" y="5843851"/>
            <a:ext cx="999505" cy="779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46840" y="1624863"/>
            <a:ext cx="649100" cy="598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7-12-07 at 8.04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91" y="2316197"/>
            <a:ext cx="1226881" cy="420645"/>
          </a:xfrm>
          <a:prstGeom prst="rect">
            <a:avLst/>
          </a:prstGeom>
        </p:spPr>
      </p:pic>
      <p:pic>
        <p:nvPicPr>
          <p:cNvPr id="11" name="Picture 10" descr="Screen Shot 2017-12-07 at 8.04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76" y="4244828"/>
            <a:ext cx="1259663" cy="6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2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2-07 at 8.0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89" y="1547312"/>
            <a:ext cx="1226881" cy="420645"/>
          </a:xfrm>
          <a:prstGeom prst="rect">
            <a:avLst/>
          </a:prstGeom>
        </p:spPr>
      </p:pic>
      <p:pic>
        <p:nvPicPr>
          <p:cNvPr id="4" name="Picture 3" descr="Screen Shot 2017-12-07 at 8.0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52" y="3921294"/>
            <a:ext cx="1259663" cy="629832"/>
          </a:xfrm>
          <a:prstGeom prst="rect">
            <a:avLst/>
          </a:prstGeom>
        </p:spPr>
      </p:pic>
      <p:pic>
        <p:nvPicPr>
          <p:cNvPr id="2" name="Picture 1" descr="Screen Shot 2018-04-14 at 7.30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2" y="839236"/>
            <a:ext cx="8280613" cy="5737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405" y="6267147"/>
            <a:ext cx="343369" cy="3566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78564" y="1247833"/>
            <a:ext cx="649100" cy="4453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7-12-07 at 8.0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81" y="1582587"/>
            <a:ext cx="1226881" cy="420645"/>
          </a:xfrm>
          <a:prstGeom prst="rect">
            <a:avLst/>
          </a:prstGeom>
        </p:spPr>
      </p:pic>
      <p:pic>
        <p:nvPicPr>
          <p:cNvPr id="10" name="Picture 9" descr="Screen Shot 2017-12-07 at 8.0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64" y="3863562"/>
            <a:ext cx="1259663" cy="629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494" y="381665"/>
            <a:ext cx="6501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Material</a:t>
            </a:r>
            <a:r>
              <a:rPr lang="en-US" sz="2800" b="1" dirty="0"/>
              <a:t> performance </a:t>
            </a:r>
            <a:r>
              <a:rPr lang="en-US" sz="2800" b="1" dirty="0" err="1"/>
              <a:t>vs</a:t>
            </a:r>
            <a:r>
              <a:rPr lang="en-US" sz="2800" b="1" dirty="0"/>
              <a:t> bandwidth</a:t>
            </a:r>
          </a:p>
        </p:txBody>
      </p:sp>
    </p:spTree>
    <p:extLst>
      <p:ext uri="{BB962C8B-B14F-4D97-AF65-F5344CB8AC3E}">
        <p14:creationId xmlns:p14="http://schemas.microsoft.com/office/powerpoint/2010/main" val="313986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885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Design &amp; Optimization with Waves</a:t>
            </a:r>
            <a:br>
              <a:rPr lang="en-US" sz="4000" dirty="0"/>
            </a:br>
            <a:r>
              <a:rPr lang="en-US" sz="2800" dirty="0"/>
              <a:t>Owen Miller, Yale Applied Physics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6094" y="1519655"/>
            <a:ext cx="7984878" cy="2031325"/>
            <a:chOff x="1126870" y="4914919"/>
            <a:chExt cx="7984878" cy="2031325"/>
          </a:xfrm>
        </p:grpSpPr>
        <p:sp>
          <p:nvSpPr>
            <p:cNvPr id="10" name="TextBox 9"/>
            <p:cNvSpPr txBox="1"/>
            <p:nvPr/>
          </p:nvSpPr>
          <p:spPr>
            <a:xfrm>
              <a:off x="1126870" y="4914919"/>
              <a:ext cx="7984878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0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design challenge: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Lots of degrees of freedom in geometry,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but what structure is best for given device &amp; materials?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And what performance &amp; phenomena are possible?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26870" y="4923774"/>
              <a:ext cx="7887190" cy="20224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17711" y="1439332"/>
            <a:ext cx="983413" cy="838726"/>
            <a:chOff x="3200401" y="1420811"/>
            <a:chExt cx="1972515" cy="16823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401" y="1420811"/>
              <a:ext cx="1702452" cy="16823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7516" y="1474708"/>
              <a:ext cx="775400" cy="77067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1" y="1448404"/>
            <a:ext cx="1110168" cy="829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66" y="3747589"/>
            <a:ext cx="4346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optimization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0537" y="3747589"/>
            <a:ext cx="4453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Top-down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Optical-response bounds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968" y="4704258"/>
            <a:ext cx="3114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Rapidly discover</a:t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superior, non-intuitive</a:t>
            </a:r>
            <a:b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5586" y="4704258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Identify fundamental limits,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subject only to </a:t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Maxwell’s equations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1151" y="6223414"/>
            <a:ext cx="7141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Theory + Computation + Expt. collaborators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0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5-01 at 5.5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" y="508000"/>
            <a:ext cx="7962900" cy="63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45782" y="920234"/>
            <a:ext cx="12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Δω</a:t>
            </a:r>
            <a:r>
              <a:rPr lang="en-US" dirty="0"/>
              <a:t>/ω</a:t>
            </a:r>
            <a:r>
              <a:rPr lang="en-US" baseline="-25000" dirty="0"/>
              <a:t>0 </a:t>
            </a:r>
            <a:r>
              <a:rPr lang="en-US" dirty="0"/>
              <a:t>= 0.1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2686" y="157954"/>
            <a:ext cx="3583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2D </a:t>
            </a:r>
            <a:r>
              <a:rPr lang="en-US" sz="3200" b="1" dirty="0" err="1"/>
              <a:t>vs</a:t>
            </a:r>
            <a:r>
              <a:rPr lang="en-US" sz="3200" b="1" dirty="0"/>
              <a:t> 3D material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64351" y="2532531"/>
            <a:ext cx="1276110" cy="479306"/>
            <a:chOff x="6638006" y="4046671"/>
            <a:chExt cx="1276110" cy="479306"/>
          </a:xfrm>
        </p:grpSpPr>
        <p:grpSp>
          <p:nvGrpSpPr>
            <p:cNvPr id="12" name="Group 11"/>
            <p:cNvGrpSpPr/>
            <p:nvPr/>
          </p:nvGrpSpPr>
          <p:grpSpPr>
            <a:xfrm>
              <a:off x="6638006" y="4046671"/>
              <a:ext cx="1276110" cy="461665"/>
              <a:chOff x="6451600" y="2256998"/>
              <a:chExt cx="1276110" cy="46166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451600" y="2256998"/>
                <a:ext cx="12761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ρ</a:t>
                </a:r>
                <a:r>
                  <a:rPr lang="en-US" sz="2400" baseline="-25000" dirty="0"/>
                  <a:t> </a:t>
                </a:r>
                <a:r>
                  <a:rPr lang="en-US" sz="2400" dirty="0"/>
                  <a:t>     1/d</a:t>
                </a:r>
                <a:r>
                  <a:rPr lang="en-US" sz="2400" baseline="30000" dirty="0"/>
                  <a:t>4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6527800" y="2387600"/>
                <a:ext cx="165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4726" y="4125056"/>
              <a:ext cx="257735" cy="40092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857722" y="5160836"/>
            <a:ext cx="1276110" cy="479306"/>
            <a:chOff x="6638006" y="4046671"/>
            <a:chExt cx="1276110" cy="479306"/>
          </a:xfrm>
        </p:grpSpPr>
        <p:grpSp>
          <p:nvGrpSpPr>
            <p:cNvPr id="17" name="Group 16"/>
            <p:cNvGrpSpPr/>
            <p:nvPr/>
          </p:nvGrpSpPr>
          <p:grpSpPr>
            <a:xfrm>
              <a:off x="6638006" y="4046671"/>
              <a:ext cx="1276110" cy="461665"/>
              <a:chOff x="6451600" y="2256998"/>
              <a:chExt cx="1276110" cy="46166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451600" y="2256998"/>
                <a:ext cx="12761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ρ</a:t>
                </a:r>
                <a:r>
                  <a:rPr lang="en-US" sz="2400" baseline="-25000" dirty="0"/>
                  <a:t> </a:t>
                </a:r>
                <a:r>
                  <a:rPr lang="en-US" sz="2400" dirty="0"/>
                  <a:t>     1/d</a:t>
                </a:r>
                <a:r>
                  <a:rPr lang="en-US" sz="2400" baseline="30000" dirty="0"/>
                  <a:t>3</a:t>
                </a:r>
                <a:endParaRPr lang="en-US" sz="2400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6527800" y="2387600"/>
                <a:ext cx="165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726" y="4125056"/>
              <a:ext cx="257735" cy="400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32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Today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8CEF2-9BD1-5B43-8892-473B4F0D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0537"/>
            <a:ext cx="8278586" cy="515642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Power-bandwidth limits to optical response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convexity (passivity) + analyticity (causality) for maximum response</a:t>
            </a:r>
          </a:p>
          <a:p>
            <a:pPr lvl="1"/>
            <a:endParaRPr lang="en-US" dirty="0"/>
          </a:p>
          <a:p>
            <a:r>
              <a:rPr lang="en-US" dirty="0"/>
              <a:t>Maximum free-space concentration of light</a:t>
            </a:r>
          </a:p>
          <a:p>
            <a:pPr lvl="1"/>
            <a:r>
              <a:rPr lang="en-US" dirty="0"/>
              <a:t>Going beyond the diffraction “limit”: tradeoffs and bounds via convex relaxations of quadratic programs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Computational bounds, via duality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Multi-frequency and/or fabrication tolerance constraints</a:t>
            </a:r>
          </a:p>
        </p:txBody>
      </p:sp>
    </p:spTree>
    <p:extLst>
      <p:ext uri="{BB962C8B-B14F-4D97-AF65-F5344CB8AC3E}">
        <p14:creationId xmlns:p14="http://schemas.microsoft.com/office/powerpoint/2010/main" val="408811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885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Superresolution: spot sizes &lt;&lt; </a:t>
            </a:r>
            <a:r>
              <a:rPr lang="en-US" sz="4000" dirty="0" err="1"/>
              <a:t>λ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2945" y="1219256"/>
            <a:ext cx="786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resolution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a foundational imaging metric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F359A-858F-5145-9FDB-39CC68CDC55C}"/>
              </a:ext>
            </a:extLst>
          </p:cNvPr>
          <p:cNvSpPr txBox="1"/>
          <p:nvPr/>
        </p:nvSpPr>
        <p:spPr>
          <a:xfrm>
            <a:off x="142945" y="1883094"/>
            <a:ext cx="9043117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Superresolution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resolution below diffraction limit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Approaches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superresolution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priori information (Betzig, Hell, Moerner, et al.)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near-field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scatterers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/probes (Fink,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Ammari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et al.)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quantum metrology (Tsang, Lu, et al.)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far-field beam interference (“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superoscillations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M. Berry,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Aharonov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Zheludev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Eleftheriades, Rogers, et 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22C80-5299-E348-BEDA-8CD06D005B4B}"/>
              </a:ext>
            </a:extLst>
          </p:cNvPr>
          <p:cNvSpPr/>
          <p:nvPr/>
        </p:nvSpPr>
        <p:spPr>
          <a:xfrm>
            <a:off x="457200" y="5666014"/>
            <a:ext cx="8388256" cy="1018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5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9447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Superoscillations: “Faster than Fourier”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F359A-858F-5145-9FDB-39CC68CDC55C}"/>
              </a:ext>
            </a:extLst>
          </p:cNvPr>
          <p:cNvSpPr txBox="1"/>
          <p:nvPr/>
        </p:nvSpPr>
        <p:spPr>
          <a:xfrm>
            <a:off x="157935" y="794479"/>
            <a:ext cx="883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Fourier analysis: oscillations of a signal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strictly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limited by maximum Fourier component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(Slepian 1961, Levi 1965, Ferreira 2006, etc.)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1A3EE-C7E1-E746-9689-A9C708AE013B}"/>
              </a:ext>
            </a:extLst>
          </p:cNvPr>
          <p:cNvSpPr/>
          <p:nvPr/>
        </p:nvSpPr>
        <p:spPr>
          <a:xfrm>
            <a:off x="643732" y="6186046"/>
            <a:ext cx="72712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Chen, Wen, &amp; </a:t>
            </a:r>
            <a:r>
              <a:rPr lang="en-US" sz="2200" dirty="0" err="1"/>
              <a:t>Qiu</a:t>
            </a:r>
            <a:r>
              <a:rPr lang="en-US" sz="2200" dirty="0"/>
              <a:t>, Light: Science and Applications (June 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1171C-9888-DD48-B7D6-6EF6CE34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43" y="2451899"/>
            <a:ext cx="43434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48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9447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Superoscillations: “Faster than Fourier”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F359A-858F-5145-9FDB-39CC68CDC55C}"/>
              </a:ext>
            </a:extLst>
          </p:cNvPr>
          <p:cNvSpPr txBox="1"/>
          <p:nvPr/>
        </p:nvSpPr>
        <p:spPr>
          <a:xfrm>
            <a:off x="157935" y="794479"/>
            <a:ext cx="883616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Fourier analysis: oscillations of a signal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strictly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limited by maximum Fourier component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(Slepian 1961, Levi 1965, Ferreira 2006, etc.)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Best-known computational bounds (Sales &amp; Morris 1997) require a scalar-wave approximation of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scattering rotationally symmetric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apertures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Recent advances in metasurface have led to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efforts at design and experiment</a:t>
            </a:r>
          </a:p>
        </p:txBody>
      </p:sp>
      <p:pic>
        <p:nvPicPr>
          <p:cNvPr id="4" name="Picture 3" descr="Screen Shot 2018-09-15 at 5.33.39 PM.png">
            <a:extLst>
              <a:ext uri="{FF2B5EF4-FFF2-40B4-BE49-F238E27FC236}">
                <a16:creationId xmlns:a16="http://schemas.microsoft.com/office/drawing/2014/main" id="{4E37B357-2677-164C-A5C4-7C1BF480C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7" y="4425845"/>
            <a:ext cx="2135003" cy="1168087"/>
          </a:xfrm>
          <a:prstGeom prst="rect">
            <a:avLst/>
          </a:prstGeom>
        </p:spPr>
      </p:pic>
      <p:pic>
        <p:nvPicPr>
          <p:cNvPr id="5" name="Picture 4" descr="Screen Shot 2018-09-15 at 5.52.37 PM.png">
            <a:extLst>
              <a:ext uri="{FF2B5EF4-FFF2-40B4-BE49-F238E27FC236}">
                <a16:creationId xmlns:a16="http://schemas.microsoft.com/office/drawing/2014/main" id="{AC6B65E1-90EB-4141-A99C-03271882F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33" y="4464785"/>
            <a:ext cx="2239156" cy="11291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9EC463-FFAC-DC49-849D-F3B5D24FA695}"/>
              </a:ext>
            </a:extLst>
          </p:cNvPr>
          <p:cNvSpPr/>
          <p:nvPr/>
        </p:nvSpPr>
        <p:spPr>
          <a:xfrm>
            <a:off x="3106271" y="5697829"/>
            <a:ext cx="2530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Huang, CW </a:t>
            </a:r>
            <a:r>
              <a:rPr lang="en-US" sz="1600" dirty="0" err="1"/>
              <a:t>Qiu</a:t>
            </a:r>
            <a:r>
              <a:rPr lang="en-US" sz="1600" dirty="0"/>
              <a:t> et al. </a:t>
            </a:r>
            <a:r>
              <a:rPr lang="en-US" sz="1600" i="1" dirty="0"/>
              <a:t>Laser </a:t>
            </a:r>
            <a:br>
              <a:rPr lang="en-US" sz="1600" i="1" dirty="0"/>
            </a:br>
            <a:r>
              <a:rPr lang="en-US" sz="1600" i="1" dirty="0"/>
              <a:t>Photonics Rev </a:t>
            </a:r>
            <a:r>
              <a:rPr lang="en-US" sz="1600" dirty="0"/>
              <a:t>8, 152 (2014)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25726-3354-4B49-8C18-20AF306C7E07}"/>
              </a:ext>
            </a:extLst>
          </p:cNvPr>
          <p:cNvSpPr/>
          <p:nvPr/>
        </p:nvSpPr>
        <p:spPr>
          <a:xfrm>
            <a:off x="172753" y="5697829"/>
            <a:ext cx="225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Qin, Hong et al. </a:t>
            </a:r>
            <a:r>
              <a:rPr lang="en-US" sz="1600" i="1" dirty="0"/>
              <a:t>Sci. Rep. </a:t>
            </a:r>
            <a:br>
              <a:rPr lang="en-US" sz="1600" i="1" dirty="0"/>
            </a:br>
            <a:r>
              <a:rPr lang="en-US" sz="1600" dirty="0"/>
              <a:t>5, 9977 (2015) </a:t>
            </a:r>
          </a:p>
        </p:txBody>
      </p:sp>
      <p:pic>
        <p:nvPicPr>
          <p:cNvPr id="8" name="Picture 7" descr="Screen Shot 2018-09-15 at 6.09.26 PM.png">
            <a:extLst>
              <a:ext uri="{FF2B5EF4-FFF2-40B4-BE49-F238E27FC236}">
                <a16:creationId xmlns:a16="http://schemas.microsoft.com/office/drawing/2014/main" id="{4FD18F97-D70A-F04F-8938-EF8979239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0" y="4153088"/>
            <a:ext cx="2163261" cy="1863565"/>
          </a:xfrm>
          <a:prstGeom prst="rect">
            <a:avLst/>
          </a:prstGeom>
        </p:spPr>
      </p:pic>
      <p:pic>
        <p:nvPicPr>
          <p:cNvPr id="9" name="Picture 8" descr="Screen Shot 2018-09-15 at 6.12.30 PM.png">
            <a:extLst>
              <a:ext uri="{FF2B5EF4-FFF2-40B4-BE49-F238E27FC236}">
                <a16:creationId xmlns:a16="http://schemas.microsoft.com/office/drawing/2014/main" id="{A4013F88-0DB0-4140-BD7E-D3D5A79D0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21" y="3889375"/>
            <a:ext cx="1077429" cy="88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9A4AD3-52E0-7041-9381-F1D032CE2077}"/>
              </a:ext>
            </a:extLst>
          </p:cNvPr>
          <p:cNvSpPr/>
          <p:nvPr/>
        </p:nvSpPr>
        <p:spPr>
          <a:xfrm>
            <a:off x="5465348" y="6282604"/>
            <a:ext cx="379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N. </a:t>
            </a:r>
            <a:r>
              <a:rPr lang="en-US" sz="1600" dirty="0" err="1"/>
              <a:t>Zheludev</a:t>
            </a:r>
            <a:r>
              <a:rPr lang="en-US" sz="1600" dirty="0"/>
              <a:t> </a:t>
            </a:r>
            <a:r>
              <a:rPr lang="en-US" sz="1600" i="1" dirty="0"/>
              <a:t>Nature Materials </a:t>
            </a:r>
            <a:r>
              <a:rPr lang="en-US" sz="1600" dirty="0"/>
              <a:t>7, 420 (2008)</a:t>
            </a:r>
          </a:p>
          <a:p>
            <a:r>
              <a:rPr lang="en-US" sz="1600" dirty="0"/>
              <a:t>F. Huang et al</a:t>
            </a:r>
            <a:r>
              <a:rPr lang="en-US" sz="1600" i="1" dirty="0"/>
              <a:t>. J. Opt. A </a:t>
            </a:r>
            <a:r>
              <a:rPr lang="en-US" sz="1600" dirty="0"/>
              <a:t>9, S285 (2007)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1A3EE-C7E1-E746-9689-A9C708AE013B}"/>
              </a:ext>
            </a:extLst>
          </p:cNvPr>
          <p:cNvSpPr/>
          <p:nvPr/>
        </p:nvSpPr>
        <p:spPr>
          <a:xfrm>
            <a:off x="132262" y="6401491"/>
            <a:ext cx="3950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see also: Dholakia, Berry, Eleftheriades, Noda</a:t>
            </a:r>
          </a:p>
        </p:txBody>
      </p:sp>
    </p:spTree>
    <p:extLst>
      <p:ext uri="{BB962C8B-B14F-4D97-AF65-F5344CB8AC3E}">
        <p14:creationId xmlns:p14="http://schemas.microsoft.com/office/powerpoint/2010/main" val="2935721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885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The </a:t>
            </a:r>
            <a:r>
              <a:rPr lang="en-US" sz="4000" dirty="0" err="1"/>
              <a:t>superresolution</a:t>
            </a:r>
            <a:r>
              <a:rPr lang="en-US" sz="4000" dirty="0"/>
              <a:t> problem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E294DE-4FC5-9C48-B6F7-F279E54E0463}"/>
              </a:ext>
            </a:extLst>
          </p:cNvPr>
          <p:cNvGrpSpPr/>
          <p:nvPr/>
        </p:nvGrpSpPr>
        <p:grpSpPr>
          <a:xfrm>
            <a:off x="527050" y="1145721"/>
            <a:ext cx="3946978" cy="3551635"/>
            <a:chOff x="543379" y="1553935"/>
            <a:chExt cx="3946978" cy="35516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FFA3AE-942B-FF49-A063-73C86F66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379" y="1553935"/>
              <a:ext cx="3718378" cy="35516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FA96B5-3D38-B241-875F-75ECA427E952}"/>
                </a:ext>
              </a:extLst>
            </p:cNvPr>
            <p:cNvSpPr/>
            <p:nvPr/>
          </p:nvSpPr>
          <p:spPr>
            <a:xfrm>
              <a:off x="4000500" y="4718957"/>
              <a:ext cx="489857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611125-226F-C142-84FE-2553D6AA22EE}"/>
              </a:ext>
            </a:extLst>
          </p:cNvPr>
          <p:cNvSpPr txBox="1"/>
          <p:nvPr/>
        </p:nvSpPr>
        <p:spPr>
          <a:xfrm>
            <a:off x="788307" y="4601148"/>
            <a:ext cx="3457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any excitation…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75A62C-CE0F-B640-AB06-04D0F39240B5}"/>
              </a:ext>
            </a:extLst>
          </p:cNvPr>
          <p:cNvGrpSpPr/>
          <p:nvPr/>
        </p:nvGrpSpPr>
        <p:grpSpPr>
          <a:xfrm>
            <a:off x="6468835" y="2330532"/>
            <a:ext cx="1735909" cy="1583266"/>
            <a:chOff x="6664778" y="2468638"/>
            <a:chExt cx="1735909" cy="15832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207233-F3B3-BA48-8332-B42AED8A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6664" y="2921537"/>
              <a:ext cx="1130367" cy="11303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AC8799-96B3-8045-B605-DD5F4357E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4778" y="2468638"/>
              <a:ext cx="1735909" cy="50316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30A1A7-017A-A44D-B983-4DB5748C2893}"/>
              </a:ext>
            </a:extLst>
          </p:cNvPr>
          <p:cNvSpPr txBox="1"/>
          <p:nvPr/>
        </p:nvSpPr>
        <p:spPr>
          <a:xfrm>
            <a:off x="4931229" y="3755141"/>
            <a:ext cx="4212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maximize the field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intensity at the origin, given a desired spot size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FD72FB-2E2E-0241-8D82-294939D0243C}"/>
                  </a:ext>
                </a:extLst>
              </p:cNvPr>
              <p:cNvSpPr txBox="1"/>
              <p:nvPr/>
            </p:nvSpPr>
            <p:spPr>
              <a:xfrm>
                <a:off x="527050" y="5679791"/>
                <a:ext cx="3457121" cy="924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𝑬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𝑯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FD72FB-2E2E-0241-8D82-294939D02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0" y="5679791"/>
                <a:ext cx="3457121" cy="924548"/>
              </a:xfrm>
              <a:prstGeom prst="rect">
                <a:avLst/>
              </a:prstGeom>
              <a:blipFill>
                <a:blip r:embed="rId5"/>
                <a:stretch>
                  <a:fillRect l="-3663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637DF85B-F94B-0644-8C5F-970C536A3656}"/>
              </a:ext>
            </a:extLst>
          </p:cNvPr>
          <p:cNvGrpSpPr/>
          <p:nvPr/>
        </p:nvGrpSpPr>
        <p:grpSpPr>
          <a:xfrm>
            <a:off x="4653643" y="5441202"/>
            <a:ext cx="4490357" cy="1100814"/>
            <a:chOff x="4653643" y="5441202"/>
            <a:chExt cx="4490357" cy="11008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DB3988-84A9-2344-A31A-1AE91C609D11}"/>
                    </a:ext>
                  </a:extLst>
                </p:cNvPr>
                <p:cNvSpPr txBox="1"/>
                <p:nvPr/>
              </p:nvSpPr>
              <p:spPr>
                <a:xfrm>
                  <a:off x="4653643" y="5441202"/>
                  <a:ext cx="345712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maximize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DB3988-84A9-2344-A31A-1AE91C609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643" y="5441202"/>
                  <a:ext cx="3457121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3285" t="-9302" b="-27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6A99437-5D04-6A44-8639-B7AF80F84BAB}"/>
                    </a:ext>
                  </a:extLst>
                </p:cNvPr>
                <p:cNvSpPr txBox="1"/>
                <p:nvPr/>
              </p:nvSpPr>
              <p:spPr>
                <a:xfrm>
                  <a:off x="4653643" y="6018796"/>
                  <a:ext cx="44903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subject to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6A99437-5D04-6A44-8639-B7AF80F84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3643" y="6018796"/>
                  <a:ext cx="4490357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535" t="-11905" b="-3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0281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885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Superresolution: our approach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11125-226F-C142-84FE-2553D6AA22EE}"/>
              </a:ext>
            </a:extLst>
          </p:cNvPr>
          <p:cNvSpPr txBox="1"/>
          <p:nvPr/>
        </p:nvSpPr>
        <p:spPr>
          <a:xfrm>
            <a:off x="291193" y="5006670"/>
            <a:ext cx="835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(surface) equivalence principle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encapsulate the beam-generation structures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with surface currents in free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FEA13-7047-294A-B155-08AA4FDEC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3" y="1093107"/>
            <a:ext cx="8411936" cy="3629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7FEED7-5F64-ED43-A462-AED446B07827}"/>
              </a:ext>
            </a:extLst>
          </p:cNvPr>
          <p:cNvSpPr/>
          <p:nvPr/>
        </p:nvSpPr>
        <p:spPr>
          <a:xfrm>
            <a:off x="5763986" y="1730829"/>
            <a:ext cx="734785" cy="29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9D6CE-394C-FF4F-8DED-9CB1829E7EDD}"/>
              </a:ext>
            </a:extLst>
          </p:cNvPr>
          <p:cNvSpPr/>
          <p:nvPr/>
        </p:nvSpPr>
        <p:spPr>
          <a:xfrm>
            <a:off x="6131378" y="3592286"/>
            <a:ext cx="2686051" cy="604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B72A9-5453-9744-AA18-3D9189F0A3AD}"/>
              </a:ext>
            </a:extLst>
          </p:cNvPr>
          <p:cNvSpPr/>
          <p:nvPr/>
        </p:nvSpPr>
        <p:spPr>
          <a:xfrm>
            <a:off x="5411450" y="1449947"/>
            <a:ext cx="1144472" cy="406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A15D2-F1F5-2B47-AE58-C0CB17F788F6}"/>
                  </a:ext>
                </a:extLst>
              </p:cNvPr>
              <p:cNvSpPr txBox="1"/>
              <p:nvPr/>
            </p:nvSpPr>
            <p:spPr>
              <a:xfrm>
                <a:off x="4348969" y="1033368"/>
                <a:ext cx="5236936" cy="112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=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A15D2-F1F5-2B47-AE58-C0CB17F78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969" y="1033368"/>
                <a:ext cx="5236936" cy="1127232"/>
              </a:xfrm>
              <a:prstGeom prst="rect">
                <a:avLst/>
              </a:prstGeom>
              <a:blipFill>
                <a:blip r:embed="rId4"/>
                <a:stretch>
                  <a:fillRect t="-156667" b="-2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BB13B-0066-5F41-BC6D-2B180DED3C05}"/>
                  </a:ext>
                </a:extLst>
              </p:cNvPr>
              <p:cNvSpPr txBox="1"/>
              <p:nvPr/>
            </p:nvSpPr>
            <p:spPr>
              <a:xfrm>
                <a:off x="6325744" y="4059900"/>
                <a:ext cx="1729448" cy="796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eff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eff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BB13B-0066-5F41-BC6D-2B180DED3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744" y="4059900"/>
                <a:ext cx="1729448" cy="796821"/>
              </a:xfrm>
              <a:prstGeom prst="rect">
                <a:avLst/>
              </a:prstGeom>
              <a:blipFill>
                <a:blip r:embed="rId5"/>
                <a:stretch>
                  <a:fillRect l="-5839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598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611125-226F-C142-84FE-2553D6AA22EE}"/>
              </a:ext>
            </a:extLst>
          </p:cNvPr>
          <p:cNvSpPr txBox="1"/>
          <p:nvPr/>
        </p:nvSpPr>
        <p:spPr>
          <a:xfrm>
            <a:off x="242208" y="121618"/>
            <a:ext cx="835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the problem 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FEED7-5F64-ED43-A462-AED446B07827}"/>
              </a:ext>
            </a:extLst>
          </p:cNvPr>
          <p:cNvSpPr/>
          <p:nvPr/>
        </p:nvSpPr>
        <p:spPr>
          <a:xfrm>
            <a:off x="5763986" y="555171"/>
            <a:ext cx="734785" cy="29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9D6CE-394C-FF4F-8DED-9CB1829E7EDD}"/>
              </a:ext>
            </a:extLst>
          </p:cNvPr>
          <p:cNvSpPr/>
          <p:nvPr/>
        </p:nvSpPr>
        <p:spPr>
          <a:xfrm>
            <a:off x="6131378" y="2416628"/>
            <a:ext cx="2686051" cy="604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0E35B-1265-AE4B-A605-D703795EE15E}"/>
              </a:ext>
            </a:extLst>
          </p:cNvPr>
          <p:cNvGrpSpPr/>
          <p:nvPr/>
        </p:nvGrpSpPr>
        <p:grpSpPr>
          <a:xfrm>
            <a:off x="656771" y="628219"/>
            <a:ext cx="7830458" cy="1169449"/>
            <a:chOff x="2983593" y="4898157"/>
            <a:chExt cx="7830458" cy="11694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E281397-7929-B246-A692-7E5834DDD412}"/>
                    </a:ext>
                  </a:extLst>
                </p:cNvPr>
                <p:cNvSpPr txBox="1"/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maximize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E281397-7929-B246-A692-7E5834DDD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blipFill>
                  <a:blip r:embed="rId2"/>
                  <a:stretch>
                    <a:fillRect l="-1621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0E5AF4-4637-754A-BDAE-8C24257EB97C}"/>
                    </a:ext>
                  </a:extLst>
                </p:cNvPr>
                <p:cNvSpPr txBox="1"/>
                <p:nvPr/>
              </p:nvSpPr>
              <p:spPr>
                <a:xfrm>
                  <a:off x="2983593" y="5544386"/>
                  <a:ext cx="63318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subject to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0E5AF4-4637-754A-BDAE-8C24257EB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5544386"/>
                  <a:ext cx="6331858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2004" t="-9302" b="-27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EA60F-A9FC-8C43-9C5C-7426FD830A92}"/>
                  </a:ext>
                </a:extLst>
              </p:cNvPr>
              <p:cNvSpPr txBox="1"/>
              <p:nvPr/>
            </p:nvSpPr>
            <p:spPr>
              <a:xfrm>
                <a:off x="1685471" y="2006786"/>
                <a:ext cx="633185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power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flow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from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currents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EA60F-A9FC-8C43-9C5C-7426FD830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1" y="2006786"/>
                <a:ext cx="6331858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E313F8B-04A3-F24C-86B0-38CA0029BE41}"/>
              </a:ext>
            </a:extLst>
          </p:cNvPr>
          <p:cNvSpPr txBox="1"/>
          <p:nvPr/>
        </p:nvSpPr>
        <p:spPr>
          <a:xfrm>
            <a:off x="242208" y="5180229"/>
            <a:ext cx="87711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prescription for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3BB8D9-51A9-094A-B5A3-9216D2FBBC61}"/>
                  </a:ext>
                </a:extLst>
              </p:cNvPr>
              <p:cNvSpPr txBox="1"/>
              <p:nvPr/>
            </p:nvSpPr>
            <p:spPr>
              <a:xfrm>
                <a:off x="656770" y="3264485"/>
                <a:ext cx="67633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GF from equivalent currents to origin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3BB8D9-51A9-094A-B5A3-9216D2FB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0" y="3264485"/>
                <a:ext cx="6763361" cy="523220"/>
              </a:xfrm>
              <a:prstGeom prst="rect">
                <a:avLst/>
              </a:prstGeom>
              <a:blipFill>
                <a:blip r:embed="rId5"/>
                <a:stretch>
                  <a:fillRect l="-563"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D681BE5-871F-3F43-8AC0-83CBDA73BD73}"/>
              </a:ext>
            </a:extLst>
          </p:cNvPr>
          <p:cNvSpPr txBox="1"/>
          <p:nvPr/>
        </p:nvSpPr>
        <p:spPr>
          <a:xfrm>
            <a:off x="242207" y="2803623"/>
            <a:ext cx="835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42091A-EB5D-DE42-BF93-237D7593D104}"/>
                  </a:ext>
                </a:extLst>
              </p:cNvPr>
              <p:cNvSpPr txBox="1"/>
              <p:nvPr/>
            </p:nvSpPr>
            <p:spPr>
              <a:xfrm>
                <a:off x="656770" y="3923103"/>
                <a:ext cx="8356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GF from equivalent currents to zero-field contour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42091A-EB5D-DE42-BF93-237D7593D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0" y="3923103"/>
                <a:ext cx="8356601" cy="523220"/>
              </a:xfrm>
              <a:prstGeom prst="rect">
                <a:avLst/>
              </a:prstGeom>
              <a:blipFill>
                <a:blip r:embed="rId6"/>
                <a:stretch>
                  <a:fillRect l="-455" t="-11905" r="-136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4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611125-226F-C142-84FE-2553D6AA22EE}"/>
              </a:ext>
            </a:extLst>
          </p:cNvPr>
          <p:cNvSpPr txBox="1"/>
          <p:nvPr/>
        </p:nvSpPr>
        <p:spPr>
          <a:xfrm>
            <a:off x="242208" y="121618"/>
            <a:ext cx="835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the problem 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FEED7-5F64-ED43-A462-AED446B07827}"/>
              </a:ext>
            </a:extLst>
          </p:cNvPr>
          <p:cNvSpPr/>
          <p:nvPr/>
        </p:nvSpPr>
        <p:spPr>
          <a:xfrm>
            <a:off x="5763986" y="555171"/>
            <a:ext cx="734785" cy="29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9D6CE-394C-FF4F-8DED-9CB1829E7EDD}"/>
              </a:ext>
            </a:extLst>
          </p:cNvPr>
          <p:cNvSpPr/>
          <p:nvPr/>
        </p:nvSpPr>
        <p:spPr>
          <a:xfrm>
            <a:off x="6131378" y="2416628"/>
            <a:ext cx="2686051" cy="604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0E35B-1265-AE4B-A605-D703795EE15E}"/>
              </a:ext>
            </a:extLst>
          </p:cNvPr>
          <p:cNvGrpSpPr/>
          <p:nvPr/>
        </p:nvGrpSpPr>
        <p:grpSpPr>
          <a:xfrm>
            <a:off x="656771" y="628219"/>
            <a:ext cx="7830458" cy="1169449"/>
            <a:chOff x="2983593" y="4898157"/>
            <a:chExt cx="7830458" cy="11694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E281397-7929-B246-A692-7E5834DDD412}"/>
                    </a:ext>
                  </a:extLst>
                </p:cNvPr>
                <p:cNvSpPr txBox="1"/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maximize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E281397-7929-B246-A692-7E5834DDD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blipFill>
                  <a:blip r:embed="rId2"/>
                  <a:stretch>
                    <a:fillRect l="-1621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0E5AF4-4637-754A-BDAE-8C24257EB97C}"/>
                    </a:ext>
                  </a:extLst>
                </p:cNvPr>
                <p:cNvSpPr txBox="1"/>
                <p:nvPr/>
              </p:nvSpPr>
              <p:spPr>
                <a:xfrm>
                  <a:off x="2983593" y="5544386"/>
                  <a:ext cx="63318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subject to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0E5AF4-4637-754A-BDAE-8C24257EB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5544386"/>
                  <a:ext cx="6331858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2004" t="-9302" b="-27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EA60F-A9FC-8C43-9C5C-7426FD830A92}"/>
                  </a:ext>
                </a:extLst>
              </p:cNvPr>
              <p:cNvSpPr txBox="1"/>
              <p:nvPr/>
            </p:nvSpPr>
            <p:spPr>
              <a:xfrm>
                <a:off x="1685471" y="2006786"/>
                <a:ext cx="633185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power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flow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from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currents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EA60F-A9FC-8C43-9C5C-7426FD830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1" y="2006786"/>
                <a:ext cx="6331858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E313F8B-04A3-F24C-86B0-38CA0029BE41}"/>
              </a:ext>
            </a:extLst>
          </p:cNvPr>
          <p:cNvSpPr txBox="1"/>
          <p:nvPr/>
        </p:nvSpPr>
        <p:spPr>
          <a:xfrm>
            <a:off x="242208" y="2683894"/>
            <a:ext cx="87711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prescription for analytical bounds.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Transformations, towards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analytical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onto currents that satisfy zero-field constraint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separate maximization over polarization at origin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Fourier decomposition at origin, keep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lowest-order modes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58B94-BEE6-0442-A661-54A81C5F4D14}"/>
                  </a:ext>
                </a:extLst>
              </p:cNvPr>
              <p:cNvSpPr txBox="1"/>
              <p:nvPr/>
            </p:nvSpPr>
            <p:spPr>
              <a:xfrm>
                <a:off x="2269953" y="4352652"/>
                <a:ext cx="3494033" cy="602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58B94-BEE6-0442-A661-54A81C5F4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953" y="4352652"/>
                <a:ext cx="3494033" cy="602024"/>
              </a:xfrm>
              <a:prstGeom prst="rect">
                <a:avLst/>
              </a:prstGeom>
              <a:blipFill>
                <a:blip r:embed="rId5"/>
                <a:stretch>
                  <a:fillRect l="-14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1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611125-226F-C142-84FE-2553D6AA22EE}"/>
              </a:ext>
            </a:extLst>
          </p:cNvPr>
          <p:cNvSpPr txBox="1"/>
          <p:nvPr/>
        </p:nvSpPr>
        <p:spPr>
          <a:xfrm>
            <a:off x="242208" y="121618"/>
            <a:ext cx="835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Follow the algebra and…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FEED7-5F64-ED43-A462-AED446B07827}"/>
              </a:ext>
            </a:extLst>
          </p:cNvPr>
          <p:cNvSpPr/>
          <p:nvPr/>
        </p:nvSpPr>
        <p:spPr>
          <a:xfrm>
            <a:off x="5763986" y="555171"/>
            <a:ext cx="734785" cy="29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9D6CE-394C-FF4F-8DED-9CB1829E7EDD}"/>
              </a:ext>
            </a:extLst>
          </p:cNvPr>
          <p:cNvSpPr/>
          <p:nvPr/>
        </p:nvSpPr>
        <p:spPr>
          <a:xfrm>
            <a:off x="6131378" y="2416628"/>
            <a:ext cx="2686051" cy="604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13F8B-04A3-F24C-86B0-38CA0029BE41}"/>
              </a:ext>
            </a:extLst>
          </p:cNvPr>
          <p:cNvSpPr txBox="1"/>
          <p:nvPr/>
        </p:nvSpPr>
        <p:spPr>
          <a:xfrm>
            <a:off x="503465" y="849085"/>
            <a:ext cx="87711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upper bounds!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any aperture, beam-generation mechanism, focal spot, etc., the maximum intensity at the origin 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58B94-BEE6-0442-A661-54A81C5F4D14}"/>
                  </a:ext>
                </a:extLst>
              </p:cNvPr>
              <p:cNvSpPr txBox="1"/>
              <p:nvPr/>
            </p:nvSpPr>
            <p:spPr>
              <a:xfrm>
                <a:off x="805282" y="2681607"/>
                <a:ext cx="7229543" cy="679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𝐶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𝜇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58B94-BEE6-0442-A661-54A81C5F4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82" y="2681607"/>
                <a:ext cx="7229543" cy="679673"/>
              </a:xfrm>
              <a:prstGeom prst="rect">
                <a:avLst/>
              </a:prstGeom>
              <a:blipFill>
                <a:blip r:embed="rId2"/>
                <a:stretch>
                  <a:fillRect l="-350" r="-17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807730-C100-9B4A-8E29-9A5D2C537E0B}"/>
              </a:ext>
            </a:extLst>
          </p:cNvPr>
          <p:cNvSpPr/>
          <p:nvPr/>
        </p:nvSpPr>
        <p:spPr>
          <a:xfrm>
            <a:off x="756295" y="2616291"/>
            <a:ext cx="7456975" cy="927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DDBC3-9B26-D94F-9B4A-6BE8BFCF60EE}"/>
              </a:ext>
            </a:extLst>
          </p:cNvPr>
          <p:cNvSpPr txBox="1"/>
          <p:nvPr/>
        </p:nvSpPr>
        <p:spPr>
          <a:xfrm>
            <a:off x="503464" y="3777340"/>
            <a:ext cx="8771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the typical case of a planar aperture and far-zone beam, the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Strehl ratio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(max intensity / Airy max) is: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59E436-C96F-0340-9F9A-7CAD29F2E8AB}"/>
                  </a:ext>
                </a:extLst>
              </p:cNvPr>
              <p:cNvSpPr txBox="1"/>
              <p:nvPr/>
            </p:nvSpPr>
            <p:spPr>
              <a:xfrm>
                <a:off x="1643363" y="4932672"/>
                <a:ext cx="5553380" cy="970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max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=1−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59E436-C96F-0340-9F9A-7CAD29F2E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363" y="4932672"/>
                <a:ext cx="5553380" cy="970715"/>
              </a:xfrm>
              <a:prstGeom prst="rect">
                <a:avLst/>
              </a:prstGeom>
              <a:blipFill>
                <a:blip r:embed="rId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84ED25A-FDCB-7A42-9D98-AE0497A33BF1}"/>
              </a:ext>
            </a:extLst>
          </p:cNvPr>
          <p:cNvSpPr/>
          <p:nvPr/>
        </p:nvSpPr>
        <p:spPr>
          <a:xfrm>
            <a:off x="1643363" y="4783468"/>
            <a:ext cx="5813612" cy="1241773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18D957-BCAA-4043-A287-46DE61BDF8F2}"/>
                  </a:ext>
                </a:extLst>
              </p:cNvPr>
              <p:cNvSpPr txBox="1"/>
              <p:nvPr/>
            </p:nvSpPr>
            <p:spPr>
              <a:xfrm>
                <a:off x="503463" y="6214137"/>
                <a:ext cx="87711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η is a normalized spot-size radius,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18D957-BCAA-4043-A287-46DE61BD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63" y="6214137"/>
                <a:ext cx="8771163" cy="461665"/>
              </a:xfrm>
              <a:prstGeom prst="rect">
                <a:avLst/>
              </a:prstGeom>
              <a:blipFill>
                <a:blip r:embed="rId4"/>
                <a:stretch>
                  <a:fillRect l="-1013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8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885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Recent Results</a:t>
            </a:r>
            <a:endParaRPr lang="en-US" sz="24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69E191-1188-2F46-9210-D61AD480E4F1}"/>
              </a:ext>
            </a:extLst>
          </p:cNvPr>
          <p:cNvSpPr/>
          <p:nvPr/>
        </p:nvSpPr>
        <p:spPr>
          <a:xfrm>
            <a:off x="119921" y="1239677"/>
            <a:ext cx="4452079" cy="26518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2C5070-FD28-CF40-916A-3B8E26B946A0}"/>
              </a:ext>
            </a:extLst>
          </p:cNvPr>
          <p:cNvSpPr/>
          <p:nvPr/>
        </p:nvSpPr>
        <p:spPr>
          <a:xfrm>
            <a:off x="4784651" y="1239676"/>
            <a:ext cx="4239428" cy="26518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93ABFB3-ED87-1B46-9762-F75A3F54B292}"/>
              </a:ext>
            </a:extLst>
          </p:cNvPr>
          <p:cNvSpPr/>
          <p:nvPr/>
        </p:nvSpPr>
        <p:spPr>
          <a:xfrm>
            <a:off x="4752753" y="4112435"/>
            <a:ext cx="4271325" cy="26518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5C10F27-BF69-FB41-8894-AA85655C8CA6}"/>
              </a:ext>
            </a:extLst>
          </p:cNvPr>
          <p:cNvSpPr/>
          <p:nvPr/>
        </p:nvSpPr>
        <p:spPr>
          <a:xfrm>
            <a:off x="119921" y="4112435"/>
            <a:ext cx="4452079" cy="26518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70093-5698-BE49-88D5-2E3AD5D212BB}"/>
              </a:ext>
            </a:extLst>
          </p:cNvPr>
          <p:cNvSpPr txBox="1"/>
          <p:nvPr/>
        </p:nvSpPr>
        <p:spPr>
          <a:xfrm>
            <a:off x="2" y="4142415"/>
            <a:ext cx="4482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Optimal nanoparticle forces, torques, and illumination fields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489538-0D77-5145-9285-9D50AF77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33" y="4911856"/>
            <a:ext cx="2689796" cy="1372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BA0884-BC73-0A43-8513-21330EE27407}"/>
              </a:ext>
            </a:extLst>
          </p:cNvPr>
          <p:cNvSpPr txBox="1"/>
          <p:nvPr/>
        </p:nvSpPr>
        <p:spPr>
          <a:xfrm>
            <a:off x="119921" y="6333387"/>
            <a:ext cx="4482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ACS Photonics 6, 395 (2019)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04A689-613D-AB4A-86C3-21F777AB821D}"/>
              </a:ext>
            </a:extLst>
          </p:cNvPr>
          <p:cNvSpPr txBox="1"/>
          <p:nvPr/>
        </p:nvSpPr>
        <p:spPr>
          <a:xfrm>
            <a:off x="106325" y="1254711"/>
            <a:ext cx="4586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High-NA Achromatic 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Metalenses by Inverse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B301F0-2E87-4644-876E-FD96899ED49C}"/>
              </a:ext>
            </a:extLst>
          </p:cNvPr>
          <p:cNvSpPr txBox="1"/>
          <p:nvPr/>
        </p:nvSpPr>
        <p:spPr>
          <a:xfrm>
            <a:off x="4610489" y="1239676"/>
            <a:ext cx="4586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High-steering-angle metasurfaces by inverse design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448357-51C2-D445-BB94-C8C1236358D5}"/>
              </a:ext>
            </a:extLst>
          </p:cNvPr>
          <p:cNvSpPr txBox="1"/>
          <p:nvPr/>
        </p:nvSpPr>
        <p:spPr>
          <a:xfrm>
            <a:off x="4691919" y="4112435"/>
            <a:ext cx="4586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Brightness Theorems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for Waves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8F13F9-5FDE-F840-9E75-0E98BEF57AF1}"/>
              </a:ext>
            </a:extLst>
          </p:cNvPr>
          <p:cNvSpPr txBox="1"/>
          <p:nvPr/>
        </p:nvSpPr>
        <p:spPr>
          <a:xfrm>
            <a:off x="4700429" y="6333386"/>
            <a:ext cx="4482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Optica 6, 1321 (2019)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5C365E-8F11-D044-999B-0C1C439EAB95}"/>
              </a:ext>
            </a:extLst>
          </p:cNvPr>
          <p:cNvSpPr txBox="1"/>
          <p:nvPr/>
        </p:nvSpPr>
        <p:spPr>
          <a:xfrm>
            <a:off x="4542020" y="3483882"/>
            <a:ext cx="4482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Submitted,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TBD (2019)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0B33B5B-267D-7A48-A5F6-B976D1573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93" y="2087281"/>
            <a:ext cx="4082733" cy="14195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1CAB67E-9188-184D-906D-95AB284980D4}"/>
              </a:ext>
            </a:extLst>
          </p:cNvPr>
          <p:cNvSpPr txBox="1"/>
          <p:nvPr/>
        </p:nvSpPr>
        <p:spPr>
          <a:xfrm>
            <a:off x="89942" y="3487195"/>
            <a:ext cx="4482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1905.09213 (2019)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E5D9ACD-A762-CE4E-BC80-3EA2FEF48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071" y="4852296"/>
            <a:ext cx="1753515" cy="1515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355DB-47A9-7E42-8D61-23826B1C9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522" y="2024080"/>
            <a:ext cx="1711251" cy="638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00FC5-C55E-6C41-923D-11031DBE0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523" y="2789030"/>
            <a:ext cx="1711251" cy="601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C585F1-8355-8347-B311-00B901AF9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509" y="2077025"/>
            <a:ext cx="964362" cy="13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2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54D2DAE-7D20-1C4F-913A-B0CF1618D96D}"/>
              </a:ext>
            </a:extLst>
          </p:cNvPr>
          <p:cNvGrpSpPr/>
          <p:nvPr/>
        </p:nvGrpSpPr>
        <p:grpSpPr>
          <a:xfrm>
            <a:off x="3582649" y="2670875"/>
            <a:ext cx="5331814" cy="4187125"/>
            <a:chOff x="4692026" y="3365500"/>
            <a:chExt cx="4447290" cy="3492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C46EA2-53F1-9547-AE65-3237063810E9}"/>
                </a:ext>
              </a:extLst>
            </p:cNvPr>
            <p:cNvGrpSpPr/>
            <p:nvPr/>
          </p:nvGrpSpPr>
          <p:grpSpPr>
            <a:xfrm>
              <a:off x="4692026" y="3365500"/>
              <a:ext cx="4447290" cy="3492500"/>
              <a:chOff x="4692026" y="3365500"/>
              <a:chExt cx="4447290" cy="34925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D9EF13F-5A63-EE4F-9A06-F78985850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07016" y="3365500"/>
                <a:ext cx="4432300" cy="34925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0EAA018-2881-1C45-8652-2CF190C0E199}"/>
                  </a:ext>
                </a:extLst>
              </p:cNvPr>
              <p:cNvSpPr/>
              <p:nvPr/>
            </p:nvSpPr>
            <p:spPr>
              <a:xfrm>
                <a:off x="4692026" y="3477718"/>
                <a:ext cx="360750" cy="329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1441E1-C4B1-F64B-A855-307EC5E83C44}"/>
                </a:ext>
              </a:extLst>
            </p:cNvPr>
            <p:cNvSpPr/>
            <p:nvPr/>
          </p:nvSpPr>
          <p:spPr>
            <a:xfrm>
              <a:off x="5801193" y="4871907"/>
              <a:ext cx="1558977" cy="125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FDA2B6-B2DF-0740-B60A-85867B87869D}"/>
                </a:ext>
              </a:extLst>
            </p:cNvPr>
            <p:cNvSpPr/>
            <p:nvPr/>
          </p:nvSpPr>
          <p:spPr>
            <a:xfrm>
              <a:off x="6421367" y="6086007"/>
              <a:ext cx="318627" cy="257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DF5B76-6D05-6F4B-8E30-44ED873B2E6A}"/>
                </a:ext>
              </a:extLst>
            </p:cNvPr>
            <p:cNvSpPr/>
            <p:nvPr/>
          </p:nvSpPr>
          <p:spPr>
            <a:xfrm>
              <a:off x="5718745" y="4946858"/>
              <a:ext cx="397241" cy="1139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8BC0DF-4C07-7A47-B499-7633040203D7}"/>
                </a:ext>
              </a:extLst>
            </p:cNvPr>
            <p:cNvSpPr/>
            <p:nvPr/>
          </p:nvSpPr>
          <p:spPr>
            <a:xfrm>
              <a:off x="5520774" y="5342796"/>
              <a:ext cx="244841" cy="377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6B5476-1FA5-484E-AE6F-E5F96C07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139" y="90733"/>
            <a:ext cx="3862879" cy="2311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1FB7D-6491-274E-8FC3-A3CC6E6D0EF3}"/>
              </a:ext>
            </a:extLst>
          </p:cNvPr>
          <p:cNvSpPr txBox="1"/>
          <p:nvPr/>
        </p:nvSpPr>
        <p:spPr>
          <a:xfrm>
            <a:off x="288403" y="426657"/>
            <a:ext cx="3294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reciprocity-based intuition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208362-7A89-FB48-A2E1-6570CD9BCB3B}"/>
              </a:ext>
            </a:extLst>
          </p:cNvPr>
          <p:cNvSpPr/>
          <p:nvPr/>
        </p:nvSpPr>
        <p:spPr>
          <a:xfrm>
            <a:off x="4708006" y="3185797"/>
            <a:ext cx="1410582" cy="336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BE6A2-CD0F-5348-8773-41E7E8D97FD1}"/>
              </a:ext>
            </a:extLst>
          </p:cNvPr>
          <p:cNvSpPr txBox="1"/>
          <p:nvPr/>
        </p:nvSpPr>
        <p:spPr>
          <a:xfrm>
            <a:off x="4362083" y="3138799"/>
            <a:ext cx="1855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Smax, bound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8E6394-281E-3E4D-B415-0769F7307248}"/>
              </a:ext>
            </a:extLst>
          </p:cNvPr>
          <p:cNvSpPr txBox="1"/>
          <p:nvPr/>
        </p:nvSpPr>
        <p:spPr>
          <a:xfrm>
            <a:off x="7344313" y="2229786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Airy beam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B02C02-68DE-574A-9DF0-EB1512C27616}"/>
              </a:ext>
            </a:extLst>
          </p:cNvPr>
          <p:cNvCxnSpPr>
            <a:cxnSpLocks/>
          </p:cNvCxnSpPr>
          <p:nvPr/>
        </p:nvCxnSpPr>
        <p:spPr>
          <a:xfrm>
            <a:off x="8665151" y="2670875"/>
            <a:ext cx="0" cy="176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C89C60-3D89-0A46-ABF9-7D1EECDDB402}"/>
              </a:ext>
            </a:extLst>
          </p:cNvPr>
          <p:cNvSpPr txBox="1"/>
          <p:nvPr/>
        </p:nvSpPr>
        <p:spPr>
          <a:xfrm rot="16200000">
            <a:off x="2111023" y="4409755"/>
            <a:ext cx="29006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(Focal Intensity / Airy)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49DFA-5302-0B47-BEDF-D06946F20003}"/>
              </a:ext>
            </a:extLst>
          </p:cNvPr>
          <p:cNvSpPr txBox="1"/>
          <p:nvPr/>
        </p:nvSpPr>
        <p:spPr>
          <a:xfrm>
            <a:off x="288403" y="2257615"/>
            <a:ext cx="4267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does the current state-of-the-art (SOA) compare?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7750F-A90A-5949-BDF7-4208C6DDCBA8}"/>
              </a:ext>
            </a:extLst>
          </p:cNvPr>
          <p:cNvSpPr txBox="1"/>
          <p:nvPr/>
        </p:nvSpPr>
        <p:spPr>
          <a:xfrm>
            <a:off x="2402741" y="3294587"/>
            <a:ext cx="6430008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better designs possible?</a:t>
            </a:r>
          </a:p>
          <a:p>
            <a:pPr algn="ctr"/>
            <a:endParaRPr lang="en-US" sz="3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3" grpId="0"/>
      <p:bldP spid="2" grpId="0" animBg="1"/>
      <p:bldP spid="8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7" y="4321601"/>
            <a:ext cx="4067175" cy="145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20536"/>
          </a:xfrm>
        </p:spPr>
        <p:txBody>
          <a:bodyPr>
            <a:noAutofit/>
          </a:bodyPr>
          <a:lstStyle/>
          <a:p>
            <a:r>
              <a:rPr lang="en-US" sz="2600" dirty="0"/>
              <a:t>“Inverse Design” (adjoint-based optimization): </a:t>
            </a:r>
            <a:br>
              <a:rPr lang="en-US" sz="2600" dirty="0"/>
            </a:br>
            <a:r>
              <a:rPr lang="en-US" sz="2600" dirty="0"/>
              <a:t>A classical control technique, newly emerging in photonics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410" y="3137854"/>
            <a:ext cx="3232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A. Jameson   JSC 3, 233 (1988)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221" y="3377534"/>
            <a:ext cx="4208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Pironneau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JFM 64, 97 (1974)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8847" y="2853547"/>
            <a:ext cx="298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Bendsoe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Sigmund,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“Topology Optimization” (2003)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70" y="1670335"/>
            <a:ext cx="1033890" cy="1246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480" y="1652600"/>
            <a:ext cx="1059946" cy="128150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760032" y="2293351"/>
            <a:ext cx="349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26" y="2962900"/>
            <a:ext cx="1062768" cy="26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774" y="2905554"/>
            <a:ext cx="1739358" cy="295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06630">
            <a:off x="7794149" y="1673060"/>
            <a:ext cx="975525" cy="81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16202" y="1096705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Aerodynamics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2547" y="1089117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Elasticity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29661" y="2477086"/>
            <a:ext cx="977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Altair PDG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018" t="4967" r="281" b="17"/>
          <a:stretch/>
        </p:blipFill>
        <p:spPr>
          <a:xfrm>
            <a:off x="5901949" y="1666795"/>
            <a:ext cx="1889667" cy="40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949" y="2425966"/>
            <a:ext cx="1857375" cy="381000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6750624" y="1989393"/>
            <a:ext cx="192316" cy="34750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591756" y="1581289"/>
            <a:ext cx="1181020" cy="1024077"/>
            <a:chOff x="3684075" y="1602787"/>
            <a:chExt cx="1181020" cy="1024077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075" y="1602787"/>
              <a:ext cx="1181020" cy="70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930580" y="2319087"/>
              <a:ext cx="6880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Boeing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01949" y="3538687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Photonics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55368" y="5652075"/>
            <a:ext cx="3761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Miller, Ganapati,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Keraly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(2012-)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65360" y="5899464"/>
            <a:ext cx="4474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Vuckovic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Nat. Phot.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9, 374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342593" y="6382897"/>
                <a:ext cx="64588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Fast computation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derivatives, for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93" y="6382897"/>
                <a:ext cx="6458814" cy="461665"/>
              </a:xfrm>
              <a:prstGeom prst="rect">
                <a:avLst/>
              </a:prstGeom>
              <a:blipFill rotWithShape="0">
                <a:blip r:embed="rId1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1480936" y="3959161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3465" y="5974414"/>
            <a:ext cx="3821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Rumelhart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Nature 323, 533 (1986)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729" y="5711294"/>
            <a:ext cx="4674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Werbos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“The Roots of Backpropagation” (1994)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437740" y="5616082"/>
            <a:ext cx="0" cy="2482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5319720" y="5386750"/>
            <a:ext cx="0" cy="2503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A42E8A93-399F-BF44-8CC2-6467FA3CD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67" y="4431929"/>
            <a:ext cx="1640078" cy="1185056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7D7AA5B-F319-0443-949D-51F3B48D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3" y="4194677"/>
            <a:ext cx="1655494" cy="121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65DA866-4246-244E-A7FA-5AD5B35D06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6150544" y="4379976"/>
            <a:ext cx="1584793" cy="82930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BA397B-97C3-F245-8B8E-B77F077E41A5}"/>
              </a:ext>
            </a:extLst>
          </p:cNvPr>
          <p:cNvCxnSpPr>
            <a:cxnSpLocks/>
          </p:cNvCxnSpPr>
          <p:nvPr/>
        </p:nvCxnSpPr>
        <p:spPr>
          <a:xfrm flipV="1">
            <a:off x="6671459" y="5490915"/>
            <a:ext cx="0" cy="1980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929E767-91D2-8D47-A163-2F124378C186}"/>
              </a:ext>
            </a:extLst>
          </p:cNvPr>
          <p:cNvSpPr txBox="1"/>
          <p:nvPr/>
        </p:nvSpPr>
        <p:spPr>
          <a:xfrm>
            <a:off x="4137285" y="6141802"/>
            <a:ext cx="535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Sigmund, Rodriguez, Engheta, SGJ, S/J Fan, etc.</a:t>
            </a:r>
          </a:p>
        </p:txBody>
      </p:sp>
    </p:spTree>
    <p:extLst>
      <p:ext uri="{BB962C8B-B14F-4D97-AF65-F5344CB8AC3E}">
        <p14:creationId xmlns:p14="http://schemas.microsoft.com/office/powerpoint/2010/main" val="385433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10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Inverse design of super-resolving metasurfaces approaching fundamental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85FDE-7CE5-6B4D-A5CA-911C749B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470"/>
          <a:stretch/>
        </p:blipFill>
        <p:spPr>
          <a:xfrm>
            <a:off x="21502" y="1514006"/>
            <a:ext cx="4512229" cy="3432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88729-C3F4-684C-B642-D4FA98BC8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4" r="35074" b="71599"/>
          <a:stretch/>
        </p:blipFill>
        <p:spPr>
          <a:xfrm>
            <a:off x="21502" y="5324316"/>
            <a:ext cx="3059864" cy="1005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0C0D0-139A-9F4A-B086-F19FC0308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7"/>
          <a:stretch/>
        </p:blipFill>
        <p:spPr>
          <a:xfrm>
            <a:off x="4795112" y="1473302"/>
            <a:ext cx="4100792" cy="3514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81212-C2CA-A441-9E6A-56E43F7D1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4" t="32583" r="35074" b="41163"/>
          <a:stretch/>
        </p:blipFill>
        <p:spPr>
          <a:xfrm>
            <a:off x="3114593" y="5395846"/>
            <a:ext cx="3074719" cy="934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9FE77-8C60-9549-A52F-9AF4AC265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4" t="60433" r="35074"/>
          <a:stretch/>
        </p:blipFill>
        <p:spPr>
          <a:xfrm>
            <a:off x="6189312" y="5406482"/>
            <a:ext cx="2793012" cy="1279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0240B-4113-F148-8C5E-4276B92DFEBB}"/>
              </a:ext>
            </a:extLst>
          </p:cNvPr>
          <p:cNvSpPr txBox="1"/>
          <p:nvPr/>
        </p:nvSpPr>
        <p:spPr>
          <a:xfrm>
            <a:off x="8754839" y="1813809"/>
            <a:ext cx="2821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9840E-80EE-F24A-B4ED-E3FD823B7DC1}"/>
              </a:ext>
            </a:extLst>
          </p:cNvPr>
          <p:cNvSpPr txBox="1"/>
          <p:nvPr/>
        </p:nvSpPr>
        <p:spPr>
          <a:xfrm>
            <a:off x="8754839" y="2953379"/>
            <a:ext cx="2693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5AD2F-E0A0-1F44-A990-B16A0C00AA05}"/>
              </a:ext>
            </a:extLst>
          </p:cNvPr>
          <p:cNvSpPr txBox="1"/>
          <p:nvPr/>
        </p:nvSpPr>
        <p:spPr>
          <a:xfrm>
            <a:off x="8754839" y="3917921"/>
            <a:ext cx="2821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</p:spTree>
    <p:extLst>
      <p:ext uri="{BB962C8B-B14F-4D97-AF65-F5344CB8AC3E}">
        <p14:creationId xmlns:p14="http://schemas.microsoft.com/office/powerpoint/2010/main" val="61715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0931-F6AE-6F43-9893-35967AC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Superresolution: alternative formulations</a:t>
            </a:r>
            <a:endParaRPr lang="en-US" sz="31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212B8-8479-0E42-BE2A-01D9A5C701F6}"/>
              </a:ext>
            </a:extLst>
          </p:cNvPr>
          <p:cNvGrpSpPr/>
          <p:nvPr/>
        </p:nvGrpSpPr>
        <p:grpSpPr>
          <a:xfrm>
            <a:off x="867583" y="1044551"/>
            <a:ext cx="7830458" cy="3245483"/>
            <a:chOff x="2983593" y="4898157"/>
            <a:chExt cx="7830458" cy="3245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/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blipFill>
                  <a:blip r:embed="rId3"/>
                  <a:stretch>
                    <a:fillRect l="-1456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/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s.t.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∇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loc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blipFill>
                  <a:blip r:embed="rId4"/>
                  <a:stretch>
                    <a:fillRect l="-1661" t="-2538" b="-162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5EBA75-806C-D540-9438-48F4E036B8FB}"/>
              </a:ext>
            </a:extLst>
          </p:cNvPr>
          <p:cNvSpPr txBox="1"/>
          <p:nvPr/>
        </p:nvSpPr>
        <p:spPr>
          <a:xfrm>
            <a:off x="5741147" y="2478757"/>
            <a:ext cx="29610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FWHM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FD033-BC0F-6941-85AD-B544F19D17CB}"/>
              </a:ext>
            </a:extLst>
          </p:cNvPr>
          <p:cNvSpPr txBox="1"/>
          <p:nvPr/>
        </p:nvSpPr>
        <p:spPr>
          <a:xfrm>
            <a:off x="5763975" y="3209134"/>
            <a:ext cx="29642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96B99-61C8-564F-9710-0E0CA2CBA4C0}"/>
              </a:ext>
            </a:extLst>
          </p:cNvPr>
          <p:cNvSpPr txBox="1"/>
          <p:nvPr/>
        </p:nvSpPr>
        <p:spPr>
          <a:xfrm>
            <a:off x="210731" y="3841001"/>
            <a:ext cx="8461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latter two, bounds can be found via semidefinite relaxations: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FB626-0B32-F94E-AE74-385549022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142" y="4252339"/>
            <a:ext cx="2643140" cy="2137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6F94E-D15A-324A-B757-0CB45901F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243" y="4330136"/>
            <a:ext cx="2479240" cy="2005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5C58C-B7DF-FF47-A22F-316F4AC35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65" y="4320396"/>
            <a:ext cx="2474867" cy="2001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935CD6-74DE-334C-ABFC-F9F1F4864CA8}"/>
              </a:ext>
            </a:extLst>
          </p:cNvPr>
          <p:cNvSpPr txBox="1"/>
          <p:nvPr/>
        </p:nvSpPr>
        <p:spPr>
          <a:xfrm>
            <a:off x="5767181" y="1804387"/>
            <a:ext cx="33249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zero-field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708FE-3A87-9A49-B917-D573E08ED56D}"/>
              </a:ext>
            </a:extLst>
          </p:cNvPr>
          <p:cNvSpPr txBox="1"/>
          <p:nvPr/>
        </p:nvSpPr>
        <p:spPr>
          <a:xfrm>
            <a:off x="400111" y="6190267"/>
            <a:ext cx="23503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Zero-field spot 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22E4D-0F31-BB45-9659-1AF3C7CDE16D}"/>
              </a:ext>
            </a:extLst>
          </p:cNvPr>
          <p:cNvSpPr txBox="1"/>
          <p:nvPr/>
        </p:nvSpPr>
        <p:spPr>
          <a:xfrm rot="16200000">
            <a:off x="-668131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AEF4A-DA52-C749-8DE3-B3553FB01641}"/>
              </a:ext>
            </a:extLst>
          </p:cNvPr>
          <p:cNvSpPr txBox="1"/>
          <p:nvPr/>
        </p:nvSpPr>
        <p:spPr>
          <a:xfrm rot="16200000">
            <a:off x="2203727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2E682-9C35-074D-A6BA-A72F7D74B5DA}"/>
              </a:ext>
            </a:extLst>
          </p:cNvPr>
          <p:cNvSpPr txBox="1"/>
          <p:nvPr/>
        </p:nvSpPr>
        <p:spPr>
          <a:xfrm rot="16200000">
            <a:off x="5161908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6144D3-1B39-BF49-8E18-6DB946700D7E}"/>
              </a:ext>
            </a:extLst>
          </p:cNvPr>
          <p:cNvSpPr txBox="1"/>
          <p:nvPr/>
        </p:nvSpPr>
        <p:spPr>
          <a:xfrm>
            <a:off x="3446085" y="6190267"/>
            <a:ext cx="20649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FWHM spot 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ADDB5A-6C61-4541-BF6C-FB4A8830A9A6}"/>
              </a:ext>
            </a:extLst>
          </p:cNvPr>
          <p:cNvSpPr txBox="1"/>
          <p:nvPr/>
        </p:nvSpPr>
        <p:spPr>
          <a:xfrm>
            <a:off x="6535080" y="6237862"/>
            <a:ext cx="21659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</p:txBody>
      </p:sp>
    </p:spTree>
    <p:extLst>
      <p:ext uri="{BB962C8B-B14F-4D97-AF65-F5344CB8AC3E}">
        <p14:creationId xmlns:p14="http://schemas.microsoft.com/office/powerpoint/2010/main" val="3961146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E2DBA4-FD8F-3446-B053-961B63082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46"/>
          <a:stretch/>
        </p:blipFill>
        <p:spPr>
          <a:xfrm>
            <a:off x="6228771" y="4225299"/>
            <a:ext cx="2417659" cy="2140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DD1C54-C3AC-6243-9212-489619E6D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7" r="32595"/>
          <a:stretch/>
        </p:blipFill>
        <p:spPr>
          <a:xfrm>
            <a:off x="3271969" y="4180326"/>
            <a:ext cx="2459899" cy="2148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92833D-CFF5-D84D-9ED9-435E71CE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224"/>
          <a:stretch/>
        </p:blipFill>
        <p:spPr>
          <a:xfrm>
            <a:off x="289261" y="4306503"/>
            <a:ext cx="2419340" cy="202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D0931-F6AE-6F43-9893-35967AC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Superresolution: alternative formulations</a:t>
            </a:r>
            <a:endParaRPr lang="en-US" sz="31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212B8-8479-0E42-BE2A-01D9A5C701F6}"/>
              </a:ext>
            </a:extLst>
          </p:cNvPr>
          <p:cNvGrpSpPr/>
          <p:nvPr/>
        </p:nvGrpSpPr>
        <p:grpSpPr>
          <a:xfrm>
            <a:off x="867583" y="1044551"/>
            <a:ext cx="7830458" cy="3245483"/>
            <a:chOff x="2983593" y="4898157"/>
            <a:chExt cx="7830458" cy="3245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/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blipFill>
                  <a:blip r:embed="rId3"/>
                  <a:stretch>
                    <a:fillRect l="-1456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/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s.t.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∇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loc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blipFill>
                  <a:blip r:embed="rId4"/>
                  <a:stretch>
                    <a:fillRect l="-1661" t="-2538" b="-162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5EBA75-806C-D540-9438-48F4E036B8FB}"/>
              </a:ext>
            </a:extLst>
          </p:cNvPr>
          <p:cNvSpPr txBox="1"/>
          <p:nvPr/>
        </p:nvSpPr>
        <p:spPr>
          <a:xfrm>
            <a:off x="5741147" y="2478757"/>
            <a:ext cx="29610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FWHM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FD033-BC0F-6941-85AD-B544F19D17CB}"/>
              </a:ext>
            </a:extLst>
          </p:cNvPr>
          <p:cNvSpPr txBox="1"/>
          <p:nvPr/>
        </p:nvSpPr>
        <p:spPr>
          <a:xfrm>
            <a:off x="5763975" y="3209134"/>
            <a:ext cx="29642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96B99-61C8-564F-9710-0E0CA2CBA4C0}"/>
              </a:ext>
            </a:extLst>
          </p:cNvPr>
          <p:cNvSpPr txBox="1"/>
          <p:nvPr/>
        </p:nvSpPr>
        <p:spPr>
          <a:xfrm>
            <a:off x="210731" y="3841001"/>
            <a:ext cx="8461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latter two, bounds can be found via semidefinite relaxations: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35CD6-74DE-334C-ABFC-F9F1F4864CA8}"/>
              </a:ext>
            </a:extLst>
          </p:cNvPr>
          <p:cNvSpPr txBox="1"/>
          <p:nvPr/>
        </p:nvSpPr>
        <p:spPr>
          <a:xfrm>
            <a:off x="5767181" y="1804387"/>
            <a:ext cx="33249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zero-field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708FE-3A87-9A49-B917-D573E08ED56D}"/>
              </a:ext>
            </a:extLst>
          </p:cNvPr>
          <p:cNvSpPr txBox="1"/>
          <p:nvPr/>
        </p:nvSpPr>
        <p:spPr>
          <a:xfrm>
            <a:off x="400111" y="6190267"/>
            <a:ext cx="23503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Zero-field spot 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22E4D-0F31-BB45-9659-1AF3C7CDE16D}"/>
              </a:ext>
            </a:extLst>
          </p:cNvPr>
          <p:cNvSpPr txBox="1"/>
          <p:nvPr/>
        </p:nvSpPr>
        <p:spPr>
          <a:xfrm rot="16200000">
            <a:off x="-668131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AEF4A-DA52-C749-8DE3-B3553FB01641}"/>
              </a:ext>
            </a:extLst>
          </p:cNvPr>
          <p:cNvSpPr txBox="1"/>
          <p:nvPr/>
        </p:nvSpPr>
        <p:spPr>
          <a:xfrm rot="16200000">
            <a:off x="2203727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2E682-9C35-074D-A6BA-A72F7D74B5DA}"/>
              </a:ext>
            </a:extLst>
          </p:cNvPr>
          <p:cNvSpPr txBox="1"/>
          <p:nvPr/>
        </p:nvSpPr>
        <p:spPr>
          <a:xfrm rot="16200000">
            <a:off x="5161908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6144D3-1B39-BF49-8E18-6DB946700D7E}"/>
              </a:ext>
            </a:extLst>
          </p:cNvPr>
          <p:cNvSpPr txBox="1"/>
          <p:nvPr/>
        </p:nvSpPr>
        <p:spPr>
          <a:xfrm>
            <a:off x="3446085" y="6190267"/>
            <a:ext cx="20649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FWHM spot 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ADDB5A-6C61-4541-BF6C-FB4A8830A9A6}"/>
              </a:ext>
            </a:extLst>
          </p:cNvPr>
          <p:cNvSpPr txBox="1"/>
          <p:nvPr/>
        </p:nvSpPr>
        <p:spPr>
          <a:xfrm>
            <a:off x="6535080" y="6237862"/>
            <a:ext cx="21659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</p:txBody>
      </p:sp>
    </p:spTree>
    <p:extLst>
      <p:ext uri="{BB962C8B-B14F-4D97-AF65-F5344CB8AC3E}">
        <p14:creationId xmlns:p14="http://schemas.microsoft.com/office/powerpoint/2010/main" val="2000213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0931-F6AE-6F43-9893-35967AC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Superresolution: alternative formulations</a:t>
            </a:r>
            <a:endParaRPr lang="en-US" sz="31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212B8-8479-0E42-BE2A-01D9A5C701F6}"/>
              </a:ext>
            </a:extLst>
          </p:cNvPr>
          <p:cNvGrpSpPr/>
          <p:nvPr/>
        </p:nvGrpSpPr>
        <p:grpSpPr>
          <a:xfrm>
            <a:off x="867583" y="1044551"/>
            <a:ext cx="7830458" cy="3245483"/>
            <a:chOff x="2983593" y="4898157"/>
            <a:chExt cx="7830458" cy="3245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/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max.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𝜉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40AC3DE-B59F-1240-99A9-569CD29BA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93" y="4898157"/>
                  <a:ext cx="7830458" cy="597921"/>
                </a:xfrm>
                <a:prstGeom prst="rect">
                  <a:avLst/>
                </a:prstGeom>
                <a:blipFill>
                  <a:blip r:embed="rId3"/>
                  <a:stretch>
                    <a:fillRect l="-1456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/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s.t.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∇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loc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200"/>
                    </a:spcAft>
                  </a:pPr>
                  <a:endParaRPr lang="en-US" sz="2800" i="1" dirty="0"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12B51E-A229-AC43-8AC9-C990FD59A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564" y="5652252"/>
                  <a:ext cx="7634515" cy="2491388"/>
                </a:xfrm>
                <a:prstGeom prst="rect">
                  <a:avLst/>
                </a:prstGeom>
                <a:blipFill>
                  <a:blip r:embed="rId4"/>
                  <a:stretch>
                    <a:fillRect l="-1661" t="-2538" b="-162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5EBA75-806C-D540-9438-48F4E036B8FB}"/>
              </a:ext>
            </a:extLst>
          </p:cNvPr>
          <p:cNvSpPr txBox="1"/>
          <p:nvPr/>
        </p:nvSpPr>
        <p:spPr>
          <a:xfrm>
            <a:off x="5741147" y="2478757"/>
            <a:ext cx="29610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FWHM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FD033-BC0F-6941-85AD-B544F19D17CB}"/>
              </a:ext>
            </a:extLst>
          </p:cNvPr>
          <p:cNvSpPr txBox="1"/>
          <p:nvPr/>
        </p:nvSpPr>
        <p:spPr>
          <a:xfrm>
            <a:off x="5763975" y="3209134"/>
            <a:ext cx="29642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96B99-61C8-564F-9710-0E0CA2CBA4C0}"/>
              </a:ext>
            </a:extLst>
          </p:cNvPr>
          <p:cNvSpPr txBox="1"/>
          <p:nvPr/>
        </p:nvSpPr>
        <p:spPr>
          <a:xfrm>
            <a:off x="210731" y="3841001"/>
            <a:ext cx="8461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latter two, bounds can be found via semidefinite relaxations: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FB626-0B32-F94E-AE74-385549022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142" y="4252339"/>
            <a:ext cx="2643140" cy="2137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6F94E-D15A-324A-B757-0CB45901F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243" y="4330136"/>
            <a:ext cx="2479240" cy="2005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5C58C-B7DF-FF47-A22F-316F4AC35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65" y="4320396"/>
            <a:ext cx="2474867" cy="2001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935CD6-74DE-334C-ABFC-F9F1F4864CA8}"/>
              </a:ext>
            </a:extLst>
          </p:cNvPr>
          <p:cNvSpPr txBox="1"/>
          <p:nvPr/>
        </p:nvSpPr>
        <p:spPr>
          <a:xfrm>
            <a:off x="5767181" y="1804387"/>
            <a:ext cx="33249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zero-field constraint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708FE-3A87-9A49-B917-D573E08ED56D}"/>
              </a:ext>
            </a:extLst>
          </p:cNvPr>
          <p:cNvSpPr txBox="1"/>
          <p:nvPr/>
        </p:nvSpPr>
        <p:spPr>
          <a:xfrm>
            <a:off x="400111" y="6190267"/>
            <a:ext cx="23503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Zero-field spot 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22E4D-0F31-BB45-9659-1AF3C7CDE16D}"/>
              </a:ext>
            </a:extLst>
          </p:cNvPr>
          <p:cNvSpPr txBox="1"/>
          <p:nvPr/>
        </p:nvSpPr>
        <p:spPr>
          <a:xfrm rot="16200000">
            <a:off x="-668131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AEF4A-DA52-C749-8DE3-B3553FB01641}"/>
              </a:ext>
            </a:extLst>
          </p:cNvPr>
          <p:cNvSpPr txBox="1"/>
          <p:nvPr/>
        </p:nvSpPr>
        <p:spPr>
          <a:xfrm rot="16200000">
            <a:off x="2203727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2E682-9C35-074D-A6BA-A72F7D74B5DA}"/>
              </a:ext>
            </a:extLst>
          </p:cNvPr>
          <p:cNvSpPr txBox="1"/>
          <p:nvPr/>
        </p:nvSpPr>
        <p:spPr>
          <a:xfrm rot="16200000">
            <a:off x="5161908" y="5064658"/>
            <a:ext cx="17363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Strehl ratio, 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6144D3-1B39-BF49-8E18-6DB946700D7E}"/>
              </a:ext>
            </a:extLst>
          </p:cNvPr>
          <p:cNvSpPr txBox="1"/>
          <p:nvPr/>
        </p:nvSpPr>
        <p:spPr>
          <a:xfrm>
            <a:off x="3446085" y="6190267"/>
            <a:ext cx="20649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FWHM spot 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ADDB5A-6C61-4541-BF6C-FB4A8830A9A6}"/>
              </a:ext>
            </a:extLst>
          </p:cNvPr>
          <p:cNvSpPr txBox="1"/>
          <p:nvPr/>
        </p:nvSpPr>
        <p:spPr>
          <a:xfrm>
            <a:off x="6535080" y="6237862"/>
            <a:ext cx="21659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wavevector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D3B417-54B1-F44B-9DE7-2335BB770831}"/>
              </a:ext>
            </a:extLst>
          </p:cNvPr>
          <p:cNvGrpSpPr/>
          <p:nvPr/>
        </p:nvGrpSpPr>
        <p:grpSpPr>
          <a:xfrm>
            <a:off x="154489" y="4271887"/>
            <a:ext cx="8752747" cy="2322985"/>
            <a:chOff x="76460" y="4764036"/>
            <a:chExt cx="8752747" cy="232298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32C6899-A127-2A41-9059-9C1E8441C705}"/>
                </a:ext>
              </a:extLst>
            </p:cNvPr>
            <p:cNvSpPr/>
            <p:nvPr/>
          </p:nvSpPr>
          <p:spPr>
            <a:xfrm>
              <a:off x="76460" y="4764036"/>
              <a:ext cx="8752747" cy="232298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Content Placeholder 14">
              <a:extLst>
                <a:ext uri="{FF2B5EF4-FFF2-40B4-BE49-F238E27FC236}">
                  <a16:creationId xmlns:a16="http://schemas.microsoft.com/office/drawing/2014/main" id="{5B561737-CA96-234C-8C05-248AA322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21384" y="4822284"/>
              <a:ext cx="2553382" cy="2221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12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The mode-volume problem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8CEF2-9BD1-5B43-8892-473B4F0D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0537"/>
            <a:ext cx="8278586" cy="5156426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dirty="0">
                <a:solidFill>
                  <a:srgbClr val="0000FF"/>
                </a:solidFill>
              </a:rPr>
              <a:t>Mode volume</a:t>
            </a:r>
            <a:r>
              <a:rPr lang="en-US" sz="2400" dirty="0"/>
              <a:t>” is a measure of the spatial concentration of an electromagnetic mode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For a number of applications, one wants the </a:t>
            </a:r>
            <a:r>
              <a:rPr lang="en-US" sz="2400" dirty="0">
                <a:solidFill>
                  <a:srgbClr val="FF0000"/>
                </a:solidFill>
              </a:rPr>
              <a:t>smallest mode volume possible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000" dirty="0"/>
              <a:t>(apps: spontaneous-emission enhancements, nonlinear freq generation, </a:t>
            </a:r>
            <a:r>
              <a:rPr lang="en-US" sz="2000" dirty="0" err="1"/>
              <a:t>nanolasers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…)</a:t>
            </a:r>
          </a:p>
          <a:p>
            <a:r>
              <a:rPr lang="en-US" sz="2400" dirty="0"/>
              <a:t>There has been significant design effort: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2DC932-63C0-9F45-966D-858A8C35CBEE}"/>
                  </a:ext>
                </a:extLst>
              </p:cNvPr>
              <p:cNvSpPr txBox="1"/>
              <p:nvPr/>
            </p:nvSpPr>
            <p:spPr>
              <a:xfrm>
                <a:off x="1413925" y="1936142"/>
                <a:ext cx="2708370" cy="904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2DC932-63C0-9F45-966D-858A8C35C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925" y="1936142"/>
                <a:ext cx="2708370" cy="904222"/>
              </a:xfrm>
              <a:prstGeom prst="rect">
                <a:avLst/>
              </a:prstGeom>
              <a:blipFill>
                <a:blip r:embed="rId2"/>
                <a:stretch>
                  <a:fillRect l="-1395" t="-89041" b="-79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55D558C-E2DB-2040-B9EB-94921F77D728}"/>
              </a:ext>
            </a:extLst>
          </p:cNvPr>
          <p:cNvSpPr txBox="1"/>
          <p:nvPr/>
        </p:nvSpPr>
        <p:spPr>
          <a:xfrm>
            <a:off x="4296024" y="2248159"/>
            <a:ext cx="122309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(high-Q)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9ED29-5979-1A48-9B11-0994047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79" y="1668043"/>
            <a:ext cx="1408908" cy="1429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A1997-0054-2144-95D7-C3BA31C6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5" y="4856771"/>
            <a:ext cx="9029700" cy="163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8AC0B6-C491-3E4A-AFE1-C7A9C88C5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43" y="6495071"/>
            <a:ext cx="8305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8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0"/>
            <a:ext cx="8802304" cy="6857999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dirty="0"/>
              <a:t>What is the smallest possible </a:t>
            </a:r>
            <a:br>
              <a:rPr lang="en-US" sz="4000" dirty="0"/>
            </a:br>
            <a:r>
              <a:rPr lang="en-US" sz="4000" dirty="0"/>
              <a:t>mode volume? Without constraints, </a:t>
            </a:r>
            <a:br>
              <a:rPr lang="en-US" sz="4000" dirty="0"/>
            </a:br>
            <a:r>
              <a:rPr lang="en-US" sz="4000" dirty="0"/>
              <a:t>it is </a:t>
            </a:r>
            <a:r>
              <a:rPr lang="en-US" sz="4000" dirty="0">
                <a:solidFill>
                  <a:srgbClr val="FF0000"/>
                </a:solidFill>
              </a:rPr>
              <a:t>zero, 0</a:t>
            </a:r>
            <a:r>
              <a:rPr lang="en-US" sz="4000" dirty="0"/>
              <a:t>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The fields near a sharp tip </a:t>
            </a:r>
            <a:br>
              <a:rPr lang="en-US" sz="4000" dirty="0"/>
            </a:br>
            <a:r>
              <a:rPr lang="en-US" sz="4000" dirty="0"/>
              <a:t>diverge,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dirty="0"/>
              <a:t>zero mode volume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In reality, </a:t>
            </a:r>
            <a:r>
              <a:rPr lang="en-US" sz="4000" dirty="0">
                <a:solidFill>
                  <a:srgbClr val="0000FF"/>
                </a:solidFill>
              </a:rPr>
              <a:t>fabrication constraints </a:t>
            </a:r>
            <a:r>
              <a:rPr lang="en-US" sz="4000" dirty="0"/>
              <a:t>prevent perfectly sharp tips.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How to find bounds subject to such constraints?</a:t>
            </a:r>
            <a:br>
              <a:rPr lang="en-US" sz="4000" dirty="0"/>
            </a:b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FA276-A98E-3946-B559-9FA2FA549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5"/>
          <a:stretch/>
        </p:blipFill>
        <p:spPr>
          <a:xfrm>
            <a:off x="6555905" y="1439055"/>
            <a:ext cx="1988487" cy="1612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A4CC3D-0CB9-764F-A185-6F3275E4E60D}"/>
              </a:ext>
            </a:extLst>
          </p:cNvPr>
          <p:cNvSpPr txBox="1"/>
          <p:nvPr/>
        </p:nvSpPr>
        <p:spPr>
          <a:xfrm>
            <a:off x="6534835" y="3059667"/>
            <a:ext cx="26091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Andersen and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Solodukhov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IEEE TAP AP-26, 598 (1978)</a:t>
            </a:r>
          </a:p>
        </p:txBody>
      </p:sp>
    </p:spTree>
    <p:extLst>
      <p:ext uri="{BB962C8B-B14F-4D97-AF65-F5344CB8AC3E}">
        <p14:creationId xmlns:p14="http://schemas.microsoft.com/office/powerpoint/2010/main" val="491181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Computational bounds via duality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9CB583-8D0E-FB4B-825E-8BE39AD93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08" y="945586"/>
            <a:ext cx="8905091" cy="1692683"/>
          </a:xfrm>
        </p:spPr>
        <p:txBody>
          <a:bodyPr>
            <a:normAutofit/>
          </a:bodyPr>
          <a:lstStyle/>
          <a:p>
            <a:r>
              <a:rPr lang="en-US" sz="2400" dirty="0"/>
              <a:t>Typical: replace (nonconvex) Maxwell equation constraint with simpler (typically convex) constraint. Can we keep Maxwell?</a:t>
            </a:r>
          </a:p>
          <a:p>
            <a:r>
              <a:rPr lang="en-US" sz="2400" dirty="0"/>
              <a:t>For mode volume, the problem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03A54-58D5-7F47-99EE-4FE83F62520D}"/>
                  </a:ext>
                </a:extLst>
              </p:cNvPr>
              <p:cNvSpPr txBox="1"/>
              <p:nvPr/>
            </p:nvSpPr>
            <p:spPr>
              <a:xfrm>
                <a:off x="768024" y="2214451"/>
                <a:ext cx="2667590" cy="906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E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supHide m:val="on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𝜀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𝐸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𝐸</m:t>
                                      </m:r>
                                      <m:d>
                                        <m:d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03A54-58D5-7F47-99EE-4FE83F625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24" y="2214451"/>
                <a:ext cx="2667590" cy="906467"/>
              </a:xfrm>
              <a:prstGeom prst="rect">
                <a:avLst/>
              </a:prstGeom>
              <a:blipFill>
                <a:blip r:embed="rId2"/>
                <a:stretch>
                  <a:fillRect l="-1896" t="-89041" b="-79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490634-B57F-9B4A-8139-37A5A057FD6B}"/>
                  </a:ext>
                </a:extLst>
              </p:cNvPr>
              <p:cNvSpPr txBox="1"/>
              <p:nvPr/>
            </p:nvSpPr>
            <p:spPr>
              <a:xfrm>
                <a:off x="3964728" y="2337766"/>
                <a:ext cx="3330014" cy="757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</m:t>
                          </m:r>
                          <m: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 </m:t>
                          </m:r>
                        </m:fName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60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∇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60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∇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×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490634-B57F-9B4A-8139-37A5A057F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28" y="2337766"/>
                <a:ext cx="3330014" cy="757643"/>
              </a:xfrm>
              <a:prstGeom prst="rect">
                <a:avLst/>
              </a:prstGeom>
              <a:blipFill>
                <a:blip r:embed="rId3"/>
                <a:stretch>
                  <a:fillRect l="-763" t="-1639" r="-152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E3DA4-718C-B14B-B31A-BC6B51E1CBFA}"/>
                  </a:ext>
                </a:extLst>
              </p:cNvPr>
              <p:cNvSpPr txBox="1"/>
              <p:nvPr/>
            </p:nvSpPr>
            <p:spPr>
              <a:xfrm>
                <a:off x="3964728" y="3357902"/>
                <a:ext cx="1071960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𝜀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𝐵𝑐</m:t>
                      </m:r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E3DA4-718C-B14B-B31A-BC6B51E1C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28" y="3357902"/>
                <a:ext cx="1071960" cy="400110"/>
              </a:xfrm>
              <a:prstGeom prst="rect">
                <a:avLst/>
              </a:prstGeom>
              <a:blipFill>
                <a:blip r:embed="rId4"/>
                <a:stretch>
                  <a:fillRect l="-2353" r="-352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28C847D2-CE4D-6644-BF2D-7C1B69B15D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3455" y="3399957"/>
                <a:ext cx="4000083" cy="80361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700" dirty="0"/>
                  <a:t> defines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700" dirty="0"/>
                  <a:t> on a grid of given fabrication resolution</a:t>
                </a:r>
                <a:br>
                  <a:rPr lang="en-US" sz="40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28C847D2-CE4D-6644-BF2D-7C1B69B1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455" y="3399957"/>
                <a:ext cx="4000083" cy="803617"/>
              </a:xfrm>
              <a:prstGeom prst="rect">
                <a:avLst/>
              </a:prstGeom>
              <a:blipFill>
                <a:blip r:embed="rId5"/>
                <a:stretch>
                  <a:fillRect l="-1582" t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C933790-C882-BF42-A558-F3D9F7F66232}"/>
              </a:ext>
            </a:extLst>
          </p:cNvPr>
          <p:cNvSpPr txBox="1">
            <a:spLocks/>
          </p:cNvSpPr>
          <p:nvPr/>
        </p:nvSpPr>
        <p:spPr>
          <a:xfrm>
            <a:off x="236765" y="4203574"/>
            <a:ext cx="8278587" cy="1119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Try to </a:t>
            </a:r>
            <a:r>
              <a:rPr lang="en-US" sz="2400" dirty="0">
                <a:solidFill>
                  <a:srgbClr val="0000FF"/>
                </a:solidFill>
              </a:rPr>
              <a:t>directly find Lagrangian dual with Maxwell constraint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Inspiration</a:t>
            </a:r>
            <a:r>
              <a:rPr lang="en-US" sz="2400" dirty="0"/>
              <a:t>: “Computational Bounds for Photonic Design,” Angeris/Vuckovic/Boyd, ACS Photonics 6, 1232 (2019)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903F7-0279-284B-A254-798CD2731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347" y="5193176"/>
            <a:ext cx="3325422" cy="16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2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Dual formulation of mode-volume min.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9CB583-8D0E-FB4B-825E-8BE39AD93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83855"/>
            <a:ext cx="7886700" cy="2876906"/>
          </a:xfrm>
        </p:spPr>
        <p:txBody>
          <a:bodyPr>
            <a:normAutofit/>
          </a:bodyPr>
          <a:lstStyle/>
          <a:p>
            <a:r>
              <a:rPr lang="en-US" sz="2400" dirty="0"/>
              <a:t>We “lift” the quadratic constraint to a linear one</a:t>
            </a:r>
          </a:p>
          <a:p>
            <a:r>
              <a:rPr lang="en-US" sz="2400" dirty="0"/>
              <a:t>The dual is a convex QCQP</a:t>
            </a:r>
          </a:p>
          <a:p>
            <a:r>
              <a:rPr lang="en-US" sz="2400" dirty="0"/>
              <a:t>Dual problem can be solved by Gurobi or other standard optimization toolboxes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DF08B-6306-024C-B1F3-4F15D5D0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537"/>
            <a:ext cx="9144000" cy="2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Today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8CEF2-9BD1-5B43-8892-473B4F0D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0537"/>
            <a:ext cx="8278586" cy="5156426"/>
          </a:xfrm>
        </p:spPr>
        <p:txBody>
          <a:bodyPr/>
          <a:lstStyle/>
          <a:p>
            <a:r>
              <a:rPr lang="en-US" dirty="0"/>
              <a:t>Power-bandwidth limits to optical response</a:t>
            </a:r>
          </a:p>
          <a:p>
            <a:pPr lvl="1"/>
            <a:r>
              <a:rPr lang="en-US" dirty="0"/>
              <a:t>convexity (passivity) + analyticity (causality) for maximum response</a:t>
            </a:r>
          </a:p>
          <a:p>
            <a:pPr lvl="1"/>
            <a:endParaRPr lang="en-US" dirty="0"/>
          </a:p>
          <a:p>
            <a:r>
              <a:rPr lang="en-US" dirty="0"/>
              <a:t>Maximum free-space concentration of light</a:t>
            </a:r>
          </a:p>
          <a:p>
            <a:pPr lvl="1"/>
            <a:r>
              <a:rPr lang="en-US" dirty="0"/>
              <a:t>Going beyond the diffraction “limit”: tradeoffs and bounds via convex relaxations of quadratic programs</a:t>
            </a:r>
          </a:p>
          <a:p>
            <a:pPr lvl="1"/>
            <a:endParaRPr lang="en-US" dirty="0"/>
          </a:p>
          <a:p>
            <a:r>
              <a:rPr lang="en-US" dirty="0"/>
              <a:t>Computational bounds, via duality</a:t>
            </a:r>
          </a:p>
          <a:p>
            <a:pPr lvl="1"/>
            <a:r>
              <a:rPr lang="en-US" dirty="0"/>
              <a:t>Multi-frequency and/or fabrication tolerance constraints</a:t>
            </a:r>
          </a:p>
        </p:txBody>
      </p:sp>
    </p:spTree>
    <p:extLst>
      <p:ext uri="{BB962C8B-B14F-4D97-AF65-F5344CB8AC3E}">
        <p14:creationId xmlns:p14="http://schemas.microsoft.com/office/powerpoint/2010/main" val="2028975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Mode-volume: guess optimal structures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ECA1A-C710-6E47-8022-ECD447D3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24" y="1020537"/>
            <a:ext cx="6163352" cy="55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3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Mode-volume bounds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67DF6-E9D7-574C-A729-A7AADBC63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182"/>
            <a:ext cx="9144000" cy="3702551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B0F3E0E-B434-7943-AB8B-3296D7340B98}"/>
              </a:ext>
            </a:extLst>
          </p:cNvPr>
          <p:cNvSpPr txBox="1">
            <a:spLocks/>
          </p:cNvSpPr>
          <p:nvPr/>
        </p:nvSpPr>
        <p:spPr>
          <a:xfrm>
            <a:off x="628650" y="5047893"/>
            <a:ext cx="1395022" cy="4322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65CAD94-6D75-7949-A18E-A3F4C06137D7}"/>
              </a:ext>
            </a:extLst>
          </p:cNvPr>
          <p:cNvSpPr txBox="1">
            <a:spLocks/>
          </p:cNvSpPr>
          <p:nvPr/>
        </p:nvSpPr>
        <p:spPr>
          <a:xfrm>
            <a:off x="5233129" y="5139060"/>
            <a:ext cx="1395022" cy="1536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5522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Dual-frequency mode-volume bounds</a:t>
            </a:r>
            <a:endParaRPr lang="en-US" sz="240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B0F3E0E-B434-7943-AB8B-3296D7340B98}"/>
              </a:ext>
            </a:extLst>
          </p:cNvPr>
          <p:cNvSpPr txBox="1">
            <a:spLocks/>
          </p:cNvSpPr>
          <p:nvPr/>
        </p:nvSpPr>
        <p:spPr>
          <a:xfrm>
            <a:off x="628650" y="5047893"/>
            <a:ext cx="1395022" cy="4322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65CAD94-6D75-7949-A18E-A3F4C06137D7}"/>
              </a:ext>
            </a:extLst>
          </p:cNvPr>
          <p:cNvSpPr txBox="1">
            <a:spLocks/>
          </p:cNvSpPr>
          <p:nvPr/>
        </p:nvSpPr>
        <p:spPr>
          <a:xfrm>
            <a:off x="5233129" y="5139060"/>
            <a:ext cx="1395022" cy="1536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A81FA82-301B-3344-BC6C-7D5EDBFD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08" y="945586"/>
            <a:ext cx="8905091" cy="1692683"/>
          </a:xfrm>
        </p:spPr>
        <p:txBody>
          <a:bodyPr>
            <a:normAutofit/>
          </a:bodyPr>
          <a:lstStyle/>
          <a:p>
            <a:r>
              <a:rPr lang="en-US" sz="2400" dirty="0"/>
              <a:t>A really nice perk of the duality approach is that we can seamlessly accommodate </a:t>
            </a:r>
            <a:r>
              <a:rPr lang="en-US" sz="2400" dirty="0">
                <a:solidFill>
                  <a:srgbClr val="0000FF"/>
                </a:solidFill>
              </a:rPr>
              <a:t>two-frequency</a:t>
            </a:r>
            <a:r>
              <a:rPr lang="en-US" sz="2400" dirty="0"/>
              <a:t> (and multi-frequency) designs, as required e.g. in nonlinear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47263-714D-4A43-84D5-5B37BFB1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6" y="2083632"/>
            <a:ext cx="5896131" cy="44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10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b="22903"/>
          <a:stretch/>
        </p:blipFill>
        <p:spPr>
          <a:xfrm>
            <a:off x="3997892" y="4731183"/>
            <a:ext cx="5077883" cy="21967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425" y="3882084"/>
            <a:ext cx="332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comp.</a:t>
            </a:r>
            <a:b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3882084"/>
            <a:ext cx="4135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bounds for light–matter interactions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1" y="4940224"/>
            <a:ext cx="3591221" cy="14901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88208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020537"/>
            <a:ext cx="907577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Near field offers tremendous opportunity: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100–1000X enhancements in LDOS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Maximum-efficiency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superresolving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beams can be defined, and achieved with metasurfaces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Lagrangian duality: an approach for Maxwell-constrained bounds</a:t>
            </a:r>
          </a:p>
        </p:txBody>
      </p:sp>
    </p:spTree>
    <p:extLst>
      <p:ext uri="{BB962C8B-B14F-4D97-AF65-F5344CB8AC3E}">
        <p14:creationId xmlns:p14="http://schemas.microsoft.com/office/powerpoint/2010/main" val="1694883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27" y="2414589"/>
            <a:ext cx="8670471" cy="798589"/>
          </a:xfrm>
        </p:spPr>
        <p:txBody>
          <a:bodyPr>
            <a:normAutofit/>
          </a:bodyPr>
          <a:lstStyle/>
          <a:p>
            <a:r>
              <a:rPr lang="en-US" sz="3200" dirty="0"/>
              <a:t>Supplementary Materials</a:t>
            </a:r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54" y="4571749"/>
            <a:ext cx="2145942" cy="1783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Heat Transfer</a:t>
            </a:r>
          </a:p>
        </p:txBody>
      </p:sp>
      <p:pic>
        <p:nvPicPr>
          <p:cNvPr id="2050" name="Picture 2" descr="https://encrypted-tbn3.gstatic.com/images?q=tbn:ANd9GcTS2EwIio8s7FDGCVx-cH3uPabMyQeglbhJFTZs7MFBh791p3R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8" y="1291777"/>
            <a:ext cx="2390473" cy="22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54351" y="2629012"/>
            <a:ext cx="299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Stefan-Boltzmann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72646" y="2965091"/>
                <a:ext cx="4060214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646" y="2965091"/>
                <a:ext cx="4060214" cy="7552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772703" y="1228480"/>
            <a:ext cx="299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Kirchoff’s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Law: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83992" y="1629975"/>
            <a:ext cx="5521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absorptivity = emissivity</a:t>
            </a: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=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338" y="3312396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image:Wikipedia</a:t>
            </a: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765" y="858336"/>
            <a:ext cx="3096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2338" y="3839164"/>
            <a:ext cx="2019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field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06725" y="5789067"/>
            <a:ext cx="374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comp/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/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very recent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051825" y="3846142"/>
            <a:ext cx="39372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e.g. for future</a:t>
            </a:r>
          </a:p>
          <a:p>
            <a:pPr defTabSz="914400"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thermo-photovoltaic systems?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5269461" y="4821495"/>
            <a:ext cx="457200" cy="1447800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en-US">
              <a:solidFill>
                <a:srgbClr val="FF6666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6564861" y="4821495"/>
            <a:ext cx="457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 rot="16200000">
            <a:off x="5210724" y="5337432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Times" charset="0"/>
                <a:ea typeface="ＭＳ Ｐゴシック" charset="0"/>
              </a:rPr>
              <a:t>hot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 rot="16200000">
            <a:off x="6247361" y="5300920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Times" charset="0"/>
                <a:ea typeface="ＭＳ Ｐゴシック" charset="0"/>
              </a:rPr>
              <a:t>PV cell</a:t>
            </a: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>
            <a:off x="5040861" y="48976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5040861" y="52024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5040861" y="55072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5040861" y="58120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>
            <a:off x="5040861" y="611689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 rot="16200000">
            <a:off x="4529969" y="5311116"/>
            <a:ext cx="702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i="1" dirty="0">
                <a:solidFill>
                  <a:prstClr val="black"/>
                </a:solidFill>
                <a:latin typeface="Times" charset="0"/>
                <a:ea typeface="ＭＳ Ｐゴシック" charset="0"/>
              </a:rPr>
              <a:t>heat</a:t>
            </a:r>
          </a:p>
        </p:txBody>
      </p:sp>
      <p:sp>
        <p:nvSpPr>
          <p:cNvPr id="44" name="Freeform 70"/>
          <p:cNvSpPr>
            <a:spLocks/>
          </p:cNvSpPr>
          <p:nvPr/>
        </p:nvSpPr>
        <p:spPr bwMode="auto">
          <a:xfrm rot="10908848" flipH="1" flipV="1">
            <a:off x="5726661" y="4973895"/>
            <a:ext cx="762000" cy="203200"/>
          </a:xfrm>
          <a:custGeom>
            <a:avLst/>
            <a:gdLst>
              <a:gd name="T0" fmla="*/ 0 w 1392"/>
              <a:gd name="T1" fmla="*/ 118 h 104"/>
              <a:gd name="T2" fmla="*/ 83 w 1392"/>
              <a:gd name="T3" fmla="*/ 0 h 104"/>
              <a:gd name="T4" fmla="*/ 166 w 1392"/>
              <a:gd name="T5" fmla="*/ 118 h 104"/>
              <a:gd name="T6" fmla="*/ 281 w 1392"/>
              <a:gd name="T7" fmla="*/ 0 h 104"/>
              <a:gd name="T8" fmla="*/ 381 w 1392"/>
              <a:gd name="T9" fmla="*/ 118 h 104"/>
              <a:gd name="T10" fmla="*/ 480 w 1392"/>
              <a:gd name="T11" fmla="*/ 59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2" h="104">
                <a:moveTo>
                  <a:pt x="0" y="96"/>
                </a:moveTo>
                <a:cubicBezTo>
                  <a:pt x="80" y="48"/>
                  <a:pt x="160" y="0"/>
                  <a:pt x="240" y="0"/>
                </a:cubicBezTo>
                <a:cubicBezTo>
                  <a:pt x="320" y="0"/>
                  <a:pt x="384" y="96"/>
                  <a:pt x="480" y="96"/>
                </a:cubicBezTo>
                <a:cubicBezTo>
                  <a:pt x="576" y="96"/>
                  <a:pt x="712" y="0"/>
                  <a:pt x="816" y="0"/>
                </a:cubicBezTo>
                <a:cubicBezTo>
                  <a:pt x="920" y="0"/>
                  <a:pt x="1008" y="88"/>
                  <a:pt x="1104" y="96"/>
                </a:cubicBezTo>
                <a:cubicBezTo>
                  <a:pt x="1200" y="104"/>
                  <a:pt x="1296" y="76"/>
                  <a:pt x="1392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reeform 73"/>
          <p:cNvSpPr>
            <a:spLocks/>
          </p:cNvSpPr>
          <p:nvPr/>
        </p:nvSpPr>
        <p:spPr bwMode="auto">
          <a:xfrm rot="10908848" flipH="1" flipV="1">
            <a:off x="5726661" y="5304095"/>
            <a:ext cx="762000" cy="203200"/>
          </a:xfrm>
          <a:custGeom>
            <a:avLst/>
            <a:gdLst>
              <a:gd name="T0" fmla="*/ 0 w 1392"/>
              <a:gd name="T1" fmla="*/ 118 h 104"/>
              <a:gd name="T2" fmla="*/ 83 w 1392"/>
              <a:gd name="T3" fmla="*/ 0 h 104"/>
              <a:gd name="T4" fmla="*/ 166 w 1392"/>
              <a:gd name="T5" fmla="*/ 118 h 104"/>
              <a:gd name="T6" fmla="*/ 281 w 1392"/>
              <a:gd name="T7" fmla="*/ 0 h 104"/>
              <a:gd name="T8" fmla="*/ 381 w 1392"/>
              <a:gd name="T9" fmla="*/ 118 h 104"/>
              <a:gd name="T10" fmla="*/ 480 w 1392"/>
              <a:gd name="T11" fmla="*/ 59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2" h="104">
                <a:moveTo>
                  <a:pt x="0" y="96"/>
                </a:moveTo>
                <a:cubicBezTo>
                  <a:pt x="80" y="48"/>
                  <a:pt x="160" y="0"/>
                  <a:pt x="240" y="0"/>
                </a:cubicBezTo>
                <a:cubicBezTo>
                  <a:pt x="320" y="0"/>
                  <a:pt x="384" y="96"/>
                  <a:pt x="480" y="96"/>
                </a:cubicBezTo>
                <a:cubicBezTo>
                  <a:pt x="576" y="96"/>
                  <a:pt x="712" y="0"/>
                  <a:pt x="816" y="0"/>
                </a:cubicBezTo>
                <a:cubicBezTo>
                  <a:pt x="920" y="0"/>
                  <a:pt x="1008" y="88"/>
                  <a:pt x="1104" y="96"/>
                </a:cubicBezTo>
                <a:cubicBezTo>
                  <a:pt x="1200" y="104"/>
                  <a:pt x="1296" y="76"/>
                  <a:pt x="1392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reeform 74"/>
          <p:cNvSpPr>
            <a:spLocks/>
          </p:cNvSpPr>
          <p:nvPr/>
        </p:nvSpPr>
        <p:spPr bwMode="auto">
          <a:xfrm rot="10908848" flipH="1" flipV="1">
            <a:off x="5726661" y="5634295"/>
            <a:ext cx="762000" cy="203200"/>
          </a:xfrm>
          <a:custGeom>
            <a:avLst/>
            <a:gdLst>
              <a:gd name="T0" fmla="*/ 0 w 1392"/>
              <a:gd name="T1" fmla="*/ 118 h 104"/>
              <a:gd name="T2" fmla="*/ 83 w 1392"/>
              <a:gd name="T3" fmla="*/ 0 h 104"/>
              <a:gd name="T4" fmla="*/ 166 w 1392"/>
              <a:gd name="T5" fmla="*/ 118 h 104"/>
              <a:gd name="T6" fmla="*/ 281 w 1392"/>
              <a:gd name="T7" fmla="*/ 0 h 104"/>
              <a:gd name="T8" fmla="*/ 381 w 1392"/>
              <a:gd name="T9" fmla="*/ 118 h 104"/>
              <a:gd name="T10" fmla="*/ 480 w 1392"/>
              <a:gd name="T11" fmla="*/ 59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2" h="104">
                <a:moveTo>
                  <a:pt x="0" y="96"/>
                </a:moveTo>
                <a:cubicBezTo>
                  <a:pt x="80" y="48"/>
                  <a:pt x="160" y="0"/>
                  <a:pt x="240" y="0"/>
                </a:cubicBezTo>
                <a:cubicBezTo>
                  <a:pt x="320" y="0"/>
                  <a:pt x="384" y="96"/>
                  <a:pt x="480" y="96"/>
                </a:cubicBezTo>
                <a:cubicBezTo>
                  <a:pt x="576" y="96"/>
                  <a:pt x="712" y="0"/>
                  <a:pt x="816" y="0"/>
                </a:cubicBezTo>
                <a:cubicBezTo>
                  <a:pt x="920" y="0"/>
                  <a:pt x="1008" y="88"/>
                  <a:pt x="1104" y="96"/>
                </a:cubicBezTo>
                <a:cubicBezTo>
                  <a:pt x="1200" y="104"/>
                  <a:pt x="1296" y="76"/>
                  <a:pt x="1392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reeform 75"/>
          <p:cNvSpPr>
            <a:spLocks/>
          </p:cNvSpPr>
          <p:nvPr/>
        </p:nvSpPr>
        <p:spPr bwMode="auto">
          <a:xfrm rot="10908848" flipH="1" flipV="1">
            <a:off x="5726661" y="5964495"/>
            <a:ext cx="762000" cy="203200"/>
          </a:xfrm>
          <a:custGeom>
            <a:avLst/>
            <a:gdLst>
              <a:gd name="T0" fmla="*/ 0 w 1392"/>
              <a:gd name="T1" fmla="*/ 118 h 104"/>
              <a:gd name="T2" fmla="*/ 83 w 1392"/>
              <a:gd name="T3" fmla="*/ 0 h 104"/>
              <a:gd name="T4" fmla="*/ 166 w 1392"/>
              <a:gd name="T5" fmla="*/ 118 h 104"/>
              <a:gd name="T6" fmla="*/ 281 w 1392"/>
              <a:gd name="T7" fmla="*/ 0 h 104"/>
              <a:gd name="T8" fmla="*/ 381 w 1392"/>
              <a:gd name="T9" fmla="*/ 118 h 104"/>
              <a:gd name="T10" fmla="*/ 480 w 1392"/>
              <a:gd name="T11" fmla="*/ 59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2" h="104">
                <a:moveTo>
                  <a:pt x="0" y="96"/>
                </a:moveTo>
                <a:cubicBezTo>
                  <a:pt x="80" y="48"/>
                  <a:pt x="160" y="0"/>
                  <a:pt x="240" y="0"/>
                </a:cubicBezTo>
                <a:cubicBezTo>
                  <a:pt x="320" y="0"/>
                  <a:pt x="384" y="96"/>
                  <a:pt x="480" y="96"/>
                </a:cubicBezTo>
                <a:cubicBezTo>
                  <a:pt x="576" y="96"/>
                  <a:pt x="712" y="0"/>
                  <a:pt x="816" y="0"/>
                </a:cubicBezTo>
                <a:cubicBezTo>
                  <a:pt x="920" y="0"/>
                  <a:pt x="1008" y="88"/>
                  <a:pt x="1104" y="96"/>
                </a:cubicBezTo>
                <a:cubicBezTo>
                  <a:pt x="1200" y="104"/>
                  <a:pt x="1296" y="76"/>
                  <a:pt x="1392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76"/>
          <p:cNvSpPr txBox="1">
            <a:spLocks noChangeArrowheads="1"/>
          </p:cNvSpPr>
          <p:nvPr/>
        </p:nvSpPr>
        <p:spPr bwMode="auto">
          <a:xfrm rot="16200000">
            <a:off x="5532986" y="5389820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i="1">
                <a:solidFill>
                  <a:prstClr val="black"/>
                </a:solidFill>
                <a:latin typeface="Times" charset="0"/>
                <a:ea typeface="ＭＳ Ｐゴシック" charset="0"/>
              </a:rPr>
              <a:t>photons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46813" y="4355323"/>
            <a:ext cx="41905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the near field,</a:t>
            </a:r>
            <a:b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(evanescent) thermal transport </a:t>
            </a:r>
            <a:b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exceed “black-body” limit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4241" y="6284357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et. al. </a:t>
            </a:r>
            <a:b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Nano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126 (2014)</a:t>
            </a:r>
          </a:p>
        </p:txBody>
      </p:sp>
      <p:sp>
        <p:nvSpPr>
          <p:cNvPr id="5" name="Rectangle 4"/>
          <p:cNvSpPr/>
          <p:nvPr/>
        </p:nvSpPr>
        <p:spPr>
          <a:xfrm>
            <a:off x="6994548" y="4547337"/>
            <a:ext cx="203200" cy="207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23635" y="1983468"/>
            <a:ext cx="374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“blackbody” definition </a:t>
            </a:r>
            <a:b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(ray-optical)</a:t>
            </a:r>
          </a:p>
        </p:txBody>
      </p:sp>
    </p:spTree>
    <p:extLst>
      <p:ext uri="{BB962C8B-B14F-4D97-AF65-F5344CB8AC3E}">
        <p14:creationId xmlns:p14="http://schemas.microsoft.com/office/powerpoint/2010/main" val="1175124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D542983-EC38-D143-B40A-7E160E1B4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72" y="4555030"/>
            <a:ext cx="6705243" cy="1095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129" y="1133501"/>
            <a:ext cx="7357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between a hot body of temp. T and a cold body is bounded above by: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688" y="5678306"/>
            <a:ext cx="2052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en-US" sz="24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355771" y="5502376"/>
            <a:ext cx="194917" cy="242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2129" y="4065717"/>
            <a:ext cx="771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minimum separation 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extended objects: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1278" y="5728670"/>
            <a:ext cx="247913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near-field 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1/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2"/>
            <a:ext cx="8670471" cy="907056"/>
          </a:xfrm>
        </p:spPr>
        <p:txBody>
          <a:bodyPr>
            <a:normAutofit/>
          </a:bodyPr>
          <a:lstStyle/>
          <a:p>
            <a:r>
              <a:rPr lang="en-US" dirty="0"/>
              <a:t>Upper limits to near-field heat transfer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6D934B-EC34-4842-96A4-C0207FA2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390" y="2042520"/>
            <a:ext cx="6053907" cy="10482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D6C455-5330-9C4F-BF85-81CE20AEB222}"/>
              </a:ext>
            </a:extLst>
          </p:cNvPr>
          <p:cNvSpPr txBox="1"/>
          <p:nvPr/>
        </p:nvSpPr>
        <p:spPr>
          <a:xfrm>
            <a:off x="4117141" y="323114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Lorentzian-weighted average of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electric/magnetic LDOS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FB7DE2B-65EB-1847-B14B-B46953792123}"/>
              </a:ext>
            </a:extLst>
          </p:cNvPr>
          <p:cNvSpPr/>
          <p:nvPr/>
        </p:nvSpPr>
        <p:spPr>
          <a:xfrm rot="16200000">
            <a:off x="5958989" y="1643441"/>
            <a:ext cx="371399" cy="29752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50143" y="5404315"/>
            <a:ext cx="186481" cy="3410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6FBBA8-3F7D-D74A-B276-5239AF1E99E7}"/>
              </a:ext>
            </a:extLst>
          </p:cNvPr>
          <p:cNvCxnSpPr>
            <a:cxnSpLocks/>
          </p:cNvCxnSpPr>
          <p:nvPr/>
        </p:nvCxnSpPr>
        <p:spPr>
          <a:xfrm flipH="1">
            <a:off x="2718940" y="5452013"/>
            <a:ext cx="194917" cy="242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418E9F-4599-F142-9E22-0BA2175C8BBC}"/>
              </a:ext>
            </a:extLst>
          </p:cNvPr>
          <p:cNvSpPr txBox="1"/>
          <p:nvPr/>
        </p:nvSpPr>
        <p:spPr>
          <a:xfrm>
            <a:off x="1084447" y="5678307"/>
            <a:ext cx="2479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Stefan-Boltzmann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58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236596"/>
            <a:ext cx="8229600" cy="365760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Limits on what is possible: Examples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Shockley–Queisser limit </a:t>
            </a:r>
            <a:r>
              <a:rPr lang="en-US" sz="2400" dirty="0"/>
              <a:t>to solar-cell energy-conversion efficiency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Black-body limit </a:t>
            </a:r>
            <a:r>
              <a:rPr lang="en-US" sz="2400" dirty="0"/>
              <a:t>on thermal radiation (ray optics, in far field for linear and/or equilibrium surface)</a:t>
            </a:r>
          </a:p>
          <a:p>
            <a:r>
              <a:rPr lang="en-US" sz="2400" dirty="0"/>
              <a:t>Wheeler–Chu bounds on </a:t>
            </a:r>
            <a:r>
              <a:rPr lang="en-US" sz="2400" dirty="0">
                <a:solidFill>
                  <a:srgbClr val="0000FF"/>
                </a:solidFill>
              </a:rPr>
              <a:t>antenna quality factor Q </a:t>
            </a:r>
            <a:r>
              <a:rPr lang="en-US" sz="2400" dirty="0"/>
              <a:t>(per V)</a:t>
            </a:r>
          </a:p>
          <a:p>
            <a:r>
              <a:rPr lang="en-US" sz="2400" dirty="0"/>
              <a:t>Shannon bounds on </a:t>
            </a:r>
            <a:r>
              <a:rPr lang="en-US" sz="2400" dirty="0">
                <a:solidFill>
                  <a:srgbClr val="FF0000"/>
                </a:solidFill>
              </a:rPr>
              <a:t>channel information capacity</a:t>
            </a:r>
          </a:p>
          <a:p>
            <a:r>
              <a:rPr lang="en-US" sz="2400" dirty="0"/>
              <a:t>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87" y="3894197"/>
            <a:ext cx="5794697" cy="2486392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779497" y="3894197"/>
            <a:ext cx="0" cy="2486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57684" y="3894197"/>
            <a:ext cx="0" cy="2486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79497" y="3894197"/>
            <a:ext cx="57781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9336" y="6380589"/>
            <a:ext cx="58017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67275" y="6380589"/>
                <a:ext cx="1986121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:r>
                  <a:rPr lang="en-US" sz="2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en-US" sz="2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endParaRPr lang="en-US" sz="2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275" y="6380589"/>
                <a:ext cx="1986121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10154" t="-29231" b="-5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449012" y="4613459"/>
                <a:ext cx="1596591" cy="800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:r>
                  <a:rPr lang="en-US" sz="2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Scattering </a:t>
                </a:r>
                <a:br>
                  <a:rPr lang="en-US" sz="2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quantity</a:t>
                </a:r>
                <a:r>
                  <a:rPr lang="en-US" sz="2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endParaRPr lang="en-US" sz="2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012" y="4613459"/>
                <a:ext cx="1596591" cy="800219"/>
              </a:xfrm>
              <a:prstGeom prst="rect">
                <a:avLst/>
              </a:prstGeom>
              <a:blipFill rotWithShape="0">
                <a:blip r:embed="rId4"/>
                <a:stretch>
                  <a:fillRect l="-13740" t="-11450" r="-25191" b="-12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5409024" y="4078834"/>
            <a:ext cx="776041" cy="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2171777" y="5612359"/>
            <a:ext cx="615872" cy="561975"/>
          </a:xfrm>
          <a:custGeom>
            <a:avLst/>
            <a:gdLst>
              <a:gd name="connsiteX0" fmla="*/ 34847 w 615872"/>
              <a:gd name="connsiteY0" fmla="*/ 0 h 561975"/>
              <a:gd name="connsiteX1" fmla="*/ 63422 w 615872"/>
              <a:gd name="connsiteY1" fmla="*/ 342900 h 561975"/>
              <a:gd name="connsiteX2" fmla="*/ 615872 w 615872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872" h="561975">
                <a:moveTo>
                  <a:pt x="34847" y="0"/>
                </a:moveTo>
                <a:cubicBezTo>
                  <a:pt x="716" y="124619"/>
                  <a:pt x="-33415" y="249238"/>
                  <a:pt x="63422" y="342900"/>
                </a:cubicBezTo>
                <a:cubicBezTo>
                  <a:pt x="160259" y="436562"/>
                  <a:pt x="388065" y="499268"/>
                  <a:pt x="615872" y="561975"/>
                </a:cubicBezTo>
              </a:path>
            </a:pathLst>
          </a:custGeom>
          <a:noFill/>
          <a:ln w="190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736859" y="5013568"/>
                <a:ext cx="1659365" cy="82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859" y="5013568"/>
                <a:ext cx="1659365" cy="8249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204300" y="5083753"/>
                <a:ext cx="1920334" cy="82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res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300" y="5083753"/>
                <a:ext cx="1920334" cy="8249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 flipH="1">
            <a:off x="6109516" y="5657426"/>
            <a:ext cx="615872" cy="561975"/>
          </a:xfrm>
          <a:custGeom>
            <a:avLst/>
            <a:gdLst>
              <a:gd name="connsiteX0" fmla="*/ 34847 w 615872"/>
              <a:gd name="connsiteY0" fmla="*/ 0 h 561975"/>
              <a:gd name="connsiteX1" fmla="*/ 63422 w 615872"/>
              <a:gd name="connsiteY1" fmla="*/ 342900 h 561975"/>
              <a:gd name="connsiteX2" fmla="*/ 615872 w 615872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872" h="561975">
                <a:moveTo>
                  <a:pt x="34847" y="0"/>
                </a:moveTo>
                <a:cubicBezTo>
                  <a:pt x="716" y="124619"/>
                  <a:pt x="-33415" y="249238"/>
                  <a:pt x="63422" y="342900"/>
                </a:cubicBezTo>
                <a:cubicBezTo>
                  <a:pt x="160259" y="436562"/>
                  <a:pt x="388065" y="499268"/>
                  <a:pt x="615872" y="561975"/>
                </a:cubicBezTo>
              </a:path>
            </a:pathLst>
          </a:custGeom>
          <a:noFill/>
          <a:ln w="190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92166" y="3852491"/>
                <a:ext cx="1453988" cy="485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shape</m:t>
                              </m:r>
                            </m:lim>
                          </m:limLow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166" y="3852491"/>
                <a:ext cx="1453988" cy="485197"/>
              </a:xfrm>
              <a:prstGeom prst="rect">
                <a:avLst/>
              </a:prstGeom>
              <a:blipFill rotWithShape="0">
                <a:blip r:embed="rId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3700285" y="4536062"/>
            <a:ext cx="0" cy="140997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90911" y="5584764"/>
            <a:ext cx="173275" cy="0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787955" y="5236550"/>
                <a:ext cx="1208664" cy="672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955" y="5236550"/>
                <a:ext cx="1208664" cy="6721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3835752" y="4536062"/>
            <a:ext cx="0" cy="140997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217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Linear wave scattering</a:t>
            </a:r>
          </a:p>
        </p:txBody>
      </p:sp>
      <p:cxnSp>
        <p:nvCxnSpPr>
          <p:cNvPr id="15" name="Straight Connector 9"/>
          <p:cNvCxnSpPr>
            <a:cxnSpLocks noChangeShapeType="1"/>
          </p:cNvCxnSpPr>
          <p:nvPr/>
        </p:nvCxnSpPr>
        <p:spPr bwMode="auto">
          <a:xfrm>
            <a:off x="472440" y="1317931"/>
            <a:ext cx="2116138" cy="71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17183" y="1844802"/>
            <a:ext cx="2068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incident light,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wavelength λ,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intensity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I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0</a:t>
            </a:r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2671128" y="1825931"/>
            <a:ext cx="577850" cy="593725"/>
          </a:xfrm>
          <a:custGeom>
            <a:avLst/>
            <a:gdLst>
              <a:gd name="T0" fmla="*/ 11990 w 1967532"/>
              <a:gd name="T1" fmla="*/ 100329 h 1968919"/>
              <a:gd name="T2" fmla="*/ 11990 w 1967532"/>
              <a:gd name="T3" fmla="*/ 100329 h 1968919"/>
              <a:gd name="T4" fmla="*/ 14917 w 1967532"/>
              <a:gd name="T5" fmla="*/ 86496 h 1968919"/>
              <a:gd name="T6" fmla="*/ 23698 w 1967532"/>
              <a:gd name="T7" fmla="*/ 66515 h 1968919"/>
              <a:gd name="T8" fmla="*/ 29552 w 1967532"/>
              <a:gd name="T9" fmla="*/ 57292 h 1968919"/>
              <a:gd name="T10" fmla="*/ 33943 w 1967532"/>
              <a:gd name="T11" fmla="*/ 46533 h 1968919"/>
              <a:gd name="T12" fmla="*/ 39797 w 1967532"/>
              <a:gd name="T13" fmla="*/ 35774 h 1968919"/>
              <a:gd name="T14" fmla="*/ 41260 w 1967532"/>
              <a:gd name="T15" fmla="*/ 29626 h 1968919"/>
              <a:gd name="T16" fmla="*/ 50041 w 1967532"/>
              <a:gd name="T17" fmla="*/ 18867 h 1968919"/>
              <a:gd name="T18" fmla="*/ 52968 w 1967532"/>
              <a:gd name="T19" fmla="*/ 14256 h 1968919"/>
              <a:gd name="T20" fmla="*/ 66140 w 1967532"/>
              <a:gd name="T21" fmla="*/ 6570 h 1968919"/>
              <a:gd name="T22" fmla="*/ 70530 w 1967532"/>
              <a:gd name="T23" fmla="*/ 3496 h 1968919"/>
              <a:gd name="T24" fmla="*/ 79311 w 1967532"/>
              <a:gd name="T25" fmla="*/ 1959 h 1968919"/>
              <a:gd name="T26" fmla="*/ 83702 w 1967532"/>
              <a:gd name="T27" fmla="*/ 422 h 1968919"/>
              <a:gd name="T28" fmla="*/ 111508 w 1967532"/>
              <a:gd name="T29" fmla="*/ 6570 h 1968919"/>
              <a:gd name="T30" fmla="*/ 114435 w 1967532"/>
              <a:gd name="T31" fmla="*/ 12718 h 1968919"/>
              <a:gd name="T32" fmla="*/ 121752 w 1967532"/>
              <a:gd name="T33" fmla="*/ 55755 h 1968919"/>
              <a:gd name="T34" fmla="*/ 140778 w 1967532"/>
              <a:gd name="T35" fmla="*/ 57292 h 1968919"/>
              <a:gd name="T36" fmla="*/ 149559 w 1967532"/>
              <a:gd name="T37" fmla="*/ 61903 h 1968919"/>
              <a:gd name="T38" fmla="*/ 155413 w 1967532"/>
              <a:gd name="T39" fmla="*/ 71126 h 1968919"/>
              <a:gd name="T40" fmla="*/ 161267 w 1967532"/>
              <a:gd name="T41" fmla="*/ 77274 h 1968919"/>
              <a:gd name="T42" fmla="*/ 164194 w 1967532"/>
              <a:gd name="T43" fmla="*/ 84959 h 1968919"/>
              <a:gd name="T44" fmla="*/ 170048 w 1967532"/>
              <a:gd name="T45" fmla="*/ 97255 h 1968919"/>
              <a:gd name="T46" fmla="*/ 167121 w 1967532"/>
              <a:gd name="T47" fmla="*/ 134144 h 1968919"/>
              <a:gd name="T48" fmla="*/ 165657 w 1967532"/>
              <a:gd name="T49" fmla="*/ 138755 h 1968919"/>
              <a:gd name="T50" fmla="*/ 156876 w 1967532"/>
              <a:gd name="T51" fmla="*/ 151051 h 1968919"/>
              <a:gd name="T52" fmla="*/ 152486 w 1967532"/>
              <a:gd name="T53" fmla="*/ 155662 h 1968919"/>
              <a:gd name="T54" fmla="*/ 137851 w 1967532"/>
              <a:gd name="T55" fmla="*/ 161810 h 1968919"/>
              <a:gd name="T56" fmla="*/ 133460 w 1967532"/>
              <a:gd name="T57" fmla="*/ 163347 h 1968919"/>
              <a:gd name="T58" fmla="*/ 129070 w 1967532"/>
              <a:gd name="T59" fmla="*/ 164884 h 1968919"/>
              <a:gd name="T60" fmla="*/ 124679 w 1967532"/>
              <a:gd name="T61" fmla="*/ 167958 h 1968919"/>
              <a:gd name="T62" fmla="*/ 112972 w 1967532"/>
              <a:gd name="T63" fmla="*/ 171033 h 1968919"/>
              <a:gd name="T64" fmla="*/ 99800 w 1967532"/>
              <a:gd name="T65" fmla="*/ 175644 h 1968919"/>
              <a:gd name="T66" fmla="*/ 95410 w 1967532"/>
              <a:gd name="T67" fmla="*/ 177181 h 1968919"/>
              <a:gd name="T68" fmla="*/ 89555 w 1967532"/>
              <a:gd name="T69" fmla="*/ 178718 h 1968919"/>
              <a:gd name="T70" fmla="*/ 44187 w 1967532"/>
              <a:gd name="T71" fmla="*/ 177181 h 1968919"/>
              <a:gd name="T72" fmla="*/ 38333 w 1967532"/>
              <a:gd name="T73" fmla="*/ 171033 h 1968919"/>
              <a:gd name="T74" fmla="*/ 32479 w 1967532"/>
              <a:gd name="T75" fmla="*/ 167958 h 1968919"/>
              <a:gd name="T76" fmla="*/ 23698 w 1967532"/>
              <a:gd name="T77" fmla="*/ 157199 h 1968919"/>
              <a:gd name="T78" fmla="*/ 20771 w 1967532"/>
              <a:gd name="T79" fmla="*/ 151051 h 1968919"/>
              <a:gd name="T80" fmla="*/ 11990 w 1967532"/>
              <a:gd name="T81" fmla="*/ 140292 h 1968919"/>
              <a:gd name="T82" fmla="*/ 9063 w 1967532"/>
              <a:gd name="T83" fmla="*/ 135681 h 1968919"/>
              <a:gd name="T84" fmla="*/ 282 w 1967532"/>
              <a:gd name="T85" fmla="*/ 126459 h 1968919"/>
              <a:gd name="T86" fmla="*/ 282 w 1967532"/>
              <a:gd name="T87" fmla="*/ 117236 h 19689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967532" h="1968919">
                <a:moveTo>
                  <a:pt x="138732" y="1105319"/>
                </a:moveTo>
                <a:lnTo>
                  <a:pt x="138732" y="1105319"/>
                </a:lnTo>
                <a:cubicBezTo>
                  <a:pt x="150021" y="1054519"/>
                  <a:pt x="157077" y="1002589"/>
                  <a:pt x="172599" y="952919"/>
                </a:cubicBezTo>
                <a:cubicBezTo>
                  <a:pt x="184692" y="914221"/>
                  <a:pt x="251407" y="771858"/>
                  <a:pt x="274199" y="732786"/>
                </a:cubicBezTo>
                <a:cubicBezTo>
                  <a:pt x="294708" y="697628"/>
                  <a:pt x="322635" y="667023"/>
                  <a:pt x="341932" y="631186"/>
                </a:cubicBezTo>
                <a:cubicBezTo>
                  <a:pt x="362312" y="593337"/>
                  <a:pt x="373508" y="551102"/>
                  <a:pt x="392732" y="512653"/>
                </a:cubicBezTo>
                <a:cubicBezTo>
                  <a:pt x="413083" y="471950"/>
                  <a:pt x="437887" y="433630"/>
                  <a:pt x="460465" y="394119"/>
                </a:cubicBezTo>
                <a:cubicBezTo>
                  <a:pt x="466110" y="371541"/>
                  <a:pt x="466991" y="347202"/>
                  <a:pt x="477399" y="326386"/>
                </a:cubicBezTo>
                <a:cubicBezTo>
                  <a:pt x="509108" y="262968"/>
                  <a:pt x="536634" y="258691"/>
                  <a:pt x="578999" y="207853"/>
                </a:cubicBezTo>
                <a:cubicBezTo>
                  <a:pt x="592027" y="192219"/>
                  <a:pt x="597549" y="170454"/>
                  <a:pt x="612865" y="157053"/>
                </a:cubicBezTo>
                <a:cubicBezTo>
                  <a:pt x="684528" y="94347"/>
                  <a:pt x="695492" y="95643"/>
                  <a:pt x="765265" y="72386"/>
                </a:cubicBezTo>
                <a:cubicBezTo>
                  <a:pt x="782198" y="61097"/>
                  <a:pt x="796758" y="44955"/>
                  <a:pt x="816065" y="38519"/>
                </a:cubicBezTo>
                <a:cubicBezTo>
                  <a:pt x="848637" y="27662"/>
                  <a:pt x="884149" y="29034"/>
                  <a:pt x="917665" y="21586"/>
                </a:cubicBezTo>
                <a:cubicBezTo>
                  <a:pt x="935089" y="17714"/>
                  <a:pt x="951532" y="10297"/>
                  <a:pt x="968465" y="4653"/>
                </a:cubicBezTo>
                <a:cubicBezTo>
                  <a:pt x="1133586" y="14973"/>
                  <a:pt x="1209743" y="-40253"/>
                  <a:pt x="1290199" y="72386"/>
                </a:cubicBezTo>
                <a:cubicBezTo>
                  <a:pt x="1304871" y="92927"/>
                  <a:pt x="1312776" y="117541"/>
                  <a:pt x="1324065" y="140119"/>
                </a:cubicBezTo>
                <a:cubicBezTo>
                  <a:pt x="1333141" y="262643"/>
                  <a:pt x="1216007" y="590162"/>
                  <a:pt x="1408732" y="614253"/>
                </a:cubicBezTo>
                <a:cubicBezTo>
                  <a:pt x="1481758" y="623381"/>
                  <a:pt x="1555487" y="625542"/>
                  <a:pt x="1628865" y="631186"/>
                </a:cubicBezTo>
                <a:cubicBezTo>
                  <a:pt x="1665102" y="643265"/>
                  <a:pt x="1703431" y="651090"/>
                  <a:pt x="1730465" y="681986"/>
                </a:cubicBezTo>
                <a:cubicBezTo>
                  <a:pt x="1757268" y="712618"/>
                  <a:pt x="1775621" y="749719"/>
                  <a:pt x="1798199" y="783586"/>
                </a:cubicBezTo>
                <a:cubicBezTo>
                  <a:pt x="1815910" y="810153"/>
                  <a:pt x="1843354" y="828741"/>
                  <a:pt x="1865932" y="851319"/>
                </a:cubicBezTo>
                <a:cubicBezTo>
                  <a:pt x="1877221" y="879541"/>
                  <a:pt x="1885037" y="909415"/>
                  <a:pt x="1899799" y="935986"/>
                </a:cubicBezTo>
                <a:cubicBezTo>
                  <a:pt x="1978300" y="1077287"/>
                  <a:pt x="1932426" y="931026"/>
                  <a:pt x="1967532" y="1071453"/>
                </a:cubicBezTo>
                <a:cubicBezTo>
                  <a:pt x="1955962" y="1302853"/>
                  <a:pt x="1976670" y="1327336"/>
                  <a:pt x="1933665" y="1477853"/>
                </a:cubicBezTo>
                <a:cubicBezTo>
                  <a:pt x="1928761" y="1495015"/>
                  <a:pt x="1926315" y="1513594"/>
                  <a:pt x="1916732" y="1528653"/>
                </a:cubicBezTo>
                <a:cubicBezTo>
                  <a:pt x="1886428" y="1576273"/>
                  <a:pt x="1855044" y="1624207"/>
                  <a:pt x="1815132" y="1664119"/>
                </a:cubicBezTo>
                <a:cubicBezTo>
                  <a:pt x="1798199" y="1681052"/>
                  <a:pt x="1783819" y="1701000"/>
                  <a:pt x="1764332" y="1714919"/>
                </a:cubicBezTo>
                <a:cubicBezTo>
                  <a:pt x="1720729" y="1746064"/>
                  <a:pt x="1641266" y="1767231"/>
                  <a:pt x="1594999" y="1782653"/>
                </a:cubicBezTo>
                <a:lnTo>
                  <a:pt x="1544199" y="1799586"/>
                </a:lnTo>
                <a:lnTo>
                  <a:pt x="1493399" y="1816519"/>
                </a:lnTo>
                <a:cubicBezTo>
                  <a:pt x="1476466" y="1827808"/>
                  <a:pt x="1460802" y="1841285"/>
                  <a:pt x="1442599" y="1850386"/>
                </a:cubicBezTo>
                <a:cubicBezTo>
                  <a:pt x="1407889" y="1867741"/>
                  <a:pt x="1339330" y="1877813"/>
                  <a:pt x="1307132" y="1884253"/>
                </a:cubicBezTo>
                <a:cubicBezTo>
                  <a:pt x="1218750" y="1943173"/>
                  <a:pt x="1291615" y="1904634"/>
                  <a:pt x="1154732" y="1935053"/>
                </a:cubicBezTo>
                <a:cubicBezTo>
                  <a:pt x="1137308" y="1938925"/>
                  <a:pt x="1121095" y="1947083"/>
                  <a:pt x="1103932" y="1951986"/>
                </a:cubicBezTo>
                <a:cubicBezTo>
                  <a:pt x="1081555" y="1958379"/>
                  <a:pt x="1058777" y="1963275"/>
                  <a:pt x="1036199" y="1968919"/>
                </a:cubicBezTo>
                <a:cubicBezTo>
                  <a:pt x="861221" y="1963275"/>
                  <a:pt x="684575" y="1976744"/>
                  <a:pt x="511265" y="1951986"/>
                </a:cubicBezTo>
                <a:cubicBezTo>
                  <a:pt x="479656" y="1947471"/>
                  <a:pt x="469076" y="1903411"/>
                  <a:pt x="443532" y="1884253"/>
                </a:cubicBezTo>
                <a:cubicBezTo>
                  <a:pt x="423338" y="1869107"/>
                  <a:pt x="396340" y="1865058"/>
                  <a:pt x="375799" y="1850386"/>
                </a:cubicBezTo>
                <a:cubicBezTo>
                  <a:pt x="344516" y="1828041"/>
                  <a:pt x="292848" y="1761691"/>
                  <a:pt x="274199" y="1731853"/>
                </a:cubicBezTo>
                <a:cubicBezTo>
                  <a:pt x="260820" y="1710447"/>
                  <a:pt x="253711" y="1685525"/>
                  <a:pt x="240332" y="1664119"/>
                </a:cubicBezTo>
                <a:cubicBezTo>
                  <a:pt x="176918" y="1562656"/>
                  <a:pt x="208000" y="1628707"/>
                  <a:pt x="138732" y="1545586"/>
                </a:cubicBezTo>
                <a:cubicBezTo>
                  <a:pt x="125703" y="1529952"/>
                  <a:pt x="119256" y="1509177"/>
                  <a:pt x="104865" y="1494786"/>
                </a:cubicBezTo>
                <a:cubicBezTo>
                  <a:pt x="73714" y="1463635"/>
                  <a:pt x="14667" y="1444494"/>
                  <a:pt x="3265" y="1393186"/>
                </a:cubicBezTo>
                <a:cubicBezTo>
                  <a:pt x="-4082" y="1360126"/>
                  <a:pt x="3265" y="1325453"/>
                  <a:pt x="3265" y="1291586"/>
                </a:cubicBezTo>
              </a:path>
            </a:pathLst>
          </a:custGeom>
          <a:solidFill>
            <a:sysClr val="windowText" lastClr="00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2263421" y="1441595"/>
            <a:ext cx="1382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scatterer</a:t>
            </a:r>
          </a:p>
        </p:txBody>
      </p:sp>
      <p:cxnSp>
        <p:nvCxnSpPr>
          <p:cNvPr id="19" name="Straight Connector 16"/>
          <p:cNvCxnSpPr>
            <a:cxnSpLocks noChangeShapeType="1"/>
          </p:cNvCxnSpPr>
          <p:nvPr/>
        </p:nvCxnSpPr>
        <p:spPr bwMode="auto">
          <a:xfrm flipV="1">
            <a:off x="3452178" y="1589393"/>
            <a:ext cx="558800" cy="355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0"/>
          <p:cNvCxnSpPr>
            <a:cxnSpLocks noChangeShapeType="1"/>
          </p:cNvCxnSpPr>
          <p:nvPr/>
        </p:nvCxnSpPr>
        <p:spPr bwMode="auto">
          <a:xfrm>
            <a:off x="3436303" y="2283131"/>
            <a:ext cx="609600" cy="85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3"/>
          <p:cNvCxnSpPr>
            <a:cxnSpLocks noChangeShapeType="1"/>
          </p:cNvCxnSpPr>
          <p:nvPr/>
        </p:nvCxnSpPr>
        <p:spPr bwMode="auto">
          <a:xfrm>
            <a:off x="3182303" y="2554593"/>
            <a:ext cx="439737" cy="4905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5"/>
          <p:cNvCxnSpPr>
            <a:cxnSpLocks noChangeShapeType="1"/>
          </p:cNvCxnSpPr>
          <p:nvPr/>
        </p:nvCxnSpPr>
        <p:spPr bwMode="auto">
          <a:xfrm flipH="1">
            <a:off x="2588578" y="2605393"/>
            <a:ext cx="220662" cy="508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4089576" y="1135785"/>
            <a:ext cx="2294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scattered light, power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P</a:t>
            </a:r>
            <a:r>
              <a:rPr kumimoji="0" lang="en-US" altLang="en-US" sz="2400" b="0" i="0" u="none" strike="noStrike" kern="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scat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98824" y="1980590"/>
                <a:ext cx="3113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  <a:cs typeface="Arial" panose="020B0604020202020204" pitchFamily="34" charset="0"/>
                        </a:rPr>
                        <m:t>𝜒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824" y="1980590"/>
                <a:ext cx="311304" cy="430887"/>
              </a:xfrm>
              <a:prstGeom prst="rect">
                <a:avLst/>
              </a:prstGeom>
              <a:blipFill>
                <a:blip r:embed="rId2"/>
                <a:stretch>
                  <a:fillRect l="-15385" r="-19231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88316" y="5217818"/>
            <a:ext cx="890981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How much power can the </a:t>
            </a:r>
            <a:r>
              <a:rPr lang="en-US" altLang="en-US" sz="2600" kern="0" dirty="0">
                <a:solidFill>
                  <a:srgbClr val="FF0000"/>
                </a:solidFill>
              </a:rPr>
              <a:t>body</a:t>
            </a:r>
            <a:r>
              <a:rPr kumimoji="0" lang="en-US" altLang="en-US" sz="2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scatter/absorb/radiate/etc.?</a:t>
            </a:r>
            <a:endParaRPr kumimoji="0" lang="is-IS" altLang="en-US" sz="2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</a:t>
            </a:r>
            <a:r>
              <a:rPr kumimoji="0" lang="is-IS" altLang="en-US" sz="2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…</a:t>
            </a:r>
            <a:r>
              <a:rPr kumimoji="0" lang="en-US" altLang="en-US" sz="2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for a given volume of material (or emitter–scatterer separation)</a:t>
            </a:r>
            <a:r>
              <a:rPr lang="is-IS" altLang="en-US" sz="2200" kern="0" dirty="0"/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altLang="en-US" sz="2200" kern="0" dirty="0"/>
              <a:t>      ...and a given frequency or bandwidth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1DC27B-B29E-5840-A55C-EC031BEEDC40}"/>
                  </a:ext>
                </a:extLst>
              </p:cNvPr>
              <p:cNvSpPr txBox="1"/>
              <p:nvPr/>
            </p:nvSpPr>
            <p:spPr>
              <a:xfrm>
                <a:off x="5344459" y="2196033"/>
                <a:ext cx="31588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local, linear materials: </a:t>
                </a:r>
                <a:br>
                  <a:rPr lang="en-US" sz="2400" dirty="0"/>
                </a:br>
                <a:r>
                  <a:rPr lang="en-US" sz="2400" dirty="0">
                    <a:solidFill>
                      <a:srgbClr val="0000FF"/>
                    </a:solidFill>
                  </a:rPr>
                  <a:t>6x6 susceptibility </a:t>
                </a:r>
                <a:r>
                  <a:rPr lang="el-GR" sz="2400" i="1" dirty="0">
                    <a:solidFill>
                      <a:srgbClr val="0000FF"/>
                    </a:solidFill>
                  </a:rPr>
                  <a:t>χ</a:t>
                </a:r>
                <a:r>
                  <a:rPr lang="en-US" sz="2400" dirty="0">
                    <a:solidFill>
                      <a:srgbClr val="0000FF"/>
                    </a:solidFill>
                  </a:rPr>
                  <a:t>(</a:t>
                </a:r>
                <a:r>
                  <a:rPr lang="en-US" sz="2400" i="1" dirty="0">
                    <a:solidFill>
                      <a:srgbClr val="0000FF"/>
                    </a:solidFill>
                  </a:rPr>
                  <a:t>x</a:t>
                </a:r>
                <a:r>
                  <a:rPr lang="en-US" sz="2400" dirty="0">
                    <a:solidFill>
                      <a:srgbClr val="0000FF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1DC27B-B29E-5840-A55C-EC031BEED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59" y="2196033"/>
                <a:ext cx="3158813" cy="830997"/>
              </a:xfrm>
              <a:prstGeom prst="rect">
                <a:avLst/>
              </a:prstGeom>
              <a:blipFill>
                <a:blip r:embed="rId3"/>
                <a:stretch>
                  <a:fillRect l="-2400" t="-6061" r="-200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149255-74B9-8841-87C7-045E4BE0D20D}"/>
                  </a:ext>
                </a:extLst>
              </p:cNvPr>
              <p:cNvSpPr txBox="1"/>
              <p:nvPr/>
            </p:nvSpPr>
            <p:spPr>
              <a:xfrm>
                <a:off x="5745231" y="3386113"/>
                <a:ext cx="23158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)&gt;0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149255-74B9-8841-87C7-045E4BE0D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231" y="3386113"/>
                <a:ext cx="2315890" cy="369332"/>
              </a:xfrm>
              <a:prstGeom prst="rect">
                <a:avLst/>
              </a:prstGeom>
              <a:blipFill>
                <a:blip r:embed="rId4"/>
                <a:stretch>
                  <a:fillRect l="-543" t="-6667" r="-2174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6D2DBD1-28A9-DB44-A7A8-57C5D2B7A09A}"/>
              </a:ext>
            </a:extLst>
          </p:cNvPr>
          <p:cNvSpPr txBox="1"/>
          <p:nvPr/>
        </p:nvSpPr>
        <p:spPr>
          <a:xfrm>
            <a:off x="846582" y="3353134"/>
            <a:ext cx="4898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frequency domain, passive materials: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023E09-2250-5142-903D-10F079E4EEBF}"/>
              </a:ext>
            </a:extLst>
          </p:cNvPr>
          <p:cNvSpPr txBox="1"/>
          <p:nvPr/>
        </p:nvSpPr>
        <p:spPr>
          <a:xfrm>
            <a:off x="1601948" y="3743659"/>
            <a:ext cx="5225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(i.e., polarization currents cannot supply energy)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0D66B29-9AA5-B540-A741-66A4A9996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79" y="4457961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1" hangingPunct="1"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(scatterer = nanoparticle / metasurface / waveguide / etc.)</a:t>
            </a:r>
            <a:endParaRPr kumimoji="0" lang="en-US" altLang="en-US" sz="2200" b="0" i="0" u="none" strike="noStrike" kern="0" cap="none" spc="0" normalizeH="0" baseline="-25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6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6765" y="1005424"/>
            <a:ext cx="889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Extinguished power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(absorption + scattering)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proportional to the (imaginary part of) the overlap of the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field and the induced polarization currents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theorem: Power ~ </a:t>
            </a:r>
            <a:r>
              <a:rPr lang="en-US" dirty="0" err="1"/>
              <a:t>Im</a:t>
            </a:r>
            <a:r>
              <a:rPr lang="en-US" dirty="0"/>
              <a:t>[amplitude]</a:t>
            </a:r>
          </a:p>
        </p:txBody>
      </p:sp>
      <p:sp>
        <p:nvSpPr>
          <p:cNvPr id="4" name="Freeform 3"/>
          <p:cNvSpPr/>
          <p:nvPr/>
        </p:nvSpPr>
        <p:spPr>
          <a:xfrm rot="5400000">
            <a:off x="3044701" y="2648004"/>
            <a:ext cx="1158890" cy="1315202"/>
          </a:xfrm>
          <a:custGeom>
            <a:avLst/>
            <a:gdLst>
              <a:gd name="connsiteX0" fmla="*/ 735579 w 1806832"/>
              <a:gd name="connsiteY0" fmla="*/ 73941 h 2050539"/>
              <a:gd name="connsiteX1" fmla="*/ 1783794 w 1806832"/>
              <a:gd name="connsiteY1" fmla="*/ 798770 h 2050539"/>
              <a:gd name="connsiteX2" fmla="*/ 1348896 w 1806832"/>
              <a:gd name="connsiteY2" fmla="*/ 2025404 h 2050539"/>
              <a:gd name="connsiteX3" fmla="*/ 88808 w 1806832"/>
              <a:gd name="connsiteY3" fmla="*/ 1512448 h 2050539"/>
              <a:gd name="connsiteX4" fmla="*/ 178018 w 1806832"/>
              <a:gd name="connsiteY4" fmla="*/ 185453 h 2050539"/>
              <a:gd name="connsiteX5" fmla="*/ 735579 w 1806832"/>
              <a:gd name="connsiteY5" fmla="*/ 73941 h 205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6832" h="2050539">
                <a:moveTo>
                  <a:pt x="735579" y="73941"/>
                </a:moveTo>
                <a:cubicBezTo>
                  <a:pt x="1003208" y="176161"/>
                  <a:pt x="1681575" y="473526"/>
                  <a:pt x="1783794" y="798770"/>
                </a:cubicBezTo>
                <a:cubicBezTo>
                  <a:pt x="1886014" y="1124014"/>
                  <a:pt x="1631394" y="1906458"/>
                  <a:pt x="1348896" y="2025404"/>
                </a:cubicBezTo>
                <a:cubicBezTo>
                  <a:pt x="1066398" y="2144350"/>
                  <a:pt x="283954" y="1819107"/>
                  <a:pt x="88808" y="1512448"/>
                </a:cubicBezTo>
                <a:cubicBezTo>
                  <a:pt x="-106338" y="1205790"/>
                  <a:pt x="64647" y="423346"/>
                  <a:pt x="178018" y="185453"/>
                </a:cubicBezTo>
                <a:cubicBezTo>
                  <a:pt x="291389" y="-52440"/>
                  <a:pt x="467950" y="-28279"/>
                  <a:pt x="735579" y="7394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89837" y="3484060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837" y="3484060"/>
                <a:ext cx="26750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000" r="-20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1527393" y="3383763"/>
            <a:ext cx="9701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48866" y="2870993"/>
                <a:ext cx="5989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inc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66" y="2870993"/>
                <a:ext cx="59894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101" r="-3030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 flipV="1">
            <a:off x="2872040" y="2321823"/>
            <a:ext cx="341584" cy="406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367411" y="2365097"/>
            <a:ext cx="478209" cy="4526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09385" y="3783187"/>
            <a:ext cx="357160" cy="490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0583" y="3853392"/>
            <a:ext cx="424401" cy="4658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04431" y="3354898"/>
            <a:ext cx="9701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07077" y="3485832"/>
            <a:ext cx="277925" cy="1003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50572" y="3260371"/>
            <a:ext cx="277925" cy="1003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23515" y="2916080"/>
            <a:ext cx="204982" cy="1922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443583" y="2781203"/>
            <a:ext cx="204982" cy="1922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91121" y="2971237"/>
            <a:ext cx="146730" cy="2284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375461" y="3359779"/>
            <a:ext cx="45952" cy="2708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49938" y="2877349"/>
            <a:ext cx="115030" cy="2614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167072" y="3257307"/>
            <a:ext cx="32322" cy="2529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93899" y="2992083"/>
                <a:ext cx="6311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𝑖𝑛𝑑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899" y="2992083"/>
                <a:ext cx="63119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615" r="-288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328690" y="1771080"/>
                <a:ext cx="14153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ind</m:t>
                          </m:r>
                        </m:sub>
                      </m:sSub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𝐸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690" y="1771080"/>
                <a:ext cx="141532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310" r="-6034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12689" y="2278432"/>
                <a:ext cx="2956002" cy="757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ext</m:t>
                          </m:r>
                        </m:sub>
                      </m:sSub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Im</m:t>
                      </m:r>
                      <m:nary>
                        <m:naryPr>
                          <m:supHide m:val="on"/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inc</m:t>
                              </m:r>
                            </m:sub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ind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89" y="2278432"/>
                <a:ext cx="2956002" cy="7572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/>
          <p:cNvSpPr/>
          <p:nvPr/>
        </p:nvSpPr>
        <p:spPr>
          <a:xfrm rot="16200000">
            <a:off x="7739597" y="2588583"/>
            <a:ext cx="325831" cy="1301929"/>
          </a:xfrm>
          <a:prstGeom prst="leftBrace">
            <a:avLst>
              <a:gd name="adj1" fmla="val 4940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018890" y="3459585"/>
                <a:ext cx="19405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4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 </a:t>
                </a:r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ind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890" y="3459585"/>
                <a:ext cx="1940528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4702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664486" y="4399302"/>
            <a:ext cx="5208846" cy="2247631"/>
            <a:chOff x="3664486" y="4399302"/>
            <a:chExt cx="5208846" cy="2247631"/>
          </a:xfrm>
        </p:grpSpPr>
        <p:sp>
          <p:nvSpPr>
            <p:cNvPr id="71" name="Rectangle 70"/>
            <p:cNvSpPr/>
            <p:nvPr/>
          </p:nvSpPr>
          <p:spPr>
            <a:xfrm>
              <a:off x="7222972" y="5043887"/>
              <a:ext cx="565905" cy="1288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64486" y="4399302"/>
              <a:ext cx="520884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extinction (abs. + scat.) &gt; absorption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6050950" y="5029235"/>
              <a:ext cx="0" cy="13092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051425" y="6338435"/>
              <a:ext cx="17460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6117585" y="6369934"/>
                  <a:ext cx="20627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:r>
                    <a:rPr lang="en-US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induced current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ind</m:t>
                          </m:r>
                        </m:sub>
                      </m:sSub>
                    </m:oMath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585" y="6369934"/>
                  <a:ext cx="2062744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7101" t="-28889" r="-236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 rot="16200000">
              <a:off x="5497631" y="5502075"/>
              <a:ext cx="6283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6050950" y="5133645"/>
              <a:ext cx="1445612" cy="120479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437867" y="5320542"/>
                  <a:ext cx="46051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ext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7867" y="5320542"/>
                  <a:ext cx="460511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7895" r="-1316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Freeform 61"/>
            <p:cNvSpPr/>
            <p:nvPr/>
          </p:nvSpPr>
          <p:spPr>
            <a:xfrm>
              <a:off x="6042877" y="5024837"/>
              <a:ext cx="1263650" cy="1314450"/>
            </a:xfrm>
            <a:custGeom>
              <a:avLst/>
              <a:gdLst>
                <a:gd name="connsiteX0" fmla="*/ 0 w 1263650"/>
                <a:gd name="connsiteY0" fmla="*/ 1314450 h 1314450"/>
                <a:gd name="connsiteX1" fmla="*/ 641350 w 1263650"/>
                <a:gd name="connsiteY1" fmla="*/ 1079500 h 1314450"/>
                <a:gd name="connsiteX2" fmla="*/ 1028700 w 1263650"/>
                <a:gd name="connsiteY2" fmla="*/ 673100 h 1314450"/>
                <a:gd name="connsiteX3" fmla="*/ 1263650 w 1263650"/>
                <a:gd name="connsiteY3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3650" h="1314450">
                  <a:moveTo>
                    <a:pt x="0" y="1314450"/>
                  </a:moveTo>
                  <a:cubicBezTo>
                    <a:pt x="234950" y="1250421"/>
                    <a:pt x="469900" y="1186392"/>
                    <a:pt x="641350" y="1079500"/>
                  </a:cubicBezTo>
                  <a:cubicBezTo>
                    <a:pt x="812800" y="972608"/>
                    <a:pt x="924983" y="853017"/>
                    <a:pt x="1028700" y="673100"/>
                  </a:cubicBezTo>
                  <a:cubicBezTo>
                    <a:pt x="1132417" y="493183"/>
                    <a:pt x="1250950" y="110067"/>
                    <a:pt x="1263650" y="0"/>
                  </a:cubicBezTo>
                </a:path>
              </a:pathLst>
            </a:custGeom>
            <a:noFill/>
            <a:ln w="254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723397" y="6024089"/>
                  <a:ext cx="495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abs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3397" y="6024089"/>
                  <a:ext cx="495264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1111" r="-3704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Connector 72"/>
            <p:cNvCxnSpPr/>
            <p:nvPr/>
          </p:nvCxnSpPr>
          <p:spPr>
            <a:xfrm>
              <a:off x="7214349" y="5047864"/>
              <a:ext cx="4312" cy="129142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 rot="1583477">
              <a:off x="7716116" y="5235848"/>
              <a:ext cx="303524" cy="299556"/>
            </a:xfrm>
            <a:custGeom>
              <a:avLst/>
              <a:gdLst>
                <a:gd name="connsiteX0" fmla="*/ 8249 w 303524"/>
                <a:gd name="connsiteY0" fmla="*/ 299556 h 299556"/>
                <a:gd name="connsiteX1" fmla="*/ 8249 w 303524"/>
                <a:gd name="connsiteY1" fmla="*/ 242406 h 299556"/>
                <a:gd name="connsiteX2" fmla="*/ 93974 w 303524"/>
                <a:gd name="connsiteY2" fmla="*/ 4281 h 299556"/>
                <a:gd name="connsiteX3" fmla="*/ 303524 w 303524"/>
                <a:gd name="connsiteY3" fmla="*/ 90006 h 29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524" h="299556">
                  <a:moveTo>
                    <a:pt x="8249" y="299556"/>
                  </a:moveTo>
                  <a:cubicBezTo>
                    <a:pt x="1105" y="295587"/>
                    <a:pt x="-6039" y="291618"/>
                    <a:pt x="8249" y="242406"/>
                  </a:cubicBezTo>
                  <a:cubicBezTo>
                    <a:pt x="22537" y="193193"/>
                    <a:pt x="44762" y="29681"/>
                    <a:pt x="93974" y="4281"/>
                  </a:cubicBezTo>
                  <a:cubicBezTo>
                    <a:pt x="143186" y="-21119"/>
                    <a:pt x="228912" y="74131"/>
                    <a:pt x="303524" y="90006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924067">
              <a:off x="7574829" y="5345516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unphysical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45C0D8-0D3E-F74C-B585-75213699CB06}"/>
              </a:ext>
            </a:extLst>
          </p:cNvPr>
          <p:cNvGrpSpPr/>
          <p:nvPr/>
        </p:nvGrpSpPr>
        <p:grpSpPr>
          <a:xfrm>
            <a:off x="13094" y="4230372"/>
            <a:ext cx="5116467" cy="2607680"/>
            <a:chOff x="13094" y="4230372"/>
            <a:chExt cx="5116467" cy="26076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60273" y="4541687"/>
                  <a:ext cx="3003258" cy="7572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abs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∝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Im</m:t>
                            </m:r>
                            <m: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𝜒</m:t>
                            </m:r>
                          </m:e>
                        </m:d>
                        <m:nary>
                          <m:naryPr>
                            <m:supHide m:val="on"/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𝑉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73" y="4541687"/>
                  <a:ext cx="3003258" cy="757259"/>
                </a:xfrm>
                <a:prstGeom prst="rect">
                  <a:avLst/>
                </a:prstGeom>
                <a:blipFill>
                  <a:blip r:embed="rId14"/>
                  <a:stretch>
                    <a:fillRect l="-1261" t="-211667" r="-7563" b="-29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eft Brace 37"/>
            <p:cNvSpPr/>
            <p:nvPr/>
          </p:nvSpPr>
          <p:spPr>
            <a:xfrm rot="16200000">
              <a:off x="2872911" y="5538361"/>
              <a:ext cx="325831" cy="1301929"/>
            </a:xfrm>
            <a:prstGeom prst="leftBrace">
              <a:avLst>
                <a:gd name="adj1" fmla="val 49401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58843" y="6376387"/>
                  <a:ext cx="47707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absorption is</a:t>
                  </a:r>
                  <a:r>
                    <a:rPr lang="en-US" sz="2400" i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quadratic 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ind</m:t>
                          </m:r>
                        </m:sub>
                      </m:sSub>
                    </m:oMath>
                  </a14:m>
                  <a:endPara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43" y="6376387"/>
                  <a:ext cx="4770718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1857" t="-8108" b="-27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081319" y="5282427"/>
                  <a:ext cx="2975622" cy="8298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Im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den>
                            </m:f>
                          </m:e>
                        </m:d>
                        <m:nary>
                          <m:naryPr>
                            <m:supHide m:val="on"/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𝑉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ind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ind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319" y="5282427"/>
                  <a:ext cx="2975622" cy="829843"/>
                </a:xfrm>
                <a:prstGeom prst="rect">
                  <a:avLst/>
                </a:prstGeom>
                <a:blipFill>
                  <a:blip r:embed="rId16"/>
                  <a:stretch>
                    <a:fillRect t="-189394" b="-2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/>
            <p:cNvSpPr txBox="1"/>
            <p:nvPr/>
          </p:nvSpPr>
          <p:spPr>
            <a:xfrm>
              <a:off x="13094" y="4230372"/>
              <a:ext cx="402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meanwhile…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3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/>
              <p:cNvSpPr txBox="1">
                <a:spLocks/>
              </p:cNvSpPr>
              <p:nvPr/>
            </p:nvSpPr>
            <p:spPr bwMode="auto">
              <a:xfrm>
                <a:off x="457200" y="95538"/>
                <a:ext cx="8229600" cy="65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rm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+mj-lt"/>
                    <a:ea typeface="MS PGothic" panose="020B0600070205080204" pitchFamily="34" charset="-128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MS PGothic" panose="020B0600070205080204" pitchFamily="34" charset="-128"/>
                    <a:cs typeface="ＭＳ Ｐゴシック" pitchFamily="-112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MS PGothic" panose="020B0600070205080204" pitchFamily="34" charset="-128"/>
                    <a:cs typeface="ＭＳ Ｐゴシック" pitchFamily="-112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MS PGothic" panose="020B0600070205080204" pitchFamily="34" charset="-128"/>
                    <a:cs typeface="ＭＳ Ｐゴシック" pitchFamily="-112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MS PGothic" panose="020B0600070205080204" pitchFamily="34" charset="-128"/>
                    <a:cs typeface="ＭＳ Ｐゴシック" pitchFamily="-112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MS PGothic" panose="020B0600070205080204" pitchFamily="34" charset="-128"/>
                  </a:rPr>
                  <a:t>The scattering problem at frequency </a:t>
                </a:r>
                <a14:m>
                  <m:oMath xmlns:m="http://schemas.openxmlformats.org/officeDocument/2006/math">
                    <m:r>
                      <a:rPr kumimoji="0" lang="en-US" alt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𝜔</m:t>
                    </m:r>
                  </m:oMath>
                </a14:m>
                <a:endPara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95538"/>
                <a:ext cx="8229600" cy="657225"/>
              </a:xfrm>
              <a:prstGeom prst="rect">
                <a:avLst/>
              </a:prstGeom>
              <a:blipFill>
                <a:blip r:embed="rId3"/>
                <a:stretch>
                  <a:fillRect l="-772" t="-13462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233447" y="792777"/>
            <a:ext cx="18710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scatterer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(s)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9161B1-08C7-A14A-A5EF-14D371AD8A10}"/>
              </a:ext>
            </a:extLst>
          </p:cNvPr>
          <p:cNvGrpSpPr/>
          <p:nvPr/>
        </p:nvGrpSpPr>
        <p:grpSpPr>
          <a:xfrm>
            <a:off x="3998854" y="785054"/>
            <a:ext cx="1490431" cy="1684212"/>
            <a:chOff x="5447553" y="4362821"/>
            <a:chExt cx="1736312" cy="19620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983CE6-9801-CA45-AE95-B081578EA1CD}"/>
                </a:ext>
              </a:extLst>
            </p:cNvPr>
            <p:cNvSpPr/>
            <p:nvPr/>
          </p:nvSpPr>
          <p:spPr>
            <a:xfrm>
              <a:off x="5447553" y="4362821"/>
              <a:ext cx="1736312" cy="1962062"/>
            </a:xfrm>
            <a:custGeom>
              <a:avLst/>
              <a:gdLst>
                <a:gd name="connsiteX0" fmla="*/ 819897 w 1736312"/>
                <a:gd name="connsiteY0" fmla="*/ 37729 h 1962062"/>
                <a:gd name="connsiteX1" fmla="*/ 747 w 1736312"/>
                <a:gd name="connsiteY1" fmla="*/ 1237879 h 1962062"/>
                <a:gd name="connsiteX2" fmla="*/ 972297 w 1736312"/>
                <a:gd name="connsiteY2" fmla="*/ 1961779 h 1962062"/>
                <a:gd name="connsiteX3" fmla="*/ 1734297 w 1736312"/>
                <a:gd name="connsiteY3" fmla="*/ 1161679 h 1962062"/>
                <a:gd name="connsiteX4" fmla="*/ 743697 w 1736312"/>
                <a:gd name="connsiteY4" fmla="*/ 1009279 h 1962062"/>
                <a:gd name="connsiteX5" fmla="*/ 1296147 w 1736312"/>
                <a:gd name="connsiteY5" fmla="*/ 361579 h 1962062"/>
                <a:gd name="connsiteX6" fmla="*/ 819897 w 1736312"/>
                <a:gd name="connsiteY6" fmla="*/ 37729 h 19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6312" h="1962062">
                  <a:moveTo>
                    <a:pt x="819897" y="37729"/>
                  </a:moveTo>
                  <a:cubicBezTo>
                    <a:pt x="603997" y="183779"/>
                    <a:pt x="-24653" y="917204"/>
                    <a:pt x="747" y="1237879"/>
                  </a:cubicBezTo>
                  <a:cubicBezTo>
                    <a:pt x="26147" y="1558554"/>
                    <a:pt x="683372" y="1974479"/>
                    <a:pt x="972297" y="1961779"/>
                  </a:cubicBezTo>
                  <a:cubicBezTo>
                    <a:pt x="1261222" y="1949079"/>
                    <a:pt x="1772397" y="1320429"/>
                    <a:pt x="1734297" y="1161679"/>
                  </a:cubicBezTo>
                  <a:cubicBezTo>
                    <a:pt x="1696197" y="1002929"/>
                    <a:pt x="816722" y="1142629"/>
                    <a:pt x="743697" y="1009279"/>
                  </a:cubicBezTo>
                  <a:cubicBezTo>
                    <a:pt x="670672" y="875929"/>
                    <a:pt x="1283447" y="517154"/>
                    <a:pt x="1296147" y="361579"/>
                  </a:cubicBezTo>
                  <a:cubicBezTo>
                    <a:pt x="1308847" y="206004"/>
                    <a:pt x="1035797" y="-108321"/>
                    <a:pt x="819897" y="377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82A0013-E4C8-A846-95DB-1A93006D16DB}"/>
                </a:ext>
              </a:extLst>
            </p:cNvPr>
            <p:cNvSpPr/>
            <p:nvPr/>
          </p:nvSpPr>
          <p:spPr>
            <a:xfrm>
              <a:off x="6533507" y="5082475"/>
              <a:ext cx="362756" cy="252585"/>
            </a:xfrm>
            <a:custGeom>
              <a:avLst/>
              <a:gdLst>
                <a:gd name="connsiteX0" fmla="*/ 362593 w 362756"/>
                <a:gd name="connsiteY0" fmla="*/ 41975 h 252585"/>
                <a:gd name="connsiteX1" fmla="*/ 95893 w 362756"/>
                <a:gd name="connsiteY1" fmla="*/ 251525 h 252585"/>
                <a:gd name="connsiteX2" fmla="*/ 643 w 362756"/>
                <a:gd name="connsiteY2" fmla="*/ 118175 h 252585"/>
                <a:gd name="connsiteX3" fmla="*/ 133993 w 362756"/>
                <a:gd name="connsiteY3" fmla="*/ 3875 h 252585"/>
                <a:gd name="connsiteX4" fmla="*/ 362593 w 362756"/>
                <a:gd name="connsiteY4" fmla="*/ 41975 h 25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56" h="252585">
                  <a:moveTo>
                    <a:pt x="362593" y="41975"/>
                  </a:moveTo>
                  <a:cubicBezTo>
                    <a:pt x="356243" y="83250"/>
                    <a:pt x="156218" y="238825"/>
                    <a:pt x="95893" y="251525"/>
                  </a:cubicBezTo>
                  <a:cubicBezTo>
                    <a:pt x="35568" y="264225"/>
                    <a:pt x="-5707" y="159450"/>
                    <a:pt x="643" y="118175"/>
                  </a:cubicBezTo>
                  <a:cubicBezTo>
                    <a:pt x="6993" y="76900"/>
                    <a:pt x="80018" y="13400"/>
                    <a:pt x="133993" y="3875"/>
                  </a:cubicBezTo>
                  <a:cubicBezTo>
                    <a:pt x="187968" y="-5650"/>
                    <a:pt x="368943" y="700"/>
                    <a:pt x="362593" y="419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0DF822-ECB3-DD41-AF71-143C1929A1B3}"/>
              </a:ext>
            </a:extLst>
          </p:cNvPr>
          <p:cNvGrpSpPr/>
          <p:nvPr/>
        </p:nvGrpSpPr>
        <p:grpSpPr>
          <a:xfrm rot="735492">
            <a:off x="2556641" y="848425"/>
            <a:ext cx="1026942" cy="1171657"/>
            <a:chOff x="1172308" y="1308295"/>
            <a:chExt cx="1026942" cy="11716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2EDA47-D037-114B-8942-A7754FA97A30}"/>
                </a:ext>
              </a:extLst>
            </p:cNvPr>
            <p:cNvGrpSpPr/>
            <p:nvPr/>
          </p:nvGrpSpPr>
          <p:grpSpPr>
            <a:xfrm>
              <a:off x="1575582" y="1308295"/>
              <a:ext cx="220394" cy="1171657"/>
              <a:chOff x="1575582" y="1308295"/>
              <a:chExt cx="220394" cy="1171657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F1A707FA-BBDA-4A4C-A51C-F662F6F3C2AF}"/>
                  </a:ext>
                </a:extLst>
              </p:cNvPr>
              <p:cNvCxnSpPr/>
              <p:nvPr/>
            </p:nvCxnSpPr>
            <p:spPr>
              <a:xfrm flipV="1">
                <a:off x="1575582" y="1308295"/>
                <a:ext cx="0" cy="1171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8E3E11-9A5A-264D-A5C8-7C385725DAA2}"/>
                  </a:ext>
                </a:extLst>
              </p:cNvPr>
              <p:cNvCxnSpPr/>
              <p:nvPr/>
            </p:nvCxnSpPr>
            <p:spPr>
              <a:xfrm flipV="1">
                <a:off x="1685779" y="1308295"/>
                <a:ext cx="0" cy="1171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B8EED3C-0103-C64B-997D-1079DE8B07F6}"/>
                  </a:ext>
                </a:extLst>
              </p:cNvPr>
              <p:cNvCxnSpPr/>
              <p:nvPr/>
            </p:nvCxnSpPr>
            <p:spPr>
              <a:xfrm flipV="1">
                <a:off x="1795976" y="1308295"/>
                <a:ext cx="0" cy="1171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3D2EA18-4722-7049-A7F6-2628DD6008B8}"/>
                </a:ext>
              </a:extLst>
            </p:cNvPr>
            <p:cNvCxnSpPr/>
            <p:nvPr/>
          </p:nvCxnSpPr>
          <p:spPr>
            <a:xfrm>
              <a:off x="1172308" y="1894123"/>
              <a:ext cx="10269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3210C2-AAD3-7D4E-AE56-A2B3F5F9C1A9}"/>
                  </a:ext>
                </a:extLst>
              </p:cNvPr>
              <p:cNvSpPr txBox="1"/>
              <p:nvPr/>
            </p:nvSpPr>
            <p:spPr>
              <a:xfrm>
                <a:off x="1958876" y="1434183"/>
                <a:ext cx="693523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inc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3210C2-AAD3-7D4E-AE56-A2B3F5F9C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876" y="1434183"/>
                <a:ext cx="693523" cy="400110"/>
              </a:xfrm>
              <a:prstGeom prst="rect">
                <a:avLst/>
              </a:prstGeom>
              <a:blipFill>
                <a:blip r:embed="rId4"/>
                <a:stretch>
                  <a:fillRect l="-12500" r="-178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2F7D5A-A48F-664B-8708-140B2E325D63}"/>
                  </a:ext>
                </a:extLst>
              </p:cNvPr>
              <p:cNvSpPr txBox="1"/>
              <p:nvPr/>
            </p:nvSpPr>
            <p:spPr>
              <a:xfrm>
                <a:off x="843323" y="2756087"/>
                <a:ext cx="6401753" cy="7324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600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∇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600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∇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𝑬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𝑯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2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2600" b="1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600" b="1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𝑬</m:t>
                                  </m:r>
                                </m:e>
                                <m:e>
                                  <m:r>
                                    <a:rPr lang="en-US" sz="2600" b="1" i="1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</m:eqAr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2600" b="1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600" b="1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𝑷</m:t>
                                  </m:r>
                                </m:e>
                                <m:e>
                                  <m:r>
                                    <a:rPr lang="en-US" sz="2600" b="1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𝑴</m:t>
                                  </m:r>
                                </m:e>
                              </m:eqAr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𝒎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2F7D5A-A48F-664B-8708-140B2E325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23" y="2756087"/>
                <a:ext cx="6401753" cy="732445"/>
              </a:xfrm>
              <a:prstGeom prst="rect">
                <a:avLst/>
              </a:prstGeom>
              <a:blipFill>
                <a:blip r:embed="rId5"/>
                <a:stretch>
                  <a:fillRect t="-3390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AB49B06-C10C-484E-B235-74062B3BA921}"/>
                  </a:ext>
                </a:extLst>
              </p:cNvPr>
              <p:cNvSpPr txBox="1"/>
              <p:nvPr/>
            </p:nvSpPr>
            <p:spPr>
              <a:xfrm>
                <a:off x="4214224" y="1756734"/>
                <a:ext cx="1127809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𝜔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AB49B06-C10C-484E-B235-74062B3B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224" y="1756734"/>
                <a:ext cx="1127809" cy="400110"/>
              </a:xfrm>
              <a:prstGeom prst="rect">
                <a:avLst/>
              </a:prstGeom>
              <a:blipFill>
                <a:blip r:embed="rId6"/>
                <a:stretch>
                  <a:fillRect l="-5556" r="-777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15">
            <a:extLst>
              <a:ext uri="{FF2B5EF4-FFF2-40B4-BE49-F238E27FC236}">
                <a16:creationId xmlns:a16="http://schemas.microsoft.com/office/drawing/2014/main" id="{DDB102E2-3AD1-A747-94EF-8353B3517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32" y="3679948"/>
            <a:ext cx="77187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defTabSz="914400" eaLnBrk="1" hangingPunct="1"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Passive convolution operators (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Herglotz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functions):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93E1EF-CF5E-8C40-B754-CD4F6623F486}"/>
                  </a:ext>
                </a:extLst>
              </p:cNvPr>
              <p:cNvSpPr txBox="1"/>
              <p:nvPr/>
            </p:nvSpPr>
            <p:spPr>
              <a:xfrm>
                <a:off x="1089812" y="4424962"/>
                <a:ext cx="4143635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600" dirty="0">
                    <a:cs typeface="Arial" panose="020B0604020202020204" pitchFamily="34" charset="0"/>
                  </a:rPr>
                  <a:t>material susceptibility: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𝝌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93E1EF-CF5E-8C40-B754-CD4F6623F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812" y="4424962"/>
                <a:ext cx="4143635" cy="400110"/>
              </a:xfrm>
              <a:prstGeom prst="rect">
                <a:avLst/>
              </a:prstGeom>
              <a:blipFill>
                <a:blip r:embed="rId7"/>
                <a:stretch>
                  <a:fillRect l="-4587" t="-21875" r="-244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C49468A-D9A4-E24C-885E-F61344807367}"/>
                  </a:ext>
                </a:extLst>
              </p:cNvPr>
              <p:cNvSpPr txBox="1"/>
              <p:nvPr/>
            </p:nvSpPr>
            <p:spPr>
              <a:xfrm>
                <a:off x="5891701" y="4312062"/>
                <a:ext cx="2023053" cy="661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𝑷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𝑴</m:t>
                              </m:r>
                            </m:e>
                          </m:eqAr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00" b="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𝝌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𝑬</m:t>
                              </m:r>
                            </m:e>
                            <m:e>
                              <m:r>
                                <a:rPr lang="en-US" sz="26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C49468A-D9A4-E24C-885E-F61344807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01" y="4312062"/>
                <a:ext cx="2023053" cy="661976"/>
              </a:xfrm>
              <a:prstGeom prst="rect">
                <a:avLst/>
              </a:prstGeom>
              <a:blipFill>
                <a:blip r:embed="rId8"/>
                <a:stretch>
                  <a:fillRect t="-188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1E3E9F-F1BD-9B4B-8A19-5E8DE0336FF9}"/>
                  </a:ext>
                </a:extLst>
              </p:cNvPr>
              <p:cNvSpPr txBox="1"/>
              <p:nvPr/>
            </p:nvSpPr>
            <p:spPr>
              <a:xfrm>
                <a:off x="1089812" y="5418908"/>
                <a:ext cx="340086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600" dirty="0">
                    <a:cs typeface="Arial" panose="020B0604020202020204" pitchFamily="34" charset="0"/>
                  </a:rPr>
                  <a:t>Green’s function: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2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𝑮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1E3E9F-F1BD-9B4B-8A19-5E8DE0336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812" y="5418908"/>
                <a:ext cx="3400867" cy="400110"/>
              </a:xfrm>
              <a:prstGeom prst="rect">
                <a:avLst/>
              </a:prstGeom>
              <a:blipFill>
                <a:blip r:embed="rId9"/>
                <a:stretch>
                  <a:fillRect l="-5576" t="-21875" r="-260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FE03245-6B99-5F48-815A-1B1C4543AD9E}"/>
                  </a:ext>
                </a:extLst>
              </p:cNvPr>
              <p:cNvSpPr txBox="1"/>
              <p:nvPr/>
            </p:nvSpPr>
            <p:spPr>
              <a:xfrm>
                <a:off x="5843872" y="5287975"/>
                <a:ext cx="2428614" cy="7778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𝑬</m:t>
                              </m:r>
                            </m:e>
                            <m:e>
                              <m:r>
                                <a:rPr lang="en-US" sz="2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𝑯</m:t>
                              </m:r>
                            </m:e>
                          </m:eqAr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  <m:r>
                        <a:rPr lang="en-US" sz="2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𝑮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6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FE03245-6B99-5F48-815A-1B1C4543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872" y="5287975"/>
                <a:ext cx="2428614" cy="777842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60F9CBD9-E957-1C4D-95A0-11CFADF2F2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632" y="6154920"/>
                <a:ext cx="7849136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defTabSz="914400" eaLnBrk="1" hangingPunct="1">
                  <a:defRPr/>
                </a:pPr>
                <a:r>
                  <a:rPr lang="en-US" altLang="en-US" sz="2600" kern="0" dirty="0">
                    <a:solidFill>
                      <a:prstClr val="black"/>
                    </a:solidFill>
                  </a:rPr>
                  <a:t>“Near-field:” point sources, close (</a:t>
                </a:r>
                <a14:m>
                  <m:oMath xmlns:m="http://schemas.openxmlformats.org/officeDocument/2006/math">
                    <m:r>
                      <a:rPr lang="en-US" altLang="en-US" sz="2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en-US" sz="2600" kern="0" dirty="0">
                    <a:solidFill>
                      <a:prstClr val="black"/>
                    </a:solidFill>
                  </a:rPr>
                  <a:t>) to a scatterer</a:t>
                </a:r>
                <a:endParaRPr kumimoji="0" lang="en-US" alt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60F9CBD9-E957-1C4D-95A0-11CFADF2F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632" y="6154920"/>
                <a:ext cx="7849136" cy="492443"/>
              </a:xfrm>
              <a:prstGeom prst="rect">
                <a:avLst/>
              </a:prstGeom>
              <a:blipFill>
                <a:blip r:embed="rId11"/>
                <a:stretch>
                  <a:fillRect l="-1292" t="-10256" r="-646" b="-307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59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888"/>
            <a:ext cx="8229600" cy="6386512"/>
          </a:xfrm>
        </p:spPr>
        <p:txBody>
          <a:bodyPr>
            <a:normAutofit/>
          </a:bodyPr>
          <a:lstStyle/>
          <a:p>
            <a:r>
              <a:rPr lang="en-US" dirty="0"/>
              <a:t>the rest is easy: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Optimize desired objective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subject to absorption ≤ extinction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/>
              <a:t>(typically a convex optimization problem,</a:t>
            </a:r>
            <a:br>
              <a:rPr lang="en-US" sz="3100" dirty="0"/>
            </a:br>
            <a:r>
              <a:rPr lang="en-US" sz="3100" dirty="0"/>
              <a:t>can be solved analytically)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C7660-4839-5C4C-A631-39925111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4" y="3213099"/>
            <a:ext cx="4438652" cy="14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78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738211"/>
          </a:xfrm>
        </p:spPr>
        <p:txBody>
          <a:bodyPr>
            <a:normAutofit/>
          </a:bodyPr>
          <a:lstStyle/>
          <a:p>
            <a:r>
              <a:rPr lang="en-US" dirty="0"/>
              <a:t>General limits to optical response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778" y="1078632"/>
            <a:ext cx="8361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conservation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variational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calculus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standard optimization theory (optimality conditions)…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11043" y="62468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[Owen Miller et. al,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24, 3329 (2016)]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2646" y="1122672"/>
            <a:ext cx="210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(∂</a:t>
            </a:r>
            <a:r>
              <a:rPr lang="en-US" dirty="0" err="1"/>
              <a:t>P</a:t>
            </a:r>
            <a:r>
              <a:rPr lang="en-US" baseline="-25000" dirty="0" err="1"/>
              <a:t>abs</a:t>
            </a:r>
            <a:r>
              <a:rPr lang="en-US" dirty="0"/>
              <a:t>/∂</a:t>
            </a:r>
            <a:r>
              <a:rPr lang="en-US" dirty="0" err="1"/>
              <a:t>P</a:t>
            </a:r>
            <a:r>
              <a:rPr lang="en-US" baseline="-25000" dirty="0" err="1"/>
              <a:t>ind</a:t>
            </a:r>
            <a:r>
              <a:rPr lang="en-US" dirty="0"/>
              <a:t> = 0, etc.)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71272" y="2374052"/>
                <a:ext cx="7651518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𝑠𝑐𝑎𝑡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incident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inside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̿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Im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̿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acc>
                            <m:accPr>
                              <m:chr m:val="̿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72" y="2374052"/>
                <a:ext cx="7651518" cy="416845"/>
              </a:xfrm>
              <a:prstGeom prst="rect">
                <a:avLst/>
              </a:prstGeom>
              <a:blipFill>
                <a:blip r:embed="rId2"/>
                <a:stretch>
                  <a:fillRect l="-332" t="-8824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CC17D82-D92E-974D-864B-40A794BB5A90}"/>
              </a:ext>
            </a:extLst>
          </p:cNvPr>
          <p:cNvGrpSpPr/>
          <p:nvPr/>
        </p:nvGrpSpPr>
        <p:grpSpPr>
          <a:xfrm>
            <a:off x="5479960" y="3023682"/>
            <a:ext cx="2942830" cy="823815"/>
            <a:chOff x="4863965" y="2037093"/>
            <a:chExt cx="2942830" cy="823815"/>
          </a:xfrm>
        </p:grpSpPr>
        <p:sp>
          <p:nvSpPr>
            <p:cNvPr id="23" name="TextBox 22"/>
            <p:cNvSpPr txBox="1"/>
            <p:nvPr/>
          </p:nvSpPr>
          <p:spPr>
            <a:xfrm>
              <a:off x="6194126" y="2064280"/>
              <a:ext cx="16126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absorption</a:t>
              </a:r>
            </a:p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863965" y="2037093"/>
                  <a:ext cx="1324209" cy="8238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1/4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3965" y="2037093"/>
                  <a:ext cx="1324209" cy="823815"/>
                </a:xfrm>
                <a:prstGeom prst="rect">
                  <a:avLst/>
                </a:prstGeom>
                <a:blipFill>
                  <a:blip r:embed="rId3"/>
                  <a:stretch>
                    <a:fillRect l="-66981" t="-224242" r="-64151" b="-3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984354-3520-C74C-AE62-8EE9D1BEC3C7}"/>
              </a:ext>
            </a:extLst>
          </p:cNvPr>
          <p:cNvGrpSpPr/>
          <p:nvPr/>
        </p:nvGrpSpPr>
        <p:grpSpPr>
          <a:xfrm>
            <a:off x="503984" y="3023682"/>
            <a:ext cx="7902836" cy="3761827"/>
            <a:chOff x="503984" y="3023682"/>
            <a:chExt cx="7902836" cy="37618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6BAC9E-640C-E341-8425-52109A580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984" y="3023682"/>
              <a:ext cx="5460717" cy="37618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B8132E-15AA-564F-91D1-02AD17BA4610}"/>
                </a:ext>
              </a:extLst>
            </p:cNvPr>
            <p:cNvSpPr txBox="1"/>
            <p:nvPr/>
          </p:nvSpPr>
          <p:spPr>
            <a:xfrm>
              <a:off x="5158366" y="4961550"/>
              <a:ext cx="32484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Ideal materials for smoke grenades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88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51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Bounds to Light–Matter Interactions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/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For any lossy material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6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sz="26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), we can use</a:t>
                </a:r>
                <a:b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energy conservation to derive general,</a:t>
                </a:r>
                <a:b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shape-independent upper bounds at a single frequency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absorption/scattering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local density of states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radiative heat transfer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high-radiative-efficiency plasmonics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2D materials, nonlocal materials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Smith-Purcell radiation / Cherenkov / EELS</a:t>
                </a:r>
                <a:br>
                  <a:rPr lang="en-US" sz="2600" dirty="0"/>
                </a:br>
                <a:endParaRPr lang="en-US" sz="26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/>
                  <a:t>For </a:t>
                </a:r>
                <a:r>
                  <a:rPr lang="en-US" sz="2600" i="1" dirty="0"/>
                  <a:t>any </a:t>
                </a:r>
                <a:r>
                  <a:rPr lang="en-US" sz="2600" dirty="0"/>
                  <a:t>material, using </a:t>
                </a:r>
                <a:r>
                  <a:rPr lang="en-US" sz="2600" dirty="0">
                    <a:solidFill>
                      <a:srgbClr val="FF0000"/>
                    </a:solidFill>
                  </a:rPr>
                  <a:t>energy conservation + causality</a:t>
                </a:r>
                <a:r>
                  <a:rPr lang="en-US" sz="2600" dirty="0"/>
                  <a:t>, </a:t>
                </a:r>
                <a:br>
                  <a:rPr lang="en-US" sz="2600" dirty="0"/>
                </a:br>
                <a:r>
                  <a:rPr lang="en-US" sz="2600" dirty="0"/>
                  <a:t>we can derive upper bounds 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0000FF"/>
                    </a:solidFill>
                  </a:rPr>
                  <a:t>over any nonzero bandwidth of interest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600" dirty="0">
                  <a:solidFill>
                    <a:srgbClr val="0000FF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Predict a “material FOM:” dielectric vs. metal, 2D/3D, etc.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blipFill>
                <a:blip r:embed="rId2"/>
                <a:stretch>
                  <a:fillRect l="-1194" t="-1106" r="-299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5D3740-7601-E444-B3DB-F9EAAE76E5F7}"/>
              </a:ext>
            </a:extLst>
          </p:cNvPr>
          <p:cNvSpPr txBox="1"/>
          <p:nvPr/>
        </p:nvSpPr>
        <p:spPr>
          <a:xfrm>
            <a:off x="6515279" y="247123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A60A8-8AE9-794C-809A-6A6AE532CA15}"/>
              </a:ext>
            </a:extLst>
          </p:cNvPr>
          <p:cNvSpPr txBox="1"/>
          <p:nvPr/>
        </p:nvSpPr>
        <p:spPr>
          <a:xfrm>
            <a:off x="6515279" y="2943089"/>
            <a:ext cx="13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A625E-8EDF-FF4D-AF29-AA6EA6A382B3}"/>
              </a:ext>
            </a:extLst>
          </p:cNvPr>
          <p:cNvSpPr txBox="1"/>
          <p:nvPr/>
        </p:nvSpPr>
        <p:spPr>
          <a:xfrm>
            <a:off x="6515278" y="328923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F0FFE6-E523-1742-853C-8AF05BF53AEA}"/>
              </a:ext>
            </a:extLst>
          </p:cNvPr>
          <p:cNvSpPr txBox="1"/>
          <p:nvPr/>
        </p:nvSpPr>
        <p:spPr>
          <a:xfrm>
            <a:off x="6515278" y="362049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2147-8B76-9349-82CE-899A56FC9566}"/>
              </a:ext>
            </a:extLst>
          </p:cNvPr>
          <p:cNvSpPr txBox="1"/>
          <p:nvPr/>
        </p:nvSpPr>
        <p:spPr>
          <a:xfrm>
            <a:off x="6515278" y="394410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F6D30-9E69-F04E-8C0B-5AAA61E960EA}"/>
              </a:ext>
            </a:extLst>
          </p:cNvPr>
          <p:cNvSpPr txBox="1"/>
          <p:nvPr/>
        </p:nvSpPr>
        <p:spPr>
          <a:xfrm>
            <a:off x="6384193" y="552584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654463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971E4A-2F44-CF4A-AB5A-6582E78F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Low-loss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5A019-841F-9947-9927-EC54B7B0A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2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dielectric–metal resonators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66" y="3431078"/>
            <a:ext cx="842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film: provides subwavelength (~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quasistatic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6765" y="3958232"/>
                <a:ext cx="87757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 nanoparticle: lateral confinement and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Im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𝜒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65" y="3958232"/>
                <a:ext cx="8775736" cy="461665"/>
              </a:xfrm>
              <a:prstGeom prst="rect">
                <a:avLst/>
              </a:prstGeom>
              <a:blipFill>
                <a:blip r:embed="rId2"/>
                <a:stretch>
                  <a:fillRect l="-1012" t="-13889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1" t="3128" r="24259" b="56579"/>
          <a:stretch/>
        </p:blipFill>
        <p:spPr>
          <a:xfrm>
            <a:off x="7477850" y="921431"/>
            <a:ext cx="1337204" cy="142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20720" y="2413346"/>
            <a:ext cx="1851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Yi Yang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66609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hybrid approaches: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51" y="5267874"/>
            <a:ext cx="1225740" cy="12677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24694" y="5974270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Maksymov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Lalanne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105, 180502 (2010)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45" y="5106736"/>
            <a:ext cx="1502575" cy="1068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3330" y="6238291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Zhang et al.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Phot.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496 (2008)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051A6D-5F2F-C741-9AD6-397AC0F29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12" y="969712"/>
            <a:ext cx="6174790" cy="21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17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688386"/>
          </a:xfrm>
        </p:spPr>
        <p:txBody>
          <a:bodyPr>
            <a:normAutofit fontScale="90000"/>
          </a:bodyPr>
          <a:lstStyle/>
          <a:p>
            <a:r>
              <a:rPr lang="en-US" dirty="0"/>
              <a:t>Near-field enhancements w/ dielectric-on-metal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60" y="572123"/>
            <a:ext cx="5823564" cy="3503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765" y="3962143"/>
            <a:ext cx="756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Near-field spontaneous emission enhancement:</a:t>
            </a:r>
            <a:b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Simultaneous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enhancement (&gt;5k) 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and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radiative efficiency (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90%,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&gt;75% photon)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765" y="5569448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all-metal </a:t>
            </a:r>
            <a:b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(theory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7400" y="6387771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5k &amp; &lt;30%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9920" y="5955824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&amp; ≈20%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5171" y="6448499"/>
            <a:ext cx="3692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et al.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16, 4110 (2016)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5171" y="6012943"/>
            <a:ext cx="3906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Mikkelson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is-I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Phot. 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 836 (2014)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920" y="5523876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10k &amp; 20%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5171" y="5577387"/>
            <a:ext cx="3929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Faggiani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s-I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ACS Phot. 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1739 (2015)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2905" y="5062570"/>
            <a:ext cx="501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Yang, Miller </a:t>
            </a: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Letters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4110 (2017)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B7C35-FCB3-2840-A6CC-941FE400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09" y="801520"/>
            <a:ext cx="7417593" cy="59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Free-electron radiation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764" y="1020537"/>
            <a:ext cx="850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pathways for free, charged particles to radiate,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constant velocity: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632" y="1851534"/>
            <a:ext cx="7958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Cherenkov radiation (within medium)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Smith–Purcell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radiation (near medium)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Transition radiation (across material boundary)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4065" y="3268131"/>
            <a:ext cx="3835401" cy="3226608"/>
            <a:chOff x="364065" y="3268131"/>
            <a:chExt cx="3835401" cy="32266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65" y="3268132"/>
              <a:ext cx="3835401" cy="322660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7614" y="3268131"/>
              <a:ext cx="466119" cy="474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0" y="4281270"/>
            <a:ext cx="4335236" cy="1569660"/>
            <a:chOff x="4572000" y="4281270"/>
            <a:chExt cx="4335236" cy="1569660"/>
          </a:xfrm>
        </p:grpSpPr>
        <p:sp>
          <p:nvSpPr>
            <p:cNvPr id="18" name="TextBox 17"/>
            <p:cNvSpPr txBox="1"/>
            <p:nvPr/>
          </p:nvSpPr>
          <p:spPr>
            <a:xfrm>
              <a:off x="4572000" y="4281270"/>
              <a:ext cx="4335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Fundamental question: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How much spontaneous radiation can be extracted from free electrons?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2000" y="4281270"/>
              <a:ext cx="4250418" cy="156966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35099" y="6430201"/>
            <a:ext cx="1524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(EELS)</a:t>
            </a:r>
          </a:p>
        </p:txBody>
      </p:sp>
    </p:spTree>
    <p:extLst>
      <p:ext uri="{BB962C8B-B14F-4D97-AF65-F5344CB8AC3E}">
        <p14:creationId xmlns:p14="http://schemas.microsoft.com/office/powerpoint/2010/main" val="3102599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8962" y="3251790"/>
            <a:ext cx="882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Surprising prediction: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electrons can be optimal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02695" y="6390099"/>
                <a:ext cx="2153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separation,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𝑘𝑑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695" y="6390099"/>
                <a:ext cx="2153305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683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rot="16200000">
                <a:off x="-835351" y="4933272"/>
                <a:ext cx="20009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velocity,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35351" y="4933272"/>
                <a:ext cx="2000905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9211" r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20560" y="3741143"/>
            <a:ext cx="4532159" cy="2744324"/>
            <a:chOff x="420560" y="3741143"/>
            <a:chExt cx="4532159" cy="27443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b="6049"/>
            <a:stretch/>
          </p:blipFill>
          <p:spPr>
            <a:xfrm>
              <a:off x="420560" y="3741143"/>
              <a:ext cx="4532159" cy="274432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76987" y="4402667"/>
              <a:ext cx="524933" cy="1185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20" y="3775010"/>
            <a:ext cx="3881002" cy="29889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F775AB-9A18-FE4F-893E-DB7953A5DD19}"/>
              </a:ext>
            </a:extLst>
          </p:cNvPr>
          <p:cNvSpPr txBox="1"/>
          <p:nvPr/>
        </p:nvSpPr>
        <p:spPr>
          <a:xfrm>
            <a:off x="134757" y="162427"/>
            <a:ext cx="7840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Bound on radiation / EELS, via earlier prescription: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B49EA1-397D-3A46-B906-12099E421B20}"/>
                  </a:ext>
                </a:extLst>
              </p:cNvPr>
              <p:cNvSpPr txBox="1"/>
              <p:nvPr/>
            </p:nvSpPr>
            <p:spPr>
              <a:xfrm>
                <a:off x="2066761" y="779215"/>
                <a:ext cx="3976730" cy="824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2ℏ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charset="0"/>
                                          <a:cs typeface="Arial" panose="020B0604020202020204" pitchFamily="34" charset="0"/>
                                        </a:rPr>
                                        <m:t>inc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B49EA1-397D-3A46-B906-12099E421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761" y="779215"/>
                <a:ext cx="3976730" cy="824008"/>
              </a:xfrm>
              <a:prstGeom prst="rect">
                <a:avLst/>
              </a:prstGeom>
              <a:blipFill>
                <a:blip r:embed="rId7"/>
                <a:stretch>
                  <a:fillRect l="-1274" t="-181818" r="-3822" b="-2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17569A-88A7-8746-B553-A2C4B707072E}"/>
                  </a:ext>
                </a:extLst>
              </p:cNvPr>
              <p:cNvSpPr txBox="1"/>
              <p:nvPr/>
            </p:nvSpPr>
            <p:spPr>
              <a:xfrm>
                <a:off x="2056125" y="2074940"/>
                <a:ext cx="5793189" cy="803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17569A-88A7-8746-B553-A2C4B707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125" y="2074940"/>
                <a:ext cx="5793189" cy="803361"/>
              </a:xfrm>
              <a:prstGeom prst="rect">
                <a:avLst/>
              </a:prstGeom>
              <a:blipFill>
                <a:blip r:embed="rId8"/>
                <a:stretch>
                  <a:fillRect l="-656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31D624B-44CB-C44C-BC2D-F809AB287BC4}"/>
              </a:ext>
            </a:extLst>
          </p:cNvPr>
          <p:cNvSpPr/>
          <p:nvPr/>
        </p:nvSpPr>
        <p:spPr>
          <a:xfrm>
            <a:off x="1922303" y="1979916"/>
            <a:ext cx="6060831" cy="993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52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/>
          <a:lstStyle/>
          <a:p>
            <a:r>
              <a:rPr lang="en-US" dirty="0"/>
              <a:t>Experimental probe of theoretical bound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8793" y="6332937"/>
            <a:ext cx="531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Yang et al.,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14, 894 (2018)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FC2FF-0B4D-934F-9170-7DBA39EE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9" y="833985"/>
            <a:ext cx="7930759" cy="54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Large-scale computational design:</a:t>
            </a:r>
            <a:br>
              <a:rPr lang="en-US" dirty="0"/>
            </a:br>
            <a:r>
              <a:rPr lang="en-US" dirty="0"/>
              <a:t>    subwavelength absorbers for solar cells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</a:rPr>
              <a:t>Bounds to general EM scattering response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linear wave scattering in absorptive systems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graphene, 2D materials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hydrodynamic nonlocality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low-loss </a:t>
            </a:r>
            <a:r>
              <a:rPr lang="en-US" dirty="0" err="1"/>
              <a:t>plasmonics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</a:rPr>
              <a:t>Free-electron radiation</a:t>
            </a: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Near-field radiative heat transfer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57180" y="1851751"/>
            <a:ext cx="4114327" cy="3775282"/>
            <a:chOff x="4757180" y="1651723"/>
            <a:chExt cx="4114327" cy="37752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2355" y="1651723"/>
              <a:ext cx="1089152" cy="7315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4350" y="2815946"/>
              <a:ext cx="731520" cy="7315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176" y="4695073"/>
              <a:ext cx="508880" cy="7315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6856" y="3747095"/>
              <a:ext cx="585216" cy="7315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4642" y="3729196"/>
              <a:ext cx="635512" cy="7315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09096" y="2857805"/>
              <a:ext cx="731520" cy="73152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1" t="8889" r="35650" b="61019"/>
            <a:stretch/>
          </p:blipFill>
          <p:spPr>
            <a:xfrm>
              <a:off x="4757180" y="3745950"/>
              <a:ext cx="547479" cy="7315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/>
            <a:srcRect l="-315" t="-693" r="17315" b="693"/>
            <a:stretch/>
          </p:blipFill>
          <p:spPr>
            <a:xfrm>
              <a:off x="5304659" y="2858217"/>
              <a:ext cx="861224" cy="7315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5883" y="4695485"/>
              <a:ext cx="522512" cy="7315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96544" y="3791670"/>
              <a:ext cx="501396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7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65921BA-68A5-D94F-99AF-7FD734C2E3B9}"/>
              </a:ext>
            </a:extLst>
          </p:cNvPr>
          <p:cNvGrpSpPr/>
          <p:nvPr/>
        </p:nvGrpSpPr>
        <p:grpSpPr>
          <a:xfrm>
            <a:off x="253215" y="4468885"/>
            <a:ext cx="1890753" cy="1844449"/>
            <a:chOff x="340691" y="3957606"/>
            <a:chExt cx="2633436" cy="25689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37056C-818C-FF40-BF19-508E788D813F}"/>
                </a:ext>
              </a:extLst>
            </p:cNvPr>
            <p:cNvGrpSpPr/>
            <p:nvPr/>
          </p:nvGrpSpPr>
          <p:grpSpPr>
            <a:xfrm>
              <a:off x="340691" y="3957606"/>
              <a:ext cx="2633436" cy="2568944"/>
              <a:chOff x="457200" y="4591988"/>
              <a:chExt cx="2633436" cy="256894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5307981-615B-4546-B6BA-95E8693F1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" y="4591988"/>
                <a:ext cx="2633436" cy="2568944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7B6DF5-ECFB-624A-BE90-99DBF114A112}"/>
                  </a:ext>
                </a:extLst>
              </p:cNvPr>
              <p:cNvSpPr/>
              <p:nvPr/>
            </p:nvSpPr>
            <p:spPr>
              <a:xfrm>
                <a:off x="850444" y="4591988"/>
                <a:ext cx="1941742" cy="480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A4A1942D-064D-F74C-9F80-04BFC6614BE0}"/>
                  </a:ext>
                </a:extLst>
              </p:cNvPr>
              <p:cNvSpPr/>
              <p:nvPr/>
            </p:nvSpPr>
            <p:spPr>
              <a:xfrm>
                <a:off x="555171" y="4996543"/>
                <a:ext cx="1420586" cy="832757"/>
              </a:xfrm>
              <a:custGeom>
                <a:avLst/>
                <a:gdLst>
                  <a:gd name="connsiteX0" fmla="*/ 310243 w 1420586"/>
                  <a:gd name="connsiteY0" fmla="*/ 832757 h 832757"/>
                  <a:gd name="connsiteX1" fmla="*/ 604157 w 1420586"/>
                  <a:gd name="connsiteY1" fmla="*/ 604157 h 832757"/>
                  <a:gd name="connsiteX2" fmla="*/ 783771 w 1420586"/>
                  <a:gd name="connsiteY2" fmla="*/ 555171 h 832757"/>
                  <a:gd name="connsiteX3" fmla="*/ 1028700 w 1420586"/>
                  <a:gd name="connsiteY3" fmla="*/ 832757 h 832757"/>
                  <a:gd name="connsiteX4" fmla="*/ 1420586 w 1420586"/>
                  <a:gd name="connsiteY4" fmla="*/ 359228 h 832757"/>
                  <a:gd name="connsiteX5" fmla="*/ 881743 w 1420586"/>
                  <a:gd name="connsiteY5" fmla="*/ 0 h 832757"/>
                  <a:gd name="connsiteX6" fmla="*/ 359229 w 1420586"/>
                  <a:gd name="connsiteY6" fmla="*/ 48986 h 832757"/>
                  <a:gd name="connsiteX7" fmla="*/ 0 w 1420586"/>
                  <a:gd name="connsiteY7" fmla="*/ 408214 h 832757"/>
                  <a:gd name="connsiteX8" fmla="*/ 310243 w 1420586"/>
                  <a:gd name="connsiteY8" fmla="*/ 832757 h 832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0586" h="832757">
                    <a:moveTo>
                      <a:pt x="310243" y="832757"/>
                    </a:moveTo>
                    <a:lnTo>
                      <a:pt x="604157" y="604157"/>
                    </a:lnTo>
                    <a:lnTo>
                      <a:pt x="783771" y="555171"/>
                    </a:lnTo>
                    <a:lnTo>
                      <a:pt x="1028700" y="832757"/>
                    </a:lnTo>
                    <a:lnTo>
                      <a:pt x="1420586" y="359228"/>
                    </a:lnTo>
                    <a:lnTo>
                      <a:pt x="881743" y="0"/>
                    </a:lnTo>
                    <a:lnTo>
                      <a:pt x="359229" y="48986"/>
                    </a:lnTo>
                    <a:lnTo>
                      <a:pt x="0" y="408214"/>
                    </a:lnTo>
                    <a:lnTo>
                      <a:pt x="310243" y="83275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C6E7D4-E277-A144-B38E-E15EEF4BBE24}"/>
                </a:ext>
              </a:extLst>
            </p:cNvPr>
            <p:cNvSpPr/>
            <p:nvPr/>
          </p:nvSpPr>
          <p:spPr>
            <a:xfrm>
              <a:off x="506187" y="5551715"/>
              <a:ext cx="2218477" cy="832757"/>
            </a:xfrm>
            <a:prstGeom prst="rect">
              <a:avLst/>
            </a:prstGeom>
            <a:solidFill>
              <a:srgbClr val="CBC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921919-AA9E-594F-B13B-D1F95F9ABFFB}"/>
              </a:ext>
            </a:extLst>
          </p:cNvPr>
          <p:cNvGrpSpPr/>
          <p:nvPr/>
        </p:nvGrpSpPr>
        <p:grpSpPr>
          <a:xfrm>
            <a:off x="3255282" y="1212922"/>
            <a:ext cx="2633436" cy="2568944"/>
            <a:chOff x="3226503" y="1500445"/>
            <a:chExt cx="2633436" cy="25689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5CDB81-873E-5646-A781-175780B91068}"/>
                </a:ext>
              </a:extLst>
            </p:cNvPr>
            <p:cNvGrpSpPr/>
            <p:nvPr/>
          </p:nvGrpSpPr>
          <p:grpSpPr>
            <a:xfrm>
              <a:off x="3226503" y="1500445"/>
              <a:ext cx="2633436" cy="2568944"/>
              <a:chOff x="2183493" y="1631074"/>
              <a:chExt cx="2633436" cy="256894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27350E3-553C-4B4A-BD1C-EF936E825B96}"/>
                  </a:ext>
                </a:extLst>
              </p:cNvPr>
              <p:cNvGrpSpPr/>
              <p:nvPr/>
            </p:nvGrpSpPr>
            <p:grpSpPr>
              <a:xfrm>
                <a:off x="2183493" y="1631074"/>
                <a:ext cx="2633436" cy="2568944"/>
                <a:chOff x="1024164" y="1700818"/>
                <a:chExt cx="2633436" cy="256894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1D19731-75FD-9A4B-A2FF-F929D79D1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24164" y="1700818"/>
                  <a:ext cx="2633436" cy="2568944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9280C98-8AD3-BF4E-B511-C8329C9419B1}"/>
                    </a:ext>
                  </a:extLst>
                </p:cNvPr>
                <p:cNvSpPr/>
                <p:nvPr/>
              </p:nvSpPr>
              <p:spPr>
                <a:xfrm>
                  <a:off x="2383971" y="2579130"/>
                  <a:ext cx="979715" cy="621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0894497-DAA5-294A-BC4E-D8C778C54131}"/>
                    </a:ext>
                  </a:extLst>
                </p:cNvPr>
                <p:cNvSpPr/>
                <p:nvPr/>
              </p:nvSpPr>
              <p:spPr>
                <a:xfrm>
                  <a:off x="1997527" y="3028006"/>
                  <a:ext cx="353786" cy="1723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1461BA-7962-4448-80D2-5F1A9B4BC2EF}"/>
                  </a:ext>
                </a:extLst>
              </p:cNvPr>
              <p:cNvSpPr/>
              <p:nvPr/>
            </p:nvSpPr>
            <p:spPr>
              <a:xfrm>
                <a:off x="3814988" y="1760463"/>
                <a:ext cx="757012" cy="480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2718359-48F4-C34C-B2A1-C859137E7519}"/>
                </a:ext>
              </a:extLst>
            </p:cNvPr>
            <p:cNvSpPr/>
            <p:nvPr/>
          </p:nvSpPr>
          <p:spPr>
            <a:xfrm>
              <a:off x="3619747" y="1710342"/>
              <a:ext cx="757012" cy="282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Near-field nanophotonics</a:t>
            </a:r>
          </a:p>
        </p:txBody>
      </p:sp>
      <p:sp>
        <p:nvSpPr>
          <p:cNvPr id="24" name="TextBox 31">
            <a:extLst>
              <a:ext uri="{FF2B5EF4-FFF2-40B4-BE49-F238E27FC236}">
                <a16:creationId xmlns:a16="http://schemas.microsoft.com/office/drawing/2014/main" id="{4BD35B44-098C-0A40-9C45-969E99211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5" y="988731"/>
            <a:ext cx="6700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/>
              <a:t>Prototypical quantity: </a:t>
            </a:r>
            <a:r>
              <a:rPr lang="en-US" altLang="en-US" sz="2600" kern="0" dirty="0">
                <a:solidFill>
                  <a:srgbClr val="FF0000"/>
                </a:solidFill>
              </a:rPr>
              <a:t>spontaneous emission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05115427-CB10-2C4F-8048-E586C0A3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5" y="3807706"/>
            <a:ext cx="432522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/>
              <a:t>Related response functions: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F5B23EE5-C079-F54E-AE9B-2CFC6063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3" y="4367895"/>
            <a:ext cx="11480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FF0000"/>
                </a:solidFill>
              </a:rPr>
              <a:t>CDOS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9FA99A5-DFFF-6847-9B53-34C24615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90" y="4860338"/>
            <a:ext cx="1192543" cy="1381604"/>
          </a:xfrm>
          <a:prstGeom prst="rect">
            <a:avLst/>
          </a:prstGeom>
        </p:spPr>
      </p:pic>
      <p:sp>
        <p:nvSpPr>
          <p:cNvPr id="43" name="TextBox 31">
            <a:extLst>
              <a:ext uri="{FF2B5EF4-FFF2-40B4-BE49-F238E27FC236}">
                <a16:creationId xmlns:a16="http://schemas.microsoft.com/office/drawing/2014/main" id="{7BB8B35C-A0DC-6644-AD80-D0E9BDFE2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378" y="4367894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FF0000"/>
                </a:solidFill>
              </a:rPr>
              <a:t>RHT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A537BE23-0E2A-864D-89B7-40A4378B0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543" y="4367894"/>
            <a:ext cx="13131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FF0000"/>
                </a:solidFill>
              </a:rPr>
              <a:t>Casimir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B6347BC-93C6-B04B-84E1-9310BE25C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23" y="4846290"/>
            <a:ext cx="1257300" cy="1409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3F492D9-FBBE-4E49-9BCF-2207C3E25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581" y="4916334"/>
            <a:ext cx="1790700" cy="13589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E600A02-0AF8-AD48-9043-15492E8FC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765" y="4916334"/>
            <a:ext cx="1739900" cy="1397000"/>
          </a:xfrm>
          <a:prstGeom prst="rect">
            <a:avLst/>
          </a:prstGeom>
        </p:spPr>
      </p:pic>
      <p:sp>
        <p:nvSpPr>
          <p:cNvPr id="52" name="TextBox 31">
            <a:extLst>
              <a:ext uri="{FF2B5EF4-FFF2-40B4-BE49-F238E27FC236}">
                <a16:creationId xmlns:a16="http://schemas.microsoft.com/office/drawing/2014/main" id="{26EE24DC-9B2E-864B-AD56-CD1661B6D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615" y="4367894"/>
            <a:ext cx="21675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FF0000"/>
                </a:solidFill>
              </a:rPr>
              <a:t>Smith-Purcell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3" name="TextBox 31">
            <a:extLst>
              <a:ext uri="{FF2B5EF4-FFF2-40B4-BE49-F238E27FC236}">
                <a16:creationId xmlns:a16="http://schemas.microsoft.com/office/drawing/2014/main" id="{231ABF8C-53FD-F744-8DB5-53EB0520F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445" y="4368965"/>
            <a:ext cx="12602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FF0000"/>
                </a:solidFill>
              </a:rPr>
              <a:t>Raman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A6B462-D582-9444-8676-0059835DF21E}"/>
              </a:ext>
            </a:extLst>
          </p:cNvPr>
          <p:cNvSpPr txBox="1"/>
          <p:nvPr/>
        </p:nvSpPr>
        <p:spPr>
          <a:xfrm>
            <a:off x="0" y="5816159"/>
            <a:ext cx="9114665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question: How large can these effects be, over any bandwidth, for any material &amp; patterning</a:t>
            </a:r>
            <a:r>
              <a:rPr lang="en-US" sz="3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93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2427033" y="2575696"/>
            <a:ext cx="11161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Freeform 14"/>
          <p:cNvSpPr>
            <a:spLocks/>
          </p:cNvSpPr>
          <p:nvPr/>
        </p:nvSpPr>
        <p:spPr bwMode="auto">
          <a:xfrm>
            <a:off x="3625696" y="2294748"/>
            <a:ext cx="577850" cy="593725"/>
          </a:xfrm>
          <a:custGeom>
            <a:avLst/>
            <a:gdLst>
              <a:gd name="T0" fmla="*/ 11990 w 1967532"/>
              <a:gd name="T1" fmla="*/ 100329 h 1968919"/>
              <a:gd name="T2" fmla="*/ 11990 w 1967532"/>
              <a:gd name="T3" fmla="*/ 100329 h 1968919"/>
              <a:gd name="T4" fmla="*/ 14917 w 1967532"/>
              <a:gd name="T5" fmla="*/ 86496 h 1968919"/>
              <a:gd name="T6" fmla="*/ 23698 w 1967532"/>
              <a:gd name="T7" fmla="*/ 66515 h 1968919"/>
              <a:gd name="T8" fmla="*/ 29552 w 1967532"/>
              <a:gd name="T9" fmla="*/ 57292 h 1968919"/>
              <a:gd name="T10" fmla="*/ 33943 w 1967532"/>
              <a:gd name="T11" fmla="*/ 46533 h 1968919"/>
              <a:gd name="T12" fmla="*/ 39797 w 1967532"/>
              <a:gd name="T13" fmla="*/ 35774 h 1968919"/>
              <a:gd name="T14" fmla="*/ 41260 w 1967532"/>
              <a:gd name="T15" fmla="*/ 29626 h 1968919"/>
              <a:gd name="T16" fmla="*/ 50041 w 1967532"/>
              <a:gd name="T17" fmla="*/ 18867 h 1968919"/>
              <a:gd name="T18" fmla="*/ 52968 w 1967532"/>
              <a:gd name="T19" fmla="*/ 14256 h 1968919"/>
              <a:gd name="T20" fmla="*/ 66140 w 1967532"/>
              <a:gd name="T21" fmla="*/ 6570 h 1968919"/>
              <a:gd name="T22" fmla="*/ 70530 w 1967532"/>
              <a:gd name="T23" fmla="*/ 3496 h 1968919"/>
              <a:gd name="T24" fmla="*/ 79311 w 1967532"/>
              <a:gd name="T25" fmla="*/ 1959 h 1968919"/>
              <a:gd name="T26" fmla="*/ 83702 w 1967532"/>
              <a:gd name="T27" fmla="*/ 422 h 1968919"/>
              <a:gd name="T28" fmla="*/ 111508 w 1967532"/>
              <a:gd name="T29" fmla="*/ 6570 h 1968919"/>
              <a:gd name="T30" fmla="*/ 114435 w 1967532"/>
              <a:gd name="T31" fmla="*/ 12718 h 1968919"/>
              <a:gd name="T32" fmla="*/ 121752 w 1967532"/>
              <a:gd name="T33" fmla="*/ 55755 h 1968919"/>
              <a:gd name="T34" fmla="*/ 140778 w 1967532"/>
              <a:gd name="T35" fmla="*/ 57292 h 1968919"/>
              <a:gd name="T36" fmla="*/ 149559 w 1967532"/>
              <a:gd name="T37" fmla="*/ 61903 h 1968919"/>
              <a:gd name="T38" fmla="*/ 155413 w 1967532"/>
              <a:gd name="T39" fmla="*/ 71126 h 1968919"/>
              <a:gd name="T40" fmla="*/ 161267 w 1967532"/>
              <a:gd name="T41" fmla="*/ 77274 h 1968919"/>
              <a:gd name="T42" fmla="*/ 164194 w 1967532"/>
              <a:gd name="T43" fmla="*/ 84959 h 1968919"/>
              <a:gd name="T44" fmla="*/ 170048 w 1967532"/>
              <a:gd name="T45" fmla="*/ 97255 h 1968919"/>
              <a:gd name="T46" fmla="*/ 167121 w 1967532"/>
              <a:gd name="T47" fmla="*/ 134144 h 1968919"/>
              <a:gd name="T48" fmla="*/ 165657 w 1967532"/>
              <a:gd name="T49" fmla="*/ 138755 h 1968919"/>
              <a:gd name="T50" fmla="*/ 156876 w 1967532"/>
              <a:gd name="T51" fmla="*/ 151051 h 1968919"/>
              <a:gd name="T52" fmla="*/ 152486 w 1967532"/>
              <a:gd name="T53" fmla="*/ 155662 h 1968919"/>
              <a:gd name="T54" fmla="*/ 137851 w 1967532"/>
              <a:gd name="T55" fmla="*/ 161810 h 1968919"/>
              <a:gd name="T56" fmla="*/ 133460 w 1967532"/>
              <a:gd name="T57" fmla="*/ 163347 h 1968919"/>
              <a:gd name="T58" fmla="*/ 129070 w 1967532"/>
              <a:gd name="T59" fmla="*/ 164884 h 1968919"/>
              <a:gd name="T60" fmla="*/ 124679 w 1967532"/>
              <a:gd name="T61" fmla="*/ 167958 h 1968919"/>
              <a:gd name="T62" fmla="*/ 112972 w 1967532"/>
              <a:gd name="T63" fmla="*/ 171033 h 1968919"/>
              <a:gd name="T64" fmla="*/ 99800 w 1967532"/>
              <a:gd name="T65" fmla="*/ 175644 h 1968919"/>
              <a:gd name="T66" fmla="*/ 95410 w 1967532"/>
              <a:gd name="T67" fmla="*/ 177181 h 1968919"/>
              <a:gd name="T68" fmla="*/ 89555 w 1967532"/>
              <a:gd name="T69" fmla="*/ 178718 h 1968919"/>
              <a:gd name="T70" fmla="*/ 44187 w 1967532"/>
              <a:gd name="T71" fmla="*/ 177181 h 1968919"/>
              <a:gd name="T72" fmla="*/ 38333 w 1967532"/>
              <a:gd name="T73" fmla="*/ 171033 h 1968919"/>
              <a:gd name="T74" fmla="*/ 32479 w 1967532"/>
              <a:gd name="T75" fmla="*/ 167958 h 1968919"/>
              <a:gd name="T76" fmla="*/ 23698 w 1967532"/>
              <a:gd name="T77" fmla="*/ 157199 h 1968919"/>
              <a:gd name="T78" fmla="*/ 20771 w 1967532"/>
              <a:gd name="T79" fmla="*/ 151051 h 1968919"/>
              <a:gd name="T80" fmla="*/ 11990 w 1967532"/>
              <a:gd name="T81" fmla="*/ 140292 h 1968919"/>
              <a:gd name="T82" fmla="*/ 9063 w 1967532"/>
              <a:gd name="T83" fmla="*/ 135681 h 1968919"/>
              <a:gd name="T84" fmla="*/ 282 w 1967532"/>
              <a:gd name="T85" fmla="*/ 126459 h 1968919"/>
              <a:gd name="T86" fmla="*/ 282 w 1967532"/>
              <a:gd name="T87" fmla="*/ 117236 h 19689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967532" h="1968919">
                <a:moveTo>
                  <a:pt x="138732" y="1105319"/>
                </a:moveTo>
                <a:lnTo>
                  <a:pt x="138732" y="1105319"/>
                </a:lnTo>
                <a:cubicBezTo>
                  <a:pt x="150021" y="1054519"/>
                  <a:pt x="157077" y="1002589"/>
                  <a:pt x="172599" y="952919"/>
                </a:cubicBezTo>
                <a:cubicBezTo>
                  <a:pt x="184692" y="914221"/>
                  <a:pt x="251407" y="771858"/>
                  <a:pt x="274199" y="732786"/>
                </a:cubicBezTo>
                <a:cubicBezTo>
                  <a:pt x="294708" y="697628"/>
                  <a:pt x="322635" y="667023"/>
                  <a:pt x="341932" y="631186"/>
                </a:cubicBezTo>
                <a:cubicBezTo>
                  <a:pt x="362312" y="593337"/>
                  <a:pt x="373508" y="551102"/>
                  <a:pt x="392732" y="512653"/>
                </a:cubicBezTo>
                <a:cubicBezTo>
                  <a:pt x="413083" y="471950"/>
                  <a:pt x="437887" y="433630"/>
                  <a:pt x="460465" y="394119"/>
                </a:cubicBezTo>
                <a:cubicBezTo>
                  <a:pt x="466110" y="371541"/>
                  <a:pt x="466991" y="347202"/>
                  <a:pt x="477399" y="326386"/>
                </a:cubicBezTo>
                <a:cubicBezTo>
                  <a:pt x="509108" y="262968"/>
                  <a:pt x="536634" y="258691"/>
                  <a:pt x="578999" y="207853"/>
                </a:cubicBezTo>
                <a:cubicBezTo>
                  <a:pt x="592027" y="192219"/>
                  <a:pt x="597549" y="170454"/>
                  <a:pt x="612865" y="157053"/>
                </a:cubicBezTo>
                <a:cubicBezTo>
                  <a:pt x="684528" y="94347"/>
                  <a:pt x="695492" y="95643"/>
                  <a:pt x="765265" y="72386"/>
                </a:cubicBezTo>
                <a:cubicBezTo>
                  <a:pt x="782198" y="61097"/>
                  <a:pt x="796758" y="44955"/>
                  <a:pt x="816065" y="38519"/>
                </a:cubicBezTo>
                <a:cubicBezTo>
                  <a:pt x="848637" y="27662"/>
                  <a:pt x="884149" y="29034"/>
                  <a:pt x="917665" y="21586"/>
                </a:cubicBezTo>
                <a:cubicBezTo>
                  <a:pt x="935089" y="17714"/>
                  <a:pt x="951532" y="10297"/>
                  <a:pt x="968465" y="4653"/>
                </a:cubicBezTo>
                <a:cubicBezTo>
                  <a:pt x="1133586" y="14973"/>
                  <a:pt x="1209743" y="-40253"/>
                  <a:pt x="1290199" y="72386"/>
                </a:cubicBezTo>
                <a:cubicBezTo>
                  <a:pt x="1304871" y="92927"/>
                  <a:pt x="1312776" y="117541"/>
                  <a:pt x="1324065" y="140119"/>
                </a:cubicBezTo>
                <a:cubicBezTo>
                  <a:pt x="1333141" y="262643"/>
                  <a:pt x="1216007" y="590162"/>
                  <a:pt x="1408732" y="614253"/>
                </a:cubicBezTo>
                <a:cubicBezTo>
                  <a:pt x="1481758" y="623381"/>
                  <a:pt x="1555487" y="625542"/>
                  <a:pt x="1628865" y="631186"/>
                </a:cubicBezTo>
                <a:cubicBezTo>
                  <a:pt x="1665102" y="643265"/>
                  <a:pt x="1703431" y="651090"/>
                  <a:pt x="1730465" y="681986"/>
                </a:cubicBezTo>
                <a:cubicBezTo>
                  <a:pt x="1757268" y="712618"/>
                  <a:pt x="1775621" y="749719"/>
                  <a:pt x="1798199" y="783586"/>
                </a:cubicBezTo>
                <a:cubicBezTo>
                  <a:pt x="1815910" y="810153"/>
                  <a:pt x="1843354" y="828741"/>
                  <a:pt x="1865932" y="851319"/>
                </a:cubicBezTo>
                <a:cubicBezTo>
                  <a:pt x="1877221" y="879541"/>
                  <a:pt x="1885037" y="909415"/>
                  <a:pt x="1899799" y="935986"/>
                </a:cubicBezTo>
                <a:cubicBezTo>
                  <a:pt x="1978300" y="1077287"/>
                  <a:pt x="1932426" y="931026"/>
                  <a:pt x="1967532" y="1071453"/>
                </a:cubicBezTo>
                <a:cubicBezTo>
                  <a:pt x="1955962" y="1302853"/>
                  <a:pt x="1976670" y="1327336"/>
                  <a:pt x="1933665" y="1477853"/>
                </a:cubicBezTo>
                <a:cubicBezTo>
                  <a:pt x="1928761" y="1495015"/>
                  <a:pt x="1926315" y="1513594"/>
                  <a:pt x="1916732" y="1528653"/>
                </a:cubicBezTo>
                <a:cubicBezTo>
                  <a:pt x="1886428" y="1576273"/>
                  <a:pt x="1855044" y="1624207"/>
                  <a:pt x="1815132" y="1664119"/>
                </a:cubicBezTo>
                <a:cubicBezTo>
                  <a:pt x="1798199" y="1681052"/>
                  <a:pt x="1783819" y="1701000"/>
                  <a:pt x="1764332" y="1714919"/>
                </a:cubicBezTo>
                <a:cubicBezTo>
                  <a:pt x="1720729" y="1746064"/>
                  <a:pt x="1641266" y="1767231"/>
                  <a:pt x="1594999" y="1782653"/>
                </a:cubicBezTo>
                <a:lnTo>
                  <a:pt x="1544199" y="1799586"/>
                </a:lnTo>
                <a:lnTo>
                  <a:pt x="1493399" y="1816519"/>
                </a:lnTo>
                <a:cubicBezTo>
                  <a:pt x="1476466" y="1827808"/>
                  <a:pt x="1460802" y="1841285"/>
                  <a:pt x="1442599" y="1850386"/>
                </a:cubicBezTo>
                <a:cubicBezTo>
                  <a:pt x="1407889" y="1867741"/>
                  <a:pt x="1339330" y="1877813"/>
                  <a:pt x="1307132" y="1884253"/>
                </a:cubicBezTo>
                <a:cubicBezTo>
                  <a:pt x="1218750" y="1943173"/>
                  <a:pt x="1291615" y="1904634"/>
                  <a:pt x="1154732" y="1935053"/>
                </a:cubicBezTo>
                <a:cubicBezTo>
                  <a:pt x="1137308" y="1938925"/>
                  <a:pt x="1121095" y="1947083"/>
                  <a:pt x="1103932" y="1951986"/>
                </a:cubicBezTo>
                <a:cubicBezTo>
                  <a:pt x="1081555" y="1958379"/>
                  <a:pt x="1058777" y="1963275"/>
                  <a:pt x="1036199" y="1968919"/>
                </a:cubicBezTo>
                <a:cubicBezTo>
                  <a:pt x="861221" y="1963275"/>
                  <a:pt x="684575" y="1976744"/>
                  <a:pt x="511265" y="1951986"/>
                </a:cubicBezTo>
                <a:cubicBezTo>
                  <a:pt x="479656" y="1947471"/>
                  <a:pt x="469076" y="1903411"/>
                  <a:pt x="443532" y="1884253"/>
                </a:cubicBezTo>
                <a:cubicBezTo>
                  <a:pt x="423338" y="1869107"/>
                  <a:pt x="396340" y="1865058"/>
                  <a:pt x="375799" y="1850386"/>
                </a:cubicBezTo>
                <a:cubicBezTo>
                  <a:pt x="344516" y="1828041"/>
                  <a:pt x="292848" y="1761691"/>
                  <a:pt x="274199" y="1731853"/>
                </a:cubicBezTo>
                <a:cubicBezTo>
                  <a:pt x="260820" y="1710447"/>
                  <a:pt x="253711" y="1685525"/>
                  <a:pt x="240332" y="1664119"/>
                </a:cubicBezTo>
                <a:cubicBezTo>
                  <a:pt x="176918" y="1562656"/>
                  <a:pt x="208000" y="1628707"/>
                  <a:pt x="138732" y="1545586"/>
                </a:cubicBezTo>
                <a:cubicBezTo>
                  <a:pt x="125703" y="1529952"/>
                  <a:pt x="119256" y="1509177"/>
                  <a:pt x="104865" y="1494786"/>
                </a:cubicBezTo>
                <a:cubicBezTo>
                  <a:pt x="73714" y="1463635"/>
                  <a:pt x="14667" y="1444494"/>
                  <a:pt x="3265" y="1393186"/>
                </a:cubicBezTo>
                <a:cubicBezTo>
                  <a:pt x="-4082" y="1360126"/>
                  <a:pt x="3265" y="1325453"/>
                  <a:pt x="3265" y="1291586"/>
                </a:cubicBezTo>
              </a:path>
            </a:pathLst>
          </a:custGeom>
          <a:solidFill>
            <a:sysClr val="windowText" lastClr="00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6"/>
          <p:cNvCxnSpPr>
            <a:cxnSpLocks noChangeShapeType="1"/>
          </p:cNvCxnSpPr>
          <p:nvPr/>
        </p:nvCxnSpPr>
        <p:spPr bwMode="auto">
          <a:xfrm flipV="1">
            <a:off x="4406746" y="2058210"/>
            <a:ext cx="558800" cy="355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Straight Connector 20"/>
          <p:cNvCxnSpPr>
            <a:cxnSpLocks noChangeShapeType="1"/>
          </p:cNvCxnSpPr>
          <p:nvPr/>
        </p:nvCxnSpPr>
        <p:spPr bwMode="auto">
          <a:xfrm>
            <a:off x="4390871" y="2751948"/>
            <a:ext cx="609600" cy="85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traight Connector 23"/>
          <p:cNvCxnSpPr>
            <a:cxnSpLocks noChangeShapeType="1"/>
          </p:cNvCxnSpPr>
          <p:nvPr/>
        </p:nvCxnSpPr>
        <p:spPr bwMode="auto">
          <a:xfrm>
            <a:off x="4136871" y="3023410"/>
            <a:ext cx="439737" cy="4905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Connector 25"/>
          <p:cNvCxnSpPr>
            <a:cxnSpLocks noChangeShapeType="1"/>
          </p:cNvCxnSpPr>
          <p:nvPr/>
        </p:nvCxnSpPr>
        <p:spPr bwMode="auto">
          <a:xfrm flipH="1">
            <a:off x="3543146" y="2953631"/>
            <a:ext cx="220662" cy="508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8663" y="2128497"/>
            <a:ext cx="2398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incident </a:t>
            </a:r>
            <a:r>
              <a:rPr lang="en-US" sz="2200" dirty="0" err="1"/>
              <a:t>planewave</a:t>
            </a:r>
            <a:endParaRPr lang="en-US" sz="2200" dirty="0"/>
          </a:p>
          <a:p>
            <a:r>
              <a:rPr lang="en-US" sz="2200" dirty="0"/>
              <a:t>         in vacuum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3302" y="3165581"/>
            <a:ext cx="2047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scattered power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6314" y="2384292"/>
            <a:ext cx="35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χ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7059" y="1834722"/>
            <a:ext cx="1199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scatterer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21540000">
                <a:off x="5550309" y="1328610"/>
                <a:ext cx="1124475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>
                <a:off x="5550309" y="1328610"/>
                <a:ext cx="1124475" cy="741100"/>
              </a:xfrm>
              <a:prstGeom prst="rect">
                <a:avLst/>
              </a:prstGeom>
              <a:blipFill>
                <a:blip r:embed="rId2"/>
                <a:stretch>
                  <a:fillRect l="-2222" r="-111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136684" y="149394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(E dipole)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21540000">
                <a:off x="5552833" y="2465056"/>
                <a:ext cx="1124474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>
                <a:off x="5552833" y="2465056"/>
                <a:ext cx="1124474" cy="741100"/>
              </a:xfrm>
              <a:prstGeom prst="rect">
                <a:avLst/>
              </a:prstGeom>
              <a:blipFill>
                <a:blip r:embed="rId3"/>
                <a:stretch>
                  <a:fillRect l="-2222" r="-111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7066908" y="2654470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 quadrupole)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rot="21540000">
                <a:off x="5609187" y="3635652"/>
                <a:ext cx="247971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>
                <a:off x="5609187" y="3635652"/>
                <a:ext cx="2479718" cy="741100"/>
              </a:xfrm>
              <a:prstGeom prst="rect">
                <a:avLst/>
              </a:prstGeom>
              <a:blipFill>
                <a:blip r:embed="rId4"/>
                <a:stretch>
                  <a:fillRect l="-1020" r="-2041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7192774" y="4415272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 multipoles)</a:t>
            </a:r>
          </a:p>
        </p:txBody>
      </p:sp>
      <p:sp>
        <p:nvSpPr>
          <p:cNvPr id="34" name="TextBox 33"/>
          <p:cNvSpPr txBox="1"/>
          <p:nvPr/>
        </p:nvSpPr>
        <p:spPr>
          <a:xfrm rot="5400000">
            <a:off x="5940325" y="3389858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…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" y="45351"/>
            <a:ext cx="9107850" cy="1143000"/>
          </a:xfrm>
        </p:spPr>
        <p:txBody>
          <a:bodyPr>
            <a:normAutofit/>
          </a:bodyPr>
          <a:lstStyle/>
          <a:p>
            <a:r>
              <a:rPr lang="en-US" dirty="0"/>
              <a:t>Geometry-dependent cross-section bounds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6328" y="4482859"/>
            <a:ext cx="478323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Spherical </a:t>
            </a:r>
            <a:r>
              <a:rPr lang="en-US" sz="1600" dirty="0" err="1"/>
              <a:t>scatterers</a:t>
            </a:r>
            <a:r>
              <a:rPr lang="en-US" sz="1600" dirty="0"/>
              <a:t>: </a:t>
            </a:r>
            <a:r>
              <a:rPr lang="en-US" sz="1600" dirty="0" err="1"/>
              <a:t>Hamam</a:t>
            </a:r>
            <a:r>
              <a:rPr lang="en-US" sz="1600" dirty="0"/>
              <a:t> et al. </a:t>
            </a:r>
            <a:r>
              <a:rPr lang="en-US" sz="1600" i="1" dirty="0"/>
              <a:t>PRA</a:t>
            </a:r>
            <a:r>
              <a:rPr lang="en-US" sz="1600" dirty="0"/>
              <a:t> 75, 053801 (2007)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6328" y="5165147"/>
            <a:ext cx="40845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Generic </a:t>
            </a:r>
            <a:r>
              <a:rPr lang="en-US" sz="1600" dirty="0" err="1"/>
              <a:t>scatterers</a:t>
            </a:r>
            <a:r>
              <a:rPr lang="en-US" sz="1600" dirty="0"/>
              <a:t>:   </a:t>
            </a:r>
            <a:r>
              <a:rPr lang="en-US" sz="1600" dirty="0" err="1"/>
              <a:t>Yaghjian</a:t>
            </a:r>
            <a:r>
              <a:rPr lang="en-US" sz="1600" dirty="0"/>
              <a:t> </a:t>
            </a:r>
            <a:r>
              <a:rPr lang="en-US" sz="1600" i="1" dirty="0"/>
              <a:t>JAP </a:t>
            </a:r>
            <a:r>
              <a:rPr lang="en-US" sz="1600" dirty="0"/>
              <a:t>80, 2547 (1996)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54778" y="4765504"/>
            <a:ext cx="283340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/>
              <a:t>Ruan</a:t>
            </a:r>
            <a:r>
              <a:rPr lang="en-US" sz="1600" dirty="0"/>
              <a:t> &amp; Fan </a:t>
            </a:r>
            <a:r>
              <a:rPr lang="en-US" sz="1600" i="1" dirty="0"/>
              <a:t>APL </a:t>
            </a:r>
            <a:r>
              <a:rPr lang="en-US" sz="1600" dirty="0"/>
              <a:t>98, 43101 (2011)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7126" y="5849556"/>
            <a:ext cx="323203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Liberal et al. </a:t>
            </a:r>
            <a:r>
              <a:rPr lang="en-US" sz="1600" i="1" dirty="0"/>
              <a:t>IEEE TAP </a:t>
            </a:r>
            <a:r>
              <a:rPr lang="en-US" sz="1600" dirty="0"/>
              <a:t>62, 4726 (2014)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6328" y="6211261"/>
            <a:ext cx="50500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/>
              <a:t>Scattered-field operator: </a:t>
            </a:r>
            <a:r>
              <a:rPr lang="en-US" sz="1600" dirty="0" err="1"/>
              <a:t>Hugonin</a:t>
            </a:r>
            <a:r>
              <a:rPr lang="en-US" sz="1600" dirty="0"/>
              <a:t>, </a:t>
            </a:r>
            <a:r>
              <a:rPr lang="en-US" sz="1600" dirty="0" err="1"/>
              <a:t>Besbes</a:t>
            </a:r>
            <a:r>
              <a:rPr lang="en-US" sz="1600" dirty="0"/>
              <a:t>, and Ben-Abdallah </a:t>
            </a:r>
            <a:br>
              <a:rPr lang="en-US" sz="1600" dirty="0"/>
            </a:br>
            <a:r>
              <a:rPr lang="en-US" sz="1600" dirty="0"/>
              <a:t>                     </a:t>
            </a:r>
            <a:r>
              <a:rPr lang="en-US" sz="1600" i="1" dirty="0"/>
              <a:t>PRB</a:t>
            </a:r>
            <a:r>
              <a:rPr lang="en-US" sz="1600" dirty="0"/>
              <a:t> 91, 180202 (2015)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10370" y="5119468"/>
            <a:ext cx="3629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 </a:t>
            </a:r>
            <a:r>
              <a:rPr lang="en-US" sz="2000" dirty="0">
                <a:solidFill>
                  <a:srgbClr val="0000FF"/>
                </a:solidFill>
              </a:rPr>
              <a:t>depends non-trivially on shape</a:t>
            </a:r>
          </a:p>
          <a:p>
            <a:r>
              <a:rPr lang="en-US" sz="2000" dirty="0"/>
              <a:t>       (N ~ diameter as size ⟶ ∞)</a:t>
            </a:r>
          </a:p>
          <a:p>
            <a:r>
              <a:rPr lang="en-US" sz="2000" dirty="0"/>
              <a:t>    </a:t>
            </a:r>
            <a:r>
              <a:rPr lang="en-US" sz="2000" dirty="0">
                <a:solidFill>
                  <a:srgbClr val="0000FF"/>
                </a:solidFill>
              </a:rPr>
              <a:t> but not on the materials!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9F66E7-C26D-F147-B78C-2217A8190094}"/>
              </a:ext>
            </a:extLst>
          </p:cNvPr>
          <p:cNvSpPr txBox="1"/>
          <p:nvPr/>
        </p:nvSpPr>
        <p:spPr>
          <a:xfrm>
            <a:off x="1925819" y="5507351"/>
            <a:ext cx="3262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Kwon &amp; </a:t>
            </a:r>
            <a:r>
              <a:rPr lang="en-US" sz="1600" dirty="0" err="1"/>
              <a:t>Pozar</a:t>
            </a:r>
            <a:r>
              <a:rPr lang="en-US" sz="1600" dirty="0"/>
              <a:t> </a:t>
            </a:r>
            <a:r>
              <a:rPr lang="en-US" sz="1600" i="1" dirty="0"/>
              <a:t>IEEE TAP</a:t>
            </a:r>
            <a:r>
              <a:rPr lang="en-US" sz="1600" dirty="0"/>
              <a:t> 57, 3720 (2009)</a:t>
            </a:r>
          </a:p>
        </p:txBody>
      </p:sp>
    </p:spTree>
    <p:extLst>
      <p:ext uri="{BB962C8B-B14F-4D97-AF65-F5344CB8AC3E}">
        <p14:creationId xmlns:p14="http://schemas.microsoft.com/office/powerpoint/2010/main" val="2988274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8370" y="5305479"/>
            <a:ext cx="7247257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plane-wave excitation: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  the limits are “tight” across many frequencies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022" y="6166802"/>
            <a:ext cx="45996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tight are these bounds?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716" y="1032884"/>
            <a:ext cx="5826567" cy="1020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648"/>
          <a:stretch/>
        </p:blipFill>
        <p:spPr>
          <a:xfrm>
            <a:off x="786654" y="2147765"/>
            <a:ext cx="3819162" cy="30189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204003"/>
            <a:ext cx="3793282" cy="29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8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42"/>
            <a:ext cx="8229600" cy="1143000"/>
          </a:xfrm>
        </p:spPr>
        <p:txBody>
          <a:bodyPr/>
          <a:lstStyle/>
          <a:p>
            <a:r>
              <a:rPr lang="en-US" dirty="0"/>
              <a:t>“Best” materials vs. wavelength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0606" y="6320230"/>
            <a:ext cx="6442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dashed lines</a:t>
            </a:r>
            <a:r>
              <a:rPr lang="en-US" sz="2000" dirty="0"/>
              <a:t>: optimal ellipsoids require </a:t>
            </a:r>
            <a:r>
              <a:rPr lang="en-US" sz="2000" dirty="0">
                <a:solidFill>
                  <a:srgbClr val="0000FF"/>
                </a:solidFill>
              </a:rPr>
              <a:t>aspect ratios &gt; 30:1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2" y="1046773"/>
            <a:ext cx="6853237" cy="52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971E4A-2F44-CF4A-AB5A-6582E78F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Low-loss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5A019-841F-9947-9927-EC54B7B0A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24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dielectric–metal resonators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66" y="3431078"/>
            <a:ext cx="842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film: provides subwavelength (~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quasistatic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6765" y="3958232"/>
                <a:ext cx="87757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 nanoparticle: lateral confinement and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Im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𝜒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65" y="3958232"/>
                <a:ext cx="8775736" cy="461665"/>
              </a:xfrm>
              <a:prstGeom prst="rect">
                <a:avLst/>
              </a:prstGeom>
              <a:blipFill>
                <a:blip r:embed="rId2"/>
                <a:stretch>
                  <a:fillRect l="-1012" t="-13889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1" t="3128" r="24259" b="56579"/>
          <a:stretch/>
        </p:blipFill>
        <p:spPr>
          <a:xfrm>
            <a:off x="7477850" y="921431"/>
            <a:ext cx="1337204" cy="142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20720" y="2413346"/>
            <a:ext cx="1851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Yi Yang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66609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hybrid approaches: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51" y="5267874"/>
            <a:ext cx="1225740" cy="12677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24694" y="5974270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Maksymov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Lalanne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105, 180502 (2010)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45" y="5106736"/>
            <a:ext cx="1502575" cy="1068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3330" y="6238291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Zhang et al.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Phot.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496 (2008)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051A6D-5F2F-C741-9AD6-397AC0F29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12" y="969712"/>
            <a:ext cx="6174790" cy="21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8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688386"/>
          </a:xfrm>
        </p:spPr>
        <p:txBody>
          <a:bodyPr>
            <a:normAutofit fontScale="90000"/>
          </a:bodyPr>
          <a:lstStyle/>
          <a:p>
            <a:r>
              <a:rPr lang="en-US" dirty="0"/>
              <a:t>Near-field enhancements w/ dielectric-on-metal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60" y="572123"/>
            <a:ext cx="5823564" cy="3503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765" y="3962143"/>
            <a:ext cx="756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Near-field spontaneous emission enhancement:</a:t>
            </a:r>
            <a:b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Simultaneous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enhancement (&gt;5k) 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and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radiative efficiency (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90%,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&gt;75% photon)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765" y="5569448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all-metal </a:t>
            </a:r>
            <a:b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(theory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7400" y="6387771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5k &amp; &lt;30%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9920" y="5955824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&amp; ≈20%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5171" y="6448499"/>
            <a:ext cx="3692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et al.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16, 4110 (2016)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5171" y="6012943"/>
            <a:ext cx="3906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Mikkelson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is-I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Phot. 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 836 (2014)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920" y="5523876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10k &amp; 20%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5171" y="5577387"/>
            <a:ext cx="3929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Faggiani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s-I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ACS Phot. </a:t>
            </a:r>
            <a:r>
              <a:rPr lang="is-I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1739 (2015)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2905" y="5062570"/>
            <a:ext cx="501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Yang, Miller </a:t>
            </a: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Letters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4110 (2017)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B7C35-FCB3-2840-A6CC-941FE400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09" y="801520"/>
            <a:ext cx="7417593" cy="59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219831" y="1930399"/>
                <a:ext cx="8670471" cy="281093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Bound response from 2D Materials?</a:t>
                </a:r>
                <a:br>
                  <a:rPr lang="en-US" sz="3200" dirty="0"/>
                </a:br>
                <a:r>
                  <a:rPr lang="en-US" sz="3200" dirty="0"/>
                  <a:t>polarization currents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charset="0"/>
                      </a:rPr>
                      <m:t>𝑷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>
                    <a:sym typeface="Wingdings"/>
                  </a:rPr>
                  <a:t> surface currents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charset="0"/>
                        <a:sym typeface="Wingdings"/>
                      </a:rPr>
                      <m:t>𝑲</m:t>
                    </m:r>
                  </m:oMath>
                </a14:m>
                <a:br>
                  <a:rPr lang="en-US" sz="3200" b="1" dirty="0">
                    <a:sym typeface="Wingdings"/>
                  </a:rPr>
                </a:br>
                <a:r>
                  <a:rPr lang="en-US" sz="3200" dirty="0"/>
                  <a:t> susceptibility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charset="0"/>
                      </a:rPr>
                      <m:t>𝝌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>
                    <a:sym typeface="Wingdings"/>
                  </a:rPr>
                  <a:t> conductivity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charset="0"/>
                        <a:sym typeface="Wingdings"/>
                      </a:rPr>
                      <m:t>𝝈</m:t>
                    </m:r>
                  </m:oMath>
                </a14:m>
                <a:r>
                  <a:rPr lang="en-US" sz="3200" b="1" dirty="0">
                    <a:sym typeface="Wingdings"/>
                  </a:rPr>
                  <a:t>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9831" y="1930399"/>
                <a:ext cx="8670471" cy="281093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466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09" y="1727930"/>
            <a:ext cx="3764412" cy="71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Materials: Bounds &amp; material FOM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606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O. D. Miller et. al,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Limits to the Optical Response of Graphene &amp; 2D Materials, 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Nano Letters (Aug. 2017)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8" y="1659285"/>
            <a:ext cx="4204236" cy="853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381563-8A09-4844-AE39-19EFFFC16508}"/>
              </a:ext>
            </a:extLst>
          </p:cNvPr>
          <p:cNvSpPr txBox="1"/>
          <p:nvPr/>
        </p:nvSpPr>
        <p:spPr>
          <a:xfrm>
            <a:off x="305778" y="1078632"/>
            <a:ext cx="364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Bounds on cross-section: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97C8F-30D4-FA4F-A0AA-86DE920BC4C6}"/>
              </a:ext>
            </a:extLst>
          </p:cNvPr>
          <p:cNvSpPr txBox="1"/>
          <p:nvPr/>
        </p:nvSpPr>
        <p:spPr>
          <a:xfrm>
            <a:off x="236765" y="2723593"/>
            <a:ext cx="4735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…and for near-field quantities: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EB210-CE00-C348-9E44-95C2059CF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29" y="3257965"/>
            <a:ext cx="3993171" cy="114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8E7E19-2098-BC4C-9D91-2F3BF7F0A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"/>
          <a:stretch/>
        </p:blipFill>
        <p:spPr>
          <a:xfrm>
            <a:off x="6086480" y="2732414"/>
            <a:ext cx="2800350" cy="3327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94368E-6B4A-A247-AF35-CAB157DCED3B}"/>
              </a:ext>
            </a:extLst>
          </p:cNvPr>
          <p:cNvSpPr txBox="1"/>
          <p:nvPr/>
        </p:nvSpPr>
        <p:spPr>
          <a:xfrm>
            <a:off x="297724" y="3598841"/>
            <a:ext cx="131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(LDOS)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B1FFCE-6BB6-5444-9CC3-CAE28938D5BB}"/>
              </a:ext>
            </a:extLst>
          </p:cNvPr>
          <p:cNvSpPr txBox="1"/>
          <p:nvPr/>
        </p:nvSpPr>
        <p:spPr>
          <a:xfrm>
            <a:off x="1" y="4929748"/>
            <a:ext cx="160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(NF RHT)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30DC31-9996-7F43-9038-E18D9F02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153" y="4880723"/>
            <a:ext cx="4317444" cy="10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8370" y="5305479"/>
            <a:ext cx="7247257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plane-wave excitations: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  the limits are “tight” (or nearly so) across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  many frequencies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tight are these bounds?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B4F0C-5C3A-304A-8305-1DE470D6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6266"/>
            <a:ext cx="4571245" cy="3756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242FB-5D28-3D4A-8711-C27F228C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262" y="1436266"/>
            <a:ext cx="3178599" cy="3537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9F65F2-363B-8D4A-80DE-261A45650F07}"/>
              </a:ext>
            </a:extLst>
          </p:cNvPr>
          <p:cNvSpPr txBox="1"/>
          <p:nvPr/>
        </p:nvSpPr>
        <p:spPr>
          <a:xfrm>
            <a:off x="2333789" y="1092313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ellipses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12C8C-0C61-A740-9C5F-71E57B749016}"/>
              </a:ext>
            </a:extLst>
          </p:cNvPr>
          <p:cNvSpPr txBox="1"/>
          <p:nvPr/>
        </p:nvSpPr>
        <p:spPr>
          <a:xfrm>
            <a:off x="5699380" y="1110990"/>
            <a:ext cx="25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“pinched” ellipses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42"/>
            <a:ext cx="8229600" cy="1143000"/>
          </a:xfrm>
        </p:spPr>
        <p:txBody>
          <a:bodyPr/>
          <a:lstStyle/>
          <a:p>
            <a:r>
              <a:rPr lang="en-US" dirty="0"/>
              <a:t>“Best” materials vs. wavelength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E4B9F-D102-D84B-B418-6EB5678B7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1104980"/>
            <a:ext cx="6816195" cy="54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7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51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Bounds to Light–Matter Interactions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/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/>
                  <a:t>For any lossy material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600" dirty="0"/>
                  <a:t>), we can use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FF0000"/>
                    </a:solidFill>
                  </a:rPr>
                  <a:t>energy conservation</a:t>
                </a:r>
                <a:r>
                  <a:rPr lang="en-US" sz="2600" dirty="0"/>
                  <a:t> to derive general,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0000FF"/>
                    </a:solidFill>
                  </a:rPr>
                  <a:t>shape-independent upper bounds at a single frequency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absorption/scattering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local density of states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radiative heat transfer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high-radiative-efficiency plasmonics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2D materials, nonlocal materials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/>
                  <a:t>Smith-Purcell radiation / Cherenkov / EELS</a:t>
                </a:r>
                <a:br>
                  <a:rPr lang="en-US" sz="2600" dirty="0"/>
                </a:br>
                <a:endParaRPr lang="en-US" sz="26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/>
                  <a:t>For </a:t>
                </a:r>
                <a:r>
                  <a:rPr lang="en-US" sz="2600" i="1" dirty="0"/>
                  <a:t>any </a:t>
                </a:r>
                <a:r>
                  <a:rPr lang="en-US" sz="2600" dirty="0"/>
                  <a:t>material, using </a:t>
                </a:r>
                <a:r>
                  <a:rPr lang="en-US" sz="2600" dirty="0">
                    <a:solidFill>
                      <a:srgbClr val="FF0000"/>
                    </a:solidFill>
                  </a:rPr>
                  <a:t>energy conservation + causality</a:t>
                </a:r>
                <a:r>
                  <a:rPr lang="en-US" sz="2600" dirty="0"/>
                  <a:t>, </a:t>
                </a:r>
                <a:br>
                  <a:rPr lang="en-US" sz="2600" dirty="0"/>
                </a:br>
                <a:r>
                  <a:rPr lang="en-US" sz="2600" dirty="0"/>
                  <a:t>we can derive upper bounds 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0000FF"/>
                    </a:solidFill>
                  </a:rPr>
                  <a:t>over any nonzero bandwidth of interest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600" dirty="0">
                  <a:solidFill>
                    <a:srgbClr val="0000FF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/>
                  <a:t>Predict a </a:t>
                </a:r>
                <a:r>
                  <a:rPr lang="en-US" sz="2600" dirty="0">
                    <a:solidFill>
                      <a:srgbClr val="0000FF"/>
                    </a:solidFill>
                  </a:rPr>
                  <a:t>“material FOM:” dielectric vs. metal, 2D/3D, etc.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blipFill>
                <a:blip r:embed="rId2"/>
                <a:stretch>
                  <a:fillRect l="-1194" t="-1106" r="-299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5D3740-7601-E444-B3DB-F9EAAE76E5F7}"/>
              </a:ext>
            </a:extLst>
          </p:cNvPr>
          <p:cNvSpPr txBox="1"/>
          <p:nvPr/>
        </p:nvSpPr>
        <p:spPr>
          <a:xfrm>
            <a:off x="6515279" y="247123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A60A8-8AE9-794C-809A-6A6AE532CA15}"/>
              </a:ext>
            </a:extLst>
          </p:cNvPr>
          <p:cNvSpPr txBox="1"/>
          <p:nvPr/>
        </p:nvSpPr>
        <p:spPr>
          <a:xfrm>
            <a:off x="6515279" y="2943089"/>
            <a:ext cx="13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A625E-8EDF-FF4D-AF29-AA6EA6A382B3}"/>
              </a:ext>
            </a:extLst>
          </p:cNvPr>
          <p:cNvSpPr txBox="1"/>
          <p:nvPr/>
        </p:nvSpPr>
        <p:spPr>
          <a:xfrm>
            <a:off x="6515278" y="328923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(2017a)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F0FFE6-E523-1742-853C-8AF05BF53AEA}"/>
              </a:ext>
            </a:extLst>
          </p:cNvPr>
          <p:cNvSpPr txBox="1"/>
          <p:nvPr/>
        </p:nvSpPr>
        <p:spPr>
          <a:xfrm>
            <a:off x="6515278" y="362049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Nano Lett.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(2017b)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2147-8B76-9349-82CE-899A56FC9566}"/>
              </a:ext>
            </a:extLst>
          </p:cNvPr>
          <p:cNvSpPr txBox="1"/>
          <p:nvPr/>
        </p:nvSpPr>
        <p:spPr>
          <a:xfrm>
            <a:off x="6515278" y="394410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E97AF3-C2CD-C74D-9BB6-406A16173B34}"/>
              </a:ext>
            </a:extLst>
          </p:cNvPr>
          <p:cNvSpPr txBox="1"/>
          <p:nvPr/>
        </p:nvSpPr>
        <p:spPr>
          <a:xfrm>
            <a:off x="6515278" y="557478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6568964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quantum: hydrodynamic nonlocality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6764" y="1020537"/>
                <a:ext cx="85008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At &lt;10nm sizes &amp; length scales, bulk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𝜒</m:t>
                    </m:r>
                    <m:r>
                      <a:rPr lang="en-US" sz="2400" b="0" i="0" smtClean="0">
                        <a:latin typeface="Cambria Math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no longer valid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2–10nm range, for certain materials, can approximate susceptibility/conductivity with a hydrodynamic model: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64" y="1020537"/>
                <a:ext cx="8500835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004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08845" y="2395465"/>
                <a:ext cx="5747151" cy="84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d>
                            <m:dPr>
                              <m:ctrlPr>
                                <a:rPr lang="is-I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𝛻𝛻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⋅+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loc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r>
                        <a:rPr lang="en-US" sz="2400" b="1" i="0" smtClean="0">
                          <a:latin typeface="Cambria Math" charset="0"/>
                          <a:cs typeface="Arial" panose="020B0604020202020204" pitchFamily="34" charset="0"/>
                        </a:rPr>
                        <m:t>𝐊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charset="0"/>
                          <a:cs typeface="Arial" panose="020B0604020202020204" pitchFamily="34" charset="0"/>
                        </a:rPr>
                        <m:t>𝐄</m:t>
                      </m:r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845" y="2395465"/>
                <a:ext cx="5747151" cy="84593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794000" y="3031067"/>
            <a:ext cx="254000" cy="4233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2515" y="3347607"/>
            <a:ext cx="186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“convection”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9155" y="3347607"/>
            <a:ext cx="186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“diffusion”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02320" y="2992668"/>
            <a:ext cx="330835" cy="3549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49471" y="3241402"/>
            <a:ext cx="33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Mortensen et al.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Nat. Comm. 5, 3809 (2014)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09324" y="4207133"/>
            <a:ext cx="3862676" cy="2536680"/>
            <a:chOff x="270479" y="3877004"/>
            <a:chExt cx="4369103" cy="28692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71"/>
            <a:stretch/>
          </p:blipFill>
          <p:spPr>
            <a:xfrm>
              <a:off x="270479" y="3877004"/>
              <a:ext cx="4369103" cy="8012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97" y="4683972"/>
              <a:ext cx="3989350" cy="206229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39582" y="4087339"/>
            <a:ext cx="2268128" cy="2578702"/>
            <a:chOff x="3035300" y="1689100"/>
            <a:chExt cx="3060700" cy="3479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300" y="1689100"/>
              <a:ext cx="3060700" cy="3479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008" y="2950779"/>
              <a:ext cx="553390" cy="83962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975292" y="4672114"/>
            <a:ext cx="2042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 Smith et al.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337, 1072 (2012)</a:t>
            </a:r>
          </a:p>
        </p:txBody>
      </p:sp>
    </p:spTree>
    <p:extLst>
      <p:ext uri="{BB962C8B-B14F-4D97-AF65-F5344CB8AC3E}">
        <p14:creationId xmlns:p14="http://schemas.microsoft.com/office/powerpoint/2010/main" val="2222709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Convex constraint for nonlocal response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13673"/>
            <a:ext cx="2810933" cy="816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0" y="5131480"/>
            <a:ext cx="3449328" cy="8623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1" y="4235680"/>
            <a:ext cx="2701483" cy="4389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24" y="4079918"/>
            <a:ext cx="2084824" cy="7387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16" y="2797515"/>
            <a:ext cx="4734368" cy="8991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00" y="2865675"/>
            <a:ext cx="3179871" cy="7662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42" y="1606963"/>
            <a:ext cx="3803657" cy="49923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5232" y="2165247"/>
            <a:ext cx="850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absorbed power in terms of currents: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232" y="4765664"/>
            <a:ext cx="325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 extinction: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Left Brace 28"/>
          <p:cNvSpPr/>
          <p:nvPr/>
        </p:nvSpPr>
        <p:spPr>
          <a:xfrm rot="16200000">
            <a:off x="6957000" y="1746441"/>
            <a:ext cx="276435" cy="3624036"/>
          </a:xfrm>
          <a:prstGeom prst="leftBrace">
            <a:avLst>
              <a:gd name="adj1" fmla="val 4940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350173" y="3636448"/>
                <a:ext cx="3557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quadratic </a:t>
                </a:r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𝐊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𝛁</m:t>
                    </m:r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en-US" sz="2400" b="1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𝐊</m:t>
                    </m:r>
                  </m:oMath>
                </a14:m>
                <a:endPara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173" y="3636448"/>
                <a:ext cx="3557063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2744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/>
          <p:cNvSpPr/>
          <p:nvPr/>
        </p:nvSpPr>
        <p:spPr>
          <a:xfrm rot="16200000">
            <a:off x="4640355" y="3551326"/>
            <a:ext cx="252758" cy="5232402"/>
          </a:xfrm>
          <a:prstGeom prst="leftBrace">
            <a:avLst>
              <a:gd name="adj1" fmla="val 4940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286119" y="6359628"/>
                <a:ext cx="3557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 </a:t>
                </a:r>
                <a:r>
                  <a:rPr lang="en-US" sz="24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𝐊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𝛁</m:t>
                    </m:r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en-US" sz="2400" b="1">
                        <a:solidFill>
                          <a:srgbClr val="0000FF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𝐊</m:t>
                    </m:r>
                  </m:oMath>
                </a14:m>
                <a:endPara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19" y="6359628"/>
                <a:ext cx="3557063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2568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15231" y="1061614"/>
            <a:ext cx="850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Hydrodynamic current–field relationship:</a:t>
            </a:r>
          </a:p>
        </p:txBody>
      </p:sp>
    </p:spTree>
    <p:extLst>
      <p:ext uri="{BB962C8B-B14F-4D97-AF65-F5344CB8AC3E}">
        <p14:creationId xmlns:p14="http://schemas.microsoft.com/office/powerpoint/2010/main" val="1509281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Tighter bounds for nonlocal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" y="5619223"/>
            <a:ext cx="4024208" cy="1006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84" y="1704522"/>
            <a:ext cx="5547596" cy="1386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5231" y="1061614"/>
                <a:ext cx="89473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 a figure of merit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extinction / local density of states: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31" y="1061614"/>
                <a:ext cx="8947302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091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131416" y="3371751"/>
            <a:ext cx="296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</a:rPr>
              <a:t>Far-field extinction</a:t>
            </a: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765" y="3753971"/>
            <a:ext cx="127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2707" y="4185690"/>
                <a:ext cx="2577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scatterer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size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07" y="4185690"/>
                <a:ext cx="2577025" cy="461665"/>
              </a:xfrm>
              <a:prstGeom prst="rect">
                <a:avLst/>
              </a:prstGeom>
              <a:blipFill rotWithShape="0">
                <a:blip r:embed="rId6"/>
                <a:stretch>
                  <a:fillRect t="-9333" r="-47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8071" y="4617409"/>
                <a:ext cx="4409662" cy="84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“diffusion length”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71" y="4617409"/>
                <a:ext cx="4409662" cy="84388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02604" y="5619223"/>
            <a:ext cx="4024208" cy="1006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81683" y="3363332"/>
            <a:ext cx="296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Near-field LDOS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366" y="3985454"/>
                <a:ext cx="1398653" cy="7516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𝐷</m:t>
                          </m:r>
                        </m:sub>
                      </m:sSub>
                      <m:r>
                        <a:rPr lang="en-US" sz="2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≲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366" y="3985454"/>
                <a:ext cx="1398653" cy="75168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24366" y="4952266"/>
                <a:ext cx="1573316" cy="760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26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2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≲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366" y="4952266"/>
                <a:ext cx="1573316" cy="76020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197600" y="3958702"/>
            <a:ext cx="1700082" cy="1883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FC9415-FE8B-0341-8408-FDB539E75AD2}"/>
              </a:ext>
            </a:extLst>
          </p:cNvPr>
          <p:cNvSpPr/>
          <p:nvPr/>
        </p:nvSpPr>
        <p:spPr>
          <a:xfrm>
            <a:off x="5622411" y="5978944"/>
            <a:ext cx="28504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i="1" dirty="0"/>
              <a:t>Nano Letters</a:t>
            </a:r>
            <a:r>
              <a:rPr lang="en-US" sz="2200" dirty="0"/>
              <a:t> 17, </a:t>
            </a:r>
            <a:br>
              <a:rPr lang="en-US" sz="2200" dirty="0"/>
            </a:br>
            <a:r>
              <a:rPr lang="en-US" sz="2200" dirty="0"/>
              <a:t>5408–5415 (Aug. 2017)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54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42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Arial" charset="0"/>
                <a:ea typeface="Arial" charset="0"/>
                <a:cs typeface="Arial" charset="0"/>
              </a:rPr>
              <a:t>Common FOM: High Radiative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1113182"/>
                <a:ext cx="699524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Often want to optimize response</a:t>
                </a:r>
                <a:b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radiative efficiency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  <a:cs typeface="Arial" panose="020B0604020202020204" pitchFamily="34" charset="0"/>
                          </a:rPr>
                          <m:t>scat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  <a:cs typeface="Arial" panose="020B0604020202020204" pitchFamily="34" charset="0"/>
                          </a:rPr>
                          <m:t>ext</m:t>
                        </m:r>
                      </m:sub>
                    </m:sSub>
                  </m:oMath>
                </a14:m>
                <a:r>
                  <a:rPr lang="en-US" sz="2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) &gt;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13182"/>
                <a:ext cx="6995248" cy="892552"/>
              </a:xfrm>
              <a:prstGeom prst="rect">
                <a:avLst/>
              </a:prstGeom>
              <a:blipFill rotWithShape="0">
                <a:blip r:embed="rId2"/>
                <a:stretch>
                  <a:fillRect l="-1568" t="-7534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906464" y="2697262"/>
            <a:ext cx="1588428" cy="1151072"/>
            <a:chOff x="7079720" y="1505840"/>
            <a:chExt cx="1588428" cy="1151072"/>
          </a:xfrm>
        </p:grpSpPr>
        <p:pic>
          <p:nvPicPr>
            <p:cNvPr id="7" name="Picture 12" descr="https://lh4.googleusercontent.com/wHP5SsqQRZBaE4-h_pFPFhS-Xpaoy3Rh-rEvTX_Qk8zolf5PxTSPdVeW40xDL5tFlwtlNH4YEEv53PEe2TGsNOE7aAFB_O6gB8RS9k2jaSdSNNVSsHronXyC4oEpmyRTiQF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720" y="1511411"/>
              <a:ext cx="1588428" cy="114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079720" y="1505840"/>
              <a:ext cx="135119" cy="111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43574" y="3758398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Nat. Mat.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9, 205 (2010)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6271" y="3014806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solar cells,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LEDs, </a:t>
            </a:r>
            <a:r>
              <a:rPr lang="is-I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180" y="2920361"/>
                <a:ext cx="3661643" cy="596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lim>
                          </m:limLow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 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abs</m:t>
                              </m:r>
                              <m: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scat</m:t>
                              </m:r>
                              <m: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ext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𝐸</m:t>
                          </m:r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𝐻</m:t>
                          </m:r>
                          <m:r>
                            <a:rPr lang="en-US" sz="28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sz="2800" b="0" i="1" smtClean="0">
                          <a:latin typeface="Cambria Math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80" y="2920361"/>
                <a:ext cx="3661643" cy="5967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57200" y="2295416"/>
            <a:ext cx="15760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8180" y="3871613"/>
                <a:ext cx="3347198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s</m:t>
                          </m:r>
                          <m:r>
                            <a:rPr lang="en-US" sz="26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lang="en-US" sz="26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00" i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abs</m:t>
                              </m:r>
                            </m:sub>
                          </m:sSub>
                        </m:e>
                      </m:func>
                      <m:r>
                        <a:rPr lang="en-US" sz="2600" b="0" i="1" smtClean="0">
                          <a:latin typeface="Cambria Math" charset="0"/>
                          <a:cs typeface="Arial" panose="020B0604020202020204" pitchFamily="34" charset="0"/>
                        </a:rPr>
                        <m:t>&lt;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𝜂</m:t>
                          </m:r>
                        </m:e>
                      </m:d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80" y="3871613"/>
                <a:ext cx="3347198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2090011" y="5738190"/>
            <a:ext cx="421531" cy="397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96893" y="5054128"/>
                <a:ext cx="3710568" cy="797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scat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𝜂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  <a:cs typeface="Arial" panose="020B0604020202020204" pitchFamily="34" charset="0"/>
                        </a:rPr>
                        <m:t>𝜔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inc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93" y="5054128"/>
                <a:ext cx="3710568" cy="7976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6893" y="5936973"/>
                <a:ext cx="3586303" cy="797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abs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𝜂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cs typeface="Arial" panose="020B0604020202020204" pitchFamily="34" charset="0"/>
                        </a:rPr>
                        <m:t>𝜔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inc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93" y="5936973"/>
                <a:ext cx="3586303" cy="7976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3444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free-electron radiation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13" b="21265"/>
          <a:stretch/>
        </p:blipFill>
        <p:spPr>
          <a:xfrm>
            <a:off x="427567" y="1071772"/>
            <a:ext cx="638930" cy="1912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497" y="1186403"/>
                <a:ext cx="66066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emanating from an electron at speed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497" y="1186403"/>
                <a:ext cx="6606621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476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87272" y="1813934"/>
                <a:ext cx="6364050" cy="428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𝐫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𝑣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𝐱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𝜌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272" y="1813934"/>
                <a:ext cx="6364050" cy="4286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36765" y="3274746"/>
            <a:ext cx="7840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Bound on radiation / EELS, via earlier prescription: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654072" y="2441465"/>
                <a:ext cx="2214004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𝜔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072" y="2441465"/>
                <a:ext cx="2214004" cy="7515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181298" y="2620760"/>
                <a:ext cx="3488570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impact parameter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298" y="2620760"/>
                <a:ext cx="3488570" cy="494559"/>
              </a:xfrm>
              <a:prstGeom prst="rect">
                <a:avLst/>
              </a:prstGeom>
              <a:blipFill rotWithShape="0">
                <a:blip r:embed="rId6"/>
                <a:stretch>
                  <a:fillRect t="-9877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68769" y="3891534"/>
                <a:ext cx="3976730" cy="824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2ℏ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charset="0"/>
                                          <a:cs typeface="Arial" panose="020B0604020202020204" pitchFamily="34" charset="0"/>
                                        </a:rPr>
                                        <m:t>inc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769" y="3891534"/>
                <a:ext cx="3976730" cy="82400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58133" y="5187259"/>
                <a:ext cx="5793189" cy="803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𝜔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cs typeface="Arial" panose="020B0604020202020204" pitchFamily="34" charset="0"/>
                            </a:rPr>
                            <m:t>Im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𝜒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133" y="5187259"/>
                <a:ext cx="5793189" cy="8033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2024311" y="5092235"/>
            <a:ext cx="6060831" cy="993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E76D-87F8-884B-AB8C-CEEB08B5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5" y="1"/>
            <a:ext cx="8670471" cy="1020536"/>
          </a:xfrm>
        </p:spPr>
        <p:txBody>
          <a:bodyPr/>
          <a:lstStyle/>
          <a:p>
            <a:r>
              <a:rPr lang="en-US" dirty="0"/>
              <a:t>Large scattering efficiencies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332E87-A816-484E-8635-5E4302E452EF}"/>
              </a:ext>
            </a:extLst>
          </p:cNvPr>
          <p:cNvGrpSpPr/>
          <p:nvPr/>
        </p:nvGrpSpPr>
        <p:grpSpPr>
          <a:xfrm>
            <a:off x="2260600" y="1127217"/>
            <a:ext cx="4622800" cy="5397500"/>
            <a:chOff x="4521200" y="1020537"/>
            <a:chExt cx="4622800" cy="5397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FA20B3-E6E0-F84E-A7D4-2D4A5EDA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1200" y="1020537"/>
              <a:ext cx="4622800" cy="53975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583037-AE96-3849-A256-E4D2155D571C}"/>
                </a:ext>
              </a:extLst>
            </p:cNvPr>
            <p:cNvSpPr/>
            <p:nvPr/>
          </p:nvSpPr>
          <p:spPr>
            <a:xfrm>
              <a:off x="4578352" y="1063400"/>
              <a:ext cx="307975" cy="32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7678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57200" y="914929"/>
            <a:ext cx="7886700" cy="59430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a surprising variety of </a:t>
            </a:r>
            <a:r>
              <a:rPr lang="en-US" dirty="0" err="1"/>
              <a:t>nanophotonics</a:t>
            </a:r>
            <a:r>
              <a:rPr lang="en-US" dirty="0"/>
              <a:t> phenomena, we can derive </a:t>
            </a:r>
            <a:r>
              <a:rPr lang="en-US" dirty="0">
                <a:solidFill>
                  <a:srgbClr val="0000FF"/>
                </a:solidFill>
              </a:rPr>
              <a:t>upper bounds to what is possible</a:t>
            </a:r>
            <a:endParaRPr lang="en-US" dirty="0"/>
          </a:p>
          <a:p>
            <a:r>
              <a:rPr lang="en-US" dirty="0"/>
              <a:t>There is a simple </a:t>
            </a:r>
            <a:r>
              <a:rPr lang="en-US" dirty="0">
                <a:solidFill>
                  <a:srgbClr val="0000FF"/>
                </a:solidFill>
              </a:rPr>
              <a:t>material figure of merit</a:t>
            </a:r>
            <a:r>
              <a:rPr lang="en-US" dirty="0"/>
              <a:t> that universally dictates maximal response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appears to be </a:t>
            </a:r>
            <a:r>
              <a:rPr lang="en-US" dirty="0">
                <a:solidFill>
                  <a:srgbClr val="0000FF"/>
                </a:solidFill>
              </a:rPr>
              <a:t>tremendous opportunity </a:t>
            </a:r>
            <a:r>
              <a:rPr lang="en-US" dirty="0"/>
              <a:t>for improvement in the near field, through </a:t>
            </a:r>
            <a:r>
              <a:rPr lang="en-US" dirty="0">
                <a:solidFill>
                  <a:srgbClr val="0000FF"/>
                </a:solidFill>
              </a:rPr>
              <a:t>patterning/structure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70420" y="3357820"/>
            <a:ext cx="1964146" cy="873894"/>
            <a:chOff x="236765" y="3886464"/>
            <a:chExt cx="1964146" cy="873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36765" y="3886464"/>
                  <a:ext cx="1273747" cy="873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600" b="0" i="1" smtClean="0">
                                        <a:latin typeface="Cambria Math" charset="0"/>
                                        <a:cs typeface="Arial" panose="020B0604020202020204" pitchFamily="34" charset="0"/>
                                      </a:rPr>
                                      <m:t>𝜒</m:t>
                                    </m:r>
                                    <m:d>
                                      <m:dPr>
                                        <m:ctrl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600" b="0" i="1" smtClean="0">
                                            <a:latin typeface="Cambria Math" charset="0"/>
                                            <a:cs typeface="Arial" panose="020B0604020202020204" pitchFamily="34" charset="0"/>
                                          </a:rPr>
                                          <m:t>𝜔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Im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𝜒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𝜔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2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765" y="3886464"/>
                  <a:ext cx="1273747" cy="87389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416722" y="4138744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(3D)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24712" y="3357820"/>
            <a:ext cx="1979621" cy="873894"/>
            <a:chOff x="2647786" y="3932630"/>
            <a:chExt cx="1979621" cy="873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647786" y="3932630"/>
                  <a:ext cx="1264192" cy="873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600" b="0" i="1" smtClean="0">
                                        <a:latin typeface="Cambria Math" charset="0"/>
                                        <a:cs typeface="Arial" panose="020B0604020202020204" pitchFamily="34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600" b="0" i="1" smtClean="0">
                                            <a:latin typeface="Cambria Math" charset="0"/>
                                            <a:cs typeface="Arial" panose="020B0604020202020204" pitchFamily="34" charset="0"/>
                                          </a:rPr>
                                          <m:t>𝜔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Re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𝜎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𝜔</m:t>
                            </m:r>
                            <m:r>
                              <a:rPr lang="en-US" sz="2600" b="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2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7786" y="3932630"/>
                  <a:ext cx="1264192" cy="87389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3843218" y="4138745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(2D)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871917" y="2853872"/>
            <a:ext cx="1611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</a:t>
            </a:r>
            <a:b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won’t work: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31961" y="3330926"/>
            <a:ext cx="26912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Hyperbolic metamaterials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Emergent effective-medium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Epsilon-near-zero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Hydrodynamic nonlocality</a:t>
            </a:r>
          </a:p>
          <a:p>
            <a:pPr algn="ctr"/>
            <a:r>
              <a:rPr lang="is-IS" sz="1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72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51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Bounds to Light–Matter Interactions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/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/>
                  <a:t>For any lossy material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600" dirty="0"/>
                  <a:t>), we can use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FF0000"/>
                    </a:solidFill>
                  </a:rPr>
                  <a:t>energy conservation</a:t>
                </a:r>
                <a:r>
                  <a:rPr lang="en-US" sz="2600" dirty="0"/>
                  <a:t> to derive general,</a:t>
                </a:r>
                <a:br>
                  <a:rPr lang="en-US" sz="2600" dirty="0"/>
                </a:br>
                <a:r>
                  <a:rPr lang="en-US" sz="2600" dirty="0">
                    <a:solidFill>
                      <a:srgbClr val="0000FF"/>
                    </a:solidFill>
                  </a:rPr>
                  <a:t>shape-independent upper bounds at a single frequency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absorption/scattering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local density of states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radiative heat transfer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high-radiative-efficiency plasmonics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2D materials, nonlocal materials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bg1">
                        <a:lumMod val="85000"/>
                      </a:schemeClr>
                    </a:solidFill>
                  </a:rPr>
                  <a:t>Smith-Purcell radiation / Cherenkov / EELS</a:t>
                </a:r>
                <a:b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endParaRPr lang="en-US" sz="26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For </a:t>
                </a:r>
                <a:r>
                  <a:rPr lang="en-US" sz="2600" i="1" dirty="0">
                    <a:solidFill>
                      <a:schemeClr val="bg1">
                        <a:lumMod val="85000"/>
                      </a:schemeClr>
                    </a:solidFill>
                  </a:rPr>
                  <a:t>any </a:t>
                </a: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material, using energy conservation + causality, </a:t>
                </a:r>
                <a:b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we can derive upper bounds </a:t>
                </a:r>
                <a:b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over any nonzero bandwidth of interest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6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600" dirty="0">
                    <a:solidFill>
                      <a:schemeClr val="bg1">
                        <a:lumMod val="85000"/>
                      </a:schemeClr>
                    </a:solidFill>
                  </a:rPr>
                  <a:t>Predict a “material FOM:” dielectric vs. metal, 2D/3D, etc.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28D99E-076C-3B45-A089-71BE9952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63" y="1058948"/>
                <a:ext cx="8492133" cy="5724644"/>
              </a:xfrm>
              <a:prstGeom prst="rect">
                <a:avLst/>
              </a:prstGeom>
              <a:blipFill>
                <a:blip r:embed="rId2"/>
                <a:stretch>
                  <a:fillRect l="-1194" t="-1106" r="-299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5D3740-7601-E444-B3DB-F9EAAE76E5F7}"/>
              </a:ext>
            </a:extLst>
          </p:cNvPr>
          <p:cNvSpPr txBox="1"/>
          <p:nvPr/>
        </p:nvSpPr>
        <p:spPr>
          <a:xfrm>
            <a:off x="6515279" y="247123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Opt. Exp.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A60A8-8AE9-794C-809A-6A6AE532CA15}"/>
              </a:ext>
            </a:extLst>
          </p:cNvPr>
          <p:cNvSpPr txBox="1"/>
          <p:nvPr/>
        </p:nvSpPr>
        <p:spPr>
          <a:xfrm>
            <a:off x="6515279" y="2943089"/>
            <a:ext cx="13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A625E-8EDF-FF4D-AF29-AA6EA6A382B3}"/>
              </a:ext>
            </a:extLst>
          </p:cNvPr>
          <p:cNvSpPr txBox="1"/>
          <p:nvPr/>
        </p:nvSpPr>
        <p:spPr>
          <a:xfrm>
            <a:off x="6515278" y="328923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F0FFE6-E523-1742-853C-8AF05BF53AEA}"/>
              </a:ext>
            </a:extLst>
          </p:cNvPr>
          <p:cNvSpPr txBox="1"/>
          <p:nvPr/>
        </p:nvSpPr>
        <p:spPr>
          <a:xfrm>
            <a:off x="6515278" y="362049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2147-8B76-9349-82CE-899A56FC9566}"/>
              </a:ext>
            </a:extLst>
          </p:cNvPr>
          <p:cNvSpPr txBox="1"/>
          <p:nvPr/>
        </p:nvSpPr>
        <p:spPr>
          <a:xfrm>
            <a:off x="6515278" y="394410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E97AF3-C2CD-C74D-9BB6-406A16173B34}"/>
              </a:ext>
            </a:extLst>
          </p:cNvPr>
          <p:cNvSpPr txBox="1"/>
          <p:nvPr/>
        </p:nvSpPr>
        <p:spPr>
          <a:xfrm>
            <a:off x="6515278" y="548063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3322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921919-AA9E-594F-B13B-D1F95F9ABFFB}"/>
              </a:ext>
            </a:extLst>
          </p:cNvPr>
          <p:cNvGrpSpPr/>
          <p:nvPr/>
        </p:nvGrpSpPr>
        <p:grpSpPr>
          <a:xfrm>
            <a:off x="285867" y="2528821"/>
            <a:ext cx="2633436" cy="2568944"/>
            <a:chOff x="3226503" y="1500445"/>
            <a:chExt cx="2633436" cy="25689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5CDB81-873E-5646-A781-175780B91068}"/>
                </a:ext>
              </a:extLst>
            </p:cNvPr>
            <p:cNvGrpSpPr/>
            <p:nvPr/>
          </p:nvGrpSpPr>
          <p:grpSpPr>
            <a:xfrm>
              <a:off x="3226503" y="1500445"/>
              <a:ext cx="2633436" cy="2568944"/>
              <a:chOff x="2183493" y="1631074"/>
              <a:chExt cx="2633436" cy="256894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27350E3-553C-4B4A-BD1C-EF936E825B96}"/>
                  </a:ext>
                </a:extLst>
              </p:cNvPr>
              <p:cNvGrpSpPr/>
              <p:nvPr/>
            </p:nvGrpSpPr>
            <p:grpSpPr>
              <a:xfrm>
                <a:off x="2183493" y="1631074"/>
                <a:ext cx="2633436" cy="2568944"/>
                <a:chOff x="1024164" y="1700818"/>
                <a:chExt cx="2633436" cy="256894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1D19731-75FD-9A4B-A2FF-F929D79D1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4164" y="1700818"/>
                  <a:ext cx="2633436" cy="2568944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9280C98-8AD3-BF4E-B511-C8329C9419B1}"/>
                    </a:ext>
                  </a:extLst>
                </p:cNvPr>
                <p:cNvSpPr/>
                <p:nvPr/>
              </p:nvSpPr>
              <p:spPr>
                <a:xfrm>
                  <a:off x="2383971" y="2579130"/>
                  <a:ext cx="979715" cy="621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0894497-DAA5-294A-BC4E-D8C778C54131}"/>
                    </a:ext>
                  </a:extLst>
                </p:cNvPr>
                <p:cNvSpPr/>
                <p:nvPr/>
              </p:nvSpPr>
              <p:spPr>
                <a:xfrm>
                  <a:off x="1997527" y="3028006"/>
                  <a:ext cx="353786" cy="1723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1461BA-7962-4448-80D2-5F1A9B4BC2EF}"/>
                  </a:ext>
                </a:extLst>
              </p:cNvPr>
              <p:cNvSpPr/>
              <p:nvPr/>
            </p:nvSpPr>
            <p:spPr>
              <a:xfrm>
                <a:off x="3814988" y="1760463"/>
                <a:ext cx="757012" cy="480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2718359-48F4-C34C-B2A1-C859137E7519}"/>
                </a:ext>
              </a:extLst>
            </p:cNvPr>
            <p:cNvSpPr/>
            <p:nvPr/>
          </p:nvSpPr>
          <p:spPr>
            <a:xfrm>
              <a:off x="3619747" y="1710342"/>
              <a:ext cx="757012" cy="282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95538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Local density of states, LDOS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4BD35B44-098C-0A40-9C45-969E99211F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15" y="988731"/>
                <a:ext cx="676743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600" kern="0" dirty="0"/>
                  <a:t>LDOS </a:t>
                </a:r>
                <a14:m>
                  <m:oMath xmlns:m="http://schemas.openxmlformats.org/officeDocument/2006/math">
                    <m:r>
                      <a:rPr lang="en-US" altLang="en-US" sz="2600" b="0" i="1" kern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en-US" sz="2600" kern="0" dirty="0"/>
                  <a:t> ~ power radiated by (electric) dipole</a:t>
                </a:r>
                <a:endParaRPr kumimoji="0" lang="en-US" altLang="en-US" sz="2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4BD35B44-098C-0A40-9C45-969E99211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15" y="988731"/>
                <a:ext cx="6767430" cy="492443"/>
              </a:xfrm>
              <a:prstGeom prst="rect">
                <a:avLst/>
              </a:prstGeom>
              <a:blipFill>
                <a:blip r:embed="rId4"/>
                <a:stretch>
                  <a:fillRect l="-1311" t="-10000" r="-562" b="-2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58A731A-84C5-E14B-BD0C-193EBB741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9303" y="2993164"/>
                <a:ext cx="5214889" cy="1241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600" kern="0" dirty="0"/>
                  <a:t>Work done by </a:t>
                </a:r>
                <a:r>
                  <a:rPr lang="en-US" altLang="en-US" sz="2600" i="1" kern="0" dirty="0"/>
                  <a:t>current</a:t>
                </a:r>
                <a:r>
                  <a:rPr lang="en-US" altLang="en-US" sz="2600" kern="0" dirty="0"/>
                  <a:t> </a:t>
                </a:r>
                <a:r>
                  <a:rPr lang="en-US" altLang="en-US" sz="2600" i="1" kern="0" dirty="0"/>
                  <a:t>J</a:t>
                </a:r>
                <a:r>
                  <a:rPr lang="en-US" altLang="en-US" sz="2600" kern="0" dirty="0"/>
                  <a:t> on </a:t>
                </a:r>
                <a:r>
                  <a:rPr lang="en-US" altLang="en-US" sz="2600" i="1" kern="0" dirty="0"/>
                  <a:t>field</a:t>
                </a:r>
                <a:r>
                  <a:rPr lang="en-US" altLang="en-US" sz="2600" kern="0" dirty="0"/>
                  <a:t> </a:t>
                </a:r>
                <a:r>
                  <a:rPr lang="en-US" altLang="en-US" sz="2600" i="1" kern="0" dirty="0"/>
                  <a:t>E:</a:t>
                </a:r>
                <a:br>
                  <a:rPr lang="en-US" altLang="en-US" sz="2600" i="1" kern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600" b="0" i="0" kern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en-US" sz="2600" b="0" i="0" kern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en-US" sz="2600" b="0" i="1" kern="0" smtClean="0">
                          <a:latin typeface="Cambria Math" panose="02040503050406030204" pitchFamily="18" charset="0"/>
                        </a:rPr>
                        <m:t> ∫</m:t>
                      </m:r>
                      <m:sSup>
                        <m:sSupPr>
                          <m:ctrlP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en-US" sz="2600" b="0" i="1" kern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en-US" sz="2600" b="0" i="1" kern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en-US" sz="2600" b="0" i="1" kern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0" lang="en-US" altLang="en-US" sz="2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58A731A-84C5-E14B-BD0C-193EBB741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9303" y="2993164"/>
                <a:ext cx="5214889" cy="1241558"/>
              </a:xfrm>
              <a:prstGeom prst="rect">
                <a:avLst/>
              </a:prstGeom>
              <a:blipFill>
                <a:blip r:embed="rId5"/>
                <a:stretch>
                  <a:fillRect l="-1946" t="-4082" r="-1217" b="-40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0FABAC8-E49B-FF46-8086-A0B7D0749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197" y="4352901"/>
            <a:ext cx="34050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/>
              <a:t>= total power radiated</a:t>
            </a:r>
            <a:endParaRPr kumimoji="0" lang="en-US" altLang="en-US" sz="2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0972BE04-CB05-464D-860F-266FEA18E9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9304" y="1691071"/>
                <a:ext cx="5214889" cy="1183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en-US" altLang="en-US" sz="2600" kern="0" dirty="0"/>
                  <a:t>Work done by field </a:t>
                </a:r>
                <a:r>
                  <a:rPr lang="en-US" altLang="en-US" sz="2600" i="1" kern="0" dirty="0"/>
                  <a:t>E</a:t>
                </a:r>
                <a:r>
                  <a:rPr lang="en-US" altLang="en-US" sz="2600" kern="0" dirty="0"/>
                  <a:t> on current </a:t>
                </a:r>
                <a:r>
                  <a:rPr lang="en-US" altLang="en-US" sz="2600" i="1" kern="0" dirty="0"/>
                  <a:t>J</a:t>
                </a:r>
                <a:r>
                  <a:rPr lang="en-US" altLang="en-US" sz="2600" kern="0" dirty="0"/>
                  <a:t>:</a:t>
                </a:r>
                <a:br>
                  <a:rPr lang="en-US" altLang="en-US" sz="2600" kern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en-US" sz="2400" ker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en-US" sz="2400" i="1" kern="0">
                          <a:latin typeface="Cambria Math" panose="02040503050406030204" pitchFamily="18" charset="0"/>
                        </a:rPr>
                        <m:t> ∫</m:t>
                      </m:r>
                      <m:sSup>
                        <m:sSupPr>
                          <m:ctrlP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en-US" sz="2400" i="1" ker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en-US" sz="2400" i="1" ker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en-US" sz="2400" i="1" ker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en-US" kern="0" dirty="0"/>
              </a:p>
            </p:txBody>
          </p:sp>
        </mc:Choice>
        <mc:Fallback xmlns=""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0972BE04-CB05-464D-860F-266FEA18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9304" y="1691071"/>
                <a:ext cx="5214889" cy="1183914"/>
              </a:xfrm>
              <a:prstGeom prst="rect">
                <a:avLst/>
              </a:prstGeom>
              <a:blipFill>
                <a:blip r:embed="rId6"/>
                <a:stretch>
                  <a:fillRect l="-1946" t="-4255" r="-1217" b="-31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DEADFC-A6CD-B443-A819-851DFDB5D6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9228" y="5005433"/>
                <a:ext cx="456490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)∼</m:t>
                      </m:r>
                      <m:r>
                        <m:rPr>
                          <m:sty m:val="p"/>
                        </m:rPr>
                        <a:rPr lang="en-US" alt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DEADFC-A6CD-B443-A819-851DFDB5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9228" y="5005433"/>
                <a:ext cx="4564904" cy="584775"/>
              </a:xfrm>
              <a:prstGeom prst="rect">
                <a:avLst/>
              </a:prstGeom>
              <a:blipFill>
                <a:blip r:embed="rId7"/>
                <a:stretch>
                  <a:fillRect r="-556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65D0FE-5BE3-4144-B530-FEBFB84846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172" y="5707415"/>
                <a:ext cx="301601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en-US" sz="2600" b="0" i="1" kern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sz="2600" kern="0" dirty="0"/>
                  <a:t> = emitter location</a:t>
                </a:r>
                <a:endParaRPr kumimoji="0" lang="en-US" altLang="en-US" sz="2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65D0FE-5BE3-4144-B530-FEBFB8484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172" y="5707415"/>
                <a:ext cx="3016018" cy="492443"/>
              </a:xfrm>
              <a:prstGeom prst="rect">
                <a:avLst/>
              </a:prstGeom>
              <a:blipFill>
                <a:blip r:embed="rId8"/>
                <a:stretch>
                  <a:fillRect t="-10000" r="-2510" b="-2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1DDD64-C495-0A43-8120-5C564C2E1D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172" y="6199858"/>
                <a:ext cx="350063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en-US" sz="2600" b="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en-US" sz="2600" kern="0" dirty="0"/>
                  <a:t> = emitter polarization</a:t>
                </a:r>
                <a:endParaRPr kumimoji="0" lang="en-US" altLang="en-US" sz="2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1DDD64-C495-0A43-8120-5C564C2E1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172" y="6199858"/>
                <a:ext cx="3500638" cy="492443"/>
              </a:xfrm>
              <a:prstGeom prst="rect">
                <a:avLst/>
              </a:prstGeom>
              <a:blipFill>
                <a:blip r:embed="rId9"/>
                <a:stretch>
                  <a:fillRect t="-10000" r="-1805" b="-2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15962A6-D52D-2D47-B8DD-BF56995E8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510" y="5707415"/>
                <a:ext cx="322101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en-US" sz="2600" b="0" i="1" kern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en-US" sz="2600" kern="0" dirty="0"/>
                  <a:t> = Green’s function</a:t>
                </a:r>
                <a:endParaRPr kumimoji="0" lang="en-US" altLang="en-US" sz="2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15962A6-D52D-2D47-B8DD-BF56995E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510" y="5707415"/>
                <a:ext cx="3221010" cy="492443"/>
              </a:xfrm>
              <a:prstGeom prst="rect">
                <a:avLst/>
              </a:prstGeom>
              <a:blipFill>
                <a:blip r:embed="rId10"/>
                <a:stretch>
                  <a:fillRect l="-787" t="-10000" r="-2362" b="-27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65941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81D1531-D16E-41ED-B732-3C0A43DAE71C}" vid="{7CD83A10-7B6D-4E34-9A62-C107FE7A493D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81D1531-D16E-41ED-B732-3C0A43DAE71C}" vid="{7CD83A10-7B6D-4E34-9A62-C107FE7A493D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81D1531-D16E-41ED-B732-3C0A43DAE71C}" vid="{7CD83A10-7B6D-4E34-9A62-C107FE7A49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12789</TotalTime>
  <Words>3700</Words>
  <Application>Microsoft Macintosh PowerPoint</Application>
  <PresentationFormat>On-screen Show (4:3)</PresentationFormat>
  <Paragraphs>647</Paragraphs>
  <Slides>76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ＭＳ Ｐゴシック</vt:lpstr>
      <vt:lpstr>ＭＳ Ｐゴシック</vt:lpstr>
      <vt:lpstr>Arial</vt:lpstr>
      <vt:lpstr>Calibri</vt:lpstr>
      <vt:lpstr>Cambria Math</vt:lpstr>
      <vt:lpstr>Mangal</vt:lpstr>
      <vt:lpstr>Times</vt:lpstr>
      <vt:lpstr>Times New Roman</vt:lpstr>
      <vt:lpstr>Wingdings</vt:lpstr>
      <vt:lpstr>2_Office Theme</vt:lpstr>
      <vt:lpstr>5_Office Theme</vt:lpstr>
      <vt:lpstr>7_Office Theme</vt:lpstr>
      <vt:lpstr>Fundamental limits to electromagnetic response by convexity, causality, and duality</vt:lpstr>
      <vt:lpstr>Design &amp; Optimization with Waves Owen Miller, Yale Applied Physics</vt:lpstr>
      <vt:lpstr>Recent Results</vt:lpstr>
      <vt:lpstr>Today</vt:lpstr>
      <vt:lpstr>PowerPoint Presentation</vt:lpstr>
      <vt:lpstr>PowerPoint Presentation</vt:lpstr>
      <vt:lpstr>Bounds to Light–Matter Interactions</vt:lpstr>
      <vt:lpstr>Bounds to Light–Matter Interactions</vt:lpstr>
      <vt:lpstr>PowerPoint Presentation</vt:lpstr>
      <vt:lpstr>General limits to optical response</vt:lpstr>
      <vt:lpstr>General limits to optical response</vt:lpstr>
      <vt:lpstr>The upper bounds are tight</vt:lpstr>
      <vt:lpstr>All-frequency bounds: LDOS sum rule</vt:lpstr>
      <vt:lpstr>Power–bandwidth limits</vt:lpstr>
      <vt:lpstr>PowerPoint Presentation</vt:lpstr>
      <vt:lpstr>PowerPoint Presentation</vt:lpstr>
      <vt:lpstr>Upper bounds to bandwidth-avg LDOS</vt:lpstr>
      <vt:lpstr>PowerPoint Presentation</vt:lpstr>
      <vt:lpstr>PowerPoint Presentation</vt:lpstr>
      <vt:lpstr>PowerPoint Presentation</vt:lpstr>
      <vt:lpstr>Today</vt:lpstr>
      <vt:lpstr>Superresolution: spot sizes &lt;&lt; λ</vt:lpstr>
      <vt:lpstr>Superoscillations: “Faster than Fourier”</vt:lpstr>
      <vt:lpstr>Superoscillations: “Faster than Fourier”</vt:lpstr>
      <vt:lpstr>The superresolution problem</vt:lpstr>
      <vt:lpstr>Superresolution: our approach</vt:lpstr>
      <vt:lpstr>PowerPoint Presentation</vt:lpstr>
      <vt:lpstr>PowerPoint Presentation</vt:lpstr>
      <vt:lpstr>PowerPoint Presentation</vt:lpstr>
      <vt:lpstr>PowerPoint Presentation</vt:lpstr>
      <vt:lpstr>“Inverse Design” (adjoint-based optimization):  A classical control technique, newly emerging in photonics</vt:lpstr>
      <vt:lpstr>PowerPoint Presentation</vt:lpstr>
      <vt:lpstr>Superresolution: alternative formulations</vt:lpstr>
      <vt:lpstr>Superresolution: alternative formulations</vt:lpstr>
      <vt:lpstr>Superresolution: alternative formulations</vt:lpstr>
      <vt:lpstr>The mode-volume problem</vt:lpstr>
      <vt:lpstr>What is the smallest possible  mode volume? Without constraints,  it is zero, 0.  The fields near a sharp tip  diverge,  zero mode volume  In reality, fabrication constraints prevent perfectly sharp tips.  How to find bounds subject to such constraints? </vt:lpstr>
      <vt:lpstr>Computational bounds via duality</vt:lpstr>
      <vt:lpstr>Dual formulation of mode-volume min.</vt:lpstr>
      <vt:lpstr>Mode-volume: guess optimal structures</vt:lpstr>
      <vt:lpstr>Mode-volume bounds</vt:lpstr>
      <vt:lpstr>Dual-frequency mode-volume bounds</vt:lpstr>
      <vt:lpstr>Looking forward</vt:lpstr>
      <vt:lpstr>Supplementary Materials</vt:lpstr>
      <vt:lpstr>Radiative Heat Transfer</vt:lpstr>
      <vt:lpstr>Upper limits to near-field heat transfer</vt:lpstr>
      <vt:lpstr>PowerPoint Presentation</vt:lpstr>
      <vt:lpstr>PowerPoint Presentation</vt:lpstr>
      <vt:lpstr>Optical theorem: Power ~ Im[amplitude]</vt:lpstr>
      <vt:lpstr>the rest is easy:  Optimize desired objective subject to absorption ≤ extinction     (typically a convex optimization problem, can be solved analytically)</vt:lpstr>
      <vt:lpstr>General limits to optical response</vt:lpstr>
      <vt:lpstr>Bounds to Light–Matter Interactions</vt:lpstr>
      <vt:lpstr>Low-loss plasmonics</vt:lpstr>
      <vt:lpstr>Hybrid dielectric–metal resonators</vt:lpstr>
      <vt:lpstr>Near-field enhancements w/ dielectric-on-metal</vt:lpstr>
      <vt:lpstr>Free-electron radiation</vt:lpstr>
      <vt:lpstr>PowerPoint Presentation</vt:lpstr>
      <vt:lpstr>Experimental probe of theoretical bound</vt:lpstr>
      <vt:lpstr>Outline</vt:lpstr>
      <vt:lpstr>Geometry-dependent cross-section bounds</vt:lpstr>
      <vt:lpstr>How tight are these bounds?</vt:lpstr>
      <vt:lpstr>“Best” materials vs. wavelength</vt:lpstr>
      <vt:lpstr>Low-loss plasmonics</vt:lpstr>
      <vt:lpstr>Hybrid dielectric–metal resonators</vt:lpstr>
      <vt:lpstr>Near-field enhancements w/ dielectric-on-metal</vt:lpstr>
      <vt:lpstr>Bound response from 2D Materials? polarization currents P  surface currents K  susceptibility χ  conductivity σ </vt:lpstr>
      <vt:lpstr>2D Materials: Bounds &amp; material FOM</vt:lpstr>
      <vt:lpstr>How tight are these bounds?</vt:lpstr>
      <vt:lpstr>“Best” materials vs. wavelength</vt:lpstr>
      <vt:lpstr>Towards quantum: hydrodynamic nonlocality</vt:lpstr>
      <vt:lpstr>Convex constraint for nonlocal response</vt:lpstr>
      <vt:lpstr>Tighter bounds for nonlocal response</vt:lpstr>
      <vt:lpstr>Common FOM: High Radiative Efficiency</vt:lpstr>
      <vt:lpstr>Maximum free-electron radiation</vt:lpstr>
      <vt:lpstr>Large scattering efficiencies</vt:lpstr>
      <vt:lpstr>Takeaways</vt:lpstr>
    </vt:vector>
  </TitlesOfParts>
  <Company>Massachusetts Institute of Technology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Limits to Optical Responses</dc:title>
  <dc:creator>Owen Miller;Steven G. Johnson</dc:creator>
  <cp:lastModifiedBy>Miller, Owen</cp:lastModifiedBy>
  <cp:revision>348</cp:revision>
  <cp:lastPrinted>2015-06-02T18:00:21Z</cp:lastPrinted>
  <dcterms:created xsi:type="dcterms:W3CDTF">2015-06-01T18:28:16Z</dcterms:created>
  <dcterms:modified xsi:type="dcterms:W3CDTF">2019-10-08T14:52:18Z</dcterms:modified>
</cp:coreProperties>
</file>