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20" r:id="rId3"/>
    <p:sldId id="321" r:id="rId4"/>
    <p:sldId id="335" r:id="rId5"/>
    <p:sldId id="337" r:id="rId6"/>
    <p:sldId id="334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7" r:id="rId16"/>
    <p:sldId id="369" r:id="rId17"/>
    <p:sldId id="316" r:id="rId18"/>
    <p:sldId id="317" r:id="rId19"/>
    <p:sldId id="367" r:id="rId20"/>
    <p:sldId id="346" r:id="rId21"/>
    <p:sldId id="348" r:id="rId22"/>
    <p:sldId id="325" r:id="rId23"/>
    <p:sldId id="349" r:id="rId24"/>
    <p:sldId id="350" r:id="rId25"/>
    <p:sldId id="352" r:id="rId26"/>
    <p:sldId id="358" r:id="rId27"/>
    <p:sldId id="365" r:id="rId28"/>
    <p:sldId id="354" r:id="rId29"/>
    <p:sldId id="353" r:id="rId30"/>
    <p:sldId id="287" r:id="rId31"/>
    <p:sldId id="324" r:id="rId32"/>
    <p:sldId id="330" r:id="rId33"/>
    <p:sldId id="331" r:id="rId34"/>
    <p:sldId id="332" r:id="rId35"/>
    <p:sldId id="355" r:id="rId36"/>
    <p:sldId id="360" r:id="rId37"/>
    <p:sldId id="356" r:id="rId38"/>
    <p:sldId id="304" r:id="rId39"/>
    <p:sldId id="309" r:id="rId40"/>
    <p:sldId id="328" r:id="rId41"/>
    <p:sldId id="329" r:id="rId42"/>
    <p:sldId id="362" r:id="rId43"/>
    <p:sldId id="361" r:id="rId44"/>
    <p:sldId id="366" r:id="rId45"/>
    <p:sldId id="370" r:id="rId46"/>
    <p:sldId id="372" r:id="rId47"/>
    <p:sldId id="374" r:id="rId48"/>
    <p:sldId id="373" r:id="rId49"/>
    <p:sldId id="351" r:id="rId50"/>
    <p:sldId id="371" r:id="rId51"/>
    <p:sldId id="375" r:id="rId52"/>
    <p:sldId id="31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FF"/>
    <a:srgbClr val="FF9966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13DA-A3DA-496D-A6DD-D5E4069867C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6CD8-29D7-4728-B43A-CF2F395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6CD8-29D7-4728-B43A-CF2F3957D2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420432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17743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15464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7470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99512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161789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9957"/>
            <a:ext cx="38862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9957"/>
            <a:ext cx="38862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7705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6982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7470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57750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1927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142645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</p:spTree>
    <p:extLst>
      <p:ext uri="{BB962C8B-B14F-4D97-AF65-F5344CB8AC3E}">
        <p14:creationId xmlns:p14="http://schemas.microsoft.com/office/powerpoint/2010/main" val="3016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5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5464"/>
            <a:ext cx="7886700" cy="491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6988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BIRS Proof Complexity Workshop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086" y="6356351"/>
            <a:ext cx="80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1887-8F6D-4082-8A7C-DE922F74AB3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0" y="6258606"/>
            <a:ext cx="599394" cy="5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Complexity 2020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Paul Beame</a:t>
            </a:r>
          </a:p>
          <a:p>
            <a:r>
              <a:rPr lang="en-US" dirty="0"/>
              <a:t>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1"/>
    </mc:Choice>
    <mc:Fallback xmlns="">
      <p:transition spd="slow" advTm="192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milestones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Raghavendra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2008] </a:t>
                </a:r>
                <a:r>
                  <a:rPr lang="en-US" sz="2200" dirty="0"/>
                  <a:t>Unique Games Conjecture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200" dirty="0"/>
                  <a:t>SDP given by degree 2 </a:t>
                </a:r>
                <a:r>
                  <a:rPr lang="en-US" sz="22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200" dirty="0"/>
                  <a:t> lift of LPs captures best approximation factor possible in polynomial time for all constraint satisfaction problems (CSPs)</a:t>
                </a: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[Barak,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Raghavendra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Steurer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2011]                                                                     </a:t>
                </a:r>
                <a:r>
                  <a:rPr lang="en-US" sz="22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200" dirty="0"/>
                  <a:t> hierarchy captures sub-exponential Unique Games algorithm of [</a:t>
                </a:r>
                <a:r>
                  <a:rPr lang="en-US" sz="2200" dirty="0" err="1"/>
                  <a:t>Arora,Barak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Steurer</a:t>
                </a:r>
                <a:r>
                  <a:rPr lang="en-US" sz="2200" dirty="0"/>
                  <a:t> 2010]</a:t>
                </a: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[Barak,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Brandão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Harrow,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Steurer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Zhou 2012]                               </a:t>
                </a:r>
                <a:r>
                  <a:rPr lang="en-US" sz="2200" dirty="0"/>
                  <a:t>Degree 4 </a:t>
                </a:r>
                <a:r>
                  <a:rPr lang="en-US" sz="22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/>
                  <a:t>captures </a:t>
                </a:r>
                <a:r>
                  <a:rPr lang="en-US" sz="2200" dirty="0" err="1"/>
                  <a:t>hypercontractivity</a:t>
                </a:r>
                <a:r>
                  <a:rPr lang="en-US" sz="2200" dirty="0"/>
                  <a:t> inequalities </a:t>
                </a: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[Barak, Hopkins,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Kellner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Kothari,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Moitra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Potechin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2016] </a:t>
                </a:r>
                <a:r>
                  <a:rPr lang="en-US" sz="2200" dirty="0"/>
                  <a:t>Introduces pseudo-calibration method introduced to analyze planted clique for </a:t>
                </a:r>
                <a:r>
                  <a:rPr lang="en-US" sz="2200" b="1" dirty="0" err="1">
                    <a:solidFill>
                      <a:srgbClr val="C00000"/>
                    </a:solidFill>
                  </a:rPr>
                  <a:t>SoS</a:t>
                </a:r>
                <a:endParaRPr lang="en-US" sz="2200" b="1" dirty="0">
                  <a:solidFill>
                    <a:srgbClr val="C00000"/>
                  </a:solidFill>
                </a:endParaRPr>
              </a:p>
              <a:p>
                <a:r>
                  <a:rPr lang="en-US" sz="2200" dirty="0"/>
                  <a:t> Now: many papers showing </a:t>
                </a:r>
                <a:r>
                  <a:rPr lang="en-US" sz="2200" dirty="0" err="1"/>
                  <a:t>SoS</a:t>
                </a:r>
                <a:r>
                  <a:rPr lang="en-US" sz="2200" dirty="0"/>
                  <a:t> as major algorithmic tool and method for understanding planted problems average case, PCA.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1491" r="-12674" b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3888" y="1680754"/>
            <a:ext cx="7886700" cy="208461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Lifting (of another sort) comes into its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1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Lifting Boolean functions:</a:t>
                </a:r>
              </a:p>
              <a:p>
                <a:pPr lvl="1"/>
                <a:r>
                  <a:rPr lang="en-US" dirty="0"/>
                  <a:t>Boolean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Boolean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variables (or pairs of variables)</a:t>
                </a:r>
              </a:p>
              <a:p>
                <a:pPr lvl="2"/>
                <a:r>
                  <a:rPr lang="en-US" dirty="0"/>
                  <a:t>the “gadget”</a:t>
                </a:r>
              </a:p>
              <a:p>
                <a:pPr lvl="1"/>
                <a:r>
                  <a:rPr lang="en-US" dirty="0"/>
                  <a:t>The lift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on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r>
                  <a:rPr lang="en-US" dirty="0"/>
                  <a:t>) disjoint variables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Lifting CNF formulas: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 formula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Boolean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The lift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dirty="0"/>
                  <a:t>-CNF formula:</a:t>
                </a:r>
              </a:p>
              <a:p>
                <a:pPr lvl="2"/>
                <a:r>
                  <a:rPr lang="en-US" dirty="0"/>
                  <a:t>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by CNF formula computing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𝒊𝒎</m:t>
                        </m:r>
                      </m:sub>
                    </m:sSub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expand each substituted original clause into clausal form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Origins and proof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5464"/>
                <a:ext cx="7886700" cy="4911499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Clause search for </a:t>
                </a:r>
                <a:r>
                  <a:rPr lang="en-US" dirty="0" err="1"/>
                  <a:t>unsat</a:t>
                </a:r>
                <a:r>
                  <a:rPr lang="en-US" dirty="0"/>
                  <a:t> CNF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Search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On input assignment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, find index of clause falsified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Decision-tree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Search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= tree-resolution depth(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Index gadget: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𝑰𝑵𝑫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𝑰𝑵𝑫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5"/>
                <a:endParaRPr lang="en-US" sz="900" b="1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Raz</a:t>
                </a:r>
                <a:r>
                  <a:rPr lang="en-US" dirty="0">
                    <a:solidFill>
                      <a:srgbClr val="0070C0"/>
                    </a:solidFill>
                  </a:rPr>
                  <a:t>, McKenzie 1997] </a:t>
                </a:r>
                <a:r>
                  <a:rPr lang="en-US" dirty="0"/>
                  <a:t>For any CNF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𝑪𝑪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Search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𝑰𝑵𝑫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Search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Lifting produces a problem hard for a tougher model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(Applied to monotone </a:t>
                </a:r>
                <a:r>
                  <a:rPr lang="en-US" dirty="0" err="1"/>
                  <a:t>Karchmer</a:t>
                </a:r>
                <a:r>
                  <a:rPr lang="en-US" dirty="0"/>
                  <a:t>-Wigderson game.)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5464"/>
                <a:ext cx="7886700" cy="4911499"/>
              </a:xfrm>
              <a:blipFill>
                <a:blip r:embed="rId2"/>
                <a:stretch>
                  <a:fillRect l="-1391" t="-2112" b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lifting in proof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65464"/>
                <a:ext cx="8297637" cy="491149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/>
                  <a:t> be the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-bit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function</a:t>
                </a:r>
              </a:p>
              <a:p>
                <a:r>
                  <a:rPr lang="en-US" sz="2400" dirty="0"/>
                  <a:t>Lifted pebbling formulas on graphs,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𝑷𝒆</m:t>
                    </m:r>
                    <m:sSubSup>
                      <m:sSub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200" dirty="0"/>
                  <a:t>need tree-resolution size exponential in pebbling #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200" dirty="0"/>
                  <a:t>      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[Ben-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Sasson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Impagliazzo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Widgerson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2000, 2004]</a:t>
                </a:r>
                <a:r>
                  <a:rPr lang="en-US" sz="22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r>
                  <a:rPr lang="en-US" sz="2200" dirty="0"/>
                  <a:t>key examples for space and time-space tradeoff lower bounds (also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solidFill>
                      <a:srgbClr val="0070C0"/>
                    </a:solidFill>
                  </a:rPr>
                  <a:t> 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Nordström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2006],[Ben-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Sasson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Nordström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2008],…</a:t>
                </a:r>
              </a:p>
              <a:p>
                <a:r>
                  <a:rPr lang="en-US" sz="2400" dirty="0"/>
                  <a:t>Lifted graph ordering principles,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𝑮𝑶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/>
                  <a:t> for some graphs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200" dirty="0"/>
                  <a:t>are easy 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/>
                  <a:t>but exponentially hard 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[Buss,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Impagliazzo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Segerlind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2002</a:t>
                </a:r>
                <a:r>
                  <a:rPr lang="en-US" sz="1800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-fold </a:t>
                </a:r>
                <a:r>
                  <a:rPr lang="en-US" sz="2400" dirty="0" err="1"/>
                  <a:t>Tseitin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/>
                  <a:t> for suitable expander graphs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/>
                  <a:t> are</a:t>
                </a:r>
              </a:p>
              <a:p>
                <a:pPr lvl="1"/>
                <a:r>
                  <a:rPr lang="en-US" sz="2200" dirty="0"/>
                  <a:t>hard for tree-like semantic semi-algebraic degree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               </a:t>
                </a:r>
                <a:r>
                  <a:rPr lang="en-US" sz="2200" dirty="0">
                    <a:solidFill>
                      <a:srgbClr val="0070C0"/>
                    </a:solidFill>
                  </a:rPr>
                  <a:t>[B-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Segerlind</a:t>
                </a:r>
                <a:r>
                  <a:rPr lang="en-US" sz="2200" dirty="0">
                    <a:solidFill>
                      <a:srgbClr val="0070C0"/>
                    </a:solidFill>
                  </a:rPr>
                  <a:t>-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2005]+[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Linial-Shraibman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2008]</a:t>
                </a:r>
              </a:p>
              <a:p>
                <a:pPr lvl="1"/>
                <a:r>
                  <a:rPr lang="en-US" sz="2200" dirty="0"/>
                  <a:t>hard for tree-like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𝑳𝒊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Itsykson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Sokolov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2014]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65464"/>
                <a:ext cx="8297637" cy="4911499"/>
              </a:xfrm>
              <a:blipFill>
                <a:blip r:embed="rId2"/>
                <a:stretch>
                  <a:fillRect l="-955" t="-1739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Much lifting in the last decade…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lots of follow-on work that has solved many open problems in communication complexity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err="1">
                <a:solidFill>
                  <a:srgbClr val="0070C0"/>
                </a:solidFill>
              </a:rPr>
              <a:t>Göös,Pitassi</a:t>
            </a:r>
            <a:r>
              <a:rPr lang="en-US" sz="2400" dirty="0">
                <a:solidFill>
                  <a:srgbClr val="0070C0"/>
                </a:solidFill>
              </a:rPr>
              <a:t> 2014] </a:t>
            </a:r>
            <a:r>
              <a:rPr lang="en-US" sz="2400" dirty="0"/>
              <a:t>General lifting for tree-like	   		                          semi-algebraic proofs.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Göös</a:t>
            </a:r>
            <a:r>
              <a:rPr lang="en-US" sz="2400" dirty="0"/>
              <a:t>, </a:t>
            </a:r>
            <a:r>
              <a:rPr lang="en-US" sz="2400" dirty="0" err="1"/>
              <a:t>Pitassi</a:t>
            </a:r>
            <a:r>
              <a:rPr lang="en-US" sz="2400" dirty="0"/>
              <a:t>, Watson 2015] Deterministic CC</a:t>
            </a:r>
            <a:endParaRPr lang="en-US" dirty="0"/>
          </a:p>
          <a:p>
            <a:r>
              <a:rPr lang="en-US" sz="2400" dirty="0"/>
              <a:t>[</a:t>
            </a:r>
            <a:r>
              <a:rPr lang="en-US" sz="2400" dirty="0" err="1"/>
              <a:t>Göös</a:t>
            </a:r>
            <a:r>
              <a:rPr lang="en-US" sz="2400" dirty="0"/>
              <a:t> 2017] Nondeterministic CC</a:t>
            </a:r>
          </a:p>
          <a:p>
            <a:r>
              <a:rPr lang="en-US" sz="2400" dirty="0"/>
              <a:t>[Chattopadhyay, </a:t>
            </a:r>
            <a:r>
              <a:rPr lang="en-US" sz="2400" dirty="0" err="1"/>
              <a:t>Kouck</a:t>
            </a:r>
            <a:r>
              <a:rPr lang="cy-GB" sz="2400" dirty="0"/>
              <a:t>ŷ</a:t>
            </a:r>
            <a:r>
              <a:rPr lang="en-US" sz="2400" dirty="0"/>
              <a:t>, </a:t>
            </a:r>
            <a:r>
              <a:rPr lang="en-US" sz="2400" dirty="0" err="1"/>
              <a:t>Loff</a:t>
            </a:r>
            <a:r>
              <a:rPr lang="en-US" sz="2400" dirty="0"/>
              <a:t>, </a:t>
            </a:r>
            <a:r>
              <a:rPr lang="en-US" sz="2400" dirty="0" err="1"/>
              <a:t>Mukhopadhyay</a:t>
            </a:r>
            <a:r>
              <a:rPr lang="en-US" sz="2400" dirty="0"/>
              <a:t> 2017]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[</a:t>
            </a:r>
            <a:r>
              <a:rPr lang="en-US" sz="2400" dirty="0" err="1">
                <a:solidFill>
                  <a:prstClr val="black"/>
                </a:solidFill>
              </a:rPr>
              <a:t>Göös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Pitassi</a:t>
            </a:r>
            <a:r>
              <a:rPr lang="en-US" sz="2400" dirty="0">
                <a:solidFill>
                  <a:prstClr val="black"/>
                </a:solidFill>
              </a:rPr>
              <a:t>, Watson 2017] Randomized 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6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EE55-82E6-45C4-A27F-A6FB4EEC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Strong applications of lifting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6338-767B-43C9-ACF1-9AE580F0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5464"/>
            <a:ext cx="8152743" cy="4911499"/>
          </a:xfrm>
        </p:spPr>
        <p:txBody>
          <a:bodyPr>
            <a:noAutofit/>
          </a:bodyPr>
          <a:lstStyle/>
          <a:p>
            <a:r>
              <a:rPr lang="en-US" sz="2400" dirty="0"/>
              <a:t>Extension complexity</a:t>
            </a:r>
            <a:endParaRPr lang="en-US" dirty="0"/>
          </a:p>
          <a:p>
            <a:pPr lvl="1"/>
            <a:r>
              <a:rPr lang="en-US" sz="2000" dirty="0"/>
              <a:t>First exponential lower bounds for LP extension</a:t>
            </a:r>
            <a:r>
              <a:rPr lang="en-US" sz="2000" dirty="0">
                <a:solidFill>
                  <a:srgbClr val="0070C0"/>
                </a:solidFill>
              </a:rPr>
              <a:t>                               [Kothari-</a:t>
            </a:r>
            <a:r>
              <a:rPr lang="en-US" sz="2000" dirty="0" err="1">
                <a:solidFill>
                  <a:srgbClr val="0070C0"/>
                </a:solidFill>
              </a:rPr>
              <a:t>Meka</a:t>
            </a:r>
            <a:r>
              <a:rPr lang="en-US" sz="2000" dirty="0">
                <a:solidFill>
                  <a:srgbClr val="0070C0"/>
                </a:solidFill>
              </a:rPr>
              <a:t>-Raghavendra 2016]</a:t>
            </a:r>
            <a:endParaRPr lang="en-US" sz="2000" dirty="0"/>
          </a:p>
          <a:p>
            <a:pPr lvl="1"/>
            <a:r>
              <a:rPr lang="en-US" sz="2000" dirty="0"/>
              <a:t>LP extension for independent set, based on lifting </a:t>
            </a:r>
            <a:r>
              <a:rPr lang="en-US" sz="2000" dirty="0" err="1"/>
              <a:t>Tseitin</a:t>
            </a:r>
            <a:r>
              <a:rPr lang="en-US" sz="2000" dirty="0"/>
              <a:t> formulas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Göös</a:t>
            </a:r>
            <a:r>
              <a:rPr lang="en-US" sz="2000" dirty="0">
                <a:solidFill>
                  <a:srgbClr val="0070C0"/>
                </a:solidFill>
              </a:rPr>
              <a:t>, Jain, Watson 2016]</a:t>
            </a:r>
          </a:p>
          <a:p>
            <a:r>
              <a:rPr lang="en-US" sz="2400" dirty="0"/>
              <a:t>Communication complexity from search</a:t>
            </a:r>
          </a:p>
          <a:p>
            <a:pPr lvl="1"/>
            <a:r>
              <a:rPr lang="en-US" sz="2000" dirty="0"/>
              <a:t>Clique-Independent Set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Göös</a:t>
            </a:r>
            <a:r>
              <a:rPr lang="en-US" sz="2000" dirty="0">
                <a:solidFill>
                  <a:srgbClr val="0070C0"/>
                </a:solidFill>
              </a:rPr>
              <a:t> 2015]</a:t>
            </a:r>
            <a:endParaRPr lang="en-US" sz="2000" dirty="0"/>
          </a:p>
          <a:p>
            <a:pPr lvl="1"/>
            <a:r>
              <a:rPr lang="en-US" sz="2000" dirty="0"/>
              <a:t>Approximate Nash equilibria 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Göös</a:t>
            </a:r>
            <a:r>
              <a:rPr lang="en-US" sz="2000" dirty="0">
                <a:solidFill>
                  <a:srgbClr val="0070C0"/>
                </a:solidFill>
              </a:rPr>
              <a:t>, Rubinstein 2018]</a:t>
            </a:r>
          </a:p>
          <a:p>
            <a:r>
              <a:rPr lang="en-US" sz="2400" dirty="0"/>
              <a:t>First exponential lower bounds for:</a:t>
            </a:r>
          </a:p>
          <a:p>
            <a:pPr lvl="1"/>
            <a:r>
              <a:rPr lang="en-US" sz="2000" dirty="0"/>
              <a:t>Monotone span programs from </a:t>
            </a:r>
            <a:r>
              <a:rPr lang="en-US" sz="2000" dirty="0" err="1"/>
              <a:t>Nullstellensatz</a:t>
            </a:r>
            <a:r>
              <a:rPr lang="en-US" sz="2000" dirty="0"/>
              <a:t> degree lower bounds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Robere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Pitassi</a:t>
            </a:r>
            <a:r>
              <a:rPr lang="en-US" sz="2000" dirty="0">
                <a:solidFill>
                  <a:srgbClr val="0070C0"/>
                </a:solidFill>
              </a:rPr>
              <a:t>, Rossman, Cook 2016]</a:t>
            </a:r>
          </a:p>
          <a:p>
            <a:pPr lvl="4"/>
            <a:endParaRPr lang="en-US" sz="1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Monotone comparator network size lower bounds from </a:t>
            </a:r>
            <a:r>
              <a:rPr lang="en-US" sz="2000" dirty="0" err="1"/>
              <a:t>Nullstellensatz</a:t>
            </a:r>
            <a:r>
              <a:rPr lang="en-US" sz="2000" dirty="0"/>
              <a:t> degree lower bounds                                                  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Pitassi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Robere</a:t>
            </a:r>
            <a:r>
              <a:rPr lang="en-US" sz="2000" dirty="0">
                <a:solidFill>
                  <a:srgbClr val="0070C0"/>
                </a:solidFill>
              </a:rPr>
              <a:t> 2017], [</a:t>
            </a:r>
            <a:r>
              <a:rPr lang="en-US" sz="2000" dirty="0" err="1">
                <a:solidFill>
                  <a:srgbClr val="0070C0"/>
                </a:solidFill>
              </a:rPr>
              <a:t>Pitassi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Robere</a:t>
            </a:r>
            <a:r>
              <a:rPr lang="en-US" sz="2000" dirty="0">
                <a:solidFill>
                  <a:srgbClr val="0070C0"/>
                </a:solidFill>
              </a:rPr>
              <a:t> 2018]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47820-2024-4757-95F4-E4561BB6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554D-B2DC-43FF-AE46-FA7380957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Extension Complexity 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[</a:t>
            </a:r>
            <a:r>
              <a:rPr lang="en-US" sz="2400" b="0" dirty="0" err="1">
                <a:solidFill>
                  <a:srgbClr val="0070C0"/>
                </a:solidFill>
                <a:latin typeface="+mn-lt"/>
              </a:rPr>
              <a:t>Yannakakis</a:t>
            </a:r>
            <a:r>
              <a:rPr lang="en-US" sz="2400" b="0" dirty="0">
                <a:solidFill>
                  <a:srgbClr val="0070C0"/>
                </a:solidFill>
                <a:latin typeface="+mn-lt"/>
              </a:rPr>
              <a:t> 1991]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20537"/>
                <a:ext cx="8140882" cy="520609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Many problems have natural expression as</a:t>
                </a:r>
              </a:p>
              <a:p>
                <a:pPr lvl="1"/>
                <a:r>
                  <a:rPr lang="en-US" sz="2200" dirty="0"/>
                  <a:t>optimization over a 01-polytope w/ exponential # of facets</a:t>
                </a:r>
              </a:p>
              <a:p>
                <a:pPr lvl="1"/>
                <a:r>
                  <a:rPr lang="en-US" sz="2200" dirty="0"/>
                  <a:t>input instance given by the objective function</a:t>
                </a:r>
              </a:p>
              <a:p>
                <a:r>
                  <a:rPr lang="en-US" sz="2400" dirty="0"/>
                  <a:t>Extension approach</a:t>
                </a:r>
              </a:p>
              <a:p>
                <a:pPr lvl="1"/>
                <a:r>
                  <a:rPr lang="en-US" sz="2200" dirty="0"/>
                  <a:t>Add extra variables to make # of facets smaller</a:t>
                </a:r>
              </a:p>
              <a:p>
                <a:pPr lvl="1"/>
                <a:r>
                  <a:rPr lang="en-US" sz="2200" dirty="0"/>
                  <a:t>Use </a:t>
                </a:r>
                <a:r>
                  <a:rPr lang="en-US" sz="2200" dirty="0" err="1"/>
                  <a:t>polytime</a:t>
                </a:r>
                <a:r>
                  <a:rPr lang="en-US" sz="2200" dirty="0"/>
                  <a:t> Linear Programming algorithm</a:t>
                </a:r>
              </a:p>
              <a:p>
                <a:r>
                  <a:rPr lang="en-US" sz="2400" i="1" dirty="0"/>
                  <a:t>LP extension complexity </a:t>
                </a:r>
                <a:r>
                  <a:rPr lang="en-US" sz="2400" dirty="0"/>
                  <a:t>= min # of facets of any extension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[Kothari-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Meka</a:t>
                </a:r>
                <a:r>
                  <a:rPr lang="en-US" sz="2000" dirty="0">
                    <a:solidFill>
                      <a:srgbClr val="0070C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Raghavendra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2016]</a:t>
                </a:r>
                <a:r>
                  <a:rPr lang="en-US" sz="2400" dirty="0"/>
                  <a:t>:  </a:t>
                </a:r>
                <a:r>
                  <a:rPr lang="en-US" sz="2200" dirty="0"/>
                  <a:t>LP extension complexity for approximating any constraint satisfaction problem (CSP), </a:t>
                </a:r>
                <a:r>
                  <a:rPr lang="en-US" sz="2200" dirty="0" err="1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 is the </a:t>
                </a:r>
                <a:r>
                  <a:rPr lang="en-US" sz="2200" i="1" dirty="0" err="1"/>
                  <a:t>Sherali</a:t>
                </a:r>
                <a:r>
                  <a:rPr lang="en-US" sz="2200" i="1" dirty="0"/>
                  <a:t>-Adams</a:t>
                </a:r>
                <a:r>
                  <a:rPr lang="en-US" sz="2200" dirty="0"/>
                  <a:t> degree required for the approximation.</a:t>
                </a:r>
              </a:p>
              <a:p>
                <a:pPr marL="0" indent="0">
                  <a:buNone/>
                </a:pPr>
                <a:r>
                  <a:rPr lang="en-US" sz="7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Corollary</a:t>
                </a:r>
                <a:r>
                  <a:rPr lang="en-US" sz="2400" dirty="0"/>
                  <a:t>: </a:t>
                </a:r>
                <a:r>
                  <a:rPr lang="en-US" sz="2200" dirty="0"/>
                  <a:t>LP Extension complexity for MAXCUT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err="1"/>
                  <a:t>approx</a:t>
                </a:r>
                <a:r>
                  <a:rPr lang="en-US" sz="2200" dirty="0"/>
                  <a:t> or MAX-3SAT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err="1"/>
                  <a:t>approx</a:t>
                </a:r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2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  <m:d>
                              <m:dPr>
                                <m:ctrlP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200" dirty="0"/>
                  <a:t>.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20537"/>
                <a:ext cx="8140882" cy="5206092"/>
              </a:xfrm>
              <a:blipFill>
                <a:blip r:embed="rId2"/>
                <a:stretch>
                  <a:fillRect l="-1123" t="-1639" b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06" y="1961864"/>
            <a:ext cx="1224519" cy="148341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36676" cy="65541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SDP Extension Complexity                           </a:t>
            </a:r>
            <a:r>
              <a:rPr lang="en-US" sz="2200" b="0" dirty="0">
                <a:solidFill>
                  <a:srgbClr val="0070C0"/>
                </a:solidFill>
                <a:latin typeface="+mn-lt"/>
              </a:rPr>
              <a:t>[</a:t>
            </a:r>
            <a:r>
              <a:rPr lang="en-US" sz="2200" b="0" dirty="0" err="1">
                <a:solidFill>
                  <a:srgbClr val="0070C0"/>
                </a:solidFill>
                <a:latin typeface="+mn-lt"/>
              </a:rPr>
              <a:t>Gouveia</a:t>
            </a:r>
            <a:r>
              <a:rPr lang="en-US" sz="2200" b="0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200" b="0" dirty="0" err="1">
                <a:solidFill>
                  <a:srgbClr val="0070C0"/>
                </a:solidFill>
                <a:latin typeface="+mn-lt"/>
              </a:rPr>
              <a:t>Parrilo</a:t>
            </a:r>
            <a:r>
              <a:rPr lang="en-US" sz="2200" b="0" dirty="0">
                <a:solidFill>
                  <a:srgbClr val="0070C0"/>
                </a:solidFill>
                <a:latin typeface="+mn-lt"/>
              </a:rPr>
              <a:t>-Thomas 2011], [</a:t>
            </a:r>
            <a:r>
              <a:rPr lang="en-US" sz="2200" b="0" dirty="0" err="1">
                <a:solidFill>
                  <a:srgbClr val="0070C0"/>
                </a:solidFill>
                <a:latin typeface="+mn-lt"/>
              </a:rPr>
              <a:t>Fiorini</a:t>
            </a:r>
            <a:r>
              <a:rPr lang="en-US" sz="2200" b="0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200" b="0" dirty="0" err="1">
                <a:solidFill>
                  <a:srgbClr val="0070C0"/>
                </a:solidFill>
                <a:latin typeface="+mn-lt"/>
              </a:rPr>
              <a:t>Massar</a:t>
            </a:r>
            <a:r>
              <a:rPr lang="en-US" sz="2200" b="0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200" b="0" dirty="0" err="1">
                <a:solidFill>
                  <a:srgbClr val="0070C0"/>
                </a:solidFill>
                <a:latin typeface="+mn-lt"/>
              </a:rPr>
              <a:t>Pokutta</a:t>
            </a:r>
            <a:r>
              <a:rPr lang="en-US" sz="2200" b="0" dirty="0">
                <a:solidFill>
                  <a:srgbClr val="0070C0"/>
                </a:solidFill>
                <a:latin typeface="+mn-lt"/>
              </a:rPr>
              <a:t>-Tiwari-de Wolf 2012]</a:t>
            </a:r>
            <a:endParaRPr lang="en-US" sz="2000" b="0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0259"/>
                <a:ext cx="8140882" cy="4980575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SDP Extension approach</a:t>
                </a:r>
              </a:p>
              <a:p>
                <a:pPr lvl="1"/>
                <a:r>
                  <a:rPr lang="en-US" sz="2200" dirty="0"/>
                  <a:t>Start with same 01-polytope formulation but lift to a semi-definite programming (SDP) formulation w/ extra variables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polytime</a:t>
                </a:r>
                <a:r>
                  <a:rPr lang="en-US" dirty="0"/>
                  <a:t> SDP algorithm</a:t>
                </a:r>
              </a:p>
              <a:p>
                <a:r>
                  <a:rPr lang="en-US" sz="2400" i="1" dirty="0"/>
                  <a:t>SDP extension complexity </a:t>
                </a:r>
                <a:r>
                  <a:rPr lang="en-US" sz="2400" dirty="0"/>
                  <a:t>= min # of SDP constraints of any 	 			extension </a:t>
                </a:r>
              </a:p>
              <a:p>
                <a:pPr lvl="4"/>
                <a:endParaRPr lang="en-US" sz="1400" dirty="0"/>
              </a:p>
              <a:p>
                <a:pPr marL="0" indent="0">
                  <a:buNone/>
                </a:pPr>
                <a:r>
                  <a:rPr lang="en-US" sz="2400" b="1" dirty="0"/>
                  <a:t>Theorem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[Lee-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Raghavendra</a:t>
                </a:r>
                <a:r>
                  <a:rPr lang="en-US" sz="2000" dirty="0">
                    <a:solidFill>
                      <a:srgbClr val="0070C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Steurer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2015]</a:t>
                </a:r>
                <a:r>
                  <a:rPr lang="en-US" sz="2400" dirty="0"/>
                  <a:t>: </a:t>
                </a:r>
                <a:r>
                  <a:rPr lang="en-US" sz="2200" dirty="0"/>
                  <a:t>For any CSP, the SDP extension complexity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it has </a:t>
                </a:r>
                <a:r>
                  <a:rPr lang="en-US" sz="22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200" dirty="0"/>
                  <a:t> degree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1100" b="1" dirty="0"/>
                  <a:t>	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[Lee-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Raghavendra</a:t>
                </a:r>
                <a:r>
                  <a:rPr lang="en-US" sz="2000" dirty="0">
                    <a:solidFill>
                      <a:srgbClr val="0070C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Steurer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2015]</a:t>
                </a:r>
                <a:r>
                  <a:rPr lang="en-US" sz="2400" dirty="0"/>
                  <a:t>:  </a:t>
                </a:r>
                <a:r>
                  <a:rPr lang="en-US" sz="2200" dirty="0"/>
                  <a:t>SDP extension complexity 		                                            of TSP, Clique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2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200" dirty="0"/>
                  <a:t>.</a:t>
                </a:r>
                <a:r>
                  <a:rPr lang="en-US" sz="2400" dirty="0"/>
                  <a:t> </a:t>
                </a:r>
                <a:endParaRPr lang="en-US" sz="400" dirty="0"/>
              </a:p>
              <a:p>
                <a:pPr marL="0" indent="0">
                  <a:buNone/>
                </a:pPr>
                <a:r>
                  <a:rPr lang="en-US" sz="2000" dirty="0"/>
                  <a:t>Proof is a reduction to </a:t>
                </a:r>
                <a:r>
                  <a:rPr lang="en-US" sz="2000" dirty="0" err="1"/>
                  <a:t>Grigoriev’s</a:t>
                </a:r>
                <a:r>
                  <a:rPr lang="en-US" sz="2000" dirty="0"/>
                  <a:t> knapsack lower bound for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0259"/>
                <a:ext cx="8140882" cy="4980575"/>
              </a:xfrm>
              <a:blipFill>
                <a:blip r:embed="rId2"/>
                <a:stretch>
                  <a:fillRect l="-1123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D585-5FEF-410A-8CE9-37EC429F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Proof complexity to circuit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8804F-04E4-4210-B1A6-12A165033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Raz-McKenzie lifting</a:t>
                </a:r>
              </a:p>
              <a:p>
                <a:pPr lvl="1"/>
                <a:r>
                  <a:rPr lang="en-US" sz="2000" dirty="0"/>
                  <a:t>Monotone circuit depth (tree-like size) lower bounds from tree-like Resolution</a:t>
                </a:r>
              </a:p>
              <a:p>
                <a:pPr lvl="4"/>
                <a:endParaRPr lang="en-US" sz="300" dirty="0"/>
              </a:p>
              <a:p>
                <a:r>
                  <a:rPr lang="en-US" sz="2400" dirty="0"/>
                  <a:t>Non-tree-like monotone circuits?</a:t>
                </a:r>
              </a:p>
              <a:p>
                <a:pPr lvl="1"/>
                <a:r>
                  <a:rPr lang="en-US" sz="2000" dirty="0"/>
                  <a:t>Comparator circuits (notion from sorting networks)</a:t>
                </a:r>
              </a:p>
              <a:p>
                <a:pPr lvl="2"/>
                <a:r>
                  <a:rPr lang="en-US" i="1" dirty="0"/>
                  <a:t>Comparator</a:t>
                </a:r>
                <a:r>
                  <a:rPr lang="en-US" dirty="0"/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1371600" lvl="3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Robere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2017], 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Robere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2018]</a:t>
                </a:r>
                <a:r>
                  <a:rPr lang="en-US" sz="2200" dirty="0"/>
                  <a:t>  Given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dirty="0"/>
                  <a:t>-variable CNF formula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200" dirty="0"/>
                  <a:t> with </a:t>
                </a:r>
                <a:r>
                  <a:rPr lang="en-US" sz="2200" i="1" dirty="0" err="1"/>
                  <a:t>Nullstellensatz</a:t>
                </a:r>
                <a:r>
                  <a:rPr lang="en-US" sz="2200" dirty="0"/>
                  <a:t> refutation degree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pPr lvl="1"/>
                <a:r>
                  <a:rPr lang="en-US" sz="2000" dirty="0"/>
                  <a:t>there is a good gadget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an explicit monotone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associated with the monotone search problem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p>
                    </m:sSup>
                  </m:oMath>
                </a14:m>
                <a:r>
                  <a:rPr lang="en-US" sz="2000" dirty="0"/>
                  <a:t> requires monotone comparator circuit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endParaRPr lang="en-US" sz="2000" b="1" dirty="0"/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then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8804F-04E4-4210-B1A6-12A165033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739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755CF-9349-456A-ADAF-0F531BE9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86663-DBC8-4A9C-8D6E-81442A114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It was 20 years ago today</a:t>
            </a:r>
            <a:br>
              <a:rPr lang="en-US" sz="3200" dirty="0"/>
            </a:br>
            <a:r>
              <a:rPr lang="en-US" sz="3200" dirty="0"/>
              <a:t>Sergeant Pepper taught the band to play…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51164"/>
            <a:ext cx="7958001" cy="5025799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dirty="0"/>
              <a:t>Eric Allender asked Toni </a:t>
            </a:r>
            <a:r>
              <a:rPr lang="en-US" dirty="0" err="1"/>
              <a:t>Pitassi</a:t>
            </a:r>
            <a:r>
              <a:rPr lang="en-US" dirty="0"/>
              <a:t> and me to write a survey article for the EATCS Bulletin on the state of the art in proof complexity in 2000.    We…</a:t>
            </a:r>
          </a:p>
          <a:p>
            <a:pPr lvl="1"/>
            <a:r>
              <a:rPr lang="en-US" dirty="0"/>
              <a:t>chose a grandiose title:  “Propositional Proof Complexity: Past, Present, and Future”</a:t>
            </a:r>
          </a:p>
          <a:p>
            <a:pPr lvl="1"/>
            <a:r>
              <a:rPr lang="en-US" dirty="0"/>
              <a:t>stressed the importance and interest of proof complexity</a:t>
            </a:r>
          </a:p>
          <a:p>
            <a:pPr lvl="1"/>
            <a:r>
              <a:rPr lang="en-US" dirty="0"/>
              <a:t>stated a number of open problems/directions </a:t>
            </a:r>
          </a:p>
          <a:p>
            <a:pPr lvl="2"/>
            <a:endParaRPr lang="en-US" dirty="0"/>
          </a:p>
          <a:p>
            <a:r>
              <a:rPr lang="en-US" dirty="0"/>
              <a:t>20 years later</a:t>
            </a:r>
          </a:p>
          <a:p>
            <a:pPr lvl="1"/>
            <a:r>
              <a:rPr lang="en-US" dirty="0"/>
              <a:t>Progress on our open problems</a:t>
            </a:r>
          </a:p>
          <a:p>
            <a:pPr lvl="1"/>
            <a:r>
              <a:rPr lang="en-US" dirty="0"/>
              <a:t>Directions and importance we didn’t anticipate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Amazing proof complexity lifting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5464"/>
                <a:ext cx="7886700" cy="49114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[Garg, </a:t>
                </a:r>
                <a:r>
                  <a:rPr lang="en-US" dirty="0" err="1">
                    <a:solidFill>
                      <a:srgbClr val="0070C0"/>
                    </a:solidFill>
                  </a:rPr>
                  <a:t>Göös</a:t>
                </a:r>
                <a:r>
                  <a:rPr lang="en-US" dirty="0">
                    <a:solidFill>
                      <a:srgbClr val="0070C0"/>
                    </a:solidFill>
                  </a:rPr>
                  <a:t>, Kamath, </a:t>
                </a:r>
                <a:r>
                  <a:rPr lang="en-US" dirty="0" err="1">
                    <a:solidFill>
                      <a:srgbClr val="0070C0"/>
                    </a:solidFill>
                  </a:rPr>
                  <a:t>Sokolov</a:t>
                </a:r>
                <a:r>
                  <a:rPr lang="en-US" dirty="0">
                    <a:solidFill>
                      <a:srgbClr val="0070C0"/>
                    </a:solidFill>
                  </a:rPr>
                  <a:t> 2018]</a:t>
                </a:r>
              </a:p>
              <a:p>
                <a:pPr marL="0" indent="0">
                  <a:buNone/>
                </a:pPr>
                <a:r>
                  <a:rPr lang="en-US" dirty="0"/>
                  <a:t>If CNF formula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variables requires Resolution width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then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dirty="0"/>
                  <a:t>, for some constant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𝑰𝑵𝑫</m:t>
                        </m:r>
                      </m:sup>
                    </m:sSup>
                  </m:oMath>
                </a14:m>
                <a:r>
                  <a:rPr lang="en-US" dirty="0"/>
                  <a:t> requires semantic Cutting Planes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400" dirty="0"/>
                  <a:t>Completely new lower bound method for Cutting Planes</a:t>
                </a:r>
              </a:p>
              <a:p>
                <a:r>
                  <a:rPr lang="en-US" sz="2400" dirty="0"/>
                  <a:t>Implies lower bounds for monotone real circuits also</a:t>
                </a:r>
              </a:p>
              <a:p>
                <a:pPr lvl="1"/>
                <a:r>
                  <a:rPr lang="en-US" dirty="0"/>
                  <a:t>circuit complexity lower bounds from proof complexity!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5464"/>
                <a:ext cx="7886700" cy="4911499"/>
              </a:xfrm>
              <a:blipFill>
                <a:blip r:embed="rId2"/>
                <a:stretch>
                  <a:fillRect l="-1546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97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3888" y="1680754"/>
            <a:ext cx="7886700" cy="208461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Proof complexity and SAT solving come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3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Better Resolution proof 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71451"/>
            <a:ext cx="8201842" cy="4990012"/>
          </a:xfrm>
        </p:spPr>
        <p:txBody>
          <a:bodyPr>
            <a:normAutofit fontScale="92500"/>
          </a:bodyPr>
          <a:lstStyle/>
          <a:p>
            <a:r>
              <a:rPr lang="en-US" dirty="0"/>
              <a:t>We speculated that ideas would come from degree/width-based proof search...instead it came from…</a:t>
            </a:r>
          </a:p>
          <a:p>
            <a:pPr lvl="1"/>
            <a:endParaRPr lang="en-US" dirty="0"/>
          </a:p>
          <a:p>
            <a:r>
              <a:rPr lang="en-US" dirty="0"/>
              <a:t>Conflict-directed clause learning (CDCL) SAT solvers with </a:t>
            </a:r>
            <a:r>
              <a:rPr lang="en-US" sz="2800" i="1" dirty="0"/>
              <a:t>watched literals</a:t>
            </a:r>
            <a:r>
              <a:rPr lang="en-US" sz="2800" dirty="0"/>
              <a:t>, </a:t>
            </a:r>
            <a:r>
              <a:rPr lang="en-US" sz="2800" i="1" dirty="0"/>
              <a:t>multiplicative-weight update literal selection </a:t>
            </a:r>
            <a:r>
              <a:rPr lang="en-US" sz="2800" dirty="0"/>
              <a:t>heuristics on top of </a:t>
            </a:r>
            <a:r>
              <a:rPr lang="en-US" sz="2800" i="1" dirty="0"/>
              <a:t>1-UIP (asserting) clause learning</a:t>
            </a:r>
            <a:r>
              <a:rPr lang="en-US" sz="2800" dirty="0"/>
              <a:t>, e.g.</a:t>
            </a:r>
          </a:p>
          <a:p>
            <a:pPr lvl="1"/>
            <a:r>
              <a:rPr lang="en-US" dirty="0"/>
              <a:t>Chaff, </a:t>
            </a:r>
            <a:r>
              <a:rPr lang="en-US" dirty="0" err="1"/>
              <a:t>zChaff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Moscewicz,Madigan,Zhao,Zhang,Malik</a:t>
            </a:r>
            <a:r>
              <a:rPr lang="en-US" dirty="0">
                <a:solidFill>
                  <a:srgbClr val="0070C0"/>
                </a:solidFill>
              </a:rPr>
              <a:t> 2001]</a:t>
            </a:r>
          </a:p>
          <a:p>
            <a:pPr lvl="1"/>
            <a:r>
              <a:rPr lang="en-US" dirty="0" err="1"/>
              <a:t>MiniSAT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Een,Sörensson</a:t>
            </a:r>
            <a:r>
              <a:rPr lang="en-US" dirty="0">
                <a:solidFill>
                  <a:srgbClr val="0070C0"/>
                </a:solidFill>
              </a:rPr>
              <a:t> 2005]  </a:t>
            </a:r>
            <a:r>
              <a:rPr lang="en-US" i="1" dirty="0"/>
              <a:t> conflict clause minimization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Landscape of proof search has completely changed</a:t>
            </a:r>
          </a:p>
          <a:p>
            <a:pPr lvl="1"/>
            <a:r>
              <a:rPr lang="en-US" dirty="0"/>
              <a:t>Orders of magnitude improvement in solvable problem size means that SAT solvers and proof search are practical tools!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Proof complexity of CDCL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8" y="1265464"/>
            <a:ext cx="8360228" cy="491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[B, </a:t>
            </a:r>
            <a:r>
              <a:rPr lang="en-US" sz="2400" dirty="0" err="1">
                <a:solidFill>
                  <a:srgbClr val="0070C0"/>
                </a:solidFill>
              </a:rPr>
              <a:t>Kautz</a:t>
            </a:r>
            <a:r>
              <a:rPr lang="en-US" sz="2400" dirty="0">
                <a:solidFill>
                  <a:srgbClr val="0070C0"/>
                </a:solidFill>
              </a:rPr>
              <a:t>, Sabharwal 2004]  </a:t>
            </a:r>
            <a:r>
              <a:rPr lang="en-US" sz="2400" dirty="0"/>
              <a:t>CDCL solvers w/</a:t>
            </a:r>
          </a:p>
          <a:p>
            <a:pPr lvl="1"/>
            <a:r>
              <a:rPr lang="en-US" sz="2000" dirty="0" err="1"/>
              <a:t>nondet</a:t>
            </a:r>
            <a:r>
              <a:rPr lang="en-US" sz="2000" dirty="0"/>
              <a:t> literal selection + </a:t>
            </a:r>
            <a:r>
              <a:rPr lang="en-US" sz="2000" dirty="0" err="1"/>
              <a:t>nondet</a:t>
            </a:r>
            <a:r>
              <a:rPr lang="en-US" sz="2000" dirty="0"/>
              <a:t> learning + </a:t>
            </a:r>
            <a:r>
              <a:rPr lang="en-US" sz="2000" dirty="0" err="1"/>
              <a:t>nondet</a:t>
            </a:r>
            <a:r>
              <a:rPr lang="en-US" sz="2000" dirty="0"/>
              <a:t> restarts ≡ Resolution</a:t>
            </a:r>
          </a:p>
          <a:p>
            <a:pPr lvl="1"/>
            <a:r>
              <a:rPr lang="en-US" sz="2000" dirty="0" err="1"/>
              <a:t>nondet</a:t>
            </a:r>
            <a:r>
              <a:rPr lang="en-US" sz="2000" dirty="0"/>
              <a:t> literal selection + </a:t>
            </a:r>
            <a:r>
              <a:rPr lang="en-US" sz="2000" dirty="0" err="1"/>
              <a:t>nondet</a:t>
            </a:r>
            <a:r>
              <a:rPr lang="en-US" sz="2000" dirty="0"/>
              <a:t> learning not closed under restriction unless ≡ Resolution (extra </a:t>
            </a:r>
            <a:r>
              <a:rPr lang="en-US" sz="2000" dirty="0" err="1"/>
              <a:t>vars</a:t>
            </a:r>
            <a:r>
              <a:rPr lang="en-US" sz="2000" dirty="0"/>
              <a:t>/clauses)</a:t>
            </a:r>
          </a:p>
          <a:p>
            <a:pPr lvl="4"/>
            <a:endParaRPr lang="en-US" sz="1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err="1">
                <a:solidFill>
                  <a:srgbClr val="0070C0"/>
                </a:solidFill>
              </a:rPr>
              <a:t>Hertel</a:t>
            </a:r>
            <a:r>
              <a:rPr lang="en-US" sz="2400" dirty="0">
                <a:solidFill>
                  <a:srgbClr val="0070C0"/>
                </a:solidFill>
              </a:rPr>
              <a:t>, Bacchus, </a:t>
            </a:r>
            <a:r>
              <a:rPr lang="en-US" sz="2400" dirty="0" err="1">
                <a:solidFill>
                  <a:srgbClr val="0070C0"/>
                </a:solidFill>
              </a:rPr>
              <a:t>Pitassi</a:t>
            </a:r>
            <a:r>
              <a:rPr lang="en-US" sz="2400" dirty="0">
                <a:solidFill>
                  <a:srgbClr val="0070C0"/>
                </a:solidFill>
              </a:rPr>
              <a:t>, Van </a:t>
            </a:r>
            <a:r>
              <a:rPr lang="en-US" sz="2400" dirty="0" err="1">
                <a:solidFill>
                  <a:srgbClr val="0070C0"/>
                </a:solidFill>
              </a:rPr>
              <a:t>Gelder</a:t>
            </a:r>
            <a:r>
              <a:rPr lang="en-US" sz="2400" dirty="0">
                <a:solidFill>
                  <a:srgbClr val="0070C0"/>
                </a:solidFill>
              </a:rPr>
              <a:t> 2008] </a:t>
            </a:r>
            <a:r>
              <a:rPr lang="en-US" sz="2400" dirty="0"/>
              <a:t>CDCL solvers w/</a:t>
            </a:r>
          </a:p>
          <a:p>
            <a:pPr lvl="1"/>
            <a:r>
              <a:rPr lang="en-US" sz="2000" dirty="0" err="1"/>
              <a:t>nondet</a:t>
            </a:r>
            <a:r>
              <a:rPr lang="en-US" sz="2000" dirty="0"/>
              <a:t> literal selection + </a:t>
            </a:r>
            <a:r>
              <a:rPr lang="en-US" sz="2000" dirty="0" err="1"/>
              <a:t>nondet</a:t>
            </a:r>
            <a:r>
              <a:rPr lang="en-US" sz="2000" dirty="0"/>
              <a:t> learning </a:t>
            </a:r>
            <a:r>
              <a:rPr lang="en-US" sz="2000" i="1" dirty="0"/>
              <a:t>effectively p-simulates </a:t>
            </a:r>
            <a:r>
              <a:rPr lang="en-US" sz="2000" dirty="0"/>
              <a:t>Resolution  (generic extra </a:t>
            </a:r>
            <a:r>
              <a:rPr lang="en-US" sz="2000" dirty="0" err="1"/>
              <a:t>vars</a:t>
            </a:r>
            <a:r>
              <a:rPr lang="en-US" sz="2000" dirty="0"/>
              <a:t>/clauses)</a:t>
            </a:r>
          </a:p>
          <a:p>
            <a:pPr lvl="6"/>
            <a:endParaRPr lang="en-US" sz="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Pipatsrisawat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Darwiche</a:t>
            </a:r>
            <a:r>
              <a:rPr lang="en-US" dirty="0">
                <a:solidFill>
                  <a:srgbClr val="0070C0"/>
                </a:solidFill>
              </a:rPr>
              <a:t> 2009]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Atserias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Maneva</a:t>
            </a:r>
            <a:r>
              <a:rPr lang="en-US" dirty="0">
                <a:solidFill>
                  <a:srgbClr val="0070C0"/>
                </a:solidFill>
              </a:rPr>
              <a:t> 2010] </a:t>
            </a:r>
            <a:r>
              <a:rPr lang="en-US" dirty="0"/>
              <a:t>CDCL w/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/>
              <a:t>nondet</a:t>
            </a:r>
            <a:r>
              <a:rPr lang="en-US" dirty="0"/>
              <a:t> or random variable selection + phase saving + 1UIP learning + </a:t>
            </a:r>
            <a:r>
              <a:rPr lang="en-US" dirty="0" err="1"/>
              <a:t>nondet</a:t>
            </a:r>
            <a:r>
              <a:rPr lang="en-US" dirty="0"/>
              <a:t> restarts  ≡ Resolution</a:t>
            </a:r>
          </a:p>
          <a:p>
            <a:pPr marL="1143000" lvl="3">
              <a:spcBef>
                <a:spcPts val="1000"/>
              </a:spcBef>
            </a:pPr>
            <a:endParaRPr lang="en-US" sz="400" dirty="0"/>
          </a:p>
          <a:p>
            <a:pPr marL="0" lv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[B, Sabharwal 2014] </a:t>
            </a:r>
            <a:r>
              <a:rPr lang="en-US" sz="2000" dirty="0">
                <a:solidFill>
                  <a:prstClr val="black"/>
                </a:solidFill>
              </a:rPr>
              <a:t>CDCL solvers w/</a:t>
            </a:r>
          </a:p>
          <a:p>
            <a:pPr lvl="1"/>
            <a:r>
              <a:rPr lang="en-US" sz="1800" dirty="0" err="1">
                <a:solidFill>
                  <a:prstClr val="black"/>
                </a:solidFill>
              </a:rPr>
              <a:t>nondet</a:t>
            </a:r>
            <a:r>
              <a:rPr lang="en-US" sz="1800" dirty="0">
                <a:solidFill>
                  <a:prstClr val="black"/>
                </a:solidFill>
              </a:rPr>
              <a:t> variable selection + phase saving + 1UIP learning </a:t>
            </a:r>
            <a:r>
              <a:rPr lang="en-US" sz="1800" i="1" dirty="0">
                <a:solidFill>
                  <a:prstClr val="black"/>
                </a:solidFill>
              </a:rPr>
              <a:t>effectively p-simulates </a:t>
            </a:r>
            <a:r>
              <a:rPr lang="en-US" sz="1800" dirty="0">
                <a:solidFill>
                  <a:prstClr val="black"/>
                </a:solidFill>
              </a:rPr>
              <a:t>Resolution  (generic extra </a:t>
            </a:r>
            <a:r>
              <a:rPr lang="en-US" sz="1800" dirty="0" err="1">
                <a:solidFill>
                  <a:prstClr val="black"/>
                </a:solidFill>
              </a:rPr>
              <a:t>vars</a:t>
            </a:r>
            <a:r>
              <a:rPr lang="en-US" sz="1800" dirty="0">
                <a:solidFill>
                  <a:prstClr val="black"/>
                </a:solidFill>
              </a:rPr>
              <a:t>/clauses)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Proof complexity </a:t>
            </a:r>
            <a:r>
              <a:rPr lang="en-US" sz="3600" i="1" dirty="0"/>
              <a:t>for</a:t>
            </a:r>
            <a:r>
              <a:rPr lang="en-US" sz="3600" dirty="0"/>
              <a:t> CDCL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" y="1265464"/>
            <a:ext cx="8421189" cy="4911499"/>
          </a:xfrm>
        </p:spPr>
        <p:txBody>
          <a:bodyPr>
            <a:noAutofit/>
          </a:bodyPr>
          <a:lstStyle/>
          <a:p>
            <a:r>
              <a:rPr lang="en-US" sz="2400" dirty="0"/>
              <a:t>Annual competitions between “complete” SAT solvers</a:t>
            </a:r>
          </a:p>
          <a:p>
            <a:pPr lvl="1"/>
            <a:r>
              <a:rPr lang="en-US" dirty="0"/>
              <a:t>sometimes disagreements on claims of </a:t>
            </a:r>
            <a:r>
              <a:rPr lang="en-US" dirty="0" err="1"/>
              <a:t>unsatisfiability</a:t>
            </a:r>
            <a:endParaRPr lang="en-US" dirty="0"/>
          </a:p>
          <a:p>
            <a:pPr lvl="1"/>
            <a:r>
              <a:rPr lang="en-US" dirty="0"/>
              <a:t>need to make all claims checkable</a:t>
            </a:r>
          </a:p>
          <a:p>
            <a:pPr lvl="2"/>
            <a:r>
              <a:rPr lang="en-US" dirty="0"/>
              <a:t>Idea:  solvers record a “trace” of their actions</a:t>
            </a:r>
          </a:p>
          <a:p>
            <a:pPr lvl="3"/>
            <a:endParaRPr lang="en-US" sz="1000" dirty="0"/>
          </a:p>
          <a:p>
            <a:r>
              <a:rPr lang="en-US" sz="2400" dirty="0"/>
              <a:t>What format?</a:t>
            </a:r>
          </a:p>
          <a:p>
            <a:pPr lvl="1"/>
            <a:r>
              <a:rPr lang="en-US" dirty="0"/>
              <a:t>Solvers can do many things outside of strict CDCL on original formula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DRAT</a:t>
            </a:r>
            <a:r>
              <a:rPr lang="en-US" dirty="0"/>
              <a:t> proof system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Heule</a:t>
            </a:r>
            <a:r>
              <a:rPr lang="en-US" dirty="0">
                <a:solidFill>
                  <a:srgbClr val="0070C0"/>
                </a:solidFill>
              </a:rPr>
              <a:t>, Hunt, </a:t>
            </a:r>
            <a:r>
              <a:rPr lang="en-US" dirty="0" err="1">
                <a:solidFill>
                  <a:srgbClr val="0070C0"/>
                </a:solidFill>
              </a:rPr>
              <a:t>Wetzler</a:t>
            </a:r>
            <a:r>
              <a:rPr lang="en-US" dirty="0">
                <a:solidFill>
                  <a:srgbClr val="0070C0"/>
                </a:solidFill>
              </a:rPr>
              <a:t> 2014]</a:t>
            </a:r>
          </a:p>
          <a:p>
            <a:pPr lvl="2"/>
            <a:r>
              <a:rPr lang="en-US" dirty="0"/>
              <a:t>RAT = Resolution Asymmetric Tautology</a:t>
            </a:r>
          </a:p>
          <a:p>
            <a:pPr lvl="2"/>
            <a:r>
              <a:rPr lang="en-US" dirty="0"/>
              <a:t>Stronger than Resolution even without adding variables</a:t>
            </a:r>
          </a:p>
          <a:p>
            <a:pPr lvl="6"/>
            <a:endParaRPr lang="en-US" sz="100" dirty="0"/>
          </a:p>
          <a:p>
            <a:r>
              <a:rPr lang="en-US" sz="2400" dirty="0"/>
              <a:t>Produces large practically checkable proofs</a:t>
            </a:r>
          </a:p>
          <a:p>
            <a:pPr lvl="1"/>
            <a:r>
              <a:rPr lang="en-US" sz="2000" dirty="0"/>
              <a:t>Pythagorean triples proof (Terabyte scale)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Heule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Kullman</a:t>
            </a:r>
            <a:r>
              <a:rPr lang="en-US" sz="2000" dirty="0">
                <a:solidFill>
                  <a:srgbClr val="0070C0"/>
                </a:solidFill>
              </a:rPr>
              <a:t>, Marek  2016]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5464"/>
            <a:ext cx="8297636" cy="4911499"/>
          </a:xfrm>
        </p:spPr>
        <p:txBody>
          <a:bodyPr>
            <a:noAutofit/>
          </a:bodyPr>
          <a:lstStyle/>
          <a:p>
            <a:r>
              <a:rPr lang="en-US" sz="2400" dirty="0"/>
              <a:t>Variables, clauses, monomials, lines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Alekhnovich</a:t>
            </a:r>
            <a:r>
              <a:rPr lang="en-US" sz="2000" dirty="0">
                <a:solidFill>
                  <a:srgbClr val="0070C0"/>
                </a:solidFill>
              </a:rPr>
              <a:t>, Ben-</a:t>
            </a:r>
            <a:r>
              <a:rPr lang="en-US" sz="2000" dirty="0" err="1">
                <a:solidFill>
                  <a:srgbClr val="0070C0"/>
                </a:solidFill>
              </a:rPr>
              <a:t>Sasson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Razborov</a:t>
            </a:r>
            <a:r>
              <a:rPr lang="en-US" sz="2000" dirty="0">
                <a:solidFill>
                  <a:srgbClr val="0070C0"/>
                </a:solidFill>
              </a:rPr>
              <a:t>, Wigderson 2000]</a:t>
            </a:r>
          </a:p>
          <a:p>
            <a:pPr lvl="4"/>
            <a:endParaRPr lang="en-US" sz="1050" dirty="0">
              <a:solidFill>
                <a:srgbClr val="0070C0"/>
              </a:solidFill>
            </a:endParaRPr>
          </a:p>
          <a:p>
            <a:r>
              <a:rPr lang="en-US" sz="2400" dirty="0"/>
              <a:t>Resolution width vs Resolution space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Atserias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Dalmau</a:t>
            </a:r>
            <a:r>
              <a:rPr lang="en-US" sz="2000" dirty="0">
                <a:solidFill>
                  <a:srgbClr val="0070C0"/>
                </a:solidFill>
              </a:rPr>
              <a:t> 2003]</a:t>
            </a:r>
            <a:endParaRPr lang="en-US" sz="900" dirty="0">
              <a:solidFill>
                <a:srgbClr val="0070C0"/>
              </a:solidFill>
            </a:endParaRPr>
          </a:p>
          <a:p>
            <a:r>
              <a:rPr lang="en-US" sz="2400" dirty="0"/>
              <a:t>Relationships with black-white pebbling</a:t>
            </a:r>
          </a:p>
          <a:p>
            <a:pPr lvl="1"/>
            <a:r>
              <a:rPr lang="en-US" sz="2000" dirty="0"/>
              <a:t>E.g.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Håstad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 2006], [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 2012]</a:t>
            </a:r>
          </a:p>
          <a:p>
            <a:r>
              <a:rPr lang="en-US" sz="2400" dirty="0"/>
              <a:t>Space-Size Tradeoffs</a:t>
            </a:r>
          </a:p>
          <a:p>
            <a:pPr lvl="1"/>
            <a:r>
              <a:rPr lang="en-US" sz="2000" dirty="0"/>
              <a:t>Sublinear,  e.g. </a:t>
            </a:r>
            <a:r>
              <a:rPr lang="en-US" sz="2000" dirty="0">
                <a:solidFill>
                  <a:srgbClr val="0070C0"/>
                </a:solidFill>
              </a:rPr>
              <a:t>[Ben-</a:t>
            </a:r>
            <a:r>
              <a:rPr lang="en-US" sz="2000" dirty="0" err="1">
                <a:solidFill>
                  <a:srgbClr val="0070C0"/>
                </a:solidFill>
              </a:rPr>
              <a:t>Sasson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 2008, 2011]</a:t>
            </a:r>
          </a:p>
          <a:p>
            <a:pPr lvl="1"/>
            <a:r>
              <a:rPr lang="en-US" sz="2000" dirty="0" err="1"/>
              <a:t>Superlinear</a:t>
            </a:r>
            <a:r>
              <a:rPr lang="en-US" sz="2000" dirty="0"/>
              <a:t>, e.g. </a:t>
            </a:r>
            <a:r>
              <a:rPr lang="en-US" sz="2000" dirty="0">
                <a:solidFill>
                  <a:srgbClr val="0070C0"/>
                </a:solidFill>
              </a:rPr>
              <a:t>[B, Beck, </a:t>
            </a:r>
            <a:r>
              <a:rPr lang="en-US" sz="2000" dirty="0" err="1">
                <a:solidFill>
                  <a:srgbClr val="0070C0"/>
                </a:solidFill>
              </a:rPr>
              <a:t>Impagliazzo</a:t>
            </a:r>
            <a:r>
              <a:rPr lang="en-US" sz="2000" dirty="0">
                <a:solidFill>
                  <a:srgbClr val="0070C0"/>
                </a:solidFill>
              </a:rPr>
              <a:t> 2012], [Huynh, 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 2012] </a:t>
            </a:r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Many more topics:  see survey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 2013]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73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Automatizability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65464"/>
                <a:ext cx="8140881" cy="49114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How hard is it to find short Resolution proofs that exist?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/>
                  <a:t>  algorithm (</a:t>
                </a:r>
                <a:r>
                  <a:rPr lang="en-US" dirty="0" err="1"/>
                  <a:t>subexponential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[B, </a:t>
                </a:r>
                <a:r>
                  <a:rPr lang="en-US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dirty="0">
                    <a:solidFill>
                      <a:srgbClr val="0070C0"/>
                    </a:solidFill>
                  </a:rPr>
                  <a:t> 1996]  </a:t>
                </a:r>
                <a:r>
                  <a:rPr lang="en-US" dirty="0"/>
                  <a:t>recursive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[Ben-</a:t>
                </a:r>
                <a:r>
                  <a:rPr lang="en-US" dirty="0" err="1">
                    <a:solidFill>
                      <a:srgbClr val="0070C0"/>
                    </a:solidFill>
                  </a:rPr>
                  <a:t>Sasson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Wigderson</a:t>
                </a:r>
                <a:r>
                  <a:rPr lang="en-US" dirty="0">
                    <a:solidFill>
                      <a:srgbClr val="0070C0"/>
                    </a:solidFill>
                  </a:rPr>
                  <a:t> 2000] </a:t>
                </a:r>
                <a:r>
                  <a:rPr lang="en-US" dirty="0"/>
                  <a:t>width-based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Alekhnovich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dirty="0">
                    <a:solidFill>
                      <a:srgbClr val="0070C0"/>
                    </a:solidFill>
                  </a:rPr>
                  <a:t> 2001] </a:t>
                </a:r>
                <a:r>
                  <a:rPr lang="en-US" dirty="0"/>
                  <a:t>Finding short Resolution proofs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-hard</a:t>
                </a:r>
              </a:p>
              <a:p>
                <a:pPr lvl="2"/>
                <a:r>
                  <a:rPr lang="en-US" sz="2400" dirty="0"/>
                  <a:t>hard to find unless fixed parameter hierarchy collapses</a:t>
                </a:r>
              </a:p>
              <a:p>
                <a:pPr lvl="4"/>
                <a:endParaRPr lang="en-US" sz="1200" dirty="0"/>
              </a:p>
              <a:p>
                <a:r>
                  <a:rPr lang="en-US" dirty="0"/>
                  <a:t>A recent breakthrough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Atserias</a:t>
                </a:r>
                <a:r>
                  <a:rPr lang="en-US" dirty="0">
                    <a:solidFill>
                      <a:srgbClr val="0070C0"/>
                    </a:solidFill>
                  </a:rPr>
                  <a:t>, Muller 2019] </a:t>
                </a:r>
                <a:r>
                  <a:rPr lang="en-US" dirty="0">
                    <a:solidFill>
                      <a:prstClr val="black"/>
                    </a:solidFill>
                  </a:rPr>
                  <a:t>Finding short Resolution proofs is 				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-hard!</a:t>
                </a:r>
              </a:p>
              <a:p>
                <a:pPr lvl="2"/>
                <a:r>
                  <a:rPr lang="en-US" dirty="0">
                    <a:solidFill>
                      <a:prstClr val="black"/>
                    </a:solidFill>
                  </a:rPr>
                  <a:t>New ideas that may have other applications</a:t>
                </a:r>
              </a:p>
              <a:p>
                <a:pPr lvl="2"/>
                <a:r>
                  <a:rPr lang="en-US" dirty="0">
                    <a:solidFill>
                      <a:prstClr val="black"/>
                    </a:solidFill>
                  </a:rPr>
                  <a:t>Hard examples based on consistency statements</a:t>
                </a:r>
              </a:p>
              <a:p>
                <a:pPr lvl="2"/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65464"/>
                <a:ext cx="8140881" cy="4911499"/>
              </a:xfrm>
              <a:blipFill>
                <a:blip r:embed="rId2"/>
                <a:stretch>
                  <a:fillRect l="-1347" t="-2609"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C9C4AF-D922-4FFB-8FDC-BD24650E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complexity of QBF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5056B2E-5911-4DD9-95EB-1F32F45BF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Proof systems with rules for quantifiers generalizing</a:t>
                </a:r>
              </a:p>
              <a:p>
                <a:pPr lvl="1"/>
                <a:r>
                  <a:rPr lang="en-US" dirty="0"/>
                  <a:t>Resolution</a:t>
                </a:r>
              </a:p>
              <a:p>
                <a:pPr lvl="2"/>
                <a:r>
                  <a:rPr lang="en-US" dirty="0" err="1"/>
                  <a:t>QRes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𝑅𝑒𝑠</m:t>
                    </m:r>
                  </m:oMath>
                </a14:m>
                <a:r>
                  <a:rPr lang="en-US" dirty="0"/>
                  <a:t>, etc.</a:t>
                </a:r>
              </a:p>
              <a:p>
                <a:pPr lvl="2"/>
                <a:r>
                  <a:rPr lang="en-US" dirty="0"/>
                  <a:t>See, e.g.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Beyersdorff</a:t>
                </a:r>
                <a:r>
                  <a:rPr lang="en-US" dirty="0">
                    <a:solidFill>
                      <a:srgbClr val="0070C0"/>
                    </a:solidFill>
                  </a:rPr>
                  <a:t> 2014]</a:t>
                </a:r>
              </a:p>
              <a:p>
                <a:pPr lvl="1"/>
                <a:r>
                  <a:rPr lang="en-US" dirty="0"/>
                  <a:t>Cutting Planes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Beyersdorff</a:t>
                </a:r>
                <a:r>
                  <a:rPr lang="en-US" dirty="0">
                    <a:solidFill>
                      <a:srgbClr val="0070C0"/>
                    </a:solidFill>
                  </a:rPr>
                  <a:t>, Chew, Mahajan, Shukla 2016]</a:t>
                </a:r>
              </a:p>
              <a:p>
                <a:pPr lvl="1"/>
                <a:r>
                  <a:rPr lang="en-US" dirty="0" err="1"/>
                  <a:t>Frege</a:t>
                </a:r>
                <a:endParaRPr lang="en-US" dirty="0"/>
              </a:p>
              <a:p>
                <a:pPr lvl="2"/>
                <a:r>
                  <a:rPr lang="en-US" dirty="0"/>
                  <a:t>E.g.,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Blinkhorn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Beyersdorff</a:t>
                </a:r>
                <a:r>
                  <a:rPr lang="en-US" dirty="0">
                    <a:solidFill>
                      <a:srgbClr val="0070C0"/>
                    </a:solidFill>
                  </a:rPr>
                  <a:t> 2016]</a:t>
                </a:r>
              </a:p>
              <a:p>
                <a:pPr lvl="4"/>
                <a:endParaRPr lang="en-US" sz="7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Of significant interest in practice</a:t>
                </a:r>
              </a:p>
              <a:p>
                <a:pPr lvl="1"/>
                <a:r>
                  <a:rPr lang="en-US" sz="2000" dirty="0"/>
                  <a:t>Lower bounds automatically carry over, though there are also even more reasons for hardness </a:t>
                </a:r>
              </a:p>
              <a:p>
                <a:pPr lvl="1"/>
                <a:r>
                  <a:rPr lang="en-US" sz="2000" dirty="0"/>
                  <a:t>New algorithmic ideas are of particular interest.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5056B2E-5911-4DD9-95EB-1F32F45BF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64D41-56AC-4EB3-9286-11687EB8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3436A-2FA8-45F1-8560-3E2BF4F7A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7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our list?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hard tautologies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 and </a:t>
                </a:r>
                <a:r>
                  <a:rPr lang="en-US" dirty="0" err="1"/>
                  <a:t>Frege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How hard are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 formulas?</a:t>
                </a:r>
              </a:p>
              <a:p>
                <a:r>
                  <a:rPr lang="en-US" dirty="0" err="1"/>
                  <a:t>Superpolynomial</a:t>
                </a:r>
                <a:r>
                  <a:rPr lang="en-US" dirty="0"/>
                  <a:t> lower bounds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/>
                  <a:t>Polynomial calculus in a theorem prover?  Better Resolution proof search?</a:t>
                </a:r>
              </a:p>
              <a:p>
                <a:r>
                  <a:rPr lang="en-US" dirty="0"/>
                  <a:t>New proof systems from NP-complete problems?</a:t>
                </a:r>
              </a:p>
              <a:p>
                <a:r>
                  <a:rPr lang="en-US" dirty="0"/>
                  <a:t>Weak Pigeonhole Principle and the Limits of Resolution?</a:t>
                </a:r>
              </a:p>
              <a:p>
                <a:r>
                  <a:rPr lang="en-US" dirty="0" err="1"/>
                  <a:t>Lovasz-Schrijver</a:t>
                </a:r>
                <a:r>
                  <a:rPr lang="en-US" dirty="0"/>
                  <a:t> proof system size?</a:t>
                </a:r>
              </a:p>
              <a:p>
                <a:r>
                  <a:rPr lang="en-US" dirty="0"/>
                  <a:t>Odd-charged graphs (</a:t>
                </a:r>
                <a:r>
                  <a:rPr lang="en-US" dirty="0" err="1"/>
                  <a:t>Tseitin</a:t>
                </a:r>
                <a:r>
                  <a:rPr lang="en-US" dirty="0"/>
                  <a:t> formulas) hard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/>
                  <a:t>More general lower bounds for Cutting Planes proofs?</a:t>
                </a:r>
              </a:p>
              <a:p>
                <a:r>
                  <a:rPr lang="en-US" dirty="0"/>
                  <a:t>General lower bounds for Polynomial Calculus in characteristic 2?</a:t>
                </a:r>
              </a:p>
              <a:p>
                <a:r>
                  <a:rPr lang="en-US" dirty="0"/>
                  <a:t>Probabilistically checkable algebraic proofs?</a:t>
                </a:r>
              </a:p>
              <a:p>
                <a:r>
                  <a:rPr lang="en-US" dirty="0" err="1"/>
                  <a:t>Unsatisfiability</a:t>
                </a:r>
                <a:r>
                  <a:rPr lang="en-US" dirty="0"/>
                  <a:t> threshold for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-SAT?</a:t>
                </a:r>
              </a:p>
              <a:p>
                <a:r>
                  <a:rPr lang="en-US" dirty="0"/>
                  <a:t>Natural proofs in proof complexity?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6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our list?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hard tautologies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 and </a:t>
                </a:r>
                <a:r>
                  <a:rPr lang="en-US" dirty="0" err="1"/>
                  <a:t>Frege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How hard are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 formulas?</a:t>
                </a:r>
              </a:p>
              <a:p>
                <a:r>
                  <a:rPr lang="en-US" dirty="0" err="1"/>
                  <a:t>Superpolynomial</a:t>
                </a:r>
                <a:r>
                  <a:rPr lang="en-US" dirty="0"/>
                  <a:t> lower bounds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Polynomial calculus in a theorem prover?  Better Resolution proof search?</a:t>
                </a:r>
              </a:p>
              <a:p>
                <a:r>
                  <a:rPr lang="en-US" dirty="0"/>
                  <a:t>New proof systems from NP-complete problems?</a:t>
                </a:r>
              </a:p>
              <a:p>
                <a:r>
                  <a:rPr lang="en-US" dirty="0"/>
                  <a:t>Weak Pigeonhole Principle and the Limits of Resolution?</a:t>
                </a:r>
              </a:p>
              <a:p>
                <a:r>
                  <a:rPr lang="en-US" dirty="0" err="1"/>
                  <a:t>Lovasz-Schrijver</a:t>
                </a:r>
                <a:r>
                  <a:rPr lang="en-US" dirty="0"/>
                  <a:t> proof system size?</a:t>
                </a:r>
              </a:p>
              <a:p>
                <a:r>
                  <a:rPr lang="en-US" dirty="0"/>
                  <a:t>Odd-charged graphs (</a:t>
                </a:r>
                <a:r>
                  <a:rPr lang="en-US" dirty="0" err="1"/>
                  <a:t>Tseitin</a:t>
                </a:r>
                <a:r>
                  <a:rPr lang="en-US" dirty="0"/>
                  <a:t> formulas) hard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/>
                  <a:t>More general lower bounds for Cutting Planes proofs?</a:t>
                </a:r>
              </a:p>
              <a:p>
                <a:r>
                  <a:rPr lang="en-US" dirty="0"/>
                  <a:t>General lower bounds for Polynomial Calculus in characteristic 2?</a:t>
                </a:r>
              </a:p>
              <a:p>
                <a:r>
                  <a:rPr lang="en-US" dirty="0"/>
                  <a:t>Probabilistically checkable algebraic proofs?</a:t>
                </a:r>
              </a:p>
              <a:p>
                <a:r>
                  <a:rPr lang="en-US" dirty="0" err="1"/>
                  <a:t>Unsatisfiability</a:t>
                </a:r>
                <a:r>
                  <a:rPr lang="en-US" dirty="0"/>
                  <a:t> threshold for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-SAT?</a:t>
                </a:r>
              </a:p>
              <a:p>
                <a:r>
                  <a:rPr lang="en-US" dirty="0"/>
                  <a:t>Natural proofs in proof complexity?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71887-8F6D-4082-8A7C-DE922F74A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BIRS Proof Complexity Workshop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230407"/>
            <a:ext cx="404132" cy="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6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hard tautologies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 and </a:t>
                </a:r>
                <a:r>
                  <a:rPr lang="en-US" dirty="0" err="1"/>
                  <a:t>Frege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How hard are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 formulas?</a:t>
                </a:r>
              </a:p>
              <a:p>
                <a:r>
                  <a:rPr lang="en-US" dirty="0" err="1"/>
                  <a:t>Superpolynomial</a:t>
                </a:r>
                <a:r>
                  <a:rPr lang="en-US" dirty="0"/>
                  <a:t> lower bounds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/>
                  <a:t>Polynomial calculus in a theorem prover?  Better Resolution proof search?</a:t>
                </a:r>
              </a:p>
              <a:p>
                <a:r>
                  <a:rPr lang="en-US" dirty="0"/>
                  <a:t>New proof systems from NP-complete problems?</a:t>
                </a:r>
              </a:p>
              <a:p>
                <a:r>
                  <a:rPr lang="en-US" dirty="0"/>
                  <a:t>Weak Pigeonhole Principle and the Limits of Resolution?</a:t>
                </a:r>
              </a:p>
              <a:p>
                <a:r>
                  <a:rPr lang="en-US" dirty="0" err="1"/>
                  <a:t>Lovasz-Schrijver</a:t>
                </a:r>
                <a:r>
                  <a:rPr lang="en-US" dirty="0"/>
                  <a:t> proof system size?</a:t>
                </a:r>
              </a:p>
              <a:p>
                <a:r>
                  <a:rPr lang="en-US" dirty="0"/>
                  <a:t>Odd-charged graphs (</a:t>
                </a:r>
                <a:r>
                  <a:rPr lang="en-US" dirty="0" err="1"/>
                  <a:t>Tseitin</a:t>
                </a:r>
                <a:r>
                  <a:rPr lang="en-US" dirty="0"/>
                  <a:t> formulas) hard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/>
                  <a:t>More general lower bounds for Cutting Planes proofs?</a:t>
                </a:r>
              </a:p>
              <a:p>
                <a:r>
                  <a:rPr lang="en-US" dirty="0"/>
                  <a:t>General lower bounds for Polynomial Calculus in characteristic 2?</a:t>
                </a:r>
              </a:p>
              <a:p>
                <a:r>
                  <a:rPr lang="en-US" dirty="0"/>
                  <a:t>Probabilistically checkable algebraic proofs?</a:t>
                </a:r>
              </a:p>
              <a:p>
                <a:r>
                  <a:rPr lang="en-US" dirty="0" err="1"/>
                  <a:t>Unsatisfiability</a:t>
                </a:r>
                <a:r>
                  <a:rPr lang="en-US" dirty="0"/>
                  <a:t> threshold for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-SAT?</a:t>
                </a:r>
              </a:p>
              <a:p>
                <a:r>
                  <a:rPr lang="en-US" dirty="0"/>
                  <a:t>Natural proofs in proof complexity?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2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7" idx="3"/>
            <a:endCxn id="27" idx="1"/>
          </p:cNvCxnSpPr>
          <p:nvPr/>
        </p:nvCxnSpPr>
        <p:spPr>
          <a:xfrm>
            <a:off x="6659115" y="1340577"/>
            <a:ext cx="1536195" cy="220216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" idx="3"/>
            <a:endCxn id="27" idx="1"/>
          </p:cNvCxnSpPr>
          <p:nvPr/>
        </p:nvCxnSpPr>
        <p:spPr>
          <a:xfrm>
            <a:off x="6659115" y="2145249"/>
            <a:ext cx="1536195" cy="1397488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3"/>
            <a:endCxn id="25" idx="1"/>
          </p:cNvCxnSpPr>
          <p:nvPr/>
        </p:nvCxnSpPr>
        <p:spPr>
          <a:xfrm flipV="1">
            <a:off x="6659115" y="1653300"/>
            <a:ext cx="1536195" cy="491949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3"/>
            <a:endCxn id="25" idx="1"/>
          </p:cNvCxnSpPr>
          <p:nvPr/>
        </p:nvCxnSpPr>
        <p:spPr>
          <a:xfrm flipV="1">
            <a:off x="6659115" y="1653300"/>
            <a:ext cx="1536195" cy="2119581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0577"/>
                <a:ext cx="7886700" cy="48363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Pigeonhole Principle </a:t>
                </a:r>
                <a:endParaRPr lang="en-US" dirty="0"/>
              </a:p>
              <a:p>
                <a:pPr lvl="1"/>
                <a:r>
                  <a:rPr lang="en-US" dirty="0"/>
                  <a:t>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𝑷𝑯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dirty="0"/>
                  <a:t>No 1-1 relation</a:t>
                </a:r>
              </a:p>
              <a:p>
                <a:pPr lvl="1"/>
                <a:r>
                  <a:rPr lang="en-US" dirty="0"/>
                  <a:t>Functional version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𝑭𝑷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Weak: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Previous:   Hard for resolution</a:t>
                </a:r>
              </a:p>
              <a:p>
                <a:pPr lvl="2"/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chemeClr val="accent6"/>
                    </a:solidFill>
                  </a:rPr>
                  <a:t>Thm</a:t>
                </a:r>
                <a:r>
                  <a:rPr lang="en-US" sz="2400" dirty="0">
                    <a:solidFill>
                      <a:srgbClr val="0070C0"/>
                    </a:solidFill>
                  </a:rPr>
                  <a:t> 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Raz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2002], 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2003],[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2004]  </a:t>
                </a:r>
                <a:r>
                  <a:rPr lang="en-US" dirty="0"/>
                  <a:t>Weak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𝑭𝑷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𝑯𝑷</m:t>
                    </m:r>
                  </m:oMath>
                </a14:m>
                <a:r>
                  <a:rPr lang="en-US" dirty="0"/>
                  <a:t>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/>
                  <a:t> size resolution proofs.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chemeClr val="accent6"/>
                    </a:solidFill>
                  </a:rPr>
                  <a:t>Cor</a:t>
                </a:r>
                <a:r>
                  <a:rPr lang="en-US" b="1" dirty="0">
                    <a:solidFill>
                      <a:schemeClr val="accent6"/>
                    </a:solidFill>
                  </a:rPr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Raborov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2003]  </a:t>
                </a:r>
                <a:r>
                  <a:rPr lang="en-US" dirty="0"/>
                  <a:t>Resolution cannot prove that SAT does not have a polynomial-sized DNF formula</a:t>
                </a:r>
              </a:p>
              <a:p>
                <a:pPr lvl="2"/>
                <a:r>
                  <a:rPr lang="en-US" dirty="0"/>
                  <a:t>i.e. Resolution can’t prove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dirty="0"/>
                  <a:t>”.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0577"/>
                <a:ext cx="7886700" cy="4836386"/>
              </a:xfrm>
              <a:blipFill>
                <a:blip r:embed="rId3"/>
                <a:stretch>
                  <a:fillRect l="-1546" t="-3279" r="-177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Weak Pigeonhole Principle and the limits of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5" y="1020537"/>
            <a:ext cx="640080" cy="640080"/>
          </a:xfrm>
          <a:prstGeom prst="rect">
            <a:avLst/>
          </a:prstGeom>
        </p:spPr>
      </p:pic>
      <p:sp>
        <p:nvSpPr>
          <p:cNvPr id="25" name="Rectangle 24"/>
          <p:cNvSpPr>
            <a:spLocks noChangeAspect="1"/>
          </p:cNvSpPr>
          <p:nvPr/>
        </p:nvSpPr>
        <p:spPr>
          <a:xfrm>
            <a:off x="8195310" y="1333260"/>
            <a:ext cx="640080" cy="640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8195310" y="2277978"/>
            <a:ext cx="640080" cy="640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8195310" y="3222697"/>
            <a:ext cx="640080" cy="640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7" idx="3"/>
            <a:endCxn id="26" idx="1"/>
          </p:cNvCxnSpPr>
          <p:nvPr/>
        </p:nvCxnSpPr>
        <p:spPr>
          <a:xfrm>
            <a:off x="6659115" y="1340577"/>
            <a:ext cx="1536195" cy="1257441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25" idx="1"/>
          </p:cNvCxnSpPr>
          <p:nvPr/>
        </p:nvCxnSpPr>
        <p:spPr>
          <a:xfrm flipV="1">
            <a:off x="6659115" y="1653300"/>
            <a:ext cx="1536195" cy="1305765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3"/>
            <a:endCxn id="26" idx="1"/>
          </p:cNvCxnSpPr>
          <p:nvPr/>
        </p:nvCxnSpPr>
        <p:spPr>
          <a:xfrm flipV="1">
            <a:off x="6659115" y="2598018"/>
            <a:ext cx="1536195" cy="361047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>
          <a:xfrm>
            <a:off x="6659115" y="1340577"/>
            <a:ext cx="1536195" cy="312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3"/>
            <a:endCxn id="27" idx="1"/>
          </p:cNvCxnSpPr>
          <p:nvPr/>
        </p:nvCxnSpPr>
        <p:spPr>
          <a:xfrm flipV="1">
            <a:off x="6659115" y="3542737"/>
            <a:ext cx="1536195" cy="230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3"/>
            <a:endCxn id="26" idx="1"/>
          </p:cNvCxnSpPr>
          <p:nvPr/>
        </p:nvCxnSpPr>
        <p:spPr>
          <a:xfrm flipV="1">
            <a:off x="6659115" y="2598018"/>
            <a:ext cx="1536195" cy="1174863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" idx="3"/>
            <a:endCxn id="26" idx="1"/>
          </p:cNvCxnSpPr>
          <p:nvPr/>
        </p:nvCxnSpPr>
        <p:spPr>
          <a:xfrm>
            <a:off x="6659115" y="2145249"/>
            <a:ext cx="1536195" cy="452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3"/>
            <a:endCxn id="27" idx="1"/>
          </p:cNvCxnSpPr>
          <p:nvPr/>
        </p:nvCxnSpPr>
        <p:spPr>
          <a:xfrm>
            <a:off x="6659115" y="2959065"/>
            <a:ext cx="1536195" cy="583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5" y="1825209"/>
            <a:ext cx="640080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5" y="2639025"/>
            <a:ext cx="64008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5" y="3452841"/>
            <a:ext cx="640080" cy="64008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Odd-charged graphs and AC</a:t>
            </a:r>
            <a:r>
              <a:rPr lang="en-US" baseline="30000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accent6"/>
                </a:solidFill>
              </a:rPr>
              <a:t>-Frege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6286"/>
                <a:ext cx="8062504" cy="48706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Tseitin formulas on constant degree expanders require </a:t>
                </a:r>
                <a:r>
                  <a:rPr lang="en-US" dirty="0">
                    <a:solidFill>
                      <a:prstClr val="black"/>
                    </a:solidFill>
                  </a:rPr>
                  <a:t>depth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</a:t>
                </a:r>
                <a:r>
                  <a:rPr lang="en-US" dirty="0" err="1">
                    <a:solidFill>
                      <a:prstClr val="black"/>
                    </a:solidFill>
                  </a:rPr>
                  <a:t>Frege</a:t>
                </a:r>
                <a:r>
                  <a:rPr lang="en-US" dirty="0">
                    <a:solidFill>
                      <a:prstClr val="black"/>
                    </a:solidFill>
                  </a:rPr>
                  <a:t> refutations of </a:t>
                </a:r>
                <a:r>
                  <a:rPr lang="en-US" dirty="0"/>
                  <a:t>size </a:t>
                </a:r>
              </a:p>
              <a:p>
                <a:pPr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[Ben-Sasson 2002] </a:t>
                </a:r>
                <a:endParaRPr lang="en-US" dirty="0"/>
              </a:p>
              <a:p>
                <a:pPr lvl="2"/>
                <a:r>
                  <a:rPr lang="en-US" dirty="0"/>
                  <a:t>reduction from PHP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[Pitassi,Rossman,Servedio,Tan 2016]</a:t>
                </a:r>
              </a:p>
              <a:p>
                <a:pPr lvl="2"/>
                <a:r>
                  <a:rPr lang="en-US" dirty="0"/>
                  <a:t>new general switching lemma approach</a:t>
                </a:r>
              </a:p>
              <a:p>
                <a:pPr lvl="2"/>
                <a:endParaRPr lang="en-US" dirty="0"/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Håstad</a:t>
                </a:r>
                <a:r>
                  <a:rPr lang="en-US" dirty="0">
                    <a:solidFill>
                      <a:srgbClr val="0070C0"/>
                    </a:solidFill>
                  </a:rPr>
                  <a:t> 2017] </a:t>
                </a:r>
                <a:r>
                  <a:rPr lang="en-US" dirty="0" err="1">
                    <a:solidFill>
                      <a:prstClr val="black"/>
                    </a:solidFill>
                  </a:rPr>
                  <a:t>Tseitin</a:t>
                </a:r>
                <a:r>
                  <a:rPr lang="en-US" dirty="0">
                    <a:solidFill>
                      <a:prstClr val="black"/>
                    </a:solidFill>
                  </a:rPr>
                  <a:t> formulas on grid graphs require depth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</a:t>
                </a:r>
                <a:r>
                  <a:rPr lang="en-US" dirty="0" err="1">
                    <a:solidFill>
                      <a:prstClr val="black"/>
                    </a:solidFill>
                  </a:rPr>
                  <a:t>Frege</a:t>
                </a:r>
                <a:r>
                  <a:rPr lang="en-US" dirty="0">
                    <a:solidFill>
                      <a:prstClr val="black"/>
                    </a:solidFill>
                  </a:rPr>
                  <a:t> refutations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dirty="0">
                    <a:solidFill>
                      <a:prstClr val="black"/>
                    </a:solidFill>
                  </a:rPr>
                  <a:t>qualitatively optimal</a:t>
                </a:r>
              </a:p>
              <a:p>
                <a:pPr lvl="1"/>
                <a:r>
                  <a:rPr lang="en-US" dirty="0">
                    <a:solidFill>
                      <a:prstClr val="black"/>
                    </a:solidFill>
                  </a:rPr>
                  <a:t>carefully tailored switching lemma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6286"/>
                <a:ext cx="8062504" cy="4870677"/>
              </a:xfrm>
              <a:blipFill>
                <a:blip r:embed="rId2"/>
                <a:stretch>
                  <a:fillRect l="-1512" t="-2003" r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50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More general lower bounds for Cutting Planes proofs?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65464"/>
                <a:ext cx="8140881" cy="491149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We asked: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000" dirty="0"/>
                  <a:t>Something beyond interpolation of split formulas?</a:t>
                </a:r>
              </a:p>
              <a:p>
                <a:pPr lvl="1"/>
                <a:r>
                  <a:rPr lang="en-US" sz="2000" dirty="0"/>
                  <a:t>Random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dirty="0"/>
                  <a:t>-CNF?   </a:t>
                </a:r>
                <a:endParaRPr lang="en-US" sz="2000" b="1" dirty="0"/>
              </a:p>
              <a:p>
                <a:pPr lvl="1"/>
                <a:r>
                  <a:rPr lang="en-US" sz="2000" dirty="0" err="1"/>
                  <a:t>Tseitin</a:t>
                </a:r>
                <a:r>
                  <a:rPr lang="en-US" sz="2000" dirty="0"/>
                  <a:t> formulas?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Hrubeš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Pudlak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2017]</a:t>
                </a:r>
                <a:r>
                  <a:rPr lang="en-US" sz="2200" dirty="0"/>
                  <a:t>,</a:t>
                </a:r>
                <a:r>
                  <a:rPr lang="en-US" sz="2200" dirty="0">
                    <a:solidFill>
                      <a:srgbClr val="0070C0"/>
                    </a:solidFill>
                  </a:rPr>
                  <a:t> [Fleming,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Pankratov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Robere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2017]      </a:t>
                </a:r>
                <a:r>
                  <a:rPr lang="en-US" sz="2200" dirty="0"/>
                  <a:t>Random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/>
                  <a:t>-CNF are exponentially hard for Cutting Planes</a:t>
                </a:r>
              </a:p>
              <a:p>
                <a:pPr lvl="1"/>
                <a:r>
                  <a:rPr lang="en-US" sz="2000" dirty="0"/>
                  <a:t>Both use CC monotone real circuit version of KW-game                       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Hrubeš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Pudlak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2017] </a:t>
                </a:r>
                <a:r>
                  <a:rPr lang="en-US" sz="2000" dirty="0"/>
                  <a:t>built on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000" dirty="0">
                    <a:solidFill>
                      <a:srgbClr val="0070C0"/>
                    </a:solidFill>
                  </a:rPr>
                  <a:t> 1995] </a:t>
                </a:r>
                <a:r>
                  <a:rPr lang="en-US" sz="2000" dirty="0"/>
                  <a:t>for </a:t>
                </a:r>
                <a:r>
                  <a:rPr lang="en-US" sz="2000" dirty="0" err="1"/>
                  <a:t>l.b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i="1" dirty="0"/>
                  <a:t>More general version of interpolation method: </a:t>
                </a:r>
              </a:p>
              <a:p>
                <a:pPr lvl="2"/>
                <a:r>
                  <a:rPr lang="en-US" dirty="0"/>
                  <a:t>Given </a:t>
                </a:r>
                <a:r>
                  <a:rPr lang="en-US" dirty="0" err="1"/>
                  <a:t>unsat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; partition variables into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	          	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Interpolant: monotone Boolean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0" dirty="0"/>
              </a:p>
              <a:p>
                <a:pPr lvl="3"/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err="1"/>
                  <a:t>satisfiable</a:t>
                </a:r>
                <a:endParaRPr lang="en-US" dirty="0"/>
              </a:p>
              <a:p>
                <a:pPr lvl="3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</a:t>
                </a:r>
                <a:r>
                  <a:rPr lang="en-US" dirty="0" err="1">
                    <a:solidFill>
                      <a:prstClr val="black"/>
                    </a:solidFill>
                  </a:rPr>
                  <a:t>satisfiable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65464"/>
                <a:ext cx="8140881" cy="4911499"/>
              </a:xfrm>
              <a:blipFill>
                <a:blip r:embed="rId2"/>
                <a:stretch>
                  <a:fillRect l="-973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50519" y="2400072"/>
                <a:ext cx="4756430" cy="373307"/>
              </a:xfrm>
              <a:prstGeom prst="rect">
                <a:avLst/>
              </a:prstGeom>
              <a:solidFill>
                <a:schemeClr val="bg1">
                  <a:alpha val="23137"/>
                </a:schemeClr>
              </a:solidFill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[HP 17] </a:t>
                </a:r>
                <a:r>
                  <a:rPr lang="en-US" dirty="0"/>
                  <a:t>Also for Bit Pigeonhole Principle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𝐵𝑃𝐻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19" y="2400072"/>
                <a:ext cx="4756430" cy="373307"/>
              </a:xfrm>
              <a:prstGeom prst="rect">
                <a:avLst/>
              </a:prstGeom>
              <a:blipFill>
                <a:blip r:embed="rId3"/>
                <a:stretch>
                  <a:fillRect l="-764" t="-4545" b="-19697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96016" y="1010194"/>
            <a:ext cx="36510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[Garg, </a:t>
            </a:r>
            <a:r>
              <a:rPr lang="en-US" dirty="0" err="1">
                <a:solidFill>
                  <a:srgbClr val="0070C0"/>
                </a:solidFill>
              </a:rPr>
              <a:t>Göös</a:t>
            </a:r>
            <a:r>
              <a:rPr lang="en-US" dirty="0">
                <a:solidFill>
                  <a:srgbClr val="0070C0"/>
                </a:solidFill>
              </a:rPr>
              <a:t>, Kamath, </a:t>
            </a:r>
            <a:r>
              <a:rPr lang="en-US" dirty="0" err="1">
                <a:solidFill>
                  <a:srgbClr val="0070C0"/>
                </a:solidFill>
              </a:rPr>
              <a:t>Sokolov</a:t>
            </a:r>
            <a:r>
              <a:rPr lang="en-US" dirty="0">
                <a:solidFill>
                  <a:srgbClr val="0070C0"/>
                </a:solidFill>
              </a:rPr>
              <a:t> 2019]  </a:t>
            </a:r>
            <a:endParaRPr lang="en-US" b="1" dirty="0"/>
          </a:p>
          <a:p>
            <a:r>
              <a:rPr lang="en-US" b="1" dirty="0"/>
              <a:t>Lifting from Resolution</a:t>
            </a:r>
          </a:p>
        </p:txBody>
      </p:sp>
    </p:spTree>
    <p:extLst>
      <p:ext uri="{BB962C8B-B14F-4D97-AF65-F5344CB8AC3E}">
        <p14:creationId xmlns:p14="http://schemas.microsoft.com/office/powerpoint/2010/main" val="4063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General lower bounds for Polynomial Calculus in characteristic 2?</a:t>
            </a:r>
            <a:endParaRPr lang="en-US" sz="36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Previous strong lower bounds for PC for many formulas had used equations between monomials.  Random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-CNF followed from </a:t>
                </a:r>
                <a:r>
                  <a:rPr lang="en-US" sz="2400" dirty="0">
                    <a:solidFill>
                      <a:prstClr val="black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-XOR equations (Fourier basis)</a:t>
                </a:r>
              </a:p>
              <a:p>
                <a:pPr lvl="1"/>
                <a:r>
                  <a:rPr lang="en-US" dirty="0"/>
                  <a:t>Characteristic 2 case for random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-CNF? </a:t>
                </a:r>
              </a:p>
              <a:p>
                <a:pPr lvl="2"/>
                <a:endParaRPr lang="en-US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Alekhnovich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2001] </a:t>
                </a:r>
                <a:r>
                  <a:rPr lang="en-US" sz="2400" dirty="0"/>
                  <a:t>Random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-CNF are exponentially hard for PC modulo 2.</a:t>
                </a:r>
                <a:endParaRPr lang="en-US" dirty="0"/>
              </a:p>
              <a:p>
                <a:pPr lvl="1"/>
                <a:r>
                  <a:rPr lang="en-US" dirty="0"/>
                  <a:t>Extension of reduction operator ideas from PHP lower bound of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dirty="0">
                    <a:solidFill>
                      <a:srgbClr val="0070C0"/>
                    </a:solidFill>
                  </a:rPr>
                  <a:t> 1998]</a:t>
                </a:r>
              </a:p>
              <a:p>
                <a:pPr lvl="1"/>
                <a:r>
                  <a:rPr lang="en-US" dirty="0"/>
                  <a:t>Closure operator on sets in boundary expanders.</a:t>
                </a:r>
              </a:p>
              <a:p>
                <a:pPr lvl="7"/>
                <a:endParaRPr lang="en-US" dirty="0"/>
              </a:p>
              <a:p>
                <a:r>
                  <a:rPr lang="en-US" sz="2400" dirty="0"/>
                  <a:t>The technique is appropriately general… but it is hard to apply in general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739" r="-464" b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 err="1">
                    <a:solidFill>
                      <a:schemeClr val="accent6"/>
                    </a:solidFill>
                  </a:rPr>
                  <a:t>Unsatisfiability</a:t>
                </a:r>
                <a:r>
                  <a:rPr lang="en-US" sz="3200" dirty="0">
                    <a:solidFill>
                      <a:schemeClr val="accent6"/>
                    </a:solidFill>
                  </a:rPr>
                  <a:t> threshold for random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-SAT?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9346" r="-1391" b="-2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65464"/>
                <a:ext cx="8393432" cy="4911499"/>
              </a:xfrm>
            </p:spPr>
            <p:txBody>
              <a:bodyPr/>
              <a:lstStyle/>
              <a:p>
                <a:r>
                  <a:rPr lang="en-US" dirty="0"/>
                  <a:t>We noted: not really a proof complexity question</a:t>
                </a:r>
              </a:p>
              <a:p>
                <a:pPr lvl="1"/>
                <a:r>
                  <a:rPr lang="en-US" dirty="0"/>
                  <a:t>Lower bound: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clause-variable ratio</a:t>
                </a:r>
              </a:p>
              <a:p>
                <a:pPr lvl="1"/>
                <a:r>
                  <a:rPr lang="en-US" dirty="0"/>
                  <a:t>Upper bound: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dirty="0"/>
                  <a:t>    clause-variable ratio</a:t>
                </a:r>
              </a:p>
              <a:p>
                <a:pPr lvl="1"/>
                <a:endParaRPr lang="en-US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Achlioptas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Moore 2002] </a:t>
                </a:r>
                <a:r>
                  <a:rPr lang="en-US" sz="2400" dirty="0"/>
                  <a:t>Threshold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Achlioptas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Peres 2003] </a:t>
                </a:r>
                <a:r>
                  <a:rPr lang="en-US" sz="2400" dirty="0"/>
                  <a:t>Threshold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[Ding, Sly, Sun 2015] </a:t>
                </a:r>
                <a:r>
                  <a:rPr lang="en-US" sz="2400" dirty="0"/>
                  <a:t>Threshold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)±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65464"/>
                <a:ext cx="8393432" cy="4911499"/>
              </a:xfrm>
              <a:blipFill>
                <a:blip r:embed="rId3"/>
                <a:stretch>
                  <a:fillRect l="-1307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2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our list?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hard tautologies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-Frege and </a:t>
                </a:r>
                <a:r>
                  <a:rPr lang="en-US" dirty="0" err="1"/>
                  <a:t>Frege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How hard are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 formulas?</a:t>
                </a:r>
              </a:p>
              <a:p>
                <a:r>
                  <a:rPr lang="en-US" dirty="0" err="1"/>
                  <a:t>Superpolynomial</a:t>
                </a:r>
                <a:r>
                  <a:rPr lang="en-US" dirty="0"/>
                  <a:t> lower bounds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-Frege?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Polynomial calculus in a theorem prover?  Better Resolution proof search?</a:t>
                </a:r>
              </a:p>
              <a:p>
                <a:r>
                  <a:rPr lang="en-US" dirty="0"/>
                  <a:t>New proof systems from NP-complete problems?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Weak Pigeonhole Principle and the Limits of Resolution?</a:t>
                </a:r>
              </a:p>
              <a:p>
                <a:r>
                  <a:rPr lang="en-US" dirty="0" err="1"/>
                  <a:t>Lovasz-Schrijver</a:t>
                </a:r>
                <a:r>
                  <a:rPr lang="en-US" dirty="0"/>
                  <a:t> proof system size?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Odd-charged graphs (</a:t>
                </a:r>
                <a:r>
                  <a:rPr lang="en-US" dirty="0" err="1">
                    <a:solidFill>
                      <a:schemeClr val="accent6"/>
                    </a:solidFill>
                  </a:rPr>
                  <a:t>Tseitin</a:t>
                </a:r>
                <a:r>
                  <a:rPr lang="en-US" dirty="0">
                    <a:solidFill>
                      <a:schemeClr val="accent6"/>
                    </a:solidFill>
                  </a:rPr>
                  <a:t> formulas) hard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-Frege?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More general lower bounds for Cutting Planes proofs?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General lower bounds for Polynomial Calculus in characteristic 2?</a:t>
                </a:r>
              </a:p>
              <a:p>
                <a:r>
                  <a:rPr lang="en-US" dirty="0"/>
                  <a:t>Probabilistically checkable algebraic proofs?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Unsatisfiability threshold for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-SAT?</a:t>
                </a:r>
              </a:p>
              <a:p>
                <a:r>
                  <a:rPr lang="en-US" dirty="0"/>
                  <a:t>Natural proofs in proof complexity?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71887-8F6D-4082-8A7C-DE922F74A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BIRS Proof Complexity Workshop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C6881B-98BB-4FE6-A952-B595B8AC2DB2}"/>
              </a:ext>
            </a:extLst>
          </p:cNvPr>
          <p:cNvGrpSpPr/>
          <p:nvPr/>
        </p:nvGrpSpPr>
        <p:grpSpPr>
          <a:xfrm>
            <a:off x="5539934" y="1988194"/>
            <a:ext cx="2869474" cy="3466038"/>
            <a:chOff x="6050008" y="2230407"/>
            <a:chExt cx="2869474" cy="34660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350" y="2230407"/>
              <a:ext cx="404132" cy="3744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020" y="3175287"/>
              <a:ext cx="404132" cy="3744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086" y="3911161"/>
              <a:ext cx="404132" cy="3744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928" y="4577366"/>
              <a:ext cx="404132" cy="3744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147" y="4318722"/>
              <a:ext cx="404132" cy="3744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008" y="5321949"/>
              <a:ext cx="404132" cy="37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05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Hard tautologies for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32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-Frege and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Frege</a:t>
                </a:r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t="-9346" b="-2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34836"/>
                <a:ext cx="7886700" cy="5074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Candidates for beating trivial bound we mentioned</a:t>
                </a:r>
              </a:p>
              <a:p>
                <a:pPr lvl="1"/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>
                    <a:solidFill>
                      <a:srgbClr val="0070C0"/>
                    </a:solidFill>
                  </a:rPr>
                  <a:t>[Cook, </a:t>
                </a:r>
                <a:r>
                  <a:rPr lang="en-US" dirty="0" err="1">
                    <a:solidFill>
                      <a:srgbClr val="0070C0"/>
                    </a:solidFill>
                  </a:rPr>
                  <a:t>Rackoff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</a:p>
              <a:p>
                <a:pPr marL="457200" lvl="1" indent="0">
                  <a:buNone/>
                </a:pPr>
                <a:endParaRPr lang="en-US" sz="1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dirty="0"/>
                  <a:t> provable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Frege</a:t>
                </a:r>
                <a:r>
                  <a:rPr lang="en-US" sz="2400" dirty="0"/>
                  <a:t>                          	 </a:t>
                </a:r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Hrubeš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Tzameret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2015]</a:t>
                </a:r>
              </a:p>
              <a:p>
                <a:pPr marL="0" indent="0">
                  <a:buNone/>
                </a:pPr>
                <a:r>
                  <a:rPr lang="en-US" sz="2400" dirty="0"/>
                  <a:t>Another family of candidates</a:t>
                </a:r>
              </a:p>
              <a:p>
                <a:pPr marL="457200" lvl="1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Alekhnovich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Ben-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Sasson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Wigderson 2000]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Given  </a:t>
                </a:r>
              </a:p>
              <a:p>
                <a:pPr lvl="2"/>
                <a:r>
                  <a:rPr lang="en-US" sz="2400" dirty="0"/>
                  <a:t>pseudorandom generator (PRG) computable by a small circuit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 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 Formula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𝑰𝒎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easily defined and </a:t>
                </a:r>
                <a:r>
                  <a:rPr lang="en-US" dirty="0" err="1"/>
                  <a:t>unsat</a:t>
                </a:r>
                <a:endParaRPr lang="en-US" dirty="0"/>
              </a:p>
              <a:p>
                <a:pPr lvl="2"/>
                <a:r>
                  <a:rPr lang="en-US" dirty="0"/>
                  <a:t>Hard for resolution, PCR… but no other unconditional bounds since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34836"/>
                <a:ext cx="7886700" cy="5074375"/>
              </a:xfrm>
              <a:blipFill>
                <a:blip r:embed="rId3"/>
                <a:stretch>
                  <a:fillRect l="-1159" t="-1681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Lower bounds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</a:t>
                </a:r>
                <a:r>
                  <a:rPr lang="en-US" dirty="0" err="1">
                    <a:solidFill>
                      <a:schemeClr val="tx1"/>
                    </a:solidFill>
                  </a:rPr>
                  <a:t>Frege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 t="-25234" b="-3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We seem no closer to proving general lower bounds for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</a:t>
                </a:r>
                <a:r>
                  <a:rPr lang="en-US" dirty="0" err="1">
                    <a:solidFill>
                      <a:prstClr val="black"/>
                    </a:solidFill>
                  </a:rPr>
                  <a:t>Frege</a:t>
                </a:r>
                <a:r>
                  <a:rPr lang="en-US" dirty="0">
                    <a:solidFill>
                      <a:prstClr val="black"/>
                    </a:solidFill>
                  </a:rPr>
                  <a:t> than we were 20 years ago!</a:t>
                </a:r>
              </a:p>
              <a:p>
                <a:pPr lvl="5"/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We don’t even have general lower bounds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𝑳𝒊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: resolution over linear equalities mod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4"/>
                <a:endParaRPr lang="en-US" b="1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The best we have are tree-like bounds for a variety of formulas over</a:t>
                </a:r>
              </a:p>
              <a:p>
                <a:pPr lvl="1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𝑳𝒊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Itsykson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Sokolov</a:t>
                </a:r>
                <a:r>
                  <a:rPr lang="en-US" dirty="0">
                    <a:solidFill>
                      <a:srgbClr val="0070C0"/>
                    </a:solidFill>
                  </a:rPr>
                  <a:t> 2014]</a:t>
                </a:r>
              </a:p>
              <a:p>
                <a:pPr lvl="1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𝑳𝒊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[Part, </a:t>
                </a:r>
                <a:r>
                  <a:rPr lang="en-US" dirty="0" err="1">
                    <a:solidFill>
                      <a:srgbClr val="0070C0"/>
                    </a:solidFill>
                  </a:rPr>
                  <a:t>Tzameret</a:t>
                </a:r>
                <a:r>
                  <a:rPr lang="en-US" dirty="0">
                    <a:solidFill>
                      <a:srgbClr val="0070C0"/>
                    </a:solidFill>
                  </a:rPr>
                  <a:t> 2020]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112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20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Lovász-Schrijver</a:t>
            </a:r>
            <a:r>
              <a:rPr lang="en-US" sz="3600" dirty="0">
                <a:solidFill>
                  <a:schemeClr val="tx1"/>
                </a:solidFill>
              </a:rPr>
              <a:t> size?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966" y="1175544"/>
                <a:ext cx="8778240" cy="502579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We asked question due to </a:t>
                </a:r>
                <a:r>
                  <a:rPr lang="en-US" sz="2400" dirty="0" err="1"/>
                  <a:t>Lovász</a:t>
                </a:r>
                <a:endParaRPr lang="en-US" sz="2400" dirty="0"/>
              </a:p>
              <a:p>
                <a:pPr lvl="1"/>
                <a:r>
                  <a:rPr lang="en-US" sz="2000" dirty="0"/>
                  <a:t>Prove size lower bounds for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LS</a:t>
                </a:r>
                <a:r>
                  <a:rPr lang="en-US" sz="2000" dirty="0"/>
                  <a:t> proofs of the </a:t>
                </a:r>
                <a:r>
                  <a:rPr lang="en-US" sz="2000" i="1" dirty="0"/>
                  <a:t>Parity Principle?</a:t>
                </a:r>
                <a:r>
                  <a:rPr lang="en-US" sz="1800" i="1" dirty="0"/>
                  <a:t> </a:t>
                </a:r>
              </a:p>
              <a:p>
                <a:pPr lvl="2"/>
                <a:r>
                  <a:rPr lang="en-US" i="1" dirty="0">
                    <a:solidFill>
                      <a:prstClr val="black"/>
                    </a:solidFill>
                  </a:rPr>
                  <a:t>Parity Principle: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does not have a perfect matching. </a:t>
                </a:r>
              </a:p>
              <a:p>
                <a:pPr lvl="2"/>
                <a:r>
                  <a:rPr lang="en-US" dirty="0"/>
                  <a:t>Simple proof in Cutting Planes so would separate LS and Cutting Planes</a:t>
                </a:r>
              </a:p>
              <a:p>
                <a:pPr lvl="3"/>
                <a:endParaRPr lang="en-US" sz="100" dirty="0"/>
              </a:p>
              <a:p>
                <a:r>
                  <a:rPr lang="en-US" sz="2400" dirty="0"/>
                  <a:t>So far, only rank/degree bounds for </a:t>
                </a:r>
                <a:r>
                  <a:rPr lang="en-US" sz="2400" i="1" dirty="0"/>
                  <a:t>static</a:t>
                </a:r>
                <a:r>
                  <a:rPr lang="en-US" sz="2400" dirty="0"/>
                  <a:t> proof systems like 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SA</a:t>
                </a:r>
                <a:r>
                  <a:rPr lang="en-US" sz="2400" dirty="0"/>
                  <a:t> and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400" dirty="0"/>
                  <a:t> or tree-like semi-algebraic size lower bounds</a:t>
                </a:r>
              </a:p>
              <a:p>
                <a:r>
                  <a:rPr lang="en-US" sz="2400" dirty="0"/>
                  <a:t> Polynomial calculus is </a:t>
                </a:r>
                <a:r>
                  <a:rPr lang="en-US" sz="2400" i="1" dirty="0"/>
                  <a:t>dynamic</a:t>
                </a:r>
              </a:p>
              <a:p>
                <a:pPr lvl="1"/>
                <a:r>
                  <a:rPr lang="en-US" sz="2000" dirty="0"/>
                  <a:t>But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sz="2000" dirty="0"/>
                  <a:t> can efficiently simulate it over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    </a:t>
                </a:r>
                <a:r>
                  <a:rPr lang="en-US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Berkholz</a:t>
                </a:r>
                <a:r>
                  <a:rPr lang="en-US" sz="2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2017]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Semi-algebraic analogue:  </a:t>
                </a:r>
                <a:r>
                  <a:rPr lang="en-US" sz="2400" b="1" i="1" dirty="0" err="1"/>
                  <a:t>Positivstellensatz</a:t>
                </a:r>
                <a:r>
                  <a:rPr lang="en-US" sz="2400" b="1" i="1" dirty="0"/>
                  <a:t> calculus:</a:t>
                </a:r>
                <a:endParaRPr lang="en-US" b="1" i="1" dirty="0"/>
              </a:p>
              <a:p>
                <a:pPr lvl="1"/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/>
                  <a:t> can infer </a:t>
                </a:r>
              </a:p>
              <a:p>
                <a:pPr lvl="2"/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𝒄𝒇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/>
                  <a:t> for positive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200" b="1" dirty="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/>
                  <a:t>for any polynomial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/>
                <a:r>
                  <a:rPr lang="en-US" sz="2200" i="1" dirty="0"/>
                  <a:t>Goal</a:t>
                </a:r>
                <a:r>
                  <a:rPr lang="en-US" sz="2200" dirty="0"/>
                  <a:t>: infer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/>
              </a:p>
              <a:p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66" y="1175544"/>
                <a:ext cx="8778240" cy="5025799"/>
              </a:xfrm>
              <a:blipFill>
                <a:blip r:embed="rId2"/>
                <a:stretch>
                  <a:fillRect l="-903" t="-1699" b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Proof system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39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22322" y="5979775"/>
            <a:ext cx="1550126" cy="309919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Truth Tables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03019" y="5632852"/>
            <a:ext cx="775063" cy="301842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DPLL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2049" y="4813051"/>
            <a:ext cx="1371601" cy="360048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00228" y="4804498"/>
            <a:ext cx="1968139" cy="368601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Nullstellensatz</a:t>
            </a:r>
            <a:r>
              <a:rPr lang="en-US" sz="2000" b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65772" y="4034892"/>
            <a:ext cx="2568167" cy="360813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Polynomial </a:t>
            </a:r>
            <a:r>
              <a:rPr lang="en-US" sz="2000" b="1" dirty="0" err="1">
                <a:solidFill>
                  <a:schemeClr val="tx1"/>
                </a:solidFill>
              </a:rPr>
              <a:t>Calculus</a:t>
            </a:r>
            <a:r>
              <a:rPr lang="en-US" sz="2000" b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5670" y="3978621"/>
            <a:ext cx="1968139" cy="333486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Sherali</a:t>
            </a:r>
            <a:r>
              <a:rPr lang="en-US" sz="2000" b="1" dirty="0">
                <a:solidFill>
                  <a:schemeClr val="tx1"/>
                </a:solidFill>
              </a:rPr>
              <a:t>-Adams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84298" y="3134977"/>
            <a:ext cx="1968139" cy="372910"/>
          </a:xfrm>
          <a:prstGeom prst="roundRect">
            <a:avLst/>
          </a:prstGeom>
          <a:solidFill>
            <a:srgbClr val="FF9966">
              <a:alpha val="49804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SOS/</a:t>
            </a:r>
            <a:r>
              <a:rPr lang="en-US" sz="2000" b="1" dirty="0" err="1">
                <a:solidFill>
                  <a:schemeClr val="tx1"/>
                </a:solidFill>
              </a:rPr>
              <a:t>Lasserre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82284" y="2384813"/>
            <a:ext cx="3070153" cy="38855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Positivstellensatz</a:t>
            </a:r>
            <a:r>
              <a:rPr lang="en-US" sz="2000" b="1" dirty="0">
                <a:solidFill>
                  <a:schemeClr val="tx1"/>
                </a:solidFill>
              </a:rPr>
              <a:t> Calculus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23650" y="3204016"/>
            <a:ext cx="1926667" cy="360436"/>
          </a:xfrm>
          <a:prstGeom prst="roundRect">
            <a:avLst/>
          </a:prstGeom>
          <a:solidFill>
            <a:srgbClr val="FFC000">
              <a:alpha val="49804"/>
            </a:srgbClr>
          </a:solidFill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Cutting Planes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8176" y="1559769"/>
            <a:ext cx="942088" cy="432885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719" y="3645839"/>
            <a:ext cx="1392928" cy="360104"/>
          </a:xfrm>
          <a:prstGeom prst="roundRect">
            <a:avLst/>
          </a:prstGeom>
          <a:solidFill>
            <a:srgbClr val="FFC000">
              <a:alpha val="49804"/>
            </a:srgbClr>
          </a:solidFill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</a:t>
            </a:r>
            <a:r>
              <a:rPr lang="en-US" sz="2000" b="1" baseline="30000" dirty="0">
                <a:solidFill>
                  <a:schemeClr val="tx1"/>
                </a:solidFill>
              </a:rPr>
              <a:t>0</a:t>
            </a:r>
            <a:r>
              <a:rPr lang="en-US" sz="2000" b="1" dirty="0">
                <a:solidFill>
                  <a:schemeClr val="tx1"/>
                </a:solidFill>
              </a:rPr>
              <a:t>-Frege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256" y="1067430"/>
            <a:ext cx="2103794" cy="48472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Extended </a:t>
            </a:r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78945" y="518927"/>
            <a:ext cx="806598" cy="48472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ZFC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69647" y="2239030"/>
            <a:ext cx="1392928" cy="360104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TC</a:t>
            </a:r>
            <a:r>
              <a:rPr lang="en-US" sz="2000" b="1" baseline="30000" dirty="0">
                <a:solidFill>
                  <a:schemeClr val="tx1"/>
                </a:solidFill>
              </a:rPr>
              <a:t>0</a:t>
            </a:r>
            <a:r>
              <a:rPr lang="en-US" sz="2000" b="1" dirty="0">
                <a:solidFill>
                  <a:schemeClr val="tx1"/>
                </a:solidFill>
              </a:rPr>
              <a:t>-Frege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1378318"/>
            <a:ext cx="356635" cy="22948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70625" y="1980410"/>
            <a:ext cx="527551" cy="2675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92358" y="2024791"/>
            <a:ext cx="257959" cy="3202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35670" y="800857"/>
            <a:ext cx="527576" cy="2307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V="1">
            <a:off x="1273183" y="3228139"/>
            <a:ext cx="379089" cy="4177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23650" y="2621766"/>
            <a:ext cx="157935" cy="53467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0"/>
          </p:cNvCxnSpPr>
          <p:nvPr/>
        </p:nvCxnSpPr>
        <p:spPr>
          <a:xfrm flipH="1" flipV="1">
            <a:off x="1666463" y="4005943"/>
            <a:ext cx="471387" cy="8071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0"/>
          </p:cNvCxnSpPr>
          <p:nvPr/>
        </p:nvCxnSpPr>
        <p:spPr>
          <a:xfrm flipH="1" flipV="1">
            <a:off x="2728396" y="5173099"/>
            <a:ext cx="562155" cy="45975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6" idx="3"/>
          </p:cNvCxnSpPr>
          <p:nvPr/>
        </p:nvCxnSpPr>
        <p:spPr>
          <a:xfrm flipH="1" flipV="1">
            <a:off x="3678082" y="5783773"/>
            <a:ext cx="262650" cy="19366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190593" y="5193338"/>
            <a:ext cx="295687" cy="74135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544754" y="4333147"/>
            <a:ext cx="512296" cy="44969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306104" y="4409497"/>
            <a:ext cx="108703" cy="38050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568894" y="3544389"/>
            <a:ext cx="352935" cy="45343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068841" y="3545664"/>
            <a:ext cx="142408" cy="44004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34967" y="3587084"/>
            <a:ext cx="595904" cy="12029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" idx="3"/>
          </p:cNvCxnSpPr>
          <p:nvPr/>
        </p:nvCxnSpPr>
        <p:spPr>
          <a:xfrm flipV="1">
            <a:off x="2823650" y="4367799"/>
            <a:ext cx="942122" cy="62527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1" idx="0"/>
          </p:cNvCxnSpPr>
          <p:nvPr/>
        </p:nvCxnSpPr>
        <p:spPr>
          <a:xfrm flipH="1" flipV="1">
            <a:off x="6421141" y="2774791"/>
            <a:ext cx="247227" cy="36018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5" idx="3"/>
            <a:endCxn id="8" idx="1"/>
          </p:cNvCxnSpPr>
          <p:nvPr/>
        </p:nvCxnSpPr>
        <p:spPr>
          <a:xfrm>
            <a:off x="1969647" y="3825891"/>
            <a:ext cx="2730581" cy="11629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" idx="3"/>
            <a:endCxn id="8" idx="1"/>
          </p:cNvCxnSpPr>
          <p:nvPr/>
        </p:nvCxnSpPr>
        <p:spPr>
          <a:xfrm flipV="1">
            <a:off x="2823650" y="4988799"/>
            <a:ext cx="1876578" cy="427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8" idx="1"/>
          </p:cNvCxnSpPr>
          <p:nvPr/>
        </p:nvCxnSpPr>
        <p:spPr>
          <a:xfrm flipV="1">
            <a:off x="3678082" y="4988799"/>
            <a:ext cx="1022146" cy="60131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" idx="3"/>
            <a:endCxn id="10" idx="1"/>
          </p:cNvCxnSpPr>
          <p:nvPr/>
        </p:nvCxnSpPr>
        <p:spPr>
          <a:xfrm flipV="1">
            <a:off x="6333939" y="4145364"/>
            <a:ext cx="601731" cy="699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5" idx="3"/>
            <a:endCxn id="9" idx="1"/>
          </p:cNvCxnSpPr>
          <p:nvPr/>
        </p:nvCxnSpPr>
        <p:spPr>
          <a:xfrm>
            <a:off x="1969647" y="3825891"/>
            <a:ext cx="1796125" cy="3894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940732" y="3601522"/>
            <a:ext cx="425068" cy="4122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50317" y="3583604"/>
            <a:ext cx="2185353" cy="4085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56416" y="1600839"/>
            <a:ext cx="46331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61964" y="1434330"/>
            <a:ext cx="987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Simulation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356416" y="1980410"/>
            <a:ext cx="463317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850964" y="1807988"/>
            <a:ext cx="252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Simulation + Exponential Separation</a:t>
            </a:r>
          </a:p>
        </p:txBody>
      </p:sp>
      <p:cxnSp>
        <p:nvCxnSpPr>
          <p:cNvPr id="139" name="Straight Arrow Connector 138"/>
          <p:cNvCxnSpPr>
            <a:stCxn id="15" idx="3"/>
            <a:endCxn id="13" idx="1"/>
          </p:cNvCxnSpPr>
          <p:nvPr/>
        </p:nvCxnSpPr>
        <p:spPr>
          <a:xfrm flipV="1">
            <a:off x="1969647" y="3384234"/>
            <a:ext cx="854003" cy="4416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 141"/>
          <p:cNvSpPr/>
          <p:nvPr/>
        </p:nvSpPr>
        <p:spPr>
          <a:xfrm>
            <a:off x="2506274" y="2599134"/>
            <a:ext cx="1258005" cy="1447086"/>
          </a:xfrm>
          <a:custGeom>
            <a:avLst/>
            <a:gdLst>
              <a:gd name="connsiteX0" fmla="*/ 1447800 w 1447800"/>
              <a:gd name="connsiteY0" fmla="*/ 1181100 h 1181100"/>
              <a:gd name="connsiteX1" fmla="*/ 297180 w 1447800"/>
              <a:gd name="connsiteY1" fmla="*/ 876300 h 1181100"/>
              <a:gd name="connsiteX2" fmla="*/ 0 w 144780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81100">
                <a:moveTo>
                  <a:pt x="1447800" y="1181100"/>
                </a:moveTo>
                <a:cubicBezTo>
                  <a:pt x="993140" y="1127125"/>
                  <a:pt x="538480" y="1073150"/>
                  <a:pt x="297180" y="876300"/>
                </a:cubicBezTo>
                <a:cubicBezTo>
                  <a:pt x="55880" y="679450"/>
                  <a:pt x="27940" y="3397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6593733" y="5471799"/>
            <a:ext cx="46331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087619" y="5289455"/>
            <a:ext cx="1208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Incomparable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6605524" y="5783773"/>
            <a:ext cx="46331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102625" y="5598447"/>
            <a:ext cx="1464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1-way separation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90381" y="2857754"/>
            <a:ext cx="1544586" cy="360104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</a:t>
            </a:r>
            <a:r>
              <a:rPr lang="en-US" sz="2000" b="1" baseline="30000" dirty="0">
                <a:solidFill>
                  <a:schemeClr val="tx1"/>
                </a:solidFill>
              </a:rPr>
              <a:t>0 </a:t>
            </a:r>
            <a:r>
              <a:rPr lang="en-US" sz="2000" b="1" dirty="0">
                <a:solidFill>
                  <a:schemeClr val="tx1"/>
                </a:solidFill>
              </a:rPr>
              <a:t>[r]-</a:t>
            </a:r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1662674" y="2621766"/>
            <a:ext cx="339642" cy="2359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434967" y="3204016"/>
            <a:ext cx="1326972" cy="885996"/>
          </a:xfrm>
          <a:custGeom>
            <a:avLst/>
            <a:gdLst>
              <a:gd name="connsiteX0" fmla="*/ 1447800 w 1447800"/>
              <a:gd name="connsiteY0" fmla="*/ 1181100 h 1181100"/>
              <a:gd name="connsiteX1" fmla="*/ 297180 w 1447800"/>
              <a:gd name="connsiteY1" fmla="*/ 876300 h 1181100"/>
              <a:gd name="connsiteX2" fmla="*/ 0 w 144780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81100">
                <a:moveTo>
                  <a:pt x="1447800" y="1181100"/>
                </a:moveTo>
                <a:cubicBezTo>
                  <a:pt x="993140" y="1127125"/>
                  <a:pt x="538480" y="1073150"/>
                  <a:pt x="297180" y="876300"/>
                </a:cubicBezTo>
                <a:cubicBezTo>
                  <a:pt x="55880" y="679450"/>
                  <a:pt x="27940" y="3397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8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468890"/>
          </a:xfrm>
        </p:spPr>
        <p:txBody>
          <a:bodyPr>
            <a:normAutofit/>
          </a:bodyPr>
          <a:lstStyle/>
          <a:p>
            <a:r>
              <a:rPr lang="en-US" sz="4400" dirty="0"/>
              <a:t>Major trends and developments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3888" y="3431178"/>
            <a:ext cx="7886700" cy="26584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… which we mostly didn’t anticipate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60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69966" y="3117669"/>
            <a:ext cx="8804365" cy="3178628"/>
            <a:chOff x="269966" y="3117669"/>
            <a:chExt cx="8804365" cy="3178628"/>
          </a:xfrm>
        </p:grpSpPr>
        <p:sp>
          <p:nvSpPr>
            <p:cNvPr id="64" name="Freeform 63"/>
            <p:cNvSpPr/>
            <p:nvPr/>
          </p:nvSpPr>
          <p:spPr>
            <a:xfrm>
              <a:off x="269966" y="3117669"/>
              <a:ext cx="8804365" cy="3178628"/>
            </a:xfrm>
            <a:custGeom>
              <a:avLst/>
              <a:gdLst>
                <a:gd name="connsiteX0" fmla="*/ 174171 w 8804365"/>
                <a:gd name="connsiteY0" fmla="*/ 0 h 3178628"/>
                <a:gd name="connsiteX1" fmla="*/ 3265714 w 8804365"/>
                <a:gd name="connsiteY1" fmla="*/ 775062 h 3178628"/>
                <a:gd name="connsiteX2" fmla="*/ 8743405 w 8804365"/>
                <a:gd name="connsiteY2" fmla="*/ 705394 h 3178628"/>
                <a:gd name="connsiteX3" fmla="*/ 8804365 w 8804365"/>
                <a:gd name="connsiteY3" fmla="*/ 3178628 h 3178628"/>
                <a:gd name="connsiteX4" fmla="*/ 0 w 8804365"/>
                <a:gd name="connsiteY4" fmla="*/ 3143794 h 3178628"/>
                <a:gd name="connsiteX5" fmla="*/ 174171 w 8804365"/>
                <a:gd name="connsiteY5" fmla="*/ 0 h 317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4365" h="3178628">
                  <a:moveTo>
                    <a:pt x="174171" y="0"/>
                  </a:moveTo>
                  <a:lnTo>
                    <a:pt x="3265714" y="775062"/>
                  </a:lnTo>
                  <a:lnTo>
                    <a:pt x="8743405" y="705394"/>
                  </a:lnTo>
                  <a:lnTo>
                    <a:pt x="8804365" y="3178628"/>
                  </a:lnTo>
                  <a:lnTo>
                    <a:pt x="0" y="3143794"/>
                  </a:lnTo>
                  <a:lnTo>
                    <a:pt x="174171" y="0"/>
                  </a:lnTo>
                  <a:close/>
                </a:path>
              </a:pathLst>
            </a:custGeom>
            <a:pattFill prst="divot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52846" y="3135086"/>
              <a:ext cx="8534400" cy="804661"/>
            </a:xfrm>
            <a:custGeom>
              <a:avLst/>
              <a:gdLst>
                <a:gd name="connsiteX0" fmla="*/ 0 w 8534400"/>
                <a:gd name="connsiteY0" fmla="*/ 0 h 804661"/>
                <a:gd name="connsiteX1" fmla="*/ 2969623 w 8534400"/>
                <a:gd name="connsiteY1" fmla="*/ 740228 h 804661"/>
                <a:gd name="connsiteX2" fmla="*/ 3152503 w 8534400"/>
                <a:gd name="connsiteY2" fmla="*/ 766354 h 804661"/>
                <a:gd name="connsiteX3" fmla="*/ 8534400 w 8534400"/>
                <a:gd name="connsiteY3" fmla="*/ 696685 h 8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4400" h="804661">
                  <a:moveTo>
                    <a:pt x="0" y="0"/>
                  </a:moveTo>
                  <a:lnTo>
                    <a:pt x="2969623" y="740228"/>
                  </a:lnTo>
                  <a:cubicBezTo>
                    <a:pt x="3495040" y="867954"/>
                    <a:pt x="3152503" y="766354"/>
                    <a:pt x="3152503" y="766354"/>
                  </a:cubicBezTo>
                  <a:lnTo>
                    <a:pt x="8534400" y="696685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5623" y="278817"/>
            <a:ext cx="8613802" cy="3549855"/>
            <a:chOff x="434404" y="278674"/>
            <a:chExt cx="8613802" cy="3549855"/>
          </a:xfrm>
        </p:grpSpPr>
        <p:sp>
          <p:nvSpPr>
            <p:cNvPr id="59" name="Freeform 58"/>
            <p:cNvSpPr/>
            <p:nvPr/>
          </p:nvSpPr>
          <p:spPr>
            <a:xfrm>
              <a:off x="434404" y="278674"/>
              <a:ext cx="8613802" cy="3521698"/>
            </a:xfrm>
            <a:custGeom>
              <a:avLst/>
              <a:gdLst>
                <a:gd name="connsiteX0" fmla="*/ 0 w 8621486"/>
                <a:gd name="connsiteY0" fmla="*/ 2795452 h 3500846"/>
                <a:gd name="connsiteX1" fmla="*/ 2995749 w 8621486"/>
                <a:gd name="connsiteY1" fmla="*/ 3500846 h 3500846"/>
                <a:gd name="connsiteX2" fmla="*/ 8621486 w 8621486"/>
                <a:gd name="connsiteY2" fmla="*/ 3483429 h 3500846"/>
                <a:gd name="connsiteX3" fmla="*/ 8456023 w 8621486"/>
                <a:gd name="connsiteY3" fmla="*/ 0 h 3500846"/>
                <a:gd name="connsiteX4" fmla="*/ 4963886 w 8621486"/>
                <a:gd name="connsiteY4" fmla="*/ 78377 h 3500846"/>
                <a:gd name="connsiteX5" fmla="*/ 4241074 w 8621486"/>
                <a:gd name="connsiteY5" fmla="*/ 757646 h 3500846"/>
                <a:gd name="connsiteX6" fmla="*/ 17417 w 8621486"/>
                <a:gd name="connsiteY6" fmla="*/ 801189 h 3500846"/>
                <a:gd name="connsiteX7" fmla="*/ 0 w 8621486"/>
                <a:gd name="connsiteY7" fmla="*/ 2795452 h 3500846"/>
                <a:gd name="connsiteX0" fmla="*/ 0 w 8613802"/>
                <a:gd name="connsiteY0" fmla="*/ 2188414 h 3500846"/>
                <a:gd name="connsiteX1" fmla="*/ 2988065 w 8613802"/>
                <a:gd name="connsiteY1" fmla="*/ 3500846 h 3500846"/>
                <a:gd name="connsiteX2" fmla="*/ 8613802 w 8613802"/>
                <a:gd name="connsiteY2" fmla="*/ 3483429 h 3500846"/>
                <a:gd name="connsiteX3" fmla="*/ 8448339 w 8613802"/>
                <a:gd name="connsiteY3" fmla="*/ 0 h 3500846"/>
                <a:gd name="connsiteX4" fmla="*/ 4956202 w 8613802"/>
                <a:gd name="connsiteY4" fmla="*/ 78377 h 3500846"/>
                <a:gd name="connsiteX5" fmla="*/ 4233390 w 8613802"/>
                <a:gd name="connsiteY5" fmla="*/ 757646 h 3500846"/>
                <a:gd name="connsiteX6" fmla="*/ 9733 w 8613802"/>
                <a:gd name="connsiteY6" fmla="*/ 801189 h 3500846"/>
                <a:gd name="connsiteX7" fmla="*/ 0 w 8613802"/>
                <a:gd name="connsiteY7" fmla="*/ 2188414 h 3500846"/>
                <a:gd name="connsiteX0" fmla="*/ 0 w 8613802"/>
                <a:gd name="connsiteY0" fmla="*/ 2188414 h 3500846"/>
                <a:gd name="connsiteX1" fmla="*/ 2988065 w 8613802"/>
                <a:gd name="connsiteY1" fmla="*/ 3500846 h 3500846"/>
                <a:gd name="connsiteX2" fmla="*/ 8613802 w 8613802"/>
                <a:gd name="connsiteY2" fmla="*/ 3483429 h 3500846"/>
                <a:gd name="connsiteX3" fmla="*/ 8448339 w 8613802"/>
                <a:gd name="connsiteY3" fmla="*/ 0 h 3500846"/>
                <a:gd name="connsiteX4" fmla="*/ 4956202 w 8613802"/>
                <a:gd name="connsiteY4" fmla="*/ 78377 h 3500846"/>
                <a:gd name="connsiteX5" fmla="*/ 4233390 w 8613802"/>
                <a:gd name="connsiteY5" fmla="*/ 757646 h 3500846"/>
                <a:gd name="connsiteX6" fmla="*/ 9733 w 8613802"/>
                <a:gd name="connsiteY6" fmla="*/ 801189 h 3500846"/>
                <a:gd name="connsiteX7" fmla="*/ 0 w 8613802"/>
                <a:gd name="connsiteY7" fmla="*/ 2188414 h 3500846"/>
                <a:gd name="connsiteX0" fmla="*/ 0 w 8613802"/>
                <a:gd name="connsiteY0" fmla="*/ 2188414 h 3500846"/>
                <a:gd name="connsiteX1" fmla="*/ 2988065 w 8613802"/>
                <a:gd name="connsiteY1" fmla="*/ 3500846 h 3500846"/>
                <a:gd name="connsiteX2" fmla="*/ 8613802 w 8613802"/>
                <a:gd name="connsiteY2" fmla="*/ 3483429 h 3500846"/>
                <a:gd name="connsiteX3" fmla="*/ 8448339 w 8613802"/>
                <a:gd name="connsiteY3" fmla="*/ 0 h 3500846"/>
                <a:gd name="connsiteX4" fmla="*/ 4956202 w 8613802"/>
                <a:gd name="connsiteY4" fmla="*/ 78377 h 3500846"/>
                <a:gd name="connsiteX5" fmla="*/ 4233390 w 8613802"/>
                <a:gd name="connsiteY5" fmla="*/ 757646 h 3500846"/>
                <a:gd name="connsiteX6" fmla="*/ 9733 w 8613802"/>
                <a:gd name="connsiteY6" fmla="*/ 801189 h 3500846"/>
                <a:gd name="connsiteX7" fmla="*/ 0 w 8613802"/>
                <a:gd name="connsiteY7" fmla="*/ 2188414 h 3500846"/>
                <a:gd name="connsiteX0" fmla="*/ 0 w 8613802"/>
                <a:gd name="connsiteY0" fmla="*/ 2188414 h 3483429"/>
                <a:gd name="connsiteX1" fmla="*/ 2611547 w 8613802"/>
                <a:gd name="connsiteY1" fmla="*/ 3447057 h 3483429"/>
                <a:gd name="connsiteX2" fmla="*/ 8613802 w 8613802"/>
                <a:gd name="connsiteY2" fmla="*/ 3483429 h 3483429"/>
                <a:gd name="connsiteX3" fmla="*/ 8448339 w 8613802"/>
                <a:gd name="connsiteY3" fmla="*/ 0 h 3483429"/>
                <a:gd name="connsiteX4" fmla="*/ 4956202 w 8613802"/>
                <a:gd name="connsiteY4" fmla="*/ 78377 h 3483429"/>
                <a:gd name="connsiteX5" fmla="*/ 4233390 w 8613802"/>
                <a:gd name="connsiteY5" fmla="*/ 757646 h 3483429"/>
                <a:gd name="connsiteX6" fmla="*/ 9733 w 8613802"/>
                <a:gd name="connsiteY6" fmla="*/ 801189 h 3483429"/>
                <a:gd name="connsiteX7" fmla="*/ 0 w 8613802"/>
                <a:gd name="connsiteY7" fmla="*/ 2188414 h 3483429"/>
                <a:gd name="connsiteX0" fmla="*/ 0 w 8613802"/>
                <a:gd name="connsiteY0" fmla="*/ 2188414 h 3483429"/>
                <a:gd name="connsiteX1" fmla="*/ 2473235 w 8613802"/>
                <a:gd name="connsiteY1" fmla="*/ 3393269 h 3483429"/>
                <a:gd name="connsiteX2" fmla="*/ 8613802 w 8613802"/>
                <a:gd name="connsiteY2" fmla="*/ 3483429 h 3483429"/>
                <a:gd name="connsiteX3" fmla="*/ 8448339 w 8613802"/>
                <a:gd name="connsiteY3" fmla="*/ 0 h 3483429"/>
                <a:gd name="connsiteX4" fmla="*/ 4956202 w 8613802"/>
                <a:gd name="connsiteY4" fmla="*/ 78377 h 3483429"/>
                <a:gd name="connsiteX5" fmla="*/ 4233390 w 8613802"/>
                <a:gd name="connsiteY5" fmla="*/ 757646 h 3483429"/>
                <a:gd name="connsiteX6" fmla="*/ 9733 w 8613802"/>
                <a:gd name="connsiteY6" fmla="*/ 801189 h 3483429"/>
                <a:gd name="connsiteX7" fmla="*/ 0 w 8613802"/>
                <a:gd name="connsiteY7" fmla="*/ 2188414 h 3483429"/>
                <a:gd name="connsiteX0" fmla="*/ 0 w 8613802"/>
                <a:gd name="connsiteY0" fmla="*/ 2188414 h 3483429"/>
                <a:gd name="connsiteX1" fmla="*/ 2473235 w 8613802"/>
                <a:gd name="connsiteY1" fmla="*/ 3393269 h 3483429"/>
                <a:gd name="connsiteX2" fmla="*/ 8613802 w 8613802"/>
                <a:gd name="connsiteY2" fmla="*/ 3483429 h 3483429"/>
                <a:gd name="connsiteX3" fmla="*/ 8448339 w 8613802"/>
                <a:gd name="connsiteY3" fmla="*/ 0 h 3483429"/>
                <a:gd name="connsiteX4" fmla="*/ 4956202 w 8613802"/>
                <a:gd name="connsiteY4" fmla="*/ 78377 h 3483429"/>
                <a:gd name="connsiteX5" fmla="*/ 4233390 w 8613802"/>
                <a:gd name="connsiteY5" fmla="*/ 757646 h 3483429"/>
                <a:gd name="connsiteX6" fmla="*/ 9733 w 8613802"/>
                <a:gd name="connsiteY6" fmla="*/ 801189 h 3483429"/>
                <a:gd name="connsiteX7" fmla="*/ 0 w 8613802"/>
                <a:gd name="connsiteY7" fmla="*/ 2188414 h 3483429"/>
                <a:gd name="connsiteX0" fmla="*/ 0 w 8613802"/>
                <a:gd name="connsiteY0" fmla="*/ 2188414 h 3483429"/>
                <a:gd name="connsiteX1" fmla="*/ 2342606 w 8613802"/>
                <a:gd name="connsiteY1" fmla="*/ 3347165 h 3483429"/>
                <a:gd name="connsiteX2" fmla="*/ 8613802 w 8613802"/>
                <a:gd name="connsiteY2" fmla="*/ 3483429 h 3483429"/>
                <a:gd name="connsiteX3" fmla="*/ 8448339 w 8613802"/>
                <a:gd name="connsiteY3" fmla="*/ 0 h 3483429"/>
                <a:gd name="connsiteX4" fmla="*/ 4956202 w 8613802"/>
                <a:gd name="connsiteY4" fmla="*/ 78377 h 3483429"/>
                <a:gd name="connsiteX5" fmla="*/ 4233390 w 8613802"/>
                <a:gd name="connsiteY5" fmla="*/ 757646 h 3483429"/>
                <a:gd name="connsiteX6" fmla="*/ 9733 w 8613802"/>
                <a:gd name="connsiteY6" fmla="*/ 801189 h 3483429"/>
                <a:gd name="connsiteX7" fmla="*/ 0 w 8613802"/>
                <a:gd name="connsiteY7" fmla="*/ 2188414 h 3483429"/>
                <a:gd name="connsiteX0" fmla="*/ 0 w 8613802"/>
                <a:gd name="connsiteY0" fmla="*/ 2188414 h 3483429"/>
                <a:gd name="connsiteX1" fmla="*/ 2342606 w 8613802"/>
                <a:gd name="connsiteY1" fmla="*/ 3347165 h 3483429"/>
                <a:gd name="connsiteX2" fmla="*/ 8613802 w 8613802"/>
                <a:gd name="connsiteY2" fmla="*/ 3483429 h 3483429"/>
                <a:gd name="connsiteX3" fmla="*/ 8448339 w 8613802"/>
                <a:gd name="connsiteY3" fmla="*/ 0 h 3483429"/>
                <a:gd name="connsiteX4" fmla="*/ 4956202 w 8613802"/>
                <a:gd name="connsiteY4" fmla="*/ 78377 h 3483429"/>
                <a:gd name="connsiteX5" fmla="*/ 4233390 w 8613802"/>
                <a:gd name="connsiteY5" fmla="*/ 757646 h 3483429"/>
                <a:gd name="connsiteX6" fmla="*/ 9733 w 8613802"/>
                <a:gd name="connsiteY6" fmla="*/ 801189 h 3483429"/>
                <a:gd name="connsiteX7" fmla="*/ 0 w 8613802"/>
                <a:gd name="connsiteY7" fmla="*/ 2188414 h 3483429"/>
                <a:gd name="connsiteX0" fmla="*/ 0 w 8613802"/>
                <a:gd name="connsiteY0" fmla="*/ 2188414 h 3521698"/>
                <a:gd name="connsiteX1" fmla="*/ 2342606 w 8613802"/>
                <a:gd name="connsiteY1" fmla="*/ 3347165 h 3521698"/>
                <a:gd name="connsiteX2" fmla="*/ 8613802 w 8613802"/>
                <a:gd name="connsiteY2" fmla="*/ 3483429 h 3521698"/>
                <a:gd name="connsiteX3" fmla="*/ 8448339 w 8613802"/>
                <a:gd name="connsiteY3" fmla="*/ 0 h 3521698"/>
                <a:gd name="connsiteX4" fmla="*/ 4956202 w 8613802"/>
                <a:gd name="connsiteY4" fmla="*/ 78377 h 3521698"/>
                <a:gd name="connsiteX5" fmla="*/ 4233390 w 8613802"/>
                <a:gd name="connsiteY5" fmla="*/ 757646 h 3521698"/>
                <a:gd name="connsiteX6" fmla="*/ 9733 w 8613802"/>
                <a:gd name="connsiteY6" fmla="*/ 801189 h 3521698"/>
                <a:gd name="connsiteX7" fmla="*/ 0 w 8613802"/>
                <a:gd name="connsiteY7" fmla="*/ 2188414 h 3521698"/>
                <a:gd name="connsiteX0" fmla="*/ 0 w 8613802"/>
                <a:gd name="connsiteY0" fmla="*/ 2188414 h 3521698"/>
                <a:gd name="connsiteX1" fmla="*/ 2342606 w 8613802"/>
                <a:gd name="connsiteY1" fmla="*/ 3347165 h 3521698"/>
                <a:gd name="connsiteX2" fmla="*/ 8613802 w 8613802"/>
                <a:gd name="connsiteY2" fmla="*/ 3483429 h 3521698"/>
                <a:gd name="connsiteX3" fmla="*/ 8448339 w 8613802"/>
                <a:gd name="connsiteY3" fmla="*/ 0 h 3521698"/>
                <a:gd name="connsiteX4" fmla="*/ 4956202 w 8613802"/>
                <a:gd name="connsiteY4" fmla="*/ 78377 h 3521698"/>
                <a:gd name="connsiteX5" fmla="*/ 4233390 w 8613802"/>
                <a:gd name="connsiteY5" fmla="*/ 757646 h 3521698"/>
                <a:gd name="connsiteX6" fmla="*/ 9733 w 8613802"/>
                <a:gd name="connsiteY6" fmla="*/ 801189 h 3521698"/>
                <a:gd name="connsiteX7" fmla="*/ 0 w 8613802"/>
                <a:gd name="connsiteY7" fmla="*/ 2188414 h 352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3802" h="3521698">
                  <a:moveTo>
                    <a:pt x="0" y="2188414"/>
                  </a:moveTo>
                  <a:cubicBezTo>
                    <a:pt x="2494409" y="2502946"/>
                    <a:pt x="2038148" y="2471698"/>
                    <a:pt x="2342606" y="3347165"/>
                  </a:cubicBezTo>
                  <a:cubicBezTo>
                    <a:pt x="3149772" y="3669211"/>
                    <a:pt x="6523403" y="3438008"/>
                    <a:pt x="8613802" y="3483429"/>
                  </a:cubicBezTo>
                  <a:lnTo>
                    <a:pt x="8448339" y="0"/>
                  </a:lnTo>
                  <a:lnTo>
                    <a:pt x="4956202" y="78377"/>
                  </a:lnTo>
                  <a:lnTo>
                    <a:pt x="4233390" y="757646"/>
                  </a:lnTo>
                  <a:lnTo>
                    <a:pt x="9733" y="801189"/>
                  </a:lnTo>
                  <a:cubicBezTo>
                    <a:pt x="6489" y="1263597"/>
                    <a:pt x="3244" y="1726006"/>
                    <a:pt x="0" y="2188414"/>
                  </a:cubicBezTo>
                  <a:close/>
                </a:path>
              </a:pathLst>
            </a:custGeom>
            <a:pattFill prst="divot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4404" y="2458379"/>
              <a:ext cx="8587676" cy="1370150"/>
            </a:xfrm>
            <a:custGeom>
              <a:avLst/>
              <a:gdLst>
                <a:gd name="connsiteX0" fmla="*/ 0 w 8595360"/>
                <a:gd name="connsiteY0" fmla="*/ 0 h 790510"/>
                <a:gd name="connsiteX1" fmla="*/ 2943497 w 8595360"/>
                <a:gd name="connsiteY1" fmla="*/ 722812 h 790510"/>
                <a:gd name="connsiteX2" fmla="*/ 3265714 w 8595360"/>
                <a:gd name="connsiteY2" fmla="*/ 757646 h 790510"/>
                <a:gd name="connsiteX3" fmla="*/ 6287589 w 8595360"/>
                <a:gd name="connsiteY3" fmla="*/ 705394 h 790510"/>
                <a:gd name="connsiteX4" fmla="*/ 8595360 w 8595360"/>
                <a:gd name="connsiteY4" fmla="*/ 679269 h 790510"/>
                <a:gd name="connsiteX0" fmla="*/ 0 w 8595360"/>
                <a:gd name="connsiteY0" fmla="*/ 0 h 763112"/>
                <a:gd name="connsiteX1" fmla="*/ 2228882 w 8595360"/>
                <a:gd name="connsiteY1" fmla="*/ 546080 h 763112"/>
                <a:gd name="connsiteX2" fmla="*/ 3265714 w 8595360"/>
                <a:gd name="connsiteY2" fmla="*/ 757646 h 763112"/>
                <a:gd name="connsiteX3" fmla="*/ 6287589 w 8595360"/>
                <a:gd name="connsiteY3" fmla="*/ 705394 h 763112"/>
                <a:gd name="connsiteX4" fmla="*/ 8595360 w 8595360"/>
                <a:gd name="connsiteY4" fmla="*/ 679269 h 763112"/>
                <a:gd name="connsiteX0" fmla="*/ 0 w 8595360"/>
                <a:gd name="connsiteY0" fmla="*/ 0 h 763112"/>
                <a:gd name="connsiteX1" fmla="*/ 2228882 w 8595360"/>
                <a:gd name="connsiteY1" fmla="*/ 546080 h 763112"/>
                <a:gd name="connsiteX2" fmla="*/ 3265714 w 8595360"/>
                <a:gd name="connsiteY2" fmla="*/ 757646 h 763112"/>
                <a:gd name="connsiteX3" fmla="*/ 6287589 w 8595360"/>
                <a:gd name="connsiteY3" fmla="*/ 705394 h 763112"/>
                <a:gd name="connsiteX4" fmla="*/ 8595360 w 8595360"/>
                <a:gd name="connsiteY4" fmla="*/ 679269 h 763112"/>
                <a:gd name="connsiteX0" fmla="*/ 0 w 8587676"/>
                <a:gd name="connsiteY0" fmla="*/ 0 h 1370150"/>
                <a:gd name="connsiteX1" fmla="*/ 2221198 w 8587676"/>
                <a:gd name="connsiteY1" fmla="*/ 1153118 h 1370150"/>
                <a:gd name="connsiteX2" fmla="*/ 3258030 w 8587676"/>
                <a:gd name="connsiteY2" fmla="*/ 1364684 h 1370150"/>
                <a:gd name="connsiteX3" fmla="*/ 6279905 w 8587676"/>
                <a:gd name="connsiteY3" fmla="*/ 1312432 h 1370150"/>
                <a:gd name="connsiteX4" fmla="*/ 8587676 w 8587676"/>
                <a:gd name="connsiteY4" fmla="*/ 1286307 h 1370150"/>
                <a:gd name="connsiteX0" fmla="*/ 0 w 8587676"/>
                <a:gd name="connsiteY0" fmla="*/ 0 h 1370150"/>
                <a:gd name="connsiteX1" fmla="*/ 2221198 w 8587676"/>
                <a:gd name="connsiteY1" fmla="*/ 1153118 h 1370150"/>
                <a:gd name="connsiteX2" fmla="*/ 3258030 w 8587676"/>
                <a:gd name="connsiteY2" fmla="*/ 1364684 h 1370150"/>
                <a:gd name="connsiteX3" fmla="*/ 6279905 w 8587676"/>
                <a:gd name="connsiteY3" fmla="*/ 1312432 h 1370150"/>
                <a:gd name="connsiteX4" fmla="*/ 8587676 w 8587676"/>
                <a:gd name="connsiteY4" fmla="*/ 1286307 h 1370150"/>
                <a:gd name="connsiteX0" fmla="*/ 0 w 8587676"/>
                <a:gd name="connsiteY0" fmla="*/ 0 h 1370150"/>
                <a:gd name="connsiteX1" fmla="*/ 2221198 w 8587676"/>
                <a:gd name="connsiteY1" fmla="*/ 1153118 h 1370150"/>
                <a:gd name="connsiteX2" fmla="*/ 3258030 w 8587676"/>
                <a:gd name="connsiteY2" fmla="*/ 1364684 h 1370150"/>
                <a:gd name="connsiteX3" fmla="*/ 6279905 w 8587676"/>
                <a:gd name="connsiteY3" fmla="*/ 1312432 h 1370150"/>
                <a:gd name="connsiteX4" fmla="*/ 8587676 w 8587676"/>
                <a:gd name="connsiteY4" fmla="*/ 1286307 h 1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676" h="1370150">
                  <a:moveTo>
                    <a:pt x="0" y="0"/>
                  </a:moveTo>
                  <a:cubicBezTo>
                    <a:pt x="2279768" y="289604"/>
                    <a:pt x="2169800" y="325632"/>
                    <a:pt x="2221198" y="1153118"/>
                  </a:cubicBezTo>
                  <a:cubicBezTo>
                    <a:pt x="2765484" y="1279392"/>
                    <a:pt x="2581579" y="1338132"/>
                    <a:pt x="3258030" y="1364684"/>
                  </a:cubicBezTo>
                  <a:cubicBezTo>
                    <a:pt x="3934481" y="1391236"/>
                    <a:pt x="6279905" y="1312432"/>
                    <a:pt x="6279905" y="1312432"/>
                  </a:cubicBezTo>
                  <a:lnTo>
                    <a:pt x="8587676" y="1286307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22322" y="5979775"/>
            <a:ext cx="1550126" cy="3099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Truth Tables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03019" y="5632852"/>
            <a:ext cx="775063" cy="30184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DPLL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2049" y="4813051"/>
            <a:ext cx="1371601" cy="3600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00228" y="4804498"/>
            <a:ext cx="1968139" cy="36860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Nullstellensatz</a:t>
            </a:r>
            <a:r>
              <a:rPr lang="en-US" sz="2000" b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65772" y="4034892"/>
            <a:ext cx="2568167" cy="3608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Polynomial </a:t>
            </a:r>
            <a:r>
              <a:rPr lang="en-US" sz="2000" b="1" dirty="0" err="1">
                <a:solidFill>
                  <a:schemeClr val="tx1"/>
                </a:solidFill>
              </a:rPr>
              <a:t>Calculus</a:t>
            </a:r>
            <a:r>
              <a:rPr lang="en-US" sz="2000" b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5670" y="3978621"/>
            <a:ext cx="1968139" cy="33348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Sherali</a:t>
            </a:r>
            <a:r>
              <a:rPr lang="en-US" sz="2000" b="1" dirty="0">
                <a:solidFill>
                  <a:schemeClr val="tx1"/>
                </a:solidFill>
              </a:rPr>
              <a:t>-Adams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84298" y="3134977"/>
            <a:ext cx="1968139" cy="3729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SOS/</a:t>
            </a:r>
            <a:r>
              <a:rPr lang="en-US" sz="2000" b="1" dirty="0" err="1">
                <a:solidFill>
                  <a:schemeClr val="tx1"/>
                </a:solidFill>
              </a:rPr>
              <a:t>Lasserre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82284" y="2384813"/>
            <a:ext cx="3070153" cy="38855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Positivstellensatz</a:t>
            </a:r>
            <a:r>
              <a:rPr lang="en-US" sz="2000" b="1" dirty="0">
                <a:solidFill>
                  <a:schemeClr val="tx1"/>
                </a:solidFill>
              </a:rPr>
              <a:t> Calculus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23650" y="3204016"/>
            <a:ext cx="1926667" cy="36043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Cutting Planes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8176" y="1559769"/>
            <a:ext cx="942088" cy="432885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719" y="3645839"/>
            <a:ext cx="1392928" cy="3601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</a:t>
            </a:r>
            <a:r>
              <a:rPr lang="en-US" sz="2000" b="1" baseline="30000" dirty="0">
                <a:solidFill>
                  <a:schemeClr val="tx1"/>
                </a:solidFill>
              </a:rPr>
              <a:t>0</a:t>
            </a:r>
            <a:r>
              <a:rPr lang="en-US" sz="2000" b="1" dirty="0">
                <a:solidFill>
                  <a:schemeClr val="tx1"/>
                </a:solidFill>
              </a:rPr>
              <a:t>-Frege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256" y="1067430"/>
            <a:ext cx="2103794" cy="48472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Extended </a:t>
            </a:r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78945" y="518927"/>
            <a:ext cx="806598" cy="48472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ZFC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69647" y="2239030"/>
            <a:ext cx="1392928" cy="360104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TC</a:t>
            </a:r>
            <a:r>
              <a:rPr lang="en-US" sz="2000" b="1" baseline="30000" dirty="0">
                <a:solidFill>
                  <a:schemeClr val="tx1"/>
                </a:solidFill>
              </a:rPr>
              <a:t>0</a:t>
            </a:r>
            <a:r>
              <a:rPr lang="en-US" sz="2000" b="1" dirty="0">
                <a:solidFill>
                  <a:schemeClr val="tx1"/>
                </a:solidFill>
              </a:rPr>
              <a:t>-Frege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1378318"/>
            <a:ext cx="356635" cy="22948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70625" y="1980410"/>
            <a:ext cx="527551" cy="2675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92358" y="2024791"/>
            <a:ext cx="257959" cy="3202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35670" y="800857"/>
            <a:ext cx="527576" cy="2307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V="1">
            <a:off x="1273183" y="3228139"/>
            <a:ext cx="379089" cy="4177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23650" y="2621766"/>
            <a:ext cx="157935" cy="53467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0"/>
          </p:cNvCxnSpPr>
          <p:nvPr/>
        </p:nvCxnSpPr>
        <p:spPr>
          <a:xfrm flipH="1" flipV="1">
            <a:off x="1666463" y="4005943"/>
            <a:ext cx="471387" cy="8071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0"/>
          </p:cNvCxnSpPr>
          <p:nvPr/>
        </p:nvCxnSpPr>
        <p:spPr>
          <a:xfrm flipH="1" flipV="1">
            <a:off x="2728396" y="5173099"/>
            <a:ext cx="562155" cy="45975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6" idx="3"/>
          </p:cNvCxnSpPr>
          <p:nvPr/>
        </p:nvCxnSpPr>
        <p:spPr>
          <a:xfrm flipH="1" flipV="1">
            <a:off x="3678082" y="5783773"/>
            <a:ext cx="262650" cy="19366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190593" y="5193338"/>
            <a:ext cx="295687" cy="74135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544754" y="4333147"/>
            <a:ext cx="512296" cy="44969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306104" y="4409497"/>
            <a:ext cx="108703" cy="38050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568894" y="3544389"/>
            <a:ext cx="352935" cy="45343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068841" y="3545664"/>
            <a:ext cx="142408" cy="44004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34967" y="3587084"/>
            <a:ext cx="595904" cy="12029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" idx="3"/>
          </p:cNvCxnSpPr>
          <p:nvPr/>
        </p:nvCxnSpPr>
        <p:spPr>
          <a:xfrm flipV="1">
            <a:off x="2823650" y="4367799"/>
            <a:ext cx="942122" cy="62527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1" idx="0"/>
          </p:cNvCxnSpPr>
          <p:nvPr/>
        </p:nvCxnSpPr>
        <p:spPr>
          <a:xfrm flipH="1" flipV="1">
            <a:off x="6421141" y="2774791"/>
            <a:ext cx="247227" cy="36018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5" idx="3"/>
            <a:endCxn id="8" idx="1"/>
          </p:cNvCxnSpPr>
          <p:nvPr/>
        </p:nvCxnSpPr>
        <p:spPr>
          <a:xfrm>
            <a:off x="1969647" y="3825891"/>
            <a:ext cx="2730581" cy="11629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" idx="3"/>
            <a:endCxn id="8" idx="1"/>
          </p:cNvCxnSpPr>
          <p:nvPr/>
        </p:nvCxnSpPr>
        <p:spPr>
          <a:xfrm flipV="1">
            <a:off x="2823650" y="4988799"/>
            <a:ext cx="1876578" cy="427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8" idx="1"/>
          </p:cNvCxnSpPr>
          <p:nvPr/>
        </p:nvCxnSpPr>
        <p:spPr>
          <a:xfrm flipV="1">
            <a:off x="3678082" y="4988799"/>
            <a:ext cx="1022146" cy="60131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" idx="3"/>
            <a:endCxn id="10" idx="1"/>
          </p:cNvCxnSpPr>
          <p:nvPr/>
        </p:nvCxnSpPr>
        <p:spPr>
          <a:xfrm flipV="1">
            <a:off x="6333939" y="4145364"/>
            <a:ext cx="601731" cy="699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5" idx="3"/>
            <a:endCxn id="9" idx="1"/>
          </p:cNvCxnSpPr>
          <p:nvPr/>
        </p:nvCxnSpPr>
        <p:spPr>
          <a:xfrm>
            <a:off x="1969647" y="3825891"/>
            <a:ext cx="1796125" cy="3894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940732" y="3601522"/>
            <a:ext cx="425068" cy="4122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50317" y="3583604"/>
            <a:ext cx="2185353" cy="4085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5" idx="3"/>
            <a:endCxn id="13" idx="1"/>
          </p:cNvCxnSpPr>
          <p:nvPr/>
        </p:nvCxnSpPr>
        <p:spPr>
          <a:xfrm flipV="1">
            <a:off x="1969647" y="3384234"/>
            <a:ext cx="854003" cy="4416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 141"/>
          <p:cNvSpPr/>
          <p:nvPr/>
        </p:nvSpPr>
        <p:spPr>
          <a:xfrm>
            <a:off x="2506274" y="2599134"/>
            <a:ext cx="1258005" cy="1447086"/>
          </a:xfrm>
          <a:custGeom>
            <a:avLst/>
            <a:gdLst>
              <a:gd name="connsiteX0" fmla="*/ 1447800 w 1447800"/>
              <a:gd name="connsiteY0" fmla="*/ 1181100 h 1181100"/>
              <a:gd name="connsiteX1" fmla="*/ 297180 w 1447800"/>
              <a:gd name="connsiteY1" fmla="*/ 876300 h 1181100"/>
              <a:gd name="connsiteX2" fmla="*/ 0 w 144780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81100">
                <a:moveTo>
                  <a:pt x="1447800" y="1181100"/>
                </a:moveTo>
                <a:cubicBezTo>
                  <a:pt x="993140" y="1127125"/>
                  <a:pt x="538480" y="1073150"/>
                  <a:pt x="297180" y="876300"/>
                </a:cubicBezTo>
                <a:cubicBezTo>
                  <a:pt x="55880" y="679450"/>
                  <a:pt x="27940" y="3397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890381" y="2857754"/>
            <a:ext cx="1544586" cy="360104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</a:t>
            </a:r>
            <a:r>
              <a:rPr lang="en-US" sz="2000" b="1" baseline="30000" dirty="0">
                <a:solidFill>
                  <a:schemeClr val="tx1"/>
                </a:solidFill>
              </a:rPr>
              <a:t>0 </a:t>
            </a:r>
            <a:r>
              <a:rPr lang="en-US" sz="2000" b="1" dirty="0">
                <a:solidFill>
                  <a:schemeClr val="tx1"/>
                </a:solidFill>
              </a:rPr>
              <a:t>[r]-</a:t>
            </a:r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1662674" y="2621766"/>
            <a:ext cx="339642" cy="2359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434967" y="3204016"/>
            <a:ext cx="1326972" cy="885996"/>
          </a:xfrm>
          <a:custGeom>
            <a:avLst/>
            <a:gdLst>
              <a:gd name="connsiteX0" fmla="*/ 1447800 w 1447800"/>
              <a:gd name="connsiteY0" fmla="*/ 1181100 h 1181100"/>
              <a:gd name="connsiteX1" fmla="*/ 297180 w 1447800"/>
              <a:gd name="connsiteY1" fmla="*/ 876300 h 1181100"/>
              <a:gd name="connsiteX2" fmla="*/ 0 w 144780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81100">
                <a:moveTo>
                  <a:pt x="1447800" y="1181100"/>
                </a:moveTo>
                <a:cubicBezTo>
                  <a:pt x="993140" y="1127125"/>
                  <a:pt x="538480" y="1073150"/>
                  <a:pt x="297180" y="876300"/>
                </a:cubicBezTo>
                <a:cubicBezTo>
                  <a:pt x="55880" y="679450"/>
                  <a:pt x="27940" y="3397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Complexity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𝑷𝑯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7757" b="-30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6" y="1150057"/>
            <a:ext cx="704578" cy="70457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121037" y="1898810"/>
            <a:ext cx="604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Easy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4846" y="5544926"/>
            <a:ext cx="684480" cy="68448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736141" y="5115540"/>
            <a:ext cx="1973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Exponentially hard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0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>
          <a:xfrm>
            <a:off x="522514" y="2984360"/>
            <a:ext cx="8521002" cy="3285811"/>
          </a:xfrm>
          <a:custGeom>
            <a:avLst/>
            <a:gdLst>
              <a:gd name="connsiteX0" fmla="*/ 0 w 8521002"/>
              <a:gd name="connsiteY0" fmla="*/ 1426866 h 3285811"/>
              <a:gd name="connsiteX1" fmla="*/ 1788607 w 8521002"/>
              <a:gd name="connsiteY1" fmla="*/ 1316335 h 3285811"/>
              <a:gd name="connsiteX2" fmla="*/ 2059912 w 8521002"/>
              <a:gd name="connsiteY2" fmla="*/ 70339 h 3285811"/>
              <a:gd name="connsiteX3" fmla="*/ 3969099 w 8521002"/>
              <a:gd name="connsiteY3" fmla="*/ 40194 h 3285811"/>
              <a:gd name="connsiteX4" fmla="*/ 6370655 w 8521002"/>
              <a:gd name="connsiteY4" fmla="*/ 10049 h 3285811"/>
              <a:gd name="connsiteX5" fmla="*/ 8480809 w 8521002"/>
              <a:gd name="connsiteY5" fmla="*/ 0 h 3285811"/>
              <a:gd name="connsiteX6" fmla="*/ 8521002 w 8521002"/>
              <a:gd name="connsiteY6" fmla="*/ 3265715 h 3285811"/>
              <a:gd name="connsiteX7" fmla="*/ 20097 w 8521002"/>
              <a:gd name="connsiteY7" fmla="*/ 3285811 h 3285811"/>
              <a:gd name="connsiteX8" fmla="*/ 0 w 8521002"/>
              <a:gd name="connsiteY8" fmla="*/ 1426866 h 328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002" h="3285811">
                <a:moveTo>
                  <a:pt x="0" y="1426866"/>
                </a:moveTo>
                <a:lnTo>
                  <a:pt x="1788607" y="1316335"/>
                </a:lnTo>
                <a:lnTo>
                  <a:pt x="2059912" y="70339"/>
                </a:lnTo>
                <a:lnTo>
                  <a:pt x="3969099" y="40194"/>
                </a:lnTo>
                <a:lnTo>
                  <a:pt x="6370655" y="10049"/>
                </a:lnTo>
                <a:lnTo>
                  <a:pt x="8480809" y="0"/>
                </a:lnTo>
                <a:lnTo>
                  <a:pt x="8521002" y="3265715"/>
                </a:lnTo>
                <a:lnTo>
                  <a:pt x="20097" y="3285811"/>
                </a:lnTo>
                <a:lnTo>
                  <a:pt x="0" y="1426866"/>
                </a:lnTo>
                <a:close/>
              </a:path>
            </a:pathLst>
          </a:custGeom>
          <a:pattFill prst="divot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Complexity of random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-CNF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7757" b="-30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22322" y="5979775"/>
            <a:ext cx="1550126" cy="3099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Truth Tables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03019" y="5632852"/>
            <a:ext cx="775063" cy="30184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DPLL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2049" y="4813051"/>
            <a:ext cx="1371601" cy="3600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00228" y="4804498"/>
            <a:ext cx="1968139" cy="36860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Nullstellensatz</a:t>
            </a:r>
            <a:r>
              <a:rPr lang="en-US" sz="2000" b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65772" y="4034892"/>
            <a:ext cx="2568167" cy="3608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Polynomial </a:t>
            </a:r>
            <a:r>
              <a:rPr lang="en-US" sz="2000" b="1" dirty="0" err="1">
                <a:solidFill>
                  <a:schemeClr val="tx1"/>
                </a:solidFill>
              </a:rPr>
              <a:t>Calculus</a:t>
            </a:r>
            <a:r>
              <a:rPr lang="en-US" sz="2000" b="1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4298" y="3134977"/>
            <a:ext cx="1968139" cy="3729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SOS/</a:t>
            </a:r>
            <a:r>
              <a:rPr lang="en-US" sz="2000" b="1" dirty="0" err="1">
                <a:solidFill>
                  <a:schemeClr val="tx1"/>
                </a:solidFill>
              </a:rPr>
              <a:t>Lasserre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82284" y="2384813"/>
            <a:ext cx="3070153" cy="38855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Positivstellensatz</a:t>
            </a:r>
            <a:r>
              <a:rPr lang="en-US" sz="2000" b="1" dirty="0">
                <a:solidFill>
                  <a:schemeClr val="tx1"/>
                </a:solidFill>
              </a:rPr>
              <a:t> Calculus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23650" y="3204016"/>
            <a:ext cx="1926667" cy="36043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Cutting Planes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8176" y="1559769"/>
            <a:ext cx="942088" cy="432885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6719" y="3645839"/>
            <a:ext cx="1392928" cy="360104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</a:t>
            </a:r>
            <a:r>
              <a:rPr lang="en-US" sz="2000" b="1" baseline="30000" dirty="0">
                <a:solidFill>
                  <a:schemeClr val="tx1"/>
                </a:solidFill>
              </a:rPr>
              <a:t>0</a:t>
            </a:r>
            <a:r>
              <a:rPr lang="en-US" sz="2000" b="1" dirty="0">
                <a:solidFill>
                  <a:schemeClr val="tx1"/>
                </a:solidFill>
              </a:rPr>
              <a:t>-Frege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256" y="1067430"/>
            <a:ext cx="2103794" cy="48472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Extended </a:t>
            </a:r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78945" y="518927"/>
            <a:ext cx="806598" cy="484728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ZFC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69647" y="2239030"/>
            <a:ext cx="1392928" cy="360104"/>
          </a:xfrm>
          <a:prstGeom prst="roundRect">
            <a:avLst/>
          </a:prstGeom>
          <a:solidFill>
            <a:schemeClr val="bg1">
              <a:alpha val="4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TC</a:t>
            </a:r>
            <a:r>
              <a:rPr lang="en-US" sz="2000" b="1" baseline="30000" dirty="0">
                <a:solidFill>
                  <a:schemeClr val="tx1"/>
                </a:solidFill>
              </a:rPr>
              <a:t>0</a:t>
            </a:r>
            <a:r>
              <a:rPr lang="en-US" sz="2000" b="1" dirty="0">
                <a:solidFill>
                  <a:schemeClr val="tx1"/>
                </a:solidFill>
              </a:rPr>
              <a:t>-Frege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1378318"/>
            <a:ext cx="356635" cy="22948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70625" y="1980410"/>
            <a:ext cx="527551" cy="2675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92358" y="2024791"/>
            <a:ext cx="257959" cy="3202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35670" y="800857"/>
            <a:ext cx="527576" cy="2307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V="1">
            <a:off x="1273183" y="3228139"/>
            <a:ext cx="379089" cy="4177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23650" y="2621766"/>
            <a:ext cx="157935" cy="53467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0"/>
          </p:cNvCxnSpPr>
          <p:nvPr/>
        </p:nvCxnSpPr>
        <p:spPr>
          <a:xfrm flipH="1" flipV="1">
            <a:off x="1666463" y="4005943"/>
            <a:ext cx="471387" cy="8071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0"/>
          </p:cNvCxnSpPr>
          <p:nvPr/>
        </p:nvCxnSpPr>
        <p:spPr>
          <a:xfrm flipH="1" flipV="1">
            <a:off x="2728396" y="5173099"/>
            <a:ext cx="562155" cy="45975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6" idx="3"/>
          </p:cNvCxnSpPr>
          <p:nvPr/>
        </p:nvCxnSpPr>
        <p:spPr>
          <a:xfrm flipH="1" flipV="1">
            <a:off x="3678082" y="5783773"/>
            <a:ext cx="262650" cy="19366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190593" y="5193338"/>
            <a:ext cx="295687" cy="74135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544754" y="4333147"/>
            <a:ext cx="512296" cy="44969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306104" y="4409497"/>
            <a:ext cx="108703" cy="38050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568894" y="3544389"/>
            <a:ext cx="352935" cy="45343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068841" y="3545664"/>
            <a:ext cx="142408" cy="44004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34967" y="3587084"/>
            <a:ext cx="595904" cy="120290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" idx="3"/>
          </p:cNvCxnSpPr>
          <p:nvPr/>
        </p:nvCxnSpPr>
        <p:spPr>
          <a:xfrm flipV="1">
            <a:off x="2823650" y="4367799"/>
            <a:ext cx="942122" cy="62527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1" idx="0"/>
          </p:cNvCxnSpPr>
          <p:nvPr/>
        </p:nvCxnSpPr>
        <p:spPr>
          <a:xfrm flipH="1" flipV="1">
            <a:off x="6421141" y="2774791"/>
            <a:ext cx="247227" cy="36018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5" idx="3"/>
            <a:endCxn id="8" idx="1"/>
          </p:cNvCxnSpPr>
          <p:nvPr/>
        </p:nvCxnSpPr>
        <p:spPr>
          <a:xfrm>
            <a:off x="1969647" y="3825891"/>
            <a:ext cx="2730581" cy="11629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" idx="3"/>
            <a:endCxn id="8" idx="1"/>
          </p:cNvCxnSpPr>
          <p:nvPr/>
        </p:nvCxnSpPr>
        <p:spPr>
          <a:xfrm flipV="1">
            <a:off x="2823650" y="4988799"/>
            <a:ext cx="1876578" cy="427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8" idx="1"/>
          </p:cNvCxnSpPr>
          <p:nvPr/>
        </p:nvCxnSpPr>
        <p:spPr>
          <a:xfrm flipV="1">
            <a:off x="3678082" y="4988799"/>
            <a:ext cx="1022146" cy="60131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" idx="3"/>
            <a:endCxn id="10" idx="1"/>
          </p:cNvCxnSpPr>
          <p:nvPr/>
        </p:nvCxnSpPr>
        <p:spPr>
          <a:xfrm flipV="1">
            <a:off x="6333939" y="4145364"/>
            <a:ext cx="601731" cy="6993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5" idx="3"/>
            <a:endCxn id="9" idx="1"/>
          </p:cNvCxnSpPr>
          <p:nvPr/>
        </p:nvCxnSpPr>
        <p:spPr>
          <a:xfrm>
            <a:off x="1969647" y="3825891"/>
            <a:ext cx="1796125" cy="3894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940732" y="3601522"/>
            <a:ext cx="425068" cy="4122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750317" y="3583604"/>
            <a:ext cx="2185353" cy="4085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5" idx="3"/>
            <a:endCxn id="13" idx="1"/>
          </p:cNvCxnSpPr>
          <p:nvPr/>
        </p:nvCxnSpPr>
        <p:spPr>
          <a:xfrm flipV="1">
            <a:off x="1969647" y="3384234"/>
            <a:ext cx="854003" cy="4416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 141"/>
          <p:cNvSpPr/>
          <p:nvPr/>
        </p:nvSpPr>
        <p:spPr>
          <a:xfrm>
            <a:off x="2506274" y="2599134"/>
            <a:ext cx="1258005" cy="1447086"/>
          </a:xfrm>
          <a:custGeom>
            <a:avLst/>
            <a:gdLst>
              <a:gd name="connsiteX0" fmla="*/ 1447800 w 1447800"/>
              <a:gd name="connsiteY0" fmla="*/ 1181100 h 1181100"/>
              <a:gd name="connsiteX1" fmla="*/ 297180 w 1447800"/>
              <a:gd name="connsiteY1" fmla="*/ 876300 h 1181100"/>
              <a:gd name="connsiteX2" fmla="*/ 0 w 144780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81100">
                <a:moveTo>
                  <a:pt x="1447800" y="1181100"/>
                </a:moveTo>
                <a:cubicBezTo>
                  <a:pt x="993140" y="1127125"/>
                  <a:pt x="538480" y="1073150"/>
                  <a:pt x="297180" y="876300"/>
                </a:cubicBezTo>
                <a:cubicBezTo>
                  <a:pt x="55880" y="679450"/>
                  <a:pt x="27940" y="3397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890381" y="2857754"/>
            <a:ext cx="1544586" cy="360104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</a:t>
            </a:r>
            <a:r>
              <a:rPr lang="en-US" sz="2000" b="1" baseline="30000" dirty="0">
                <a:solidFill>
                  <a:schemeClr val="tx1"/>
                </a:solidFill>
              </a:rPr>
              <a:t>0 </a:t>
            </a:r>
            <a:r>
              <a:rPr lang="en-US" sz="2000" b="1" dirty="0">
                <a:solidFill>
                  <a:schemeClr val="tx1"/>
                </a:solidFill>
              </a:rPr>
              <a:t>[r]-</a:t>
            </a:r>
            <a:r>
              <a:rPr lang="en-US" sz="2000" b="1" dirty="0" err="1">
                <a:solidFill>
                  <a:schemeClr val="tx1"/>
                </a:solidFill>
              </a:rPr>
              <a:t>Frege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1662674" y="2621766"/>
            <a:ext cx="339642" cy="2359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434967" y="3204016"/>
            <a:ext cx="1326972" cy="885996"/>
          </a:xfrm>
          <a:custGeom>
            <a:avLst/>
            <a:gdLst>
              <a:gd name="connsiteX0" fmla="*/ 1447800 w 1447800"/>
              <a:gd name="connsiteY0" fmla="*/ 1181100 h 1181100"/>
              <a:gd name="connsiteX1" fmla="*/ 297180 w 1447800"/>
              <a:gd name="connsiteY1" fmla="*/ 876300 h 1181100"/>
              <a:gd name="connsiteX2" fmla="*/ 0 w 144780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81100">
                <a:moveTo>
                  <a:pt x="1447800" y="1181100"/>
                </a:moveTo>
                <a:cubicBezTo>
                  <a:pt x="993140" y="1127125"/>
                  <a:pt x="538480" y="1073150"/>
                  <a:pt x="297180" y="876300"/>
                </a:cubicBezTo>
                <a:cubicBezTo>
                  <a:pt x="55880" y="679450"/>
                  <a:pt x="27940" y="3397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24380" y="1001602"/>
            <a:ext cx="2630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Not known to be easy for any proof system!</a:t>
            </a:r>
          </a:p>
        </p:txBody>
      </p:sp>
      <p:sp>
        <p:nvSpPr>
          <p:cNvPr id="59" name="Freeform 58"/>
          <p:cNvSpPr/>
          <p:nvPr/>
        </p:nvSpPr>
        <p:spPr>
          <a:xfrm>
            <a:off x="532563" y="2964264"/>
            <a:ext cx="8604192" cy="1426866"/>
          </a:xfrm>
          <a:custGeom>
            <a:avLst/>
            <a:gdLst>
              <a:gd name="connsiteX0" fmla="*/ 0 w 8604192"/>
              <a:gd name="connsiteY0" fmla="*/ 1426866 h 1426866"/>
              <a:gd name="connsiteX1" fmla="*/ 944545 w 8604192"/>
              <a:gd name="connsiteY1" fmla="*/ 1366576 h 1426866"/>
              <a:gd name="connsiteX2" fmla="*/ 1085222 w 8604192"/>
              <a:gd name="connsiteY2" fmla="*/ 1356527 h 1426866"/>
              <a:gd name="connsiteX3" fmla="*/ 1477107 w 8604192"/>
              <a:gd name="connsiteY3" fmla="*/ 1336431 h 1426866"/>
              <a:gd name="connsiteX4" fmla="*/ 1848896 w 8604192"/>
              <a:gd name="connsiteY4" fmla="*/ 1045028 h 1426866"/>
              <a:gd name="connsiteX5" fmla="*/ 1919235 w 8604192"/>
              <a:gd name="connsiteY5" fmla="*/ 763674 h 1426866"/>
              <a:gd name="connsiteX6" fmla="*/ 1969477 w 8604192"/>
              <a:gd name="connsiteY6" fmla="*/ 512466 h 1426866"/>
              <a:gd name="connsiteX7" fmla="*/ 2039815 w 8604192"/>
              <a:gd name="connsiteY7" fmla="*/ 301450 h 1426866"/>
              <a:gd name="connsiteX8" fmla="*/ 2080008 w 8604192"/>
              <a:gd name="connsiteY8" fmla="*/ 140677 h 1426866"/>
              <a:gd name="connsiteX9" fmla="*/ 2321169 w 8604192"/>
              <a:gd name="connsiteY9" fmla="*/ 120580 h 1426866"/>
              <a:gd name="connsiteX10" fmla="*/ 2823586 w 8604192"/>
              <a:gd name="connsiteY10" fmla="*/ 120580 h 1426866"/>
              <a:gd name="connsiteX11" fmla="*/ 5838092 w 8604192"/>
              <a:gd name="connsiteY11" fmla="*/ 20096 h 1426866"/>
              <a:gd name="connsiteX12" fmla="*/ 7084088 w 8604192"/>
              <a:gd name="connsiteY12" fmla="*/ 10048 h 1426866"/>
              <a:gd name="connsiteX13" fmla="*/ 8470760 w 8604192"/>
              <a:gd name="connsiteY13" fmla="*/ 20096 h 1426866"/>
              <a:gd name="connsiteX14" fmla="*/ 8470760 w 8604192"/>
              <a:gd name="connsiteY14" fmla="*/ 0 h 1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04192" h="1426866">
                <a:moveTo>
                  <a:pt x="0" y="1426866"/>
                </a:moveTo>
                <a:lnTo>
                  <a:pt x="944545" y="1366576"/>
                </a:lnTo>
                <a:lnTo>
                  <a:pt x="1085222" y="1356527"/>
                </a:lnTo>
                <a:cubicBezTo>
                  <a:pt x="1173982" y="1351503"/>
                  <a:pt x="1349828" y="1388347"/>
                  <a:pt x="1477107" y="1336431"/>
                </a:cubicBezTo>
                <a:cubicBezTo>
                  <a:pt x="1604386" y="1284515"/>
                  <a:pt x="1775208" y="1140487"/>
                  <a:pt x="1848896" y="1045028"/>
                </a:cubicBezTo>
                <a:cubicBezTo>
                  <a:pt x="1922584" y="949569"/>
                  <a:pt x="1899138" y="852434"/>
                  <a:pt x="1919235" y="763674"/>
                </a:cubicBezTo>
                <a:cubicBezTo>
                  <a:pt x="1939332" y="674914"/>
                  <a:pt x="1949380" y="589503"/>
                  <a:pt x="1969477" y="512466"/>
                </a:cubicBezTo>
                <a:cubicBezTo>
                  <a:pt x="1989574" y="435429"/>
                  <a:pt x="2021393" y="363415"/>
                  <a:pt x="2039815" y="301450"/>
                </a:cubicBezTo>
                <a:cubicBezTo>
                  <a:pt x="2058237" y="239485"/>
                  <a:pt x="2033116" y="170822"/>
                  <a:pt x="2080008" y="140677"/>
                </a:cubicBezTo>
                <a:cubicBezTo>
                  <a:pt x="2126900" y="110532"/>
                  <a:pt x="2197239" y="123929"/>
                  <a:pt x="2321169" y="120580"/>
                </a:cubicBezTo>
                <a:cubicBezTo>
                  <a:pt x="2445099" y="117231"/>
                  <a:pt x="2823586" y="120580"/>
                  <a:pt x="2823586" y="120580"/>
                </a:cubicBezTo>
                <a:lnTo>
                  <a:pt x="5838092" y="20096"/>
                </a:lnTo>
                <a:cubicBezTo>
                  <a:pt x="6548176" y="1674"/>
                  <a:pt x="7084088" y="10048"/>
                  <a:pt x="7084088" y="10048"/>
                </a:cubicBezTo>
                <a:lnTo>
                  <a:pt x="8470760" y="20096"/>
                </a:lnTo>
                <a:cubicBezTo>
                  <a:pt x="8701872" y="18421"/>
                  <a:pt x="8586316" y="9210"/>
                  <a:pt x="8470760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333939" y="5600219"/>
            <a:ext cx="1973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Exponentially hard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211249" y="1775501"/>
            <a:ext cx="1714765" cy="1399778"/>
            <a:chOff x="7211249" y="1775501"/>
            <a:chExt cx="1714765" cy="1399778"/>
          </a:xfrm>
        </p:grpSpPr>
        <p:sp>
          <p:nvSpPr>
            <p:cNvPr id="65" name="Freeform 64"/>
            <p:cNvSpPr/>
            <p:nvPr/>
          </p:nvSpPr>
          <p:spPr>
            <a:xfrm>
              <a:off x="7636747" y="2160396"/>
              <a:ext cx="710236" cy="1014883"/>
            </a:xfrm>
            <a:custGeom>
              <a:avLst/>
              <a:gdLst>
                <a:gd name="connsiteX0" fmla="*/ 0 w 710236"/>
                <a:gd name="connsiteY0" fmla="*/ 1014883 h 1014883"/>
                <a:gd name="connsiteX1" fmla="*/ 673240 w 710236"/>
                <a:gd name="connsiteY1" fmla="*/ 572756 h 1014883"/>
                <a:gd name="connsiteX2" fmla="*/ 562708 w 710236"/>
                <a:gd name="connsiteY2" fmla="*/ 0 h 101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236" h="1014883">
                  <a:moveTo>
                    <a:pt x="0" y="1014883"/>
                  </a:moveTo>
                  <a:cubicBezTo>
                    <a:pt x="289727" y="878393"/>
                    <a:pt x="579455" y="741903"/>
                    <a:pt x="673240" y="572756"/>
                  </a:cubicBezTo>
                  <a:cubicBezTo>
                    <a:pt x="767025" y="403609"/>
                    <a:pt x="664866" y="201804"/>
                    <a:pt x="562708" y="0"/>
                  </a:cubicBezTo>
                </a:path>
              </a:pathLst>
            </a:custGeom>
            <a:noFill/>
            <a:ln w="38100"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11249" y="1775501"/>
              <a:ext cx="1714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Random 3XOR</a:t>
              </a:r>
            </a:p>
          </p:txBody>
        </p:sp>
      </p:grpSp>
      <p:sp>
        <p:nvSpPr>
          <p:cNvPr id="69" name="Freeform 68"/>
          <p:cNvSpPr/>
          <p:nvPr/>
        </p:nvSpPr>
        <p:spPr>
          <a:xfrm>
            <a:off x="664851" y="2776450"/>
            <a:ext cx="2130485" cy="672057"/>
          </a:xfrm>
          <a:custGeom>
            <a:avLst/>
            <a:gdLst>
              <a:gd name="connsiteX0" fmla="*/ 0 w 1969477"/>
              <a:gd name="connsiteY0" fmla="*/ 0 h 733529"/>
              <a:gd name="connsiteX1" fmla="*/ 341644 w 1969477"/>
              <a:gd name="connsiteY1" fmla="*/ 462224 h 733529"/>
              <a:gd name="connsiteX2" fmla="*/ 1969477 w 1969477"/>
              <a:gd name="connsiteY2" fmla="*/ 733529 h 733529"/>
              <a:gd name="connsiteX0" fmla="*/ 68315 w 2037792"/>
              <a:gd name="connsiteY0" fmla="*/ 0 h 733529"/>
              <a:gd name="connsiteX1" fmla="*/ 179438 w 2037792"/>
              <a:gd name="connsiteY1" fmla="*/ 562117 h 733529"/>
              <a:gd name="connsiteX2" fmla="*/ 2037792 w 2037792"/>
              <a:gd name="connsiteY2" fmla="*/ 733529 h 733529"/>
              <a:gd name="connsiteX0" fmla="*/ 7328 w 2107433"/>
              <a:gd name="connsiteY0" fmla="*/ 0 h 748897"/>
              <a:gd name="connsiteX1" fmla="*/ 249079 w 2107433"/>
              <a:gd name="connsiteY1" fmla="*/ 577485 h 748897"/>
              <a:gd name="connsiteX2" fmla="*/ 2107433 w 2107433"/>
              <a:gd name="connsiteY2" fmla="*/ 748897 h 748897"/>
              <a:gd name="connsiteX0" fmla="*/ 7328 w 2107433"/>
              <a:gd name="connsiteY0" fmla="*/ 0 h 748897"/>
              <a:gd name="connsiteX1" fmla="*/ 249079 w 2107433"/>
              <a:gd name="connsiteY1" fmla="*/ 577485 h 748897"/>
              <a:gd name="connsiteX2" fmla="*/ 2107433 w 2107433"/>
              <a:gd name="connsiteY2" fmla="*/ 748897 h 748897"/>
              <a:gd name="connsiteX0" fmla="*/ 7328 w 2130485"/>
              <a:gd name="connsiteY0" fmla="*/ 0 h 672057"/>
              <a:gd name="connsiteX1" fmla="*/ 249079 w 2130485"/>
              <a:gd name="connsiteY1" fmla="*/ 577485 h 672057"/>
              <a:gd name="connsiteX2" fmla="*/ 2130485 w 2130485"/>
              <a:gd name="connsiteY2" fmla="*/ 672057 h 67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0485" h="672057">
                <a:moveTo>
                  <a:pt x="7328" y="0"/>
                </a:moveTo>
                <a:cubicBezTo>
                  <a:pt x="14027" y="400505"/>
                  <a:pt x="-79167" y="455230"/>
                  <a:pt x="249079" y="577485"/>
                </a:cubicBezTo>
                <a:cubicBezTo>
                  <a:pt x="577325" y="699740"/>
                  <a:pt x="1480691" y="597532"/>
                  <a:pt x="2130485" y="672057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947" y="2322311"/>
                <a:ext cx="1734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-CNF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" y="2322311"/>
                <a:ext cx="1734257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935670" y="3978621"/>
            <a:ext cx="1968139" cy="33348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Sherali</a:t>
            </a:r>
            <a:r>
              <a:rPr lang="en-US" sz="2000" b="1" dirty="0">
                <a:solidFill>
                  <a:schemeClr val="tx1"/>
                </a:solidFill>
              </a:rPr>
              <a:t>-Adams</a:t>
            </a:r>
          </a:p>
        </p:txBody>
      </p:sp>
    </p:spTree>
    <p:extLst>
      <p:ext uri="{BB962C8B-B14F-4D97-AF65-F5344CB8AC3E}">
        <p14:creationId xmlns:p14="http://schemas.microsoft.com/office/powerpoint/2010/main" val="970551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our list?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5464"/>
                <a:ext cx="7886700" cy="49114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 hard tautologies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-Frege and </a:t>
                </a:r>
                <a:r>
                  <a:rPr lang="en-US" dirty="0" err="1">
                    <a:solidFill>
                      <a:srgbClr val="C00000"/>
                    </a:solidFill>
                  </a:rPr>
                  <a:t>Frege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How hard are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-CNF formulas?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Superpolynomial lower bounds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-Frege?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Polynomial calculus in a theorem prover?  Better Resolution proof search?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New proof systems from NP-complete problems?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Weak Pigeonhole Principle and the Limits of Resolution?</a:t>
                </a:r>
              </a:p>
              <a:p>
                <a:r>
                  <a:rPr lang="en-US" dirty="0" err="1">
                    <a:solidFill>
                      <a:srgbClr val="C00000"/>
                    </a:solidFill>
                  </a:rPr>
                  <a:t>Lovasz-Schrijver</a:t>
                </a:r>
                <a:r>
                  <a:rPr lang="en-US" dirty="0">
                    <a:solidFill>
                      <a:srgbClr val="C00000"/>
                    </a:solidFill>
                  </a:rPr>
                  <a:t> proof system size?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Odd-charged graphs (</a:t>
                </a:r>
                <a:r>
                  <a:rPr lang="en-US" dirty="0" err="1">
                    <a:solidFill>
                      <a:schemeClr val="accent6"/>
                    </a:solidFill>
                  </a:rPr>
                  <a:t>Tseitin</a:t>
                </a:r>
                <a:r>
                  <a:rPr lang="en-US" dirty="0">
                    <a:solidFill>
                      <a:schemeClr val="accent6"/>
                    </a:solidFill>
                  </a:rPr>
                  <a:t> formulas) hard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-Frege?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More general lower bounds for Cutting Planes proofs?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General lower bounds for Polynomial Calculus in characteristic 2?</a:t>
                </a:r>
              </a:p>
              <a:p>
                <a:r>
                  <a:rPr lang="en-US" dirty="0"/>
                  <a:t>Probabilistically checkable algebraic proofs?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Unsatisfiability threshold for 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-SAT?</a:t>
                </a:r>
              </a:p>
              <a:p>
                <a:r>
                  <a:rPr lang="en-US" dirty="0"/>
                  <a:t>Natural proofs in proof complexity?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5464"/>
                <a:ext cx="7886700" cy="4911499"/>
              </a:xfrm>
              <a:blipFill>
                <a:blip r:embed="rId2"/>
                <a:stretch>
                  <a:fillRect l="-696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71887-8F6D-4082-8A7C-DE922F74A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BIRS Proof Complexity Workshop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75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Probabilistically checkable algebraic proofs?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5464"/>
                <a:ext cx="7800647" cy="49114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i="1" dirty="0"/>
                  <a:t>Ideal Proof System </a:t>
                </a:r>
                <a:r>
                  <a:rPr lang="en-US" sz="2400" dirty="0"/>
                  <a:t>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IPS</a:t>
                </a:r>
                <a:r>
                  <a:rPr lang="en-US" sz="2400" dirty="0"/>
                  <a:t>)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Grochow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2014]</a:t>
                </a:r>
              </a:p>
              <a:p>
                <a:pPr lvl="1"/>
                <a:r>
                  <a:rPr lang="en-US" sz="2000" dirty="0"/>
                  <a:t>Certificate of </a:t>
                </a:r>
                <a:r>
                  <a:rPr lang="en-US" sz="2000" dirty="0" err="1"/>
                  <a:t>unsatisfiability</a:t>
                </a:r>
                <a:r>
                  <a:rPr lang="en-US" sz="2000" dirty="0"/>
                  <a:t> of polynomial equations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is an algebraic circuit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inputs such that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but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Very clean and general</a:t>
                </a:r>
              </a:p>
              <a:p>
                <a:pPr lvl="1"/>
                <a:r>
                  <a:rPr lang="en-US" sz="2000" dirty="0"/>
                  <a:t>Unlike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PC</a:t>
                </a:r>
                <a:r>
                  <a:rPr lang="en-US" sz="2000" dirty="0"/>
                  <a:t>, no requirement of being in ideal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step-by-step</a:t>
                </a:r>
              </a:p>
              <a:p>
                <a:pPr lvl="1"/>
                <a:r>
                  <a:rPr lang="en-US" sz="2000" dirty="0"/>
                  <a:t>Connections to </a:t>
                </a:r>
                <a:r>
                  <a:rPr lang="en-US" sz="2000" i="1" dirty="0"/>
                  <a:t>Polynomial Identity Testing</a:t>
                </a:r>
                <a:r>
                  <a:rPr lang="en-US" sz="2000" dirty="0"/>
                  <a:t> </a:t>
                </a:r>
                <a:r>
                  <a:rPr lang="en-US" sz="2000" i="1" dirty="0"/>
                  <a:t>(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PIT</a:t>
                </a:r>
                <a:r>
                  <a:rPr lang="en-US" sz="2000" i="1" dirty="0"/>
                  <a:t>)</a:t>
                </a: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Grochow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2014] </a:t>
                </a:r>
              </a:p>
              <a:p>
                <a:pPr lvl="1"/>
                <a:r>
                  <a:rPr lang="en-US" sz="2000" dirty="0" err="1"/>
                  <a:t>Superpolynomial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IPS</a:t>
                </a:r>
                <a:r>
                  <a:rPr lang="en-US" sz="2000" dirty="0"/>
                  <a:t> lower bounds (or on # of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PC </a:t>
                </a:r>
                <a:r>
                  <a:rPr lang="en-US" sz="2000" dirty="0"/>
                  <a:t>lines) imply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𝑽𝑷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𝑽𝑵𝑷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000" dirty="0"/>
                  <a:t>If axioms for depth-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PIT</a:t>
                </a:r>
                <a:r>
                  <a:rPr lang="en-US" sz="2000" dirty="0"/>
                  <a:t> have </a:t>
                </a:r>
                <a:r>
                  <a:rPr lang="en-US" sz="2000" dirty="0" err="1"/>
                  <a:t>polysize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dirty="0" err="1"/>
                  <a:t>Frege</a:t>
                </a:r>
                <a:r>
                  <a:rPr lang="en-US" sz="2000" dirty="0"/>
                  <a:t> proofs then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𝑽𝑵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does not have </a:t>
                </a:r>
                <a:r>
                  <a:rPr lang="en-US" sz="2000" dirty="0" err="1"/>
                  <a:t>polysize</a:t>
                </a:r>
                <a:r>
                  <a:rPr lang="en-US" sz="2000" dirty="0"/>
                  <a:t> depth-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algebraic circuits.</a:t>
                </a:r>
              </a:p>
              <a:p>
                <a:pPr lvl="1"/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5464"/>
                <a:ext cx="7800647" cy="4911499"/>
              </a:xfrm>
              <a:blipFill>
                <a:blip r:embed="rId2"/>
                <a:stretch>
                  <a:fillRect l="-1016" t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7D21-9836-4B44-BD75-E23F3D09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Probabilistically checkable algebraic proofs?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3BCB-EC61-4D60-820F-C29C9074A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[Forbes,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Shpilka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Tzameret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Wigderson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2016]  </a:t>
                </a:r>
              </a:p>
              <a:p>
                <a:pPr lvl="1"/>
                <a:r>
                  <a:rPr lang="en-US" dirty="0"/>
                  <a:t>Many natural subclasses of </a:t>
                </a:r>
                <a:r>
                  <a:rPr lang="en-US" b="1" dirty="0">
                    <a:solidFill>
                      <a:srgbClr val="C00000"/>
                    </a:solidFill>
                  </a:rPr>
                  <a:t>IPS</a:t>
                </a:r>
                <a:r>
                  <a:rPr lang="en-US" dirty="0"/>
                  <a:t> proofs (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𝓒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IPS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dirty="0"/>
                  <a:t>based on subclasses </a:t>
                </a:r>
                <a:r>
                  <a:rPr lang="en-US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𝓒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of algebraic circuits</a:t>
                </a:r>
              </a:p>
              <a:p>
                <a:pPr lvl="1"/>
                <a:r>
                  <a:rPr lang="en-US" dirty="0"/>
                  <a:t>Lower bounds and conditional lower bounds for some of these subclasses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Some lower bounds are based on single line hard functions to compute such as subset sum*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*Recently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[Part,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Tzameret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2020]</a:t>
                </a:r>
                <a:r>
                  <a:rPr lang="en-US" sz="2000" dirty="0"/>
                  <a:t> showed first example </a:t>
                </a:r>
                <a:r>
                  <a:rPr lang="en-US" sz="2000" dirty="0">
                    <a:solidFill>
                      <a:prstClr val="black"/>
                    </a:solidFill>
                  </a:rPr>
                  <a:t>hard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𝑳𝒊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to refute: </a:t>
                </a:r>
                <a:r>
                  <a:rPr lang="en-US" sz="2000" dirty="0"/>
                  <a:t>single line subset sum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3BCB-EC61-4D60-820F-C29C9074A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739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194D7-034D-42C9-A062-A8D69833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31DA-35FB-45DB-972E-C2C8A10AD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3888" y="1680754"/>
            <a:ext cx="7886700" cy="208461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Some more directions…</a:t>
            </a:r>
            <a:br>
              <a:rPr lang="en-US" sz="4800" dirty="0">
                <a:solidFill>
                  <a:schemeClr val="accent6"/>
                </a:solidFill>
              </a:rPr>
            </a:b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58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F26D6C-D905-4385-861D-321ADF2D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Cutting Planes solvers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0BE469-2E9A-4754-A902-48110670D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29" y="1265464"/>
            <a:ext cx="8644758" cy="4911499"/>
          </a:xfrm>
        </p:spPr>
        <p:txBody>
          <a:bodyPr>
            <a:noAutofit/>
          </a:bodyPr>
          <a:lstStyle/>
          <a:p>
            <a:r>
              <a:rPr lang="en-US" sz="2400" b="1" i="1" dirty="0"/>
              <a:t>Get the full extra value of CP over Resolution in practice?    A CP analogue of CDCL?</a:t>
            </a:r>
          </a:p>
          <a:p>
            <a:pPr lvl="4"/>
            <a:endParaRPr lang="en-US" sz="100" i="1" dirty="0"/>
          </a:p>
          <a:p>
            <a:r>
              <a:rPr lang="en-US" sz="2400" dirty="0"/>
              <a:t>Implementations of Cutting Planes-style proofs are called </a:t>
            </a:r>
            <a:r>
              <a:rPr lang="en-US" sz="2400" i="1" dirty="0" err="1"/>
              <a:t>pseudoBoolean</a:t>
            </a:r>
            <a:r>
              <a:rPr lang="en-US" sz="2400" i="1" dirty="0"/>
              <a:t> (</a:t>
            </a:r>
            <a:r>
              <a:rPr lang="en-US" sz="2400" i="1" dirty="0" err="1"/>
              <a:t>pB</a:t>
            </a:r>
            <a:r>
              <a:rPr lang="en-US" sz="2400" i="1" dirty="0"/>
              <a:t>) solvers</a:t>
            </a:r>
          </a:p>
          <a:p>
            <a:pPr lvl="1"/>
            <a:r>
              <a:rPr lang="en-US" sz="2000" dirty="0"/>
              <a:t>e.g. </a:t>
            </a:r>
            <a:r>
              <a:rPr lang="en-US" sz="2000" i="1" dirty="0"/>
              <a:t>Sat4j, </a:t>
            </a:r>
            <a:r>
              <a:rPr lang="en-US" sz="2000" i="1" dirty="0" err="1"/>
              <a:t>RoundingSAT</a:t>
            </a:r>
            <a:r>
              <a:rPr lang="en-US" sz="2000" i="1" dirty="0"/>
              <a:t>, </a:t>
            </a:r>
            <a:r>
              <a:rPr lang="en-US" sz="2000" i="1" dirty="0" err="1"/>
              <a:t>pbsolver</a:t>
            </a:r>
            <a:r>
              <a:rPr lang="en-US" sz="2000" i="1" dirty="0"/>
              <a:t>, </a:t>
            </a:r>
            <a:r>
              <a:rPr lang="en-US" sz="2000" i="1" dirty="0" err="1"/>
              <a:t>minisatp</a:t>
            </a:r>
            <a:r>
              <a:rPr lang="en-US" sz="2000" i="1" dirty="0"/>
              <a:t>, </a:t>
            </a:r>
            <a:r>
              <a:rPr lang="en-US" sz="2000" dirty="0"/>
              <a:t>etc.</a:t>
            </a:r>
          </a:p>
          <a:p>
            <a:pPr lvl="2"/>
            <a:endParaRPr lang="en-US" sz="100" dirty="0"/>
          </a:p>
          <a:p>
            <a:r>
              <a:rPr lang="en-US" sz="2400" dirty="0"/>
              <a:t>Key use case: </a:t>
            </a:r>
          </a:p>
          <a:p>
            <a:pPr lvl="1"/>
            <a:r>
              <a:rPr lang="en-US" sz="2000" dirty="0"/>
              <a:t>concise linear representation of input constraints (e.g. PHP)</a:t>
            </a:r>
          </a:p>
          <a:p>
            <a:pPr lvl="1"/>
            <a:r>
              <a:rPr lang="en-US" sz="2000" dirty="0"/>
              <a:t>All current </a:t>
            </a:r>
            <a:r>
              <a:rPr lang="en-US" sz="2000" dirty="0" err="1"/>
              <a:t>pB</a:t>
            </a:r>
            <a:r>
              <a:rPr lang="en-US" sz="2000" dirty="0"/>
              <a:t> solvers (slowly) simulate ordinary CDCL when only given  naïve translations of clauses.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Elffers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Giraldez</a:t>
            </a:r>
            <a:r>
              <a:rPr lang="en-US" sz="2000" dirty="0">
                <a:solidFill>
                  <a:srgbClr val="0070C0"/>
                </a:solidFill>
              </a:rPr>
              <a:t>-Cru, </a:t>
            </a:r>
            <a:r>
              <a:rPr lang="en-US" sz="2000" dirty="0" err="1">
                <a:solidFill>
                  <a:srgbClr val="0070C0"/>
                </a:solidFill>
              </a:rPr>
              <a:t>Gocht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 2018]</a:t>
            </a:r>
          </a:p>
          <a:p>
            <a:pPr lvl="2"/>
            <a:endParaRPr lang="en-US" sz="1600" dirty="0"/>
          </a:p>
          <a:p>
            <a:r>
              <a:rPr lang="en-US" sz="2400" dirty="0"/>
              <a:t>Almost all </a:t>
            </a:r>
            <a:r>
              <a:rPr lang="en-US" sz="2400" dirty="0" err="1"/>
              <a:t>pB</a:t>
            </a:r>
            <a:r>
              <a:rPr lang="en-US" sz="2400" dirty="0"/>
              <a:t> solvers do not implement full CP rules</a:t>
            </a:r>
          </a:p>
          <a:p>
            <a:pPr lvl="1"/>
            <a:r>
              <a:rPr lang="en-US" sz="2000" dirty="0"/>
              <a:t>and are provably weaker as a result  </a:t>
            </a:r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Gocht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Nordström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Yehudayoff</a:t>
            </a:r>
            <a:r>
              <a:rPr lang="en-US" sz="2000" dirty="0">
                <a:solidFill>
                  <a:srgbClr val="0070C0"/>
                </a:solidFill>
              </a:rPr>
              <a:t> 2019]</a:t>
            </a:r>
            <a:endParaRPr lang="en-US" sz="2400" dirty="0"/>
          </a:p>
          <a:p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F6623-4B14-4CFE-AD37-27E9304B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2422-807F-4706-A6C4-994EEDEB1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119C-35E5-4E9E-BB43-2FA3CFBF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3-party DAG-protocol lifting?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7297-B302-4F21-A89C-13FEF112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[Garg, </a:t>
            </a:r>
            <a:r>
              <a:rPr lang="en-US" dirty="0" err="1">
                <a:solidFill>
                  <a:srgbClr val="0070C0"/>
                </a:solidFill>
              </a:rPr>
              <a:t>Göös</a:t>
            </a:r>
            <a:r>
              <a:rPr lang="en-US" dirty="0">
                <a:solidFill>
                  <a:srgbClr val="0070C0"/>
                </a:solidFill>
              </a:rPr>
              <a:t>, Kamath, Sokolov 2019] </a:t>
            </a:r>
            <a:r>
              <a:rPr lang="en-US" dirty="0"/>
              <a:t>used 2-party DAG-protocol lifting for CP size lower bounds</a:t>
            </a:r>
          </a:p>
          <a:p>
            <a:endParaRPr lang="en-US" dirty="0"/>
          </a:p>
          <a:p>
            <a:r>
              <a:rPr lang="en-US" dirty="0"/>
              <a:t>The 3-party case would be a breakthrough</a:t>
            </a:r>
          </a:p>
          <a:p>
            <a:pPr lvl="1"/>
            <a:r>
              <a:rPr lang="en-US" dirty="0"/>
              <a:t>Degree 2 semi-algebraic size lower bounds.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29FA-69D9-4A31-AAEB-0201CC73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A265-2F65-4028-829E-102B1E5FE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03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5EDE-0686-440F-9A2F-7FD609E8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LBs for Cutting Planes extensions?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27E99-3C55-4A6E-9E46-4F96FFB5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R(CP)  - resolution over CP linear inequalities </a:t>
            </a:r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err="1">
                <a:solidFill>
                  <a:srgbClr val="0070C0"/>
                </a:solidFill>
              </a:rPr>
              <a:t>Krajicek</a:t>
            </a:r>
            <a:r>
              <a:rPr lang="en-US" sz="2400" dirty="0">
                <a:solidFill>
                  <a:srgbClr val="0070C0"/>
                </a:solidFill>
              </a:rPr>
              <a:t>]</a:t>
            </a:r>
          </a:p>
          <a:p>
            <a:endParaRPr lang="en-US" dirty="0"/>
          </a:p>
          <a:p>
            <a:r>
              <a:rPr lang="en-US" dirty="0"/>
              <a:t>Stabbing Planes  </a:t>
            </a:r>
            <a:r>
              <a:rPr lang="en-US" sz="2400" dirty="0">
                <a:solidFill>
                  <a:srgbClr val="0070C0"/>
                </a:solidFill>
              </a:rPr>
              <a:t>[B, Fleming, </a:t>
            </a:r>
            <a:r>
              <a:rPr lang="en-US" sz="2400" dirty="0" err="1">
                <a:solidFill>
                  <a:srgbClr val="0070C0"/>
                </a:solidFill>
              </a:rPr>
              <a:t>Impagliazzo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Kolokolova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Pankratov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Pitassi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Robere</a:t>
            </a:r>
            <a:r>
              <a:rPr lang="en-US" sz="2400" dirty="0">
                <a:solidFill>
                  <a:srgbClr val="0070C0"/>
                </a:solidFill>
              </a:rPr>
              <a:t> 2018]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A2B5-A543-4426-A7C4-7095C73C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5ACD6-F94A-4575-80B1-1DB47E8B3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58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complexity of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How powerful is CDCL without restarts?</a:t>
            </a:r>
          </a:p>
          <a:p>
            <a:pPr lvl="1"/>
            <a:r>
              <a:rPr lang="en-US" dirty="0"/>
              <a:t>With nondeterministic literal selection, nondeterministic learning can clearly simulate </a:t>
            </a:r>
            <a:r>
              <a:rPr lang="en-US" i="1" dirty="0"/>
              <a:t>Regular</a:t>
            </a:r>
            <a:r>
              <a:rPr lang="en-US" dirty="0"/>
              <a:t> Resolution</a:t>
            </a:r>
          </a:p>
          <a:p>
            <a:pPr lvl="2"/>
            <a:r>
              <a:rPr lang="en-US" sz="2400" dirty="0"/>
              <a:t>What about the rest of Resolution?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Model: </a:t>
            </a:r>
            <a:r>
              <a:rPr lang="en-US" b="1" dirty="0" err="1"/>
              <a:t>RegWRTL</a:t>
            </a:r>
            <a:r>
              <a:rPr lang="en-US" b="1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Bonet</a:t>
            </a:r>
            <a:r>
              <a:rPr lang="en-US" dirty="0">
                <a:solidFill>
                  <a:srgbClr val="0070C0"/>
                </a:solidFill>
              </a:rPr>
              <a:t>, Buss, </a:t>
            </a:r>
            <a:r>
              <a:rPr lang="en-US" dirty="0" err="1">
                <a:solidFill>
                  <a:srgbClr val="0070C0"/>
                </a:solidFill>
              </a:rPr>
              <a:t>Johannsen</a:t>
            </a:r>
            <a:r>
              <a:rPr lang="en-US" dirty="0">
                <a:solidFill>
                  <a:srgbClr val="0070C0"/>
                </a:solidFill>
              </a:rPr>
              <a:t> 2014]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known candidates separating general Resolution from Regular Resolution have short </a:t>
            </a:r>
            <a:r>
              <a:rPr lang="en-US" b="1" dirty="0" err="1">
                <a:solidFill>
                  <a:prstClr val="black"/>
                </a:solidFill>
              </a:rPr>
              <a:t>RegWRTL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proofs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200" dirty="0">
                <a:solidFill>
                  <a:srgbClr val="0070C0"/>
                </a:solidFill>
              </a:rPr>
              <a:t>[</a:t>
            </a:r>
            <a:r>
              <a:rPr lang="en-US" sz="2200" dirty="0" err="1">
                <a:solidFill>
                  <a:srgbClr val="0070C0"/>
                </a:solidFill>
              </a:rPr>
              <a:t>Bonet</a:t>
            </a:r>
            <a:r>
              <a:rPr lang="en-US" sz="2200" dirty="0">
                <a:solidFill>
                  <a:srgbClr val="0070C0"/>
                </a:solidFill>
              </a:rPr>
              <a:t>, Buss, Johannsen 2014], [Buss, </a:t>
            </a:r>
            <a:r>
              <a:rPr lang="en-US" sz="2200" dirty="0" err="1">
                <a:solidFill>
                  <a:srgbClr val="0070C0"/>
                </a:solidFill>
              </a:rPr>
              <a:t>Kolodziejczyk</a:t>
            </a:r>
            <a:r>
              <a:rPr lang="en-US" sz="2200" dirty="0">
                <a:solidFill>
                  <a:srgbClr val="0070C0"/>
                </a:solidFill>
              </a:rPr>
              <a:t> 2014] 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B12E29-5F3D-414F-A2AD-942C99F0A5AF}"/>
              </a:ext>
            </a:extLst>
          </p:cNvPr>
          <p:cNvSpPr/>
          <p:nvPr/>
        </p:nvSpPr>
        <p:spPr>
          <a:xfrm>
            <a:off x="684633" y="5432269"/>
            <a:ext cx="8347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>
                <a:solidFill>
                  <a:prstClr val="black"/>
                </a:solidFill>
              </a:rPr>
              <a:t>How powerful are DRAT proofs without new variables?</a:t>
            </a:r>
          </a:p>
        </p:txBody>
      </p:sp>
    </p:spTree>
    <p:extLst>
      <p:ext uri="{BB962C8B-B14F-4D97-AF65-F5344CB8AC3E}">
        <p14:creationId xmlns:p14="http://schemas.microsoft.com/office/powerpoint/2010/main" val="21968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3888" y="1680754"/>
            <a:ext cx="7886700" cy="208461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Convergence of research on algorithmic hardness and proof complexity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3888" y="4032068"/>
            <a:ext cx="7886700" cy="20575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… bringing together the best methods    	of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0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B044-AD45-452B-BE37-0736F945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Candidates for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687AC-D517-4A9A-ACCC-4E0CC5708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5464"/>
                <a:ext cx="8210550" cy="4911499"/>
              </a:xfrm>
            </p:spPr>
            <p:txBody>
              <a:bodyPr/>
              <a:lstStyle/>
              <a:p>
                <a:r>
                  <a:rPr lang="en-US" dirty="0"/>
                  <a:t>Tseitin formulas in Cutting Planes</a:t>
                </a:r>
              </a:p>
              <a:p>
                <a:r>
                  <a:rPr lang="en-US" dirty="0"/>
                  <a:t>Non-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colorability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 Polynomial Calculus</a:t>
                </a:r>
              </a:p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-CNF formulas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Frege</a:t>
                </a:r>
                <a:endParaRPr lang="en-US" dirty="0"/>
              </a:p>
              <a:p>
                <a:r>
                  <a:rPr lang="en-US" i="1"/>
                  <a:t>Parity </a:t>
                </a:r>
                <a:r>
                  <a:rPr lang="en-US" i="1" dirty="0"/>
                  <a:t>Principle </a:t>
                </a:r>
                <a:r>
                  <a:rPr lang="en-US" dirty="0"/>
                  <a:t>in </a:t>
                </a:r>
                <a:r>
                  <a:rPr lang="en-US" b="1" dirty="0">
                    <a:solidFill>
                      <a:srgbClr val="C00000"/>
                    </a:solidFill>
                  </a:rPr>
                  <a:t>LS</a:t>
                </a:r>
              </a:p>
              <a:p>
                <a:r>
                  <a:rPr lang="en-US" i="1" dirty="0"/>
                  <a:t>Knapsack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is far away from the # of vars) in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dirty="0"/>
                  <a:t>/</a:t>
                </a:r>
                <a:r>
                  <a:rPr lang="en-US" dirty="0" err="1"/>
                  <a:t>Positivstellensatz</a:t>
                </a:r>
                <a:endParaRPr lang="en-US" dirty="0"/>
              </a:p>
              <a:p>
                <a:r>
                  <a:rPr lang="en-US" i="1" dirty="0"/>
                  <a:t>PHP</a:t>
                </a:r>
                <a:r>
                  <a:rPr lang="en-US" dirty="0"/>
                  <a:t>, or anything else,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𝑹𝒆𝒔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𝑳𝒊𝒏</m:t>
                    </m:r>
                    <m:r>
                      <a:rPr lang="en-US" b="1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687AC-D517-4A9A-ACCC-4E0CC5708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5464"/>
                <a:ext cx="8210550" cy="4911499"/>
              </a:xfrm>
              <a:blipFill>
                <a:blip r:embed="rId2"/>
                <a:stretch>
                  <a:fillRect l="-1336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28059-D796-426E-8B56-F3D515E8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C4AA-65D9-445B-855A-89B3D6F3A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88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9ABF-A942-44C8-9AE1-F6606F74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other directions…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3CAF1F-C07E-44E8-BBA4-D2BA47EBB9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lower bounds for strong proof systems based on assumptions weaker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E.g. </a:t>
                </a:r>
                <a:r>
                  <a:rPr lang="en-US" dirty="0">
                    <a:solidFill>
                      <a:srgbClr val="0070C0"/>
                    </a:solidFill>
                  </a:rPr>
                  <a:t>[Alekseev, Grigoriev, Hirsch, </a:t>
                </a:r>
                <a:r>
                  <a:rPr lang="en-US" dirty="0" err="1">
                    <a:solidFill>
                      <a:srgbClr val="0070C0"/>
                    </a:solidFill>
                  </a:rPr>
                  <a:t>Tzameret</a:t>
                </a:r>
                <a:r>
                  <a:rPr lang="en-US" dirty="0">
                    <a:solidFill>
                      <a:srgbClr val="0070C0"/>
                    </a:solidFill>
                  </a:rPr>
                  <a:t> 2019] </a:t>
                </a:r>
                <a:r>
                  <a:rPr lang="en-US" dirty="0"/>
                  <a:t>  conditional lower bounds for </a:t>
                </a:r>
                <a:r>
                  <a:rPr lang="en-US" b="1" dirty="0">
                    <a:solidFill>
                      <a:srgbClr val="C00000"/>
                    </a:solidFill>
                  </a:rPr>
                  <a:t>IPS</a:t>
                </a:r>
              </a:p>
              <a:p>
                <a:pPr lvl="1"/>
                <a:endParaRPr lang="en-US" dirty="0"/>
              </a:p>
              <a:p>
                <a:r>
                  <a:rPr lang="en-US" i="1" dirty="0"/>
                  <a:t>Cone Proof System </a:t>
                </a:r>
                <a:r>
                  <a:rPr lang="en-US" b="1" dirty="0">
                    <a:solidFill>
                      <a:srgbClr val="C00000"/>
                    </a:solidFill>
                  </a:rPr>
                  <a:t>CPS</a:t>
                </a: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[Alekseev, Grigoriev, Hirsch, </a:t>
                </a:r>
                <a:r>
                  <a:rPr lang="en-US" dirty="0" err="1">
                    <a:solidFill>
                      <a:srgbClr val="0070C0"/>
                    </a:solidFill>
                  </a:rPr>
                  <a:t>Tzameret</a:t>
                </a:r>
                <a:r>
                  <a:rPr lang="en-US" dirty="0">
                    <a:solidFill>
                      <a:srgbClr val="0070C0"/>
                    </a:solidFill>
                  </a:rPr>
                  <a:t> 2019]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Versions of consistency statements as hard examples?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3CAF1F-C07E-44E8-BBA4-D2BA47EBB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12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2B4BF-4F34-4058-9DD2-D5D55BD0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38D4-C75C-4C1C-A444-551508E83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02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So much more to do!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52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8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Semi-algebraic proof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5464"/>
                <a:ext cx="8175716" cy="4911499"/>
              </a:xfrm>
            </p:spPr>
            <p:txBody>
              <a:bodyPr/>
              <a:lstStyle/>
              <a:p>
                <a:r>
                  <a:rPr lang="en-US" i="1" dirty="0"/>
                  <a:t>Lovász-Schrijver</a:t>
                </a:r>
                <a:r>
                  <a:rPr lang="en-US" dirty="0"/>
                  <a:t> degree 1:2 lift-project proof system </a:t>
                </a:r>
                <a:r>
                  <a:rPr lang="en-US" b="1" dirty="0">
                    <a:solidFill>
                      <a:srgbClr val="C00000"/>
                    </a:solidFill>
                  </a:rPr>
                  <a:t>LS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i="1" dirty="0" err="1">
                    <a:solidFill>
                      <a:srgbClr val="0070C0"/>
                    </a:solidFill>
                  </a:rPr>
                  <a:t>Lovász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-Schrijver</a:t>
                </a:r>
                <a:r>
                  <a:rPr lang="en-US" sz="2400" dirty="0">
                    <a:solidFill>
                      <a:srgbClr val="0070C0"/>
                    </a:solidFill>
                  </a:rPr>
                  <a:t> 1990]</a:t>
                </a: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prstClr val="black"/>
                    </a:solidFill>
                  </a:rPr>
                  <a:t>linear inequalities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</a:p>
              <a:p>
                <a:pPr lvl="1"/>
                <a:r>
                  <a:rPr lang="en-US" b="1" dirty="0">
                    <a:solidFill>
                      <a:prstClr val="black"/>
                    </a:solidFill>
                  </a:rPr>
                  <a:t>Lift:  </a:t>
                </a:r>
                <a:r>
                  <a:rPr lang="en-US" dirty="0">
                    <a:solidFill>
                      <a:prstClr val="black"/>
                    </a:solidFill>
                  </a:rPr>
                  <a:t>multiply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ℓ≥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prstClr val="black"/>
                    </a:solidFill>
                  </a:rPr>
                  <a:t>Project: </a:t>
                </a:r>
                <a:r>
                  <a:rPr lang="en-US" dirty="0">
                    <a:solidFill>
                      <a:prstClr val="black"/>
                    </a:solidFill>
                  </a:rPr>
                  <a:t>sum and simplify using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rank = max depth of lift-project steps to derive target</a:t>
                </a:r>
              </a:p>
              <a:p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LS</a:t>
                </a:r>
                <a:r>
                  <a:rPr lang="en-US" sz="4000" b="1" baseline="20000" dirty="0">
                    <a:solidFill>
                      <a:srgbClr val="C00000"/>
                    </a:solidFill>
                  </a:rPr>
                  <a:t>+</a:t>
                </a:r>
              </a:p>
              <a:p>
                <a:pPr lvl="1"/>
                <a:r>
                  <a:rPr lang="en-US" dirty="0"/>
                  <a:t>Also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LS</a:t>
                </a:r>
                <a:r>
                  <a:rPr lang="en-US" sz="3600" b="1" baseline="20000" dirty="0">
                    <a:solidFill>
                      <a:srgbClr val="C00000"/>
                    </a:solidFill>
                  </a:rPr>
                  <a:t>+,×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can also add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ℓ⋅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5464"/>
                <a:ext cx="8175716" cy="4911499"/>
              </a:xfrm>
              <a:blipFill>
                <a:blip r:embed="rId2"/>
                <a:stretch>
                  <a:fillRect l="-1342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Semi-algebraic proof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4" y="1265464"/>
                <a:ext cx="8281852" cy="4911499"/>
              </a:xfrm>
            </p:spPr>
            <p:txBody>
              <a:bodyPr/>
              <a:lstStyle/>
              <a:p>
                <a:r>
                  <a:rPr lang="en-US" i="1" dirty="0"/>
                  <a:t>Sherali-Adams</a:t>
                </a:r>
                <a:r>
                  <a:rPr lang="en-US" dirty="0"/>
                  <a:t> proof system </a:t>
                </a:r>
                <a:r>
                  <a:rPr lang="en-US" b="1" dirty="0">
                    <a:solidFill>
                      <a:srgbClr val="C00000"/>
                    </a:solidFill>
                  </a:rPr>
                  <a:t>SA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Sherali,Adams</a:t>
                </a:r>
                <a:r>
                  <a:rPr lang="en-US" sz="2000" dirty="0">
                    <a:solidFill>
                      <a:srgbClr val="0070C0"/>
                    </a:solidFill>
                  </a:rPr>
                  <a:t> 1990]</a:t>
                </a:r>
              </a:p>
              <a:p>
                <a:pPr lvl="1"/>
                <a:r>
                  <a:rPr lang="en-US" dirty="0"/>
                  <a:t>Static semi-algebraic proof system</a:t>
                </a:r>
              </a:p>
              <a:p>
                <a:pPr lvl="2"/>
                <a:r>
                  <a:rPr lang="en-US" dirty="0"/>
                  <a:t>Include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Derivation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			   </a:t>
                </a: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single line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𝓜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𝓜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for </a:t>
                </a: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generalized monomials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like PCR </a:t>
                </a:r>
              </a:p>
              <a:p>
                <a:pPr lvl="2"/>
                <a:r>
                  <a:rPr lang="en-US" dirty="0"/>
                  <a:t>Rank/degree = maximum degree term</a:t>
                </a:r>
              </a:p>
              <a:p>
                <a:pPr lvl="1"/>
                <a:r>
                  <a:rPr lang="en-US" dirty="0"/>
                  <a:t>Alternatively, an LP-lifting method</a:t>
                </a:r>
              </a:p>
              <a:p>
                <a:pPr lvl="2"/>
                <a:r>
                  <a:rPr lang="en-US" dirty="0"/>
                  <a:t>Extra real-valued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</m:sub>
                    </m:sSub>
                  </m:oMath>
                </a14:m>
                <a:r>
                  <a:rPr lang="en-US" dirty="0"/>
                  <a:t> with consistency constraints between them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SA</a:t>
                </a:r>
                <a:r>
                  <a:rPr lang="en-US" dirty="0"/>
                  <a:t> rank/degree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LS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rank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4" y="1265464"/>
                <a:ext cx="8281852" cy="4911499"/>
              </a:xfrm>
              <a:blipFill>
                <a:blip r:embed="rId2"/>
                <a:stretch>
                  <a:fillRect l="-1325" t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9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Semi-algebraic proof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5" y="1265464"/>
                <a:ext cx="7802880" cy="4911499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Sum-of-Squares</a:t>
                </a:r>
                <a:r>
                  <a:rPr lang="en-US" dirty="0"/>
                  <a:t> proof system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i="1" dirty="0"/>
                  <a:t> 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</a:rPr>
                  <a:t>    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Parrilo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2000], 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Lasserre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2001], 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Grigoriev-Vorobjov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2001]</a:t>
                </a:r>
                <a:endParaRPr lang="en-US" sz="2400" i="1" dirty="0"/>
              </a:p>
              <a:p>
                <a:pPr lvl="1"/>
                <a:r>
                  <a:rPr lang="en-US" dirty="0"/>
                  <a:t>Static semi-algebraic proof system</a:t>
                </a:r>
              </a:p>
              <a:p>
                <a:pPr lvl="2"/>
                <a:r>
                  <a:rPr lang="en-US" dirty="0">
                    <a:solidFill>
                      <a:prstClr val="black"/>
                    </a:solidFill>
                  </a:rPr>
                  <a:t>Derivation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		                 single line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⋅(</m:t>
                            </m:r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 for                   </a:t>
                </a:r>
                <a:r>
                  <a:rPr lang="en-US" i="1" dirty="0">
                    <a:solidFill>
                      <a:prstClr val="black"/>
                    </a:solidFill>
                  </a:rPr>
                  <a:t>sum-of-squares</a:t>
                </a:r>
                <a:r>
                  <a:rPr lang="en-US" dirty="0">
                    <a:solidFill>
                      <a:prstClr val="black"/>
                    </a:solidFill>
                  </a:rPr>
                  <a:t>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polys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lvl="2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/>
                  <a:t>Rank/degree = maximum degree term</a:t>
                </a:r>
              </a:p>
              <a:p>
                <a:pPr lvl="1"/>
                <a:r>
                  <a:rPr lang="en-US" dirty="0"/>
                  <a:t>Alternatively, an SDP-lifting method</a:t>
                </a:r>
              </a:p>
              <a:p>
                <a:pPr lvl="2"/>
                <a:r>
                  <a:rPr lang="en-US" dirty="0"/>
                  <a:t>Extra real-valued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𝓜</m:t>
                        </m:r>
                      </m:sub>
                    </m:sSub>
                  </m:oMath>
                </a14:m>
                <a:r>
                  <a:rPr lang="en-US" dirty="0"/>
                  <a:t> with consistency constraints between them</a:t>
                </a:r>
              </a:p>
              <a:p>
                <a:pPr lvl="1"/>
                <a:r>
                  <a:rPr lang="en-US" dirty="0"/>
                  <a:t>Variant formulations: </a:t>
                </a:r>
                <a:r>
                  <a:rPr lang="en-US" i="1" dirty="0" err="1"/>
                  <a:t>Lasserre</a:t>
                </a:r>
                <a:r>
                  <a:rPr lang="en-US" i="1" dirty="0"/>
                  <a:t>, (weak) </a:t>
                </a:r>
                <a:r>
                  <a:rPr lang="en-US" i="1" dirty="0" err="1"/>
                  <a:t>Positivstellensatz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b="1" dirty="0" err="1">
                    <a:solidFill>
                      <a:srgbClr val="C00000"/>
                    </a:solidFill>
                  </a:rPr>
                  <a:t>SoS</a:t>
                </a:r>
                <a:r>
                  <a:rPr lang="en-US" dirty="0">
                    <a:solidFill>
                      <a:prstClr val="black"/>
                    </a:solidFill>
                  </a:rPr>
                  <a:t> rank/degree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LS</a:t>
                </a:r>
                <a:r>
                  <a:rPr lang="en-US" sz="3600" b="1" baseline="2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rank, </a:t>
                </a:r>
                <a:r>
                  <a:rPr lang="en-US" b="1" dirty="0">
                    <a:solidFill>
                      <a:srgbClr val="C00000"/>
                    </a:solidFill>
                  </a:rPr>
                  <a:t>SA</a:t>
                </a:r>
                <a:r>
                  <a:rPr lang="en-US" dirty="0">
                    <a:solidFill>
                      <a:prstClr val="black"/>
                    </a:solidFill>
                  </a:rPr>
                  <a:t> rank/degree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5" y="1265464"/>
                <a:ext cx="7802880" cy="4911499"/>
              </a:xfrm>
              <a:blipFill>
                <a:blip r:embed="rId2"/>
                <a:stretch>
                  <a:fillRect l="-1406" t="-2112" r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1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key milestones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65464"/>
                <a:ext cx="7984127" cy="4911499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70C0"/>
                    </a:solidFill>
                  </a:rPr>
                  <a:t>[Grigoriev 2001]  </a:t>
                </a:r>
                <a:r>
                  <a:rPr lang="en-US" sz="2200" dirty="0"/>
                  <a:t>Extension of binomial degree lower bound method from PC to </a:t>
                </a:r>
                <a:r>
                  <a:rPr lang="en-US" sz="2200" dirty="0" err="1"/>
                  <a:t>Positivstellensatz</a:t>
                </a:r>
                <a:r>
                  <a:rPr lang="en-US" sz="2200" dirty="0"/>
                  <a:t> for mod p equations</a:t>
                </a: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Grigoriev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2002] </a:t>
                </a:r>
                <a:r>
                  <a:rPr lang="en-US" sz="2200" dirty="0" err="1"/>
                  <a:t>Positivstellensatz</a:t>
                </a:r>
                <a:r>
                  <a:rPr lang="en-US" sz="2200" dirty="0"/>
                  <a:t> degree lower bound for “knapsack” inequalities: 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SOS degree of inferring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from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 is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[Arora,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Bollobás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Lovász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2002] 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LS</a:t>
                </a:r>
                <a:r>
                  <a:rPr lang="en-US" sz="2200" dirty="0">
                    <a:solidFill>
                      <a:prstClr val="black"/>
                    </a:solidFill>
                  </a:rPr>
                  <a:t> integrality-gap lower bound</a:t>
                </a:r>
              </a:p>
              <a:p>
                <a:r>
                  <a:rPr lang="en-US" sz="2200" dirty="0" err="1">
                    <a:solidFill>
                      <a:prstClr val="black"/>
                    </a:solidFill>
                  </a:rPr>
                  <a:t>Sherali</a:t>
                </a:r>
                <a:r>
                  <a:rPr lang="en-US" sz="2200" dirty="0">
                    <a:solidFill>
                      <a:prstClr val="black"/>
                    </a:solidFill>
                  </a:rPr>
                  <a:t>-Adams and </a:t>
                </a:r>
                <a:r>
                  <a:rPr lang="en-US" sz="2200" dirty="0" err="1">
                    <a:solidFill>
                      <a:prstClr val="black"/>
                    </a:solidFill>
                  </a:rPr>
                  <a:t>Lasserre</a:t>
                </a:r>
                <a:r>
                  <a:rPr lang="en-US" sz="2200" dirty="0">
                    <a:solidFill>
                      <a:prstClr val="black"/>
                    </a:solidFill>
                  </a:rPr>
                  <a:t> integrality gap lower bounds for vertex cover and max-cut (</a:t>
                </a:r>
                <a:r>
                  <a:rPr lang="en-US" sz="2200" i="1" dirty="0">
                    <a:solidFill>
                      <a:prstClr val="black"/>
                    </a:solidFill>
                  </a:rPr>
                  <a:t>pseudo-distributions</a:t>
                </a:r>
                <a:r>
                  <a:rPr lang="en-US" sz="2200" dirty="0">
                    <a:solidFill>
                      <a:prstClr val="black"/>
                    </a:solidFill>
                  </a:rPr>
                  <a:t>)                                                            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Schoenebeck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Trevisan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Tulsiani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2006, 2007]                                                  	[Georgiou,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Magen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Pitassi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Tourlakis</a:t>
                </a:r>
                <a:r>
                  <a:rPr lang="en-US" sz="2000" dirty="0">
                    <a:solidFill>
                      <a:srgbClr val="0070C0"/>
                    </a:solidFill>
                  </a:rPr>
                  <a:t> 2007]</a:t>
                </a:r>
              </a:p>
              <a:p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Schoenebeck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2008]</a:t>
                </a:r>
                <a:r>
                  <a:rPr lang="en-US" sz="2200" dirty="0"/>
                  <a:t> Independent rediscovery of mod 2 equations lower bound for &amp; connections to SAT problems “</a:t>
                </a:r>
                <a:r>
                  <a:rPr lang="en-US" sz="2200" dirty="0" err="1"/>
                  <a:t>Lasserre</a:t>
                </a:r>
                <a:r>
                  <a:rPr lang="en-US" sz="2200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65464"/>
                <a:ext cx="7984127" cy="4911499"/>
              </a:xfrm>
              <a:blipFill>
                <a:blip r:embed="rId2"/>
                <a:stretch>
                  <a:fillRect l="-840" t="-1615" r="-14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887-8F6D-4082-8A7C-DE922F74AB33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BIRS Proof Complexity Workshop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13270</TotalTime>
  <Words>4701</Words>
  <Application>Microsoft Office PowerPoint</Application>
  <PresentationFormat>On-screen Show (4:3)</PresentationFormat>
  <Paragraphs>627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Franklin Gothic Medium</vt:lpstr>
      <vt:lpstr>Office Theme</vt:lpstr>
      <vt:lpstr>Proof Complexity 2020</vt:lpstr>
      <vt:lpstr>It was 20 years ago today Sergeant Pepper taught the band to play…</vt:lpstr>
      <vt:lpstr>Our list</vt:lpstr>
      <vt:lpstr>Major trends and developments</vt:lpstr>
      <vt:lpstr>Convergence of research on algorithmic hardness and proof complexity</vt:lpstr>
      <vt:lpstr>Semi-algebraic proof hierarchies</vt:lpstr>
      <vt:lpstr>Semi-algebraic proof hierarchies</vt:lpstr>
      <vt:lpstr>Semi-algebraic proof hierarchies</vt:lpstr>
      <vt:lpstr>Some key milestones</vt:lpstr>
      <vt:lpstr>Some key milestones</vt:lpstr>
      <vt:lpstr>Lifting (of another sort) comes into its own</vt:lpstr>
      <vt:lpstr>Lifting</vt:lpstr>
      <vt:lpstr>Origins and proof complexity</vt:lpstr>
      <vt:lpstr>Simple lifting in proof complexity</vt:lpstr>
      <vt:lpstr>Much lifting in the last decade…</vt:lpstr>
      <vt:lpstr>Strong applications of lifting</vt:lpstr>
      <vt:lpstr>Extension Complexity [Yannakakis 1991]</vt:lpstr>
      <vt:lpstr>SDP Extension Complexity                           [Gouveia-Parrilo-Thomas 2011], [Fiorini-Massar-Pokutta-Tiwari-de Wolf 2012]</vt:lpstr>
      <vt:lpstr>Proof complexity to circuit complexity</vt:lpstr>
      <vt:lpstr>Amazing proof complexity lifting</vt:lpstr>
      <vt:lpstr>Proof complexity and SAT solving come together</vt:lpstr>
      <vt:lpstr>Better Resolution proof search?</vt:lpstr>
      <vt:lpstr>Proof complexity of CDCL SAT solvers</vt:lpstr>
      <vt:lpstr>Proof complexity for CDCL SAT solvers</vt:lpstr>
      <vt:lpstr>Proof space</vt:lpstr>
      <vt:lpstr>Automatizability</vt:lpstr>
      <vt:lpstr>Proof complexity of QBF </vt:lpstr>
      <vt:lpstr>Progress on our list?</vt:lpstr>
      <vt:lpstr>Progress on our list?</vt:lpstr>
      <vt:lpstr>Weak Pigeonhole Principle and the limits of Resolution</vt:lpstr>
      <vt:lpstr>Odd-charged graphs and AC0-Frege</vt:lpstr>
      <vt:lpstr>More general lower bounds for Cutting Planes proofs?</vt:lpstr>
      <vt:lpstr>General lower bounds for Polynomial Calculus in characteristic 2?</vt:lpstr>
      <vt:lpstr>Unsatisfiability threshold for random k-SAT?</vt:lpstr>
      <vt:lpstr>Progress on our list?</vt:lpstr>
      <vt:lpstr>Hard tautologies for TC0-Frege and Frege?</vt:lpstr>
      <vt:lpstr>Lower bounds for AC0[r]-Frege?</vt:lpstr>
      <vt:lpstr>Lovász-Schrijver size?</vt:lpstr>
      <vt:lpstr>Proof system relationships</vt:lpstr>
      <vt:lpstr>Complexity of PHP_n^(n+1)</vt:lpstr>
      <vt:lpstr>Complexity of random k-CNF</vt:lpstr>
      <vt:lpstr>Progress on our list?</vt:lpstr>
      <vt:lpstr>Probabilistically checkable algebraic proofs?</vt:lpstr>
      <vt:lpstr>Probabilistically checkable algebraic proofs?</vt:lpstr>
      <vt:lpstr>Some more directions… </vt:lpstr>
      <vt:lpstr>Cutting Planes solvers</vt:lpstr>
      <vt:lpstr>3-party DAG-protocol lifting?</vt:lpstr>
      <vt:lpstr>LBs for Cutting Planes extensions?</vt:lpstr>
      <vt:lpstr>Proof complexity of SAT solvers</vt:lpstr>
      <vt:lpstr>Candidates for lower bounds</vt:lpstr>
      <vt:lpstr>Many other directions…</vt:lpstr>
      <vt:lpstr>So much more to do!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Time-Space Tradeoffs for learning random functions</dc:title>
  <dc:creator>yx1992</dc:creator>
  <cp:lastModifiedBy>Paul Beame</cp:lastModifiedBy>
  <cp:revision>620</cp:revision>
  <dcterms:created xsi:type="dcterms:W3CDTF">2018-06-19T21:29:19Z</dcterms:created>
  <dcterms:modified xsi:type="dcterms:W3CDTF">2020-01-20T20:37:19Z</dcterms:modified>
</cp:coreProperties>
</file>