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embeddedFontLst>
    <p:embeddedFont>
      <p:font typeface="Libre Franklin"/>
      <p:regular r:id="rId22"/>
      <p:bold r:id="rId23"/>
      <p:italic r:id="rId24"/>
      <p:boldItalic r:id="rId25"/>
    </p:embeddedFont>
    <p:embeddedFont>
      <p:font typeface="Franklin Gothic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LibreFranklin-regular.fntdata"/><Relationship Id="rId21" Type="http://schemas.openxmlformats.org/officeDocument/2006/relationships/slide" Target="slides/slide17.xml"/><Relationship Id="rId24" Type="http://schemas.openxmlformats.org/officeDocument/2006/relationships/font" Target="fonts/LibreFranklin-italic.fntdata"/><Relationship Id="rId23" Type="http://schemas.openxmlformats.org/officeDocument/2006/relationships/font" Target="fonts/LibreFranklin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FranklinGothic-bold.fntdata"/><Relationship Id="rId25" Type="http://schemas.openxmlformats.org/officeDocument/2006/relationships/font" Target="fonts/LibreFranklin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 txBox="1"/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Franklin Gothic"/>
              <a:buNone/>
              <a:defRPr sz="36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196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012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012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 rot="5400000">
            <a:off x="4269976" y="-1352783"/>
            <a:ext cx="3652047" cy="11029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7914" lvl="0" marL="457200" algn="l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SzPts val="1564"/>
              <a:buChar char="◼"/>
              <a:defRPr/>
            </a:lvl1pPr>
            <a:lvl2pPr indent="-310387" lvl="1" marL="914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2pPr>
            <a:lvl3pPr indent="-304546" lvl="2" marL="1371600" algn="l">
              <a:spcBef>
                <a:spcPts val="600"/>
              </a:spcBef>
              <a:spcAft>
                <a:spcPts val="0"/>
              </a:spcAft>
              <a:buSzPts val="1196"/>
              <a:buChar char="◼"/>
              <a:defRPr/>
            </a:lvl3pPr>
            <a:lvl4pPr indent="-292861" lvl="3" marL="1828800" algn="l">
              <a:spcBef>
                <a:spcPts val="600"/>
              </a:spcBef>
              <a:spcAft>
                <a:spcPts val="0"/>
              </a:spcAft>
              <a:buSzPts val="1012"/>
              <a:buChar char="◼"/>
              <a:defRPr/>
            </a:lvl4pPr>
            <a:lvl5pPr indent="-292861" lvl="4" marL="2286000" algn="l">
              <a:spcBef>
                <a:spcPts val="600"/>
              </a:spcBef>
              <a:spcAft>
                <a:spcPts val="0"/>
              </a:spcAft>
              <a:buSzPts val="1012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/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2"/>
          <p:cNvSpPr txBox="1"/>
          <p:nvPr>
            <p:ph type="title"/>
          </p:nvPr>
        </p:nvSpPr>
        <p:spPr>
          <a:xfrm rot="5400000">
            <a:off x="7362637" y="1705163"/>
            <a:ext cx="4807326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Franklin Gothic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 rot="5400000">
            <a:off x="1952072" y="-313549"/>
            <a:ext cx="4807326" cy="716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8" name="Google Shape;88;p12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2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2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2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 txBox="1"/>
          <p:nvPr>
            <p:ph type="title"/>
          </p:nvPr>
        </p:nvSpPr>
        <p:spPr>
          <a:xfrm>
            <a:off x="581193" y="2393950"/>
            <a:ext cx="11029615" cy="2147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Franklin Gothic"/>
              <a:buNone/>
              <a:defRPr b="0" sz="3600" cap="none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" type="body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581193" y="2228003"/>
            <a:ext cx="5194767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6416039" y="2228003"/>
            <a:ext cx="5194769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>
            <a:off x="581191" y="2250891"/>
            <a:ext cx="5194769" cy="557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40"/>
              <a:buNone/>
              <a:defRPr b="0" sz="20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48" name="Google Shape;48;p6"/>
          <p:cNvSpPr txBox="1"/>
          <p:nvPr>
            <p:ph idx="2" type="body"/>
          </p:nvPr>
        </p:nvSpPr>
        <p:spPr>
          <a:xfrm>
            <a:off x="581194" y="2926052"/>
            <a:ext cx="5194766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3" type="body"/>
          </p:nvPr>
        </p:nvSpPr>
        <p:spPr>
          <a:xfrm>
            <a:off x="6416039" y="2250892"/>
            <a:ext cx="5194770" cy="553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  <a:defRPr b="0" sz="20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0" name="Google Shape;50;p6"/>
          <p:cNvSpPr txBox="1"/>
          <p:nvPr>
            <p:ph idx="4" type="body"/>
          </p:nvPr>
        </p:nvSpPr>
        <p:spPr>
          <a:xfrm>
            <a:off x="6416037" y="2926052"/>
            <a:ext cx="5194771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9"/>
          <p:cNvSpPr txBox="1"/>
          <p:nvPr>
            <p:ph type="title"/>
          </p:nvPr>
        </p:nvSpPr>
        <p:spPr>
          <a:xfrm>
            <a:off x="767857" y="933450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Franklin Gothic"/>
              <a:buNone/>
              <a:defRPr b="0" sz="24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900928" y="1179829"/>
            <a:ext cx="6650991" cy="465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544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2" type="body"/>
          </p:nvPr>
        </p:nvSpPr>
        <p:spPr>
          <a:xfrm>
            <a:off x="767857" y="2836654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68" name="Google Shape;68;p9"/>
          <p:cNvSpPr txBox="1"/>
          <p:nvPr>
            <p:ph idx="10" type="dt"/>
          </p:nvPr>
        </p:nvSpPr>
        <p:spPr>
          <a:xfrm>
            <a:off x="7605951" y="645691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1" type="ftr"/>
          </p:nvPr>
        </p:nvSpPr>
        <p:spPr>
          <a:xfrm>
            <a:off x="581192" y="6452590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10558300" y="645691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Franklin Gothic"/>
              <a:buNone/>
              <a:defRPr b="0" sz="24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/>
          <p:nvPr>
            <p:ph idx="2" type="pic"/>
          </p:nvPr>
        </p:nvSpPr>
        <p:spPr>
          <a:xfrm>
            <a:off x="447817" y="641350"/>
            <a:ext cx="11290859" cy="3651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581192" y="5260127"/>
            <a:ext cx="11029617" cy="998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75" name="Google Shape;75;p10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  <a:defRPr b="0" i="0" sz="2800" u="none" cap="none" strike="noStrike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27914" lvl="0" marL="457200" marR="0" rtl="0" algn="l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  <a:defRPr b="0" i="0" sz="17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10387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04546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96"/>
              <a:buFont typeface="Noto Sans Symbols"/>
              <a:buChar char="◼"/>
              <a:defRPr b="0" i="0" sz="13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92861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2861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99" name="Google Shape;99;p13"/>
          <p:cNvPicPr preferRelativeResize="0"/>
          <p:nvPr/>
        </p:nvPicPr>
        <p:blipFill rotWithShape="1">
          <a:blip r:embed="rId3">
            <a:alphaModFix/>
          </a:blip>
          <a:srcRect b="9160" l="0" r="0" t="14825"/>
          <a:stretch/>
        </p:blipFill>
        <p:spPr>
          <a:xfrm>
            <a:off x="-2" y="10"/>
            <a:ext cx="1219200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3"/>
          <p:cNvSpPr/>
          <p:nvPr/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0000">
                <a:srgbClr val="000000">
                  <a:alpha val="20000"/>
                </a:srgbClr>
              </a:gs>
              <a:gs pos="58000">
                <a:srgbClr val="000000">
                  <a:alpha val="29803"/>
                </a:srgbClr>
              </a:gs>
              <a:gs pos="100000">
                <a:srgbClr val="000000">
                  <a:alpha val="2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1" name="Google Shape;101;p13"/>
          <p:cNvSpPr txBox="1"/>
          <p:nvPr>
            <p:ph type="ctrTitle"/>
          </p:nvPr>
        </p:nvSpPr>
        <p:spPr>
          <a:xfrm>
            <a:off x="7204364" y="1122363"/>
            <a:ext cx="4667596" cy="2807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anklin Gothic"/>
              <a:buNone/>
            </a:pPr>
            <a:r>
              <a:rPr lang="en-US" sz="3200" cap="none">
                <a:solidFill>
                  <a:schemeClr val="dk1"/>
                </a:solidFill>
              </a:rPr>
              <a:t>Biological Network Integration Using Convolutions</a:t>
            </a:r>
            <a:endParaRPr/>
          </a:p>
        </p:txBody>
      </p:sp>
      <p:sp>
        <p:nvSpPr>
          <p:cNvPr id="102" name="Google Shape;102;p13"/>
          <p:cNvSpPr txBox="1"/>
          <p:nvPr>
            <p:ph idx="1" type="subTitle"/>
          </p:nvPr>
        </p:nvSpPr>
        <p:spPr>
          <a:xfrm>
            <a:off x="7204364" y="3968496"/>
            <a:ext cx="4667596" cy="1208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en-US" cap="none">
                <a:solidFill>
                  <a:schemeClr val="dk1"/>
                </a:solidFill>
              </a:rPr>
              <a:t>Duncan Forster, University of Toronto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704"/>
              </a:spcBef>
              <a:spcAft>
                <a:spcPts val="0"/>
              </a:spcAft>
              <a:buSzPts val="1472"/>
              <a:buNone/>
            </a:pPr>
            <a:r>
              <a:rPr lang="en-US" cap="none">
                <a:solidFill>
                  <a:schemeClr val="dk1"/>
                </a:solidFill>
              </a:rPr>
              <a:t>Bader, Boone Labs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704"/>
              </a:spcBef>
              <a:spcAft>
                <a:spcPts val="0"/>
              </a:spcAft>
              <a:buSzPts val="1472"/>
              <a:buNone/>
            </a:pPr>
            <a:r>
              <a:rPr lang="en-US" cap="none">
                <a:solidFill>
                  <a:schemeClr val="dk1"/>
                </a:solidFill>
              </a:rPr>
              <a:t>June 16, 2020</a:t>
            </a:r>
            <a:endParaRPr/>
          </a:p>
        </p:txBody>
      </p:sp>
      <p:sp>
        <p:nvSpPr>
          <p:cNvPr id="103" name="Google Shape;103;p13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en-US" cap="none"/>
              <a:t>Evaluating BIONIC features</a:t>
            </a:r>
            <a:endParaRPr/>
          </a:p>
        </p:txBody>
      </p:sp>
      <p:sp>
        <p:nvSpPr>
          <p:cNvPr id="187" name="Google Shape;187;p22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6000" lvl="0" marL="30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64"/>
              <a:buChar char="◼"/>
            </a:pPr>
            <a:r>
              <a:rPr lang="en-US"/>
              <a:t>Integrated 68 yeast networks, consisting of GI, COEX and PPI experiments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US"/>
              <a:t>Also integrated 37 human PPI networks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US"/>
              <a:t>Evaluated the performance of BIONIC integrated gene features on three downstream tasks</a:t>
            </a:r>
            <a:endParaRPr/>
          </a:p>
          <a:p>
            <a:pPr indent="-306000" lvl="1" marL="630000" rtl="0" algn="l">
              <a:spcBef>
                <a:spcPts val="880"/>
              </a:spcBef>
              <a:spcAft>
                <a:spcPts val="0"/>
              </a:spcAft>
              <a:buSzPts val="1288"/>
              <a:buChar char="◼"/>
            </a:pPr>
            <a:r>
              <a:rPr lang="en-US"/>
              <a:t>Gene-gene interaction prediction</a:t>
            </a:r>
            <a:endParaRPr/>
          </a:p>
          <a:p>
            <a:pPr indent="-306000" lvl="1" marL="630000" rtl="0" algn="l">
              <a:spcBef>
                <a:spcPts val="880"/>
              </a:spcBef>
              <a:spcAft>
                <a:spcPts val="0"/>
              </a:spcAft>
              <a:buSzPts val="1288"/>
              <a:buChar char="◼"/>
            </a:pPr>
            <a:r>
              <a:rPr lang="en-US"/>
              <a:t>Functional module detection</a:t>
            </a:r>
            <a:endParaRPr/>
          </a:p>
          <a:p>
            <a:pPr indent="-306000" lvl="1" marL="630000" rtl="0" algn="l">
              <a:spcBef>
                <a:spcPts val="880"/>
              </a:spcBef>
              <a:spcAft>
                <a:spcPts val="0"/>
              </a:spcAft>
              <a:buSzPts val="1288"/>
              <a:buChar char="◼"/>
            </a:pPr>
            <a:r>
              <a:rPr lang="en-US"/>
              <a:t>Gene function prediction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US"/>
              <a:t>Compared BIONIC to three other integration approaches</a:t>
            </a:r>
            <a:endParaRPr/>
          </a:p>
          <a:p>
            <a:pPr indent="-306000" lvl="1" marL="630000" rtl="0" algn="l">
              <a:spcBef>
                <a:spcPts val="880"/>
              </a:spcBef>
              <a:spcAft>
                <a:spcPts val="0"/>
              </a:spcAft>
              <a:buSzPts val="1288"/>
              <a:buChar char="◼"/>
            </a:pPr>
            <a:r>
              <a:rPr lang="en-US"/>
              <a:t>A naïve union of networks (combine all nodes and edges across networks)</a:t>
            </a:r>
            <a:endParaRPr/>
          </a:p>
          <a:p>
            <a:pPr indent="-306000" lvl="1" marL="630000" rtl="0" algn="l">
              <a:spcBef>
                <a:spcPts val="880"/>
              </a:spcBef>
              <a:spcAft>
                <a:spcPts val="0"/>
              </a:spcAft>
              <a:buSzPts val="1288"/>
              <a:buChar char="◼"/>
            </a:pPr>
            <a:r>
              <a:rPr lang="en-US"/>
              <a:t>iCell, a matrix factorization approach</a:t>
            </a:r>
            <a:endParaRPr/>
          </a:p>
          <a:p>
            <a:pPr indent="-306000" lvl="1" marL="630000" rtl="0" algn="l">
              <a:spcBef>
                <a:spcPts val="880"/>
              </a:spcBef>
              <a:spcAft>
                <a:spcPts val="0"/>
              </a:spcAft>
              <a:buSzPts val="1288"/>
              <a:buChar char="◼"/>
            </a:pPr>
            <a:r>
              <a:rPr lang="en-US"/>
              <a:t>Mashup, a diffusion state approximation method</a:t>
            </a:r>
            <a:endParaRPr/>
          </a:p>
        </p:txBody>
      </p:sp>
      <p:sp>
        <p:nvSpPr>
          <p:cNvPr id="188" name="Google Shape;188;p22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>
            <p:ph type="title"/>
          </p:nvPr>
        </p:nvSpPr>
        <p:spPr>
          <a:xfrm>
            <a:off x="581192" y="702156"/>
            <a:ext cx="11029616" cy="5033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20"/>
              <a:buFont typeface="Franklin Gothic"/>
              <a:buNone/>
            </a:pPr>
            <a:r>
              <a:rPr lang="en-US" sz="2520" cap="none"/>
              <a:t>Global evaluations</a:t>
            </a:r>
            <a:endParaRPr/>
          </a:p>
        </p:txBody>
      </p:sp>
      <p:grpSp>
        <p:nvGrpSpPr>
          <p:cNvPr id="194" name="Google Shape;194;p23"/>
          <p:cNvGrpSpPr/>
          <p:nvPr/>
        </p:nvGrpSpPr>
        <p:grpSpPr>
          <a:xfrm>
            <a:off x="1124125" y="1359017"/>
            <a:ext cx="9833442" cy="4093827"/>
            <a:chOff x="1124125" y="1359017"/>
            <a:chExt cx="9833442" cy="4093827"/>
          </a:xfrm>
        </p:grpSpPr>
        <p:pic>
          <p:nvPicPr>
            <p:cNvPr descr="A screenshot of a cell phone&#10;&#10;Description automatically generated" id="195" name="Google Shape;195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34433" y="1405156"/>
              <a:ext cx="9723134" cy="40476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23"/>
            <p:cNvSpPr/>
            <p:nvPr/>
          </p:nvSpPr>
          <p:spPr>
            <a:xfrm>
              <a:off x="1124125" y="1359017"/>
              <a:ext cx="587229" cy="503339"/>
            </a:xfrm>
            <a:prstGeom prst="rect">
              <a:avLst/>
            </a:prstGeom>
            <a:solidFill>
              <a:schemeClr val="lt1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97" name="Google Shape;197;p23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/>
          <p:nvPr>
            <p:ph type="title"/>
          </p:nvPr>
        </p:nvSpPr>
        <p:spPr>
          <a:xfrm>
            <a:off x="581192" y="702156"/>
            <a:ext cx="11029616" cy="5033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20"/>
              <a:buFont typeface="Franklin Gothic"/>
              <a:buNone/>
            </a:pPr>
            <a:r>
              <a:rPr lang="en-US" sz="2520" cap="none"/>
              <a:t>Function-wise evaluation</a:t>
            </a:r>
            <a:endParaRPr/>
          </a:p>
        </p:txBody>
      </p:sp>
      <p:grpSp>
        <p:nvGrpSpPr>
          <p:cNvPr id="203" name="Google Shape;203;p24"/>
          <p:cNvGrpSpPr/>
          <p:nvPr/>
        </p:nvGrpSpPr>
        <p:grpSpPr>
          <a:xfrm>
            <a:off x="1741832" y="1770078"/>
            <a:ext cx="8708336" cy="4385766"/>
            <a:chOff x="1711354" y="1770078"/>
            <a:chExt cx="8708336" cy="4385766"/>
          </a:xfrm>
        </p:grpSpPr>
        <p:pic>
          <p:nvPicPr>
            <p:cNvPr descr="A screenshot of text&#10;&#10;Description automatically generated" id="204" name="Google Shape;204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72310" y="1873266"/>
              <a:ext cx="8647380" cy="42825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24"/>
            <p:cNvSpPr/>
            <p:nvPr/>
          </p:nvSpPr>
          <p:spPr>
            <a:xfrm>
              <a:off x="1711354" y="1770078"/>
              <a:ext cx="587229" cy="503339"/>
            </a:xfrm>
            <a:prstGeom prst="rect">
              <a:avLst/>
            </a:prstGeom>
            <a:solidFill>
              <a:schemeClr val="lt1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06" name="Google Shape;206;p24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/>
          <p:nvPr>
            <p:ph type="title"/>
          </p:nvPr>
        </p:nvSpPr>
        <p:spPr>
          <a:xfrm>
            <a:off x="581192" y="702156"/>
            <a:ext cx="11029616" cy="5033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20"/>
              <a:buFont typeface="Franklin Gothic"/>
              <a:buNone/>
            </a:pPr>
            <a:r>
              <a:rPr lang="en-US" sz="2520" cap="none"/>
              <a:t>Example integrated module</a:t>
            </a:r>
            <a:endParaRPr/>
          </a:p>
        </p:txBody>
      </p:sp>
      <p:grpSp>
        <p:nvGrpSpPr>
          <p:cNvPr id="212" name="Google Shape;212;p25"/>
          <p:cNvGrpSpPr/>
          <p:nvPr/>
        </p:nvGrpSpPr>
        <p:grpSpPr>
          <a:xfrm>
            <a:off x="1937858" y="1482955"/>
            <a:ext cx="8069926" cy="4614166"/>
            <a:chOff x="1708276" y="1140903"/>
            <a:chExt cx="8562645" cy="4831838"/>
          </a:xfrm>
        </p:grpSpPr>
        <p:pic>
          <p:nvPicPr>
            <p:cNvPr descr="A close up of a map&#10;&#10;Description automatically generated" id="213" name="Google Shape;213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21079" y="1205495"/>
              <a:ext cx="8349842" cy="47672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25"/>
            <p:cNvSpPr/>
            <p:nvPr/>
          </p:nvSpPr>
          <p:spPr>
            <a:xfrm>
              <a:off x="1708276" y="1140903"/>
              <a:ext cx="587229" cy="503339"/>
            </a:xfrm>
            <a:prstGeom prst="rect">
              <a:avLst/>
            </a:prstGeom>
            <a:solidFill>
              <a:schemeClr val="lt1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15" name="Google Shape;215;p25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/>
          <p:nvPr>
            <p:ph type="title"/>
          </p:nvPr>
        </p:nvSpPr>
        <p:spPr>
          <a:xfrm>
            <a:off x="581192" y="702156"/>
            <a:ext cx="11029616" cy="5033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20"/>
              <a:buFont typeface="Franklin Gothic"/>
              <a:buNone/>
            </a:pPr>
            <a:r>
              <a:rPr lang="en-US" sz="2520" cap="none"/>
              <a:t>Global evaluations on human networks</a:t>
            </a:r>
            <a:endParaRPr/>
          </a:p>
        </p:txBody>
      </p:sp>
      <p:grpSp>
        <p:nvGrpSpPr>
          <p:cNvPr id="221" name="Google Shape;221;p26"/>
          <p:cNvGrpSpPr/>
          <p:nvPr/>
        </p:nvGrpSpPr>
        <p:grpSpPr>
          <a:xfrm>
            <a:off x="1152692" y="1472388"/>
            <a:ext cx="9833442" cy="3913223"/>
            <a:chOff x="1152692" y="1472388"/>
            <a:chExt cx="9833442" cy="3913223"/>
          </a:xfrm>
        </p:grpSpPr>
        <p:grpSp>
          <p:nvGrpSpPr>
            <p:cNvPr id="222" name="Google Shape;222;p26"/>
            <p:cNvGrpSpPr/>
            <p:nvPr/>
          </p:nvGrpSpPr>
          <p:grpSpPr>
            <a:xfrm>
              <a:off x="3225239" y="1968073"/>
              <a:ext cx="5308047" cy="3417538"/>
              <a:chOff x="2265027" y="1720231"/>
              <a:chExt cx="5308047" cy="3417538"/>
            </a:xfrm>
          </p:grpSpPr>
          <p:pic>
            <p:nvPicPr>
              <p:cNvPr descr="A screenshot of a cell phone&#10;&#10;Description automatically generated" id="223" name="Google Shape;223;p2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28904" t="0"/>
              <a:stretch/>
            </p:blipFill>
            <p:spPr>
              <a:xfrm>
                <a:off x="2340528" y="1720231"/>
                <a:ext cx="5232546" cy="341753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4" name="Google Shape;224;p26"/>
              <p:cNvSpPr/>
              <p:nvPr/>
            </p:nvSpPr>
            <p:spPr>
              <a:xfrm>
                <a:off x="2265027" y="1720231"/>
                <a:ext cx="587229" cy="503339"/>
              </a:xfrm>
              <a:prstGeom prst="rect">
                <a:avLst/>
              </a:prstGeom>
              <a:solidFill>
                <a:schemeClr val="lt1"/>
              </a:solidFill>
              <a:ln cap="rnd" cmpd="sng" w="222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225" name="Google Shape;225;p26"/>
            <p:cNvGrpSpPr/>
            <p:nvPr/>
          </p:nvGrpSpPr>
          <p:grpSpPr>
            <a:xfrm>
              <a:off x="1152692" y="1472388"/>
              <a:ext cx="9833442" cy="597452"/>
              <a:chOff x="1124125" y="1264904"/>
              <a:chExt cx="9833442" cy="597452"/>
            </a:xfrm>
          </p:grpSpPr>
          <p:pic>
            <p:nvPicPr>
              <p:cNvPr descr="A screenshot of a cell phone&#10;&#10;Description automatically generated" id="226" name="Google Shape;226;p26"/>
              <p:cNvPicPr preferRelativeResize="0"/>
              <p:nvPr/>
            </p:nvPicPr>
            <p:blipFill rotWithShape="1">
              <a:blip r:embed="rId4">
                <a:alphaModFix/>
              </a:blip>
              <a:srcRect b="94995" l="13878" r="0" t="-3464"/>
              <a:stretch/>
            </p:blipFill>
            <p:spPr>
              <a:xfrm>
                <a:off x="2583809" y="1264904"/>
                <a:ext cx="8373758" cy="342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7" name="Google Shape;227;p26"/>
              <p:cNvSpPr/>
              <p:nvPr/>
            </p:nvSpPr>
            <p:spPr>
              <a:xfrm>
                <a:off x="1124125" y="1359017"/>
                <a:ext cx="587229" cy="503339"/>
              </a:xfrm>
              <a:prstGeom prst="rect">
                <a:avLst/>
              </a:prstGeom>
              <a:solidFill>
                <a:schemeClr val="lt1"/>
              </a:solidFill>
              <a:ln cap="rnd" cmpd="sng" w="222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sp>
        <p:nvSpPr>
          <p:cNvPr id="228" name="Google Shape;228;p26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en-US" cap="none"/>
              <a:t>Evaluating BIONIC scalability</a:t>
            </a:r>
            <a:endParaRPr/>
          </a:p>
        </p:txBody>
      </p:sp>
      <p:sp>
        <p:nvSpPr>
          <p:cNvPr id="234" name="Google Shape;234;p27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6000" lvl="0" marL="30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64"/>
              <a:buChar char="◼"/>
            </a:pPr>
            <a:r>
              <a:rPr lang="en-US"/>
              <a:t>Many integration approaches either cannot scale to many networks or networks with many genes</a:t>
            </a:r>
            <a:endParaRPr/>
          </a:p>
          <a:p>
            <a:pPr indent="-306000" lvl="1" marL="630000" rtl="0" algn="l">
              <a:spcBef>
                <a:spcPts val="880"/>
              </a:spcBef>
              <a:spcAft>
                <a:spcPts val="0"/>
              </a:spcAft>
              <a:buSzPts val="1288"/>
              <a:buChar char="◼"/>
            </a:pPr>
            <a:r>
              <a:rPr lang="en-US"/>
              <a:t>These methods either don’t run, or run with reduced performance (e.g. Mashup SVD)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US"/>
              <a:t>To assess whether BIONIC scales in number of networks, we integrate increasing numbers of yeast coexpression networks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US"/>
              <a:t>To determine if BIONIC scales in network size, we subsample genes from four human PPI networks and integrate them with increasing sample sizes</a:t>
            </a:r>
            <a:endParaRPr/>
          </a:p>
        </p:txBody>
      </p:sp>
      <p:sp>
        <p:nvSpPr>
          <p:cNvPr id="235" name="Google Shape;235;p27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/>
          <p:nvPr>
            <p:ph type="title"/>
          </p:nvPr>
        </p:nvSpPr>
        <p:spPr>
          <a:xfrm>
            <a:off x="581192" y="702156"/>
            <a:ext cx="11029616" cy="5033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20"/>
              <a:buFont typeface="Franklin Gothic"/>
              <a:buNone/>
            </a:pPr>
            <a:r>
              <a:rPr lang="en-US" sz="2520" cap="none"/>
              <a:t>Scalability in number of networks</a:t>
            </a:r>
            <a:endParaRPr/>
          </a:p>
        </p:txBody>
      </p:sp>
      <p:grpSp>
        <p:nvGrpSpPr>
          <p:cNvPr id="241" name="Google Shape;241;p28"/>
          <p:cNvGrpSpPr/>
          <p:nvPr/>
        </p:nvGrpSpPr>
        <p:grpSpPr>
          <a:xfrm>
            <a:off x="1009467" y="1467315"/>
            <a:ext cx="10173065" cy="4342470"/>
            <a:chOff x="1625039" y="1467315"/>
            <a:chExt cx="10173065" cy="4342470"/>
          </a:xfrm>
        </p:grpSpPr>
        <p:grpSp>
          <p:nvGrpSpPr>
            <p:cNvPr id="242" name="Google Shape;242;p28"/>
            <p:cNvGrpSpPr/>
            <p:nvPr/>
          </p:nvGrpSpPr>
          <p:grpSpPr>
            <a:xfrm>
              <a:off x="1625039" y="1467315"/>
              <a:ext cx="8814361" cy="4342470"/>
              <a:chOff x="1625039" y="1467315"/>
              <a:chExt cx="8814361" cy="4342470"/>
            </a:xfrm>
          </p:grpSpPr>
          <p:pic>
            <p:nvPicPr>
              <p:cNvPr descr="A screenshot of a cell phone&#10;&#10;Description automatically generated" id="243" name="Google Shape;243;p2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752600" y="1467315"/>
                <a:ext cx="8686800" cy="434247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4" name="Google Shape;244;p28"/>
              <p:cNvSpPr/>
              <p:nvPr/>
            </p:nvSpPr>
            <p:spPr>
              <a:xfrm>
                <a:off x="1625039" y="1634698"/>
                <a:ext cx="587229" cy="503339"/>
              </a:xfrm>
              <a:prstGeom prst="rect">
                <a:avLst/>
              </a:prstGeom>
              <a:solidFill>
                <a:schemeClr val="lt1"/>
              </a:solidFill>
              <a:ln cap="rnd" cmpd="sng" w="222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pic>
          <p:nvPicPr>
            <p:cNvPr descr="A screenshot of a cell phone&#10;&#10;Description automatically generated" id="245" name="Google Shape;245;p28"/>
            <p:cNvPicPr preferRelativeResize="0"/>
            <p:nvPr/>
          </p:nvPicPr>
          <p:blipFill rotWithShape="1">
            <a:blip r:embed="rId4">
              <a:alphaModFix/>
            </a:blip>
            <a:srcRect b="21932" l="72031" r="0" t="21734"/>
            <a:stretch/>
          </p:blipFill>
          <p:spPr>
            <a:xfrm>
              <a:off x="9773234" y="2619375"/>
              <a:ext cx="2024870" cy="1893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6" name="Google Shape;246;p28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/>
          <p:nvPr>
            <p:ph type="title"/>
          </p:nvPr>
        </p:nvSpPr>
        <p:spPr>
          <a:xfrm>
            <a:off x="581192" y="702156"/>
            <a:ext cx="11029616" cy="5033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20"/>
              <a:buFont typeface="Franklin Gothic"/>
              <a:buNone/>
            </a:pPr>
            <a:r>
              <a:rPr lang="en-US" sz="2520" cap="none"/>
              <a:t>Scalability in number of nodes</a:t>
            </a:r>
            <a:endParaRPr/>
          </a:p>
        </p:txBody>
      </p:sp>
      <p:grpSp>
        <p:nvGrpSpPr>
          <p:cNvPr id="252" name="Google Shape;252;p29"/>
          <p:cNvGrpSpPr/>
          <p:nvPr/>
        </p:nvGrpSpPr>
        <p:grpSpPr>
          <a:xfrm>
            <a:off x="1022545" y="1219200"/>
            <a:ext cx="10146909" cy="4419600"/>
            <a:chOff x="1714501" y="1219200"/>
            <a:chExt cx="10146909" cy="4419600"/>
          </a:xfrm>
        </p:grpSpPr>
        <p:grpSp>
          <p:nvGrpSpPr>
            <p:cNvPr id="253" name="Google Shape;253;p29"/>
            <p:cNvGrpSpPr/>
            <p:nvPr/>
          </p:nvGrpSpPr>
          <p:grpSpPr>
            <a:xfrm>
              <a:off x="1714501" y="1219200"/>
              <a:ext cx="8692587" cy="4419600"/>
              <a:chOff x="1863164" y="1332198"/>
              <a:chExt cx="8395261" cy="4193604"/>
            </a:xfrm>
          </p:grpSpPr>
          <p:pic>
            <p:nvPicPr>
              <p:cNvPr descr="A screenshot of a cell phone&#10;&#10;Description automatically generated" id="254" name="Google Shape;254;p2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933575" y="1332198"/>
                <a:ext cx="8324850" cy="419360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5" name="Google Shape;255;p29"/>
              <p:cNvSpPr/>
              <p:nvPr/>
            </p:nvSpPr>
            <p:spPr>
              <a:xfrm>
                <a:off x="1863164" y="1710898"/>
                <a:ext cx="587229" cy="503339"/>
              </a:xfrm>
              <a:prstGeom prst="rect">
                <a:avLst/>
              </a:prstGeom>
              <a:solidFill>
                <a:schemeClr val="lt1"/>
              </a:solidFill>
              <a:ln cap="rnd" cmpd="sng" w="222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pic>
          <p:nvPicPr>
            <p:cNvPr descr="A screenshot of a cell phone&#10;&#10;Description automatically generated" id="256" name="Google Shape;256;p29"/>
            <p:cNvPicPr preferRelativeResize="0"/>
            <p:nvPr/>
          </p:nvPicPr>
          <p:blipFill rotWithShape="1">
            <a:blip r:embed="rId4">
              <a:alphaModFix/>
            </a:blip>
            <a:srcRect b="21932" l="72031" r="0" t="21734"/>
            <a:stretch/>
          </p:blipFill>
          <p:spPr>
            <a:xfrm>
              <a:off x="9836540" y="2552700"/>
              <a:ext cx="2024870" cy="1893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7" name="Google Shape;257;p29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en-US" cap="none"/>
              <a:t>Some quick background</a:t>
            </a:r>
            <a:endParaRPr/>
          </a:p>
        </p:txBody>
      </p:sp>
      <p:sp>
        <p:nvSpPr>
          <p:cNvPr id="109" name="Google Shape;109;p14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6000" lvl="0" marL="30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64"/>
              <a:buChar char="◼"/>
            </a:pPr>
            <a:r>
              <a:rPr lang="en-US"/>
              <a:t>A major goal in systems biology is to functionally characterize genes and identify the systems in which they operate (i.e. modules)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US"/>
              <a:t>Biological networks (i.e. PPI, COEX, GI) encode useful functional information, but each contain their own individual biases (e.g. only measure a certain part of the functional spectrum) and noise (include spurious relationships or miss true relationships)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US"/>
              <a:t>By integrating networks we can overcome these issues in order to more effectively characterize genes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US"/>
              <a:t>We’ve developed a network integration algorithm, BIONIC (</a:t>
            </a:r>
            <a:r>
              <a:rPr b="1" lang="en-US"/>
              <a:t>Bio</a:t>
            </a:r>
            <a:r>
              <a:rPr lang="en-US"/>
              <a:t>logical </a:t>
            </a:r>
            <a:r>
              <a:rPr b="1" lang="en-US"/>
              <a:t>N</a:t>
            </a:r>
            <a:r>
              <a:rPr lang="en-US"/>
              <a:t>etwork </a:t>
            </a:r>
            <a:r>
              <a:rPr b="1" lang="en-US"/>
              <a:t>I</a:t>
            </a:r>
            <a:r>
              <a:rPr lang="en-US"/>
              <a:t>ntegration using </a:t>
            </a:r>
            <a:r>
              <a:rPr b="1" lang="en-US"/>
              <a:t>C</a:t>
            </a:r>
            <a:r>
              <a:rPr lang="en-US"/>
              <a:t>onvolutions), to do this</a:t>
            </a:r>
            <a:endParaRPr/>
          </a:p>
        </p:txBody>
      </p:sp>
      <p:sp>
        <p:nvSpPr>
          <p:cNvPr id="110" name="Google Shape;110;p14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5"/>
          <p:cNvGrpSpPr/>
          <p:nvPr/>
        </p:nvGrpSpPr>
        <p:grpSpPr>
          <a:xfrm>
            <a:off x="2055303" y="1341261"/>
            <a:ext cx="8081394" cy="4814583"/>
            <a:chOff x="2004969" y="1803633"/>
            <a:chExt cx="8081394" cy="4814583"/>
          </a:xfrm>
        </p:grpSpPr>
        <p:pic>
          <p:nvPicPr>
            <p:cNvPr descr="A screenshot of a computer&#10;&#10;Description automatically generated" id="116" name="Google Shape;116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05637" y="1867248"/>
              <a:ext cx="7980726" cy="47509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15"/>
            <p:cNvSpPr/>
            <p:nvPr/>
          </p:nvSpPr>
          <p:spPr>
            <a:xfrm>
              <a:off x="2004969" y="1803633"/>
              <a:ext cx="402671" cy="503339"/>
            </a:xfrm>
            <a:prstGeom prst="rect">
              <a:avLst/>
            </a:prstGeom>
            <a:solidFill>
              <a:schemeClr val="lt1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18" name="Google Shape;118;p15"/>
          <p:cNvSpPr txBox="1"/>
          <p:nvPr>
            <p:ph type="title"/>
          </p:nvPr>
        </p:nvSpPr>
        <p:spPr>
          <a:xfrm>
            <a:off x="581192" y="702156"/>
            <a:ext cx="11029616" cy="5033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20"/>
              <a:buFont typeface="Franklin Gothic"/>
              <a:buNone/>
            </a:pPr>
            <a:r>
              <a:rPr lang="en-US" sz="2520" cap="none"/>
              <a:t>BIONIC overview</a:t>
            </a:r>
            <a:endParaRPr/>
          </a:p>
        </p:txBody>
      </p:sp>
      <p:sp>
        <p:nvSpPr>
          <p:cNvPr id="119" name="Google Shape;119;p15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>
            <p:ph type="title"/>
          </p:nvPr>
        </p:nvSpPr>
        <p:spPr>
          <a:xfrm>
            <a:off x="3431685" y="3158876"/>
            <a:ext cx="5328630" cy="540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en-US" cap="none"/>
              <a:t>Some problems we encountered</a:t>
            </a:r>
            <a:endParaRPr/>
          </a:p>
        </p:txBody>
      </p:sp>
      <p:sp>
        <p:nvSpPr>
          <p:cNvPr id="125" name="Google Shape;125;p16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>
            <p:ph type="title"/>
          </p:nvPr>
        </p:nvSpPr>
        <p:spPr>
          <a:xfrm>
            <a:off x="581192" y="702155"/>
            <a:ext cx="11029616" cy="5892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en-US" cap="none"/>
              <a:t>Partially overlapping datasets</a:t>
            </a:r>
            <a:endParaRPr/>
          </a:p>
        </p:txBody>
      </p:sp>
      <p:sp>
        <p:nvSpPr>
          <p:cNvPr id="131" name="Google Shape;131;p17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2" name="Google Shape;132;p17"/>
          <p:cNvGrpSpPr/>
          <p:nvPr/>
        </p:nvGrpSpPr>
        <p:grpSpPr>
          <a:xfrm>
            <a:off x="6043481" y="1474625"/>
            <a:ext cx="5726886" cy="4630380"/>
            <a:chOff x="2914475" y="2261882"/>
            <a:chExt cx="3675541" cy="2971800"/>
          </a:xfrm>
        </p:grpSpPr>
        <p:pic>
          <p:nvPicPr>
            <p:cNvPr id="133" name="Google Shape;133;p17"/>
            <p:cNvPicPr preferRelativeResize="0"/>
            <p:nvPr/>
          </p:nvPicPr>
          <p:blipFill rotWithShape="1">
            <a:blip r:embed="rId3">
              <a:alphaModFix/>
            </a:blip>
            <a:srcRect b="0" l="0" r="49952" t="0"/>
            <a:stretch/>
          </p:blipFill>
          <p:spPr>
            <a:xfrm>
              <a:off x="2914475" y="2261882"/>
              <a:ext cx="2974597" cy="297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17"/>
            <p:cNvSpPr/>
            <p:nvPr/>
          </p:nvSpPr>
          <p:spPr>
            <a:xfrm>
              <a:off x="2914475" y="2414133"/>
              <a:ext cx="553438" cy="480664"/>
            </a:xfrm>
            <a:prstGeom prst="rect">
              <a:avLst/>
            </a:prstGeom>
            <a:solidFill>
              <a:schemeClr val="lt1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6036578" y="2482643"/>
              <a:ext cx="553438" cy="480664"/>
            </a:xfrm>
            <a:prstGeom prst="rect">
              <a:avLst/>
            </a:prstGeom>
            <a:solidFill>
              <a:schemeClr val="lt1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36" name="Google Shape;136;p17"/>
          <p:cNvGrpSpPr/>
          <p:nvPr/>
        </p:nvGrpSpPr>
        <p:grpSpPr>
          <a:xfrm>
            <a:off x="2442938" y="1708212"/>
            <a:ext cx="2323752" cy="3774416"/>
            <a:chOff x="2978092" y="3630337"/>
            <a:chExt cx="1451295" cy="2357305"/>
          </a:xfrm>
        </p:grpSpPr>
        <p:sp>
          <p:nvSpPr>
            <p:cNvPr id="137" name="Google Shape;137;p17"/>
            <p:cNvSpPr/>
            <p:nvPr/>
          </p:nvSpPr>
          <p:spPr>
            <a:xfrm>
              <a:off x="2978092" y="3630337"/>
              <a:ext cx="1442906" cy="1442906"/>
            </a:xfrm>
            <a:prstGeom prst="ellipse">
              <a:avLst/>
            </a:prstGeom>
            <a:solidFill>
              <a:srgbClr val="EDF8FB"/>
            </a:solidFill>
            <a:ln cap="rnd" cmpd="sng" w="222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2986481" y="4544736"/>
              <a:ext cx="1442906" cy="1442906"/>
            </a:xfrm>
            <a:prstGeom prst="ellipse">
              <a:avLst/>
            </a:prstGeom>
            <a:solidFill>
              <a:srgbClr val="8856A7"/>
            </a:solidFill>
            <a:ln cap="rnd" cmpd="sng" w="222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3146603" y="4545631"/>
              <a:ext cx="1122666" cy="525124"/>
            </a:xfrm>
            <a:custGeom>
              <a:rect b="b" l="l" r="r" t="t"/>
              <a:pathLst>
                <a:path extrusionOk="0" h="525124" w="1122666">
                  <a:moveTo>
                    <a:pt x="1410" y="269257"/>
                  </a:moveTo>
                  <a:cubicBezTo>
                    <a:pt x="10538" y="246635"/>
                    <a:pt x="61338" y="202185"/>
                    <a:pt x="96660" y="174007"/>
                  </a:cubicBezTo>
                  <a:cubicBezTo>
                    <a:pt x="131982" y="145829"/>
                    <a:pt x="184369" y="118047"/>
                    <a:pt x="213341" y="100188"/>
                  </a:cubicBezTo>
                  <a:cubicBezTo>
                    <a:pt x="242313" y="82328"/>
                    <a:pt x="246282" y="77566"/>
                    <a:pt x="270491" y="66850"/>
                  </a:cubicBezTo>
                  <a:cubicBezTo>
                    <a:pt x="294700" y="56134"/>
                    <a:pt x="327641" y="44625"/>
                    <a:pt x="358597" y="35894"/>
                  </a:cubicBezTo>
                  <a:cubicBezTo>
                    <a:pt x="389553" y="27163"/>
                    <a:pt x="424875" y="20416"/>
                    <a:pt x="456228" y="14463"/>
                  </a:cubicBezTo>
                  <a:cubicBezTo>
                    <a:pt x="487581" y="8510"/>
                    <a:pt x="514569" y="1366"/>
                    <a:pt x="546716" y="175"/>
                  </a:cubicBezTo>
                  <a:cubicBezTo>
                    <a:pt x="578863" y="-1016"/>
                    <a:pt x="618947" y="4144"/>
                    <a:pt x="649110" y="7319"/>
                  </a:cubicBezTo>
                  <a:cubicBezTo>
                    <a:pt x="679273" y="10494"/>
                    <a:pt x="705466" y="14859"/>
                    <a:pt x="727691" y="19225"/>
                  </a:cubicBezTo>
                  <a:cubicBezTo>
                    <a:pt x="749916" y="23591"/>
                    <a:pt x="760632" y="26369"/>
                    <a:pt x="782460" y="33513"/>
                  </a:cubicBezTo>
                  <a:cubicBezTo>
                    <a:pt x="804288" y="40657"/>
                    <a:pt x="838420" y="53754"/>
                    <a:pt x="858660" y="62088"/>
                  </a:cubicBezTo>
                  <a:cubicBezTo>
                    <a:pt x="878900" y="70422"/>
                    <a:pt x="886441" y="73994"/>
                    <a:pt x="903903" y="83519"/>
                  </a:cubicBezTo>
                  <a:cubicBezTo>
                    <a:pt x="921366" y="93044"/>
                    <a:pt x="943591" y="104951"/>
                    <a:pt x="963435" y="119238"/>
                  </a:cubicBezTo>
                  <a:cubicBezTo>
                    <a:pt x="983279" y="133525"/>
                    <a:pt x="1005107" y="153766"/>
                    <a:pt x="1022966" y="169244"/>
                  </a:cubicBezTo>
                  <a:cubicBezTo>
                    <a:pt x="1040825" y="184722"/>
                    <a:pt x="1056700" y="199010"/>
                    <a:pt x="1070591" y="212107"/>
                  </a:cubicBezTo>
                  <a:cubicBezTo>
                    <a:pt x="1084482" y="225204"/>
                    <a:pt x="1098372" y="238697"/>
                    <a:pt x="1106310" y="247825"/>
                  </a:cubicBezTo>
                  <a:cubicBezTo>
                    <a:pt x="1114248" y="256953"/>
                    <a:pt x="1130519" y="252190"/>
                    <a:pt x="1118216" y="266875"/>
                  </a:cubicBezTo>
                  <a:cubicBezTo>
                    <a:pt x="1105913" y="281560"/>
                    <a:pt x="1053128" y="317279"/>
                    <a:pt x="1032491" y="335932"/>
                  </a:cubicBezTo>
                  <a:cubicBezTo>
                    <a:pt x="1011854" y="354585"/>
                    <a:pt x="1018997" y="360935"/>
                    <a:pt x="994391" y="378794"/>
                  </a:cubicBezTo>
                  <a:cubicBezTo>
                    <a:pt x="969785" y="396653"/>
                    <a:pt x="917794" y="426022"/>
                    <a:pt x="884853" y="443088"/>
                  </a:cubicBezTo>
                  <a:cubicBezTo>
                    <a:pt x="851912" y="460154"/>
                    <a:pt x="836831" y="468488"/>
                    <a:pt x="796747" y="481188"/>
                  </a:cubicBezTo>
                  <a:cubicBezTo>
                    <a:pt x="756663" y="493888"/>
                    <a:pt x="688797" y="512144"/>
                    <a:pt x="644347" y="519288"/>
                  </a:cubicBezTo>
                  <a:cubicBezTo>
                    <a:pt x="599897" y="526432"/>
                    <a:pt x="569734" y="525637"/>
                    <a:pt x="530047" y="524050"/>
                  </a:cubicBezTo>
                  <a:cubicBezTo>
                    <a:pt x="490360" y="522463"/>
                    <a:pt x="446703" y="518097"/>
                    <a:pt x="406222" y="509763"/>
                  </a:cubicBezTo>
                  <a:cubicBezTo>
                    <a:pt x="365741" y="501429"/>
                    <a:pt x="321291" y="486744"/>
                    <a:pt x="287160" y="474044"/>
                  </a:cubicBezTo>
                  <a:cubicBezTo>
                    <a:pt x="253029" y="461344"/>
                    <a:pt x="224454" y="446263"/>
                    <a:pt x="201435" y="433563"/>
                  </a:cubicBezTo>
                  <a:cubicBezTo>
                    <a:pt x="178416" y="420863"/>
                    <a:pt x="149047" y="397844"/>
                    <a:pt x="149047" y="397844"/>
                  </a:cubicBezTo>
                  <a:cubicBezTo>
                    <a:pt x="129997" y="384747"/>
                    <a:pt x="104994" y="369666"/>
                    <a:pt x="87135" y="354982"/>
                  </a:cubicBezTo>
                  <a:cubicBezTo>
                    <a:pt x="69276" y="340298"/>
                    <a:pt x="53797" y="324025"/>
                    <a:pt x="41891" y="309738"/>
                  </a:cubicBezTo>
                  <a:cubicBezTo>
                    <a:pt x="29985" y="295451"/>
                    <a:pt x="-7718" y="291879"/>
                    <a:pt x="1410" y="269257"/>
                  </a:cubicBezTo>
                  <a:close/>
                </a:path>
              </a:pathLst>
            </a:custGeom>
            <a:solidFill>
              <a:srgbClr val="B3CD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2978092" y="3630337"/>
              <a:ext cx="1442906" cy="1442906"/>
            </a:xfrm>
            <a:prstGeom prst="ellipse">
              <a:avLst/>
            </a:prstGeom>
            <a:noFill/>
            <a:ln cap="rnd" cmpd="sng" w="222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2986481" y="4544736"/>
              <a:ext cx="1442906" cy="1442906"/>
            </a:xfrm>
            <a:prstGeom prst="ellipse">
              <a:avLst/>
            </a:prstGeom>
            <a:noFill/>
            <a:ln cap="rnd" cmpd="sng" w="222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cxnSp>
        <p:nvCxnSpPr>
          <p:cNvPr id="142" name="Google Shape;142;p17"/>
          <p:cNvCxnSpPr/>
          <p:nvPr/>
        </p:nvCxnSpPr>
        <p:spPr>
          <a:xfrm flipH="1" rot="10800000">
            <a:off x="4203496" y="3439574"/>
            <a:ext cx="2088859" cy="154571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3" name="Google Shape;143;p17"/>
          <p:cNvCxnSpPr/>
          <p:nvPr/>
        </p:nvCxnSpPr>
        <p:spPr>
          <a:xfrm flipH="1" rot="10800000">
            <a:off x="4050443" y="2382561"/>
            <a:ext cx="4381104" cy="78213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4" name="Google Shape;144;p17"/>
          <p:cNvCxnSpPr/>
          <p:nvPr/>
        </p:nvCxnSpPr>
        <p:spPr>
          <a:xfrm>
            <a:off x="4429999" y="4571447"/>
            <a:ext cx="3380763" cy="241331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5" name="Google Shape;145;p17"/>
          <p:cNvSpPr txBox="1"/>
          <p:nvPr/>
        </p:nvSpPr>
        <p:spPr>
          <a:xfrm>
            <a:off x="1206814" y="2525978"/>
            <a:ext cx="11798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Network 1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Genes</a:t>
            </a:r>
            <a:endParaRPr/>
          </a:p>
        </p:txBody>
      </p:sp>
      <p:sp>
        <p:nvSpPr>
          <p:cNvPr id="146" name="Google Shape;146;p17"/>
          <p:cNvSpPr txBox="1"/>
          <p:nvPr/>
        </p:nvSpPr>
        <p:spPr>
          <a:xfrm>
            <a:off x="1206814" y="4046220"/>
            <a:ext cx="11798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Network 2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Genes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52" name="Google Shape;152;p18"/>
          <p:cNvGrpSpPr/>
          <p:nvPr/>
        </p:nvGrpSpPr>
        <p:grpSpPr>
          <a:xfrm>
            <a:off x="6443913" y="1086401"/>
            <a:ext cx="5062120" cy="5069444"/>
            <a:chOff x="4045359" y="2261881"/>
            <a:chExt cx="2986152" cy="2990473"/>
          </a:xfrm>
        </p:grpSpPr>
        <p:pic>
          <p:nvPicPr>
            <p:cNvPr id="153" name="Google Shape;153;p18"/>
            <p:cNvPicPr preferRelativeResize="0"/>
            <p:nvPr/>
          </p:nvPicPr>
          <p:blipFill rotWithShape="1">
            <a:blip r:embed="rId3">
              <a:alphaModFix/>
            </a:blip>
            <a:srcRect b="-199" l="50090" r="-330" t="-428"/>
            <a:stretch/>
          </p:blipFill>
          <p:spPr>
            <a:xfrm>
              <a:off x="4045359" y="2261881"/>
              <a:ext cx="2986152" cy="29904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18"/>
            <p:cNvSpPr/>
            <p:nvPr/>
          </p:nvSpPr>
          <p:spPr>
            <a:xfrm>
              <a:off x="4172056" y="2470417"/>
              <a:ext cx="553438" cy="480664"/>
            </a:xfrm>
            <a:prstGeom prst="rect">
              <a:avLst/>
            </a:prstGeom>
            <a:solidFill>
              <a:schemeClr val="lt1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55" name="Google Shape;155;p18"/>
          <p:cNvSpPr txBox="1"/>
          <p:nvPr/>
        </p:nvSpPr>
        <p:spPr>
          <a:xfrm>
            <a:off x="581192" y="702155"/>
            <a:ext cx="11029616" cy="5892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Partially overlapping datasets</a:t>
            </a:r>
            <a:endParaRPr b="0" i="0" sz="2800" u="none" cap="none" strike="noStrike">
              <a:solidFill>
                <a:srgbClr val="3F3F3F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descr="A picture containing clock&#10;&#10;Description automatically generated" id="156" name="Google Shape;15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967" y="1514974"/>
            <a:ext cx="4249336" cy="46884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18"/>
          <p:cNvCxnSpPr/>
          <p:nvPr/>
        </p:nvCxnSpPr>
        <p:spPr>
          <a:xfrm>
            <a:off x="5305425" y="3933825"/>
            <a:ext cx="1138488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19"/>
          <p:cNvSpPr txBox="1"/>
          <p:nvPr/>
        </p:nvSpPr>
        <p:spPr>
          <a:xfrm>
            <a:off x="581192" y="702155"/>
            <a:ext cx="11029616" cy="5892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Evaluation techniques</a:t>
            </a:r>
            <a:endParaRPr/>
          </a:p>
        </p:txBody>
      </p:sp>
      <p:sp>
        <p:nvSpPr>
          <p:cNvPr id="164" name="Google Shape;164;p19"/>
          <p:cNvSpPr txBox="1"/>
          <p:nvPr>
            <p:ph idx="1" type="body"/>
          </p:nvPr>
        </p:nvSpPr>
        <p:spPr>
          <a:xfrm>
            <a:off x="581192" y="1371600"/>
            <a:ext cx="11029615" cy="4603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6000" lvl="0" marL="30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64"/>
              <a:buChar char="◼"/>
            </a:pPr>
            <a:r>
              <a:rPr lang="en-US"/>
              <a:t>How do we construct benchmarks?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US"/>
              <a:t>Comparing method output to individual input networks is difficult when the input network has a subset of output genes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US"/>
              <a:t>How do we ensure method performance isn’t driven by bias in certain functional categories?</a:t>
            </a:r>
            <a:endParaRPr/>
          </a:p>
          <a:p>
            <a:pPr indent="-206686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None/>
            </a:pPr>
            <a:r>
              <a:t/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US"/>
              <a:t>We opted for three evaluation approaches:</a:t>
            </a:r>
            <a:endParaRPr/>
          </a:p>
          <a:p>
            <a:pPr indent="-306000" lvl="1" marL="630000" rtl="0" algn="l">
              <a:spcBef>
                <a:spcPts val="880"/>
              </a:spcBef>
              <a:spcAft>
                <a:spcPts val="0"/>
              </a:spcAft>
              <a:buSzPts val="1288"/>
              <a:buChar char="◼"/>
            </a:pPr>
            <a:r>
              <a:rPr lang="en-US"/>
              <a:t>Gene-gene interaction assessment</a:t>
            </a:r>
            <a:endParaRPr/>
          </a:p>
          <a:p>
            <a:pPr indent="-306000" lvl="1" marL="630000" rtl="0" algn="l">
              <a:spcBef>
                <a:spcPts val="880"/>
              </a:spcBef>
              <a:spcAft>
                <a:spcPts val="0"/>
              </a:spcAft>
              <a:buSzPts val="1288"/>
              <a:buChar char="◼"/>
            </a:pPr>
            <a:r>
              <a:rPr lang="en-US"/>
              <a:t>Functional module detection (cluster quality)</a:t>
            </a:r>
            <a:endParaRPr/>
          </a:p>
          <a:p>
            <a:pPr indent="-306000" lvl="1" marL="630000" rtl="0" algn="l">
              <a:spcBef>
                <a:spcPts val="880"/>
              </a:spcBef>
              <a:spcAft>
                <a:spcPts val="0"/>
              </a:spcAft>
              <a:buSzPts val="1288"/>
              <a:buChar char="◼"/>
            </a:pPr>
            <a:r>
              <a:rPr lang="en-US"/>
              <a:t>Supervised gene function prediction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en-US" cap="none"/>
              <a:t>Acknowledgements</a:t>
            </a:r>
            <a:endParaRPr/>
          </a:p>
        </p:txBody>
      </p:sp>
      <p:sp>
        <p:nvSpPr>
          <p:cNvPr id="170" name="Google Shape;170;p20"/>
          <p:cNvSpPr txBox="1"/>
          <p:nvPr>
            <p:ph idx="1" type="body"/>
          </p:nvPr>
        </p:nvSpPr>
        <p:spPr>
          <a:xfrm>
            <a:off x="581192" y="1890876"/>
            <a:ext cx="5514808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64"/>
              <a:buNone/>
            </a:pPr>
            <a:r>
              <a:rPr lang="en-US"/>
              <a:t>Supervisors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Font typeface="Libre Franklin"/>
              <a:buChar char="-"/>
            </a:pPr>
            <a:r>
              <a:rPr lang="en-US"/>
              <a:t>Gary Bader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Font typeface="Libre Franklin"/>
              <a:buChar char="-"/>
            </a:pPr>
            <a:r>
              <a:rPr lang="en-US"/>
              <a:t>Charlie Boone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None/>
            </a:pPr>
            <a:r>
              <a:rPr lang="en-US"/>
              <a:t>Collaborators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None/>
            </a:pPr>
            <a:r>
              <a:rPr lang="en-US"/>
              <a:t>- Bo Wang</a:t>
            </a:r>
            <a:endParaRPr/>
          </a:p>
        </p:txBody>
      </p:sp>
      <p:sp>
        <p:nvSpPr>
          <p:cNvPr id="171" name="Google Shape;171;p20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 up of a logo&#10;&#10;Description automatically generated" id="172" name="Google Shape;17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082648"/>
            <a:ext cx="4501394" cy="10113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73" name="Google Shape;17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3395444"/>
            <a:ext cx="4262807" cy="910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174" name="Google Shape;17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0" y="4513834"/>
            <a:ext cx="3083210" cy="1271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/>
          <p:nvPr>
            <p:ph type="title"/>
          </p:nvPr>
        </p:nvSpPr>
        <p:spPr>
          <a:xfrm>
            <a:off x="581192" y="702156"/>
            <a:ext cx="11029616" cy="5033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20"/>
              <a:buFont typeface="Franklin Gothic"/>
              <a:buNone/>
            </a:pPr>
            <a:r>
              <a:rPr lang="en-US" sz="2520" cap="none"/>
              <a:t>Graph convolutional network (GCN) overview</a:t>
            </a:r>
            <a:endParaRPr/>
          </a:p>
        </p:txBody>
      </p:sp>
      <p:pic>
        <p:nvPicPr>
          <p:cNvPr descr="A face shot of a computer&#10;&#10;Description automatically generated" id="180" name="Google Shape;18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6304" y="1693472"/>
            <a:ext cx="7779391" cy="347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1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vidend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