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1" r:id="rId4"/>
    <p:sldId id="270" r:id="rId5"/>
    <p:sldId id="257" r:id="rId6"/>
    <p:sldId id="273" r:id="rId7"/>
    <p:sldId id="258" r:id="rId8"/>
    <p:sldId id="260" r:id="rId9"/>
    <p:sldId id="274" r:id="rId10"/>
    <p:sldId id="261" r:id="rId11"/>
    <p:sldId id="262" r:id="rId12"/>
    <p:sldId id="263" r:id="rId13"/>
    <p:sldId id="280" r:id="rId14"/>
    <p:sldId id="275" r:id="rId15"/>
    <p:sldId id="276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0"/>
    <p:restoredTop sz="70012"/>
  </p:normalViewPr>
  <p:slideViewPr>
    <p:cSldViewPr snapToGrid="0" snapToObjects="1">
      <p:cViewPr varScale="1">
        <p:scale>
          <a:sx n="108" d="100"/>
          <a:sy n="108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7ACD-45EE-BD44-96C2-FC75A6DD9E1C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838F-AC66-3E49-BE21-80778D9E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5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is the minimal number of genes needed for data integration?</a:t>
            </a:r>
          </a:p>
          <a:p>
            <a:endParaRPr lang="en-US" dirty="0"/>
          </a:p>
          <a:p>
            <a:r>
              <a:rPr lang="en-US" dirty="0"/>
              <a:t>Each cell’s expression is determined by both intrinsic and extrinsic factors. The intrinsic are cell type. Extrinsic is the microenvironment. To integrate </a:t>
            </a:r>
            <a:r>
              <a:rPr lang="en-US" dirty="0" err="1"/>
              <a:t>scRNA</a:t>
            </a:r>
            <a:r>
              <a:rPr lang="en-US" dirty="0"/>
              <a:t> and </a:t>
            </a:r>
            <a:r>
              <a:rPr lang="en-US" dirty="0" err="1"/>
              <a:t>seqFish</a:t>
            </a:r>
            <a:r>
              <a:rPr lang="en-US" dirty="0"/>
              <a:t> data, genes that responsive to both the intrinsic and extrinsic factors matter here.</a:t>
            </a:r>
          </a:p>
          <a:p>
            <a:r>
              <a:rPr lang="en-US" dirty="0"/>
              <a:t>So the question divided into two: 1) what is the minimum number of genes needed for cell type recognition. 2) what is the minimum number of genes for spatial domain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1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is the minimal number of genes needed for data integration?</a:t>
            </a:r>
          </a:p>
          <a:p>
            <a:endParaRPr lang="en-US" dirty="0"/>
          </a:p>
          <a:p>
            <a:r>
              <a:rPr lang="en-US" dirty="0"/>
              <a:t>Each cell’s expression is determined by both intrinsic and extrinsic factors. The intrinsic are cell type. Extrinsic is the microenvironment. To integrate </a:t>
            </a:r>
            <a:r>
              <a:rPr lang="en-US" dirty="0" err="1"/>
              <a:t>scRNA</a:t>
            </a:r>
            <a:r>
              <a:rPr lang="en-US" dirty="0"/>
              <a:t> and </a:t>
            </a:r>
            <a:r>
              <a:rPr lang="en-US" dirty="0" err="1"/>
              <a:t>seqFish</a:t>
            </a:r>
            <a:r>
              <a:rPr lang="en-US" dirty="0"/>
              <a:t> data, genes that responsive to both the intrinsic and extrinsic factors matter here.</a:t>
            </a:r>
          </a:p>
          <a:p>
            <a:r>
              <a:rPr lang="en-US" dirty="0"/>
              <a:t>So the question divided into two: 1) what is the minimum number of genes needed for cell type recognition. 2) what is the minimum number of genes for spatial domain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Utilize Pearson correlation score that takes into account pairs of features at a time. The pairs of features are then ranked by score and visualized using the lower left triangle of a feature co-occurrence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9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data and testing data</a:t>
            </a:r>
          </a:p>
          <a:p>
            <a:r>
              <a:rPr lang="en-US" dirty="0"/>
              <a:t>Workflow</a:t>
            </a:r>
          </a:p>
          <a:p>
            <a:endParaRPr lang="en-US" dirty="0"/>
          </a:p>
          <a:p>
            <a:r>
              <a:rPr lang="en-US" dirty="0"/>
              <a:t>Recursive Feature elimination (RFE) is a feature selection method that fits a model and removes the weakest feature (or features) until the specified number of features is reached. Features are ranked by the model’s </a:t>
            </a:r>
            <a:r>
              <a:rPr lang="en-US" dirty="0" err="1"/>
              <a:t>coef</a:t>
            </a:r>
            <a:r>
              <a:rPr lang="en-US" dirty="0"/>
              <a:t>_ or </a:t>
            </a:r>
            <a:r>
              <a:rPr lang="en-US" dirty="0" err="1"/>
              <a:t>feature_importances</a:t>
            </a:r>
            <a:r>
              <a:rPr lang="en-US" dirty="0"/>
              <a:t>_ attributes, and by recursively eliminating a small number of features per loop, RFE attempts to eliminate dependencies and collinearity that may exists in the model.</a:t>
            </a:r>
          </a:p>
          <a:p>
            <a:r>
              <a:rPr lang="en-US" dirty="0"/>
              <a:t>REF requires a specific number of features to keep, however, it is often not known in advance how many features are valid. To find the optimal number of features cross-validation is used with RFE to score different feature subsets and select the best scoring collection of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data and testing data</a:t>
            </a:r>
          </a:p>
          <a:p>
            <a:r>
              <a:rPr lang="en-US" dirty="0"/>
              <a:t>Workflow</a:t>
            </a:r>
          </a:p>
          <a:p>
            <a:endParaRPr lang="en-US" dirty="0"/>
          </a:p>
          <a:p>
            <a:r>
              <a:rPr lang="en-US" dirty="0"/>
              <a:t>Recursive Feature elimination (RFE) is a feature selection method that fits a model and removes the weakest feature (or features) until the specified number of features is reached. Features are ranked by the model’s </a:t>
            </a:r>
            <a:r>
              <a:rPr lang="en-US" dirty="0" err="1"/>
              <a:t>coef</a:t>
            </a:r>
            <a:r>
              <a:rPr lang="en-US" dirty="0"/>
              <a:t>_ or </a:t>
            </a:r>
            <a:r>
              <a:rPr lang="en-US" dirty="0" err="1"/>
              <a:t>feature_importances</a:t>
            </a:r>
            <a:r>
              <a:rPr lang="en-US" dirty="0"/>
              <a:t>_ attributes, and by recursively eliminating a small number of features per loop, RFE attempts to eliminate dependencies and collinearity that may exists in the model.</a:t>
            </a:r>
          </a:p>
          <a:p>
            <a:r>
              <a:rPr lang="en-US" dirty="0"/>
              <a:t>REF requires a specific number of features to keep, however, it is often not known in advance how many features are valid. To find the optimal number of features cross-validation is used with RFE to score different feature subsets and select the best scoring collection of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E838F-AC66-3E49-BE21-80778D9E2F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C573-227B-3A42-BDDC-17FD40E5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D7FE-BD6F-B24C-A0AF-061E9F486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DFEC-07A6-3A43-B497-6E7E658B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D2D9-F30B-B248-ACEB-ED447066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B288E-939D-DA4F-9585-0DC9D8A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92EC-EEDB-1549-97F6-D49B656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23494-5243-2444-BA94-288B9639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C6B3-C313-0B49-9199-C29906A6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F1A7-33E2-C04C-9EB2-83FF5860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A333-080A-D046-B9A3-A89BBFBA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2BC7B-5D1B-F84C-A035-7A8F6B215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36213-00A3-B342-ABBD-F33C58348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0A3F3-BC6D-2148-94F3-EDF74419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BDE38-8859-4949-B43F-C6E46C7C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99E05-2DF2-C34A-B445-7072BEE3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0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22E1-4B79-A64A-9471-CA2F00DE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4991-F657-D14F-9BFA-45EF9538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4244B-60A9-F94C-B12A-50562187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3DB1-6797-D44D-B750-49141F46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063E-206D-4140-BBC6-4449A2E5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FBB6-8A2A-7A4D-B5DE-9CFBC8A8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D9ED1-B970-444C-994D-6E13BCC9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6CFB-299D-C342-8C0C-F11A49B7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FAA7B-403D-7046-A7F9-0B1885D6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51E9-2C41-394E-A4F4-62C7AAE5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41F7-EF8A-7543-B0B9-95189377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4446-8704-7E4D-8DDF-0595C7984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1D26-00F6-134B-B010-0814C5A5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74C0F-61F2-A247-83CD-AA26559B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A9B15-84C3-A349-947E-88D9A066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90D2-3959-9046-9EB3-4BE7CDAB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06AC-BEBC-FA47-95AD-7A76D06C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54630-ECF1-644F-A850-C8ADCA7E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084A5-A1E0-7743-9C8E-04BB9328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9EF72-9F29-F348-87E1-6053B256C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E121D-D5CF-FA4F-BA76-51C91CCC6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88217-B780-0A46-9BF8-0204EFC1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C5616-2CA7-8849-9800-0F265FCB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AB7D3-A8EC-5344-9C75-5B1788E8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6395-17C4-F641-8305-619D8402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2CFEF-077A-2649-923D-5747F17D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C29D3-0AAE-AF4E-9A47-8A6B309B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18A5E-3674-944D-8065-772CE82B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01A4B-3064-CC42-9AF2-4684A7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CA57F-0742-D849-ADB3-BA389431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7A806-5906-FD49-895D-2A3739F0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9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1031-3FEE-BF4D-B603-5DCDA847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481B-A7BA-9146-AF49-5D56EA5F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9B955-390A-A74E-9CDA-BC2AF7D15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4D270-997A-D842-B721-CED4DD3D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380FF-CBDB-2F4F-9645-8DA36BBB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23ECA-F95C-6F42-A475-668A7370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F56E-3C91-D146-BEEC-5F056117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DD505-B794-1E42-A321-0B52EE7D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4CB4B-54CC-A84E-BAFC-68325AE0C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00043-B9C8-734E-9CA0-1D28207F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653EE-9561-0E41-8947-F8A528E6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0592F-2373-B54E-99BC-057E2900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59705-536C-5A41-B9B2-B9F60362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D82FD-35D1-1847-8D15-B6C1C234E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FEC6-199B-7C43-B380-B090C3494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4893-7DD2-3D48-860B-F7247295DB2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4EC3-AB4C-EC46-A60C-38C14460D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1EF3F-A551-1B4F-BBF2-9C29A3115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63E1-FDCB-924F-9FB6-1C093DB7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0F54-2516-DF44-8E9A-2AD98E091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dirty="0"/>
              <a:t>CORTEX seq-FISH: </a:t>
            </a:r>
            <a:br>
              <a:rPr lang="en-US" dirty="0"/>
            </a:br>
            <a:r>
              <a:rPr lang="en-US" dirty="0"/>
              <a:t>gene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77592-5A21-134C-BC8F-B01339360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23"/>
            <a:ext cx="9144000" cy="1655762"/>
          </a:xfrm>
        </p:spPr>
        <p:txBody>
          <a:bodyPr/>
          <a:lstStyle/>
          <a:p>
            <a:r>
              <a:rPr lang="en-US" dirty="0"/>
              <a:t>Hang Xu</a:t>
            </a:r>
          </a:p>
          <a:p>
            <a:r>
              <a:rPr lang="en-US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7391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F52AF-346F-2A41-9645-787103E28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7315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CCC72-DDE5-C14C-9D52-3D35B9FC0BD1}"/>
              </a:ext>
            </a:extLst>
          </p:cNvPr>
          <p:cNvSpPr txBox="1"/>
          <p:nvPr/>
        </p:nvSpPr>
        <p:spPr>
          <a:xfrm>
            <a:off x="332509" y="273132"/>
            <a:ext cx="233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Feature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7B6F6-4C54-844C-B020-2F901EF33668}"/>
              </a:ext>
            </a:extLst>
          </p:cNvPr>
          <p:cNvSpPr txBox="1"/>
          <p:nvPr/>
        </p:nvSpPr>
        <p:spPr>
          <a:xfrm>
            <a:off x="9191500" y="194755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C962D-80D3-184C-B938-7442342FC35D}"/>
              </a:ext>
            </a:extLst>
          </p:cNvPr>
          <p:cNvSpPr txBox="1"/>
          <p:nvPr/>
        </p:nvSpPr>
        <p:spPr>
          <a:xfrm rot="16200000">
            <a:off x="1974621" y="3408218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weighted</a:t>
            </a:r>
          </a:p>
        </p:txBody>
      </p:sp>
    </p:spTree>
    <p:extLst>
      <p:ext uri="{BB962C8B-B14F-4D97-AF65-F5344CB8AC3E}">
        <p14:creationId xmlns:p14="http://schemas.microsoft.com/office/powerpoint/2010/main" val="124288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ACFD4-FB35-D642-B727-E8423253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7315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340E5-3B38-154E-AD11-F86FE4AB730E}"/>
              </a:ext>
            </a:extLst>
          </p:cNvPr>
          <p:cNvSpPr txBox="1"/>
          <p:nvPr/>
        </p:nvSpPr>
        <p:spPr>
          <a:xfrm>
            <a:off x="332509" y="273132"/>
            <a:ext cx="233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Feature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85525-4DFD-F840-9988-F0353901E4A8}"/>
              </a:ext>
            </a:extLst>
          </p:cNvPr>
          <p:cNvSpPr txBox="1"/>
          <p:nvPr/>
        </p:nvSpPr>
        <p:spPr>
          <a:xfrm>
            <a:off x="9191500" y="194755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F806E-AEDA-804A-81CE-9FB35713AB5C}"/>
              </a:ext>
            </a:extLst>
          </p:cNvPr>
          <p:cNvSpPr txBox="1"/>
          <p:nvPr/>
        </p:nvSpPr>
        <p:spPr>
          <a:xfrm>
            <a:off x="9191499" y="249648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 = 1e-3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3917E-9E44-4E41-95B4-6071333A2C24}"/>
              </a:ext>
            </a:extLst>
          </p:cNvPr>
          <p:cNvSpPr/>
          <p:nvPr/>
        </p:nvSpPr>
        <p:spPr>
          <a:xfrm>
            <a:off x="6785132" y="4705000"/>
            <a:ext cx="94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948CE-5BD0-954C-8652-9AFA47D59B2E}"/>
              </a:ext>
            </a:extLst>
          </p:cNvPr>
          <p:cNvSpPr txBox="1"/>
          <p:nvPr/>
        </p:nvSpPr>
        <p:spPr>
          <a:xfrm>
            <a:off x="6785132" y="502310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C = 1e-3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FBF4F-9FAF-C54A-ABB9-80CBDE309A34}"/>
              </a:ext>
            </a:extLst>
          </p:cNvPr>
          <p:cNvSpPr txBox="1"/>
          <p:nvPr/>
        </p:nvSpPr>
        <p:spPr>
          <a:xfrm rot="16200000">
            <a:off x="1974621" y="3408218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weighted</a:t>
            </a:r>
          </a:p>
        </p:txBody>
      </p:sp>
    </p:spTree>
    <p:extLst>
      <p:ext uri="{BB962C8B-B14F-4D97-AF65-F5344CB8AC3E}">
        <p14:creationId xmlns:p14="http://schemas.microsoft.com/office/powerpoint/2010/main" val="378267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4EE1F-7681-F14E-81C5-B046B8F6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7315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722D1-B4FC-7641-9984-B9CA1059062E}"/>
              </a:ext>
            </a:extLst>
          </p:cNvPr>
          <p:cNvSpPr txBox="1"/>
          <p:nvPr/>
        </p:nvSpPr>
        <p:spPr>
          <a:xfrm>
            <a:off x="332509" y="273132"/>
            <a:ext cx="233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Feature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540C0-2D75-B345-A86B-8395FA02CF98}"/>
              </a:ext>
            </a:extLst>
          </p:cNvPr>
          <p:cNvSpPr txBox="1"/>
          <p:nvPr/>
        </p:nvSpPr>
        <p:spPr>
          <a:xfrm rot="16200000">
            <a:off x="1974621" y="3408218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weighted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0FBF-22FC-6843-BC83-5288225229D0}"/>
              </a:ext>
            </a:extLst>
          </p:cNvPr>
          <p:cNvSpPr txBox="1"/>
          <p:nvPr/>
        </p:nvSpPr>
        <p:spPr>
          <a:xfrm>
            <a:off x="9191500" y="194755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198FF-E2A4-D84C-8373-38E44F808030}"/>
              </a:ext>
            </a:extLst>
          </p:cNvPr>
          <p:cNvSpPr txBox="1"/>
          <p:nvPr/>
        </p:nvSpPr>
        <p:spPr>
          <a:xfrm>
            <a:off x="9191499" y="249648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 = 1e-3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069AF9-4709-3745-A470-40CA11EC6186}"/>
              </a:ext>
            </a:extLst>
          </p:cNvPr>
          <p:cNvSpPr/>
          <p:nvPr/>
        </p:nvSpPr>
        <p:spPr>
          <a:xfrm>
            <a:off x="6723853" y="4377967"/>
            <a:ext cx="94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564A1-76AF-7D43-9820-7B2791FF80B9}"/>
              </a:ext>
            </a:extLst>
          </p:cNvPr>
          <p:cNvSpPr txBox="1"/>
          <p:nvPr/>
        </p:nvSpPr>
        <p:spPr>
          <a:xfrm>
            <a:off x="6723852" y="4655483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C = 1e-3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28A2C-064C-4B48-B4D8-B0ED29BB21EA}"/>
              </a:ext>
            </a:extLst>
          </p:cNvPr>
          <p:cNvSpPr txBox="1"/>
          <p:nvPr/>
        </p:nvSpPr>
        <p:spPr>
          <a:xfrm>
            <a:off x="9191499" y="2980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34A1F-2E20-B74D-B815-0DD7DC82B73F}"/>
              </a:ext>
            </a:extLst>
          </p:cNvPr>
          <p:cNvSpPr txBox="1"/>
          <p:nvPr/>
        </p:nvSpPr>
        <p:spPr>
          <a:xfrm>
            <a:off x="6723852" y="502228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355543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4EE1F-7681-F14E-81C5-B046B8F6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14400"/>
            <a:ext cx="7315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722D1-B4FC-7641-9984-B9CA1059062E}"/>
              </a:ext>
            </a:extLst>
          </p:cNvPr>
          <p:cNvSpPr txBox="1"/>
          <p:nvPr/>
        </p:nvSpPr>
        <p:spPr>
          <a:xfrm>
            <a:off x="332509" y="273132"/>
            <a:ext cx="233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Feature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540C0-2D75-B345-A86B-8395FA02CF98}"/>
              </a:ext>
            </a:extLst>
          </p:cNvPr>
          <p:cNvSpPr txBox="1"/>
          <p:nvPr/>
        </p:nvSpPr>
        <p:spPr>
          <a:xfrm rot="16200000">
            <a:off x="1974621" y="3408218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weighted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0FBF-22FC-6843-BC83-5288225229D0}"/>
              </a:ext>
            </a:extLst>
          </p:cNvPr>
          <p:cNvSpPr txBox="1"/>
          <p:nvPr/>
        </p:nvSpPr>
        <p:spPr>
          <a:xfrm>
            <a:off x="9191500" y="194755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198FF-E2A4-D84C-8373-38E44F808030}"/>
              </a:ext>
            </a:extLst>
          </p:cNvPr>
          <p:cNvSpPr txBox="1"/>
          <p:nvPr/>
        </p:nvSpPr>
        <p:spPr>
          <a:xfrm>
            <a:off x="9191499" y="249648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 = 1e-3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069AF9-4709-3745-A470-40CA11EC6186}"/>
              </a:ext>
            </a:extLst>
          </p:cNvPr>
          <p:cNvSpPr/>
          <p:nvPr/>
        </p:nvSpPr>
        <p:spPr>
          <a:xfrm>
            <a:off x="6723853" y="4377967"/>
            <a:ext cx="94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C = 1e-6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564A1-76AF-7D43-9820-7B2791FF80B9}"/>
              </a:ext>
            </a:extLst>
          </p:cNvPr>
          <p:cNvSpPr txBox="1"/>
          <p:nvPr/>
        </p:nvSpPr>
        <p:spPr>
          <a:xfrm>
            <a:off x="6723852" y="4655483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C = 1e-3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28A2C-064C-4B48-B4D8-B0ED29BB21EA}"/>
              </a:ext>
            </a:extLst>
          </p:cNvPr>
          <p:cNvSpPr txBox="1"/>
          <p:nvPr/>
        </p:nvSpPr>
        <p:spPr>
          <a:xfrm>
            <a:off x="9191499" y="2980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34A1F-2E20-B74D-B815-0DD7DC82B73F}"/>
              </a:ext>
            </a:extLst>
          </p:cNvPr>
          <p:cNvSpPr txBox="1"/>
          <p:nvPr/>
        </p:nvSpPr>
        <p:spPr>
          <a:xfrm>
            <a:off x="6723852" y="502228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 = 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8EA00E-2E27-1A4A-A201-A9597BDFF987}"/>
              </a:ext>
            </a:extLst>
          </p:cNvPr>
          <p:cNvSpPr/>
          <p:nvPr/>
        </p:nvSpPr>
        <p:spPr>
          <a:xfrm>
            <a:off x="4738254" y="2013465"/>
            <a:ext cx="237507" cy="2375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266C88-B7DA-2A4C-9B1F-90A7D5FF5C48}"/>
              </a:ext>
            </a:extLst>
          </p:cNvPr>
          <p:cNvSpPr/>
          <p:nvPr/>
        </p:nvSpPr>
        <p:spPr>
          <a:xfrm>
            <a:off x="4296888" y="2316885"/>
            <a:ext cx="237507" cy="2375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FF9C2-F108-1A49-9063-7600B4A047E2}"/>
              </a:ext>
            </a:extLst>
          </p:cNvPr>
          <p:cNvSpPr txBox="1"/>
          <p:nvPr/>
        </p:nvSpPr>
        <p:spPr>
          <a:xfrm>
            <a:off x="4117571" y="1031219"/>
            <a:ext cx="124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8C03F-C385-064A-AA69-B2EB5019170D}"/>
              </a:ext>
            </a:extLst>
          </p:cNvPr>
          <p:cNvSpPr txBox="1"/>
          <p:nvPr/>
        </p:nvSpPr>
        <p:spPr>
          <a:xfrm>
            <a:off x="1905596" y="2142160"/>
            <a:ext cx="112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features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22C11C-35D8-6B40-9144-AA4D61932185}"/>
              </a:ext>
            </a:extLst>
          </p:cNvPr>
          <p:cNvCxnSpPr/>
          <p:nvPr/>
        </p:nvCxnSpPr>
        <p:spPr>
          <a:xfrm>
            <a:off x="4857007" y="1400551"/>
            <a:ext cx="0" cy="54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9C6342-D149-7241-9F04-B5C997EEBE54}"/>
              </a:ext>
            </a:extLst>
          </p:cNvPr>
          <p:cNvCxnSpPr>
            <a:endCxn id="13" idx="2"/>
          </p:cNvCxnSpPr>
          <p:nvPr/>
        </p:nvCxnSpPr>
        <p:spPr>
          <a:xfrm>
            <a:off x="3158836" y="2326826"/>
            <a:ext cx="1138052" cy="108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8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210EF-8410-DE42-9351-E8475557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242" y="1428008"/>
            <a:ext cx="2327139" cy="5429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D12FE-0632-4546-B4C9-697373EA0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8008"/>
            <a:ext cx="2327139" cy="5429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317BE-0065-6047-AA8B-4E5E5552349B}"/>
              </a:ext>
            </a:extLst>
          </p:cNvPr>
          <p:cNvSpPr txBox="1"/>
          <p:nvPr/>
        </p:nvSpPr>
        <p:spPr>
          <a:xfrm>
            <a:off x="3885430" y="105867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scRNA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F9640-B6DC-664F-B226-4A4A294A6D12}"/>
              </a:ext>
            </a:extLst>
          </p:cNvPr>
          <p:cNvSpPr txBox="1"/>
          <p:nvPr/>
        </p:nvSpPr>
        <p:spPr>
          <a:xfrm>
            <a:off x="6377596" y="105867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seqFish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28040-5D59-374E-9806-551AF3239A45}"/>
              </a:ext>
            </a:extLst>
          </p:cNvPr>
          <p:cNvSpPr txBox="1"/>
          <p:nvPr/>
        </p:nvSpPr>
        <p:spPr>
          <a:xfrm>
            <a:off x="463138" y="190005"/>
            <a:ext cx="236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3D9FA-DA62-544A-AEEE-8FBD06F502F0}"/>
              </a:ext>
            </a:extLst>
          </p:cNvPr>
          <p:cNvSpPr txBox="1"/>
          <p:nvPr/>
        </p:nvSpPr>
        <p:spPr>
          <a:xfrm>
            <a:off x="8423139" y="1428008"/>
            <a:ext cx="93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</a:t>
            </a:r>
          </a:p>
          <a:p>
            <a:r>
              <a:rPr lang="en-US" dirty="0"/>
              <a:t>z-score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F8DC4-3884-AC4B-9EE3-407AB5139422}"/>
              </a:ext>
            </a:extLst>
          </p:cNvPr>
          <p:cNvSpPr txBox="1"/>
          <p:nvPr/>
        </p:nvSpPr>
        <p:spPr>
          <a:xfrm>
            <a:off x="491817" y="1065649"/>
            <a:ext cx="187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 1e-3</a:t>
            </a:r>
          </a:p>
          <a:p>
            <a:r>
              <a:rPr lang="en-US" dirty="0" err="1"/>
              <a:t>Num_features</a:t>
            </a:r>
            <a:r>
              <a:rPr lang="en-US" dirty="0"/>
              <a:t>: 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6B695-908E-5540-9DD9-2C8FB949C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81" y="2624446"/>
            <a:ext cx="4114798" cy="4114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32FC77-A08C-1743-A76F-F698DFFE9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3712" y="2734290"/>
            <a:ext cx="4004954" cy="40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1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7E6AC-029C-AA48-AF10-F0EB7129B554}"/>
              </a:ext>
            </a:extLst>
          </p:cNvPr>
          <p:cNvSpPr txBox="1"/>
          <p:nvPr/>
        </p:nvSpPr>
        <p:spPr>
          <a:xfrm>
            <a:off x="463138" y="190005"/>
            <a:ext cx="236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5CDCF-D69F-8A4D-B0CA-672974541C85}"/>
              </a:ext>
            </a:extLst>
          </p:cNvPr>
          <p:cNvSpPr txBox="1"/>
          <p:nvPr/>
        </p:nvSpPr>
        <p:spPr>
          <a:xfrm>
            <a:off x="491817" y="1065649"/>
            <a:ext cx="175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 1e-6</a:t>
            </a:r>
          </a:p>
          <a:p>
            <a:r>
              <a:rPr lang="en-US" dirty="0" err="1"/>
              <a:t>Num_features</a:t>
            </a:r>
            <a:r>
              <a:rPr lang="en-US" dirty="0"/>
              <a:t>: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9A4E5-C348-9341-A50C-F0CBA58F6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742" y="1065649"/>
            <a:ext cx="2466852" cy="5755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7C1A4-BA23-9048-85BF-92085DFFF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616" y="1065648"/>
            <a:ext cx="2482436" cy="5792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6105B-9253-374E-9376-E78C72CC005D}"/>
              </a:ext>
            </a:extLst>
          </p:cNvPr>
          <p:cNvSpPr txBox="1"/>
          <p:nvPr/>
        </p:nvSpPr>
        <p:spPr>
          <a:xfrm>
            <a:off x="3836802" y="69631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scRNA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1C600-C993-F249-BCB7-04AF5E146689}"/>
              </a:ext>
            </a:extLst>
          </p:cNvPr>
          <p:cNvSpPr txBox="1"/>
          <p:nvPr/>
        </p:nvSpPr>
        <p:spPr>
          <a:xfrm>
            <a:off x="6315994" y="71979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seqFish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7057A-C6BD-4747-8F14-79B38F1AE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013" y="2446316"/>
            <a:ext cx="3624943" cy="3624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8B244-3DD0-DE4F-BFD8-036F385C4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6212" y="2446316"/>
            <a:ext cx="4004954" cy="40049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F08CC4-FF88-D441-A648-D82A81226E0D}"/>
              </a:ext>
            </a:extLst>
          </p:cNvPr>
          <p:cNvSpPr txBox="1"/>
          <p:nvPr/>
        </p:nvSpPr>
        <p:spPr>
          <a:xfrm>
            <a:off x="8784946" y="1065649"/>
            <a:ext cx="93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</a:t>
            </a:r>
          </a:p>
          <a:p>
            <a:r>
              <a:rPr lang="en-US" dirty="0"/>
              <a:t>z-score</a:t>
            </a:r>
          </a:p>
        </p:txBody>
      </p:sp>
    </p:spTree>
    <p:extLst>
      <p:ext uri="{BB962C8B-B14F-4D97-AF65-F5344CB8AC3E}">
        <p14:creationId xmlns:p14="http://schemas.microsoft.com/office/powerpoint/2010/main" val="402746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2EED36-6D8F-2546-963A-A912F081300A}"/>
              </a:ext>
            </a:extLst>
          </p:cNvPr>
          <p:cNvSpPr txBox="1"/>
          <p:nvPr/>
        </p:nvSpPr>
        <p:spPr>
          <a:xfrm>
            <a:off x="5246914" y="2228671"/>
            <a:ext cx="169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 you!</a:t>
            </a:r>
          </a:p>
          <a:p>
            <a:endParaRPr lang="en-US" sz="2400" dirty="0"/>
          </a:p>
          <a:p>
            <a:r>
              <a:rPr lang="en-US" sz="2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384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172317F-E716-0743-AF0A-4DC6D4BE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9" y="2225009"/>
            <a:ext cx="5541045" cy="4174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BFBB5-9D36-9E42-AE17-4FC68012DE75}"/>
              </a:ext>
            </a:extLst>
          </p:cNvPr>
          <p:cNvSpPr txBox="1"/>
          <p:nvPr/>
        </p:nvSpPr>
        <p:spPr>
          <a:xfrm>
            <a:off x="491817" y="1065649"/>
            <a:ext cx="187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 1e-3</a:t>
            </a:r>
          </a:p>
          <a:p>
            <a:r>
              <a:rPr lang="en-US" dirty="0" err="1"/>
              <a:t>Num_features</a:t>
            </a:r>
            <a:r>
              <a:rPr lang="en-US" dirty="0"/>
              <a:t>: 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4DD268-3B16-5A4C-AF76-1D42A3415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70" y="2141881"/>
            <a:ext cx="5817671" cy="4677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4960B-DCF2-E041-8A91-A594B206BEA1}"/>
              </a:ext>
            </a:extLst>
          </p:cNvPr>
          <p:cNvSpPr txBox="1"/>
          <p:nvPr/>
        </p:nvSpPr>
        <p:spPr>
          <a:xfrm>
            <a:off x="7448778" y="1065648"/>
            <a:ext cx="175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 1e-6</a:t>
            </a:r>
          </a:p>
          <a:p>
            <a:r>
              <a:rPr lang="en-US" dirty="0" err="1"/>
              <a:t>Num_features</a:t>
            </a:r>
            <a:r>
              <a:rPr lang="en-US" dirty="0"/>
              <a:t>: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B1A23-9D4A-B640-86F8-C913AD427301}"/>
              </a:ext>
            </a:extLst>
          </p:cNvPr>
          <p:cNvSpPr txBox="1"/>
          <p:nvPr/>
        </p:nvSpPr>
        <p:spPr>
          <a:xfrm>
            <a:off x="178130" y="183288"/>
            <a:ext cx="433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Compare with Original prediction</a:t>
            </a:r>
          </a:p>
        </p:txBody>
      </p:sp>
    </p:spTree>
    <p:extLst>
      <p:ext uri="{BB962C8B-B14F-4D97-AF65-F5344CB8AC3E}">
        <p14:creationId xmlns:p14="http://schemas.microsoft.com/office/powerpoint/2010/main" val="5706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DD9FA7-CE4F-2249-AAC3-9CB9F3A7E715}"/>
              </a:ext>
            </a:extLst>
          </p:cNvPr>
          <p:cNvSpPr txBox="1"/>
          <p:nvPr/>
        </p:nvSpPr>
        <p:spPr>
          <a:xfrm>
            <a:off x="285008" y="201880"/>
            <a:ext cx="36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seqFish</a:t>
            </a:r>
            <a:r>
              <a:rPr lang="en-US" sz="2400" dirty="0"/>
              <a:t> &amp; </a:t>
            </a:r>
            <a:r>
              <a:rPr lang="en-US" sz="2400" dirty="0" err="1"/>
              <a:t>scRNA</a:t>
            </a:r>
            <a:r>
              <a:rPr lang="en-US" sz="2400" dirty="0"/>
              <a:t>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1B895-2FD4-514A-9726-031DDD99929A}"/>
              </a:ext>
            </a:extLst>
          </p:cNvPr>
          <p:cNvSpPr txBox="1"/>
          <p:nvPr/>
        </p:nvSpPr>
        <p:spPr>
          <a:xfrm>
            <a:off x="700644" y="1425039"/>
            <a:ext cx="472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</a:t>
            </a:r>
          </a:p>
          <a:p>
            <a:endParaRPr lang="en-US" dirty="0"/>
          </a:p>
          <a:p>
            <a:r>
              <a:rPr lang="en-US" dirty="0"/>
              <a:t>What is the minimal number of genes needed for data integration?</a:t>
            </a:r>
          </a:p>
        </p:txBody>
      </p:sp>
    </p:spTree>
    <p:extLst>
      <p:ext uri="{BB962C8B-B14F-4D97-AF65-F5344CB8AC3E}">
        <p14:creationId xmlns:p14="http://schemas.microsoft.com/office/powerpoint/2010/main" val="21273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DD9FA7-CE4F-2249-AAC3-9CB9F3A7E715}"/>
              </a:ext>
            </a:extLst>
          </p:cNvPr>
          <p:cNvSpPr txBox="1"/>
          <p:nvPr/>
        </p:nvSpPr>
        <p:spPr>
          <a:xfrm>
            <a:off x="285008" y="201880"/>
            <a:ext cx="36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seqFish</a:t>
            </a:r>
            <a:r>
              <a:rPr lang="en-US" sz="2400" dirty="0"/>
              <a:t> &amp; </a:t>
            </a:r>
            <a:r>
              <a:rPr lang="en-US" sz="2400" dirty="0" err="1"/>
              <a:t>scRNA</a:t>
            </a:r>
            <a:r>
              <a:rPr lang="en-US" sz="2400" dirty="0"/>
              <a:t>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1B895-2FD4-514A-9726-031DDD99929A}"/>
              </a:ext>
            </a:extLst>
          </p:cNvPr>
          <p:cNvSpPr txBox="1"/>
          <p:nvPr/>
        </p:nvSpPr>
        <p:spPr>
          <a:xfrm>
            <a:off x="700644" y="1425039"/>
            <a:ext cx="472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</a:t>
            </a:r>
          </a:p>
          <a:p>
            <a:endParaRPr lang="en-US" dirty="0"/>
          </a:p>
          <a:p>
            <a:r>
              <a:rPr lang="en-US" dirty="0"/>
              <a:t>What is the minimal number of genes needed for data integration?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13093-3E2D-B441-A4D9-50C39B01CAB3}"/>
              </a:ext>
            </a:extLst>
          </p:cNvPr>
          <p:cNvSpPr/>
          <p:nvPr/>
        </p:nvSpPr>
        <p:spPr>
          <a:xfrm>
            <a:off x="700644" y="3818580"/>
            <a:ext cx="4892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W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/>
              </a:rPr>
              <a:t>hat is the minimal number of genes needed to distinguish cell types in both datasets ?</a:t>
            </a:r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CD0BBDE-0E0F-944A-8C13-7FE471CDD569}"/>
              </a:ext>
            </a:extLst>
          </p:cNvPr>
          <p:cNvSpPr/>
          <p:nvPr/>
        </p:nvSpPr>
        <p:spPr>
          <a:xfrm>
            <a:off x="2909455" y="2885011"/>
            <a:ext cx="237506" cy="6739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2DBEE2-941C-7D49-BDF3-23A0789A6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25" y="1169635"/>
            <a:ext cx="5325531" cy="5539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0E3D2-0491-1C4D-A96D-2B8B09A16DD3}"/>
              </a:ext>
            </a:extLst>
          </p:cNvPr>
          <p:cNvSpPr txBox="1"/>
          <p:nvPr/>
        </p:nvSpPr>
        <p:spPr>
          <a:xfrm>
            <a:off x="7330040" y="663545"/>
            <a:ext cx="28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Qian et al. 2018, Figure 1 </a:t>
            </a:r>
            <a:r>
              <a:rPr lang="en-US" dirty="0" err="1"/>
              <a:t>c,d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D9FA7-CE4F-2249-AAC3-9CB9F3A7E715}"/>
              </a:ext>
            </a:extLst>
          </p:cNvPr>
          <p:cNvSpPr txBox="1"/>
          <p:nvPr/>
        </p:nvSpPr>
        <p:spPr>
          <a:xfrm>
            <a:off x="285008" y="201880"/>
            <a:ext cx="36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seqFish</a:t>
            </a:r>
            <a:r>
              <a:rPr lang="en-US" sz="2400" dirty="0"/>
              <a:t> &amp; </a:t>
            </a:r>
            <a:r>
              <a:rPr lang="en-US" sz="2400" dirty="0" err="1"/>
              <a:t>scRNA</a:t>
            </a:r>
            <a:r>
              <a:rPr lang="en-US" sz="2400" dirty="0"/>
              <a:t>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1B895-2FD4-514A-9726-031DDD99929A}"/>
              </a:ext>
            </a:extLst>
          </p:cNvPr>
          <p:cNvSpPr txBox="1"/>
          <p:nvPr/>
        </p:nvSpPr>
        <p:spPr>
          <a:xfrm>
            <a:off x="700644" y="1425039"/>
            <a:ext cx="472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</a:t>
            </a:r>
          </a:p>
          <a:p>
            <a:endParaRPr lang="en-US" dirty="0"/>
          </a:p>
          <a:p>
            <a:r>
              <a:rPr lang="en-US" dirty="0"/>
              <a:t>What is the minimal number of genes needed for data integration?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3BFD-30D7-584B-9454-A1E14A13BCB4}"/>
              </a:ext>
            </a:extLst>
          </p:cNvPr>
          <p:cNvSpPr txBox="1"/>
          <p:nvPr/>
        </p:nvSpPr>
        <p:spPr>
          <a:xfrm>
            <a:off x="2483815" y="5248295"/>
            <a:ext cx="11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43 genes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13093-3E2D-B441-A4D9-50C39B01CAB3}"/>
              </a:ext>
            </a:extLst>
          </p:cNvPr>
          <p:cNvSpPr/>
          <p:nvPr/>
        </p:nvSpPr>
        <p:spPr>
          <a:xfrm>
            <a:off x="700644" y="3818580"/>
            <a:ext cx="4892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W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/>
              </a:rPr>
              <a:t>hat is the minimal number of genes needed to distinguish cell types in both datasets ?</a:t>
            </a:r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CD0BBDE-0E0F-944A-8C13-7FE471CDD569}"/>
              </a:ext>
            </a:extLst>
          </p:cNvPr>
          <p:cNvSpPr/>
          <p:nvPr/>
        </p:nvSpPr>
        <p:spPr>
          <a:xfrm>
            <a:off x="2909455" y="2885011"/>
            <a:ext cx="237506" cy="6739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88020-B337-AF4D-8461-21558CFC31E7}"/>
              </a:ext>
            </a:extLst>
          </p:cNvPr>
          <p:cNvSpPr txBox="1"/>
          <p:nvPr/>
        </p:nvSpPr>
        <p:spPr>
          <a:xfrm>
            <a:off x="2140324" y="561762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major cell types</a:t>
            </a:r>
          </a:p>
        </p:txBody>
      </p:sp>
    </p:spTree>
    <p:extLst>
      <p:ext uri="{BB962C8B-B14F-4D97-AF65-F5344CB8AC3E}">
        <p14:creationId xmlns:p14="http://schemas.microsoft.com/office/powerpoint/2010/main" val="28391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2885CE-2C0F-7240-BEEB-7CEF451E06DE}"/>
              </a:ext>
            </a:extLst>
          </p:cNvPr>
          <p:cNvSpPr txBox="1"/>
          <p:nvPr/>
        </p:nvSpPr>
        <p:spPr>
          <a:xfrm>
            <a:off x="332509" y="249382"/>
            <a:ext cx="382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highly variable genes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E5C61-514D-5849-8D73-A5DCC7B34934}"/>
              </a:ext>
            </a:extLst>
          </p:cNvPr>
          <p:cNvSpPr txBox="1"/>
          <p:nvPr/>
        </p:nvSpPr>
        <p:spPr>
          <a:xfrm>
            <a:off x="800613" y="1278529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scRNA</a:t>
            </a:r>
            <a:r>
              <a:rPr lang="en-US" dirty="0"/>
              <a:t> read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CB512-DAF9-0B45-98CD-A747BC6E8E92}"/>
              </a:ext>
            </a:extLst>
          </p:cNvPr>
          <p:cNvSpPr txBox="1"/>
          <p:nvPr/>
        </p:nvSpPr>
        <p:spPr>
          <a:xfrm>
            <a:off x="814438" y="2104600"/>
            <a:ext cx="3698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cells: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 genes &gt;= 200 &amp; &lt;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mitochondrial gene percent &lt; 15%</a:t>
            </a:r>
          </a:p>
          <a:p>
            <a:r>
              <a:rPr lang="en-US" dirty="0"/>
              <a:t>Filter genes: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min_cells</a:t>
            </a:r>
            <a:r>
              <a:rPr lang="en-US" dirty="0"/>
              <a:t> =3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872FB-4BDD-7E45-B6C7-076C0E894042}"/>
              </a:ext>
            </a:extLst>
          </p:cNvPr>
          <p:cNvSpPr txBox="1"/>
          <p:nvPr/>
        </p:nvSpPr>
        <p:spPr>
          <a:xfrm>
            <a:off x="814438" y="4038666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0735A-B62C-3748-BC02-CA6F800EC61F}"/>
              </a:ext>
            </a:extLst>
          </p:cNvPr>
          <p:cNvSpPr txBox="1"/>
          <p:nvPr/>
        </p:nvSpPr>
        <p:spPr>
          <a:xfrm>
            <a:off x="837247" y="4864737"/>
            <a:ext cx="3071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Annotate highly variable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Min_mean</a:t>
            </a:r>
            <a:r>
              <a:rPr lang="en-US" dirty="0"/>
              <a:t> = 0.0125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Max_mean</a:t>
            </a:r>
            <a:r>
              <a:rPr lang="en-US" dirty="0"/>
              <a:t>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Min_dispersion</a:t>
            </a:r>
            <a:r>
              <a:rPr lang="en-US" dirty="0"/>
              <a:t> = 0.5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1E0B2-E2DB-3F43-BBC7-EAD5ADC6734D}"/>
              </a:ext>
            </a:extLst>
          </p:cNvPr>
          <p:cNvSpPr/>
          <p:nvPr/>
        </p:nvSpPr>
        <p:spPr>
          <a:xfrm>
            <a:off x="800613" y="1278529"/>
            <a:ext cx="1936107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16665-DD6D-D042-B6EB-C066240571D4}"/>
              </a:ext>
            </a:extLst>
          </p:cNvPr>
          <p:cNvSpPr/>
          <p:nvPr/>
        </p:nvSpPr>
        <p:spPr>
          <a:xfrm>
            <a:off x="800612" y="2110489"/>
            <a:ext cx="3712211" cy="14714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C8054-B362-3C4C-9F35-4A65F18E114F}"/>
              </a:ext>
            </a:extLst>
          </p:cNvPr>
          <p:cNvSpPr/>
          <p:nvPr/>
        </p:nvSpPr>
        <p:spPr>
          <a:xfrm>
            <a:off x="814438" y="4038666"/>
            <a:ext cx="1936107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03BA6B-D8F1-5247-A76B-F6E8476D1090}"/>
              </a:ext>
            </a:extLst>
          </p:cNvPr>
          <p:cNvSpPr/>
          <p:nvPr/>
        </p:nvSpPr>
        <p:spPr>
          <a:xfrm>
            <a:off x="837247" y="4864736"/>
            <a:ext cx="3675576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83C02EEA-692C-3342-A843-7A267C20AAEB}"/>
              </a:ext>
            </a:extLst>
          </p:cNvPr>
          <p:cNvSpPr/>
          <p:nvPr/>
        </p:nvSpPr>
        <p:spPr>
          <a:xfrm>
            <a:off x="1627536" y="1697454"/>
            <a:ext cx="130161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6AB7A97-1D26-F841-9CD0-EE0A8B238DF1}"/>
              </a:ext>
            </a:extLst>
          </p:cNvPr>
          <p:cNvSpPr/>
          <p:nvPr/>
        </p:nvSpPr>
        <p:spPr>
          <a:xfrm>
            <a:off x="1638505" y="3641715"/>
            <a:ext cx="130161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CB86EE9-6122-6149-AFA2-321D4E12494B}"/>
              </a:ext>
            </a:extLst>
          </p:cNvPr>
          <p:cNvSpPr/>
          <p:nvPr/>
        </p:nvSpPr>
        <p:spPr>
          <a:xfrm>
            <a:off x="1638504" y="4467785"/>
            <a:ext cx="130161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F76D5-9B29-574C-B0A0-0B5851E2991F}"/>
              </a:ext>
            </a:extLst>
          </p:cNvPr>
          <p:cNvSpPr txBox="1"/>
          <p:nvPr/>
        </p:nvSpPr>
        <p:spPr>
          <a:xfrm>
            <a:off x="3069627" y="1278529"/>
            <a:ext cx="17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Package: </a:t>
            </a:r>
            <a:r>
              <a:rPr lang="en-US" dirty="0" err="1"/>
              <a:t>Scanpy</a:t>
            </a:r>
            <a:endParaRPr lang="en-US" dirty="0"/>
          </a:p>
        </p:txBody>
      </p:sp>
      <p:pic>
        <p:nvPicPr>
          <p:cNvPr id="22" name="Picture 2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4D0513-0DA9-1F49-8F47-1345EF2C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5596"/>
            <a:ext cx="4829299" cy="41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7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09494F-CF92-C24A-91DB-37258D8B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5596"/>
            <a:ext cx="4829299" cy="4119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885CE-2C0F-7240-BEEB-7CEF451E06DE}"/>
              </a:ext>
            </a:extLst>
          </p:cNvPr>
          <p:cNvSpPr txBox="1"/>
          <p:nvPr/>
        </p:nvSpPr>
        <p:spPr>
          <a:xfrm>
            <a:off x="332509" y="249382"/>
            <a:ext cx="382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highly variable genes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E5C61-514D-5849-8D73-A5DCC7B34934}"/>
              </a:ext>
            </a:extLst>
          </p:cNvPr>
          <p:cNvSpPr txBox="1"/>
          <p:nvPr/>
        </p:nvSpPr>
        <p:spPr>
          <a:xfrm>
            <a:off x="800613" y="1278529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scRNA</a:t>
            </a:r>
            <a:r>
              <a:rPr lang="en-US" dirty="0"/>
              <a:t> read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CB512-DAF9-0B45-98CD-A747BC6E8E92}"/>
              </a:ext>
            </a:extLst>
          </p:cNvPr>
          <p:cNvSpPr txBox="1"/>
          <p:nvPr/>
        </p:nvSpPr>
        <p:spPr>
          <a:xfrm>
            <a:off x="814438" y="2104600"/>
            <a:ext cx="3698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cells: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 genes &gt;= 200 &amp; &lt;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mitochondrial gene percent &lt; 15%</a:t>
            </a:r>
          </a:p>
          <a:p>
            <a:r>
              <a:rPr lang="en-US" dirty="0"/>
              <a:t>Filter genes: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min_cells</a:t>
            </a:r>
            <a:r>
              <a:rPr lang="en-US" dirty="0"/>
              <a:t> =3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872FB-4BDD-7E45-B6C7-076C0E894042}"/>
              </a:ext>
            </a:extLst>
          </p:cNvPr>
          <p:cNvSpPr txBox="1"/>
          <p:nvPr/>
        </p:nvSpPr>
        <p:spPr>
          <a:xfrm>
            <a:off x="814438" y="4038666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0735A-B62C-3748-BC02-CA6F800EC61F}"/>
              </a:ext>
            </a:extLst>
          </p:cNvPr>
          <p:cNvSpPr txBox="1"/>
          <p:nvPr/>
        </p:nvSpPr>
        <p:spPr>
          <a:xfrm>
            <a:off x="837247" y="4864737"/>
            <a:ext cx="3071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Annotate highly variable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Min_mean</a:t>
            </a:r>
            <a:r>
              <a:rPr lang="en-US" dirty="0"/>
              <a:t> = 0.0125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Max_mean</a:t>
            </a:r>
            <a:r>
              <a:rPr lang="en-US" dirty="0"/>
              <a:t>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Min_dispersion</a:t>
            </a:r>
            <a:r>
              <a:rPr lang="en-US" dirty="0"/>
              <a:t> = 0.5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1E0B2-E2DB-3F43-BBC7-EAD5ADC6734D}"/>
              </a:ext>
            </a:extLst>
          </p:cNvPr>
          <p:cNvSpPr/>
          <p:nvPr/>
        </p:nvSpPr>
        <p:spPr>
          <a:xfrm>
            <a:off x="800613" y="1278529"/>
            <a:ext cx="1936107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16665-DD6D-D042-B6EB-C066240571D4}"/>
              </a:ext>
            </a:extLst>
          </p:cNvPr>
          <p:cNvSpPr/>
          <p:nvPr/>
        </p:nvSpPr>
        <p:spPr>
          <a:xfrm>
            <a:off x="800612" y="2110489"/>
            <a:ext cx="3712211" cy="14714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C8054-B362-3C4C-9F35-4A65F18E114F}"/>
              </a:ext>
            </a:extLst>
          </p:cNvPr>
          <p:cNvSpPr/>
          <p:nvPr/>
        </p:nvSpPr>
        <p:spPr>
          <a:xfrm>
            <a:off x="814438" y="4038666"/>
            <a:ext cx="1936107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03BA6B-D8F1-5247-A76B-F6E8476D1090}"/>
              </a:ext>
            </a:extLst>
          </p:cNvPr>
          <p:cNvSpPr/>
          <p:nvPr/>
        </p:nvSpPr>
        <p:spPr>
          <a:xfrm>
            <a:off x="837247" y="4864736"/>
            <a:ext cx="3675576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83C02EEA-692C-3342-A843-7A267C20AAEB}"/>
              </a:ext>
            </a:extLst>
          </p:cNvPr>
          <p:cNvSpPr/>
          <p:nvPr/>
        </p:nvSpPr>
        <p:spPr>
          <a:xfrm>
            <a:off x="1627536" y="1697454"/>
            <a:ext cx="130161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6AB7A97-1D26-F841-9CD0-EE0A8B238DF1}"/>
              </a:ext>
            </a:extLst>
          </p:cNvPr>
          <p:cNvSpPr/>
          <p:nvPr/>
        </p:nvSpPr>
        <p:spPr>
          <a:xfrm>
            <a:off x="1638505" y="3641715"/>
            <a:ext cx="130161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CB86EE9-6122-6149-AFA2-321D4E12494B}"/>
              </a:ext>
            </a:extLst>
          </p:cNvPr>
          <p:cNvSpPr/>
          <p:nvPr/>
        </p:nvSpPr>
        <p:spPr>
          <a:xfrm>
            <a:off x="1638504" y="4467785"/>
            <a:ext cx="130161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F76D5-9B29-574C-B0A0-0B5851E2991F}"/>
              </a:ext>
            </a:extLst>
          </p:cNvPr>
          <p:cNvSpPr txBox="1"/>
          <p:nvPr/>
        </p:nvSpPr>
        <p:spPr>
          <a:xfrm>
            <a:off x="3069627" y="1278529"/>
            <a:ext cx="17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Package: </a:t>
            </a:r>
            <a:r>
              <a:rPr lang="en-US" dirty="0" err="1"/>
              <a:t>Scanpy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7F3777-14C6-4945-8456-C212F814E849}"/>
              </a:ext>
            </a:extLst>
          </p:cNvPr>
          <p:cNvSpPr txBox="1"/>
          <p:nvPr/>
        </p:nvSpPr>
        <p:spPr>
          <a:xfrm>
            <a:off x="5474524" y="5464900"/>
            <a:ext cx="6357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Among the 113 genes overlapped between </a:t>
            </a:r>
            <a:r>
              <a:rPr lang="en-US" dirty="0" err="1"/>
              <a:t>scRNAseq</a:t>
            </a:r>
            <a:r>
              <a:rPr lang="en-US" dirty="0"/>
              <a:t> and </a:t>
            </a:r>
            <a:r>
              <a:rPr lang="en-US" dirty="0" err="1"/>
              <a:t>seqFish</a:t>
            </a:r>
            <a:endParaRPr lang="en-US" dirty="0"/>
          </a:p>
          <a:p>
            <a:endParaRPr lang="en-US" dirty="0"/>
          </a:p>
          <a:p>
            <a:r>
              <a:rPr lang="en-US" dirty="0"/>
              <a:t>46 genes are annotated as high variable genes</a:t>
            </a:r>
          </a:p>
        </p:txBody>
      </p:sp>
    </p:spTree>
    <p:extLst>
      <p:ext uri="{BB962C8B-B14F-4D97-AF65-F5344CB8AC3E}">
        <p14:creationId xmlns:p14="http://schemas.microsoft.com/office/powerpoint/2010/main" val="10640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CA6CE-F58C-294E-A260-4C954F3E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493" y="798657"/>
            <a:ext cx="8101013" cy="5569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C85B0-1853-1549-8A39-5101BB113539}"/>
              </a:ext>
            </a:extLst>
          </p:cNvPr>
          <p:cNvSpPr txBox="1"/>
          <p:nvPr/>
        </p:nvSpPr>
        <p:spPr>
          <a:xfrm>
            <a:off x="332509" y="249382"/>
            <a:ext cx="9229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Colinear relationship between 46 highly variable genes in </a:t>
            </a:r>
            <a:r>
              <a:rPr lang="en-US" sz="2400" dirty="0" err="1"/>
              <a:t>scRNAseq</a:t>
            </a:r>
            <a:r>
              <a:rPr lang="en-US" sz="24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1285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4CD98-FC15-DD46-BAD8-12B7FAA48550}"/>
              </a:ext>
            </a:extLst>
          </p:cNvPr>
          <p:cNvSpPr txBox="1"/>
          <p:nvPr/>
        </p:nvSpPr>
        <p:spPr>
          <a:xfrm>
            <a:off x="285007" y="225631"/>
            <a:ext cx="121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21307-8459-704B-8CB5-5A7DB452C4E0}"/>
              </a:ext>
            </a:extLst>
          </p:cNvPr>
          <p:cNvSpPr txBox="1"/>
          <p:nvPr/>
        </p:nvSpPr>
        <p:spPr>
          <a:xfrm>
            <a:off x="4598592" y="907737"/>
            <a:ext cx="25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SVM classification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82B43-3C31-ED42-93DB-83D33C6969A9}"/>
              </a:ext>
            </a:extLst>
          </p:cNvPr>
          <p:cNvSpPr/>
          <p:nvPr/>
        </p:nvSpPr>
        <p:spPr>
          <a:xfrm>
            <a:off x="4598592" y="907735"/>
            <a:ext cx="2514599" cy="36933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20C66-3265-4046-B458-A22FB6B1BB17}"/>
              </a:ext>
            </a:extLst>
          </p:cNvPr>
          <p:cNvSpPr txBox="1"/>
          <p:nvPr/>
        </p:nvSpPr>
        <p:spPr>
          <a:xfrm>
            <a:off x="1708519" y="907734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scRNAseq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15036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4CD98-FC15-DD46-BAD8-12B7FAA48550}"/>
              </a:ext>
            </a:extLst>
          </p:cNvPr>
          <p:cNvSpPr txBox="1"/>
          <p:nvPr/>
        </p:nvSpPr>
        <p:spPr>
          <a:xfrm>
            <a:off x="285007" y="225631"/>
            <a:ext cx="121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21307-8459-704B-8CB5-5A7DB452C4E0}"/>
              </a:ext>
            </a:extLst>
          </p:cNvPr>
          <p:cNvSpPr txBox="1"/>
          <p:nvPr/>
        </p:nvSpPr>
        <p:spPr>
          <a:xfrm>
            <a:off x="4598592" y="907737"/>
            <a:ext cx="25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SVM classification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421B5-2EE6-0F46-B8C1-031CE4A89E9D}"/>
              </a:ext>
            </a:extLst>
          </p:cNvPr>
          <p:cNvSpPr txBox="1"/>
          <p:nvPr/>
        </p:nvSpPr>
        <p:spPr>
          <a:xfrm>
            <a:off x="5305869" y="175910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824EE-7159-754A-8917-5E189EB46B2E}"/>
              </a:ext>
            </a:extLst>
          </p:cNvPr>
          <p:cNvSpPr txBox="1"/>
          <p:nvPr/>
        </p:nvSpPr>
        <p:spPr>
          <a:xfrm>
            <a:off x="4755847" y="2621286"/>
            <a:ext cx="216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 the importance </a:t>
            </a:r>
          </a:p>
          <a:p>
            <a:r>
              <a:rPr lang="en-US" dirty="0"/>
              <a:t>of every feature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0637-A47E-7D4D-8622-20C9218C6EDE}"/>
              </a:ext>
            </a:extLst>
          </p:cNvPr>
          <p:cNvSpPr txBox="1"/>
          <p:nvPr/>
        </p:nvSpPr>
        <p:spPr>
          <a:xfrm>
            <a:off x="4925893" y="3742921"/>
            <a:ext cx="185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 the least </a:t>
            </a:r>
          </a:p>
          <a:p>
            <a:r>
              <a:rPr lang="en-US" dirty="0"/>
              <a:t>important feature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FFCA-4B83-8F4C-B892-2337F3B977FA}"/>
              </a:ext>
            </a:extLst>
          </p:cNvPr>
          <p:cNvSpPr txBox="1"/>
          <p:nvPr/>
        </p:nvSpPr>
        <p:spPr>
          <a:xfrm>
            <a:off x="4929356" y="5105618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 number of </a:t>
            </a:r>
          </a:p>
          <a:p>
            <a:r>
              <a:rPr lang="en-US" dirty="0"/>
              <a:t>features reached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82B43-3C31-ED42-93DB-83D33C6969A9}"/>
              </a:ext>
            </a:extLst>
          </p:cNvPr>
          <p:cNvSpPr/>
          <p:nvPr/>
        </p:nvSpPr>
        <p:spPr>
          <a:xfrm>
            <a:off x="4598592" y="907735"/>
            <a:ext cx="2514599" cy="36933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054377-C6EE-6A4A-999A-0BF5F9D23E98}"/>
              </a:ext>
            </a:extLst>
          </p:cNvPr>
          <p:cNvSpPr/>
          <p:nvPr/>
        </p:nvSpPr>
        <p:spPr>
          <a:xfrm>
            <a:off x="5313499" y="1751902"/>
            <a:ext cx="1084784" cy="36933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20A3B-99BA-164E-998E-9A02923435DF}"/>
              </a:ext>
            </a:extLst>
          </p:cNvPr>
          <p:cNvSpPr/>
          <p:nvPr/>
        </p:nvSpPr>
        <p:spPr>
          <a:xfrm>
            <a:off x="4623154" y="2593907"/>
            <a:ext cx="2514599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D8154-B748-2041-96F5-D8E170F1A5E7}"/>
              </a:ext>
            </a:extLst>
          </p:cNvPr>
          <p:cNvSpPr/>
          <p:nvPr/>
        </p:nvSpPr>
        <p:spPr>
          <a:xfrm>
            <a:off x="4633000" y="3740010"/>
            <a:ext cx="2514599" cy="59559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5D63311E-84DF-7F41-8F15-9348BD4EA727}"/>
              </a:ext>
            </a:extLst>
          </p:cNvPr>
          <p:cNvSpPr/>
          <p:nvPr/>
        </p:nvSpPr>
        <p:spPr>
          <a:xfrm>
            <a:off x="4441510" y="4808001"/>
            <a:ext cx="2897578" cy="1214414"/>
          </a:xfrm>
          <a:prstGeom prst="diamon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34CB19-ED2B-7047-A648-3B96E9E0BE65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855891" y="1277068"/>
            <a:ext cx="1" cy="47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100CE0-47D6-5D4B-BAB5-EF9664C47B90}"/>
              </a:ext>
            </a:extLst>
          </p:cNvPr>
          <p:cNvCxnSpPr/>
          <p:nvPr/>
        </p:nvCxnSpPr>
        <p:spPr>
          <a:xfrm flipH="1">
            <a:off x="5880454" y="2142863"/>
            <a:ext cx="1" cy="47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9C0947-520A-A64C-9B76-969C5BA727BD}"/>
              </a:ext>
            </a:extLst>
          </p:cNvPr>
          <p:cNvCxnSpPr/>
          <p:nvPr/>
        </p:nvCxnSpPr>
        <p:spPr>
          <a:xfrm flipH="1">
            <a:off x="5890300" y="3246358"/>
            <a:ext cx="1" cy="47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D9F41A-5A22-7A45-A922-65B82E594ECB}"/>
              </a:ext>
            </a:extLst>
          </p:cNvPr>
          <p:cNvCxnSpPr/>
          <p:nvPr/>
        </p:nvCxnSpPr>
        <p:spPr>
          <a:xfrm flipH="1">
            <a:off x="5890299" y="4354426"/>
            <a:ext cx="1" cy="47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9AAA02-E15D-FE4D-A5C6-B0EBF828264F}"/>
              </a:ext>
            </a:extLst>
          </p:cNvPr>
          <p:cNvCxnSpPr/>
          <p:nvPr/>
        </p:nvCxnSpPr>
        <p:spPr>
          <a:xfrm flipH="1">
            <a:off x="5890298" y="6022415"/>
            <a:ext cx="1" cy="47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52514A2-5E51-524F-B74E-6F8CEEAC11E8}"/>
              </a:ext>
            </a:extLst>
          </p:cNvPr>
          <p:cNvSpPr txBox="1"/>
          <p:nvPr/>
        </p:nvSpPr>
        <p:spPr>
          <a:xfrm>
            <a:off x="6127609" y="6008043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98130C66-C7D2-2D48-9C23-D1592EA78911}"/>
              </a:ext>
            </a:extLst>
          </p:cNvPr>
          <p:cNvCxnSpPr>
            <a:cxnSpLocks/>
            <a:stCxn id="13" idx="1"/>
            <a:endCxn id="9" idx="1"/>
          </p:cNvCxnSpPr>
          <p:nvPr/>
        </p:nvCxnSpPr>
        <p:spPr>
          <a:xfrm rot="10800000" flipH="1">
            <a:off x="4441509" y="1936570"/>
            <a:ext cx="871989" cy="3478639"/>
          </a:xfrm>
          <a:prstGeom prst="bentConnector3">
            <a:avLst>
              <a:gd name="adj1" fmla="val -262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E167ED-46B9-CA40-A255-E111A0D7096D}"/>
              </a:ext>
            </a:extLst>
          </p:cNvPr>
          <p:cNvSpPr txBox="1"/>
          <p:nvPr/>
        </p:nvSpPr>
        <p:spPr>
          <a:xfrm>
            <a:off x="3740727" y="351509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1EA5BA-B0D8-244D-AC59-01358A7C1743}"/>
              </a:ext>
            </a:extLst>
          </p:cNvPr>
          <p:cNvSpPr txBox="1"/>
          <p:nvPr/>
        </p:nvSpPr>
        <p:spPr>
          <a:xfrm>
            <a:off x="1757477" y="2914931"/>
            <a:ext cx="1243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Recursive</a:t>
            </a:r>
          </a:p>
          <a:p>
            <a:r>
              <a:rPr lang="en-US" dirty="0"/>
              <a:t>Feature</a:t>
            </a:r>
          </a:p>
          <a:p>
            <a:r>
              <a:rPr lang="en-US" dirty="0"/>
              <a:t>Elimination</a:t>
            </a:r>
          </a:p>
          <a:p>
            <a:r>
              <a:rPr lang="en-US" dirty="0"/>
              <a:t>(RFE)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1BCE64-E856-9249-9635-80694CAE9297}"/>
              </a:ext>
            </a:extLst>
          </p:cNvPr>
          <p:cNvSpPr txBox="1"/>
          <p:nvPr/>
        </p:nvSpPr>
        <p:spPr>
          <a:xfrm>
            <a:off x="7576398" y="6075166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validation for scoring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637823-DAF5-1C4C-8C7D-790BDA317DF3}"/>
              </a:ext>
            </a:extLst>
          </p:cNvPr>
          <p:cNvSpPr txBox="1"/>
          <p:nvPr/>
        </p:nvSpPr>
        <p:spPr>
          <a:xfrm>
            <a:off x="7515407" y="769235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</a:t>
            </a:r>
          </a:p>
          <a:p>
            <a:r>
              <a:rPr lang="en-US" dirty="0"/>
              <a:t>C: [1e-6, 1e-3, 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20C66-3265-4046-B458-A22FB6B1BB17}"/>
              </a:ext>
            </a:extLst>
          </p:cNvPr>
          <p:cNvSpPr txBox="1"/>
          <p:nvPr/>
        </p:nvSpPr>
        <p:spPr>
          <a:xfrm>
            <a:off x="1708519" y="907734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scRNAseq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80444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927</Words>
  <Application>Microsoft Macintosh PowerPoint</Application>
  <PresentationFormat>Widescreen</PresentationFormat>
  <Paragraphs>157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Open Sans</vt:lpstr>
      <vt:lpstr>Arial</vt:lpstr>
      <vt:lpstr>Calibri</vt:lpstr>
      <vt:lpstr>Calibri Light</vt:lpstr>
      <vt:lpstr>Office Theme</vt:lpstr>
      <vt:lpstr>CORTEX seq-FISH:  gene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 Xu</dc:creator>
  <cp:lastModifiedBy>Hang Xu</cp:lastModifiedBy>
  <cp:revision>91</cp:revision>
  <dcterms:created xsi:type="dcterms:W3CDTF">2020-06-10T22:18:49Z</dcterms:created>
  <dcterms:modified xsi:type="dcterms:W3CDTF">2020-06-15T07:58:06Z</dcterms:modified>
</cp:coreProperties>
</file>