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7" r:id="rId2"/>
    <p:sldId id="256" r:id="rId3"/>
    <p:sldId id="257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8" r:id="rId21"/>
    <p:sldId id="281" r:id="rId22"/>
    <p:sldId id="282" r:id="rId23"/>
    <p:sldId id="270" r:id="rId24"/>
    <p:sldId id="280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9"/>
  </p:normalViewPr>
  <p:slideViewPr>
    <p:cSldViewPr snapToGrid="0" snapToObjects="1">
      <p:cViewPr>
        <p:scale>
          <a:sx n="90" d="100"/>
          <a:sy n="90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0FEC3-FDC7-F34C-A561-3FD038E7F58D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80B50-F6F1-6245-B2B9-D74E5B14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0B50-F6F1-6245-B2B9-D74E5B1468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3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BB0C-CF4E-BA45-B3D4-FCF42209519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949A-5A9B-0A47-BA53-29CE1C2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8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90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5306"/>
            <a:ext cx="9144000" cy="1321899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Times New Roman" charset="0"/>
                <a:ea typeface="Times New Roman" charset="0"/>
                <a:cs typeface="Times New Roman" charset="0"/>
              </a:rPr>
              <a:t>”Reviving” Depth sensitivity in </a:t>
            </a:r>
            <a:r>
              <a:rPr lang="en-GB" sz="48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GB" sz="4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GB" sz="4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sz="3600" dirty="0" smtClean="0">
                <a:latin typeface="Times New Roman" charset="0"/>
                <a:ea typeface="Times New Roman" charset="0"/>
                <a:cs typeface="Times New Roman" charset="0"/>
              </a:rPr>
              <a:t>Sensitivity of ice-shelf melt to bathymetric uncertainty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15824"/>
            <a:ext cx="9144000" cy="18419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Daniel N Goldberg</a:t>
            </a:r>
            <a:r>
              <a:rPr lang="en-US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Tim Smith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Krishna Narayanan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Patrick Heimbach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1,2,4</a:t>
            </a:r>
          </a:p>
          <a:p>
            <a:pPr>
              <a:spcBef>
                <a:spcPts val="0"/>
              </a:spcBef>
            </a:pPr>
            <a:r>
              <a:rPr lang="en-US" sz="1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University of Edinburgh, School of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GeoSciences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0"/>
              </a:spcBef>
            </a:pPr>
            <a:r>
              <a:rPr lang="en-US" sz="1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Institute for Computational Engineering and Science, UT-Austin</a:t>
            </a:r>
          </a:p>
          <a:p>
            <a:pPr>
              <a:spcBef>
                <a:spcPts val="0"/>
              </a:spcBef>
            </a:pPr>
            <a:r>
              <a:rPr lang="en-US" sz="1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Math and Computational Science, Argonne National Lab</a:t>
            </a:r>
          </a:p>
          <a:p>
            <a:pPr>
              <a:spcBef>
                <a:spcPts val="0"/>
              </a:spcBef>
            </a:pPr>
            <a:r>
              <a:rPr lang="en-US" sz="1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Jackson School of Geosciences, UT-Austin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6352" y="5536432"/>
            <a:ext cx="805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charset="0"/>
                <a:ea typeface="Times New Roman" charset="0"/>
                <a:cs typeface="Times New Roman" charset="0"/>
              </a:rPr>
              <a:t>Mathematical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Modelling in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Glaciology, Banff </a:t>
            </a:r>
            <a:r>
              <a:rPr lang="en-US" sz="2400" smtClean="0">
                <a:latin typeface="Times New Roman" charset="0"/>
                <a:ea typeface="Times New Roman" charset="0"/>
                <a:cs typeface="Times New Roman" charset="0"/>
              </a:rPr>
              <a:t>Int’l Research Station, 14 Jan 2020</a:t>
            </a:r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316304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2 Experiments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165" y="2276172"/>
            <a:ext cx="10605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Idealised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experiment (ISOMIP with ridge) in order to make sense of bathymetric influence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Application to realistic domain (Dotson +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Crosson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ice shelves) to place (1) in context</a:t>
            </a:r>
          </a:p>
        </p:txBody>
      </p:sp>
    </p:spTree>
    <p:extLst>
      <p:ext uri="{BB962C8B-B14F-4D97-AF65-F5344CB8AC3E}">
        <p14:creationId xmlns:p14="http://schemas.microsoft.com/office/powerpoint/2010/main" val="21249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332174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ISOMIP-Ridge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015296" y="326628"/>
            <a:ext cx="3800476" cy="2286003"/>
            <a:chOff x="571499" y="1200147"/>
            <a:chExt cx="4957765" cy="2286003"/>
          </a:xfrm>
        </p:grpSpPr>
        <p:grpSp>
          <p:nvGrpSpPr>
            <p:cNvPr id="35" name="Group 34"/>
            <p:cNvGrpSpPr/>
            <p:nvPr/>
          </p:nvGrpSpPr>
          <p:grpSpPr>
            <a:xfrm>
              <a:off x="571499" y="1200147"/>
              <a:ext cx="4957765" cy="2286003"/>
              <a:chOff x="571499" y="1200147"/>
              <a:chExt cx="4957765" cy="321468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950118" y="1776411"/>
                <a:ext cx="1" cy="219075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 6"/>
              <p:cNvSpPr/>
              <p:nvPr/>
            </p:nvSpPr>
            <p:spPr>
              <a:xfrm>
                <a:off x="571500" y="1628773"/>
                <a:ext cx="4586287" cy="2185987"/>
              </a:xfrm>
              <a:custGeom>
                <a:avLst/>
                <a:gdLst>
                  <a:gd name="connsiteX0" fmla="*/ 0 w 4586287"/>
                  <a:gd name="connsiteY0" fmla="*/ 2185987 h 2185987"/>
                  <a:gd name="connsiteX1" fmla="*/ 1143000 w 4586287"/>
                  <a:gd name="connsiteY1" fmla="*/ 571500 h 2185987"/>
                  <a:gd name="connsiteX2" fmla="*/ 4586287 w 4586287"/>
                  <a:gd name="connsiteY2" fmla="*/ 585787 h 2185987"/>
                  <a:gd name="connsiteX3" fmla="*/ 4586287 w 4586287"/>
                  <a:gd name="connsiteY3" fmla="*/ 0 h 2185987"/>
                  <a:gd name="connsiteX4" fmla="*/ 0 w 4586287"/>
                  <a:gd name="connsiteY4" fmla="*/ 0 h 2185987"/>
                  <a:gd name="connsiteX5" fmla="*/ 0 w 4586287"/>
                  <a:gd name="connsiteY5" fmla="*/ 2185987 h 218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6287" h="2185987">
                    <a:moveTo>
                      <a:pt x="0" y="2185987"/>
                    </a:moveTo>
                    <a:lnTo>
                      <a:pt x="1143000" y="571500"/>
                    </a:lnTo>
                    <a:lnTo>
                      <a:pt x="4586287" y="585787"/>
                    </a:lnTo>
                    <a:lnTo>
                      <a:pt x="4586287" y="0"/>
                    </a:lnTo>
                    <a:lnTo>
                      <a:pt x="0" y="0"/>
                    </a:lnTo>
                    <a:cubicBezTo>
                      <a:pt x="4762" y="719137"/>
                      <a:pt x="9525" y="1438275"/>
                      <a:pt x="0" y="218598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3"/>
              </p:cNvCxnSpPr>
              <p:nvPr/>
            </p:nvCxnSpPr>
            <p:spPr>
              <a:xfrm flipV="1">
                <a:off x="5157787" y="1200147"/>
                <a:ext cx="357188" cy="428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157787" y="1757365"/>
                <a:ext cx="357188" cy="428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571500" y="1200147"/>
                <a:ext cx="357188" cy="428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28688" y="1200147"/>
                <a:ext cx="45862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514975" y="1200147"/>
                <a:ext cx="0" cy="5572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7" idx="0"/>
              </p:cNvCxnSpPr>
              <p:nvPr/>
            </p:nvCxnSpPr>
            <p:spPr>
              <a:xfrm>
                <a:off x="571500" y="3814760"/>
                <a:ext cx="0" cy="600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1499" y="4410073"/>
                <a:ext cx="45862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143498" y="3976686"/>
                <a:ext cx="357188" cy="428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endCxn id="7" idx="2"/>
              </p:cNvCxnSpPr>
              <p:nvPr/>
            </p:nvCxnSpPr>
            <p:spPr>
              <a:xfrm flipV="1">
                <a:off x="5157786" y="2214560"/>
                <a:ext cx="1" cy="21907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514973" y="1785934"/>
                <a:ext cx="1" cy="21907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85789" y="3986209"/>
                <a:ext cx="357188" cy="42862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42977" y="3986209"/>
                <a:ext cx="4586287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1328736" y="3314697"/>
                <a:ext cx="1471613" cy="1100138"/>
              </a:xfrm>
              <a:custGeom>
                <a:avLst/>
                <a:gdLst>
                  <a:gd name="connsiteX0" fmla="*/ 0 w 2700338"/>
                  <a:gd name="connsiteY0" fmla="*/ 1492821 h 1492821"/>
                  <a:gd name="connsiteX1" fmla="*/ 514350 w 2700338"/>
                  <a:gd name="connsiteY1" fmla="*/ 1121346 h 1492821"/>
                  <a:gd name="connsiteX2" fmla="*/ 757238 w 2700338"/>
                  <a:gd name="connsiteY2" fmla="*/ 521271 h 1492821"/>
                  <a:gd name="connsiteX3" fmla="*/ 1014413 w 2700338"/>
                  <a:gd name="connsiteY3" fmla="*/ 121221 h 1492821"/>
                  <a:gd name="connsiteX4" fmla="*/ 1428750 w 2700338"/>
                  <a:gd name="connsiteY4" fmla="*/ 21208 h 1492821"/>
                  <a:gd name="connsiteX5" fmla="*/ 1900238 w 2700338"/>
                  <a:gd name="connsiteY5" fmla="*/ 478408 h 1492821"/>
                  <a:gd name="connsiteX6" fmla="*/ 2085975 w 2700338"/>
                  <a:gd name="connsiteY6" fmla="*/ 1107058 h 1492821"/>
                  <a:gd name="connsiteX7" fmla="*/ 2443163 w 2700338"/>
                  <a:gd name="connsiteY7" fmla="*/ 1335658 h 1492821"/>
                  <a:gd name="connsiteX8" fmla="*/ 2700338 w 2700338"/>
                  <a:gd name="connsiteY8" fmla="*/ 1421383 h 149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0338" h="1492821">
                    <a:moveTo>
                      <a:pt x="0" y="1492821"/>
                    </a:moveTo>
                    <a:cubicBezTo>
                      <a:pt x="194072" y="1388046"/>
                      <a:pt x="388144" y="1283271"/>
                      <a:pt x="514350" y="1121346"/>
                    </a:cubicBezTo>
                    <a:cubicBezTo>
                      <a:pt x="640556" y="959421"/>
                      <a:pt x="673894" y="687958"/>
                      <a:pt x="757238" y="521271"/>
                    </a:cubicBezTo>
                    <a:cubicBezTo>
                      <a:pt x="840582" y="354583"/>
                      <a:pt x="902494" y="204565"/>
                      <a:pt x="1014413" y="121221"/>
                    </a:cubicBezTo>
                    <a:cubicBezTo>
                      <a:pt x="1126332" y="37877"/>
                      <a:pt x="1281113" y="-38323"/>
                      <a:pt x="1428750" y="21208"/>
                    </a:cubicBezTo>
                    <a:cubicBezTo>
                      <a:pt x="1576387" y="80739"/>
                      <a:pt x="1790701" y="297433"/>
                      <a:pt x="1900238" y="478408"/>
                    </a:cubicBezTo>
                    <a:cubicBezTo>
                      <a:pt x="2009775" y="659383"/>
                      <a:pt x="1995488" y="964183"/>
                      <a:pt x="2085975" y="1107058"/>
                    </a:cubicBezTo>
                    <a:cubicBezTo>
                      <a:pt x="2176462" y="1249933"/>
                      <a:pt x="2340769" y="1283270"/>
                      <a:pt x="2443163" y="1335658"/>
                    </a:cubicBezTo>
                    <a:cubicBezTo>
                      <a:pt x="2545557" y="1388046"/>
                      <a:pt x="2700338" y="1421383"/>
                      <a:pt x="2700338" y="1421383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1157288" y="2111304"/>
              <a:ext cx="3343275" cy="909954"/>
            </a:xfrm>
            <a:custGeom>
              <a:avLst/>
              <a:gdLst>
                <a:gd name="connsiteX0" fmla="*/ 3343275 w 3343275"/>
                <a:gd name="connsiteY0" fmla="*/ 1100137 h 1121020"/>
                <a:gd name="connsiteX1" fmla="*/ 3014662 w 3343275"/>
                <a:gd name="connsiteY1" fmla="*/ 1100137 h 1121020"/>
                <a:gd name="connsiteX2" fmla="*/ 2743200 w 3343275"/>
                <a:gd name="connsiteY2" fmla="*/ 1071562 h 1121020"/>
                <a:gd name="connsiteX3" fmla="*/ 2300287 w 3343275"/>
                <a:gd name="connsiteY3" fmla="*/ 1085850 h 1121020"/>
                <a:gd name="connsiteX4" fmla="*/ 2185987 w 3343275"/>
                <a:gd name="connsiteY4" fmla="*/ 1100137 h 1121020"/>
                <a:gd name="connsiteX5" fmla="*/ 1885950 w 3343275"/>
                <a:gd name="connsiteY5" fmla="*/ 1085850 h 1121020"/>
                <a:gd name="connsiteX6" fmla="*/ 1800225 w 3343275"/>
                <a:gd name="connsiteY6" fmla="*/ 1014412 h 1121020"/>
                <a:gd name="connsiteX7" fmla="*/ 1700212 w 3343275"/>
                <a:gd name="connsiteY7" fmla="*/ 957262 h 1121020"/>
                <a:gd name="connsiteX8" fmla="*/ 1643062 w 3343275"/>
                <a:gd name="connsiteY8" fmla="*/ 914400 h 1121020"/>
                <a:gd name="connsiteX9" fmla="*/ 1557337 w 3343275"/>
                <a:gd name="connsiteY9" fmla="*/ 842962 h 1121020"/>
                <a:gd name="connsiteX10" fmla="*/ 1528762 w 3343275"/>
                <a:gd name="connsiteY10" fmla="*/ 800100 h 1121020"/>
                <a:gd name="connsiteX11" fmla="*/ 1485900 w 3343275"/>
                <a:gd name="connsiteY11" fmla="*/ 771525 h 1121020"/>
                <a:gd name="connsiteX12" fmla="*/ 1343025 w 3343275"/>
                <a:gd name="connsiteY12" fmla="*/ 728662 h 1121020"/>
                <a:gd name="connsiteX13" fmla="*/ 1257300 w 3343275"/>
                <a:gd name="connsiteY13" fmla="*/ 700087 h 1121020"/>
                <a:gd name="connsiteX14" fmla="*/ 1171575 w 3343275"/>
                <a:gd name="connsiteY14" fmla="*/ 685800 h 1121020"/>
                <a:gd name="connsiteX15" fmla="*/ 1100137 w 3343275"/>
                <a:gd name="connsiteY15" fmla="*/ 671512 h 1121020"/>
                <a:gd name="connsiteX16" fmla="*/ 842962 w 3343275"/>
                <a:gd name="connsiteY16" fmla="*/ 642937 h 1121020"/>
                <a:gd name="connsiteX17" fmla="*/ 757237 w 3343275"/>
                <a:gd name="connsiteY17" fmla="*/ 657225 h 1121020"/>
                <a:gd name="connsiteX18" fmla="*/ 628650 w 3343275"/>
                <a:gd name="connsiteY18" fmla="*/ 742950 h 1121020"/>
                <a:gd name="connsiteX19" fmla="*/ 585787 w 3343275"/>
                <a:gd name="connsiteY19" fmla="*/ 771525 h 1121020"/>
                <a:gd name="connsiteX20" fmla="*/ 500062 w 3343275"/>
                <a:gd name="connsiteY20" fmla="*/ 800100 h 1121020"/>
                <a:gd name="connsiteX21" fmla="*/ 457200 w 3343275"/>
                <a:gd name="connsiteY21" fmla="*/ 814387 h 1121020"/>
                <a:gd name="connsiteX22" fmla="*/ 414337 w 3343275"/>
                <a:gd name="connsiteY22" fmla="*/ 842962 h 1121020"/>
                <a:gd name="connsiteX23" fmla="*/ 371475 w 3343275"/>
                <a:gd name="connsiteY23" fmla="*/ 857250 h 1121020"/>
                <a:gd name="connsiteX24" fmla="*/ 214312 w 3343275"/>
                <a:gd name="connsiteY24" fmla="*/ 971550 h 1121020"/>
                <a:gd name="connsiteX25" fmla="*/ 171450 w 3343275"/>
                <a:gd name="connsiteY25" fmla="*/ 1000125 h 1121020"/>
                <a:gd name="connsiteX26" fmla="*/ 85725 w 3343275"/>
                <a:gd name="connsiteY26" fmla="*/ 1028700 h 1121020"/>
                <a:gd name="connsiteX27" fmla="*/ 28575 w 3343275"/>
                <a:gd name="connsiteY27" fmla="*/ 942975 h 1121020"/>
                <a:gd name="connsiteX28" fmla="*/ 0 w 3343275"/>
                <a:gd name="connsiteY28" fmla="*/ 857250 h 1121020"/>
                <a:gd name="connsiteX29" fmla="*/ 28575 w 3343275"/>
                <a:gd name="connsiteY29" fmla="*/ 642937 h 1121020"/>
                <a:gd name="connsiteX30" fmla="*/ 57150 w 3343275"/>
                <a:gd name="connsiteY30" fmla="*/ 600075 h 1121020"/>
                <a:gd name="connsiteX31" fmla="*/ 114300 w 3343275"/>
                <a:gd name="connsiteY31" fmla="*/ 528637 h 1121020"/>
                <a:gd name="connsiteX32" fmla="*/ 142875 w 3343275"/>
                <a:gd name="connsiteY32" fmla="*/ 485775 h 1121020"/>
                <a:gd name="connsiteX33" fmla="*/ 228600 w 3343275"/>
                <a:gd name="connsiteY33" fmla="*/ 428625 h 1121020"/>
                <a:gd name="connsiteX34" fmla="*/ 371475 w 3343275"/>
                <a:gd name="connsiteY34" fmla="*/ 300037 h 1121020"/>
                <a:gd name="connsiteX35" fmla="*/ 400050 w 3343275"/>
                <a:gd name="connsiteY35" fmla="*/ 257175 h 1121020"/>
                <a:gd name="connsiteX36" fmla="*/ 442912 w 3343275"/>
                <a:gd name="connsiteY36" fmla="*/ 228600 h 1121020"/>
                <a:gd name="connsiteX37" fmla="*/ 500062 w 3343275"/>
                <a:gd name="connsiteY37" fmla="*/ 185737 h 1121020"/>
                <a:gd name="connsiteX38" fmla="*/ 585787 w 3343275"/>
                <a:gd name="connsiteY38" fmla="*/ 128587 h 1121020"/>
                <a:gd name="connsiteX39" fmla="*/ 628650 w 3343275"/>
                <a:gd name="connsiteY39" fmla="*/ 100012 h 1121020"/>
                <a:gd name="connsiteX40" fmla="*/ 671512 w 3343275"/>
                <a:gd name="connsiteY40" fmla="*/ 85725 h 1121020"/>
                <a:gd name="connsiteX41" fmla="*/ 814387 w 3343275"/>
                <a:gd name="connsiteY41" fmla="*/ 14287 h 1121020"/>
                <a:gd name="connsiteX42" fmla="*/ 857250 w 3343275"/>
                <a:gd name="connsiteY42" fmla="*/ 0 h 1121020"/>
                <a:gd name="connsiteX43" fmla="*/ 1071562 w 3343275"/>
                <a:gd name="connsiteY43" fmla="*/ 14287 h 1121020"/>
                <a:gd name="connsiteX44" fmla="*/ 1114425 w 3343275"/>
                <a:gd name="connsiteY44" fmla="*/ 28575 h 1121020"/>
                <a:gd name="connsiteX45" fmla="*/ 1443037 w 3343275"/>
                <a:gd name="connsiteY45" fmla="*/ 42862 h 1121020"/>
                <a:gd name="connsiteX46" fmla="*/ 1600200 w 3343275"/>
                <a:gd name="connsiteY46" fmla="*/ 85725 h 1121020"/>
                <a:gd name="connsiteX47" fmla="*/ 1657350 w 3343275"/>
                <a:gd name="connsiteY47" fmla="*/ 100012 h 1121020"/>
                <a:gd name="connsiteX48" fmla="*/ 1700212 w 3343275"/>
                <a:gd name="connsiteY48" fmla="*/ 114300 h 1121020"/>
                <a:gd name="connsiteX49" fmla="*/ 1814512 w 3343275"/>
                <a:gd name="connsiteY49" fmla="*/ 142875 h 1121020"/>
                <a:gd name="connsiteX50" fmla="*/ 2314575 w 3343275"/>
                <a:gd name="connsiteY50" fmla="*/ 128587 h 1121020"/>
                <a:gd name="connsiteX51" fmla="*/ 2400300 w 3343275"/>
                <a:gd name="connsiteY51" fmla="*/ 114300 h 1121020"/>
                <a:gd name="connsiteX52" fmla="*/ 2600325 w 3343275"/>
                <a:gd name="connsiteY52" fmla="*/ 85725 h 1121020"/>
                <a:gd name="connsiteX53" fmla="*/ 2728912 w 3343275"/>
                <a:gd name="connsiteY53" fmla="*/ 100012 h 1121020"/>
                <a:gd name="connsiteX54" fmla="*/ 2814637 w 3343275"/>
                <a:gd name="connsiteY54" fmla="*/ 128587 h 1121020"/>
                <a:gd name="connsiteX55" fmla="*/ 2871787 w 3343275"/>
                <a:gd name="connsiteY55" fmla="*/ 142875 h 1121020"/>
                <a:gd name="connsiteX56" fmla="*/ 2957512 w 3343275"/>
                <a:gd name="connsiteY56" fmla="*/ 171450 h 1121020"/>
                <a:gd name="connsiteX57" fmla="*/ 3086100 w 3343275"/>
                <a:gd name="connsiteY57" fmla="*/ 228600 h 1121020"/>
                <a:gd name="connsiteX58" fmla="*/ 3171825 w 3343275"/>
                <a:gd name="connsiteY58" fmla="*/ 257175 h 1121020"/>
                <a:gd name="connsiteX59" fmla="*/ 3257550 w 3343275"/>
                <a:gd name="connsiteY59" fmla="*/ 314325 h 1121020"/>
                <a:gd name="connsiteX60" fmla="*/ 3286125 w 3343275"/>
                <a:gd name="connsiteY60" fmla="*/ 357187 h 1121020"/>
                <a:gd name="connsiteX61" fmla="*/ 3314700 w 3343275"/>
                <a:gd name="connsiteY61" fmla="*/ 442912 h 1121020"/>
                <a:gd name="connsiteX62" fmla="*/ 3328987 w 3343275"/>
                <a:gd name="connsiteY62" fmla="*/ 614362 h 112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343275" h="1121020">
                  <a:moveTo>
                    <a:pt x="3343275" y="1100137"/>
                  </a:moveTo>
                  <a:cubicBezTo>
                    <a:pt x="3201447" y="1135595"/>
                    <a:pt x="3290831" y="1119183"/>
                    <a:pt x="3014662" y="1100137"/>
                  </a:cubicBezTo>
                  <a:cubicBezTo>
                    <a:pt x="2965652" y="1096757"/>
                    <a:pt x="2796114" y="1077442"/>
                    <a:pt x="2743200" y="1071562"/>
                  </a:cubicBezTo>
                  <a:lnTo>
                    <a:pt x="2300287" y="1085850"/>
                  </a:lnTo>
                  <a:cubicBezTo>
                    <a:pt x="2261941" y="1087816"/>
                    <a:pt x="2224383" y="1100137"/>
                    <a:pt x="2185987" y="1100137"/>
                  </a:cubicBezTo>
                  <a:cubicBezTo>
                    <a:pt x="2085861" y="1100137"/>
                    <a:pt x="1985962" y="1090612"/>
                    <a:pt x="1885950" y="1085850"/>
                  </a:cubicBezTo>
                  <a:cubicBezTo>
                    <a:pt x="1779529" y="1014903"/>
                    <a:pt x="1910234" y="1106087"/>
                    <a:pt x="1800225" y="1014412"/>
                  </a:cubicBezTo>
                  <a:cubicBezTo>
                    <a:pt x="1753037" y="975089"/>
                    <a:pt x="1756104" y="992194"/>
                    <a:pt x="1700212" y="957262"/>
                  </a:cubicBezTo>
                  <a:cubicBezTo>
                    <a:pt x="1680019" y="944642"/>
                    <a:pt x="1661142" y="929897"/>
                    <a:pt x="1643062" y="914400"/>
                  </a:cubicBezTo>
                  <a:cubicBezTo>
                    <a:pt x="1546802" y="831891"/>
                    <a:pt x="1652073" y="906119"/>
                    <a:pt x="1557337" y="842962"/>
                  </a:cubicBezTo>
                  <a:cubicBezTo>
                    <a:pt x="1547812" y="828675"/>
                    <a:pt x="1540904" y="812242"/>
                    <a:pt x="1528762" y="800100"/>
                  </a:cubicBezTo>
                  <a:cubicBezTo>
                    <a:pt x="1516620" y="787958"/>
                    <a:pt x="1501591" y="778499"/>
                    <a:pt x="1485900" y="771525"/>
                  </a:cubicBezTo>
                  <a:cubicBezTo>
                    <a:pt x="1415964" y="740442"/>
                    <a:pt x="1406959" y="747842"/>
                    <a:pt x="1343025" y="728662"/>
                  </a:cubicBezTo>
                  <a:cubicBezTo>
                    <a:pt x="1314175" y="720007"/>
                    <a:pt x="1287011" y="705039"/>
                    <a:pt x="1257300" y="700087"/>
                  </a:cubicBezTo>
                  <a:lnTo>
                    <a:pt x="1171575" y="685800"/>
                  </a:lnTo>
                  <a:cubicBezTo>
                    <a:pt x="1147682" y="681456"/>
                    <a:pt x="1124217" y="674653"/>
                    <a:pt x="1100137" y="671512"/>
                  </a:cubicBezTo>
                  <a:cubicBezTo>
                    <a:pt x="1014609" y="660356"/>
                    <a:pt x="842962" y="642937"/>
                    <a:pt x="842962" y="642937"/>
                  </a:cubicBezTo>
                  <a:cubicBezTo>
                    <a:pt x="814387" y="647700"/>
                    <a:pt x="783978" y="646083"/>
                    <a:pt x="757237" y="657225"/>
                  </a:cubicBezTo>
                  <a:cubicBezTo>
                    <a:pt x="757233" y="657227"/>
                    <a:pt x="650083" y="728661"/>
                    <a:pt x="628650" y="742950"/>
                  </a:cubicBezTo>
                  <a:cubicBezTo>
                    <a:pt x="614362" y="752475"/>
                    <a:pt x="602077" y="766095"/>
                    <a:pt x="585787" y="771525"/>
                  </a:cubicBezTo>
                  <a:lnTo>
                    <a:pt x="500062" y="800100"/>
                  </a:lnTo>
                  <a:lnTo>
                    <a:pt x="457200" y="814387"/>
                  </a:lnTo>
                  <a:cubicBezTo>
                    <a:pt x="442912" y="823912"/>
                    <a:pt x="429696" y="835283"/>
                    <a:pt x="414337" y="842962"/>
                  </a:cubicBezTo>
                  <a:cubicBezTo>
                    <a:pt x="400867" y="849697"/>
                    <a:pt x="384640" y="849936"/>
                    <a:pt x="371475" y="857250"/>
                  </a:cubicBezTo>
                  <a:cubicBezTo>
                    <a:pt x="295409" y="899510"/>
                    <a:pt x="281461" y="921189"/>
                    <a:pt x="214312" y="971550"/>
                  </a:cubicBezTo>
                  <a:cubicBezTo>
                    <a:pt x="200575" y="981853"/>
                    <a:pt x="187141" y="993151"/>
                    <a:pt x="171450" y="1000125"/>
                  </a:cubicBezTo>
                  <a:cubicBezTo>
                    <a:pt x="143925" y="1012358"/>
                    <a:pt x="85725" y="1028700"/>
                    <a:pt x="85725" y="1028700"/>
                  </a:cubicBezTo>
                  <a:cubicBezTo>
                    <a:pt x="66675" y="1000125"/>
                    <a:pt x="39435" y="975556"/>
                    <a:pt x="28575" y="942975"/>
                  </a:cubicBezTo>
                  <a:lnTo>
                    <a:pt x="0" y="857250"/>
                  </a:lnTo>
                  <a:cubicBezTo>
                    <a:pt x="2133" y="833790"/>
                    <a:pt x="6729" y="693910"/>
                    <a:pt x="28575" y="642937"/>
                  </a:cubicBezTo>
                  <a:cubicBezTo>
                    <a:pt x="35339" y="627154"/>
                    <a:pt x="47625" y="614362"/>
                    <a:pt x="57150" y="600075"/>
                  </a:cubicBezTo>
                  <a:cubicBezTo>
                    <a:pt x="84963" y="516631"/>
                    <a:pt x="49674" y="593262"/>
                    <a:pt x="114300" y="528637"/>
                  </a:cubicBezTo>
                  <a:cubicBezTo>
                    <a:pt x="126442" y="516495"/>
                    <a:pt x="129952" y="497082"/>
                    <a:pt x="142875" y="485775"/>
                  </a:cubicBezTo>
                  <a:cubicBezTo>
                    <a:pt x="168721" y="463160"/>
                    <a:pt x="204316" y="452909"/>
                    <a:pt x="228600" y="428625"/>
                  </a:cubicBezTo>
                  <a:cubicBezTo>
                    <a:pt x="340754" y="316470"/>
                    <a:pt x="289384" y="354764"/>
                    <a:pt x="371475" y="300037"/>
                  </a:cubicBezTo>
                  <a:cubicBezTo>
                    <a:pt x="381000" y="285750"/>
                    <a:pt x="387908" y="269317"/>
                    <a:pt x="400050" y="257175"/>
                  </a:cubicBezTo>
                  <a:cubicBezTo>
                    <a:pt x="412192" y="245033"/>
                    <a:pt x="428939" y="238581"/>
                    <a:pt x="442912" y="228600"/>
                  </a:cubicBezTo>
                  <a:cubicBezTo>
                    <a:pt x="462289" y="214759"/>
                    <a:pt x="480554" y="199393"/>
                    <a:pt x="500062" y="185737"/>
                  </a:cubicBezTo>
                  <a:cubicBezTo>
                    <a:pt x="528197" y="166043"/>
                    <a:pt x="557212" y="147637"/>
                    <a:pt x="585787" y="128587"/>
                  </a:cubicBezTo>
                  <a:cubicBezTo>
                    <a:pt x="600075" y="119062"/>
                    <a:pt x="612360" y="105442"/>
                    <a:pt x="628650" y="100012"/>
                  </a:cubicBezTo>
                  <a:lnTo>
                    <a:pt x="671512" y="85725"/>
                  </a:lnTo>
                  <a:cubicBezTo>
                    <a:pt x="752757" y="24790"/>
                    <a:pt x="706073" y="50391"/>
                    <a:pt x="814387" y="14287"/>
                  </a:cubicBezTo>
                  <a:lnTo>
                    <a:pt x="857250" y="0"/>
                  </a:lnTo>
                  <a:cubicBezTo>
                    <a:pt x="928687" y="4762"/>
                    <a:pt x="1000404" y="6381"/>
                    <a:pt x="1071562" y="14287"/>
                  </a:cubicBezTo>
                  <a:cubicBezTo>
                    <a:pt x="1086530" y="15950"/>
                    <a:pt x="1099409" y="27420"/>
                    <a:pt x="1114425" y="28575"/>
                  </a:cubicBezTo>
                  <a:cubicBezTo>
                    <a:pt x="1223743" y="36984"/>
                    <a:pt x="1333500" y="38100"/>
                    <a:pt x="1443037" y="42862"/>
                  </a:cubicBezTo>
                  <a:cubicBezTo>
                    <a:pt x="1523155" y="69569"/>
                    <a:pt x="1471294" y="53499"/>
                    <a:pt x="1600200" y="85725"/>
                  </a:cubicBezTo>
                  <a:cubicBezTo>
                    <a:pt x="1619250" y="90487"/>
                    <a:pt x="1638722" y="93802"/>
                    <a:pt x="1657350" y="100012"/>
                  </a:cubicBezTo>
                  <a:cubicBezTo>
                    <a:pt x="1671637" y="104775"/>
                    <a:pt x="1685682" y="110337"/>
                    <a:pt x="1700212" y="114300"/>
                  </a:cubicBezTo>
                  <a:cubicBezTo>
                    <a:pt x="1738101" y="124633"/>
                    <a:pt x="1814512" y="142875"/>
                    <a:pt x="1814512" y="142875"/>
                  </a:cubicBezTo>
                  <a:cubicBezTo>
                    <a:pt x="1981200" y="138112"/>
                    <a:pt x="2148017" y="136712"/>
                    <a:pt x="2314575" y="128587"/>
                  </a:cubicBezTo>
                  <a:cubicBezTo>
                    <a:pt x="2343510" y="127176"/>
                    <a:pt x="2371651" y="118597"/>
                    <a:pt x="2400300" y="114300"/>
                  </a:cubicBezTo>
                  <a:lnTo>
                    <a:pt x="2600325" y="85725"/>
                  </a:lnTo>
                  <a:cubicBezTo>
                    <a:pt x="2643187" y="90487"/>
                    <a:pt x="2686623" y="91554"/>
                    <a:pt x="2728912" y="100012"/>
                  </a:cubicBezTo>
                  <a:cubicBezTo>
                    <a:pt x="2758448" y="105919"/>
                    <a:pt x="2785416" y="121281"/>
                    <a:pt x="2814637" y="128587"/>
                  </a:cubicBezTo>
                  <a:cubicBezTo>
                    <a:pt x="2833687" y="133350"/>
                    <a:pt x="2852979" y="137232"/>
                    <a:pt x="2871787" y="142875"/>
                  </a:cubicBezTo>
                  <a:cubicBezTo>
                    <a:pt x="2900637" y="151530"/>
                    <a:pt x="2932450" y="154742"/>
                    <a:pt x="2957512" y="171450"/>
                  </a:cubicBezTo>
                  <a:cubicBezTo>
                    <a:pt x="3025437" y="216733"/>
                    <a:pt x="2984085" y="194595"/>
                    <a:pt x="3086100" y="228600"/>
                  </a:cubicBezTo>
                  <a:cubicBezTo>
                    <a:pt x="3086104" y="228601"/>
                    <a:pt x="3171822" y="257173"/>
                    <a:pt x="3171825" y="257175"/>
                  </a:cubicBezTo>
                  <a:lnTo>
                    <a:pt x="3257550" y="314325"/>
                  </a:lnTo>
                  <a:cubicBezTo>
                    <a:pt x="3267075" y="328612"/>
                    <a:pt x="3279151" y="341496"/>
                    <a:pt x="3286125" y="357187"/>
                  </a:cubicBezTo>
                  <a:cubicBezTo>
                    <a:pt x="3298358" y="384712"/>
                    <a:pt x="3305175" y="414337"/>
                    <a:pt x="3314700" y="442912"/>
                  </a:cubicBezTo>
                  <a:cubicBezTo>
                    <a:pt x="3342541" y="526435"/>
                    <a:pt x="3328987" y="470722"/>
                    <a:pt x="3328987" y="6143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257675" y="2497040"/>
              <a:ext cx="428707" cy="161658"/>
            </a:xfrm>
            <a:custGeom>
              <a:avLst/>
              <a:gdLst>
                <a:gd name="connsiteX0" fmla="*/ 0 w 428707"/>
                <a:gd name="connsiteY0" fmla="*/ 17560 h 161658"/>
                <a:gd name="connsiteX1" fmla="*/ 100013 w 428707"/>
                <a:gd name="connsiteY1" fmla="*/ 46135 h 161658"/>
                <a:gd name="connsiteX2" fmla="*/ 142875 w 428707"/>
                <a:gd name="connsiteY2" fmla="*/ 74710 h 161658"/>
                <a:gd name="connsiteX3" fmla="*/ 185738 w 428707"/>
                <a:gd name="connsiteY3" fmla="*/ 160435 h 161658"/>
                <a:gd name="connsiteX4" fmla="*/ 228600 w 428707"/>
                <a:gd name="connsiteY4" fmla="*/ 146148 h 161658"/>
                <a:gd name="connsiteX5" fmla="*/ 257175 w 428707"/>
                <a:gd name="connsiteY5" fmla="*/ 103285 h 161658"/>
                <a:gd name="connsiteX6" fmla="*/ 385763 w 428707"/>
                <a:gd name="connsiteY6" fmla="*/ 31848 h 161658"/>
                <a:gd name="connsiteX7" fmla="*/ 428625 w 428707"/>
                <a:gd name="connsiteY7" fmla="*/ 17560 h 16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707" h="161658">
                  <a:moveTo>
                    <a:pt x="0" y="17560"/>
                  </a:moveTo>
                  <a:cubicBezTo>
                    <a:pt x="18304" y="22136"/>
                    <a:pt x="79521" y="35889"/>
                    <a:pt x="100013" y="46135"/>
                  </a:cubicBezTo>
                  <a:cubicBezTo>
                    <a:pt x="115372" y="53814"/>
                    <a:pt x="128588" y="65185"/>
                    <a:pt x="142875" y="74710"/>
                  </a:cubicBezTo>
                  <a:cubicBezTo>
                    <a:pt x="148890" y="92754"/>
                    <a:pt x="164433" y="151913"/>
                    <a:pt x="185738" y="160435"/>
                  </a:cubicBezTo>
                  <a:cubicBezTo>
                    <a:pt x="199721" y="166028"/>
                    <a:pt x="214313" y="150910"/>
                    <a:pt x="228600" y="146148"/>
                  </a:cubicBezTo>
                  <a:cubicBezTo>
                    <a:pt x="238125" y="131860"/>
                    <a:pt x="244252" y="114593"/>
                    <a:pt x="257175" y="103285"/>
                  </a:cubicBezTo>
                  <a:cubicBezTo>
                    <a:pt x="317641" y="50377"/>
                    <a:pt x="326892" y="51471"/>
                    <a:pt x="385763" y="31848"/>
                  </a:cubicBezTo>
                  <a:cubicBezTo>
                    <a:pt x="432587" y="631"/>
                    <a:pt x="428625" y="-13898"/>
                    <a:pt x="428625" y="175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22" y="2681876"/>
            <a:ext cx="4074189" cy="305476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24853" y="1112216"/>
            <a:ext cx="687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ISOMIP configuration (Holland, 2003)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Idealised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cavity filled with cold water, circulation driven by “ice-shelf pump”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Modified with undersea ridge, spun up for 1 decade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997" y="5914296"/>
            <a:ext cx="372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Overturning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streamfunction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(contours) and temperature (shading)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90" y="2717620"/>
            <a:ext cx="4074189" cy="305476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370715" y="5915031"/>
            <a:ext cx="372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Barotropic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streamfunction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(contours) and melt rate (shading)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0444163" y="3414713"/>
            <a:ext cx="0" cy="16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47311" y="40444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North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816762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ISOMIP-Ridge Sensitivity Experiment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4878" y="1240801"/>
                <a:ext cx="6693484" cy="4116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Adjoint experiment: 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Run spun-up model for 2 years, define cost function 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/>
                <a:r>
                  <a:rPr lang="en-US" sz="2800" b="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J</a:t>
                </a:r>
                <a:r>
                  <a:rPr lang="en-US" sz="2800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(integrated melt rate)</a:t>
                </a:r>
              </a:p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Use 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adjoint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to find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2"/>
                <a:r>
                  <a:rPr lang="en-US" sz="2800" dirty="0" smtClean="0">
                    <a:ea typeface="Cambria Math" charset="0"/>
                    <a:cs typeface="Cambria Math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bg-BG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J</m:t>
                        </m:r>
                      </m:num>
                      <m:den>
                        <m:r>
                          <a:rPr lang="bg-BG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  <m:r>
                          <a:rPr lang="en-US" sz="28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𝑏𝑖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(gradient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wrt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depth in cell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0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8" y="1240801"/>
                <a:ext cx="6693484" cy="4116255"/>
              </a:xfrm>
              <a:prstGeom prst="rect">
                <a:avLst/>
              </a:prstGeom>
              <a:blipFill rotWithShape="0">
                <a:blip r:embed="rId2"/>
                <a:stretch>
                  <a:fillRect l="-1366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863" y="1240801"/>
            <a:ext cx="5039882" cy="4129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2888" y="5871391"/>
            <a:ext cx="3007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Red: Raised bed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More melt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Blue: Raised bed  Less melt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5338" y="2733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39338" y="3191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81847" y="3730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48757" y="3739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7563" y="4410715"/>
            <a:ext cx="16268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 Grounding line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15125" y="4108943"/>
            <a:ext cx="503237" cy="30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84073" y="4417988"/>
            <a:ext cx="662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ridge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519963" y="1477011"/>
            <a:ext cx="13163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Open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32" grpId="0"/>
      <p:bldP spid="33" grpId="0"/>
      <p:bldP spid="36" grpId="0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68046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ISOMIP-Ridge Perturbation Experiments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38" y="172375"/>
            <a:ext cx="2865953" cy="2376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98" y="1776412"/>
            <a:ext cx="3050788" cy="34400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94" y="1776411"/>
            <a:ext cx="3050788" cy="3440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590" y="5640317"/>
            <a:ext cx="57502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Thick contours: Bathymetric perturbation (positive)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Shading: Perturbed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Barotropic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Streamfunction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            (red = counterclockwise)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391134" y="2900361"/>
            <a:ext cx="280504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62433" y="2928933"/>
            <a:ext cx="293850" cy="253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585911" y="3552826"/>
            <a:ext cx="543195" cy="20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H="1">
            <a:off x="4697724" y="2928933"/>
            <a:ext cx="760096" cy="673053"/>
            <a:chOff x="4475530" y="2928933"/>
            <a:chExt cx="965149" cy="673053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475530" y="2928933"/>
              <a:ext cx="280504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46829" y="2957505"/>
              <a:ext cx="293850" cy="2531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4670307" y="3581398"/>
              <a:ext cx="543195" cy="20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14229" y="2957505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Seaward of ridge: perturbations induce broad circulation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Similar to interaction with seamount (e.g. Holland, 2001; Huppert and Bryan, 1976)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Likely affects melt by acting with or against mean circulation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1995" y="1158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811771" y="866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68046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ISOMIP-Ridge Perturbation Experiments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38" y="172375"/>
            <a:ext cx="2865953" cy="2376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590" y="5640317"/>
            <a:ext cx="57502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Thick contours: Bathymetric perturbation (positive)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Shading: Perturbed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Barotropic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Streamfunction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            (red = counterclockwise)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4229" y="3523502"/>
            <a:ext cx="4471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On Ridge: more complicated but broadly the same effect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Likely affects position of warm-water “jet” along ridge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87761" y="1444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1771" y="14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0" y="1822449"/>
            <a:ext cx="2877366" cy="3419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220" y="1813729"/>
            <a:ext cx="2877366" cy="34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68046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ISOMIP-Ridge Perturbation Experiments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2213" y="1820555"/>
            <a:ext cx="4471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Main takeaways: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presence of ridge, lowering in the center can increase melt – but so can raising in the margin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Seaward of ridge, bathymetry can control transport of warm water into cavity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Weakly sensitive to bathymetry within ice cavity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63" y="2017728"/>
            <a:ext cx="5039882" cy="41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68046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Dotson-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Crosson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Experiment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976" y="3295041"/>
            <a:ext cx="4269232" cy="3201009"/>
          </a:xfrm>
          <a:prstGeom prst="rect">
            <a:avLst/>
          </a:prstGeom>
        </p:spPr>
      </p:pic>
      <p:pic>
        <p:nvPicPr>
          <p:cNvPr id="8194" name="Picture 2" descr="mage result for amundsen se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24" y="558480"/>
            <a:ext cx="2551137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72575" y="2143125"/>
            <a:ext cx="491317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866" y="1820542"/>
            <a:ext cx="6147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Domain based on Goldberg et al (2019)</a:t>
            </a:r>
          </a:p>
          <a:p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Bathymetry based on Millan et al (2017)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Far-field ocean conditions from Kimura et al (2017)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Ocean model run at 2 km resolution (coarser than previously), steady forcing 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and high eddy viscosity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86977" y="6410323"/>
            <a:ext cx="1939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Model Bathymetry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68046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Dotson-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Crosson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Experiment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431" y="4449441"/>
            <a:ext cx="6990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Model is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initialised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by running to a steady state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Proceed with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experiment: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Run for a single year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Cost function = Total Melt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Find sensitivity to bathymetry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105336"/>
            <a:ext cx="3383407" cy="2536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00" y="1105336"/>
            <a:ext cx="3383407" cy="2536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725" y="912423"/>
            <a:ext cx="3519290" cy="2755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102" y="3725523"/>
            <a:ext cx="1993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Modelled melt rate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9797" y="3742179"/>
            <a:ext cx="2594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Modelled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Dotson outflow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7601" y="3636051"/>
            <a:ext cx="3308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Observed Dotson outflow (Randall-Goodwin et al, 2015)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88" y="1412482"/>
            <a:ext cx="5176729" cy="3881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53" y="75947"/>
            <a:ext cx="68046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Dotson-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Crosson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Experiment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333" y="5112581"/>
            <a:ext cx="32605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Thin contours: bathymetry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Thick contours: bathy. sensitivity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5769" y="1632312"/>
            <a:ext cx="5185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Result is noisy but shows similar elements to ISOMIP-Ridge</a:t>
            </a: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Similar bimodal pattern on ridge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Trough geometry controlling inflow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Melt more sensitive overall to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Crosson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bathymetry than Dotson</a:t>
            </a:r>
          </a:p>
        </p:txBody>
      </p:sp>
      <p:sp>
        <p:nvSpPr>
          <p:cNvPr id="15" name="Oval 14"/>
          <p:cNvSpPr/>
          <p:nvPr/>
        </p:nvSpPr>
        <p:spPr>
          <a:xfrm rot="20583718">
            <a:off x="2998939" y="3395472"/>
            <a:ext cx="428625" cy="929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12894" y="3340472"/>
            <a:ext cx="1201706" cy="929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89" y="75947"/>
            <a:ext cx="3639459" cy="272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52" y="75947"/>
            <a:ext cx="59044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Impact of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BedMachine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89" y="3444434"/>
            <a:ext cx="3639459" cy="272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2818" y="2839920"/>
            <a:ext cx="34762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BedMachine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-Millan difference (m)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2341" y="6335602"/>
            <a:ext cx="34442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Impact of difference on melt (kg/y)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53" y="1096602"/>
            <a:ext cx="726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field can be applied to a perturbation to approximate the response: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8175" y="2097324"/>
                <a:ext cx="4529638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𝑀𝑒𝑙𝑡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s-I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s-I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𝑀𝑒𝑙𝑡</m:t>
                                  </m:r>
                                </m:num>
                                <m:den>
                                  <m:r>
                                    <a:rPr lang="is-I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  <m:r>
                                    <a:rPr lang="en-US" sz="2800" b="0" i="1" baseline="-2500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𝑏𝑖</m:t>
                                  </m:r>
                                </m:den>
                              </m:f>
                            </m:e>
                          </m:d>
                          <m:r>
                            <a:rPr lang="is-I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×∆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  <m:r>
                            <a:rPr lang="en-US" sz="2800" i="1" baseline="-25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𝑏𝑖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75" y="2097324"/>
                <a:ext cx="4529638" cy="1137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8175" y="3907071"/>
                <a:ext cx="647517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𝑀𝑒𝑙𝑡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s-I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s-I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𝑀𝑒𝑙𝑡</m:t>
                                  </m:r>
                                </m:num>
                                <m:den>
                                  <m:r>
                                    <a:rPr lang="is-I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  <m:r>
                                    <a:rPr lang="en-US" sz="2800" b="0" i="1" baseline="-2500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𝑏𝑖</m:t>
                                  </m:r>
                                </m:den>
                              </m:f>
                            </m:e>
                          </m:d>
                          <m:r>
                            <a:rPr lang="is-I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𝐵𝑀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𝑏𝑖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𝑀𝑖𝑙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75" y="3907071"/>
                <a:ext cx="6475171" cy="1137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92994" y="3190826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835" y="5167609"/>
            <a:ext cx="414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i.e. difference with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BedMachine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53" y="6031077"/>
            <a:ext cx="726181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Total melt response: 7 Gt/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yr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(about 10%)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9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485902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Ocean Models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 descr="mage result for ocean model adjoi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900" y="829926"/>
            <a:ext cx="3570289" cy="24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853" y="1289362"/>
            <a:ext cx="6604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models of ocean circulation represent powerful tools for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analysing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oceanic drivers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cf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Patrick’s Talk)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They can be used to assess high-dimensional (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infinite-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dimensional) gradients of model outcomes with respect to parameter/input fields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e.g., Surface Wind Forcing (Jones et al, 2018)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or Bottom Topography (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2007)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mr-IN" sz="2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which can then be used to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characterise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impact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of uncertainty in these fields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701" y="3610819"/>
            <a:ext cx="4240299" cy="27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605" y="3323550"/>
            <a:ext cx="4223958" cy="3167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52" y="75947"/>
            <a:ext cx="59044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. Sensitivity of ice loss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53" y="1096602"/>
            <a:ext cx="726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Goldberg et al (2019) found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sensitivity of Grounded Ice Loss to melt: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605" y="-66930"/>
            <a:ext cx="4223958" cy="31670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27106" y="2968505"/>
            <a:ext cx="31495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VAF loss sensitivity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 melt rate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77100" y="1938593"/>
                <a:ext cx="1012650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𝑉𝐴𝐹</m:t>
                          </m:r>
                        </m:num>
                        <m:den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2400" b="0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00" y="1938593"/>
                <a:ext cx="1012650" cy="794576"/>
              </a:xfrm>
              <a:prstGeom prst="rect">
                <a:avLst/>
              </a:prstGeom>
              <a:blipFill rotWithShape="0">
                <a:blip r:embed="rId4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91511" y="2792057"/>
            <a:ext cx="7261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This can be propagated through to bathymetry by defining a new cost function: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gives an approximation of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8663" y="3800476"/>
                <a:ext cx="3743397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J</a:t>
                </a:r>
                <a:r>
                  <a:rPr lang="en-US" sz="3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VAF</a:t>
                </a:r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is-I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is-IS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𝑉𝐴𝐹</m:t>
                                </m:r>
                              </m:num>
                              <m:den>
                                <m:r>
                                  <a:rPr lang="is-IS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  <m:r>
                                  <a:rPr lang="en-US" sz="3200" i="1" baseline="-250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r>
                          <a:rPr lang="is-I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3800476"/>
                <a:ext cx="3743397" cy="829330"/>
              </a:xfrm>
              <a:prstGeom prst="rect">
                <a:avLst/>
              </a:prstGeom>
              <a:blipFill rotWithShape="0">
                <a:blip r:embed="rId5"/>
                <a:stretch>
                  <a:fillRect l="-4235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77100" y="5638225"/>
                <a:ext cx="1012650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𝑉𝐴𝐹</m:t>
                          </m:r>
                        </m:num>
                        <m:den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  <m:r>
                            <a:rPr lang="en-US" sz="2400" b="0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00" y="5638225"/>
                <a:ext cx="1012650" cy="794576"/>
              </a:xfrm>
              <a:prstGeom prst="rect">
                <a:avLst/>
              </a:prstGeom>
              <a:blipFill rotWithShape="0">
                <a:blip r:embed="rId6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655709" y="6344696"/>
            <a:ext cx="28481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VAF loss sensitivity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 depth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2" y="75947"/>
            <a:ext cx="59044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90" y="1610952"/>
            <a:ext cx="100335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Bathymetry can affect melt rates strongly, but only in certain locations (undersea ridges, thin ocean columns) </a:t>
            </a:r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and sometimes counterintuitively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depth sensitivity provides a means to identify those locations where bathymetric uncertainty is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most impactful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on melt rate (and needs refinement)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However, melt rate alone is not likely to be able to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constrain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bathymetry</a:t>
            </a:r>
          </a:p>
        </p:txBody>
      </p:sp>
    </p:spTree>
    <p:extLst>
      <p:ext uri="{BB962C8B-B14F-4D97-AF65-F5344CB8AC3E}">
        <p14:creationId xmlns:p14="http://schemas.microsoft.com/office/powerpoint/2010/main" val="6116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2" y="75947"/>
            <a:ext cx="59044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52" y="1153752"/>
            <a:ext cx="11076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Use of open-source AD tool is promising – and could potentially be applied to an “online” coupled ice-ocean model</a:t>
            </a:r>
            <a:r>
              <a:rPr lang="mr-IN" sz="28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but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performance improvements needed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if work to be taken </a:t>
            </a: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further: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run time </a:t>
            </a:r>
            <a:r>
              <a:rPr lang="en-US" sz="2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40-50 times forward model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cf</a:t>
            </a:r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6-8x for TAF)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 descr="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4372292"/>
            <a:ext cx="4481514" cy="18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24" y="4267079"/>
            <a:ext cx="3053946" cy="22486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52412" y="4148921"/>
            <a:ext cx="2896872" cy="2484954"/>
            <a:chOff x="3702050" y="1574800"/>
            <a:chExt cx="4787900" cy="370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2050" y="1574800"/>
              <a:ext cx="4787900" cy="370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886575" y="3680983"/>
              <a:ext cx="500063" cy="49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7559" y="6331051"/>
            <a:ext cx="20207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Goldberg et al 2018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2290763"/>
            <a:ext cx="4702175" cy="3525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865" y="1728788"/>
            <a:ext cx="5748391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12" y="1666873"/>
            <a:ext cx="7051672" cy="343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388" y="1757908"/>
            <a:ext cx="5154612" cy="3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108" y="57864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8833" y="305117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250950"/>
            <a:ext cx="5511800" cy="435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2038" y="271463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MIN(X,Y)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26" y="204537"/>
            <a:ext cx="80714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Impact of Bathymetry on ice-shelf cavities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56" name="Picture 8" descr="mage result for bedmachine antarctic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387" y="361084"/>
            <a:ext cx="3757613" cy="21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151" y="2236395"/>
            <a:ext cx="2634854" cy="24521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43337" y="541898"/>
            <a:ext cx="22594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Morlighem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et al, 2019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26235" y="2262591"/>
            <a:ext cx="18389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Millan et al, 2017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4354" y="4077146"/>
            <a:ext cx="5698668" cy="2708277"/>
            <a:chOff x="8274508" y="195001"/>
            <a:chExt cx="5698668" cy="2708277"/>
          </a:xfrm>
        </p:grpSpPr>
        <p:grpSp>
          <p:nvGrpSpPr>
            <p:cNvPr id="14" name="Group 13"/>
            <p:cNvGrpSpPr/>
            <p:nvPr/>
          </p:nvGrpSpPr>
          <p:grpSpPr>
            <a:xfrm>
              <a:off x="8274508" y="195001"/>
              <a:ext cx="3863062" cy="2708277"/>
              <a:chOff x="2120900" y="1778000"/>
              <a:chExt cx="3863062" cy="27082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0900" y="1778000"/>
                <a:ext cx="3484262" cy="144713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901" y="3050271"/>
                <a:ext cx="3200400" cy="143600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4348" y="2355853"/>
                <a:ext cx="389614" cy="1141012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11941851" y="2333115"/>
              <a:ext cx="203132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charset="0"/>
                  <a:ea typeface="Times New Roman" charset="0"/>
                  <a:cs typeface="Times New Roman" charset="0"/>
                </a:rPr>
                <a:t>Dutrieux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et al, 2014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3417" y="1169984"/>
            <a:ext cx="7301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Impact of bathymetric uncertainty on under-ice circulation is quite important to constrain: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Bathymetry has strong impact on cavity circulation;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And our understanding of ice-shelf bathymetry is being constantly rewritten!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275" y="4302071"/>
            <a:ext cx="4657725" cy="23253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531446" y="6200968"/>
            <a:ext cx="15768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Wei et al, 2019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668644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Sensitivities versus Uncertainty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53" y="1491520"/>
            <a:ext cx="6701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CAVEAT – This work is NOT uncertainty quantification</a:t>
            </a: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This would involve a multivariate posterior probability distribution of a VERY high dimensional set of parameters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853" y="4329970"/>
            <a:ext cx="10684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HOWEVER –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sensitivities have been a prerequisite to UQ in a number of ice- and ocean studies (e.g. Isaac et al, 2015;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Kalmikov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2014)</a:t>
            </a: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sensitivities of ice-shelf melt to bathymetry has not been previously studied – and such is the focus of this work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" name="Picture 2" descr="https://upload.wikimedia.org/wikipedia/commons/f/f2/Bias_Corr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549" y="558480"/>
            <a:ext cx="4152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55330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 </a:t>
            </a:r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and Difficulties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98" y="0"/>
            <a:ext cx="5144503" cy="305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97" y="2257559"/>
            <a:ext cx="27013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2012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492380" y="3557730"/>
            <a:ext cx="4553192" cy="3048236"/>
            <a:chOff x="7492380" y="3557730"/>
            <a:chExt cx="4553192" cy="304823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547422" y="3817385"/>
              <a:ext cx="381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527406" y="4891711"/>
              <a:ext cx="381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492380" y="6605964"/>
              <a:ext cx="388800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690013" y="3672598"/>
              <a:ext cx="0" cy="2933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603122" y="3557730"/>
              <a:ext cx="3" cy="2471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603126" y="6026803"/>
              <a:ext cx="1701117" cy="2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547422" y="5602832"/>
              <a:ext cx="1055700" cy="10031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75596" y="6026803"/>
              <a:ext cx="2764322" cy="5791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13191" y="5182358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baseline="-25000" dirty="0" err="1" smtClean="0"/>
                <a:t>c</a:t>
              </a:r>
              <a:r>
                <a:rPr lang="en-US" sz="2400" dirty="0" err="1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dirty="0" err="1" smtClean="0"/>
                <a:t>z</a:t>
              </a:r>
              <a:endParaRPr lang="en-US" sz="24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9739433" y="4906411"/>
              <a:ext cx="0" cy="112039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748821" y="4915934"/>
              <a:ext cx="0" cy="684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751158" y="5034720"/>
              <a:ext cx="801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baseline="-25000" dirty="0" err="1"/>
                <a:t>w</a:t>
              </a:r>
              <a:r>
                <a:rPr lang="en-US" sz="2400" dirty="0" err="1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dirty="0" err="1" smtClean="0"/>
                <a:t>z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084446" y="4067988"/>
              <a:ext cx="176054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smtClean="0"/>
                <a:t>rom </a:t>
              </a:r>
              <a:r>
                <a:rPr lang="en-US" dirty="0" err="1" smtClean="0"/>
                <a:t>mitgcm.org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551526" y="550620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smtClean="0"/>
                <a:t>z</a:t>
              </a:r>
              <a:endParaRPr lang="en-US" sz="24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1506328" y="4901645"/>
              <a:ext cx="0" cy="1692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577525" y="4159175"/>
              <a:ext cx="6046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fluid</a:t>
              </a:r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44193" y="6040373"/>
              <a:ext cx="5437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bed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3983" y="1804684"/>
            <a:ext cx="660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has been used to study melt rates before (e.g.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2012), though sensitivity to bathymetry not considered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2160" y="3732049"/>
            <a:ext cx="6604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part due to code structure (to facilitate Algorithmic Differentiation, code must be designed with AD in mind)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Implementation of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athymetry in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is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nondifferentiable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with “kinks” and discontinuities</a:t>
            </a:r>
            <a:r>
              <a:rPr lang="mr-IN" sz="2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492380" y="3557730"/>
            <a:ext cx="4553192" cy="3048236"/>
            <a:chOff x="7492380" y="3557730"/>
            <a:chExt cx="4553192" cy="304823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547422" y="3817385"/>
              <a:ext cx="381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27406" y="4891711"/>
              <a:ext cx="381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492380" y="6605964"/>
              <a:ext cx="388800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690013" y="3672598"/>
              <a:ext cx="0" cy="2933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603122" y="3557730"/>
              <a:ext cx="3" cy="2471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603126" y="6026803"/>
              <a:ext cx="1701117" cy="2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547422" y="5182358"/>
              <a:ext cx="1055700" cy="14236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75596" y="6026803"/>
              <a:ext cx="2764322" cy="5791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713191" y="5182358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baseline="-25000" dirty="0" err="1" smtClean="0"/>
                <a:t>c</a:t>
              </a:r>
              <a:r>
                <a:rPr lang="en-US" sz="2400" dirty="0" err="1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dirty="0" err="1" smtClean="0"/>
                <a:t>z</a:t>
              </a:r>
              <a:endParaRPr lang="en-US" sz="2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9739433" y="4906411"/>
              <a:ext cx="0" cy="112039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8748821" y="4915934"/>
              <a:ext cx="0" cy="684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751158" y="5034720"/>
              <a:ext cx="801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baseline="-25000" dirty="0" err="1"/>
                <a:t>w</a:t>
              </a:r>
              <a:r>
                <a:rPr lang="en-US" sz="2400" dirty="0" err="1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dirty="0" err="1" smtClean="0"/>
                <a:t>z</a:t>
              </a:r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084446" y="4067988"/>
              <a:ext cx="176054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smtClean="0"/>
                <a:t>rom </a:t>
              </a:r>
              <a:r>
                <a:rPr lang="en-US" dirty="0" err="1" smtClean="0"/>
                <a:t>mitgcm.org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551526" y="550620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smtClean="0"/>
                <a:t>z</a:t>
              </a:r>
              <a:endParaRPr lang="en-US" sz="24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1506328" y="4901645"/>
              <a:ext cx="0" cy="1692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577525" y="4159175"/>
              <a:ext cx="6046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fluid</a:t>
              </a:r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44193" y="6040373"/>
              <a:ext cx="5437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bed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4853" y="204537"/>
            <a:ext cx="316464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43790" y="5187420"/>
            <a:ext cx="0" cy="39600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77525" y="5583420"/>
            <a:ext cx="99807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31154" y="513928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b</a:t>
            </a:r>
            <a:endParaRPr lang="en-US" sz="2400" baseline="-25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98" y="0"/>
            <a:ext cx="5144503" cy="30576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15297" y="2257559"/>
            <a:ext cx="27013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2012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853" y="204537"/>
            <a:ext cx="55330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 </a:t>
            </a:r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and Difficulties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983" y="1804684"/>
            <a:ext cx="660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has been used to study melt rates before (e.g.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2012), though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sensitivity to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bathymetry not considered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160" y="3732049"/>
            <a:ext cx="6604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part due to code structure (to facilitate Algorithmic Differentiation, code must be designed with AD in mind)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Implementation of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athymetry in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is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nondifferentiable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with “kinks” and discontinuities</a:t>
            </a:r>
            <a:r>
              <a:rPr lang="mr-IN" sz="2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7492380" y="3557730"/>
            <a:ext cx="4553192" cy="3048236"/>
            <a:chOff x="7492380" y="3557730"/>
            <a:chExt cx="4553192" cy="3048236"/>
          </a:xfrm>
        </p:grpSpPr>
        <p:sp>
          <p:nvSpPr>
            <p:cNvPr id="74" name="Rectangle 73"/>
            <p:cNvSpPr/>
            <p:nvPr/>
          </p:nvSpPr>
          <p:spPr>
            <a:xfrm>
              <a:off x="7547422" y="4901645"/>
              <a:ext cx="1055700" cy="17043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547422" y="3817385"/>
              <a:ext cx="381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527406" y="4891711"/>
              <a:ext cx="381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492380" y="6605964"/>
              <a:ext cx="388800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690013" y="3672598"/>
              <a:ext cx="0" cy="2933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603122" y="3557730"/>
              <a:ext cx="3" cy="2471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603126" y="6026803"/>
              <a:ext cx="1701117" cy="2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8575596" y="6026803"/>
              <a:ext cx="2764322" cy="5791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13191" y="5182358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baseline="-25000" dirty="0" err="1" smtClean="0"/>
                <a:t>c</a:t>
              </a:r>
              <a:r>
                <a:rPr lang="en-US" sz="2400" dirty="0" err="1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dirty="0" err="1" smtClean="0"/>
                <a:t>z</a:t>
              </a:r>
              <a:endParaRPr lang="en-US" sz="2400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9739433" y="4906411"/>
              <a:ext cx="0" cy="112039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8748821" y="4915934"/>
              <a:ext cx="0" cy="684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751158" y="5034720"/>
              <a:ext cx="801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baseline="-25000" dirty="0" err="1"/>
                <a:t>w</a:t>
              </a:r>
              <a:r>
                <a:rPr lang="en-US" sz="2400" dirty="0" err="1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dirty="0" err="1" smtClean="0"/>
                <a:t>z</a:t>
              </a:r>
              <a:endParaRPr lang="en-US" sz="2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084446" y="4067988"/>
              <a:ext cx="176054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smtClean="0"/>
                <a:t>rom </a:t>
              </a:r>
              <a:r>
                <a:rPr lang="en-US" dirty="0" err="1" smtClean="0"/>
                <a:t>mitgcm.org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1551526" y="550620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400" smtClean="0"/>
                <a:t>z</a:t>
              </a:r>
              <a:endParaRPr lang="en-US" sz="24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11506328" y="4901645"/>
              <a:ext cx="0" cy="1692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577525" y="4159175"/>
              <a:ext cx="6046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fluid</a:t>
              </a:r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44193" y="6040373"/>
              <a:ext cx="5437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bed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4853" y="204537"/>
            <a:ext cx="316464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7525" y="4159175"/>
            <a:ext cx="6046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fluid</a:t>
            </a:r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644193" y="6040373"/>
            <a:ext cx="5437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43790" y="5187420"/>
            <a:ext cx="0" cy="39600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77525" y="5583420"/>
            <a:ext cx="99807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31154" y="513928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b</a:t>
            </a:r>
            <a:endParaRPr lang="en-US" sz="2400" baseline="-25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98" y="0"/>
            <a:ext cx="5144503" cy="30576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15297" y="2257559"/>
            <a:ext cx="27013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2012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853" y="204537"/>
            <a:ext cx="55330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 </a:t>
            </a:r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and Difficulties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983" y="1804684"/>
            <a:ext cx="660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has been used to study melt rates before (e.g.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2012), though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sensitivity to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bathymetry not considered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160" y="3732049"/>
            <a:ext cx="6604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part due to code structure (to facilitate Algorithmic Differentiation, code must be designed with AD in mind)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Implementation of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athymetry in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is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nondifferentiable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with “kinks” and discontinuities</a:t>
            </a:r>
            <a:r>
              <a:rPr lang="mr-IN" sz="2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53803" y="3199298"/>
            <a:ext cx="3449591" cy="2880000"/>
            <a:chOff x="2159000" y="3057667"/>
            <a:chExt cx="4902200" cy="39243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0" y="3057668"/>
              <a:ext cx="4902200" cy="39243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78050" y="3057667"/>
              <a:ext cx="4590518" cy="44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77792" y="2991799"/>
            <a:ext cx="3709438" cy="3037528"/>
            <a:chOff x="6250648" y="3057668"/>
            <a:chExt cx="5640734" cy="4402921"/>
          </a:xfrm>
        </p:grpSpPr>
        <p:grpSp>
          <p:nvGrpSpPr>
            <p:cNvPr id="8" name="Group 7"/>
            <p:cNvGrpSpPr/>
            <p:nvPr/>
          </p:nvGrpSpPr>
          <p:grpSpPr>
            <a:xfrm>
              <a:off x="6582782" y="3057668"/>
              <a:ext cx="5308600" cy="4402921"/>
              <a:chOff x="6399212" y="3057668"/>
              <a:chExt cx="5308600" cy="440292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9212" y="3294989"/>
                <a:ext cx="5308600" cy="41656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061200" y="3057668"/>
                <a:ext cx="3540125" cy="771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250648" y="3712608"/>
              <a:ext cx="407718" cy="3373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4853" y="204537"/>
            <a:ext cx="316464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998" y="0"/>
            <a:ext cx="5144503" cy="30576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15297" y="2257559"/>
            <a:ext cx="27013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2012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342" y="3753323"/>
            <a:ext cx="4212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”Smoothing” of kinks (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2007) can partly address these issues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but still gradients tend to be noisier than other fields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853" y="204537"/>
            <a:ext cx="55330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Previous work </a:t>
            </a:r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and Difficulties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983" y="1804684"/>
            <a:ext cx="660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has been used to study melt rates before (e.g.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Heimbach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Losch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2012), though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sensitivity to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bathymetry not considered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2137" y="6220929"/>
            <a:ext cx="28135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Sensitivity of MOC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to bathy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0694" y="6216164"/>
            <a:ext cx="28520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Sensitivity of MOC to winds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3" y="204537"/>
            <a:ext cx="393088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New development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852" y="1276047"/>
            <a:ext cx="112908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Timestepping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barotropic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mode in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involves solution of an elliptic PDE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But 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depends on ocean depth, so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equations become (Giles, 2002)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Finally – we are working with open-source tool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OpenAD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(as opposed to TAF)!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Additional changes to “restart” </a:t>
            </a:r>
            <a:r>
              <a:rPr lang="en-US" sz="2400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adjoint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OpenAD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-DIVA) </a:t>
            </a:r>
            <a:r>
              <a:rPr lang="mr-IN" sz="24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4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260" y="1953155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Ax = b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6150" y="3476145"/>
            <a:ext cx="3399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(1)   A</a:t>
            </a:r>
            <a:r>
              <a:rPr lang="en-US" sz="32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i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*b) = </a:t>
            </a:r>
            <a:r>
              <a:rPr lang="en-US" sz="3200" i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*x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150" y="4238804"/>
            <a:ext cx="341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(2)   </a:t>
            </a:r>
            <a:r>
              <a:rPr lang="en-US" sz="3200" i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*A = - </a:t>
            </a:r>
            <a:r>
              <a:rPr lang="en-US" sz="3200" i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*b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en-US" sz="3200" baseline="30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315" y="5084685"/>
            <a:ext cx="563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(1) already implemented in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MITgcm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code, (2) is new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1422</Words>
  <Application>Microsoft Macintosh PowerPoint</Application>
  <PresentationFormat>Widescreen</PresentationFormat>
  <Paragraphs>224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Cambria Math</vt:lpstr>
      <vt:lpstr>Symbol</vt:lpstr>
      <vt:lpstr>Times New Roman</vt:lpstr>
      <vt:lpstr>Wingdings</vt:lpstr>
      <vt:lpstr>Arial</vt:lpstr>
      <vt:lpstr>Office Theme</vt:lpstr>
      <vt:lpstr>”Reviving” Depth sensitivity in MITgcm: Sensitivity of ice-shelf melt to bathymetric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GOLDBERG Daniel</dc:creator>
  <cp:lastModifiedBy>GOLDBERG Daniel</cp:lastModifiedBy>
  <cp:revision>59</cp:revision>
  <dcterms:created xsi:type="dcterms:W3CDTF">2020-01-09T19:42:11Z</dcterms:created>
  <dcterms:modified xsi:type="dcterms:W3CDTF">2020-01-14T17:08:49Z</dcterms:modified>
</cp:coreProperties>
</file>