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8"/>
  </p:notesMasterIdLst>
  <p:handoutMasterIdLst>
    <p:handoutMasterId r:id="rId29"/>
  </p:handoutMasterIdLst>
  <p:sldIdLst>
    <p:sldId id="447" r:id="rId2"/>
    <p:sldId id="417" r:id="rId3"/>
    <p:sldId id="418" r:id="rId4"/>
    <p:sldId id="419" r:id="rId5"/>
    <p:sldId id="448" r:id="rId6"/>
    <p:sldId id="422" r:id="rId7"/>
    <p:sldId id="424" r:id="rId8"/>
    <p:sldId id="423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7" r:id="rId19"/>
    <p:sldId id="449" r:id="rId20"/>
    <p:sldId id="435" r:id="rId21"/>
    <p:sldId id="436" r:id="rId22"/>
    <p:sldId id="438" r:id="rId23"/>
    <p:sldId id="446" r:id="rId24"/>
    <p:sldId id="439" r:id="rId25"/>
    <p:sldId id="412" r:id="rId26"/>
    <p:sldId id="441" r:id="rId27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Microsoft Office User" initials="Office [6]" lastIdx="1" clrIdx="5">
    <p:extLst/>
  </p:cmAuthor>
  <p:cmAuthor id="7" name="Microsoft Office User" initials="Office [7]" lastIdx="1" clrIdx="6">
    <p:extLst/>
  </p:cmAuthor>
  <p:cmAuthor id="8" name="Microsoft Office User" initials="Office [8]" lastIdx="1" clrIdx="7">
    <p:extLst/>
  </p:cmAuthor>
  <p:cmAuthor id="9" name="Microsoft Office User" initials="Office [9]" lastIdx="1" clrIdx="8">
    <p:extLst/>
  </p:cmAuthor>
  <p:cmAuthor id="10" name="Microsoft Office User" initials="Office [10]" lastIdx="1" clrIdx="9">
    <p:extLst/>
  </p:cmAuthor>
  <p:cmAuthor id="11" name="Microsoft Office User" initials="Office [11]" lastIdx="1" clrIdx="10">
    <p:extLst/>
  </p:cmAuthor>
  <p:cmAuthor id="12" name="Microsoft Office User" initials="Office [12]" lastIdx="1" clrIdx="11">
    <p:extLst/>
  </p:cmAuthor>
  <p:cmAuthor id="13" name="Microsoft Office User" initials="Office [13]" lastIdx="1" clrIdx="12">
    <p:extLst/>
  </p:cmAuthor>
  <p:cmAuthor id="14" name="Microsoft Office User" initials="Office [14]" lastIdx="1" clrIdx="13">
    <p:extLst/>
  </p:cmAuthor>
  <p:cmAuthor id="15" name="Microsoft Office User" initials="Office [15]" lastIdx="1" clrIdx="14">
    <p:extLst/>
  </p:cmAuthor>
  <p:cmAuthor id="16" name="Microsoft Office User" initials="Office [16]" lastIdx="1" clrIdx="15">
    <p:extLst/>
  </p:cmAuthor>
  <p:cmAuthor id="17" name="Microsoft Office User" initials="Office [17]" lastIdx="1" clrIdx="16">
    <p:extLst/>
  </p:cmAuthor>
  <p:cmAuthor id="18" name="Microsoft Office User" initials="Office [18]" lastIdx="1" clrIdx="17">
    <p:extLst/>
  </p:cmAuthor>
  <p:cmAuthor id="19" name="Microsoft Office User" initials="Office [19]" lastIdx="1" clrIdx="18">
    <p:extLst/>
  </p:cmAuthor>
  <p:cmAuthor id="20" name="Microsoft Office User" initials="Office [20]" lastIdx="1" clrIdx="19">
    <p:extLst/>
  </p:cmAuthor>
  <p:cmAuthor id="21" name="Microsoft Office User" initials="Office [21]" lastIdx="1" clrIdx="20">
    <p:extLst/>
  </p:cmAuthor>
  <p:cmAuthor id="22" name="Microsoft Office User" initials="Office [22]" lastIdx="1" clrIdx="21">
    <p:extLst/>
  </p:cmAuthor>
  <p:cmAuthor id="23" name="Microsoft Office User" initials="Office [23]" lastIdx="1" clrIdx="22">
    <p:extLst/>
  </p:cmAuthor>
  <p:cmAuthor id="24" name="Microsoft Office User" initials="Office [24]" lastIdx="1" clrIdx="23">
    <p:extLst/>
  </p:cmAuthor>
  <p:cmAuthor id="25" name="Microsoft Office User" initials="Office [25]" lastIdx="1" clrIdx="24">
    <p:extLst/>
  </p:cmAuthor>
  <p:cmAuthor id="26" name="Microsoft Office User" initials="Office [26]" lastIdx="1" clrIdx="25">
    <p:extLst/>
  </p:cmAuthor>
  <p:cmAuthor id="27" name="Microsoft Office User" initials="Office [27]" lastIdx="1" clrIdx="26">
    <p:extLst/>
  </p:cmAuthor>
  <p:cmAuthor id="28" name="Microsoft Office User" initials="Office [28]" lastIdx="1" clrIdx="27">
    <p:extLst/>
  </p:cmAuthor>
  <p:cmAuthor id="29" name="Microsoft Office User" initials="Office [29]" lastIdx="1" clrIdx="28">
    <p:extLst/>
  </p:cmAuthor>
  <p:cmAuthor id="30" name="Microsoft Office User" initials="Office [30]" lastIdx="1" clrIdx="29">
    <p:extLst/>
  </p:cmAuthor>
  <p:cmAuthor id="31" name="Microsoft Office User" initials="Office [31]" lastIdx="1" clrIdx="30">
    <p:extLst/>
  </p:cmAuthor>
  <p:cmAuthor id="32" name="Microsoft Office User" initials="Office [32]" lastIdx="1" clrIdx="31">
    <p:extLst/>
  </p:cmAuthor>
  <p:cmAuthor id="33" name="Microsoft Office User" initials="Office [33]" lastIdx="1" clrIdx="32">
    <p:extLst/>
  </p:cmAuthor>
  <p:cmAuthor id="34" name="Microsoft Office User" initials="Office [34]" lastIdx="1" clrIdx="33">
    <p:extLst/>
  </p:cmAuthor>
  <p:cmAuthor id="35" name="Microsoft Office User" initials="Office [35]" lastIdx="1" clrIdx="34">
    <p:extLst/>
  </p:cmAuthor>
  <p:cmAuthor id="36" name="Microsoft Office User" initials="Office [36]" lastIdx="1" clrIdx="35">
    <p:extLst/>
  </p:cmAuthor>
  <p:cmAuthor id="37" name="Microsoft Office User" initials="Office [37]" lastIdx="1" clrIdx="36">
    <p:extLst/>
  </p:cmAuthor>
  <p:cmAuthor id="38" name="Microsoft Office User" initials="Office [38]" lastIdx="1" clrIdx="37">
    <p:extLst/>
  </p:cmAuthor>
  <p:cmAuthor id="39" name="Microsoft Office User" initials="Office [39]" lastIdx="1" clrIdx="38">
    <p:extLst/>
  </p:cmAuthor>
  <p:cmAuthor id="40" name="Microsoft Office User" initials="Office [40]" lastIdx="1" clrIdx="39">
    <p:extLst/>
  </p:cmAuthor>
  <p:cmAuthor id="41" name="Microsoft Office User" initials="Office [41]" lastIdx="1" clrIdx="40">
    <p:extLst/>
  </p:cmAuthor>
  <p:cmAuthor id="42" name="Microsoft Office User" initials="Office [42]" lastIdx="1" clrIdx="41">
    <p:extLst/>
  </p:cmAuthor>
  <p:cmAuthor id="43" name="Microsoft Office User" initials="Office [43]" lastIdx="1" clrIdx="42">
    <p:extLst/>
  </p:cmAuthor>
  <p:cmAuthor id="44" name="Microsoft Office User" initials="Office [44]" lastIdx="1" clrIdx="43">
    <p:extLst/>
  </p:cmAuthor>
  <p:cmAuthor id="45" name="Microsoft Office User" initials="Office [45]" lastIdx="1" clrIdx="44">
    <p:extLst/>
  </p:cmAuthor>
  <p:cmAuthor id="46" name="Microsoft Office User" initials="Office [43] [2]" lastIdx="1" clrIdx="45">
    <p:extLst/>
  </p:cmAuthor>
  <p:cmAuthor id="47" name="Microsoft Office User" initials="Office [44] [2]" lastIdx="1" clrIdx="46">
    <p:extLst/>
  </p:cmAuthor>
  <p:cmAuthor id="48" name="Microsoft Office User" initials="Office [46]" lastIdx="1" clrIdx="47">
    <p:extLst/>
  </p:cmAuthor>
  <p:cmAuthor id="49" name="Microsoft Office User" initials="Office [47]" lastIdx="1" clrIdx="48">
    <p:extLst/>
  </p:cmAuthor>
  <p:cmAuthor id="50" name="Microsoft Office User" initials="Office [48]" lastIdx="1" clrIdx="49">
    <p:extLst/>
  </p:cmAuthor>
  <p:cmAuthor id="51" name="Microsoft Office User" initials="Office [49]" lastIdx="1" clrIdx="50">
    <p:extLst/>
  </p:cmAuthor>
  <p:cmAuthor id="52" name="Microsoft Office User" initials="Office [50]" lastIdx="1" clrIdx="51">
    <p:extLst/>
  </p:cmAuthor>
  <p:cmAuthor id="53" name="Microsoft Office User" initials="Office [51]" lastIdx="1" clrIdx="52">
    <p:extLst/>
  </p:cmAuthor>
  <p:cmAuthor id="54" name="Microsoft Office User" initials="Office [52]" lastIdx="1" clrIdx="53">
    <p:extLst/>
  </p:cmAuthor>
  <p:cmAuthor id="55" name="Microsoft Office User" initials="Office [53]" lastIdx="1" clrIdx="54">
    <p:extLst/>
  </p:cmAuthor>
  <p:cmAuthor id="56" name="Microsoft Office User" initials="Office [54]" lastIdx="1" clrIdx="55">
    <p:extLst/>
  </p:cmAuthor>
  <p:cmAuthor id="57" name="Microsoft Office User" initials="Office [55]" lastIdx="1" clrIdx="56">
    <p:extLst/>
  </p:cmAuthor>
  <p:cmAuthor id="58" name="Microsoft Office User" initials="Office [56]" lastIdx="1" clrIdx="57">
    <p:extLst/>
  </p:cmAuthor>
  <p:cmAuthor id="59" name="Microsoft Office User" initials="Office [57]" lastIdx="1" clrIdx="58">
    <p:extLst/>
  </p:cmAuthor>
  <p:cmAuthor id="60" name="Microsoft Office User" initials="Office [58]" lastIdx="1" clrIdx="59">
    <p:extLst/>
  </p:cmAuthor>
  <p:cmAuthor id="61" name="Microsoft Office User" initials="Office [59]" lastIdx="1" clrIdx="60">
    <p:extLst/>
  </p:cmAuthor>
  <p:cmAuthor id="62" name="Microsoft Office User" initials="Office [60]" lastIdx="1" clrIdx="61">
    <p:extLst/>
  </p:cmAuthor>
  <p:cmAuthor id="63" name="Microsoft Office User" initials="Office [61]" lastIdx="1" clrIdx="62">
    <p:extLst/>
  </p:cmAuthor>
  <p:cmAuthor id="64" name="Microsoft Office User" initials="Office [62]" lastIdx="1" clrIdx="63">
    <p:extLst/>
  </p:cmAuthor>
  <p:cmAuthor id="65" name="Microsoft Office User" initials="Office [63]" lastIdx="1" clrIdx="64">
    <p:extLst/>
  </p:cmAuthor>
  <p:cmAuthor id="66" name="Microsoft Office User" initials="Office [64]" lastIdx="1" clrIdx="65">
    <p:extLst/>
  </p:cmAuthor>
  <p:cmAuthor id="67" name="Avishay Tal" initials="AT" lastIdx="1" clrIdx="6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32BF72"/>
    <a:srgbClr val="FFFFFF"/>
    <a:srgbClr val="0432FF"/>
    <a:srgbClr val="942092"/>
    <a:srgbClr val="7E5E96"/>
    <a:srgbClr val="9BBB59"/>
    <a:srgbClr val="00FA7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1" autoAdjust="0"/>
    <p:restoredTop sz="85864"/>
  </p:normalViewPr>
  <p:slideViewPr>
    <p:cSldViewPr snapToGrid="0">
      <p:cViewPr varScale="1">
        <p:scale>
          <a:sx n="83" d="100"/>
          <a:sy n="83" d="100"/>
        </p:scale>
        <p:origin x="13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285D-3BD6-485A-B625-B7118A4766F1}" type="datetimeFigureOut">
              <a:rPr lang="en-US" smtClean="0"/>
              <a:t>8/18/18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A4F7A-E01E-483D-B6A9-B602B3A8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CFC42-F617-435A-A852-22DBA181DD43}" type="datetimeFigureOut">
              <a:rPr lang="en-US" smtClean="0"/>
              <a:t>8/18/18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CB90-7EBA-4A2D-A9DB-FF9DEC7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82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US" sz="900" dirty="0"/>
                  <a:t>*</a:t>
                </a:r>
                <a:r>
                  <a:rPr lang="en-US" sz="900" b="1" dirty="0"/>
                  <a:t>In fact: BQP</a:t>
                </a:r>
                <a:r>
                  <a:rPr lang="en-US" sz="900" dirty="0"/>
                  <a:t> cannot be captured by </a:t>
                </a:r>
                <a14:m>
                  <m:oMath xmlns:m="http://schemas.openxmlformats.org/officeDocument/2006/math">
                    <m:r>
                      <a:rPr lang="en-US" sz="9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900" dirty="0"/>
                  <a:t> alternations, </a:t>
                </a:r>
              </a:p>
              <a:p>
                <a:pPr algn="ctr"/>
                <a:r>
                  <a:rPr lang="en-US" sz="900" dirty="0"/>
                  <a:t>as long as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9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900" i="1" dirty="0">
                        <a:latin typeface="Cambria Math" panose="02040503050406030204" pitchFamily="18" charset="0"/>
                      </a:rPr>
                      <m:t>+ … + </m:t>
                    </m:r>
                    <m:d>
                      <m:dPr>
                        <m:begChr m:val="|"/>
                        <m:endChr m:val="|"/>
                        <m:ctrlPr>
                          <a:rPr lang="en-US" sz="9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900" b="0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⁡(|</m:t>
                    </m:r>
                    <m:r>
                      <a:rPr lang="en-US" sz="9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|/5</m:t>
                    </m:r>
                    <m:r>
                      <a:rPr lang="en-US" sz="9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900" dirty="0"/>
              </a:p>
              <a:p>
                <a:pPr algn="ctr"/>
                <a:r>
                  <a:rPr lang="en-US" sz="900" b="1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US" sz="900" dirty="0"/>
                  <a:t>*</a:t>
                </a:r>
                <a:r>
                  <a:rPr lang="en-US" sz="900" b="1" dirty="0"/>
                  <a:t>In fact: BQP</a:t>
                </a:r>
                <a:r>
                  <a:rPr lang="en-US" sz="900" dirty="0"/>
                  <a:t> cannot be captured by </a:t>
                </a:r>
                <a:r>
                  <a:rPr lang="en-US" sz="9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900" dirty="0"/>
                  <a:t> alternations, </a:t>
                </a:r>
              </a:p>
              <a:p>
                <a:pPr algn="ctr"/>
                <a:r>
                  <a:rPr lang="en-US" sz="900" dirty="0"/>
                  <a:t>as long as    </a:t>
                </a:r>
                <a:r>
                  <a:rPr lang="en-US" sz="900" i="0" dirty="0">
                    <a:latin typeface="Cambria Math" panose="02040503050406030204" pitchFamily="18" charset="0"/>
                  </a:rPr>
                  <a:t>|</a:t>
                </a:r>
                <a:r>
                  <a:rPr lang="en-US" sz="9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𝑦_1 |</a:t>
                </a:r>
                <a:r>
                  <a:rPr lang="en-US" sz="900" i="0" dirty="0">
                    <a:latin typeface="Cambria Math" panose="02040503050406030204" pitchFamily="18" charset="0"/>
                  </a:rPr>
                  <a:t>+ … + |</a:t>
                </a:r>
                <a:r>
                  <a:rPr lang="en-US" sz="9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𝑦_</a:t>
                </a:r>
                <a:r>
                  <a:rPr lang="en-US" sz="900" i="0" dirty="0" err="1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𝑘 |</a:t>
                </a:r>
                <a:r>
                  <a:rPr lang="en-US" sz="900" b="0" i="0" dirty="0">
                    <a:latin typeface="Cambria Math" panose="02040503050406030204" pitchFamily="18" charset="0"/>
                  </a:rPr>
                  <a:t>≤exp⁡(|</a:t>
                </a:r>
                <a:r>
                  <a:rPr lang="en-US" sz="9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900" b="0" i="0" dirty="0">
                    <a:latin typeface="Cambria Math" panose="02040503050406030204" pitchFamily="18" charset="0"/>
                  </a:rPr>
                  <a:t>|/5</a:t>
                </a:r>
                <a:r>
                  <a:rPr lang="en-US" sz="9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900" b="0" i="0" dirty="0">
                    <a:latin typeface="Cambria Math" panose="02040503050406030204" pitchFamily="18" charset="0"/>
                  </a:rPr>
                  <a:t>)</a:t>
                </a:r>
                <a:endParaRPr lang="en-US" sz="900" dirty="0"/>
              </a:p>
              <a:p>
                <a:pPr algn="ctr"/>
                <a:r>
                  <a:rPr lang="en-US" sz="900" b="1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8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 view of G:</a:t>
            </a:r>
          </a:p>
          <a:p>
            <a:r>
              <a:rPr lang="en-US" dirty="0"/>
              <a:t>Sample x1,…, </a:t>
            </a:r>
            <a:r>
              <a:rPr lang="en-US" dirty="0" err="1"/>
              <a:t>xN</a:t>
            </a:r>
            <a:r>
              <a:rPr lang="en-US" dirty="0"/>
              <a:t> ~ N(0,eps) independently</a:t>
            </a:r>
          </a:p>
          <a:p>
            <a:r>
              <a:rPr lang="en-US" dirty="0"/>
              <a:t>Take y_1,…, </a:t>
            </a:r>
            <a:r>
              <a:rPr lang="en-US" dirty="0" err="1"/>
              <a:t>yN</a:t>
            </a:r>
            <a:r>
              <a:rPr lang="en-US" dirty="0"/>
              <a:t> to be H*</a:t>
            </a:r>
            <a:r>
              <a:rPr lang="en-US" dirty="0" err="1"/>
              <a:t>x^t</a:t>
            </a:r>
            <a:r>
              <a:rPr lang="en-US" dirty="0"/>
              <a:t>.</a:t>
            </a:r>
          </a:p>
          <a:p>
            <a:r>
              <a:rPr lang="en-US" dirty="0"/>
              <a:t>Output (x1, …, </a:t>
            </a:r>
            <a:r>
              <a:rPr lang="en-US" dirty="0" err="1"/>
              <a:t>xN</a:t>
            </a:r>
            <a:r>
              <a:rPr lang="en-US" dirty="0"/>
              <a:t>, y1,…, </a:t>
            </a:r>
            <a:r>
              <a:rPr lang="en-US" dirty="0" err="1"/>
              <a:t>yN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Aaronson </a:t>
            </a:r>
            <a:r>
              <a:rPr lang="en-US" dirty="0" err="1"/>
              <a:t>Forrelation</a:t>
            </a:r>
            <a:r>
              <a:rPr lang="en-US" dirty="0"/>
              <a:t> distribution.</a:t>
            </a:r>
          </a:p>
          <a:p>
            <a:r>
              <a:rPr lang="en-US" dirty="0"/>
              <a:t>Aaronson took w = </a:t>
            </a:r>
            <a:r>
              <a:rPr lang="en-US" dirty="0" err="1"/>
              <a:t>sgn</a:t>
            </a:r>
            <a:r>
              <a:rPr lang="en-US" dirty="0"/>
              <a:t>(z).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 to the difference between Q and PH: </a:t>
            </a:r>
          </a:p>
          <a:p>
            <a:r>
              <a:rPr lang="en-US" dirty="0"/>
              <a:t>The distribution D has very small pairwise correlations -- at most 1/sqrt{N}.</a:t>
            </a:r>
          </a:p>
          <a:p>
            <a:r>
              <a:rPr lang="en-US" dirty="0"/>
              <a:t>Q can somehow accumulate all these N^2 tiny pairwise correlations in the input. </a:t>
            </a:r>
          </a:p>
          <a:p>
            <a:r>
              <a:rPr lang="en-US" dirty="0"/>
              <a:t>On the other hand, we will show that AC0 cannot.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solve it is to take eps (think of it as noise) to be smaller than 1/polylog(N) but this would hurt the advantage of the quantum algorithm </a:t>
            </a:r>
            <a:r>
              <a:rPr lang="en-US" dirty="0">
                <a:sym typeface="Wingdings" pitchFamily="2" charset="2"/>
              </a:rPr>
              <a:t> this gives a separation between quantum algorithms with more resources then PH which is not too interesting (even parity on polylog bits can give such a separation)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Our main insight (presented in the next slides) is that this is not needed and indeed the high degree terms do not matter too much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to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Boaz Barak and 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Jarosław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Błasiok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blog post </a:t>
            </a:r>
            <a:r>
              <a:rPr lang="en-US" dirty="0"/>
              <a:t>for improved notation/presentation that we adapt here:</a:t>
            </a:r>
          </a:p>
          <a:p>
            <a:r>
              <a:rPr lang="en-US" dirty="0"/>
              <a:t>https://</a:t>
            </a:r>
            <a:r>
              <a:rPr lang="en-US" dirty="0" err="1"/>
              <a:t>windowsontheory.org</a:t>
            </a:r>
            <a:r>
              <a:rPr lang="en-US" dirty="0"/>
              <a:t>/2018/06/17/on-the-</a:t>
            </a:r>
            <a:r>
              <a:rPr lang="en-US" dirty="0" err="1"/>
              <a:t>raz</a:t>
            </a:r>
            <a:r>
              <a:rPr lang="en-US" dirty="0"/>
              <a:t>-</a:t>
            </a:r>
            <a:r>
              <a:rPr lang="en-US" dirty="0" err="1"/>
              <a:t>tal</a:t>
            </a:r>
            <a:r>
              <a:rPr lang="en-US" dirty="0"/>
              <a:t>-oracle-separation-of-</a:t>
            </a:r>
            <a:r>
              <a:rPr lang="en-US" dirty="0" err="1"/>
              <a:t>bqp</a:t>
            </a:r>
            <a:r>
              <a:rPr lang="en-US" dirty="0"/>
              <a:t>-and-</a:t>
            </a:r>
            <a:r>
              <a:rPr lang="en-US" dirty="0" err="1"/>
              <a:t>ph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73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3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4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6016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2"/>
            <a:ext cx="8229600" cy="5496084"/>
          </a:xfrm>
        </p:spPr>
        <p:txBody>
          <a:bodyPr/>
          <a:lstStyle>
            <a:lvl1pPr algn="l" rtl="0">
              <a:buClr>
                <a:schemeClr val="tx1"/>
              </a:buClr>
              <a:defRPr/>
            </a:lvl1pPr>
            <a:lvl2pPr algn="l" rtl="0">
              <a:buClr>
                <a:schemeClr val="tx1"/>
              </a:buClr>
              <a:defRPr/>
            </a:lvl2pPr>
            <a:lvl3pPr algn="l" rtl="0">
              <a:buClr>
                <a:schemeClr val="tx1"/>
              </a:buClr>
              <a:defRPr/>
            </a:lvl3pPr>
            <a:lvl4pPr algn="l" rtl="0">
              <a:buClr>
                <a:schemeClr val="tx1"/>
              </a:buClr>
              <a:defRPr/>
            </a:lvl4pPr>
            <a:lvl5pPr algn="l" rtl="0"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97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0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2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28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1" b="1"/>
            </a:lvl3pPr>
            <a:lvl4pPr marL="1371481" indent="0">
              <a:buNone/>
              <a:defRPr sz="1600" b="1"/>
            </a:lvl4pPr>
            <a:lvl5pPr marL="1828643" indent="0">
              <a:buNone/>
              <a:defRPr sz="1600" b="1"/>
            </a:lvl5pPr>
            <a:lvl6pPr marL="2285804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4" indent="0">
              <a:buNone/>
              <a:defRPr sz="1600" b="1"/>
            </a:lvl8pPr>
            <a:lvl9pPr marL="36572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1" b="1"/>
            </a:lvl3pPr>
            <a:lvl4pPr marL="1371481" indent="0">
              <a:buNone/>
              <a:defRPr sz="1600" b="1"/>
            </a:lvl4pPr>
            <a:lvl5pPr marL="1828643" indent="0">
              <a:buNone/>
              <a:defRPr sz="1600" b="1"/>
            </a:lvl5pPr>
            <a:lvl6pPr marL="2285804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4" indent="0">
              <a:buNone/>
              <a:defRPr sz="1600" b="1"/>
            </a:lvl8pPr>
            <a:lvl9pPr marL="36572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4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1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6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1" indent="0">
              <a:buNone/>
              <a:defRPr sz="1200"/>
            </a:lvl2pPr>
            <a:lvl3pPr marL="914322" indent="0">
              <a:buNone/>
              <a:defRPr sz="1001"/>
            </a:lvl3pPr>
            <a:lvl4pPr marL="1371481" indent="0">
              <a:buNone/>
              <a:defRPr sz="900"/>
            </a:lvl4pPr>
            <a:lvl5pPr marL="1828643" indent="0">
              <a:buNone/>
              <a:defRPr sz="900"/>
            </a:lvl5pPr>
            <a:lvl6pPr marL="2285804" indent="0">
              <a:buNone/>
              <a:defRPr sz="900"/>
            </a:lvl6pPr>
            <a:lvl7pPr marL="2742963" indent="0">
              <a:buNone/>
              <a:defRPr sz="900"/>
            </a:lvl7pPr>
            <a:lvl8pPr marL="3200124" indent="0">
              <a:buNone/>
              <a:defRPr sz="900"/>
            </a:lvl8pPr>
            <a:lvl9pPr marL="36572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61" indent="0">
              <a:buNone/>
              <a:defRPr sz="2800"/>
            </a:lvl2pPr>
            <a:lvl3pPr marL="914322" indent="0">
              <a:buNone/>
              <a:defRPr sz="2400"/>
            </a:lvl3pPr>
            <a:lvl4pPr marL="1371481" indent="0">
              <a:buNone/>
              <a:defRPr sz="2000"/>
            </a:lvl4pPr>
            <a:lvl5pPr marL="1828643" indent="0">
              <a:buNone/>
              <a:defRPr sz="2000"/>
            </a:lvl5pPr>
            <a:lvl6pPr marL="2285804" indent="0">
              <a:buNone/>
              <a:defRPr sz="2000"/>
            </a:lvl6pPr>
            <a:lvl7pPr marL="2742963" indent="0">
              <a:buNone/>
              <a:defRPr sz="2000"/>
            </a:lvl7pPr>
            <a:lvl8pPr marL="3200124" indent="0">
              <a:buNone/>
              <a:defRPr sz="2000"/>
            </a:lvl8pPr>
            <a:lvl9pPr marL="3657283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61" indent="0">
              <a:buNone/>
              <a:defRPr sz="1200"/>
            </a:lvl2pPr>
            <a:lvl3pPr marL="914322" indent="0">
              <a:buNone/>
              <a:defRPr sz="1001"/>
            </a:lvl3pPr>
            <a:lvl4pPr marL="1371481" indent="0">
              <a:buNone/>
              <a:defRPr sz="900"/>
            </a:lvl4pPr>
            <a:lvl5pPr marL="1828643" indent="0">
              <a:buNone/>
              <a:defRPr sz="900"/>
            </a:lvl5pPr>
            <a:lvl6pPr marL="2285804" indent="0">
              <a:buNone/>
              <a:defRPr sz="900"/>
            </a:lvl6pPr>
            <a:lvl7pPr marL="2742963" indent="0">
              <a:buNone/>
              <a:defRPr sz="900"/>
            </a:lvl7pPr>
            <a:lvl8pPr marL="3200124" indent="0">
              <a:buNone/>
              <a:defRPr sz="900"/>
            </a:lvl8pPr>
            <a:lvl9pPr marL="36572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6E3C2-35F6-4722-88B1-E09D1D9E7344}" type="datetimeFigureOut">
              <a:rPr lang="en-US" smtClean="0"/>
              <a:t>8/18/18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322" rtl="1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r" defTabSz="914322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2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4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4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5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6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4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4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jpg"/><Relationship Id="rId5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96" y="327668"/>
            <a:ext cx="8127438" cy="8844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b="1" dirty="0"/>
              <a:t>Oracle Separation of BQP and 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95" y="1359428"/>
            <a:ext cx="8119868" cy="3349650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solidFill>
                  <a:schemeClr val="tx1"/>
                </a:solidFill>
              </a:rPr>
              <a:t>Avishay Tal (</a:t>
            </a:r>
            <a:r>
              <a:rPr lang="en-US" sz="3200" b="1" dirty="0">
                <a:solidFill>
                  <a:srgbClr val="00B050"/>
                </a:solidFill>
              </a:rPr>
              <a:t>Stanford University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  <a:endParaRPr lang="en-US" sz="1050" dirty="0">
              <a:solidFill>
                <a:schemeClr val="tx1"/>
              </a:solidFill>
            </a:endParaRPr>
          </a:p>
          <a:p>
            <a:pPr rtl="0"/>
            <a:r>
              <a:rPr lang="en-US" sz="3200" dirty="0">
                <a:solidFill>
                  <a:schemeClr val="tx1"/>
                </a:solidFill>
              </a:rPr>
              <a:t>joint with </a:t>
            </a:r>
            <a:r>
              <a:rPr lang="en-US" sz="3200" b="1" dirty="0">
                <a:solidFill>
                  <a:schemeClr val="tx1"/>
                </a:solidFill>
              </a:rPr>
              <a:t>Ran </a:t>
            </a:r>
            <a:r>
              <a:rPr lang="en-US" sz="3200" b="1" dirty="0" err="1">
                <a:solidFill>
                  <a:schemeClr val="tx1"/>
                </a:solidFill>
              </a:rPr>
              <a:t>Raz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>
                <a:solidFill>
                  <a:srgbClr val="00B050"/>
                </a:solidFill>
              </a:rPr>
              <a:t>Princeton University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rtl="0"/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F34DD6-1612-D94F-A8E1-5B716C530DAF}"/>
              </a:ext>
            </a:extLst>
          </p:cNvPr>
          <p:cNvGrpSpPr/>
          <p:nvPr/>
        </p:nvGrpSpPr>
        <p:grpSpPr>
          <a:xfrm>
            <a:off x="1501400" y="2756447"/>
            <a:ext cx="6126058" cy="3443597"/>
            <a:chOff x="1501400" y="2756447"/>
            <a:chExt cx="6126058" cy="34435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31BCAC-74E0-8D41-B6CE-566CE9B52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1501401" y="2756447"/>
              <a:ext cx="6126057" cy="344359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9FC99-327A-0E47-83A6-432AAEDC86FF}"/>
                </a:ext>
              </a:extLst>
            </p:cNvPr>
            <p:cNvSpPr/>
            <p:nvPr/>
          </p:nvSpPr>
          <p:spPr>
            <a:xfrm>
              <a:off x="1501400" y="5738379"/>
              <a:ext cx="612605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 © Kevin Hong for Quanta Magazine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44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8"/>
    </mc:Choice>
    <mc:Fallback xmlns="">
      <p:transition spd="slow" advTm="157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8F6C-E457-2640-9C6F-1CE812E8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Quantum Algorithm Distinguishing </a:t>
            </a:r>
            <a:r>
              <a:rPr lang="en-US" dirty="0">
                <a:solidFill>
                  <a:srgbClr val="FFFF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1AA73-A815-0548-AE4F-91E4269DA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229600" cy="360709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[Aaronson’09, Aaronson-Ambainis’15]: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1-query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O</a:t>
                </a:r>
                <a:r>
                  <a:rPr lang="en-US" sz="2800" b="1" dirty="0"/>
                  <a:t>(log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/>
                  <a:t>)-time </a:t>
                </a:r>
                <a:r>
                  <a:rPr lang="en-US" sz="2800" dirty="0"/>
                  <a:t>quantum algorithm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accepts</m:t>
                              </m:r>
                              <m: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input</m:t>
                              </m:r>
                              <m: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1AA73-A815-0548-AE4F-91E4269DA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229600" cy="3607093"/>
              </a:xfrm>
              <a:blipFill>
                <a:blip r:embed="rId3"/>
                <a:stretch>
                  <a:fillRect l="-1698" t="-2807" b="-5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778F84-07E1-4F4C-B510-E089E3EA16AD}"/>
                  </a:ext>
                </a:extLst>
              </p:cNvPr>
              <p:cNvSpPr/>
              <p:nvPr/>
            </p:nvSpPr>
            <p:spPr>
              <a:xfrm>
                <a:off x="1297172" y="4635795"/>
                <a:ext cx="6549656" cy="1616149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778F84-07E1-4F4C-B510-E089E3EA1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72" y="4635795"/>
                <a:ext cx="6549656" cy="161614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"/>
    </mc:Choice>
    <mc:Fallback xmlns="">
      <p:transition spd="slow" advTm="9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474F-7234-0941-8F81-A283D822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 is Pseudorandom for </a:t>
            </a:r>
            <a:r>
              <a:rPr lang="en-US" dirty="0">
                <a:solidFill>
                  <a:srgbClr val="FFFF00"/>
                </a:solidFill>
              </a:rPr>
              <a:t>AC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46CC1-30BC-6845-9246-7CC6AEE2C4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are left to prove: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pseudorandom for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b="1" dirty="0"/>
                  <a:t>Main Ingredients &amp; Techniques: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Fourier Analysis</a:t>
                </a:r>
              </a:p>
              <a:p>
                <a:pPr>
                  <a:buFontTx/>
                  <a:buChar char="-"/>
                </a:pP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 circuits are well-approximated by </a:t>
                </a:r>
                <a:r>
                  <a:rPr lang="en-US" b="1" dirty="0">
                    <a:solidFill>
                      <a:srgbClr val="00B050"/>
                    </a:solidFill>
                  </a:rPr>
                  <a:t>sparse</a:t>
                </a:r>
                <a:r>
                  <a:rPr lang="en-US" dirty="0"/>
                  <a:t> low-degree polynomials.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Fractional </a:t>
                </a:r>
                <a:r>
                  <a:rPr lang="en-US" b="1" dirty="0"/>
                  <a:t>PRG</a:t>
                </a:r>
                <a:r>
                  <a:rPr lang="en-US" dirty="0"/>
                  <a:t> approach of </a:t>
                </a:r>
                <a:r>
                  <a:rPr lang="en-US" b="1" dirty="0">
                    <a:solidFill>
                      <a:srgbClr val="7030A0"/>
                    </a:solidFill>
                  </a:rPr>
                  <a:t>[CHHL18]</a:t>
                </a:r>
                <a:r>
                  <a:rPr lang="en-US" dirty="0"/>
                  <a:t>.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Sum of independent Gaussians is a Gaussian.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46CC1-30BC-6845-9246-7CC6AEE2C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5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"/>
    </mc:Choice>
    <mc:Fallback xmlns="">
      <p:transition spd="slow" advTm="154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6CFBF4-330C-714A-80EF-F05C6388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74639"/>
            <a:ext cx="8589818" cy="587008"/>
          </a:xfrm>
        </p:spPr>
        <p:txBody>
          <a:bodyPr>
            <a:normAutofit fontScale="90000"/>
          </a:bodyPr>
          <a:lstStyle/>
          <a:p>
            <a:r>
              <a:rPr lang="en-US" dirty="0"/>
              <a:t>Bounded Depth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0E6756-4871-F04D-ACD2-40548CD64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874" y="3931883"/>
                <a:ext cx="4845935" cy="2311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A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 dirty="0" err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gates (</a:t>
                </a:r>
                <a:r>
                  <a:rPr lang="en-US" sz="2800" b="1" dirty="0">
                    <a:latin typeface="+mj-lt"/>
                  </a:rPr>
                  <a:t>size</a:t>
                </a:r>
                <a:r>
                  <a:rPr lang="en-US" sz="2800" dirty="0">
                    <a:latin typeface="+mj-lt"/>
                  </a:rPr>
                  <a:t> of the circuit)</a:t>
                </a:r>
              </a:p>
              <a:p>
                <a:r>
                  <a:rPr lang="en-US" sz="2800" dirty="0">
                    <a:latin typeface="+mj-lt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alternating gates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0E6756-4871-F04D-ACD2-40548CD64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874" y="3931883"/>
                <a:ext cx="4845935" cy="2311947"/>
              </a:xfrm>
              <a:blipFill>
                <a:blip r:embed="rId2"/>
                <a:stretch>
                  <a:fillRect l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4" descr="latex-image-1.pdf">
            <a:extLst>
              <a:ext uri="{FF2B5EF4-FFF2-40B4-BE49-F238E27FC236}">
                <a16:creationId xmlns:a16="http://schemas.microsoft.com/office/drawing/2014/main" id="{DF651445-3BEF-1F4D-98A7-688863B8F7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85" y="2776511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6">
            <a:extLst>
              <a:ext uri="{FF2B5EF4-FFF2-40B4-BE49-F238E27FC236}">
                <a16:creationId xmlns:a16="http://schemas.microsoft.com/office/drawing/2014/main" id="{14D41036-AB58-8547-8068-C6D13986F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586" y="2726334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9DB005F9-B761-764B-BE26-FB866100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545" y="1303508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10" name="Picture 21" descr="latex-image-1.pdf">
            <a:extLst>
              <a:ext uri="{FF2B5EF4-FFF2-40B4-BE49-F238E27FC236}">
                <a16:creationId xmlns:a16="http://schemas.microsoft.com/office/drawing/2014/main" id="{12FFBE41-EE95-EC48-9385-D9E1CF437C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95" y="2200331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22">
            <a:extLst>
              <a:ext uri="{FF2B5EF4-FFF2-40B4-BE49-F238E27FC236}">
                <a16:creationId xmlns:a16="http://schemas.microsoft.com/office/drawing/2014/main" id="{4D547A73-3C8F-D24D-AEB3-ADC6586A2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979" y="2106337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12" name="Picture 30" descr="latex-image-1.pdf">
            <a:extLst>
              <a:ext uri="{FF2B5EF4-FFF2-40B4-BE49-F238E27FC236}">
                <a16:creationId xmlns:a16="http://schemas.microsoft.com/office/drawing/2014/main" id="{A4253AF3-9A19-D042-A7BC-9D3CC8995E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85" y="2200331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31">
            <a:extLst>
              <a:ext uri="{FF2B5EF4-FFF2-40B4-BE49-F238E27FC236}">
                <a16:creationId xmlns:a16="http://schemas.microsoft.com/office/drawing/2014/main" id="{402D2034-D56C-6C4F-8990-2E1A25A80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269" y="2106337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14" name="Picture 32" descr="latex-image-1.pdf">
            <a:extLst>
              <a:ext uri="{FF2B5EF4-FFF2-40B4-BE49-F238E27FC236}">
                <a16:creationId xmlns:a16="http://schemas.microsoft.com/office/drawing/2014/main" id="{C2A98422-FA17-CD42-A0F4-FC90A47C7ED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99" y="2173214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40">
            <a:extLst>
              <a:ext uri="{FF2B5EF4-FFF2-40B4-BE49-F238E27FC236}">
                <a16:creationId xmlns:a16="http://schemas.microsoft.com/office/drawing/2014/main" id="{85439923-0D96-AB44-B9CF-4DC141B3F5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52785" y="2549944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6" name="Straight Arrow Connector 42">
            <a:extLst>
              <a:ext uri="{FF2B5EF4-FFF2-40B4-BE49-F238E27FC236}">
                <a16:creationId xmlns:a16="http://schemas.microsoft.com/office/drawing/2014/main" id="{C045C244-CEFE-314F-879B-CDA5161FCB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230166" y="2599046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46">
            <a:extLst>
              <a:ext uri="{FF2B5EF4-FFF2-40B4-BE49-F238E27FC236}">
                <a16:creationId xmlns:a16="http://schemas.microsoft.com/office/drawing/2014/main" id="{E7D778F6-F1B5-074C-82C6-BD0B18A14FC2}"/>
              </a:ext>
            </a:extLst>
          </p:cNvPr>
          <p:cNvCxnSpPr>
            <a:cxnSpLocks noChangeShapeType="1"/>
            <a:stCxn id="33" idx="0"/>
          </p:cNvCxnSpPr>
          <p:nvPr/>
        </p:nvCxnSpPr>
        <p:spPr bwMode="auto">
          <a:xfrm flipH="1" flipV="1">
            <a:off x="2411792" y="2549944"/>
            <a:ext cx="845838" cy="204238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8" name="Straight Arrow Connector 52">
            <a:extLst>
              <a:ext uri="{FF2B5EF4-FFF2-40B4-BE49-F238E27FC236}">
                <a16:creationId xmlns:a16="http://schemas.microsoft.com/office/drawing/2014/main" id="{003BE887-0A1E-C749-97FE-83B9A0EA340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1152" y="2547276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Arrow Connector 53">
            <a:extLst>
              <a:ext uri="{FF2B5EF4-FFF2-40B4-BE49-F238E27FC236}">
                <a16:creationId xmlns:a16="http://schemas.microsoft.com/office/drawing/2014/main" id="{90115553-AA54-E845-A56F-10D9E22A73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748533" y="2596377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Straight Arrow Connector 54">
            <a:extLst>
              <a:ext uri="{FF2B5EF4-FFF2-40B4-BE49-F238E27FC236}">
                <a16:creationId xmlns:a16="http://schemas.microsoft.com/office/drawing/2014/main" id="{8CB34A66-FCFE-8249-B22F-781A1168CF0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930158" y="2547276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Arrow Connector 55">
            <a:extLst>
              <a:ext uri="{FF2B5EF4-FFF2-40B4-BE49-F238E27FC236}">
                <a16:creationId xmlns:a16="http://schemas.microsoft.com/office/drawing/2014/main" id="{407C54C0-3218-174C-96A7-F8B938D3F5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02220" y="1761834"/>
            <a:ext cx="2121139" cy="36433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2" name="Straight Arrow Connector 57">
            <a:extLst>
              <a:ext uri="{FF2B5EF4-FFF2-40B4-BE49-F238E27FC236}">
                <a16:creationId xmlns:a16="http://schemas.microsoft.com/office/drawing/2014/main" id="{7E4BD440-0295-4442-97C0-FA73D86F0C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286807" y="1769786"/>
            <a:ext cx="344503" cy="328600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3" name="Straight Arrow Connector 60">
            <a:extLst>
              <a:ext uri="{FF2B5EF4-FFF2-40B4-BE49-F238E27FC236}">
                <a16:creationId xmlns:a16="http://schemas.microsoft.com/office/drawing/2014/main" id="{5D10FB48-2D02-D940-B551-923EC160EA7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23359" y="1761834"/>
            <a:ext cx="396952" cy="333577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4" name="Straight Arrow Connector 63">
            <a:extLst>
              <a:ext uri="{FF2B5EF4-FFF2-40B4-BE49-F238E27FC236}">
                <a16:creationId xmlns:a16="http://schemas.microsoft.com/office/drawing/2014/main" id="{98B0186D-B0A2-644A-8A7A-E8AD872DACD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593469" y="791724"/>
            <a:ext cx="344503" cy="2284723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D92C49B4-91FE-CE4E-9F1E-F5D940CA1D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78867" y="3169941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6" name="Straight Arrow Connector 42">
            <a:extLst>
              <a:ext uri="{FF2B5EF4-FFF2-40B4-BE49-F238E27FC236}">
                <a16:creationId xmlns:a16="http://schemas.microsoft.com/office/drawing/2014/main" id="{BA536022-0F89-3941-A802-BF7FA763AB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556248" y="3219044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7" name="Straight Arrow Connector 46">
            <a:extLst>
              <a:ext uri="{FF2B5EF4-FFF2-40B4-BE49-F238E27FC236}">
                <a16:creationId xmlns:a16="http://schemas.microsoft.com/office/drawing/2014/main" id="{A9667A8E-5E02-0847-92AA-A784B8B67C6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37873" y="3169941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28" name="Picture 32" descr="latex-image-1.pdf">
            <a:extLst>
              <a:ext uri="{FF2B5EF4-FFF2-40B4-BE49-F238E27FC236}">
                <a16:creationId xmlns:a16="http://schemas.microsoft.com/office/drawing/2014/main" id="{653ED29D-63D8-3547-9061-FA6F242D79C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92" y="2862255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\bar{x}_1\;x_3\,\cdots x_w">
            <a:extLst>
              <a:ext uri="{FF2B5EF4-FFF2-40B4-BE49-F238E27FC236}">
                <a16:creationId xmlns:a16="http://schemas.microsoft.com/office/drawing/2014/main" id="{232B1978-7956-E148-8C00-A9FB15A5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8" y="3415641"/>
            <a:ext cx="1440344" cy="2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x_7\;x_9\cdots x_n">
            <a:extLst>
              <a:ext uri="{FF2B5EF4-FFF2-40B4-BE49-F238E27FC236}">
                <a16:creationId xmlns:a16="http://schemas.microsoft.com/office/drawing/2014/main" id="{6CBF33D5-AD48-F540-83A9-606FD332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20" y="3415842"/>
            <a:ext cx="1522751" cy="2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latex-image-1.pdf">
            <a:extLst>
              <a:ext uri="{FF2B5EF4-FFF2-40B4-BE49-F238E27FC236}">
                <a16:creationId xmlns:a16="http://schemas.microsoft.com/office/drawing/2014/main" id="{A0AFCB53-0C10-0F45-9FAC-D649DCE81E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78" y="1357711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latex-image-1.pdf">
            <a:extLst>
              <a:ext uri="{FF2B5EF4-FFF2-40B4-BE49-F238E27FC236}">
                <a16:creationId xmlns:a16="http://schemas.microsoft.com/office/drawing/2014/main" id="{4A0E378B-7889-6943-A75C-096E4A9EE3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16" y="2804359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16">
            <a:extLst>
              <a:ext uri="{FF2B5EF4-FFF2-40B4-BE49-F238E27FC236}">
                <a16:creationId xmlns:a16="http://schemas.microsoft.com/office/drawing/2014/main" id="{FFE67D73-340B-8F49-AF46-5352F5C7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818" y="2754182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34" name="Straight Arrow Connector 40">
            <a:extLst>
              <a:ext uri="{FF2B5EF4-FFF2-40B4-BE49-F238E27FC236}">
                <a16:creationId xmlns:a16="http://schemas.microsoft.com/office/drawing/2014/main" id="{3B25FF6D-DDC4-6249-9E48-62AD77B04E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5098" y="3197790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5" name="Straight Arrow Connector 42">
            <a:extLst>
              <a:ext uri="{FF2B5EF4-FFF2-40B4-BE49-F238E27FC236}">
                <a16:creationId xmlns:a16="http://schemas.microsoft.com/office/drawing/2014/main" id="{F8935C43-7DC3-CE49-B1A8-C5CFE061190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102479" y="3246892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6" name="Straight Arrow Connector 46">
            <a:extLst>
              <a:ext uri="{FF2B5EF4-FFF2-40B4-BE49-F238E27FC236}">
                <a16:creationId xmlns:a16="http://schemas.microsoft.com/office/drawing/2014/main" id="{49FA1D2B-AABF-6143-B241-889B4F82582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84105" y="3197790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37" name="Picture 14" descr="latex-image-1.pdf">
            <a:extLst>
              <a:ext uri="{FF2B5EF4-FFF2-40B4-BE49-F238E27FC236}">
                <a16:creationId xmlns:a16="http://schemas.microsoft.com/office/drawing/2014/main" id="{02A42C35-5282-094F-80A5-3947DCEC3D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47" y="2711195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16">
            <a:extLst>
              <a:ext uri="{FF2B5EF4-FFF2-40B4-BE49-F238E27FC236}">
                <a16:creationId xmlns:a16="http://schemas.microsoft.com/office/drawing/2014/main" id="{4D892F8D-42CE-BF4A-BB19-D247971F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449" y="2661018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39" name="Straight Arrow Connector 40">
            <a:extLst>
              <a:ext uri="{FF2B5EF4-FFF2-40B4-BE49-F238E27FC236}">
                <a16:creationId xmlns:a16="http://schemas.microsoft.com/office/drawing/2014/main" id="{287ABA46-E820-7D46-9A92-2D60E19A31F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84729" y="3104625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0" name="Straight Arrow Connector 42">
            <a:extLst>
              <a:ext uri="{FF2B5EF4-FFF2-40B4-BE49-F238E27FC236}">
                <a16:creationId xmlns:a16="http://schemas.microsoft.com/office/drawing/2014/main" id="{11F91D3F-3F4C-0745-89CB-D48EC531E76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962110" y="3153728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1" name="Straight Arrow Connector 46">
            <a:extLst>
              <a:ext uri="{FF2B5EF4-FFF2-40B4-BE49-F238E27FC236}">
                <a16:creationId xmlns:a16="http://schemas.microsoft.com/office/drawing/2014/main" id="{3F1538C9-BD57-784A-B2BB-3F4BF049003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143736" y="3104625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42" name="Picture 32" descr="latex-image-1.pdf">
            <a:extLst>
              <a:ext uri="{FF2B5EF4-FFF2-40B4-BE49-F238E27FC236}">
                <a16:creationId xmlns:a16="http://schemas.microsoft.com/office/drawing/2014/main" id="{E42F961E-E269-3149-969E-7C168C9F88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54" y="2796939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 descr="latex-image-1.pdf">
            <a:extLst>
              <a:ext uri="{FF2B5EF4-FFF2-40B4-BE49-F238E27FC236}">
                <a16:creationId xmlns:a16="http://schemas.microsoft.com/office/drawing/2014/main" id="{0153B2E0-E545-2643-9572-F4B2681452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79" y="2739043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6">
            <a:extLst>
              <a:ext uri="{FF2B5EF4-FFF2-40B4-BE49-F238E27FC236}">
                <a16:creationId xmlns:a16="http://schemas.microsoft.com/office/drawing/2014/main" id="{955AB628-6FED-4A46-803B-B698F7C9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680" y="2688866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45" name="Straight Arrow Connector 40">
            <a:extLst>
              <a:ext uri="{FF2B5EF4-FFF2-40B4-BE49-F238E27FC236}">
                <a16:creationId xmlns:a16="http://schemas.microsoft.com/office/drawing/2014/main" id="{C190A1C3-C360-FB43-AA0E-CEB5E4BABF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30961" y="3132474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6" name="Straight Arrow Connector 42">
            <a:extLst>
              <a:ext uri="{FF2B5EF4-FFF2-40B4-BE49-F238E27FC236}">
                <a16:creationId xmlns:a16="http://schemas.microsoft.com/office/drawing/2014/main" id="{30778624-0907-DE41-919A-BA796AE6A7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508342" y="3181576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77DE32-AC92-4344-9EBC-3FA9932029E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689967" y="3132474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48" name="Picture 9" descr="\bar{x}_2\;x_5\,\cdots x_{2w}">
            <a:extLst>
              <a:ext uri="{FF2B5EF4-FFF2-40B4-BE49-F238E27FC236}">
                <a16:creationId xmlns:a16="http://schemas.microsoft.com/office/drawing/2014/main" id="{7677578F-6840-CF42-B80D-E241333E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18" y="3335353"/>
            <a:ext cx="1545970" cy="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2" descr="latex-image-1.pdf">
            <a:extLst>
              <a:ext uri="{FF2B5EF4-FFF2-40B4-BE49-F238E27FC236}">
                <a16:creationId xmlns:a16="http://schemas.microsoft.com/office/drawing/2014/main" id="{6773CD27-31DB-2844-8590-CCB403ED66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28" y="3436872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9DD7B31-9DF9-4543-A96D-506D7653A574}"/>
              </a:ext>
            </a:extLst>
          </p:cNvPr>
          <p:cNvCxnSpPr>
            <a:cxnSpLocks noChangeShapeType="1"/>
            <a:stCxn id="33" idx="0"/>
          </p:cNvCxnSpPr>
          <p:nvPr/>
        </p:nvCxnSpPr>
        <p:spPr bwMode="auto">
          <a:xfrm flipV="1">
            <a:off x="3257630" y="2593215"/>
            <a:ext cx="3657195" cy="160967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96AF949-C0B6-0941-8B9F-F1C1DC0F3702}"/>
              </a:ext>
            </a:extLst>
          </p:cNvPr>
          <p:cNvSpPr/>
          <p:nvPr/>
        </p:nvSpPr>
        <p:spPr>
          <a:xfrm>
            <a:off x="4797602" y="4286907"/>
            <a:ext cx="202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charset="0"/>
              </a:rPr>
              <a:t>We focus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82DDEF7-610A-974C-8C2D-0B102945FFB2}"/>
                  </a:ext>
                </a:extLst>
              </p:cNvPr>
              <p:cNvSpPr/>
              <p:nvPr/>
            </p:nvSpPr>
            <p:spPr>
              <a:xfrm>
                <a:off x="4993361" y="4854208"/>
                <a:ext cx="3635419" cy="58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A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d>
                                <m:d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 dirty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82DDEF7-610A-974C-8C2D-0B102945F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61" y="4854208"/>
                <a:ext cx="3635419" cy="586827"/>
              </a:xfrm>
              <a:prstGeom prst="rect">
                <a:avLst/>
              </a:prstGeom>
              <a:blipFill>
                <a:blip r:embed="rId9"/>
                <a:stretch>
                  <a:fillRect l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"/>
    </mc:Choice>
    <mc:Fallback xmlns="">
      <p:transition spd="slow" advTm="5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E96F-3D2B-A246-88F3-9CEAE0D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What do we know about </a:t>
            </a:r>
            <a:r>
              <a:rPr lang="en-US" dirty="0">
                <a:solidFill>
                  <a:srgbClr val="FFFF00"/>
                </a:solidFill>
              </a:rPr>
              <a:t>AC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9C11A-7D61-6E4D-8E9D-836132697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229600" cy="54960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7030A0"/>
                    </a:solidFill>
                  </a:rPr>
                  <a:t>[Ajtai’83, Furst-Saxe-Sipser’84, Yao’85,Håstad ’86]: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2600" b="1" dirty="0">
                    <a:solidFill>
                      <a:srgbClr val="C00000"/>
                    </a:solidFill>
                  </a:rPr>
                  <a:t>Parity</a:t>
                </a:r>
                <a:r>
                  <a:rPr lang="en-US" sz="2600" dirty="0"/>
                  <a:t> not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dirty="0">
                        <a:solidFill>
                          <a:srgbClr val="C00000"/>
                        </a:solidFill>
                        <a:latin typeface="Cambria Math" charset="0"/>
                      </a:rPr>
                      <m:t>A</m:t>
                    </m:r>
                    <m:sSup>
                      <m:sSupPr>
                        <m:ctrlP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C</m:t>
                        </m:r>
                      </m:e>
                      <m:sup>
                        <m:r>
                          <a:rPr lang="en-US" sz="2600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600" dirty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sup>
                        </m:sSup>
                        <m:r>
                          <a:rPr lang="en-US" sz="2600" i="1" dirty="0">
                            <a:latin typeface="Cambria Math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b="1" dirty="0">
                    <a:solidFill>
                      <a:srgbClr val="C00000"/>
                    </a:solidFill>
                  </a:rPr>
                  <a:t>Parity</a:t>
                </a:r>
                <a:r>
                  <a:rPr lang="en-US" sz="2600" dirty="0"/>
                  <a:t> requires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6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/(</m:t>
                                </m:r>
                                <m:r>
                                  <a:rPr lang="en-US" sz="26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600" dirty="0"/>
                  <a:t> size for depth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𝐏𝐒𝐏𝐀𝐂</m:t>
                    </m:r>
                    <m:sSup>
                      <m:s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  <a:endParaRPr lang="en-US" sz="2600" b="1" dirty="0">
                  <a:solidFill>
                    <a:srgbClr val="7030A0"/>
                  </a:solidFill>
                </a:endParaRPr>
              </a:p>
              <a:p>
                <a:endParaRPr lang="en-US" sz="1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/>
                  <a:t>Fourier-analytical proof technique: </a:t>
                </a:r>
              </a:p>
              <a:p>
                <a:r>
                  <a:rPr lang="en-US" sz="2600" b="1" dirty="0"/>
                  <a:t>AC</a:t>
                </a:r>
                <a:r>
                  <a:rPr lang="en-US" sz="2600" b="1" baseline="30000" dirty="0"/>
                  <a:t>0</a:t>
                </a:r>
                <a:r>
                  <a:rPr lang="en-US" sz="2600" dirty="0"/>
                  <a:t> circuits can be well-approximated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) by </a:t>
                </a:r>
                <a:br>
                  <a:rPr lang="en-US" sz="2600" dirty="0"/>
                </a:br>
                <a:r>
                  <a:rPr lang="en-US" sz="2600" b="1" dirty="0">
                    <a:solidFill>
                      <a:srgbClr val="00B050"/>
                    </a:solidFill>
                  </a:rPr>
                  <a:t>low-degree polynomials </a:t>
                </a:r>
                <a:r>
                  <a:rPr lang="en-US" sz="2600" dirty="0"/>
                  <a:t>(over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600" dirty="0"/>
                  <a:t>). [</a:t>
                </a:r>
                <a:r>
                  <a:rPr lang="en-US" sz="2600" b="1" dirty="0" err="1">
                    <a:solidFill>
                      <a:srgbClr val="7030A0"/>
                    </a:solidFill>
                  </a:rPr>
                  <a:t>Håstad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 ’86,LMN’93]</a:t>
                </a:r>
                <a:endParaRPr lang="en-US" sz="2600" dirty="0"/>
              </a:p>
              <a:p>
                <a:r>
                  <a:rPr lang="en-US" sz="2600" b="1" dirty="0">
                    <a:solidFill>
                      <a:srgbClr val="C00000"/>
                    </a:solidFill>
                  </a:rPr>
                  <a:t>Parity</a:t>
                </a:r>
                <a:r>
                  <a:rPr lang="en-US" sz="2600" dirty="0"/>
                  <a:t> cannot.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:r>
                  <a:rPr lang="en-US" sz="2600" b="1" dirty="0"/>
                  <a:t>Potential problem with the approach: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time quantum algorithms (</a:t>
                </a:r>
                <a:r>
                  <a:rPr lang="en-US" sz="2600" b="1" dirty="0" err="1"/>
                  <a:t>BQLogTime</a:t>
                </a:r>
                <a:r>
                  <a:rPr lang="en-US" sz="2600" dirty="0"/>
                  <a:t>) are </a:t>
                </a:r>
                <a:br>
                  <a:rPr lang="en-US" sz="2600" dirty="0"/>
                </a:br>
                <a:r>
                  <a:rPr lang="en-US" sz="2600" dirty="0"/>
                  <a:t>also well-approximated by low-degree polys.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9C11A-7D61-6E4D-8E9D-836132697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229600" cy="5496084"/>
              </a:xfrm>
              <a:blipFill>
                <a:blip r:embed="rId3"/>
                <a:stretch>
                  <a:fillRect l="-1389" t="-922" b="-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04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"/>
    </mc:Choice>
    <mc:Fallback xmlns="">
      <p:transition spd="slow" advTm="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1DAE-B15C-EC42-B392-CA80A6E5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400" dirty="0"/>
              <a:t>The Difference between </a:t>
            </a:r>
            <a:r>
              <a:rPr lang="en-US" sz="3400" dirty="0" err="1">
                <a:solidFill>
                  <a:srgbClr val="FFFF00"/>
                </a:solidFill>
              </a:rPr>
              <a:t>BQLogTime</a:t>
            </a:r>
            <a:r>
              <a:rPr lang="en-US" sz="3400" dirty="0"/>
              <a:t> and </a:t>
            </a:r>
            <a:r>
              <a:rPr lang="en-US" sz="3400" dirty="0">
                <a:solidFill>
                  <a:srgbClr val="FFFF00"/>
                </a:solidFill>
              </a:rPr>
              <a:t>AC</a:t>
            </a:r>
            <a:r>
              <a:rPr lang="en-US" sz="3400" baseline="30000" dirty="0">
                <a:solidFill>
                  <a:srgbClr val="FFFF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91E3F-B006-114A-A066-2A1407AAF2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1028702"/>
                <a:ext cx="8452884" cy="54960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Both </a:t>
                </a:r>
                <a:r>
                  <a:rPr lang="en-US" sz="2800" b="1" dirty="0" err="1"/>
                  <a:t>BQLogtime</a:t>
                </a:r>
                <a:r>
                  <a:rPr lang="en-US" sz="2800" dirty="0"/>
                  <a:t> &amp; </a:t>
                </a:r>
                <a:r>
                  <a:rPr lang="en-US" sz="2800" b="1" dirty="0"/>
                  <a:t>AC</a:t>
                </a:r>
                <a:r>
                  <a:rPr lang="en-US" sz="2800" b="1" baseline="30000" dirty="0"/>
                  <a:t>0</a:t>
                </a:r>
                <a:r>
                  <a:rPr lang="en-US" sz="2800" dirty="0"/>
                  <a:t> are approximated by low-degree polynomials, but </a:t>
                </a:r>
                <a:r>
                  <a:rPr lang="en-US" sz="2800" b="1" dirty="0"/>
                  <a:t>these polynomials are different</a:t>
                </a:r>
                <a:r>
                  <a:rPr lang="en-US" sz="2800" dirty="0"/>
                  <a:t>!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800" b="1" dirty="0" err="1"/>
                  <a:t>BQLogtime</a:t>
                </a:r>
                <a:r>
                  <a:rPr lang="en-US" sz="2800" dirty="0"/>
                  <a:t> can have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dense</a:t>
                </a:r>
                <a:r>
                  <a:rPr lang="en-US" sz="2800" dirty="0"/>
                  <a:t> low-degree polynomials, e.g.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[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T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’14]: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b="1" dirty="0"/>
                  <a:t>AC</a:t>
                </a:r>
                <a:r>
                  <a:rPr lang="en-US" sz="2800" b="1" baseline="30000" dirty="0"/>
                  <a:t>0</a:t>
                </a:r>
                <a:r>
                  <a:rPr lang="en-US" sz="2800" dirty="0"/>
                  <a:t> has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sparse</a:t>
                </a:r>
                <a:r>
                  <a:rPr lang="en-US" sz="2800" dirty="0"/>
                  <a:t> low-degree approximations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91E3F-B006-114A-A066-2A1407AAF2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028702"/>
                <a:ext cx="8452884" cy="5496084"/>
              </a:xfrm>
              <a:blipFill>
                <a:blip r:embed="rId2"/>
                <a:stretch>
                  <a:fillRect l="-1652" t="-1152" r="-30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"/>
    </mc:Choice>
    <mc:Fallback xmlns="">
      <p:transition spd="slow" advTm="3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28DE-7DEB-BA42-AF2C-AC839029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200" dirty="0"/>
              <a:t>Fourier Analytical Approach –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5067A-C0A9-4549-930F-5AC037629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The Fourier expansion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→{−1,1}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B050"/>
                    </a:solidFill>
                  </a:rPr>
                  <a:t>Goal: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B050"/>
                    </a:solidFill>
                  </a:rPr>
                  <a:t>Recall: </a:t>
                </a:r>
                <a:r>
                  <a:rPr lang="en-US" sz="2800" b="1" dirty="0"/>
                  <a:t>Sampling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′~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b="1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truncate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to be within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−1,1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, sample independently </a:t>
                </a:r>
                <a:br>
                  <a:rPr lang="en-US" sz="28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800" dirty="0"/>
                  <a:t>Using multilinearity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that whp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trunc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trunc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1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 </a:t>
                </a:r>
                <a:r>
                  <a:rPr lang="en-US" sz="2800" dirty="0"/>
                  <a:t>Suffices to 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̃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5067A-C0A9-4549-930F-5AC037629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3" t="-1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9F7E3C-4263-AD4D-8660-9943BDB880A9}"/>
              </a:ext>
            </a:extLst>
          </p:cNvPr>
          <p:cNvSpPr/>
          <p:nvPr/>
        </p:nvSpPr>
        <p:spPr>
          <a:xfrm>
            <a:off x="457199" y="3083442"/>
            <a:ext cx="7559749" cy="17012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8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"/>
    </mc:Choice>
    <mc:Fallback xmlns="">
      <p:transition spd="slow" advTm="3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F57C3-0259-C243-9FCA-23B9CBFF7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132" y="657080"/>
                <a:ext cx="8229600" cy="54960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2ℓ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2ℓ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rad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polylog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400" i="1">
                              <a:latin typeface="Cambria Math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F57C3-0259-C243-9FCA-23B9CBFF7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132" y="657080"/>
                <a:ext cx="8229600" cy="5496084"/>
              </a:xfrm>
              <a:blipFill>
                <a:blip r:embed="rId4"/>
                <a:stretch>
                  <a:fillRect l="-9091" t="-14977" b="-3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B720291-3D14-6748-AA34-30921CE6254E}"/>
                  </a:ext>
                </a:extLst>
              </p:cNvPr>
              <p:cNvSpPr/>
              <p:nvPr/>
            </p:nvSpPr>
            <p:spPr>
              <a:xfrm>
                <a:off x="4091553" y="4210494"/>
                <a:ext cx="5029200" cy="223283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/>
                  <a:t>Contribution of first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terms: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600" i="0" dirty="0" smtClean="0">
                          <a:latin typeface="Cambria Math" panose="02040503050406030204" pitchFamily="18" charset="0"/>
                        </a:rPr>
                        <m:t>olylog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)/</m:t>
                      </m:r>
                      <m:rad>
                        <m:radPr>
                          <m:degHide m:val="on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600" dirty="0"/>
              </a:p>
              <a:p>
                <a:pPr algn="ctr"/>
                <a:endParaRPr lang="en-US" sz="2600" dirty="0"/>
              </a:p>
              <a:p>
                <a:pPr algn="ctr"/>
                <a:r>
                  <a:rPr lang="en-US" sz="2600" b="1" dirty="0"/>
                  <a:t>Contribution of larger terms?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B720291-3D14-6748-AA34-30921CE62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53" y="4210494"/>
                <a:ext cx="5029200" cy="223283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9D37FEA-61C5-6D40-A278-2D008C7A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662"/>
          </a:xfrm>
        </p:spPr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600" dirty="0"/>
              <a:t>Fourier Analytical Approach – First Attempt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"/>
    </mc:Choice>
    <mc:Fallback xmlns="">
      <p:transition spd="slow" advTm="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0522-01AC-1040-8EB3-BF6632AB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Main Technical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F253-C453-6F4C-9F30-E03ADEF15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229600" cy="313926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zero-mean </a:t>
                </a:r>
                <a:r>
                  <a:rPr lang="en-US" b="1" dirty="0"/>
                  <a:t>MVG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𝐯𝐚𝐫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𝐜𝐨𝐯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Then, for any quasi-poly size constant depth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polylog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F253-C453-6F4C-9F30-E03ADEF15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229600" cy="3139261"/>
              </a:xfrm>
              <a:blipFill>
                <a:blip r:embed="rId4"/>
                <a:stretch>
                  <a:fillRect l="-1543" t="-2823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CA3DCBB-676F-4D44-A46F-DBA59F11D939}"/>
                  </a:ext>
                </a:extLst>
              </p:cNvPr>
              <p:cNvSpPr/>
              <p:nvPr/>
            </p:nvSpPr>
            <p:spPr>
              <a:xfrm>
                <a:off x="457200" y="4167963"/>
                <a:ext cx="8229600" cy="170120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Which properties of </a:t>
                </a:r>
                <a:r>
                  <a:rPr lang="en-US" sz="2800" b="1" dirty="0"/>
                  <a:t>AC</a:t>
                </a:r>
                <a:r>
                  <a:rPr lang="en-US" sz="2800" b="1" baseline="30000" dirty="0"/>
                  <a:t>0</a:t>
                </a:r>
                <a:r>
                  <a:rPr lang="en-US" sz="2800" dirty="0"/>
                  <a:t> circuits are used in the proof?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bound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Closure under restrictions.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CA3DCBB-676F-4D44-A46F-DBA59F11D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67963"/>
                <a:ext cx="8229600" cy="1701209"/>
              </a:xfrm>
              <a:prstGeom prst="roundRect">
                <a:avLst/>
              </a:prstGeom>
              <a:blipFill>
                <a:blip r:embed="rId5"/>
                <a:stretch>
                  <a:fillRect l="-307" t="-3650" b="-2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5299EFC-5E22-614B-ADB0-491B65419608}"/>
                  </a:ext>
                </a:extLst>
              </p:cNvPr>
              <p:cNvSpPr/>
              <p:nvPr/>
            </p:nvSpPr>
            <p:spPr>
              <a:xfrm>
                <a:off x="457200" y="5976421"/>
                <a:ext cx="8447022" cy="48964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fools any class of functions with these two properties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5299EFC-5E22-614B-ADB0-491B65419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76421"/>
                <a:ext cx="8447022" cy="489643"/>
              </a:xfrm>
              <a:prstGeom prst="roundRect">
                <a:avLst/>
              </a:prstGeom>
              <a:blipFill>
                <a:blip r:embed="rId6"/>
                <a:stretch>
                  <a:fillRect l="-150" t="-15385" b="-35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1B65F65-46CD-5644-8950-A527B18FC79E}"/>
                  </a:ext>
                </a:extLst>
              </p:cNvPr>
              <p:cNvSpPr/>
              <p:nvPr/>
            </p:nvSpPr>
            <p:spPr>
              <a:xfrm>
                <a:off x="5422604" y="1561790"/>
                <a:ext cx="3721396" cy="55289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ym typeface="Wingdings" pitchFamily="2" charset="2"/>
                  </a:rPr>
                  <a:t> </a:t>
                </a:r>
                <a:r>
                  <a:rPr lang="en-US" sz="2600" dirty="0"/>
                  <a:t>whp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1B65F65-46CD-5644-8950-A527B18FC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4" y="1561790"/>
                <a:ext cx="3721396" cy="552893"/>
              </a:xfrm>
              <a:prstGeom prst="roundRect">
                <a:avLst/>
              </a:prstGeom>
              <a:blipFill>
                <a:blip r:embed="rId7"/>
                <a:stretch>
                  <a:fillRect t="-212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31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/>
    </mc:Choice>
    <mc:Fallback xmlns="">
      <p:transition spd="slow" advTm="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1C49E4-AB81-5640-8EDE-341CB49261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01662"/>
              </a:xfrm>
            </p:spPr>
            <p:txBody>
              <a:bodyPr>
                <a:noAutofit/>
              </a:bodyPr>
              <a:lstStyle/>
              <a:p>
                <a:pPr rtl="0"/>
                <a:r>
                  <a:rPr lang="en-US" sz="3600" dirty="0"/>
                  <a:t>Viewing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600" dirty="0"/>
                  <a:t> as a result of a random walk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1C49E4-AB81-5640-8EDE-341CB4926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016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D1AB2-C182-024E-9D1E-E7FC37CFD349}"/>
                  </a:ext>
                </a:extLst>
              </p:cNvPr>
              <p:cNvSpPr/>
              <p:nvPr/>
            </p:nvSpPr>
            <p:spPr>
              <a:xfrm>
                <a:off x="195942" y="1491333"/>
                <a:ext cx="4376058" cy="3038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</a:rPr>
                  <a:t>A Thought Experiment: </a:t>
                </a:r>
              </a:p>
              <a:p>
                <a:r>
                  <a:rPr lang="en-US" sz="2600" dirty="0"/>
                  <a:t>Instead of sampling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/>
                  <a:t> </a:t>
                </a:r>
                <a:br>
                  <a:rPr lang="en-US" sz="2600" dirty="0"/>
                </a:br>
                <a:r>
                  <a:rPr lang="en-US" sz="2600" dirty="0"/>
                  <a:t>at once, we 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vectors</a:t>
                </a:r>
                <a:br>
                  <a:rPr lang="en-US" sz="2600" dirty="0"/>
                </a:b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d>
                          <m:dPr>
                            <m:ctrlPr>
                              <a:rPr lang="en-US" sz="2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600" dirty="0"/>
                </a:br>
                <a:r>
                  <a:rPr lang="en-US" sz="2600" dirty="0"/>
                  <a:t>independently, and take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+… +</m:t>
                          </m:r>
                          <m:sSup>
                            <m:sSupPr>
                              <m:ctrlPr>
                                <a:rPr lang="en-US" sz="2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D1AB2-C182-024E-9D1E-E7FC37CFD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" y="1491333"/>
                <a:ext cx="4376058" cy="3038781"/>
              </a:xfrm>
              <a:prstGeom prst="rect">
                <a:avLst/>
              </a:prstGeom>
              <a:blipFill>
                <a:blip r:embed="rId3"/>
                <a:stretch>
                  <a:fillRect l="-3179" t="-2075"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3C7E88A-6B72-4943-B25D-B25D66752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4871"/>
          <a:stretch/>
        </p:blipFill>
        <p:spPr>
          <a:xfrm>
            <a:off x="4458499" y="1080018"/>
            <a:ext cx="4625866" cy="5219161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8868E3-4BDB-4544-9A8C-AE235519D8E2}"/>
              </a:ext>
            </a:extLst>
          </p:cNvPr>
          <p:cNvSpPr/>
          <p:nvPr/>
        </p:nvSpPr>
        <p:spPr>
          <a:xfrm>
            <a:off x="3665256" y="6382769"/>
            <a:ext cx="5478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Picture from http://</a:t>
            </a:r>
            <a:r>
              <a:rPr lang="en-US" sz="1800" dirty="0" err="1"/>
              <a:t>en.wikipedia.org</a:t>
            </a:r>
            <a:r>
              <a:rPr lang="en-US" sz="1800" dirty="0"/>
              <a:t>/wiki/</a:t>
            </a:r>
            <a:r>
              <a:rPr lang="en-US" sz="1800" dirty="0" err="1"/>
              <a:t>Random_walk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1B508E-5570-2E47-BF5F-0A090E3614E1}"/>
              </a:ext>
            </a:extLst>
          </p:cNvPr>
          <p:cNvSpPr/>
          <p:nvPr/>
        </p:nvSpPr>
        <p:spPr>
          <a:xfrm>
            <a:off x="195942" y="5400999"/>
            <a:ext cx="59428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Based on the work of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[Chattopadhyay, </a:t>
            </a:r>
            <a:r>
              <a:rPr lang="en-US" sz="2400" b="1" dirty="0" err="1">
                <a:solidFill>
                  <a:srgbClr val="7030A0"/>
                </a:solidFill>
              </a:rPr>
              <a:t>Hatami</a:t>
            </a:r>
            <a:r>
              <a:rPr lang="en-US" sz="2400" b="1" dirty="0">
                <a:solidFill>
                  <a:srgbClr val="7030A0"/>
                </a:solidFill>
              </a:rPr>
              <a:t>, Hosseini, Lovett’18]</a:t>
            </a:r>
          </a:p>
        </p:txBody>
      </p:sp>
    </p:spTree>
    <p:extLst>
      <p:ext uri="{BB962C8B-B14F-4D97-AF65-F5344CB8AC3E}">
        <p14:creationId xmlns:p14="http://schemas.microsoft.com/office/powerpoint/2010/main" val="34502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"/>
    </mc:Choice>
    <mc:Fallback xmlns="">
      <p:transition spd="slow" advTm="8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CA963-A672-BA42-8F2D-3F509D58F8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rtl="0"/>
                <a:r>
                  <a:rPr lang="en-US" sz="3600" dirty="0"/>
                  <a:t>Viewing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6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600" dirty="0"/>
                  <a:t> as a result of a random walk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CA963-A672-BA42-8F2D-3F509D58F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04DDA-C0A1-D14E-8139-7B47A4496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7410291" cy="54960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Sample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d>
                          <m:d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Define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hybrids: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+… +</m:t>
                          </m:r>
                          <m:sSup>
                            <m:sSupPr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Observe: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yields a Brownian motion. </a:t>
                </a:r>
              </a:p>
              <a:p>
                <a:pPr marL="0" indent="0">
                  <a:buNone/>
                </a:pPr>
                <a:r>
                  <a:rPr lang="en-US" dirty="0"/>
                  <a:t>We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32BF72"/>
                    </a:solidFill>
                  </a:rPr>
                  <a:t>Claim: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04DDA-C0A1-D14E-8139-7B47A4496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7410291" cy="5496084"/>
              </a:xfrm>
              <a:blipFill>
                <a:blip r:embed="rId4"/>
                <a:stretch>
                  <a:fillRect l="-1715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06E38B-9F7A-6041-BBC4-BC67AE03A6EB}"/>
              </a:ext>
            </a:extLst>
          </p:cNvPr>
          <p:cNvCxnSpPr>
            <a:cxnSpLocks/>
          </p:cNvCxnSpPr>
          <p:nvPr/>
        </p:nvCxnSpPr>
        <p:spPr>
          <a:xfrm rot="697996" flipV="1">
            <a:off x="7180133" y="3449850"/>
            <a:ext cx="214510" cy="2403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19027A-612A-A943-B304-2BE2F55B7EC0}"/>
              </a:ext>
            </a:extLst>
          </p:cNvPr>
          <p:cNvCxnSpPr>
            <a:cxnSpLocks/>
          </p:cNvCxnSpPr>
          <p:nvPr/>
        </p:nvCxnSpPr>
        <p:spPr>
          <a:xfrm rot="697996" flipH="1" flipV="1">
            <a:off x="7433125" y="3197573"/>
            <a:ext cx="11701" cy="278049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E0A2A2-4220-B24E-9723-48FF0A7F3A9C}"/>
              </a:ext>
            </a:extLst>
          </p:cNvPr>
          <p:cNvCxnSpPr>
            <a:cxnSpLocks/>
          </p:cNvCxnSpPr>
          <p:nvPr/>
        </p:nvCxnSpPr>
        <p:spPr>
          <a:xfrm rot="697996" flipV="1">
            <a:off x="7481837" y="3036022"/>
            <a:ext cx="175508" cy="202652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0E8E73-9EBB-194C-B89E-730ABB8A8931}"/>
              </a:ext>
            </a:extLst>
          </p:cNvPr>
          <p:cNvCxnSpPr>
            <a:cxnSpLocks/>
          </p:cNvCxnSpPr>
          <p:nvPr/>
        </p:nvCxnSpPr>
        <p:spPr>
          <a:xfrm rot="697996" flipH="1">
            <a:off x="7396678" y="3027348"/>
            <a:ext cx="276914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F3A222-198A-1C44-9BD4-DBC08D2D6EE8}"/>
              </a:ext>
            </a:extLst>
          </p:cNvPr>
          <p:cNvCxnSpPr>
            <a:cxnSpLocks/>
          </p:cNvCxnSpPr>
          <p:nvPr/>
        </p:nvCxnSpPr>
        <p:spPr>
          <a:xfrm rot="697996" flipH="1" flipV="1">
            <a:off x="7237220" y="2869789"/>
            <a:ext cx="175508" cy="1649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0094DB-1A6C-FC42-9D3A-D4CE9994A684}"/>
              </a:ext>
            </a:extLst>
          </p:cNvPr>
          <p:cNvCxnSpPr>
            <a:cxnSpLocks/>
          </p:cNvCxnSpPr>
          <p:nvPr/>
        </p:nvCxnSpPr>
        <p:spPr>
          <a:xfrm rot="697996">
            <a:off x="7215515" y="2856652"/>
            <a:ext cx="68255" cy="39115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0E405D-FA5E-AB4F-BDED-EF381D92736C}"/>
              </a:ext>
            </a:extLst>
          </p:cNvPr>
          <p:cNvCxnSpPr>
            <a:cxnSpLocks/>
          </p:cNvCxnSpPr>
          <p:nvPr/>
        </p:nvCxnSpPr>
        <p:spPr>
          <a:xfrm rot="697996" flipH="1" flipV="1">
            <a:off x="7024293" y="3207121"/>
            <a:ext cx="223773" cy="2120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D11DBC-00B5-C24B-BD7F-4C1CA0C89662}"/>
              </a:ext>
            </a:extLst>
          </p:cNvPr>
          <p:cNvCxnSpPr>
            <a:cxnSpLocks/>
          </p:cNvCxnSpPr>
          <p:nvPr/>
        </p:nvCxnSpPr>
        <p:spPr>
          <a:xfrm rot="697996" flipV="1">
            <a:off x="7093765" y="2945957"/>
            <a:ext cx="71179" cy="2568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76BE43-2678-EF43-9475-C8ABD158D338}"/>
              </a:ext>
            </a:extLst>
          </p:cNvPr>
          <p:cNvCxnSpPr>
            <a:cxnSpLocks/>
          </p:cNvCxnSpPr>
          <p:nvPr/>
        </p:nvCxnSpPr>
        <p:spPr>
          <a:xfrm rot="697996" flipH="1" flipV="1">
            <a:off x="7088458" y="2815976"/>
            <a:ext cx="104820" cy="13902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1AC081-2EDB-544C-BE56-F4EF1816B1B7}"/>
              </a:ext>
            </a:extLst>
          </p:cNvPr>
          <p:cNvCxnSpPr>
            <a:cxnSpLocks/>
          </p:cNvCxnSpPr>
          <p:nvPr/>
        </p:nvCxnSpPr>
        <p:spPr>
          <a:xfrm rot="2666790" flipV="1">
            <a:off x="7196416" y="2696482"/>
            <a:ext cx="214510" cy="2403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DAEC9F-8DCF-8E43-A343-37072564C835}"/>
              </a:ext>
            </a:extLst>
          </p:cNvPr>
          <p:cNvCxnSpPr>
            <a:cxnSpLocks/>
          </p:cNvCxnSpPr>
          <p:nvPr/>
        </p:nvCxnSpPr>
        <p:spPr>
          <a:xfrm rot="2666790" flipH="1" flipV="1">
            <a:off x="7551716" y="2563595"/>
            <a:ext cx="11701" cy="278049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BCF3F6-40DC-3B4C-B080-C2175155A36F}"/>
              </a:ext>
            </a:extLst>
          </p:cNvPr>
          <p:cNvCxnSpPr>
            <a:cxnSpLocks/>
          </p:cNvCxnSpPr>
          <p:nvPr/>
        </p:nvCxnSpPr>
        <p:spPr>
          <a:xfrm rot="2666790" flipV="1">
            <a:off x="7687561" y="2504616"/>
            <a:ext cx="175508" cy="202652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F9D5C1-3F41-1545-80C1-AF86D751C505}"/>
              </a:ext>
            </a:extLst>
          </p:cNvPr>
          <p:cNvCxnSpPr>
            <a:cxnSpLocks/>
          </p:cNvCxnSpPr>
          <p:nvPr/>
        </p:nvCxnSpPr>
        <p:spPr>
          <a:xfrm rot="2666790" flipH="1">
            <a:off x="7653464" y="2490686"/>
            <a:ext cx="276914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A244A5-504F-2B4C-8C9F-CB721C52FE03}"/>
              </a:ext>
            </a:extLst>
          </p:cNvPr>
          <p:cNvCxnSpPr>
            <a:cxnSpLocks/>
          </p:cNvCxnSpPr>
          <p:nvPr/>
        </p:nvCxnSpPr>
        <p:spPr>
          <a:xfrm rot="2666790" flipH="1" flipV="1">
            <a:off x="7582275" y="2235359"/>
            <a:ext cx="175508" cy="1649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786FE0-489F-C048-9744-545FE51DA7A4}"/>
              </a:ext>
            </a:extLst>
          </p:cNvPr>
          <p:cNvCxnSpPr>
            <a:cxnSpLocks/>
          </p:cNvCxnSpPr>
          <p:nvPr/>
        </p:nvCxnSpPr>
        <p:spPr>
          <a:xfrm rot="2666790">
            <a:off x="7518416" y="2165448"/>
            <a:ext cx="68255" cy="39115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B2CB36-48DF-8249-BD7F-4B1E758BD3D0}"/>
              </a:ext>
            </a:extLst>
          </p:cNvPr>
          <p:cNvCxnSpPr>
            <a:cxnSpLocks/>
          </p:cNvCxnSpPr>
          <p:nvPr/>
        </p:nvCxnSpPr>
        <p:spPr>
          <a:xfrm rot="2666790" flipH="1" flipV="1">
            <a:off x="7255614" y="2428026"/>
            <a:ext cx="223773" cy="2120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B46D7E-99A0-154C-9887-22CE0411C30E}"/>
              </a:ext>
            </a:extLst>
          </p:cNvPr>
          <p:cNvCxnSpPr>
            <a:cxnSpLocks/>
          </p:cNvCxnSpPr>
          <p:nvPr/>
        </p:nvCxnSpPr>
        <p:spPr>
          <a:xfrm rot="2666790" flipV="1">
            <a:off x="7403856" y="2186034"/>
            <a:ext cx="71179" cy="2568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96D1CB-5548-9847-83CB-74F249342D06}"/>
              </a:ext>
            </a:extLst>
          </p:cNvPr>
          <p:cNvCxnSpPr>
            <a:cxnSpLocks/>
          </p:cNvCxnSpPr>
          <p:nvPr/>
        </p:nvCxnSpPr>
        <p:spPr>
          <a:xfrm rot="2666790" flipH="1" flipV="1">
            <a:off x="7499073" y="2092433"/>
            <a:ext cx="104820" cy="13902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F6A22E-3A56-1E49-97F6-EBB65F279AD7}"/>
              </a:ext>
            </a:extLst>
          </p:cNvPr>
          <p:cNvCxnSpPr>
            <a:cxnSpLocks/>
          </p:cNvCxnSpPr>
          <p:nvPr/>
        </p:nvCxnSpPr>
        <p:spPr>
          <a:xfrm rot="5119631" flipH="1" flipV="1">
            <a:off x="7694391" y="1942475"/>
            <a:ext cx="11701" cy="278051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1616B0-079C-AC4A-9072-08A06F8CD02D}"/>
              </a:ext>
            </a:extLst>
          </p:cNvPr>
          <p:cNvCxnSpPr>
            <a:cxnSpLocks/>
          </p:cNvCxnSpPr>
          <p:nvPr/>
        </p:nvCxnSpPr>
        <p:spPr>
          <a:xfrm rot="5119631" flipV="1">
            <a:off x="7840396" y="2049592"/>
            <a:ext cx="175507" cy="202653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0C6954-42EA-6848-A8E0-D03633712842}"/>
              </a:ext>
            </a:extLst>
          </p:cNvPr>
          <p:cNvCxnSpPr>
            <a:cxnSpLocks/>
          </p:cNvCxnSpPr>
          <p:nvPr/>
        </p:nvCxnSpPr>
        <p:spPr>
          <a:xfrm rot="5119631" flipH="1">
            <a:off x="7860718" y="2068322"/>
            <a:ext cx="276912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38BDA9-1D05-BD41-A3FE-1FB3D34338E0}"/>
              </a:ext>
            </a:extLst>
          </p:cNvPr>
          <p:cNvCxnSpPr>
            <a:cxnSpLocks/>
          </p:cNvCxnSpPr>
          <p:nvPr/>
        </p:nvCxnSpPr>
        <p:spPr>
          <a:xfrm rot="5119631" flipH="1" flipV="1">
            <a:off x="7949358" y="1781704"/>
            <a:ext cx="175507" cy="16494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66CF3C-61D5-1949-A4DB-1165B8B589CD}"/>
              </a:ext>
            </a:extLst>
          </p:cNvPr>
          <p:cNvCxnSpPr>
            <a:cxnSpLocks/>
          </p:cNvCxnSpPr>
          <p:nvPr/>
        </p:nvCxnSpPr>
        <p:spPr>
          <a:xfrm rot="5119631">
            <a:off x="7885885" y="1624364"/>
            <a:ext cx="68255" cy="39115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0EDA78-A97F-CF49-AE4C-7344E6692F7F}"/>
              </a:ext>
            </a:extLst>
          </p:cNvPr>
          <p:cNvCxnSpPr>
            <a:cxnSpLocks/>
          </p:cNvCxnSpPr>
          <p:nvPr/>
        </p:nvCxnSpPr>
        <p:spPr>
          <a:xfrm rot="5119631" flipH="1" flipV="1">
            <a:off x="7617430" y="1746906"/>
            <a:ext cx="223772" cy="2120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73FA53-1451-724E-B01F-4DDCA22A57A3}"/>
              </a:ext>
            </a:extLst>
          </p:cNvPr>
          <p:cNvCxnSpPr>
            <a:cxnSpLocks/>
          </p:cNvCxnSpPr>
          <p:nvPr/>
        </p:nvCxnSpPr>
        <p:spPr>
          <a:xfrm rot="5119631" flipV="1">
            <a:off x="7829392" y="1582290"/>
            <a:ext cx="71179" cy="2568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FADB1F-0F2D-4341-B875-C81E382BFE0D}"/>
              </a:ext>
            </a:extLst>
          </p:cNvPr>
          <p:cNvCxnSpPr>
            <a:cxnSpLocks/>
          </p:cNvCxnSpPr>
          <p:nvPr/>
        </p:nvCxnSpPr>
        <p:spPr>
          <a:xfrm rot="5119631" flipH="1" flipV="1">
            <a:off x="7997096" y="1599217"/>
            <a:ext cx="104819" cy="13902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3945B64-D89A-D644-9109-61EFF7427BA1}"/>
              </a:ext>
            </a:extLst>
          </p:cNvPr>
          <p:cNvSpPr/>
          <p:nvPr/>
        </p:nvSpPr>
        <p:spPr>
          <a:xfrm rot="697996">
            <a:off x="7027531" y="3660582"/>
            <a:ext cx="188282" cy="18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75CDE7-51DD-8647-81DC-9191C882EBDB}"/>
                  </a:ext>
                </a:extLst>
              </p:cNvPr>
              <p:cNvSpPr/>
              <p:nvPr/>
            </p:nvSpPr>
            <p:spPr>
              <a:xfrm>
                <a:off x="7117147" y="3722150"/>
                <a:ext cx="532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75CDE7-51DD-8647-81DC-9191C882E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147" y="3722150"/>
                <a:ext cx="53296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1E2FC17-9DBA-6140-94D8-335ED62E222F}"/>
                  </a:ext>
                </a:extLst>
              </p:cNvPr>
              <p:cNvSpPr/>
              <p:nvPr/>
            </p:nvSpPr>
            <p:spPr>
              <a:xfrm>
                <a:off x="7367500" y="3299595"/>
                <a:ext cx="532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1E2FC17-9DBA-6140-94D8-335ED62E2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00" y="3299595"/>
                <a:ext cx="53296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7A4420-3F6C-484C-BF23-51F52D8ECEF3}"/>
                  </a:ext>
                </a:extLst>
              </p:cNvPr>
              <p:cNvSpPr/>
              <p:nvPr/>
            </p:nvSpPr>
            <p:spPr>
              <a:xfrm>
                <a:off x="7625198" y="2132373"/>
                <a:ext cx="7413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7A4420-3F6C-484C-BF23-51F52D8EC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198" y="2132373"/>
                <a:ext cx="74135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C62CEF-87C4-A245-A316-D598C589320D}"/>
                  </a:ext>
                </a:extLst>
              </p:cNvPr>
              <p:cNvSpPr/>
              <p:nvPr/>
            </p:nvSpPr>
            <p:spPr>
              <a:xfrm>
                <a:off x="8059126" y="1345049"/>
                <a:ext cx="5107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C62CEF-87C4-A245-A316-D598C589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6" y="1345049"/>
                <a:ext cx="5107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635FAF1-3F4B-724D-9EB5-869D11039CD3}"/>
                  </a:ext>
                </a:extLst>
              </p:cNvPr>
              <p:cNvSpPr/>
              <p:nvPr/>
            </p:nvSpPr>
            <p:spPr>
              <a:xfrm>
                <a:off x="7840453" y="2440389"/>
                <a:ext cx="496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635FAF1-3F4B-724D-9EB5-869D11039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53" y="2440389"/>
                <a:ext cx="49609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2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"/>
    </mc:Choice>
    <mc:Fallback xmlns="">
      <p:transition spd="slow" advTm="1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72B9-26DB-D246-9E45-824AD1E9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59"/>
            <a:ext cx="9144000" cy="601662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Landscape of Complexity Classes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2D31AA-E3E0-6648-90A5-C69B7FFC346F}"/>
              </a:ext>
            </a:extLst>
          </p:cNvPr>
          <p:cNvSpPr/>
          <p:nvPr/>
        </p:nvSpPr>
        <p:spPr>
          <a:xfrm>
            <a:off x="3535453" y="3585344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7A304F-5C69-E641-A4BB-6B1DF195C243}"/>
              </a:ext>
            </a:extLst>
          </p:cNvPr>
          <p:cNvSpPr/>
          <p:nvPr/>
        </p:nvSpPr>
        <p:spPr>
          <a:xfrm>
            <a:off x="3386476" y="3478558"/>
            <a:ext cx="2126754" cy="269835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>
              <a:solidFill>
                <a:schemeClr val="tx2"/>
              </a:solidFill>
            </a:endParaRPr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r>
              <a:rPr lang="en-US" sz="3200" b="1" dirty="0"/>
              <a:t>BPP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ABE2BE-A485-9746-B190-D79730F779F6}"/>
              </a:ext>
            </a:extLst>
          </p:cNvPr>
          <p:cNvGrpSpPr/>
          <p:nvPr/>
        </p:nvGrpSpPr>
        <p:grpSpPr>
          <a:xfrm>
            <a:off x="3234390" y="3102640"/>
            <a:ext cx="3387299" cy="2398293"/>
            <a:chOff x="3234390" y="3102640"/>
            <a:chExt cx="3387299" cy="23982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0CB83D4-C0CA-4448-A1A6-DCF1939A61B7}"/>
                </a:ext>
              </a:extLst>
            </p:cNvPr>
            <p:cNvSpPr/>
            <p:nvPr/>
          </p:nvSpPr>
          <p:spPr>
            <a:xfrm rot="19800000">
              <a:off x="3234390" y="3102640"/>
              <a:ext cx="3387299" cy="239829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               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4B1447-F319-D74F-8751-C17453ACD1DA}"/>
                </a:ext>
              </a:extLst>
            </p:cNvPr>
            <p:cNvSpPr/>
            <p:nvPr/>
          </p:nvSpPr>
          <p:spPr>
            <a:xfrm rot="19800000">
              <a:off x="5321462" y="3398421"/>
              <a:ext cx="10643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chemeClr val="accent6"/>
                  </a:solidFill>
                </a:rPr>
                <a:t>coNP</a:t>
              </a:r>
              <a:endParaRPr lang="en-US" sz="3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D56E25A-370E-B443-9292-9106495AA23E}"/>
              </a:ext>
            </a:extLst>
          </p:cNvPr>
          <p:cNvSpPr/>
          <p:nvPr/>
        </p:nvSpPr>
        <p:spPr>
          <a:xfrm>
            <a:off x="134423" y="4457767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BQP?</a:t>
            </a:r>
            <a:endParaRPr lang="en-US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9611FF-588C-BB47-9E63-00B08FA4C739}"/>
              </a:ext>
            </a:extLst>
          </p:cNvPr>
          <p:cNvGrpSpPr/>
          <p:nvPr/>
        </p:nvGrpSpPr>
        <p:grpSpPr>
          <a:xfrm>
            <a:off x="1237628" y="755428"/>
            <a:ext cx="6583680" cy="6035040"/>
            <a:chOff x="1237628" y="755428"/>
            <a:chExt cx="6583680" cy="60350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5241B0-177E-E544-9C7B-08C2D3C276C1}"/>
                </a:ext>
              </a:extLst>
            </p:cNvPr>
            <p:cNvSpPr/>
            <p:nvPr/>
          </p:nvSpPr>
          <p:spPr>
            <a:xfrm>
              <a:off x="1237628" y="755428"/>
              <a:ext cx="6583680" cy="603504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CCC674-D7C0-4540-B90B-3851F3CB60CF}"/>
                </a:ext>
              </a:extLst>
            </p:cNvPr>
            <p:cNvSpPr/>
            <p:nvPr/>
          </p:nvSpPr>
          <p:spPr>
            <a:xfrm>
              <a:off x="3803670" y="907198"/>
              <a:ext cx="14488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</a:rPr>
                <a:t>PSPACE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C668-5DE2-6B4E-B7C7-8D0C8A39AA56}"/>
              </a:ext>
            </a:extLst>
          </p:cNvPr>
          <p:cNvGrpSpPr/>
          <p:nvPr/>
        </p:nvGrpSpPr>
        <p:grpSpPr>
          <a:xfrm>
            <a:off x="1784900" y="1576508"/>
            <a:ext cx="5486400" cy="4937760"/>
            <a:chOff x="1784900" y="1576508"/>
            <a:chExt cx="5486400" cy="4937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0C9AB6-4CE8-354B-AD17-38DEDE25BAFA}"/>
                </a:ext>
              </a:extLst>
            </p:cNvPr>
            <p:cNvSpPr/>
            <p:nvPr/>
          </p:nvSpPr>
          <p:spPr>
            <a:xfrm>
              <a:off x="1784900" y="1576508"/>
              <a:ext cx="5486400" cy="493776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E3A6D0-7552-CD42-8081-0D18F3B7BB99}"/>
                </a:ext>
              </a:extLst>
            </p:cNvPr>
            <p:cNvSpPr/>
            <p:nvPr/>
          </p:nvSpPr>
          <p:spPr>
            <a:xfrm>
              <a:off x="4196918" y="2179489"/>
              <a:ext cx="6623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PH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C244D-518C-1A40-B5A7-A6930BB0F21E}"/>
              </a:ext>
            </a:extLst>
          </p:cNvPr>
          <p:cNvGrpSpPr/>
          <p:nvPr/>
        </p:nvGrpSpPr>
        <p:grpSpPr>
          <a:xfrm>
            <a:off x="2302269" y="3102597"/>
            <a:ext cx="3387299" cy="2398293"/>
            <a:chOff x="2302269" y="3102597"/>
            <a:chExt cx="3387299" cy="23982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EE7158-4ED7-D748-80D5-C1FC3DE52E23}"/>
                </a:ext>
              </a:extLst>
            </p:cNvPr>
            <p:cNvSpPr/>
            <p:nvPr/>
          </p:nvSpPr>
          <p:spPr>
            <a:xfrm rot="1800000">
              <a:off x="2302269" y="3102597"/>
              <a:ext cx="3387299" cy="2398293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61609D-D74E-AF4D-94AF-982F66F101C0}"/>
                </a:ext>
              </a:extLst>
            </p:cNvPr>
            <p:cNvSpPr/>
            <p:nvPr/>
          </p:nvSpPr>
          <p:spPr>
            <a:xfrm rot="1800000">
              <a:off x="2754442" y="3400760"/>
              <a:ext cx="6735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NP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48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79"/>
    </mc:Choice>
    <mc:Fallback xmlns="">
      <p:transition spd="slow" advTm="115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AB88-D3D3-4B4D-BD01-52C0CD5D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-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68436-E4F6-A047-BCD4-E5B14FAF7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4500" b="1" dirty="0"/>
                  <a:t>Base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9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900" b="1" i="0" dirty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9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9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9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9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9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39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9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9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9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2ℓ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̂"/>
                                  <m:ctrlPr>
                                    <a:rPr lang="en-US" sz="39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9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9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3900" i="1">
                                  <a:latin typeface="Cambria Math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9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1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3900" i="1" dirty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39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9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9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9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00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√</m:t>
                                              </m:r>
                                              <m:r>
                                                <a:rPr lang="en-US" sz="40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9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2ℓ</m:t>
                                      </m:r>
                                    </m:sup>
                                  </m:sSup>
                                  <m:r>
                                    <a:rPr lang="en-US" sz="3900" b="0" i="1" dirty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9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9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39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9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39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i="1" dirty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39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39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9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9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9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2ℓ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9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9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9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39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9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900" i="1">
                                  <a:latin typeface="Cambria Math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9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sSup>
                                    <m:sSupPr>
                                      <m:ctrlP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9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9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i="1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39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900" b="0" i="0" dirty="0" smtClean="0">
                          <a:latin typeface="Cambria Math" panose="02040503050406030204" pitchFamily="18" charset="0"/>
                        </a:rPr>
                        <m:t>polylog</m:t>
                      </m:r>
                      <m:d>
                        <m:dPr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9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39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9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68436-E4F6-A047-BCD4-E5B14FAF7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28" t="-3456" b="-16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0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8"/>
    </mc:Choice>
    <mc:Fallback xmlns="">
      <p:transition spd="slow" advTm="1293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B34D-103B-8847-B090-2BDF9DA3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200" dirty="0"/>
              <a:t>Reducing the General Case to the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48714-477C-5A4B-A001-A4411C4C4C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2"/>
                <a:ext cx="8412480" cy="549608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Lemma [CHHL’18]: </a:t>
                </a:r>
                <a:r>
                  <a:rPr lang="en-US" sz="3000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  <m:t>1/2,1/2</m:t>
                            </m:r>
                          </m:e>
                        </m:d>
                      </m:e>
                      <m:sup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2⋅</m:t>
                            </m:r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sz="3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is a random restriction of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dirty="0"/>
                  <a:t> (whose marginals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/>
                  <a:t>).</a:t>
                </a:r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r>
                  <a:rPr lang="en-US" sz="3000" dirty="0">
                    <a:sym typeface="Wingdings" pitchFamily="2" charset="2"/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−1/2,1/2</m:t>
                            </m:r>
                          </m:e>
                        </m:d>
                      </m:e>
                      <m:sup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000" dirty="0"/>
                  <a:t>(happens whp):</a:t>
                </a:r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sz="30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000" i="1" dirty="0" smtClean="0">
                                          <a:latin typeface="Cambria Math" panose="02040503050406030204" pitchFamily="18" charset="0"/>
                                        </a:rPr>
                                        <m:t>√</m:t>
                                      </m:r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≤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000" i="1" dirty="0">
                                          <a:latin typeface="Cambria Math" panose="02040503050406030204" pitchFamily="18" charset="0"/>
                                        </a:rPr>
                                        <m:t>√</m:t>
                                      </m:r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sz="30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000" i="1" dirty="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48714-477C-5A4B-A001-A4411C4C4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2"/>
                <a:ext cx="8412480" cy="5496084"/>
              </a:xfrm>
              <a:blipFill>
                <a:blip r:embed="rId2"/>
                <a:stretch>
                  <a:fillRect l="-1662" t="-1152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372-170D-C04E-B80A-9FD3AA109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Proof by Picture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E492AA-6292-A04F-B854-96089736C4E7}"/>
              </a:ext>
            </a:extLst>
          </p:cNvPr>
          <p:cNvCxnSpPr>
            <a:cxnSpLocks/>
          </p:cNvCxnSpPr>
          <p:nvPr/>
        </p:nvCxnSpPr>
        <p:spPr>
          <a:xfrm flipV="1">
            <a:off x="6016654" y="4126145"/>
            <a:ext cx="214510" cy="2403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F2294A-2C1D-2E4C-B3D0-A28D7AB2908B}"/>
              </a:ext>
            </a:extLst>
          </p:cNvPr>
          <p:cNvCxnSpPr>
            <a:cxnSpLocks/>
          </p:cNvCxnSpPr>
          <p:nvPr/>
        </p:nvCxnSpPr>
        <p:spPr>
          <a:xfrm flipH="1" flipV="1">
            <a:off x="6219463" y="3848096"/>
            <a:ext cx="11701" cy="278049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EECDFF-4F10-0546-A2C4-F2A690ED037B}"/>
              </a:ext>
            </a:extLst>
          </p:cNvPr>
          <p:cNvCxnSpPr>
            <a:cxnSpLocks/>
          </p:cNvCxnSpPr>
          <p:nvPr/>
        </p:nvCxnSpPr>
        <p:spPr>
          <a:xfrm flipV="1">
            <a:off x="6225314" y="3664300"/>
            <a:ext cx="175508" cy="202652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552C5D-8F20-804F-A52D-1545C9B15F2E}"/>
              </a:ext>
            </a:extLst>
          </p:cNvPr>
          <p:cNvCxnSpPr>
            <a:cxnSpLocks/>
          </p:cNvCxnSpPr>
          <p:nvPr/>
        </p:nvCxnSpPr>
        <p:spPr>
          <a:xfrm flipH="1">
            <a:off x="6123908" y="3664301"/>
            <a:ext cx="276914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C135CA-EB5D-CF4F-85E7-C264BB341913}"/>
              </a:ext>
            </a:extLst>
          </p:cNvPr>
          <p:cNvCxnSpPr>
            <a:cxnSpLocks/>
          </p:cNvCxnSpPr>
          <p:nvPr/>
        </p:nvCxnSpPr>
        <p:spPr>
          <a:xfrm flipH="1" flipV="1">
            <a:off x="5948400" y="3551195"/>
            <a:ext cx="175508" cy="1649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91D68A-4155-5A49-A858-FCC48173D3BF}"/>
              </a:ext>
            </a:extLst>
          </p:cNvPr>
          <p:cNvCxnSpPr>
            <a:cxnSpLocks/>
          </p:cNvCxnSpPr>
          <p:nvPr/>
        </p:nvCxnSpPr>
        <p:spPr>
          <a:xfrm>
            <a:off x="5948400" y="3551195"/>
            <a:ext cx="68255" cy="39115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7D8E5B-43A2-2440-954C-75E6DC48D0E8}"/>
              </a:ext>
            </a:extLst>
          </p:cNvPr>
          <p:cNvCxnSpPr>
            <a:cxnSpLocks/>
          </p:cNvCxnSpPr>
          <p:nvPr/>
        </p:nvCxnSpPr>
        <p:spPr>
          <a:xfrm flipH="1" flipV="1">
            <a:off x="5792881" y="3921144"/>
            <a:ext cx="223773" cy="2120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4CFE1E-E127-6540-AFD5-74BEC71060B6}"/>
              </a:ext>
            </a:extLst>
          </p:cNvPr>
          <p:cNvCxnSpPr>
            <a:cxnSpLocks/>
          </p:cNvCxnSpPr>
          <p:nvPr/>
        </p:nvCxnSpPr>
        <p:spPr>
          <a:xfrm flipV="1">
            <a:off x="5833588" y="3664300"/>
            <a:ext cx="71179" cy="2568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508797-F32E-B149-B5C0-AB411CA16747}"/>
              </a:ext>
            </a:extLst>
          </p:cNvPr>
          <p:cNvCxnSpPr>
            <a:cxnSpLocks/>
          </p:cNvCxnSpPr>
          <p:nvPr/>
        </p:nvCxnSpPr>
        <p:spPr>
          <a:xfrm flipH="1" flipV="1">
            <a:off x="5789955" y="3535878"/>
            <a:ext cx="104820" cy="13902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1F5E9C-9007-2148-9F33-1FFFCD733064}"/>
              </a:ext>
            </a:extLst>
          </p:cNvPr>
          <p:cNvCxnSpPr>
            <a:cxnSpLocks/>
          </p:cNvCxnSpPr>
          <p:nvPr/>
        </p:nvCxnSpPr>
        <p:spPr>
          <a:xfrm rot="1968794" flipV="1">
            <a:off x="5880689" y="3384969"/>
            <a:ext cx="214510" cy="2403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69B7F-EA85-9149-AAD9-F0DFC2654B6F}"/>
              </a:ext>
            </a:extLst>
          </p:cNvPr>
          <p:cNvCxnSpPr>
            <a:cxnSpLocks/>
          </p:cNvCxnSpPr>
          <p:nvPr/>
        </p:nvCxnSpPr>
        <p:spPr>
          <a:xfrm rot="1968794" flipH="1" flipV="1">
            <a:off x="6207778" y="3203228"/>
            <a:ext cx="11701" cy="278049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B582F5-7C9C-AF4D-9BD8-96530CD63DE8}"/>
              </a:ext>
            </a:extLst>
          </p:cNvPr>
          <p:cNvCxnSpPr>
            <a:cxnSpLocks/>
          </p:cNvCxnSpPr>
          <p:nvPr/>
        </p:nvCxnSpPr>
        <p:spPr>
          <a:xfrm rot="1968794" flipV="1">
            <a:off x="6319656" y="3102326"/>
            <a:ext cx="175508" cy="202652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14DF5B4-E03C-0142-BC22-320953AA50A3}"/>
              </a:ext>
            </a:extLst>
          </p:cNvPr>
          <p:cNvCxnSpPr>
            <a:cxnSpLocks/>
          </p:cNvCxnSpPr>
          <p:nvPr/>
        </p:nvCxnSpPr>
        <p:spPr>
          <a:xfrm rot="1968794" flipH="1">
            <a:off x="6267203" y="3086883"/>
            <a:ext cx="276914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CC59A7B-0A02-5249-BC6B-257465FDDC7B}"/>
              </a:ext>
            </a:extLst>
          </p:cNvPr>
          <p:cNvCxnSpPr>
            <a:cxnSpLocks/>
          </p:cNvCxnSpPr>
          <p:nvPr/>
        </p:nvCxnSpPr>
        <p:spPr>
          <a:xfrm rot="1968794" flipH="1" flipV="1">
            <a:off x="6158436" y="2860218"/>
            <a:ext cx="175508" cy="1649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788B41-B531-FC4C-AC95-EB83080B6E38}"/>
              </a:ext>
            </a:extLst>
          </p:cNvPr>
          <p:cNvCxnSpPr>
            <a:cxnSpLocks/>
          </p:cNvCxnSpPr>
          <p:nvPr/>
        </p:nvCxnSpPr>
        <p:spPr>
          <a:xfrm rot="1968794">
            <a:off x="6105700" y="2813110"/>
            <a:ext cx="68255" cy="39115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533AA9-3A47-6848-ADFE-5B7357ECB782}"/>
              </a:ext>
            </a:extLst>
          </p:cNvPr>
          <p:cNvCxnSpPr>
            <a:cxnSpLocks/>
          </p:cNvCxnSpPr>
          <p:nvPr/>
        </p:nvCxnSpPr>
        <p:spPr>
          <a:xfrm rot="1968794" flipH="1" flipV="1">
            <a:off x="5862348" y="3111407"/>
            <a:ext cx="223773" cy="2120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3827BA-6ECF-AE43-9CEC-DC4065236D40}"/>
              </a:ext>
            </a:extLst>
          </p:cNvPr>
          <p:cNvCxnSpPr>
            <a:cxnSpLocks/>
          </p:cNvCxnSpPr>
          <p:nvPr/>
        </p:nvCxnSpPr>
        <p:spPr>
          <a:xfrm rot="1968794" flipV="1">
            <a:off x="5984073" y="2857459"/>
            <a:ext cx="71179" cy="2568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8E7B1E-5A18-CA42-A216-9942B854F452}"/>
              </a:ext>
            </a:extLst>
          </p:cNvPr>
          <p:cNvCxnSpPr>
            <a:cxnSpLocks/>
          </p:cNvCxnSpPr>
          <p:nvPr/>
        </p:nvCxnSpPr>
        <p:spPr>
          <a:xfrm rot="1968794" flipH="1" flipV="1">
            <a:off x="6046235" y="2744399"/>
            <a:ext cx="104820" cy="13902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A7DB71-3FE2-5F47-A5F2-27C98B84AA2D}"/>
              </a:ext>
            </a:extLst>
          </p:cNvPr>
          <p:cNvCxnSpPr>
            <a:cxnSpLocks/>
          </p:cNvCxnSpPr>
          <p:nvPr/>
        </p:nvCxnSpPr>
        <p:spPr>
          <a:xfrm rot="4421635" flipH="1" flipV="1">
            <a:off x="6222276" y="2566096"/>
            <a:ext cx="11701" cy="278051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CCC3437-C51F-354B-8B5D-2BFDDCDAC3FC}"/>
              </a:ext>
            </a:extLst>
          </p:cNvPr>
          <p:cNvCxnSpPr>
            <a:cxnSpLocks/>
          </p:cNvCxnSpPr>
          <p:nvPr/>
        </p:nvCxnSpPr>
        <p:spPr>
          <a:xfrm rot="4421635" flipV="1">
            <a:off x="6377597" y="2625831"/>
            <a:ext cx="175507" cy="202653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75A22B1-A229-7C4D-8B20-4BEE76627558}"/>
              </a:ext>
            </a:extLst>
          </p:cNvPr>
          <p:cNvCxnSpPr>
            <a:cxnSpLocks/>
          </p:cNvCxnSpPr>
          <p:nvPr/>
        </p:nvCxnSpPr>
        <p:spPr>
          <a:xfrm rot="4421635" flipH="1">
            <a:off x="6385032" y="2631403"/>
            <a:ext cx="276912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60C278C-FB18-8B4B-8AA9-924E36379832}"/>
              </a:ext>
            </a:extLst>
          </p:cNvPr>
          <p:cNvCxnSpPr>
            <a:cxnSpLocks/>
          </p:cNvCxnSpPr>
          <p:nvPr/>
        </p:nvCxnSpPr>
        <p:spPr>
          <a:xfrm rot="4421635" flipH="1" flipV="1">
            <a:off x="6426501" y="2341861"/>
            <a:ext cx="175507" cy="16494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D28DCD7-9370-084A-AC76-3B1806F54A73}"/>
              </a:ext>
            </a:extLst>
          </p:cNvPr>
          <p:cNvCxnSpPr>
            <a:cxnSpLocks/>
          </p:cNvCxnSpPr>
          <p:nvPr/>
        </p:nvCxnSpPr>
        <p:spPr>
          <a:xfrm rot="4421635">
            <a:off x="6356513" y="2209042"/>
            <a:ext cx="68255" cy="39115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D8F0AA8-F62A-634A-BDF9-CC5E36CAC237}"/>
              </a:ext>
            </a:extLst>
          </p:cNvPr>
          <p:cNvCxnSpPr>
            <a:cxnSpLocks/>
          </p:cNvCxnSpPr>
          <p:nvPr/>
        </p:nvCxnSpPr>
        <p:spPr>
          <a:xfrm rot="4421635" flipH="1" flipV="1">
            <a:off x="6079386" y="2371320"/>
            <a:ext cx="223772" cy="2120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70CAF7-6689-3644-8A6B-4DC9D6F189A8}"/>
              </a:ext>
            </a:extLst>
          </p:cNvPr>
          <p:cNvCxnSpPr>
            <a:cxnSpLocks/>
          </p:cNvCxnSpPr>
          <p:nvPr/>
        </p:nvCxnSpPr>
        <p:spPr>
          <a:xfrm rot="4421635" flipV="1">
            <a:off x="6279125" y="2180309"/>
            <a:ext cx="71179" cy="2568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FFB791-E29E-E04C-A809-7FB7CD53AB1A}"/>
              </a:ext>
            </a:extLst>
          </p:cNvPr>
          <p:cNvCxnSpPr>
            <a:cxnSpLocks/>
          </p:cNvCxnSpPr>
          <p:nvPr/>
        </p:nvCxnSpPr>
        <p:spPr>
          <a:xfrm rot="4421635" flipH="1" flipV="1">
            <a:off x="6434573" y="2160889"/>
            <a:ext cx="104819" cy="13902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1423BC64-DEF5-CB48-BBA7-C74FF518D85D}"/>
              </a:ext>
            </a:extLst>
          </p:cNvPr>
          <p:cNvSpPr/>
          <p:nvPr/>
        </p:nvSpPr>
        <p:spPr>
          <a:xfrm>
            <a:off x="5904767" y="4366492"/>
            <a:ext cx="188282" cy="18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66C939E-5F3B-2546-9088-F015A3A0F2C2}"/>
              </a:ext>
            </a:extLst>
          </p:cNvPr>
          <p:cNvSpPr/>
          <p:nvPr/>
        </p:nvSpPr>
        <p:spPr>
          <a:xfrm>
            <a:off x="6085404" y="4133830"/>
            <a:ext cx="1115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first step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5E27CD-6400-C042-87D6-E75EF76528AF}"/>
              </a:ext>
            </a:extLst>
          </p:cNvPr>
          <p:cNvSpPr/>
          <p:nvPr/>
        </p:nvSpPr>
        <p:spPr>
          <a:xfrm>
            <a:off x="523506" y="3901094"/>
            <a:ext cx="52740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First Step: </a:t>
            </a:r>
            <a:r>
              <a:rPr lang="en-US" sz="2800" dirty="0"/>
              <a:t>Simple Fourier Analysis</a:t>
            </a:r>
          </a:p>
          <a:p>
            <a:r>
              <a:rPr lang="en-US" sz="2800" dirty="0"/>
              <a:t>Only second level matters.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777E135-EC56-8640-88A1-937B232A052F}"/>
                  </a:ext>
                </a:extLst>
              </p:cNvPr>
              <p:cNvSpPr/>
              <p:nvPr/>
            </p:nvSpPr>
            <p:spPr>
              <a:xfrm>
                <a:off x="605950" y="2077270"/>
                <a:ext cx="4819909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</a:rPr>
                  <a:t>[CHHL’18]: </a:t>
                </a:r>
                <a:r>
                  <a:rPr lang="en-US" sz="2800" dirty="0" err="1"/>
                  <a:t>i-th</a:t>
                </a:r>
                <a:r>
                  <a:rPr lang="en-US" sz="2800" dirty="0"/>
                  <a:t> step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first step,</a:t>
                </a:r>
              </a:p>
              <a:p>
                <a:r>
                  <a:rPr lang="en-US" sz="2800" dirty="0"/>
                  <a:t>using closure under restrictions.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777E135-EC56-8640-88A1-937B232A0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0" y="2077270"/>
                <a:ext cx="4819909" cy="1384995"/>
              </a:xfrm>
              <a:prstGeom prst="rect">
                <a:avLst/>
              </a:prstGeom>
              <a:blipFill>
                <a:blip r:embed="rId2"/>
                <a:stretch>
                  <a:fillRect l="-2902" t="-4545" r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4E878DA-8006-FF4E-AA80-9E07784714D8}"/>
              </a:ext>
            </a:extLst>
          </p:cNvPr>
          <p:cNvSpPr/>
          <p:nvPr/>
        </p:nvSpPr>
        <p:spPr>
          <a:xfrm>
            <a:off x="6559223" y="2441499"/>
            <a:ext cx="1061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i-th</a:t>
            </a:r>
            <a:r>
              <a:rPr lang="en-US" sz="2000" b="1" dirty="0"/>
              <a:t> step</a:t>
            </a:r>
          </a:p>
        </p:txBody>
      </p:sp>
    </p:spTree>
    <p:extLst>
      <p:ext uri="{BB962C8B-B14F-4D97-AF65-F5344CB8AC3E}">
        <p14:creationId xmlns:p14="http://schemas.microsoft.com/office/powerpoint/2010/main" val="28379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7CC8-1A87-AC48-92C2-E1A6D53B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0080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Recap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1B781-2455-EB46-B1E0-FF4AEB427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693422"/>
                <a:ext cx="8431619" cy="601217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Defined a distribution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based on </a:t>
                </a:r>
                <a:r>
                  <a:rPr lang="en-US" b="1" dirty="0"/>
                  <a:t>MVG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not</a:t>
                </a:r>
                <a:r>
                  <a:rPr lang="en-US" dirty="0"/>
                  <a:t> </a:t>
                </a:r>
                <a:r>
                  <a:rPr lang="en-US" b="1" dirty="0"/>
                  <a:t>pseudorandom</a:t>
                </a:r>
                <a:r>
                  <a:rPr lang="en-US" dirty="0"/>
                  <a:t> for </a:t>
                </a:r>
                <a:r>
                  <a:rPr lang="en-US" b="1" dirty="0">
                    <a:solidFill>
                      <a:srgbClr val="C00000"/>
                    </a:solidFill>
                  </a:rPr>
                  <a:t>log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rgbClr val="C00000"/>
                    </a:solidFill>
                  </a:rPr>
                  <a:t>N</a:t>
                </a:r>
                <a:r>
                  <a:rPr lang="en-US" dirty="0"/>
                  <a:t>)-time </a:t>
                </a:r>
                <a:r>
                  <a:rPr lang="en-US" b="1" dirty="0">
                    <a:solidFill>
                      <a:srgbClr val="00B050"/>
                    </a:solidFill>
                  </a:rPr>
                  <a:t>quantum</a:t>
                </a:r>
                <a:r>
                  <a:rPr lang="en-US" dirty="0"/>
                  <a:t> algorithms.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[Aaronson’09, Aaronson-Ambainis’15]</a:t>
                </a: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pseudorandom</a:t>
                </a:r>
                <a:r>
                  <a:rPr lang="en-US" dirty="0"/>
                  <a:t> for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(our contribution)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polylog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dirty="0"/>
              </a:p>
              <a:p>
                <a:pPr lvl="1">
                  <a:buFontTx/>
                  <a:buChar char="-"/>
                </a:pPr>
                <a:r>
                  <a:rPr lang="en-US" b="1" dirty="0">
                    <a:solidFill>
                      <a:srgbClr val="00B050"/>
                    </a:solidFill>
                  </a:rPr>
                  <a:t>Thought experiment: </a:t>
                </a:r>
                <a:r>
                  <a:rPr lang="en-US" dirty="0"/>
                  <a:t>Viewing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as a result of a random walk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tiny steps.</a:t>
                </a:r>
              </a:p>
              <a:p>
                <a:pPr lvl="1">
                  <a:buFontTx/>
                  <a:buChar char="-"/>
                </a:pP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 circuits are well-approximated by </a:t>
                </a:r>
                <a:r>
                  <a:rPr lang="en-US" b="1" dirty="0">
                    <a:solidFill>
                      <a:srgbClr val="00B050"/>
                    </a:solidFill>
                  </a:rPr>
                  <a:t>sparse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low-degree polynomials </a:t>
                </a:r>
                <a:r>
                  <a:rPr lang="en-US" b="1" dirty="0">
                    <a:solidFill>
                      <a:srgbClr val="7030A0"/>
                    </a:solidFill>
                  </a:rPr>
                  <a:t>[</a:t>
                </a:r>
                <a:r>
                  <a:rPr lang="en-US" b="1" dirty="0">
                    <a:solidFill>
                      <a:srgbClr val="C00000"/>
                    </a:solidFill>
                  </a:rPr>
                  <a:t>T</a:t>
                </a:r>
                <a:r>
                  <a:rPr lang="en-US" b="1" dirty="0">
                    <a:solidFill>
                      <a:srgbClr val="7030A0"/>
                    </a:solidFill>
                  </a:rPr>
                  <a:t>’14]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 first step has advantage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𝛿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polylog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:r>
                  <a:rPr lang="en-US" b="1" dirty="0">
                    <a:solidFill>
                      <a:srgbClr val="7030A0"/>
                    </a:solidFill>
                  </a:rPr>
                  <a:t>[Chattopadhyay, 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Hatami</a:t>
                </a:r>
                <a:r>
                  <a:rPr lang="en-US" b="1" dirty="0">
                    <a:solidFill>
                      <a:srgbClr val="7030A0"/>
                    </a:solidFill>
                  </a:rPr>
                  <a:t>, Hosseini, Lovett ’18]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lang="en-US" dirty="0" err="1">
                    <a:sym typeface="Wingdings" pitchFamily="2" charset="2"/>
                  </a:rPr>
                  <a:t>-th</a:t>
                </a:r>
                <a:r>
                  <a:rPr lang="en-US" dirty="0">
                    <a:sym typeface="Wingdings" pitchFamily="2" charset="2"/>
                  </a:rPr>
                  <a:t> step has advantage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𝛿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polylog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1B781-2455-EB46-B1E0-FF4AEB427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693422"/>
                <a:ext cx="8431619" cy="6012177"/>
              </a:xfrm>
              <a:blipFill>
                <a:blip r:embed="rId2"/>
                <a:stretch>
                  <a:fillRect l="-1353" t="-1266" r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CA024ED3-40E5-CC4B-9D61-2040590DA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4871"/>
          <a:stretch/>
        </p:blipFill>
        <p:spPr>
          <a:xfrm>
            <a:off x="7262659" y="3715785"/>
            <a:ext cx="1881341" cy="21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8107-4481-2B47-8B72-0DC077F8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Open Problems  &amp; New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270C2-27CD-814F-8C9A-9A8FCCD97E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Follow-ups: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[Aaronson, 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Fortnow</a:t>
                </a:r>
                <a:r>
                  <a:rPr lang="en-US" b="1" dirty="0">
                    <a:solidFill>
                      <a:srgbClr val="7030A0"/>
                    </a:solidFill>
                  </a:rPr>
                  <a:t>]: </a:t>
                </a:r>
                <a:r>
                  <a:rPr lang="en-US" dirty="0"/>
                  <a:t>an oracle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[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Fortnow</a:t>
                </a:r>
                <a:r>
                  <a:rPr lang="en-US" b="1" dirty="0">
                    <a:solidFill>
                      <a:srgbClr val="7030A0"/>
                    </a:solidFill>
                  </a:rPr>
                  <a:t>]: </a:t>
                </a:r>
                <a:r>
                  <a:rPr lang="en-US" dirty="0"/>
                  <a:t>under our oracle </a:t>
                </a:r>
                <a:r>
                  <a:rPr lang="en-US" b="1" dirty="0"/>
                  <a:t>PH</a:t>
                </a:r>
                <a:r>
                  <a:rPr lang="en-US" dirty="0"/>
                  <a:t> is infinite.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Open Problems: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Does the original suggestion of </a:t>
                </a:r>
                <a:r>
                  <a:rPr lang="en-US" b="1" dirty="0">
                    <a:solidFill>
                      <a:srgbClr val="7030A0"/>
                    </a:solidFill>
                  </a:rPr>
                  <a:t>[Aaronson’09]</a:t>
                </a:r>
                <a:r>
                  <a:rPr lang="en-US" dirty="0"/>
                  <a:t> (without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noise) work?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[Aaronson]: </a:t>
                </a:r>
                <a:r>
                  <a:rPr lang="en-US" dirty="0"/>
                  <a:t>Find an oracle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b="1" dirty="0">
                    <a:solidFill>
                      <a:srgbClr val="7030A0"/>
                    </a:solidFill>
                  </a:rPr>
                  <a:t>[</a:t>
                </a:r>
                <a:r>
                  <a:rPr lang="en-US" sz="3200" b="1" dirty="0" err="1">
                    <a:solidFill>
                      <a:srgbClr val="7030A0"/>
                    </a:solidFill>
                  </a:rPr>
                  <a:t>Fortnow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]: </a:t>
                </a:r>
                <a:r>
                  <a:rPr lang="en-US" sz="3200" dirty="0"/>
                  <a:t>Does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𝐁𝐐𝐏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270C2-27CD-814F-8C9A-9A8FCCD97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07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993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8CF7B63-9CEF-FA42-8828-5B6068B97E03}"/>
              </a:ext>
            </a:extLst>
          </p:cNvPr>
          <p:cNvSpPr txBox="1">
            <a:spLocks/>
          </p:cNvSpPr>
          <p:nvPr/>
        </p:nvSpPr>
        <p:spPr>
          <a:xfrm>
            <a:off x="304800" y="276728"/>
            <a:ext cx="8472124" cy="1560216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322" rtl="1" eaLnBrk="1" latinLnBrk="0" hangingPunct="1">
              <a:spcBef>
                <a:spcPct val="0"/>
              </a:spcBef>
              <a:buNone/>
              <a:defRPr sz="4399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8800" dirty="0"/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DFE7FB-1387-4E43-A171-8AF746317A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436" y="1836944"/>
            <a:ext cx="8476488" cy="4764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E71278-E3F2-1F44-B806-BBB9A5FC57CC}"/>
              </a:ext>
            </a:extLst>
          </p:cNvPr>
          <p:cNvSpPr/>
          <p:nvPr/>
        </p:nvSpPr>
        <p:spPr>
          <a:xfrm>
            <a:off x="2650867" y="6140108"/>
            <a:ext cx="61260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 © Kevin Hong for Quanta Magazine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64"/>
    </mc:Choice>
    <mc:Fallback xmlns="">
      <p:transition spd="slow" advTm="6636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B34D-103B-8847-B090-2BDF9DA3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01662"/>
          </a:xfrm>
        </p:spPr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200" dirty="0"/>
              <a:t>Reducing the General Case to the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48714-477C-5A4B-A001-A4411C4C4C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8" y="773520"/>
                <a:ext cx="8686801" cy="608448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Lemma [CHHL’18]: </a:t>
                </a:r>
                <a:r>
                  <a:rPr lang="en-US" sz="3000" dirty="0"/>
                  <a:t>for all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  <m:t>0.5, 0.5</m:t>
                            </m:r>
                          </m:e>
                        </m:d>
                      </m:e>
                      <m:sup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3100" b="1" dirty="0">
                    <a:solidFill>
                      <a:srgbClr val="7030A0"/>
                    </a:solidFill>
                  </a:rPr>
                  <a:t>Proof:</a:t>
                </a:r>
                <a:r>
                  <a:rPr lang="en-US" sz="3100" b="1" dirty="0"/>
                  <a:t> </a:t>
                </a:r>
                <a:r>
                  <a:rPr lang="en-US" sz="3100" dirty="0"/>
                  <a:t>Given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100" dirty="0"/>
                  <a:t> sample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1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i="1" dirty="0" smtClean="0">
                                <a:latin typeface="Cambria Math" panose="02040503050406030204" pitchFamily="18" charset="0"/>
                              </a:rPr>
                              <m:t>−1,1,∗</m:t>
                            </m:r>
                          </m:e>
                        </m:d>
                      </m:e>
                      <m:sup>
                        <m:r>
                          <a:rPr lang="en-US" sz="3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100" dirty="0"/>
                  <a:t> independently among coordinates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100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  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1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0.25</m:t>
                              </m:r>
                              <m:r>
                                <m:rPr>
                                  <m:nor/>
                                </m:rPr>
                                <a:rPr lang="en-US" sz="310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0.5 </m:t>
                              </m:r>
                              <m:sSub>
                                <m:sSubPr>
                                  <m:ctrlPr>
                                    <a:rPr lang="en-US" sz="31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1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1,       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  <m:r>
                                <m:rPr>
                                  <m:nor/>
                                </m:rPr>
                                <a:rPr lang="en-US" sz="31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0.5 </m:t>
                              </m:r>
                              <m:sSub>
                                <m:sSubPr>
                                  <m:ctrlPr>
                                    <a:rPr lang="en-US" sz="31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1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1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100" dirty="0"/>
              </a:p>
              <a:p>
                <a:pPr marL="0" indent="0">
                  <a:buNone/>
                </a:pPr>
                <a:r>
                  <a:rPr lang="en-US" sz="3000" dirty="0"/>
                  <a:t>Let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the vector with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i="1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0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dirty="0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o.w.</a:t>
                </a:r>
              </a:p>
              <a:p>
                <a:pPr marL="0" indent="0">
                  <a:buNone/>
                </a:pPr>
                <a:r>
                  <a:rPr lang="en-US" sz="3000" b="1" dirty="0"/>
                  <a:t>By design: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000" dirty="0"/>
                  <a:t>. 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3000" dirty="0"/>
                  <a:t>By </a:t>
                </a:r>
                <a:r>
                  <a:rPr lang="en-US" sz="3000" b="1" dirty="0"/>
                  <a:t>multilinearity</a:t>
                </a:r>
                <a:r>
                  <a:rPr lang="en-US" sz="3000" dirty="0"/>
                  <a:t>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dirty="0"/>
                  <a:t> and </a:t>
                </a:r>
                <a:r>
                  <a:rPr lang="en-US" sz="3000" b="1" dirty="0"/>
                  <a:t>independence</a:t>
                </a:r>
                <a:r>
                  <a:rPr lang="en-US" sz="3000" dirty="0"/>
                  <a:t> among coordinates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3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3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48714-477C-5A4B-A001-A4411C4C4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8" y="773520"/>
                <a:ext cx="8686801" cy="6084480"/>
              </a:xfrm>
              <a:blipFill>
                <a:blip r:embed="rId3"/>
                <a:stretch>
                  <a:fillRect l="-21606" t="-26875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F10DE4-AD8D-6D41-B26B-78369AE98467}"/>
              </a:ext>
            </a:extLst>
          </p:cNvPr>
          <p:cNvSpPr/>
          <p:nvPr/>
        </p:nvSpPr>
        <p:spPr>
          <a:xfrm>
            <a:off x="191386" y="752255"/>
            <a:ext cx="8059479" cy="9702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7A70-BC63-3549-939E-B26137D1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Where does BQP fit in the landscape?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953BCE-C8B2-9C47-A396-69901754F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100936" cy="5200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BQP: </a:t>
                </a:r>
                <a:r>
                  <a:rPr lang="en-US" sz="3200" dirty="0"/>
                  <a:t>Bounded Error Quantum Polynomial Time</a:t>
                </a:r>
              </a:p>
              <a:p>
                <a:pPr marL="0" indent="0">
                  <a:buNone/>
                </a:pPr>
                <a:r>
                  <a:rPr lang="en-US" sz="3200" dirty="0"/>
                  <a:t>We know:          </a:t>
                </a:r>
                <a:r>
                  <a:rPr lang="en-US" sz="3200" b="1" dirty="0"/>
                  <a:t>BPP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dirty="0"/>
                  <a:t> BQP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dirty="0"/>
                  <a:t> PSPACE</a:t>
                </a:r>
              </a:p>
              <a:p>
                <a:pPr marL="0" indent="0">
                  <a:buNone/>
                </a:pPr>
                <a:endParaRPr lang="en-US" sz="1400" b="1" dirty="0"/>
              </a:p>
              <a:p>
                <a:pPr marL="0" indent="0">
                  <a:buNone/>
                </a:pPr>
                <a:r>
                  <a:rPr lang="en-US" sz="3200" b="1" dirty="0"/>
                  <a:t>Oracle Separations: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3200" dirty="0"/>
                  <a:t> 	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[BBBV’97]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3200" b="1" dirty="0"/>
                  <a:t> 	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[BV’93]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3200" dirty="0"/>
                  <a:t> 	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[Watrous’00]</a:t>
                </a:r>
              </a:p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sz="3200" dirty="0"/>
                  <a:t>Could it be possible that </a:t>
                </a:r>
                <a:r>
                  <a:rPr lang="en-US" sz="3200" b="1" dirty="0"/>
                  <a:t>BQP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dirty="0"/>
                  <a:t> PH ?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</a:rPr>
                  <a:t>Could it be possible that </a:t>
                </a:r>
                <a:r>
                  <a:rPr lang="en-US" sz="3200" b="1" dirty="0"/>
                  <a:t>BQP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dirty="0"/>
                  <a:t> AM 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953BCE-C8B2-9C47-A396-69901754F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100936" cy="5200078"/>
              </a:xfrm>
              <a:prstGeom prst="rect">
                <a:avLst/>
              </a:prstGeom>
              <a:blipFill>
                <a:blip r:embed="rId3"/>
                <a:stretch>
                  <a:fillRect l="-1881" t="-1463" r="-784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98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71"/>
    </mc:Choice>
    <mc:Fallback xmlns="">
      <p:transition spd="slow" advTm="11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E82CA-AED8-A64E-B201-108BB198F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982982"/>
                <a:ext cx="8229600" cy="54960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/>
                  <a:t>Recall: </a:t>
                </a:r>
                <a:r>
                  <a:rPr lang="en-US" sz="3000" dirty="0"/>
                  <a:t>a language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000" dirty="0"/>
                  <a:t> in </a:t>
                </a:r>
                <a:r>
                  <a:rPr lang="en-US" sz="3000" b="1" dirty="0"/>
                  <a:t>PH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iff</a:t>
                </a:r>
                <a:r>
                  <a:rPr lang="en-US" sz="3000" dirty="0"/>
                  <a:t> there exists a constant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/>
                  <a:t>, and a poly-time computable relation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s.t.</a:t>
                </a:r>
                <a:endParaRPr lang="en-US" sz="30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… </m:t>
                      </m:r>
                      <m:sSub>
                        <m:sSub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err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err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 … +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3000" i="0" dirty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E82CA-AED8-A64E-B201-108BB198F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982982"/>
                <a:ext cx="8229600" cy="5496084"/>
              </a:xfrm>
              <a:blipFill>
                <a:blip r:embed="rId4"/>
                <a:stretch>
                  <a:fillRect l="-1541" t="-922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F4E1F0D-3383-0E47-BCF7-B0677BB1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601662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Our Main Result: BQP vs.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53D94F2-C78D-4F4D-8172-347DC52C0BE8}"/>
                  </a:ext>
                </a:extLst>
              </p:cNvPr>
              <p:cNvSpPr/>
              <p:nvPr/>
            </p:nvSpPr>
            <p:spPr>
              <a:xfrm>
                <a:off x="582930" y="3921019"/>
                <a:ext cx="7886700" cy="144018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Our Main Result: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6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𝐏𝐇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53D94F2-C78D-4F4D-8172-347DC52C0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" y="3921019"/>
                <a:ext cx="7886700" cy="1440180"/>
              </a:xfrm>
              <a:prstGeom prst="roundRect">
                <a:avLst/>
              </a:prstGeom>
              <a:blipFill>
                <a:blip r:embed="rId5"/>
                <a:stretch>
                  <a:fillRect b="-1709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47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94"/>
    </mc:Choice>
    <mc:Fallback xmlns="">
      <p:transition spd="slow" advTm="92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5808-2EF0-8D40-AD93-0D6DEF4C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Black-Box/Query Model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C0864B-EBDA-D645-88CE-47AC2C25E209}"/>
              </a:ext>
            </a:extLst>
          </p:cNvPr>
          <p:cNvGrpSpPr/>
          <p:nvPr/>
        </p:nvGrpSpPr>
        <p:grpSpPr>
          <a:xfrm>
            <a:off x="2196309" y="1413996"/>
            <a:ext cx="4751379" cy="2150918"/>
            <a:chOff x="2212959" y="1705903"/>
            <a:chExt cx="4751379" cy="215091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5368D03-C9C3-8F47-9F40-1D0303F26838}"/>
                </a:ext>
              </a:extLst>
            </p:cNvPr>
            <p:cNvCxnSpPr/>
            <p:nvPr/>
          </p:nvCxnSpPr>
          <p:spPr>
            <a:xfrm>
              <a:off x="2212959" y="2781362"/>
              <a:ext cx="841664" cy="15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C5306D-C8AB-C84E-B247-04D39F80B79E}"/>
                    </a:ext>
                  </a:extLst>
                </p:cNvPr>
                <p:cNvSpPr txBox="1"/>
                <p:nvPr/>
              </p:nvSpPr>
              <p:spPr>
                <a:xfrm>
                  <a:off x="2437968" y="2159427"/>
                  <a:ext cx="391646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C5306D-C8AB-C84E-B247-04D39F80B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968" y="2159427"/>
                  <a:ext cx="391646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0278C10-B7A0-5E49-844A-AF5E027BAF17}"/>
                </a:ext>
              </a:extLst>
            </p:cNvPr>
            <p:cNvCxnSpPr/>
            <p:nvPr/>
          </p:nvCxnSpPr>
          <p:spPr>
            <a:xfrm>
              <a:off x="5203079" y="2796948"/>
              <a:ext cx="15042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56F6FBE-2B68-C548-8243-1D793C3F9696}"/>
                    </a:ext>
                  </a:extLst>
                </p:cNvPr>
                <p:cNvSpPr txBox="1"/>
                <p:nvPr/>
              </p:nvSpPr>
              <p:spPr>
                <a:xfrm>
                  <a:off x="5364138" y="2159427"/>
                  <a:ext cx="1600200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56F6FBE-2B68-C548-8243-1D793C3F9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138" y="2159427"/>
                  <a:ext cx="1600200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23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3FEA02B-FA74-3741-8757-5100AB9642E5}"/>
                    </a:ext>
                  </a:extLst>
                </p:cNvPr>
                <p:cNvSpPr/>
                <p:nvPr/>
              </p:nvSpPr>
              <p:spPr>
                <a:xfrm>
                  <a:off x="3054623" y="1705903"/>
                  <a:ext cx="2566555" cy="21509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3FEA02B-FA74-3741-8757-5100AB9642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623" y="1705903"/>
                  <a:ext cx="2566555" cy="21509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343DCF-6425-974F-BBF3-A447A8DA6089}"/>
              </a:ext>
            </a:extLst>
          </p:cNvPr>
          <p:cNvSpPr txBox="1"/>
          <p:nvPr/>
        </p:nvSpPr>
        <p:spPr>
          <a:xfrm>
            <a:off x="297711" y="3985783"/>
            <a:ext cx="8548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Complexity measure: number of queries to the black box.</a:t>
            </a:r>
          </a:p>
          <a:p>
            <a:r>
              <a:rPr lang="en-US" sz="2400" dirty="0"/>
              <a:t>Deterministic Query Complexity</a:t>
            </a:r>
            <a:r>
              <a:rPr lang="en-US" sz="2400" dirty="0">
                <a:sym typeface="Wingdings" pitchFamily="2" charset="2"/>
              </a:rPr>
              <a:t> =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Decision Tree Complexity</a:t>
            </a:r>
          </a:p>
          <a:p>
            <a:r>
              <a:rPr lang="en-US" sz="2400" dirty="0">
                <a:sym typeface="Wingdings" pitchFamily="2" charset="2"/>
              </a:rPr>
              <a:t>Quantum </a:t>
            </a:r>
            <a:r>
              <a:rPr lang="en-US" sz="2400" dirty="0"/>
              <a:t>Query Complexity</a:t>
            </a:r>
            <a:r>
              <a:rPr lang="en-US" sz="2400" dirty="0">
                <a:sym typeface="Wingdings" pitchFamily="2" charset="2"/>
              </a:rPr>
              <a:t> = Queries are made in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superposition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PH</a:t>
            </a:r>
            <a:r>
              <a:rPr lang="en-US" sz="2400" b="1" dirty="0"/>
              <a:t> </a:t>
            </a:r>
            <a:r>
              <a:rPr lang="en-US" sz="2400" dirty="0"/>
              <a:t>analog = </a:t>
            </a:r>
            <a:r>
              <a:rPr lang="en-US" sz="2400" b="1" dirty="0">
                <a:solidFill>
                  <a:srgbClr val="00B050"/>
                </a:solidFill>
              </a:rPr>
              <a:t>AC</a:t>
            </a:r>
            <a:r>
              <a:rPr lang="en-US" sz="2400" b="1" baseline="30000" dirty="0">
                <a:solidFill>
                  <a:srgbClr val="00B050"/>
                </a:solidFill>
              </a:rPr>
              <a:t>0</a:t>
            </a:r>
            <a:r>
              <a:rPr lang="en-US" sz="2400" dirty="0"/>
              <a:t> circuits</a:t>
            </a:r>
          </a:p>
          <a:p>
            <a:endParaRPr lang="en-US" sz="2400" dirty="0"/>
          </a:p>
          <a:p>
            <a:r>
              <a:rPr lang="en-US" sz="2400" b="1" dirty="0"/>
              <a:t>Known reductions: </a:t>
            </a:r>
            <a:r>
              <a:rPr lang="en-US" sz="2400" dirty="0"/>
              <a:t>Black-box separations imply oracle separations</a:t>
            </a:r>
          </a:p>
        </p:txBody>
      </p:sp>
    </p:spTree>
    <p:extLst>
      <p:ext uri="{BB962C8B-B14F-4D97-AF65-F5344CB8AC3E}">
        <p14:creationId xmlns:p14="http://schemas.microsoft.com/office/powerpoint/2010/main" val="258492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80DB-02F7-B745-9A96-24CCACF4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</a:t>
            </a:r>
            <a:r>
              <a:rPr lang="en-US" dirty="0" err="1"/>
              <a:t>Pseudorandomness</a:t>
            </a:r>
            <a:r>
              <a:rPr lang="en-US" dirty="0"/>
              <a:t> Setting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F384AF-D4B8-6748-AA16-786A683F89B5}"/>
              </a:ext>
            </a:extLst>
          </p:cNvPr>
          <p:cNvGrpSpPr>
            <a:grpSpLocks noChangeAspect="1"/>
          </p:cNvGrpSpPr>
          <p:nvPr/>
        </p:nvGrpSpPr>
        <p:grpSpPr>
          <a:xfrm>
            <a:off x="552657" y="1358330"/>
            <a:ext cx="8038686" cy="1554480"/>
            <a:chOff x="938784" y="1328875"/>
            <a:chExt cx="9767266" cy="18887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0DD0D8-B3D4-FC46-98C9-F24BC3DA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173" y="2760419"/>
              <a:ext cx="454047" cy="454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7DE7BB-B4B0-9744-B0A5-FB248C8C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1221" y="2763572"/>
              <a:ext cx="454047" cy="4540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8FB20C-70E3-354A-9474-077CA1C8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267" y="2760419"/>
              <a:ext cx="454047" cy="454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6A5572-958E-BD45-9526-C12C274D8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126" y="2760419"/>
              <a:ext cx="454047" cy="454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273ED5-5E41-7047-9770-545169BCE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336" y="2760419"/>
              <a:ext cx="454047" cy="454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2DF7F-7281-F048-A71B-366E054F4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383" y="2763572"/>
              <a:ext cx="454047" cy="454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FB7DE3-CC49-FC48-89F6-D299D5DAD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430" y="2760419"/>
              <a:ext cx="454047" cy="454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F5BDA0-7722-184B-B1CE-142F26382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10" y="2757266"/>
              <a:ext cx="454047" cy="45404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A735FB-BE9E-EB4E-ADF3-CB114F11D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956" y="2760419"/>
              <a:ext cx="454047" cy="45404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CB96A4-F1D1-0140-B679-4236A851E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003" y="2757266"/>
              <a:ext cx="454047" cy="4540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7927FF-7500-B549-A537-1FD825CA7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620" y="2723843"/>
              <a:ext cx="454047" cy="45404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23DA7E-F7DB-3E4F-B18B-05F6D8A48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668" y="2726996"/>
              <a:ext cx="454047" cy="45404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C24D80-75CE-3848-8A70-8AAA9DB9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15" y="2723843"/>
              <a:ext cx="454047" cy="4540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9FA167-6C03-044D-BE81-BE421A57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574" y="2723843"/>
              <a:ext cx="454047" cy="4540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A5A68B-711A-2249-8FB3-7487FFCDF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84" y="2723843"/>
              <a:ext cx="454047" cy="45404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29544D2-934F-A74F-93FC-9D8277C9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831" y="2726996"/>
              <a:ext cx="454047" cy="45404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DA5B70-0935-9842-AE65-AF51ABEC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878" y="2723843"/>
              <a:ext cx="454047" cy="4540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176745-5DD8-7A43-A86D-2C3F3F40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357" y="2720690"/>
              <a:ext cx="454047" cy="45404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916BA5-03C9-F54C-9BC5-A4BF5B9F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404" y="2723843"/>
              <a:ext cx="454047" cy="45404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CE60943-A529-4E4B-A842-BDE7AB574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451" y="2720690"/>
              <a:ext cx="454047" cy="454047"/>
            </a:xfrm>
            <a:prstGeom prst="rect">
              <a:avLst/>
            </a:prstGeom>
          </p:spPr>
        </p:pic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C5A2162-2F58-394D-B11E-AA9428BFC705}"/>
                </a:ext>
              </a:extLst>
            </p:cNvPr>
            <p:cNvSpPr/>
            <p:nvPr/>
          </p:nvSpPr>
          <p:spPr>
            <a:xfrm>
              <a:off x="938784" y="1328875"/>
              <a:ext cx="4293967" cy="11521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/>
                <a:t>f</a:t>
              </a:r>
            </a:p>
            <a:p>
              <a:pPr algn="ctr"/>
              <a:endParaRPr lang="en-US" sz="3200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B86F3593-C2B7-2142-8EAD-B4C1015B6ED5}"/>
                </a:ext>
              </a:extLst>
            </p:cNvPr>
            <p:cNvSpPr/>
            <p:nvPr/>
          </p:nvSpPr>
          <p:spPr>
            <a:xfrm>
              <a:off x="6222338" y="1328875"/>
              <a:ext cx="4167630" cy="11521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/>
                <a:t>f</a:t>
              </a:r>
            </a:p>
            <a:p>
              <a:pPr algn="ctr"/>
              <a:endParaRPr lang="en-US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0BE4281-A1C2-EA4B-ACAD-9BDEE1FDB6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74772"/>
                <a:ext cx="8396785" cy="201078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871" indent="-342871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3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87" indent="-285726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0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6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24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84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45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03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66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err="1">
                    <a:solidFill>
                      <a:srgbClr val="00B050"/>
                    </a:solidFill>
                  </a:rPr>
                  <a:t>Def’n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: </a:t>
                </a:r>
                <a:r>
                  <a:rPr lang="en-US" sz="2800" dirty="0"/>
                  <a:t>a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pseudorandom</a:t>
                </a:r>
                <a:r>
                  <a:rPr lang="en-US" sz="2800" dirty="0"/>
                  <a:t> against a class of functions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sz="2800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∈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𝒞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     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~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∼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0BE4281-A1C2-EA4B-ACAD-9BDEE1FDB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74772"/>
                <a:ext cx="8396785" cy="2010787"/>
              </a:xfrm>
              <a:prstGeom prst="rect">
                <a:avLst/>
              </a:prstGeom>
              <a:blipFill>
                <a:blip r:embed="rId4"/>
                <a:stretch>
                  <a:fillRect l="-166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062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3"/>
    </mc:Choice>
    <mc:Fallback xmlns="">
      <p:transition spd="slow" advTm="3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B4A553-0117-1D47-966C-14A5FFE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74639"/>
            <a:ext cx="8589818" cy="587008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Pseudorandomness</a:t>
            </a:r>
            <a:r>
              <a:rPr lang="en-US" dirty="0"/>
              <a:t> Setting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2EC077-DEE8-7B40-A198-4DE6C6D0F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052945"/>
            <a:ext cx="8589818" cy="54725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[Aaronson’10, Fefferman-Shaltiel-Umans-Viola’12]</a:t>
            </a:r>
          </a:p>
          <a:p>
            <a:pPr marL="0" indent="0">
              <a:buNone/>
            </a:pPr>
            <a:r>
              <a:rPr lang="en-US" sz="2800" dirty="0"/>
              <a:t>Can you find a distribution which is pseudorandom for </a:t>
            </a:r>
            <a:r>
              <a:rPr lang="en-US" sz="2800" b="1" dirty="0">
                <a:solidFill>
                  <a:srgbClr val="C00000"/>
                </a:solidFill>
              </a:rPr>
              <a:t>AC</a:t>
            </a:r>
            <a:r>
              <a:rPr lang="en-US" sz="2800" b="1" baseline="30000" dirty="0">
                <a:solidFill>
                  <a:srgbClr val="C00000"/>
                </a:solidFill>
              </a:rPr>
              <a:t>0  </a:t>
            </a:r>
            <a:r>
              <a:rPr lang="en-US" sz="2800" dirty="0"/>
              <a:t>but not pseudorandom for </a:t>
            </a:r>
            <a:r>
              <a:rPr lang="en-US" sz="2800" b="1" dirty="0">
                <a:solidFill>
                  <a:srgbClr val="C00000"/>
                </a:solidFill>
              </a:rPr>
              <a:t>poly-log-time quantum algorithms</a:t>
            </a:r>
            <a:r>
              <a:rPr lang="en-US" sz="2800" dirty="0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834454-E226-EB4B-B66D-CDDADF965DD5}"/>
              </a:ext>
            </a:extLst>
          </p:cNvPr>
          <p:cNvGrpSpPr/>
          <p:nvPr/>
        </p:nvGrpSpPr>
        <p:grpSpPr>
          <a:xfrm>
            <a:off x="911517" y="1593781"/>
            <a:ext cx="6446520" cy="1164506"/>
            <a:chOff x="895475" y="2577543"/>
            <a:chExt cx="6446520" cy="11645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2D8832-AD1C-9D4F-A079-161135E12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747" y="3442372"/>
              <a:ext cx="299677" cy="2996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D1E88A-C1CC-C544-B37A-264CFD08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262" y="3442372"/>
              <a:ext cx="299677" cy="2996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B5037F-1344-E540-ACBE-BC518BDE9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777" y="3442372"/>
              <a:ext cx="299677" cy="2996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0AABEC-748F-914A-A1C9-AF0FAE56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232" y="3442372"/>
              <a:ext cx="299677" cy="2996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8C7EEB-8FDE-224E-AC42-C5F288F8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687" y="3442372"/>
              <a:ext cx="299677" cy="2996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D5CF6C-0ADA-884F-9656-4DE0A6702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202" y="3442372"/>
              <a:ext cx="299677" cy="2996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056887-E0A9-EE47-A0BF-44F74960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717" y="3442372"/>
              <a:ext cx="299677" cy="2996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241FF1-7534-7A4F-949A-130C9674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292" y="3442372"/>
              <a:ext cx="299677" cy="29967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0BF413-5751-5F42-BC80-418C3F26D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807" y="3442372"/>
              <a:ext cx="299677" cy="29967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F5A7FD-8F94-4049-BF31-E86ED1FC5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318" y="3442372"/>
              <a:ext cx="299677" cy="2996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566D7C-B60D-8C4E-869D-E187E813C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35" y="3442372"/>
              <a:ext cx="299677" cy="29967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5A31DA-769A-3241-854D-869ABF4D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050" y="3442372"/>
              <a:ext cx="299677" cy="2996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953DD7-D43E-1944-AAF3-A0F0C0799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565" y="3442372"/>
              <a:ext cx="299677" cy="2996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F79439-EE89-9540-A192-A8CD4578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20" y="3442372"/>
              <a:ext cx="299677" cy="29967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464F7A-7AEF-F947-8C73-F3E4D154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75" y="3442372"/>
              <a:ext cx="299677" cy="2996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137003-F744-F94C-B80E-67202C6D2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990" y="3442372"/>
              <a:ext cx="299677" cy="2996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600C0DF-917C-8642-A6F5-CD2258BD1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505" y="3442372"/>
              <a:ext cx="299677" cy="2996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68F65D6-1F52-DB4B-A838-731E84854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080" y="3442372"/>
              <a:ext cx="299677" cy="2996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257697-3A01-BB41-9970-1BE20FA00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95" y="3442372"/>
              <a:ext cx="299677" cy="29967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60A3E4-951D-AD4A-B369-85B1DF72C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106" y="3442372"/>
              <a:ext cx="299677" cy="299677"/>
            </a:xfrm>
            <a:prstGeom prst="rect">
              <a:avLst/>
            </a:prstGeom>
          </p:spPr>
        </p:pic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7A97E16F-83B6-174A-87DC-04D44101DF27}"/>
                </a:ext>
              </a:extLst>
            </p:cNvPr>
            <p:cNvSpPr/>
            <p:nvPr/>
          </p:nvSpPr>
          <p:spPr>
            <a:xfrm>
              <a:off x="931333" y="2577543"/>
              <a:ext cx="2834073" cy="760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D77C08A-5D4B-084B-BF18-E5A669F192CC}"/>
                </a:ext>
              </a:extLst>
            </p:cNvPr>
            <p:cNvSpPr/>
            <p:nvPr/>
          </p:nvSpPr>
          <p:spPr>
            <a:xfrm>
              <a:off x="4454404" y="2577543"/>
              <a:ext cx="2750689" cy="760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</a:t>
              </a:r>
            </a:p>
            <a:p>
              <a:pPr algn="ctr"/>
              <a:endParaRPr lang="en-US" sz="2100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6DBC693-F622-E34A-BCB7-4F94B4F055A0}"/>
              </a:ext>
            </a:extLst>
          </p:cNvPr>
          <p:cNvSpPr/>
          <p:nvPr/>
        </p:nvSpPr>
        <p:spPr>
          <a:xfrm>
            <a:off x="1652385" y="5114786"/>
            <a:ext cx="6959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/>
              </a:rPr>
              <a:t> an oracle separation between </a:t>
            </a:r>
            <a:r>
              <a:rPr lang="en-US" sz="2800" b="1" dirty="0">
                <a:sym typeface="Wingdings"/>
              </a:rPr>
              <a:t>BQP</a:t>
            </a:r>
            <a:r>
              <a:rPr lang="en-US" sz="2800" dirty="0">
                <a:sym typeface="Wingdings"/>
              </a:rPr>
              <a:t> from </a:t>
            </a:r>
            <a:r>
              <a:rPr lang="en-US" sz="2800" b="1" dirty="0">
                <a:sym typeface="Wingdings"/>
              </a:rPr>
              <a:t>PH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40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7"/>
    </mc:Choice>
    <mc:Fallback xmlns="">
      <p:transition spd="slow" advTm="950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0BE4281-A1C2-EA4B-ACAD-9BDEE1FDB6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250" y="1712591"/>
                <a:ext cx="8906749" cy="15113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871" indent="-342871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3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87" indent="-285726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0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6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24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84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45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03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66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800" dirty="0"/>
                  <a:t> be a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We say that an algorithm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distinguishes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advantage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if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~</m:t>
                            </m:r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∼</m:t>
                            </m:r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0BE4281-A1C2-EA4B-ACAD-9BDEE1FDB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0" y="1712591"/>
                <a:ext cx="8906749" cy="1511314"/>
              </a:xfrm>
              <a:prstGeom prst="rect">
                <a:avLst/>
              </a:prstGeom>
              <a:blipFill>
                <a:blip r:embed="rId5"/>
                <a:stretch>
                  <a:fillRect l="-1425" t="-41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D10E40A-37B1-DA4C-82BF-A5C4D18F7BAF}"/>
              </a:ext>
            </a:extLst>
          </p:cNvPr>
          <p:cNvGrpSpPr/>
          <p:nvPr/>
        </p:nvGrpSpPr>
        <p:grpSpPr>
          <a:xfrm>
            <a:off x="943601" y="443686"/>
            <a:ext cx="6446520" cy="1164506"/>
            <a:chOff x="895475" y="2577543"/>
            <a:chExt cx="6446520" cy="116450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06A51F-5798-2B44-AB70-1B7C5D885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747" y="3442372"/>
              <a:ext cx="299677" cy="2996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313988E-254F-8747-89F9-DAB388C53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262" y="3442372"/>
              <a:ext cx="299677" cy="29967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6961A1A-8B7D-C24D-B146-50784F6E2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777" y="3442372"/>
              <a:ext cx="299677" cy="29967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64AB252-68BB-7C4B-BFA9-09DAF99A9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232" y="3442372"/>
              <a:ext cx="299677" cy="29967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BEAE7F1-5CBD-A944-817F-6009D112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687" y="3442372"/>
              <a:ext cx="299677" cy="29967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F2CCB68-B30A-EF49-BDBA-7D1C0FDCA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202" y="3442372"/>
              <a:ext cx="299677" cy="29967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E90791E-9DA9-8C4A-9832-E638A7777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717" y="3442372"/>
              <a:ext cx="299677" cy="29967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3D4A6EC-4255-7B47-BCD8-6DE847C3A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292" y="3442372"/>
              <a:ext cx="299677" cy="29967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01BDEC8-2A47-7B41-837A-D4CEBCD9B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807" y="3442372"/>
              <a:ext cx="299677" cy="29967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33FEEE9-B177-D841-AA34-8995E5E76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318" y="3442372"/>
              <a:ext cx="299677" cy="29967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A3989CF-A6D2-4C4C-814F-7882072F5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35" y="3442372"/>
              <a:ext cx="299677" cy="29967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D2D548-0F5C-9446-A0F3-E25C10429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050" y="3442372"/>
              <a:ext cx="299677" cy="29967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3450449-47FC-724C-B2C0-94ED5492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565" y="3442372"/>
              <a:ext cx="299677" cy="29967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778FC25-1891-AD4F-AFC8-42B4B7F67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20" y="3442372"/>
              <a:ext cx="299677" cy="2996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C24A7F-1287-2543-A80A-46B82151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75" y="3442372"/>
              <a:ext cx="299677" cy="29967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4847252-9A02-284D-8F18-A36B84C9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990" y="3442372"/>
              <a:ext cx="299677" cy="29967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091CD3B-25EB-1B44-A61E-13BDA00A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505" y="3442372"/>
              <a:ext cx="299677" cy="29967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2784170-9A67-2342-94CD-0BE74271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080" y="3442372"/>
              <a:ext cx="299677" cy="29967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EAEC8AD-CF33-E741-9D81-674CDE6C5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95" y="3442372"/>
              <a:ext cx="299677" cy="29967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5AAF60B-0AF8-DC4B-8803-C9D5A12C2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106" y="3442372"/>
              <a:ext cx="299677" cy="299677"/>
            </a:xfrm>
            <a:prstGeom prst="rect">
              <a:avLst/>
            </a:prstGeom>
          </p:spPr>
        </p:pic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C29A799C-FCA5-0A41-AC43-7A118A177025}"/>
                </a:ext>
              </a:extLst>
            </p:cNvPr>
            <p:cNvSpPr/>
            <p:nvPr/>
          </p:nvSpPr>
          <p:spPr>
            <a:xfrm>
              <a:off x="931333" y="2577543"/>
              <a:ext cx="2834073" cy="760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E348B130-E1B2-8846-804B-023299F31003}"/>
                </a:ext>
              </a:extLst>
            </p:cNvPr>
            <p:cNvSpPr/>
            <p:nvPr/>
          </p:nvSpPr>
          <p:spPr>
            <a:xfrm>
              <a:off x="4454404" y="2577543"/>
              <a:ext cx="2750689" cy="760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</a:t>
              </a:r>
            </a:p>
            <a:p>
              <a:pPr algn="ctr"/>
              <a:endParaRPr lang="en-US" sz="2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1071F5-96AD-1B44-917C-9F59D67CF00F}"/>
                  </a:ext>
                </a:extLst>
              </p:cNvPr>
              <p:cNvSpPr/>
              <p:nvPr/>
            </p:nvSpPr>
            <p:spPr>
              <a:xfrm>
                <a:off x="288460" y="3328304"/>
                <a:ext cx="8584381" cy="2473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</a:rPr>
                  <a:t>Main Result:  </a:t>
                </a:r>
                <a:r>
                  <a:rPr lang="en-US" sz="2800" dirty="0"/>
                  <a:t>We present a distribution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such that: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log</a:t>
                </a:r>
                <a:r>
                  <a:rPr lang="en-US" sz="2800" b="1" dirty="0"/>
                  <a:t>(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/>
                  <a:t>)</a:t>
                </a:r>
                <a:r>
                  <a:rPr lang="en-US" sz="2800" dirty="0"/>
                  <a:t> time quantum algorithm distinguishing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with advantage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sz="2800" dirty="0"/>
                  <a:t>Any 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quasipoly</a:t>
                </a:r>
                <a:r>
                  <a:rPr lang="en-US" sz="2800" b="1" dirty="0"/>
                  <a:t>(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/>
                  <a:t>)</a:t>
                </a:r>
                <a:r>
                  <a:rPr lang="en-US" sz="2800" dirty="0"/>
                  <a:t>-size constant-depth circuit distinguishes between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with advantage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1071F5-96AD-1B44-917C-9F59D67CF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0" y="3328304"/>
                <a:ext cx="8584381" cy="2473882"/>
              </a:xfrm>
              <a:prstGeom prst="rect">
                <a:avLst/>
              </a:prstGeom>
              <a:blipFill>
                <a:blip r:embed="rId7"/>
                <a:stretch>
                  <a:fillRect l="-1477" t="-2551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0996495-86A9-0A4B-9B73-CA7900843C31}"/>
              </a:ext>
            </a:extLst>
          </p:cNvPr>
          <p:cNvSpPr/>
          <p:nvPr/>
        </p:nvSpPr>
        <p:spPr>
          <a:xfrm>
            <a:off x="152880" y="5802186"/>
            <a:ext cx="8855539" cy="845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Standard techniques </a:t>
            </a:r>
            <a:r>
              <a:rPr lang="en-US" sz="2600" dirty="0">
                <a:sym typeface="Wingdings" pitchFamily="2" charset="2"/>
              </a:rPr>
              <a:t></a:t>
            </a:r>
            <a:r>
              <a:rPr lang="en-US" sz="2600" dirty="0"/>
              <a:t> amplify advantage of quantum algorithm to be </a:t>
            </a:r>
            <a:r>
              <a:rPr lang="en-US" sz="2600" dirty="0">
                <a:solidFill>
                  <a:srgbClr val="C00000"/>
                </a:solidFill>
              </a:rPr>
              <a:t>0.99</a:t>
            </a:r>
            <a:r>
              <a:rPr lang="en-US" sz="2600" dirty="0"/>
              <a:t> or even </a:t>
            </a:r>
            <a:r>
              <a:rPr lang="en-US" sz="2600" dirty="0">
                <a:solidFill>
                  <a:srgbClr val="C00000"/>
                </a:solidFill>
              </a:rPr>
              <a:t>1-1/poly(N)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2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1"/>
    </mc:Choice>
    <mc:Fallback xmlns="">
      <p:transition spd="slow" advTm="10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EB52-56D1-CE4F-B0E2-DC0EB99F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Separating Distribution </a:t>
            </a:r>
            <a:r>
              <a:rPr lang="en-US" dirty="0">
                <a:solidFill>
                  <a:srgbClr val="FFFF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7A1F5-11C0-D042-9A03-C91B23A8F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99523"/>
                <a:ext cx="8229600" cy="549608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 power of </a:t>
                </a:r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.        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be a multi-variate gaussian (</a:t>
                </a:r>
                <a:r>
                  <a:rPr lang="en-US" b="1" dirty="0"/>
                  <a:t>MVG</a:t>
                </a:r>
                <a:r>
                  <a:rPr lang="en-US" dirty="0"/>
                  <a:t>) distribution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with zero-means and covariance matrix</a:t>
                </a:r>
                <a:br>
                  <a:rPr lang="en-US" dirty="0"/>
                </a:b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br>
                  <a:rPr lang="en-US" sz="1400" b="0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Hadamard</a:t>
                </a:r>
                <a:r>
                  <a:rPr lang="en-US" dirty="0"/>
                  <a:t> matrix with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Sampling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′~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truncate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to be within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−1,1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sample independently </a:t>
                </a:r>
                <a:b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7A1F5-11C0-D042-9A03-C91B23A8F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99523"/>
                <a:ext cx="8229600" cy="5496084"/>
              </a:xfrm>
              <a:blipFill>
                <a:blip r:embed="rId3"/>
                <a:stretch>
                  <a:fillRect l="-1543" t="-1613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068909D-A4D9-DD42-9336-26E98128D889}"/>
              </a:ext>
            </a:extLst>
          </p:cNvPr>
          <p:cNvSpPr txBox="1"/>
          <p:nvPr/>
        </p:nvSpPr>
        <p:spPr>
          <a:xfrm>
            <a:off x="467833" y="876303"/>
            <a:ext cx="705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(Based on Aaronson’s </a:t>
            </a:r>
            <a:r>
              <a:rPr lang="en-US" sz="2800" b="1" dirty="0" err="1"/>
              <a:t>Forrelation</a:t>
            </a:r>
            <a:r>
              <a:rPr lang="en-US" sz="2800" b="1" dirty="0"/>
              <a:t> distribution)</a:t>
            </a:r>
          </a:p>
        </p:txBody>
      </p:sp>
    </p:spTree>
    <p:extLst>
      <p:ext uri="{BB962C8B-B14F-4D97-AF65-F5344CB8AC3E}">
        <p14:creationId xmlns:p14="http://schemas.microsoft.com/office/powerpoint/2010/main" val="5315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8"/>
    </mc:Choice>
    <mc:Fallback xmlns="">
      <p:transition spd="slow" advTm="725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8|2.1|8.6|23.4|10.3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4|0.4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3612C9-7D3E-A249-A971-859534C0FC85}" vid="{099FBBD0-2DD0-7C4C-B8BC-DBB456D992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29109</TotalTime>
  <Words>1476</Words>
  <Application>Microsoft Macintosh PowerPoint</Application>
  <PresentationFormat>On-screen Show (4:3)</PresentationFormat>
  <Paragraphs>320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</vt:lpstr>
      <vt:lpstr>Calibri</vt:lpstr>
      <vt:lpstr>Cambria Math</vt:lpstr>
      <vt:lpstr>Times New Roman</vt:lpstr>
      <vt:lpstr>Wingdings</vt:lpstr>
      <vt:lpstr>Office Theme</vt:lpstr>
      <vt:lpstr>Oracle Separation of BQP and PH</vt:lpstr>
      <vt:lpstr>The Landscape of Complexity Classes</vt:lpstr>
      <vt:lpstr>Where does BQP fit in the landscape?</vt:lpstr>
      <vt:lpstr>Our Main Result: BQP vs. PH</vt:lpstr>
      <vt:lpstr>The Black-Box/Query Model</vt:lpstr>
      <vt:lpstr>The Pseudorandomness Setting</vt:lpstr>
      <vt:lpstr>The Pseudorandomness Setting</vt:lpstr>
      <vt:lpstr>PowerPoint Presentation</vt:lpstr>
      <vt:lpstr>The Separating Distribution D</vt:lpstr>
      <vt:lpstr>Quantum Algorithm Distinguishing D</vt:lpstr>
      <vt:lpstr>D is Pseudorandom for AC0</vt:lpstr>
      <vt:lpstr>Bounded Depth Circuits</vt:lpstr>
      <vt:lpstr>What do we know about AC0?</vt:lpstr>
      <vt:lpstr>The Difference between BQLogTime and AC0</vt:lpstr>
      <vt:lpstr>Fourier Analytical Approach – First Attempt</vt:lpstr>
      <vt:lpstr>Fourier Analytical Approach – First Attempt</vt:lpstr>
      <vt:lpstr>Main Technical Lemma</vt:lpstr>
      <vt:lpstr>Viewing Z~G as a result of a random walk</vt:lpstr>
      <vt:lpstr>Viewing Z~G as a result of a random walk</vt:lpstr>
      <vt:lpstr>Claim - Base Case</vt:lpstr>
      <vt:lpstr>Reducing the General Case to the Base Case</vt:lpstr>
      <vt:lpstr>Recap: Proof by Picture</vt:lpstr>
      <vt:lpstr>Recap </vt:lpstr>
      <vt:lpstr>Open Problems  &amp; New results</vt:lpstr>
      <vt:lpstr>PowerPoint Presentation</vt:lpstr>
      <vt:lpstr>Reducing the General Case to the Base Case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Avishay Tal</dc:creator>
  <cp:keywords/>
  <dc:description/>
  <cp:lastModifiedBy>Avishay Tal</cp:lastModifiedBy>
  <cp:revision>988</cp:revision>
  <cp:lastPrinted>2018-06-23T23:08:00Z</cp:lastPrinted>
  <dcterms:created xsi:type="dcterms:W3CDTF">2017-05-03T18:34:36Z</dcterms:created>
  <dcterms:modified xsi:type="dcterms:W3CDTF">2018-08-19T00:13:18Z</dcterms:modified>
  <cp:category/>
</cp:coreProperties>
</file>