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18" r:id="rId3"/>
    <p:sldId id="294" r:id="rId4"/>
    <p:sldId id="319" r:id="rId5"/>
    <p:sldId id="259" r:id="rId6"/>
    <p:sldId id="257" r:id="rId7"/>
    <p:sldId id="320" r:id="rId8"/>
    <p:sldId id="258" r:id="rId9"/>
    <p:sldId id="321" r:id="rId10"/>
    <p:sldId id="327" r:id="rId11"/>
    <p:sldId id="328" r:id="rId12"/>
    <p:sldId id="329" r:id="rId13"/>
    <p:sldId id="323" r:id="rId14"/>
    <p:sldId id="324" r:id="rId15"/>
    <p:sldId id="325" r:id="rId16"/>
    <p:sldId id="326" r:id="rId17"/>
    <p:sldId id="322" r:id="rId18"/>
    <p:sldId id="331" r:id="rId19"/>
    <p:sldId id="332" r:id="rId20"/>
    <p:sldId id="333" r:id="rId21"/>
    <p:sldId id="334" r:id="rId22"/>
    <p:sldId id="260" r:id="rId23"/>
    <p:sldId id="262" r:id="rId24"/>
    <p:sldId id="263" r:id="rId25"/>
    <p:sldId id="265" r:id="rId26"/>
    <p:sldId id="342" r:id="rId27"/>
    <p:sldId id="276" r:id="rId28"/>
    <p:sldId id="277" r:id="rId29"/>
    <p:sldId id="278" r:id="rId30"/>
    <p:sldId id="330" r:id="rId31"/>
    <p:sldId id="336" r:id="rId32"/>
    <p:sldId id="337" r:id="rId33"/>
    <p:sldId id="338" r:id="rId34"/>
    <p:sldId id="339" r:id="rId35"/>
    <p:sldId id="261" r:id="rId36"/>
    <p:sldId id="340" r:id="rId37"/>
    <p:sldId id="31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2"/>
    <p:restoredTop sz="94721"/>
  </p:normalViewPr>
  <p:slideViewPr>
    <p:cSldViewPr snapToGrid="0" snapToObjects="1">
      <p:cViewPr varScale="1">
        <p:scale>
          <a:sx n="91" d="100"/>
          <a:sy n="91" d="100"/>
        </p:scale>
        <p:origin x="20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5B89D-C6A3-6A44-84D2-282B206A475C}" type="datetimeFigureOut">
              <a:rPr lang="pt-BR" smtClean="0"/>
              <a:t>09/11/18</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0D4AF-DBDE-BA4B-A5A8-8B6008819B2E}" type="slidenum">
              <a:rPr lang="pt-BR" smtClean="0"/>
              <a:t>‹#›</a:t>
            </a:fld>
            <a:endParaRPr lang="pt-BR"/>
          </a:p>
        </p:txBody>
      </p:sp>
    </p:spTree>
    <p:extLst>
      <p:ext uri="{BB962C8B-B14F-4D97-AF65-F5344CB8AC3E}">
        <p14:creationId xmlns:p14="http://schemas.microsoft.com/office/powerpoint/2010/main" val="289550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a:defRPr sz="2100"/>
            </a:pPr>
            <a:r>
              <a:t>Example of CNVs mapping of each subject on chromosome 1.</a:t>
            </a:r>
          </a:p>
          <a:p>
            <a:pPr>
              <a:defRPr sz="2100"/>
            </a:pPr>
            <a:endParaRPr/>
          </a:p>
          <a:p>
            <a:pPr>
              <a:defRPr sz="2100"/>
            </a:pPr>
            <a:r>
              <a:t>Then, we create the disjoint map of all possible CNVs by finding all start or end points of CNVs we observed in our subjects. This procedure is done across all the chromosomes. With this mapping we create the set of all CNV events per chromosome, as illustrated at the bottom of figure 2.</a:t>
            </a:r>
          </a:p>
        </p:txBody>
      </p:sp>
    </p:spTree>
    <p:extLst>
      <p:ext uri="{BB962C8B-B14F-4D97-AF65-F5344CB8AC3E}">
        <p14:creationId xmlns:p14="http://schemas.microsoft.com/office/powerpoint/2010/main" val="35822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BEE1F-B54D-0A4E-B180-83E8F917D28C}" type="slidenum">
              <a:rPr lang="en-US" smtClean="0"/>
              <a:t>34</a:t>
            </a:fld>
            <a:endParaRPr lang="en-US"/>
          </a:p>
        </p:txBody>
      </p:sp>
    </p:spTree>
    <p:extLst>
      <p:ext uri="{BB962C8B-B14F-4D97-AF65-F5344CB8AC3E}">
        <p14:creationId xmlns:p14="http://schemas.microsoft.com/office/powerpoint/2010/main" val="139368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BEE1F-B54D-0A4E-B180-83E8F917D28C}" type="slidenum">
              <a:rPr lang="en-US" smtClean="0"/>
              <a:t>35</a:t>
            </a:fld>
            <a:endParaRPr lang="en-US"/>
          </a:p>
        </p:txBody>
      </p:sp>
    </p:spTree>
    <p:extLst>
      <p:ext uri="{BB962C8B-B14F-4D97-AF65-F5344CB8AC3E}">
        <p14:creationId xmlns:p14="http://schemas.microsoft.com/office/powerpoint/2010/main" val="186810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BEE1F-B54D-0A4E-B180-83E8F917D28C}" type="slidenum">
              <a:rPr lang="en-US" smtClean="0"/>
              <a:t>36</a:t>
            </a:fld>
            <a:endParaRPr lang="en-US"/>
          </a:p>
        </p:txBody>
      </p:sp>
    </p:spTree>
    <p:extLst>
      <p:ext uri="{BB962C8B-B14F-4D97-AF65-F5344CB8AC3E}">
        <p14:creationId xmlns:p14="http://schemas.microsoft.com/office/powerpoint/2010/main" val="264200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DB758B2-D30B-4ACB-9AC0-476C21D33B46}" type="slidenum">
              <a:rPr lang="pt-BR" altLang="pt-BR">
                <a:solidFill>
                  <a:srgbClr val="000000"/>
                </a:solidFill>
              </a:rPr>
              <a:pPr>
                <a:spcBef>
                  <a:spcPct val="0"/>
                </a:spcBef>
              </a:pPr>
              <a:t>37</a:t>
            </a:fld>
            <a:endParaRPr lang="pt-BR" altLang="pt-BR">
              <a:solidFill>
                <a:srgbClr val="000000"/>
              </a:solidFill>
            </a:endParaRPr>
          </a:p>
        </p:txBody>
      </p:sp>
    </p:spTree>
    <p:extLst>
      <p:ext uri="{BB962C8B-B14F-4D97-AF65-F5344CB8AC3E}">
        <p14:creationId xmlns:p14="http://schemas.microsoft.com/office/powerpoint/2010/main" val="70677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Fig2. Disjoint map example. Bottom: example of mapping of all CNV events in chromosome 1. The events are defined by finding all start or end points of CNVs observed in all subjects.</a:t>
            </a:r>
          </a:p>
          <a:p>
            <a:endParaRPr/>
          </a:p>
          <a:p>
            <a:r>
              <a:t>In our sample, we have 3655 CNV events.</a:t>
            </a:r>
          </a:p>
        </p:txBody>
      </p:sp>
    </p:spTree>
    <p:extLst>
      <p:ext uri="{BB962C8B-B14F-4D97-AF65-F5344CB8AC3E}">
        <p14:creationId xmlns:p14="http://schemas.microsoft.com/office/powerpoint/2010/main" val="394120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And we have 276 common CNVs in our dataset.</a:t>
            </a:r>
          </a:p>
          <a:p>
            <a:r>
              <a:t>Common CNVs are grouped by chromosome and origin in the following chart, where gains are colored in blue and deletions are colored in red:</a:t>
            </a:r>
          </a:p>
        </p:txBody>
      </p:sp>
    </p:spTree>
    <p:extLst>
      <p:ext uri="{BB962C8B-B14F-4D97-AF65-F5344CB8AC3E}">
        <p14:creationId xmlns:p14="http://schemas.microsoft.com/office/powerpoint/2010/main" val="424301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Third step: learn how to integrate molecular data (measured or predicted) and imaging data to predict the best treatment</a:t>
            </a:r>
          </a:p>
        </p:txBody>
      </p:sp>
    </p:spTree>
    <p:extLst>
      <p:ext uri="{BB962C8B-B14F-4D97-AF65-F5344CB8AC3E}">
        <p14:creationId xmlns:p14="http://schemas.microsoft.com/office/powerpoint/2010/main" val="331216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Accuracy evolution as we train a 3D convolutional neuronal network to classify MRI images into two classes, control and patient.</a:t>
            </a:r>
          </a:p>
          <a:p>
            <a:endParaRPr/>
          </a:p>
        </p:txBody>
      </p:sp>
    </p:spTree>
    <p:extLst>
      <p:ext uri="{BB962C8B-B14F-4D97-AF65-F5344CB8AC3E}">
        <p14:creationId xmlns:p14="http://schemas.microsoft.com/office/powerpoint/2010/main" val="31237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2D projection of features extracted from our dataset of MRI images using our trained model</a:t>
            </a:r>
          </a:p>
        </p:txBody>
      </p:sp>
    </p:spTree>
    <p:extLst>
      <p:ext uri="{BB962C8B-B14F-4D97-AF65-F5344CB8AC3E}">
        <p14:creationId xmlns:p14="http://schemas.microsoft.com/office/powerpoint/2010/main" val="292306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BEE1F-B54D-0A4E-B180-83E8F917D28C}" type="slidenum">
              <a:rPr lang="en-US" smtClean="0"/>
              <a:t>31</a:t>
            </a:fld>
            <a:endParaRPr lang="en-US"/>
          </a:p>
        </p:txBody>
      </p:sp>
    </p:spTree>
    <p:extLst>
      <p:ext uri="{BB962C8B-B14F-4D97-AF65-F5344CB8AC3E}">
        <p14:creationId xmlns:p14="http://schemas.microsoft.com/office/powerpoint/2010/main" val="172788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BEE1F-B54D-0A4E-B180-83E8F917D28C}" type="slidenum">
              <a:rPr lang="en-US" smtClean="0"/>
              <a:t>32</a:t>
            </a:fld>
            <a:endParaRPr lang="en-US"/>
          </a:p>
        </p:txBody>
      </p:sp>
    </p:spTree>
    <p:extLst>
      <p:ext uri="{BB962C8B-B14F-4D97-AF65-F5344CB8AC3E}">
        <p14:creationId xmlns:p14="http://schemas.microsoft.com/office/powerpoint/2010/main" val="207478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9BEE1F-B54D-0A4E-B180-83E8F917D28C}" type="slidenum">
              <a:rPr lang="en-US" smtClean="0"/>
              <a:t>33</a:t>
            </a:fld>
            <a:endParaRPr lang="en-US"/>
          </a:p>
        </p:txBody>
      </p:sp>
    </p:spTree>
    <p:extLst>
      <p:ext uri="{BB962C8B-B14F-4D97-AF65-F5344CB8AC3E}">
        <p14:creationId xmlns:p14="http://schemas.microsoft.com/office/powerpoint/2010/main" val="195335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EF16-8D7D-EF44-9C00-28B914F51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EC9E7E3C-A12D-3B43-B12D-81B97BA7D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39C054E0-021F-2740-AE2C-73ED7394F105}"/>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5" name="Footer Placeholder 4">
            <a:extLst>
              <a:ext uri="{FF2B5EF4-FFF2-40B4-BE49-F238E27FC236}">
                <a16:creationId xmlns:a16="http://schemas.microsoft.com/office/drawing/2014/main" id="{E8BC91F0-4ADA-4B45-B14A-D6D50CB3144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70E91DC-6FA9-574E-8374-3F3C5CC75FD8}"/>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14150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4E27-130A-9B4A-9C22-CD5BAA973E3A}"/>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FA561356-DC50-C94B-B211-AB439A0C1D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6F879BDD-1E0C-B14A-B15B-EB2BA70CB77B}"/>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5" name="Footer Placeholder 4">
            <a:extLst>
              <a:ext uri="{FF2B5EF4-FFF2-40B4-BE49-F238E27FC236}">
                <a16:creationId xmlns:a16="http://schemas.microsoft.com/office/drawing/2014/main" id="{9A281B09-31C0-104D-B418-88C62325F7E3}"/>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0CF58D6E-704E-EA4A-A25E-CBB8972B1A50}"/>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311108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1F7DF-0304-1043-83BD-40AF721E90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71E64B42-7B63-AA4F-AB0A-E797FE34BD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03D5120-3155-7640-9DDB-E656B9E6D7D3}"/>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5" name="Footer Placeholder 4">
            <a:extLst>
              <a:ext uri="{FF2B5EF4-FFF2-40B4-BE49-F238E27FC236}">
                <a16:creationId xmlns:a16="http://schemas.microsoft.com/office/drawing/2014/main" id="{4C53E450-71F0-514F-9505-9CBA3F17FC7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4963B53-51E9-FE4D-9C66-030216C0D962}"/>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11611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42994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68272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462A-46A7-6243-BDF6-6DEAAC9575C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02156246-CED9-7943-B8A1-C797C811AA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B7EC02B0-1971-1E45-B567-0D4BDBC6944C}"/>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5" name="Footer Placeholder 4">
            <a:extLst>
              <a:ext uri="{FF2B5EF4-FFF2-40B4-BE49-F238E27FC236}">
                <a16:creationId xmlns:a16="http://schemas.microsoft.com/office/drawing/2014/main" id="{EAF4B816-6873-4D40-8BBC-08492864195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4C1978C-7350-4341-8226-4CAD8D881A52}"/>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173676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DDD3-410A-6342-9DCF-598325F06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79F6211-A53A-D74A-9122-A53AEB968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5F1A9F-E0EE-BD41-B98E-B4E380CEAC17}"/>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5" name="Footer Placeholder 4">
            <a:extLst>
              <a:ext uri="{FF2B5EF4-FFF2-40B4-BE49-F238E27FC236}">
                <a16:creationId xmlns:a16="http://schemas.microsoft.com/office/drawing/2014/main" id="{8E8809CC-42B3-864B-9F24-8B3A9E239BB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8206DD25-6473-C540-8699-0B1337ED5B15}"/>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246990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7003-2F52-444E-A177-2CB2511B75A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712B6DAB-DF26-8349-953D-2E41A832FE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D1521DD1-ED0E-8B49-B08A-C472E7BA77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5E801CAD-178D-4141-AA7C-C544FC2DC9AF}"/>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6" name="Footer Placeholder 5">
            <a:extLst>
              <a:ext uri="{FF2B5EF4-FFF2-40B4-BE49-F238E27FC236}">
                <a16:creationId xmlns:a16="http://schemas.microsoft.com/office/drawing/2014/main" id="{F8A011A9-9558-7F40-AC90-C98E7714860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8AD6847-482F-1A4B-ABDB-8602549081DE}"/>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163167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841B-6AF5-3540-97BD-B5DD57D0CB58}"/>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58B09EF8-45BF-2743-A4BD-3DCC21058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C5CC67-6F4E-9649-A46C-D943538DA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725E0A17-F1B5-DA49-B83A-4F40E5872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E2DB81-4684-6540-B32C-88770912C8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12DDBBB-EF02-8B47-847B-EA0499E830D3}"/>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8" name="Footer Placeholder 7">
            <a:extLst>
              <a:ext uri="{FF2B5EF4-FFF2-40B4-BE49-F238E27FC236}">
                <a16:creationId xmlns:a16="http://schemas.microsoft.com/office/drawing/2014/main" id="{5C14981D-A241-4F41-8099-66068DCF9061}"/>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29E00C39-C3F0-C148-B659-EF2CCB2E192E}"/>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352521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B239-FF59-914A-A676-8AE77DCF0D34}"/>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6B137033-972A-B542-A50D-20EDCF8A84B8}"/>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4" name="Footer Placeholder 3">
            <a:extLst>
              <a:ext uri="{FF2B5EF4-FFF2-40B4-BE49-F238E27FC236}">
                <a16:creationId xmlns:a16="http://schemas.microsoft.com/office/drawing/2014/main" id="{77CFCF93-2425-4A4C-AFA5-D76582A67982}"/>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B4C22E86-5321-CD46-9F55-29E472002C4C}"/>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19001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9EB38-DF6D-144C-B3BE-28A7CC1E1138}"/>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3" name="Footer Placeholder 2">
            <a:extLst>
              <a:ext uri="{FF2B5EF4-FFF2-40B4-BE49-F238E27FC236}">
                <a16:creationId xmlns:a16="http://schemas.microsoft.com/office/drawing/2014/main" id="{E7A40915-E59E-7B49-9639-B0C86F58A5DA}"/>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E1E48C23-6A17-5A45-B4BC-001C3D611FB2}"/>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228102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1CC3-BA6B-E44C-A5C1-69FBAF5CE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DDA0BFD2-F456-9347-9A1C-CAB2CF4D4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70694C68-5719-1F4F-8E12-FF850EBB2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A8ED13-9115-A84A-A859-C79C28B0A216}"/>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6" name="Footer Placeholder 5">
            <a:extLst>
              <a:ext uri="{FF2B5EF4-FFF2-40B4-BE49-F238E27FC236}">
                <a16:creationId xmlns:a16="http://schemas.microsoft.com/office/drawing/2014/main" id="{D4D95759-0B0E-7345-A6BD-2A89C03999AC}"/>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4320821B-87C8-FA46-A5F8-F108CCEC2B4F}"/>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235109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B1F1-8668-5B49-B056-CCF7A1957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75D2158A-B3A4-0D49-A853-EC8D2313F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7A1D078-69B4-D04E-8AF6-118B010C0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7C0CAC-360E-F142-BDC4-2D401C8EFDDF}"/>
              </a:ext>
            </a:extLst>
          </p:cNvPr>
          <p:cNvSpPr>
            <a:spLocks noGrp="1"/>
          </p:cNvSpPr>
          <p:nvPr>
            <p:ph type="dt" sz="half" idx="10"/>
          </p:nvPr>
        </p:nvSpPr>
        <p:spPr/>
        <p:txBody>
          <a:bodyPr/>
          <a:lstStyle/>
          <a:p>
            <a:fld id="{E283E05B-2627-EC43-83C9-B36B2C213AC6}" type="datetimeFigureOut">
              <a:rPr lang="pt-BR" smtClean="0"/>
              <a:t>09/11/18</a:t>
            </a:fld>
            <a:endParaRPr lang="pt-BR"/>
          </a:p>
        </p:txBody>
      </p:sp>
      <p:sp>
        <p:nvSpPr>
          <p:cNvPr id="6" name="Footer Placeholder 5">
            <a:extLst>
              <a:ext uri="{FF2B5EF4-FFF2-40B4-BE49-F238E27FC236}">
                <a16:creationId xmlns:a16="http://schemas.microsoft.com/office/drawing/2014/main" id="{8F125008-51FB-F245-8467-41093D4813C2}"/>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A635098-C6FE-064A-81E4-2C8F8A0AE8C1}"/>
              </a:ext>
            </a:extLst>
          </p:cNvPr>
          <p:cNvSpPr>
            <a:spLocks noGrp="1"/>
          </p:cNvSpPr>
          <p:nvPr>
            <p:ph type="sldNum" sz="quarter" idx="12"/>
          </p:nvPr>
        </p:nvSpPr>
        <p:spPr/>
        <p:txBody>
          <a:bodyPr/>
          <a:lstStyle/>
          <a:p>
            <a:fld id="{1F9A4B1A-37EF-9542-9DC3-5DDDF2E913D0}" type="slidenum">
              <a:rPr lang="pt-BR" smtClean="0"/>
              <a:t>‹#›</a:t>
            </a:fld>
            <a:endParaRPr lang="pt-BR"/>
          </a:p>
        </p:txBody>
      </p:sp>
    </p:spTree>
    <p:extLst>
      <p:ext uri="{BB962C8B-B14F-4D97-AF65-F5344CB8AC3E}">
        <p14:creationId xmlns:p14="http://schemas.microsoft.com/office/powerpoint/2010/main" val="756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BACD1-546E-F840-9CF0-81CE5913B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BAA67DD3-F385-E445-8EE7-FE017E9CA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08798277-AAD4-764E-AABC-D32962537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3E05B-2627-EC43-83C9-B36B2C213AC6}" type="datetimeFigureOut">
              <a:rPr lang="pt-BR" smtClean="0"/>
              <a:t>09/11/18</a:t>
            </a:fld>
            <a:endParaRPr lang="pt-BR"/>
          </a:p>
        </p:txBody>
      </p:sp>
      <p:sp>
        <p:nvSpPr>
          <p:cNvPr id="5" name="Footer Placeholder 4">
            <a:extLst>
              <a:ext uri="{FF2B5EF4-FFF2-40B4-BE49-F238E27FC236}">
                <a16:creationId xmlns:a16="http://schemas.microsoft.com/office/drawing/2014/main" id="{6960A869-5ABA-E748-AA15-BA7535A75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1028690-DE74-7946-BC5C-5EF747975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A4B1A-37EF-9542-9DC3-5DDDF2E913D0}" type="slidenum">
              <a:rPr lang="pt-BR" smtClean="0"/>
              <a:t>‹#›</a:t>
            </a:fld>
            <a:endParaRPr lang="pt-BR"/>
          </a:p>
        </p:txBody>
      </p:sp>
    </p:spTree>
    <p:extLst>
      <p:ext uri="{BB962C8B-B14F-4D97-AF65-F5344CB8AC3E}">
        <p14:creationId xmlns:p14="http://schemas.microsoft.com/office/powerpoint/2010/main" val="356598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contact@bipmed.org" TargetMode="External"/><Relationship Id="rId5" Type="http://schemas.openxmlformats.org/officeDocument/2006/relationships/hyperlink" Target="http://www.bipmed.org/" TargetMode="External"/><Relationship Id="rId4" Type="http://schemas.openxmlformats.org/officeDocument/2006/relationships/hyperlink" Target="mailto:benilton@unicamp.b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EEAD-07B1-E848-AC5A-93FDCBF735E5}"/>
              </a:ext>
            </a:extLst>
          </p:cNvPr>
          <p:cNvSpPr>
            <a:spLocks noGrp="1"/>
          </p:cNvSpPr>
          <p:nvPr>
            <p:ph type="ctrTitle"/>
          </p:nvPr>
        </p:nvSpPr>
        <p:spPr/>
        <p:txBody>
          <a:bodyPr/>
          <a:lstStyle/>
          <a:p>
            <a:r>
              <a:rPr lang="pt-BR" dirty="0"/>
              <a:t>TBA: The </a:t>
            </a:r>
            <a:r>
              <a:rPr lang="pt-BR" dirty="0" err="1"/>
              <a:t>Brazilian</a:t>
            </a:r>
            <a:r>
              <a:rPr lang="pt-BR" dirty="0"/>
              <a:t> Approach</a:t>
            </a:r>
          </a:p>
        </p:txBody>
      </p:sp>
      <p:sp>
        <p:nvSpPr>
          <p:cNvPr id="3" name="Subtitle 2">
            <a:extLst>
              <a:ext uri="{FF2B5EF4-FFF2-40B4-BE49-F238E27FC236}">
                <a16:creationId xmlns:a16="http://schemas.microsoft.com/office/drawing/2014/main" id="{687C8F85-324E-EF4D-BCE2-A327A2D23DC1}"/>
              </a:ext>
            </a:extLst>
          </p:cNvPr>
          <p:cNvSpPr>
            <a:spLocks noGrp="1"/>
          </p:cNvSpPr>
          <p:nvPr>
            <p:ph type="subTitle" idx="1"/>
          </p:nvPr>
        </p:nvSpPr>
        <p:spPr/>
        <p:txBody>
          <a:bodyPr/>
          <a:lstStyle/>
          <a:p>
            <a:r>
              <a:rPr lang="pt-BR" dirty="0"/>
              <a:t>Benilton </a:t>
            </a:r>
            <a:r>
              <a:rPr lang="pt-BR" dirty="0" err="1"/>
              <a:t>S</a:t>
            </a:r>
            <a:r>
              <a:rPr lang="pt-BR" dirty="0"/>
              <a:t> Carvalho</a:t>
            </a:r>
          </a:p>
          <a:p>
            <a:r>
              <a:rPr lang="pt-BR" dirty="0" err="1"/>
              <a:t>Department</a:t>
            </a:r>
            <a:r>
              <a:rPr lang="pt-BR" dirty="0"/>
              <a:t> of </a:t>
            </a:r>
            <a:r>
              <a:rPr lang="pt-BR" dirty="0" err="1"/>
              <a:t>Statistics</a:t>
            </a:r>
            <a:endParaRPr lang="pt-BR" dirty="0"/>
          </a:p>
          <a:p>
            <a:r>
              <a:rPr lang="pt-BR" dirty="0"/>
              <a:t>UNICAMP</a:t>
            </a:r>
          </a:p>
        </p:txBody>
      </p:sp>
    </p:spTree>
    <p:extLst>
      <p:ext uri="{BB962C8B-B14F-4D97-AF65-F5344CB8AC3E}">
        <p14:creationId xmlns:p14="http://schemas.microsoft.com/office/powerpoint/2010/main" val="36313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3;&#10;&#13;&#10;Description automatically generated">
            <a:extLst>
              <a:ext uri="{FF2B5EF4-FFF2-40B4-BE49-F238E27FC236}">
                <a16:creationId xmlns:a16="http://schemas.microsoft.com/office/drawing/2014/main" id="{A92FB6C8-534F-8E46-BBB1-28ECBD341A35}"/>
              </a:ext>
            </a:extLst>
          </p:cNvPr>
          <p:cNvPicPr>
            <a:picLocks noChangeAspect="1"/>
          </p:cNvPicPr>
          <p:nvPr/>
        </p:nvPicPr>
        <p:blipFill>
          <a:blip r:embed="rId2"/>
          <a:stretch>
            <a:fillRect/>
          </a:stretch>
        </p:blipFill>
        <p:spPr>
          <a:xfrm>
            <a:off x="418186" y="0"/>
            <a:ext cx="11355627" cy="6858000"/>
          </a:xfrm>
          <a:prstGeom prst="rect">
            <a:avLst/>
          </a:prstGeom>
        </p:spPr>
      </p:pic>
      <p:pic>
        <p:nvPicPr>
          <p:cNvPr id="5" name="Picture 4">
            <a:extLst>
              <a:ext uri="{FF2B5EF4-FFF2-40B4-BE49-F238E27FC236}">
                <a16:creationId xmlns:a16="http://schemas.microsoft.com/office/drawing/2014/main" id="{A82725EF-34B7-4F44-BD43-052B777AA81E}"/>
              </a:ext>
            </a:extLst>
          </p:cNvPr>
          <p:cNvPicPr>
            <a:picLocks noChangeAspect="1"/>
          </p:cNvPicPr>
          <p:nvPr/>
        </p:nvPicPr>
        <p:blipFill>
          <a:blip r:embed="rId3"/>
          <a:stretch>
            <a:fillRect/>
          </a:stretch>
        </p:blipFill>
        <p:spPr>
          <a:xfrm>
            <a:off x="0" y="2578100"/>
            <a:ext cx="3175000" cy="1130300"/>
          </a:xfrm>
          <a:prstGeom prst="rect">
            <a:avLst/>
          </a:prstGeom>
        </p:spPr>
      </p:pic>
    </p:spTree>
    <p:extLst>
      <p:ext uri="{BB962C8B-B14F-4D97-AF65-F5344CB8AC3E}">
        <p14:creationId xmlns:p14="http://schemas.microsoft.com/office/powerpoint/2010/main" val="190457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F14E-171C-4E4F-95C5-A2859554E41C}"/>
              </a:ext>
            </a:extLst>
          </p:cNvPr>
          <p:cNvSpPr>
            <a:spLocks noGrp="1"/>
          </p:cNvSpPr>
          <p:nvPr>
            <p:ph type="title"/>
          </p:nvPr>
        </p:nvSpPr>
        <p:spPr/>
        <p:txBody>
          <a:bodyPr/>
          <a:lstStyle/>
          <a:p>
            <a:r>
              <a:rPr lang="pt-BR" dirty="0" err="1"/>
              <a:t>Participants</a:t>
            </a:r>
            <a:endParaRPr lang="pt-BR" dirty="0"/>
          </a:p>
        </p:txBody>
      </p:sp>
      <p:sp>
        <p:nvSpPr>
          <p:cNvPr id="3" name="Content Placeholder 2">
            <a:extLst>
              <a:ext uri="{FF2B5EF4-FFF2-40B4-BE49-F238E27FC236}">
                <a16:creationId xmlns:a16="http://schemas.microsoft.com/office/drawing/2014/main" id="{0B13EB53-6A9D-094A-A0D4-76E45C11DED2}"/>
              </a:ext>
            </a:extLst>
          </p:cNvPr>
          <p:cNvSpPr>
            <a:spLocks noGrp="1"/>
          </p:cNvSpPr>
          <p:nvPr>
            <p:ph idx="1"/>
          </p:nvPr>
        </p:nvSpPr>
        <p:spPr/>
        <p:txBody>
          <a:bodyPr/>
          <a:lstStyle/>
          <a:p>
            <a:r>
              <a:rPr lang="en-GB" dirty="0"/>
              <a:t>Institute of Genomic Medicine (IGM) at Columbia (formerly Duke);</a:t>
            </a:r>
          </a:p>
          <a:p>
            <a:r>
              <a:rPr lang="en-GB" dirty="0"/>
              <a:t>Royal College of Surgeons;</a:t>
            </a:r>
          </a:p>
          <a:p>
            <a:r>
              <a:rPr lang="en-GB" dirty="0"/>
              <a:t>University of Marburg;</a:t>
            </a:r>
          </a:p>
          <a:p>
            <a:r>
              <a:rPr lang="en-GB" dirty="0"/>
              <a:t>University of Campinas (UNICAMP);</a:t>
            </a:r>
          </a:p>
          <a:p>
            <a:r>
              <a:rPr lang="en-GB" dirty="0"/>
              <a:t>University Hospital Bonn;</a:t>
            </a:r>
          </a:p>
          <a:p>
            <a:r>
              <a:rPr lang="en-GB" dirty="0"/>
              <a:t>University Hospital Tübingen;</a:t>
            </a:r>
          </a:p>
          <a:p>
            <a:r>
              <a:rPr lang="en-GB" dirty="0"/>
              <a:t>University of Melbourne;</a:t>
            </a:r>
          </a:p>
          <a:p>
            <a:r>
              <a:rPr lang="en-GB" dirty="0" err="1"/>
              <a:t>Université</a:t>
            </a:r>
            <a:r>
              <a:rPr lang="en-GB" dirty="0"/>
              <a:t> </a:t>
            </a:r>
            <a:r>
              <a:rPr lang="en-GB" dirty="0" err="1"/>
              <a:t>libre</a:t>
            </a:r>
            <a:r>
              <a:rPr lang="en-GB" dirty="0"/>
              <a:t> de </a:t>
            </a:r>
            <a:r>
              <a:rPr lang="en-GB" dirty="0" err="1"/>
              <a:t>Bruxelles</a:t>
            </a:r>
            <a:r>
              <a:rPr lang="en-GB" dirty="0"/>
              <a:t>. </a:t>
            </a:r>
            <a:endParaRPr lang="en-US" dirty="0"/>
          </a:p>
          <a:p>
            <a:endParaRPr lang="pt-BR" dirty="0"/>
          </a:p>
        </p:txBody>
      </p:sp>
    </p:spTree>
    <p:extLst>
      <p:ext uri="{BB962C8B-B14F-4D97-AF65-F5344CB8AC3E}">
        <p14:creationId xmlns:p14="http://schemas.microsoft.com/office/powerpoint/2010/main" val="81490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E279-3136-B14C-A321-867E600A480A}"/>
              </a:ext>
            </a:extLst>
          </p:cNvPr>
          <p:cNvSpPr>
            <a:spLocks noGrp="1"/>
          </p:cNvSpPr>
          <p:nvPr>
            <p:ph type="title"/>
          </p:nvPr>
        </p:nvSpPr>
        <p:spPr/>
        <p:txBody>
          <a:bodyPr/>
          <a:lstStyle/>
          <a:p>
            <a:r>
              <a:rPr lang="pt-BR" dirty="0" err="1"/>
              <a:t>Study</a:t>
            </a:r>
            <a:r>
              <a:rPr lang="pt-BR" dirty="0"/>
              <a:t> Design</a:t>
            </a:r>
          </a:p>
        </p:txBody>
      </p:sp>
      <p:sp>
        <p:nvSpPr>
          <p:cNvPr id="3" name="Content Placeholder 2">
            <a:extLst>
              <a:ext uri="{FF2B5EF4-FFF2-40B4-BE49-F238E27FC236}">
                <a16:creationId xmlns:a16="http://schemas.microsoft.com/office/drawing/2014/main" id="{1340D534-8250-D742-8262-D192C9DF2E7E}"/>
              </a:ext>
            </a:extLst>
          </p:cNvPr>
          <p:cNvSpPr>
            <a:spLocks noGrp="1"/>
          </p:cNvSpPr>
          <p:nvPr>
            <p:ph idx="1"/>
          </p:nvPr>
        </p:nvSpPr>
        <p:spPr/>
        <p:txBody>
          <a:bodyPr>
            <a:normAutofit lnSpcReduction="10000"/>
          </a:bodyPr>
          <a:lstStyle/>
          <a:p>
            <a:r>
              <a:rPr lang="pt-BR" dirty="0" err="1"/>
              <a:t>Customized</a:t>
            </a:r>
            <a:r>
              <a:rPr lang="pt-BR" dirty="0"/>
              <a:t> </a:t>
            </a:r>
            <a:r>
              <a:rPr lang="pt-BR" dirty="0" err="1"/>
              <a:t>panel</a:t>
            </a:r>
            <a:r>
              <a:rPr lang="pt-BR" dirty="0"/>
              <a:t>:</a:t>
            </a:r>
          </a:p>
          <a:p>
            <a:pPr lvl="1"/>
            <a:r>
              <a:rPr lang="pt-BR" dirty="0" err="1"/>
              <a:t>Human</a:t>
            </a:r>
            <a:r>
              <a:rPr lang="pt-BR" dirty="0"/>
              <a:t> </a:t>
            </a:r>
            <a:r>
              <a:rPr lang="pt-BR" dirty="0" err="1"/>
              <a:t>miRNAs</a:t>
            </a:r>
            <a:r>
              <a:rPr lang="pt-BR" dirty="0"/>
              <a:t>;</a:t>
            </a:r>
          </a:p>
          <a:p>
            <a:pPr lvl="1"/>
            <a:r>
              <a:rPr lang="pt-BR" dirty="0" err="1"/>
              <a:t>miRNA</a:t>
            </a:r>
            <a:r>
              <a:rPr lang="pt-BR" dirty="0"/>
              <a:t> </a:t>
            </a:r>
            <a:r>
              <a:rPr lang="pt-BR" dirty="0" err="1"/>
              <a:t>biogenesis</a:t>
            </a:r>
            <a:r>
              <a:rPr lang="pt-BR" dirty="0"/>
              <a:t> genes;</a:t>
            </a:r>
          </a:p>
          <a:p>
            <a:pPr lvl="1"/>
            <a:r>
              <a:rPr lang="pt-BR" dirty="0" err="1"/>
              <a:t>Predicted</a:t>
            </a:r>
            <a:r>
              <a:rPr lang="pt-BR" dirty="0"/>
              <a:t> </a:t>
            </a:r>
            <a:r>
              <a:rPr lang="pt-BR" dirty="0" err="1"/>
              <a:t>miRNA</a:t>
            </a:r>
            <a:r>
              <a:rPr lang="pt-BR" dirty="0"/>
              <a:t> </a:t>
            </a:r>
            <a:r>
              <a:rPr lang="pt-BR" dirty="0" err="1"/>
              <a:t>targets</a:t>
            </a:r>
            <a:r>
              <a:rPr lang="pt-BR" dirty="0"/>
              <a:t>;</a:t>
            </a:r>
          </a:p>
          <a:p>
            <a:r>
              <a:rPr lang="pt-BR" dirty="0" err="1"/>
              <a:t>Genomic</a:t>
            </a:r>
            <a:r>
              <a:rPr lang="pt-BR" dirty="0"/>
              <a:t> DNA </a:t>
            </a:r>
            <a:r>
              <a:rPr lang="pt-BR" dirty="0" err="1"/>
              <a:t>from</a:t>
            </a:r>
            <a:r>
              <a:rPr lang="pt-BR" dirty="0"/>
              <a:t> </a:t>
            </a:r>
            <a:r>
              <a:rPr lang="pt-BR" dirty="0" err="1"/>
              <a:t>blood</a:t>
            </a:r>
            <a:r>
              <a:rPr lang="pt-BR" dirty="0"/>
              <a:t>;</a:t>
            </a:r>
          </a:p>
          <a:p>
            <a:r>
              <a:rPr lang="pt-BR" dirty="0"/>
              <a:t>Standard </a:t>
            </a:r>
            <a:r>
              <a:rPr lang="pt-BR" dirty="0" err="1"/>
              <a:t>SeqCap</a:t>
            </a:r>
            <a:r>
              <a:rPr lang="pt-BR" dirty="0"/>
              <a:t> EZ </a:t>
            </a:r>
            <a:r>
              <a:rPr lang="pt-BR" dirty="0" err="1"/>
              <a:t>protocol</a:t>
            </a:r>
            <a:r>
              <a:rPr lang="pt-BR" dirty="0"/>
              <a:t>;</a:t>
            </a:r>
          </a:p>
          <a:p>
            <a:r>
              <a:rPr lang="pt-BR" dirty="0" err="1"/>
              <a:t>HiSeq</a:t>
            </a:r>
            <a:r>
              <a:rPr lang="pt-BR" dirty="0"/>
              <a:t> 2500</a:t>
            </a:r>
          </a:p>
          <a:p>
            <a:pPr lvl="1"/>
            <a:r>
              <a:rPr lang="pt-BR" dirty="0"/>
              <a:t>2 </a:t>
            </a:r>
            <a:r>
              <a:rPr lang="pt-BR" dirty="0" err="1"/>
              <a:t>x</a:t>
            </a:r>
            <a:r>
              <a:rPr lang="pt-BR" dirty="0"/>
              <a:t> 100bp</a:t>
            </a:r>
          </a:p>
          <a:p>
            <a:pPr lvl="1"/>
            <a:r>
              <a:rPr lang="pt-BR" dirty="0"/>
              <a:t>12 </a:t>
            </a:r>
            <a:r>
              <a:rPr lang="pt-BR" dirty="0" err="1"/>
              <a:t>individuals</a:t>
            </a:r>
            <a:r>
              <a:rPr lang="pt-BR" dirty="0"/>
              <a:t> / </a:t>
            </a:r>
            <a:r>
              <a:rPr lang="pt-BR" dirty="0" err="1"/>
              <a:t>lane</a:t>
            </a:r>
            <a:endParaRPr lang="pt-BR" dirty="0"/>
          </a:p>
          <a:p>
            <a:pPr lvl="1"/>
            <a:r>
              <a:rPr lang="pt-BR" dirty="0" err="1"/>
              <a:t>Average</a:t>
            </a:r>
            <a:r>
              <a:rPr lang="pt-BR" dirty="0"/>
              <a:t> </a:t>
            </a:r>
            <a:r>
              <a:rPr lang="pt-BR" dirty="0" err="1"/>
              <a:t>coverage</a:t>
            </a:r>
            <a:r>
              <a:rPr lang="pt-BR" dirty="0"/>
              <a:t> &gt; 100X</a:t>
            </a:r>
          </a:p>
        </p:txBody>
      </p:sp>
    </p:spTree>
    <p:extLst>
      <p:ext uri="{BB962C8B-B14F-4D97-AF65-F5344CB8AC3E}">
        <p14:creationId xmlns:p14="http://schemas.microsoft.com/office/powerpoint/2010/main" val="14208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484B0-E77D-47C2-B8B2-F8CDF06155A5}"/>
              </a:ext>
            </a:extLst>
          </p:cNvPr>
          <p:cNvSpPr>
            <a:spLocks noGrp="1"/>
          </p:cNvSpPr>
          <p:nvPr>
            <p:ph type="title"/>
          </p:nvPr>
        </p:nvSpPr>
        <p:spPr/>
        <p:txBody>
          <a:bodyPr>
            <a:normAutofit/>
          </a:bodyPr>
          <a:lstStyle/>
          <a:p>
            <a:pPr algn="ctr"/>
            <a:r>
              <a:rPr lang="en-GB" dirty="0">
                <a:latin typeface="+mn-lt"/>
              </a:rPr>
              <a:t>Gene-based association tests for rare variants in case-control datasets</a:t>
            </a:r>
          </a:p>
        </p:txBody>
      </p:sp>
      <p:pic>
        <p:nvPicPr>
          <p:cNvPr id="10" name="Picture 9">
            <a:extLst>
              <a:ext uri="{FF2B5EF4-FFF2-40B4-BE49-F238E27FC236}">
                <a16:creationId xmlns:a16="http://schemas.microsoft.com/office/drawing/2014/main" id="{E235D7F0-2602-4187-9446-55B7EE67D9E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37503" y="2151557"/>
            <a:ext cx="1890689" cy="1890689"/>
          </a:xfrm>
          <a:prstGeom prst="rect">
            <a:avLst/>
          </a:prstGeom>
        </p:spPr>
      </p:pic>
      <p:pic>
        <p:nvPicPr>
          <p:cNvPr id="11" name="Picture 10">
            <a:extLst>
              <a:ext uri="{FF2B5EF4-FFF2-40B4-BE49-F238E27FC236}">
                <a16:creationId xmlns:a16="http://schemas.microsoft.com/office/drawing/2014/main" id="{A6E42A97-8639-4BA0-A91B-BE1E2C1E2D0D}"/>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37358" y="2151557"/>
            <a:ext cx="1890689" cy="1890689"/>
          </a:xfrm>
          <a:prstGeom prst="rect">
            <a:avLst/>
          </a:prstGeom>
        </p:spPr>
      </p:pic>
      <p:sp>
        <p:nvSpPr>
          <p:cNvPr id="12" name="TextBox 11">
            <a:extLst>
              <a:ext uri="{FF2B5EF4-FFF2-40B4-BE49-F238E27FC236}">
                <a16:creationId xmlns:a16="http://schemas.microsoft.com/office/drawing/2014/main" id="{E539CE1E-AFC6-4FA2-8492-B375959A6955}"/>
              </a:ext>
            </a:extLst>
          </p:cNvPr>
          <p:cNvSpPr txBox="1"/>
          <p:nvPr/>
        </p:nvSpPr>
        <p:spPr>
          <a:xfrm>
            <a:off x="3874483" y="4229283"/>
            <a:ext cx="2216727" cy="1200329"/>
          </a:xfrm>
          <a:prstGeom prst="rect">
            <a:avLst/>
          </a:prstGeom>
          <a:noFill/>
        </p:spPr>
        <p:txBody>
          <a:bodyPr wrap="square" rtlCol="0">
            <a:spAutoFit/>
          </a:bodyPr>
          <a:lstStyle/>
          <a:p>
            <a:r>
              <a:rPr lang="en-GB" b="1" spc="300" dirty="0">
                <a:solidFill>
                  <a:schemeClr val="tx1">
                    <a:lumMod val="65000"/>
                    <a:lumOff val="35000"/>
                  </a:schemeClr>
                </a:solidFill>
              </a:rPr>
              <a:t>ACA</a:t>
            </a:r>
            <a:r>
              <a:rPr lang="en-GB" b="1" spc="300" dirty="0">
                <a:solidFill>
                  <a:srgbClr val="C00000"/>
                </a:solidFill>
              </a:rPr>
              <a:t>C</a:t>
            </a:r>
            <a:r>
              <a:rPr lang="en-GB" b="1" spc="300" dirty="0">
                <a:solidFill>
                  <a:schemeClr val="tx1">
                    <a:lumMod val="65000"/>
                    <a:lumOff val="35000"/>
                  </a:schemeClr>
                </a:solidFill>
              </a:rPr>
              <a:t>GCCTTCG</a:t>
            </a:r>
            <a:r>
              <a:rPr lang="en-GB" b="1" spc="300" dirty="0">
                <a:solidFill>
                  <a:srgbClr val="C00000"/>
                </a:solidFill>
              </a:rPr>
              <a:t>G</a:t>
            </a:r>
          </a:p>
          <a:p>
            <a:r>
              <a:rPr lang="en-GB" b="1" spc="300" dirty="0">
                <a:solidFill>
                  <a:schemeClr val="tx1">
                    <a:lumMod val="65000"/>
                    <a:lumOff val="35000"/>
                  </a:schemeClr>
                </a:solidFill>
              </a:rPr>
              <a:t>ACA</a:t>
            </a:r>
            <a:r>
              <a:rPr lang="en-GB" b="1" spc="300" dirty="0">
                <a:solidFill>
                  <a:srgbClr val="C00000"/>
                </a:solidFill>
              </a:rPr>
              <a:t>C</a:t>
            </a:r>
            <a:r>
              <a:rPr lang="en-GB" b="1" spc="300" dirty="0">
                <a:solidFill>
                  <a:schemeClr val="tx1">
                    <a:lumMod val="65000"/>
                    <a:lumOff val="35000"/>
                  </a:schemeClr>
                </a:solidFill>
              </a:rPr>
              <a:t>GCCTTCG</a:t>
            </a:r>
            <a:r>
              <a:rPr lang="en-GB" b="1" spc="300" dirty="0">
                <a:solidFill>
                  <a:srgbClr val="C00000"/>
                </a:solidFill>
              </a:rPr>
              <a:t>G</a:t>
            </a:r>
          </a:p>
          <a:p>
            <a:r>
              <a:rPr lang="en-GB" b="1" spc="300" dirty="0">
                <a:solidFill>
                  <a:schemeClr val="tx1">
                    <a:lumMod val="65000"/>
                    <a:lumOff val="35000"/>
                  </a:schemeClr>
                </a:solidFill>
              </a:rPr>
              <a:t>ACA</a:t>
            </a:r>
            <a:r>
              <a:rPr lang="en-GB" b="1" spc="300" dirty="0">
                <a:solidFill>
                  <a:srgbClr val="C00000"/>
                </a:solidFill>
              </a:rPr>
              <a:t>T</a:t>
            </a:r>
            <a:r>
              <a:rPr lang="en-GB" b="1" spc="300" dirty="0">
                <a:solidFill>
                  <a:schemeClr val="tx1">
                    <a:lumMod val="65000"/>
                    <a:lumOff val="35000"/>
                  </a:schemeClr>
                </a:solidFill>
              </a:rPr>
              <a:t>GCCTTCG</a:t>
            </a:r>
            <a:r>
              <a:rPr lang="en-GB" b="1" spc="300" dirty="0">
                <a:solidFill>
                  <a:srgbClr val="C00000"/>
                </a:solidFill>
              </a:rPr>
              <a:t>A</a:t>
            </a:r>
          </a:p>
          <a:p>
            <a:r>
              <a:rPr lang="en-GB" b="1" spc="300" dirty="0">
                <a:solidFill>
                  <a:schemeClr val="tx1">
                    <a:lumMod val="65000"/>
                    <a:lumOff val="35000"/>
                  </a:schemeClr>
                </a:solidFill>
              </a:rPr>
              <a:t>ACA</a:t>
            </a:r>
            <a:r>
              <a:rPr lang="en-GB" b="1" spc="300" dirty="0">
                <a:solidFill>
                  <a:srgbClr val="C00000"/>
                </a:solidFill>
              </a:rPr>
              <a:t>C</a:t>
            </a:r>
            <a:r>
              <a:rPr lang="en-GB" b="1" spc="300" dirty="0">
                <a:solidFill>
                  <a:schemeClr val="tx1">
                    <a:lumMod val="65000"/>
                    <a:lumOff val="35000"/>
                  </a:schemeClr>
                </a:solidFill>
              </a:rPr>
              <a:t>GCCTTCG</a:t>
            </a:r>
            <a:r>
              <a:rPr lang="en-GB" b="1" spc="300" dirty="0">
                <a:solidFill>
                  <a:srgbClr val="C00000"/>
                </a:solidFill>
              </a:rPr>
              <a:t>G</a:t>
            </a:r>
          </a:p>
        </p:txBody>
      </p:sp>
      <p:sp>
        <p:nvSpPr>
          <p:cNvPr id="14" name="TextBox 13">
            <a:extLst>
              <a:ext uri="{FF2B5EF4-FFF2-40B4-BE49-F238E27FC236}">
                <a16:creationId xmlns:a16="http://schemas.microsoft.com/office/drawing/2014/main" id="{052262F6-5F52-497A-965E-744CAFB2009B}"/>
              </a:ext>
            </a:extLst>
          </p:cNvPr>
          <p:cNvSpPr txBox="1"/>
          <p:nvPr/>
        </p:nvSpPr>
        <p:spPr>
          <a:xfrm>
            <a:off x="6337358" y="4229282"/>
            <a:ext cx="2216727" cy="1200329"/>
          </a:xfrm>
          <a:prstGeom prst="rect">
            <a:avLst/>
          </a:prstGeom>
          <a:noFill/>
        </p:spPr>
        <p:txBody>
          <a:bodyPr wrap="square" rtlCol="0">
            <a:spAutoFit/>
          </a:bodyPr>
          <a:lstStyle/>
          <a:p>
            <a:r>
              <a:rPr lang="en-GB" b="1" spc="300" dirty="0">
                <a:solidFill>
                  <a:schemeClr val="accent6">
                    <a:lumMod val="75000"/>
                  </a:schemeClr>
                </a:solidFill>
              </a:rPr>
              <a:t>ACA</a:t>
            </a:r>
            <a:r>
              <a:rPr lang="en-GB" b="1" spc="300" dirty="0">
                <a:solidFill>
                  <a:srgbClr val="C00000"/>
                </a:solidFill>
              </a:rPr>
              <a:t>T</a:t>
            </a:r>
            <a:r>
              <a:rPr lang="en-GB" b="1" spc="300" dirty="0">
                <a:solidFill>
                  <a:schemeClr val="accent6">
                    <a:lumMod val="75000"/>
                  </a:schemeClr>
                </a:solidFill>
              </a:rPr>
              <a:t>GCCTTCG</a:t>
            </a:r>
            <a:r>
              <a:rPr lang="en-GB" b="1" spc="300" dirty="0">
                <a:solidFill>
                  <a:srgbClr val="C00000"/>
                </a:solidFill>
              </a:rPr>
              <a:t>G</a:t>
            </a:r>
          </a:p>
          <a:p>
            <a:r>
              <a:rPr lang="en-GB" b="1" spc="300" dirty="0">
                <a:solidFill>
                  <a:schemeClr val="accent6">
                    <a:lumMod val="75000"/>
                  </a:schemeClr>
                </a:solidFill>
              </a:rPr>
              <a:t>ACA</a:t>
            </a:r>
            <a:r>
              <a:rPr lang="en-GB" b="1" spc="300" dirty="0">
                <a:solidFill>
                  <a:srgbClr val="C00000"/>
                </a:solidFill>
              </a:rPr>
              <a:t>T</a:t>
            </a:r>
            <a:r>
              <a:rPr lang="en-GB" b="1" spc="300" dirty="0">
                <a:solidFill>
                  <a:schemeClr val="accent6">
                    <a:lumMod val="75000"/>
                  </a:schemeClr>
                </a:solidFill>
              </a:rPr>
              <a:t>GCCTTCG</a:t>
            </a:r>
            <a:r>
              <a:rPr lang="en-GB" b="1" spc="300" dirty="0">
                <a:solidFill>
                  <a:srgbClr val="C00000"/>
                </a:solidFill>
              </a:rPr>
              <a:t>A</a:t>
            </a:r>
          </a:p>
          <a:p>
            <a:r>
              <a:rPr lang="en-GB" b="1" spc="300" dirty="0">
                <a:solidFill>
                  <a:schemeClr val="accent6">
                    <a:lumMod val="75000"/>
                  </a:schemeClr>
                </a:solidFill>
              </a:rPr>
              <a:t>ACA</a:t>
            </a:r>
            <a:r>
              <a:rPr lang="en-GB" b="1" spc="300" dirty="0">
                <a:solidFill>
                  <a:srgbClr val="C00000"/>
                </a:solidFill>
              </a:rPr>
              <a:t>C</a:t>
            </a:r>
            <a:r>
              <a:rPr lang="en-GB" b="1" spc="300" dirty="0">
                <a:solidFill>
                  <a:schemeClr val="accent6">
                    <a:lumMod val="75000"/>
                  </a:schemeClr>
                </a:solidFill>
              </a:rPr>
              <a:t>GCCTTCG</a:t>
            </a:r>
            <a:r>
              <a:rPr lang="en-GB" b="1" spc="300" dirty="0">
                <a:solidFill>
                  <a:srgbClr val="C00000"/>
                </a:solidFill>
              </a:rPr>
              <a:t>A</a:t>
            </a:r>
          </a:p>
          <a:p>
            <a:r>
              <a:rPr lang="en-GB" b="1" spc="300" dirty="0">
                <a:solidFill>
                  <a:schemeClr val="accent6">
                    <a:lumMod val="75000"/>
                  </a:schemeClr>
                </a:solidFill>
              </a:rPr>
              <a:t>ACA</a:t>
            </a:r>
            <a:r>
              <a:rPr lang="en-GB" b="1" spc="300" dirty="0">
                <a:solidFill>
                  <a:srgbClr val="C00000"/>
                </a:solidFill>
              </a:rPr>
              <a:t>C</a:t>
            </a:r>
            <a:r>
              <a:rPr lang="en-GB" b="1" spc="300" dirty="0">
                <a:solidFill>
                  <a:schemeClr val="accent6">
                    <a:lumMod val="75000"/>
                  </a:schemeClr>
                </a:solidFill>
              </a:rPr>
              <a:t>GCCTTCG</a:t>
            </a:r>
            <a:r>
              <a:rPr lang="en-GB" b="1" spc="300" dirty="0">
                <a:solidFill>
                  <a:srgbClr val="C00000"/>
                </a:solidFill>
              </a:rPr>
              <a:t>G</a:t>
            </a:r>
          </a:p>
        </p:txBody>
      </p:sp>
      <p:sp>
        <p:nvSpPr>
          <p:cNvPr id="15" name="TextBox 14">
            <a:extLst>
              <a:ext uri="{FF2B5EF4-FFF2-40B4-BE49-F238E27FC236}">
                <a16:creationId xmlns:a16="http://schemas.microsoft.com/office/drawing/2014/main" id="{CB6A341A-A9C8-433D-B1B2-259F53E7E2BE}"/>
              </a:ext>
            </a:extLst>
          </p:cNvPr>
          <p:cNvSpPr txBox="1"/>
          <p:nvPr/>
        </p:nvSpPr>
        <p:spPr>
          <a:xfrm>
            <a:off x="4182976" y="5631356"/>
            <a:ext cx="675185" cy="369332"/>
          </a:xfrm>
          <a:prstGeom prst="rect">
            <a:avLst/>
          </a:prstGeom>
          <a:noFill/>
        </p:spPr>
        <p:txBody>
          <a:bodyPr wrap="none" rtlCol="0">
            <a:spAutoFit/>
          </a:bodyPr>
          <a:lstStyle/>
          <a:p>
            <a:r>
              <a:rPr lang="en-GB" dirty="0"/>
              <a:t>SNP1</a:t>
            </a:r>
          </a:p>
        </p:txBody>
      </p:sp>
      <p:sp>
        <p:nvSpPr>
          <p:cNvPr id="16" name="TextBox 15">
            <a:extLst>
              <a:ext uri="{FF2B5EF4-FFF2-40B4-BE49-F238E27FC236}">
                <a16:creationId xmlns:a16="http://schemas.microsoft.com/office/drawing/2014/main" id="{A471A8D2-1ECE-48D8-865B-DA6CCE3E3417}"/>
              </a:ext>
            </a:extLst>
          </p:cNvPr>
          <p:cNvSpPr txBox="1"/>
          <p:nvPr/>
        </p:nvSpPr>
        <p:spPr>
          <a:xfrm>
            <a:off x="5399001" y="5628036"/>
            <a:ext cx="675185" cy="369332"/>
          </a:xfrm>
          <a:prstGeom prst="rect">
            <a:avLst/>
          </a:prstGeom>
          <a:noFill/>
        </p:spPr>
        <p:txBody>
          <a:bodyPr wrap="none" rtlCol="0">
            <a:spAutoFit/>
          </a:bodyPr>
          <a:lstStyle/>
          <a:p>
            <a:r>
              <a:rPr lang="en-GB" dirty="0"/>
              <a:t>SNP2</a:t>
            </a:r>
          </a:p>
        </p:txBody>
      </p:sp>
      <p:cxnSp>
        <p:nvCxnSpPr>
          <p:cNvPr id="18" name="Straight Arrow Connector 17">
            <a:extLst>
              <a:ext uri="{FF2B5EF4-FFF2-40B4-BE49-F238E27FC236}">
                <a16:creationId xmlns:a16="http://schemas.microsoft.com/office/drawing/2014/main" id="{71995D9C-D37B-45B2-BDF5-84B7518003E0}"/>
              </a:ext>
            </a:extLst>
          </p:cNvPr>
          <p:cNvCxnSpPr>
            <a:cxnSpLocks/>
          </p:cNvCxnSpPr>
          <p:nvPr/>
        </p:nvCxnSpPr>
        <p:spPr>
          <a:xfrm>
            <a:off x="4529277" y="5379270"/>
            <a:ext cx="1" cy="323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F66A8D-8538-4426-857E-741BADB26697}"/>
              </a:ext>
            </a:extLst>
          </p:cNvPr>
          <p:cNvCxnSpPr>
            <a:cxnSpLocks/>
          </p:cNvCxnSpPr>
          <p:nvPr/>
        </p:nvCxnSpPr>
        <p:spPr>
          <a:xfrm>
            <a:off x="5839908" y="5392326"/>
            <a:ext cx="1" cy="323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DF1308-7E0D-48AB-999F-0D050554362D}"/>
              </a:ext>
            </a:extLst>
          </p:cNvPr>
          <p:cNvCxnSpPr/>
          <p:nvPr/>
        </p:nvCxnSpPr>
        <p:spPr>
          <a:xfrm>
            <a:off x="3880349" y="5989201"/>
            <a:ext cx="22199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5FF9AA-A3A5-400F-8B36-ED713EDB20D1}"/>
              </a:ext>
            </a:extLst>
          </p:cNvPr>
          <p:cNvCxnSpPr/>
          <p:nvPr/>
        </p:nvCxnSpPr>
        <p:spPr>
          <a:xfrm flipV="1">
            <a:off x="3880093" y="5721607"/>
            <a:ext cx="0" cy="273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E09FC5-1C08-45C6-893B-039C713E610E}"/>
              </a:ext>
            </a:extLst>
          </p:cNvPr>
          <p:cNvCxnSpPr/>
          <p:nvPr/>
        </p:nvCxnSpPr>
        <p:spPr>
          <a:xfrm flipV="1">
            <a:off x="6105721" y="5717245"/>
            <a:ext cx="0" cy="273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BD19B3-BBA4-4EE9-9BA1-526295CFC85E}"/>
              </a:ext>
            </a:extLst>
          </p:cNvPr>
          <p:cNvSpPr txBox="1"/>
          <p:nvPr/>
        </p:nvSpPr>
        <p:spPr>
          <a:xfrm>
            <a:off x="4692281" y="5989201"/>
            <a:ext cx="869149" cy="369332"/>
          </a:xfrm>
          <a:prstGeom prst="rect">
            <a:avLst/>
          </a:prstGeom>
          <a:noFill/>
        </p:spPr>
        <p:txBody>
          <a:bodyPr wrap="none" rtlCol="0">
            <a:spAutoFit/>
          </a:bodyPr>
          <a:lstStyle/>
          <a:p>
            <a:r>
              <a:rPr lang="en-GB" dirty="0"/>
              <a:t>Gene A</a:t>
            </a:r>
          </a:p>
        </p:txBody>
      </p:sp>
    </p:spTree>
    <p:extLst>
      <p:ext uri="{BB962C8B-B14F-4D97-AF65-F5344CB8AC3E}">
        <p14:creationId xmlns:p14="http://schemas.microsoft.com/office/powerpoint/2010/main" val="33934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5934-236B-4E97-B173-78D781A56EB0}"/>
              </a:ext>
            </a:extLst>
          </p:cNvPr>
          <p:cNvSpPr>
            <a:spLocks noGrp="1"/>
          </p:cNvSpPr>
          <p:nvPr>
            <p:ph type="title"/>
          </p:nvPr>
        </p:nvSpPr>
        <p:spPr/>
        <p:txBody>
          <a:bodyPr/>
          <a:lstStyle/>
          <a:p>
            <a:pPr algn="ctr"/>
            <a:r>
              <a:rPr lang="en-GB" dirty="0">
                <a:latin typeface="+mn-lt"/>
              </a:rPr>
              <a:t>Gene-based association tests for rare variants in case-control datasets</a:t>
            </a:r>
          </a:p>
        </p:txBody>
      </p:sp>
      <p:sp>
        <p:nvSpPr>
          <p:cNvPr id="3" name="Content Placeholder 2">
            <a:extLst>
              <a:ext uri="{FF2B5EF4-FFF2-40B4-BE49-F238E27FC236}">
                <a16:creationId xmlns:a16="http://schemas.microsoft.com/office/drawing/2014/main" id="{64EEF08E-585E-4029-BBA8-BF638208CA6E}"/>
              </a:ext>
            </a:extLst>
          </p:cNvPr>
          <p:cNvSpPr>
            <a:spLocks noGrp="1"/>
          </p:cNvSpPr>
          <p:nvPr>
            <p:ph idx="1"/>
          </p:nvPr>
        </p:nvSpPr>
        <p:spPr/>
        <p:txBody>
          <a:bodyPr/>
          <a:lstStyle/>
          <a:p>
            <a:r>
              <a:rPr lang="en-GB" dirty="0"/>
              <a:t>Ultra-rare variants</a:t>
            </a:r>
          </a:p>
          <a:p>
            <a:r>
              <a:rPr lang="en-GB" dirty="0"/>
              <a:t>Rare variants</a:t>
            </a:r>
          </a:p>
          <a:p>
            <a:r>
              <a:rPr lang="en-GB" dirty="0"/>
              <a:t>Difficult for single-SNP association tests to capture the effect of rare variants on phenotype</a:t>
            </a:r>
          </a:p>
          <a:p>
            <a:r>
              <a:rPr lang="en-GB" dirty="0"/>
              <a:t>Alternative: Burden tests – assess the cumulative effects of multiple variants in a genomic region (e.g., a gene).</a:t>
            </a:r>
          </a:p>
          <a:p>
            <a:pPr marL="0" indent="0">
              <a:buNone/>
            </a:pPr>
            <a:endParaRPr lang="en-GB" dirty="0"/>
          </a:p>
        </p:txBody>
      </p:sp>
    </p:spTree>
    <p:extLst>
      <p:ext uri="{BB962C8B-B14F-4D97-AF65-F5344CB8AC3E}">
        <p14:creationId xmlns:p14="http://schemas.microsoft.com/office/powerpoint/2010/main" val="340888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5934-236B-4E97-B173-78D781A56EB0}"/>
              </a:ext>
            </a:extLst>
          </p:cNvPr>
          <p:cNvSpPr>
            <a:spLocks noGrp="1"/>
          </p:cNvSpPr>
          <p:nvPr>
            <p:ph type="title"/>
          </p:nvPr>
        </p:nvSpPr>
        <p:spPr/>
        <p:txBody>
          <a:bodyPr/>
          <a:lstStyle/>
          <a:p>
            <a:pPr algn="ctr"/>
            <a:r>
              <a:rPr lang="en-GB" dirty="0">
                <a:latin typeface="+mn-lt"/>
              </a:rPr>
              <a:t>Gene-based association tests for rare variants in case-control datasets</a:t>
            </a:r>
          </a:p>
        </p:txBody>
      </p:sp>
      <p:sp>
        <p:nvSpPr>
          <p:cNvPr id="3" name="Content Placeholder 2">
            <a:extLst>
              <a:ext uri="{FF2B5EF4-FFF2-40B4-BE49-F238E27FC236}">
                <a16:creationId xmlns:a16="http://schemas.microsoft.com/office/drawing/2014/main" id="{64EEF08E-585E-4029-BBA8-BF638208CA6E}"/>
              </a:ext>
            </a:extLst>
          </p:cNvPr>
          <p:cNvSpPr>
            <a:spLocks noGrp="1"/>
          </p:cNvSpPr>
          <p:nvPr>
            <p:ph idx="1"/>
          </p:nvPr>
        </p:nvSpPr>
        <p:spPr/>
        <p:txBody>
          <a:bodyPr>
            <a:normAutofit/>
          </a:bodyPr>
          <a:lstStyle/>
          <a:p>
            <a:pPr marL="0" indent="0">
              <a:buNone/>
            </a:pPr>
            <a:r>
              <a:rPr lang="en-GB" dirty="0"/>
              <a:t>Method </a:t>
            </a:r>
            <a:r>
              <a:rPr lang="en-GB" b="1" dirty="0"/>
              <a:t>SKAT</a:t>
            </a:r>
            <a:r>
              <a:rPr lang="en-GB" dirty="0"/>
              <a:t> (Sequence Kernel Association Test) </a:t>
            </a:r>
            <a:r>
              <a:rPr lang="en-GB" sz="1800" dirty="0"/>
              <a:t>(Wu </a:t>
            </a:r>
            <a:r>
              <a:rPr lang="en-GB" sz="1800" i="1" dirty="0"/>
              <a:t>et al., </a:t>
            </a:r>
            <a:r>
              <a:rPr lang="en-GB" sz="1800" dirty="0"/>
              <a:t>2011)</a:t>
            </a:r>
            <a:endParaRPr lang="en-GB" dirty="0"/>
          </a:p>
          <a:p>
            <a:pPr lvl="1"/>
            <a:r>
              <a:rPr lang="en-GB" dirty="0"/>
              <a:t>Allows different variants to have </a:t>
            </a:r>
            <a:r>
              <a:rPr lang="en-GB" b="1" dirty="0"/>
              <a:t>different directions and magnitude</a:t>
            </a:r>
            <a:r>
              <a:rPr lang="en-GB" dirty="0"/>
              <a:t> of effects.</a:t>
            </a:r>
          </a:p>
          <a:p>
            <a:pPr lvl="1"/>
            <a:r>
              <a:rPr lang="en-GB" dirty="0"/>
              <a:t>Uses a kernel function to measure the</a:t>
            </a:r>
            <a:r>
              <a:rPr lang="en-GB" b="1" dirty="0"/>
              <a:t> genetic similarity</a:t>
            </a:r>
            <a:r>
              <a:rPr lang="en-GB" dirty="0"/>
              <a:t> between subjects </a:t>
            </a:r>
            <a:r>
              <a:rPr lang="en-GB" dirty="0" err="1"/>
              <a:t>i</a:t>
            </a:r>
            <a:r>
              <a:rPr lang="en-GB" dirty="0"/>
              <a:t> and </a:t>
            </a:r>
            <a:r>
              <a:rPr lang="en-GB" dirty="0" err="1"/>
              <a:t>i</a:t>
            </a:r>
            <a:r>
              <a:rPr lang="en-GB" dirty="0"/>
              <a:t>’ in the region via p markers.</a:t>
            </a:r>
          </a:p>
          <a:p>
            <a:pPr lvl="1"/>
            <a:r>
              <a:rPr lang="en-GB" dirty="0"/>
              <a:t>Applies </a:t>
            </a:r>
            <a:r>
              <a:rPr lang="en-GB" b="1" dirty="0"/>
              <a:t>weights for each variant </a:t>
            </a:r>
            <a:r>
              <a:rPr lang="en-GB" dirty="0"/>
              <a:t>based on their minor-allele frequencies (MAF)</a:t>
            </a:r>
          </a:p>
          <a:p>
            <a:pPr lvl="1"/>
            <a:r>
              <a:rPr lang="en-GB" dirty="0"/>
              <a:t>The kernel function can be </a:t>
            </a:r>
            <a:r>
              <a:rPr lang="en-GB" b="1" dirty="0"/>
              <a:t>linear</a:t>
            </a:r>
            <a:r>
              <a:rPr lang="en-GB" dirty="0"/>
              <a:t>, implying that the phenotype depends on the variants in a linear fashion; or quadratic, implying the presence of variant by variant </a:t>
            </a:r>
            <a:r>
              <a:rPr lang="en-GB" b="1" dirty="0"/>
              <a:t>interactions</a:t>
            </a:r>
            <a:r>
              <a:rPr lang="en-GB" dirty="0"/>
              <a:t>.</a:t>
            </a:r>
          </a:p>
          <a:p>
            <a:pPr lvl="1"/>
            <a:r>
              <a:rPr lang="en-GB" dirty="0"/>
              <a:t>For each gene, SKAT calculates a </a:t>
            </a:r>
            <a:r>
              <a:rPr lang="en-GB" b="1" dirty="0"/>
              <a:t>p-value </a:t>
            </a:r>
            <a:r>
              <a:rPr lang="en-GB" dirty="0"/>
              <a:t>for association.</a:t>
            </a:r>
          </a:p>
        </p:txBody>
      </p:sp>
    </p:spTree>
    <p:extLst>
      <p:ext uri="{BB962C8B-B14F-4D97-AF65-F5344CB8AC3E}">
        <p14:creationId xmlns:p14="http://schemas.microsoft.com/office/powerpoint/2010/main" val="135352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5934-236B-4E97-B173-78D781A56EB0}"/>
              </a:ext>
            </a:extLst>
          </p:cNvPr>
          <p:cNvSpPr>
            <a:spLocks noGrp="1"/>
          </p:cNvSpPr>
          <p:nvPr>
            <p:ph type="title"/>
          </p:nvPr>
        </p:nvSpPr>
        <p:spPr/>
        <p:txBody>
          <a:bodyPr/>
          <a:lstStyle/>
          <a:p>
            <a:pPr algn="ctr"/>
            <a:r>
              <a:rPr lang="en-GB" dirty="0">
                <a:latin typeface="+mn-lt"/>
              </a:rPr>
              <a:t>Gene-based association tests for rare variants in case-control datasets</a:t>
            </a:r>
          </a:p>
        </p:txBody>
      </p:sp>
      <p:pic>
        <p:nvPicPr>
          <p:cNvPr id="11" name="Content Placeholder 10">
            <a:extLst>
              <a:ext uri="{FF2B5EF4-FFF2-40B4-BE49-F238E27FC236}">
                <a16:creationId xmlns:a16="http://schemas.microsoft.com/office/drawing/2014/main" id="{10438661-4530-441A-8433-40019CF589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68" y="2599661"/>
            <a:ext cx="11821463" cy="3079243"/>
          </a:xfrm>
        </p:spPr>
      </p:pic>
    </p:spTree>
    <p:extLst>
      <p:ext uri="{BB962C8B-B14F-4D97-AF65-F5344CB8AC3E}">
        <p14:creationId xmlns:p14="http://schemas.microsoft.com/office/powerpoint/2010/main" val="376146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44A4-C775-6A40-9154-AA69A31C061F}"/>
              </a:ext>
            </a:extLst>
          </p:cNvPr>
          <p:cNvSpPr>
            <a:spLocks noGrp="1"/>
          </p:cNvSpPr>
          <p:nvPr>
            <p:ph type="title"/>
          </p:nvPr>
        </p:nvSpPr>
        <p:spPr/>
        <p:txBody>
          <a:bodyPr/>
          <a:lstStyle/>
          <a:p>
            <a:r>
              <a:rPr lang="pt-BR" dirty="0"/>
              <a:t>CNV vs. </a:t>
            </a:r>
            <a:r>
              <a:rPr lang="pt-BR" dirty="0" err="1"/>
              <a:t>Stroke</a:t>
            </a:r>
            <a:endParaRPr lang="pt-BR" dirty="0"/>
          </a:p>
        </p:txBody>
      </p:sp>
      <p:sp>
        <p:nvSpPr>
          <p:cNvPr id="3" name="Text Placeholder 2">
            <a:extLst>
              <a:ext uri="{FF2B5EF4-FFF2-40B4-BE49-F238E27FC236}">
                <a16:creationId xmlns:a16="http://schemas.microsoft.com/office/drawing/2014/main" id="{10BA7E56-88D8-0A48-B324-BB632A68BF7F}"/>
              </a:ext>
            </a:extLst>
          </p:cNvPr>
          <p:cNvSpPr>
            <a:spLocks noGrp="1"/>
          </p:cNvSpPr>
          <p:nvPr>
            <p:ph type="body" idx="1"/>
          </p:nvPr>
        </p:nvSpPr>
        <p:spPr/>
        <p:txBody>
          <a:bodyPr/>
          <a:lstStyle/>
          <a:p>
            <a:r>
              <a:rPr lang="pt-BR" dirty="0"/>
              <a:t>Barbara </a:t>
            </a:r>
            <a:r>
              <a:rPr lang="pt-BR" dirty="0" err="1"/>
              <a:t>Henning</a:t>
            </a:r>
            <a:endParaRPr lang="pt-BR" dirty="0"/>
          </a:p>
        </p:txBody>
      </p:sp>
      <p:pic>
        <p:nvPicPr>
          <p:cNvPr id="5" name="Picture 4" descr="A person wearing a yellow hat&#13;&#10;&#13;&#10;Description automatically generated">
            <a:extLst>
              <a:ext uri="{FF2B5EF4-FFF2-40B4-BE49-F238E27FC236}">
                <a16:creationId xmlns:a16="http://schemas.microsoft.com/office/drawing/2014/main" id="{927068C2-3D10-7F43-B803-1BC30984695E}"/>
              </a:ext>
            </a:extLst>
          </p:cNvPr>
          <p:cNvPicPr>
            <a:picLocks noChangeAspect="1"/>
          </p:cNvPicPr>
          <p:nvPr/>
        </p:nvPicPr>
        <p:blipFill>
          <a:blip r:embed="rId2"/>
          <a:stretch>
            <a:fillRect/>
          </a:stretch>
        </p:blipFill>
        <p:spPr>
          <a:xfrm>
            <a:off x="9144843" y="3721893"/>
            <a:ext cx="2856921" cy="2852738"/>
          </a:xfrm>
          <a:prstGeom prst="rect">
            <a:avLst/>
          </a:prstGeom>
        </p:spPr>
      </p:pic>
    </p:spTree>
    <p:extLst>
      <p:ext uri="{BB962C8B-B14F-4D97-AF65-F5344CB8AC3E}">
        <p14:creationId xmlns:p14="http://schemas.microsoft.com/office/powerpoint/2010/main" val="316530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NV in patients that had a stroke"/>
          <p:cNvSpPr txBox="1">
            <a:spLocks noGrp="1"/>
          </p:cNvSpPr>
          <p:nvPr>
            <p:ph type="title"/>
          </p:nvPr>
        </p:nvSpPr>
        <p:spPr>
          <a:prstGeom prst="rect">
            <a:avLst/>
          </a:prstGeom>
        </p:spPr>
        <p:txBody>
          <a:bodyPr/>
          <a:lstStyle>
            <a:lvl1pPr algn="ctr"/>
          </a:lstStyle>
          <a:p>
            <a:r>
              <a:t>CNV in patients that had a stroke</a:t>
            </a:r>
          </a:p>
        </p:txBody>
      </p:sp>
      <p:sp>
        <p:nvSpPr>
          <p:cNvPr id="128" name="Data preprocessing…"/>
          <p:cNvSpPr txBox="1">
            <a:spLocks noGrp="1"/>
          </p:cNvSpPr>
          <p:nvPr>
            <p:ph type="body" idx="4294967295"/>
          </p:nvPr>
        </p:nvSpPr>
        <p:spPr>
          <a:prstGeom prst="rect">
            <a:avLst/>
          </a:prstGeom>
        </p:spPr>
        <p:txBody>
          <a:bodyPr>
            <a:normAutofit fontScale="85000" lnSpcReduction="20000"/>
          </a:bodyPr>
          <a:lstStyle/>
          <a:p>
            <a:pPr marL="0" indent="0" defTabSz="291633">
              <a:spcBef>
                <a:spcPts val="2039"/>
              </a:spcBef>
              <a:buNone/>
              <a:defRPr sz="2556">
                <a:solidFill>
                  <a:srgbClr val="000000"/>
                </a:solidFill>
              </a:defRPr>
            </a:pPr>
            <a:r>
              <a:t>Data preprocessing</a:t>
            </a:r>
          </a:p>
          <a:p>
            <a:pPr marL="336011" indent="-336011" defTabSz="291633">
              <a:spcBef>
                <a:spcPts val="2039"/>
              </a:spcBef>
              <a:buSzPct val="100000"/>
              <a:buFontTx/>
              <a:buAutoNum type="arabicPeriod"/>
              <a:defRPr sz="2556">
                <a:solidFill>
                  <a:srgbClr val="000000"/>
                </a:solidFill>
              </a:defRPr>
            </a:pPr>
            <a:r>
              <a:t>Raw data normalisation (rawcopy</a:t>
            </a:r>
            <a:r>
              <a:rPr baseline="31999"/>
              <a:t>1</a:t>
            </a:r>
            <a:r>
              <a:t> R Package)</a:t>
            </a:r>
          </a:p>
          <a:p>
            <a:pPr marL="336011" indent="-336011" defTabSz="291633">
              <a:spcBef>
                <a:spcPts val="2039"/>
              </a:spcBef>
              <a:buSzPct val="100000"/>
              <a:buFontTx/>
              <a:buAutoNum type="arabicPeriod"/>
              <a:defRPr sz="2556">
                <a:solidFill>
                  <a:srgbClr val="000000"/>
                </a:solidFill>
              </a:defRPr>
            </a:pPr>
            <a:r>
              <a:t>CNV identification with 3 methods: PSCBS</a:t>
            </a:r>
            <a:r>
              <a:rPr baseline="31999"/>
              <a:t>2</a:t>
            </a:r>
            <a:r>
              <a:t>, copynumber</a:t>
            </a:r>
            <a:r>
              <a:rPr baseline="31999"/>
              <a:t>3</a:t>
            </a:r>
            <a:r>
              <a:t>, and GADA</a:t>
            </a:r>
            <a:r>
              <a:rPr baseline="31999"/>
              <a:t>4</a:t>
            </a:r>
          </a:p>
          <a:p>
            <a:pPr marL="336011" indent="-336011" defTabSz="291633">
              <a:spcBef>
                <a:spcPts val="2039"/>
              </a:spcBef>
              <a:buSzPct val="100000"/>
              <a:buFontTx/>
              <a:buAutoNum type="arabicPeriod"/>
              <a:defRPr sz="2556">
                <a:solidFill>
                  <a:srgbClr val="000000"/>
                </a:solidFill>
              </a:defRPr>
            </a:pPr>
            <a:r>
              <a:t>Keep only the regions with</a:t>
            </a:r>
          </a:p>
          <a:p>
            <a:pPr marL="456469" lvl="1" indent="-228234" defTabSz="291633">
              <a:spcBef>
                <a:spcPts val="2039"/>
              </a:spcBef>
              <a:defRPr sz="2556">
                <a:solidFill>
                  <a:srgbClr val="000000"/>
                </a:solidFill>
              </a:defRPr>
            </a:pPr>
            <a:r>
              <a:t>At least 25 probes (deletions) or 50 probes (gains) </a:t>
            </a:r>
          </a:p>
          <a:p>
            <a:pPr marL="456469" lvl="1" indent="-228234" defTabSz="291633">
              <a:spcBef>
                <a:spcPts val="2039"/>
              </a:spcBef>
              <a:defRPr sz="2556">
                <a:solidFill>
                  <a:srgbClr val="000000"/>
                </a:solidFill>
              </a:defRPr>
            </a:pPr>
            <a:r>
              <a:t>&gt; 100kb </a:t>
            </a:r>
          </a:p>
          <a:p>
            <a:pPr marL="456469" lvl="1" indent="-228234" defTabSz="291633">
              <a:spcBef>
                <a:spcPts val="2039"/>
              </a:spcBef>
              <a:defRPr sz="2556">
                <a:solidFill>
                  <a:srgbClr val="000000"/>
                </a:solidFill>
              </a:defRPr>
            </a:pPr>
            <a:r>
              <a:t>LRR &lt;= -0.3 (deletions) or LRR &gt;= 0.3 (gains)</a:t>
            </a:r>
          </a:p>
          <a:p>
            <a:pPr marL="456469" lvl="1" indent="-228234" defTabSz="291633">
              <a:spcBef>
                <a:spcPts val="2039"/>
              </a:spcBef>
              <a:defRPr sz="2556">
                <a:solidFill>
                  <a:srgbClr val="000000"/>
                </a:solidFill>
              </a:defRPr>
            </a:pPr>
            <a:r>
              <a:t>and were identified as a alteration by the 3 methods</a:t>
            </a:r>
          </a:p>
          <a:p>
            <a:pPr marL="0" lvl="1" indent="114117" defTabSz="291633">
              <a:spcBef>
                <a:spcPts val="2039"/>
              </a:spcBef>
              <a:buNone/>
              <a:defRPr sz="2342" b="1">
                <a:solidFill>
                  <a:srgbClr val="000000"/>
                </a:solidFill>
                <a:latin typeface="Helvetica Neue"/>
                <a:ea typeface="Helvetica Neue"/>
                <a:cs typeface="Helvetica Neue"/>
                <a:sym typeface="Helvetica Neue"/>
              </a:defRPr>
            </a:pPr>
            <a:r>
              <a:t>At this point each subject has a set of alterations consistent for the 3 methods</a:t>
            </a:r>
          </a:p>
        </p:txBody>
      </p:sp>
      <p:sp>
        <p:nvSpPr>
          <p:cNvPr id="129" name="Rectangle"/>
          <p:cNvSpPr/>
          <p:nvPr/>
        </p:nvSpPr>
        <p:spPr>
          <a:xfrm>
            <a:off x="2110674" y="747519"/>
            <a:ext cx="8175855" cy="560773"/>
          </a:xfrm>
          <a:prstGeom prst="rect">
            <a:avLst/>
          </a:prstGeom>
          <a:ln w="12700">
            <a:solidFill>
              <a:srgbClr val="000000"/>
            </a:solidFill>
            <a:miter lim="400000"/>
          </a:ln>
        </p:spPr>
        <p:txBody>
          <a:bodyPr lIns="35719" tIns="35719" rIns="35719" bIns="35719" anchor="ctr"/>
          <a:lstStyle/>
          <a:p>
            <a:pPr>
              <a:defRPr>
                <a:solidFill>
                  <a:srgbClr val="FFFFFF"/>
                </a:solidFill>
              </a:defRPr>
            </a:pPr>
            <a:endParaRPr sz="1266"/>
          </a:p>
        </p:txBody>
      </p:sp>
    </p:spTree>
    <p:extLst>
      <p:ext uri="{BB962C8B-B14F-4D97-AF65-F5344CB8AC3E}">
        <p14:creationId xmlns:p14="http://schemas.microsoft.com/office/powerpoint/2010/main" val="169476214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NV in patients that had a stroke"/>
          <p:cNvSpPr txBox="1">
            <a:spLocks noGrp="1"/>
          </p:cNvSpPr>
          <p:nvPr>
            <p:ph type="title"/>
          </p:nvPr>
        </p:nvSpPr>
        <p:spPr>
          <a:prstGeom prst="rect">
            <a:avLst/>
          </a:prstGeom>
        </p:spPr>
        <p:txBody>
          <a:bodyPr/>
          <a:lstStyle>
            <a:lvl1pPr algn="ctr"/>
          </a:lstStyle>
          <a:p>
            <a:r>
              <a:t>CNV in patients that had a stroke</a:t>
            </a:r>
          </a:p>
        </p:txBody>
      </p:sp>
      <p:sp>
        <p:nvSpPr>
          <p:cNvPr id="132" name="Data preprocessing…"/>
          <p:cNvSpPr txBox="1">
            <a:spLocks noGrp="1"/>
          </p:cNvSpPr>
          <p:nvPr>
            <p:ph type="body" idx="4294967295"/>
          </p:nvPr>
        </p:nvSpPr>
        <p:spPr>
          <a:prstGeom prst="rect">
            <a:avLst/>
          </a:prstGeom>
        </p:spPr>
        <p:txBody>
          <a:bodyPr>
            <a:normAutofit fontScale="85000" lnSpcReduction="20000"/>
          </a:bodyPr>
          <a:lstStyle/>
          <a:p>
            <a:pPr marL="0" indent="0" defTabSz="324493">
              <a:spcBef>
                <a:spcPts val="2320"/>
              </a:spcBef>
              <a:buNone/>
              <a:defRPr sz="2607">
                <a:solidFill>
                  <a:srgbClr val="000000"/>
                </a:solidFill>
              </a:defRPr>
            </a:pPr>
            <a:r>
              <a:t>Data preprocessing</a:t>
            </a:r>
          </a:p>
          <a:p>
            <a:pPr marL="0" lvl="1" indent="126976" defTabSz="324493">
              <a:spcBef>
                <a:spcPts val="2320"/>
              </a:spcBef>
              <a:buNone/>
              <a:defRPr sz="2291" b="1">
                <a:solidFill>
                  <a:srgbClr val="000000"/>
                </a:solidFill>
                <a:latin typeface="Helvetica Neue"/>
                <a:ea typeface="Helvetica Neue"/>
                <a:cs typeface="Helvetica Neue"/>
                <a:sym typeface="Helvetica Neue"/>
              </a:defRPr>
            </a:pPr>
            <a:r>
              <a:t>At this point each subject has a set of alterations consistent for the 3 methods</a:t>
            </a:r>
          </a:p>
          <a:p>
            <a:pPr marL="342716" indent="-342716" defTabSz="324493">
              <a:spcBef>
                <a:spcPts val="2320"/>
              </a:spcBef>
              <a:buSzPct val="100000"/>
              <a:buFontTx/>
              <a:buAutoNum type="arabicPeriod" startAt="4"/>
              <a:defRPr sz="2607">
                <a:solidFill>
                  <a:srgbClr val="000000"/>
                </a:solidFill>
              </a:defRPr>
            </a:pPr>
            <a:r>
              <a:t>Identification of alterations belonging only to CONTROL subjects, therefore probably not related to the disease</a:t>
            </a:r>
          </a:p>
          <a:p>
            <a:pPr marL="373872" indent="-373872" defTabSz="324493">
              <a:spcBef>
                <a:spcPts val="2320"/>
              </a:spcBef>
              <a:buSzPct val="100000"/>
              <a:buFontTx/>
              <a:buAutoNum type="arabicPeriod" startAt="4"/>
              <a:defRPr sz="2607">
                <a:solidFill>
                  <a:srgbClr val="000000"/>
                </a:solidFill>
              </a:defRPr>
            </a:pPr>
            <a:r>
              <a:t>Remove all the alterations identified in step 4</a:t>
            </a:r>
          </a:p>
          <a:p>
            <a:pPr marL="0" indent="0" algn="ctr" defTabSz="324493">
              <a:spcBef>
                <a:spcPts val="2320"/>
              </a:spcBef>
              <a:buNone/>
              <a:defRPr sz="2291" b="1">
                <a:solidFill>
                  <a:srgbClr val="000000"/>
                </a:solidFill>
                <a:latin typeface="Helvetica Neue"/>
                <a:ea typeface="Helvetica Neue"/>
                <a:cs typeface="Helvetica Neue"/>
                <a:sym typeface="Helvetica Neue"/>
              </a:defRPr>
            </a:pPr>
            <a:r>
              <a:t>Final data: </a:t>
            </a:r>
          </a:p>
          <a:p>
            <a:pPr marL="0" indent="0" algn="ctr" defTabSz="324493">
              <a:spcBef>
                <a:spcPts val="2320"/>
              </a:spcBef>
              <a:buNone/>
              <a:defRPr sz="2291" b="1">
                <a:solidFill>
                  <a:srgbClr val="000000"/>
                </a:solidFill>
                <a:latin typeface="Helvetica Neue"/>
                <a:ea typeface="Helvetica Neue"/>
                <a:cs typeface="Helvetica Neue"/>
                <a:sym typeface="Helvetica Neue"/>
              </a:defRPr>
            </a:pPr>
            <a:r>
              <a:t>all the alterations that were not observed in CONTROL subjects</a:t>
            </a:r>
          </a:p>
          <a:p>
            <a:pPr marL="0" indent="0" defTabSz="324493">
              <a:spcBef>
                <a:spcPts val="2320"/>
              </a:spcBef>
              <a:buNone/>
              <a:defRPr sz="1896">
                <a:solidFill>
                  <a:srgbClr val="000000"/>
                </a:solidFill>
              </a:defRPr>
            </a:pPr>
            <a:endParaRPr/>
          </a:p>
          <a:p>
            <a:pPr marL="0" indent="0" defTabSz="324493">
              <a:spcBef>
                <a:spcPts val="2320"/>
              </a:spcBef>
              <a:buNone/>
              <a:defRPr sz="1896">
                <a:solidFill>
                  <a:srgbClr val="000000"/>
                </a:solidFill>
              </a:defRPr>
            </a:pPr>
            <a:r>
              <a:rPr b="1" baseline="31999">
                <a:latin typeface="Helvetica Neue"/>
                <a:ea typeface="Helvetica Neue"/>
                <a:cs typeface="Helvetica Neue"/>
                <a:sym typeface="Helvetica Neue"/>
              </a:rPr>
              <a:t>1</a:t>
            </a:r>
            <a:r>
              <a:rPr b="1">
                <a:latin typeface="Helvetica Neue"/>
                <a:ea typeface="Helvetica Neue"/>
                <a:cs typeface="Helvetica Neue"/>
                <a:sym typeface="Helvetica Neue"/>
              </a:rPr>
              <a:t>rawcopy:</a:t>
            </a:r>
            <a:r>
              <a:t> </a:t>
            </a:r>
            <a:r>
              <a:rPr i="1">
                <a:latin typeface="Helvetica Neue"/>
                <a:ea typeface="Helvetica Neue"/>
                <a:cs typeface="Helvetica Neue"/>
                <a:sym typeface="Helvetica Neue"/>
              </a:rPr>
              <a:t>Scientific reports</a:t>
            </a:r>
            <a:r>
              <a:t> 6 (2016): 36158, </a:t>
            </a:r>
            <a:r>
              <a:rPr b="1" baseline="31999">
                <a:latin typeface="Helvetica Neue"/>
                <a:ea typeface="Helvetica Neue"/>
                <a:cs typeface="Helvetica Neue"/>
                <a:sym typeface="Helvetica Neue"/>
              </a:rPr>
              <a:t>2</a:t>
            </a:r>
            <a:r>
              <a:rPr b="1">
                <a:latin typeface="Helvetica Neue"/>
                <a:ea typeface="Helvetica Neue"/>
                <a:cs typeface="Helvetica Neue"/>
                <a:sym typeface="Helvetica Neue"/>
              </a:rPr>
              <a:t>PSCBS:</a:t>
            </a:r>
            <a:r>
              <a:t> </a:t>
            </a:r>
            <a:r>
              <a:rPr i="1">
                <a:latin typeface="Helvetica Neue"/>
                <a:ea typeface="Helvetica Neue"/>
                <a:cs typeface="Helvetica Neue"/>
                <a:sym typeface="Helvetica Neue"/>
              </a:rPr>
              <a:t>Bioinformatics</a:t>
            </a:r>
            <a:r>
              <a:t> 27.15 (2011): 2038-2046,  </a:t>
            </a:r>
            <a:r>
              <a:rPr b="1" baseline="31999">
                <a:latin typeface="Helvetica Neue"/>
                <a:ea typeface="Helvetica Neue"/>
                <a:cs typeface="Helvetica Neue"/>
                <a:sym typeface="Helvetica Neue"/>
              </a:rPr>
              <a:t>3</a:t>
            </a:r>
            <a:r>
              <a:rPr b="1">
                <a:latin typeface="Helvetica Neue"/>
                <a:ea typeface="Helvetica Neue"/>
                <a:cs typeface="Helvetica Neue"/>
                <a:sym typeface="Helvetica Neue"/>
              </a:rPr>
              <a:t>copynumber:</a:t>
            </a:r>
            <a:r>
              <a:t> </a:t>
            </a:r>
            <a:r>
              <a:rPr i="1">
                <a:latin typeface="Helvetica Neue"/>
                <a:ea typeface="Helvetica Neue"/>
                <a:cs typeface="Helvetica Neue"/>
                <a:sym typeface="Helvetica Neue"/>
              </a:rPr>
              <a:t>BMC genomics </a:t>
            </a:r>
            <a:r>
              <a:t>13.1 (2012): 591, </a:t>
            </a:r>
            <a:r>
              <a:rPr b="1" baseline="31999">
                <a:latin typeface="Helvetica Neue"/>
                <a:ea typeface="Helvetica Neue"/>
                <a:cs typeface="Helvetica Neue"/>
                <a:sym typeface="Helvetica Neue"/>
              </a:rPr>
              <a:t>4</a:t>
            </a:r>
            <a:r>
              <a:rPr b="1">
                <a:latin typeface="Helvetica Neue"/>
                <a:ea typeface="Helvetica Neue"/>
                <a:cs typeface="Helvetica Neue"/>
                <a:sym typeface="Helvetica Neue"/>
              </a:rPr>
              <a:t>GADA:</a:t>
            </a:r>
            <a:r>
              <a:t> </a:t>
            </a:r>
            <a:r>
              <a:rPr i="1">
                <a:latin typeface="Helvetica Neue"/>
                <a:ea typeface="Helvetica Neue"/>
                <a:cs typeface="Helvetica Neue"/>
                <a:sym typeface="Helvetica Neue"/>
              </a:rPr>
              <a:t>BMC genomics </a:t>
            </a:r>
            <a:r>
              <a:t>13.1 (2012): 591.</a:t>
            </a:r>
          </a:p>
        </p:txBody>
      </p:sp>
      <p:sp>
        <p:nvSpPr>
          <p:cNvPr id="133" name="Rectangle"/>
          <p:cNvSpPr/>
          <p:nvPr/>
        </p:nvSpPr>
        <p:spPr>
          <a:xfrm>
            <a:off x="1928084" y="748125"/>
            <a:ext cx="8335832" cy="560772"/>
          </a:xfrm>
          <a:prstGeom prst="rect">
            <a:avLst/>
          </a:prstGeom>
          <a:ln w="12700">
            <a:solidFill>
              <a:srgbClr val="000000"/>
            </a:solidFill>
            <a:miter lim="400000"/>
          </a:ln>
        </p:spPr>
        <p:txBody>
          <a:bodyPr lIns="35719" tIns="35719" rIns="35719" bIns="35719" anchor="ctr"/>
          <a:lstStyle/>
          <a:p>
            <a:pPr>
              <a:defRPr>
                <a:solidFill>
                  <a:srgbClr val="FFFFFF"/>
                </a:solidFill>
              </a:defRPr>
            </a:pPr>
            <a:endParaRPr sz="1266"/>
          </a:p>
        </p:txBody>
      </p:sp>
      <p:sp>
        <p:nvSpPr>
          <p:cNvPr id="134" name="Rectangle"/>
          <p:cNvSpPr/>
          <p:nvPr/>
        </p:nvSpPr>
        <p:spPr>
          <a:xfrm>
            <a:off x="1898802" y="4059963"/>
            <a:ext cx="8344762" cy="1072953"/>
          </a:xfrm>
          <a:prstGeom prst="rect">
            <a:avLst/>
          </a:prstGeom>
          <a:ln w="12700">
            <a:solidFill>
              <a:srgbClr val="000000"/>
            </a:solidFill>
            <a:miter lim="400000"/>
          </a:ln>
        </p:spPr>
        <p:txBody>
          <a:bodyPr lIns="35719" tIns="35719" rIns="35719" bIns="35719" anchor="ctr"/>
          <a:lstStyle/>
          <a:p>
            <a:pPr>
              <a:defRPr>
                <a:solidFill>
                  <a:srgbClr val="FFFFFF"/>
                </a:solidFill>
              </a:defRPr>
            </a:pPr>
            <a:endParaRPr sz="1266"/>
          </a:p>
        </p:txBody>
      </p:sp>
    </p:spTree>
    <p:extLst>
      <p:ext uri="{BB962C8B-B14F-4D97-AF65-F5344CB8AC3E}">
        <p14:creationId xmlns:p14="http://schemas.microsoft.com/office/powerpoint/2010/main" val="19221328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22356"/>
          <a:stretch/>
        </p:blipFill>
        <p:spPr>
          <a:xfrm>
            <a:off x="4639056" y="10"/>
            <a:ext cx="7552944" cy="6857990"/>
          </a:xfrm>
          <a:prstGeom prst="rect">
            <a:avLst/>
          </a:prstGeom>
          <a:effectLst/>
        </p:spPr>
      </p:pic>
      <p:sp>
        <p:nvSpPr>
          <p:cNvPr id="2" name="Title 1"/>
          <p:cNvSpPr>
            <a:spLocks noGrp="1"/>
          </p:cNvSpPr>
          <p:nvPr>
            <p:ph type="title"/>
          </p:nvPr>
        </p:nvSpPr>
        <p:spPr>
          <a:xfrm>
            <a:off x="479599" y="634181"/>
            <a:ext cx="3990127" cy="1676603"/>
          </a:xfrm>
        </p:spPr>
        <p:txBody>
          <a:bodyPr>
            <a:normAutofit fontScale="90000"/>
          </a:bodyPr>
          <a:lstStyle/>
          <a:p>
            <a:r>
              <a:rPr lang="en-US" b="1" dirty="0"/>
              <a:t>Brazilian Genomic Landscape</a:t>
            </a:r>
          </a:p>
        </p:txBody>
      </p:sp>
      <p:sp>
        <p:nvSpPr>
          <p:cNvPr id="9" name="Content Placeholder 8"/>
          <p:cNvSpPr>
            <a:spLocks noGrp="1"/>
          </p:cNvSpPr>
          <p:nvPr>
            <p:ph idx="1"/>
          </p:nvPr>
        </p:nvSpPr>
        <p:spPr>
          <a:xfrm>
            <a:off x="648931" y="2438400"/>
            <a:ext cx="3651466" cy="3785419"/>
          </a:xfrm>
        </p:spPr>
        <p:txBody>
          <a:bodyPr>
            <a:normAutofit/>
          </a:bodyPr>
          <a:lstStyle/>
          <a:p>
            <a:r>
              <a:rPr lang="en-US" dirty="0"/>
              <a:t>Not trivial;</a:t>
            </a:r>
          </a:p>
          <a:p>
            <a:r>
              <a:rPr lang="en-US" dirty="0"/>
              <a:t>Multiple influences;</a:t>
            </a:r>
          </a:p>
          <a:p>
            <a:r>
              <a:rPr lang="en-US" dirty="0"/>
              <a:t>Essential for the development of Precision Medicine!</a:t>
            </a:r>
          </a:p>
          <a:p>
            <a:endParaRPr lang="en-US" dirty="0"/>
          </a:p>
          <a:p>
            <a:endParaRPr lang="en-US" dirty="0"/>
          </a:p>
          <a:p>
            <a:r>
              <a:rPr lang="en-US" sz="1300" dirty="0"/>
              <a:t>Pedro </a:t>
            </a:r>
            <a:r>
              <a:rPr lang="en-US" sz="1300" dirty="0" err="1"/>
              <a:t>Reinel</a:t>
            </a:r>
            <a:r>
              <a:rPr lang="en-US" sz="1300" dirty="0"/>
              <a:t>, Jorge </a:t>
            </a:r>
            <a:r>
              <a:rPr lang="en-US" sz="1300" dirty="0" err="1"/>
              <a:t>Reinel</a:t>
            </a:r>
            <a:r>
              <a:rPr lang="en-US" sz="1300" dirty="0"/>
              <a:t>, </a:t>
            </a:r>
            <a:r>
              <a:rPr lang="en-US" sz="1300" dirty="0" err="1"/>
              <a:t>Lopo</a:t>
            </a:r>
            <a:r>
              <a:rPr lang="en-US" sz="1300" dirty="0"/>
              <a:t> </a:t>
            </a:r>
            <a:r>
              <a:rPr lang="en-US" sz="1300" dirty="0" err="1"/>
              <a:t>Homem</a:t>
            </a:r>
            <a:r>
              <a:rPr lang="en-US" sz="1300" dirty="0"/>
              <a:t>, and </a:t>
            </a:r>
            <a:r>
              <a:rPr lang="en-US" sz="1300" dirty="0" err="1"/>
              <a:t>António</a:t>
            </a:r>
            <a:r>
              <a:rPr lang="en-US" sz="1300" dirty="0"/>
              <a:t> de Holanda </a:t>
            </a:r>
            <a:r>
              <a:rPr lang="mr-IN" sz="1300" dirty="0"/>
              <a:t>–</a:t>
            </a:r>
            <a:r>
              <a:rPr lang="en-US" sz="1300" dirty="0"/>
              <a:t> Brazil, 1519</a:t>
            </a:r>
          </a:p>
        </p:txBody>
      </p:sp>
    </p:spTree>
    <p:extLst>
      <p:ext uri="{BB962C8B-B14F-4D97-AF65-F5344CB8AC3E}">
        <p14:creationId xmlns:p14="http://schemas.microsoft.com/office/powerpoint/2010/main" val="251875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NV in patients that had a stroke"/>
          <p:cNvSpPr txBox="1">
            <a:spLocks noGrp="1"/>
          </p:cNvSpPr>
          <p:nvPr>
            <p:ph type="title"/>
          </p:nvPr>
        </p:nvSpPr>
        <p:spPr>
          <a:prstGeom prst="rect">
            <a:avLst/>
          </a:prstGeom>
        </p:spPr>
        <p:txBody>
          <a:bodyPr/>
          <a:lstStyle>
            <a:lvl1pPr algn="ctr"/>
          </a:lstStyle>
          <a:p>
            <a:r>
              <a:t>CNV in patients that had a stroke</a:t>
            </a:r>
          </a:p>
        </p:txBody>
      </p:sp>
      <p:sp>
        <p:nvSpPr>
          <p:cNvPr id="137" name="Sample:…"/>
          <p:cNvSpPr txBox="1">
            <a:spLocks noGrp="1"/>
          </p:cNvSpPr>
          <p:nvPr>
            <p:ph type="body" idx="4294967295"/>
          </p:nvPr>
        </p:nvSpPr>
        <p:spPr>
          <a:prstGeom prst="rect">
            <a:avLst/>
          </a:prstGeom>
        </p:spPr>
        <p:txBody>
          <a:bodyPr/>
          <a:lstStyle/>
          <a:p>
            <a:pPr marL="0" indent="0">
              <a:buNone/>
              <a:defRPr sz="3300">
                <a:solidFill>
                  <a:srgbClr val="000000"/>
                </a:solidFill>
              </a:defRPr>
            </a:pPr>
            <a:r>
              <a:t>Sample:</a:t>
            </a:r>
          </a:p>
          <a:p>
            <a:pPr marL="616127" lvl="1" indent="-294669">
              <a:defRPr sz="3300">
                <a:solidFill>
                  <a:srgbClr val="000000"/>
                </a:solidFill>
              </a:defRPr>
            </a:pPr>
            <a:r>
              <a:t>BRA: 45 subjects</a:t>
            </a:r>
          </a:p>
          <a:p>
            <a:pPr marL="616127" lvl="1" indent="-294669">
              <a:defRPr sz="3300">
                <a:solidFill>
                  <a:srgbClr val="000000"/>
                </a:solidFill>
              </a:defRPr>
            </a:pPr>
            <a:r>
              <a:t>ITA: 13 subjects</a:t>
            </a:r>
          </a:p>
          <a:p>
            <a:pPr marL="616127" lvl="1" indent="-294669">
              <a:defRPr sz="3300">
                <a:solidFill>
                  <a:srgbClr val="000000"/>
                </a:solidFill>
              </a:defRPr>
            </a:pPr>
            <a:r>
              <a:t>USA: 450 subjects</a:t>
            </a:r>
          </a:p>
        </p:txBody>
      </p:sp>
    </p:spTree>
    <p:extLst>
      <p:ext uri="{BB962C8B-B14F-4D97-AF65-F5344CB8AC3E}">
        <p14:creationId xmlns:p14="http://schemas.microsoft.com/office/powerpoint/2010/main" val="31016726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NV in patients that had a stroke"/>
          <p:cNvSpPr txBox="1">
            <a:spLocks noGrp="1"/>
          </p:cNvSpPr>
          <p:nvPr>
            <p:ph type="title"/>
          </p:nvPr>
        </p:nvSpPr>
        <p:spPr>
          <a:prstGeom prst="rect">
            <a:avLst/>
          </a:prstGeom>
        </p:spPr>
        <p:txBody>
          <a:bodyPr/>
          <a:lstStyle>
            <a:lvl1pPr algn="ctr"/>
          </a:lstStyle>
          <a:p>
            <a:r>
              <a:t>CNV in patients that had a stroke</a:t>
            </a:r>
          </a:p>
        </p:txBody>
      </p:sp>
      <p:sp>
        <p:nvSpPr>
          <p:cNvPr id="140" name="Number of gains and deletions:…"/>
          <p:cNvSpPr txBox="1">
            <a:spLocks noGrp="1"/>
          </p:cNvSpPr>
          <p:nvPr>
            <p:ph type="body" idx="4294967295"/>
          </p:nvPr>
        </p:nvSpPr>
        <p:spPr>
          <a:prstGeom prst="rect">
            <a:avLst/>
          </a:prstGeom>
        </p:spPr>
        <p:txBody>
          <a:bodyPr/>
          <a:lstStyle/>
          <a:p>
            <a:pPr marL="0" indent="0">
              <a:buNone/>
              <a:defRPr sz="3300">
                <a:solidFill>
                  <a:srgbClr val="000000"/>
                </a:solidFill>
              </a:defRPr>
            </a:pPr>
            <a:r>
              <a:rPr dirty="0"/>
              <a:t>Number of gains and deletions:</a:t>
            </a:r>
          </a:p>
          <a:p>
            <a:pPr marL="0" lvl="1" indent="160729">
              <a:buNone/>
              <a:defRPr sz="3300">
                <a:solidFill>
                  <a:srgbClr val="000000"/>
                </a:solidFill>
              </a:defRPr>
            </a:pPr>
            <a:endParaRPr dirty="0"/>
          </a:p>
          <a:p>
            <a:pPr marL="0" lvl="1" indent="160729">
              <a:buNone/>
              <a:defRPr sz="3300">
                <a:solidFill>
                  <a:srgbClr val="000000"/>
                </a:solidFill>
              </a:defRPr>
            </a:pPr>
            <a:endParaRPr lang="en-US" dirty="0"/>
          </a:p>
          <a:p>
            <a:pPr marL="0" lvl="1" indent="160729">
              <a:buNone/>
              <a:defRPr sz="3300">
                <a:solidFill>
                  <a:srgbClr val="000000"/>
                </a:solidFill>
              </a:defRPr>
            </a:pPr>
            <a:endParaRPr dirty="0"/>
          </a:p>
          <a:p>
            <a:pPr marL="0" lvl="1" indent="160729">
              <a:buNone/>
              <a:defRPr sz="2500">
                <a:solidFill>
                  <a:srgbClr val="000000"/>
                </a:solidFill>
              </a:defRPr>
            </a:pPr>
            <a:r>
              <a:rPr dirty="0"/>
              <a:t>*called as a deletion if at least two methods called it as a deletion; the same for gains.</a:t>
            </a:r>
          </a:p>
          <a:p>
            <a:pPr marL="0" indent="0">
              <a:buNone/>
              <a:defRPr sz="3300">
                <a:solidFill>
                  <a:srgbClr val="000000"/>
                </a:solidFill>
              </a:defRPr>
            </a:pPr>
            <a:r>
              <a:rPr dirty="0"/>
              <a:t>Alteration size:</a:t>
            </a:r>
          </a:p>
        </p:txBody>
      </p:sp>
      <p:graphicFrame>
        <p:nvGraphicFramePr>
          <p:cNvPr id="141" name="Table"/>
          <p:cNvGraphicFramePr/>
          <p:nvPr/>
        </p:nvGraphicFramePr>
        <p:xfrm>
          <a:off x="4155075" y="5231979"/>
          <a:ext cx="3897496" cy="1121940"/>
        </p:xfrm>
        <a:graphic>
          <a:graphicData uri="http://schemas.openxmlformats.org/drawingml/2006/table">
            <a:tbl>
              <a:tblPr/>
              <a:tblGrid>
                <a:gridCol w="1948748">
                  <a:extLst>
                    <a:ext uri="{9D8B030D-6E8A-4147-A177-3AD203B41FA5}">
                      <a16:colId xmlns:a16="http://schemas.microsoft.com/office/drawing/2014/main" val="20000"/>
                    </a:ext>
                  </a:extLst>
                </a:gridCol>
                <a:gridCol w="1948748">
                  <a:extLst>
                    <a:ext uri="{9D8B030D-6E8A-4147-A177-3AD203B41FA5}">
                      <a16:colId xmlns:a16="http://schemas.microsoft.com/office/drawing/2014/main" val="20001"/>
                    </a:ext>
                  </a:extLst>
                </a:gridCol>
              </a:tblGrid>
              <a:tr h="373980">
                <a:tc>
                  <a:txBody>
                    <a:bodyPr/>
                    <a:lstStyle/>
                    <a:p>
                      <a:pPr algn="ctr" defTabSz="457200">
                        <a:defRPr sz="2600"/>
                      </a:pPr>
                      <a:endParaRPr sz="1800"/>
                    </a:p>
                  </a:txBody>
                  <a:tcPr marL="35719" marR="35719" marT="35719" marB="35719" anchor="ctr" horzOverflow="overflow">
                    <a:lnL w="12700">
                      <a:solidFill>
                        <a:srgbClr val="000000"/>
                      </a:solidFill>
                      <a:miter lim="400000"/>
                    </a:lnL>
                    <a:lnT w="12700">
                      <a:solidFill>
                        <a:srgbClr val="000000"/>
                      </a:solidFill>
                      <a:miter lim="400000"/>
                    </a:lnT>
                  </a:tcPr>
                </a:tc>
                <a:tc>
                  <a:txBody>
                    <a:bodyPr/>
                    <a:lstStyle/>
                    <a:p>
                      <a:pPr algn="ctr" defTabSz="457200">
                        <a:defRPr sz="1800">
                          <a:solidFill>
                            <a:srgbClr val="000000"/>
                          </a:solidFill>
                        </a:defRPr>
                      </a:pPr>
                      <a:r>
                        <a:rPr sz="1800">
                          <a:solidFill>
                            <a:srgbClr val="444444"/>
                          </a:solidFill>
                        </a:rPr>
                        <a:t>Average</a:t>
                      </a:r>
                    </a:p>
                  </a:txBody>
                  <a:tcPr marL="35719" marR="35719" marT="35719" marB="35719" anchor="ctr" horzOverflow="overflow">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373980">
                <a:tc>
                  <a:txBody>
                    <a:bodyPr/>
                    <a:lstStyle/>
                    <a:p>
                      <a:pPr algn="ctr" defTabSz="457200">
                        <a:defRPr sz="1800">
                          <a:solidFill>
                            <a:srgbClr val="000000"/>
                          </a:solidFill>
                        </a:defRPr>
                      </a:pPr>
                      <a:r>
                        <a:rPr sz="1800">
                          <a:solidFill>
                            <a:srgbClr val="444444"/>
                          </a:solidFill>
                        </a:rPr>
                        <a:t>gains</a:t>
                      </a:r>
                    </a:p>
                  </a:txBody>
                  <a:tcPr marL="35719" marR="35719" marT="35719" marB="35719" anchor="ctr" horzOverflow="overflow">
                    <a:lnL w="12700">
                      <a:solidFill>
                        <a:srgbClr val="000000"/>
                      </a:solidFill>
                      <a:miter lim="400000"/>
                    </a:lnL>
                  </a:tcPr>
                </a:tc>
                <a:tc>
                  <a:txBody>
                    <a:bodyPr/>
                    <a:lstStyle/>
                    <a:p>
                      <a:pPr algn="ctr" defTabSz="457200">
                        <a:defRPr sz="1800">
                          <a:solidFill>
                            <a:srgbClr val="000000"/>
                          </a:solidFill>
                        </a:defRPr>
                      </a:pPr>
                      <a:r>
                        <a:rPr sz="1800">
                          <a:solidFill>
                            <a:srgbClr val="444444"/>
                          </a:solidFill>
                        </a:rPr>
                        <a:t>59787</a:t>
                      </a:r>
                    </a:p>
                  </a:txBody>
                  <a:tcPr marL="35719" marR="35719" marT="35719" marB="35719" anchor="ctr" horzOverflow="overflow">
                    <a:lnR w="12700">
                      <a:solidFill>
                        <a:srgbClr val="000000"/>
                      </a:solidFill>
                      <a:miter lim="400000"/>
                    </a:lnR>
                  </a:tcPr>
                </a:tc>
                <a:extLst>
                  <a:ext uri="{0D108BD9-81ED-4DB2-BD59-A6C34878D82A}">
                    <a16:rowId xmlns:a16="http://schemas.microsoft.com/office/drawing/2014/main" val="10001"/>
                  </a:ext>
                </a:extLst>
              </a:tr>
              <a:tr h="373980">
                <a:tc>
                  <a:txBody>
                    <a:bodyPr/>
                    <a:lstStyle/>
                    <a:p>
                      <a:pPr algn="ctr" defTabSz="457200">
                        <a:defRPr sz="1800">
                          <a:solidFill>
                            <a:srgbClr val="000000"/>
                          </a:solidFill>
                        </a:defRPr>
                      </a:pPr>
                      <a:r>
                        <a:rPr sz="1800">
                          <a:solidFill>
                            <a:srgbClr val="444444"/>
                          </a:solidFill>
                        </a:rPr>
                        <a:t>deletions</a:t>
                      </a:r>
                    </a:p>
                  </a:txBody>
                  <a:tcPr marL="35719" marR="35719" marT="35719" marB="35719" anchor="ctr" horzOverflow="overflow">
                    <a:lnL w="12700">
                      <a:solidFill>
                        <a:srgbClr val="000000"/>
                      </a:solidFill>
                      <a:miter lim="400000"/>
                    </a:lnL>
                    <a:lnB w="12700">
                      <a:solidFill>
                        <a:srgbClr val="000000"/>
                      </a:solidFill>
                      <a:miter lim="400000"/>
                    </a:lnB>
                  </a:tcPr>
                </a:tc>
                <a:tc>
                  <a:txBody>
                    <a:bodyPr/>
                    <a:lstStyle/>
                    <a:p>
                      <a:pPr algn="ctr" defTabSz="457200">
                        <a:defRPr sz="1800">
                          <a:solidFill>
                            <a:srgbClr val="000000"/>
                          </a:solidFill>
                        </a:defRPr>
                      </a:pPr>
                      <a:r>
                        <a:rPr sz="1800">
                          <a:solidFill>
                            <a:srgbClr val="444444"/>
                          </a:solidFill>
                        </a:rPr>
                        <a:t>37652</a:t>
                      </a:r>
                    </a:p>
                  </a:txBody>
                  <a:tcPr marL="35719" marR="35719" marT="35719" marB="35719" anchor="ctr" horzOverflow="overflow">
                    <a:lnR w="12700">
                      <a:solidFill>
                        <a:srgbClr val="000000"/>
                      </a:solidFill>
                      <a:miter lim="400000"/>
                    </a:lnR>
                    <a:lnB w="12700">
                      <a:solidFill>
                        <a:srgbClr val="000000"/>
                      </a:solidFill>
                      <a:miter lim="400000"/>
                    </a:lnB>
                  </a:tcPr>
                </a:tc>
                <a:extLst>
                  <a:ext uri="{0D108BD9-81ED-4DB2-BD59-A6C34878D82A}">
                    <a16:rowId xmlns:a16="http://schemas.microsoft.com/office/drawing/2014/main" val="10002"/>
                  </a:ext>
                </a:extLst>
              </a:tr>
            </a:tbl>
          </a:graphicData>
        </a:graphic>
      </p:graphicFrame>
      <p:graphicFrame>
        <p:nvGraphicFramePr>
          <p:cNvPr id="142" name="Table"/>
          <p:cNvGraphicFramePr/>
          <p:nvPr>
            <p:extLst>
              <p:ext uri="{D42A27DB-BD31-4B8C-83A1-F6EECF244321}">
                <p14:modId xmlns:p14="http://schemas.microsoft.com/office/powerpoint/2010/main" val="671502187"/>
              </p:ext>
            </p:extLst>
          </p:nvPr>
        </p:nvGraphicFramePr>
        <p:xfrm>
          <a:off x="2547731" y="2394297"/>
          <a:ext cx="7096537" cy="1281858"/>
        </p:xfrm>
        <a:graphic>
          <a:graphicData uri="http://schemas.openxmlformats.org/drawingml/2006/table">
            <a:tbl>
              <a:tblPr/>
              <a:tblGrid>
                <a:gridCol w="1451921">
                  <a:extLst>
                    <a:ext uri="{9D8B030D-6E8A-4147-A177-3AD203B41FA5}">
                      <a16:colId xmlns:a16="http://schemas.microsoft.com/office/drawing/2014/main" val="20000"/>
                    </a:ext>
                  </a:extLst>
                </a:gridCol>
                <a:gridCol w="1451921">
                  <a:extLst>
                    <a:ext uri="{9D8B030D-6E8A-4147-A177-3AD203B41FA5}">
                      <a16:colId xmlns:a16="http://schemas.microsoft.com/office/drawing/2014/main" val="20001"/>
                    </a:ext>
                  </a:extLst>
                </a:gridCol>
                <a:gridCol w="1614989">
                  <a:extLst>
                    <a:ext uri="{9D8B030D-6E8A-4147-A177-3AD203B41FA5}">
                      <a16:colId xmlns:a16="http://schemas.microsoft.com/office/drawing/2014/main" val="20002"/>
                    </a:ext>
                  </a:extLst>
                </a:gridCol>
                <a:gridCol w="1288853">
                  <a:extLst>
                    <a:ext uri="{9D8B030D-6E8A-4147-A177-3AD203B41FA5}">
                      <a16:colId xmlns:a16="http://schemas.microsoft.com/office/drawing/2014/main" val="20003"/>
                    </a:ext>
                  </a:extLst>
                </a:gridCol>
                <a:gridCol w="1288853">
                  <a:extLst>
                    <a:ext uri="{9D8B030D-6E8A-4147-A177-3AD203B41FA5}">
                      <a16:colId xmlns:a16="http://schemas.microsoft.com/office/drawing/2014/main" val="20004"/>
                    </a:ext>
                  </a:extLst>
                </a:gridCol>
              </a:tblGrid>
              <a:tr h="427286">
                <a:tc>
                  <a:txBody>
                    <a:bodyPr/>
                    <a:lstStyle/>
                    <a:p>
                      <a:pPr algn="ctr" defTabSz="457200">
                        <a:defRPr sz="2600"/>
                      </a:pPr>
                      <a:endParaRPr sz="1800"/>
                    </a:p>
                  </a:txBody>
                  <a:tcPr marL="35719" marR="35719" marT="35719" marB="35719" anchor="ctr" horzOverflow="overflow">
                    <a:lnL w="12700">
                      <a:solidFill>
                        <a:srgbClr val="000000"/>
                      </a:solidFill>
                      <a:miter lim="400000"/>
                    </a:lnL>
                    <a:lnT w="12700">
                      <a:solidFill>
                        <a:srgbClr val="000000"/>
                      </a:solidFill>
                      <a:miter lim="400000"/>
                    </a:lnT>
                  </a:tcPr>
                </a:tc>
                <a:tc>
                  <a:txBody>
                    <a:bodyPr/>
                    <a:lstStyle/>
                    <a:p>
                      <a:pPr algn="ctr" defTabSz="457200">
                        <a:defRPr sz="1800">
                          <a:solidFill>
                            <a:srgbClr val="000000"/>
                          </a:solidFill>
                        </a:defRPr>
                      </a:pPr>
                      <a:r>
                        <a:rPr sz="1800">
                          <a:solidFill>
                            <a:srgbClr val="444444"/>
                          </a:solidFill>
                        </a:rPr>
                        <a:t>PSCBS</a:t>
                      </a:r>
                    </a:p>
                  </a:txBody>
                  <a:tcPr marL="35719" marR="35719" marT="35719" marB="35719" anchor="ctr" horzOverflow="overflow">
                    <a:lnT w="12700">
                      <a:solidFill>
                        <a:srgbClr val="000000"/>
                      </a:solidFill>
                      <a:miter lim="400000"/>
                    </a:lnT>
                  </a:tcPr>
                </a:tc>
                <a:tc>
                  <a:txBody>
                    <a:bodyPr/>
                    <a:lstStyle/>
                    <a:p>
                      <a:pPr algn="ctr" defTabSz="457200">
                        <a:defRPr sz="1800">
                          <a:solidFill>
                            <a:srgbClr val="000000"/>
                          </a:solidFill>
                        </a:defRPr>
                      </a:pPr>
                      <a:r>
                        <a:rPr sz="1800">
                          <a:solidFill>
                            <a:srgbClr val="444444"/>
                          </a:solidFill>
                        </a:rPr>
                        <a:t>copynumber</a:t>
                      </a:r>
                    </a:p>
                  </a:txBody>
                  <a:tcPr marL="35719" marR="35719" marT="35719" marB="35719" anchor="ctr" horzOverflow="overflow">
                    <a:lnT w="12700">
                      <a:solidFill>
                        <a:srgbClr val="000000"/>
                      </a:solidFill>
                      <a:miter lim="400000"/>
                    </a:lnT>
                  </a:tcPr>
                </a:tc>
                <a:tc>
                  <a:txBody>
                    <a:bodyPr/>
                    <a:lstStyle/>
                    <a:p>
                      <a:pPr algn="ctr" defTabSz="457200">
                        <a:defRPr sz="1800">
                          <a:solidFill>
                            <a:srgbClr val="000000"/>
                          </a:solidFill>
                        </a:defRPr>
                      </a:pPr>
                      <a:r>
                        <a:rPr sz="1800">
                          <a:solidFill>
                            <a:srgbClr val="444444"/>
                          </a:solidFill>
                        </a:rPr>
                        <a:t>GADA</a:t>
                      </a:r>
                    </a:p>
                  </a:txBody>
                  <a:tcPr marL="35719" marR="35719" marT="35719" marB="35719" anchor="ctr" horzOverflow="overflow">
                    <a:lnR w="0">
                      <a:miter lim="400000"/>
                    </a:lnR>
                    <a:lnT w="12700">
                      <a:solidFill>
                        <a:srgbClr val="000000"/>
                      </a:solidFill>
                      <a:miter lim="400000"/>
                    </a:lnT>
                  </a:tcPr>
                </a:tc>
                <a:tc>
                  <a:txBody>
                    <a:bodyPr/>
                    <a:lstStyle/>
                    <a:p>
                      <a:pPr algn="ctr" defTabSz="457200">
                        <a:defRPr sz="1800">
                          <a:solidFill>
                            <a:srgbClr val="000000"/>
                          </a:solidFill>
                        </a:defRPr>
                      </a:pPr>
                      <a:r>
                        <a:rPr sz="1800">
                          <a:solidFill>
                            <a:srgbClr val="444444"/>
                          </a:solidFill>
                        </a:rPr>
                        <a:t>FINAL*</a:t>
                      </a:r>
                    </a:p>
                  </a:txBody>
                  <a:tcPr marL="35719" marR="35719" marT="35719" marB="35719" anchor="ctr" horzOverflow="overflow">
                    <a:lnL w="0">
                      <a:miter lim="400000"/>
                    </a:lnL>
                    <a:lnR w="12700">
                      <a:solidFill>
                        <a:srgbClr val="000000"/>
                      </a:solidFill>
                      <a:miter lim="400000"/>
                    </a:lnR>
                    <a:lnT w="12700">
                      <a:solidFill>
                        <a:srgbClr val="000000"/>
                      </a:solidFill>
                      <a:miter lim="400000"/>
                    </a:lnT>
                    <a:solidFill>
                      <a:srgbClr val="CBCBCB"/>
                    </a:solidFill>
                  </a:tcPr>
                </a:tc>
                <a:extLst>
                  <a:ext uri="{0D108BD9-81ED-4DB2-BD59-A6C34878D82A}">
                    <a16:rowId xmlns:a16="http://schemas.microsoft.com/office/drawing/2014/main" val="10000"/>
                  </a:ext>
                </a:extLst>
              </a:tr>
              <a:tr h="427286">
                <a:tc>
                  <a:txBody>
                    <a:bodyPr/>
                    <a:lstStyle/>
                    <a:p>
                      <a:pPr algn="ctr" defTabSz="457200">
                        <a:defRPr sz="1800">
                          <a:solidFill>
                            <a:srgbClr val="000000"/>
                          </a:solidFill>
                        </a:defRPr>
                      </a:pPr>
                      <a:r>
                        <a:rPr sz="1800">
                          <a:solidFill>
                            <a:srgbClr val="444444"/>
                          </a:solidFill>
                        </a:rPr>
                        <a:t>gains</a:t>
                      </a:r>
                    </a:p>
                  </a:txBody>
                  <a:tcPr marL="35719" marR="35719" marT="35719" marB="35719" anchor="ctr" horzOverflow="overflow">
                    <a:lnL w="12700">
                      <a:solidFill>
                        <a:srgbClr val="000000"/>
                      </a:solidFill>
                      <a:miter lim="400000"/>
                    </a:lnL>
                  </a:tcPr>
                </a:tc>
                <a:tc>
                  <a:txBody>
                    <a:bodyPr/>
                    <a:lstStyle/>
                    <a:p>
                      <a:pPr algn="ctr" defTabSz="457200">
                        <a:defRPr sz="1800">
                          <a:solidFill>
                            <a:srgbClr val="000000"/>
                          </a:solidFill>
                        </a:defRPr>
                      </a:pPr>
                      <a:r>
                        <a:rPr sz="1800">
                          <a:solidFill>
                            <a:srgbClr val="444444"/>
                          </a:solidFill>
                        </a:rPr>
                        <a:t>1451</a:t>
                      </a:r>
                    </a:p>
                  </a:txBody>
                  <a:tcPr marL="35719" marR="35719" marT="35719" marB="35719" anchor="ctr" horzOverflow="overflow"/>
                </a:tc>
                <a:tc>
                  <a:txBody>
                    <a:bodyPr/>
                    <a:lstStyle/>
                    <a:p>
                      <a:pPr algn="ctr" defTabSz="457200">
                        <a:defRPr sz="1800">
                          <a:solidFill>
                            <a:srgbClr val="000000"/>
                          </a:solidFill>
                        </a:defRPr>
                      </a:pPr>
                      <a:r>
                        <a:rPr sz="1800" dirty="0">
                          <a:solidFill>
                            <a:srgbClr val="444444"/>
                          </a:solidFill>
                        </a:rPr>
                        <a:t>1483</a:t>
                      </a:r>
                    </a:p>
                  </a:txBody>
                  <a:tcPr marL="35719" marR="35719" marT="35719" marB="35719" anchor="ctr" horzOverflow="overflow"/>
                </a:tc>
                <a:tc>
                  <a:txBody>
                    <a:bodyPr/>
                    <a:lstStyle/>
                    <a:p>
                      <a:pPr algn="ctr" defTabSz="457200">
                        <a:defRPr sz="1800">
                          <a:solidFill>
                            <a:srgbClr val="000000"/>
                          </a:solidFill>
                        </a:defRPr>
                      </a:pPr>
                      <a:r>
                        <a:rPr sz="1800">
                          <a:solidFill>
                            <a:srgbClr val="444444"/>
                          </a:solidFill>
                        </a:rPr>
                        <a:t>1477</a:t>
                      </a:r>
                    </a:p>
                  </a:txBody>
                  <a:tcPr marL="35719" marR="35719" marT="35719" marB="35719" anchor="ctr" horzOverflow="overflow">
                    <a:lnR w="0">
                      <a:miter lim="400000"/>
                    </a:lnR>
                  </a:tcPr>
                </a:tc>
                <a:tc>
                  <a:txBody>
                    <a:bodyPr/>
                    <a:lstStyle/>
                    <a:p>
                      <a:pPr algn="ctr" defTabSz="457200">
                        <a:defRPr sz="1800">
                          <a:solidFill>
                            <a:srgbClr val="000000"/>
                          </a:solidFill>
                        </a:defRPr>
                      </a:pPr>
                      <a:r>
                        <a:rPr sz="1800">
                          <a:solidFill>
                            <a:srgbClr val="444444"/>
                          </a:solidFill>
                        </a:rPr>
                        <a:t>1473</a:t>
                      </a:r>
                    </a:p>
                  </a:txBody>
                  <a:tcPr marL="35719" marR="35719" marT="35719" marB="35719" anchor="ctr" horzOverflow="overflow">
                    <a:lnL w="0">
                      <a:miter lim="400000"/>
                    </a:lnL>
                    <a:lnR w="12700">
                      <a:solidFill>
                        <a:srgbClr val="000000"/>
                      </a:solidFill>
                      <a:miter lim="400000"/>
                    </a:lnR>
                    <a:solidFill>
                      <a:srgbClr val="CBCBCB"/>
                    </a:solidFill>
                  </a:tcPr>
                </a:tc>
                <a:extLst>
                  <a:ext uri="{0D108BD9-81ED-4DB2-BD59-A6C34878D82A}">
                    <a16:rowId xmlns:a16="http://schemas.microsoft.com/office/drawing/2014/main" val="10001"/>
                  </a:ext>
                </a:extLst>
              </a:tr>
              <a:tr h="427286">
                <a:tc>
                  <a:txBody>
                    <a:bodyPr/>
                    <a:lstStyle/>
                    <a:p>
                      <a:pPr algn="ctr" defTabSz="457200">
                        <a:defRPr sz="1800">
                          <a:solidFill>
                            <a:srgbClr val="000000"/>
                          </a:solidFill>
                        </a:defRPr>
                      </a:pPr>
                      <a:r>
                        <a:rPr sz="1800">
                          <a:solidFill>
                            <a:srgbClr val="444444"/>
                          </a:solidFill>
                        </a:rPr>
                        <a:t>deletions</a:t>
                      </a:r>
                    </a:p>
                  </a:txBody>
                  <a:tcPr marL="35719" marR="35719" marT="35719" marB="35719" anchor="ctr" horzOverflow="overflow">
                    <a:lnL w="12700">
                      <a:solidFill>
                        <a:srgbClr val="000000"/>
                      </a:solidFill>
                      <a:miter lim="400000"/>
                    </a:lnL>
                    <a:lnB w="12700">
                      <a:solidFill>
                        <a:srgbClr val="000000"/>
                      </a:solidFill>
                      <a:miter lim="400000"/>
                    </a:lnB>
                  </a:tcPr>
                </a:tc>
                <a:tc>
                  <a:txBody>
                    <a:bodyPr/>
                    <a:lstStyle/>
                    <a:p>
                      <a:pPr algn="ctr" defTabSz="457200">
                        <a:defRPr sz="1800">
                          <a:solidFill>
                            <a:srgbClr val="000000"/>
                          </a:solidFill>
                        </a:defRPr>
                      </a:pPr>
                      <a:r>
                        <a:rPr sz="1800">
                          <a:solidFill>
                            <a:srgbClr val="444444"/>
                          </a:solidFill>
                        </a:rPr>
                        <a:t>2658</a:t>
                      </a:r>
                    </a:p>
                  </a:txBody>
                  <a:tcPr marL="35719" marR="35719" marT="35719" marB="35719" anchor="ctr" horzOverflow="overflow">
                    <a:lnB w="12700">
                      <a:solidFill>
                        <a:srgbClr val="000000"/>
                      </a:solidFill>
                      <a:miter lim="400000"/>
                    </a:lnB>
                  </a:tcPr>
                </a:tc>
                <a:tc>
                  <a:txBody>
                    <a:bodyPr/>
                    <a:lstStyle/>
                    <a:p>
                      <a:pPr algn="ctr" defTabSz="457200">
                        <a:defRPr sz="1800">
                          <a:solidFill>
                            <a:srgbClr val="000000"/>
                          </a:solidFill>
                        </a:defRPr>
                      </a:pPr>
                      <a:r>
                        <a:rPr sz="1800">
                          <a:solidFill>
                            <a:srgbClr val="444444"/>
                          </a:solidFill>
                        </a:rPr>
                        <a:t>2626</a:t>
                      </a:r>
                    </a:p>
                  </a:txBody>
                  <a:tcPr marL="35719" marR="35719" marT="35719" marB="35719" anchor="ctr" horzOverflow="overflow">
                    <a:lnB w="12700">
                      <a:solidFill>
                        <a:srgbClr val="000000"/>
                      </a:solidFill>
                      <a:miter lim="400000"/>
                    </a:lnB>
                  </a:tcPr>
                </a:tc>
                <a:tc>
                  <a:txBody>
                    <a:bodyPr/>
                    <a:lstStyle/>
                    <a:p>
                      <a:pPr algn="ctr" defTabSz="457200">
                        <a:defRPr sz="1800">
                          <a:solidFill>
                            <a:srgbClr val="000000"/>
                          </a:solidFill>
                        </a:defRPr>
                      </a:pPr>
                      <a:r>
                        <a:rPr sz="1800">
                          <a:solidFill>
                            <a:srgbClr val="444444"/>
                          </a:solidFill>
                        </a:rPr>
                        <a:t>2632</a:t>
                      </a:r>
                    </a:p>
                  </a:txBody>
                  <a:tcPr marL="35719" marR="35719" marT="35719" marB="35719" anchor="ctr" horzOverflow="overflow">
                    <a:lnR w="0">
                      <a:miter lim="400000"/>
                    </a:lnR>
                    <a:lnB w="12700">
                      <a:solidFill>
                        <a:srgbClr val="000000"/>
                      </a:solidFill>
                      <a:miter lim="400000"/>
                    </a:lnB>
                  </a:tcPr>
                </a:tc>
                <a:tc>
                  <a:txBody>
                    <a:bodyPr/>
                    <a:lstStyle/>
                    <a:p>
                      <a:pPr algn="ctr" defTabSz="457200">
                        <a:defRPr sz="1800">
                          <a:solidFill>
                            <a:srgbClr val="000000"/>
                          </a:solidFill>
                        </a:defRPr>
                      </a:pPr>
                      <a:r>
                        <a:rPr sz="1800" dirty="0">
                          <a:solidFill>
                            <a:srgbClr val="444444"/>
                          </a:solidFill>
                        </a:rPr>
                        <a:t>2636</a:t>
                      </a:r>
                    </a:p>
                  </a:txBody>
                  <a:tcPr marL="35719" marR="35719" marT="35719" marB="35719" anchor="ctr" horzOverflow="overflow">
                    <a:lnL w="0">
                      <a:miter lim="400000"/>
                    </a:lnL>
                    <a:lnR w="12700">
                      <a:solidFill>
                        <a:srgbClr val="000000"/>
                      </a:solidFill>
                      <a:miter lim="400000"/>
                    </a:lnR>
                    <a:lnB w="12700">
                      <a:solidFill>
                        <a:srgbClr val="000000"/>
                      </a:solidFill>
                      <a:miter lim="400000"/>
                    </a:lnB>
                    <a:solidFill>
                      <a:srgbClr val="CBCBC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451790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NV frequency"/>
          <p:cNvSpPr txBox="1">
            <a:spLocks noGrp="1"/>
          </p:cNvSpPr>
          <p:nvPr>
            <p:ph type="title"/>
          </p:nvPr>
        </p:nvSpPr>
        <p:spPr>
          <a:prstGeom prst="rect">
            <a:avLst/>
          </a:prstGeom>
        </p:spPr>
        <p:txBody>
          <a:bodyPr/>
          <a:lstStyle>
            <a:lvl1pPr algn="ctr"/>
          </a:lstStyle>
          <a:p>
            <a:r>
              <a:t>CNV frequency</a:t>
            </a:r>
          </a:p>
        </p:txBody>
      </p:sp>
      <p:sp>
        <p:nvSpPr>
          <p:cNvPr id="145" name="CNVs mapping of each subject on a given chromosome"/>
          <p:cNvSpPr txBox="1">
            <a:spLocks noGrp="1"/>
          </p:cNvSpPr>
          <p:nvPr>
            <p:ph type="body" idx="4294967295"/>
          </p:nvPr>
        </p:nvSpPr>
        <p:spPr>
          <a:prstGeom prst="rect">
            <a:avLst/>
          </a:prstGeom>
        </p:spPr>
        <p:txBody>
          <a:bodyPr/>
          <a:lstStyle>
            <a:lvl1pPr marL="0" indent="0" defTabSz="457200">
              <a:lnSpc>
                <a:spcPct val="117999"/>
              </a:lnSpc>
              <a:spcBef>
                <a:spcPts val="0"/>
              </a:spcBef>
              <a:buSzTx/>
              <a:buFontTx/>
              <a:buNone/>
              <a:defRPr sz="2100" b="1">
                <a:solidFill>
                  <a:srgbClr val="000000"/>
                </a:solidFill>
                <a:latin typeface="Helvetica Neue"/>
                <a:ea typeface="Helvetica Neue"/>
                <a:cs typeface="Helvetica Neue"/>
                <a:sym typeface="Helvetica Neue"/>
              </a:defRPr>
            </a:lvl1pPr>
          </a:lstStyle>
          <a:p>
            <a:r>
              <a:t>CNVs mapping of each subject on a given chromosome</a:t>
            </a:r>
          </a:p>
        </p:txBody>
      </p:sp>
      <p:pic>
        <p:nvPicPr>
          <p:cNvPr id="146" name="exampleSubjectsCNVs.pdf" descr="exampleSubjectsCNVs.pdf"/>
          <p:cNvPicPr>
            <a:picLocks noChangeAspect="1"/>
          </p:cNvPicPr>
          <p:nvPr/>
        </p:nvPicPr>
        <p:blipFill>
          <a:blip r:embed="rId3">
            <a:extLst/>
          </a:blip>
          <a:stretch>
            <a:fillRect/>
          </a:stretch>
        </p:blipFill>
        <p:spPr>
          <a:xfrm>
            <a:off x="2059781" y="2568651"/>
            <a:ext cx="7780351" cy="3504762"/>
          </a:xfrm>
          <a:prstGeom prst="rect">
            <a:avLst/>
          </a:prstGeom>
          <a:ln w="12700">
            <a:miter lim="400000"/>
          </a:ln>
        </p:spPr>
      </p:pic>
    </p:spTree>
    <p:extLst>
      <p:ext uri="{BB962C8B-B14F-4D97-AF65-F5344CB8AC3E}">
        <p14:creationId xmlns:p14="http://schemas.microsoft.com/office/powerpoint/2010/main" val="24826256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NV frequency"/>
          <p:cNvSpPr txBox="1">
            <a:spLocks noGrp="1"/>
          </p:cNvSpPr>
          <p:nvPr>
            <p:ph type="title"/>
          </p:nvPr>
        </p:nvSpPr>
        <p:spPr>
          <a:prstGeom prst="rect">
            <a:avLst/>
          </a:prstGeom>
        </p:spPr>
        <p:txBody>
          <a:bodyPr/>
          <a:lstStyle>
            <a:lvl1pPr algn="ctr"/>
          </a:lstStyle>
          <a:p>
            <a:r>
              <a:t>CNV frequency</a:t>
            </a:r>
          </a:p>
        </p:txBody>
      </p:sp>
      <p:sp>
        <p:nvSpPr>
          <p:cNvPr id="157" name="Disjoint map"/>
          <p:cNvSpPr txBox="1">
            <a:spLocks noGrp="1"/>
          </p:cNvSpPr>
          <p:nvPr>
            <p:ph type="body" idx="4294967295"/>
          </p:nvPr>
        </p:nvSpPr>
        <p:spPr>
          <a:prstGeom prst="rect">
            <a:avLst/>
          </a:prstGeom>
        </p:spPr>
        <p:txBody>
          <a:bodyPr/>
          <a:lstStyle>
            <a:lvl1pPr marL="0" indent="0" defTabSz="457200">
              <a:lnSpc>
                <a:spcPct val="117999"/>
              </a:lnSpc>
              <a:spcBef>
                <a:spcPts val="0"/>
              </a:spcBef>
              <a:buSzTx/>
              <a:buFontTx/>
              <a:buNone/>
              <a:defRPr sz="2100" b="1">
                <a:solidFill>
                  <a:srgbClr val="000000"/>
                </a:solidFill>
                <a:latin typeface="Helvetica Neue"/>
                <a:ea typeface="Helvetica Neue"/>
                <a:cs typeface="Helvetica Neue"/>
                <a:sym typeface="Helvetica Neue"/>
              </a:defRPr>
            </a:lvl1pPr>
          </a:lstStyle>
          <a:p>
            <a:r>
              <a:t>Disjoint map</a:t>
            </a:r>
          </a:p>
        </p:txBody>
      </p:sp>
      <p:pic>
        <p:nvPicPr>
          <p:cNvPr id="158" name="exampleDisjointEventsCNVs.pdf" descr="exampleDisjointEventsCNVs.pdf"/>
          <p:cNvPicPr>
            <a:picLocks noChangeAspect="1"/>
          </p:cNvPicPr>
          <p:nvPr/>
        </p:nvPicPr>
        <p:blipFill>
          <a:blip r:embed="rId3">
            <a:extLst/>
          </a:blip>
          <a:stretch>
            <a:fillRect/>
          </a:stretch>
        </p:blipFill>
        <p:spPr>
          <a:xfrm>
            <a:off x="2976668" y="2149815"/>
            <a:ext cx="6238665" cy="3872241"/>
          </a:xfrm>
          <a:prstGeom prst="rect">
            <a:avLst/>
          </a:prstGeom>
          <a:ln w="12700">
            <a:miter lim="400000"/>
          </a:ln>
        </p:spPr>
      </p:pic>
      <p:sp>
        <p:nvSpPr>
          <p:cNvPr id="159" name="…3655 CNV events"/>
          <p:cNvSpPr txBox="1"/>
          <p:nvPr/>
        </p:nvSpPr>
        <p:spPr>
          <a:xfrm>
            <a:off x="7496742" y="6237263"/>
            <a:ext cx="1300998"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a:t>…3655 CNV events</a:t>
            </a:r>
          </a:p>
        </p:txBody>
      </p:sp>
    </p:spTree>
    <p:extLst>
      <p:ext uri="{BB962C8B-B14F-4D97-AF65-F5344CB8AC3E}">
        <p14:creationId xmlns:p14="http://schemas.microsoft.com/office/powerpoint/2010/main" val="37941098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NV frequency"/>
          <p:cNvSpPr txBox="1">
            <a:spLocks noGrp="1"/>
          </p:cNvSpPr>
          <p:nvPr>
            <p:ph type="title"/>
          </p:nvPr>
        </p:nvSpPr>
        <p:spPr>
          <a:prstGeom prst="rect">
            <a:avLst/>
          </a:prstGeom>
        </p:spPr>
        <p:txBody>
          <a:bodyPr/>
          <a:lstStyle>
            <a:lvl1pPr algn="ctr"/>
          </a:lstStyle>
          <a:p>
            <a:r>
              <a:t>CNV frequency</a:t>
            </a:r>
          </a:p>
        </p:txBody>
      </p:sp>
      <p:sp>
        <p:nvSpPr>
          <p:cNvPr id="164" name="Common CNV events (frequency &gt;1%)"/>
          <p:cNvSpPr txBox="1">
            <a:spLocks noGrp="1"/>
          </p:cNvSpPr>
          <p:nvPr>
            <p:ph type="body" idx="4294967295"/>
          </p:nvPr>
        </p:nvSpPr>
        <p:spPr>
          <a:prstGeom prst="rect">
            <a:avLst/>
          </a:prstGeom>
        </p:spPr>
        <p:txBody>
          <a:bodyPr/>
          <a:lstStyle>
            <a:lvl1pPr marL="0" indent="0">
              <a:buSzTx/>
              <a:buFontTx/>
              <a:buNone/>
              <a:defRPr sz="2600" b="1">
                <a:solidFill>
                  <a:srgbClr val="000000"/>
                </a:solidFill>
                <a:latin typeface="Helvetica Neue"/>
                <a:ea typeface="Helvetica Neue"/>
                <a:cs typeface="Helvetica Neue"/>
                <a:sym typeface="Helvetica Neue"/>
              </a:defRPr>
            </a:lvl1pPr>
          </a:lstStyle>
          <a:p>
            <a:r>
              <a:t>Common CNV events (frequency &gt;1%)</a:t>
            </a:r>
          </a:p>
        </p:txBody>
      </p:sp>
      <p:pic>
        <p:nvPicPr>
          <p:cNvPr id="165" name="CNVcountCommonCNVS.pdf" descr="CNVcountCommonCNVS.pdf"/>
          <p:cNvPicPr>
            <a:picLocks noChangeAspect="1"/>
          </p:cNvPicPr>
          <p:nvPr/>
        </p:nvPicPr>
        <p:blipFill>
          <a:blip r:embed="rId3">
            <a:extLst/>
          </a:blip>
          <a:stretch>
            <a:fillRect/>
          </a:stretch>
        </p:blipFill>
        <p:spPr>
          <a:xfrm>
            <a:off x="3502133" y="2280738"/>
            <a:ext cx="5187734" cy="3890800"/>
          </a:xfrm>
          <a:prstGeom prst="rect">
            <a:avLst/>
          </a:prstGeom>
          <a:ln w="12700">
            <a:miter lim="400000"/>
          </a:ln>
        </p:spPr>
      </p:pic>
    </p:spTree>
    <p:extLst>
      <p:ext uri="{BB962C8B-B14F-4D97-AF65-F5344CB8AC3E}">
        <p14:creationId xmlns:p14="http://schemas.microsoft.com/office/powerpoint/2010/main" val="409790449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NV frequency"/>
          <p:cNvSpPr txBox="1">
            <a:spLocks noGrp="1"/>
          </p:cNvSpPr>
          <p:nvPr>
            <p:ph type="title"/>
          </p:nvPr>
        </p:nvSpPr>
        <p:spPr>
          <a:prstGeom prst="rect">
            <a:avLst/>
          </a:prstGeom>
        </p:spPr>
        <p:txBody>
          <a:bodyPr/>
          <a:lstStyle>
            <a:lvl1pPr algn="ctr"/>
          </a:lstStyle>
          <a:p>
            <a:r>
              <a:t>CNV frequency</a:t>
            </a:r>
          </a:p>
        </p:txBody>
      </p:sp>
      <p:sp>
        <p:nvSpPr>
          <p:cNvPr id="176" name="Overlap of the most frequent CNVs"/>
          <p:cNvSpPr txBox="1">
            <a:spLocks noGrp="1"/>
          </p:cNvSpPr>
          <p:nvPr>
            <p:ph type="body" idx="4294967295"/>
          </p:nvPr>
        </p:nvSpPr>
        <p:spPr>
          <a:prstGeom prst="rect">
            <a:avLst/>
          </a:prstGeom>
        </p:spPr>
        <p:txBody>
          <a:bodyPr/>
          <a:lstStyle>
            <a:lvl1pPr marL="0" indent="0">
              <a:buSzTx/>
              <a:buFontTx/>
              <a:buNone/>
              <a:defRPr sz="2900" b="1">
                <a:solidFill>
                  <a:srgbClr val="000000"/>
                </a:solidFill>
                <a:latin typeface="Helvetica Neue"/>
                <a:ea typeface="Helvetica Neue"/>
                <a:cs typeface="Helvetica Neue"/>
                <a:sym typeface="Helvetica Neue"/>
              </a:defRPr>
            </a:lvl1pPr>
          </a:lstStyle>
          <a:p>
            <a:r>
              <a:t>Overlap of the most frequent CNVs</a:t>
            </a:r>
          </a:p>
        </p:txBody>
      </p:sp>
      <p:pic>
        <p:nvPicPr>
          <p:cNvPr id="177" name="heatmap9_nonames.pdf" descr="heatmap9_nonames.pdf"/>
          <p:cNvPicPr>
            <a:picLocks noChangeAspect="1"/>
          </p:cNvPicPr>
          <p:nvPr/>
        </p:nvPicPr>
        <p:blipFill>
          <a:blip r:embed="rId2">
            <a:extLst/>
          </a:blip>
          <a:stretch>
            <a:fillRect/>
          </a:stretch>
        </p:blipFill>
        <p:spPr>
          <a:xfrm>
            <a:off x="3464873" y="2270270"/>
            <a:ext cx="5262255" cy="4024910"/>
          </a:xfrm>
          <a:prstGeom prst="rect">
            <a:avLst/>
          </a:prstGeom>
          <a:ln w="12700">
            <a:miter lim="400000"/>
          </a:ln>
        </p:spPr>
      </p:pic>
    </p:spTree>
    <p:extLst>
      <p:ext uri="{BB962C8B-B14F-4D97-AF65-F5344CB8AC3E}">
        <p14:creationId xmlns:p14="http://schemas.microsoft.com/office/powerpoint/2010/main" val="35119804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44A4-C775-6A40-9154-AA69A31C061F}"/>
              </a:ext>
            </a:extLst>
          </p:cNvPr>
          <p:cNvSpPr>
            <a:spLocks noGrp="1"/>
          </p:cNvSpPr>
          <p:nvPr>
            <p:ph type="title"/>
          </p:nvPr>
        </p:nvSpPr>
        <p:spPr/>
        <p:txBody>
          <a:bodyPr/>
          <a:lstStyle/>
          <a:p>
            <a:r>
              <a:rPr lang="pt-BR" dirty="0" err="1"/>
              <a:t>Integrating</a:t>
            </a:r>
            <a:r>
              <a:rPr lang="pt-BR" dirty="0"/>
              <a:t> Multimodal Data</a:t>
            </a:r>
            <a:br>
              <a:rPr lang="pt-BR" dirty="0"/>
            </a:br>
            <a:r>
              <a:rPr lang="pt-BR" dirty="0" err="1"/>
              <a:t>to</a:t>
            </a:r>
            <a:r>
              <a:rPr lang="pt-BR" dirty="0"/>
              <a:t> Improve </a:t>
            </a:r>
            <a:r>
              <a:rPr lang="pt-BR" dirty="0" err="1"/>
              <a:t>Diagnostics</a:t>
            </a:r>
            <a:br>
              <a:rPr lang="pt-BR" dirty="0"/>
            </a:br>
            <a:r>
              <a:rPr lang="pt-BR" dirty="0" err="1"/>
              <a:t>and</a:t>
            </a:r>
            <a:r>
              <a:rPr lang="pt-BR" dirty="0"/>
              <a:t> </a:t>
            </a:r>
            <a:r>
              <a:rPr lang="pt-BR" dirty="0" err="1"/>
              <a:t>Treatment</a:t>
            </a:r>
            <a:r>
              <a:rPr lang="pt-BR" dirty="0"/>
              <a:t> </a:t>
            </a:r>
            <a:r>
              <a:rPr lang="pt-BR" dirty="0" err="1"/>
              <a:t>Assignment</a:t>
            </a:r>
            <a:endParaRPr lang="pt-BR" dirty="0"/>
          </a:p>
        </p:txBody>
      </p:sp>
      <p:sp>
        <p:nvSpPr>
          <p:cNvPr id="3" name="Text Placeholder 2">
            <a:extLst>
              <a:ext uri="{FF2B5EF4-FFF2-40B4-BE49-F238E27FC236}">
                <a16:creationId xmlns:a16="http://schemas.microsoft.com/office/drawing/2014/main" id="{10BA7E56-88D8-0A48-B324-BB632A68BF7F}"/>
              </a:ext>
            </a:extLst>
          </p:cNvPr>
          <p:cNvSpPr>
            <a:spLocks noGrp="1"/>
          </p:cNvSpPr>
          <p:nvPr>
            <p:ph type="body" idx="1"/>
          </p:nvPr>
        </p:nvSpPr>
        <p:spPr/>
        <p:txBody>
          <a:bodyPr/>
          <a:lstStyle/>
          <a:p>
            <a:r>
              <a:rPr lang="pt-BR" dirty="0"/>
              <a:t>Barbara </a:t>
            </a:r>
            <a:r>
              <a:rPr lang="pt-BR" dirty="0" err="1"/>
              <a:t>Henning</a:t>
            </a:r>
            <a:endParaRPr lang="pt-BR" dirty="0"/>
          </a:p>
        </p:txBody>
      </p:sp>
      <p:pic>
        <p:nvPicPr>
          <p:cNvPr id="5" name="Picture 4" descr="A person wearing a yellow hat&#13;&#10;&#13;&#10;Description automatically generated">
            <a:extLst>
              <a:ext uri="{FF2B5EF4-FFF2-40B4-BE49-F238E27FC236}">
                <a16:creationId xmlns:a16="http://schemas.microsoft.com/office/drawing/2014/main" id="{927068C2-3D10-7F43-B803-1BC30984695E}"/>
              </a:ext>
            </a:extLst>
          </p:cNvPr>
          <p:cNvPicPr>
            <a:picLocks noChangeAspect="1"/>
          </p:cNvPicPr>
          <p:nvPr/>
        </p:nvPicPr>
        <p:blipFill>
          <a:blip r:embed="rId2"/>
          <a:stretch>
            <a:fillRect/>
          </a:stretch>
        </p:blipFill>
        <p:spPr>
          <a:xfrm>
            <a:off x="9144843" y="3721893"/>
            <a:ext cx="2856921" cy="2852738"/>
          </a:xfrm>
          <a:prstGeom prst="rect">
            <a:avLst/>
          </a:prstGeom>
        </p:spPr>
      </p:pic>
    </p:spTree>
    <p:extLst>
      <p:ext uri="{BB962C8B-B14F-4D97-AF65-F5344CB8AC3E}">
        <p14:creationId xmlns:p14="http://schemas.microsoft.com/office/powerpoint/2010/main" val="98681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Integrating multimodal data for best treatment prediction"/>
          <p:cNvSpPr txBox="1">
            <a:spLocks noGrp="1"/>
          </p:cNvSpPr>
          <p:nvPr>
            <p:ph type="title"/>
          </p:nvPr>
        </p:nvSpPr>
        <p:spPr>
          <a:prstGeom prst="rect">
            <a:avLst/>
          </a:prstGeom>
        </p:spPr>
        <p:txBody>
          <a:bodyPr/>
          <a:lstStyle>
            <a:lvl1pPr algn="ctr"/>
          </a:lstStyle>
          <a:p>
            <a:r>
              <a:t>Integrating multimodal data for best treatment prediction</a:t>
            </a:r>
          </a:p>
        </p:txBody>
      </p:sp>
      <p:sp>
        <p:nvSpPr>
          <p:cNvPr id="220" name="Body"/>
          <p:cNvSpPr txBox="1">
            <a:spLocks noGrp="1"/>
          </p:cNvSpPr>
          <p:nvPr>
            <p:ph type="body" idx="1"/>
          </p:nvPr>
        </p:nvSpPr>
        <p:spPr>
          <a:prstGeom prst="rect">
            <a:avLst/>
          </a:prstGeom>
        </p:spPr>
        <p:txBody>
          <a:bodyPr/>
          <a:lstStyle/>
          <a:p>
            <a:endParaRPr/>
          </a:p>
        </p:txBody>
      </p:sp>
      <p:pic>
        <p:nvPicPr>
          <p:cNvPr id="221" name="multimodal.pdf" descr="multimodal.pdf"/>
          <p:cNvPicPr>
            <a:picLocks noChangeAspect="1"/>
          </p:cNvPicPr>
          <p:nvPr/>
        </p:nvPicPr>
        <p:blipFill>
          <a:blip r:embed="rId3">
            <a:extLst/>
          </a:blip>
          <a:stretch>
            <a:fillRect/>
          </a:stretch>
        </p:blipFill>
        <p:spPr>
          <a:xfrm>
            <a:off x="3433800" y="1384147"/>
            <a:ext cx="5324400" cy="4932617"/>
          </a:xfrm>
          <a:prstGeom prst="rect">
            <a:avLst/>
          </a:prstGeom>
          <a:ln w="12700">
            <a:miter lim="400000"/>
          </a:ln>
        </p:spPr>
      </p:pic>
    </p:spTree>
    <p:extLst>
      <p:ext uri="{BB962C8B-B14F-4D97-AF65-F5344CB8AC3E}">
        <p14:creationId xmlns:p14="http://schemas.microsoft.com/office/powerpoint/2010/main" val="22657893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sults based on images only"/>
          <p:cNvSpPr txBox="1">
            <a:spLocks noGrp="1"/>
          </p:cNvSpPr>
          <p:nvPr>
            <p:ph type="title"/>
          </p:nvPr>
        </p:nvSpPr>
        <p:spPr>
          <a:prstGeom prst="rect">
            <a:avLst/>
          </a:prstGeom>
        </p:spPr>
        <p:txBody>
          <a:bodyPr/>
          <a:lstStyle>
            <a:lvl1pPr algn="ctr">
              <a:defRPr sz="6200"/>
            </a:lvl1pPr>
          </a:lstStyle>
          <a:p>
            <a:r>
              <a:t>Results based on images only</a:t>
            </a:r>
          </a:p>
        </p:txBody>
      </p:sp>
      <p:pic>
        <p:nvPicPr>
          <p:cNvPr id="3" name="Picture 2" descr="A close up of text on a white background&#13;&#10;&#13;&#10;Description automatically generated">
            <a:extLst>
              <a:ext uri="{FF2B5EF4-FFF2-40B4-BE49-F238E27FC236}">
                <a16:creationId xmlns:a16="http://schemas.microsoft.com/office/drawing/2014/main" id="{53D3462D-ED27-924E-927C-A3084F023E84}"/>
              </a:ext>
            </a:extLst>
          </p:cNvPr>
          <p:cNvPicPr>
            <a:picLocks noChangeAspect="1"/>
          </p:cNvPicPr>
          <p:nvPr/>
        </p:nvPicPr>
        <p:blipFill>
          <a:blip r:embed="rId3"/>
          <a:stretch>
            <a:fillRect/>
          </a:stretch>
        </p:blipFill>
        <p:spPr>
          <a:xfrm>
            <a:off x="838200" y="1393285"/>
            <a:ext cx="10329746" cy="4994066"/>
          </a:xfrm>
          <a:prstGeom prst="rect">
            <a:avLst/>
          </a:prstGeom>
        </p:spPr>
      </p:pic>
    </p:spTree>
    <p:extLst>
      <p:ext uri="{BB962C8B-B14F-4D97-AF65-F5344CB8AC3E}">
        <p14:creationId xmlns:p14="http://schemas.microsoft.com/office/powerpoint/2010/main" val="1582252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sults based on images only"/>
          <p:cNvSpPr txBox="1">
            <a:spLocks noGrp="1"/>
          </p:cNvSpPr>
          <p:nvPr>
            <p:ph type="title"/>
          </p:nvPr>
        </p:nvSpPr>
        <p:spPr>
          <a:prstGeom prst="rect">
            <a:avLst/>
          </a:prstGeom>
        </p:spPr>
        <p:txBody>
          <a:bodyPr/>
          <a:lstStyle>
            <a:lvl1pPr algn="ctr">
              <a:defRPr sz="6200"/>
            </a:lvl1pPr>
          </a:lstStyle>
          <a:p>
            <a:r>
              <a:t>Results based on images only</a:t>
            </a:r>
          </a:p>
        </p:txBody>
      </p:sp>
      <p:pic>
        <p:nvPicPr>
          <p:cNvPr id="3" name="Picture 2" descr="A screenshot of text&#13;&#10;&#13;&#10;Description automatically generated">
            <a:extLst>
              <a:ext uri="{FF2B5EF4-FFF2-40B4-BE49-F238E27FC236}">
                <a16:creationId xmlns:a16="http://schemas.microsoft.com/office/drawing/2014/main" id="{FBD70001-68F6-0443-A72A-F807F5288C0A}"/>
              </a:ext>
            </a:extLst>
          </p:cNvPr>
          <p:cNvPicPr>
            <a:picLocks noChangeAspect="1"/>
          </p:cNvPicPr>
          <p:nvPr/>
        </p:nvPicPr>
        <p:blipFill>
          <a:blip r:embed="rId3"/>
          <a:stretch>
            <a:fillRect/>
          </a:stretch>
        </p:blipFill>
        <p:spPr>
          <a:xfrm>
            <a:off x="1941571" y="1518479"/>
            <a:ext cx="8308858" cy="5339521"/>
          </a:xfrm>
          <a:prstGeom prst="rect">
            <a:avLst/>
          </a:prstGeom>
        </p:spPr>
      </p:pic>
    </p:spTree>
    <p:extLst>
      <p:ext uri="{BB962C8B-B14F-4D97-AF65-F5344CB8AC3E}">
        <p14:creationId xmlns:p14="http://schemas.microsoft.com/office/powerpoint/2010/main" val="18321524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51" y="260648"/>
            <a:ext cx="6707791" cy="6408713"/>
          </a:xfrm>
          <a:prstGeom prst="rect">
            <a:avLst/>
          </a:prstGeom>
        </p:spPr>
      </p:pic>
      <p:cxnSp>
        <p:nvCxnSpPr>
          <p:cNvPr id="11" name="Straight Arrow Connector 10"/>
          <p:cNvCxnSpPr/>
          <p:nvPr/>
        </p:nvCxnSpPr>
        <p:spPr>
          <a:xfrm flipH="1">
            <a:off x="5797217" y="3972047"/>
            <a:ext cx="10128" cy="553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85697" y="4529727"/>
            <a:ext cx="641458" cy="369332"/>
          </a:xfrm>
          <a:prstGeom prst="rect">
            <a:avLst/>
          </a:prstGeom>
          <a:noFill/>
        </p:spPr>
        <p:txBody>
          <a:bodyPr wrap="none" rtlCol="0">
            <a:spAutoFit/>
          </a:bodyPr>
          <a:lstStyle/>
          <a:p>
            <a:r>
              <a:rPr lang="en-US" b="1" dirty="0">
                <a:solidFill>
                  <a:prstClr val="black"/>
                </a:solidFill>
                <a:latin typeface="Calibri"/>
              </a:rPr>
              <a:t>ASW</a:t>
            </a:r>
          </a:p>
        </p:txBody>
      </p:sp>
      <p:sp>
        <p:nvSpPr>
          <p:cNvPr id="14" name="TextBox 13"/>
          <p:cNvSpPr txBox="1"/>
          <p:nvPr/>
        </p:nvSpPr>
        <p:spPr>
          <a:xfrm>
            <a:off x="4398107" y="5050394"/>
            <a:ext cx="567784" cy="369332"/>
          </a:xfrm>
          <a:prstGeom prst="rect">
            <a:avLst/>
          </a:prstGeom>
          <a:noFill/>
        </p:spPr>
        <p:txBody>
          <a:bodyPr wrap="none" rtlCol="0">
            <a:spAutoFit/>
          </a:bodyPr>
          <a:lstStyle/>
          <a:p>
            <a:r>
              <a:rPr lang="en-US">
                <a:solidFill>
                  <a:prstClr val="black"/>
                </a:solidFill>
                <a:latin typeface="Calibri"/>
              </a:rPr>
              <a:t>BRA</a:t>
            </a:r>
            <a:endParaRPr lang="en-US" dirty="0">
              <a:solidFill>
                <a:prstClr val="black"/>
              </a:solidFill>
              <a:latin typeface="Calibri"/>
            </a:endParaRPr>
          </a:p>
        </p:txBody>
      </p:sp>
      <p:cxnSp>
        <p:nvCxnSpPr>
          <p:cNvPr id="15" name="Straight Arrow Connector 14"/>
          <p:cNvCxnSpPr/>
          <p:nvPr/>
        </p:nvCxnSpPr>
        <p:spPr>
          <a:xfrm flipH="1">
            <a:off x="2597830" y="5863807"/>
            <a:ext cx="224582" cy="32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22412" y="641875"/>
            <a:ext cx="1522148" cy="369332"/>
          </a:xfrm>
          <a:prstGeom prst="rect">
            <a:avLst/>
          </a:prstGeom>
          <a:noFill/>
        </p:spPr>
        <p:txBody>
          <a:bodyPr wrap="none" rtlCol="0">
            <a:spAutoFit/>
          </a:bodyPr>
          <a:lstStyle/>
          <a:p>
            <a:r>
              <a:rPr lang="en-US" dirty="0">
                <a:solidFill>
                  <a:prstClr val="black"/>
                </a:solidFill>
                <a:latin typeface="Calibri"/>
              </a:rPr>
              <a:t>JPT+CHB+CHD</a:t>
            </a:r>
          </a:p>
        </p:txBody>
      </p:sp>
      <p:cxnSp>
        <p:nvCxnSpPr>
          <p:cNvPr id="19" name="Straight Arrow Connector 18"/>
          <p:cNvCxnSpPr>
            <a:endCxn id="16" idx="1"/>
          </p:cNvCxnSpPr>
          <p:nvPr/>
        </p:nvCxnSpPr>
        <p:spPr>
          <a:xfrm>
            <a:off x="2597838" y="730297"/>
            <a:ext cx="224575" cy="96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36921" y="6175057"/>
            <a:ext cx="567784" cy="369332"/>
          </a:xfrm>
          <a:prstGeom prst="rect">
            <a:avLst/>
          </a:prstGeom>
          <a:noFill/>
        </p:spPr>
        <p:txBody>
          <a:bodyPr wrap="none" rtlCol="0">
            <a:spAutoFit/>
          </a:bodyPr>
          <a:lstStyle/>
          <a:p>
            <a:r>
              <a:rPr lang="en-US" b="1" dirty="0">
                <a:solidFill>
                  <a:prstClr val="black"/>
                </a:solidFill>
                <a:latin typeface="Calibri"/>
              </a:rPr>
              <a:t>CEU</a:t>
            </a:r>
          </a:p>
        </p:txBody>
      </p:sp>
      <p:sp>
        <p:nvSpPr>
          <p:cNvPr id="22" name="TextBox 21"/>
          <p:cNvSpPr txBox="1"/>
          <p:nvPr/>
        </p:nvSpPr>
        <p:spPr>
          <a:xfrm>
            <a:off x="3240625" y="3561863"/>
            <a:ext cx="784198" cy="369332"/>
          </a:xfrm>
          <a:prstGeom prst="rect">
            <a:avLst/>
          </a:prstGeom>
          <a:noFill/>
        </p:spPr>
        <p:txBody>
          <a:bodyPr wrap="square" rtlCol="0">
            <a:spAutoFit/>
          </a:bodyPr>
          <a:lstStyle/>
          <a:p>
            <a:r>
              <a:rPr lang="en-US" b="1" dirty="0">
                <a:solidFill>
                  <a:prstClr val="black"/>
                </a:solidFill>
                <a:latin typeface="Calibri"/>
              </a:rPr>
              <a:t>GIH</a:t>
            </a:r>
          </a:p>
        </p:txBody>
      </p:sp>
      <p:cxnSp>
        <p:nvCxnSpPr>
          <p:cNvPr id="23" name="Straight Arrow Connector 22"/>
          <p:cNvCxnSpPr/>
          <p:nvPr/>
        </p:nvCxnSpPr>
        <p:spPr>
          <a:xfrm flipV="1">
            <a:off x="2976173" y="3881450"/>
            <a:ext cx="289904" cy="215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59128" y="3066190"/>
            <a:ext cx="627033" cy="369332"/>
          </a:xfrm>
          <a:prstGeom prst="rect">
            <a:avLst/>
          </a:prstGeom>
          <a:noFill/>
        </p:spPr>
        <p:txBody>
          <a:bodyPr wrap="square" rtlCol="0">
            <a:spAutoFit/>
          </a:bodyPr>
          <a:lstStyle/>
          <a:p>
            <a:r>
              <a:rPr lang="en-US" dirty="0">
                <a:solidFill>
                  <a:prstClr val="black"/>
                </a:solidFill>
                <a:latin typeface="Calibri"/>
              </a:rPr>
              <a:t>MKK</a:t>
            </a:r>
          </a:p>
        </p:txBody>
      </p:sp>
      <p:cxnSp>
        <p:nvCxnSpPr>
          <p:cNvPr id="26" name="Straight Arrow Connector 25"/>
          <p:cNvCxnSpPr/>
          <p:nvPr/>
        </p:nvCxnSpPr>
        <p:spPr>
          <a:xfrm flipH="1" flipV="1">
            <a:off x="5672645" y="3442357"/>
            <a:ext cx="14593" cy="345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42720" y="2808551"/>
            <a:ext cx="801125" cy="369332"/>
          </a:xfrm>
          <a:prstGeom prst="rect">
            <a:avLst/>
          </a:prstGeom>
          <a:noFill/>
        </p:spPr>
        <p:txBody>
          <a:bodyPr wrap="square" rtlCol="0">
            <a:spAutoFit/>
          </a:bodyPr>
          <a:lstStyle/>
          <a:p>
            <a:r>
              <a:rPr lang="en-US" dirty="0">
                <a:solidFill>
                  <a:prstClr val="black"/>
                </a:solidFill>
                <a:latin typeface="Calibri"/>
              </a:rPr>
              <a:t>LWK</a:t>
            </a:r>
          </a:p>
        </p:txBody>
      </p:sp>
      <p:cxnSp>
        <p:nvCxnSpPr>
          <p:cNvPr id="29" name="Straight Arrow Connector 28"/>
          <p:cNvCxnSpPr/>
          <p:nvPr/>
        </p:nvCxnSpPr>
        <p:spPr>
          <a:xfrm flipH="1" flipV="1">
            <a:off x="6553007" y="3132847"/>
            <a:ext cx="25367" cy="255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53007" y="3650287"/>
            <a:ext cx="490838" cy="369332"/>
          </a:xfrm>
          <a:prstGeom prst="rect">
            <a:avLst/>
          </a:prstGeom>
          <a:noFill/>
        </p:spPr>
        <p:txBody>
          <a:bodyPr wrap="square" rtlCol="0">
            <a:spAutoFit/>
          </a:bodyPr>
          <a:lstStyle/>
          <a:p>
            <a:r>
              <a:rPr lang="en-US">
                <a:solidFill>
                  <a:prstClr val="black"/>
                </a:solidFill>
                <a:latin typeface="Calibri"/>
              </a:rPr>
              <a:t>YRI</a:t>
            </a:r>
            <a:endParaRPr lang="en-US" dirty="0">
              <a:solidFill>
                <a:prstClr val="black"/>
              </a:solidFill>
              <a:latin typeface="Calibri"/>
            </a:endParaRPr>
          </a:p>
        </p:txBody>
      </p:sp>
      <p:cxnSp>
        <p:nvCxnSpPr>
          <p:cNvPr id="31" name="Straight Arrow Connector 30"/>
          <p:cNvCxnSpPr/>
          <p:nvPr/>
        </p:nvCxnSpPr>
        <p:spPr>
          <a:xfrm flipH="1">
            <a:off x="6816811" y="3303605"/>
            <a:ext cx="902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332107" y="5507472"/>
            <a:ext cx="477028" cy="181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72879" y="5278784"/>
            <a:ext cx="459228" cy="369332"/>
          </a:xfrm>
          <a:prstGeom prst="rect">
            <a:avLst/>
          </a:prstGeom>
          <a:noFill/>
        </p:spPr>
        <p:txBody>
          <a:bodyPr wrap="none" rtlCol="0">
            <a:spAutoFit/>
          </a:bodyPr>
          <a:lstStyle/>
          <a:p>
            <a:r>
              <a:rPr lang="en-US">
                <a:solidFill>
                  <a:prstClr val="black"/>
                </a:solidFill>
                <a:latin typeface="Calibri"/>
              </a:rPr>
              <a:t>TSI</a:t>
            </a:r>
            <a:endParaRPr lang="en-US" dirty="0">
              <a:solidFill>
                <a:prstClr val="black"/>
              </a:solidFill>
              <a:latin typeface="Calibri"/>
            </a:endParaRPr>
          </a:p>
        </p:txBody>
      </p:sp>
      <p:sp>
        <p:nvSpPr>
          <p:cNvPr id="38" name="TextBox 37"/>
          <p:cNvSpPr txBox="1"/>
          <p:nvPr/>
        </p:nvSpPr>
        <p:spPr>
          <a:xfrm>
            <a:off x="3118649" y="2812350"/>
            <a:ext cx="847778" cy="369332"/>
          </a:xfrm>
          <a:prstGeom prst="rect">
            <a:avLst/>
          </a:prstGeom>
          <a:noFill/>
        </p:spPr>
        <p:txBody>
          <a:bodyPr wrap="square" rtlCol="0">
            <a:spAutoFit/>
          </a:bodyPr>
          <a:lstStyle/>
          <a:p>
            <a:r>
              <a:rPr lang="en-US" b="1" dirty="0">
                <a:solidFill>
                  <a:prstClr val="black"/>
                </a:solidFill>
                <a:latin typeface="Calibri"/>
              </a:rPr>
              <a:t>MEX</a:t>
            </a:r>
          </a:p>
        </p:txBody>
      </p:sp>
      <p:cxnSp>
        <p:nvCxnSpPr>
          <p:cNvPr id="39" name="Straight Arrow Connector 38"/>
          <p:cNvCxnSpPr/>
          <p:nvPr/>
        </p:nvCxnSpPr>
        <p:spPr>
          <a:xfrm flipV="1">
            <a:off x="2912591" y="3173058"/>
            <a:ext cx="289904" cy="215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4536116" y="491136"/>
            <a:ext cx="811441" cy="523220"/>
          </a:xfrm>
          <a:prstGeom prst="rect">
            <a:avLst/>
          </a:prstGeom>
          <a:noFill/>
        </p:spPr>
        <p:txBody>
          <a:bodyPr wrap="none" rtlCol="0">
            <a:spAutoFit/>
          </a:bodyPr>
          <a:lstStyle/>
          <a:p>
            <a:r>
              <a:rPr lang="en-US" sz="2800" b="1" dirty="0">
                <a:solidFill>
                  <a:srgbClr val="FF0000"/>
                </a:solidFill>
                <a:latin typeface="Calibri"/>
              </a:rPr>
              <a:t>Asia</a:t>
            </a:r>
          </a:p>
        </p:txBody>
      </p:sp>
      <p:sp>
        <p:nvSpPr>
          <p:cNvPr id="7" name="CaixaDeTexto 6"/>
          <p:cNvSpPr txBox="1"/>
          <p:nvPr/>
        </p:nvSpPr>
        <p:spPr>
          <a:xfrm>
            <a:off x="3519310" y="3082142"/>
            <a:ext cx="1117357" cy="523220"/>
          </a:xfrm>
          <a:prstGeom prst="rect">
            <a:avLst/>
          </a:prstGeom>
          <a:noFill/>
        </p:spPr>
        <p:txBody>
          <a:bodyPr wrap="none" rtlCol="0">
            <a:spAutoFit/>
          </a:bodyPr>
          <a:lstStyle/>
          <a:p>
            <a:r>
              <a:rPr lang="en-US" sz="2800" b="1" dirty="0">
                <a:solidFill>
                  <a:srgbClr val="FF0000"/>
                </a:solidFill>
                <a:latin typeface="Calibri"/>
              </a:rPr>
              <a:t>Mixed</a:t>
            </a:r>
          </a:p>
        </p:txBody>
      </p:sp>
      <p:sp>
        <p:nvSpPr>
          <p:cNvPr id="8" name="CaixaDeTexto 7"/>
          <p:cNvSpPr txBox="1"/>
          <p:nvPr/>
        </p:nvSpPr>
        <p:spPr>
          <a:xfrm>
            <a:off x="6027155" y="4173135"/>
            <a:ext cx="1059393" cy="523220"/>
          </a:xfrm>
          <a:prstGeom prst="rect">
            <a:avLst/>
          </a:prstGeom>
          <a:noFill/>
        </p:spPr>
        <p:txBody>
          <a:bodyPr wrap="none" rtlCol="0">
            <a:spAutoFit/>
          </a:bodyPr>
          <a:lstStyle/>
          <a:p>
            <a:r>
              <a:rPr lang="en-US" sz="2800" b="1" dirty="0">
                <a:solidFill>
                  <a:srgbClr val="FF0000"/>
                </a:solidFill>
                <a:latin typeface="Calibri"/>
              </a:rPr>
              <a:t>Africa</a:t>
            </a:r>
          </a:p>
        </p:txBody>
      </p:sp>
      <p:sp>
        <p:nvSpPr>
          <p:cNvPr id="9" name="CaixaDeTexto 8"/>
          <p:cNvSpPr txBox="1"/>
          <p:nvPr/>
        </p:nvSpPr>
        <p:spPr>
          <a:xfrm>
            <a:off x="3294621" y="5863807"/>
            <a:ext cx="1241494" cy="523220"/>
          </a:xfrm>
          <a:prstGeom prst="rect">
            <a:avLst/>
          </a:prstGeom>
          <a:noFill/>
        </p:spPr>
        <p:txBody>
          <a:bodyPr wrap="none" rtlCol="0">
            <a:spAutoFit/>
          </a:bodyPr>
          <a:lstStyle/>
          <a:p>
            <a:r>
              <a:rPr lang="pt-BR" sz="2800" b="1" dirty="0" err="1">
                <a:solidFill>
                  <a:srgbClr val="FF0000"/>
                </a:solidFill>
                <a:latin typeface="Calibri"/>
              </a:rPr>
              <a:t>Europe</a:t>
            </a:r>
            <a:endParaRPr lang="pt-BR" sz="2800" b="1" dirty="0">
              <a:solidFill>
                <a:srgbClr val="FF0000"/>
              </a:solidFill>
              <a:latin typeface="Calibri"/>
            </a:endParaRPr>
          </a:p>
        </p:txBody>
      </p:sp>
      <p:sp>
        <p:nvSpPr>
          <p:cNvPr id="37" name="Rectangle 36"/>
          <p:cNvSpPr/>
          <p:nvPr/>
        </p:nvSpPr>
        <p:spPr>
          <a:xfrm>
            <a:off x="4344560" y="5050394"/>
            <a:ext cx="660286" cy="36933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24823" y="4894136"/>
            <a:ext cx="373284"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47391" y="1446663"/>
            <a:ext cx="1011351" cy="3832121"/>
          </a:xfrm>
          <a:prstGeom prst="rect">
            <a:avLst/>
          </a:prstGeom>
          <a:solidFill>
            <a:schemeClr val="bg1"/>
          </a:solidFill>
        </p:spPr>
        <p:txBody>
          <a:bodyPr wrap="square" rtlCol="0">
            <a:spAutoFit/>
          </a:bodyPr>
          <a:lstStyle/>
          <a:p>
            <a:endParaRPr lang="en-US" dirty="0"/>
          </a:p>
        </p:txBody>
      </p:sp>
      <p:sp>
        <p:nvSpPr>
          <p:cNvPr id="42" name="TextBox 41"/>
          <p:cNvSpPr txBox="1"/>
          <p:nvPr/>
        </p:nvSpPr>
        <p:spPr>
          <a:xfrm>
            <a:off x="389020" y="1129245"/>
            <a:ext cx="798765" cy="3727944"/>
          </a:xfrm>
          <a:prstGeom prst="rect">
            <a:avLst/>
          </a:prstGeom>
          <a:noFill/>
        </p:spPr>
        <p:txBody>
          <a:bodyPr vert="vert270" wrap="none" lIns="90000" rtlCol="0">
            <a:spAutoFit/>
          </a:bodyPr>
          <a:lstStyle/>
          <a:p>
            <a:r>
              <a:rPr lang="en-US" sz="4000" dirty="0" err="1"/>
              <a:t>HapMap</a:t>
            </a:r>
            <a:r>
              <a:rPr lang="en-US" sz="4000" dirty="0"/>
              <a:t> Samples</a:t>
            </a:r>
          </a:p>
        </p:txBody>
      </p:sp>
      <p:sp>
        <p:nvSpPr>
          <p:cNvPr id="43" name="TextBox 42"/>
          <p:cNvSpPr txBox="1"/>
          <p:nvPr/>
        </p:nvSpPr>
        <p:spPr>
          <a:xfrm>
            <a:off x="7486903" y="1619253"/>
            <a:ext cx="4471736" cy="3416320"/>
          </a:xfrm>
          <a:prstGeom prst="rect">
            <a:avLst/>
          </a:prstGeom>
          <a:noFill/>
        </p:spPr>
        <p:txBody>
          <a:bodyPr wrap="square" rtlCol="0">
            <a:spAutoFit/>
          </a:bodyPr>
          <a:lstStyle/>
          <a:p>
            <a:pPr marL="285750" indent="-285750">
              <a:buFont typeface="Arial" charset="0"/>
              <a:buChar char="•"/>
            </a:pPr>
            <a:r>
              <a:rPr lang="en-US" sz="2400" dirty="0"/>
              <a:t>Different allele frequencies</a:t>
            </a:r>
          </a:p>
          <a:p>
            <a:pPr marL="285750" indent="-285750">
              <a:buFont typeface="Arial" charset="0"/>
              <a:buChar char="•"/>
            </a:pPr>
            <a:r>
              <a:rPr lang="en-US" sz="2400" dirty="0"/>
              <a:t>Different predisposition levels</a:t>
            </a:r>
          </a:p>
          <a:p>
            <a:pPr marL="285750" indent="-285750">
              <a:buFont typeface="Arial" charset="0"/>
              <a:buChar char="•"/>
            </a:pPr>
            <a:r>
              <a:rPr lang="en-US" sz="2400" dirty="0"/>
              <a:t>PM will recommend different medical actions for different groups;</a:t>
            </a:r>
          </a:p>
          <a:p>
            <a:pPr marL="285750" indent="-285750">
              <a:buFont typeface="Arial" charset="0"/>
              <a:buChar char="•"/>
            </a:pPr>
            <a:r>
              <a:rPr lang="en-US" sz="2400" dirty="0"/>
              <a:t>We need to draw and understand the Brazilian Genomic Landscape in order to succeed!</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370" y="0"/>
            <a:ext cx="2628860" cy="1423966"/>
          </a:xfrm>
          <a:prstGeom prst="rect">
            <a:avLst/>
          </a:prstGeom>
        </p:spPr>
      </p:pic>
    </p:spTree>
    <p:extLst>
      <p:ext uri="{BB962C8B-B14F-4D97-AF65-F5344CB8AC3E}">
        <p14:creationId xmlns:p14="http://schemas.microsoft.com/office/powerpoint/2010/main" val="23065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ppt_x"/>
                                          </p:val>
                                        </p:tav>
                                        <p:tav tm="100000">
                                          <p:val>
                                            <p:strVal val="#ppt_x"/>
                                          </p:val>
                                        </p:tav>
                                      </p:tavLst>
                                    </p:anim>
                                    <p:anim calcmode="lin" valueType="num">
                                      <p:cBhvr additive="base">
                                        <p:cTn id="90" dur="500" fill="hold"/>
                                        <p:tgtEl>
                                          <p:spTgt spid="3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fill="hold"/>
                                        <p:tgtEl>
                                          <p:spTgt spid="10"/>
                                        </p:tgtEl>
                                        <p:attrNameLst>
                                          <p:attrName>ppt_x</p:attrName>
                                        </p:attrNameLst>
                                      </p:cBhvr>
                                      <p:tavLst>
                                        <p:tav tm="0">
                                          <p:val>
                                            <p:strVal val="#ppt_x"/>
                                          </p:val>
                                        </p:tav>
                                        <p:tav tm="100000">
                                          <p:val>
                                            <p:strVal val="#ppt_x"/>
                                          </p:val>
                                        </p:tav>
                                      </p:tavLst>
                                    </p:anim>
                                    <p:anim calcmode="lin" valueType="num">
                                      <p:cBhvr additive="base">
                                        <p:cTn id="1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0" grpId="0"/>
      <p:bldP spid="22" grpId="0"/>
      <p:bldP spid="25" grpId="0"/>
      <p:bldP spid="28" grpId="0"/>
      <p:bldP spid="30" grpId="0"/>
      <p:bldP spid="35" grpId="0"/>
      <p:bldP spid="38" grpId="0"/>
      <p:bldP spid="4" grpId="0"/>
      <p:bldP spid="7" grpId="0"/>
      <p:bldP spid="8" grpId="0"/>
      <p:bldP spid="9" grpId="0"/>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563C-332C-2249-8E6D-A787B6E10B4F}"/>
              </a:ext>
            </a:extLst>
          </p:cNvPr>
          <p:cNvSpPr>
            <a:spLocks noGrp="1"/>
          </p:cNvSpPr>
          <p:nvPr>
            <p:ph type="title"/>
          </p:nvPr>
        </p:nvSpPr>
        <p:spPr/>
        <p:txBody>
          <a:bodyPr/>
          <a:lstStyle/>
          <a:p>
            <a:r>
              <a:rPr lang="pt-BR" dirty="0" err="1"/>
              <a:t>Sharing</a:t>
            </a:r>
            <a:r>
              <a:rPr lang="pt-BR" dirty="0"/>
              <a:t> </a:t>
            </a:r>
            <a:r>
              <a:rPr lang="pt-BR" dirty="0" err="1"/>
              <a:t>our</a:t>
            </a:r>
            <a:r>
              <a:rPr lang="pt-BR" dirty="0"/>
              <a:t> </a:t>
            </a:r>
            <a:r>
              <a:rPr lang="pt-BR" dirty="0" err="1"/>
              <a:t>Findings</a:t>
            </a:r>
            <a:endParaRPr lang="pt-BR" dirty="0"/>
          </a:p>
        </p:txBody>
      </p:sp>
      <p:sp>
        <p:nvSpPr>
          <p:cNvPr id="3" name="Text Placeholder 2">
            <a:extLst>
              <a:ext uri="{FF2B5EF4-FFF2-40B4-BE49-F238E27FC236}">
                <a16:creationId xmlns:a16="http://schemas.microsoft.com/office/drawing/2014/main" id="{CE1F5F43-FCEB-FC40-AAD2-768EB496FEC4}"/>
              </a:ext>
            </a:extLst>
          </p:cNvPr>
          <p:cNvSpPr>
            <a:spLocks noGrp="1"/>
          </p:cNvSpPr>
          <p:nvPr>
            <p:ph type="body" idx="1"/>
          </p:nvPr>
        </p:nvSpPr>
        <p:spPr/>
        <p:txBody>
          <a:bodyPr/>
          <a:lstStyle/>
          <a:p>
            <a:r>
              <a:rPr lang="pt-BR" dirty="0" err="1"/>
              <a:t>Welliton</a:t>
            </a:r>
            <a:r>
              <a:rPr lang="pt-BR" dirty="0"/>
              <a:t> Souza</a:t>
            </a:r>
          </a:p>
        </p:txBody>
      </p:sp>
      <p:pic>
        <p:nvPicPr>
          <p:cNvPr id="5" name="Picture 4" descr="A person smiling next to a body of water&#13;&#10;&#13;&#10;Description automatically generated">
            <a:extLst>
              <a:ext uri="{FF2B5EF4-FFF2-40B4-BE49-F238E27FC236}">
                <a16:creationId xmlns:a16="http://schemas.microsoft.com/office/drawing/2014/main" id="{0CDC5722-E7C7-414E-9DED-B2FF18F507A7}"/>
              </a:ext>
            </a:extLst>
          </p:cNvPr>
          <p:cNvPicPr>
            <a:picLocks noChangeAspect="1"/>
          </p:cNvPicPr>
          <p:nvPr/>
        </p:nvPicPr>
        <p:blipFill>
          <a:blip r:embed="rId2"/>
          <a:stretch>
            <a:fillRect/>
          </a:stretch>
        </p:blipFill>
        <p:spPr>
          <a:xfrm>
            <a:off x="9166402" y="3865194"/>
            <a:ext cx="2937782" cy="2948723"/>
          </a:xfrm>
          <a:prstGeom prst="rect">
            <a:avLst/>
          </a:prstGeom>
        </p:spPr>
      </p:pic>
    </p:spTree>
    <p:extLst>
      <p:ext uri="{BB962C8B-B14F-4D97-AF65-F5344CB8AC3E}">
        <p14:creationId xmlns:p14="http://schemas.microsoft.com/office/powerpoint/2010/main" val="73801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9174-5419-D64F-83F5-1287C1BB673B}"/>
              </a:ext>
            </a:extLst>
          </p:cNvPr>
          <p:cNvSpPr>
            <a:spLocks noGrp="1"/>
          </p:cNvSpPr>
          <p:nvPr>
            <p:ph type="title"/>
          </p:nvPr>
        </p:nvSpPr>
        <p:spPr/>
        <p:txBody>
          <a:bodyPr/>
          <a:lstStyle/>
          <a:p>
            <a:r>
              <a:rPr lang="en-US">
                <a:ea typeface="Helvetica Neue" panose="02000503000000020004" pitchFamily="2" charset="0"/>
                <a:cs typeface="Helvetica Neue" panose="02000503000000020004" pitchFamily="2" charset="0"/>
              </a:rPr>
              <a:t>Past developments</a:t>
            </a:r>
            <a:endParaRPr lang="en-US" dirty="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DB9AE481-F897-1541-8481-9B5D5F1B5BB1}"/>
              </a:ext>
            </a:extLst>
          </p:cNvPr>
          <p:cNvSpPr>
            <a:spLocks noGrp="1"/>
          </p:cNvSpPr>
          <p:nvPr>
            <p:ph sz="half" idx="1"/>
          </p:nvPr>
        </p:nvSpPr>
        <p:spPr/>
        <p:txBody>
          <a:bodyPr>
            <a:normAutofit fontScale="92500" lnSpcReduction="10000"/>
          </a:bodyPr>
          <a:lstStyle/>
          <a:p>
            <a:pPr marL="0" indent="0">
              <a:buNone/>
            </a:pPr>
            <a:r>
              <a:rPr lang="en-US" sz="2400" dirty="0">
                <a:latin typeface="+mj-lt"/>
                <a:ea typeface="Helvetica Neue" panose="02000503000000020004" pitchFamily="2" charset="0"/>
                <a:cs typeface="Helvetica Neue" panose="02000503000000020004" pitchFamily="2" charset="0"/>
              </a:rPr>
              <a:t>2015</a:t>
            </a:r>
          </a:p>
          <a:p>
            <a:r>
              <a:rPr lang="en-US" sz="2400" dirty="0">
                <a:latin typeface="+mj-lt"/>
                <a:ea typeface="Helvetica Neue" panose="02000503000000020004" pitchFamily="2" charset="0"/>
                <a:cs typeface="Helvetica Neue" panose="02000503000000020004" pitchFamily="2" charset="0"/>
              </a:rPr>
              <a:t>LOVD</a:t>
            </a:r>
          </a:p>
          <a:p>
            <a:r>
              <a:rPr lang="en-US" sz="2400" dirty="0">
                <a:latin typeface="+mj-lt"/>
                <a:ea typeface="Helvetica Neue" panose="02000503000000020004" pitchFamily="2" charset="0"/>
                <a:cs typeface="Helvetica Neue" panose="02000503000000020004" pitchFamily="2" charset="0"/>
              </a:rPr>
              <a:t>Beacon – Beacon Network</a:t>
            </a:r>
          </a:p>
          <a:p>
            <a:pPr marL="0" indent="0">
              <a:buNone/>
            </a:pPr>
            <a:endParaRPr lang="en-US" sz="2400" dirty="0">
              <a:latin typeface="+mj-lt"/>
              <a:ea typeface="Helvetica Neue" panose="02000503000000020004" pitchFamily="2" charset="0"/>
              <a:cs typeface="Helvetica Neue" panose="02000503000000020004" pitchFamily="2" charset="0"/>
            </a:endParaRPr>
          </a:p>
          <a:p>
            <a:pPr marL="0" indent="0">
              <a:buNone/>
            </a:pPr>
            <a:r>
              <a:rPr lang="en-US" sz="2400" dirty="0">
                <a:latin typeface="+mj-lt"/>
                <a:ea typeface="Helvetica Neue" panose="02000503000000020004" pitchFamily="2" charset="0"/>
                <a:cs typeface="Helvetica Neue" panose="02000503000000020004" pitchFamily="2" charset="0"/>
              </a:rPr>
              <a:t>2016</a:t>
            </a:r>
          </a:p>
          <a:p>
            <a:r>
              <a:rPr lang="en-US" sz="2400" dirty="0">
                <a:latin typeface="+mj-lt"/>
                <a:ea typeface="Helvetica Neue" panose="02000503000000020004" pitchFamily="2" charset="0"/>
                <a:cs typeface="Helvetica Neue" panose="02000503000000020004" pitchFamily="2" charset="0"/>
              </a:rPr>
              <a:t>GA4GH Genomics API</a:t>
            </a:r>
          </a:p>
          <a:p>
            <a:r>
              <a:rPr lang="en-US" sz="2400" dirty="0">
                <a:latin typeface="+mj-lt"/>
                <a:ea typeface="Helvetica Neue" panose="02000503000000020004" pitchFamily="2" charset="0"/>
                <a:cs typeface="Helvetica Neue" panose="02000503000000020004" pitchFamily="2" charset="0"/>
              </a:rPr>
              <a:t>GA4GHclient - Bioconductor package</a:t>
            </a:r>
          </a:p>
          <a:p>
            <a:r>
              <a:rPr lang="en-US" sz="2400" dirty="0">
                <a:latin typeface="+mj-lt"/>
                <a:ea typeface="Helvetica Neue" panose="02000503000000020004" pitchFamily="2" charset="0"/>
                <a:cs typeface="Helvetica Neue" panose="02000503000000020004" pitchFamily="2" charset="0"/>
              </a:rPr>
              <a:t>GA4GHshiny – web application</a:t>
            </a:r>
          </a:p>
          <a:p>
            <a:r>
              <a:rPr lang="en-US" sz="2400" dirty="0">
                <a:latin typeface="+mj-lt"/>
                <a:ea typeface="Helvetica Neue" panose="02000503000000020004" pitchFamily="2" charset="0"/>
                <a:cs typeface="Helvetica Neue" panose="02000503000000020004" pitchFamily="2" charset="0"/>
              </a:rPr>
              <a:t>Bottleneck server for Beacon</a:t>
            </a:r>
          </a:p>
          <a:p>
            <a:r>
              <a:rPr lang="en-US" sz="2400" dirty="0">
                <a:latin typeface="+mj-lt"/>
                <a:ea typeface="Helvetica Neue" panose="02000503000000020004" pitchFamily="2" charset="0"/>
                <a:cs typeface="Helvetica Neue" panose="02000503000000020004" pitchFamily="2" charset="0"/>
              </a:rPr>
              <a:t>Beacon client – R package</a:t>
            </a:r>
          </a:p>
          <a:p>
            <a:r>
              <a:rPr lang="en-US" sz="2400" dirty="0">
                <a:latin typeface="+mj-lt"/>
                <a:ea typeface="Helvetica Neue" panose="02000503000000020004" pitchFamily="2" charset="0"/>
                <a:cs typeface="Helvetica Neue" panose="02000503000000020004" pitchFamily="2" charset="0"/>
              </a:rPr>
              <a:t>New website</a:t>
            </a:r>
          </a:p>
          <a:p>
            <a:endParaRPr lang="en-US" sz="2400" dirty="0">
              <a:latin typeface="+mj-lt"/>
              <a:ea typeface="Helvetica Neue" panose="02000503000000020004" pitchFamily="2" charset="0"/>
              <a:cs typeface="Helvetica Neue" panose="02000503000000020004" pitchFamily="2" charset="0"/>
            </a:endParaRPr>
          </a:p>
        </p:txBody>
      </p:sp>
      <p:sp>
        <p:nvSpPr>
          <p:cNvPr id="4" name="Content Placeholder 3">
            <a:extLst>
              <a:ext uri="{FF2B5EF4-FFF2-40B4-BE49-F238E27FC236}">
                <a16:creationId xmlns:a16="http://schemas.microsoft.com/office/drawing/2014/main" id="{925CE23E-C22D-9E4E-9EB1-F199D4E06729}"/>
              </a:ext>
            </a:extLst>
          </p:cNvPr>
          <p:cNvSpPr>
            <a:spLocks noGrp="1"/>
          </p:cNvSpPr>
          <p:nvPr>
            <p:ph sz="half" idx="2"/>
          </p:nvPr>
        </p:nvSpPr>
        <p:spPr/>
        <p:txBody>
          <a:bodyPr>
            <a:normAutofit fontScale="92500" lnSpcReduction="10000"/>
          </a:bodyPr>
          <a:lstStyle/>
          <a:p>
            <a:pPr marL="0" indent="0">
              <a:buNone/>
            </a:pPr>
            <a:r>
              <a:rPr lang="en-US" sz="2400">
                <a:latin typeface="+mj-lt"/>
                <a:ea typeface="Helvetica Neue" panose="02000503000000020004" pitchFamily="2" charset="0"/>
                <a:cs typeface="Helvetica Neue" panose="02000503000000020004" pitchFamily="2" charset="0"/>
              </a:rPr>
              <a:t>2017</a:t>
            </a:r>
          </a:p>
          <a:p>
            <a:r>
              <a:rPr lang="en-US" sz="2400">
                <a:latin typeface="+mj-lt"/>
                <a:ea typeface="Helvetica Neue" panose="02000503000000020004" pitchFamily="2" charset="0"/>
                <a:cs typeface="Helvetica Neue" panose="02000503000000020004" pitchFamily="2" charset="0"/>
              </a:rPr>
              <a:t>Cloud environment</a:t>
            </a:r>
          </a:p>
          <a:p>
            <a:r>
              <a:rPr lang="en-US" sz="2400">
                <a:latin typeface="+mj-lt"/>
                <a:ea typeface="Helvetica Neue" panose="02000503000000020004" pitchFamily="2" charset="0"/>
                <a:cs typeface="Helvetica Neue" panose="02000503000000020004" pitchFamily="2" charset="0"/>
              </a:rPr>
              <a:t>Improved web application</a:t>
            </a:r>
            <a:endParaRPr lang="en-US" sz="2400" dirty="0">
              <a:latin typeface="+mj-lt"/>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39776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F292-8022-AE40-ABB6-E7FAB75E9FA7}"/>
              </a:ext>
            </a:extLst>
          </p:cNvPr>
          <p:cNvSpPr>
            <a:spLocks noGrp="1"/>
          </p:cNvSpPr>
          <p:nvPr>
            <p:ph type="title"/>
          </p:nvPr>
        </p:nvSpPr>
        <p:spPr/>
        <p:txBody>
          <a:bodyPr>
            <a:normAutofit/>
          </a:bodyPr>
          <a:lstStyle/>
          <a:p>
            <a:r>
              <a:rPr lang="en-US" sz="3600" b="1" dirty="0">
                <a:ea typeface="Helvetica Neue" panose="02000503000000020004" pitchFamily="2" charset="0"/>
                <a:cs typeface="Helvetica Neue" panose="02000503000000020004" pitchFamily="2" charset="0"/>
              </a:rPr>
              <a:t>GA4GH​ ​Connect:​ ​A​ ​5-Year​ ​Strategic​ ​Plan (2017)</a:t>
            </a:r>
            <a:endParaRPr lang="en-US" sz="3600" dirty="0">
              <a:effectLst/>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47CF63F5-398B-2545-A126-C649DB077B30}"/>
              </a:ext>
            </a:extLst>
          </p:cNvPr>
          <p:cNvSpPr>
            <a:spLocks noGrp="1"/>
          </p:cNvSpPr>
          <p:nvPr>
            <p:ph idx="1"/>
          </p:nvPr>
        </p:nvSpPr>
        <p:spPr/>
        <p:txBody>
          <a:bodyPr>
            <a:normAutofit/>
          </a:bodyPr>
          <a:lstStyle/>
          <a:p>
            <a:pPr marL="0" indent="0">
              <a:buNone/>
            </a:pPr>
            <a:r>
              <a:rPr lang="en-US" dirty="0">
                <a:ea typeface="Helvetica Neue" panose="02000503000000020004" pitchFamily="2" charset="0"/>
                <a:cs typeface="Helvetica Neue" panose="02000503000000020004" pitchFamily="2" charset="0"/>
              </a:rPr>
              <a:t>Technical Work Streams</a:t>
            </a:r>
          </a:p>
          <a:p>
            <a:r>
              <a:rPr lang="en-US" dirty="0">
                <a:ea typeface="Helvetica Neue" panose="02000503000000020004" pitchFamily="2" charset="0"/>
                <a:cs typeface="Helvetica Neue" panose="02000503000000020004" pitchFamily="2" charset="0"/>
              </a:rPr>
              <a:t>Data Use &amp; Researcher Identifiers (DURI) – ELIXIR Beacon</a:t>
            </a:r>
          </a:p>
          <a:p>
            <a:r>
              <a:rPr lang="en-US" dirty="0">
                <a:ea typeface="Helvetica Neue" panose="02000503000000020004" pitchFamily="2" charset="0"/>
                <a:cs typeface="Helvetica Neue" panose="02000503000000020004" pitchFamily="2" charset="0"/>
              </a:rPr>
              <a:t>Large Scale Genomics – </a:t>
            </a:r>
            <a:r>
              <a:rPr lang="en-US" dirty="0" err="1">
                <a:ea typeface="Helvetica Neue" panose="02000503000000020004" pitchFamily="2" charset="0"/>
                <a:cs typeface="Helvetica Neue" panose="02000503000000020004" pitchFamily="2" charset="0"/>
              </a:rPr>
              <a:t>htsget</a:t>
            </a:r>
            <a:r>
              <a:rPr lang="en-US" dirty="0">
                <a:ea typeface="Helvetica Neue" panose="02000503000000020004" pitchFamily="2" charset="0"/>
                <a:cs typeface="Helvetica Neue" panose="02000503000000020004" pitchFamily="2" charset="0"/>
              </a:rPr>
              <a:t>, </a:t>
            </a:r>
            <a:r>
              <a:rPr lang="en-US" dirty="0" err="1">
                <a:ea typeface="Helvetica Neue" panose="02000503000000020004" pitchFamily="2" charset="0"/>
                <a:cs typeface="Helvetica Neue" panose="02000503000000020004" pitchFamily="2" charset="0"/>
              </a:rPr>
              <a:t>refget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kern="1200" dirty="0">
                <a:solidFill>
                  <a:schemeClr val="tx1"/>
                </a:solidFill>
                <a:effectLst/>
              </a:rPr>
              <a:t>Cloud – Workflow Execution Service API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kern="1200" dirty="0"/>
              <a:t>Discovery – Beacon API</a:t>
            </a:r>
            <a:endParaRPr lang="en-US" dirty="0">
              <a:ea typeface="Helvetica Neue" panose="02000503000000020004" pitchFamily="2" charset="0"/>
              <a:cs typeface="Helvetica Neue" panose="02000503000000020004"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kern="1200" dirty="0"/>
              <a:t>Genomics Knowledge Standards – Genomics API (deprecated)</a:t>
            </a:r>
            <a:endParaRPr lang="en-US" dirty="0"/>
          </a:p>
        </p:txBody>
      </p:sp>
    </p:spTree>
    <p:extLst>
      <p:ext uri="{BB962C8B-B14F-4D97-AF65-F5344CB8AC3E}">
        <p14:creationId xmlns:p14="http://schemas.microsoft.com/office/powerpoint/2010/main" val="331084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6191-46C8-2F43-9AF7-6EF06C148479}"/>
              </a:ext>
            </a:extLst>
          </p:cNvPr>
          <p:cNvSpPr>
            <a:spLocks noGrp="1"/>
          </p:cNvSpPr>
          <p:nvPr>
            <p:ph type="title"/>
          </p:nvPr>
        </p:nvSpPr>
        <p:spPr/>
        <p:txBody>
          <a:bodyPr/>
          <a:lstStyle/>
          <a:p>
            <a:r>
              <a:rPr lang="en-US" dirty="0">
                <a:ea typeface="Helvetica Neue" panose="02000503000000020004" pitchFamily="2" charset="0"/>
                <a:cs typeface="Helvetica Neue" panose="02000503000000020004" pitchFamily="2" charset="0"/>
              </a:rPr>
              <a:t>Beacons – Beacon Management System</a:t>
            </a:r>
          </a:p>
        </p:txBody>
      </p:sp>
      <p:sp>
        <p:nvSpPr>
          <p:cNvPr id="3" name="Content Placeholder 2">
            <a:extLst>
              <a:ext uri="{FF2B5EF4-FFF2-40B4-BE49-F238E27FC236}">
                <a16:creationId xmlns:a16="http://schemas.microsoft.com/office/drawing/2014/main" id="{CE171A24-2BE1-CA4B-9F3F-39CECBB27916}"/>
              </a:ext>
            </a:extLst>
          </p:cNvPr>
          <p:cNvSpPr>
            <a:spLocks noGrp="1"/>
          </p:cNvSpPr>
          <p:nvPr>
            <p:ph idx="1"/>
          </p:nvPr>
        </p:nvSpPr>
        <p:spPr/>
        <p:txBody>
          <a:bodyPr/>
          <a:lstStyle/>
          <a:p>
            <a:r>
              <a:rPr lang="en-US" dirty="0">
                <a:latin typeface="+mj-lt"/>
                <a:ea typeface="Helvetica Neue" panose="02000503000000020004" pitchFamily="2" charset="0"/>
                <a:cs typeface="Helvetica Neue" panose="02000503000000020004" pitchFamily="2" charset="0"/>
              </a:rPr>
              <a:t>Implementation of the GA4GH Beacon API version 1.0</a:t>
            </a:r>
          </a:p>
          <a:p>
            <a:r>
              <a:rPr lang="en-US" dirty="0">
                <a:latin typeface="+mj-lt"/>
                <a:ea typeface="Helvetica Neue" panose="02000503000000020004" pitchFamily="2" charset="0"/>
                <a:cs typeface="Helvetica Neue" panose="02000503000000020004" pitchFamily="2" charset="0"/>
              </a:rPr>
              <a:t>Allow multiple Organizations, Beacons and Datasets</a:t>
            </a:r>
          </a:p>
          <a:p>
            <a:r>
              <a:rPr lang="en-US" dirty="0">
                <a:latin typeface="+mj-lt"/>
                <a:ea typeface="Helvetica Neue" panose="02000503000000020004" pitchFamily="2" charset="0"/>
                <a:cs typeface="Helvetica Neue" panose="02000503000000020004" pitchFamily="2" charset="0"/>
              </a:rPr>
              <a:t>Expose beacons as GA4GH Beacon API endpoints</a:t>
            </a:r>
          </a:p>
          <a:p>
            <a:r>
              <a:rPr lang="en-US" dirty="0">
                <a:latin typeface="+mj-lt"/>
                <a:ea typeface="Helvetica Neue" panose="02000503000000020004" pitchFamily="2" charset="0"/>
                <a:cs typeface="Helvetica Neue" panose="02000503000000020004" pitchFamily="2" charset="0"/>
              </a:rPr>
              <a:t>User-authenticated web application for data management</a:t>
            </a:r>
          </a:p>
          <a:p>
            <a:r>
              <a:rPr lang="en-US" dirty="0">
                <a:latin typeface="+mj-lt"/>
                <a:ea typeface="Helvetica Neue" panose="02000503000000020004" pitchFamily="2" charset="0"/>
                <a:cs typeface="Helvetica Neue" panose="02000503000000020004" pitchFamily="2" charset="0"/>
              </a:rPr>
              <a:t>Web client</a:t>
            </a:r>
          </a:p>
        </p:txBody>
      </p:sp>
    </p:spTree>
    <p:extLst>
      <p:ext uri="{BB962C8B-B14F-4D97-AF65-F5344CB8AC3E}">
        <p14:creationId xmlns:p14="http://schemas.microsoft.com/office/powerpoint/2010/main" val="375210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5927-29BB-574F-9A00-F5DDDE2DFF78}"/>
              </a:ext>
            </a:extLst>
          </p:cNvPr>
          <p:cNvSpPr>
            <a:spLocks noGrp="1"/>
          </p:cNvSpPr>
          <p:nvPr>
            <p:ph type="title"/>
          </p:nvPr>
        </p:nvSpPr>
        <p:spPr/>
        <p:txBody>
          <a:bodyPr/>
          <a:lstStyle/>
          <a:p>
            <a:r>
              <a:rPr lang="en-US" dirty="0">
                <a:ea typeface="Helvetica Neue" panose="02000503000000020004" pitchFamily="2" charset="0"/>
                <a:cs typeface="Helvetica Neue" panose="02000503000000020004" pitchFamily="2" charset="0"/>
              </a:rPr>
              <a:t>Beacons</a:t>
            </a:r>
          </a:p>
        </p:txBody>
      </p:sp>
      <p:pic>
        <p:nvPicPr>
          <p:cNvPr id="18" name="Content Placeholder 17">
            <a:extLst>
              <a:ext uri="{FF2B5EF4-FFF2-40B4-BE49-F238E27FC236}">
                <a16:creationId xmlns:a16="http://schemas.microsoft.com/office/drawing/2014/main" id="{BEBC5594-68ED-2E45-A801-640AAAB4287D}"/>
              </a:ext>
            </a:extLst>
          </p:cNvPr>
          <p:cNvPicPr>
            <a:picLocks noGrp="1" noChangeAspect="1"/>
          </p:cNvPicPr>
          <p:nvPr>
            <p:ph idx="1"/>
          </p:nvPr>
        </p:nvPicPr>
        <p:blipFill>
          <a:blip r:embed="rId3"/>
          <a:stretch>
            <a:fillRect/>
          </a:stretch>
        </p:blipFill>
        <p:spPr>
          <a:xfrm>
            <a:off x="2184136" y="1825625"/>
            <a:ext cx="7823727" cy="4351338"/>
          </a:xfrm>
        </p:spPr>
      </p:pic>
    </p:spTree>
    <p:extLst>
      <p:ext uri="{BB962C8B-B14F-4D97-AF65-F5344CB8AC3E}">
        <p14:creationId xmlns:p14="http://schemas.microsoft.com/office/powerpoint/2010/main" val="2459669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4A12-C570-7D48-9B6E-051F8351DE63}"/>
              </a:ext>
            </a:extLst>
          </p:cNvPr>
          <p:cNvSpPr>
            <a:spLocks noGrp="1"/>
          </p:cNvSpPr>
          <p:nvPr>
            <p:ph type="title"/>
          </p:nvPr>
        </p:nvSpPr>
        <p:spPr/>
        <p:txBody>
          <a:bodyPr/>
          <a:lstStyle/>
          <a:p>
            <a:r>
              <a:rPr lang="en-US" dirty="0" err="1"/>
              <a:t>BraVE</a:t>
            </a:r>
            <a:r>
              <a:rPr lang="en-US" dirty="0"/>
              <a:t> – BIPMed Variant Explorer</a:t>
            </a:r>
          </a:p>
        </p:txBody>
      </p:sp>
      <p:sp>
        <p:nvSpPr>
          <p:cNvPr id="3" name="Content Placeholder 2">
            <a:extLst>
              <a:ext uri="{FF2B5EF4-FFF2-40B4-BE49-F238E27FC236}">
                <a16:creationId xmlns:a16="http://schemas.microsoft.com/office/drawing/2014/main" id="{B20EF382-5088-8843-9502-AEC4C322CAE8}"/>
              </a:ext>
            </a:extLst>
          </p:cNvPr>
          <p:cNvSpPr>
            <a:spLocks noGrp="1"/>
          </p:cNvSpPr>
          <p:nvPr>
            <p:ph sz="half" idx="1"/>
          </p:nvPr>
        </p:nvSpPr>
        <p:spPr/>
        <p:txBody>
          <a:bodyPr numCol="1">
            <a:normAutofit/>
          </a:bodyPr>
          <a:lstStyle/>
          <a:p>
            <a:r>
              <a:rPr lang="en-US" dirty="0">
                <a:latin typeface="+mj-lt"/>
              </a:rPr>
              <a:t>Custom API – version 1.0.0</a:t>
            </a:r>
          </a:p>
          <a:p>
            <a:r>
              <a:rPr lang="en-US" dirty="0">
                <a:latin typeface="+mj-lt"/>
              </a:rPr>
              <a:t>Server implementation</a:t>
            </a:r>
          </a:p>
          <a:p>
            <a:r>
              <a:rPr lang="en-US" dirty="0">
                <a:latin typeface="+mj-lt"/>
              </a:rPr>
              <a:t>Web application</a:t>
            </a:r>
          </a:p>
          <a:p>
            <a:r>
              <a:rPr lang="en-US" dirty="0">
                <a:latin typeface="+mj-lt"/>
              </a:rPr>
              <a:t>Supports multiple queries</a:t>
            </a:r>
          </a:p>
          <a:p>
            <a:pPr lvl="1"/>
            <a:r>
              <a:rPr lang="en-US" dirty="0">
                <a:latin typeface="+mj-lt"/>
              </a:rPr>
              <a:t>Gene symbols – SCN1A, BRCA1</a:t>
            </a:r>
          </a:p>
          <a:p>
            <a:pPr lvl="1"/>
            <a:r>
              <a:rPr lang="en-US" dirty="0">
                <a:latin typeface="+mj-lt"/>
              </a:rPr>
              <a:t>Genomic locations – 1:65000-70000</a:t>
            </a:r>
          </a:p>
          <a:p>
            <a:pPr lvl="1"/>
            <a:r>
              <a:rPr lang="en-US" dirty="0">
                <a:latin typeface="+mj-lt"/>
              </a:rPr>
              <a:t>Genomic positions – 1:7737651</a:t>
            </a:r>
          </a:p>
          <a:p>
            <a:pPr lvl="1"/>
            <a:r>
              <a:rPr lang="en-US" dirty="0" err="1">
                <a:latin typeface="+mj-lt"/>
              </a:rPr>
              <a:t>dbSNP</a:t>
            </a:r>
            <a:r>
              <a:rPr lang="en-US" dirty="0">
                <a:latin typeface="+mj-lt"/>
              </a:rPr>
              <a:t> IDs – rs35735053</a:t>
            </a:r>
          </a:p>
        </p:txBody>
      </p:sp>
      <p:sp>
        <p:nvSpPr>
          <p:cNvPr id="8" name="Content Placeholder 7">
            <a:extLst>
              <a:ext uri="{FF2B5EF4-FFF2-40B4-BE49-F238E27FC236}">
                <a16:creationId xmlns:a16="http://schemas.microsoft.com/office/drawing/2014/main" id="{109A4444-F17A-8D48-9CE9-8E453547780D}"/>
              </a:ext>
            </a:extLst>
          </p:cNvPr>
          <p:cNvSpPr>
            <a:spLocks noGrp="1"/>
          </p:cNvSpPr>
          <p:nvPr>
            <p:ph sz="half" idx="2"/>
          </p:nvPr>
        </p:nvSpPr>
        <p:spPr/>
        <p:txBody>
          <a:bodyPr>
            <a:normAutofit/>
          </a:bodyPr>
          <a:lstStyle/>
          <a:p>
            <a:r>
              <a:rPr lang="en-US" dirty="0">
                <a:latin typeface="+mj-lt"/>
              </a:rPr>
              <a:t>Support multiple datasets</a:t>
            </a:r>
          </a:p>
          <a:p>
            <a:r>
              <a:rPr lang="en-US" dirty="0">
                <a:latin typeface="+mj-lt"/>
              </a:rPr>
              <a:t>Support multiple reference genomes</a:t>
            </a:r>
          </a:p>
          <a:p>
            <a:r>
              <a:rPr lang="en-US" dirty="0">
                <a:latin typeface="+mj-lt"/>
              </a:rPr>
              <a:t>After data import, VCF files are not required</a:t>
            </a:r>
          </a:p>
          <a:p>
            <a:r>
              <a:rPr lang="en-US" dirty="0">
                <a:latin typeface="+mj-lt"/>
              </a:rPr>
              <a:t>Analytics data collection for data science and reports</a:t>
            </a:r>
          </a:p>
          <a:p>
            <a:endParaRPr lang="en-US" dirty="0">
              <a:latin typeface="+mj-lt"/>
            </a:endParaRPr>
          </a:p>
        </p:txBody>
      </p:sp>
    </p:spTree>
    <p:extLst>
      <p:ext uri="{BB962C8B-B14F-4D97-AF65-F5344CB8AC3E}">
        <p14:creationId xmlns:p14="http://schemas.microsoft.com/office/powerpoint/2010/main" val="2084535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2189-AD74-3945-A715-FEE4F4DCBD90}"/>
              </a:ext>
            </a:extLst>
          </p:cNvPr>
          <p:cNvSpPr>
            <a:spLocks noGrp="1"/>
          </p:cNvSpPr>
          <p:nvPr>
            <p:ph type="title"/>
          </p:nvPr>
        </p:nvSpPr>
        <p:spPr/>
        <p:txBody>
          <a:bodyPr/>
          <a:lstStyle/>
          <a:p>
            <a:r>
              <a:rPr lang="en-US" dirty="0" err="1"/>
              <a:t>BraVE</a:t>
            </a:r>
            <a:endParaRPr lang="en-US" dirty="0"/>
          </a:p>
        </p:txBody>
      </p:sp>
      <p:pic>
        <p:nvPicPr>
          <p:cNvPr id="5" name="Content Placeholder 4">
            <a:extLst>
              <a:ext uri="{FF2B5EF4-FFF2-40B4-BE49-F238E27FC236}">
                <a16:creationId xmlns:a16="http://schemas.microsoft.com/office/drawing/2014/main" id="{573429B2-AA6A-C448-B5E0-8924CE6351DB}"/>
              </a:ext>
            </a:extLst>
          </p:cNvPr>
          <p:cNvPicPr>
            <a:picLocks noGrp="1" noChangeAspect="1"/>
          </p:cNvPicPr>
          <p:nvPr>
            <p:ph idx="1"/>
          </p:nvPr>
        </p:nvPicPr>
        <p:blipFill>
          <a:blip r:embed="rId3"/>
          <a:stretch>
            <a:fillRect/>
          </a:stretch>
        </p:blipFill>
        <p:spPr>
          <a:xfrm>
            <a:off x="1027475" y="1825625"/>
            <a:ext cx="10137050" cy="4351338"/>
          </a:xfrm>
        </p:spPr>
      </p:pic>
    </p:spTree>
    <p:extLst>
      <p:ext uri="{BB962C8B-B14F-4D97-AF65-F5344CB8AC3E}">
        <p14:creationId xmlns:p14="http://schemas.microsoft.com/office/powerpoint/2010/main" val="129674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88" r="16744"/>
          <a:stretch/>
        </p:blipFill>
        <p:spPr bwMode="auto">
          <a:xfrm>
            <a:off x="4639056" y="10"/>
            <a:ext cx="7552944" cy="6857990"/>
          </a:xfrm>
          <a:prstGeom prst="rect">
            <a:avLst/>
          </a:prstGeom>
          <a:noFill/>
          <a:effectLst/>
          <a:scene3d>
            <a:camera prst="orthographicFront"/>
            <a:lightRig rig="threePt" dir="t"/>
          </a:scene3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8929" y="629266"/>
            <a:ext cx="3651467" cy="1676603"/>
          </a:xfrm>
        </p:spPr>
        <p:txBody>
          <a:bodyPr>
            <a:normAutofit/>
          </a:bodyPr>
          <a:lstStyle/>
          <a:p>
            <a:r>
              <a:rPr lang="en-US" dirty="0"/>
              <a:t>Thank You!</a:t>
            </a:r>
          </a:p>
        </p:txBody>
      </p:sp>
      <p:sp>
        <p:nvSpPr>
          <p:cNvPr id="3" name="Content Placeholder 2"/>
          <p:cNvSpPr>
            <a:spLocks noGrp="1"/>
          </p:cNvSpPr>
          <p:nvPr>
            <p:ph idx="1"/>
          </p:nvPr>
        </p:nvSpPr>
        <p:spPr>
          <a:xfrm>
            <a:off x="648930" y="2438400"/>
            <a:ext cx="3990125" cy="3785419"/>
          </a:xfrm>
        </p:spPr>
        <p:txBody>
          <a:bodyPr>
            <a:normAutofit/>
          </a:bodyPr>
          <a:lstStyle/>
          <a:p>
            <a:r>
              <a:rPr lang="en-US" sz="2400" dirty="0"/>
              <a:t>Benilton Carvalho</a:t>
            </a:r>
          </a:p>
          <a:p>
            <a:pPr lvl="1"/>
            <a:r>
              <a:rPr lang="en-US" dirty="0">
                <a:hlinkClick r:id="rId4"/>
              </a:rPr>
              <a:t>benilton@unicamp.br</a:t>
            </a:r>
            <a:endParaRPr lang="en-US" dirty="0"/>
          </a:p>
          <a:p>
            <a:r>
              <a:rPr lang="en-US" sz="2400" dirty="0" err="1"/>
              <a:t>BIPMed</a:t>
            </a:r>
            <a:endParaRPr lang="en-US" sz="2400" dirty="0"/>
          </a:p>
          <a:p>
            <a:pPr lvl="1"/>
            <a:r>
              <a:rPr lang="en-US" dirty="0">
                <a:hlinkClick r:id="rId5"/>
              </a:rPr>
              <a:t>www.bipmed.org</a:t>
            </a:r>
            <a:endParaRPr lang="en-US" dirty="0"/>
          </a:p>
          <a:p>
            <a:pPr lvl="1"/>
            <a:r>
              <a:rPr lang="en-US" dirty="0">
                <a:hlinkClick r:id="rId6"/>
              </a:rPr>
              <a:t>contact@bipmed.org</a:t>
            </a:r>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368" y="5434034"/>
            <a:ext cx="2628860" cy="1423966"/>
          </a:xfrm>
          <a:prstGeom prst="rect">
            <a:avLst/>
          </a:prstGeom>
        </p:spPr>
      </p:pic>
    </p:spTree>
    <p:extLst>
      <p:ext uri="{BB962C8B-B14F-4D97-AF65-F5344CB8AC3E}">
        <p14:creationId xmlns:p14="http://schemas.microsoft.com/office/powerpoint/2010/main" val="266731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2980B3-3EDF-5B43-B395-B5D937346F83}"/>
              </a:ext>
            </a:extLst>
          </p:cNvPr>
          <p:cNvSpPr>
            <a:spLocks noGrp="1"/>
          </p:cNvSpPr>
          <p:nvPr>
            <p:ph type="title"/>
          </p:nvPr>
        </p:nvSpPr>
        <p:spPr/>
        <p:txBody>
          <a:bodyPr/>
          <a:lstStyle/>
          <a:p>
            <a:r>
              <a:rPr lang="pt-BR" dirty="0" err="1"/>
              <a:t>Efforts</a:t>
            </a:r>
            <a:r>
              <a:rPr lang="pt-BR" dirty="0"/>
              <a:t> </a:t>
            </a:r>
            <a:r>
              <a:rPr lang="pt-BR" dirty="0" err="1"/>
              <a:t>on</a:t>
            </a:r>
            <a:r>
              <a:rPr lang="pt-BR" dirty="0"/>
              <a:t> </a:t>
            </a:r>
            <a:r>
              <a:rPr lang="pt-BR" dirty="0" err="1"/>
              <a:t>Characterizing</a:t>
            </a:r>
            <a:r>
              <a:rPr lang="pt-BR" dirty="0"/>
              <a:t> </a:t>
            </a:r>
            <a:r>
              <a:rPr lang="pt-BR" dirty="0" err="1"/>
              <a:t>the</a:t>
            </a:r>
            <a:r>
              <a:rPr lang="pt-BR" dirty="0"/>
              <a:t> </a:t>
            </a:r>
            <a:r>
              <a:rPr lang="pt-BR" dirty="0" err="1"/>
              <a:t>Reference</a:t>
            </a:r>
            <a:r>
              <a:rPr lang="pt-BR" dirty="0"/>
              <a:t> </a:t>
            </a:r>
            <a:r>
              <a:rPr lang="pt-BR" dirty="0" err="1"/>
              <a:t>Population</a:t>
            </a:r>
            <a:r>
              <a:rPr lang="pt-BR" dirty="0"/>
              <a:t> in</a:t>
            </a:r>
            <a:br>
              <a:rPr lang="pt-BR" dirty="0"/>
            </a:br>
            <a:r>
              <a:rPr lang="pt-BR" dirty="0"/>
              <a:t>São Paulo</a:t>
            </a:r>
          </a:p>
        </p:txBody>
      </p:sp>
      <p:sp>
        <p:nvSpPr>
          <p:cNvPr id="6" name="Text Placeholder 5">
            <a:extLst>
              <a:ext uri="{FF2B5EF4-FFF2-40B4-BE49-F238E27FC236}">
                <a16:creationId xmlns:a16="http://schemas.microsoft.com/office/drawing/2014/main" id="{B5D4E665-D836-1644-89F0-EFAE8394C15E}"/>
              </a:ext>
            </a:extLst>
          </p:cNvPr>
          <p:cNvSpPr>
            <a:spLocks noGrp="1"/>
          </p:cNvSpPr>
          <p:nvPr>
            <p:ph type="body" idx="1"/>
          </p:nvPr>
        </p:nvSpPr>
        <p:spPr/>
        <p:txBody>
          <a:bodyPr/>
          <a:lstStyle/>
          <a:p>
            <a:r>
              <a:rPr lang="pt-BR" dirty="0"/>
              <a:t>Rodrigo </a:t>
            </a:r>
            <a:r>
              <a:rPr lang="pt-BR" dirty="0" err="1"/>
              <a:t>Secolin</a:t>
            </a:r>
            <a:endParaRPr lang="pt-BR" dirty="0"/>
          </a:p>
        </p:txBody>
      </p:sp>
      <p:pic>
        <p:nvPicPr>
          <p:cNvPr id="8" name="Picture 7" descr="A person posing for the camera&#13;&#10;&#13;&#10;Description automatically generated">
            <a:extLst>
              <a:ext uri="{FF2B5EF4-FFF2-40B4-BE49-F238E27FC236}">
                <a16:creationId xmlns:a16="http://schemas.microsoft.com/office/drawing/2014/main" id="{31701A3A-BB29-E64F-B3AA-A38A906341D3}"/>
              </a:ext>
            </a:extLst>
          </p:cNvPr>
          <p:cNvPicPr>
            <a:picLocks noChangeAspect="1"/>
          </p:cNvPicPr>
          <p:nvPr/>
        </p:nvPicPr>
        <p:blipFill>
          <a:blip r:embed="rId2"/>
          <a:stretch>
            <a:fillRect/>
          </a:stretch>
        </p:blipFill>
        <p:spPr>
          <a:xfrm>
            <a:off x="9647622" y="4224221"/>
            <a:ext cx="2455710" cy="2466975"/>
          </a:xfrm>
          <a:prstGeom prst="rect">
            <a:avLst/>
          </a:prstGeom>
        </p:spPr>
      </p:pic>
    </p:spTree>
    <p:extLst>
      <p:ext uri="{BB962C8B-B14F-4D97-AF65-F5344CB8AC3E}">
        <p14:creationId xmlns:p14="http://schemas.microsoft.com/office/powerpoint/2010/main" val="378057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D3A94C4-9C1E-446B-A20E-4CF5629BC759}"/>
              </a:ext>
            </a:extLst>
          </p:cNvPr>
          <p:cNvSpPr/>
          <p:nvPr/>
        </p:nvSpPr>
        <p:spPr>
          <a:xfrm>
            <a:off x="5848229" y="6179875"/>
            <a:ext cx="4752528" cy="400110"/>
          </a:xfrm>
          <a:prstGeom prst="rect">
            <a:avLst/>
          </a:prstGeom>
        </p:spPr>
        <p:txBody>
          <a:bodyPr wrap="square">
            <a:spAutoFit/>
          </a:bodyPr>
          <a:lstStyle/>
          <a:p>
            <a:pPr algn="r"/>
            <a:r>
              <a:rPr lang="pt-BR" sz="2000" dirty="0">
                <a:solidFill>
                  <a:srgbClr val="000000"/>
                </a:solidFill>
                <a:latin typeface="Arial" panose="020B0604020202020204" pitchFamily="34" charset="0"/>
                <a:cs typeface="Arial" panose="020B0604020202020204" pitchFamily="34" charset="0"/>
              </a:rPr>
              <a:t>Moura et al., 2015; </a:t>
            </a:r>
            <a:r>
              <a:rPr lang="pt-BR" sz="2000" dirty="0" err="1">
                <a:solidFill>
                  <a:srgbClr val="000000"/>
                </a:solidFill>
                <a:latin typeface="Arial" panose="020B0604020202020204" pitchFamily="34" charset="0"/>
                <a:cs typeface="Arial" panose="020B0604020202020204" pitchFamily="34" charset="0"/>
              </a:rPr>
              <a:t>Kehdy</a:t>
            </a:r>
            <a:r>
              <a:rPr lang="pt-BR" sz="2000" dirty="0">
                <a:solidFill>
                  <a:srgbClr val="000000"/>
                </a:solidFill>
                <a:latin typeface="Arial" panose="020B0604020202020204" pitchFamily="34" charset="0"/>
                <a:cs typeface="Arial" panose="020B0604020202020204" pitchFamily="34" charset="0"/>
              </a:rPr>
              <a:t> et al., 2015</a:t>
            </a:r>
            <a:endParaRPr lang="pt-BR" sz="2000" dirty="0"/>
          </a:p>
        </p:txBody>
      </p:sp>
      <p:sp>
        <p:nvSpPr>
          <p:cNvPr id="5" name="Text Box 1">
            <a:extLst>
              <a:ext uri="{FF2B5EF4-FFF2-40B4-BE49-F238E27FC236}">
                <a16:creationId xmlns:a16="http://schemas.microsoft.com/office/drawing/2014/main" id="{1CFE70CC-2097-4D50-81C8-5ED261F07B81}"/>
              </a:ext>
            </a:extLst>
          </p:cNvPr>
          <p:cNvSpPr txBox="1">
            <a:spLocks noChangeArrowheads="1"/>
          </p:cNvSpPr>
          <p:nvPr/>
        </p:nvSpPr>
        <p:spPr bwMode="auto">
          <a:xfrm>
            <a:off x="1766749" y="278016"/>
            <a:ext cx="8374779" cy="558699"/>
          </a:xfrm>
          <a:prstGeom prst="rect">
            <a:avLst/>
          </a:prstGeom>
          <a:noFill/>
          <a:ln w="9525">
            <a:noFill/>
            <a:round/>
            <a:headEnd/>
            <a:tailEnd/>
          </a:ln>
        </p:spPr>
        <p:txBody>
          <a:bodyPr wrap="square" lIns="90000" tIns="45000" rIns="90000" bIns="45000">
            <a:spAutoFit/>
          </a:bodyPr>
          <a:lstStyle/>
          <a:p>
            <a:pPr>
              <a:lnSpc>
                <a:spcPct val="95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latin typeface="Arial" panose="020B0604020202020204" pitchFamily="34" charset="0"/>
                <a:cs typeface="Arial" panose="020B0604020202020204" pitchFamily="34" charset="0"/>
              </a:rPr>
              <a:t>Background</a:t>
            </a:r>
          </a:p>
        </p:txBody>
      </p:sp>
      <p:sp>
        <p:nvSpPr>
          <p:cNvPr id="8" name="Retângulo 7">
            <a:extLst>
              <a:ext uri="{FF2B5EF4-FFF2-40B4-BE49-F238E27FC236}">
                <a16:creationId xmlns:a16="http://schemas.microsoft.com/office/drawing/2014/main" id="{541EBD7B-08E8-41CA-A7D0-F6C61683C5F1}"/>
              </a:ext>
            </a:extLst>
          </p:cNvPr>
          <p:cNvSpPr/>
          <p:nvPr/>
        </p:nvSpPr>
        <p:spPr>
          <a:xfrm>
            <a:off x="1766749" y="1004290"/>
            <a:ext cx="7755323" cy="3266985"/>
          </a:xfrm>
          <a:prstGeom prst="rect">
            <a:avLst/>
          </a:prstGeom>
        </p:spPr>
        <p:txBody>
          <a:bodyPr wrap="square">
            <a:spAutoFit/>
          </a:bodyPr>
          <a:lstStyle/>
          <a:p>
            <a:pPr marL="457200" indent="-457200">
              <a:lnSpc>
                <a:spcPct val="150000"/>
              </a:lnSpc>
              <a:buFont typeface="Arial" panose="020B0604020202020204" pitchFamily="34" charset="0"/>
              <a:buChar char="•"/>
            </a:pPr>
            <a:r>
              <a:rPr lang="pt-BR" sz="2000" dirty="0" err="1">
                <a:solidFill>
                  <a:srgbClr val="000000"/>
                </a:solidFill>
                <a:latin typeface="Arial" panose="020B0604020202020204" pitchFamily="34" charset="0"/>
                <a:cs typeface="Arial" panose="020B0604020202020204" pitchFamily="34" charset="0"/>
              </a:rPr>
              <a:t>Brazil</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admixture</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population</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three</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main</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ancestry</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populations</a:t>
            </a:r>
            <a:endParaRPr lang="pt-BR" sz="2000" dirty="0">
              <a:solidFill>
                <a:srgbClr val="000000"/>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pt-BR" sz="2000" dirty="0" err="1">
                <a:solidFill>
                  <a:srgbClr val="000000"/>
                </a:solidFill>
                <a:latin typeface="Arial" panose="020B0604020202020204" pitchFamily="34" charset="0"/>
                <a:cs typeface="Arial" panose="020B0604020202020204" pitchFamily="34" charset="0"/>
              </a:rPr>
              <a:t>European</a:t>
            </a:r>
            <a:r>
              <a:rPr lang="pt-BR" sz="2000" dirty="0">
                <a:solidFill>
                  <a:srgbClr val="000000"/>
                </a:solidFill>
                <a:latin typeface="Arial" panose="020B0604020202020204" pitchFamily="34" charset="0"/>
                <a:cs typeface="Arial" panose="020B0604020202020204" pitchFamily="34" charset="0"/>
              </a:rPr>
              <a:t>;</a:t>
            </a:r>
          </a:p>
          <a:p>
            <a:pPr marL="914400" lvl="1" indent="-457200">
              <a:lnSpc>
                <a:spcPct val="150000"/>
              </a:lnSpc>
              <a:buFont typeface="Arial" panose="020B0604020202020204" pitchFamily="34" charset="0"/>
              <a:buChar char="•"/>
            </a:pPr>
            <a:r>
              <a:rPr lang="pt-BR" sz="2000" dirty="0" err="1">
                <a:solidFill>
                  <a:srgbClr val="000000"/>
                </a:solidFill>
                <a:latin typeface="Arial" panose="020B0604020202020204" pitchFamily="34" charset="0"/>
                <a:cs typeface="Arial" panose="020B0604020202020204" pitchFamily="34" charset="0"/>
              </a:rPr>
              <a:t>Sub-Saharan</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African</a:t>
            </a:r>
            <a:r>
              <a:rPr lang="pt-BR" sz="2000" dirty="0">
                <a:solidFill>
                  <a:srgbClr val="000000"/>
                </a:solidFill>
                <a:latin typeface="Arial" panose="020B0604020202020204" pitchFamily="34" charset="0"/>
                <a:cs typeface="Arial" panose="020B0604020202020204" pitchFamily="34" charset="0"/>
              </a:rPr>
              <a:t>;</a:t>
            </a:r>
          </a:p>
          <a:p>
            <a:pPr marL="914400" lvl="1" indent="-457200">
              <a:lnSpc>
                <a:spcPct val="150000"/>
              </a:lnSpc>
              <a:buFont typeface="Arial" panose="020B0604020202020204" pitchFamily="34" charset="0"/>
              <a:buChar char="•"/>
            </a:pPr>
            <a:r>
              <a:rPr lang="pt-BR" sz="2000" dirty="0" err="1">
                <a:solidFill>
                  <a:srgbClr val="000000"/>
                </a:solidFill>
                <a:latin typeface="Arial" panose="020B0604020202020204" pitchFamily="34" charset="0"/>
                <a:cs typeface="Arial" panose="020B0604020202020204" pitchFamily="34" charset="0"/>
              </a:rPr>
              <a:t>Native</a:t>
            </a:r>
            <a:r>
              <a:rPr lang="pt-BR" sz="2000" dirty="0">
                <a:solidFill>
                  <a:srgbClr val="000000"/>
                </a:solidFill>
                <a:latin typeface="Arial" panose="020B0604020202020204" pitchFamily="34" charset="0"/>
                <a:cs typeface="Arial" panose="020B0604020202020204" pitchFamily="34" charset="0"/>
              </a:rPr>
              <a:t> American;</a:t>
            </a:r>
          </a:p>
          <a:p>
            <a:pPr marL="457200" indent="-457200">
              <a:lnSpc>
                <a:spcPct val="150000"/>
              </a:lnSpc>
              <a:buFont typeface="Arial" panose="020B0604020202020204" pitchFamily="34" charset="0"/>
              <a:buChar char="•"/>
            </a:pPr>
            <a:r>
              <a:rPr lang="pt-BR" sz="2000" dirty="0" err="1">
                <a:solidFill>
                  <a:srgbClr val="000000"/>
                </a:solidFill>
                <a:latin typeface="Arial" panose="020B0604020202020204" pitchFamily="34" charset="0"/>
                <a:cs typeface="Arial" panose="020B0604020202020204" pitchFamily="34" charset="0"/>
              </a:rPr>
              <a:t>BIPMed</a:t>
            </a:r>
            <a:r>
              <a:rPr lang="pt-BR" sz="2000" dirty="0">
                <a:solidFill>
                  <a:srgbClr val="000000"/>
                </a:solidFill>
                <a:latin typeface="Arial" panose="020B0604020202020204" pitchFamily="34" charset="0"/>
                <a:cs typeface="Arial" panose="020B0604020202020204" pitchFamily="34" charset="0"/>
              </a:rPr>
              <a:t> Sample</a:t>
            </a:r>
          </a:p>
          <a:p>
            <a:pPr marL="914400" lvl="1" indent="-457200">
              <a:lnSpc>
                <a:spcPct val="150000"/>
              </a:lnSpc>
              <a:buFont typeface="Arial" panose="020B0604020202020204" pitchFamily="34" charset="0"/>
              <a:buChar char="•"/>
            </a:pPr>
            <a:r>
              <a:rPr lang="pt-BR" sz="2000" dirty="0">
                <a:solidFill>
                  <a:srgbClr val="000000"/>
                </a:solidFill>
                <a:latin typeface="Arial" panose="020B0604020202020204" pitchFamily="34" charset="0"/>
                <a:cs typeface="Arial" panose="020B0604020202020204" pitchFamily="34" charset="0"/>
              </a:rPr>
              <a:t>SNP </a:t>
            </a:r>
            <a:r>
              <a:rPr lang="pt-BR" sz="2000" dirty="0" err="1">
                <a:solidFill>
                  <a:srgbClr val="000000"/>
                </a:solidFill>
                <a:latin typeface="Arial" panose="020B0604020202020204" pitchFamily="34" charset="0"/>
                <a:cs typeface="Arial" panose="020B0604020202020204" pitchFamily="34" charset="0"/>
              </a:rPr>
              <a:t>array</a:t>
            </a:r>
            <a:r>
              <a:rPr lang="pt-BR" sz="2000" dirty="0">
                <a:solidFill>
                  <a:srgbClr val="000000"/>
                </a:solidFill>
                <a:latin typeface="Arial" panose="020B0604020202020204" pitchFamily="34" charset="0"/>
                <a:cs typeface="Arial" panose="020B0604020202020204" pitchFamily="34" charset="0"/>
              </a:rPr>
              <a:t> </a:t>
            </a:r>
            <a:r>
              <a:rPr lang="pt-BR" sz="2000" dirty="0" err="1">
                <a:solidFill>
                  <a:srgbClr val="000000"/>
                </a:solidFill>
                <a:latin typeface="Arial" panose="020B0604020202020204" pitchFamily="34" charset="0"/>
                <a:cs typeface="Arial" panose="020B0604020202020204" pitchFamily="34" charset="0"/>
              </a:rPr>
              <a:t>dataset</a:t>
            </a:r>
            <a:r>
              <a:rPr lang="pt-BR" sz="2000" dirty="0">
                <a:solidFill>
                  <a:srgbClr val="000000"/>
                </a:solidFill>
                <a:latin typeface="Arial" panose="020B0604020202020204" pitchFamily="34" charset="0"/>
                <a:cs typeface="Arial" panose="020B0604020202020204" pitchFamily="34" charset="0"/>
              </a:rPr>
              <a:t>: 340 </a:t>
            </a:r>
            <a:r>
              <a:rPr lang="pt-BR" sz="2000" dirty="0" err="1">
                <a:solidFill>
                  <a:srgbClr val="000000"/>
                </a:solidFill>
                <a:latin typeface="Arial" panose="020B0604020202020204" pitchFamily="34" charset="0"/>
                <a:cs typeface="Arial" panose="020B0604020202020204" pitchFamily="34" charset="0"/>
              </a:rPr>
              <a:t>individuals</a:t>
            </a:r>
            <a:endParaRPr lang="pt-BR" sz="2000" dirty="0">
              <a:solidFill>
                <a:srgbClr val="000000"/>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pt-BR" sz="2000" dirty="0">
                <a:solidFill>
                  <a:srgbClr val="000000"/>
                </a:solidFill>
                <a:latin typeface="Arial" panose="020B0604020202020204" pitchFamily="34" charset="0"/>
                <a:cs typeface="Arial" panose="020B0604020202020204" pitchFamily="34" charset="0"/>
              </a:rPr>
              <a:t>WES </a:t>
            </a:r>
            <a:r>
              <a:rPr lang="pt-BR" sz="2000" dirty="0" err="1">
                <a:solidFill>
                  <a:srgbClr val="000000"/>
                </a:solidFill>
                <a:latin typeface="Arial" panose="020B0604020202020204" pitchFamily="34" charset="0"/>
                <a:cs typeface="Arial" panose="020B0604020202020204" pitchFamily="34" charset="0"/>
              </a:rPr>
              <a:t>dataset</a:t>
            </a:r>
            <a:r>
              <a:rPr lang="pt-BR" sz="2000" dirty="0">
                <a:solidFill>
                  <a:srgbClr val="000000"/>
                </a:solidFill>
                <a:latin typeface="Arial" panose="020B0604020202020204" pitchFamily="34" charset="0"/>
                <a:cs typeface="Arial" panose="020B0604020202020204" pitchFamily="34" charset="0"/>
              </a:rPr>
              <a:t>: 257 </a:t>
            </a:r>
            <a:r>
              <a:rPr lang="pt-BR" sz="2000" dirty="0" err="1">
                <a:solidFill>
                  <a:srgbClr val="000000"/>
                </a:solidFill>
                <a:latin typeface="Arial" panose="020B0604020202020204" pitchFamily="34" charset="0"/>
                <a:cs typeface="Arial" panose="020B0604020202020204" pitchFamily="34" charset="0"/>
              </a:rPr>
              <a:t>individuals</a:t>
            </a:r>
            <a:endParaRPr lang="pt-BR"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50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1A6B6DF-5333-4812-9D22-5FC4398EEE7D}"/>
              </a:ext>
            </a:extLst>
          </p:cNvPr>
          <p:cNvSpPr txBox="1"/>
          <p:nvPr/>
        </p:nvSpPr>
        <p:spPr>
          <a:xfrm>
            <a:off x="1779860" y="1425803"/>
            <a:ext cx="15663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err="1"/>
              <a:t>SNParray</a:t>
            </a:r>
            <a:endParaRPr lang="pt-BR" sz="1600" dirty="0"/>
          </a:p>
          <a:p>
            <a:pPr algn="ctr"/>
            <a:r>
              <a:rPr lang="pt-BR" sz="1600" dirty="0"/>
              <a:t>340 </a:t>
            </a:r>
            <a:r>
              <a:rPr lang="pt-BR" sz="1600" dirty="0" err="1"/>
              <a:t>individuals</a:t>
            </a:r>
            <a:endParaRPr lang="pt-BR" sz="1600" dirty="0"/>
          </a:p>
          <a:p>
            <a:pPr algn="ctr"/>
            <a:r>
              <a:rPr lang="pt-BR" sz="1600" dirty="0"/>
              <a:t>905,176 </a:t>
            </a:r>
            <a:r>
              <a:rPr lang="pt-BR" sz="1600" dirty="0" err="1"/>
              <a:t>variants</a:t>
            </a:r>
            <a:endParaRPr lang="pt-BR" sz="1600" dirty="0"/>
          </a:p>
        </p:txBody>
      </p:sp>
      <p:sp>
        <p:nvSpPr>
          <p:cNvPr id="4" name="CaixaDeTexto 3">
            <a:extLst>
              <a:ext uri="{FF2B5EF4-FFF2-40B4-BE49-F238E27FC236}">
                <a16:creationId xmlns:a16="http://schemas.microsoft.com/office/drawing/2014/main" id="{CD31E842-CF4F-49D1-BF5D-0F805632F0CE}"/>
              </a:ext>
            </a:extLst>
          </p:cNvPr>
          <p:cNvSpPr txBox="1"/>
          <p:nvPr/>
        </p:nvSpPr>
        <p:spPr>
          <a:xfrm>
            <a:off x="1733188" y="1029975"/>
            <a:ext cx="1885709" cy="369332"/>
          </a:xfrm>
          <a:prstGeom prst="rect">
            <a:avLst/>
          </a:prstGeom>
          <a:noFill/>
        </p:spPr>
        <p:txBody>
          <a:bodyPr wrap="none" rtlCol="0">
            <a:spAutoFit/>
          </a:bodyPr>
          <a:lstStyle/>
          <a:p>
            <a:r>
              <a:rPr lang="pt-BR" b="1" dirty="0" err="1"/>
              <a:t>BIPMed</a:t>
            </a:r>
            <a:r>
              <a:rPr lang="pt-BR" b="1" dirty="0"/>
              <a:t> </a:t>
            </a:r>
            <a:r>
              <a:rPr lang="pt-BR" b="1" dirty="0" err="1"/>
              <a:t>Raw</a:t>
            </a:r>
            <a:r>
              <a:rPr lang="pt-BR" b="1" dirty="0"/>
              <a:t> data</a:t>
            </a:r>
          </a:p>
        </p:txBody>
      </p:sp>
      <p:sp>
        <p:nvSpPr>
          <p:cNvPr id="5" name="CaixaDeTexto 4">
            <a:extLst>
              <a:ext uri="{FF2B5EF4-FFF2-40B4-BE49-F238E27FC236}">
                <a16:creationId xmlns:a16="http://schemas.microsoft.com/office/drawing/2014/main" id="{2FBA8616-8D70-413E-AB15-4E86B39E0F47}"/>
              </a:ext>
            </a:extLst>
          </p:cNvPr>
          <p:cNvSpPr txBox="1"/>
          <p:nvPr/>
        </p:nvSpPr>
        <p:spPr>
          <a:xfrm>
            <a:off x="1791719" y="291965"/>
            <a:ext cx="2441694" cy="523220"/>
          </a:xfrm>
          <a:prstGeom prst="rect">
            <a:avLst/>
          </a:prstGeom>
          <a:noFill/>
        </p:spPr>
        <p:txBody>
          <a:bodyPr wrap="none" rtlCol="0">
            <a:spAutoFit/>
          </a:bodyPr>
          <a:lstStyle/>
          <a:p>
            <a:r>
              <a:rPr lang="pt-BR" sz="2800" b="1" dirty="0" err="1">
                <a:latin typeface="Arial" panose="020B0604020202020204" pitchFamily="34" charset="0"/>
                <a:cs typeface="Arial" panose="020B0604020202020204" pitchFamily="34" charset="0"/>
              </a:rPr>
              <a:t>Study</a:t>
            </a:r>
            <a:r>
              <a:rPr lang="pt-BR" sz="2800" b="1" dirty="0">
                <a:latin typeface="Arial" panose="020B0604020202020204" pitchFamily="34" charset="0"/>
                <a:cs typeface="Arial" panose="020B0604020202020204" pitchFamily="34" charset="0"/>
              </a:rPr>
              <a:t> design</a:t>
            </a:r>
          </a:p>
        </p:txBody>
      </p:sp>
      <p:sp>
        <p:nvSpPr>
          <p:cNvPr id="6" name="CaixaDeTexto 5">
            <a:extLst>
              <a:ext uri="{FF2B5EF4-FFF2-40B4-BE49-F238E27FC236}">
                <a16:creationId xmlns:a16="http://schemas.microsoft.com/office/drawing/2014/main" id="{193ACFFE-6863-4E01-A36C-3DEA45002E4F}"/>
              </a:ext>
            </a:extLst>
          </p:cNvPr>
          <p:cNvSpPr txBox="1"/>
          <p:nvPr/>
        </p:nvSpPr>
        <p:spPr>
          <a:xfrm>
            <a:off x="1779860" y="2394036"/>
            <a:ext cx="15663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a:t>WES</a:t>
            </a:r>
          </a:p>
          <a:p>
            <a:pPr algn="ctr"/>
            <a:r>
              <a:rPr lang="pt-BR" sz="1600" dirty="0"/>
              <a:t>257 </a:t>
            </a:r>
            <a:r>
              <a:rPr lang="pt-BR" sz="1600" dirty="0" err="1"/>
              <a:t>individuals</a:t>
            </a:r>
            <a:endParaRPr lang="pt-BR" sz="1600" dirty="0"/>
          </a:p>
          <a:p>
            <a:pPr algn="ctr"/>
            <a:r>
              <a:rPr lang="pt-BR" sz="1600" dirty="0"/>
              <a:t>819,360 </a:t>
            </a:r>
            <a:r>
              <a:rPr lang="pt-BR" sz="1600" dirty="0" err="1"/>
              <a:t>variants</a:t>
            </a:r>
            <a:endParaRPr lang="pt-BR" sz="1600" dirty="0"/>
          </a:p>
        </p:txBody>
      </p:sp>
      <p:sp>
        <p:nvSpPr>
          <p:cNvPr id="7" name="CaixaDeTexto 6">
            <a:extLst>
              <a:ext uri="{FF2B5EF4-FFF2-40B4-BE49-F238E27FC236}">
                <a16:creationId xmlns:a16="http://schemas.microsoft.com/office/drawing/2014/main" id="{4000C6C6-D01A-42AF-A2F6-02F4E41B8095}"/>
              </a:ext>
            </a:extLst>
          </p:cNvPr>
          <p:cNvSpPr txBox="1"/>
          <p:nvPr/>
        </p:nvSpPr>
        <p:spPr>
          <a:xfrm>
            <a:off x="5603735" y="1425803"/>
            <a:ext cx="15663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err="1"/>
              <a:t>SNParray</a:t>
            </a:r>
            <a:endParaRPr lang="pt-BR" sz="1600" dirty="0"/>
          </a:p>
          <a:p>
            <a:pPr algn="ctr"/>
            <a:r>
              <a:rPr lang="pt-BR" sz="1600" dirty="0"/>
              <a:t>296 </a:t>
            </a:r>
            <a:r>
              <a:rPr lang="pt-BR" sz="1600" dirty="0" err="1"/>
              <a:t>individuals</a:t>
            </a:r>
            <a:endParaRPr lang="pt-BR" sz="1600" dirty="0"/>
          </a:p>
          <a:p>
            <a:pPr algn="ctr"/>
            <a:r>
              <a:rPr lang="pt-BR" sz="1600" dirty="0"/>
              <a:t>905,176 </a:t>
            </a:r>
            <a:r>
              <a:rPr lang="pt-BR" sz="1600" dirty="0" err="1"/>
              <a:t>variants</a:t>
            </a:r>
            <a:endParaRPr lang="pt-BR" sz="1600" dirty="0"/>
          </a:p>
        </p:txBody>
      </p:sp>
      <p:sp>
        <p:nvSpPr>
          <p:cNvPr id="8" name="CaixaDeTexto 7">
            <a:extLst>
              <a:ext uri="{FF2B5EF4-FFF2-40B4-BE49-F238E27FC236}">
                <a16:creationId xmlns:a16="http://schemas.microsoft.com/office/drawing/2014/main" id="{AA3F6D19-68C1-43AF-8C3E-525116264D92}"/>
              </a:ext>
            </a:extLst>
          </p:cNvPr>
          <p:cNvSpPr txBox="1"/>
          <p:nvPr/>
        </p:nvSpPr>
        <p:spPr>
          <a:xfrm>
            <a:off x="5603735" y="2394036"/>
            <a:ext cx="15663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a:t>WES</a:t>
            </a:r>
          </a:p>
          <a:p>
            <a:pPr algn="ctr"/>
            <a:r>
              <a:rPr lang="pt-BR" sz="1600" dirty="0"/>
              <a:t>239 </a:t>
            </a:r>
            <a:r>
              <a:rPr lang="pt-BR" sz="1600" dirty="0" err="1"/>
              <a:t>individuals</a:t>
            </a:r>
            <a:endParaRPr lang="pt-BR" sz="1600" dirty="0"/>
          </a:p>
          <a:p>
            <a:pPr algn="ctr"/>
            <a:r>
              <a:rPr lang="pt-BR" sz="1600" dirty="0"/>
              <a:t>819,360 </a:t>
            </a:r>
            <a:r>
              <a:rPr lang="pt-BR" sz="1600" dirty="0" err="1"/>
              <a:t>variants</a:t>
            </a:r>
            <a:endParaRPr lang="pt-BR" sz="1600" dirty="0"/>
          </a:p>
        </p:txBody>
      </p:sp>
      <p:cxnSp>
        <p:nvCxnSpPr>
          <p:cNvPr id="10" name="Conector de Seta Reta 9">
            <a:extLst>
              <a:ext uri="{FF2B5EF4-FFF2-40B4-BE49-F238E27FC236}">
                <a16:creationId xmlns:a16="http://schemas.microsoft.com/office/drawing/2014/main" id="{077FD7DB-8AB5-4AC0-B5A9-9FC2A42D6FF5}"/>
              </a:ext>
            </a:extLst>
          </p:cNvPr>
          <p:cNvCxnSpPr>
            <a:stCxn id="3" idx="3"/>
            <a:endCxn id="7" idx="1"/>
          </p:cNvCxnSpPr>
          <p:nvPr/>
        </p:nvCxnSpPr>
        <p:spPr>
          <a:xfrm>
            <a:off x="3346187" y="1841301"/>
            <a:ext cx="22575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A34CE8CF-CC7F-43B6-A692-064995E5E895}"/>
              </a:ext>
            </a:extLst>
          </p:cNvPr>
          <p:cNvCxnSpPr>
            <a:cxnSpLocks/>
            <a:stCxn id="6" idx="3"/>
            <a:endCxn id="8" idx="1"/>
          </p:cNvCxnSpPr>
          <p:nvPr/>
        </p:nvCxnSpPr>
        <p:spPr>
          <a:xfrm>
            <a:off x="3346187" y="2809534"/>
            <a:ext cx="22575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35F7AD4E-B543-4D0F-91A9-81E0B9514238}"/>
              </a:ext>
            </a:extLst>
          </p:cNvPr>
          <p:cNvSpPr txBox="1"/>
          <p:nvPr/>
        </p:nvSpPr>
        <p:spPr>
          <a:xfrm>
            <a:off x="3366149" y="1855082"/>
            <a:ext cx="2219327"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400" dirty="0"/>
              <a:t>Remove </a:t>
            </a:r>
            <a:r>
              <a:rPr lang="pt-BR" sz="1400" dirty="0" err="1"/>
              <a:t>individuals</a:t>
            </a:r>
            <a:r>
              <a:rPr lang="pt-BR" sz="1400" dirty="0"/>
              <a:t> </a:t>
            </a:r>
            <a:r>
              <a:rPr lang="pt-BR" sz="1400" dirty="0" err="1"/>
              <a:t>with</a:t>
            </a:r>
            <a:r>
              <a:rPr lang="pt-BR" sz="1400" dirty="0"/>
              <a:t> </a:t>
            </a:r>
          </a:p>
          <a:p>
            <a:pPr algn="ctr"/>
            <a:r>
              <a:rPr lang="pt-BR" sz="1400" dirty="0" err="1"/>
              <a:t>Heterozygosity</a:t>
            </a:r>
            <a:r>
              <a:rPr lang="pt-BR" sz="1400" dirty="0"/>
              <a:t> rate  </a:t>
            </a:r>
            <a:r>
              <a:rPr lang="pt-BR" sz="1400" u="sng" dirty="0"/>
              <a:t>+</a:t>
            </a:r>
            <a:r>
              <a:rPr lang="pt-BR" sz="1400" dirty="0"/>
              <a:t> 3 SD ,</a:t>
            </a:r>
          </a:p>
          <a:p>
            <a:pPr algn="ctr"/>
            <a:r>
              <a:rPr lang="pt-BR" sz="1400" dirty="0"/>
              <a:t>IBS &gt; 0.85, </a:t>
            </a:r>
          </a:p>
          <a:p>
            <a:pPr algn="ctr"/>
            <a:r>
              <a:rPr lang="pt-BR" sz="1400" dirty="0"/>
              <a:t>IBD </a:t>
            </a:r>
            <a:r>
              <a:rPr lang="pt-BR" sz="1400" dirty="0" err="1"/>
              <a:t>and</a:t>
            </a:r>
            <a:r>
              <a:rPr lang="pt-BR" sz="1400" dirty="0"/>
              <a:t> </a:t>
            </a:r>
            <a:r>
              <a:rPr lang="pt-BR" sz="1400" dirty="0" err="1"/>
              <a:t>relatedness</a:t>
            </a:r>
            <a:r>
              <a:rPr lang="pt-BR" sz="1400" dirty="0"/>
              <a:t> &gt; 0.125</a:t>
            </a:r>
          </a:p>
        </p:txBody>
      </p:sp>
      <p:sp>
        <p:nvSpPr>
          <p:cNvPr id="17" name="CaixaDeTexto 16">
            <a:extLst>
              <a:ext uri="{FF2B5EF4-FFF2-40B4-BE49-F238E27FC236}">
                <a16:creationId xmlns:a16="http://schemas.microsoft.com/office/drawing/2014/main" id="{F16BF7FB-473E-4D84-B3B6-5F2492F26A2A}"/>
              </a:ext>
            </a:extLst>
          </p:cNvPr>
          <p:cNvSpPr txBox="1"/>
          <p:nvPr/>
        </p:nvSpPr>
        <p:spPr>
          <a:xfrm>
            <a:off x="8378472" y="1425728"/>
            <a:ext cx="15663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err="1"/>
              <a:t>SNParray</a:t>
            </a:r>
            <a:endParaRPr lang="pt-BR" sz="1600" dirty="0"/>
          </a:p>
          <a:p>
            <a:pPr algn="ctr"/>
            <a:r>
              <a:rPr lang="pt-BR" sz="1600" dirty="0"/>
              <a:t>296 </a:t>
            </a:r>
            <a:r>
              <a:rPr lang="pt-BR" sz="1600" dirty="0" err="1"/>
              <a:t>individuals</a:t>
            </a:r>
            <a:endParaRPr lang="pt-BR" sz="1600" dirty="0"/>
          </a:p>
          <a:p>
            <a:pPr algn="ctr"/>
            <a:r>
              <a:rPr lang="pt-BR" sz="1600" dirty="0"/>
              <a:t>884,445 </a:t>
            </a:r>
            <a:r>
              <a:rPr lang="pt-BR" sz="1600" dirty="0" err="1"/>
              <a:t>variants</a:t>
            </a:r>
            <a:endParaRPr lang="pt-BR" sz="1600" dirty="0"/>
          </a:p>
        </p:txBody>
      </p:sp>
      <p:sp>
        <p:nvSpPr>
          <p:cNvPr id="18" name="CaixaDeTexto 17">
            <a:extLst>
              <a:ext uri="{FF2B5EF4-FFF2-40B4-BE49-F238E27FC236}">
                <a16:creationId xmlns:a16="http://schemas.microsoft.com/office/drawing/2014/main" id="{D73376E3-B016-487B-A5E8-AE6C669F384D}"/>
              </a:ext>
            </a:extLst>
          </p:cNvPr>
          <p:cNvSpPr txBox="1"/>
          <p:nvPr/>
        </p:nvSpPr>
        <p:spPr>
          <a:xfrm>
            <a:off x="7124300" y="1082537"/>
            <a:ext cx="1266798"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400" dirty="0"/>
              <a:t>Remove </a:t>
            </a:r>
            <a:r>
              <a:rPr lang="pt-BR" sz="1400" dirty="0" err="1"/>
              <a:t>variants</a:t>
            </a:r>
            <a:r>
              <a:rPr lang="pt-BR" sz="1400" dirty="0"/>
              <a:t> </a:t>
            </a:r>
            <a:r>
              <a:rPr lang="pt-BR" sz="1400" dirty="0" err="1"/>
              <a:t>with</a:t>
            </a:r>
            <a:r>
              <a:rPr lang="pt-BR" sz="1400" dirty="0"/>
              <a:t> MAF &lt; 0.01</a:t>
            </a:r>
          </a:p>
        </p:txBody>
      </p:sp>
      <p:cxnSp>
        <p:nvCxnSpPr>
          <p:cNvPr id="19" name="Conector de Seta Reta 18">
            <a:extLst>
              <a:ext uri="{FF2B5EF4-FFF2-40B4-BE49-F238E27FC236}">
                <a16:creationId xmlns:a16="http://schemas.microsoft.com/office/drawing/2014/main" id="{653BF6C0-A131-4094-889A-514718F4398E}"/>
              </a:ext>
            </a:extLst>
          </p:cNvPr>
          <p:cNvCxnSpPr>
            <a:cxnSpLocks/>
            <a:stCxn id="7" idx="3"/>
          </p:cNvCxnSpPr>
          <p:nvPr/>
        </p:nvCxnSpPr>
        <p:spPr>
          <a:xfrm>
            <a:off x="7170061" y="1841301"/>
            <a:ext cx="1336674" cy="137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16:creationId xmlns:a16="http://schemas.microsoft.com/office/drawing/2014/main" id="{E8EE6663-718E-4F42-A068-3DD8B8A6D5CD}"/>
              </a:ext>
            </a:extLst>
          </p:cNvPr>
          <p:cNvSpPr txBox="1"/>
          <p:nvPr/>
        </p:nvSpPr>
        <p:spPr>
          <a:xfrm>
            <a:off x="8378472" y="2390958"/>
            <a:ext cx="156632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a:t>WES</a:t>
            </a:r>
          </a:p>
          <a:p>
            <a:pPr algn="ctr"/>
            <a:r>
              <a:rPr lang="pt-BR" sz="1600" dirty="0"/>
              <a:t>239 </a:t>
            </a:r>
            <a:r>
              <a:rPr lang="pt-BR" sz="1600" dirty="0" err="1"/>
              <a:t>individuals</a:t>
            </a:r>
            <a:endParaRPr lang="pt-BR" sz="1600" dirty="0"/>
          </a:p>
          <a:p>
            <a:pPr algn="ctr"/>
            <a:r>
              <a:rPr lang="pt-BR" sz="1600" dirty="0"/>
              <a:t>819,360 </a:t>
            </a:r>
            <a:r>
              <a:rPr lang="pt-BR" sz="1600" dirty="0" err="1"/>
              <a:t>variants</a:t>
            </a:r>
            <a:endParaRPr lang="pt-BR" sz="1600" dirty="0"/>
          </a:p>
        </p:txBody>
      </p:sp>
      <p:cxnSp>
        <p:nvCxnSpPr>
          <p:cNvPr id="25" name="Conector de Seta Reta 24">
            <a:extLst>
              <a:ext uri="{FF2B5EF4-FFF2-40B4-BE49-F238E27FC236}">
                <a16:creationId xmlns:a16="http://schemas.microsoft.com/office/drawing/2014/main" id="{61C8472C-DDB5-4D03-A001-351250B4A33E}"/>
              </a:ext>
            </a:extLst>
          </p:cNvPr>
          <p:cNvCxnSpPr>
            <a:cxnSpLocks/>
            <a:stCxn id="8" idx="3"/>
          </p:cNvCxnSpPr>
          <p:nvPr/>
        </p:nvCxnSpPr>
        <p:spPr>
          <a:xfrm>
            <a:off x="7170061" y="2809534"/>
            <a:ext cx="13366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tângulo 27">
            <a:extLst>
              <a:ext uri="{FF2B5EF4-FFF2-40B4-BE49-F238E27FC236}">
                <a16:creationId xmlns:a16="http://schemas.microsoft.com/office/drawing/2014/main" id="{8D607975-F8A9-4340-A158-8D1DE657DAAC}"/>
              </a:ext>
            </a:extLst>
          </p:cNvPr>
          <p:cNvSpPr/>
          <p:nvPr/>
        </p:nvSpPr>
        <p:spPr>
          <a:xfrm>
            <a:off x="8293281" y="1173076"/>
            <a:ext cx="1737415" cy="2283634"/>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4142E05B-57DB-44CE-A499-F3ADE6DB56E4}"/>
              </a:ext>
            </a:extLst>
          </p:cNvPr>
          <p:cNvSpPr txBox="1"/>
          <p:nvPr/>
        </p:nvSpPr>
        <p:spPr>
          <a:xfrm>
            <a:off x="8329421" y="819133"/>
            <a:ext cx="1585335"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600" dirty="0"/>
              <a:t>Merge </a:t>
            </a:r>
            <a:r>
              <a:rPr lang="pt-BR" sz="1600" dirty="0" err="1"/>
              <a:t>datasets</a:t>
            </a:r>
            <a:endParaRPr lang="pt-BR" sz="1600" dirty="0"/>
          </a:p>
        </p:txBody>
      </p:sp>
      <p:cxnSp>
        <p:nvCxnSpPr>
          <p:cNvPr id="31" name="Conector: Angulado 30">
            <a:extLst>
              <a:ext uri="{FF2B5EF4-FFF2-40B4-BE49-F238E27FC236}">
                <a16:creationId xmlns:a16="http://schemas.microsoft.com/office/drawing/2014/main" id="{B9E3125E-84B1-42CE-8E60-12C49AF6A461}"/>
              </a:ext>
            </a:extLst>
          </p:cNvPr>
          <p:cNvCxnSpPr>
            <a:cxnSpLocks/>
            <a:stCxn id="28" idx="3"/>
            <a:endCxn id="34" idx="1"/>
          </p:cNvCxnSpPr>
          <p:nvPr/>
        </p:nvCxnSpPr>
        <p:spPr>
          <a:xfrm flipH="1">
            <a:off x="1854519" y="2314893"/>
            <a:ext cx="8176177" cy="2591154"/>
          </a:xfrm>
          <a:prstGeom prst="bentConnector5">
            <a:avLst>
              <a:gd name="adj1" fmla="val -4321"/>
              <a:gd name="adj2" fmla="val 50113"/>
              <a:gd name="adj3" fmla="val 10262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aixaDeTexto 33">
            <a:extLst>
              <a:ext uri="{FF2B5EF4-FFF2-40B4-BE49-F238E27FC236}">
                <a16:creationId xmlns:a16="http://schemas.microsoft.com/office/drawing/2014/main" id="{ED6131B4-A907-4162-A378-0D0C5E8605BE}"/>
              </a:ext>
            </a:extLst>
          </p:cNvPr>
          <p:cNvSpPr txBox="1"/>
          <p:nvPr/>
        </p:nvSpPr>
        <p:spPr>
          <a:xfrm>
            <a:off x="1854518" y="4490549"/>
            <a:ext cx="1721818"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pt-BR" sz="1600" dirty="0" err="1"/>
              <a:t>SNParray</a:t>
            </a:r>
            <a:r>
              <a:rPr lang="pt-BR" sz="1600" dirty="0"/>
              <a:t>/WES</a:t>
            </a:r>
          </a:p>
          <a:p>
            <a:pPr algn="ctr"/>
            <a:r>
              <a:rPr lang="pt-BR" sz="1600" dirty="0"/>
              <a:t>323 </a:t>
            </a:r>
            <a:r>
              <a:rPr lang="pt-BR" sz="1600" dirty="0" err="1"/>
              <a:t>individuals</a:t>
            </a:r>
            <a:endParaRPr lang="pt-BR" sz="1600" dirty="0"/>
          </a:p>
          <a:p>
            <a:pPr algn="ctr"/>
            <a:r>
              <a:rPr lang="pt-BR" sz="1600" dirty="0"/>
              <a:t>1,679,014 </a:t>
            </a:r>
            <a:r>
              <a:rPr lang="pt-BR" sz="1600" dirty="0" err="1"/>
              <a:t>variants</a:t>
            </a:r>
            <a:endParaRPr lang="pt-BR" sz="1600" dirty="0"/>
          </a:p>
        </p:txBody>
      </p:sp>
      <p:sp>
        <p:nvSpPr>
          <p:cNvPr id="40" name="CaixaDeTexto 39">
            <a:extLst>
              <a:ext uri="{FF2B5EF4-FFF2-40B4-BE49-F238E27FC236}">
                <a16:creationId xmlns:a16="http://schemas.microsoft.com/office/drawing/2014/main" id="{F06E273F-895D-46E8-9820-64D60EE1548A}"/>
              </a:ext>
            </a:extLst>
          </p:cNvPr>
          <p:cNvSpPr txBox="1"/>
          <p:nvPr/>
        </p:nvSpPr>
        <p:spPr>
          <a:xfrm>
            <a:off x="5372648" y="4487472"/>
            <a:ext cx="205338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600" dirty="0" err="1"/>
              <a:t>SNParray</a:t>
            </a:r>
            <a:r>
              <a:rPr lang="pt-BR" sz="1600" dirty="0"/>
              <a:t>/WES</a:t>
            </a:r>
          </a:p>
          <a:p>
            <a:pPr algn="ctr"/>
            <a:r>
              <a:rPr lang="pt-BR" sz="1600" dirty="0"/>
              <a:t>212 </a:t>
            </a:r>
            <a:r>
              <a:rPr lang="pt-BR" sz="1600" dirty="0" err="1"/>
              <a:t>individuals</a:t>
            </a:r>
            <a:endParaRPr lang="pt-BR" sz="1600" dirty="0"/>
          </a:p>
          <a:p>
            <a:pPr algn="ctr"/>
            <a:r>
              <a:rPr lang="pt-BR" sz="1600" dirty="0"/>
              <a:t>1,250,414 </a:t>
            </a:r>
            <a:r>
              <a:rPr lang="pt-BR" sz="1600" dirty="0" err="1"/>
              <a:t>variants</a:t>
            </a:r>
            <a:endParaRPr lang="pt-BR" sz="1600" dirty="0"/>
          </a:p>
        </p:txBody>
      </p:sp>
      <p:sp>
        <p:nvSpPr>
          <p:cNvPr id="41" name="CaixaDeTexto 40">
            <a:extLst>
              <a:ext uri="{FF2B5EF4-FFF2-40B4-BE49-F238E27FC236}">
                <a16:creationId xmlns:a16="http://schemas.microsoft.com/office/drawing/2014/main" id="{F4D202E6-2369-4F5C-A68A-E5BC35BD7F18}"/>
              </a:ext>
            </a:extLst>
          </p:cNvPr>
          <p:cNvSpPr txBox="1"/>
          <p:nvPr/>
        </p:nvSpPr>
        <p:spPr>
          <a:xfrm>
            <a:off x="3318476" y="3838243"/>
            <a:ext cx="2223371"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400" dirty="0"/>
              <a:t>Remove non-</a:t>
            </a:r>
            <a:r>
              <a:rPr lang="pt-BR" sz="1400" dirty="0" err="1"/>
              <a:t>autosomes</a:t>
            </a:r>
            <a:r>
              <a:rPr lang="pt-BR" sz="1400" dirty="0"/>
              <a:t>,</a:t>
            </a:r>
          </a:p>
          <a:p>
            <a:pPr algn="ctr"/>
            <a:r>
              <a:rPr lang="pt-BR" sz="1400" dirty="0" err="1"/>
              <a:t>Hardy</a:t>
            </a:r>
            <a:r>
              <a:rPr lang="pt-BR" sz="1400" dirty="0"/>
              <a:t>-Weinberg p &lt; 0.01</a:t>
            </a:r>
          </a:p>
          <a:p>
            <a:pPr algn="ctr"/>
            <a:r>
              <a:rPr lang="pt-BR" sz="1400" dirty="0" err="1"/>
              <a:t>missing</a:t>
            </a:r>
            <a:r>
              <a:rPr lang="pt-BR" sz="1400" dirty="0"/>
              <a:t> data &gt; 0.05,</a:t>
            </a:r>
          </a:p>
          <a:p>
            <a:pPr algn="ctr"/>
            <a:r>
              <a:rPr lang="pt-BR" sz="1400" dirty="0" err="1"/>
              <a:t>ambiguous</a:t>
            </a:r>
            <a:r>
              <a:rPr lang="pt-BR" sz="1400" dirty="0"/>
              <a:t> </a:t>
            </a:r>
            <a:r>
              <a:rPr lang="pt-BR" sz="1400" dirty="0" err="1"/>
              <a:t>variants</a:t>
            </a:r>
            <a:r>
              <a:rPr lang="pt-BR" sz="1400" dirty="0"/>
              <a:t>,</a:t>
            </a:r>
          </a:p>
        </p:txBody>
      </p:sp>
      <p:cxnSp>
        <p:nvCxnSpPr>
          <p:cNvPr id="44" name="Conector de Seta Reta 43">
            <a:extLst>
              <a:ext uri="{FF2B5EF4-FFF2-40B4-BE49-F238E27FC236}">
                <a16:creationId xmlns:a16="http://schemas.microsoft.com/office/drawing/2014/main" id="{EED96BDB-7A33-47F7-B7E9-12F1DB6C6628}"/>
              </a:ext>
            </a:extLst>
          </p:cNvPr>
          <p:cNvCxnSpPr>
            <a:cxnSpLocks/>
            <a:stCxn id="34" idx="3"/>
          </p:cNvCxnSpPr>
          <p:nvPr/>
        </p:nvCxnSpPr>
        <p:spPr>
          <a:xfrm>
            <a:off x="3576336" y="4906047"/>
            <a:ext cx="17364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aixaDeTexto 56">
            <a:extLst>
              <a:ext uri="{FF2B5EF4-FFF2-40B4-BE49-F238E27FC236}">
                <a16:creationId xmlns:a16="http://schemas.microsoft.com/office/drawing/2014/main" id="{B1220671-E549-4A45-ABA8-25DD5E3BC473}"/>
              </a:ext>
            </a:extLst>
          </p:cNvPr>
          <p:cNvSpPr txBox="1"/>
          <p:nvPr/>
        </p:nvSpPr>
        <p:spPr>
          <a:xfrm>
            <a:off x="5394892" y="5442976"/>
            <a:ext cx="203114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600" dirty="0"/>
              <a:t>1000 </a:t>
            </a:r>
            <a:r>
              <a:rPr lang="pt-BR" sz="1600" dirty="0" err="1"/>
              <a:t>Genome</a:t>
            </a:r>
            <a:endParaRPr lang="pt-BR" sz="1600" dirty="0"/>
          </a:p>
          <a:p>
            <a:pPr algn="ctr"/>
            <a:r>
              <a:rPr lang="pt-BR" sz="1600" dirty="0"/>
              <a:t>2,504 </a:t>
            </a:r>
            <a:r>
              <a:rPr lang="pt-BR" sz="1600" dirty="0" err="1"/>
              <a:t>individuals</a:t>
            </a:r>
            <a:endParaRPr lang="pt-BR" sz="1600" dirty="0"/>
          </a:p>
          <a:p>
            <a:pPr algn="ctr"/>
            <a:r>
              <a:rPr lang="pt-BR" sz="1600" dirty="0"/>
              <a:t>~ 84,400,000 </a:t>
            </a:r>
            <a:r>
              <a:rPr lang="pt-BR" sz="1600" dirty="0" err="1"/>
              <a:t>variants</a:t>
            </a:r>
            <a:endParaRPr lang="pt-BR" sz="1600" dirty="0"/>
          </a:p>
        </p:txBody>
      </p:sp>
      <p:sp>
        <p:nvSpPr>
          <p:cNvPr id="59" name="Retângulo 58">
            <a:extLst>
              <a:ext uri="{FF2B5EF4-FFF2-40B4-BE49-F238E27FC236}">
                <a16:creationId xmlns:a16="http://schemas.microsoft.com/office/drawing/2014/main" id="{727FBB2A-041F-4575-8308-E7E30A674FBF}"/>
              </a:ext>
            </a:extLst>
          </p:cNvPr>
          <p:cNvSpPr/>
          <p:nvPr/>
        </p:nvSpPr>
        <p:spPr>
          <a:xfrm>
            <a:off x="5271216" y="4318831"/>
            <a:ext cx="2269385" cy="2149111"/>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a:extLst>
              <a:ext uri="{FF2B5EF4-FFF2-40B4-BE49-F238E27FC236}">
                <a16:creationId xmlns:a16="http://schemas.microsoft.com/office/drawing/2014/main" id="{D209DF64-895C-4145-A709-ADCFBEC95DB8}"/>
              </a:ext>
            </a:extLst>
          </p:cNvPr>
          <p:cNvSpPr txBox="1"/>
          <p:nvPr/>
        </p:nvSpPr>
        <p:spPr>
          <a:xfrm>
            <a:off x="5575452" y="3978902"/>
            <a:ext cx="1585335"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600" dirty="0" err="1"/>
              <a:t>Overlap</a:t>
            </a:r>
            <a:r>
              <a:rPr lang="pt-BR" sz="1600" dirty="0"/>
              <a:t> </a:t>
            </a:r>
            <a:r>
              <a:rPr lang="pt-BR" sz="1600" dirty="0" err="1"/>
              <a:t>variants</a:t>
            </a:r>
            <a:endParaRPr lang="pt-BR" sz="1600" dirty="0"/>
          </a:p>
        </p:txBody>
      </p:sp>
      <p:cxnSp>
        <p:nvCxnSpPr>
          <p:cNvPr id="63" name="Conector de Seta Reta 62">
            <a:extLst>
              <a:ext uri="{FF2B5EF4-FFF2-40B4-BE49-F238E27FC236}">
                <a16:creationId xmlns:a16="http://schemas.microsoft.com/office/drawing/2014/main" id="{FA9E043D-1951-4B65-8056-F7B6739F514D}"/>
              </a:ext>
            </a:extLst>
          </p:cNvPr>
          <p:cNvCxnSpPr>
            <a:cxnSpLocks/>
            <a:stCxn id="59" idx="3"/>
            <a:endCxn id="67" idx="1"/>
          </p:cNvCxnSpPr>
          <p:nvPr/>
        </p:nvCxnSpPr>
        <p:spPr>
          <a:xfrm>
            <a:off x="7540601" y="5393387"/>
            <a:ext cx="215955" cy="44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CaixaDeTexto 66">
            <a:extLst>
              <a:ext uri="{FF2B5EF4-FFF2-40B4-BE49-F238E27FC236}">
                <a16:creationId xmlns:a16="http://schemas.microsoft.com/office/drawing/2014/main" id="{4CE3CA8E-D9B3-4046-A9E1-D58B4AAEF8A8}"/>
              </a:ext>
            </a:extLst>
          </p:cNvPr>
          <p:cNvSpPr txBox="1"/>
          <p:nvPr/>
        </p:nvSpPr>
        <p:spPr>
          <a:xfrm>
            <a:off x="7756555" y="4643795"/>
            <a:ext cx="2814460" cy="150810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1600" dirty="0" err="1">
                <a:solidFill>
                  <a:srgbClr val="FF0000"/>
                </a:solidFill>
              </a:rPr>
              <a:t>SNParray</a:t>
            </a:r>
            <a:r>
              <a:rPr lang="pt-BR" sz="1600" dirty="0">
                <a:solidFill>
                  <a:srgbClr val="FF0000"/>
                </a:solidFill>
              </a:rPr>
              <a:t>/WES/1000 </a:t>
            </a:r>
            <a:r>
              <a:rPr lang="pt-BR" sz="1600" dirty="0" err="1">
                <a:solidFill>
                  <a:srgbClr val="FF0000"/>
                </a:solidFill>
              </a:rPr>
              <a:t>Genome</a:t>
            </a:r>
            <a:endParaRPr lang="pt-BR" sz="1600" dirty="0">
              <a:solidFill>
                <a:srgbClr val="FF0000"/>
              </a:solidFill>
            </a:endParaRPr>
          </a:p>
          <a:p>
            <a:pPr algn="ctr"/>
            <a:r>
              <a:rPr lang="pt-BR" sz="1600" dirty="0">
                <a:solidFill>
                  <a:srgbClr val="FF0000"/>
                </a:solidFill>
              </a:rPr>
              <a:t>817,240  </a:t>
            </a:r>
            <a:r>
              <a:rPr lang="pt-BR" sz="1600" dirty="0" err="1">
                <a:solidFill>
                  <a:srgbClr val="FF0000"/>
                </a:solidFill>
              </a:rPr>
              <a:t>variants</a:t>
            </a:r>
            <a:endParaRPr lang="pt-BR" sz="1600" dirty="0">
              <a:solidFill>
                <a:srgbClr val="FF0000"/>
              </a:solidFill>
            </a:endParaRPr>
          </a:p>
          <a:p>
            <a:pPr algn="ctr"/>
            <a:endParaRPr lang="pt-BR" sz="1600" dirty="0">
              <a:solidFill>
                <a:srgbClr val="FF0000"/>
              </a:solidFill>
            </a:endParaRPr>
          </a:p>
          <a:p>
            <a:pPr algn="ctr"/>
            <a:r>
              <a:rPr lang="pt-BR" sz="1400" dirty="0">
                <a:solidFill>
                  <a:srgbClr val="FF0000"/>
                </a:solidFill>
              </a:rPr>
              <a:t>(50.2% </a:t>
            </a:r>
            <a:r>
              <a:rPr lang="pt-BR" sz="1400" dirty="0" err="1">
                <a:solidFill>
                  <a:srgbClr val="FF0000"/>
                </a:solidFill>
              </a:rPr>
              <a:t>among</a:t>
            </a:r>
            <a:r>
              <a:rPr lang="pt-BR" sz="1400" dirty="0">
                <a:solidFill>
                  <a:srgbClr val="FF0000"/>
                </a:solidFill>
              </a:rPr>
              <a:t> </a:t>
            </a:r>
            <a:r>
              <a:rPr lang="pt-BR" sz="1400" dirty="0" err="1">
                <a:solidFill>
                  <a:srgbClr val="FF0000"/>
                </a:solidFill>
              </a:rPr>
              <a:t>BIPMed</a:t>
            </a:r>
            <a:r>
              <a:rPr lang="pt-BR" sz="1400" dirty="0">
                <a:solidFill>
                  <a:srgbClr val="FF0000"/>
                </a:solidFill>
              </a:rPr>
              <a:t> </a:t>
            </a:r>
            <a:r>
              <a:rPr lang="pt-BR" sz="1400" dirty="0" err="1">
                <a:solidFill>
                  <a:srgbClr val="FF0000"/>
                </a:solidFill>
              </a:rPr>
              <a:t>variants</a:t>
            </a:r>
            <a:r>
              <a:rPr lang="pt-BR" sz="1400" dirty="0">
                <a:solidFill>
                  <a:srgbClr val="FF0000"/>
                </a:solidFill>
              </a:rPr>
              <a:t>)</a:t>
            </a:r>
          </a:p>
          <a:p>
            <a:pPr algn="ctr"/>
            <a:r>
              <a:rPr lang="pt-BR" sz="1400" dirty="0">
                <a:solidFill>
                  <a:srgbClr val="FF0000"/>
                </a:solidFill>
              </a:rPr>
              <a:t>(1% </a:t>
            </a:r>
            <a:r>
              <a:rPr lang="pt-BR" sz="1400" dirty="0" err="1">
                <a:solidFill>
                  <a:srgbClr val="FF0000"/>
                </a:solidFill>
              </a:rPr>
              <a:t>among</a:t>
            </a:r>
            <a:r>
              <a:rPr lang="pt-BR" sz="1400" dirty="0">
                <a:solidFill>
                  <a:srgbClr val="FF0000"/>
                </a:solidFill>
              </a:rPr>
              <a:t> 1000 </a:t>
            </a:r>
            <a:r>
              <a:rPr lang="pt-BR" sz="1400" dirty="0" err="1">
                <a:solidFill>
                  <a:srgbClr val="FF0000"/>
                </a:solidFill>
              </a:rPr>
              <a:t>Genome</a:t>
            </a:r>
            <a:r>
              <a:rPr lang="pt-BR" sz="1400" dirty="0">
                <a:solidFill>
                  <a:srgbClr val="FF0000"/>
                </a:solidFill>
              </a:rPr>
              <a:t> </a:t>
            </a:r>
            <a:r>
              <a:rPr lang="pt-BR" sz="1400" dirty="0" err="1">
                <a:solidFill>
                  <a:srgbClr val="FF0000"/>
                </a:solidFill>
              </a:rPr>
              <a:t>variants</a:t>
            </a:r>
            <a:r>
              <a:rPr lang="pt-BR" sz="1400" dirty="0">
                <a:solidFill>
                  <a:srgbClr val="FF0000"/>
                </a:solidFill>
              </a:rPr>
              <a:t>)</a:t>
            </a:r>
          </a:p>
          <a:p>
            <a:pPr algn="ctr"/>
            <a:endParaRPr lang="pt-BR" sz="1600" dirty="0">
              <a:solidFill>
                <a:srgbClr val="FF0000"/>
              </a:solidFill>
            </a:endParaRPr>
          </a:p>
        </p:txBody>
      </p:sp>
    </p:spTree>
    <p:extLst>
      <p:ext uri="{BB962C8B-B14F-4D97-AF65-F5344CB8AC3E}">
        <p14:creationId xmlns:p14="http://schemas.microsoft.com/office/powerpoint/2010/main" val="233054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B6DFD3F1-2FC8-4FE9-90EA-9AEB73B79507}"/>
              </a:ext>
            </a:extLst>
          </p:cNvPr>
          <p:cNvGraphicFramePr>
            <a:graphicFrameLocks noGrp="1"/>
          </p:cNvGraphicFramePr>
          <p:nvPr>
            <p:extLst/>
          </p:nvPr>
        </p:nvGraphicFramePr>
        <p:xfrm>
          <a:off x="1941887" y="1415943"/>
          <a:ext cx="8031551" cy="3964562"/>
        </p:xfrm>
        <a:graphic>
          <a:graphicData uri="http://schemas.openxmlformats.org/drawingml/2006/table">
            <a:tbl>
              <a:tblPr firstRow="1" firstCol="1" bandRow="1">
                <a:tableStyleId>{2D5ABB26-0587-4C30-8999-92F81FD0307C}</a:tableStyleId>
              </a:tblPr>
              <a:tblGrid>
                <a:gridCol w="1955871">
                  <a:extLst>
                    <a:ext uri="{9D8B030D-6E8A-4147-A177-3AD203B41FA5}">
                      <a16:colId xmlns:a16="http://schemas.microsoft.com/office/drawing/2014/main" val="2574084065"/>
                    </a:ext>
                  </a:extLst>
                </a:gridCol>
                <a:gridCol w="2359660">
                  <a:extLst>
                    <a:ext uri="{9D8B030D-6E8A-4147-A177-3AD203B41FA5}">
                      <a16:colId xmlns:a16="http://schemas.microsoft.com/office/drawing/2014/main" val="839026230"/>
                    </a:ext>
                  </a:extLst>
                </a:gridCol>
                <a:gridCol w="1889760">
                  <a:extLst>
                    <a:ext uri="{9D8B030D-6E8A-4147-A177-3AD203B41FA5}">
                      <a16:colId xmlns:a16="http://schemas.microsoft.com/office/drawing/2014/main" val="4284234699"/>
                    </a:ext>
                  </a:extLst>
                </a:gridCol>
                <a:gridCol w="1826260">
                  <a:extLst>
                    <a:ext uri="{9D8B030D-6E8A-4147-A177-3AD203B41FA5}">
                      <a16:colId xmlns:a16="http://schemas.microsoft.com/office/drawing/2014/main" val="3097812046"/>
                    </a:ext>
                  </a:extLst>
                </a:gridCol>
              </a:tblGrid>
              <a:tr h="508291">
                <a:tc>
                  <a:txBody>
                    <a:bodyPr/>
                    <a:lstStyle/>
                    <a:p>
                      <a:pPr>
                        <a:lnSpc>
                          <a:spcPct val="250000"/>
                        </a:lnSpc>
                        <a:spcBef>
                          <a:spcPts val="1000"/>
                        </a:spcBef>
                        <a:spcAft>
                          <a:spcPts val="0"/>
                        </a:spcAft>
                      </a:pPr>
                      <a:r>
                        <a:rPr lang="en-US" sz="1800" b="1" dirty="0">
                          <a:effectLst/>
                          <a:latin typeface="Arial" panose="020B0604020202020204" pitchFamily="34" charset="0"/>
                          <a:cs typeface="Arial" panose="020B0604020202020204" pitchFamily="34" charset="0"/>
                        </a:rPr>
                        <a:t>MAF distribution</a:t>
                      </a:r>
                      <a:endPar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b="1" dirty="0">
                          <a:effectLst/>
                          <a:latin typeface="Arial" panose="020B0604020202020204" pitchFamily="34" charset="0"/>
                          <a:cs typeface="Arial" panose="020B0604020202020204" pitchFamily="34" charset="0"/>
                        </a:rPr>
                        <a:t>Common in </a:t>
                      </a:r>
                      <a:r>
                        <a:rPr lang="en-US" sz="1800" b="1" dirty="0" err="1">
                          <a:effectLst/>
                          <a:latin typeface="Arial" panose="020B0604020202020204" pitchFamily="34" charset="0"/>
                          <a:cs typeface="Arial" panose="020B0604020202020204" pitchFamily="34" charset="0"/>
                        </a:rPr>
                        <a:t>BIPMed</a:t>
                      </a:r>
                      <a:endPar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b="1" dirty="0">
                          <a:effectLst/>
                          <a:latin typeface="Arial" panose="020B0604020202020204" pitchFamily="34" charset="0"/>
                          <a:cs typeface="Arial" panose="020B0604020202020204" pitchFamily="34" charset="0"/>
                        </a:rPr>
                        <a:t>Rare </a:t>
                      </a:r>
                      <a:r>
                        <a:rPr lang="en-US" sz="1800" b="1" dirty="0" err="1">
                          <a:effectLst/>
                          <a:latin typeface="Arial" panose="020B0604020202020204" pitchFamily="34" charset="0"/>
                          <a:cs typeface="Arial" panose="020B0604020202020204" pitchFamily="34" charset="0"/>
                        </a:rPr>
                        <a:t>BIPMed</a:t>
                      </a:r>
                      <a:endPar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b="1" dirty="0">
                          <a:effectLst/>
                          <a:latin typeface="Arial" panose="020B0604020202020204" pitchFamily="34" charset="0"/>
                          <a:cs typeface="Arial" panose="020B0604020202020204" pitchFamily="34" charset="0"/>
                        </a:rPr>
                        <a:t>Total</a:t>
                      </a:r>
                      <a:endPar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482344"/>
                  </a:ext>
                </a:extLst>
              </a:tr>
              <a:tr h="508291">
                <a:tc>
                  <a:txBody>
                    <a:bodyPr/>
                    <a:lstStyle/>
                    <a:p>
                      <a:pP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Common in EUR</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595,874 (72.9%)</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7,493 (1.0%)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817,240 (100%)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355155"/>
                  </a:ext>
                </a:extLst>
              </a:tr>
              <a:tr h="508291">
                <a:tc>
                  <a:txBody>
                    <a:bodyPr/>
                    <a:lstStyle/>
                    <a:p>
                      <a:pP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Rare in EUR</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75,584 (9.2%)</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138,289 (16.9%)</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3947682952"/>
                  </a:ext>
                </a:extLst>
              </a:tr>
              <a:tr h="508291">
                <a:tc>
                  <a:txBody>
                    <a:bodyPr/>
                    <a:lstStyle/>
                    <a:p>
                      <a:pP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Common in AFR</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604,349 (74.0%)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65,565 (8.0%)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817,240 (100%)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353281"/>
                  </a:ext>
                </a:extLst>
              </a:tr>
              <a:tr h="508291">
                <a:tc>
                  <a:txBody>
                    <a:bodyPr/>
                    <a:lstStyle/>
                    <a:p>
                      <a:pP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Rare in AFR</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67,109 (8.2%)</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53340"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80,217 (9.2%)</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3357851662"/>
                  </a:ext>
                </a:extLst>
              </a:tr>
              <a:tr h="508291">
                <a:tc>
                  <a:txBody>
                    <a:bodyPr/>
                    <a:lstStyle/>
                    <a:p>
                      <a:pP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Common in AMR</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637,098 (78.0%)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12,132 (1.5%)</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817,240 (100%)</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194916"/>
                  </a:ext>
                </a:extLst>
              </a:tr>
              <a:tr h="508291">
                <a:tc>
                  <a:txBody>
                    <a:bodyPr/>
                    <a:lstStyle/>
                    <a:p>
                      <a:pP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Rare in AMR</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34,360 (4.2%)</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lnSpc>
                          <a:spcPct val="250000"/>
                        </a:lnSpc>
                        <a:spcBef>
                          <a:spcPts val="1000"/>
                        </a:spcBef>
                        <a:spcAft>
                          <a:spcPts val="0"/>
                        </a:spcAft>
                      </a:pPr>
                      <a:r>
                        <a:rPr lang="en-US" sz="1800" dirty="0">
                          <a:effectLst/>
                          <a:latin typeface="Arial" panose="020B0604020202020204" pitchFamily="34" charset="0"/>
                          <a:cs typeface="Arial" panose="020B0604020202020204" pitchFamily="34" charset="0"/>
                        </a:rPr>
                        <a:t>13,3650 (16.3%)</a:t>
                      </a:r>
                      <a:endParaRPr lang="pt-B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637220722"/>
                  </a:ext>
                </a:extLst>
              </a:tr>
            </a:tbl>
          </a:graphicData>
        </a:graphic>
      </p:graphicFrame>
      <p:sp>
        <p:nvSpPr>
          <p:cNvPr id="5" name="Retângulo 4">
            <a:extLst>
              <a:ext uri="{FF2B5EF4-FFF2-40B4-BE49-F238E27FC236}">
                <a16:creationId xmlns:a16="http://schemas.microsoft.com/office/drawing/2014/main" id="{6DC98A89-A9AF-4A56-9460-4FDB8BD6A5C8}"/>
              </a:ext>
            </a:extLst>
          </p:cNvPr>
          <p:cNvSpPr/>
          <p:nvPr/>
        </p:nvSpPr>
        <p:spPr>
          <a:xfrm>
            <a:off x="1941886" y="5431377"/>
            <a:ext cx="8308228" cy="584775"/>
          </a:xfrm>
          <a:prstGeom prst="rect">
            <a:avLst/>
          </a:prstGeom>
        </p:spPr>
        <p:txBody>
          <a:bodyPr wrap="square">
            <a:spAutoFit/>
          </a:bodyPr>
          <a:lstStyle/>
          <a:p>
            <a:pPr>
              <a:spcBef>
                <a:spcPts val="1000"/>
              </a:spcBef>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EUR=European; AFR=African; AMR=admixed American. We defined common variants those with MAF higher or equal 0.01, and rare variants otherwise. </a:t>
            </a:r>
            <a:endParaRPr lang="pt-BR"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1FAD4DC8-9C3B-42D6-B625-802D4A2A5A9B}"/>
              </a:ext>
            </a:extLst>
          </p:cNvPr>
          <p:cNvSpPr/>
          <p:nvPr/>
        </p:nvSpPr>
        <p:spPr>
          <a:xfrm>
            <a:off x="1803547" y="328869"/>
            <a:ext cx="8308228" cy="830997"/>
          </a:xfrm>
          <a:prstGeom prst="rect">
            <a:avLst/>
          </a:prstGeom>
        </p:spPr>
        <p:txBody>
          <a:bodyPr wrap="square">
            <a:spAutoFit/>
          </a:bodyPr>
          <a:lstStyle/>
          <a:p>
            <a:pPr>
              <a:spcBef>
                <a:spcPts val="1000"/>
              </a:spcBef>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Distribution of common and rare variants between 1000 Genome populations and </a:t>
            </a:r>
            <a:r>
              <a:rPr lang="en-US"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BIPMed</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pt-BR"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880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6697747-0337-4C68-9B4B-BD034F1E81F8}"/>
              </a:ext>
            </a:extLst>
          </p:cNvPr>
          <p:cNvSpPr txBox="1"/>
          <p:nvPr/>
        </p:nvSpPr>
        <p:spPr>
          <a:xfrm>
            <a:off x="1708593" y="458220"/>
            <a:ext cx="320151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Main</a:t>
            </a:r>
            <a:r>
              <a:rPr lang="pt-BR"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conclusions</a:t>
            </a:r>
          </a:p>
        </p:txBody>
      </p:sp>
      <p:sp>
        <p:nvSpPr>
          <p:cNvPr id="5" name="Retângulo 4">
            <a:extLst>
              <a:ext uri="{FF2B5EF4-FFF2-40B4-BE49-F238E27FC236}">
                <a16:creationId xmlns:a16="http://schemas.microsoft.com/office/drawing/2014/main" id="{E83A4BA1-4861-494E-B04F-C93BB110BE82}"/>
              </a:ext>
            </a:extLst>
          </p:cNvPr>
          <p:cNvSpPr/>
          <p:nvPr/>
        </p:nvSpPr>
        <p:spPr>
          <a:xfrm>
            <a:off x="1708593" y="1360301"/>
            <a:ext cx="8188037" cy="3477875"/>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The difference of frequency of variants between ancestry populations (EUR, AFR, AMR) and </a:t>
            </a:r>
            <a:r>
              <a:rPr lang="en-US" sz="2000" dirty="0" err="1">
                <a:latin typeface="Arial" panose="020B0604020202020204" pitchFamily="34" charset="0"/>
                <a:ea typeface="Times New Roman" panose="02020603050405020304" pitchFamily="18" charset="0"/>
                <a:cs typeface="Arial" panose="020B0604020202020204" pitchFamily="34" charset="0"/>
              </a:rPr>
              <a:t>BIPMed</a:t>
            </a:r>
            <a:r>
              <a:rPr lang="en-US" sz="2000" dirty="0">
                <a:latin typeface="Arial" panose="020B0604020202020204" pitchFamily="34" charset="0"/>
                <a:ea typeface="Times New Roman" panose="02020603050405020304" pitchFamily="18" charset="0"/>
                <a:cs typeface="Arial" panose="020B0604020202020204" pitchFamily="34" charset="0"/>
              </a:rPr>
              <a:t> dataset shows that the set of disease-associated variants found in other populations could be totally different in Brazilian population.</a:t>
            </a:r>
          </a:p>
          <a:p>
            <a:pPr marL="285750" indent="-285750">
              <a:buFont typeface="Arial" panose="020B0604020202020204" pitchFamily="34" charset="0"/>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Admixed American populations available in 1000 Genomes Project or another public reference database cannot be used as surrogates for studies in Brazilian individuals. </a:t>
            </a:r>
          </a:p>
          <a:p>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Arial" panose="020B0604020202020204" pitchFamily="34" charset="0"/>
              </a:rPr>
              <a:t>We need a Brazilian-specific dataset in order to improve precision medicine for Brazilian individuals.</a:t>
            </a:r>
          </a:p>
        </p:txBody>
      </p:sp>
    </p:spTree>
    <p:extLst>
      <p:ext uri="{BB962C8B-B14F-4D97-AF65-F5344CB8AC3E}">
        <p14:creationId xmlns:p14="http://schemas.microsoft.com/office/powerpoint/2010/main" val="426516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B4542-3244-A545-A5FE-13AFB085BF29}"/>
              </a:ext>
            </a:extLst>
          </p:cNvPr>
          <p:cNvSpPr>
            <a:spLocks noGrp="1"/>
          </p:cNvSpPr>
          <p:nvPr>
            <p:ph type="title"/>
          </p:nvPr>
        </p:nvSpPr>
        <p:spPr/>
        <p:txBody>
          <a:bodyPr/>
          <a:lstStyle/>
          <a:p>
            <a:r>
              <a:rPr lang="pt-BR" dirty="0" err="1"/>
              <a:t>MicroRNAs</a:t>
            </a:r>
            <a:r>
              <a:rPr lang="pt-BR" dirty="0"/>
              <a:t> </a:t>
            </a:r>
            <a:r>
              <a:rPr lang="pt-BR" dirty="0" err="1"/>
              <a:t>and</a:t>
            </a:r>
            <a:r>
              <a:rPr lang="pt-BR" dirty="0"/>
              <a:t> </a:t>
            </a:r>
            <a:r>
              <a:rPr lang="pt-BR" dirty="0" err="1"/>
              <a:t>Epilepsy</a:t>
            </a:r>
            <a:endParaRPr lang="pt-BR" dirty="0"/>
          </a:p>
        </p:txBody>
      </p:sp>
      <p:sp>
        <p:nvSpPr>
          <p:cNvPr id="5" name="Text Placeholder 4">
            <a:extLst>
              <a:ext uri="{FF2B5EF4-FFF2-40B4-BE49-F238E27FC236}">
                <a16:creationId xmlns:a16="http://schemas.microsoft.com/office/drawing/2014/main" id="{B1E4C051-A67C-0A4E-9E79-FC3DAEAECA13}"/>
              </a:ext>
            </a:extLst>
          </p:cNvPr>
          <p:cNvSpPr>
            <a:spLocks noGrp="1"/>
          </p:cNvSpPr>
          <p:nvPr>
            <p:ph type="body" idx="1"/>
          </p:nvPr>
        </p:nvSpPr>
        <p:spPr/>
        <p:txBody>
          <a:bodyPr/>
          <a:lstStyle/>
          <a:p>
            <a:r>
              <a:rPr lang="pt-BR" dirty="0"/>
              <a:t>Maíra Rodrigues</a:t>
            </a:r>
          </a:p>
        </p:txBody>
      </p:sp>
      <p:pic>
        <p:nvPicPr>
          <p:cNvPr id="7" name="Picture 6" descr="A person smiling for the camera&#13;&#10;&#13;&#10;Description automatically generated">
            <a:extLst>
              <a:ext uri="{FF2B5EF4-FFF2-40B4-BE49-F238E27FC236}">
                <a16:creationId xmlns:a16="http://schemas.microsoft.com/office/drawing/2014/main" id="{8D8B95AC-F6C2-EA4F-A5A4-1EAEA4267A4D}"/>
              </a:ext>
            </a:extLst>
          </p:cNvPr>
          <p:cNvPicPr>
            <a:picLocks noChangeAspect="1"/>
          </p:cNvPicPr>
          <p:nvPr/>
        </p:nvPicPr>
        <p:blipFill>
          <a:blip r:embed="rId2"/>
          <a:stretch>
            <a:fillRect/>
          </a:stretch>
        </p:blipFill>
        <p:spPr>
          <a:xfrm>
            <a:off x="9297327" y="4048125"/>
            <a:ext cx="2575586" cy="2582862"/>
          </a:xfrm>
          <a:prstGeom prst="rect">
            <a:avLst/>
          </a:prstGeom>
        </p:spPr>
      </p:pic>
    </p:spTree>
    <p:extLst>
      <p:ext uri="{BB962C8B-B14F-4D97-AF65-F5344CB8AC3E}">
        <p14:creationId xmlns:p14="http://schemas.microsoft.com/office/powerpoint/2010/main" val="3270261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1477</Words>
  <Application>Microsoft Macintosh PowerPoint</Application>
  <PresentationFormat>Widescreen</PresentationFormat>
  <Paragraphs>301</Paragraphs>
  <Slides>37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Helvetica Neue</vt:lpstr>
      <vt:lpstr>Mangal</vt:lpstr>
      <vt:lpstr>Times New Roman</vt:lpstr>
      <vt:lpstr>Office Theme</vt:lpstr>
      <vt:lpstr>TBA: The Brazilian Approach</vt:lpstr>
      <vt:lpstr>Brazilian Genomic Landscape</vt:lpstr>
      <vt:lpstr>PowerPoint Presentation</vt:lpstr>
      <vt:lpstr>Efforts on Characterizing the Reference Population in São Paulo</vt:lpstr>
      <vt:lpstr>PowerPoint Presentation</vt:lpstr>
      <vt:lpstr>PowerPoint Presentation</vt:lpstr>
      <vt:lpstr>PowerPoint Presentation</vt:lpstr>
      <vt:lpstr>PowerPoint Presentation</vt:lpstr>
      <vt:lpstr>MicroRNAs and Epilepsy</vt:lpstr>
      <vt:lpstr>PowerPoint Presentation</vt:lpstr>
      <vt:lpstr>Participants</vt:lpstr>
      <vt:lpstr>Study Design</vt:lpstr>
      <vt:lpstr>Gene-based association tests for rare variants in case-control datasets</vt:lpstr>
      <vt:lpstr>Gene-based association tests for rare variants in case-control datasets</vt:lpstr>
      <vt:lpstr>Gene-based association tests for rare variants in case-control datasets</vt:lpstr>
      <vt:lpstr>Gene-based association tests for rare variants in case-control datasets</vt:lpstr>
      <vt:lpstr>CNV vs. Stroke</vt:lpstr>
      <vt:lpstr>CNV in patients that had a stroke</vt:lpstr>
      <vt:lpstr>CNV in patients that had a stroke</vt:lpstr>
      <vt:lpstr>CNV in patients that had a stroke</vt:lpstr>
      <vt:lpstr>CNV in patients that had a stroke</vt:lpstr>
      <vt:lpstr>CNV frequency</vt:lpstr>
      <vt:lpstr>CNV frequency</vt:lpstr>
      <vt:lpstr>CNV frequency</vt:lpstr>
      <vt:lpstr>CNV frequency</vt:lpstr>
      <vt:lpstr>Integrating Multimodal Data to Improve Diagnostics and Treatment Assignment</vt:lpstr>
      <vt:lpstr>Integrating multimodal data for best treatment prediction</vt:lpstr>
      <vt:lpstr>Results based on images only</vt:lpstr>
      <vt:lpstr>Results based on images only</vt:lpstr>
      <vt:lpstr>Sharing our Findings</vt:lpstr>
      <vt:lpstr>Past developments</vt:lpstr>
      <vt:lpstr>GA4GH​ ​Connect:​ ​A​ ​5-Year​ ​Strategic​ ​Plan (2017)</vt:lpstr>
      <vt:lpstr>Beacons – Beacon Management System</vt:lpstr>
      <vt:lpstr>Beacons</vt:lpstr>
      <vt:lpstr>BraVE – BIPMed Variant Explorer</vt:lpstr>
      <vt:lpstr>BraVE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TBA: The Brazilian Approach</dc:title>
  <dc:creator>Benilton de Sá Carvalho</dc:creator>
  <cp:lastModifiedBy>Benilton de Sá Carvalho</cp:lastModifiedBy>
  <cp:revision>7</cp:revision>
  <dcterms:created xsi:type="dcterms:W3CDTF">2018-11-09T13:43:28Z</dcterms:created>
  <dcterms:modified xsi:type="dcterms:W3CDTF">2018-11-09T14:46:03Z</dcterms:modified>
</cp:coreProperties>
</file>