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2" r:id="rId2"/>
  </p:sldMasterIdLst>
  <p:notesMasterIdLst>
    <p:notesMasterId r:id="rId32"/>
  </p:notesMasterIdLst>
  <p:sldIdLst>
    <p:sldId id="256" r:id="rId3"/>
    <p:sldId id="1276" r:id="rId4"/>
    <p:sldId id="128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204617-2C31-4E4C-AA16-187F0205A961}">
  <a:tblStyle styleId="{90204617-2C31-4E4C-AA16-187F0205A96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E9CC50-46E0-4B85-8460-5E71E5815A68}"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24" d="100"/>
          <a:sy n="124" d="100"/>
        </p:scale>
        <p:origin x="61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31f8fa80e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31f8fa80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things jump out as different between the two populations. LOTUS recruited heavily in East Asia - South Korea, Taiwan, Singapore, and hence has an enrichment for Asian patients. Patients in the Flatiron network, which is currently US-only, skew more white.</a:t>
            </a:r>
            <a:endParaRPr/>
          </a:p>
          <a:p>
            <a:pPr marL="0" lvl="0" indent="0" algn="l" rtl="0">
              <a:spcBef>
                <a:spcPts val="0"/>
              </a:spcBef>
              <a:spcAft>
                <a:spcPts val="0"/>
              </a:spcAft>
              <a:buNone/>
            </a:pPr>
            <a:r>
              <a:rPr lang="en"/>
              <a:t>Potentially due to these global-scale demographic differences, we consequently see differences in the body weight and BMI variables.</a:t>
            </a:r>
            <a:endParaRPr/>
          </a:p>
          <a:p>
            <a:pPr marL="0" lvl="0" indent="0" algn="l" rtl="0">
              <a:spcBef>
                <a:spcPts val="0"/>
              </a:spcBef>
              <a:spcAft>
                <a:spcPts val="0"/>
              </a:spcAft>
              <a:buNone/>
            </a:pPr>
            <a:r>
              <a:rPr lang="en"/>
              <a:t>One of the prognostic variables that LOTUS collected - disease free interval - is hard to replicate with the Flatiron data, since early chemotherpy exposure is not fully captured, and hence we code an absence of these instances as NA instead of “No prior chemotherapy”. The remaining variables suggest an overall conclusion that the CGDB patients are less healthy as they are older at diagnosis, have more metastatic sites and particularly are more likely to have liver metastases, which are indicative of poor prognosis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431f8fa80e_0_24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31f8fa80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While there is some overlap in the very top genes listed (TP53, PIK3CA, AKT1, PTEN short variants, amplification of MYC, BRCA involvement), there’s quite a number of differences in this summary snapshot of the two groups when looking at the less prevalent genes. For example, the presence of ERBB2 (HER2) short variants in the CGDB data is interesting, since some studies report that even if a patient does not overexpress this gene by standard assays, they could still have an activating mutation which is treated well with HER2 therapy.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31f8fa80e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31f8fa80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lot of tumor profiling can be seen as a metagenomics problem, with the difference that the observed collection of “strains” are a lot closer to each other and the host than different microbes would be.</a:t>
            </a:r>
            <a:endParaRPr/>
          </a:p>
          <a:p>
            <a:pPr marL="0" lvl="0" indent="0" algn="l" rtl="0">
              <a:spcBef>
                <a:spcPts val="0"/>
              </a:spcBef>
              <a:spcAft>
                <a:spcPts val="0"/>
              </a:spcAft>
              <a:buNone/>
            </a:pPr>
            <a:endParaRPr/>
          </a:p>
          <a:p>
            <a:pPr marL="0" lvl="0" indent="0" algn="l" rtl="0">
              <a:spcBef>
                <a:spcPts val="0"/>
              </a:spcBef>
              <a:spcAft>
                <a:spcPts val="0"/>
              </a:spcAft>
              <a:buNone/>
            </a:pPr>
            <a:r>
              <a:rPr lang="en"/>
              <a:t>The cartoon on the right illustrates the limitation of this analogy - that while we truly have three distinct genotypes present, the “blackboxing” that occurs through bulk tumor DNA sequencing results in a depletion of information, causing us to treat all mutations as independent.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31f8fa80e_0_25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31f8fa80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431f8fa80e_0_26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431f8fa80e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31f8fa80e_0_27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31f8fa80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Garofalo et al investigated the effects of a different sized gene panels and patient ancestry backgrounds on mutation calling, finding a significant increase in false positives in non-white populations</a:t>
            </a:r>
            <a:endParaRPr/>
          </a:p>
          <a:p>
            <a:pPr marL="0" lvl="0" indent="0" algn="l" rtl="0">
              <a:spcBef>
                <a:spcPts val="0"/>
              </a:spcBef>
              <a:spcAft>
                <a:spcPts val="0"/>
              </a:spcAft>
              <a:buNone/>
            </a:pPr>
            <a:endParaRPr/>
          </a:p>
          <a:p>
            <a:pPr marL="0" lvl="0" indent="0" algn="l" rtl="0">
              <a:spcBef>
                <a:spcPts val="0"/>
              </a:spcBef>
              <a:spcAft>
                <a:spcPts val="0"/>
              </a:spcAft>
              <a:buNone/>
            </a:pPr>
            <a:r>
              <a:rPr lang="en"/>
              <a:t>Looking at the by-race breakdown of unknown significance mutations (not shown), we see that within LOTUS, Asian and Black patients do have higher numbers of these variants, but overall when comparing in both datasets, there is a main effect of LOTUS having more unknown SVs.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31f8fa80e_0_27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31f8fa80e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31f8fa80e_0_28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31f8fa80e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31f8fa80e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31f8fa80e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PCA has a variety of attractive properties like capturing the maximum amount variance in orthogonal axes, it’s unclear whether it’s still applicable for datasets in non-Euclidean space.</a:t>
            </a:r>
            <a:endParaRPr/>
          </a:p>
          <a:p>
            <a:pPr marL="0" lvl="0" indent="0" algn="l" rtl="0">
              <a:spcBef>
                <a:spcPts val="0"/>
              </a:spcBef>
              <a:spcAft>
                <a:spcPts val="0"/>
              </a:spcAft>
              <a:buNone/>
            </a:pPr>
            <a:r>
              <a:rPr lang="en"/>
              <a:t>PCoA aims to preserve the distances between datapoints, while compressing them down from their original 400+ dimensions, to just 2</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31f8fa80e_0_29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31f8fa80e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Overlapping centroids in PCA vs some subgrouping in tree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A005F32-2E0E-BE45-988A-2E86D0C753DE}"/>
              </a:ext>
            </a:extLst>
          </p:cNvPr>
          <p:cNvSpPr>
            <a:spLocks noGrp="1" noRot="1" noChangeAspect="1" noChangeArrowheads="1" noTextEdit="1"/>
          </p:cNvSpPr>
          <p:nvPr>
            <p:ph type="sldImg"/>
          </p:nvPr>
        </p:nvSpPr>
        <p:spPr>
          <a:xfrm>
            <a:off x="1143000" y="685800"/>
            <a:ext cx="4572000" cy="3429000"/>
          </a:xfrm>
          <a:ln/>
        </p:spPr>
      </p:sp>
      <p:sp>
        <p:nvSpPr>
          <p:cNvPr id="25602" name="Notes Placeholder 2">
            <a:extLst>
              <a:ext uri="{FF2B5EF4-FFF2-40B4-BE49-F238E27FC236}">
                <a16:creationId xmlns:a16="http://schemas.microsoft.com/office/drawing/2014/main" id="{6E917FDE-2262-A949-AB4F-51CD7C89AC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a:buNone/>
            </a:pPr>
            <a:r>
              <a:rPr lang="en-US" altLang="en-US" dirty="0">
                <a:latin typeface="Imago" pitchFamily="2" charset="0"/>
                <a:ea typeface="ＭＳ Ｐゴシック" panose="020B0600070205080204" pitchFamily="34" charset="-128"/>
              </a:rPr>
              <a:t>First I’d like to give some insight on what Personalized Healthcare means for Roche. Originally Jane had a whole talk about the company wide initiatives on this topic, but since she could not attend very suddenly, I will just give a two slide recap of that in terms of what I have been exposed to. You can see that personalized healthcare should induce changes in how we do multiple aspects of business, from the more familiar drug development to clinical decisions and regulatory interactions. The two sections relevant to my day to day work are the first two</a:t>
            </a:r>
          </a:p>
        </p:txBody>
      </p:sp>
    </p:spTree>
    <p:extLst>
      <p:ext uri="{BB962C8B-B14F-4D97-AF65-F5344CB8AC3E}">
        <p14:creationId xmlns:p14="http://schemas.microsoft.com/office/powerpoint/2010/main" val="80302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31f8fa80e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31f8fa80e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31f8fa80e_0_3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431f8fa80e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31f8fa80e_0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31f8fa80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results of applying differing levels of match strictness on the outcomes of the two tests I showed earlier - test of dispersion and centroid overlap. As mentioned previously 5 different distance metrics are evaluated on the collapsed binary mutation data, and gower distance applied to the full mutation feature matrix is also shown. As one goes from right to left in each plot, the subsampled groups have more similar propensity scores. We see that even at the laxest matching level, we already have a non-significant p-value for all distance metrics except Gower  on both tests. In the case of dispersion, the F-value still remains high until a tolerance of 2.5 in Gower and eventually falls off. In the case of the PERMANOVA test on the right, there’s generally no change in F-values with subsampling, aside from the odd case of the Raup-Crick distance which is likely influenced by high levels of absent mutations induced by the severe sample size shrinkage.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31f8fa80e_0_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31f8fa80e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343423dcb_0_4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4343423dc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31f8fa80e_0_30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431f8fa80e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343423dcb_0_56:notes"/>
          <p:cNvSpPr>
            <a:spLocks noGrp="1" noRot="1" noChangeAspect="1"/>
          </p:cNvSpPr>
          <p:nvPr>
            <p:ph type="sldImg" idx="2"/>
          </p:nvPr>
        </p:nvSpPr>
        <p:spPr>
          <a:xfrm>
            <a:off x="1141825" y="795777"/>
            <a:ext cx="4574400" cy="32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4343423dcb_0_56:notes"/>
          <p:cNvSpPr txBox="1">
            <a:spLocks noGrp="1"/>
          </p:cNvSpPr>
          <p:nvPr>
            <p:ph type="body" idx="1"/>
          </p:nvPr>
        </p:nvSpPr>
        <p:spPr>
          <a:xfrm>
            <a:off x="914400" y="4341141"/>
            <a:ext cx="5029200" cy="422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343423dcb_0_31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343423dc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343423dcb_0_3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4343423dc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Extra information for slide 17</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343423dcb_0_3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343423dc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Extra information for slide 17</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2928;g412e28b83e_0_2755:notes">
            <a:extLst>
              <a:ext uri="{FF2B5EF4-FFF2-40B4-BE49-F238E27FC236}">
                <a16:creationId xmlns:a16="http://schemas.microsoft.com/office/drawing/2014/main" id="{6F9EFC84-59DE-2447-A24A-FA16D6D2BDA1}"/>
              </a:ext>
            </a:extLst>
          </p:cNvPr>
          <p:cNvSpPr>
            <a:spLocks noGrp="1" noChangeArrowheads="1"/>
          </p:cNvSpPr>
          <p:nvPr>
            <p:ph type="body" idx="1"/>
          </p:nvPr>
        </p:nvSpPr>
        <p:spPr>
          <a:xfrm>
            <a:off x="914400" y="4341813"/>
            <a:ext cx="5029200" cy="422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158750" indent="0">
              <a:spcBef>
                <a:spcPct val="0"/>
              </a:spcBef>
              <a:buNone/>
            </a:pPr>
            <a:r>
              <a:rPr lang="en-US" altLang="en-US" dirty="0">
                <a:latin typeface="Imago" pitchFamily="2" charset="0"/>
                <a:ea typeface="ＭＳ Ｐゴシック" panose="020B0600070205080204" pitchFamily="34" charset="-128"/>
              </a:rPr>
              <a:t>To further elaborate what these changes mean for people like me in the Data Science realm, I’ve plucked another one of Jane’s slides highlighting the data sources being compiled and the internal capabilities being cultivated. The three disease areas of highest interest are cancer immunotherapy, ophthalmology, and multiple sclerosis. The data themselves generally come from the harmonization of previous trials and the partnering and acquisition of external large scale data. The external data sources I’m more familiar with are Flatiron Health and Foundation Medicine, which are two I’ll be mentioning in my project talk.</a:t>
            </a:r>
          </a:p>
        </p:txBody>
      </p:sp>
      <p:sp>
        <p:nvSpPr>
          <p:cNvPr id="47106" name="Google Shape;2929;g412e28b83e_0_2755:notes">
            <a:extLst>
              <a:ext uri="{FF2B5EF4-FFF2-40B4-BE49-F238E27FC236}">
                <a16:creationId xmlns:a16="http://schemas.microsoft.com/office/drawing/2014/main" id="{3941AC26-3959-E243-AE3D-5AE3ECBD4DF2}"/>
              </a:ext>
            </a:extLst>
          </p:cNvPr>
          <p:cNvSpPr>
            <a:spLocks noGrp="1" noRot="1" noChangeAspect="1" noTextEdit="1"/>
          </p:cNvSpPr>
          <p:nvPr>
            <p:ph type="sldImg" idx="2"/>
          </p:nvPr>
        </p:nvSpPr>
        <p:spPr>
          <a:xfrm>
            <a:off x="1289050" y="795338"/>
            <a:ext cx="4279900" cy="32099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89379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31f8fa80e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31f8fa80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125"/>
              </a:spcBef>
              <a:spcAft>
                <a:spcPts val="0"/>
              </a:spcAft>
              <a:buNone/>
            </a:pPr>
            <a:r>
              <a:rPr lang="en" sz="1000" dirty="0">
                <a:solidFill>
                  <a:schemeClr val="dk1"/>
                </a:solidFill>
              </a:rPr>
              <a:t>-Triple negative breast cancer has no recommended treatment aside from chemotherapy, has poor prognosis, and constitutes a high unmet need.</a:t>
            </a:r>
            <a:endParaRPr sz="1000" dirty="0">
              <a:solidFill>
                <a:schemeClr val="dk1"/>
              </a:solidFill>
            </a:endParaRPr>
          </a:p>
          <a:p>
            <a:pPr marL="0" lvl="0" indent="0" algn="l" rtl="0">
              <a:spcBef>
                <a:spcPts val="1125"/>
              </a:spcBef>
              <a:spcAft>
                <a:spcPts val="0"/>
              </a:spcAft>
              <a:buClr>
                <a:schemeClr val="dk1"/>
              </a:buClr>
              <a:buSzPts val="1100"/>
              <a:buFont typeface="Arial"/>
              <a:buNone/>
            </a:pPr>
            <a:r>
              <a:rPr lang="en" sz="1000" dirty="0">
                <a:solidFill>
                  <a:schemeClr val="dk1"/>
                </a:solidFill>
              </a:rPr>
              <a:t>-Single arm trials (for TNBC drugs, as well as other indications) can benefit from comparisons against a synthetic control arm. However, the comparability of this control arm needs to be evaluated, not only from the clinical covariates side, but on the genomic level as well.</a:t>
            </a:r>
            <a:endParaRPr sz="1000" dirty="0">
              <a:solidFill>
                <a:schemeClr val="dk1"/>
              </a:solidFill>
            </a:endParaRPr>
          </a:p>
          <a:p>
            <a:pPr marL="0" lvl="0" indent="0" algn="l" rtl="0">
              <a:spcBef>
                <a:spcPts val="1125"/>
              </a:spcBef>
              <a:spcAft>
                <a:spcPts val="0"/>
              </a:spcAft>
              <a:buClr>
                <a:schemeClr val="dk1"/>
              </a:buClr>
              <a:buSzPts val="1100"/>
              <a:buFont typeface="Arial"/>
              <a:buNone/>
            </a:pPr>
            <a:r>
              <a:rPr lang="en" sz="1000" dirty="0">
                <a:solidFill>
                  <a:schemeClr val="dk1"/>
                </a:solidFill>
              </a:rPr>
              <a:t> - More broadly, we would like to know how the populations we have sampled in different settings compare to each other, and whether they are informative of the mutational landscape at large.</a:t>
            </a:r>
            <a:endParaRPr sz="1000" dirty="0">
              <a:solidFill>
                <a:schemeClr val="dk1"/>
              </a:solidFill>
            </a:endParaRPr>
          </a:p>
          <a:p>
            <a:pPr marL="0" lvl="0" indent="0" algn="l" rtl="0">
              <a:spcBef>
                <a:spcPts val="0"/>
              </a:spcBef>
              <a:spcAft>
                <a:spcPts val="0"/>
              </a:spcAft>
              <a:buNone/>
            </a:pPr>
            <a:endParaRPr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31f8fa80e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31f8fa80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343423dcb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343423d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give some background on the particular mutational profiling method, here’s some information on what Foundation Medicine does. FMI, now a Roche company, provides information specific to patients mutational profiles for purposes of treatment guidance. Patient-level genomic data includes specimen features (e.g., tumor mutation burden, pathologic purity), alteration-level details (e.g., genomic position, reference and alternate alleles, mutant allele count, minor allele frequency), and therapeutic recommendations that were reported to the clinician at the time of testing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343423dc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343423d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clinico-genomics database, or CGDB as it will be referred to for the rest of the talk, constitutes the intersection of the information provided by Flatiron Health and Foundation Medicine. Flatiron is an oncology EMR provider with more than 280 practices in the network. They aim to give information on a patient’s full cancer journey, combining labs, biomarker testing, visits, demography, and outcomes.</a:t>
            </a:r>
            <a:endParaRPr/>
          </a:p>
          <a:p>
            <a:pPr marL="0" lvl="0" indent="0" algn="l" rtl="0">
              <a:spcBef>
                <a:spcPts val="0"/>
              </a:spcBef>
              <a:spcAft>
                <a:spcPts val="0"/>
              </a:spcAft>
              <a:buNone/>
            </a:pPr>
            <a:endParaRPr/>
          </a:p>
          <a:p>
            <a:pPr marL="0" lvl="0" indent="0" algn="l" rtl="0">
              <a:spcBef>
                <a:spcPts val="0"/>
              </a:spcBef>
              <a:spcAft>
                <a:spcPts val="0"/>
              </a:spcAft>
              <a:buNone/>
            </a:pPr>
            <a:r>
              <a:rPr lang="en"/>
              <a:t>While the full CGDB is quite large, when you start subsetting to very specific patient populations you quickly get to the hundreds range. With the TNBC data, the initial delivery used an intentionally broad definition, which is not optimal for some of the use cases within the PHC group. Hence a stricter internal definition was developed by Chris Craggs and Nathaniel Phillips. This definition aims to ensure that the 3 biomarkers (ER/PR/HER2) have been consistently negative through all tests up to a patient’s metastatic diagnosis.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31f8fa80e_0_23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31f8fa80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31f8fa80e_0_3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31f8fa80e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722435" y="4406902"/>
            <a:ext cx="7772400" cy="13620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1"/>
          </p:nvPr>
        </p:nvSpPr>
        <p:spPr>
          <a:xfrm>
            <a:off x="722435" y="2906713"/>
            <a:ext cx="7772400" cy="1500000"/>
          </a:xfrm>
          <a:prstGeom prst="rect">
            <a:avLst/>
          </a:prstGeom>
          <a:noFill/>
          <a:ln>
            <a:noFill/>
          </a:ln>
        </p:spPr>
        <p:txBody>
          <a:bodyPr spcFirstLastPara="1" wrap="square" lIns="0" tIns="0" rIns="0" bIns="0" anchor="b" anchorCtr="0"/>
          <a:lstStyle>
            <a:lvl1pPr marL="457200" marR="0" lvl="0" indent="-228600" algn="l" rtl="0">
              <a:spcBef>
                <a:spcPts val="112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spcBef>
                <a:spcPts val="405"/>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6pPr>
            <a:lvl7pPr marL="3200400" marR="0" lvl="6"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7pPr>
            <a:lvl8pPr marL="3657600" marR="0" lvl="7"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8pPr>
            <a:lvl9pPr marL="4114800" marR="0" lvl="8" indent="-228600" algn="l" rtl="0">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88328" y="452441"/>
            <a:ext cx="7365900" cy="130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body" idx="1"/>
          </p:nvPr>
        </p:nvSpPr>
        <p:spPr>
          <a:xfrm rot="5400000">
            <a:off x="2338179" y="-134424"/>
            <a:ext cx="4472100" cy="8354100"/>
          </a:xfrm>
          <a:prstGeom prst="rect">
            <a:avLst/>
          </a:prstGeom>
          <a:noFill/>
          <a:ln>
            <a:noFill/>
          </a:ln>
        </p:spPr>
        <p:txBody>
          <a:bodyPr spcFirstLastPara="1" wrap="square" lIns="0" tIns="0" rIns="0" bIns="0" anchor="t" anchorCtr="0"/>
          <a:lstStyle>
            <a:lvl1pPr marL="457200" marR="0" lvl="0" indent="-323850" algn="l" rtl="0">
              <a:spcBef>
                <a:spcPts val="11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 name="Google Shape;64;p11"/>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rot="5400000">
            <a:off x="4793527" y="2320690"/>
            <a:ext cx="5826000" cy="208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body" idx="1"/>
          </p:nvPr>
        </p:nvSpPr>
        <p:spPr>
          <a:xfrm rot="5400000">
            <a:off x="541663" y="299140"/>
            <a:ext cx="5826000" cy="6132600"/>
          </a:xfrm>
          <a:prstGeom prst="rect">
            <a:avLst/>
          </a:prstGeom>
          <a:noFill/>
          <a:ln>
            <a:noFill/>
          </a:ln>
        </p:spPr>
        <p:txBody>
          <a:bodyPr spcFirstLastPara="1" wrap="square" lIns="0" tIns="0" rIns="0" bIns="0" anchor="t" anchorCtr="0"/>
          <a:lstStyle>
            <a:lvl1pPr marL="457200" marR="0" lvl="0" indent="-323850" algn="l" rtl="0">
              <a:spcBef>
                <a:spcPts val="11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2"/>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71"/>
        <p:cNvGrpSpPr/>
        <p:nvPr/>
      </p:nvGrpSpPr>
      <p:grpSpPr>
        <a:xfrm>
          <a:off x="0" y="0"/>
          <a:ext cx="0" cy="0"/>
          <a:chOff x="0" y="0"/>
          <a:chExt cx="0" cy="0"/>
        </a:xfrm>
      </p:grpSpPr>
      <p:sp>
        <p:nvSpPr>
          <p:cNvPr id="72" name="Google Shape;72;p13"/>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3"/>
          <p:cNvSpPr txBox="1">
            <a:spLocks noGrp="1"/>
          </p:cNvSpPr>
          <p:nvPr>
            <p:ph type="ftr" idx="11"/>
          </p:nvPr>
        </p:nvSpPr>
        <p:spPr>
          <a:xfrm>
            <a:off x="395288" y="6356468"/>
            <a:ext cx="2895600" cy="366000"/>
          </a:xfrm>
          <a:prstGeom prst="rect">
            <a:avLst/>
          </a:prstGeom>
          <a:noFill/>
          <a:ln>
            <a:noFill/>
          </a:ln>
        </p:spPr>
        <p:txBody>
          <a:bodyPr spcFirstLastPara="1" wrap="square" lIns="91350" tIns="45675" rIns="91350" bIns="45675" anchor="ctr" anchorCtr="0"/>
          <a:lstStyle>
            <a:lvl1pPr marR="0" lvl="0" algn="l" rtl="0">
              <a:spcBef>
                <a:spcPts val="338"/>
              </a:spcBef>
              <a:spcAft>
                <a:spcPts val="0"/>
              </a:spcAft>
              <a:buSzPts val="1400"/>
              <a:buNone/>
              <a:defRPr sz="675"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74" name="Google Shape;74;p13"/>
          <p:cNvPicPr preferRelativeResize="0"/>
          <p:nvPr/>
        </p:nvPicPr>
        <p:blipFill rotWithShape="1">
          <a:blip r:embed="rId2">
            <a:alphaModFix/>
          </a:blip>
          <a:srcRect/>
          <a:stretch/>
        </p:blipFill>
        <p:spPr>
          <a:xfrm>
            <a:off x="0" y="6722539"/>
            <a:ext cx="9144001" cy="135460"/>
          </a:xfrm>
          <a:prstGeom prst="rect">
            <a:avLst/>
          </a:prstGeom>
          <a:noFill/>
          <a:ln>
            <a:noFill/>
          </a:ln>
        </p:spPr>
      </p:pic>
      <p:sp>
        <p:nvSpPr>
          <p:cNvPr id="75" name="Google Shape;75;p13"/>
          <p:cNvSpPr txBox="1">
            <a:spLocks noGrp="1"/>
          </p:cNvSpPr>
          <p:nvPr>
            <p:ph type="title"/>
          </p:nvPr>
        </p:nvSpPr>
        <p:spPr>
          <a:xfrm>
            <a:off x="388328" y="452823"/>
            <a:ext cx="7712100" cy="475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76" name="Google Shape;76;p13"/>
          <p:cNvSpPr txBox="1">
            <a:spLocks noGrp="1"/>
          </p:cNvSpPr>
          <p:nvPr>
            <p:ph type="body" idx="1"/>
          </p:nvPr>
        </p:nvSpPr>
        <p:spPr>
          <a:xfrm>
            <a:off x="389773" y="932724"/>
            <a:ext cx="8388600" cy="530100"/>
          </a:xfrm>
          <a:prstGeom prst="rect">
            <a:avLst/>
          </a:prstGeom>
          <a:noFill/>
          <a:ln>
            <a:noFill/>
          </a:ln>
        </p:spPr>
        <p:txBody>
          <a:bodyPr spcFirstLastPara="1" wrap="square" lIns="0" tIns="0" rIns="0" bIns="0" anchor="t" anchorCtr="0"/>
          <a:lstStyle>
            <a:lvl1pPr marL="457200" marR="0" lvl="0" indent="-228600" algn="l" rtl="0">
              <a:spcBef>
                <a:spcPts val="1463"/>
              </a:spcBef>
              <a:spcAft>
                <a:spcPts val="0"/>
              </a:spcAft>
              <a:buClr>
                <a:schemeClr val="dk1"/>
              </a:buClr>
              <a:buSzPts val="1950"/>
              <a:buFont typeface="Arial"/>
              <a:buNone/>
              <a:defRPr sz="1950" b="1" i="1" u="none" strike="noStrike" cap="none">
                <a:solidFill>
                  <a:schemeClr val="dk1"/>
                </a:solidFill>
                <a:latin typeface="Arial"/>
                <a:ea typeface="Arial"/>
                <a:cs typeface="Arial"/>
                <a:sym typeface="Arial"/>
              </a:defRPr>
            </a:lvl1pPr>
            <a:lvl2pPr marL="914400" marR="0" lvl="1" indent="-228600" algn="l" rtl="0">
              <a:spcBef>
                <a:spcPts val="653"/>
              </a:spcBef>
              <a:spcAft>
                <a:spcPts val="0"/>
              </a:spcAft>
              <a:buClr>
                <a:schemeClr val="dk1"/>
              </a:buClr>
              <a:buSzPts val="2175"/>
              <a:buFont typeface="Arial"/>
              <a:buNone/>
              <a:defRPr sz="2175" b="1" i="1" u="none" strike="noStrike" cap="none">
                <a:solidFill>
                  <a:schemeClr val="dk1"/>
                </a:solidFill>
                <a:latin typeface="Arial"/>
                <a:ea typeface="Arial"/>
                <a:cs typeface="Arial"/>
                <a:sym typeface="Arial"/>
              </a:defRPr>
            </a:lvl2pPr>
            <a:lvl3pPr marL="1371600" marR="0" lvl="2" indent="-228600" algn="l" rtl="0">
              <a:spcBef>
                <a:spcPts val="435"/>
              </a:spcBef>
              <a:spcAft>
                <a:spcPts val="0"/>
              </a:spcAft>
              <a:buClr>
                <a:schemeClr val="dk1"/>
              </a:buClr>
              <a:buSzPts val="2175"/>
              <a:buFont typeface="Arial"/>
              <a:buNone/>
              <a:defRPr sz="2175" b="1" i="1" u="none" strike="noStrike" cap="none">
                <a:solidFill>
                  <a:schemeClr val="dk1"/>
                </a:solidFill>
                <a:latin typeface="Arial"/>
                <a:ea typeface="Arial"/>
                <a:cs typeface="Arial"/>
                <a:sym typeface="Arial"/>
              </a:defRPr>
            </a:lvl3pPr>
            <a:lvl4pPr marL="1828800" marR="0" lvl="3" indent="-228600" algn="l" rtl="0">
              <a:spcBef>
                <a:spcPts val="435"/>
              </a:spcBef>
              <a:spcAft>
                <a:spcPts val="0"/>
              </a:spcAft>
              <a:buClr>
                <a:schemeClr val="dk1"/>
              </a:buClr>
              <a:buSzPts val="2175"/>
              <a:buFont typeface="Arial"/>
              <a:buNone/>
              <a:defRPr sz="2175" b="1" i="1" u="none" strike="noStrike" cap="none">
                <a:solidFill>
                  <a:schemeClr val="dk1"/>
                </a:solidFill>
                <a:latin typeface="Arial"/>
                <a:ea typeface="Arial"/>
                <a:cs typeface="Arial"/>
                <a:sym typeface="Arial"/>
              </a:defRPr>
            </a:lvl4pPr>
            <a:lvl5pPr marL="2286000" marR="0" lvl="4" indent="-228600" algn="l" rtl="0">
              <a:spcBef>
                <a:spcPts val="435"/>
              </a:spcBef>
              <a:spcAft>
                <a:spcPts val="0"/>
              </a:spcAft>
              <a:buClr>
                <a:schemeClr val="dk1"/>
              </a:buClr>
              <a:buSzPts val="2175"/>
              <a:buFont typeface="Arial"/>
              <a:buNone/>
              <a:defRPr sz="2175" b="1" i="1"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1297500" y="525000"/>
            <a:ext cx="7038900" cy="1218900"/>
          </a:xfrm>
          <a:prstGeom prst="rect">
            <a:avLst/>
          </a:prstGeom>
        </p:spPr>
        <p:txBody>
          <a:bodyPr spcFirstLastPara="1" wrap="square" lIns="0" tIns="0" rIns="0" bIns="0" anchor="t"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4"/>
          <p:cNvSpPr txBox="1">
            <a:spLocks noGrp="1"/>
          </p:cNvSpPr>
          <p:nvPr>
            <p:ph type="body" idx="1"/>
          </p:nvPr>
        </p:nvSpPr>
        <p:spPr>
          <a:xfrm>
            <a:off x="1297500" y="2090067"/>
            <a:ext cx="7038900" cy="3881700"/>
          </a:xfrm>
          <a:prstGeom prst="rect">
            <a:avLst/>
          </a:prstGeom>
        </p:spPr>
        <p:txBody>
          <a:bodyPr spcFirstLastPara="1" wrap="square" lIns="0" tIns="0" rIns="0" bIns="0" anchor="t" anchorCtr="0"/>
          <a:lstStyle>
            <a:lvl1pPr marL="457200" lvl="0" indent="-323850" rtl="0">
              <a:spcBef>
                <a:spcPts val="1125"/>
              </a:spcBef>
              <a:spcAft>
                <a:spcPts val="0"/>
              </a:spcAft>
              <a:buSzPts val="1500"/>
              <a:buChar char="•"/>
              <a:defRPr/>
            </a:lvl1pPr>
            <a:lvl2pPr marL="914400" lvl="1" indent="-323850" rtl="0">
              <a:spcBef>
                <a:spcPts val="450"/>
              </a:spcBef>
              <a:spcAft>
                <a:spcPts val="0"/>
              </a:spcAft>
              <a:buSzPts val="1500"/>
              <a:buChar char="–"/>
              <a:defRPr/>
            </a:lvl2pPr>
            <a:lvl3pPr marL="1371600" lvl="2" indent="-323850" rtl="0">
              <a:spcBef>
                <a:spcPts val="300"/>
              </a:spcBef>
              <a:spcAft>
                <a:spcPts val="0"/>
              </a:spcAft>
              <a:buSzPts val="1500"/>
              <a:buChar char="•"/>
              <a:defRPr/>
            </a:lvl3pPr>
            <a:lvl4pPr marL="1828800" lvl="3" indent="-323850" rtl="0">
              <a:spcBef>
                <a:spcPts val="300"/>
              </a:spcBef>
              <a:spcAft>
                <a:spcPts val="0"/>
              </a:spcAft>
              <a:buSzPts val="1500"/>
              <a:buChar char="–"/>
              <a:defRPr/>
            </a:lvl4pPr>
            <a:lvl5pPr marL="2286000" lvl="4" indent="-323850" rtl="0">
              <a:spcBef>
                <a:spcPts val="300"/>
              </a:spcBef>
              <a:spcAft>
                <a:spcPts val="0"/>
              </a:spcAft>
              <a:buSzPts val="15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
        <p:nvSpPr>
          <p:cNvPr id="80" name="Google Shape;80;p14"/>
          <p:cNvSpPr txBox="1">
            <a:spLocks noGrp="1"/>
          </p:cNvSpPr>
          <p:nvPr>
            <p:ph type="sldNum" idx="12"/>
          </p:nvPr>
        </p:nvSpPr>
        <p:spPr>
          <a:xfrm>
            <a:off x="8472458" y="6217622"/>
            <a:ext cx="548700" cy="524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5" name="Text Placeholder 6"/>
          <p:cNvSpPr>
            <a:spLocks noGrp="1"/>
          </p:cNvSpPr>
          <p:nvPr>
            <p:ph type="body" sz="quarter" idx="12"/>
          </p:nvPr>
        </p:nvSpPr>
        <p:spPr>
          <a:xfrm>
            <a:off x="280988" y="676102"/>
            <a:ext cx="7872412" cy="314498"/>
          </a:xfrm>
        </p:spPr>
        <p:txBody>
          <a:bodyPr/>
          <a:lstStyle>
            <a:lvl1pPr marL="0" indent="0">
              <a:buFontTx/>
              <a:buNone/>
              <a:defRPr sz="1800" b="0" i="1" baseline="0">
                <a:solidFill>
                  <a:schemeClr val="accent6"/>
                </a:solidFill>
                <a:latin typeface="Minion Pro" charset="0"/>
                <a:ea typeface="Minion Pro" charset="0"/>
                <a:cs typeface="Minion Pro" charset="0"/>
              </a:defRPr>
            </a:lvl1pPr>
          </a:lstStyle>
          <a:p>
            <a:pPr lvl="0"/>
            <a:r>
              <a:rPr lang="en-US"/>
              <a:t>Click to edit Master text styles</a:t>
            </a:r>
          </a:p>
        </p:txBody>
      </p:sp>
      <p:sp>
        <p:nvSpPr>
          <p:cNvPr id="6" name="Text Placeholder 8"/>
          <p:cNvSpPr>
            <a:spLocks noGrp="1"/>
          </p:cNvSpPr>
          <p:nvPr>
            <p:ph type="body" sz="quarter" idx="13"/>
          </p:nvPr>
        </p:nvSpPr>
        <p:spPr>
          <a:xfrm>
            <a:off x="3184712" y="6555010"/>
            <a:ext cx="4953000" cy="100012"/>
          </a:xfrm>
          <a:ln w="22225">
            <a:noFill/>
          </a:ln>
        </p:spPr>
        <p:txBody>
          <a:bodyPr/>
          <a:lstStyle>
            <a:lvl1pPr marL="0" indent="0">
              <a:buFontTx/>
              <a:buNone/>
              <a:defRPr sz="700">
                <a:solidFill>
                  <a:schemeClr val="tx2"/>
                </a:solidFill>
              </a:defRPr>
            </a:lvl1pPr>
            <a:lvl2pPr marL="481013" indent="0">
              <a:buFontTx/>
              <a:buNone/>
              <a:defRPr/>
            </a:lvl2pPr>
            <a:lvl3pPr marL="954088" indent="0">
              <a:buFontTx/>
              <a:buNone/>
              <a:defRPr/>
            </a:lvl3pPr>
            <a:lvl4pPr marL="1431925" indent="0">
              <a:buFontTx/>
              <a:buNone/>
              <a:defRPr/>
            </a:lvl4pPr>
            <a:lvl5pPr marL="1909763" indent="0">
              <a:buFontTx/>
              <a:buNone/>
              <a:defRPr/>
            </a:lvl5pPr>
          </a:lstStyle>
          <a:p>
            <a:pPr lvl="0"/>
            <a:r>
              <a:rPr lang="en-US"/>
              <a:t>Click to edit Master text styles</a:t>
            </a:r>
          </a:p>
        </p:txBody>
      </p:sp>
      <p:sp>
        <p:nvSpPr>
          <p:cNvPr id="7" name="shpPlaceholderNumber">
            <a:extLst>
              <a:ext uri="{FF2B5EF4-FFF2-40B4-BE49-F238E27FC236}">
                <a16:creationId xmlns:a16="http://schemas.microsoft.com/office/drawing/2014/main" id="{F5111DB5-8B78-9044-8494-E4FAD66645C2}"/>
              </a:ext>
            </a:extLst>
          </p:cNvPr>
          <p:cNvSpPr>
            <a:spLocks noGrp="1" noChangeArrowheads="1"/>
          </p:cNvSpPr>
          <p:nvPr>
            <p:ph type="sldNum" sz="quarter" idx="14"/>
          </p:nvPr>
        </p:nvSpPr>
        <p:spPr/>
        <p:txBody>
          <a:bodyPr/>
          <a:lstStyle>
            <a:lvl1pPr>
              <a:defRPr>
                <a:solidFill>
                  <a:srgbClr val="969696"/>
                </a:solidFill>
                <a:latin typeface="Imago" pitchFamily="2" charset="0"/>
                <a:ea typeface="ＭＳ Ｐゴシック" panose="020B0600070205080204" pitchFamily="34" charset="-128"/>
              </a:defRPr>
            </a:lvl1pPr>
          </a:lstStyle>
          <a:p>
            <a:pPr>
              <a:defRPr/>
            </a:pPr>
            <a:fld id="{551599B4-CBF7-844F-8610-0A4F3B9784FB}" type="slidenum">
              <a:rPr lang="en-US" altLang="en-US"/>
              <a:pPr>
                <a:defRPr/>
              </a:pPr>
              <a:t>‹#›</a:t>
            </a:fld>
            <a:endParaRPr lang="en-US" altLang="en-US"/>
          </a:p>
        </p:txBody>
      </p:sp>
    </p:spTree>
    <p:extLst>
      <p:ext uri="{BB962C8B-B14F-4D97-AF65-F5344CB8AC3E}">
        <p14:creationId xmlns:p14="http://schemas.microsoft.com/office/powerpoint/2010/main" val="23361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Arzt">
  <p:cSld name="Title Slide">
    <p:spTree>
      <p:nvGrpSpPr>
        <p:cNvPr id="1" name="Shape 87"/>
        <p:cNvGrpSpPr/>
        <p:nvPr/>
      </p:nvGrpSpPr>
      <p:grpSpPr>
        <a:xfrm>
          <a:off x="0" y="0"/>
          <a:ext cx="0" cy="0"/>
          <a:chOff x="0" y="0"/>
          <a:chExt cx="0" cy="0"/>
        </a:xfrm>
      </p:grpSpPr>
      <p:pic>
        <p:nvPicPr>
          <p:cNvPr id="88" name="Google Shape;88;p16"/>
          <p:cNvPicPr preferRelativeResize="0"/>
          <p:nvPr/>
        </p:nvPicPr>
        <p:blipFill rotWithShape="1">
          <a:blip r:embed="rId2">
            <a:alphaModFix/>
          </a:blip>
          <a:srcRect t="9641"/>
          <a:stretch/>
        </p:blipFill>
        <p:spPr>
          <a:xfrm>
            <a:off x="0" y="4485298"/>
            <a:ext cx="9144001" cy="2372801"/>
          </a:xfrm>
          <a:prstGeom prst="rect">
            <a:avLst/>
          </a:prstGeom>
          <a:noFill/>
          <a:ln>
            <a:noFill/>
          </a:ln>
        </p:spPr>
      </p:pic>
      <p:cxnSp>
        <p:nvCxnSpPr>
          <p:cNvPr id="89" name="Google Shape;89;p16"/>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90" name="Google Shape;90;p16"/>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1" name="Google Shape;91;p16"/>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pic>
        <p:nvPicPr>
          <p:cNvPr id="92" name="Google Shape;92;p16"/>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93" name="Google Shape;93;p16"/>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7"/>
          <p:cNvSpPr txBox="1">
            <a:spLocks noGrp="1"/>
          </p:cNvSpPr>
          <p:nvPr>
            <p:ph type="body" idx="1"/>
          </p:nvPr>
        </p:nvSpPr>
        <p:spPr>
          <a:xfrm>
            <a:off x="397120" y="1806575"/>
            <a:ext cx="8354100" cy="4472100"/>
          </a:xfrm>
          <a:prstGeom prst="rect">
            <a:avLst/>
          </a:prstGeom>
          <a:noFill/>
          <a:ln>
            <a:noFill/>
          </a:ln>
        </p:spPr>
        <p:txBody>
          <a:bodyPr spcFirstLastPara="1" wrap="square" lIns="91425" tIns="91425" rIns="91425" bIns="91425" anchor="t" anchorCtr="0"/>
          <a:lstStyle>
            <a:lvl1pPr marL="457200" lvl="0" indent="-336550" algn="l" rtl="0">
              <a:spcBef>
                <a:spcPts val="1275"/>
              </a:spcBef>
              <a:spcAft>
                <a:spcPts val="0"/>
              </a:spcAft>
              <a:buClr>
                <a:schemeClr val="dk1"/>
              </a:buClr>
              <a:buSzPts val="1700"/>
              <a:buFont typeface="Arial"/>
              <a:buChar char="●"/>
              <a:defRPr sz="1700"/>
            </a:lvl1pPr>
            <a:lvl2pPr marL="914400" lvl="1" indent="-336550" algn="l" rtl="0">
              <a:spcBef>
                <a:spcPts val="510"/>
              </a:spcBef>
              <a:spcAft>
                <a:spcPts val="0"/>
              </a:spcAft>
              <a:buClr>
                <a:schemeClr val="dk1"/>
              </a:buClr>
              <a:buSzPts val="1700"/>
              <a:buChar char="○"/>
              <a:defRPr sz="1700"/>
            </a:lvl2pPr>
            <a:lvl3pPr marL="1371600" lvl="2" indent="-336550" algn="l" rtl="0">
              <a:spcBef>
                <a:spcPts val="340"/>
              </a:spcBef>
              <a:spcAft>
                <a:spcPts val="0"/>
              </a:spcAft>
              <a:buClr>
                <a:schemeClr val="dk1"/>
              </a:buClr>
              <a:buSzPts val="1700"/>
              <a:buChar char="■"/>
              <a:defRPr sz="1700"/>
            </a:lvl3pPr>
            <a:lvl4pPr marL="1828800" lvl="3" indent="-336550" algn="l" rtl="0">
              <a:spcBef>
                <a:spcPts val="340"/>
              </a:spcBef>
              <a:spcAft>
                <a:spcPts val="0"/>
              </a:spcAft>
              <a:buClr>
                <a:schemeClr val="dk1"/>
              </a:buClr>
              <a:buSzPts val="1700"/>
              <a:buChar char="●"/>
              <a:defRPr sz="1700"/>
            </a:lvl4pPr>
            <a:lvl5pPr marL="2286000" lvl="4" indent="-336550" algn="l" rtl="0">
              <a:spcBef>
                <a:spcPts val="340"/>
              </a:spcBef>
              <a:spcAft>
                <a:spcPts val="0"/>
              </a:spcAft>
              <a:buClr>
                <a:schemeClr val="dk1"/>
              </a:buClr>
              <a:buSzPts val="1700"/>
              <a:buChar char="○"/>
              <a:defRPr sz="1700"/>
            </a:lvl5pPr>
            <a:lvl6pPr marL="2743200" lvl="5" indent="-336550" algn="l" rtl="0">
              <a:spcBef>
                <a:spcPts val="340"/>
              </a:spcBef>
              <a:spcAft>
                <a:spcPts val="0"/>
              </a:spcAft>
              <a:buClr>
                <a:schemeClr val="dk1"/>
              </a:buClr>
              <a:buSzPts val="1700"/>
              <a:buChar char="■"/>
              <a:defRPr sz="1700"/>
            </a:lvl6pPr>
            <a:lvl7pPr marL="3200400" lvl="6" indent="-336550" algn="l" rtl="0">
              <a:spcBef>
                <a:spcPts val="340"/>
              </a:spcBef>
              <a:spcAft>
                <a:spcPts val="0"/>
              </a:spcAft>
              <a:buClr>
                <a:schemeClr val="dk1"/>
              </a:buClr>
              <a:buSzPts val="1700"/>
              <a:buChar char="●"/>
              <a:defRPr sz="1700"/>
            </a:lvl7pPr>
            <a:lvl8pPr marL="3657600" lvl="7" indent="-336550" algn="l" rtl="0">
              <a:spcBef>
                <a:spcPts val="340"/>
              </a:spcBef>
              <a:spcAft>
                <a:spcPts val="0"/>
              </a:spcAft>
              <a:buClr>
                <a:schemeClr val="dk1"/>
              </a:buClr>
              <a:buSzPts val="1700"/>
              <a:buChar char="○"/>
              <a:defRPr sz="1700"/>
            </a:lvl8pPr>
            <a:lvl9pPr marL="4114800" lvl="8" indent="-336550" algn="l" rtl="0">
              <a:spcBef>
                <a:spcPts val="340"/>
              </a:spcBef>
              <a:spcAft>
                <a:spcPts val="0"/>
              </a:spcAft>
              <a:buClr>
                <a:schemeClr val="dk1"/>
              </a:buClr>
              <a:buSzPts val="1700"/>
              <a:buChar char="■"/>
              <a:defRPr sz="1700"/>
            </a:lvl9pPr>
          </a:lstStyle>
          <a:p>
            <a:endParaRPr/>
          </a:p>
        </p:txBody>
      </p:sp>
      <p:sp>
        <p:nvSpPr>
          <p:cNvPr id="96" name="Google Shape;96;p17"/>
          <p:cNvSpPr txBox="1">
            <a:spLocks noGrp="1"/>
          </p:cNvSpPr>
          <p:nvPr>
            <p:ph type="title"/>
          </p:nvPr>
        </p:nvSpPr>
        <p:spPr>
          <a:xfrm>
            <a:off x="384450" y="452433"/>
            <a:ext cx="7382100" cy="13095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7"/>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Sub and Content">
  <p:cSld name="Title/Sub and Content">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397120" y="1806575"/>
            <a:ext cx="8354100" cy="4472100"/>
          </a:xfrm>
          <a:prstGeom prst="rect">
            <a:avLst/>
          </a:prstGeom>
          <a:noFill/>
          <a:ln>
            <a:noFill/>
          </a:ln>
        </p:spPr>
        <p:txBody>
          <a:bodyPr spcFirstLastPara="1" wrap="square" lIns="91425" tIns="91425" rIns="91425" bIns="91425" anchor="t" anchorCtr="0"/>
          <a:lstStyle>
            <a:lvl1pPr marL="457200" lvl="0" indent="-336550" algn="l" rtl="0">
              <a:spcBef>
                <a:spcPts val="1275"/>
              </a:spcBef>
              <a:spcAft>
                <a:spcPts val="0"/>
              </a:spcAft>
              <a:buClr>
                <a:schemeClr val="dk1"/>
              </a:buClr>
              <a:buSzPts val="1700"/>
              <a:buFont typeface="Arial"/>
              <a:buChar char="●"/>
              <a:defRPr/>
            </a:lvl1pPr>
            <a:lvl2pPr marL="914400" lvl="1" indent="-336550" algn="l" rtl="0">
              <a:spcBef>
                <a:spcPts val="510"/>
              </a:spcBef>
              <a:spcAft>
                <a:spcPts val="0"/>
              </a:spcAft>
              <a:buClr>
                <a:schemeClr val="dk1"/>
              </a:buClr>
              <a:buSzPts val="1700"/>
              <a:buChar char="○"/>
              <a:defRPr/>
            </a:lvl2pPr>
            <a:lvl3pPr marL="1371600" lvl="2" indent="-336550" algn="l" rtl="0">
              <a:spcBef>
                <a:spcPts val="340"/>
              </a:spcBef>
              <a:spcAft>
                <a:spcPts val="0"/>
              </a:spcAft>
              <a:buClr>
                <a:schemeClr val="dk1"/>
              </a:buClr>
              <a:buSzPts val="1700"/>
              <a:buChar char="■"/>
              <a:defRPr/>
            </a:lvl3pPr>
            <a:lvl4pPr marL="1828800" lvl="3" indent="-336550" algn="l" rtl="0">
              <a:spcBef>
                <a:spcPts val="340"/>
              </a:spcBef>
              <a:spcAft>
                <a:spcPts val="0"/>
              </a:spcAft>
              <a:buClr>
                <a:schemeClr val="dk1"/>
              </a:buClr>
              <a:buSzPts val="1700"/>
              <a:buChar char="●"/>
              <a:defRPr/>
            </a:lvl4pPr>
            <a:lvl5pPr marL="2286000" lvl="4" indent="-336550" algn="l" rtl="0">
              <a:spcBef>
                <a:spcPts val="340"/>
              </a:spcBef>
              <a:spcAft>
                <a:spcPts val="0"/>
              </a:spcAft>
              <a:buClr>
                <a:schemeClr val="dk1"/>
              </a:buClr>
              <a:buSzPts val="1700"/>
              <a:buChar char="○"/>
              <a:defRPr/>
            </a:lvl5pPr>
            <a:lvl6pPr marL="2743200" lvl="5" indent="-336550" algn="l" rtl="0">
              <a:spcBef>
                <a:spcPts val="340"/>
              </a:spcBef>
              <a:spcAft>
                <a:spcPts val="0"/>
              </a:spcAft>
              <a:buClr>
                <a:schemeClr val="dk1"/>
              </a:buClr>
              <a:buSzPts val="1700"/>
              <a:buChar char="■"/>
              <a:defRPr/>
            </a:lvl6pPr>
            <a:lvl7pPr marL="3200400" lvl="6" indent="-336550" algn="l" rtl="0">
              <a:spcBef>
                <a:spcPts val="340"/>
              </a:spcBef>
              <a:spcAft>
                <a:spcPts val="0"/>
              </a:spcAft>
              <a:buClr>
                <a:schemeClr val="dk1"/>
              </a:buClr>
              <a:buSzPts val="1700"/>
              <a:buChar char="●"/>
              <a:defRPr/>
            </a:lvl7pPr>
            <a:lvl8pPr marL="3657600" lvl="7" indent="-336550" algn="l" rtl="0">
              <a:spcBef>
                <a:spcPts val="340"/>
              </a:spcBef>
              <a:spcAft>
                <a:spcPts val="0"/>
              </a:spcAft>
              <a:buClr>
                <a:schemeClr val="dk1"/>
              </a:buClr>
              <a:buSzPts val="1700"/>
              <a:buChar char="○"/>
              <a:defRPr/>
            </a:lvl8pPr>
            <a:lvl9pPr marL="4114800" lvl="8" indent="-336550" algn="l" rtl="0">
              <a:spcBef>
                <a:spcPts val="340"/>
              </a:spcBef>
              <a:spcAft>
                <a:spcPts val="0"/>
              </a:spcAft>
              <a:buClr>
                <a:schemeClr val="dk1"/>
              </a:buClr>
              <a:buSzPts val="1700"/>
              <a:buChar char="■"/>
              <a:defRPr/>
            </a:lvl9pPr>
          </a:lstStyle>
          <a:p>
            <a:endParaRPr/>
          </a:p>
        </p:txBody>
      </p:sp>
      <p:sp>
        <p:nvSpPr>
          <p:cNvPr id="100" name="Google Shape;100;p18"/>
          <p:cNvSpPr txBox="1">
            <a:spLocks noGrp="1"/>
          </p:cNvSpPr>
          <p:nvPr>
            <p:ph type="subTitle" idx="2"/>
          </p:nvPr>
        </p:nvSpPr>
        <p:spPr>
          <a:xfrm>
            <a:off x="384450" y="1095633"/>
            <a:ext cx="8375700" cy="643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000"/>
              <a:buFont typeface="Times New Roman"/>
              <a:buNone/>
              <a:defRPr sz="2000" i="1">
                <a:solidFill>
                  <a:srgbClr val="666666"/>
                </a:solidFill>
                <a:latin typeface="Times New Roman"/>
                <a:ea typeface="Times New Roman"/>
                <a:cs typeface="Times New Roman"/>
                <a:sym typeface="Times New Roman"/>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01" name="Google Shape;101;p18"/>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 name="Google Shape;102;p18"/>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9"/>
          <p:cNvSpPr txBox="1">
            <a:spLocks noGrp="1"/>
          </p:cNvSpPr>
          <p:nvPr>
            <p:ph type="subTitle" idx="1"/>
          </p:nvPr>
        </p:nvSpPr>
        <p:spPr>
          <a:xfrm>
            <a:off x="397125" y="3754200"/>
            <a:ext cx="8418300" cy="652500"/>
          </a:xfrm>
          <a:prstGeom prst="rect">
            <a:avLst/>
          </a:prstGeom>
        </p:spPr>
        <p:txBody>
          <a:bodyPr spcFirstLastPara="1" wrap="square" lIns="91425" tIns="91425" rIns="91425" bIns="91425" anchor="b" anchorCtr="0"/>
          <a:lstStyle>
            <a:lvl1pPr lvl="0" rtl="0">
              <a:spcBef>
                <a:spcPts val="0"/>
              </a:spcBef>
              <a:spcAft>
                <a:spcPts val="0"/>
              </a:spcAft>
              <a:buNone/>
              <a:defRPr>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9"/>
          <p:cNvSpPr txBox="1">
            <a:spLocks noGrp="1"/>
          </p:cNvSpPr>
          <p:nvPr>
            <p:ph type="title"/>
          </p:nvPr>
        </p:nvSpPr>
        <p:spPr>
          <a:xfrm>
            <a:off x="470700" y="4406600"/>
            <a:ext cx="8280300" cy="1176900"/>
          </a:xfrm>
          <a:prstGeom prst="rect">
            <a:avLst/>
          </a:prstGeom>
        </p:spPr>
        <p:txBody>
          <a:bodyPr spcFirstLastPara="1" wrap="square" lIns="91425" tIns="91425" rIns="91425" bIns="91425" anchor="t" anchorCtr="0"/>
          <a:lstStyle>
            <a:lvl1pPr lvl="0" rtl="0">
              <a:spcBef>
                <a:spcPts val="0"/>
              </a:spcBef>
              <a:spcAft>
                <a:spcPts val="0"/>
              </a:spcAft>
              <a:buNone/>
              <a:defRPr sz="3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397120" y="1806575"/>
            <a:ext cx="4106100" cy="44721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08" name="Google Shape;108;p20"/>
          <p:cNvSpPr txBox="1">
            <a:spLocks noGrp="1"/>
          </p:cNvSpPr>
          <p:nvPr>
            <p:ph type="body" idx="2"/>
          </p:nvPr>
        </p:nvSpPr>
        <p:spPr>
          <a:xfrm>
            <a:off x="4643804" y="1806575"/>
            <a:ext cx="4107600" cy="44721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09" name="Google Shape;109;p20"/>
          <p:cNvSpPr txBox="1">
            <a:spLocks noGrp="1"/>
          </p:cNvSpPr>
          <p:nvPr>
            <p:ph type="title"/>
          </p:nvPr>
        </p:nvSpPr>
        <p:spPr>
          <a:xfrm>
            <a:off x="384450" y="452433"/>
            <a:ext cx="7382100" cy="11523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 name="Google Shape;110;p20"/>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8328" y="452441"/>
            <a:ext cx="7365900" cy="130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397121" y="1806576"/>
            <a:ext cx="8354100" cy="4472100"/>
          </a:xfrm>
          <a:prstGeom prst="rect">
            <a:avLst/>
          </a:prstGeom>
          <a:noFill/>
          <a:ln>
            <a:noFill/>
          </a:ln>
        </p:spPr>
        <p:txBody>
          <a:bodyPr spcFirstLastPara="1" wrap="square" lIns="0" tIns="0" rIns="0" bIns="0" anchor="t" anchorCtr="0"/>
          <a:lstStyle>
            <a:lvl1pPr marL="457200" marR="0" lvl="0" indent="-323850" algn="l" rtl="0">
              <a:spcBef>
                <a:spcPts val="11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Sub Two Content">
  <p:cSld name="Title/Sub Two Content">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397120" y="1806575"/>
            <a:ext cx="4106100" cy="44721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13" name="Google Shape;113;p21"/>
          <p:cNvSpPr txBox="1">
            <a:spLocks noGrp="1"/>
          </p:cNvSpPr>
          <p:nvPr>
            <p:ph type="body" idx="2"/>
          </p:nvPr>
        </p:nvSpPr>
        <p:spPr>
          <a:xfrm>
            <a:off x="4643804" y="1806575"/>
            <a:ext cx="4107600" cy="44721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14" name="Google Shape;114;p21"/>
          <p:cNvSpPr txBox="1">
            <a:spLocks noGrp="1"/>
          </p:cNvSpPr>
          <p:nvPr>
            <p:ph type="subTitle" idx="3"/>
          </p:nvPr>
        </p:nvSpPr>
        <p:spPr>
          <a:xfrm>
            <a:off x="384450" y="1095633"/>
            <a:ext cx="83757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000"/>
              <a:buFont typeface="Times New Roman"/>
              <a:buNone/>
              <a:defRPr sz="2000" i="1">
                <a:solidFill>
                  <a:srgbClr val="666666"/>
                </a:solidFill>
                <a:latin typeface="Times New Roman"/>
                <a:ea typeface="Times New Roman"/>
                <a:cs typeface="Times New Roman"/>
                <a:sym typeface="Times New Roman"/>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15" name="Google Shape;115;p21"/>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 name="Google Shape;116;p21"/>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with Two Photos">
  <p:cSld name="Title/Sub Two Content_1">
    <p:spTree>
      <p:nvGrpSpPr>
        <p:cNvPr id="1" name="Shape 117"/>
        <p:cNvGrpSpPr/>
        <p:nvPr/>
      </p:nvGrpSpPr>
      <p:grpSpPr>
        <a:xfrm>
          <a:off x="0" y="0"/>
          <a:ext cx="0" cy="0"/>
          <a:chOff x="0" y="0"/>
          <a:chExt cx="0" cy="0"/>
        </a:xfrm>
      </p:grpSpPr>
      <p:sp>
        <p:nvSpPr>
          <p:cNvPr id="118" name="Google Shape;118;p22"/>
          <p:cNvSpPr txBox="1">
            <a:spLocks noGrp="1"/>
          </p:cNvSpPr>
          <p:nvPr>
            <p:ph type="subTitle" idx="1"/>
          </p:nvPr>
        </p:nvSpPr>
        <p:spPr>
          <a:xfrm>
            <a:off x="384450" y="1095633"/>
            <a:ext cx="83757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000"/>
              <a:buFont typeface="Times New Roman"/>
              <a:buNone/>
              <a:defRPr sz="2000" i="1">
                <a:solidFill>
                  <a:srgbClr val="666666"/>
                </a:solidFill>
                <a:latin typeface="Times New Roman"/>
                <a:ea typeface="Times New Roman"/>
                <a:cs typeface="Times New Roman"/>
                <a:sym typeface="Times New Roman"/>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19" name="Google Shape;119;p22"/>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 name="Google Shape;120;p22"/>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22"/>
          <p:cNvPicPr preferRelativeResize="0"/>
          <p:nvPr/>
        </p:nvPicPr>
        <p:blipFill>
          <a:blip r:embed="rId2">
            <a:alphaModFix/>
          </a:blip>
          <a:stretch>
            <a:fillRect/>
          </a:stretch>
        </p:blipFill>
        <p:spPr>
          <a:xfrm>
            <a:off x="0" y="1804483"/>
            <a:ext cx="2181225" cy="1600200"/>
          </a:xfrm>
          <a:prstGeom prst="rect">
            <a:avLst/>
          </a:prstGeom>
          <a:noFill/>
          <a:ln>
            <a:noFill/>
          </a:ln>
        </p:spPr>
      </p:pic>
      <p:pic>
        <p:nvPicPr>
          <p:cNvPr id="122" name="Google Shape;122;p22"/>
          <p:cNvPicPr preferRelativeResize="0"/>
          <p:nvPr/>
        </p:nvPicPr>
        <p:blipFill>
          <a:blip r:embed="rId3">
            <a:alphaModFix/>
          </a:blip>
          <a:stretch>
            <a:fillRect/>
          </a:stretch>
        </p:blipFill>
        <p:spPr>
          <a:xfrm>
            <a:off x="0" y="4147050"/>
            <a:ext cx="2181225" cy="1600200"/>
          </a:xfrm>
          <a:prstGeom prst="rect">
            <a:avLst/>
          </a:prstGeom>
          <a:noFill/>
          <a:ln>
            <a:noFill/>
          </a:ln>
        </p:spPr>
      </p:pic>
      <p:sp>
        <p:nvSpPr>
          <p:cNvPr id="123" name="Google Shape;123;p22"/>
          <p:cNvSpPr txBox="1">
            <a:spLocks noGrp="1"/>
          </p:cNvSpPr>
          <p:nvPr>
            <p:ph type="body" idx="2"/>
          </p:nvPr>
        </p:nvSpPr>
        <p:spPr>
          <a:xfrm>
            <a:off x="2338500" y="1806567"/>
            <a:ext cx="6412800" cy="2133600"/>
          </a:xfrm>
          <a:prstGeom prst="rect">
            <a:avLst/>
          </a:prstGeom>
        </p:spPr>
        <p:txBody>
          <a:bodyPr spcFirstLastPara="1" wrap="square" lIns="91425" tIns="91425" rIns="91425" bIns="91425" anchor="b"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24" name="Google Shape;124;p22"/>
          <p:cNvSpPr txBox="1">
            <a:spLocks noGrp="1"/>
          </p:cNvSpPr>
          <p:nvPr>
            <p:ph type="body" idx="3"/>
          </p:nvPr>
        </p:nvSpPr>
        <p:spPr>
          <a:xfrm>
            <a:off x="2338500" y="4141900"/>
            <a:ext cx="6412800" cy="2133600"/>
          </a:xfrm>
          <a:prstGeom prst="rect">
            <a:avLst/>
          </a:prstGeom>
        </p:spPr>
        <p:txBody>
          <a:bodyPr spcFirstLastPara="1" wrap="square" lIns="91425" tIns="91425" rIns="91425" bIns="91425" anchor="b"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384450" y="2468900"/>
            <a:ext cx="4152000" cy="36573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27" name="Google Shape;127;p23"/>
          <p:cNvSpPr txBox="1">
            <a:spLocks noGrp="1"/>
          </p:cNvSpPr>
          <p:nvPr>
            <p:ph type="body" idx="2"/>
          </p:nvPr>
        </p:nvSpPr>
        <p:spPr>
          <a:xfrm>
            <a:off x="4645270" y="2468893"/>
            <a:ext cx="4041600" cy="36573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28" name="Google Shape;128;p23"/>
          <p:cNvSpPr txBox="1">
            <a:spLocks noGrp="1"/>
          </p:cNvSpPr>
          <p:nvPr>
            <p:ph type="title"/>
          </p:nvPr>
        </p:nvSpPr>
        <p:spPr>
          <a:xfrm>
            <a:off x="384450" y="452433"/>
            <a:ext cx="7382100" cy="11523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9" name="Google Shape;129;p23"/>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23"/>
          <p:cNvSpPr txBox="1">
            <a:spLocks noGrp="1"/>
          </p:cNvSpPr>
          <p:nvPr>
            <p:ph type="subTitle" idx="3"/>
          </p:nvPr>
        </p:nvSpPr>
        <p:spPr>
          <a:xfrm>
            <a:off x="384450" y="1604833"/>
            <a:ext cx="4152000" cy="864000"/>
          </a:xfrm>
          <a:prstGeom prst="rect">
            <a:avLst/>
          </a:prstGeom>
        </p:spPr>
        <p:txBody>
          <a:bodyPr spcFirstLastPara="1" wrap="square" lIns="91425" tIns="91425" rIns="91425" bIns="91425" anchor="b" anchorCtr="0"/>
          <a:lstStyle>
            <a:lvl1pPr lvl="0" rtl="0">
              <a:spcBef>
                <a:spcPts val="1275"/>
              </a:spcBef>
              <a:spcAft>
                <a:spcPts val="0"/>
              </a:spcAft>
              <a:buNone/>
              <a:defRPr b="1"/>
            </a:lvl1pPr>
            <a:lvl2pPr lvl="1" rtl="0">
              <a:spcBef>
                <a:spcPts val="1275"/>
              </a:spcBef>
              <a:spcAft>
                <a:spcPts val="0"/>
              </a:spcAft>
              <a:buNone/>
              <a:defRPr b="1"/>
            </a:lvl2pPr>
            <a:lvl3pPr lvl="2" rtl="0">
              <a:spcBef>
                <a:spcPts val="1275"/>
              </a:spcBef>
              <a:spcAft>
                <a:spcPts val="0"/>
              </a:spcAft>
              <a:buNone/>
              <a:defRPr b="1"/>
            </a:lvl3pPr>
            <a:lvl4pPr lvl="3" rtl="0">
              <a:spcBef>
                <a:spcPts val="1275"/>
              </a:spcBef>
              <a:spcAft>
                <a:spcPts val="0"/>
              </a:spcAft>
              <a:buNone/>
              <a:defRPr b="1"/>
            </a:lvl4pPr>
            <a:lvl5pPr lvl="4" rtl="0">
              <a:spcBef>
                <a:spcPts val="1275"/>
              </a:spcBef>
              <a:spcAft>
                <a:spcPts val="0"/>
              </a:spcAft>
              <a:buNone/>
              <a:defRPr b="1"/>
            </a:lvl5pPr>
            <a:lvl6pPr lvl="5" rtl="0">
              <a:spcBef>
                <a:spcPts val="1275"/>
              </a:spcBef>
              <a:spcAft>
                <a:spcPts val="0"/>
              </a:spcAft>
              <a:buNone/>
              <a:defRPr b="1"/>
            </a:lvl6pPr>
            <a:lvl7pPr lvl="6" rtl="0">
              <a:spcBef>
                <a:spcPts val="1275"/>
              </a:spcBef>
              <a:spcAft>
                <a:spcPts val="0"/>
              </a:spcAft>
              <a:buNone/>
              <a:defRPr b="1"/>
            </a:lvl7pPr>
            <a:lvl8pPr lvl="7" rtl="0">
              <a:spcBef>
                <a:spcPts val="1275"/>
              </a:spcBef>
              <a:spcAft>
                <a:spcPts val="0"/>
              </a:spcAft>
              <a:buNone/>
              <a:defRPr b="1"/>
            </a:lvl8pPr>
            <a:lvl9pPr lvl="8" rtl="0">
              <a:spcBef>
                <a:spcPts val="1275"/>
              </a:spcBef>
              <a:spcAft>
                <a:spcPts val="0"/>
              </a:spcAft>
              <a:buNone/>
              <a:defRPr b="1"/>
            </a:lvl9pPr>
          </a:lstStyle>
          <a:p>
            <a:endParaRPr/>
          </a:p>
        </p:txBody>
      </p:sp>
      <p:sp>
        <p:nvSpPr>
          <p:cNvPr id="131" name="Google Shape;131;p23"/>
          <p:cNvSpPr txBox="1">
            <a:spLocks noGrp="1"/>
          </p:cNvSpPr>
          <p:nvPr>
            <p:ph type="subTitle" idx="4"/>
          </p:nvPr>
        </p:nvSpPr>
        <p:spPr>
          <a:xfrm>
            <a:off x="4645988" y="1604833"/>
            <a:ext cx="4040100" cy="864000"/>
          </a:xfrm>
          <a:prstGeom prst="rect">
            <a:avLst/>
          </a:prstGeom>
        </p:spPr>
        <p:txBody>
          <a:bodyPr spcFirstLastPara="1" wrap="square" lIns="91425" tIns="91425" rIns="91425" bIns="91425" anchor="b" anchorCtr="0"/>
          <a:lstStyle>
            <a:lvl1pPr lvl="0" rtl="0">
              <a:spcBef>
                <a:spcPts val="1275"/>
              </a:spcBef>
              <a:spcAft>
                <a:spcPts val="0"/>
              </a:spcAft>
              <a:buNone/>
              <a:defRPr b="1"/>
            </a:lvl1pPr>
            <a:lvl2pPr lvl="1" rtl="0">
              <a:spcBef>
                <a:spcPts val="1275"/>
              </a:spcBef>
              <a:spcAft>
                <a:spcPts val="0"/>
              </a:spcAft>
              <a:buNone/>
              <a:defRPr b="1"/>
            </a:lvl2pPr>
            <a:lvl3pPr lvl="2" rtl="0">
              <a:spcBef>
                <a:spcPts val="1275"/>
              </a:spcBef>
              <a:spcAft>
                <a:spcPts val="0"/>
              </a:spcAft>
              <a:buNone/>
              <a:defRPr b="1"/>
            </a:lvl3pPr>
            <a:lvl4pPr lvl="3" rtl="0">
              <a:spcBef>
                <a:spcPts val="1275"/>
              </a:spcBef>
              <a:spcAft>
                <a:spcPts val="0"/>
              </a:spcAft>
              <a:buNone/>
              <a:defRPr b="1"/>
            </a:lvl4pPr>
            <a:lvl5pPr lvl="4" rtl="0">
              <a:spcBef>
                <a:spcPts val="1275"/>
              </a:spcBef>
              <a:spcAft>
                <a:spcPts val="0"/>
              </a:spcAft>
              <a:buNone/>
              <a:defRPr b="1"/>
            </a:lvl5pPr>
            <a:lvl6pPr lvl="5" rtl="0">
              <a:spcBef>
                <a:spcPts val="1275"/>
              </a:spcBef>
              <a:spcAft>
                <a:spcPts val="0"/>
              </a:spcAft>
              <a:buNone/>
              <a:defRPr b="1"/>
            </a:lvl6pPr>
            <a:lvl7pPr lvl="6" rtl="0">
              <a:spcBef>
                <a:spcPts val="1275"/>
              </a:spcBef>
              <a:spcAft>
                <a:spcPts val="0"/>
              </a:spcAft>
              <a:buNone/>
              <a:defRPr b="1"/>
            </a:lvl7pPr>
            <a:lvl8pPr lvl="7" rtl="0">
              <a:spcBef>
                <a:spcPts val="1275"/>
              </a:spcBef>
              <a:spcAft>
                <a:spcPts val="0"/>
              </a:spcAft>
              <a:buNone/>
              <a:defRPr b="1"/>
            </a:lvl8pPr>
            <a:lvl9pPr lvl="8" rtl="0">
              <a:spcBef>
                <a:spcPts val="1275"/>
              </a:spcBef>
              <a:spcAft>
                <a:spcPts val="0"/>
              </a:spcAft>
              <a:buNone/>
              <a:defRPr b="1"/>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84450" y="452433"/>
            <a:ext cx="7382100" cy="11523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4" name="Google Shape;134;p24"/>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Sub Only">
  <p:cSld name="Title/Sub Only">
    <p:spTree>
      <p:nvGrpSpPr>
        <p:cNvPr id="1" name="Shape 135"/>
        <p:cNvGrpSpPr/>
        <p:nvPr/>
      </p:nvGrpSpPr>
      <p:grpSpPr>
        <a:xfrm>
          <a:off x="0" y="0"/>
          <a:ext cx="0" cy="0"/>
          <a:chOff x="0" y="0"/>
          <a:chExt cx="0" cy="0"/>
        </a:xfrm>
      </p:grpSpPr>
      <p:sp>
        <p:nvSpPr>
          <p:cNvPr id="136" name="Google Shape;136;p25"/>
          <p:cNvSpPr txBox="1">
            <a:spLocks noGrp="1"/>
          </p:cNvSpPr>
          <p:nvPr>
            <p:ph type="subTitle" idx="1"/>
          </p:nvPr>
        </p:nvSpPr>
        <p:spPr>
          <a:xfrm>
            <a:off x="384450" y="1095633"/>
            <a:ext cx="83757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000"/>
              <a:buFont typeface="Times New Roman"/>
              <a:buNone/>
              <a:defRPr sz="2000" i="1">
                <a:solidFill>
                  <a:srgbClr val="666666"/>
                </a:solidFill>
                <a:latin typeface="Times New Roman"/>
                <a:ea typeface="Times New Roman"/>
                <a:cs typeface="Times New Roman"/>
                <a:sym typeface="Times New Roman"/>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37" name="Google Shape;137;p25"/>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5"/>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Sub With Table">
  <p:cSld name="Title/Sub Only_1">
    <p:spTree>
      <p:nvGrpSpPr>
        <p:cNvPr id="1" name="Shape 139"/>
        <p:cNvGrpSpPr/>
        <p:nvPr/>
      </p:nvGrpSpPr>
      <p:grpSpPr>
        <a:xfrm>
          <a:off x="0" y="0"/>
          <a:ext cx="0" cy="0"/>
          <a:chOff x="0" y="0"/>
          <a:chExt cx="0" cy="0"/>
        </a:xfrm>
      </p:grpSpPr>
      <p:sp>
        <p:nvSpPr>
          <p:cNvPr id="140" name="Google Shape;140;p26"/>
          <p:cNvSpPr txBox="1">
            <a:spLocks noGrp="1"/>
          </p:cNvSpPr>
          <p:nvPr>
            <p:ph type="subTitle" idx="1"/>
          </p:nvPr>
        </p:nvSpPr>
        <p:spPr>
          <a:xfrm>
            <a:off x="384450" y="1095633"/>
            <a:ext cx="83757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000"/>
              <a:buFont typeface="Times New Roman"/>
              <a:buNone/>
              <a:defRPr sz="2000" i="1">
                <a:solidFill>
                  <a:srgbClr val="666666"/>
                </a:solidFill>
                <a:latin typeface="Times New Roman"/>
                <a:ea typeface="Times New Roman"/>
                <a:cs typeface="Times New Roman"/>
                <a:sym typeface="Times New Roman"/>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41" name="Google Shape;141;p26"/>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2" name="Google Shape;142;p26"/>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aphicFrame>
        <p:nvGraphicFramePr>
          <p:cNvPr id="143" name="Google Shape;143;p26"/>
          <p:cNvGraphicFramePr/>
          <p:nvPr/>
        </p:nvGraphicFramePr>
        <p:xfrm>
          <a:off x="384450" y="2140233"/>
          <a:ext cx="3000000" cy="3000000"/>
        </p:xfrm>
        <a:graphic>
          <a:graphicData uri="http://schemas.openxmlformats.org/drawingml/2006/table">
            <a:tbl>
              <a:tblPr>
                <a:noFill/>
                <a:tableStyleId>{90204617-2C31-4E4C-AA16-187F0205A961}</a:tableStyleId>
              </a:tblPr>
              <a:tblGrid>
                <a:gridCol w="2826075">
                  <a:extLst>
                    <a:ext uri="{9D8B030D-6E8A-4147-A177-3AD203B41FA5}">
                      <a16:colId xmlns:a16="http://schemas.microsoft.com/office/drawing/2014/main" val="20000"/>
                    </a:ext>
                  </a:extLst>
                </a:gridCol>
                <a:gridCol w="1402375">
                  <a:extLst>
                    <a:ext uri="{9D8B030D-6E8A-4147-A177-3AD203B41FA5}">
                      <a16:colId xmlns:a16="http://schemas.microsoft.com/office/drawing/2014/main" val="20001"/>
                    </a:ext>
                  </a:extLst>
                </a:gridCol>
                <a:gridCol w="1402375">
                  <a:extLst>
                    <a:ext uri="{9D8B030D-6E8A-4147-A177-3AD203B41FA5}">
                      <a16:colId xmlns:a16="http://schemas.microsoft.com/office/drawing/2014/main" val="20002"/>
                    </a:ext>
                  </a:extLst>
                </a:gridCol>
                <a:gridCol w="1402375">
                  <a:extLst>
                    <a:ext uri="{9D8B030D-6E8A-4147-A177-3AD203B41FA5}">
                      <a16:colId xmlns:a16="http://schemas.microsoft.com/office/drawing/2014/main" val="20003"/>
                    </a:ext>
                  </a:extLst>
                </a:gridCol>
                <a:gridCol w="1402375">
                  <a:extLst>
                    <a:ext uri="{9D8B030D-6E8A-4147-A177-3AD203B41FA5}">
                      <a16:colId xmlns:a16="http://schemas.microsoft.com/office/drawing/2014/main" val="20004"/>
                    </a:ext>
                  </a:extLst>
                </a:gridCol>
              </a:tblGrid>
              <a:tr h="518975">
                <a:tc>
                  <a:txBody>
                    <a:bodyPr/>
                    <a:lstStyle/>
                    <a:p>
                      <a:pPr marL="0" lvl="0" indent="0" algn="l" rtl="0">
                        <a:spcBef>
                          <a:spcPts val="0"/>
                        </a:spcBef>
                        <a:spcAft>
                          <a:spcPts val="0"/>
                        </a:spcAft>
                        <a:buNone/>
                      </a:pPr>
                      <a:r>
                        <a:rPr lang="en" sz="1900" b="1"/>
                        <a:t>Title</a:t>
                      </a:r>
                      <a:endParaRPr sz="1900" b="1"/>
                    </a:p>
                  </a:txBody>
                  <a:tcPr marL="91425" marR="91425" marT="121900" marB="121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sz="1900" b="1"/>
                        <a:t>C1</a:t>
                      </a:r>
                      <a:endParaRPr sz="1900" b="1"/>
                    </a:p>
                  </a:txBody>
                  <a:tcPr marL="91425" marR="91425" marT="121900" marB="121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sz="1900" b="1"/>
                        <a:t>C2</a:t>
                      </a:r>
                      <a:endParaRPr sz="1900" b="1"/>
                    </a:p>
                  </a:txBody>
                  <a:tcPr marL="91425" marR="91425" marT="121900" marB="121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sz="1900" b="1"/>
                        <a:t>C3</a:t>
                      </a:r>
                      <a:endParaRPr sz="1900" b="1"/>
                    </a:p>
                  </a:txBody>
                  <a:tcPr marL="91425" marR="91425" marT="121900" marB="121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 sz="1900" b="1"/>
                        <a:t>C4</a:t>
                      </a:r>
                      <a:endParaRPr sz="1900" b="1"/>
                    </a:p>
                  </a:txBody>
                  <a:tcPr marL="91425" marR="91425" marT="121900" marB="121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866575">
                <a:tc>
                  <a:txBody>
                    <a:bodyPr/>
                    <a:lstStyle/>
                    <a:p>
                      <a:pPr marL="0" lvl="0" indent="0" algn="l" rtl="0">
                        <a:spcBef>
                          <a:spcPts val="0"/>
                        </a:spcBef>
                        <a:spcAft>
                          <a:spcPts val="0"/>
                        </a:spcAft>
                        <a:buNone/>
                      </a:pPr>
                      <a:r>
                        <a:rPr lang="en" sz="1900"/>
                        <a:t>Row 1</a:t>
                      </a: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866575">
                <a:tc>
                  <a:txBody>
                    <a:bodyPr/>
                    <a:lstStyle/>
                    <a:p>
                      <a:pPr marL="0" lvl="0" indent="0" algn="l" rtl="0">
                        <a:spcBef>
                          <a:spcPts val="0"/>
                        </a:spcBef>
                        <a:spcAft>
                          <a:spcPts val="0"/>
                        </a:spcAft>
                        <a:buNone/>
                      </a:pPr>
                      <a:r>
                        <a:rPr lang="en" sz="1900"/>
                        <a:t>Row 2</a:t>
                      </a: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866575">
                <a:tc>
                  <a:txBody>
                    <a:bodyPr/>
                    <a:lstStyle/>
                    <a:p>
                      <a:pPr marL="0" lvl="0" indent="0" algn="l" rtl="0">
                        <a:spcBef>
                          <a:spcPts val="0"/>
                        </a:spcBef>
                        <a:spcAft>
                          <a:spcPts val="0"/>
                        </a:spcAft>
                        <a:buNone/>
                      </a:pPr>
                      <a:r>
                        <a:rPr lang="en" sz="1900"/>
                        <a:t>Row 3</a:t>
                      </a: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866575">
                <a:tc>
                  <a:txBody>
                    <a:bodyPr/>
                    <a:lstStyle/>
                    <a:p>
                      <a:pPr marL="0" lvl="0" indent="0" algn="l" rtl="0">
                        <a:spcBef>
                          <a:spcPts val="0"/>
                        </a:spcBef>
                        <a:spcAft>
                          <a:spcPts val="0"/>
                        </a:spcAft>
                        <a:buNone/>
                      </a:pPr>
                      <a:r>
                        <a:rPr lang="en" sz="1900"/>
                        <a:t>Row 4</a:t>
                      </a: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21900" marB="12190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8"/>
          <p:cNvSpPr txBox="1">
            <a:spLocks noGrp="1"/>
          </p:cNvSpPr>
          <p:nvPr>
            <p:ph type="body" idx="1"/>
          </p:nvPr>
        </p:nvSpPr>
        <p:spPr>
          <a:xfrm>
            <a:off x="3575550" y="769567"/>
            <a:ext cx="5111400" cy="5356800"/>
          </a:xfrm>
          <a:prstGeom prst="rect">
            <a:avLst/>
          </a:prstGeom>
          <a:noFill/>
          <a:ln>
            <a:noFill/>
          </a:ln>
        </p:spPr>
        <p:txBody>
          <a:bodyPr spcFirstLastPara="1" wrap="square" lIns="91425" tIns="91425" rIns="91425" bIns="91425" anchor="t" anchorCtr="0"/>
          <a:lstStyle>
            <a:lvl1pPr marL="457200" lvl="0" indent="-336550" rtl="0">
              <a:spcBef>
                <a:spcPts val="1275"/>
              </a:spcBef>
              <a:spcAft>
                <a:spcPts val="0"/>
              </a:spcAft>
              <a:buSzPts val="1700"/>
              <a:buChar char="●"/>
              <a:defRPr/>
            </a:lvl1pPr>
            <a:lvl2pPr marL="914400" lvl="1" indent="-336550" rtl="0">
              <a:spcBef>
                <a:spcPts val="510"/>
              </a:spcBef>
              <a:spcAft>
                <a:spcPts val="0"/>
              </a:spcAft>
              <a:buSzPts val="1700"/>
              <a:buChar char="○"/>
              <a:defRPr/>
            </a:lvl2pPr>
            <a:lvl3pPr marL="1371600" lvl="2" indent="-336550" rtl="0">
              <a:spcBef>
                <a:spcPts val="340"/>
              </a:spcBef>
              <a:spcAft>
                <a:spcPts val="0"/>
              </a:spcAft>
              <a:buSzPts val="1700"/>
              <a:buChar char="■"/>
              <a:defRPr/>
            </a:lvl3pPr>
            <a:lvl4pPr marL="1828800" lvl="3" indent="-336550" rtl="0">
              <a:spcBef>
                <a:spcPts val="340"/>
              </a:spcBef>
              <a:spcAft>
                <a:spcPts val="0"/>
              </a:spcAft>
              <a:buSzPts val="1700"/>
              <a:buChar char="●"/>
              <a:defRPr/>
            </a:lvl4pPr>
            <a:lvl5pPr marL="2286000" lvl="4" indent="-336550" rtl="0">
              <a:spcBef>
                <a:spcPts val="340"/>
              </a:spcBef>
              <a:spcAft>
                <a:spcPts val="0"/>
              </a:spcAft>
              <a:buSzPts val="1700"/>
              <a:buChar char="○"/>
              <a:defRPr/>
            </a:lvl5pPr>
            <a:lvl6pPr marL="2743200" lvl="5" indent="-336550" rtl="0">
              <a:spcBef>
                <a:spcPts val="340"/>
              </a:spcBef>
              <a:spcAft>
                <a:spcPts val="0"/>
              </a:spcAft>
              <a:buSzPts val="1700"/>
              <a:buChar char="■"/>
              <a:defRPr/>
            </a:lvl6pPr>
            <a:lvl7pPr marL="3200400" lvl="6" indent="-336550" rtl="0">
              <a:spcBef>
                <a:spcPts val="340"/>
              </a:spcBef>
              <a:spcAft>
                <a:spcPts val="0"/>
              </a:spcAft>
              <a:buSzPts val="1700"/>
              <a:buChar char="●"/>
              <a:defRPr/>
            </a:lvl7pPr>
            <a:lvl8pPr marL="3657600" lvl="7" indent="-336550" rtl="0">
              <a:spcBef>
                <a:spcPts val="340"/>
              </a:spcBef>
              <a:spcAft>
                <a:spcPts val="0"/>
              </a:spcAft>
              <a:buSzPts val="1700"/>
              <a:buChar char="○"/>
              <a:defRPr/>
            </a:lvl8pPr>
            <a:lvl9pPr marL="4114800" lvl="8" indent="-336550" rtl="0">
              <a:spcBef>
                <a:spcPts val="340"/>
              </a:spcBef>
              <a:spcAft>
                <a:spcPts val="0"/>
              </a:spcAft>
              <a:buSzPts val="1700"/>
              <a:buChar char="■"/>
              <a:defRPr/>
            </a:lvl9pPr>
          </a:lstStyle>
          <a:p>
            <a:endParaRPr/>
          </a:p>
        </p:txBody>
      </p:sp>
      <p:sp>
        <p:nvSpPr>
          <p:cNvPr id="147" name="Google Shape;147;p28"/>
          <p:cNvSpPr txBox="1">
            <a:spLocks noGrp="1"/>
          </p:cNvSpPr>
          <p:nvPr>
            <p:ph type="title"/>
          </p:nvPr>
        </p:nvSpPr>
        <p:spPr>
          <a:xfrm>
            <a:off x="384450" y="769567"/>
            <a:ext cx="3178500" cy="643200"/>
          </a:xfrm>
          <a:prstGeom prst="rect">
            <a:avLst/>
          </a:prstGeom>
        </p:spPr>
        <p:txBody>
          <a:bodyPr spcFirstLastPara="1" wrap="square" lIns="91425" tIns="91425" rIns="91425" bIns="91425" anchor="b" anchorCtr="0"/>
          <a:lstStyle>
            <a:lvl1pPr lvl="0" rtl="0">
              <a:spcBef>
                <a:spcPts val="0"/>
              </a:spcBef>
              <a:spcAft>
                <a:spcPts val="0"/>
              </a:spcAft>
              <a:buNone/>
              <a:defRPr sz="17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8" name="Google Shape;148;p28"/>
          <p:cNvSpPr txBox="1">
            <a:spLocks noGrp="1"/>
          </p:cNvSpPr>
          <p:nvPr>
            <p:ph type="subTitle" idx="2"/>
          </p:nvPr>
        </p:nvSpPr>
        <p:spPr>
          <a:xfrm>
            <a:off x="397125" y="1412767"/>
            <a:ext cx="31785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1200"/>
              <a:buNone/>
              <a:defRPr sz="1200">
                <a:solidFill>
                  <a:srgbClr val="666666"/>
                </a:solidFill>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49" name="Google Shape;149;p28"/>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1792166" y="612775"/>
            <a:ext cx="5486400" cy="4114800"/>
          </a:xfrm>
          <a:prstGeom prst="rect">
            <a:avLst/>
          </a:prstGeom>
          <a:noFill/>
          <a:ln>
            <a:noFill/>
          </a:ln>
        </p:spPr>
      </p:sp>
      <p:sp>
        <p:nvSpPr>
          <p:cNvPr id="152" name="Google Shape;152;p29"/>
          <p:cNvSpPr txBox="1">
            <a:spLocks noGrp="1"/>
          </p:cNvSpPr>
          <p:nvPr>
            <p:ph type="title"/>
          </p:nvPr>
        </p:nvSpPr>
        <p:spPr>
          <a:xfrm>
            <a:off x="1792175" y="4949100"/>
            <a:ext cx="5486400" cy="643200"/>
          </a:xfrm>
          <a:prstGeom prst="rect">
            <a:avLst/>
          </a:prstGeom>
        </p:spPr>
        <p:txBody>
          <a:bodyPr spcFirstLastPara="1" wrap="square" lIns="91425" tIns="91425" rIns="91425" bIns="91425" anchor="b" anchorCtr="0"/>
          <a:lstStyle>
            <a:lvl1pPr lvl="0" rtl="0">
              <a:spcBef>
                <a:spcPts val="0"/>
              </a:spcBef>
              <a:spcAft>
                <a:spcPts val="0"/>
              </a:spcAft>
              <a:buNone/>
              <a:defRPr sz="17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3" name="Google Shape;153;p29"/>
          <p:cNvSpPr txBox="1">
            <a:spLocks noGrp="1"/>
          </p:cNvSpPr>
          <p:nvPr>
            <p:ph type="subTitle" idx="1"/>
          </p:nvPr>
        </p:nvSpPr>
        <p:spPr>
          <a:xfrm>
            <a:off x="1816449" y="5592300"/>
            <a:ext cx="5486400" cy="509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1200"/>
              <a:buNone/>
              <a:defRPr sz="1200">
                <a:solidFill>
                  <a:srgbClr val="666666"/>
                </a:solidFill>
              </a:defRPr>
            </a:lvl1pPr>
            <a:lvl2pPr marL="650730" marR="0" lvl="1" indent="-257030" algn="l" rtl="0">
              <a:spcBef>
                <a:spcPts val="510"/>
              </a:spcBef>
              <a:spcAft>
                <a:spcPts val="0"/>
              </a:spcAft>
              <a:buClr>
                <a:schemeClr val="dk1"/>
              </a:buClr>
              <a:buSzPts val="1700"/>
              <a:buFont typeface="Arial"/>
              <a:buChar char="–"/>
              <a:defRPr/>
            </a:lvl2pPr>
            <a:lvl3pPr marL="1057941" marR="0" lvl="2" indent="-245141" algn="l" rtl="0">
              <a:spcBef>
                <a:spcPts val="340"/>
              </a:spcBef>
              <a:spcAft>
                <a:spcPts val="0"/>
              </a:spcAft>
              <a:buClr>
                <a:schemeClr val="dk1"/>
              </a:buClr>
              <a:buSzPts val="1700"/>
              <a:buFont typeface="Arial"/>
              <a:buChar char="•"/>
              <a:defRPr/>
            </a:lvl3pPr>
            <a:lvl4pPr marL="1465155" marR="0" lvl="3" indent="-245955" algn="l" rtl="0">
              <a:spcBef>
                <a:spcPts val="340"/>
              </a:spcBef>
              <a:spcAft>
                <a:spcPts val="0"/>
              </a:spcAft>
              <a:buClr>
                <a:schemeClr val="dk1"/>
              </a:buClr>
              <a:buSzPts val="1700"/>
              <a:buFont typeface="Arial"/>
              <a:buChar char="–"/>
              <a:defRPr/>
            </a:lvl4pPr>
            <a:lvl5pPr marL="1871016" marR="0" lvl="4" indent="-245416" algn="l" rtl="0">
              <a:spcBef>
                <a:spcPts val="340"/>
              </a:spcBef>
              <a:spcAft>
                <a:spcPts val="0"/>
              </a:spcAft>
              <a:buClr>
                <a:schemeClr val="dk1"/>
              </a:buClr>
              <a:buSzPts val="1700"/>
              <a:buFont typeface="Arial"/>
              <a:buChar char="»"/>
              <a:defRPr/>
            </a:lvl5pPr>
            <a:lvl6pPr marL="2260641" marR="0" lvl="5" indent="-254041" algn="l" rtl="0">
              <a:spcBef>
                <a:spcPts val="340"/>
              </a:spcBef>
              <a:spcAft>
                <a:spcPts val="0"/>
              </a:spcAft>
              <a:buClr>
                <a:schemeClr val="dk1"/>
              </a:buClr>
              <a:buSzPts val="1700"/>
              <a:buFont typeface="Arial"/>
              <a:buChar char="»"/>
              <a:defRPr/>
            </a:lvl6pPr>
            <a:lvl7pPr marL="2650267" marR="0" lvl="6" indent="-249967" algn="l" rtl="0">
              <a:spcBef>
                <a:spcPts val="340"/>
              </a:spcBef>
              <a:spcAft>
                <a:spcPts val="0"/>
              </a:spcAft>
              <a:buClr>
                <a:schemeClr val="dk1"/>
              </a:buClr>
              <a:buSzPts val="1700"/>
              <a:buFont typeface="Arial"/>
              <a:buChar char="»"/>
              <a:defRPr/>
            </a:lvl7pPr>
            <a:lvl8pPr marL="3039893" marR="0" lvl="7" indent="-245893" algn="l" rtl="0">
              <a:spcBef>
                <a:spcPts val="340"/>
              </a:spcBef>
              <a:spcAft>
                <a:spcPts val="0"/>
              </a:spcAft>
              <a:buClr>
                <a:schemeClr val="dk1"/>
              </a:buClr>
              <a:buSzPts val="1700"/>
              <a:buFont typeface="Arial"/>
              <a:buChar char="»"/>
              <a:defRPr/>
            </a:lvl8pPr>
            <a:lvl9pPr marL="3429520" marR="0" lvl="8" indent="-254520" algn="l" rtl="0">
              <a:spcBef>
                <a:spcPts val="340"/>
              </a:spcBef>
              <a:spcAft>
                <a:spcPts val="0"/>
              </a:spcAft>
              <a:buClr>
                <a:schemeClr val="dk1"/>
              </a:buClr>
              <a:buSzPts val="1700"/>
              <a:buFont typeface="Arial"/>
              <a:buChar char="»"/>
              <a:defRPr/>
            </a:lvl9pPr>
          </a:lstStyle>
          <a:p>
            <a:endParaRPr/>
          </a:p>
        </p:txBody>
      </p:sp>
      <p:sp>
        <p:nvSpPr>
          <p:cNvPr id="154" name="Google Shape;154;p29"/>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30"/>
          <p:cNvSpPr txBox="1">
            <a:spLocks noGrp="1"/>
          </p:cNvSpPr>
          <p:nvPr>
            <p:ph type="body" idx="1"/>
          </p:nvPr>
        </p:nvSpPr>
        <p:spPr>
          <a:xfrm rot="5400000">
            <a:off x="2338177" y="-134425"/>
            <a:ext cx="4472100" cy="8354100"/>
          </a:xfrm>
          <a:prstGeom prst="rect">
            <a:avLst/>
          </a:prstGeom>
          <a:noFill/>
          <a:ln>
            <a:noFill/>
          </a:ln>
        </p:spPr>
        <p:txBody>
          <a:bodyPr spcFirstLastPara="1" wrap="square" lIns="91425" tIns="91425" rIns="91425" bIns="91425" anchor="t" anchorCtr="0"/>
          <a:lstStyle>
            <a:lvl1pPr marL="457200" lvl="0" indent="-336550" algn="l" rtl="0">
              <a:spcBef>
                <a:spcPts val="1275"/>
              </a:spcBef>
              <a:spcAft>
                <a:spcPts val="0"/>
              </a:spcAft>
              <a:buClr>
                <a:schemeClr val="dk1"/>
              </a:buClr>
              <a:buSzPts val="1700"/>
              <a:buFont typeface="Arial"/>
              <a:buChar char="•"/>
              <a:defRPr/>
            </a:lvl1pPr>
            <a:lvl2pPr marL="914400" lvl="1" indent="-336550" algn="l" rtl="0">
              <a:spcBef>
                <a:spcPts val="510"/>
              </a:spcBef>
              <a:spcAft>
                <a:spcPts val="0"/>
              </a:spcAft>
              <a:buClr>
                <a:schemeClr val="dk1"/>
              </a:buClr>
              <a:buSzPts val="1700"/>
              <a:buChar char="–"/>
              <a:defRPr/>
            </a:lvl2pPr>
            <a:lvl3pPr marL="1371600" lvl="2" indent="-336550" algn="l" rtl="0">
              <a:spcBef>
                <a:spcPts val="340"/>
              </a:spcBef>
              <a:spcAft>
                <a:spcPts val="0"/>
              </a:spcAft>
              <a:buClr>
                <a:schemeClr val="dk1"/>
              </a:buClr>
              <a:buSzPts val="1700"/>
              <a:buChar char="•"/>
              <a:defRPr/>
            </a:lvl3pPr>
            <a:lvl4pPr marL="1828800" lvl="3" indent="-336550" algn="l" rtl="0">
              <a:spcBef>
                <a:spcPts val="340"/>
              </a:spcBef>
              <a:spcAft>
                <a:spcPts val="0"/>
              </a:spcAft>
              <a:buClr>
                <a:schemeClr val="dk1"/>
              </a:buClr>
              <a:buSzPts val="1700"/>
              <a:buChar char="–"/>
              <a:defRPr/>
            </a:lvl4pPr>
            <a:lvl5pPr marL="2286000" lvl="4" indent="-336550" algn="l" rtl="0">
              <a:spcBef>
                <a:spcPts val="340"/>
              </a:spcBef>
              <a:spcAft>
                <a:spcPts val="0"/>
              </a:spcAft>
              <a:buClr>
                <a:schemeClr val="dk1"/>
              </a:buClr>
              <a:buSzPts val="1700"/>
              <a:buChar char="»"/>
              <a:defRPr/>
            </a:lvl5pPr>
            <a:lvl6pPr marL="2743200" lvl="5" indent="-336550" algn="l" rtl="0">
              <a:spcBef>
                <a:spcPts val="340"/>
              </a:spcBef>
              <a:spcAft>
                <a:spcPts val="0"/>
              </a:spcAft>
              <a:buClr>
                <a:schemeClr val="dk1"/>
              </a:buClr>
              <a:buSzPts val="1700"/>
              <a:buChar char="»"/>
              <a:defRPr/>
            </a:lvl6pPr>
            <a:lvl7pPr marL="3200400" lvl="6" indent="-336550" algn="l" rtl="0">
              <a:spcBef>
                <a:spcPts val="340"/>
              </a:spcBef>
              <a:spcAft>
                <a:spcPts val="0"/>
              </a:spcAft>
              <a:buClr>
                <a:schemeClr val="dk1"/>
              </a:buClr>
              <a:buSzPts val="1700"/>
              <a:buChar char="»"/>
              <a:defRPr/>
            </a:lvl7pPr>
            <a:lvl8pPr marL="3657600" lvl="7" indent="-336550" algn="l" rtl="0">
              <a:spcBef>
                <a:spcPts val="340"/>
              </a:spcBef>
              <a:spcAft>
                <a:spcPts val="0"/>
              </a:spcAft>
              <a:buClr>
                <a:schemeClr val="dk1"/>
              </a:buClr>
              <a:buSzPts val="1700"/>
              <a:buChar char="»"/>
              <a:defRPr/>
            </a:lvl8pPr>
            <a:lvl9pPr marL="4114800" lvl="8" indent="-336550" algn="l" rtl="0">
              <a:spcBef>
                <a:spcPts val="340"/>
              </a:spcBef>
              <a:spcAft>
                <a:spcPts val="0"/>
              </a:spcAft>
              <a:buClr>
                <a:schemeClr val="dk1"/>
              </a:buClr>
              <a:buSzPts val="1700"/>
              <a:buChar char="»"/>
              <a:defRPr/>
            </a:lvl9pPr>
          </a:lstStyle>
          <a:p>
            <a:endParaRPr/>
          </a:p>
        </p:txBody>
      </p:sp>
      <p:sp>
        <p:nvSpPr>
          <p:cNvPr id="157" name="Google Shape;157;p30"/>
          <p:cNvSpPr txBox="1">
            <a:spLocks noGrp="1"/>
          </p:cNvSpPr>
          <p:nvPr>
            <p:ph type="title"/>
          </p:nvPr>
        </p:nvSpPr>
        <p:spPr>
          <a:xfrm>
            <a:off x="384450" y="452433"/>
            <a:ext cx="7382100" cy="6432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8" name="Google Shape;158;p30"/>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cxnSp>
        <p:nvCxnSpPr>
          <p:cNvPr id="23" name="Google Shape;23;p4"/>
          <p:cNvCxnSpPr/>
          <p:nvPr/>
        </p:nvCxnSpPr>
        <p:spPr>
          <a:xfrm>
            <a:off x="1" y="1738313"/>
            <a:ext cx="8160600" cy="0"/>
          </a:xfrm>
          <a:prstGeom prst="straightConnector1">
            <a:avLst/>
          </a:prstGeom>
          <a:noFill/>
          <a:ln w="12700" cap="flat" cmpd="sng">
            <a:solidFill>
              <a:schemeClr val="dk1"/>
            </a:solidFill>
            <a:prstDash val="solid"/>
            <a:round/>
            <a:headEnd type="none" w="med" len="med"/>
            <a:tailEnd type="none" w="med" len="med"/>
          </a:ln>
        </p:spPr>
      </p:cxnSp>
      <p:sp>
        <p:nvSpPr>
          <p:cNvPr id="24" name="Google Shape;24;p4"/>
          <p:cNvSpPr txBox="1">
            <a:spLocks noGrp="1"/>
          </p:cNvSpPr>
          <p:nvPr>
            <p:ph type="ctrTitle"/>
          </p:nvPr>
        </p:nvSpPr>
        <p:spPr>
          <a:xfrm>
            <a:off x="383931" y="2601915"/>
            <a:ext cx="8376000" cy="10080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22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ubTitle" idx="1"/>
          </p:nvPr>
        </p:nvSpPr>
        <p:spPr>
          <a:xfrm>
            <a:off x="398587" y="3644903"/>
            <a:ext cx="8361600" cy="576300"/>
          </a:xfrm>
          <a:prstGeom prst="rect">
            <a:avLst/>
          </a:prstGeom>
          <a:noFill/>
          <a:ln>
            <a:noFill/>
          </a:ln>
        </p:spPr>
        <p:txBody>
          <a:bodyPr spcFirstLastPara="1" wrap="square" lIns="0" tIns="0" rIns="0" bIns="0" anchor="t" anchorCtr="0"/>
          <a:lstStyle>
            <a:lvl1pPr marR="0" lvl="0" algn="l" rtl="0">
              <a:spcBef>
                <a:spcPts val="1856"/>
              </a:spcBef>
              <a:spcAft>
                <a:spcPts val="0"/>
              </a:spcAft>
              <a:buClr>
                <a:schemeClr val="dk1"/>
              </a:buClr>
              <a:buSzPts val="2475"/>
              <a:buFont typeface="Arial"/>
              <a:buNone/>
              <a:defRPr sz="2475" b="1" i="1" u="none" strike="noStrike" cap="none">
                <a:solidFill>
                  <a:schemeClr val="dk1"/>
                </a:solidFill>
                <a:latin typeface="Arial"/>
                <a:ea typeface="Arial"/>
                <a:cs typeface="Arial"/>
                <a:sym typeface="Arial"/>
              </a:defRPr>
            </a:lvl1pPr>
            <a:lvl2pPr marR="0" lvl="1"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6" name="Google Shape;26;p4"/>
          <p:cNvSpPr/>
          <p:nvPr/>
        </p:nvSpPr>
        <p:spPr>
          <a:xfrm>
            <a:off x="7702552" y="115888"/>
            <a:ext cx="1062300" cy="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0000"/>
              </a:solidFill>
              <a:latin typeface="Arial"/>
              <a:ea typeface="Arial"/>
              <a:cs typeface="Arial"/>
              <a:sym typeface="Arial"/>
            </a:endParaRPr>
          </a:p>
        </p:txBody>
      </p:sp>
      <p:pic>
        <p:nvPicPr>
          <p:cNvPr id="27" name="Google Shape;27;p4"/>
          <p:cNvPicPr preferRelativeResize="0"/>
          <p:nvPr/>
        </p:nvPicPr>
        <p:blipFill rotWithShape="1">
          <a:blip r:embed="rId2">
            <a:alphaModFix/>
          </a:blip>
          <a:srcRect/>
          <a:stretch/>
        </p:blipFill>
        <p:spPr>
          <a:xfrm>
            <a:off x="7919720" y="180340"/>
            <a:ext cx="734379" cy="49148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rot="5400000">
            <a:off x="4449500" y="2523933"/>
            <a:ext cx="5778000" cy="1635000"/>
          </a:xfrm>
          <a:prstGeom prst="rect">
            <a:avLst/>
          </a:prstGeom>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31"/>
          <p:cNvSpPr txBox="1">
            <a:spLocks noGrp="1"/>
          </p:cNvSpPr>
          <p:nvPr>
            <p:ph type="body" idx="1"/>
          </p:nvPr>
        </p:nvSpPr>
        <p:spPr>
          <a:xfrm rot="5400000">
            <a:off x="541662" y="299139"/>
            <a:ext cx="5826000" cy="6132600"/>
          </a:xfrm>
          <a:prstGeom prst="rect">
            <a:avLst/>
          </a:prstGeom>
          <a:noFill/>
          <a:ln>
            <a:noFill/>
          </a:ln>
        </p:spPr>
        <p:txBody>
          <a:bodyPr spcFirstLastPara="1" wrap="square" lIns="91425" tIns="91425" rIns="91425" bIns="91425" anchor="t" anchorCtr="0"/>
          <a:lstStyle>
            <a:lvl1pPr marL="457200" lvl="0" indent="-336550" algn="l" rtl="0">
              <a:spcBef>
                <a:spcPts val="1275"/>
              </a:spcBef>
              <a:spcAft>
                <a:spcPts val="0"/>
              </a:spcAft>
              <a:buClr>
                <a:schemeClr val="dk1"/>
              </a:buClr>
              <a:buSzPts val="1700"/>
              <a:buFont typeface="Arial"/>
              <a:buChar char="•"/>
              <a:defRPr/>
            </a:lvl1pPr>
            <a:lvl2pPr marL="914400" lvl="1" indent="-336550" algn="l" rtl="0">
              <a:spcBef>
                <a:spcPts val="510"/>
              </a:spcBef>
              <a:spcAft>
                <a:spcPts val="0"/>
              </a:spcAft>
              <a:buClr>
                <a:schemeClr val="dk1"/>
              </a:buClr>
              <a:buSzPts val="1700"/>
              <a:buChar char="–"/>
              <a:defRPr/>
            </a:lvl2pPr>
            <a:lvl3pPr marL="1371600" lvl="2" indent="-336550" algn="l" rtl="0">
              <a:spcBef>
                <a:spcPts val="340"/>
              </a:spcBef>
              <a:spcAft>
                <a:spcPts val="0"/>
              </a:spcAft>
              <a:buClr>
                <a:schemeClr val="dk1"/>
              </a:buClr>
              <a:buSzPts val="1700"/>
              <a:buChar char="•"/>
              <a:defRPr/>
            </a:lvl3pPr>
            <a:lvl4pPr marL="1828800" lvl="3" indent="-336550" algn="l" rtl="0">
              <a:spcBef>
                <a:spcPts val="340"/>
              </a:spcBef>
              <a:spcAft>
                <a:spcPts val="0"/>
              </a:spcAft>
              <a:buClr>
                <a:schemeClr val="dk1"/>
              </a:buClr>
              <a:buSzPts val="1700"/>
              <a:buChar char="–"/>
              <a:defRPr/>
            </a:lvl4pPr>
            <a:lvl5pPr marL="2286000" lvl="4" indent="-336550" algn="l" rtl="0">
              <a:spcBef>
                <a:spcPts val="340"/>
              </a:spcBef>
              <a:spcAft>
                <a:spcPts val="0"/>
              </a:spcAft>
              <a:buClr>
                <a:schemeClr val="dk1"/>
              </a:buClr>
              <a:buSzPts val="1700"/>
              <a:buChar char="»"/>
              <a:defRPr/>
            </a:lvl5pPr>
            <a:lvl6pPr marL="2743200" lvl="5" indent="-336550" algn="l" rtl="0">
              <a:spcBef>
                <a:spcPts val="340"/>
              </a:spcBef>
              <a:spcAft>
                <a:spcPts val="0"/>
              </a:spcAft>
              <a:buClr>
                <a:schemeClr val="dk1"/>
              </a:buClr>
              <a:buSzPts val="1700"/>
              <a:buChar char="»"/>
              <a:defRPr/>
            </a:lvl6pPr>
            <a:lvl7pPr marL="3200400" lvl="6" indent="-336550" algn="l" rtl="0">
              <a:spcBef>
                <a:spcPts val="340"/>
              </a:spcBef>
              <a:spcAft>
                <a:spcPts val="0"/>
              </a:spcAft>
              <a:buClr>
                <a:schemeClr val="dk1"/>
              </a:buClr>
              <a:buSzPts val="1700"/>
              <a:buChar char="»"/>
              <a:defRPr/>
            </a:lvl7pPr>
            <a:lvl8pPr marL="3657600" lvl="7" indent="-336550" algn="l" rtl="0">
              <a:spcBef>
                <a:spcPts val="340"/>
              </a:spcBef>
              <a:spcAft>
                <a:spcPts val="0"/>
              </a:spcAft>
              <a:buClr>
                <a:schemeClr val="dk1"/>
              </a:buClr>
              <a:buSzPts val="1700"/>
              <a:buChar char="»"/>
              <a:defRPr/>
            </a:lvl8pPr>
            <a:lvl9pPr marL="4114800" lvl="8" indent="-336550" algn="l" rtl="0">
              <a:spcBef>
                <a:spcPts val="340"/>
              </a:spcBef>
              <a:spcAft>
                <a:spcPts val="0"/>
              </a:spcAft>
              <a:buClr>
                <a:schemeClr val="dk1"/>
              </a:buClr>
              <a:buSzPts val="1700"/>
              <a:buChar char="»"/>
              <a:defRPr/>
            </a:lvl9pPr>
          </a:lstStyle>
          <a:p>
            <a:endParaRPr/>
          </a:p>
        </p:txBody>
      </p:sp>
      <p:sp>
        <p:nvSpPr>
          <p:cNvPr id="162" name="Google Shape;162;p31"/>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666666"/>
                </a:solidFill>
                <a:latin typeface="Arial"/>
                <a:ea typeface="Arial"/>
                <a:cs typeface="Arial"/>
                <a:sym typeface="Arial"/>
              </a:defRPr>
            </a:lvl1pPr>
            <a:lvl2pPr marL="0" marR="0" lvl="1" indent="0" algn="r" rtl="0">
              <a:spcBef>
                <a:spcPts val="0"/>
              </a:spcBef>
              <a:buNone/>
              <a:defRPr sz="1200" b="0" i="0" u="none" strike="noStrike" cap="none">
                <a:solidFill>
                  <a:srgbClr val="666666"/>
                </a:solidFill>
                <a:latin typeface="Arial"/>
                <a:ea typeface="Arial"/>
                <a:cs typeface="Arial"/>
                <a:sym typeface="Arial"/>
              </a:defRPr>
            </a:lvl2pPr>
            <a:lvl3pPr marL="0" marR="0" lvl="2" indent="0" algn="r" rtl="0">
              <a:spcBef>
                <a:spcPts val="0"/>
              </a:spcBef>
              <a:buNone/>
              <a:defRPr sz="1200" b="0" i="0" u="none" strike="noStrike" cap="none">
                <a:solidFill>
                  <a:srgbClr val="666666"/>
                </a:solidFill>
                <a:latin typeface="Arial"/>
                <a:ea typeface="Arial"/>
                <a:cs typeface="Arial"/>
                <a:sym typeface="Arial"/>
              </a:defRPr>
            </a:lvl3pPr>
            <a:lvl4pPr marL="0" marR="0" lvl="3" indent="0" algn="r" rtl="0">
              <a:spcBef>
                <a:spcPts val="0"/>
              </a:spcBef>
              <a:buNone/>
              <a:defRPr sz="1200" b="0" i="0" u="none" strike="noStrike" cap="none">
                <a:solidFill>
                  <a:srgbClr val="666666"/>
                </a:solidFill>
                <a:latin typeface="Arial"/>
                <a:ea typeface="Arial"/>
                <a:cs typeface="Arial"/>
                <a:sym typeface="Arial"/>
              </a:defRPr>
            </a:lvl4pPr>
            <a:lvl5pPr marL="0" marR="0" lvl="4" indent="0" algn="r" rtl="0">
              <a:spcBef>
                <a:spcPts val="0"/>
              </a:spcBef>
              <a:buNone/>
              <a:defRPr sz="1200" b="0" i="0" u="none" strike="noStrike" cap="none">
                <a:solidFill>
                  <a:srgbClr val="666666"/>
                </a:solidFill>
                <a:latin typeface="Arial"/>
                <a:ea typeface="Arial"/>
                <a:cs typeface="Arial"/>
                <a:sym typeface="Arial"/>
              </a:defRPr>
            </a:lvl5pPr>
            <a:lvl6pPr marL="0" marR="0" lvl="5" indent="0" algn="r" rtl="0">
              <a:spcBef>
                <a:spcPts val="0"/>
              </a:spcBef>
              <a:buNone/>
              <a:defRPr sz="1200" b="0" i="0" u="none" strike="noStrike" cap="none">
                <a:solidFill>
                  <a:srgbClr val="666666"/>
                </a:solidFill>
                <a:latin typeface="Arial"/>
                <a:ea typeface="Arial"/>
                <a:cs typeface="Arial"/>
                <a:sym typeface="Arial"/>
              </a:defRPr>
            </a:lvl6pPr>
            <a:lvl7pPr marL="0" marR="0" lvl="6" indent="0" algn="r" rtl="0">
              <a:spcBef>
                <a:spcPts val="0"/>
              </a:spcBef>
              <a:buNone/>
              <a:defRPr sz="1200" b="0" i="0" u="none" strike="noStrike" cap="none">
                <a:solidFill>
                  <a:srgbClr val="666666"/>
                </a:solidFill>
                <a:latin typeface="Arial"/>
                <a:ea typeface="Arial"/>
                <a:cs typeface="Arial"/>
                <a:sym typeface="Arial"/>
              </a:defRPr>
            </a:lvl7pPr>
            <a:lvl8pPr marL="0" marR="0" lvl="7" indent="0" algn="r" rtl="0">
              <a:spcBef>
                <a:spcPts val="0"/>
              </a:spcBef>
              <a:buNone/>
              <a:defRPr sz="1200" b="0" i="0" u="none" strike="noStrike" cap="none">
                <a:solidFill>
                  <a:srgbClr val="666666"/>
                </a:solidFill>
                <a:latin typeface="Arial"/>
                <a:ea typeface="Arial"/>
                <a:cs typeface="Arial"/>
                <a:sym typeface="Arial"/>
              </a:defRPr>
            </a:lvl8pPr>
            <a:lvl9pPr marL="0" marR="0" lvl="8" indent="0" algn="r" rtl="0">
              <a:spcBef>
                <a:spcPts val="0"/>
              </a:spcBef>
              <a:buNone/>
              <a:defRPr sz="12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Baby">
  <p:cSld name="Title Slide_1">
    <p:spTree>
      <p:nvGrpSpPr>
        <p:cNvPr id="1"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t="9641"/>
          <a:stretch/>
        </p:blipFill>
        <p:spPr>
          <a:xfrm>
            <a:off x="0" y="4485300"/>
            <a:ext cx="9144001" cy="2372700"/>
          </a:xfrm>
          <a:prstGeom prst="rect">
            <a:avLst/>
          </a:prstGeom>
          <a:noFill/>
          <a:ln>
            <a:noFill/>
          </a:ln>
        </p:spPr>
      </p:pic>
      <p:cxnSp>
        <p:nvCxnSpPr>
          <p:cNvPr id="165" name="Google Shape;165;p32"/>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166" name="Google Shape;166;p32"/>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7" name="Google Shape;167;p32"/>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168" name="Google Shape;168;p32"/>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9" name="Google Shape;169;p32"/>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 Blut V1">
  <p:cSld name="Title Slide_1_1">
    <p:spTree>
      <p:nvGrpSpPr>
        <p:cNvPr id="1" name="Shape 170"/>
        <p:cNvGrpSpPr/>
        <p:nvPr/>
      </p:nvGrpSpPr>
      <p:grpSpPr>
        <a:xfrm>
          <a:off x="0" y="0"/>
          <a:ext cx="0" cy="0"/>
          <a:chOff x="0" y="0"/>
          <a:chExt cx="0" cy="0"/>
        </a:xfrm>
      </p:grpSpPr>
      <p:pic>
        <p:nvPicPr>
          <p:cNvPr id="171" name="Google Shape;171;p33"/>
          <p:cNvPicPr preferRelativeResize="0"/>
          <p:nvPr/>
        </p:nvPicPr>
        <p:blipFill rotWithShape="1">
          <a:blip r:embed="rId2">
            <a:alphaModFix/>
          </a:blip>
          <a:srcRect t="9641"/>
          <a:stretch/>
        </p:blipFill>
        <p:spPr>
          <a:xfrm>
            <a:off x="0" y="4485298"/>
            <a:ext cx="9144001" cy="2372700"/>
          </a:xfrm>
          <a:prstGeom prst="rect">
            <a:avLst/>
          </a:prstGeom>
          <a:noFill/>
          <a:ln>
            <a:noFill/>
          </a:ln>
        </p:spPr>
      </p:pic>
      <p:cxnSp>
        <p:nvCxnSpPr>
          <p:cNvPr id="172" name="Google Shape;172;p33"/>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173" name="Google Shape;173;p33"/>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74" name="Google Shape;174;p33"/>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175" name="Google Shape;175;p33"/>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33"/>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 DNA Spiegelung">
  <p:cSld name="Title Slide_1_1_1">
    <p:spTree>
      <p:nvGrpSpPr>
        <p:cNvPr id="1" name="Shape 177"/>
        <p:cNvGrpSpPr/>
        <p:nvPr/>
      </p:nvGrpSpPr>
      <p:grpSpPr>
        <a:xfrm>
          <a:off x="0" y="0"/>
          <a:ext cx="0" cy="0"/>
          <a:chOff x="0" y="0"/>
          <a:chExt cx="0" cy="0"/>
        </a:xfrm>
      </p:grpSpPr>
      <p:pic>
        <p:nvPicPr>
          <p:cNvPr id="178" name="Google Shape;178;p34"/>
          <p:cNvPicPr preferRelativeResize="0"/>
          <p:nvPr/>
        </p:nvPicPr>
        <p:blipFill rotWithShape="1">
          <a:blip r:embed="rId2">
            <a:alphaModFix/>
          </a:blip>
          <a:srcRect t="9641"/>
          <a:stretch/>
        </p:blipFill>
        <p:spPr>
          <a:xfrm>
            <a:off x="0" y="4485298"/>
            <a:ext cx="9144001" cy="2372801"/>
          </a:xfrm>
          <a:prstGeom prst="rect">
            <a:avLst/>
          </a:prstGeom>
          <a:noFill/>
          <a:ln>
            <a:noFill/>
          </a:ln>
        </p:spPr>
      </p:pic>
      <p:cxnSp>
        <p:nvCxnSpPr>
          <p:cNvPr id="179" name="Google Shape;179;p34"/>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180" name="Google Shape;180;p34"/>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81" name="Google Shape;181;p34"/>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182" name="Google Shape;182;p34"/>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3" name="Google Shape;183;p34"/>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 EKG V1">
  <p:cSld name="Title Slide_1_1_1_1">
    <p:spTree>
      <p:nvGrpSpPr>
        <p:cNvPr id="1" name="Shape 184"/>
        <p:cNvGrpSpPr/>
        <p:nvPr/>
      </p:nvGrpSpPr>
      <p:grpSpPr>
        <a:xfrm>
          <a:off x="0" y="0"/>
          <a:ext cx="0" cy="0"/>
          <a:chOff x="0" y="0"/>
          <a:chExt cx="0" cy="0"/>
        </a:xfrm>
      </p:grpSpPr>
      <p:pic>
        <p:nvPicPr>
          <p:cNvPr id="185" name="Google Shape;185;p35"/>
          <p:cNvPicPr preferRelativeResize="0"/>
          <p:nvPr/>
        </p:nvPicPr>
        <p:blipFill rotWithShape="1">
          <a:blip r:embed="rId2">
            <a:alphaModFix/>
          </a:blip>
          <a:srcRect t="9641"/>
          <a:stretch/>
        </p:blipFill>
        <p:spPr>
          <a:xfrm>
            <a:off x="0" y="4485298"/>
            <a:ext cx="9144001" cy="2372700"/>
          </a:xfrm>
          <a:prstGeom prst="rect">
            <a:avLst/>
          </a:prstGeom>
          <a:noFill/>
          <a:ln>
            <a:noFill/>
          </a:ln>
        </p:spPr>
      </p:pic>
      <p:cxnSp>
        <p:nvCxnSpPr>
          <p:cNvPr id="186" name="Google Shape;186;p35"/>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187" name="Google Shape;187;p35"/>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88" name="Google Shape;188;p35"/>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189" name="Google Shape;189;p35"/>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0" name="Google Shape;190;p35"/>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 EKG V2">
  <p:cSld name="Title Slide_1_1_1_1_1">
    <p:spTree>
      <p:nvGrpSpPr>
        <p:cNvPr id="1" name="Shape 191"/>
        <p:cNvGrpSpPr/>
        <p:nvPr/>
      </p:nvGrpSpPr>
      <p:grpSpPr>
        <a:xfrm>
          <a:off x="0" y="0"/>
          <a:ext cx="0" cy="0"/>
          <a:chOff x="0" y="0"/>
          <a:chExt cx="0" cy="0"/>
        </a:xfrm>
      </p:grpSpPr>
      <p:pic>
        <p:nvPicPr>
          <p:cNvPr id="192" name="Google Shape;192;p36"/>
          <p:cNvPicPr preferRelativeResize="0"/>
          <p:nvPr/>
        </p:nvPicPr>
        <p:blipFill rotWithShape="1">
          <a:blip r:embed="rId2">
            <a:alphaModFix/>
          </a:blip>
          <a:srcRect t="9641"/>
          <a:stretch/>
        </p:blipFill>
        <p:spPr>
          <a:xfrm>
            <a:off x="0" y="4485299"/>
            <a:ext cx="9144001" cy="2372700"/>
          </a:xfrm>
          <a:prstGeom prst="rect">
            <a:avLst/>
          </a:prstGeom>
          <a:noFill/>
          <a:ln>
            <a:noFill/>
          </a:ln>
        </p:spPr>
      </p:pic>
      <p:cxnSp>
        <p:nvCxnSpPr>
          <p:cNvPr id="193" name="Google Shape;193;p36"/>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194" name="Google Shape;194;p36"/>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95" name="Google Shape;195;p36"/>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196" name="Google Shape;196;p36"/>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36"/>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 Kapsel V1">
  <p:cSld name="Title Slide_1_1_1_1_1_1_1">
    <p:spTree>
      <p:nvGrpSpPr>
        <p:cNvPr id="1" name="Shape 198"/>
        <p:cNvGrpSpPr/>
        <p:nvPr/>
      </p:nvGrpSpPr>
      <p:grpSpPr>
        <a:xfrm>
          <a:off x="0" y="0"/>
          <a:ext cx="0" cy="0"/>
          <a:chOff x="0" y="0"/>
          <a:chExt cx="0" cy="0"/>
        </a:xfrm>
      </p:grpSpPr>
      <p:pic>
        <p:nvPicPr>
          <p:cNvPr id="199" name="Google Shape;199;p37"/>
          <p:cNvPicPr preferRelativeResize="0"/>
          <p:nvPr/>
        </p:nvPicPr>
        <p:blipFill rotWithShape="1">
          <a:blip r:embed="rId2">
            <a:alphaModFix/>
          </a:blip>
          <a:srcRect t="9641"/>
          <a:stretch/>
        </p:blipFill>
        <p:spPr>
          <a:xfrm>
            <a:off x="0" y="4485298"/>
            <a:ext cx="9144001" cy="2372700"/>
          </a:xfrm>
          <a:prstGeom prst="rect">
            <a:avLst/>
          </a:prstGeom>
          <a:noFill/>
          <a:ln>
            <a:noFill/>
          </a:ln>
        </p:spPr>
      </p:pic>
      <p:cxnSp>
        <p:nvCxnSpPr>
          <p:cNvPr id="200" name="Google Shape;200;p37"/>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01" name="Google Shape;201;p37"/>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02" name="Google Shape;202;p37"/>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03" name="Google Shape;203;p37"/>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4" name="Google Shape;204;p37"/>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 Spritze V2">
  <p:cSld name="Title Slide_1_1_1_1_1_1_1_1_1_1_1_1_1_1">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2">
            <a:alphaModFix/>
          </a:blip>
          <a:srcRect b="9641"/>
          <a:stretch/>
        </p:blipFill>
        <p:spPr>
          <a:xfrm>
            <a:off x="0" y="4485300"/>
            <a:ext cx="9144001" cy="2372700"/>
          </a:xfrm>
          <a:prstGeom prst="rect">
            <a:avLst/>
          </a:prstGeom>
          <a:noFill/>
          <a:ln>
            <a:noFill/>
          </a:ln>
        </p:spPr>
      </p:pic>
      <p:cxnSp>
        <p:nvCxnSpPr>
          <p:cNvPr id="207" name="Google Shape;207;p38"/>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08" name="Google Shape;208;p38"/>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09" name="Google Shape;209;p38"/>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10" name="Google Shape;210;p38"/>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1" name="Google Shape;211;p38"/>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 Thermo">
  <p:cSld name="Title Slide_1_1_1_1_1_1_1_1_1_1_1_1_1_1_1">
    <p:spTree>
      <p:nvGrpSpPr>
        <p:cNvPr id="1" name="Shape 212"/>
        <p:cNvGrpSpPr/>
        <p:nvPr/>
      </p:nvGrpSpPr>
      <p:grpSpPr>
        <a:xfrm>
          <a:off x="0" y="0"/>
          <a:ext cx="0" cy="0"/>
          <a:chOff x="0" y="0"/>
          <a:chExt cx="0" cy="0"/>
        </a:xfrm>
      </p:grpSpPr>
      <p:pic>
        <p:nvPicPr>
          <p:cNvPr id="213" name="Google Shape;213;p39"/>
          <p:cNvPicPr preferRelativeResize="0"/>
          <p:nvPr/>
        </p:nvPicPr>
        <p:blipFill rotWithShape="1">
          <a:blip r:embed="rId2">
            <a:alphaModFix/>
          </a:blip>
          <a:srcRect b="9649"/>
          <a:stretch/>
        </p:blipFill>
        <p:spPr>
          <a:xfrm>
            <a:off x="0" y="4485300"/>
            <a:ext cx="9144001" cy="2372700"/>
          </a:xfrm>
          <a:prstGeom prst="rect">
            <a:avLst/>
          </a:prstGeom>
          <a:noFill/>
          <a:ln>
            <a:noFill/>
          </a:ln>
        </p:spPr>
      </p:pic>
      <p:cxnSp>
        <p:nvCxnSpPr>
          <p:cNvPr id="214" name="Google Shape;214;p39"/>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15" name="Google Shape;215;p39"/>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16" name="Google Shape;216;p39"/>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17" name="Google Shape;217;p39"/>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8" name="Google Shape;218;p39"/>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 Roche Mann Folie">
  <p:cSld name="Title Slide_1_1_1_1_1_1_1_1">
    <p:spTree>
      <p:nvGrpSpPr>
        <p:cNvPr id="1" name="Shape 219"/>
        <p:cNvGrpSpPr/>
        <p:nvPr/>
      </p:nvGrpSpPr>
      <p:grpSpPr>
        <a:xfrm>
          <a:off x="0" y="0"/>
          <a:ext cx="0" cy="0"/>
          <a:chOff x="0" y="0"/>
          <a:chExt cx="0" cy="0"/>
        </a:xfrm>
      </p:grpSpPr>
      <p:pic>
        <p:nvPicPr>
          <p:cNvPr id="220" name="Google Shape;220;p40"/>
          <p:cNvPicPr preferRelativeResize="0"/>
          <p:nvPr/>
        </p:nvPicPr>
        <p:blipFill rotWithShape="1">
          <a:blip r:embed="rId2">
            <a:alphaModFix/>
          </a:blip>
          <a:srcRect t="9641"/>
          <a:stretch/>
        </p:blipFill>
        <p:spPr>
          <a:xfrm>
            <a:off x="0" y="4485298"/>
            <a:ext cx="9144001" cy="2372700"/>
          </a:xfrm>
          <a:prstGeom prst="rect">
            <a:avLst/>
          </a:prstGeom>
          <a:noFill/>
          <a:ln>
            <a:noFill/>
          </a:ln>
        </p:spPr>
      </p:pic>
      <p:cxnSp>
        <p:nvCxnSpPr>
          <p:cNvPr id="221" name="Google Shape;221;p40"/>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22" name="Google Shape;222;p40"/>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23" name="Google Shape;223;p40"/>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24" name="Google Shape;224;p40"/>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5" name="Google Shape;225;p40"/>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88328" y="452441"/>
            <a:ext cx="7365900" cy="130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397120" y="1806576"/>
            <a:ext cx="4106100" cy="4472100"/>
          </a:xfrm>
          <a:prstGeom prst="rect">
            <a:avLst/>
          </a:prstGeom>
          <a:noFill/>
          <a:ln>
            <a:noFill/>
          </a:ln>
        </p:spPr>
        <p:txBody>
          <a:bodyPr spcFirstLastPara="1" wrap="square" lIns="0" tIns="0" rIns="0" bIns="0" anchor="t" anchorCtr="0"/>
          <a:lstStyle>
            <a:lvl1pPr marL="457200" marR="0" lvl="0" indent="-361950" algn="l" rtl="0">
              <a:spcBef>
                <a:spcPts val="15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body" idx="2"/>
          </p:nvPr>
        </p:nvSpPr>
        <p:spPr>
          <a:xfrm>
            <a:off x="4643805" y="1806576"/>
            <a:ext cx="4107600" cy="4472100"/>
          </a:xfrm>
          <a:prstGeom prst="rect">
            <a:avLst/>
          </a:prstGeom>
          <a:noFill/>
          <a:ln>
            <a:noFill/>
          </a:ln>
        </p:spPr>
        <p:txBody>
          <a:bodyPr spcFirstLastPara="1" wrap="square" lIns="0" tIns="0" rIns="0" bIns="0" anchor="t" anchorCtr="0"/>
          <a:lstStyle>
            <a:lvl1pPr marL="457200" marR="0" lvl="0" indent="-361950" algn="l" rtl="0">
              <a:spcBef>
                <a:spcPts val="15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Roche Business V5">
  <p:cSld name="Title Slide_1_1_1_1_1_1_1_1_1">
    <p:spTree>
      <p:nvGrpSpPr>
        <p:cNvPr id="1" name="Shape 226"/>
        <p:cNvGrpSpPr/>
        <p:nvPr/>
      </p:nvGrpSpPr>
      <p:grpSpPr>
        <a:xfrm>
          <a:off x="0" y="0"/>
          <a:ext cx="0" cy="0"/>
          <a:chOff x="0" y="0"/>
          <a:chExt cx="0" cy="0"/>
        </a:xfrm>
      </p:grpSpPr>
      <p:pic>
        <p:nvPicPr>
          <p:cNvPr id="227" name="Google Shape;227;p41"/>
          <p:cNvPicPr preferRelativeResize="0"/>
          <p:nvPr/>
        </p:nvPicPr>
        <p:blipFill rotWithShape="1">
          <a:blip r:embed="rId2">
            <a:alphaModFix/>
          </a:blip>
          <a:srcRect b="9641"/>
          <a:stretch/>
        </p:blipFill>
        <p:spPr>
          <a:xfrm>
            <a:off x="0" y="4485300"/>
            <a:ext cx="9144001" cy="2372700"/>
          </a:xfrm>
          <a:prstGeom prst="rect">
            <a:avLst/>
          </a:prstGeom>
          <a:noFill/>
          <a:ln>
            <a:noFill/>
          </a:ln>
        </p:spPr>
      </p:pic>
      <p:cxnSp>
        <p:nvCxnSpPr>
          <p:cNvPr id="228" name="Google Shape;228;p41"/>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29" name="Google Shape;229;p41"/>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30" name="Google Shape;230;p41"/>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31" name="Google Shape;231;p41"/>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2" name="Google Shape;232;p41"/>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 Roche Leben V1">
  <p:cSld name="Title Slide_1_1_1_1_1_1_1_1_1_1">
    <p:spTree>
      <p:nvGrpSpPr>
        <p:cNvPr id="1" name="Shape 233"/>
        <p:cNvGrpSpPr/>
        <p:nvPr/>
      </p:nvGrpSpPr>
      <p:grpSpPr>
        <a:xfrm>
          <a:off x="0" y="0"/>
          <a:ext cx="0" cy="0"/>
          <a:chOff x="0" y="0"/>
          <a:chExt cx="0" cy="0"/>
        </a:xfrm>
      </p:grpSpPr>
      <p:pic>
        <p:nvPicPr>
          <p:cNvPr id="234" name="Google Shape;234;p42"/>
          <p:cNvPicPr preferRelativeResize="0"/>
          <p:nvPr/>
        </p:nvPicPr>
        <p:blipFill rotWithShape="1">
          <a:blip r:embed="rId2">
            <a:alphaModFix/>
          </a:blip>
          <a:srcRect t="9641"/>
          <a:stretch/>
        </p:blipFill>
        <p:spPr>
          <a:xfrm>
            <a:off x="0" y="4485298"/>
            <a:ext cx="9144001" cy="2372700"/>
          </a:xfrm>
          <a:prstGeom prst="rect">
            <a:avLst/>
          </a:prstGeom>
          <a:noFill/>
          <a:ln>
            <a:noFill/>
          </a:ln>
        </p:spPr>
      </p:pic>
      <p:cxnSp>
        <p:nvCxnSpPr>
          <p:cNvPr id="235" name="Google Shape;235;p42"/>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36" name="Google Shape;236;p42"/>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37" name="Google Shape;237;p42"/>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38" name="Google Shape;238;p42"/>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9" name="Google Shape;239;p42"/>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 Roche Leben V3">
  <p:cSld name="Title Slide_1_1_1_1_1_1_1_1_1_1_1_1">
    <p:spTree>
      <p:nvGrpSpPr>
        <p:cNvPr id="1" name="Shape 240"/>
        <p:cNvGrpSpPr/>
        <p:nvPr/>
      </p:nvGrpSpPr>
      <p:grpSpPr>
        <a:xfrm>
          <a:off x="0" y="0"/>
          <a:ext cx="0" cy="0"/>
          <a:chOff x="0" y="0"/>
          <a:chExt cx="0" cy="0"/>
        </a:xfrm>
      </p:grpSpPr>
      <p:pic>
        <p:nvPicPr>
          <p:cNvPr id="241" name="Google Shape;241;p43"/>
          <p:cNvPicPr preferRelativeResize="0"/>
          <p:nvPr/>
        </p:nvPicPr>
        <p:blipFill rotWithShape="1">
          <a:blip r:embed="rId2">
            <a:alphaModFix/>
          </a:blip>
          <a:srcRect t="9641"/>
          <a:stretch/>
        </p:blipFill>
        <p:spPr>
          <a:xfrm>
            <a:off x="0" y="4485298"/>
            <a:ext cx="9144001" cy="2372801"/>
          </a:xfrm>
          <a:prstGeom prst="rect">
            <a:avLst/>
          </a:prstGeom>
          <a:noFill/>
          <a:ln>
            <a:noFill/>
          </a:ln>
        </p:spPr>
      </p:pic>
      <p:cxnSp>
        <p:nvCxnSpPr>
          <p:cNvPr id="242" name="Google Shape;242;p43"/>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43" name="Google Shape;243;p43"/>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44" name="Google Shape;244;p43"/>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45" name="Google Shape;245;p43"/>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6" name="Google Shape;246;p43"/>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 Roche Research Closer">
  <p:cSld name="Title Slide_1_1_1_1_1_1_1_1_1_1_1_1_1_2">
    <p:spTree>
      <p:nvGrpSpPr>
        <p:cNvPr id="1" name="Shape 247"/>
        <p:cNvGrpSpPr/>
        <p:nvPr/>
      </p:nvGrpSpPr>
      <p:grpSpPr>
        <a:xfrm>
          <a:off x="0" y="0"/>
          <a:ext cx="0" cy="0"/>
          <a:chOff x="0" y="0"/>
          <a:chExt cx="0" cy="0"/>
        </a:xfrm>
      </p:grpSpPr>
      <p:pic>
        <p:nvPicPr>
          <p:cNvPr id="248" name="Google Shape;248;p44"/>
          <p:cNvPicPr preferRelativeResize="0"/>
          <p:nvPr/>
        </p:nvPicPr>
        <p:blipFill rotWithShape="1">
          <a:blip r:embed="rId2">
            <a:alphaModFix/>
          </a:blip>
          <a:srcRect t="9641"/>
          <a:stretch/>
        </p:blipFill>
        <p:spPr>
          <a:xfrm>
            <a:off x="0" y="4485298"/>
            <a:ext cx="9144001" cy="2372801"/>
          </a:xfrm>
          <a:prstGeom prst="rect">
            <a:avLst/>
          </a:prstGeom>
          <a:noFill/>
          <a:ln>
            <a:noFill/>
          </a:ln>
        </p:spPr>
      </p:pic>
      <p:cxnSp>
        <p:nvCxnSpPr>
          <p:cNvPr id="249" name="Google Shape;249;p44"/>
          <p:cNvCxnSpPr/>
          <p:nvPr/>
        </p:nvCxnSpPr>
        <p:spPr>
          <a:xfrm>
            <a:off x="0" y="1738313"/>
            <a:ext cx="8160600" cy="0"/>
          </a:xfrm>
          <a:prstGeom prst="straightConnector1">
            <a:avLst/>
          </a:prstGeom>
          <a:noFill/>
          <a:ln w="12700" cap="flat" cmpd="sng">
            <a:solidFill>
              <a:schemeClr val="dk1"/>
            </a:solidFill>
            <a:prstDash val="solid"/>
            <a:round/>
            <a:headEnd type="none" w="sm" len="sm"/>
            <a:tailEnd type="none" w="sm" len="sm"/>
          </a:ln>
        </p:spPr>
      </p:cxnSp>
      <p:sp>
        <p:nvSpPr>
          <p:cNvPr id="250" name="Google Shape;250;p44"/>
          <p:cNvSpPr/>
          <p:nvPr/>
        </p:nvSpPr>
        <p:spPr>
          <a:xfrm>
            <a:off x="7829551"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51" name="Google Shape;251;p44"/>
          <p:cNvPicPr preferRelativeResize="0"/>
          <p:nvPr/>
        </p:nvPicPr>
        <p:blipFill rotWithShape="1">
          <a:blip r:embed="rId3">
            <a:alphaModFix/>
          </a:blip>
          <a:srcRect/>
          <a:stretch/>
        </p:blipFill>
        <p:spPr>
          <a:xfrm>
            <a:off x="8172400" y="180975"/>
            <a:ext cx="735600" cy="654000"/>
          </a:xfrm>
          <a:prstGeom prst="rect">
            <a:avLst/>
          </a:prstGeom>
          <a:noFill/>
          <a:ln>
            <a:noFill/>
          </a:ln>
        </p:spPr>
      </p:pic>
      <p:sp>
        <p:nvSpPr>
          <p:cNvPr id="252" name="Google Shape;252;p44"/>
          <p:cNvSpPr txBox="1">
            <a:spLocks noGrp="1"/>
          </p:cNvSpPr>
          <p:nvPr>
            <p:ph type="title"/>
          </p:nvPr>
        </p:nvSpPr>
        <p:spPr>
          <a:xfrm>
            <a:off x="398575" y="2639600"/>
            <a:ext cx="7773900" cy="1005300"/>
          </a:xfrm>
          <a:prstGeom prst="rect">
            <a:avLst/>
          </a:prstGeom>
        </p:spPr>
        <p:txBody>
          <a:bodyPr spcFirstLastPara="1" wrap="square" lIns="91425" tIns="91425" rIns="91425" bIns="91425" anchor="b" anchorCtr="0"/>
          <a:lstStyle>
            <a:lvl1pPr lvl="0" rtl="0">
              <a:spcBef>
                <a:spcPts val="0"/>
              </a:spcBef>
              <a:spcAft>
                <a:spcPts val="0"/>
              </a:spcAft>
              <a:buNone/>
              <a:defRPr sz="2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3" name="Google Shape;253;p44"/>
          <p:cNvSpPr txBox="1">
            <a:spLocks noGrp="1"/>
          </p:cNvSpPr>
          <p:nvPr>
            <p:ph type="subTitle" idx="1"/>
          </p:nvPr>
        </p:nvSpPr>
        <p:spPr>
          <a:xfrm>
            <a:off x="398575" y="3644900"/>
            <a:ext cx="7773900" cy="8403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666666"/>
              </a:buClr>
              <a:buSzPts val="2400"/>
              <a:buFont typeface="Times New Roman"/>
              <a:buNone/>
              <a:defRPr sz="2400" i="1">
                <a:solidFill>
                  <a:srgbClr val="666666"/>
                </a:solidFill>
                <a:latin typeface="Times New Roman"/>
                <a:ea typeface="Times New Roman"/>
                <a:cs typeface="Times New Roman"/>
                <a:sym typeface="Times New Roman"/>
              </a:defRPr>
            </a:lvl1pPr>
            <a:lvl2pPr marL="650730" marR="0" lvl="1" indent="-301480" algn="l" rtl="0">
              <a:spcBef>
                <a:spcPts val="510"/>
              </a:spcBef>
              <a:spcAft>
                <a:spcPts val="0"/>
              </a:spcAft>
              <a:buClr>
                <a:schemeClr val="dk1"/>
              </a:buClr>
              <a:buSzPts val="2400"/>
              <a:buFont typeface="Times New Roman"/>
              <a:buChar char="–"/>
              <a:defRPr sz="2400">
                <a:latin typeface="Times New Roman"/>
                <a:ea typeface="Times New Roman"/>
                <a:cs typeface="Times New Roman"/>
                <a:sym typeface="Times New Roman"/>
              </a:defRPr>
            </a:lvl2pPr>
            <a:lvl3pPr marL="1057941" marR="0" lvl="2" indent="-2895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3pPr>
            <a:lvl4pPr marL="1465155" marR="0" lvl="3" indent="-290405"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4pPr>
            <a:lvl5pPr marL="1871016" marR="0" lvl="4" indent="-289866"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5pPr>
            <a:lvl6pPr marL="2260641" marR="0" lvl="5" indent="-298491"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6pPr>
            <a:lvl7pPr marL="2650267" marR="0" lvl="6" indent="-294417"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7pPr>
            <a:lvl8pPr marL="3039893" marR="0" lvl="7" indent="-290343"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8pPr>
            <a:lvl9pPr marL="3429520" marR="0" lvl="8" indent="-298970" algn="l" rtl="0">
              <a:spcBef>
                <a:spcPts val="340"/>
              </a:spcBef>
              <a:spcAft>
                <a:spcPts val="0"/>
              </a:spcAft>
              <a:buClr>
                <a:schemeClr val="dk1"/>
              </a:buClr>
              <a:buSzPts val="2400"/>
              <a:buFont typeface="Times New Roman"/>
              <a:buChar char="»"/>
              <a:defRPr sz="2400">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losing Slide - Doing now what patients need next">
  <p:cSld name="CUSTOM">
    <p:spTree>
      <p:nvGrpSpPr>
        <p:cNvPr id="1" name="Shape 254"/>
        <p:cNvGrpSpPr/>
        <p:nvPr/>
      </p:nvGrpSpPr>
      <p:grpSpPr>
        <a:xfrm>
          <a:off x="0" y="0"/>
          <a:ext cx="0" cy="0"/>
          <a:chOff x="0" y="0"/>
          <a:chExt cx="0" cy="0"/>
        </a:xfrm>
      </p:grpSpPr>
      <p:pic>
        <p:nvPicPr>
          <p:cNvPr id="255" name="Google Shape;255;p45"/>
          <p:cNvPicPr preferRelativeResize="0"/>
          <p:nvPr/>
        </p:nvPicPr>
        <p:blipFill>
          <a:blip r:embed="rId2">
            <a:alphaModFix/>
          </a:blip>
          <a:stretch>
            <a:fillRect/>
          </a:stretch>
        </p:blipFill>
        <p:spPr>
          <a:xfrm>
            <a:off x="1143001" y="2809810"/>
            <a:ext cx="6857997" cy="928785"/>
          </a:xfrm>
          <a:prstGeom prst="rect">
            <a:avLst/>
          </a:prstGeom>
          <a:noFill/>
          <a:ln>
            <a:noFill/>
          </a:ln>
        </p:spPr>
      </p:pic>
      <p:sp>
        <p:nvSpPr>
          <p:cNvPr id="256" name="Google Shape;256;p45"/>
          <p:cNvSpPr/>
          <p:nvPr/>
        </p:nvSpPr>
        <p:spPr>
          <a:xfrm>
            <a:off x="8226675" y="263033"/>
            <a:ext cx="657600" cy="51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9"/>
            <a:ext cx="8229600" cy="1143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7200" y="1535113"/>
            <a:ext cx="4040100" cy="639600"/>
          </a:xfrm>
          <a:prstGeom prst="rect">
            <a:avLst/>
          </a:prstGeom>
          <a:noFill/>
          <a:ln>
            <a:noFill/>
          </a:ln>
        </p:spPr>
        <p:txBody>
          <a:bodyPr spcFirstLastPara="1" wrap="square" lIns="0" tIns="0" rIns="0" bIns="0" anchor="b" anchorCtr="0"/>
          <a:lstStyle>
            <a:lvl1pPr marL="457200" marR="0" lvl="0" indent="-228600" algn="l" rtl="0">
              <a:spcBef>
                <a:spcPts val="13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45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457200" y="2174875"/>
            <a:ext cx="4040100" cy="3951300"/>
          </a:xfrm>
          <a:prstGeom prst="rect">
            <a:avLst/>
          </a:prstGeom>
          <a:noFill/>
          <a:ln>
            <a:noFill/>
          </a:ln>
        </p:spPr>
        <p:txBody>
          <a:bodyPr spcFirstLastPara="1" wrap="square" lIns="0" tIns="0" rIns="0" bIns="0" anchor="t" anchorCtr="0"/>
          <a:lstStyle>
            <a:lvl1pPr marL="457200" marR="0" lvl="0" indent="-342900" algn="l" rtl="0">
              <a:spcBef>
                <a:spcPts val="13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3"/>
          </p:nvPr>
        </p:nvSpPr>
        <p:spPr>
          <a:xfrm>
            <a:off x="4645272" y="1535113"/>
            <a:ext cx="4041600" cy="639600"/>
          </a:xfrm>
          <a:prstGeom prst="rect">
            <a:avLst/>
          </a:prstGeom>
          <a:noFill/>
          <a:ln>
            <a:noFill/>
          </a:ln>
        </p:spPr>
        <p:txBody>
          <a:bodyPr spcFirstLastPara="1" wrap="square" lIns="0" tIns="0" rIns="0" bIns="0" anchor="b" anchorCtr="0"/>
          <a:lstStyle>
            <a:lvl1pPr marL="457200" marR="0" lvl="0" indent="-228600" algn="l" rtl="0">
              <a:spcBef>
                <a:spcPts val="13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45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spcBef>
                <a:spcPts val="270"/>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4"/>
          </p:nvPr>
        </p:nvSpPr>
        <p:spPr>
          <a:xfrm>
            <a:off x="4645272" y="2174875"/>
            <a:ext cx="4041600" cy="3951300"/>
          </a:xfrm>
          <a:prstGeom prst="rect">
            <a:avLst/>
          </a:prstGeom>
          <a:noFill/>
          <a:ln>
            <a:noFill/>
          </a:ln>
        </p:spPr>
        <p:txBody>
          <a:bodyPr spcFirstLastPara="1" wrap="square" lIns="0" tIns="0" rIns="0" bIns="0" anchor="t" anchorCtr="0"/>
          <a:lstStyle>
            <a:lvl1pPr marL="457200" marR="0" lvl="0" indent="-342900" algn="l" rtl="0">
              <a:spcBef>
                <a:spcPts val="13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88328" y="452441"/>
            <a:ext cx="7365900" cy="130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57201" y="273049"/>
            <a:ext cx="3008400" cy="116190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body" idx="1"/>
          </p:nvPr>
        </p:nvSpPr>
        <p:spPr>
          <a:xfrm>
            <a:off x="3575537" y="273053"/>
            <a:ext cx="5111400" cy="5853300"/>
          </a:xfrm>
          <a:prstGeom prst="rect">
            <a:avLst/>
          </a:prstGeom>
          <a:noFill/>
          <a:ln>
            <a:noFill/>
          </a:ln>
        </p:spPr>
        <p:txBody>
          <a:bodyPr spcFirstLastPara="1" wrap="square" lIns="0" tIns="0" rIns="0" bIns="0" anchor="t" anchorCtr="0"/>
          <a:lstStyle>
            <a:lvl1pPr marL="457200" marR="0" lvl="0" indent="-381000" algn="l" rtl="0">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63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2"/>
          </p:nvPr>
        </p:nvSpPr>
        <p:spPr>
          <a:xfrm>
            <a:off x="457201" y="1435103"/>
            <a:ext cx="3008400" cy="4691100"/>
          </a:xfrm>
          <a:prstGeom prst="rect">
            <a:avLst/>
          </a:prstGeom>
          <a:noFill/>
          <a:ln>
            <a:noFill/>
          </a:ln>
        </p:spPr>
        <p:txBody>
          <a:bodyPr spcFirstLastPara="1" wrap="square" lIns="0" tIns="0" rIns="0" bIns="0" anchor="t" anchorCtr="0"/>
          <a:lstStyle>
            <a:lvl1pPr marL="457200" marR="0" lvl="0" indent="-228600" algn="l" rtl="0">
              <a:spcBef>
                <a:spcPts val="788"/>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27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1792167" y="4800600"/>
            <a:ext cx="5486400" cy="56670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57" name="Google Shape;57;p10"/>
          <p:cNvSpPr>
            <a:spLocks noGrp="1"/>
          </p:cNvSpPr>
          <p:nvPr>
            <p:ph type="pic" idx="2"/>
          </p:nvPr>
        </p:nvSpPr>
        <p:spPr>
          <a:xfrm>
            <a:off x="1792167" y="612775"/>
            <a:ext cx="5486400" cy="4114800"/>
          </a:xfrm>
          <a:prstGeom prst="rect">
            <a:avLst/>
          </a:prstGeom>
          <a:noFill/>
          <a:ln>
            <a:noFill/>
          </a:ln>
        </p:spPr>
        <p:txBody>
          <a:bodyPr spcFirstLastPara="1" wrap="square" lIns="0" tIns="0" rIns="0" bIns="0" anchor="t" anchorCtr="0"/>
          <a:lstStyle>
            <a:lvl1pPr marR="0" lvl="0" algn="l" rtl="0">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63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body" idx="1"/>
          </p:nvPr>
        </p:nvSpPr>
        <p:spPr>
          <a:xfrm>
            <a:off x="1792167" y="5367339"/>
            <a:ext cx="5486400" cy="804900"/>
          </a:xfrm>
          <a:prstGeom prst="rect">
            <a:avLst/>
          </a:prstGeom>
          <a:noFill/>
          <a:ln>
            <a:noFill/>
          </a:ln>
        </p:spPr>
        <p:txBody>
          <a:bodyPr spcFirstLastPara="1" wrap="square" lIns="0" tIns="0" rIns="0" bIns="0" anchor="t" anchorCtr="0"/>
          <a:lstStyle>
            <a:lvl1pPr marL="457200" marR="0" lvl="0" indent="-228600" algn="l" rtl="0">
              <a:spcBef>
                <a:spcPts val="788"/>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1pPr>
            <a:lvl2pPr marL="914400" marR="0" lvl="1" indent="-228600" algn="l" rtl="0">
              <a:spcBef>
                <a:spcPts val="27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rgbClr val="000000"/>
                </a:solidFill>
                <a:latin typeface="Arial"/>
                <a:ea typeface="Arial"/>
                <a:cs typeface="Arial"/>
                <a:sym typeface="Arial"/>
              </a:defRPr>
            </a:lvl1pPr>
            <a:lvl2pPr marL="0" marR="0" lvl="1" indent="0" algn="r" rtl="0">
              <a:spcBef>
                <a:spcPts val="0"/>
              </a:spcBef>
              <a:buNone/>
              <a:defRPr sz="1200" b="0" i="0" u="none" strike="noStrike" cap="none">
                <a:solidFill>
                  <a:srgbClr val="000000"/>
                </a:solidFill>
                <a:latin typeface="Arial"/>
                <a:ea typeface="Arial"/>
                <a:cs typeface="Arial"/>
                <a:sym typeface="Arial"/>
              </a:defRPr>
            </a:lvl2pPr>
            <a:lvl3pPr marL="0" marR="0" lvl="2" indent="0" algn="r" rtl="0">
              <a:spcBef>
                <a:spcPts val="0"/>
              </a:spcBef>
              <a:buNone/>
              <a:defRPr sz="1200" b="0" i="0" u="none" strike="noStrike" cap="none">
                <a:solidFill>
                  <a:srgbClr val="000000"/>
                </a:solidFill>
                <a:latin typeface="Arial"/>
                <a:ea typeface="Arial"/>
                <a:cs typeface="Arial"/>
                <a:sym typeface="Arial"/>
              </a:defRPr>
            </a:lvl3pPr>
            <a:lvl4pPr marL="0" marR="0" lvl="3" indent="0" algn="r" rtl="0">
              <a:spcBef>
                <a:spcPts val="0"/>
              </a:spcBef>
              <a:buNone/>
              <a:defRPr sz="1200" b="0" i="0" u="none" strike="noStrike" cap="none">
                <a:solidFill>
                  <a:srgbClr val="000000"/>
                </a:solidFill>
                <a:latin typeface="Arial"/>
                <a:ea typeface="Arial"/>
                <a:cs typeface="Arial"/>
                <a:sym typeface="Arial"/>
              </a:defRPr>
            </a:lvl4pPr>
            <a:lvl5pPr marL="0" marR="0" lvl="4" indent="0" algn="r" rtl="0">
              <a:spcBef>
                <a:spcPts val="0"/>
              </a:spcBef>
              <a:buNone/>
              <a:defRPr sz="1200" b="0" i="0" u="none" strike="noStrike" cap="none">
                <a:solidFill>
                  <a:srgbClr val="000000"/>
                </a:solidFill>
                <a:latin typeface="Arial"/>
                <a:ea typeface="Arial"/>
                <a:cs typeface="Arial"/>
                <a:sym typeface="Arial"/>
              </a:defRPr>
            </a:lvl5pPr>
            <a:lvl6pPr marL="0" marR="0" lvl="5" indent="0" algn="r" rtl="0">
              <a:spcBef>
                <a:spcPts val="0"/>
              </a:spcBef>
              <a:buNone/>
              <a:defRPr sz="1200" b="0" i="0" u="none" strike="noStrike" cap="none">
                <a:solidFill>
                  <a:srgbClr val="000000"/>
                </a:solidFill>
                <a:latin typeface="Arial"/>
                <a:ea typeface="Arial"/>
                <a:cs typeface="Arial"/>
                <a:sym typeface="Arial"/>
              </a:defRPr>
            </a:lvl6pPr>
            <a:lvl7pPr marL="0" marR="0" lvl="6" indent="0" algn="r" rtl="0">
              <a:spcBef>
                <a:spcPts val="0"/>
              </a:spcBef>
              <a:buNone/>
              <a:defRPr sz="1200" b="0" i="0" u="none" strike="noStrike" cap="none">
                <a:solidFill>
                  <a:srgbClr val="000000"/>
                </a:solidFill>
                <a:latin typeface="Arial"/>
                <a:ea typeface="Arial"/>
                <a:cs typeface="Arial"/>
                <a:sym typeface="Arial"/>
              </a:defRPr>
            </a:lvl7pPr>
            <a:lvl8pPr marL="0" marR="0" lvl="7" indent="0" algn="r" rtl="0">
              <a:spcBef>
                <a:spcPts val="0"/>
              </a:spcBef>
              <a:buNone/>
              <a:defRPr sz="1200" b="0" i="0" u="none" strike="noStrike" cap="none">
                <a:solidFill>
                  <a:srgbClr val="000000"/>
                </a:solidFill>
                <a:latin typeface="Arial"/>
                <a:ea typeface="Arial"/>
                <a:cs typeface="Arial"/>
                <a:sym typeface="Arial"/>
              </a:defRPr>
            </a:lvl8pPr>
            <a:lvl9pPr marL="0" marR="0" lvl="8" indent="0" algn="r" rtl="0">
              <a:spcBef>
                <a:spcPts val="0"/>
              </a:spcBef>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3.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dt" idx="10"/>
          </p:nvPr>
        </p:nvSpPr>
        <p:spPr>
          <a:xfrm>
            <a:off x="397121" y="6323015"/>
            <a:ext cx="8354100" cy="19350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397121" y="6323015"/>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 name="Google Shape;8;p1"/>
          <p:cNvSpPr txBox="1">
            <a:spLocks noGrp="1"/>
          </p:cNvSpPr>
          <p:nvPr>
            <p:ph type="title"/>
          </p:nvPr>
        </p:nvSpPr>
        <p:spPr>
          <a:xfrm>
            <a:off x="388328" y="452441"/>
            <a:ext cx="7365900" cy="13095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5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5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5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5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5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5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5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50" b="1"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397121" y="1806576"/>
            <a:ext cx="8354100" cy="4472100"/>
          </a:xfrm>
          <a:prstGeom prst="rect">
            <a:avLst/>
          </a:prstGeom>
          <a:noFill/>
          <a:ln>
            <a:noFill/>
          </a:ln>
        </p:spPr>
        <p:txBody>
          <a:bodyPr spcFirstLastPara="1" wrap="square" lIns="0" tIns="0" rIns="0" bIns="0" anchor="t" anchorCtr="0"/>
          <a:lstStyle>
            <a:lvl1pPr marL="457200" marR="0" lvl="0" indent="-323850" algn="l" rtl="0">
              <a:spcBef>
                <a:spcPts val="11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spcBef>
                <a:spcPts val="4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 name="Google Shape;10;p1"/>
          <p:cNvSpPr/>
          <p:nvPr/>
        </p:nvSpPr>
        <p:spPr>
          <a:xfrm>
            <a:off x="7702551" y="115888"/>
            <a:ext cx="1062300" cy="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0000"/>
              </a:solidFill>
              <a:latin typeface="Arial"/>
              <a:ea typeface="Arial"/>
              <a:cs typeface="Arial"/>
              <a:sym typeface="Arial"/>
            </a:endParaRPr>
          </a:p>
        </p:txBody>
      </p:sp>
      <p:pic>
        <p:nvPicPr>
          <p:cNvPr id="11" name="Google Shape;11;p1"/>
          <p:cNvPicPr preferRelativeResize="0"/>
          <p:nvPr/>
        </p:nvPicPr>
        <p:blipFill rotWithShape="1">
          <a:blip r:embed="rId16">
            <a:alphaModFix/>
          </a:blip>
          <a:srcRect/>
          <a:stretch/>
        </p:blipFill>
        <p:spPr>
          <a:xfrm>
            <a:off x="7919720" y="180340"/>
            <a:ext cx="734379" cy="4914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9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84450" y="452433"/>
            <a:ext cx="7382100" cy="13095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22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 name="Google Shape;83;p15"/>
          <p:cNvSpPr txBox="1">
            <a:spLocks noGrp="1"/>
          </p:cNvSpPr>
          <p:nvPr>
            <p:ph type="sldNum" idx="12"/>
          </p:nvPr>
        </p:nvSpPr>
        <p:spPr>
          <a:xfrm>
            <a:off x="397120" y="6323014"/>
            <a:ext cx="8354100" cy="1935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u="none" strike="noStrike" cap="none">
                <a:solidFill>
                  <a:srgbClr val="666666"/>
                </a:solidFill>
                <a:latin typeface="Arial"/>
                <a:ea typeface="Arial"/>
                <a:cs typeface="Arial"/>
                <a:sym typeface="Arial"/>
              </a:defRPr>
            </a:lvl1pPr>
            <a:lvl2pPr marL="0" marR="0" lvl="1" indent="0" algn="r" rtl="0">
              <a:spcBef>
                <a:spcPts val="0"/>
              </a:spcBef>
              <a:buNone/>
              <a:defRPr sz="1000" b="0" i="0" u="none" strike="noStrike" cap="none">
                <a:solidFill>
                  <a:srgbClr val="666666"/>
                </a:solidFill>
                <a:latin typeface="Arial"/>
                <a:ea typeface="Arial"/>
                <a:cs typeface="Arial"/>
                <a:sym typeface="Arial"/>
              </a:defRPr>
            </a:lvl2pPr>
            <a:lvl3pPr marL="0" marR="0" lvl="2" indent="0" algn="r" rtl="0">
              <a:spcBef>
                <a:spcPts val="0"/>
              </a:spcBef>
              <a:buNone/>
              <a:defRPr sz="1000" b="0" i="0" u="none" strike="noStrike" cap="none">
                <a:solidFill>
                  <a:srgbClr val="666666"/>
                </a:solidFill>
                <a:latin typeface="Arial"/>
                <a:ea typeface="Arial"/>
                <a:cs typeface="Arial"/>
                <a:sym typeface="Arial"/>
              </a:defRPr>
            </a:lvl3pPr>
            <a:lvl4pPr marL="0" marR="0" lvl="3" indent="0" algn="r" rtl="0">
              <a:spcBef>
                <a:spcPts val="0"/>
              </a:spcBef>
              <a:buNone/>
              <a:defRPr sz="1000" b="0" i="0" u="none" strike="noStrike" cap="none">
                <a:solidFill>
                  <a:srgbClr val="666666"/>
                </a:solidFill>
                <a:latin typeface="Arial"/>
                <a:ea typeface="Arial"/>
                <a:cs typeface="Arial"/>
                <a:sym typeface="Arial"/>
              </a:defRPr>
            </a:lvl4pPr>
            <a:lvl5pPr marL="0" marR="0" lvl="4" indent="0" algn="r" rtl="0">
              <a:spcBef>
                <a:spcPts val="0"/>
              </a:spcBef>
              <a:buNone/>
              <a:defRPr sz="1000" b="0" i="0" u="none" strike="noStrike" cap="none">
                <a:solidFill>
                  <a:srgbClr val="666666"/>
                </a:solidFill>
                <a:latin typeface="Arial"/>
                <a:ea typeface="Arial"/>
                <a:cs typeface="Arial"/>
                <a:sym typeface="Arial"/>
              </a:defRPr>
            </a:lvl5pPr>
            <a:lvl6pPr marL="0" marR="0" lvl="5" indent="0" algn="r" rtl="0">
              <a:spcBef>
                <a:spcPts val="0"/>
              </a:spcBef>
              <a:buNone/>
              <a:defRPr sz="1000" b="0" i="0" u="none" strike="noStrike" cap="none">
                <a:solidFill>
                  <a:srgbClr val="666666"/>
                </a:solidFill>
                <a:latin typeface="Arial"/>
                <a:ea typeface="Arial"/>
                <a:cs typeface="Arial"/>
                <a:sym typeface="Arial"/>
              </a:defRPr>
            </a:lvl6pPr>
            <a:lvl7pPr marL="0" marR="0" lvl="6" indent="0" algn="r" rtl="0">
              <a:spcBef>
                <a:spcPts val="0"/>
              </a:spcBef>
              <a:buNone/>
              <a:defRPr sz="1000" b="0" i="0" u="none" strike="noStrike" cap="none">
                <a:solidFill>
                  <a:srgbClr val="666666"/>
                </a:solidFill>
                <a:latin typeface="Arial"/>
                <a:ea typeface="Arial"/>
                <a:cs typeface="Arial"/>
                <a:sym typeface="Arial"/>
              </a:defRPr>
            </a:lvl7pPr>
            <a:lvl8pPr marL="0" marR="0" lvl="7" indent="0" algn="r" rtl="0">
              <a:spcBef>
                <a:spcPts val="0"/>
              </a:spcBef>
              <a:buNone/>
              <a:defRPr sz="1000" b="0" i="0" u="none" strike="noStrike" cap="none">
                <a:solidFill>
                  <a:srgbClr val="666666"/>
                </a:solidFill>
                <a:latin typeface="Arial"/>
                <a:ea typeface="Arial"/>
                <a:cs typeface="Arial"/>
                <a:sym typeface="Arial"/>
              </a:defRPr>
            </a:lvl8pPr>
            <a:lvl9pPr marL="0" marR="0" lvl="8" indent="0" algn="r" rtl="0">
              <a:spcBef>
                <a:spcPts val="0"/>
              </a:spcBef>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5"/>
          <p:cNvSpPr txBox="1">
            <a:spLocks noGrp="1"/>
          </p:cNvSpPr>
          <p:nvPr>
            <p:ph type="body" idx="1"/>
          </p:nvPr>
        </p:nvSpPr>
        <p:spPr>
          <a:xfrm>
            <a:off x="397120" y="1806575"/>
            <a:ext cx="8354100" cy="4472100"/>
          </a:xfrm>
          <a:prstGeom prst="rect">
            <a:avLst/>
          </a:prstGeom>
          <a:noFill/>
          <a:ln>
            <a:noFill/>
          </a:ln>
        </p:spPr>
        <p:txBody>
          <a:bodyPr spcFirstLastPara="1" wrap="square" lIns="91425" tIns="91425" rIns="91425" bIns="91425" anchor="t" anchorCtr="0"/>
          <a:lstStyle>
            <a:lvl1pPr marL="457200" marR="0" lvl="0" indent="-336550" algn="l" rtl="0">
              <a:spcBef>
                <a:spcPts val="1275"/>
              </a:spcBef>
              <a:spcAft>
                <a:spcPts val="0"/>
              </a:spcAft>
              <a:buClr>
                <a:schemeClr val="dk1"/>
              </a:buClr>
              <a:buSzPts val="1700"/>
              <a:buFont typeface="Arial"/>
              <a:buChar char="●"/>
              <a:defRPr sz="1700"/>
            </a:lvl1pPr>
            <a:lvl2pPr marL="914400" marR="0" lvl="1" indent="-336550" algn="l" rtl="0">
              <a:spcBef>
                <a:spcPts val="510"/>
              </a:spcBef>
              <a:spcAft>
                <a:spcPts val="0"/>
              </a:spcAft>
              <a:buClr>
                <a:schemeClr val="dk1"/>
              </a:buClr>
              <a:buSzPts val="1700"/>
              <a:buFont typeface="Arial"/>
              <a:buChar char="○"/>
              <a:defRPr sz="1700"/>
            </a:lvl2pPr>
            <a:lvl3pPr marL="1371600" marR="0" lvl="2" indent="-336550" algn="l" rtl="0">
              <a:spcBef>
                <a:spcPts val="340"/>
              </a:spcBef>
              <a:spcAft>
                <a:spcPts val="0"/>
              </a:spcAft>
              <a:buClr>
                <a:schemeClr val="dk1"/>
              </a:buClr>
              <a:buSzPts val="1700"/>
              <a:buFont typeface="Arial"/>
              <a:buChar char="■"/>
              <a:defRPr sz="1700"/>
            </a:lvl3pPr>
            <a:lvl4pPr marL="1828800" marR="0" lvl="3" indent="-336550" algn="l" rtl="0">
              <a:spcBef>
                <a:spcPts val="340"/>
              </a:spcBef>
              <a:spcAft>
                <a:spcPts val="0"/>
              </a:spcAft>
              <a:buClr>
                <a:schemeClr val="dk1"/>
              </a:buClr>
              <a:buSzPts val="1700"/>
              <a:buFont typeface="Arial"/>
              <a:buChar char="●"/>
              <a:defRPr sz="1700"/>
            </a:lvl4pPr>
            <a:lvl5pPr marL="2286000" marR="0" lvl="4" indent="-336550" algn="l" rtl="0">
              <a:spcBef>
                <a:spcPts val="340"/>
              </a:spcBef>
              <a:spcAft>
                <a:spcPts val="0"/>
              </a:spcAft>
              <a:buClr>
                <a:schemeClr val="dk1"/>
              </a:buClr>
              <a:buSzPts val="1700"/>
              <a:buFont typeface="Arial"/>
              <a:buChar char="○"/>
              <a:defRPr sz="1700"/>
            </a:lvl5pPr>
            <a:lvl6pPr marL="2743200" marR="0" lvl="5" indent="-336550" algn="l" rtl="0">
              <a:spcBef>
                <a:spcPts val="340"/>
              </a:spcBef>
              <a:spcAft>
                <a:spcPts val="0"/>
              </a:spcAft>
              <a:buClr>
                <a:schemeClr val="dk1"/>
              </a:buClr>
              <a:buSzPts val="1700"/>
              <a:buFont typeface="Arial"/>
              <a:buChar char="■"/>
              <a:defRPr sz="1700"/>
            </a:lvl6pPr>
            <a:lvl7pPr marL="3200400" marR="0" lvl="6" indent="-336550" algn="l" rtl="0">
              <a:spcBef>
                <a:spcPts val="340"/>
              </a:spcBef>
              <a:spcAft>
                <a:spcPts val="0"/>
              </a:spcAft>
              <a:buClr>
                <a:schemeClr val="dk1"/>
              </a:buClr>
              <a:buSzPts val="1700"/>
              <a:buFont typeface="Arial"/>
              <a:buChar char="●"/>
              <a:defRPr sz="1700"/>
            </a:lvl7pPr>
            <a:lvl8pPr marL="3657600" marR="0" lvl="7" indent="-336550" algn="l" rtl="0">
              <a:spcBef>
                <a:spcPts val="340"/>
              </a:spcBef>
              <a:spcAft>
                <a:spcPts val="0"/>
              </a:spcAft>
              <a:buClr>
                <a:schemeClr val="dk1"/>
              </a:buClr>
              <a:buSzPts val="1700"/>
              <a:buFont typeface="Arial"/>
              <a:buChar char="○"/>
              <a:defRPr sz="1700"/>
            </a:lvl8pPr>
            <a:lvl9pPr marL="4114800" marR="0" lvl="8" indent="-336550" algn="l" rtl="0">
              <a:spcBef>
                <a:spcPts val="340"/>
              </a:spcBef>
              <a:spcAft>
                <a:spcPts val="0"/>
              </a:spcAft>
              <a:buClr>
                <a:schemeClr val="dk1"/>
              </a:buClr>
              <a:buSzPts val="1700"/>
              <a:buFont typeface="Arial"/>
              <a:buChar char="■"/>
              <a:defRPr sz="1700"/>
            </a:lvl9pPr>
          </a:lstStyle>
          <a:p>
            <a:endParaRPr/>
          </a:p>
        </p:txBody>
      </p:sp>
      <p:sp>
        <p:nvSpPr>
          <p:cNvPr id="85" name="Google Shape;85;p15"/>
          <p:cNvSpPr/>
          <p:nvPr/>
        </p:nvSpPr>
        <p:spPr>
          <a:xfrm>
            <a:off x="7766539" y="115888"/>
            <a:ext cx="1062300" cy="865200"/>
          </a:xfrm>
          <a:prstGeom prst="rect">
            <a:avLst/>
          </a:prstGeom>
          <a:solidFill>
            <a:schemeClr val="lt1"/>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86" name="Google Shape;86;p15"/>
          <p:cNvPicPr preferRelativeResize="0"/>
          <p:nvPr/>
        </p:nvPicPr>
        <p:blipFill rotWithShape="1">
          <a:blip r:embed="rId32">
            <a:alphaModFix/>
          </a:blip>
          <a:srcRect/>
          <a:stretch/>
        </p:blipFill>
        <p:spPr>
          <a:xfrm>
            <a:off x="8172400" y="180975"/>
            <a:ext cx="735600" cy="65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6"/>
          <p:cNvSpPr txBox="1">
            <a:spLocks noGrp="1"/>
          </p:cNvSpPr>
          <p:nvPr>
            <p:ph type="ctrTitle"/>
          </p:nvPr>
        </p:nvSpPr>
        <p:spPr>
          <a:xfrm>
            <a:off x="3492550" y="816200"/>
            <a:ext cx="5017500" cy="210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Comparing real-world and clinical trial somatic mutation data</a:t>
            </a:r>
            <a:endParaRPr/>
          </a:p>
        </p:txBody>
      </p:sp>
      <p:sp>
        <p:nvSpPr>
          <p:cNvPr id="262" name="Google Shape;262;p46"/>
          <p:cNvSpPr txBox="1">
            <a:spLocks noGrp="1"/>
          </p:cNvSpPr>
          <p:nvPr>
            <p:ph type="subTitle" idx="1"/>
          </p:nvPr>
        </p:nvSpPr>
        <p:spPr>
          <a:xfrm>
            <a:off x="398575" y="3092035"/>
            <a:ext cx="8361600" cy="3121500"/>
          </a:xfrm>
          <a:prstGeom prst="rect">
            <a:avLst/>
          </a:prstGeom>
        </p:spPr>
        <p:txBody>
          <a:bodyPr spcFirstLastPara="1" wrap="square" lIns="0" tIns="0" rIns="0" bIns="0" anchor="t" anchorCtr="0">
            <a:noAutofit/>
          </a:bodyPr>
          <a:lstStyle/>
          <a:p>
            <a:pPr marL="0" lvl="0" indent="0" algn="l" rtl="0">
              <a:spcBef>
                <a:spcPts val="1856"/>
              </a:spcBef>
              <a:spcAft>
                <a:spcPts val="0"/>
              </a:spcAft>
              <a:buNone/>
            </a:pPr>
            <a:r>
              <a:rPr lang="en" dirty="0"/>
              <a:t>Svetlana Lyalina</a:t>
            </a:r>
            <a:endParaRPr dirty="0"/>
          </a:p>
          <a:p>
            <a:pPr marL="0" lvl="0" indent="0" algn="l" rtl="0">
              <a:spcBef>
                <a:spcPts val="0"/>
              </a:spcBef>
              <a:spcAft>
                <a:spcPts val="0"/>
              </a:spcAft>
              <a:buNone/>
            </a:pPr>
            <a:r>
              <a:rPr lang="en" sz="1400" dirty="0"/>
              <a:t>PHC Data Science Analytics</a:t>
            </a:r>
            <a:endParaRPr sz="1400" dirty="0"/>
          </a:p>
          <a:p>
            <a:pPr marL="0" lvl="0" indent="0" algn="l" rtl="0">
              <a:spcBef>
                <a:spcPts val="0"/>
              </a:spcBef>
              <a:spcAft>
                <a:spcPts val="0"/>
              </a:spcAft>
              <a:buNone/>
            </a:pPr>
            <a:r>
              <a:rPr lang="en" sz="1400" dirty="0"/>
              <a:t>Product Development</a:t>
            </a:r>
            <a:endParaRPr sz="1400" dirty="0"/>
          </a:p>
          <a:p>
            <a:pPr marL="0" lvl="0" indent="0" algn="l" rtl="0">
              <a:spcBef>
                <a:spcPts val="0"/>
              </a:spcBef>
              <a:spcAft>
                <a:spcPts val="0"/>
              </a:spcAft>
              <a:buNone/>
            </a:pPr>
            <a:r>
              <a:rPr lang="en" sz="1400" dirty="0"/>
              <a:t>Genentech Inc.</a:t>
            </a:r>
            <a:endParaRPr sz="1400" dirty="0"/>
          </a:p>
          <a:p>
            <a:pPr marL="0" lvl="0" indent="0" algn="l" rtl="0">
              <a:spcBef>
                <a:spcPts val="1856"/>
              </a:spcBef>
              <a:spcAft>
                <a:spcPts val="0"/>
              </a:spcAft>
              <a:buNone/>
            </a:pPr>
            <a:r>
              <a:rPr lang="en" sz="2000" dirty="0"/>
              <a:t>BIRS workshop on “Statistical and Computational Challenges in High-Throughput Genomics with Application to Precision Medicine"</a:t>
            </a:r>
            <a:endParaRPr sz="2000" dirty="0"/>
          </a:p>
          <a:p>
            <a:pPr marL="0" lvl="0" indent="0" algn="l" rtl="0">
              <a:spcBef>
                <a:spcPts val="1856"/>
              </a:spcBef>
              <a:spcAft>
                <a:spcPts val="0"/>
              </a:spcAft>
              <a:buNone/>
            </a:pPr>
            <a:r>
              <a:rPr lang="en" sz="2000" dirty="0"/>
              <a:t>November 7</a:t>
            </a:r>
            <a:r>
              <a:rPr lang="en" sz="2000" baseline="30000" dirty="0"/>
              <a:t>th</a:t>
            </a:r>
            <a:r>
              <a:rPr lang="en" sz="2000" dirty="0"/>
              <a:t>,2018</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295400" y="46033"/>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000000"/>
                </a:solidFill>
              </a:rPr>
              <a:t>Summary of clinical covariates</a:t>
            </a:r>
            <a:endParaRPr>
              <a:solidFill>
                <a:srgbClr val="000000"/>
              </a:solidFill>
            </a:endParaRPr>
          </a:p>
        </p:txBody>
      </p:sp>
      <p:graphicFrame>
        <p:nvGraphicFramePr>
          <p:cNvPr id="308" name="Google Shape;308;p53"/>
          <p:cNvGraphicFramePr/>
          <p:nvPr>
            <p:extLst>
              <p:ext uri="{D42A27DB-BD31-4B8C-83A1-F6EECF244321}">
                <p14:modId xmlns:p14="http://schemas.microsoft.com/office/powerpoint/2010/main" val="466113704"/>
              </p:ext>
            </p:extLst>
          </p:nvPr>
        </p:nvGraphicFramePr>
        <p:xfrm>
          <a:off x="838254" y="660381"/>
          <a:ext cx="7156575" cy="5948680"/>
        </p:xfrm>
        <a:graphic>
          <a:graphicData uri="http://schemas.openxmlformats.org/drawingml/2006/table">
            <a:tbl>
              <a:tblPr bandRow="1">
                <a:tableStyleId>{68D230F3-CF80-4859-8CE7-A43EE81993B5}</a:tableStyleId>
              </a:tblPr>
              <a:tblGrid>
                <a:gridCol w="1961050">
                  <a:extLst>
                    <a:ext uri="{9D8B030D-6E8A-4147-A177-3AD203B41FA5}">
                      <a16:colId xmlns:a16="http://schemas.microsoft.com/office/drawing/2014/main" val="20000"/>
                    </a:ext>
                  </a:extLst>
                </a:gridCol>
                <a:gridCol w="1825325">
                  <a:extLst>
                    <a:ext uri="{9D8B030D-6E8A-4147-A177-3AD203B41FA5}">
                      <a16:colId xmlns:a16="http://schemas.microsoft.com/office/drawing/2014/main" val="20001"/>
                    </a:ext>
                  </a:extLst>
                </a:gridCol>
                <a:gridCol w="1581050">
                  <a:extLst>
                    <a:ext uri="{9D8B030D-6E8A-4147-A177-3AD203B41FA5}">
                      <a16:colId xmlns:a16="http://schemas.microsoft.com/office/drawing/2014/main" val="20002"/>
                    </a:ext>
                  </a:extLst>
                </a:gridCol>
                <a:gridCol w="1789150">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 sz="1300"/>
                        <a:t>variable</a:t>
                      </a:r>
                      <a:endParaRPr sz="1300"/>
                    </a:p>
                  </a:txBody>
                  <a:tcPr marL="0" marR="0" marT="0" marB="0"/>
                </a:tc>
                <a:tc>
                  <a:txBody>
                    <a:bodyPr/>
                    <a:lstStyle/>
                    <a:p>
                      <a:pPr marL="0" lvl="0" indent="0" algn="l" rtl="0">
                        <a:spcBef>
                          <a:spcPts val="0"/>
                        </a:spcBef>
                        <a:spcAft>
                          <a:spcPts val="0"/>
                        </a:spcAft>
                        <a:buNone/>
                      </a:pPr>
                      <a:r>
                        <a:rPr lang="en" sz="1300"/>
                        <a:t>levels</a:t>
                      </a:r>
                      <a:endParaRPr sz="1300"/>
                    </a:p>
                  </a:txBody>
                  <a:tcPr marL="0" marR="0" marT="0" marB="0"/>
                </a:tc>
                <a:tc>
                  <a:txBody>
                    <a:bodyPr/>
                    <a:lstStyle/>
                    <a:p>
                      <a:pPr marL="0" lvl="0" indent="0" algn="l" rtl="0">
                        <a:spcBef>
                          <a:spcPts val="0"/>
                        </a:spcBef>
                        <a:spcAft>
                          <a:spcPts val="0"/>
                        </a:spcAft>
                        <a:buNone/>
                      </a:pPr>
                      <a:r>
                        <a:rPr lang="en" sz="1300"/>
                        <a:t>CGDB</a:t>
                      </a:r>
                      <a:endParaRPr sz="1300">
                        <a:solidFill>
                          <a:srgbClr val="FF0000"/>
                        </a:solidFill>
                      </a:endParaRPr>
                    </a:p>
                  </a:txBody>
                  <a:tcPr marL="0" marR="0" marT="0" marB="0"/>
                </a:tc>
                <a:tc>
                  <a:txBody>
                    <a:bodyPr/>
                    <a:lstStyle/>
                    <a:p>
                      <a:pPr marL="0" lvl="0" indent="0" algn="l" rtl="0">
                        <a:spcBef>
                          <a:spcPts val="0"/>
                        </a:spcBef>
                        <a:spcAft>
                          <a:spcPts val="0"/>
                        </a:spcAft>
                        <a:buNone/>
                      </a:pPr>
                      <a:r>
                        <a:rPr lang="en" sz="1300" dirty="0"/>
                        <a:t>LOTUS</a:t>
                      </a:r>
                      <a:endParaRPr sz="1300" dirty="0">
                        <a:solidFill>
                          <a:srgbClr val="0000FF"/>
                        </a:solidFill>
                      </a:endParaRPr>
                    </a:p>
                  </a:txBody>
                  <a:tcPr marL="0" marR="0"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300" dirty="0"/>
                        <a:t>N</a:t>
                      </a:r>
                      <a:endParaRPr sz="1300" dirty="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r>
                        <a:rPr lang="en" sz="1300"/>
                        <a:t>102</a:t>
                      </a:r>
                      <a:endParaRPr sz="1300"/>
                    </a:p>
                  </a:txBody>
                  <a:tcPr marL="0" marR="0" marT="0" marB="0"/>
                </a:tc>
                <a:tc>
                  <a:txBody>
                    <a:bodyPr/>
                    <a:lstStyle/>
                    <a:p>
                      <a:pPr marL="0" lvl="0" indent="0" algn="l" rtl="0">
                        <a:spcBef>
                          <a:spcPts val="0"/>
                        </a:spcBef>
                        <a:spcAft>
                          <a:spcPts val="0"/>
                        </a:spcAft>
                        <a:buNone/>
                      </a:pPr>
                      <a:r>
                        <a:rPr lang="en" sz="1300"/>
                        <a:t>103</a:t>
                      </a:r>
                      <a:endParaRPr sz="1300"/>
                    </a:p>
                  </a:txBody>
                  <a:tcPr marL="0" marR="0"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300"/>
                        <a:t>Age (mean (sd))</a:t>
                      </a: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r>
                        <a:rPr lang="en" sz="1300"/>
                        <a:t>57.67 (10.99)</a:t>
                      </a:r>
                      <a:endParaRPr sz="1300"/>
                    </a:p>
                  </a:txBody>
                  <a:tcPr marL="0" marR="0" marT="0" marB="0"/>
                </a:tc>
                <a:tc>
                  <a:txBody>
                    <a:bodyPr/>
                    <a:lstStyle/>
                    <a:p>
                      <a:pPr marL="0" lvl="0" indent="0" algn="l" rtl="0">
                        <a:spcBef>
                          <a:spcPts val="0"/>
                        </a:spcBef>
                        <a:spcAft>
                          <a:spcPts val="0"/>
                        </a:spcAft>
                        <a:buNone/>
                      </a:pPr>
                      <a:r>
                        <a:rPr lang="en" sz="1300"/>
                        <a:t>53.40 (12.11)</a:t>
                      </a:r>
                      <a:endParaRPr sz="1300"/>
                    </a:p>
                  </a:txBody>
                  <a:tcPr marL="0" marR="0" marT="0" marB="0"/>
                </a:tc>
                <a:extLst>
                  <a:ext uri="{0D108BD9-81ED-4DB2-BD59-A6C34878D82A}">
                    <a16:rowId xmlns:a16="http://schemas.microsoft.com/office/drawing/2014/main" val="10002"/>
                  </a:ext>
                </a:extLst>
              </a:tr>
              <a:tr h="203200">
                <a:tc rowSpan="6">
                  <a:txBody>
                    <a:bodyPr/>
                    <a:lstStyle/>
                    <a:p>
                      <a:pPr marL="0" lvl="0" indent="0" algn="l" rtl="0">
                        <a:spcBef>
                          <a:spcPts val="0"/>
                        </a:spcBef>
                        <a:spcAft>
                          <a:spcPts val="0"/>
                        </a:spcAft>
                        <a:buNone/>
                      </a:pPr>
                      <a:r>
                        <a:rPr lang="en" sz="1300"/>
                        <a:t>Race (%)</a:t>
                      </a: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extLst>
                  <a:ext uri="{0D108BD9-81ED-4DB2-BD59-A6C34878D82A}">
                    <a16:rowId xmlns:a16="http://schemas.microsoft.com/office/drawing/2014/main" val="10003"/>
                  </a:ext>
                </a:extLst>
              </a:tr>
              <a:tr h="0">
                <a:tc vMerge="1">
                  <a:txBody>
                    <a:bodyPr/>
                    <a:lstStyle/>
                    <a:p>
                      <a:endParaRPr lang="en-US"/>
                    </a:p>
                  </a:txBody>
                  <a:tcPr/>
                </a:tc>
                <a:tc>
                  <a:txBody>
                    <a:bodyPr/>
                    <a:lstStyle/>
                    <a:p>
                      <a:pPr marL="0" lvl="0" indent="0" algn="l" rtl="0">
                        <a:spcBef>
                          <a:spcPts val="0"/>
                        </a:spcBef>
                        <a:spcAft>
                          <a:spcPts val="0"/>
                        </a:spcAft>
                        <a:buNone/>
                      </a:pPr>
                      <a:r>
                        <a:rPr lang="en" sz="1300"/>
                        <a:t>Unknown</a:t>
                      </a:r>
                      <a:endParaRPr sz="1300"/>
                    </a:p>
                  </a:txBody>
                  <a:tcPr marL="0" marR="0" marT="0" marB="0"/>
                </a:tc>
                <a:tc>
                  <a:txBody>
                    <a:bodyPr/>
                    <a:lstStyle/>
                    <a:p>
                      <a:pPr marL="0" lvl="0" indent="0" algn="l" rtl="0">
                        <a:spcBef>
                          <a:spcPts val="0"/>
                        </a:spcBef>
                        <a:spcAft>
                          <a:spcPts val="0"/>
                        </a:spcAft>
                        <a:buNone/>
                      </a:pPr>
                      <a:r>
                        <a:rPr lang="en" sz="1300"/>
                        <a:t>12 (11.8)</a:t>
                      </a:r>
                      <a:endParaRPr sz="1300"/>
                    </a:p>
                  </a:txBody>
                  <a:tcPr marL="0" marR="0" marT="0" marB="0"/>
                </a:tc>
                <a:tc>
                  <a:txBody>
                    <a:bodyPr/>
                    <a:lstStyle/>
                    <a:p>
                      <a:pPr marL="0" lvl="0" indent="0" algn="l" rtl="0">
                        <a:spcBef>
                          <a:spcPts val="0"/>
                        </a:spcBef>
                        <a:spcAft>
                          <a:spcPts val="0"/>
                        </a:spcAft>
                        <a:buNone/>
                      </a:pPr>
                      <a:r>
                        <a:rPr lang="en" sz="1300"/>
                        <a:t>0 ( 0.0)</a:t>
                      </a:r>
                      <a:endParaRPr sz="1300"/>
                    </a:p>
                  </a:txBody>
                  <a:tcPr marL="0" marR="0" marT="0" marB="0"/>
                </a:tc>
                <a:extLst>
                  <a:ext uri="{0D108BD9-81ED-4DB2-BD59-A6C34878D82A}">
                    <a16:rowId xmlns:a16="http://schemas.microsoft.com/office/drawing/2014/main" val="10004"/>
                  </a:ext>
                </a:extLst>
              </a:tr>
              <a:tr h="0">
                <a:tc vMerge="1">
                  <a:txBody>
                    <a:bodyPr/>
                    <a:lstStyle/>
                    <a:p>
                      <a:endParaRPr lang="en-US"/>
                    </a:p>
                  </a:txBody>
                  <a:tcPr/>
                </a:tc>
                <a:tc>
                  <a:txBody>
                    <a:bodyPr/>
                    <a:lstStyle/>
                    <a:p>
                      <a:pPr marL="0" lvl="0" indent="0" algn="l" rtl="0">
                        <a:spcBef>
                          <a:spcPts val="0"/>
                        </a:spcBef>
                        <a:spcAft>
                          <a:spcPts val="0"/>
                        </a:spcAft>
                        <a:buNone/>
                      </a:pPr>
                      <a:r>
                        <a:rPr lang="en" sz="1300"/>
                        <a:t>Asian</a:t>
                      </a:r>
                      <a:endParaRPr sz="1300"/>
                    </a:p>
                  </a:txBody>
                  <a:tcPr marL="0" marR="0" marT="0" marB="0"/>
                </a:tc>
                <a:tc>
                  <a:txBody>
                    <a:bodyPr/>
                    <a:lstStyle/>
                    <a:p>
                      <a:pPr marL="0" lvl="0" indent="0" algn="l" rtl="0">
                        <a:spcBef>
                          <a:spcPts val="0"/>
                        </a:spcBef>
                        <a:spcAft>
                          <a:spcPts val="0"/>
                        </a:spcAft>
                        <a:buNone/>
                      </a:pPr>
                      <a:r>
                        <a:rPr lang="en" sz="1300"/>
                        <a:t>3 ( 2.9)	</a:t>
                      </a:r>
                      <a:endParaRPr sz="1300"/>
                    </a:p>
                  </a:txBody>
                  <a:tcPr marL="0" marR="0" marT="0" marB="0"/>
                </a:tc>
                <a:tc>
                  <a:txBody>
                    <a:bodyPr/>
                    <a:lstStyle/>
                    <a:p>
                      <a:pPr marL="0" lvl="0" indent="0" algn="l" rtl="0">
                        <a:spcBef>
                          <a:spcPts val="0"/>
                        </a:spcBef>
                        <a:spcAft>
                          <a:spcPts val="0"/>
                        </a:spcAft>
                        <a:buNone/>
                      </a:pPr>
                      <a:r>
                        <a:rPr lang="en" sz="1300"/>
                        <a:t>46 (44.7)</a:t>
                      </a:r>
                      <a:endParaRPr sz="1300"/>
                    </a:p>
                  </a:txBody>
                  <a:tcPr marL="0" marR="0" marT="0" marB="0"/>
                </a:tc>
                <a:extLst>
                  <a:ext uri="{0D108BD9-81ED-4DB2-BD59-A6C34878D82A}">
                    <a16:rowId xmlns:a16="http://schemas.microsoft.com/office/drawing/2014/main" val="10005"/>
                  </a:ext>
                </a:extLst>
              </a:tr>
              <a:tr h="0">
                <a:tc vMerge="1">
                  <a:txBody>
                    <a:bodyPr/>
                    <a:lstStyle/>
                    <a:p>
                      <a:endParaRPr lang="en-US"/>
                    </a:p>
                  </a:txBody>
                  <a:tcPr/>
                </a:tc>
                <a:tc>
                  <a:txBody>
                    <a:bodyPr/>
                    <a:lstStyle/>
                    <a:p>
                      <a:pPr marL="0" lvl="0" indent="0" algn="l" rtl="0">
                        <a:spcBef>
                          <a:spcPts val="0"/>
                        </a:spcBef>
                        <a:spcAft>
                          <a:spcPts val="0"/>
                        </a:spcAft>
                        <a:buNone/>
                      </a:pPr>
                      <a:r>
                        <a:rPr lang="en" sz="1300"/>
                        <a:t>Black or African American</a:t>
                      </a:r>
                      <a:endParaRPr sz="1300"/>
                    </a:p>
                  </a:txBody>
                  <a:tcPr marL="0" marR="0" marT="0" marB="0"/>
                </a:tc>
                <a:tc>
                  <a:txBody>
                    <a:bodyPr/>
                    <a:lstStyle/>
                    <a:p>
                      <a:pPr marL="0" lvl="0" indent="0" algn="l" rtl="0">
                        <a:spcBef>
                          <a:spcPts val="0"/>
                        </a:spcBef>
                        <a:spcAft>
                          <a:spcPts val="0"/>
                        </a:spcAft>
                        <a:buNone/>
                      </a:pPr>
                      <a:r>
                        <a:rPr lang="en" sz="1300"/>
                        <a:t>6 ( 5.9)	</a:t>
                      </a:r>
                      <a:endParaRPr sz="1300"/>
                    </a:p>
                  </a:txBody>
                  <a:tcPr marL="0" marR="0" marT="0" marB="0"/>
                </a:tc>
                <a:tc>
                  <a:txBody>
                    <a:bodyPr/>
                    <a:lstStyle/>
                    <a:p>
                      <a:pPr marL="0" lvl="0" indent="0" algn="l" rtl="0">
                        <a:spcBef>
                          <a:spcPts val="0"/>
                        </a:spcBef>
                        <a:spcAft>
                          <a:spcPts val="0"/>
                        </a:spcAft>
                        <a:buNone/>
                      </a:pPr>
                      <a:r>
                        <a:rPr lang="en" sz="1300"/>
                        <a:t>7 ( 6.8)</a:t>
                      </a:r>
                      <a:endParaRPr sz="1300"/>
                    </a:p>
                  </a:txBody>
                  <a:tcPr marL="0" marR="0" marT="0" marB="0"/>
                </a:tc>
                <a:extLst>
                  <a:ext uri="{0D108BD9-81ED-4DB2-BD59-A6C34878D82A}">
                    <a16:rowId xmlns:a16="http://schemas.microsoft.com/office/drawing/2014/main" val="10006"/>
                  </a:ext>
                </a:extLst>
              </a:tr>
              <a:tr h="0">
                <a:tc vMerge="1">
                  <a:txBody>
                    <a:bodyPr/>
                    <a:lstStyle/>
                    <a:p>
                      <a:endParaRPr lang="en-US"/>
                    </a:p>
                  </a:txBody>
                  <a:tcPr/>
                </a:tc>
                <a:tc>
                  <a:txBody>
                    <a:bodyPr/>
                    <a:lstStyle/>
                    <a:p>
                      <a:pPr marL="0" lvl="0" indent="0" algn="l" rtl="0">
                        <a:spcBef>
                          <a:spcPts val="0"/>
                        </a:spcBef>
                        <a:spcAft>
                          <a:spcPts val="0"/>
                        </a:spcAft>
                        <a:buNone/>
                      </a:pPr>
                      <a:r>
                        <a:rPr lang="en" sz="1300"/>
                        <a:t>Other Race</a:t>
                      </a:r>
                      <a:endParaRPr sz="1300"/>
                    </a:p>
                  </a:txBody>
                  <a:tcPr marL="0" marR="0" marT="0" marB="0"/>
                </a:tc>
                <a:tc>
                  <a:txBody>
                    <a:bodyPr/>
                    <a:lstStyle/>
                    <a:p>
                      <a:pPr marL="0" lvl="0" indent="0" algn="l" rtl="0">
                        <a:spcBef>
                          <a:spcPts val="0"/>
                        </a:spcBef>
                        <a:spcAft>
                          <a:spcPts val="0"/>
                        </a:spcAft>
                        <a:buNone/>
                      </a:pPr>
                      <a:r>
                        <a:rPr lang="en" sz="1300"/>
                        <a:t>8 ( 7.8)	</a:t>
                      </a:r>
                      <a:endParaRPr sz="1300"/>
                    </a:p>
                  </a:txBody>
                  <a:tcPr marL="0" marR="0" marT="0" marB="0"/>
                </a:tc>
                <a:tc>
                  <a:txBody>
                    <a:bodyPr/>
                    <a:lstStyle/>
                    <a:p>
                      <a:pPr marL="0" lvl="0" indent="0" algn="l" rtl="0">
                        <a:spcBef>
                          <a:spcPts val="0"/>
                        </a:spcBef>
                        <a:spcAft>
                          <a:spcPts val="0"/>
                        </a:spcAft>
                        <a:buNone/>
                      </a:pPr>
                      <a:r>
                        <a:rPr lang="en" sz="1300"/>
                        <a:t>4 ( 3.9)</a:t>
                      </a:r>
                      <a:endParaRPr sz="1300"/>
                    </a:p>
                  </a:txBody>
                  <a:tcPr marL="0" marR="0" marT="0" marB="0"/>
                </a:tc>
                <a:extLst>
                  <a:ext uri="{0D108BD9-81ED-4DB2-BD59-A6C34878D82A}">
                    <a16:rowId xmlns:a16="http://schemas.microsoft.com/office/drawing/2014/main" val="10007"/>
                  </a:ext>
                </a:extLst>
              </a:tr>
              <a:tr h="0">
                <a:tc vMerge="1">
                  <a:txBody>
                    <a:bodyPr/>
                    <a:lstStyle/>
                    <a:p>
                      <a:endParaRPr lang="en-US"/>
                    </a:p>
                  </a:txBody>
                  <a:tcPr/>
                </a:tc>
                <a:tc>
                  <a:txBody>
                    <a:bodyPr/>
                    <a:lstStyle/>
                    <a:p>
                      <a:pPr marL="0" lvl="0" indent="0" algn="l" rtl="0">
                        <a:spcBef>
                          <a:spcPts val="0"/>
                        </a:spcBef>
                        <a:spcAft>
                          <a:spcPts val="0"/>
                        </a:spcAft>
                        <a:buNone/>
                      </a:pPr>
                      <a:r>
                        <a:rPr lang="en" sz="1300" dirty="0"/>
                        <a:t>White</a:t>
                      </a:r>
                      <a:endParaRPr sz="1300" dirty="0"/>
                    </a:p>
                  </a:txBody>
                  <a:tcPr marL="0" marR="0" marT="0" marB="0"/>
                </a:tc>
                <a:tc>
                  <a:txBody>
                    <a:bodyPr/>
                    <a:lstStyle/>
                    <a:p>
                      <a:pPr marL="0" lvl="0" indent="0" algn="l" rtl="0">
                        <a:spcBef>
                          <a:spcPts val="0"/>
                        </a:spcBef>
                        <a:spcAft>
                          <a:spcPts val="0"/>
                        </a:spcAft>
                        <a:buNone/>
                      </a:pPr>
                      <a:r>
                        <a:rPr lang="en" sz="1300"/>
                        <a:t>73 (71.6)	</a:t>
                      </a:r>
                      <a:endParaRPr sz="1300"/>
                    </a:p>
                  </a:txBody>
                  <a:tcPr marL="0" marR="0" marT="0" marB="0"/>
                </a:tc>
                <a:tc>
                  <a:txBody>
                    <a:bodyPr/>
                    <a:lstStyle/>
                    <a:p>
                      <a:pPr marL="0" lvl="0" indent="0" algn="l" rtl="0">
                        <a:spcBef>
                          <a:spcPts val="0"/>
                        </a:spcBef>
                        <a:spcAft>
                          <a:spcPts val="0"/>
                        </a:spcAft>
                        <a:buNone/>
                      </a:pPr>
                      <a:r>
                        <a:rPr lang="en" sz="1300"/>
                        <a:t>46 (44.7)</a:t>
                      </a:r>
                      <a:endParaRPr sz="1300"/>
                    </a:p>
                  </a:txBody>
                  <a:tcPr marL="0" marR="0" marT="0" marB="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300" dirty="0"/>
                        <a:t>Body weight (mean (</a:t>
                      </a:r>
                      <a:r>
                        <a:rPr lang="en" sz="1300" dirty="0" err="1"/>
                        <a:t>sd</a:t>
                      </a:r>
                      <a:r>
                        <a:rPr lang="en" sz="1300" dirty="0"/>
                        <a:t>))</a:t>
                      </a:r>
                      <a:endParaRPr sz="1300" dirty="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r>
                        <a:rPr lang="en" sz="1300"/>
                        <a:t>73.22 (14.76)</a:t>
                      </a:r>
                      <a:endParaRPr sz="1300"/>
                    </a:p>
                  </a:txBody>
                  <a:tcPr marL="0" marR="0" marT="0" marB="0"/>
                </a:tc>
                <a:tc>
                  <a:txBody>
                    <a:bodyPr/>
                    <a:lstStyle/>
                    <a:p>
                      <a:pPr marL="0" lvl="0" indent="0" algn="l" rtl="0">
                        <a:spcBef>
                          <a:spcPts val="0"/>
                        </a:spcBef>
                        <a:spcAft>
                          <a:spcPts val="0"/>
                        </a:spcAft>
                        <a:buNone/>
                      </a:pPr>
                      <a:r>
                        <a:rPr lang="en" sz="1300"/>
                        <a:t>65.59 (17.23)</a:t>
                      </a:r>
                      <a:endParaRPr sz="1300"/>
                    </a:p>
                  </a:txBody>
                  <a:tcPr marL="0" marR="0" marT="0" marB="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300"/>
                        <a:t>Body mass index (mean (sd))</a:t>
                      </a:r>
                      <a:endParaRPr sz="1300"/>
                    </a:p>
                  </a:txBody>
                  <a:tcPr marL="0" marR="0" marT="0" marB="0"/>
                </a:tc>
                <a:tc>
                  <a:txBody>
                    <a:bodyPr/>
                    <a:lstStyle/>
                    <a:p>
                      <a:pPr marL="0" lvl="0" indent="0" algn="l" rtl="0">
                        <a:spcBef>
                          <a:spcPts val="0"/>
                        </a:spcBef>
                        <a:spcAft>
                          <a:spcPts val="0"/>
                        </a:spcAft>
                        <a:buNone/>
                      </a:pPr>
                      <a:endParaRPr sz="1300" dirty="0"/>
                    </a:p>
                  </a:txBody>
                  <a:tcPr marL="0" marR="0" marT="0" marB="0"/>
                </a:tc>
                <a:tc>
                  <a:txBody>
                    <a:bodyPr/>
                    <a:lstStyle/>
                    <a:p>
                      <a:pPr marL="0" lvl="0" indent="0" algn="l" rtl="0">
                        <a:spcBef>
                          <a:spcPts val="0"/>
                        </a:spcBef>
                        <a:spcAft>
                          <a:spcPts val="0"/>
                        </a:spcAft>
                        <a:buNone/>
                      </a:pPr>
                      <a:r>
                        <a:rPr lang="en" sz="1300"/>
                        <a:t>27.55 (5.55)</a:t>
                      </a:r>
                      <a:endParaRPr sz="1300"/>
                    </a:p>
                  </a:txBody>
                  <a:tcPr marL="0" marR="0" marT="0" marB="0"/>
                </a:tc>
                <a:tc>
                  <a:txBody>
                    <a:bodyPr/>
                    <a:lstStyle/>
                    <a:p>
                      <a:pPr marL="0" lvl="0" indent="0" algn="l" rtl="0">
                        <a:spcBef>
                          <a:spcPts val="0"/>
                        </a:spcBef>
                        <a:spcAft>
                          <a:spcPts val="0"/>
                        </a:spcAft>
                        <a:buNone/>
                      </a:pPr>
                      <a:r>
                        <a:rPr lang="en" sz="1300"/>
                        <a:t>25.62 (6.05)</a:t>
                      </a:r>
                      <a:endParaRPr sz="1300"/>
                    </a:p>
                  </a:txBody>
                  <a:tcPr marL="0" marR="0" marT="0" marB="0"/>
                </a:tc>
                <a:extLst>
                  <a:ext uri="{0D108BD9-81ED-4DB2-BD59-A6C34878D82A}">
                    <a16:rowId xmlns:a16="http://schemas.microsoft.com/office/drawing/2014/main" val="10010"/>
                  </a:ext>
                </a:extLst>
              </a:tr>
              <a:tr h="0">
                <a:tc rowSpan="4">
                  <a:txBody>
                    <a:bodyPr/>
                    <a:lstStyle/>
                    <a:p>
                      <a:pPr marL="0" lvl="0" indent="0" algn="l" rtl="0">
                        <a:spcBef>
                          <a:spcPts val="0"/>
                        </a:spcBef>
                        <a:spcAft>
                          <a:spcPts val="0"/>
                        </a:spcAft>
                        <a:buNone/>
                      </a:pPr>
                      <a:r>
                        <a:rPr lang="en" sz="1300" dirty="0"/>
                        <a:t>ECOG (%)</a:t>
                      </a:r>
                      <a:endParaRPr sz="1300" dirty="0"/>
                    </a:p>
                  </a:txBody>
                  <a:tcPr marL="0" marR="0" marT="0" marB="0"/>
                </a:tc>
                <a:tc>
                  <a:txBody>
                    <a:bodyPr/>
                    <a:lstStyle/>
                    <a:p>
                      <a:pPr marL="0" lvl="0" indent="0" algn="l" rtl="0">
                        <a:spcBef>
                          <a:spcPts val="0"/>
                        </a:spcBef>
                        <a:spcAft>
                          <a:spcPts val="0"/>
                        </a:spcAft>
                        <a:buNone/>
                      </a:pPr>
                      <a:r>
                        <a:rPr lang="en" sz="1300" dirty="0"/>
                        <a:t>0</a:t>
                      </a:r>
                      <a:endParaRPr sz="1300" dirty="0"/>
                    </a:p>
                  </a:txBody>
                  <a:tcPr marL="0" marR="0" marT="0" marB="0"/>
                </a:tc>
                <a:tc>
                  <a:txBody>
                    <a:bodyPr/>
                    <a:lstStyle/>
                    <a:p>
                      <a:pPr marL="0" lvl="0" indent="0" algn="l" rtl="0">
                        <a:spcBef>
                          <a:spcPts val="0"/>
                        </a:spcBef>
                        <a:spcAft>
                          <a:spcPts val="0"/>
                        </a:spcAft>
                        <a:buNone/>
                      </a:pPr>
                      <a:r>
                        <a:rPr lang="en" sz="1300"/>
                        <a:t>39 (38.2)	</a:t>
                      </a:r>
                      <a:endParaRPr sz="1300"/>
                    </a:p>
                  </a:txBody>
                  <a:tcPr marL="0" marR="0" marT="0" marB="0"/>
                </a:tc>
                <a:tc>
                  <a:txBody>
                    <a:bodyPr/>
                    <a:lstStyle/>
                    <a:p>
                      <a:pPr marL="0" lvl="0" indent="0" algn="l" rtl="0">
                        <a:spcBef>
                          <a:spcPts val="0"/>
                        </a:spcBef>
                        <a:spcAft>
                          <a:spcPts val="0"/>
                        </a:spcAft>
                        <a:buNone/>
                      </a:pPr>
                      <a:r>
                        <a:rPr lang="en" sz="1300"/>
                        <a:t>61 (59.2)</a:t>
                      </a:r>
                      <a:endParaRPr sz="1300"/>
                    </a:p>
                  </a:txBody>
                  <a:tcPr marL="0" marR="0" marT="0" marB="0"/>
                </a:tc>
                <a:extLst>
                  <a:ext uri="{0D108BD9-81ED-4DB2-BD59-A6C34878D82A}">
                    <a16:rowId xmlns:a16="http://schemas.microsoft.com/office/drawing/2014/main" val="10011"/>
                  </a:ext>
                </a:extLst>
              </a:tr>
              <a:tr h="0">
                <a:tc vMerge="1">
                  <a:txBody>
                    <a:bodyPr/>
                    <a:lstStyle/>
                    <a:p>
                      <a:endParaRPr lang="en-US"/>
                    </a:p>
                  </a:txBody>
                  <a:tcPr/>
                </a:tc>
                <a:tc>
                  <a:txBody>
                    <a:bodyPr/>
                    <a:lstStyle/>
                    <a:p>
                      <a:pPr marL="0" lvl="0" indent="0" algn="l" rtl="0">
                        <a:spcBef>
                          <a:spcPts val="0"/>
                        </a:spcBef>
                        <a:spcAft>
                          <a:spcPts val="0"/>
                        </a:spcAft>
                        <a:buNone/>
                      </a:pPr>
                      <a:r>
                        <a:rPr lang="en" sz="1300"/>
                        <a:t>1</a:t>
                      </a:r>
                      <a:endParaRPr sz="1300"/>
                    </a:p>
                  </a:txBody>
                  <a:tcPr marL="0" marR="0" marT="0" marB="0"/>
                </a:tc>
                <a:tc>
                  <a:txBody>
                    <a:bodyPr/>
                    <a:lstStyle/>
                    <a:p>
                      <a:pPr marL="0" lvl="0" indent="0" algn="l" rtl="0">
                        <a:spcBef>
                          <a:spcPts val="0"/>
                        </a:spcBef>
                        <a:spcAft>
                          <a:spcPts val="0"/>
                        </a:spcAft>
                        <a:buNone/>
                      </a:pPr>
                      <a:r>
                        <a:rPr lang="en" sz="1300"/>
                        <a:t>33 (32.4)	</a:t>
                      </a:r>
                      <a:endParaRPr sz="1300"/>
                    </a:p>
                  </a:txBody>
                  <a:tcPr marL="0" marR="0" marT="0" marB="0"/>
                </a:tc>
                <a:tc>
                  <a:txBody>
                    <a:bodyPr/>
                    <a:lstStyle/>
                    <a:p>
                      <a:pPr marL="0" lvl="0" indent="0" algn="l" rtl="0">
                        <a:spcBef>
                          <a:spcPts val="0"/>
                        </a:spcBef>
                        <a:spcAft>
                          <a:spcPts val="0"/>
                        </a:spcAft>
                        <a:buNone/>
                      </a:pPr>
                      <a:r>
                        <a:rPr lang="en" sz="1300"/>
                        <a:t>38 (36.9)</a:t>
                      </a:r>
                      <a:endParaRPr sz="1300"/>
                    </a:p>
                  </a:txBody>
                  <a:tcPr marL="0" marR="0" marT="0" marB="0"/>
                </a:tc>
                <a:extLst>
                  <a:ext uri="{0D108BD9-81ED-4DB2-BD59-A6C34878D82A}">
                    <a16:rowId xmlns:a16="http://schemas.microsoft.com/office/drawing/2014/main" val="10012"/>
                  </a:ext>
                </a:extLst>
              </a:tr>
              <a:tr h="0">
                <a:tc vMerge="1">
                  <a:txBody>
                    <a:bodyPr/>
                    <a:lstStyle/>
                    <a:p>
                      <a:endParaRPr lang="en-US"/>
                    </a:p>
                  </a:txBody>
                  <a:tcPr/>
                </a:tc>
                <a:tc>
                  <a:txBody>
                    <a:bodyPr/>
                    <a:lstStyle/>
                    <a:p>
                      <a:pPr marL="0" lvl="0" indent="0" algn="l" rtl="0">
                        <a:spcBef>
                          <a:spcPts val="0"/>
                        </a:spcBef>
                        <a:spcAft>
                          <a:spcPts val="0"/>
                        </a:spcAft>
                        <a:buNone/>
                      </a:pPr>
                      <a:r>
                        <a:rPr lang="en" sz="1300"/>
                        <a:t>2</a:t>
                      </a:r>
                      <a:endParaRPr sz="1300"/>
                    </a:p>
                  </a:txBody>
                  <a:tcPr marL="0" marR="0" marT="0" marB="0"/>
                </a:tc>
                <a:tc>
                  <a:txBody>
                    <a:bodyPr/>
                    <a:lstStyle/>
                    <a:p>
                      <a:pPr marL="0" lvl="0" indent="0" algn="l" rtl="0">
                        <a:spcBef>
                          <a:spcPts val="0"/>
                        </a:spcBef>
                        <a:spcAft>
                          <a:spcPts val="0"/>
                        </a:spcAft>
                        <a:buNone/>
                      </a:pPr>
                      <a:r>
                        <a:rPr lang="en" sz="1300"/>
                        <a:t>7 ( 6.9)	</a:t>
                      </a:r>
                      <a:endParaRPr sz="1300"/>
                    </a:p>
                  </a:txBody>
                  <a:tcPr marL="0" marR="0" marT="0" marB="0"/>
                </a:tc>
                <a:tc>
                  <a:txBody>
                    <a:bodyPr/>
                    <a:lstStyle/>
                    <a:p>
                      <a:pPr marL="0" lvl="0" indent="0" algn="l" rtl="0">
                        <a:spcBef>
                          <a:spcPts val="0"/>
                        </a:spcBef>
                        <a:spcAft>
                          <a:spcPts val="0"/>
                        </a:spcAft>
                        <a:buNone/>
                      </a:pPr>
                      <a:r>
                        <a:rPr lang="en" sz="1300"/>
                        <a:t>0 ( 0.0)</a:t>
                      </a:r>
                      <a:endParaRPr sz="1300"/>
                    </a:p>
                  </a:txBody>
                  <a:tcPr marL="0" marR="0" marT="0" marB="0"/>
                </a:tc>
                <a:extLst>
                  <a:ext uri="{0D108BD9-81ED-4DB2-BD59-A6C34878D82A}">
                    <a16:rowId xmlns:a16="http://schemas.microsoft.com/office/drawing/2014/main" val="10013"/>
                  </a:ext>
                </a:extLst>
              </a:tr>
              <a:tr h="0">
                <a:tc vMerge="1">
                  <a:txBody>
                    <a:bodyPr/>
                    <a:lstStyle/>
                    <a:p>
                      <a:endParaRPr lang="en-US"/>
                    </a:p>
                  </a:txBody>
                  <a:tcPr/>
                </a:tc>
                <a:tc>
                  <a:txBody>
                    <a:bodyPr/>
                    <a:lstStyle/>
                    <a:p>
                      <a:pPr marL="0" lvl="0" indent="0" algn="l" rtl="0">
                        <a:spcBef>
                          <a:spcPts val="0"/>
                        </a:spcBef>
                        <a:spcAft>
                          <a:spcPts val="0"/>
                        </a:spcAft>
                        <a:buNone/>
                      </a:pPr>
                      <a:r>
                        <a:rPr lang="en" sz="1300" dirty="0"/>
                        <a:t>Unavailable</a:t>
                      </a:r>
                      <a:endParaRPr sz="1300" dirty="0"/>
                    </a:p>
                  </a:txBody>
                  <a:tcPr marL="0" marR="0" marT="0" marB="0"/>
                </a:tc>
                <a:tc>
                  <a:txBody>
                    <a:bodyPr/>
                    <a:lstStyle/>
                    <a:p>
                      <a:pPr marL="0" lvl="0" indent="0" algn="l" rtl="0">
                        <a:spcBef>
                          <a:spcPts val="0"/>
                        </a:spcBef>
                        <a:spcAft>
                          <a:spcPts val="0"/>
                        </a:spcAft>
                        <a:buNone/>
                      </a:pPr>
                      <a:r>
                        <a:rPr lang="en" sz="1300"/>
                        <a:t>23 (22.5)	</a:t>
                      </a:r>
                      <a:endParaRPr sz="1300"/>
                    </a:p>
                  </a:txBody>
                  <a:tcPr marL="0" marR="0" marT="0" marB="0"/>
                </a:tc>
                <a:tc>
                  <a:txBody>
                    <a:bodyPr/>
                    <a:lstStyle/>
                    <a:p>
                      <a:pPr marL="0" lvl="0" indent="0" algn="l" rtl="0">
                        <a:spcBef>
                          <a:spcPts val="0"/>
                        </a:spcBef>
                        <a:spcAft>
                          <a:spcPts val="0"/>
                        </a:spcAft>
                        <a:buNone/>
                      </a:pPr>
                      <a:r>
                        <a:rPr lang="en" sz="1300"/>
                        <a:t>4 ( 3.9)</a:t>
                      </a:r>
                      <a:endParaRPr sz="1300"/>
                    </a:p>
                  </a:txBody>
                  <a:tcPr marL="0" marR="0" marT="0" marB="0"/>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dirty="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dirty="0"/>
                    </a:p>
                  </a:txBody>
                  <a:tcPr marL="0" marR="0" marT="0" marB="0"/>
                </a:tc>
                <a:extLst>
                  <a:ext uri="{0D108BD9-81ED-4DB2-BD59-A6C34878D82A}">
                    <a16:rowId xmlns:a16="http://schemas.microsoft.com/office/drawing/2014/main" val="2344366693"/>
                  </a:ext>
                </a:extLst>
              </a:tr>
              <a:tr h="0">
                <a:tc rowSpan="4">
                  <a:txBody>
                    <a:bodyPr/>
                    <a:lstStyle/>
                    <a:p>
                      <a:pPr marL="0" lvl="0" indent="0" algn="l" rtl="0">
                        <a:spcBef>
                          <a:spcPts val="0"/>
                        </a:spcBef>
                        <a:spcAft>
                          <a:spcPts val="0"/>
                        </a:spcAft>
                        <a:buNone/>
                      </a:pPr>
                      <a:r>
                        <a:rPr lang="en" sz="1300"/>
                        <a:t>DFI (%)</a:t>
                      </a:r>
                      <a:endParaRPr sz="1300"/>
                    </a:p>
                  </a:txBody>
                  <a:tcPr marL="0" marR="0" marT="0" marB="0"/>
                </a:tc>
                <a:tc>
                  <a:txBody>
                    <a:bodyPr/>
                    <a:lstStyle/>
                    <a:p>
                      <a:pPr marL="0" lvl="0" indent="0" algn="l" rtl="0">
                        <a:spcBef>
                          <a:spcPts val="0"/>
                        </a:spcBef>
                        <a:spcAft>
                          <a:spcPts val="0"/>
                        </a:spcAft>
                        <a:buNone/>
                      </a:pPr>
                      <a:r>
                        <a:rPr lang="en" sz="1300" dirty="0"/>
                        <a:t>No prior chemotherapy</a:t>
                      </a:r>
                      <a:endParaRPr sz="1300" dirty="0"/>
                    </a:p>
                  </a:txBody>
                  <a:tcPr marL="0" marR="0" marT="0" marB="0"/>
                </a:tc>
                <a:tc>
                  <a:txBody>
                    <a:bodyPr/>
                    <a:lstStyle/>
                    <a:p>
                      <a:pPr marL="0" lvl="0" indent="0" algn="l" rtl="0">
                        <a:spcBef>
                          <a:spcPts val="0"/>
                        </a:spcBef>
                        <a:spcAft>
                          <a:spcPts val="0"/>
                        </a:spcAft>
                        <a:buNone/>
                      </a:pPr>
                      <a:r>
                        <a:rPr lang="en" sz="1300"/>
                        <a:t>0 ( 0.0)</a:t>
                      </a:r>
                      <a:endParaRPr sz="1300"/>
                    </a:p>
                  </a:txBody>
                  <a:tcPr marL="0" marR="0" marT="0" marB="0"/>
                </a:tc>
                <a:tc>
                  <a:txBody>
                    <a:bodyPr/>
                    <a:lstStyle/>
                    <a:p>
                      <a:pPr marL="0" lvl="0" indent="0" algn="l" rtl="0">
                        <a:spcBef>
                          <a:spcPts val="0"/>
                        </a:spcBef>
                        <a:spcAft>
                          <a:spcPts val="0"/>
                        </a:spcAft>
                        <a:buNone/>
                      </a:pPr>
                      <a:r>
                        <a:rPr lang="en" sz="1300"/>
                        <a:t>35 (34.0)</a:t>
                      </a:r>
                      <a:endParaRPr sz="1300"/>
                    </a:p>
                  </a:txBody>
                  <a:tcPr marL="0" marR="0" marT="0" marB="0"/>
                </a:tc>
                <a:extLst>
                  <a:ext uri="{0D108BD9-81ED-4DB2-BD59-A6C34878D82A}">
                    <a16:rowId xmlns:a16="http://schemas.microsoft.com/office/drawing/2014/main" val="10015"/>
                  </a:ext>
                </a:extLst>
              </a:tr>
              <a:tr h="0">
                <a:tc vMerge="1">
                  <a:txBody>
                    <a:bodyPr/>
                    <a:lstStyle/>
                    <a:p>
                      <a:endParaRPr lang="en-US"/>
                    </a:p>
                  </a:txBody>
                  <a:tcPr/>
                </a:tc>
                <a:tc>
                  <a:txBody>
                    <a:bodyPr/>
                    <a:lstStyle/>
                    <a:p>
                      <a:pPr marL="0" lvl="0" indent="0" algn="l" rtl="0">
                        <a:spcBef>
                          <a:spcPts val="0"/>
                        </a:spcBef>
                        <a:spcAft>
                          <a:spcPts val="0"/>
                        </a:spcAft>
                        <a:buNone/>
                      </a:pPr>
                      <a:r>
                        <a:rPr lang="en" sz="1300"/>
                        <a:t>&lt;=12</a:t>
                      </a:r>
                      <a:endParaRPr sz="1300"/>
                    </a:p>
                  </a:txBody>
                  <a:tcPr marL="0" marR="0" marT="0" marB="0"/>
                </a:tc>
                <a:tc>
                  <a:txBody>
                    <a:bodyPr/>
                    <a:lstStyle/>
                    <a:p>
                      <a:pPr marL="0" lvl="0" indent="0" algn="l" rtl="0">
                        <a:spcBef>
                          <a:spcPts val="0"/>
                        </a:spcBef>
                        <a:spcAft>
                          <a:spcPts val="0"/>
                        </a:spcAft>
                        <a:buNone/>
                      </a:pPr>
                      <a:r>
                        <a:rPr lang="en" sz="1300"/>
                        <a:t>16 (15.7)	</a:t>
                      </a:r>
                      <a:endParaRPr sz="1300"/>
                    </a:p>
                  </a:txBody>
                  <a:tcPr marL="0" marR="0" marT="0" marB="0"/>
                </a:tc>
                <a:tc>
                  <a:txBody>
                    <a:bodyPr/>
                    <a:lstStyle/>
                    <a:p>
                      <a:pPr marL="0" lvl="0" indent="0" algn="l" rtl="0">
                        <a:spcBef>
                          <a:spcPts val="0"/>
                        </a:spcBef>
                        <a:spcAft>
                          <a:spcPts val="0"/>
                        </a:spcAft>
                        <a:buNone/>
                      </a:pPr>
                      <a:r>
                        <a:rPr lang="en" sz="1300"/>
                        <a:t>21 (20.4)</a:t>
                      </a:r>
                      <a:endParaRPr sz="1300"/>
                    </a:p>
                  </a:txBody>
                  <a:tcPr marL="0" marR="0" marT="0" marB="0"/>
                </a:tc>
                <a:extLst>
                  <a:ext uri="{0D108BD9-81ED-4DB2-BD59-A6C34878D82A}">
                    <a16:rowId xmlns:a16="http://schemas.microsoft.com/office/drawing/2014/main" val="10016"/>
                  </a:ext>
                </a:extLst>
              </a:tr>
              <a:tr h="0">
                <a:tc vMerge="1">
                  <a:txBody>
                    <a:bodyPr/>
                    <a:lstStyle/>
                    <a:p>
                      <a:endParaRPr lang="en-US"/>
                    </a:p>
                  </a:txBody>
                  <a:tcPr/>
                </a:tc>
                <a:tc>
                  <a:txBody>
                    <a:bodyPr/>
                    <a:lstStyle/>
                    <a:p>
                      <a:pPr marL="0" lvl="0" indent="0" algn="l" rtl="0">
                        <a:spcBef>
                          <a:spcPts val="0"/>
                        </a:spcBef>
                        <a:spcAft>
                          <a:spcPts val="0"/>
                        </a:spcAft>
                        <a:buNone/>
                      </a:pPr>
                      <a:r>
                        <a:rPr lang="en" sz="1300" dirty="0"/>
                        <a:t>&gt;12</a:t>
                      </a:r>
                      <a:endParaRPr sz="1300" dirty="0"/>
                    </a:p>
                  </a:txBody>
                  <a:tcPr marL="0" marR="0" marT="0" marB="0"/>
                </a:tc>
                <a:tc>
                  <a:txBody>
                    <a:bodyPr/>
                    <a:lstStyle/>
                    <a:p>
                      <a:pPr marL="0" lvl="0" indent="0" algn="l" rtl="0">
                        <a:spcBef>
                          <a:spcPts val="0"/>
                        </a:spcBef>
                        <a:spcAft>
                          <a:spcPts val="0"/>
                        </a:spcAft>
                        <a:buNone/>
                      </a:pPr>
                      <a:r>
                        <a:rPr lang="en" sz="1300"/>
                        <a:t>14 (13.7)	</a:t>
                      </a:r>
                      <a:endParaRPr sz="1300"/>
                    </a:p>
                  </a:txBody>
                  <a:tcPr marL="0" marR="0" marT="0" marB="0"/>
                </a:tc>
                <a:tc>
                  <a:txBody>
                    <a:bodyPr/>
                    <a:lstStyle/>
                    <a:p>
                      <a:pPr marL="0" lvl="0" indent="0" algn="l" rtl="0">
                        <a:spcBef>
                          <a:spcPts val="0"/>
                        </a:spcBef>
                        <a:spcAft>
                          <a:spcPts val="0"/>
                        </a:spcAft>
                        <a:buNone/>
                      </a:pPr>
                      <a:r>
                        <a:rPr lang="en" sz="1300"/>
                        <a:t>47 (45.6)</a:t>
                      </a:r>
                      <a:endParaRPr sz="1300"/>
                    </a:p>
                  </a:txBody>
                  <a:tcPr marL="0" marR="0" marT="0" marB="0"/>
                </a:tc>
                <a:extLst>
                  <a:ext uri="{0D108BD9-81ED-4DB2-BD59-A6C34878D82A}">
                    <a16:rowId xmlns:a16="http://schemas.microsoft.com/office/drawing/2014/main" val="10017"/>
                  </a:ext>
                </a:extLst>
              </a:tr>
              <a:tr h="0">
                <a:tc vMerge="1">
                  <a:txBody>
                    <a:bodyPr/>
                    <a:lstStyle/>
                    <a:p>
                      <a:endParaRPr lang="en-US"/>
                    </a:p>
                  </a:txBody>
                  <a:tcPr/>
                </a:tc>
                <a:tc>
                  <a:txBody>
                    <a:bodyPr/>
                    <a:lstStyle/>
                    <a:p>
                      <a:pPr marL="0" lvl="0" indent="0" algn="l" rtl="0">
                        <a:spcBef>
                          <a:spcPts val="0"/>
                        </a:spcBef>
                        <a:spcAft>
                          <a:spcPts val="0"/>
                        </a:spcAft>
                        <a:buNone/>
                      </a:pPr>
                      <a:r>
                        <a:rPr lang="en" sz="1300" dirty="0"/>
                        <a:t>NA</a:t>
                      </a:r>
                      <a:endParaRPr sz="1300" dirty="0"/>
                    </a:p>
                  </a:txBody>
                  <a:tcPr marL="0" marR="0" marT="0" marB="0"/>
                </a:tc>
                <a:tc>
                  <a:txBody>
                    <a:bodyPr/>
                    <a:lstStyle/>
                    <a:p>
                      <a:pPr marL="0" lvl="0" indent="0" algn="l" rtl="0">
                        <a:spcBef>
                          <a:spcPts val="0"/>
                        </a:spcBef>
                        <a:spcAft>
                          <a:spcPts val="0"/>
                        </a:spcAft>
                        <a:buNone/>
                      </a:pPr>
                      <a:r>
                        <a:rPr lang="en" sz="1300"/>
                        <a:t>72 (70.6)	</a:t>
                      </a:r>
                      <a:endParaRPr sz="1300"/>
                    </a:p>
                  </a:txBody>
                  <a:tcPr marL="0" marR="0" marT="0" marB="0"/>
                </a:tc>
                <a:tc>
                  <a:txBody>
                    <a:bodyPr/>
                    <a:lstStyle/>
                    <a:p>
                      <a:pPr marL="0" lvl="0" indent="0" algn="l" rtl="0">
                        <a:spcBef>
                          <a:spcPts val="0"/>
                        </a:spcBef>
                        <a:spcAft>
                          <a:spcPts val="0"/>
                        </a:spcAft>
                        <a:buNone/>
                      </a:pPr>
                      <a:r>
                        <a:rPr lang="en" sz="1300"/>
                        <a:t>0 ( 0.0)</a:t>
                      </a:r>
                      <a:endParaRPr sz="1300"/>
                    </a:p>
                  </a:txBody>
                  <a:tcPr marL="0" marR="0" marT="0" marB="0"/>
                </a:tc>
                <a:extLst>
                  <a:ext uri="{0D108BD9-81ED-4DB2-BD59-A6C34878D82A}">
                    <a16:rowId xmlns:a16="http://schemas.microsoft.com/office/drawing/2014/main" val="10018"/>
                  </a:ext>
                </a:extLst>
              </a:tr>
              <a:tr h="0">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dirty="0"/>
                    </a:p>
                  </a:txBody>
                  <a:tcPr marL="0" marR="0" marT="0" marB="0"/>
                </a:tc>
                <a:extLst>
                  <a:ext uri="{0D108BD9-81ED-4DB2-BD59-A6C34878D82A}">
                    <a16:rowId xmlns:a16="http://schemas.microsoft.com/office/drawing/2014/main" val="2135811984"/>
                  </a:ext>
                </a:extLst>
              </a:tr>
              <a:tr h="0">
                <a:tc rowSpan="3">
                  <a:txBody>
                    <a:bodyPr/>
                    <a:lstStyle/>
                    <a:p>
                      <a:pPr marL="0" lvl="0" indent="0" algn="l" rtl="0">
                        <a:spcBef>
                          <a:spcPts val="0"/>
                        </a:spcBef>
                        <a:spcAft>
                          <a:spcPts val="0"/>
                        </a:spcAft>
                        <a:buNone/>
                      </a:pPr>
                      <a:r>
                        <a:rPr lang="en" sz="1300"/>
                        <a:t>Number of metastatic sites (%)</a:t>
                      </a:r>
                      <a:endParaRPr sz="1300"/>
                    </a:p>
                  </a:txBody>
                  <a:tcPr marL="0" marR="0" marT="0" marB="0"/>
                </a:tc>
                <a:tc>
                  <a:txBody>
                    <a:bodyPr/>
                    <a:lstStyle/>
                    <a:p>
                      <a:pPr marL="0" lvl="0" indent="0" algn="l" rtl="0">
                        <a:spcBef>
                          <a:spcPts val="0"/>
                        </a:spcBef>
                        <a:spcAft>
                          <a:spcPts val="0"/>
                        </a:spcAft>
                        <a:buNone/>
                      </a:pPr>
                      <a:r>
                        <a:rPr lang="en" sz="1300"/>
                        <a:t>One</a:t>
                      </a:r>
                      <a:endParaRPr sz="1300"/>
                    </a:p>
                  </a:txBody>
                  <a:tcPr marL="0" marR="0" marT="0" marB="0"/>
                </a:tc>
                <a:tc>
                  <a:txBody>
                    <a:bodyPr/>
                    <a:lstStyle/>
                    <a:p>
                      <a:pPr marL="0" lvl="0" indent="0" algn="l" rtl="0">
                        <a:spcBef>
                          <a:spcPts val="0"/>
                        </a:spcBef>
                        <a:spcAft>
                          <a:spcPts val="0"/>
                        </a:spcAft>
                        <a:buNone/>
                      </a:pPr>
                      <a:r>
                        <a:rPr lang="en" sz="1300"/>
                        <a:t>18 (17.6)	</a:t>
                      </a:r>
                      <a:endParaRPr sz="1300"/>
                    </a:p>
                  </a:txBody>
                  <a:tcPr marL="0" marR="0" marT="0" marB="0"/>
                </a:tc>
                <a:tc>
                  <a:txBody>
                    <a:bodyPr/>
                    <a:lstStyle/>
                    <a:p>
                      <a:pPr marL="0" lvl="0" indent="0" algn="l" rtl="0">
                        <a:spcBef>
                          <a:spcPts val="0"/>
                        </a:spcBef>
                        <a:spcAft>
                          <a:spcPts val="0"/>
                        </a:spcAft>
                        <a:buNone/>
                      </a:pPr>
                      <a:r>
                        <a:rPr lang="en" sz="1300"/>
                        <a:t>37 (35.9)</a:t>
                      </a:r>
                      <a:endParaRPr sz="1300"/>
                    </a:p>
                  </a:txBody>
                  <a:tcPr marL="0" marR="0" marT="0" marB="0"/>
                </a:tc>
                <a:extLst>
                  <a:ext uri="{0D108BD9-81ED-4DB2-BD59-A6C34878D82A}">
                    <a16:rowId xmlns:a16="http://schemas.microsoft.com/office/drawing/2014/main" val="10019"/>
                  </a:ext>
                </a:extLst>
              </a:tr>
              <a:tr h="0">
                <a:tc vMerge="1">
                  <a:txBody>
                    <a:bodyPr/>
                    <a:lstStyle/>
                    <a:p>
                      <a:endParaRPr lang="en-US"/>
                    </a:p>
                  </a:txBody>
                  <a:tcPr/>
                </a:tc>
                <a:tc>
                  <a:txBody>
                    <a:bodyPr/>
                    <a:lstStyle/>
                    <a:p>
                      <a:pPr marL="0" lvl="0" indent="0" algn="l" rtl="0">
                        <a:spcBef>
                          <a:spcPts val="0"/>
                        </a:spcBef>
                        <a:spcAft>
                          <a:spcPts val="0"/>
                        </a:spcAft>
                        <a:buNone/>
                      </a:pPr>
                      <a:r>
                        <a:rPr lang="en" sz="1300" dirty="0"/>
                        <a:t>Multiple</a:t>
                      </a:r>
                      <a:endParaRPr sz="1300" dirty="0"/>
                    </a:p>
                  </a:txBody>
                  <a:tcPr marL="0" marR="0" marT="0" marB="0"/>
                </a:tc>
                <a:tc>
                  <a:txBody>
                    <a:bodyPr/>
                    <a:lstStyle/>
                    <a:p>
                      <a:pPr marL="0" lvl="0" indent="0" algn="l" rtl="0">
                        <a:spcBef>
                          <a:spcPts val="0"/>
                        </a:spcBef>
                        <a:spcAft>
                          <a:spcPts val="0"/>
                        </a:spcAft>
                        <a:buNone/>
                      </a:pPr>
                      <a:r>
                        <a:rPr lang="en" sz="1300"/>
                        <a:t>84 (82.4)	</a:t>
                      </a:r>
                      <a:endParaRPr sz="1300"/>
                    </a:p>
                  </a:txBody>
                  <a:tcPr marL="0" marR="0" marT="0" marB="0"/>
                </a:tc>
                <a:tc>
                  <a:txBody>
                    <a:bodyPr/>
                    <a:lstStyle/>
                    <a:p>
                      <a:pPr marL="0" lvl="0" indent="0" algn="l" rtl="0">
                        <a:spcBef>
                          <a:spcPts val="0"/>
                        </a:spcBef>
                        <a:spcAft>
                          <a:spcPts val="0"/>
                        </a:spcAft>
                        <a:buNone/>
                      </a:pPr>
                      <a:r>
                        <a:rPr lang="en" sz="1300"/>
                        <a:t>65 (63.1)</a:t>
                      </a:r>
                      <a:endParaRPr sz="1300"/>
                    </a:p>
                  </a:txBody>
                  <a:tcPr marL="0" marR="0" marT="0" marB="0"/>
                </a:tc>
                <a:extLst>
                  <a:ext uri="{0D108BD9-81ED-4DB2-BD59-A6C34878D82A}">
                    <a16:rowId xmlns:a16="http://schemas.microsoft.com/office/drawing/2014/main" val="10020"/>
                  </a:ext>
                </a:extLst>
              </a:tr>
              <a:tr h="0">
                <a:tc vMerge="1">
                  <a:txBody>
                    <a:bodyPr/>
                    <a:lstStyle/>
                    <a:p>
                      <a:endParaRPr lang="en-US"/>
                    </a:p>
                  </a:txBody>
                  <a:tcPr/>
                </a:tc>
                <a:tc>
                  <a:txBody>
                    <a:bodyPr/>
                    <a:lstStyle/>
                    <a:p>
                      <a:pPr marL="0" lvl="0" indent="0" algn="l" rtl="0">
                        <a:spcBef>
                          <a:spcPts val="0"/>
                        </a:spcBef>
                        <a:spcAft>
                          <a:spcPts val="0"/>
                        </a:spcAft>
                        <a:buNone/>
                      </a:pPr>
                      <a:r>
                        <a:rPr lang="en" sz="1300" dirty="0"/>
                        <a:t>None</a:t>
                      </a:r>
                      <a:endParaRPr sz="1300" dirty="0"/>
                    </a:p>
                  </a:txBody>
                  <a:tcPr marL="0" marR="0" marT="0" marB="0"/>
                </a:tc>
                <a:tc>
                  <a:txBody>
                    <a:bodyPr/>
                    <a:lstStyle/>
                    <a:p>
                      <a:pPr marL="0" lvl="0" indent="0" algn="l" rtl="0">
                        <a:spcBef>
                          <a:spcPts val="0"/>
                        </a:spcBef>
                        <a:spcAft>
                          <a:spcPts val="0"/>
                        </a:spcAft>
                        <a:buNone/>
                      </a:pPr>
                      <a:r>
                        <a:rPr lang="en" sz="1300"/>
                        <a:t>0 ( 0.0)</a:t>
                      </a:r>
                      <a:endParaRPr sz="1300"/>
                    </a:p>
                  </a:txBody>
                  <a:tcPr marL="0" marR="0" marT="0" marB="0"/>
                </a:tc>
                <a:tc>
                  <a:txBody>
                    <a:bodyPr/>
                    <a:lstStyle/>
                    <a:p>
                      <a:pPr marL="0" lvl="0" indent="0" algn="l" rtl="0">
                        <a:spcBef>
                          <a:spcPts val="0"/>
                        </a:spcBef>
                        <a:spcAft>
                          <a:spcPts val="0"/>
                        </a:spcAft>
                        <a:buNone/>
                      </a:pPr>
                      <a:r>
                        <a:rPr lang="en" sz="1300"/>
                        <a:t>1 ( 1.0)</a:t>
                      </a:r>
                      <a:endParaRPr sz="1300"/>
                    </a:p>
                  </a:txBody>
                  <a:tcPr marL="0" marR="0" marT="0" marB="0"/>
                </a:tc>
                <a:extLst>
                  <a:ext uri="{0D108BD9-81ED-4DB2-BD59-A6C34878D82A}">
                    <a16:rowId xmlns:a16="http://schemas.microsoft.com/office/drawing/2014/main" val="10021"/>
                  </a:ext>
                </a:extLst>
              </a:tr>
              <a:tr h="0">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a:p>
                  </a:txBody>
                  <a:tcPr marL="0" marR="0" marT="0" marB="0"/>
                </a:tc>
                <a:tc>
                  <a:txBody>
                    <a:bodyPr/>
                    <a:lstStyle/>
                    <a:p>
                      <a:pPr marL="0" lvl="0" indent="0" algn="l" rtl="0">
                        <a:spcBef>
                          <a:spcPts val="0"/>
                        </a:spcBef>
                        <a:spcAft>
                          <a:spcPts val="0"/>
                        </a:spcAft>
                        <a:buNone/>
                      </a:pPr>
                      <a:endParaRPr sz="1300" dirty="0"/>
                    </a:p>
                  </a:txBody>
                  <a:tcPr marL="0" marR="0" marT="0" marB="0"/>
                </a:tc>
                <a:extLst>
                  <a:ext uri="{0D108BD9-81ED-4DB2-BD59-A6C34878D82A}">
                    <a16:rowId xmlns:a16="http://schemas.microsoft.com/office/drawing/2014/main" val="4172359917"/>
                  </a:ext>
                </a:extLst>
              </a:tr>
              <a:tr h="0">
                <a:tc rowSpan="3">
                  <a:txBody>
                    <a:bodyPr/>
                    <a:lstStyle/>
                    <a:p>
                      <a:pPr marL="0" lvl="0" indent="0" algn="l" rtl="0">
                        <a:spcBef>
                          <a:spcPts val="0"/>
                        </a:spcBef>
                        <a:spcAft>
                          <a:spcPts val="0"/>
                        </a:spcAft>
                        <a:buNone/>
                      </a:pPr>
                      <a:r>
                        <a:rPr lang="en" sz="1300"/>
                        <a:t>Liver metastases present (%)</a:t>
                      </a:r>
                      <a:endParaRPr sz="1300"/>
                    </a:p>
                  </a:txBody>
                  <a:tcPr marL="0" marR="0" marT="0" marB="0"/>
                </a:tc>
                <a:tc>
                  <a:txBody>
                    <a:bodyPr/>
                    <a:lstStyle/>
                    <a:p>
                      <a:pPr marL="0" lvl="0" indent="0" algn="l" rtl="0">
                        <a:spcBef>
                          <a:spcPts val="0"/>
                        </a:spcBef>
                        <a:spcAft>
                          <a:spcPts val="0"/>
                        </a:spcAft>
                        <a:buNone/>
                      </a:pPr>
                      <a:r>
                        <a:rPr lang="en" sz="1300"/>
                        <a:t>FALSE</a:t>
                      </a:r>
                      <a:endParaRPr sz="1300"/>
                    </a:p>
                  </a:txBody>
                  <a:tcPr marL="0" marR="0" marT="0" marB="0"/>
                </a:tc>
                <a:tc>
                  <a:txBody>
                    <a:bodyPr/>
                    <a:lstStyle/>
                    <a:p>
                      <a:pPr marL="0" lvl="0" indent="0" algn="l" rtl="0">
                        <a:spcBef>
                          <a:spcPts val="0"/>
                        </a:spcBef>
                        <a:spcAft>
                          <a:spcPts val="0"/>
                        </a:spcAft>
                        <a:buNone/>
                      </a:pPr>
                      <a:r>
                        <a:rPr lang="en" sz="1300"/>
                        <a:t>56 (54.9)	</a:t>
                      </a:r>
                      <a:endParaRPr sz="1300"/>
                    </a:p>
                  </a:txBody>
                  <a:tcPr marL="0" marR="0" marT="0" marB="0"/>
                </a:tc>
                <a:tc>
                  <a:txBody>
                    <a:bodyPr/>
                    <a:lstStyle/>
                    <a:p>
                      <a:pPr marL="0" lvl="0" indent="0" algn="l" rtl="0">
                        <a:spcBef>
                          <a:spcPts val="0"/>
                        </a:spcBef>
                        <a:spcAft>
                          <a:spcPts val="0"/>
                        </a:spcAft>
                        <a:buNone/>
                      </a:pPr>
                      <a:r>
                        <a:rPr lang="en" sz="1300"/>
                        <a:t>74 (71.8)</a:t>
                      </a:r>
                      <a:endParaRPr sz="1300"/>
                    </a:p>
                  </a:txBody>
                  <a:tcPr marL="0" marR="0" marT="0" marB="0"/>
                </a:tc>
                <a:extLst>
                  <a:ext uri="{0D108BD9-81ED-4DB2-BD59-A6C34878D82A}">
                    <a16:rowId xmlns:a16="http://schemas.microsoft.com/office/drawing/2014/main" val="10022"/>
                  </a:ext>
                </a:extLst>
              </a:tr>
              <a:tr h="0">
                <a:tc vMerge="1">
                  <a:txBody>
                    <a:bodyPr/>
                    <a:lstStyle/>
                    <a:p>
                      <a:endParaRPr lang="en-US"/>
                    </a:p>
                  </a:txBody>
                  <a:tcPr/>
                </a:tc>
                <a:tc>
                  <a:txBody>
                    <a:bodyPr/>
                    <a:lstStyle/>
                    <a:p>
                      <a:pPr marL="0" lvl="0" indent="0" algn="l" rtl="0">
                        <a:spcBef>
                          <a:spcPts val="0"/>
                        </a:spcBef>
                        <a:spcAft>
                          <a:spcPts val="0"/>
                        </a:spcAft>
                        <a:buNone/>
                      </a:pPr>
                      <a:r>
                        <a:rPr lang="en" sz="1300"/>
                        <a:t>TRUE</a:t>
                      </a:r>
                      <a:endParaRPr sz="1300"/>
                    </a:p>
                  </a:txBody>
                  <a:tcPr marL="0" marR="0" marT="0" marB="0"/>
                </a:tc>
                <a:tc>
                  <a:txBody>
                    <a:bodyPr/>
                    <a:lstStyle/>
                    <a:p>
                      <a:pPr marL="0" lvl="0" indent="0" algn="l" rtl="0">
                        <a:spcBef>
                          <a:spcPts val="0"/>
                        </a:spcBef>
                        <a:spcAft>
                          <a:spcPts val="0"/>
                        </a:spcAft>
                        <a:buNone/>
                      </a:pPr>
                      <a:r>
                        <a:rPr lang="en" sz="1300" dirty="0"/>
                        <a:t>46 (45.1)	</a:t>
                      </a:r>
                      <a:endParaRPr sz="1300" dirty="0"/>
                    </a:p>
                  </a:txBody>
                  <a:tcPr marL="0" marR="0" marT="0" marB="0"/>
                </a:tc>
                <a:tc>
                  <a:txBody>
                    <a:bodyPr/>
                    <a:lstStyle/>
                    <a:p>
                      <a:pPr marL="0" lvl="0" indent="0" algn="l" rtl="0">
                        <a:spcBef>
                          <a:spcPts val="0"/>
                        </a:spcBef>
                        <a:spcAft>
                          <a:spcPts val="0"/>
                        </a:spcAft>
                        <a:buNone/>
                      </a:pPr>
                      <a:r>
                        <a:rPr lang="en" sz="1300"/>
                        <a:t>28 (27.2)</a:t>
                      </a:r>
                      <a:endParaRPr sz="1300"/>
                    </a:p>
                  </a:txBody>
                  <a:tcPr marL="0" marR="0" marT="0" marB="0"/>
                </a:tc>
                <a:extLst>
                  <a:ext uri="{0D108BD9-81ED-4DB2-BD59-A6C34878D82A}">
                    <a16:rowId xmlns:a16="http://schemas.microsoft.com/office/drawing/2014/main" val="10023"/>
                  </a:ext>
                </a:extLst>
              </a:tr>
              <a:tr h="0">
                <a:tc vMerge="1">
                  <a:txBody>
                    <a:bodyPr/>
                    <a:lstStyle/>
                    <a:p>
                      <a:endParaRPr lang="en-US"/>
                    </a:p>
                  </a:txBody>
                  <a:tcPr/>
                </a:tc>
                <a:tc>
                  <a:txBody>
                    <a:bodyPr/>
                    <a:lstStyle/>
                    <a:p>
                      <a:pPr marL="0" lvl="0" indent="0" algn="l" rtl="0">
                        <a:spcBef>
                          <a:spcPts val="0"/>
                        </a:spcBef>
                        <a:spcAft>
                          <a:spcPts val="0"/>
                        </a:spcAft>
                        <a:buNone/>
                      </a:pPr>
                      <a:r>
                        <a:rPr lang="en" sz="1300"/>
                        <a:t>NA</a:t>
                      </a:r>
                      <a:endParaRPr sz="1300"/>
                    </a:p>
                  </a:txBody>
                  <a:tcPr marL="0" marR="0" marT="0" marB="0"/>
                </a:tc>
                <a:tc>
                  <a:txBody>
                    <a:bodyPr/>
                    <a:lstStyle/>
                    <a:p>
                      <a:pPr marL="0" lvl="0" indent="0" algn="l" rtl="0">
                        <a:spcBef>
                          <a:spcPts val="0"/>
                        </a:spcBef>
                        <a:spcAft>
                          <a:spcPts val="0"/>
                        </a:spcAft>
                        <a:buNone/>
                      </a:pPr>
                      <a:r>
                        <a:rPr lang="en" sz="1300" dirty="0"/>
                        <a:t>0 ( 0.0)</a:t>
                      </a:r>
                      <a:endParaRPr sz="1300" dirty="0"/>
                    </a:p>
                  </a:txBody>
                  <a:tcPr marL="0" marR="0" marT="0" marB="0"/>
                </a:tc>
                <a:tc>
                  <a:txBody>
                    <a:bodyPr/>
                    <a:lstStyle/>
                    <a:p>
                      <a:pPr marL="0" lvl="0" indent="0" algn="l" rtl="0">
                        <a:spcBef>
                          <a:spcPts val="0"/>
                        </a:spcBef>
                        <a:spcAft>
                          <a:spcPts val="0"/>
                        </a:spcAft>
                        <a:buNone/>
                      </a:pPr>
                      <a:r>
                        <a:rPr lang="en" sz="1300" dirty="0"/>
                        <a:t>1 ( 1.0)</a:t>
                      </a:r>
                      <a:endParaRPr sz="1300" dirty="0"/>
                    </a:p>
                  </a:txBody>
                  <a:tcPr marL="0" marR="0" marT="0" marB="0"/>
                </a:tc>
                <a:extLst>
                  <a:ext uri="{0D108BD9-81ED-4DB2-BD59-A6C34878D82A}">
                    <a16:rowId xmlns:a16="http://schemas.microsoft.com/office/drawing/2014/main" val="10024"/>
                  </a:ext>
                </a:extLst>
              </a:tr>
            </a:tbl>
          </a:graphicData>
        </a:graphic>
      </p:graphicFrame>
      <p:sp>
        <p:nvSpPr>
          <p:cNvPr id="309" name="Google Shape;309;p53"/>
          <p:cNvSpPr/>
          <p:nvPr/>
        </p:nvSpPr>
        <p:spPr>
          <a:xfrm>
            <a:off x="4572000" y="2463775"/>
            <a:ext cx="2642700" cy="195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3"/>
          <p:cNvSpPr/>
          <p:nvPr/>
        </p:nvSpPr>
        <p:spPr>
          <a:xfrm>
            <a:off x="4572000" y="2689625"/>
            <a:ext cx="2642700" cy="195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3"/>
          <p:cNvSpPr/>
          <p:nvPr/>
        </p:nvSpPr>
        <p:spPr>
          <a:xfrm>
            <a:off x="4572000" y="3858525"/>
            <a:ext cx="2642700" cy="195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3"/>
          <p:cNvSpPr/>
          <p:nvPr/>
        </p:nvSpPr>
        <p:spPr>
          <a:xfrm>
            <a:off x="4572000" y="4826658"/>
            <a:ext cx="2630400" cy="195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3"/>
          <p:cNvSpPr/>
          <p:nvPr/>
        </p:nvSpPr>
        <p:spPr>
          <a:xfrm>
            <a:off x="4572000" y="1682875"/>
            <a:ext cx="2642700" cy="195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Summary of mutation data</a:t>
            </a:r>
            <a:endParaRPr/>
          </a:p>
        </p:txBody>
      </p:sp>
      <p:pic>
        <p:nvPicPr>
          <p:cNvPr id="319" name="Google Shape;319;p54"/>
          <p:cNvPicPr preferRelativeResize="0"/>
          <p:nvPr/>
        </p:nvPicPr>
        <p:blipFill rotWithShape="1">
          <a:blip r:embed="rId3">
            <a:alphaModFix/>
          </a:blip>
          <a:srcRect/>
          <a:stretch/>
        </p:blipFill>
        <p:spPr>
          <a:xfrm>
            <a:off x="4571175" y="1924425"/>
            <a:ext cx="4472774" cy="2763350"/>
          </a:xfrm>
          <a:prstGeom prst="rect">
            <a:avLst/>
          </a:prstGeom>
          <a:noFill/>
          <a:ln>
            <a:noFill/>
          </a:ln>
        </p:spPr>
      </p:pic>
      <p:sp>
        <p:nvSpPr>
          <p:cNvPr id="320" name="Google Shape;320;p54"/>
          <p:cNvSpPr txBox="1"/>
          <p:nvPr/>
        </p:nvSpPr>
        <p:spPr>
          <a:xfrm>
            <a:off x="967900" y="5844767"/>
            <a:ext cx="2367900" cy="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CGDB</a:t>
            </a:r>
            <a:endParaRPr/>
          </a:p>
        </p:txBody>
      </p:sp>
      <p:sp>
        <p:nvSpPr>
          <p:cNvPr id="321" name="Google Shape;321;p54"/>
          <p:cNvSpPr txBox="1"/>
          <p:nvPr/>
        </p:nvSpPr>
        <p:spPr>
          <a:xfrm>
            <a:off x="5968500" y="5834667"/>
            <a:ext cx="2367900" cy="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LOTUS</a:t>
            </a:r>
            <a:endParaRPr/>
          </a:p>
        </p:txBody>
      </p:sp>
      <p:cxnSp>
        <p:nvCxnSpPr>
          <p:cNvPr id="322" name="Google Shape;322;p54"/>
          <p:cNvCxnSpPr/>
          <p:nvPr/>
        </p:nvCxnSpPr>
        <p:spPr>
          <a:xfrm>
            <a:off x="4571175" y="1288367"/>
            <a:ext cx="7500" cy="5420700"/>
          </a:xfrm>
          <a:prstGeom prst="straightConnector1">
            <a:avLst/>
          </a:prstGeom>
          <a:noFill/>
          <a:ln w="9525" cap="flat" cmpd="sng">
            <a:solidFill>
              <a:srgbClr val="000000"/>
            </a:solidFill>
            <a:prstDash val="solid"/>
            <a:round/>
            <a:headEnd type="none" w="med" len="med"/>
            <a:tailEnd type="none" w="med" len="med"/>
          </a:ln>
        </p:spPr>
      </p:cxnSp>
      <p:pic>
        <p:nvPicPr>
          <p:cNvPr id="323" name="Google Shape;323;p54"/>
          <p:cNvPicPr preferRelativeResize="0"/>
          <p:nvPr/>
        </p:nvPicPr>
        <p:blipFill>
          <a:blip r:embed="rId4">
            <a:alphaModFix/>
          </a:blip>
          <a:stretch>
            <a:fillRect/>
          </a:stretch>
        </p:blipFill>
        <p:spPr>
          <a:xfrm>
            <a:off x="112775" y="1947000"/>
            <a:ext cx="4399700" cy="2718196"/>
          </a:xfrm>
          <a:prstGeom prst="rect">
            <a:avLst/>
          </a:prstGeom>
          <a:noFill/>
          <a:ln>
            <a:noFill/>
          </a:ln>
        </p:spPr>
      </p:pic>
      <p:cxnSp>
        <p:nvCxnSpPr>
          <p:cNvPr id="324" name="Google Shape;324;p54"/>
          <p:cNvCxnSpPr/>
          <p:nvPr/>
        </p:nvCxnSpPr>
        <p:spPr>
          <a:xfrm rot="10800000" flipH="1">
            <a:off x="1374325" y="2536533"/>
            <a:ext cx="114300" cy="326400"/>
          </a:xfrm>
          <a:prstGeom prst="straightConnector1">
            <a:avLst/>
          </a:prstGeom>
          <a:noFill/>
          <a:ln w="9525" cap="flat" cmpd="sng">
            <a:solidFill>
              <a:srgbClr val="CC0000"/>
            </a:solidFill>
            <a:prstDash val="solid"/>
            <a:round/>
            <a:headEnd type="none" w="med" len="med"/>
            <a:tailEnd type="triangle" w="med" len="med"/>
          </a:ln>
        </p:spPr>
      </p:cxnSp>
      <p:sp>
        <p:nvSpPr>
          <p:cNvPr id="325" name="Google Shape;325;p54"/>
          <p:cNvSpPr txBox="1"/>
          <p:nvPr/>
        </p:nvSpPr>
        <p:spPr>
          <a:xfrm>
            <a:off x="1066800" y="2725067"/>
            <a:ext cx="873600" cy="1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FF0000"/>
                </a:solidFill>
              </a:rPr>
              <a:t>HER2</a:t>
            </a:r>
            <a:endParaRPr sz="6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386500" y="525000"/>
            <a:ext cx="79500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Proposed approach for comparing the two populations using ideas from ecology</a:t>
            </a:r>
            <a:endParaRPr/>
          </a:p>
        </p:txBody>
      </p:sp>
      <p:sp>
        <p:nvSpPr>
          <p:cNvPr id="331" name="Google Shape;331;p55"/>
          <p:cNvSpPr txBox="1">
            <a:spLocks noGrp="1"/>
          </p:cNvSpPr>
          <p:nvPr>
            <p:ph type="body" idx="1"/>
          </p:nvPr>
        </p:nvSpPr>
        <p:spPr>
          <a:xfrm>
            <a:off x="109300" y="2008267"/>
            <a:ext cx="7038900" cy="3881700"/>
          </a:xfrm>
          <a:prstGeom prst="rect">
            <a:avLst/>
          </a:prstGeom>
        </p:spPr>
        <p:txBody>
          <a:bodyPr spcFirstLastPara="1" wrap="square" lIns="0" tIns="0" rIns="0" bIns="0" anchor="t" anchorCtr="0">
            <a:noAutofit/>
          </a:bodyPr>
          <a:lstStyle/>
          <a:p>
            <a:pPr marL="457200" lvl="0" indent="-323850" algn="l" rtl="0">
              <a:spcBef>
                <a:spcPts val="1125"/>
              </a:spcBef>
              <a:spcAft>
                <a:spcPts val="0"/>
              </a:spcAft>
              <a:buSzPts val="1500"/>
              <a:buChar char="•"/>
            </a:pPr>
            <a:r>
              <a:rPr lang="en" dirty="0"/>
              <a:t>At its most basic, we have a question that frequently comes up in ecology - are the two regional samples similar to each other and are they representative of the unobserved whole population.</a:t>
            </a:r>
            <a:endParaRPr dirty="0"/>
          </a:p>
          <a:p>
            <a:pPr marL="457200" lvl="0" indent="-323850" algn="l" rtl="0">
              <a:spcBef>
                <a:spcPts val="1125"/>
              </a:spcBef>
              <a:spcAft>
                <a:spcPts val="0"/>
              </a:spcAft>
              <a:buSzPts val="1500"/>
              <a:buChar char="•"/>
            </a:pPr>
            <a:r>
              <a:rPr lang="en" dirty="0"/>
              <a:t>Setting up the analogy:</a:t>
            </a:r>
            <a:endParaRPr dirty="0"/>
          </a:p>
          <a:p>
            <a:pPr marL="931068" lvl="2" indent="-215503" algn="l" rtl="0">
              <a:spcBef>
                <a:spcPts val="1000"/>
              </a:spcBef>
              <a:spcAft>
                <a:spcPts val="0"/>
              </a:spcAft>
              <a:buSzPts val="1500"/>
              <a:buChar char="•"/>
            </a:pPr>
            <a:r>
              <a:rPr lang="en" dirty="0"/>
              <a:t>Individual tumor cells with distinct genotypes are “species”</a:t>
            </a:r>
            <a:endParaRPr dirty="0"/>
          </a:p>
          <a:p>
            <a:pPr marL="931068" lvl="2" indent="-215503" algn="l" rtl="0">
              <a:spcBef>
                <a:spcPts val="1000"/>
              </a:spcBef>
              <a:spcAft>
                <a:spcPts val="0"/>
              </a:spcAft>
              <a:buSzPts val="1500"/>
              <a:buChar char="•"/>
            </a:pPr>
            <a:r>
              <a:rPr lang="en" dirty="0"/>
              <a:t>The tumor itself as a collection of cells is a “site” or “community”</a:t>
            </a:r>
            <a:endParaRPr dirty="0"/>
          </a:p>
          <a:p>
            <a:pPr marL="931068" lvl="2" indent="-215503" algn="l" rtl="0">
              <a:spcBef>
                <a:spcPts val="1000"/>
              </a:spcBef>
              <a:spcAft>
                <a:spcPts val="0"/>
              </a:spcAft>
              <a:buSzPts val="1500"/>
              <a:buChar char="•"/>
            </a:pPr>
            <a:r>
              <a:rPr lang="en" dirty="0"/>
              <a:t>The whole set of tumors in a dataset is a “region”</a:t>
            </a:r>
            <a:endParaRPr dirty="0"/>
          </a:p>
          <a:p>
            <a:pPr marL="931068" lvl="2" indent="-215503" algn="l" rtl="0">
              <a:spcBef>
                <a:spcPts val="1000"/>
              </a:spcBef>
              <a:spcAft>
                <a:spcPts val="1000"/>
              </a:spcAft>
              <a:buSzPts val="1500"/>
              <a:buChar char="•"/>
            </a:pPr>
            <a:r>
              <a:rPr lang="en" dirty="0"/>
              <a:t>The unobserved overall set of patients with TNBC is a “landscape”</a:t>
            </a:r>
            <a:endParaRPr dirty="0"/>
          </a:p>
        </p:txBody>
      </p:sp>
      <p:sp>
        <p:nvSpPr>
          <p:cNvPr id="332" name="Google Shape;332;p55"/>
          <p:cNvSpPr/>
          <p:nvPr/>
        </p:nvSpPr>
        <p:spPr>
          <a:xfrm>
            <a:off x="6685950" y="4276275"/>
            <a:ext cx="773400" cy="376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5"/>
          <p:cNvSpPr txBox="1"/>
          <p:nvPr/>
        </p:nvSpPr>
        <p:spPr>
          <a:xfrm>
            <a:off x="7436750" y="4162200"/>
            <a:ext cx="1865400" cy="7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readout we get</a:t>
            </a:r>
            <a:endParaRPr/>
          </a:p>
        </p:txBody>
      </p:sp>
      <p:sp>
        <p:nvSpPr>
          <p:cNvPr id="334" name="Google Shape;334;p55"/>
          <p:cNvSpPr/>
          <p:nvPr/>
        </p:nvSpPr>
        <p:spPr>
          <a:xfrm>
            <a:off x="6481425" y="3608475"/>
            <a:ext cx="978000" cy="376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5"/>
          <p:cNvSpPr txBox="1"/>
          <p:nvPr/>
        </p:nvSpPr>
        <p:spPr>
          <a:xfrm>
            <a:off x="7433850" y="3466067"/>
            <a:ext cx="1562400" cy="7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What </a:t>
            </a:r>
            <a:r>
              <a:rPr lang="en" dirty="0" err="1"/>
              <a:t>scDNA-seq</a:t>
            </a:r>
            <a:r>
              <a:rPr lang="en" dirty="0"/>
              <a:t> would give</a:t>
            </a:r>
            <a:endParaRPr dirty="0"/>
          </a:p>
        </p:txBody>
      </p:sp>
      <p:pic>
        <p:nvPicPr>
          <p:cNvPr id="336" name="Google Shape;336;p55"/>
          <p:cNvPicPr preferRelativeResize="0"/>
          <p:nvPr/>
        </p:nvPicPr>
        <p:blipFill>
          <a:blip r:embed="rId3">
            <a:alphaModFix/>
          </a:blip>
          <a:stretch>
            <a:fillRect/>
          </a:stretch>
        </p:blipFill>
        <p:spPr>
          <a:xfrm>
            <a:off x="4188900" y="4887700"/>
            <a:ext cx="2005100" cy="1845750"/>
          </a:xfrm>
          <a:prstGeom prst="rect">
            <a:avLst/>
          </a:prstGeom>
          <a:noFill/>
          <a:ln>
            <a:noFill/>
          </a:ln>
        </p:spPr>
      </p:pic>
      <p:sp>
        <p:nvSpPr>
          <p:cNvPr id="337" name="Google Shape;337;p55"/>
          <p:cNvSpPr txBox="1"/>
          <p:nvPr/>
        </p:nvSpPr>
        <p:spPr>
          <a:xfrm>
            <a:off x="89200" y="6530967"/>
            <a:ext cx="40359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Maley et al. , </a:t>
            </a:r>
            <a:r>
              <a:rPr lang="en" sz="1000" i="1"/>
              <a:t>Nature Reviews Cancer</a:t>
            </a:r>
            <a:r>
              <a:rPr lang="en" sz="1000"/>
              <a:t> 17.10 (2017): 605-619.</a:t>
            </a:r>
            <a:endParaRPr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uiExpand="1" build="p"/>
      <p:bldP spid="332" grpId="0" animBg="1"/>
      <p:bldP spid="333" grpId="0"/>
      <p:bldP spid="334" grpId="0" animBg="1"/>
      <p:bldP spid="3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680575"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Some basic quantities of interest</a:t>
            </a:r>
            <a:endParaRPr/>
          </a:p>
        </p:txBody>
      </p:sp>
      <p:sp>
        <p:nvSpPr>
          <p:cNvPr id="343" name="Google Shape;343;p56"/>
          <p:cNvSpPr txBox="1">
            <a:spLocks noGrp="1"/>
          </p:cNvSpPr>
          <p:nvPr>
            <p:ph type="body" idx="1"/>
          </p:nvPr>
        </p:nvSpPr>
        <p:spPr>
          <a:xfrm>
            <a:off x="579750" y="2090067"/>
            <a:ext cx="7756800" cy="38817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dirty="0"/>
              <a:t>Alpha, beta, and gamma diversity assess differences in ecological entities at different levels</a:t>
            </a:r>
            <a:endParaRPr sz="1800" dirty="0"/>
          </a:p>
          <a:p>
            <a:pPr marL="457200" lvl="0" indent="-342900" algn="l" rtl="0">
              <a:spcBef>
                <a:spcPts val="0"/>
              </a:spcBef>
              <a:spcAft>
                <a:spcPts val="0"/>
              </a:spcAft>
              <a:buSzPts val="1800"/>
              <a:buChar char="•"/>
            </a:pPr>
            <a:r>
              <a:rPr lang="en" sz="1800" dirty="0"/>
              <a:t>Alpha answers what the diversity within a sample is</a:t>
            </a:r>
            <a:endParaRPr sz="1800" dirty="0"/>
          </a:p>
          <a:p>
            <a:pPr marL="457200" lvl="0" indent="-342900" algn="l" rtl="0">
              <a:spcBef>
                <a:spcPts val="0"/>
              </a:spcBef>
              <a:spcAft>
                <a:spcPts val="0"/>
              </a:spcAft>
              <a:buSzPts val="1800"/>
              <a:buChar char="•"/>
            </a:pPr>
            <a:r>
              <a:rPr lang="en" sz="1800" dirty="0"/>
              <a:t>Beta answers what the diversity between samples is</a:t>
            </a:r>
            <a:endParaRPr sz="1800" dirty="0"/>
          </a:p>
          <a:p>
            <a:pPr marL="457200" lvl="0" indent="-342900" algn="l" rtl="0">
              <a:spcBef>
                <a:spcPts val="0"/>
              </a:spcBef>
              <a:spcAft>
                <a:spcPts val="0"/>
              </a:spcAft>
              <a:buSzPts val="1800"/>
              <a:buChar char="•"/>
            </a:pPr>
            <a:r>
              <a:rPr lang="en" sz="1800" dirty="0"/>
              <a:t>Gamma attempts to gauge the diversity in the broad population which we cannot fully observe</a:t>
            </a:r>
            <a:endParaRPr sz="1800" dirty="0"/>
          </a:p>
          <a:p>
            <a:pPr marL="457200" lvl="0" indent="-342900" algn="l" rtl="0">
              <a:spcBef>
                <a:spcPts val="0"/>
              </a:spcBef>
              <a:spcAft>
                <a:spcPts val="0"/>
              </a:spcAft>
              <a:buSzPts val="1800"/>
              <a:buChar char="•"/>
            </a:pPr>
            <a:r>
              <a:rPr lang="en" sz="1800" dirty="0"/>
              <a:t>Theoretically, gamma = alpha x beta, but there is debate about this</a:t>
            </a:r>
            <a:endParaRPr sz="1800" dirty="0"/>
          </a:p>
        </p:txBody>
      </p:sp>
      <p:sp>
        <p:nvSpPr>
          <p:cNvPr id="344" name="Google Shape;344;p56"/>
          <p:cNvSpPr txBox="1"/>
          <p:nvPr/>
        </p:nvSpPr>
        <p:spPr>
          <a:xfrm>
            <a:off x="260150" y="6303033"/>
            <a:ext cx="7432800" cy="5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2222"/>
                </a:solidFill>
                <a:highlight>
                  <a:srgbClr val="F8F8F8"/>
                </a:highlight>
              </a:rPr>
              <a:t>Jost. </a:t>
            </a:r>
            <a:r>
              <a:rPr lang="en" sz="1000" i="1">
                <a:solidFill>
                  <a:srgbClr val="222222"/>
                </a:solidFill>
                <a:highlight>
                  <a:srgbClr val="F8F8F8"/>
                </a:highlight>
              </a:rPr>
              <a:t>Ecology</a:t>
            </a:r>
            <a:r>
              <a:rPr lang="en" sz="1000">
                <a:solidFill>
                  <a:srgbClr val="222222"/>
                </a:solidFill>
                <a:highlight>
                  <a:srgbClr val="F8F8F8"/>
                </a:highlight>
              </a:rPr>
              <a:t> 88.10 (2007): 2427-2439.</a:t>
            </a:r>
            <a:endParaRPr sz="1000">
              <a:solidFill>
                <a:srgbClr val="222222"/>
              </a:solidFill>
              <a:highlight>
                <a:srgbClr val="F8F8F8"/>
              </a:highlight>
            </a:endParaRPr>
          </a:p>
          <a:p>
            <a:pPr marL="0" lvl="0" indent="0" algn="l" rtl="0">
              <a:spcBef>
                <a:spcPts val="0"/>
              </a:spcBef>
              <a:spcAft>
                <a:spcPts val="0"/>
              </a:spcAft>
              <a:buNone/>
            </a:pPr>
            <a:r>
              <a:rPr lang="en" sz="1000">
                <a:solidFill>
                  <a:srgbClr val="222222"/>
                </a:solidFill>
                <a:highlight>
                  <a:srgbClr val="FFFFFF"/>
                </a:highlight>
              </a:rPr>
              <a:t>Whittaker. </a:t>
            </a:r>
            <a:r>
              <a:rPr lang="en" sz="1000" i="1">
                <a:solidFill>
                  <a:srgbClr val="222222"/>
                </a:solidFill>
                <a:highlight>
                  <a:srgbClr val="FFFFFF"/>
                </a:highlight>
              </a:rPr>
              <a:t>Taxon</a:t>
            </a:r>
            <a:r>
              <a:rPr lang="en" sz="1000">
                <a:solidFill>
                  <a:srgbClr val="222222"/>
                </a:solidFill>
                <a:highlight>
                  <a:srgbClr val="FFFFFF"/>
                </a:highlight>
              </a:rPr>
              <a:t> (1972): 213-251.</a:t>
            </a:r>
            <a:endParaRPr sz="1000">
              <a:solidFill>
                <a:srgbClr val="222222"/>
              </a:solidFill>
              <a:highlight>
                <a:srgbClr val="F8F8F8"/>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xfrm>
            <a:off x="650850" y="574567"/>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Necessary simplification</a:t>
            </a:r>
            <a:endParaRPr/>
          </a:p>
        </p:txBody>
      </p:sp>
      <p:sp>
        <p:nvSpPr>
          <p:cNvPr id="350" name="Google Shape;350;p57"/>
          <p:cNvSpPr txBox="1">
            <a:spLocks noGrp="1"/>
          </p:cNvSpPr>
          <p:nvPr>
            <p:ph type="body" idx="1"/>
          </p:nvPr>
        </p:nvSpPr>
        <p:spPr>
          <a:xfrm>
            <a:off x="535150" y="2090067"/>
            <a:ext cx="8034900" cy="38817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dirty="0"/>
              <a:t>While ideally each </a:t>
            </a:r>
            <a:r>
              <a:rPr lang="en" sz="1800" dirty="0" err="1"/>
              <a:t>subclone’s</a:t>
            </a:r>
            <a:r>
              <a:rPr lang="en" sz="1800" dirty="0"/>
              <a:t> genotype would constitute a species in this oncology-ecology framework, the data we have force a convolution of all the individual genotypes in a tumor.</a:t>
            </a:r>
            <a:endParaRPr sz="1800" dirty="0"/>
          </a:p>
          <a:p>
            <a:pPr marL="457200" lvl="0" indent="-342900" algn="l" rtl="0">
              <a:spcBef>
                <a:spcPts val="1125"/>
              </a:spcBef>
              <a:spcAft>
                <a:spcPts val="0"/>
              </a:spcAft>
              <a:buSzPts val="1800"/>
              <a:buChar char="•"/>
            </a:pPr>
            <a:r>
              <a:rPr lang="en" sz="1800" dirty="0"/>
              <a:t>Methods exist for deconvolving the individual lineages, but they require WGS data or multiple samples per specimen.</a:t>
            </a:r>
            <a:endParaRPr sz="1800" dirty="0"/>
          </a:p>
          <a:p>
            <a:pPr marL="457200" lvl="0" indent="-342900" algn="l" rtl="0">
              <a:spcBef>
                <a:spcPts val="1125"/>
              </a:spcBef>
              <a:spcAft>
                <a:spcPts val="1000"/>
              </a:spcAft>
              <a:buSzPts val="1800"/>
              <a:buChar char="•"/>
            </a:pPr>
            <a:r>
              <a:rPr lang="en" sz="1800" dirty="0"/>
              <a:t>For the analyses I have performed I’ve been working with the simplification of single mutation equaling a species.</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a:spLocks noGrp="1"/>
          </p:cNvSpPr>
          <p:nvPr>
            <p:ph type="title"/>
          </p:nvPr>
        </p:nvSpPr>
        <p:spPr>
          <a:xfrm>
            <a:off x="438525" y="118600"/>
            <a:ext cx="78978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Alpha-diversity: mutational richness within samples</a:t>
            </a:r>
            <a:endParaRPr/>
          </a:p>
        </p:txBody>
      </p:sp>
      <p:sp>
        <p:nvSpPr>
          <p:cNvPr id="356" name="Google Shape;356;p58"/>
          <p:cNvSpPr txBox="1"/>
          <p:nvPr/>
        </p:nvSpPr>
        <p:spPr>
          <a:xfrm>
            <a:off x="1196675" y="5143500"/>
            <a:ext cx="2891400" cy="8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This effect goes away if we restrict the mutations to variants of known and likely significance</a:t>
            </a:r>
            <a:endParaRPr/>
          </a:p>
        </p:txBody>
      </p:sp>
      <p:pic>
        <p:nvPicPr>
          <p:cNvPr id="357" name="Google Shape;357;p58"/>
          <p:cNvPicPr preferRelativeResize="0"/>
          <p:nvPr/>
        </p:nvPicPr>
        <p:blipFill>
          <a:blip r:embed="rId3">
            <a:alphaModFix/>
          </a:blip>
          <a:stretch>
            <a:fillRect/>
          </a:stretch>
        </p:blipFill>
        <p:spPr>
          <a:xfrm>
            <a:off x="174700" y="973867"/>
            <a:ext cx="4127078" cy="2549775"/>
          </a:xfrm>
          <a:prstGeom prst="rect">
            <a:avLst/>
          </a:prstGeom>
          <a:noFill/>
          <a:ln>
            <a:noFill/>
          </a:ln>
        </p:spPr>
      </p:pic>
      <p:pic>
        <p:nvPicPr>
          <p:cNvPr id="358" name="Google Shape;358;p58"/>
          <p:cNvPicPr preferRelativeResize="0"/>
          <p:nvPr/>
        </p:nvPicPr>
        <p:blipFill>
          <a:blip r:embed="rId4">
            <a:alphaModFix/>
          </a:blip>
          <a:stretch>
            <a:fillRect/>
          </a:stretch>
        </p:blipFill>
        <p:spPr>
          <a:xfrm>
            <a:off x="4454174" y="1030667"/>
            <a:ext cx="3712151" cy="2293425"/>
          </a:xfrm>
          <a:prstGeom prst="rect">
            <a:avLst/>
          </a:prstGeom>
          <a:noFill/>
          <a:ln>
            <a:noFill/>
          </a:ln>
        </p:spPr>
      </p:pic>
      <p:pic>
        <p:nvPicPr>
          <p:cNvPr id="359" name="Google Shape;359;p58"/>
          <p:cNvPicPr preferRelativeResize="0"/>
          <p:nvPr/>
        </p:nvPicPr>
        <p:blipFill>
          <a:blip r:embed="rId5">
            <a:alphaModFix/>
          </a:blip>
          <a:stretch>
            <a:fillRect/>
          </a:stretch>
        </p:blipFill>
        <p:spPr>
          <a:xfrm>
            <a:off x="4648200" y="4086100"/>
            <a:ext cx="3358800" cy="2075100"/>
          </a:xfrm>
          <a:prstGeom prst="rect">
            <a:avLst/>
          </a:prstGeom>
          <a:noFill/>
          <a:ln>
            <a:noFill/>
          </a:ln>
        </p:spPr>
      </p:pic>
      <p:sp>
        <p:nvSpPr>
          <p:cNvPr id="360" name="Google Shape;360;p58"/>
          <p:cNvSpPr txBox="1"/>
          <p:nvPr/>
        </p:nvSpPr>
        <p:spPr>
          <a:xfrm>
            <a:off x="44600" y="6550783"/>
            <a:ext cx="40956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222222"/>
                </a:solidFill>
                <a:highlight>
                  <a:srgbClr val="F8F8F8"/>
                </a:highlight>
              </a:rPr>
              <a:t>Garofalo et al. </a:t>
            </a:r>
            <a:r>
              <a:rPr lang="en" sz="700" i="1">
                <a:solidFill>
                  <a:srgbClr val="222222"/>
                </a:solidFill>
                <a:highlight>
                  <a:srgbClr val="F8F8F8"/>
                </a:highlight>
              </a:rPr>
              <a:t>Genome medicine </a:t>
            </a:r>
            <a:r>
              <a:rPr lang="en" sz="700">
                <a:solidFill>
                  <a:srgbClr val="222222"/>
                </a:solidFill>
                <a:highlight>
                  <a:srgbClr val="F8F8F8"/>
                </a:highlight>
              </a:rPr>
              <a:t>8.1 (2016): 79.</a:t>
            </a:r>
            <a:endParaRPr sz="700"/>
          </a:p>
        </p:txBody>
      </p:sp>
      <p:sp>
        <p:nvSpPr>
          <p:cNvPr id="361" name="Google Shape;361;p58"/>
          <p:cNvSpPr txBox="1"/>
          <p:nvPr/>
        </p:nvSpPr>
        <p:spPr>
          <a:xfrm>
            <a:off x="8166325" y="1823500"/>
            <a:ext cx="9390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All evidence tiers</a:t>
            </a:r>
            <a:endParaRPr/>
          </a:p>
        </p:txBody>
      </p:sp>
      <p:sp>
        <p:nvSpPr>
          <p:cNvPr id="362" name="Google Shape;362;p58"/>
          <p:cNvSpPr txBox="1"/>
          <p:nvPr/>
        </p:nvSpPr>
        <p:spPr>
          <a:xfrm>
            <a:off x="8166325" y="4871500"/>
            <a:ext cx="9390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Known and likely only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9"/>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Beta-diversity: Differences between samples</a:t>
            </a:r>
            <a:endParaRPr/>
          </a:p>
          <a:p>
            <a:pPr marL="0" lvl="0" indent="0" algn="l" rtl="0">
              <a:spcBef>
                <a:spcPts val="0"/>
              </a:spcBef>
              <a:spcAft>
                <a:spcPts val="0"/>
              </a:spcAft>
              <a:buNone/>
            </a:pPr>
            <a:endParaRPr/>
          </a:p>
        </p:txBody>
      </p:sp>
      <p:sp>
        <p:nvSpPr>
          <p:cNvPr id="368" name="Google Shape;368;p59"/>
          <p:cNvSpPr txBox="1">
            <a:spLocks noGrp="1"/>
          </p:cNvSpPr>
          <p:nvPr>
            <p:ph type="body" idx="1"/>
          </p:nvPr>
        </p:nvSpPr>
        <p:spPr>
          <a:xfrm>
            <a:off x="1297500" y="2090067"/>
            <a:ext cx="7038900" cy="38817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a:t>Key analysis choices when performing this:</a:t>
            </a:r>
            <a:endParaRPr sz="1800"/>
          </a:p>
          <a:p>
            <a:pPr marL="572691" lvl="0" indent="0" algn="l" rtl="0">
              <a:spcBef>
                <a:spcPts val="1125"/>
              </a:spcBef>
              <a:spcAft>
                <a:spcPts val="0"/>
              </a:spcAft>
              <a:buNone/>
            </a:pPr>
            <a:r>
              <a:rPr lang="en" sz="1800"/>
              <a:t>Distance metrics</a:t>
            </a:r>
            <a:endParaRPr sz="1800"/>
          </a:p>
          <a:p>
            <a:pPr marL="572691" lvl="0" indent="0" algn="l" rtl="0">
              <a:spcBef>
                <a:spcPts val="1125"/>
              </a:spcBef>
              <a:spcAft>
                <a:spcPts val="0"/>
              </a:spcAft>
              <a:buNone/>
            </a:pPr>
            <a:r>
              <a:rPr lang="en" sz="1800"/>
              <a:t>Ordination type</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0"/>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Distance metrics</a:t>
            </a:r>
            <a:endParaRPr/>
          </a:p>
        </p:txBody>
      </p:sp>
      <p:sp>
        <p:nvSpPr>
          <p:cNvPr id="374" name="Google Shape;374;p60"/>
          <p:cNvSpPr txBox="1">
            <a:spLocks noGrp="1"/>
          </p:cNvSpPr>
          <p:nvPr>
            <p:ph type="body" idx="1"/>
          </p:nvPr>
        </p:nvSpPr>
        <p:spPr>
          <a:xfrm>
            <a:off x="916500" y="1480467"/>
            <a:ext cx="7038900" cy="3881700"/>
          </a:xfrm>
          <a:prstGeom prst="rect">
            <a:avLst/>
          </a:prstGeom>
        </p:spPr>
        <p:txBody>
          <a:bodyPr spcFirstLastPara="1" wrap="square" lIns="0" tIns="0" rIns="0" bIns="0" anchor="t" anchorCtr="0">
            <a:noAutofit/>
          </a:bodyPr>
          <a:lstStyle/>
          <a:p>
            <a:pPr marL="457200" lvl="0" indent="-323850" algn="l" rtl="0">
              <a:spcBef>
                <a:spcPts val="1125"/>
              </a:spcBef>
              <a:spcAft>
                <a:spcPts val="0"/>
              </a:spcAft>
              <a:buSzPts val="1500"/>
              <a:buChar char="•"/>
            </a:pPr>
            <a:r>
              <a:rPr lang="en" dirty="0"/>
              <a:t>Like previously mentioned, the FMI data has an unusual make-up - some features are binary and some are non-negative real-valued</a:t>
            </a:r>
            <a:endParaRPr dirty="0"/>
          </a:p>
          <a:p>
            <a:pPr marL="457200" lvl="0" indent="-323850" algn="l" rtl="0">
              <a:spcBef>
                <a:spcPts val="0"/>
              </a:spcBef>
              <a:spcAft>
                <a:spcPts val="0"/>
              </a:spcAft>
              <a:buSzPts val="1500"/>
              <a:buChar char="•"/>
            </a:pPr>
            <a:r>
              <a:rPr lang="en" dirty="0"/>
              <a:t>Only one distance metric (from what I could find) can deal with this without altering the data - Gower’s distance</a:t>
            </a:r>
            <a:endParaRPr dirty="0"/>
          </a:p>
          <a:p>
            <a:pPr marL="457200" lvl="0" indent="-323850" algn="l" rtl="0">
              <a:spcBef>
                <a:spcPts val="0"/>
              </a:spcBef>
              <a:spcAft>
                <a:spcPts val="0"/>
              </a:spcAft>
              <a:buSzPts val="1500"/>
              <a:buChar char="•"/>
            </a:pPr>
            <a:r>
              <a:rPr lang="en" dirty="0"/>
              <a:t>If we collapse the data (make the features be “is gene X mutated in any way?”) then we can try all distance metrics suited to binary data: Jaccard, Manhattan, Binomial, </a:t>
            </a:r>
            <a:r>
              <a:rPr lang="en" dirty="0" err="1"/>
              <a:t>Raup</a:t>
            </a:r>
            <a:r>
              <a:rPr lang="en" dirty="0"/>
              <a:t>-Crick, </a:t>
            </a:r>
            <a:r>
              <a:rPr lang="en" dirty="0" err="1"/>
              <a:t>Mahalanobis</a:t>
            </a:r>
            <a:endParaRPr dirty="0"/>
          </a:p>
          <a:p>
            <a:pPr marL="572691" lvl="1" indent="-215503" algn="l" rtl="0">
              <a:spcBef>
                <a:spcPts val="0"/>
              </a:spcBef>
              <a:spcAft>
                <a:spcPts val="0"/>
              </a:spcAft>
              <a:buSzPts val="1500"/>
              <a:buChar char="–"/>
            </a:pPr>
            <a:r>
              <a:rPr lang="en" dirty="0"/>
              <a:t>Jaccard = size of intersection divided by size of union</a:t>
            </a:r>
            <a:endParaRPr dirty="0"/>
          </a:p>
          <a:p>
            <a:pPr marL="572691" lvl="1" indent="-215503" algn="l" rtl="0">
              <a:spcBef>
                <a:spcPts val="0"/>
              </a:spcBef>
              <a:spcAft>
                <a:spcPts val="0"/>
              </a:spcAft>
              <a:buSzPts val="1500"/>
              <a:buChar char="–"/>
            </a:pPr>
            <a:r>
              <a:rPr lang="en" dirty="0"/>
              <a:t>Manhattan = L1 norm, “city block distance”</a:t>
            </a:r>
            <a:endParaRPr dirty="0"/>
          </a:p>
          <a:p>
            <a:pPr marL="572691" lvl="1" indent="-215503" algn="l" rtl="0">
              <a:spcBef>
                <a:spcPts val="0"/>
              </a:spcBef>
              <a:spcAft>
                <a:spcPts val="0"/>
              </a:spcAft>
              <a:buSzPts val="1500"/>
              <a:buChar char="–"/>
            </a:pPr>
            <a:r>
              <a:rPr lang="en" dirty="0"/>
              <a:t>Binomial = Binomial deviance under null hypothesis that the two compared communities are equal</a:t>
            </a:r>
            <a:endParaRPr dirty="0"/>
          </a:p>
          <a:p>
            <a:pPr marL="572691" lvl="1" indent="-215503" algn="l" rtl="0">
              <a:spcBef>
                <a:spcPts val="0"/>
              </a:spcBef>
              <a:spcAft>
                <a:spcPts val="0"/>
              </a:spcAft>
              <a:buSzPts val="1500"/>
              <a:buChar char="–"/>
            </a:pPr>
            <a:r>
              <a:rPr lang="en" dirty="0" err="1"/>
              <a:t>Raup</a:t>
            </a:r>
            <a:r>
              <a:rPr lang="en" dirty="0"/>
              <a:t>-Crick = 1-(probability of observing at least j species is shared in compared communities), where the probability is derived from hypergeometric distribution</a:t>
            </a:r>
            <a:endParaRPr dirty="0"/>
          </a:p>
          <a:p>
            <a:pPr marL="572691" lvl="1" indent="-215503" algn="l" rtl="0">
              <a:spcBef>
                <a:spcPts val="0"/>
              </a:spcBef>
              <a:spcAft>
                <a:spcPts val="0"/>
              </a:spcAft>
              <a:buSzPts val="1500"/>
              <a:buChar char="–"/>
            </a:pPr>
            <a:r>
              <a:rPr lang="en" dirty="0" err="1"/>
              <a:t>Mahalanobis</a:t>
            </a:r>
            <a:r>
              <a:rPr lang="en" dirty="0"/>
              <a:t> = Euclidean distances of a matrix where columns are </a:t>
            </a:r>
            <a:r>
              <a:rPr lang="en" dirty="0" err="1"/>
              <a:t>centred</a:t>
            </a:r>
            <a:r>
              <a:rPr lang="en" dirty="0"/>
              <a:t>, have unit variance, and are uncorrelated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1"/>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Ordination methods</a:t>
            </a:r>
            <a:endParaRPr/>
          </a:p>
        </p:txBody>
      </p:sp>
      <p:sp>
        <p:nvSpPr>
          <p:cNvPr id="380" name="Google Shape;380;p61"/>
          <p:cNvSpPr txBox="1">
            <a:spLocks noGrp="1"/>
          </p:cNvSpPr>
          <p:nvPr>
            <p:ph type="body" idx="1"/>
          </p:nvPr>
        </p:nvSpPr>
        <p:spPr>
          <a:xfrm>
            <a:off x="1297500" y="2090067"/>
            <a:ext cx="7038900" cy="38817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a:t>Applicability of classical PCA to binary data is debatable</a:t>
            </a:r>
            <a:endParaRPr sz="1800"/>
          </a:p>
          <a:p>
            <a:pPr marL="457200" lvl="0" indent="-342900" algn="l" rtl="0">
              <a:spcBef>
                <a:spcPts val="0"/>
              </a:spcBef>
              <a:spcAft>
                <a:spcPts val="0"/>
              </a:spcAft>
              <a:buSzPts val="1800"/>
              <a:buChar char="●"/>
            </a:pPr>
            <a:r>
              <a:rPr lang="en" sz="1800"/>
              <a:t>If we get distance matrices instead, we have a wider selection of options:</a:t>
            </a:r>
            <a:endParaRPr sz="1800"/>
          </a:p>
          <a:p>
            <a:pPr marL="914400" lvl="1" indent="-342900" algn="l" rtl="0">
              <a:spcBef>
                <a:spcPts val="0"/>
              </a:spcBef>
              <a:spcAft>
                <a:spcPts val="0"/>
              </a:spcAft>
              <a:buSzPts val="1800"/>
              <a:buChar char="○"/>
            </a:pPr>
            <a:r>
              <a:rPr lang="en" sz="1800"/>
              <a:t>Principal Coordinates Analysis (PCoA)</a:t>
            </a:r>
            <a:endParaRPr sz="1800"/>
          </a:p>
          <a:p>
            <a:pPr marL="914400" lvl="1" indent="-342900" algn="l" rtl="0">
              <a:spcBef>
                <a:spcPts val="0"/>
              </a:spcBef>
              <a:spcAft>
                <a:spcPts val="0"/>
              </a:spcAft>
              <a:buSzPts val="1800"/>
              <a:buChar char="○"/>
            </a:pPr>
            <a:r>
              <a:rPr lang="en" sz="1800"/>
              <a:t>Nonmetric Multidimensional Scaling (NMDS)</a:t>
            </a:r>
            <a:endParaRPr sz="1800"/>
          </a:p>
          <a:p>
            <a:pPr marL="914400" lvl="1" indent="-342900" algn="l" rtl="0">
              <a:spcBef>
                <a:spcPts val="0"/>
              </a:spcBef>
              <a:spcAft>
                <a:spcPts val="0"/>
              </a:spcAft>
              <a:buSzPts val="1800"/>
              <a:buChar char="○"/>
            </a:pPr>
            <a:r>
              <a:rPr lang="en" sz="1800"/>
              <a:t>t-SNE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2"/>
          <p:cNvPicPr preferRelativeResize="0"/>
          <p:nvPr/>
        </p:nvPicPr>
        <p:blipFill rotWithShape="1">
          <a:blip r:embed="rId3">
            <a:alphaModFix/>
          </a:blip>
          <a:srcRect l="12226"/>
          <a:stretch/>
        </p:blipFill>
        <p:spPr>
          <a:xfrm>
            <a:off x="4638075" y="1386475"/>
            <a:ext cx="4304074" cy="3029501"/>
          </a:xfrm>
          <a:prstGeom prst="rect">
            <a:avLst/>
          </a:prstGeom>
          <a:noFill/>
          <a:ln>
            <a:noFill/>
          </a:ln>
        </p:spPr>
      </p:pic>
      <p:sp>
        <p:nvSpPr>
          <p:cNvPr id="386" name="Google Shape;386;p62"/>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PCoA and hierarchical clustering results</a:t>
            </a:r>
            <a:endParaRPr/>
          </a:p>
        </p:txBody>
      </p:sp>
      <p:sp>
        <p:nvSpPr>
          <p:cNvPr id="387" name="Google Shape;387;p62"/>
          <p:cNvSpPr/>
          <p:nvPr/>
        </p:nvSpPr>
        <p:spPr>
          <a:xfrm>
            <a:off x="8631950" y="1664950"/>
            <a:ext cx="310200" cy="739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88" name="Google Shape;388;p62"/>
          <p:cNvSpPr txBox="1"/>
          <p:nvPr/>
        </p:nvSpPr>
        <p:spPr>
          <a:xfrm>
            <a:off x="431950" y="5418125"/>
            <a:ext cx="82497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Centroids are largely overlapping in PCoA, however hierarchical clustering does suggest a concentration of CGDB samples that form a more similar subset</a:t>
            </a:r>
            <a:endParaRPr/>
          </a:p>
        </p:txBody>
      </p:sp>
      <p:pic>
        <p:nvPicPr>
          <p:cNvPr id="389" name="Google Shape;389;p62"/>
          <p:cNvPicPr preferRelativeResize="0"/>
          <p:nvPr/>
        </p:nvPicPr>
        <p:blipFill rotWithShape="1">
          <a:blip r:embed="rId4">
            <a:alphaModFix/>
          </a:blip>
          <a:srcRect l="13773" r="6974"/>
          <a:stretch/>
        </p:blipFill>
        <p:spPr>
          <a:xfrm>
            <a:off x="89200" y="1273400"/>
            <a:ext cx="4251551" cy="3255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4FA8814-4487-384B-93C1-E3019EC83B64}"/>
              </a:ext>
            </a:extLst>
          </p:cNvPr>
          <p:cNvGraphicFramePr>
            <a:graphicFrameLocks noGrp="1"/>
          </p:cNvGraphicFramePr>
          <p:nvPr>
            <p:extLst>
              <p:ext uri="{D42A27DB-BD31-4B8C-83A1-F6EECF244321}">
                <p14:modId xmlns:p14="http://schemas.microsoft.com/office/powerpoint/2010/main" val="2235404623"/>
              </p:ext>
            </p:extLst>
          </p:nvPr>
        </p:nvGraphicFramePr>
        <p:xfrm>
          <a:off x="0" y="2627313"/>
          <a:ext cx="9144000" cy="39624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6"/>
                          </a:solidFill>
                          <a:effectLst/>
                          <a:latin typeface="Imago" charset="0"/>
                          <a:ea typeface="ＭＳ Ｐゴシック" charset="0"/>
                          <a:cs typeface="ＭＳ Ｐゴシック" charset="0"/>
                        </a:rPr>
                        <a:t>FUTURE</a:t>
                      </a:r>
                      <a:endParaRPr kumimoji="0" lang="en-US" sz="1800" b="0" i="0" u="none" strike="noStrike" cap="none" normalizeH="0" baseline="0" dirty="0">
                        <a:ln>
                          <a:noFill/>
                        </a:ln>
                        <a:solidFill>
                          <a:schemeClr val="accent6"/>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407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82DA"/>
                          </a:solidFill>
                          <a:effectLst/>
                          <a:latin typeface="Imago Book" charset="0"/>
                          <a:ea typeface="ＭＳ Ｐゴシック" charset="0"/>
                          <a:cs typeface="ＭＳ Ｐゴシック" charset="0"/>
                        </a:rPr>
                        <a:t>Molecular profile-driven </a:t>
                      </a:r>
                      <a:r>
                        <a:rPr kumimoji="0" lang="en-US" sz="1400" b="0" i="0" u="none" strike="noStrike" cap="none" normalizeH="0" baseline="0" dirty="0">
                          <a:ln>
                            <a:noFill/>
                          </a:ln>
                          <a:solidFill>
                            <a:srgbClr val="000000"/>
                          </a:solidFill>
                          <a:effectLst/>
                          <a:latin typeface="Imago Book" charset="0"/>
                          <a:ea typeface="ＭＳ Ｐゴシック" charset="0"/>
                          <a:cs typeface="ＭＳ Ｐゴシック" charset="0"/>
                        </a:rPr>
                        <a:t>with tools using comprehensive Diagnostics and RWD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Adaptive trials </a:t>
                      </a:r>
                      <a:r>
                        <a:rPr kumimoji="0" lang="en-US" sz="1400" b="0" i="0" u="none" strike="noStrike" cap="none" normalizeH="0" baseline="0">
                          <a:ln>
                            <a:noFill/>
                          </a:ln>
                          <a:solidFill>
                            <a:schemeClr val="tx1"/>
                          </a:solidFill>
                          <a:effectLst/>
                          <a:latin typeface="Imago Book" charset="0"/>
                          <a:ea typeface="ＭＳ Ｐゴシック" charset="0"/>
                          <a:cs typeface="ＭＳ Ｐゴシック" charset="0"/>
                        </a:rPr>
                        <a:t>and</a:t>
                      </a:r>
                      <a:r>
                        <a:rPr kumimoji="0" lang="en-US" sz="1400" b="1" i="0" u="none" strike="noStrike" cap="none" normalizeH="0" baseline="0">
                          <a:ln>
                            <a:noFill/>
                          </a:ln>
                          <a:solidFill>
                            <a:schemeClr val="tx1"/>
                          </a:solidFill>
                          <a:effectLst/>
                          <a:latin typeface="Imago Book" charset="0"/>
                          <a:ea typeface="ＭＳ Ｐゴシック" charset="0"/>
                          <a:cs typeface="ＭＳ Ｐゴシック" charset="0"/>
                        </a:rPr>
                        <a:t> </a:t>
                      </a: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smaller RCT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in biomarker subpopulation guided by </a:t>
                      </a: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molecular profiling, RWD to supplement evidence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generation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Approvals conditional </a:t>
                      </a:r>
                      <a:r>
                        <a:rPr kumimoji="0" lang="en-US" sz="1400" b="0" i="0" u="none" strike="noStrike" cap="none" normalizeH="0" baseline="0">
                          <a:ln>
                            <a:noFill/>
                          </a:ln>
                          <a:solidFill>
                            <a:schemeClr val="tx1"/>
                          </a:solidFill>
                          <a:effectLst/>
                          <a:latin typeface="Imago Book" charset="0"/>
                          <a:ea typeface="ＭＳ Ｐゴシック" charset="0"/>
                          <a:cs typeface="ＭＳ Ｐゴシック" charset="0"/>
                        </a:rPr>
                        <a:t>on demonstrating post-marketing outcomes.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More frequently updated and </a:t>
                      </a: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molecular profile-based labels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Outcomes-focused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personalized </a:t>
                      </a:r>
                      <a:r>
                        <a:rPr kumimoji="0" lang="en-US" sz="1400" b="0" i="0" u="none" strike="noStrike" cap="none" normalizeH="0" baseline="0">
                          <a:ln>
                            <a:noFill/>
                          </a:ln>
                          <a:solidFill>
                            <a:schemeClr val="tx1"/>
                          </a:solidFill>
                          <a:effectLst/>
                          <a:latin typeface="Imago Book" charset="0"/>
                          <a:ea typeface="ＭＳ Ｐゴシック" charset="0"/>
                          <a:cs typeface="ＭＳ Ｐゴシック" charset="0"/>
                        </a:rPr>
                        <a:t>reimbursement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payment models for an </a:t>
                      </a: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integrated product offering*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Decisions influenced by </a:t>
                      </a:r>
                      <a:r>
                        <a:rPr kumimoji="0" lang="en-US" sz="1600" b="1" i="0" u="none" strike="noStrike" cap="none" normalizeH="0" baseline="0">
                          <a:ln>
                            <a:noFill/>
                          </a:ln>
                          <a:solidFill>
                            <a:srgbClr val="0082DA"/>
                          </a:solidFill>
                          <a:effectLst/>
                          <a:latin typeface="Imago Book" charset="0"/>
                          <a:ea typeface="ＭＳ Ｐゴシック" charset="0"/>
                          <a:cs typeface="ＭＳ Ｐゴシック" charset="0"/>
                        </a:rPr>
                        <a:t>HCP, payers, CDS tools, and beyond </a:t>
                      </a:r>
                      <a:r>
                        <a:rPr kumimoji="0" lang="en-US" sz="1400" b="0" i="0" u="none" strike="noStrike" cap="none" normalizeH="0" baseline="0">
                          <a:ln>
                            <a:noFill/>
                          </a:ln>
                          <a:solidFill>
                            <a:srgbClr val="000000"/>
                          </a:solidFill>
                          <a:effectLst/>
                          <a:latin typeface="Imago Book" charset="0"/>
                          <a:ea typeface="ＭＳ Ｐゴシック" charset="0"/>
                          <a:cs typeface="ＭＳ Ｐゴシック" charset="0"/>
                        </a:rPr>
                        <a:t>incl. patients, pathologists, etc.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BFBFBF"/>
                          </a:solidFill>
                          <a:effectLst/>
                          <a:latin typeface="Imago" charset="0"/>
                          <a:ea typeface="ＭＳ Ｐゴシック" charset="0"/>
                          <a:cs typeface="ＭＳ Ｐゴシック" charset="0"/>
                        </a:rPr>
                        <a:t>CURRENT</a:t>
                      </a:r>
                      <a:endParaRPr kumimoji="0" lang="en-US" sz="1800" b="0" i="0" u="none" strike="noStrike" cap="none" normalizeH="0" baseline="0">
                        <a:ln>
                          <a:noFill/>
                        </a:ln>
                        <a:solidFill>
                          <a:srgbClr val="BFBFBF"/>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FBFBF"/>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8229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969696"/>
                          </a:solidFill>
                          <a:effectLst/>
                          <a:latin typeface="Imago" charset="0"/>
                          <a:ea typeface="ＭＳ Ｐゴシック" charset="0"/>
                          <a:cs typeface="ＭＳ Ｐゴシック" charset="0"/>
                        </a:rPr>
                        <a:t>Biomarker-driven, targeted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7F7F7F"/>
                          </a:solidFill>
                          <a:effectLst/>
                          <a:latin typeface="Imago" charset="0"/>
                          <a:ea typeface="ＭＳ Ｐゴシック" charset="0"/>
                          <a:cs typeface="ＭＳ Ｐゴシック" charset="0"/>
                        </a:rPr>
                        <a:t>Large RCTs with some biomarker subgroups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7F7F7F"/>
                          </a:solidFill>
                          <a:effectLst/>
                          <a:latin typeface="Imago" charset="0"/>
                          <a:ea typeface="ＭＳ Ｐゴシック" charset="0"/>
                          <a:cs typeface="ＭＳ Ｐゴシック" charset="0"/>
                        </a:rPr>
                        <a:t>Pivotal trials required / broader indication-based labels with </a:t>
                      </a:r>
                      <a:br>
                        <a:rPr kumimoji="0" lang="en-US" sz="1200" b="0" i="0" u="none" strike="noStrike" cap="none" normalizeH="0" baseline="0">
                          <a:ln>
                            <a:noFill/>
                          </a:ln>
                          <a:solidFill>
                            <a:srgbClr val="7F7F7F"/>
                          </a:solidFill>
                          <a:effectLst/>
                          <a:latin typeface="Imago" charset="0"/>
                          <a:ea typeface="ＭＳ Ｐゴシック" charset="0"/>
                          <a:cs typeface="ＭＳ Ｐゴシック" charset="0"/>
                        </a:rPr>
                      </a:br>
                      <a:r>
                        <a:rPr kumimoji="0" lang="en-US" sz="1200" b="0" i="0" u="none" strike="noStrike" cap="none" normalizeH="0" baseline="0">
                          <a:ln>
                            <a:noFill/>
                          </a:ln>
                          <a:solidFill>
                            <a:srgbClr val="7F7F7F"/>
                          </a:solidFill>
                          <a:effectLst/>
                          <a:latin typeface="Imago" charset="0"/>
                          <a:ea typeface="ＭＳ Ｐゴシック" charset="0"/>
                          <a:cs typeface="ＭＳ Ｐゴシック" charset="0"/>
                        </a:rPr>
                        <a:t>rare updates</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7F7F7F"/>
                          </a:solidFill>
                          <a:effectLst/>
                          <a:latin typeface="Imago" charset="0"/>
                          <a:ea typeface="ＭＳ Ｐゴシック" charset="0"/>
                          <a:cs typeface="ＭＳ Ｐゴシック" charset="0"/>
                        </a:rPr>
                        <a:t>Cost/value-based payment for therapeutics, some with innovative pricing</a:t>
                      </a:r>
                      <a:endParaRPr kumimoji="0" lang="en-US" sz="1200" b="0" i="0" u="none" strike="noStrike" cap="none" normalizeH="0" baseline="0">
                        <a:ln>
                          <a:noFill/>
                        </a:ln>
                        <a:solidFill>
                          <a:srgbClr val="969696"/>
                        </a:solidFill>
                        <a:effectLst/>
                        <a:latin typeface="Imago"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7F7F7F"/>
                          </a:solidFill>
                          <a:effectLst/>
                          <a:latin typeface="Imago" charset="0"/>
                          <a:ea typeface="ＭＳ Ｐゴシック" charset="0"/>
                          <a:cs typeface="ＭＳ Ｐゴシック" charset="0"/>
                        </a:rPr>
                        <a:t>Decisions influenced by HCPs and increasingly payers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C6FDEC3B-A623-5E4C-BA4D-52EA0DEC4AF9}"/>
              </a:ext>
            </a:extLst>
          </p:cNvPr>
          <p:cNvSpPr/>
          <p:nvPr/>
        </p:nvSpPr>
        <p:spPr>
          <a:xfrm>
            <a:off x="0" y="1457325"/>
            <a:ext cx="9144000" cy="1122363"/>
          </a:xfrm>
          <a:prstGeom prst="rect">
            <a:avLst/>
          </a:prstGeom>
          <a:solidFill>
            <a:schemeClr val="accent6"/>
          </a:solidFill>
          <a:ln>
            <a:noFill/>
          </a:ln>
        </p:spPr>
        <p:txBody>
          <a:bodyPr/>
          <a:lstStyle/>
          <a:p>
            <a:pPr>
              <a:spcBef>
                <a:spcPct val="50000"/>
              </a:spcBef>
              <a:defRPr/>
            </a:pPr>
            <a:endParaRPr lang="en-US">
              <a:solidFill>
                <a:srgbClr val="000000"/>
              </a:solidFill>
              <a:latin typeface="Imago"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7DDC5F2F-F11B-E34E-ABF4-0AE967218E70}"/>
              </a:ext>
            </a:extLst>
          </p:cNvPr>
          <p:cNvSpPr txBox="1"/>
          <p:nvPr/>
        </p:nvSpPr>
        <p:spPr>
          <a:xfrm>
            <a:off x="276225" y="1739900"/>
            <a:ext cx="1195388" cy="585788"/>
          </a:xfrm>
          <a:prstGeom prst="rect">
            <a:avLst/>
          </a:prstGeom>
          <a:noFill/>
        </p:spPr>
        <p:txBody>
          <a:bodyPr anchor="ctr">
            <a:spAutoFit/>
          </a:bodyPr>
          <a:lstStyle/>
          <a:p>
            <a:pPr algn="ctr">
              <a:spcBef>
                <a:spcPct val="50000"/>
              </a:spcBef>
              <a:defRPr/>
            </a:pPr>
            <a:r>
              <a:rPr lang="en-US" sz="1600" b="1" dirty="0">
                <a:solidFill>
                  <a:srgbClr val="000000"/>
                </a:solidFill>
                <a:ea typeface="+mn-ea"/>
              </a:rPr>
              <a:t>Drug</a:t>
            </a:r>
            <a:br>
              <a:rPr lang="en-US" sz="1600" b="1" dirty="0">
                <a:solidFill>
                  <a:srgbClr val="000000"/>
                </a:solidFill>
                <a:ea typeface="+mn-ea"/>
              </a:rPr>
            </a:br>
            <a:r>
              <a:rPr lang="en-US" sz="1600" b="1" dirty="0">
                <a:solidFill>
                  <a:srgbClr val="000000"/>
                </a:solidFill>
                <a:ea typeface="+mn-ea"/>
              </a:rPr>
              <a:t>Discovery</a:t>
            </a:r>
          </a:p>
        </p:txBody>
      </p:sp>
      <p:sp>
        <p:nvSpPr>
          <p:cNvPr id="13" name="TextBox 12">
            <a:extLst>
              <a:ext uri="{FF2B5EF4-FFF2-40B4-BE49-F238E27FC236}">
                <a16:creationId xmlns:a16="http://schemas.microsoft.com/office/drawing/2014/main" id="{563E06ED-5F9E-0D46-92D6-4DE4A69D39B2}"/>
              </a:ext>
            </a:extLst>
          </p:cNvPr>
          <p:cNvSpPr txBox="1"/>
          <p:nvPr/>
        </p:nvSpPr>
        <p:spPr>
          <a:xfrm>
            <a:off x="1979613" y="1739900"/>
            <a:ext cx="1470025" cy="585788"/>
          </a:xfrm>
          <a:prstGeom prst="rect">
            <a:avLst/>
          </a:prstGeom>
          <a:noFill/>
        </p:spPr>
        <p:txBody>
          <a:bodyPr anchor="ctr">
            <a:spAutoFit/>
          </a:bodyPr>
          <a:lstStyle/>
          <a:p>
            <a:pPr algn="ctr">
              <a:spcBef>
                <a:spcPct val="50000"/>
              </a:spcBef>
              <a:defRPr/>
            </a:pPr>
            <a:r>
              <a:rPr lang="en-US" sz="1600" b="1" dirty="0">
                <a:solidFill>
                  <a:srgbClr val="000000"/>
                </a:solidFill>
                <a:ea typeface="+mn-ea"/>
              </a:rPr>
              <a:t>Clinical Development</a:t>
            </a:r>
          </a:p>
        </p:txBody>
      </p:sp>
      <p:sp>
        <p:nvSpPr>
          <p:cNvPr id="14" name="TextBox 13">
            <a:extLst>
              <a:ext uri="{FF2B5EF4-FFF2-40B4-BE49-F238E27FC236}">
                <a16:creationId xmlns:a16="http://schemas.microsoft.com/office/drawing/2014/main" id="{1EBD5DE2-E191-0043-A1B0-BABC623FF72F}"/>
              </a:ext>
            </a:extLst>
          </p:cNvPr>
          <p:cNvSpPr txBox="1"/>
          <p:nvPr/>
        </p:nvSpPr>
        <p:spPr>
          <a:xfrm>
            <a:off x="3889375" y="1739900"/>
            <a:ext cx="1414463" cy="585788"/>
          </a:xfrm>
          <a:prstGeom prst="rect">
            <a:avLst/>
          </a:prstGeom>
          <a:noFill/>
        </p:spPr>
        <p:txBody>
          <a:bodyPr anchor="ctr">
            <a:spAutoFit/>
          </a:bodyPr>
          <a:lstStyle/>
          <a:p>
            <a:pPr algn="ctr">
              <a:spcBef>
                <a:spcPct val="50000"/>
              </a:spcBef>
              <a:defRPr/>
            </a:pPr>
            <a:r>
              <a:rPr lang="en-US" sz="1600" b="1" dirty="0">
                <a:solidFill>
                  <a:srgbClr val="000000"/>
                </a:solidFill>
                <a:ea typeface="+mn-ea"/>
              </a:rPr>
              <a:t>Regulatory</a:t>
            </a:r>
            <a:br>
              <a:rPr lang="en-US" sz="1600" b="1" dirty="0">
                <a:solidFill>
                  <a:srgbClr val="000000"/>
                </a:solidFill>
                <a:ea typeface="+mn-ea"/>
              </a:rPr>
            </a:br>
            <a:r>
              <a:rPr lang="en-US" sz="1600" b="1" dirty="0">
                <a:solidFill>
                  <a:srgbClr val="000000"/>
                </a:solidFill>
                <a:ea typeface="+mn-ea"/>
              </a:rPr>
              <a:t>Filing</a:t>
            </a:r>
          </a:p>
        </p:txBody>
      </p:sp>
      <p:sp>
        <p:nvSpPr>
          <p:cNvPr id="15" name="TextBox 14">
            <a:extLst>
              <a:ext uri="{FF2B5EF4-FFF2-40B4-BE49-F238E27FC236}">
                <a16:creationId xmlns:a16="http://schemas.microsoft.com/office/drawing/2014/main" id="{2B90F806-CB83-F441-8906-A6FAB0C0FE11}"/>
              </a:ext>
            </a:extLst>
          </p:cNvPr>
          <p:cNvSpPr txBox="1"/>
          <p:nvPr/>
        </p:nvSpPr>
        <p:spPr>
          <a:xfrm>
            <a:off x="5514975" y="1863725"/>
            <a:ext cx="1790700" cy="338138"/>
          </a:xfrm>
          <a:prstGeom prst="rect">
            <a:avLst/>
          </a:prstGeom>
          <a:noFill/>
        </p:spPr>
        <p:txBody>
          <a:bodyPr anchor="ctr">
            <a:spAutoFit/>
          </a:bodyPr>
          <a:lstStyle/>
          <a:p>
            <a:pPr algn="ctr">
              <a:spcBef>
                <a:spcPct val="50000"/>
              </a:spcBef>
              <a:defRPr/>
            </a:pPr>
            <a:r>
              <a:rPr lang="en-US" sz="1600" b="1" dirty="0">
                <a:solidFill>
                  <a:srgbClr val="000000"/>
                </a:solidFill>
                <a:ea typeface="+mn-ea"/>
              </a:rPr>
              <a:t>Reimbursement</a:t>
            </a:r>
          </a:p>
        </p:txBody>
      </p:sp>
      <p:sp>
        <p:nvSpPr>
          <p:cNvPr id="41" name="TextBox 40">
            <a:extLst>
              <a:ext uri="{FF2B5EF4-FFF2-40B4-BE49-F238E27FC236}">
                <a16:creationId xmlns:a16="http://schemas.microsoft.com/office/drawing/2014/main" id="{5736B971-4638-A042-80E5-21FA44DC10B0}"/>
              </a:ext>
            </a:extLst>
          </p:cNvPr>
          <p:cNvSpPr txBox="1"/>
          <p:nvPr/>
        </p:nvSpPr>
        <p:spPr>
          <a:xfrm>
            <a:off x="7302500" y="1617663"/>
            <a:ext cx="1790700" cy="830262"/>
          </a:xfrm>
          <a:prstGeom prst="rect">
            <a:avLst/>
          </a:prstGeom>
          <a:noFill/>
        </p:spPr>
        <p:txBody>
          <a:bodyPr anchor="ctr">
            <a:spAutoFit/>
          </a:bodyPr>
          <a:lstStyle/>
          <a:p>
            <a:pPr algn="ctr">
              <a:spcBef>
                <a:spcPct val="50000"/>
              </a:spcBef>
              <a:defRPr/>
            </a:pPr>
            <a:r>
              <a:rPr lang="en-US" sz="1600" b="1" dirty="0">
                <a:solidFill>
                  <a:srgbClr val="000000"/>
                </a:solidFill>
                <a:ea typeface="+mn-ea"/>
              </a:rPr>
              <a:t>Treatment Selection/</a:t>
            </a:r>
            <a:br>
              <a:rPr lang="en-US" sz="1600" b="1" dirty="0">
                <a:solidFill>
                  <a:srgbClr val="000000"/>
                </a:solidFill>
                <a:ea typeface="+mn-ea"/>
              </a:rPr>
            </a:br>
            <a:r>
              <a:rPr lang="en-US" sz="1600" b="1" dirty="0">
                <a:solidFill>
                  <a:srgbClr val="000000"/>
                </a:solidFill>
                <a:ea typeface="+mn-ea"/>
              </a:rPr>
              <a:t>Monitoring</a:t>
            </a:r>
          </a:p>
        </p:txBody>
      </p:sp>
      <p:sp>
        <p:nvSpPr>
          <p:cNvPr id="24604" name="Title 1">
            <a:extLst>
              <a:ext uri="{FF2B5EF4-FFF2-40B4-BE49-F238E27FC236}">
                <a16:creationId xmlns:a16="http://schemas.microsoft.com/office/drawing/2014/main" id="{1F08FF8A-4449-054D-808D-06287DBFC8AE}"/>
              </a:ext>
            </a:extLst>
          </p:cNvPr>
          <p:cNvSpPr>
            <a:spLocks noGrp="1" noChangeArrowheads="1"/>
          </p:cNvSpPr>
          <p:nvPr>
            <p:ph type="title"/>
          </p:nvPr>
        </p:nvSpPr>
        <p:spPr>
          <a:xfrm>
            <a:off x="206375" y="173038"/>
            <a:ext cx="7366000" cy="1309687"/>
          </a:xfrm>
        </p:spPr>
        <p:txBody>
          <a:bodyPr/>
          <a:lstStyle/>
          <a:p>
            <a:r>
              <a:rPr lang="en-US" altLang="en-US"/>
              <a:t>Expected evolution of biopharma value chain</a:t>
            </a:r>
          </a:p>
        </p:txBody>
      </p:sp>
      <p:sp>
        <p:nvSpPr>
          <p:cNvPr id="24605" name="Slide Number Placeholder 2">
            <a:extLst>
              <a:ext uri="{FF2B5EF4-FFF2-40B4-BE49-F238E27FC236}">
                <a16:creationId xmlns:a16="http://schemas.microsoft.com/office/drawing/2014/main" id="{D514BB45-489F-7C47-B094-AB08D66743CA}"/>
              </a:ext>
            </a:extLst>
          </p:cNvPr>
          <p:cNvSpPr>
            <a:spLocks noGrp="1" noChangeArrowheads="1"/>
          </p:cNvSpPr>
          <p:nvPr>
            <p:ph type="sldNum" sz="quarter" idx="14"/>
          </p:nvPr>
        </p:nvSpPr>
        <p:spPr>
          <a:xfrm>
            <a:off x="7089169" y="6645275"/>
            <a:ext cx="2004031" cy="112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r>
              <a:rPr lang="en-US" altLang="en-US" i="1" dirty="0">
                <a:solidFill>
                  <a:srgbClr val="969696"/>
                </a:solidFill>
              </a:rPr>
              <a:t>Slide provided by J. </a:t>
            </a:r>
            <a:r>
              <a:rPr lang="en-US" altLang="en-US" i="1" dirty="0" err="1">
                <a:solidFill>
                  <a:srgbClr val="969696"/>
                </a:solidFill>
              </a:rPr>
              <a:t>Fridlyand</a:t>
            </a:r>
            <a:r>
              <a:rPr lang="en-US" altLang="en-US" i="1" dirty="0">
                <a:solidFill>
                  <a:srgbClr val="969696"/>
                </a:solidFill>
              </a:rPr>
              <a:t> </a:t>
            </a:r>
          </a:p>
        </p:txBody>
      </p:sp>
      <p:sp>
        <p:nvSpPr>
          <p:cNvPr id="4" name="Text Placeholder 3">
            <a:extLst>
              <a:ext uri="{FF2B5EF4-FFF2-40B4-BE49-F238E27FC236}">
                <a16:creationId xmlns:a16="http://schemas.microsoft.com/office/drawing/2014/main" id="{1F324077-8A2C-E44B-AA64-CE9AB3708EE7}"/>
              </a:ext>
            </a:extLst>
          </p:cNvPr>
          <p:cNvSpPr>
            <a:spLocks noGrp="1"/>
          </p:cNvSpPr>
          <p:nvPr>
            <p:ph type="body" sz="quarter" idx="12"/>
          </p:nvPr>
        </p:nvSpPr>
        <p:spPr>
          <a:xfrm>
            <a:off x="276225" y="670641"/>
            <a:ext cx="8253413" cy="314325"/>
          </a:xfrm>
          <a:extLst>
            <a:ext uri="{909E8E84-426E-40dd-AFC4-6F175D3DCCD1}"/>
            <a:ext uri="{91240B29-F687-4f45-9708-019B960494DF}"/>
            <a:ext uri="{AF507438-7753-43e0-B8FC-AC1667EBCBE1}"/>
            <a:ext uri="{FAA26D3D-D897-4be2-8F04-BA451C77F1D7}"/>
          </a:extLst>
        </p:spPr>
        <p:txBody>
          <a:bodyPr/>
          <a:lstStyle/>
          <a:p>
            <a:pPr>
              <a:defRPr/>
            </a:pPr>
            <a:r>
              <a:rPr lang="en-US" dirty="0"/>
              <a:t>Advances</a:t>
            </a:r>
            <a:r>
              <a:rPr lang="en-US" dirty="0">
                <a:latin typeface="Minion"/>
                <a:cs typeface="Minion"/>
              </a:rPr>
              <a:t> </a:t>
            </a:r>
            <a:r>
              <a:rPr lang="en-US" dirty="0"/>
              <a:t>in science and technology will change how therapies are discovered, developed, approved, reimbursed, and commercialized</a:t>
            </a:r>
          </a:p>
        </p:txBody>
      </p:sp>
      <p:sp>
        <p:nvSpPr>
          <p:cNvPr id="24607" name="Text Placeholder 4">
            <a:extLst>
              <a:ext uri="{FF2B5EF4-FFF2-40B4-BE49-F238E27FC236}">
                <a16:creationId xmlns:a16="http://schemas.microsoft.com/office/drawing/2014/main" id="{8C500743-FAF6-F34C-AEFE-6D8EE8B277FD}"/>
              </a:ext>
            </a:extLst>
          </p:cNvPr>
          <p:cNvSpPr>
            <a:spLocks noGrp="1" noChangeArrowheads="1"/>
          </p:cNvSpPr>
          <p:nvPr>
            <p:ph type="body" sz="quarter" idx="13"/>
          </p:nvPr>
        </p:nvSpPr>
        <p:spPr>
          <a:xfrm>
            <a:off x="873919" y="6519863"/>
            <a:ext cx="5768975" cy="201612"/>
          </a:xfrm>
          <a:ln w="22225">
            <a:noFill/>
            <a:miter lim="800000"/>
            <a:headEnd/>
            <a:tailEnd/>
          </a:ln>
          <a:extLst/>
        </p:spPr>
        <p:txBody>
          <a:bodyPr/>
          <a:lstStyle/>
          <a:p>
            <a:r>
              <a:rPr lang="en-US" altLang="en-US" sz="1000" dirty="0">
                <a:solidFill>
                  <a:schemeClr val="accent6"/>
                </a:solidFill>
              </a:rPr>
              <a:t>* Integrated product offering includes therapy, diagnostics, data and value added services</a:t>
            </a:r>
          </a:p>
        </p:txBody>
      </p:sp>
      <p:grpSp>
        <p:nvGrpSpPr>
          <p:cNvPr id="24608" name="Group 27">
            <a:extLst>
              <a:ext uri="{FF2B5EF4-FFF2-40B4-BE49-F238E27FC236}">
                <a16:creationId xmlns:a16="http://schemas.microsoft.com/office/drawing/2014/main" id="{52D22CFA-2D51-4D40-BA3C-CD66BF79DF30}"/>
              </a:ext>
            </a:extLst>
          </p:cNvPr>
          <p:cNvGrpSpPr>
            <a:grpSpLocks/>
          </p:cNvGrpSpPr>
          <p:nvPr/>
        </p:nvGrpSpPr>
        <p:grpSpPr bwMode="auto">
          <a:xfrm>
            <a:off x="1790700" y="1447800"/>
            <a:ext cx="5486400" cy="5016500"/>
            <a:chOff x="2205039" y="2362200"/>
            <a:chExt cx="5628759" cy="838200"/>
          </a:xfrm>
        </p:grpSpPr>
        <p:cxnSp>
          <p:nvCxnSpPr>
            <p:cNvPr id="24613" name="Straight Connector 29">
              <a:extLst>
                <a:ext uri="{FF2B5EF4-FFF2-40B4-BE49-F238E27FC236}">
                  <a16:creationId xmlns:a16="http://schemas.microsoft.com/office/drawing/2014/main" id="{00431086-F471-B64C-A2BC-CBDBFFF76EC5}"/>
                </a:ext>
              </a:extLst>
            </p:cNvPr>
            <p:cNvCxnSpPr>
              <a:cxnSpLocks noChangeShapeType="1"/>
            </p:cNvCxnSpPr>
            <p:nvPr/>
          </p:nvCxnSpPr>
          <p:spPr bwMode="auto">
            <a:xfrm>
              <a:off x="2205039" y="2362200"/>
              <a:ext cx="0" cy="83820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cxnSp>
        <p:cxnSp>
          <p:nvCxnSpPr>
            <p:cNvPr id="24614" name="Straight Connector 30">
              <a:extLst>
                <a:ext uri="{FF2B5EF4-FFF2-40B4-BE49-F238E27FC236}">
                  <a16:creationId xmlns:a16="http://schemas.microsoft.com/office/drawing/2014/main" id="{7A2E5023-98E2-0B4E-A068-AC59D3956945}"/>
                </a:ext>
              </a:extLst>
            </p:cNvPr>
            <p:cNvCxnSpPr>
              <a:cxnSpLocks noChangeShapeType="1"/>
            </p:cNvCxnSpPr>
            <p:nvPr/>
          </p:nvCxnSpPr>
          <p:spPr bwMode="auto">
            <a:xfrm>
              <a:off x="4081292" y="2362200"/>
              <a:ext cx="0" cy="83820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cxnSp>
        <p:cxnSp>
          <p:nvCxnSpPr>
            <p:cNvPr id="24615" name="Straight Connector 31">
              <a:extLst>
                <a:ext uri="{FF2B5EF4-FFF2-40B4-BE49-F238E27FC236}">
                  <a16:creationId xmlns:a16="http://schemas.microsoft.com/office/drawing/2014/main" id="{5C246E7A-FEDB-9648-8840-AA5A0B681A78}"/>
                </a:ext>
              </a:extLst>
            </p:cNvPr>
            <p:cNvCxnSpPr>
              <a:cxnSpLocks noChangeShapeType="1"/>
            </p:cNvCxnSpPr>
            <p:nvPr/>
          </p:nvCxnSpPr>
          <p:spPr bwMode="auto">
            <a:xfrm>
              <a:off x="5957545" y="2362200"/>
              <a:ext cx="0" cy="83820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cxnSp>
        <p:cxnSp>
          <p:nvCxnSpPr>
            <p:cNvPr id="24616" name="Straight Connector 38">
              <a:extLst>
                <a:ext uri="{FF2B5EF4-FFF2-40B4-BE49-F238E27FC236}">
                  <a16:creationId xmlns:a16="http://schemas.microsoft.com/office/drawing/2014/main" id="{B7F09E55-CCE6-EF41-A699-37CD0A292868}"/>
                </a:ext>
              </a:extLst>
            </p:cNvPr>
            <p:cNvCxnSpPr>
              <a:cxnSpLocks noChangeShapeType="1"/>
            </p:cNvCxnSpPr>
            <p:nvPr/>
          </p:nvCxnSpPr>
          <p:spPr bwMode="auto">
            <a:xfrm>
              <a:off x="7833798" y="2362200"/>
              <a:ext cx="0" cy="83820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cxnSp>
      </p:grpSp>
      <p:sp>
        <p:nvSpPr>
          <p:cNvPr id="24609" name="Chevron 21">
            <a:extLst>
              <a:ext uri="{FF2B5EF4-FFF2-40B4-BE49-F238E27FC236}">
                <a16:creationId xmlns:a16="http://schemas.microsoft.com/office/drawing/2014/main" id="{732241A6-FE3B-9145-8548-95FBCE18845C}"/>
              </a:ext>
            </a:extLst>
          </p:cNvPr>
          <p:cNvSpPr>
            <a:spLocks noChangeArrowheads="1"/>
          </p:cNvSpPr>
          <p:nvPr/>
        </p:nvSpPr>
        <p:spPr bwMode="auto">
          <a:xfrm>
            <a:off x="1714500" y="1901825"/>
            <a:ext cx="158750" cy="268288"/>
          </a:xfrm>
          <a:prstGeom prst="chevr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pPr>
              <a:spcBef>
                <a:spcPct val="50000"/>
              </a:spcBef>
            </a:pPr>
            <a:endParaRPr lang="en-US" altLang="en-US">
              <a:solidFill>
                <a:srgbClr val="000000"/>
              </a:solidFill>
            </a:endParaRPr>
          </a:p>
        </p:txBody>
      </p:sp>
      <p:sp>
        <p:nvSpPr>
          <p:cNvPr id="24610" name="Chevron 22">
            <a:extLst>
              <a:ext uri="{FF2B5EF4-FFF2-40B4-BE49-F238E27FC236}">
                <a16:creationId xmlns:a16="http://schemas.microsoft.com/office/drawing/2014/main" id="{EAB0AA73-CF8A-E145-95DF-2961525D2956}"/>
              </a:ext>
            </a:extLst>
          </p:cNvPr>
          <p:cNvSpPr>
            <a:spLocks noChangeArrowheads="1"/>
          </p:cNvSpPr>
          <p:nvPr/>
        </p:nvSpPr>
        <p:spPr bwMode="auto">
          <a:xfrm>
            <a:off x="3522663" y="1925638"/>
            <a:ext cx="158750" cy="268287"/>
          </a:xfrm>
          <a:prstGeom prst="chevr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pPr>
              <a:spcBef>
                <a:spcPct val="50000"/>
              </a:spcBef>
            </a:pPr>
            <a:endParaRPr lang="en-US" altLang="en-US">
              <a:solidFill>
                <a:srgbClr val="000000"/>
              </a:solidFill>
            </a:endParaRPr>
          </a:p>
        </p:txBody>
      </p:sp>
      <p:sp>
        <p:nvSpPr>
          <p:cNvPr id="24611" name="Chevron 23">
            <a:extLst>
              <a:ext uri="{FF2B5EF4-FFF2-40B4-BE49-F238E27FC236}">
                <a16:creationId xmlns:a16="http://schemas.microsoft.com/office/drawing/2014/main" id="{C01E0D80-276E-8B45-B2C9-BD879D5AFA71}"/>
              </a:ext>
            </a:extLst>
          </p:cNvPr>
          <p:cNvSpPr>
            <a:spLocks noChangeArrowheads="1"/>
          </p:cNvSpPr>
          <p:nvPr/>
        </p:nvSpPr>
        <p:spPr bwMode="auto">
          <a:xfrm>
            <a:off x="5376863" y="1897063"/>
            <a:ext cx="160337" cy="268287"/>
          </a:xfrm>
          <a:prstGeom prst="chevr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pPr>
              <a:spcBef>
                <a:spcPct val="50000"/>
              </a:spcBef>
            </a:pPr>
            <a:endParaRPr lang="en-US" altLang="en-US">
              <a:solidFill>
                <a:srgbClr val="000000"/>
              </a:solidFill>
            </a:endParaRPr>
          </a:p>
        </p:txBody>
      </p:sp>
      <p:sp>
        <p:nvSpPr>
          <p:cNvPr id="24612" name="Chevron 24">
            <a:extLst>
              <a:ext uri="{FF2B5EF4-FFF2-40B4-BE49-F238E27FC236}">
                <a16:creationId xmlns:a16="http://schemas.microsoft.com/office/drawing/2014/main" id="{DF37C615-5E69-B244-B63E-69C7D7B27C3D}"/>
              </a:ext>
            </a:extLst>
          </p:cNvPr>
          <p:cNvSpPr>
            <a:spLocks noChangeArrowheads="1"/>
          </p:cNvSpPr>
          <p:nvPr/>
        </p:nvSpPr>
        <p:spPr bwMode="auto">
          <a:xfrm>
            <a:off x="7204075" y="1911350"/>
            <a:ext cx="158750" cy="268288"/>
          </a:xfrm>
          <a:prstGeom prst="chevr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pPr>
              <a:spcBef>
                <a:spcPct val="50000"/>
              </a:spcBef>
            </a:pPr>
            <a:endParaRPr lang="en-US" altLang="en-US">
              <a:solidFill>
                <a:srgbClr val="000000"/>
              </a:solidFill>
            </a:endParaRPr>
          </a:p>
        </p:txBody>
      </p:sp>
      <p:sp>
        <p:nvSpPr>
          <p:cNvPr id="2" name="TextBox 1">
            <a:extLst>
              <a:ext uri="{FF2B5EF4-FFF2-40B4-BE49-F238E27FC236}">
                <a16:creationId xmlns:a16="http://schemas.microsoft.com/office/drawing/2014/main" id="{EE8CD06B-F92B-CB4E-8565-D48111F58C73}"/>
              </a:ext>
            </a:extLst>
          </p:cNvPr>
          <p:cNvSpPr txBox="1"/>
          <p:nvPr/>
        </p:nvSpPr>
        <p:spPr>
          <a:xfrm>
            <a:off x="0" y="1447800"/>
            <a:ext cx="3619500" cy="5072063"/>
          </a:xfrm>
          <a:prstGeom prst="rect">
            <a:avLst/>
          </a:prstGeom>
          <a:noFill/>
          <a:ln w="38100">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37766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3"/>
          <p:cNvPicPr preferRelativeResize="0"/>
          <p:nvPr/>
        </p:nvPicPr>
        <p:blipFill>
          <a:blip r:embed="rId3">
            <a:alphaModFix/>
          </a:blip>
          <a:stretch>
            <a:fillRect/>
          </a:stretch>
        </p:blipFill>
        <p:spPr>
          <a:xfrm>
            <a:off x="4269913" y="2180766"/>
            <a:ext cx="3877494" cy="3017957"/>
          </a:xfrm>
          <a:prstGeom prst="rect">
            <a:avLst/>
          </a:prstGeom>
          <a:noFill/>
          <a:ln>
            <a:noFill/>
          </a:ln>
        </p:spPr>
      </p:pic>
      <p:sp>
        <p:nvSpPr>
          <p:cNvPr id="395" name="Google Shape;395;p63"/>
          <p:cNvSpPr txBox="1">
            <a:spLocks noGrp="1"/>
          </p:cNvSpPr>
          <p:nvPr>
            <p:ph type="title"/>
          </p:nvPr>
        </p:nvSpPr>
        <p:spPr>
          <a:xfrm>
            <a:off x="410575" y="525000"/>
            <a:ext cx="69798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Tests of homogeneity of dispersion and distance partitioning</a:t>
            </a:r>
            <a:endParaRPr/>
          </a:p>
        </p:txBody>
      </p:sp>
      <p:cxnSp>
        <p:nvCxnSpPr>
          <p:cNvPr id="396" name="Google Shape;396;p63"/>
          <p:cNvCxnSpPr/>
          <p:nvPr/>
        </p:nvCxnSpPr>
        <p:spPr>
          <a:xfrm flipH="1">
            <a:off x="7287800" y="2133600"/>
            <a:ext cx="449700" cy="558000"/>
          </a:xfrm>
          <a:prstGeom prst="straightConnector1">
            <a:avLst/>
          </a:prstGeom>
          <a:noFill/>
          <a:ln w="9525" cap="flat" cmpd="sng">
            <a:solidFill>
              <a:schemeClr val="dk2"/>
            </a:solidFill>
            <a:prstDash val="solid"/>
            <a:round/>
            <a:headEnd type="none" w="med" len="med"/>
            <a:tailEnd type="triangle" w="med" len="med"/>
          </a:ln>
        </p:spPr>
      </p:cxnSp>
      <p:sp>
        <p:nvSpPr>
          <p:cNvPr id="397" name="Google Shape;397;p63"/>
          <p:cNvSpPr txBox="1"/>
          <p:nvPr/>
        </p:nvSpPr>
        <p:spPr>
          <a:xfrm>
            <a:off x="7633475" y="1050500"/>
            <a:ext cx="1569900" cy="7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This analysis essentially tests if the centroids of the two groups are similar </a:t>
            </a:r>
            <a:endParaRPr/>
          </a:p>
        </p:txBody>
      </p:sp>
      <p:cxnSp>
        <p:nvCxnSpPr>
          <p:cNvPr id="398" name="Google Shape;398;p63"/>
          <p:cNvCxnSpPr/>
          <p:nvPr/>
        </p:nvCxnSpPr>
        <p:spPr>
          <a:xfrm flipH="1">
            <a:off x="4105825" y="2030100"/>
            <a:ext cx="17100" cy="4596300"/>
          </a:xfrm>
          <a:prstGeom prst="straightConnector1">
            <a:avLst/>
          </a:prstGeom>
          <a:noFill/>
          <a:ln w="19050" cap="flat" cmpd="sng">
            <a:solidFill>
              <a:schemeClr val="dk2"/>
            </a:solidFill>
            <a:prstDash val="solid"/>
            <a:round/>
            <a:headEnd type="none" w="med" len="med"/>
            <a:tailEnd type="none" w="med" len="med"/>
          </a:ln>
        </p:spPr>
      </p:cxnSp>
      <p:sp>
        <p:nvSpPr>
          <p:cNvPr id="399" name="Google Shape;399;p63"/>
          <p:cNvSpPr txBox="1"/>
          <p:nvPr/>
        </p:nvSpPr>
        <p:spPr>
          <a:xfrm>
            <a:off x="149550" y="1543900"/>
            <a:ext cx="1569900" cy="7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This analysis tests if one group is more variable than the other</a:t>
            </a:r>
            <a:endParaRPr dirty="0"/>
          </a:p>
        </p:txBody>
      </p:sp>
      <p:sp>
        <p:nvSpPr>
          <p:cNvPr id="400" name="Google Shape;400;p63"/>
          <p:cNvSpPr txBox="1"/>
          <p:nvPr/>
        </p:nvSpPr>
        <p:spPr>
          <a:xfrm>
            <a:off x="930725" y="5845633"/>
            <a:ext cx="30045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PERMDISP2 p-value = 2.721e-05</a:t>
            </a:r>
            <a:endParaRPr/>
          </a:p>
        </p:txBody>
      </p:sp>
      <p:sp>
        <p:nvSpPr>
          <p:cNvPr id="401" name="Google Shape;401;p63"/>
          <p:cNvSpPr txBox="1"/>
          <p:nvPr/>
        </p:nvSpPr>
        <p:spPr>
          <a:xfrm>
            <a:off x="4332525" y="5857500"/>
            <a:ext cx="30045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ADONIS2 p-value = 0.175</a:t>
            </a:r>
            <a:endParaRPr/>
          </a:p>
        </p:txBody>
      </p:sp>
      <p:cxnSp>
        <p:nvCxnSpPr>
          <p:cNvPr id="402" name="Google Shape;402;p63"/>
          <p:cNvCxnSpPr/>
          <p:nvPr/>
        </p:nvCxnSpPr>
        <p:spPr>
          <a:xfrm>
            <a:off x="418350" y="2512450"/>
            <a:ext cx="522600" cy="500700"/>
          </a:xfrm>
          <a:prstGeom prst="straightConnector1">
            <a:avLst/>
          </a:prstGeom>
          <a:noFill/>
          <a:ln w="9525" cap="flat" cmpd="sng">
            <a:solidFill>
              <a:schemeClr val="dk2"/>
            </a:solidFill>
            <a:prstDash val="solid"/>
            <a:round/>
            <a:headEnd type="none" w="med" len="med"/>
            <a:tailEnd type="triangle" w="med" len="med"/>
          </a:ln>
        </p:spPr>
      </p:cxnSp>
      <p:pic>
        <p:nvPicPr>
          <p:cNvPr id="403" name="Google Shape;403;p63"/>
          <p:cNvPicPr preferRelativeResize="0"/>
          <p:nvPr/>
        </p:nvPicPr>
        <p:blipFill>
          <a:blip r:embed="rId4">
            <a:alphaModFix/>
          </a:blip>
          <a:stretch>
            <a:fillRect/>
          </a:stretch>
        </p:blipFill>
        <p:spPr>
          <a:xfrm>
            <a:off x="1464411" y="2301659"/>
            <a:ext cx="2557364" cy="2970874"/>
          </a:xfrm>
          <a:prstGeom prst="rect">
            <a:avLst/>
          </a:prstGeom>
          <a:noFill/>
          <a:ln>
            <a:noFill/>
          </a:ln>
        </p:spPr>
      </p:pic>
      <p:sp>
        <p:nvSpPr>
          <p:cNvPr id="404" name="Google Shape;404;p63"/>
          <p:cNvSpPr txBox="1"/>
          <p:nvPr/>
        </p:nvSpPr>
        <p:spPr>
          <a:xfrm>
            <a:off x="4269925" y="6521033"/>
            <a:ext cx="3478500" cy="39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700">
                <a:solidFill>
                  <a:srgbClr val="222222"/>
                </a:solidFill>
                <a:highlight>
                  <a:srgbClr val="FFFFFF"/>
                </a:highlight>
              </a:rPr>
              <a:t>Zapala et al.,  </a:t>
            </a:r>
            <a:r>
              <a:rPr lang="en" sz="700" i="1">
                <a:solidFill>
                  <a:srgbClr val="222222"/>
                </a:solidFill>
                <a:highlight>
                  <a:srgbClr val="FFFFFF"/>
                </a:highlight>
              </a:rPr>
              <a:t>PNAS </a:t>
            </a:r>
            <a:r>
              <a:rPr lang="en" sz="700">
                <a:solidFill>
                  <a:srgbClr val="222222"/>
                </a:solidFill>
                <a:highlight>
                  <a:srgbClr val="FFFFFF"/>
                </a:highlight>
              </a:rPr>
              <a:t>103.51 (2006): 19430-19435.</a:t>
            </a:r>
            <a:endParaRPr sz="700"/>
          </a:p>
        </p:txBody>
      </p:sp>
      <p:sp>
        <p:nvSpPr>
          <p:cNvPr id="405" name="Google Shape;405;p63"/>
          <p:cNvSpPr txBox="1"/>
          <p:nvPr/>
        </p:nvSpPr>
        <p:spPr>
          <a:xfrm>
            <a:off x="22175" y="6521033"/>
            <a:ext cx="39996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222222"/>
                </a:solidFill>
                <a:highlight>
                  <a:srgbClr val="F8F8F8"/>
                </a:highlight>
              </a:rPr>
              <a:t>Anderson, </a:t>
            </a:r>
            <a:r>
              <a:rPr lang="en" sz="700" i="1">
                <a:solidFill>
                  <a:srgbClr val="222222"/>
                </a:solidFill>
                <a:highlight>
                  <a:srgbClr val="F8F8F8"/>
                </a:highlight>
              </a:rPr>
              <a:t>Biometrics</a:t>
            </a:r>
            <a:r>
              <a:rPr lang="en" sz="700">
                <a:solidFill>
                  <a:srgbClr val="222222"/>
                </a:solidFill>
                <a:highlight>
                  <a:srgbClr val="F8F8F8"/>
                </a:highlight>
              </a:rPr>
              <a:t> 62.1 (2006): 245-253.</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P spid="401" grpId="0"/>
      <p:bldP spid="4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64"/>
          <p:cNvPicPr preferRelativeResize="0"/>
          <p:nvPr/>
        </p:nvPicPr>
        <p:blipFill>
          <a:blip r:embed="rId3">
            <a:alphaModFix/>
          </a:blip>
          <a:stretch>
            <a:fillRect/>
          </a:stretch>
        </p:blipFill>
        <p:spPr>
          <a:xfrm>
            <a:off x="-84325" y="1743800"/>
            <a:ext cx="6118407" cy="3780050"/>
          </a:xfrm>
          <a:prstGeom prst="rect">
            <a:avLst/>
          </a:prstGeom>
          <a:noFill/>
          <a:ln>
            <a:noFill/>
          </a:ln>
        </p:spPr>
      </p:pic>
      <p:sp>
        <p:nvSpPr>
          <p:cNvPr id="411" name="Google Shape;411;p64"/>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We know that some clinical variables are unbalanced between the datasets</a:t>
            </a:r>
            <a:endParaRPr/>
          </a:p>
        </p:txBody>
      </p:sp>
      <p:sp>
        <p:nvSpPr>
          <p:cNvPr id="412" name="Google Shape;412;p64"/>
          <p:cNvSpPr txBox="1"/>
          <p:nvPr/>
        </p:nvSpPr>
        <p:spPr>
          <a:xfrm>
            <a:off x="7061175" y="2428033"/>
            <a:ext cx="1665000" cy="31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Using propensity score matching we can try to make the datasets more comparable, at least on the clinical covariates front</a:t>
            </a:r>
            <a:endParaRPr>
              <a:solidFill>
                <a:srgbClr val="FFFFFF"/>
              </a:solidFill>
            </a:endParaRPr>
          </a:p>
        </p:txBody>
      </p:sp>
      <p:sp>
        <p:nvSpPr>
          <p:cNvPr id="413" name="Google Shape;413;p64"/>
          <p:cNvSpPr txBox="1">
            <a:spLocks noGrp="1"/>
          </p:cNvSpPr>
          <p:nvPr>
            <p:ph type="body" idx="1"/>
          </p:nvPr>
        </p:nvSpPr>
        <p:spPr>
          <a:xfrm>
            <a:off x="5884275" y="1918967"/>
            <a:ext cx="3211200" cy="4750800"/>
          </a:xfrm>
          <a:prstGeom prst="rect">
            <a:avLst/>
          </a:prstGeom>
        </p:spPr>
        <p:txBody>
          <a:bodyPr spcFirstLastPara="1" wrap="square" lIns="0" tIns="0" rIns="0" bIns="0" anchor="t" anchorCtr="0">
            <a:noAutofit/>
          </a:bodyPr>
          <a:lstStyle/>
          <a:p>
            <a:pPr marL="457200" lvl="0" indent="-317500" algn="l" rtl="0">
              <a:spcBef>
                <a:spcPts val="1125"/>
              </a:spcBef>
              <a:spcAft>
                <a:spcPts val="0"/>
              </a:spcAft>
              <a:buSzPts val="1400"/>
              <a:buChar char="•"/>
            </a:pPr>
            <a:r>
              <a:rPr lang="en" sz="1400"/>
              <a:t>We attempt to create more balanced datasets via propensity score (PS) matching at different levels of strictness.</a:t>
            </a:r>
            <a:endParaRPr sz="1400"/>
          </a:p>
          <a:p>
            <a:pPr marL="457200" lvl="0" indent="-317500" algn="l" rtl="0">
              <a:spcBef>
                <a:spcPts val="1125"/>
              </a:spcBef>
              <a:spcAft>
                <a:spcPts val="0"/>
              </a:spcAft>
              <a:buSzPts val="1400"/>
              <a:buChar char="•"/>
            </a:pPr>
            <a:r>
              <a:rPr lang="en" sz="1400"/>
              <a:t>The PS estimates likelihood of patient being in LOTUS treatment arm</a:t>
            </a:r>
            <a:endParaRPr sz="1400"/>
          </a:p>
          <a:p>
            <a:pPr marL="457200" lvl="0" indent="-317500" algn="l" rtl="0">
              <a:spcBef>
                <a:spcPts val="1125"/>
              </a:spcBef>
              <a:spcAft>
                <a:spcPts val="0"/>
              </a:spcAft>
              <a:buSzPts val="1400"/>
              <a:buChar char="•"/>
            </a:pPr>
            <a:r>
              <a:rPr lang="en" sz="1400"/>
              <a:t>The PS itself is calculated via a gradient boosting machine with the predictors age, weight, BMI, DFI, presence of liver metastases,and number of metastatic sites</a:t>
            </a:r>
            <a:endParaRPr sz="1400"/>
          </a:p>
          <a:p>
            <a:pPr marL="457200" lvl="0" indent="-317500" algn="l" rtl="0">
              <a:spcBef>
                <a:spcPts val="1125"/>
              </a:spcBef>
              <a:spcAft>
                <a:spcPts val="1000"/>
              </a:spcAft>
              <a:buSzPts val="1400"/>
              <a:buChar char="•"/>
            </a:pPr>
            <a:r>
              <a:rPr lang="en" sz="1400"/>
              <a:t>Matching is on the PS only, not the variables that go into classifier</a:t>
            </a:r>
            <a:endParaRPr sz="1400"/>
          </a:p>
        </p:txBody>
      </p:sp>
      <p:sp>
        <p:nvSpPr>
          <p:cNvPr id="414" name="Google Shape;414;p64"/>
          <p:cNvSpPr/>
          <p:nvPr/>
        </p:nvSpPr>
        <p:spPr>
          <a:xfrm>
            <a:off x="2328225" y="4320717"/>
            <a:ext cx="1293300" cy="416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4"/>
          <p:cNvSpPr txBox="1"/>
          <p:nvPr/>
        </p:nvSpPr>
        <p:spPr>
          <a:xfrm>
            <a:off x="2763725" y="3647221"/>
            <a:ext cx="12039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Poor match even at strictest level</a:t>
            </a:r>
            <a:endParaRPr sz="1000">
              <a:solidFill>
                <a:srgbClr val="0000FF"/>
              </a:solidFill>
            </a:endParaRPr>
          </a:p>
        </p:txBody>
      </p:sp>
      <p:sp>
        <p:nvSpPr>
          <p:cNvPr id="416" name="Google Shape;416;p64"/>
          <p:cNvSpPr/>
          <p:nvPr/>
        </p:nvSpPr>
        <p:spPr>
          <a:xfrm>
            <a:off x="2441375" y="2650777"/>
            <a:ext cx="1293300" cy="416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4"/>
          <p:cNvSpPr/>
          <p:nvPr/>
        </p:nvSpPr>
        <p:spPr>
          <a:xfrm>
            <a:off x="2342825" y="4857000"/>
            <a:ext cx="745200" cy="3099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p64"/>
          <p:cNvCxnSpPr>
            <a:cxnSpLocks/>
          </p:cNvCxnSpPr>
          <p:nvPr/>
        </p:nvCxnSpPr>
        <p:spPr>
          <a:xfrm flipH="1" flipV="1">
            <a:off x="3349625" y="3112248"/>
            <a:ext cx="59550" cy="644151"/>
          </a:xfrm>
          <a:prstGeom prst="straightConnector1">
            <a:avLst/>
          </a:prstGeom>
          <a:noFill/>
          <a:ln w="9525" cap="flat" cmpd="sng">
            <a:solidFill>
              <a:srgbClr val="0000FF"/>
            </a:solidFill>
            <a:prstDash val="solid"/>
            <a:round/>
            <a:headEnd type="none" w="med" len="med"/>
            <a:tailEnd type="triangle" w="med" len="med"/>
          </a:ln>
        </p:spPr>
      </p:cxnSp>
      <p:cxnSp>
        <p:nvCxnSpPr>
          <p:cNvPr id="419" name="Google Shape;419;p64"/>
          <p:cNvCxnSpPr/>
          <p:nvPr/>
        </p:nvCxnSpPr>
        <p:spPr>
          <a:xfrm flipH="1">
            <a:off x="2705525" y="4045033"/>
            <a:ext cx="154800" cy="236400"/>
          </a:xfrm>
          <a:prstGeom prst="straightConnector1">
            <a:avLst/>
          </a:prstGeom>
          <a:noFill/>
          <a:ln w="9525" cap="flat" cmpd="sng">
            <a:solidFill>
              <a:srgbClr val="0000FF"/>
            </a:solidFill>
            <a:prstDash val="solid"/>
            <a:round/>
            <a:headEnd type="none" w="med" len="med"/>
            <a:tailEnd type="triangle" w="med" len="med"/>
          </a:ln>
        </p:spPr>
      </p:cxnSp>
      <p:cxnSp>
        <p:nvCxnSpPr>
          <p:cNvPr id="420" name="Google Shape;420;p64"/>
          <p:cNvCxnSpPr>
            <a:endCxn id="417" idx="3"/>
          </p:cNvCxnSpPr>
          <p:nvPr/>
        </p:nvCxnSpPr>
        <p:spPr>
          <a:xfrm flipH="1">
            <a:off x="3088025" y="4073250"/>
            <a:ext cx="261600" cy="938700"/>
          </a:xfrm>
          <a:prstGeom prst="straightConnector1">
            <a:avLst/>
          </a:prstGeom>
          <a:noFill/>
          <a:ln w="9525" cap="flat" cmpd="sng">
            <a:solidFill>
              <a:srgbClr val="0000FF"/>
            </a:solidFill>
            <a:prstDash val="solid"/>
            <a:round/>
            <a:headEnd type="none" w="med" len="med"/>
            <a:tailEnd type="triangle" w="med" len="med"/>
          </a:ln>
        </p:spPr>
      </p:cxnSp>
      <p:sp>
        <p:nvSpPr>
          <p:cNvPr id="14" name="Google Shape;426;p65">
            <a:extLst>
              <a:ext uri="{FF2B5EF4-FFF2-40B4-BE49-F238E27FC236}">
                <a16:creationId xmlns:a16="http://schemas.microsoft.com/office/drawing/2014/main" id="{8E48A98E-6F2D-FE4D-842E-0AF7AA854CD1}"/>
              </a:ext>
            </a:extLst>
          </p:cNvPr>
          <p:cNvSpPr/>
          <p:nvPr/>
        </p:nvSpPr>
        <p:spPr>
          <a:xfrm>
            <a:off x="688369" y="5601323"/>
            <a:ext cx="3534310" cy="457500"/>
          </a:xfrm>
          <a:prstGeom prst="leftArrow">
            <a:avLst>
              <a:gd name="adj1" fmla="val 50000"/>
              <a:gd name="adj2"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0" anchor="ctr" anchorCtr="0">
            <a:noAutofit/>
          </a:bodyPr>
          <a:lstStyle/>
          <a:p>
            <a:pPr marL="0" lvl="0" indent="0" algn="l" rtl="0">
              <a:spcBef>
                <a:spcPts val="0"/>
              </a:spcBef>
              <a:spcAft>
                <a:spcPts val="0"/>
              </a:spcAft>
              <a:buClr>
                <a:schemeClr val="dk1"/>
              </a:buClr>
              <a:buSzPts val="1100"/>
              <a:buFont typeface="Arial"/>
              <a:buNone/>
            </a:pPr>
            <a:r>
              <a:rPr lang="en-US" sz="1000" dirty="0">
                <a:solidFill>
                  <a:schemeClr val="dk1"/>
                </a:solidFill>
              </a:rPr>
              <a:t>Points further left are better matched in that covariate</a:t>
            </a:r>
            <a:endParaRPr sz="1000" dirty="0">
              <a:solidFill>
                <a:schemeClr val="dk1"/>
              </a:solidFill>
            </a:endParaRPr>
          </a:p>
          <a:p>
            <a:pPr marL="0" lvl="0" indent="0" algn="l" rtl="0">
              <a:spcBef>
                <a:spcPts val="0"/>
              </a:spcBef>
              <a:spcAft>
                <a:spcPts val="0"/>
              </a:spcAft>
              <a:buNone/>
            </a:pPr>
            <a:endParaRP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title"/>
          </p:nvPr>
        </p:nvSpPr>
        <p:spPr>
          <a:xfrm>
            <a:off x="341925" y="525000"/>
            <a:ext cx="79944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If we start restricting what patients we analyze based on clinical data, do we see changes in the mutational comparisons?</a:t>
            </a:r>
            <a:endParaRPr/>
          </a:p>
        </p:txBody>
      </p:sp>
      <p:sp>
        <p:nvSpPr>
          <p:cNvPr id="426" name="Google Shape;426;p65"/>
          <p:cNvSpPr/>
          <p:nvPr/>
        </p:nvSpPr>
        <p:spPr>
          <a:xfrm>
            <a:off x="985250" y="5352700"/>
            <a:ext cx="2711700" cy="457500"/>
          </a:xfrm>
          <a:prstGeom prst="leftArrow">
            <a:avLst>
              <a:gd name="adj1" fmla="val 50000"/>
              <a:gd name="adj2"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0"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Stricter match, smaller subsample</a:t>
            </a:r>
            <a:endParaRPr sz="1000">
              <a:solidFill>
                <a:schemeClr val="dk1"/>
              </a:solidFill>
            </a:endParaRPr>
          </a:p>
          <a:p>
            <a:pPr marL="0" lvl="0" indent="0" algn="l" rtl="0">
              <a:spcBef>
                <a:spcPts val="0"/>
              </a:spcBef>
              <a:spcAft>
                <a:spcPts val="0"/>
              </a:spcAft>
              <a:buNone/>
            </a:pPr>
            <a:endParaRPr sz="1000"/>
          </a:p>
        </p:txBody>
      </p:sp>
      <p:sp>
        <p:nvSpPr>
          <p:cNvPr id="427" name="Google Shape;427;p65"/>
          <p:cNvSpPr/>
          <p:nvPr/>
        </p:nvSpPr>
        <p:spPr>
          <a:xfrm>
            <a:off x="5633450" y="5352700"/>
            <a:ext cx="2711700" cy="457500"/>
          </a:xfrm>
          <a:prstGeom prst="leftArrow">
            <a:avLst>
              <a:gd name="adj1" fmla="val 50000"/>
              <a:gd name="adj2"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0" anchor="ctr" anchorCtr="0">
            <a:noAutofit/>
          </a:bodyPr>
          <a:lstStyle/>
          <a:p>
            <a:pPr marL="0" lvl="0" indent="0" algn="l" rtl="0">
              <a:spcBef>
                <a:spcPts val="0"/>
              </a:spcBef>
              <a:spcAft>
                <a:spcPts val="0"/>
              </a:spcAft>
              <a:buNone/>
            </a:pPr>
            <a:r>
              <a:rPr lang="en" sz="1000">
                <a:solidFill>
                  <a:schemeClr val="dk1"/>
                </a:solidFill>
              </a:rPr>
              <a:t>Stricter match, smaller subsample</a:t>
            </a:r>
            <a:endParaRPr sz="1000">
              <a:solidFill>
                <a:schemeClr val="dk1"/>
              </a:solidFill>
            </a:endParaRPr>
          </a:p>
          <a:p>
            <a:pPr marL="0" lvl="0" indent="0" algn="l" rtl="0">
              <a:spcBef>
                <a:spcPts val="0"/>
              </a:spcBef>
              <a:spcAft>
                <a:spcPts val="0"/>
              </a:spcAft>
              <a:buNone/>
            </a:pPr>
            <a:endParaRPr sz="1000"/>
          </a:p>
        </p:txBody>
      </p:sp>
      <p:pic>
        <p:nvPicPr>
          <p:cNvPr id="428" name="Google Shape;428;p65"/>
          <p:cNvPicPr preferRelativeResize="0"/>
          <p:nvPr/>
        </p:nvPicPr>
        <p:blipFill>
          <a:blip r:embed="rId3">
            <a:alphaModFix/>
          </a:blip>
          <a:stretch>
            <a:fillRect/>
          </a:stretch>
        </p:blipFill>
        <p:spPr>
          <a:xfrm>
            <a:off x="0" y="2378000"/>
            <a:ext cx="4824975" cy="2980924"/>
          </a:xfrm>
          <a:prstGeom prst="rect">
            <a:avLst/>
          </a:prstGeom>
          <a:noFill/>
          <a:ln>
            <a:noFill/>
          </a:ln>
        </p:spPr>
      </p:pic>
      <p:pic>
        <p:nvPicPr>
          <p:cNvPr id="429" name="Google Shape;429;p65"/>
          <p:cNvPicPr preferRelativeResize="0"/>
          <p:nvPr/>
        </p:nvPicPr>
        <p:blipFill>
          <a:blip r:embed="rId4">
            <a:alphaModFix/>
          </a:blip>
          <a:stretch>
            <a:fillRect/>
          </a:stretch>
        </p:blipFill>
        <p:spPr>
          <a:xfrm>
            <a:off x="4824975" y="2447400"/>
            <a:ext cx="4274425" cy="2640811"/>
          </a:xfrm>
          <a:prstGeom prst="rect">
            <a:avLst/>
          </a:prstGeom>
          <a:noFill/>
          <a:ln>
            <a:noFill/>
          </a:ln>
        </p:spPr>
      </p:pic>
      <p:sp>
        <p:nvSpPr>
          <p:cNvPr id="430" name="Google Shape;430;p65"/>
          <p:cNvSpPr/>
          <p:nvPr/>
        </p:nvSpPr>
        <p:spPr>
          <a:xfrm>
            <a:off x="3642075" y="2407145"/>
            <a:ext cx="1182900" cy="18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5"/>
          <p:cNvSpPr/>
          <p:nvPr/>
        </p:nvSpPr>
        <p:spPr>
          <a:xfrm>
            <a:off x="7909275" y="2437967"/>
            <a:ext cx="12348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5"/>
          <p:cNvSpPr txBox="1"/>
          <p:nvPr/>
        </p:nvSpPr>
        <p:spPr>
          <a:xfrm>
            <a:off x="1010850" y="6203925"/>
            <a:ext cx="7165200" cy="5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The difference in dispersions eventually goes away as we tighten the matching of clinical covariates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30" grpId="0" animBg="1"/>
      <p:bldP spid="4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Gamma diversity: total amount of variation in the broader population</a:t>
            </a:r>
            <a:endParaRPr/>
          </a:p>
        </p:txBody>
      </p:sp>
      <p:sp>
        <p:nvSpPr>
          <p:cNvPr id="438" name="Google Shape;438;p66"/>
          <p:cNvSpPr txBox="1">
            <a:spLocks noGrp="1"/>
          </p:cNvSpPr>
          <p:nvPr>
            <p:ph type="body" idx="1"/>
          </p:nvPr>
        </p:nvSpPr>
        <p:spPr>
          <a:xfrm>
            <a:off x="895625" y="1535083"/>
            <a:ext cx="7038900" cy="3881700"/>
          </a:xfrm>
          <a:prstGeom prst="rect">
            <a:avLst/>
          </a:prstGeom>
        </p:spPr>
        <p:txBody>
          <a:bodyPr spcFirstLastPara="1" wrap="square" lIns="0" tIns="0" rIns="0" bIns="0" anchor="t" anchorCtr="0">
            <a:noAutofit/>
          </a:bodyPr>
          <a:lstStyle/>
          <a:p>
            <a:pPr marL="0" lvl="0" indent="0" algn="l" rtl="0">
              <a:spcBef>
                <a:spcPts val="1125"/>
              </a:spcBef>
              <a:spcAft>
                <a:spcPts val="0"/>
              </a:spcAft>
              <a:buNone/>
            </a:pPr>
            <a:r>
              <a:rPr lang="en" dirty="0"/>
              <a:t>This cannot be computed directly, since it deals with unobserved species as well. Most approaches center around bootstrap estimates at different sample sizes</a:t>
            </a:r>
            <a:endParaRPr dirty="0"/>
          </a:p>
        </p:txBody>
      </p:sp>
      <p:sp>
        <p:nvSpPr>
          <p:cNvPr id="439" name="Google Shape;439;p66"/>
          <p:cNvSpPr txBox="1"/>
          <p:nvPr/>
        </p:nvSpPr>
        <p:spPr>
          <a:xfrm>
            <a:off x="6317875" y="3676767"/>
            <a:ext cx="2214900" cy="19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Estimates from LOTUS start plateauing earlier, likely due to these samples overall more diverse nature</a:t>
            </a:r>
            <a:endParaRPr>
              <a:solidFill>
                <a:srgbClr val="FFFFFF"/>
              </a:solidFill>
            </a:endParaRPr>
          </a:p>
        </p:txBody>
      </p:sp>
      <p:pic>
        <p:nvPicPr>
          <p:cNvPr id="440" name="Google Shape;440;p66"/>
          <p:cNvPicPr preferRelativeResize="0"/>
          <p:nvPr/>
        </p:nvPicPr>
        <p:blipFill>
          <a:blip r:embed="rId3">
            <a:alphaModFix/>
          </a:blip>
          <a:stretch>
            <a:fillRect/>
          </a:stretch>
        </p:blipFill>
        <p:spPr>
          <a:xfrm>
            <a:off x="1565838" y="2214625"/>
            <a:ext cx="5698476" cy="3520600"/>
          </a:xfrm>
          <a:prstGeom prst="rect">
            <a:avLst/>
          </a:prstGeom>
          <a:noFill/>
          <a:ln>
            <a:noFill/>
          </a:ln>
        </p:spPr>
      </p:pic>
      <p:sp>
        <p:nvSpPr>
          <p:cNvPr id="441" name="Google Shape;441;p66"/>
          <p:cNvSpPr txBox="1"/>
          <p:nvPr/>
        </p:nvSpPr>
        <p:spPr>
          <a:xfrm>
            <a:off x="118925" y="6476600"/>
            <a:ext cx="8592300" cy="33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22222"/>
                </a:solidFill>
                <a:highlight>
                  <a:srgbClr val="FFFFFF"/>
                </a:highlight>
              </a:rPr>
              <a:t>Chao et al., </a:t>
            </a:r>
            <a:r>
              <a:rPr lang="en" sz="1000" i="1">
                <a:solidFill>
                  <a:srgbClr val="222222"/>
                </a:solidFill>
                <a:highlight>
                  <a:srgbClr val="FFFFFF"/>
                </a:highlight>
              </a:rPr>
              <a:t>Quantitative Biology</a:t>
            </a:r>
            <a:r>
              <a:rPr lang="en" sz="1000">
                <a:solidFill>
                  <a:srgbClr val="222222"/>
                </a:solidFill>
                <a:highlight>
                  <a:srgbClr val="FFFFFF"/>
                </a:highlight>
              </a:rPr>
              <a:t> 3.3 (2015): 135-144.</a:t>
            </a:r>
            <a:endParaRPr sz="1000">
              <a:solidFill>
                <a:srgbClr val="222222"/>
              </a:solidFill>
              <a:highlight>
                <a:srgbClr val="FFFFFF"/>
              </a:highlight>
            </a:endParaRPr>
          </a:p>
          <a:p>
            <a:pPr marL="0" lvl="0" indent="0" algn="r" rtl="0">
              <a:lnSpc>
                <a:spcPct val="115000"/>
              </a:lnSpc>
              <a:spcBef>
                <a:spcPts val="0"/>
              </a:spcBef>
              <a:spcAft>
                <a:spcPts val="0"/>
              </a:spcAft>
              <a:buNone/>
            </a:pPr>
            <a:endParaRPr sz="1000">
              <a:solidFill>
                <a:srgbClr val="777777"/>
              </a:solidFill>
              <a:highlight>
                <a:srgbClr val="FFFFFF"/>
              </a:highlight>
            </a:endParaRPr>
          </a:p>
          <a:p>
            <a:pPr marL="0" lvl="0" indent="0" algn="l" rtl="0">
              <a:spcBef>
                <a:spcPts val="0"/>
              </a:spcBef>
              <a:spcAft>
                <a:spcPts val="0"/>
              </a:spcAft>
              <a:buNone/>
            </a:pPr>
            <a:endParaRPr/>
          </a:p>
        </p:txBody>
      </p:sp>
      <p:sp>
        <p:nvSpPr>
          <p:cNvPr id="442" name="Google Shape;442;p66"/>
          <p:cNvSpPr txBox="1"/>
          <p:nvPr/>
        </p:nvSpPr>
        <p:spPr>
          <a:xfrm>
            <a:off x="981125" y="5817400"/>
            <a:ext cx="68184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Have to remember that this data has a practical maximum for observable number of genes – 404</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7"/>
          <p:cNvSpPr txBox="1">
            <a:spLocks noGrp="1"/>
          </p:cNvSpPr>
          <p:nvPr>
            <p:ph type="title"/>
          </p:nvPr>
        </p:nvSpPr>
        <p:spPr>
          <a:xfrm>
            <a:off x="881250" y="346625"/>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Conclusions</a:t>
            </a:r>
            <a:endParaRPr/>
          </a:p>
        </p:txBody>
      </p:sp>
      <p:sp>
        <p:nvSpPr>
          <p:cNvPr id="448" name="Google Shape;448;p67"/>
          <p:cNvSpPr txBox="1">
            <a:spLocks noGrp="1"/>
          </p:cNvSpPr>
          <p:nvPr>
            <p:ph type="body" idx="1"/>
          </p:nvPr>
        </p:nvSpPr>
        <p:spPr>
          <a:xfrm>
            <a:off x="673125" y="1488152"/>
            <a:ext cx="8038200" cy="46266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dirty="0"/>
              <a:t>Compared 103 trial patients and 102 real world patients that fulfilled all filtering criteria to be maximally similar to trial participants.</a:t>
            </a:r>
            <a:endParaRPr sz="1800" dirty="0"/>
          </a:p>
          <a:p>
            <a:pPr marL="457200" lvl="0" indent="-342900" algn="l" rtl="0">
              <a:spcBef>
                <a:spcPts val="1125"/>
              </a:spcBef>
              <a:spcAft>
                <a:spcPts val="0"/>
              </a:spcAft>
              <a:buSzPts val="1800"/>
              <a:buChar char="•"/>
            </a:pPr>
            <a:r>
              <a:rPr lang="en" sz="1800" dirty="0"/>
              <a:t>Found significant differences in dispersion, but not in group centroids between the datasets.</a:t>
            </a:r>
            <a:endParaRPr sz="1800" dirty="0"/>
          </a:p>
          <a:p>
            <a:pPr marL="457200" lvl="0" indent="-342900" algn="l" rtl="0">
              <a:spcBef>
                <a:spcPts val="1125"/>
              </a:spcBef>
              <a:spcAft>
                <a:spcPts val="0"/>
              </a:spcAft>
              <a:buSzPts val="1800"/>
              <a:buChar char="•"/>
            </a:pPr>
            <a:r>
              <a:rPr lang="en" sz="1800" dirty="0"/>
              <a:t>Restricting the datasets by clinical covariate matching showed a reduction in the dispersion difference.</a:t>
            </a:r>
            <a:endParaRPr sz="1800" dirty="0"/>
          </a:p>
          <a:p>
            <a:pPr marL="457200" lvl="0" indent="-342900" algn="l" rtl="0">
              <a:spcBef>
                <a:spcPts val="1125"/>
              </a:spcBef>
              <a:spcAft>
                <a:spcPts val="1000"/>
              </a:spcAft>
              <a:buSzPts val="1800"/>
              <a:buChar char="•"/>
            </a:pPr>
            <a:r>
              <a:rPr lang="en" sz="1800" dirty="0"/>
              <a:t>Estimation via collector’s curve of the broader population’s number of mutations showed a plateau of approximately 320 mutations</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8"/>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General takeaways</a:t>
            </a:r>
            <a:endParaRPr/>
          </a:p>
        </p:txBody>
      </p:sp>
      <p:sp>
        <p:nvSpPr>
          <p:cNvPr id="454" name="Google Shape;454;p68"/>
          <p:cNvSpPr txBox="1">
            <a:spLocks noGrp="1"/>
          </p:cNvSpPr>
          <p:nvPr>
            <p:ph type="body" idx="1"/>
          </p:nvPr>
        </p:nvSpPr>
        <p:spPr>
          <a:xfrm>
            <a:off x="566575" y="1366626"/>
            <a:ext cx="7731000" cy="4381500"/>
          </a:xfrm>
          <a:prstGeom prst="rect">
            <a:avLst/>
          </a:prstGeom>
        </p:spPr>
        <p:txBody>
          <a:bodyPr spcFirstLastPara="1" wrap="square" lIns="0" tIns="0" rIns="0" bIns="0" anchor="t" anchorCtr="0">
            <a:noAutofit/>
          </a:bodyPr>
          <a:lstStyle/>
          <a:p>
            <a:pPr marL="457200" lvl="0" indent="-342900" algn="l" rtl="0">
              <a:spcBef>
                <a:spcPts val="1125"/>
              </a:spcBef>
              <a:spcAft>
                <a:spcPts val="0"/>
              </a:spcAft>
              <a:buSzPts val="1800"/>
              <a:buChar char="•"/>
            </a:pPr>
            <a:r>
              <a:rPr lang="en" sz="1800" dirty="0"/>
              <a:t>It’s hard to get cohort selection right when aligning real world patients to a trial population, particularly when both the trial and real world datasets are small</a:t>
            </a:r>
            <a:endParaRPr sz="1800" dirty="0"/>
          </a:p>
          <a:p>
            <a:pPr marL="457200" lvl="0" indent="-342900" algn="l" rtl="0">
              <a:spcBef>
                <a:spcPts val="1125"/>
              </a:spcBef>
              <a:spcAft>
                <a:spcPts val="0"/>
              </a:spcAft>
              <a:buSzPts val="1800"/>
              <a:buChar char="•"/>
            </a:pPr>
            <a:r>
              <a:rPr lang="en" sz="1800" dirty="0"/>
              <a:t>The relationship between clinical covariates and mutational profiles is not straightforward, however constricting the population via propensity score matching on the clinical variables does seem to reduce the amount of dispersion seen in the genomic data. </a:t>
            </a:r>
            <a:endParaRPr sz="1800" dirty="0"/>
          </a:p>
          <a:p>
            <a:pPr marL="457200" lvl="0" indent="-342900" algn="l" rtl="0">
              <a:spcBef>
                <a:spcPts val="1125"/>
              </a:spcBef>
              <a:spcAft>
                <a:spcPts val="1000"/>
              </a:spcAft>
              <a:buSzPts val="1800"/>
              <a:buChar char="•"/>
            </a:pPr>
            <a:r>
              <a:rPr lang="en" sz="1800" dirty="0"/>
              <a:t>Another factor that influences the results is what level of FMI information we do the analysis at - whether we take only mutations marked as known and likely, or all mutations. There is potential for an underexplored confounding of race and number of short variants.</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0"/>
          <p:cNvSpPr txBox="1">
            <a:spLocks noGrp="1"/>
          </p:cNvSpPr>
          <p:nvPr>
            <p:ph type="subTitle" idx="1"/>
          </p:nvPr>
        </p:nvSpPr>
        <p:spPr>
          <a:xfrm>
            <a:off x="397125" y="3754200"/>
            <a:ext cx="8418300" cy="652500"/>
          </a:xfrm>
          <a:prstGeom prst="rect">
            <a:avLst/>
          </a:prstGeom>
        </p:spPr>
        <p:txBody>
          <a:bodyPr spcFirstLastPara="1" wrap="square" lIns="91425" tIns="91425" rIns="91425" bIns="91425" anchor="b" anchorCtr="0">
            <a:noAutofit/>
          </a:bodyPr>
          <a:lstStyle/>
          <a:p>
            <a:pPr marL="243516" lvl="0" indent="-135566" algn="l" rtl="0">
              <a:spcBef>
                <a:spcPts val="0"/>
              </a:spcBef>
              <a:spcAft>
                <a:spcPts val="0"/>
              </a:spcAft>
              <a:buNone/>
            </a:pPr>
            <a:endParaRPr/>
          </a:p>
        </p:txBody>
      </p:sp>
      <p:sp>
        <p:nvSpPr>
          <p:cNvPr id="464" name="Google Shape;464;p70"/>
          <p:cNvSpPr txBox="1">
            <a:spLocks noGrp="1"/>
          </p:cNvSpPr>
          <p:nvPr>
            <p:ph type="title"/>
          </p:nvPr>
        </p:nvSpPr>
        <p:spPr>
          <a:xfrm>
            <a:off x="470700" y="4406600"/>
            <a:ext cx="8280300" cy="11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Slides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71"/>
          <p:cNvPicPr preferRelativeResize="0"/>
          <p:nvPr/>
        </p:nvPicPr>
        <p:blipFill rotWithShape="1">
          <a:blip r:embed="rId3">
            <a:alphaModFix/>
          </a:blip>
          <a:srcRect l="10546"/>
          <a:stretch/>
        </p:blipFill>
        <p:spPr>
          <a:xfrm>
            <a:off x="9250" y="203200"/>
            <a:ext cx="3300826" cy="4623173"/>
          </a:xfrm>
          <a:prstGeom prst="rect">
            <a:avLst/>
          </a:prstGeom>
          <a:noFill/>
          <a:ln>
            <a:noFill/>
          </a:ln>
        </p:spPr>
      </p:pic>
      <p:pic>
        <p:nvPicPr>
          <p:cNvPr id="470" name="Google Shape;470;p71"/>
          <p:cNvPicPr preferRelativeResize="0"/>
          <p:nvPr/>
        </p:nvPicPr>
        <p:blipFill>
          <a:blip r:embed="rId4">
            <a:alphaModFix/>
          </a:blip>
          <a:stretch>
            <a:fillRect/>
          </a:stretch>
        </p:blipFill>
        <p:spPr>
          <a:xfrm>
            <a:off x="3095625" y="203200"/>
            <a:ext cx="3629023" cy="4623173"/>
          </a:xfrm>
          <a:prstGeom prst="rect">
            <a:avLst/>
          </a:prstGeom>
          <a:noFill/>
          <a:ln>
            <a:noFill/>
          </a:ln>
        </p:spPr>
      </p:pic>
      <p:sp>
        <p:nvSpPr>
          <p:cNvPr id="471" name="Google Shape;471;p71"/>
          <p:cNvSpPr txBox="1"/>
          <p:nvPr/>
        </p:nvSpPr>
        <p:spPr>
          <a:xfrm>
            <a:off x="7024000" y="2556900"/>
            <a:ext cx="2021700" cy="19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Clinical covariates mapped onto PCoA results.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72"/>
          <p:cNvPicPr preferRelativeResize="0"/>
          <p:nvPr/>
        </p:nvPicPr>
        <p:blipFill>
          <a:blip r:embed="rId3">
            <a:alphaModFix/>
          </a:blip>
          <a:stretch>
            <a:fillRect/>
          </a:stretch>
        </p:blipFill>
        <p:spPr>
          <a:xfrm>
            <a:off x="152400" y="0"/>
            <a:ext cx="3870950" cy="4645476"/>
          </a:xfrm>
          <a:prstGeom prst="rect">
            <a:avLst/>
          </a:prstGeom>
          <a:noFill/>
          <a:ln>
            <a:noFill/>
          </a:ln>
        </p:spPr>
      </p:pic>
      <p:pic>
        <p:nvPicPr>
          <p:cNvPr id="477" name="Google Shape;477;p72"/>
          <p:cNvPicPr preferRelativeResize="0"/>
          <p:nvPr/>
        </p:nvPicPr>
        <p:blipFill>
          <a:blip r:embed="rId4">
            <a:alphaModFix/>
          </a:blip>
          <a:stretch>
            <a:fillRect/>
          </a:stretch>
        </p:blipFill>
        <p:spPr>
          <a:xfrm>
            <a:off x="4375400" y="23525"/>
            <a:ext cx="3870974" cy="4496826"/>
          </a:xfrm>
          <a:prstGeom prst="rect">
            <a:avLst/>
          </a:prstGeom>
          <a:noFill/>
          <a:ln>
            <a:noFill/>
          </a:ln>
        </p:spPr>
      </p:pic>
      <p:sp>
        <p:nvSpPr>
          <p:cNvPr id="478" name="Google Shape;478;p72"/>
          <p:cNvSpPr txBox="1"/>
          <p:nvPr/>
        </p:nvSpPr>
        <p:spPr>
          <a:xfrm>
            <a:off x="867150" y="5079050"/>
            <a:ext cx="2051400" cy="11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Binary mutations significantly associated with PCoA axis scores</a:t>
            </a:r>
            <a:endParaRPr/>
          </a:p>
          <a:p>
            <a:pPr marL="0" lvl="0" indent="0" algn="l" rtl="0">
              <a:spcBef>
                <a:spcPts val="0"/>
              </a:spcBef>
              <a:spcAft>
                <a:spcPts val="0"/>
              </a:spcAft>
              <a:buNone/>
            </a:pPr>
            <a:r>
              <a:rPr lang="en"/>
              <a:t>(filter at p&lt;0.005)</a:t>
            </a:r>
            <a:endParaRPr/>
          </a:p>
        </p:txBody>
      </p:sp>
      <p:sp>
        <p:nvSpPr>
          <p:cNvPr id="479" name="Google Shape;479;p72"/>
          <p:cNvSpPr txBox="1"/>
          <p:nvPr/>
        </p:nvSpPr>
        <p:spPr>
          <a:xfrm>
            <a:off x="6067775" y="5079050"/>
            <a:ext cx="2051400" cy="10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Continuous mutations significantly associated with PCoA axis scores</a:t>
            </a:r>
            <a:endParaRPr/>
          </a:p>
          <a:p>
            <a:pPr marL="0" lvl="0" indent="0" algn="l" rtl="0">
              <a:spcBef>
                <a:spcPts val="0"/>
              </a:spcBef>
              <a:spcAft>
                <a:spcPts val="0"/>
              </a:spcAft>
              <a:buClr>
                <a:schemeClr val="dk1"/>
              </a:buClr>
              <a:buSzPts val="1100"/>
              <a:buFont typeface="Arial"/>
              <a:buNone/>
            </a:pPr>
            <a:r>
              <a:rPr lang="en">
                <a:solidFill>
                  <a:schemeClr val="dk1"/>
                </a:solidFill>
              </a:rPr>
              <a:t>(filter at p&lt;0.005)</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2931;p268">
            <a:extLst>
              <a:ext uri="{FF2B5EF4-FFF2-40B4-BE49-F238E27FC236}">
                <a16:creationId xmlns:a16="http://schemas.microsoft.com/office/drawing/2014/main" id="{68DBD9D9-92EC-D248-BFAD-241F85995282}"/>
              </a:ext>
            </a:extLst>
          </p:cNvPr>
          <p:cNvSpPr>
            <a:spLocks noGrp="1" noChangeArrowheads="1"/>
          </p:cNvSpPr>
          <p:nvPr>
            <p:ph type="title"/>
          </p:nvPr>
        </p:nvSpPr>
        <p:spPr>
          <a:xfrm>
            <a:off x="396875" y="536179"/>
            <a:ext cx="8016875" cy="581025"/>
          </a:xfrm>
        </p:spPr>
        <p:txBody>
          <a:bodyPr/>
          <a:lstStyle/>
          <a:p>
            <a:r>
              <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rPr>
              <a:t>Ramp up capability development with showcases</a:t>
            </a:r>
            <a:br>
              <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rPr>
            </a:br>
            <a:r>
              <a:rPr lang="en-US" altLang="en-US" sz="2100" i="1" dirty="0">
                <a:solidFill>
                  <a:srgbClr val="000000"/>
                </a:solidFill>
                <a:latin typeface="Arial" panose="020B0604020202020204" pitchFamily="34" charset="0"/>
                <a:cs typeface="Arial" panose="020B0604020202020204" pitchFamily="34" charset="0"/>
                <a:sym typeface="Arial" panose="020B0604020202020204" pitchFamily="34" charset="0"/>
              </a:rPr>
              <a:t>Focus on core disease areas: CIT, Ophthalmology, and MS</a:t>
            </a:r>
            <a:endParaRPr lang="en-US" altLang="en-US" sz="2200" i="1"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6082" name="Google Shape;2932;p268">
            <a:extLst>
              <a:ext uri="{FF2B5EF4-FFF2-40B4-BE49-F238E27FC236}">
                <a16:creationId xmlns:a16="http://schemas.microsoft.com/office/drawing/2014/main" id="{AC1D7E0B-2C85-924F-91EC-F4E68F9D7997}"/>
              </a:ext>
            </a:extLst>
          </p:cNvPr>
          <p:cNvSpPr>
            <a:spLocks noGrp="1" noChangeArrowheads="1"/>
          </p:cNvSpPr>
          <p:nvPr>
            <p:ph type="sldNum" sz="quarter" idx="11"/>
          </p:nvPr>
        </p:nvSpPr>
        <p:spPr>
          <a:xfrm>
            <a:off x="349250" y="6587331"/>
            <a:ext cx="8355013"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pPr algn="l"/>
            <a:endParaRPr lang="en-US" altLang="en-US" sz="1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6083" name="Google Shape;2933;p268">
            <a:extLst>
              <a:ext uri="{FF2B5EF4-FFF2-40B4-BE49-F238E27FC236}">
                <a16:creationId xmlns:a16="http://schemas.microsoft.com/office/drawing/2014/main" id="{EA49FE81-47FD-9F49-8C4E-B289AACEC043}"/>
              </a:ext>
            </a:extLst>
          </p:cNvPr>
          <p:cNvSpPr>
            <a:spLocks noChangeArrowheads="1"/>
          </p:cNvSpPr>
          <p:nvPr/>
        </p:nvSpPr>
        <p:spPr bwMode="auto">
          <a:xfrm>
            <a:off x="396875" y="2043113"/>
            <a:ext cx="2782888" cy="44450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6084" name="Google Shape;2934;p268">
            <a:extLst>
              <a:ext uri="{FF2B5EF4-FFF2-40B4-BE49-F238E27FC236}">
                <a16:creationId xmlns:a16="http://schemas.microsoft.com/office/drawing/2014/main" id="{0F6F03F6-4847-0C42-9079-04516CC05FC0}"/>
              </a:ext>
            </a:extLst>
          </p:cNvPr>
          <p:cNvSpPr>
            <a:spLocks noChangeArrowheads="1"/>
          </p:cNvSpPr>
          <p:nvPr/>
        </p:nvSpPr>
        <p:spPr bwMode="auto">
          <a:xfrm>
            <a:off x="3238500" y="2043113"/>
            <a:ext cx="2825750" cy="44450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6085" name="Google Shape;2935;p268">
            <a:extLst>
              <a:ext uri="{FF2B5EF4-FFF2-40B4-BE49-F238E27FC236}">
                <a16:creationId xmlns:a16="http://schemas.microsoft.com/office/drawing/2014/main" id="{8159B519-FBFE-B847-A1D2-CF676E3F3C30}"/>
              </a:ext>
            </a:extLst>
          </p:cNvPr>
          <p:cNvSpPr>
            <a:spLocks noChangeArrowheads="1"/>
          </p:cNvSpPr>
          <p:nvPr/>
        </p:nvSpPr>
        <p:spPr bwMode="auto">
          <a:xfrm>
            <a:off x="6080125" y="2043113"/>
            <a:ext cx="2851150" cy="44450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936" name="Google Shape;2936;p268">
            <a:extLst>
              <a:ext uri="{FF2B5EF4-FFF2-40B4-BE49-F238E27FC236}">
                <a16:creationId xmlns:a16="http://schemas.microsoft.com/office/drawing/2014/main" id="{791EA1C3-B323-9F43-AC4D-7A06929248E8}"/>
              </a:ext>
            </a:extLst>
          </p:cNvPr>
          <p:cNvSpPr txBox="1"/>
          <p:nvPr/>
        </p:nvSpPr>
        <p:spPr>
          <a:xfrm>
            <a:off x="455613" y="2074863"/>
            <a:ext cx="2635250" cy="3030537"/>
          </a:xfrm>
          <a:prstGeom prst="rect">
            <a:avLst/>
          </a:prstGeom>
          <a:noFill/>
          <a:ln>
            <a:noFill/>
          </a:ln>
        </p:spPr>
        <p:txBody>
          <a:bodyPr spcFirstLastPara="1" lIns="91425" tIns="45700" rIns="91425" bIns="45700"/>
          <a:lstStyle/>
          <a:p>
            <a:pPr>
              <a:defRPr/>
            </a:pPr>
            <a:r>
              <a:rPr lang="en" sz="2000" b="1" i="1" dirty="0">
                <a:solidFill>
                  <a:srgbClr val="000000"/>
                </a:solidFill>
                <a:latin typeface="Arial"/>
                <a:ea typeface="Arial"/>
                <a:cs typeface="Arial"/>
                <a:sym typeface="Arial"/>
              </a:rPr>
              <a:t>EDIS</a:t>
            </a:r>
            <a:r>
              <a:rPr lang="en" sz="2000" b="1" dirty="0">
                <a:solidFill>
                  <a:srgbClr val="000000"/>
                </a:solidFill>
                <a:latin typeface="Arial"/>
                <a:ea typeface="Arial"/>
                <a:cs typeface="Arial"/>
                <a:sym typeface="Arial"/>
              </a:rPr>
              <a:t> </a:t>
            </a:r>
            <a:r>
              <a:rPr lang="en" sz="1600" b="1" dirty="0">
                <a:solidFill>
                  <a:srgbClr val="000000"/>
                </a:solidFill>
                <a:latin typeface="Arial"/>
                <a:ea typeface="Arial"/>
                <a:cs typeface="Arial"/>
                <a:sym typeface="Arial"/>
              </a:rPr>
              <a:t>(Enhanced Data Insights and Sharing)</a:t>
            </a:r>
            <a:endParaRPr sz="1600" dirty="0"/>
          </a:p>
          <a:p>
            <a:pPr>
              <a:defRPr/>
            </a:pPr>
            <a:endParaRPr b="1" dirty="0">
              <a:solidFill>
                <a:srgbClr val="000000"/>
              </a:solidFill>
              <a:latin typeface="Arial"/>
              <a:ea typeface="Arial"/>
              <a:cs typeface="Arial"/>
              <a:sym typeface="Arial"/>
            </a:endParaRPr>
          </a:p>
          <a:p>
            <a:pPr>
              <a:defRPr/>
            </a:pPr>
            <a:r>
              <a:rPr lang="en" b="1" dirty="0">
                <a:solidFill>
                  <a:srgbClr val="000000"/>
                </a:solidFill>
                <a:latin typeface="Arial"/>
                <a:ea typeface="Arial"/>
                <a:cs typeface="Arial"/>
                <a:sym typeface="Arial"/>
              </a:rPr>
              <a:t>Assemble existing Roche trial data for analysis at scale:</a:t>
            </a:r>
            <a:endParaRPr dirty="0"/>
          </a:p>
          <a:p>
            <a:pPr>
              <a:defRPr/>
            </a:pPr>
            <a:endParaRPr b="1" dirty="0">
              <a:solidFill>
                <a:srgbClr val="000000"/>
              </a:solidFill>
              <a:latin typeface="Arial"/>
              <a:ea typeface="Arial"/>
              <a:cs typeface="Arial"/>
              <a:sym typeface="Arial"/>
            </a:endParaRPr>
          </a:p>
          <a:p>
            <a:pPr marL="257161" indent="-257161">
              <a:buClr>
                <a:srgbClr val="000000"/>
              </a:buClr>
              <a:buSzPts val="1350"/>
              <a:buFont typeface="Arial"/>
              <a:buChar char="•"/>
              <a:defRPr/>
            </a:pPr>
            <a:r>
              <a:rPr lang="en" b="1" dirty="0">
                <a:solidFill>
                  <a:srgbClr val="000000"/>
                </a:solidFill>
                <a:latin typeface="Arial"/>
                <a:ea typeface="Arial"/>
                <a:cs typeface="Arial"/>
                <a:sym typeface="Arial"/>
              </a:rPr>
              <a:t>5000+ genomic and imaging datasets in CIT lung cancer trials</a:t>
            </a:r>
            <a:endParaRPr dirty="0"/>
          </a:p>
          <a:p>
            <a:pPr marL="257161" indent="-257161">
              <a:buClr>
                <a:srgbClr val="000000"/>
              </a:buClr>
              <a:buSzPts val="1350"/>
              <a:buFont typeface="Arial"/>
              <a:buChar char="•"/>
              <a:defRPr/>
            </a:pPr>
            <a:r>
              <a:rPr lang="en" b="1" dirty="0">
                <a:solidFill>
                  <a:srgbClr val="000000"/>
                </a:solidFill>
                <a:latin typeface="Arial"/>
                <a:ea typeface="Arial"/>
                <a:cs typeface="Arial"/>
                <a:sym typeface="Arial"/>
              </a:rPr>
              <a:t>1M+ retinal images from </a:t>
            </a:r>
            <a:r>
              <a:rPr lang="en" b="1" dirty="0"/>
              <a:t>o</a:t>
            </a:r>
            <a:r>
              <a:rPr lang="en" b="1" dirty="0">
                <a:solidFill>
                  <a:srgbClr val="000000"/>
                </a:solidFill>
                <a:latin typeface="Arial"/>
                <a:ea typeface="Arial"/>
                <a:cs typeface="Arial"/>
                <a:sym typeface="Arial"/>
              </a:rPr>
              <a:t>phthalmology trials</a:t>
            </a:r>
            <a:endParaRPr dirty="0"/>
          </a:p>
          <a:p>
            <a:pPr marL="257161" indent="-257161">
              <a:buClr>
                <a:srgbClr val="000000"/>
              </a:buClr>
              <a:buSzPts val="1350"/>
              <a:buFont typeface="Arial"/>
              <a:buChar char="•"/>
              <a:defRPr/>
            </a:pPr>
            <a:r>
              <a:rPr lang="en" b="1" dirty="0">
                <a:solidFill>
                  <a:srgbClr val="000000"/>
                </a:solidFill>
                <a:latin typeface="Arial"/>
                <a:ea typeface="Arial"/>
                <a:cs typeface="Arial"/>
                <a:sym typeface="Arial"/>
              </a:rPr>
              <a:t>10K+ MRI from MS trials</a:t>
            </a:r>
            <a:endParaRPr dirty="0"/>
          </a:p>
        </p:txBody>
      </p:sp>
      <p:sp>
        <p:nvSpPr>
          <p:cNvPr id="46087" name="Google Shape;2937;p268">
            <a:extLst>
              <a:ext uri="{FF2B5EF4-FFF2-40B4-BE49-F238E27FC236}">
                <a16:creationId xmlns:a16="http://schemas.microsoft.com/office/drawing/2014/main" id="{CDA110E8-DFC6-5D42-B08A-E1DC2C478C5A}"/>
              </a:ext>
            </a:extLst>
          </p:cNvPr>
          <p:cNvSpPr txBox="1">
            <a:spLocks noChangeArrowheads="1"/>
          </p:cNvSpPr>
          <p:nvPr/>
        </p:nvSpPr>
        <p:spPr bwMode="auto">
          <a:xfrm>
            <a:off x="3297238" y="2074863"/>
            <a:ext cx="26368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r>
              <a:rPr lang="en-US" altLang="en-US" sz="2000" b="1" i="1" dirty="0">
                <a:solidFill>
                  <a:srgbClr val="000000"/>
                </a:solidFill>
                <a:latin typeface="Arial" panose="020B0604020202020204" pitchFamily="34" charset="0"/>
                <a:cs typeface="Arial" panose="020B0604020202020204" pitchFamily="34" charset="0"/>
                <a:sym typeface="Arial" panose="020B0604020202020204" pitchFamily="34" charset="0"/>
              </a:rPr>
              <a:t>Data and Analytics Platforms</a:t>
            </a:r>
            <a:endPar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r>
              <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Omics</a:t>
            </a:r>
            <a:endPar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a:p>
            <a:br>
              <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rPr>
            </a:br>
            <a:r>
              <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Imaging</a:t>
            </a:r>
            <a:endPar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endPar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endPar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br>
              <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rPr>
            </a:br>
            <a:endPar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r>
              <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Digital</a:t>
            </a:r>
            <a:endParaRPr lang="en-US" altLang="en-US" dirty="0"/>
          </a:p>
          <a:p>
            <a:pPr algn="r"/>
            <a:endPar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r"/>
            <a:endPar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Machine </a:t>
            </a:r>
            <a:endParaRPr lang="en-US" altLang="en-US" dirty="0"/>
          </a:p>
          <a:p>
            <a:r>
              <a:rPr lang="en-US" alt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Learning</a:t>
            </a:r>
            <a:endParaRPr lang="en-US" altLang="en-US" dirty="0"/>
          </a:p>
        </p:txBody>
      </p:sp>
      <p:sp>
        <p:nvSpPr>
          <p:cNvPr id="46088" name="Google Shape;2938;p268">
            <a:extLst>
              <a:ext uri="{FF2B5EF4-FFF2-40B4-BE49-F238E27FC236}">
                <a16:creationId xmlns:a16="http://schemas.microsoft.com/office/drawing/2014/main" id="{2319051D-3C62-A048-AE2D-C1F5EAFA3FCB}"/>
              </a:ext>
            </a:extLst>
          </p:cNvPr>
          <p:cNvSpPr txBox="1">
            <a:spLocks noChangeArrowheads="1"/>
          </p:cNvSpPr>
          <p:nvPr/>
        </p:nvSpPr>
        <p:spPr bwMode="auto">
          <a:xfrm>
            <a:off x="6064250" y="2065338"/>
            <a:ext cx="2867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r>
              <a:rPr lang="en-US" altLang="en-US" sz="1900" b="1" i="1" dirty="0">
                <a:solidFill>
                  <a:srgbClr val="000000"/>
                </a:solidFill>
                <a:latin typeface="Arial" panose="020B0604020202020204" pitchFamily="34" charset="0"/>
                <a:cs typeface="Arial" panose="020B0604020202020204" pitchFamily="34" charset="0"/>
                <a:sym typeface="Arial" panose="020B0604020202020204" pitchFamily="34" charset="0"/>
              </a:rPr>
              <a:t>New models for MDAS (</a:t>
            </a:r>
            <a:r>
              <a:rPr lang="en-US" altLang="en-US" sz="1600" b="1" i="1" dirty="0">
                <a:solidFill>
                  <a:srgbClr val="000000"/>
                </a:solidFill>
                <a:latin typeface="Arial" panose="020B0604020202020204" pitchFamily="34" charset="0"/>
                <a:cs typeface="Arial" panose="020B0604020202020204" pitchFamily="34" charset="0"/>
                <a:sym typeface="Arial" panose="020B0604020202020204" pitchFamily="34" charset="0"/>
              </a:rPr>
              <a:t>Meaningful Data at Scale</a:t>
            </a:r>
            <a:r>
              <a:rPr lang="en-US" altLang="en-US" sz="1900" b="1" i="1" dirty="0"/>
              <a:t>)</a:t>
            </a:r>
            <a:r>
              <a:rPr lang="en-US" altLang="en-US" sz="1900" b="1"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1900" dirty="0"/>
          </a:p>
        </p:txBody>
      </p:sp>
      <p:pic>
        <p:nvPicPr>
          <p:cNvPr id="46089" name="Google Shape;2939;p268">
            <a:extLst>
              <a:ext uri="{FF2B5EF4-FFF2-40B4-BE49-F238E27FC236}">
                <a16:creationId xmlns:a16="http://schemas.microsoft.com/office/drawing/2014/main" id="{556C9653-709B-8442-BCD4-7CF2C296D4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3351213"/>
            <a:ext cx="157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Google Shape;2940;p268">
            <a:extLst>
              <a:ext uri="{FF2B5EF4-FFF2-40B4-BE49-F238E27FC236}">
                <a16:creationId xmlns:a16="http://schemas.microsoft.com/office/drawing/2014/main" id="{5AA330D4-42E9-8248-A622-424340ED68B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31541" b="31538"/>
          <a:stretch>
            <a:fillRect/>
          </a:stretch>
        </p:blipFill>
        <p:spPr bwMode="auto">
          <a:xfrm>
            <a:off x="6232525" y="2954338"/>
            <a:ext cx="1350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Google Shape;2941;p268">
            <a:extLst>
              <a:ext uri="{FF2B5EF4-FFF2-40B4-BE49-F238E27FC236}">
                <a16:creationId xmlns:a16="http://schemas.microsoft.com/office/drawing/2014/main" id="{602B89EC-2AE8-5646-9443-543B8786C5E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34732" t="23016" r="38124" b="54951"/>
          <a:stretch>
            <a:fillRect/>
          </a:stretch>
        </p:blipFill>
        <p:spPr bwMode="auto">
          <a:xfrm>
            <a:off x="7486650" y="3838575"/>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Google Shape;2942;p268">
            <a:extLst>
              <a:ext uri="{FF2B5EF4-FFF2-40B4-BE49-F238E27FC236}">
                <a16:creationId xmlns:a16="http://schemas.microsoft.com/office/drawing/2014/main" id="{5C3A2D3E-D337-F849-93F5-3508EAE45338}"/>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18918" t="10753" r="18829" b="5099"/>
          <a:stretch>
            <a:fillRect/>
          </a:stretch>
        </p:blipFill>
        <p:spPr bwMode="auto">
          <a:xfrm>
            <a:off x="6316663" y="3670300"/>
            <a:ext cx="5921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Google Shape;2943;p268">
            <a:extLst>
              <a:ext uri="{FF2B5EF4-FFF2-40B4-BE49-F238E27FC236}">
                <a16:creationId xmlns:a16="http://schemas.microsoft.com/office/drawing/2014/main" id="{D346CD46-DC17-0F42-8551-36CAAB1D0AE1}"/>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7703" t="28831" r="6813" b="25919"/>
          <a:stretch>
            <a:fillRect/>
          </a:stretch>
        </p:blipFill>
        <p:spPr bwMode="auto">
          <a:xfrm>
            <a:off x="6265863" y="4460875"/>
            <a:ext cx="1062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Google Shape;2944;p268">
            <a:extLst>
              <a:ext uri="{FF2B5EF4-FFF2-40B4-BE49-F238E27FC236}">
                <a16:creationId xmlns:a16="http://schemas.microsoft.com/office/drawing/2014/main" id="{887447BC-31A4-C247-AE62-15E2CDD3E60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3638" y="4532313"/>
            <a:ext cx="11826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Google Shape;2945;p268" descr="Image result for deep neural networks">
            <a:extLst>
              <a:ext uri="{FF2B5EF4-FFF2-40B4-BE49-F238E27FC236}">
                <a16:creationId xmlns:a16="http://schemas.microsoft.com/office/drawing/2014/main" id="{0BC46677-6098-8F4D-81B3-3415739A7556}"/>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t="21919" b="6676"/>
          <a:stretch>
            <a:fillRect/>
          </a:stretch>
        </p:blipFill>
        <p:spPr bwMode="auto">
          <a:xfrm>
            <a:off x="4551363" y="4838700"/>
            <a:ext cx="12414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Google Shape;2946;p268">
            <a:extLst>
              <a:ext uri="{FF2B5EF4-FFF2-40B4-BE49-F238E27FC236}">
                <a16:creationId xmlns:a16="http://schemas.microsoft.com/office/drawing/2014/main" id="{E18FE1BC-D008-5D4D-94EA-AEE370466E07}"/>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392613" y="2733675"/>
            <a:ext cx="8493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Google Shape;2947;p268">
            <a:extLst>
              <a:ext uri="{FF2B5EF4-FFF2-40B4-BE49-F238E27FC236}">
                <a16:creationId xmlns:a16="http://schemas.microsoft.com/office/drawing/2014/main" id="{E6AA2ADF-DDF7-F64D-96AD-581D7DC14ACD}"/>
              </a:ext>
            </a:extLst>
          </p:cNvPr>
          <p:cNvSpPr>
            <a:spLocks noChangeArrowheads="1"/>
          </p:cNvSpPr>
          <p:nvPr/>
        </p:nvSpPr>
        <p:spPr bwMode="auto">
          <a:xfrm>
            <a:off x="6735763" y="5081588"/>
            <a:ext cx="1509712" cy="276225"/>
          </a:xfrm>
          <a:prstGeom prst="rect">
            <a:avLst/>
          </a:prstGeom>
          <a:solidFill>
            <a:srgbClr val="7F7F7F"/>
          </a:solidFill>
          <a:ln w="12700">
            <a:solidFill>
              <a:schemeClr val="tx1"/>
            </a:solidFill>
            <a:round/>
            <a:headEnd type="none" w="sm" len="sm"/>
            <a:tailEnd type="none" w="sm" len="sm"/>
          </a:ln>
        </p:spPr>
        <p:txBody>
          <a:bodyPr lIns="68575" tIns="34275" rIns="68575" bIns="34275"/>
          <a:lstStyle>
            <a:lvl1pPr>
              <a:defRPr>
                <a:solidFill>
                  <a:schemeClr val="tx1"/>
                </a:solidFill>
                <a:latin typeface="Imago" pitchFamily="2" charset="0"/>
                <a:ea typeface="ＭＳ Ｐゴシック" panose="020B0600070205080204" pitchFamily="34" charset="-128"/>
              </a:defRPr>
            </a:lvl1pPr>
            <a:lvl2pPr marL="742950" indent="-285750">
              <a:defRPr>
                <a:solidFill>
                  <a:schemeClr val="tx1"/>
                </a:solidFill>
                <a:latin typeface="Imago" pitchFamily="2" charset="0"/>
                <a:ea typeface="ＭＳ Ｐゴシック" panose="020B0600070205080204" pitchFamily="34" charset="-128"/>
              </a:defRPr>
            </a:lvl2pPr>
            <a:lvl3pPr marL="1143000" indent="-228600">
              <a:defRPr>
                <a:solidFill>
                  <a:schemeClr val="tx1"/>
                </a:solidFill>
                <a:latin typeface="Imago" pitchFamily="2" charset="0"/>
                <a:ea typeface="ＭＳ Ｐゴシック" panose="020B0600070205080204" pitchFamily="34" charset="-128"/>
              </a:defRPr>
            </a:lvl3pPr>
            <a:lvl4pPr marL="1600200" indent="-228600">
              <a:defRPr>
                <a:solidFill>
                  <a:schemeClr val="tx1"/>
                </a:solidFill>
                <a:latin typeface="Imago" pitchFamily="2" charset="0"/>
                <a:ea typeface="ＭＳ Ｐゴシック" panose="020B0600070205080204" pitchFamily="34" charset="-128"/>
              </a:defRPr>
            </a:lvl4pPr>
            <a:lvl5pPr marL="2057400" indent="-228600">
              <a:defRPr>
                <a:solidFill>
                  <a:schemeClr val="tx1"/>
                </a:solidFill>
                <a:latin typeface="Imago" pitchFamily="2"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Imago" pitchFamily="2" charset="0"/>
                <a:ea typeface="ＭＳ Ｐゴシック" panose="020B0600070205080204" pitchFamily="34" charset="-128"/>
              </a:defRPr>
            </a:lvl9pPr>
          </a:lstStyle>
          <a:p>
            <a:r>
              <a:rPr lang="en-US" altLang="en-US" i="1">
                <a:solidFill>
                  <a:srgbClr val="FFFFFF"/>
                </a:solidFill>
                <a:latin typeface="Arial" panose="020B0604020202020204" pitchFamily="34" charset="0"/>
                <a:cs typeface="Arial" panose="020B0604020202020204" pitchFamily="34" charset="0"/>
                <a:sym typeface="Arial" panose="020B0604020202020204" pitchFamily="34" charset="0"/>
              </a:rPr>
              <a:t>Floodlight OPEN</a:t>
            </a:r>
            <a:endParaRPr lang="en-US" altLang="en-US"/>
          </a:p>
        </p:txBody>
      </p:sp>
      <p:pic>
        <p:nvPicPr>
          <p:cNvPr id="46098" name="Google Shape;2948;p268">
            <a:extLst>
              <a:ext uri="{FF2B5EF4-FFF2-40B4-BE49-F238E27FC236}">
                <a16:creationId xmlns:a16="http://schemas.microsoft.com/office/drawing/2014/main" id="{DA01BCB3-1F63-2B47-87A7-0CBEE7522377}"/>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371850" y="3517900"/>
            <a:ext cx="7826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Google Shape;2949;p268">
            <a:extLst>
              <a:ext uri="{FF2B5EF4-FFF2-40B4-BE49-F238E27FC236}">
                <a16:creationId xmlns:a16="http://schemas.microsoft.com/office/drawing/2014/main" id="{B5F47578-5211-814D-83AC-294FD34F9B37}"/>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l="1157" b="12801"/>
          <a:stretch>
            <a:fillRect/>
          </a:stretch>
        </p:blipFill>
        <p:spPr bwMode="auto">
          <a:xfrm>
            <a:off x="3643313" y="4130675"/>
            <a:ext cx="9731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Google Shape;2950;p268">
            <a:extLst>
              <a:ext uri="{FF2B5EF4-FFF2-40B4-BE49-F238E27FC236}">
                <a16:creationId xmlns:a16="http://schemas.microsoft.com/office/drawing/2014/main" id="{AF8ED18D-1835-1D47-8E9B-544E1DB9066C}"/>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8118" y="3398043"/>
            <a:ext cx="5889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Google Shape;2951;p268">
            <a:extLst>
              <a:ext uri="{FF2B5EF4-FFF2-40B4-BE49-F238E27FC236}">
                <a16:creationId xmlns:a16="http://schemas.microsoft.com/office/drawing/2014/main" id="{F7A5648D-8F1A-364D-A9DC-E7AE99DC8DB0}"/>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1638" y="3517900"/>
            <a:ext cx="7969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2">
            <a:extLst>
              <a:ext uri="{FF2B5EF4-FFF2-40B4-BE49-F238E27FC236}">
                <a16:creationId xmlns:a16="http://schemas.microsoft.com/office/drawing/2014/main" id="{33166C7C-7E9D-644F-810F-C54626D69A4F}"/>
              </a:ext>
            </a:extLst>
          </p:cNvPr>
          <p:cNvSpPr txBox="1">
            <a:spLocks noChangeArrowheads="1"/>
          </p:cNvSpPr>
          <p:nvPr/>
        </p:nvSpPr>
        <p:spPr>
          <a:xfrm>
            <a:off x="6735763" y="6563083"/>
            <a:ext cx="2357437" cy="106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Imago" pitchFamily="2" charset="0"/>
                <a:ea typeface="ＭＳ Ｐゴシック" panose="020B0600070205080204" pitchFamily="34" charset="-128"/>
                <a:cs typeface="Arial"/>
                <a:sym typeface="Arial"/>
              </a:defRPr>
            </a:lvl9pPr>
          </a:lstStyle>
          <a:p>
            <a:r>
              <a:rPr lang="en-US" altLang="en-US" i="1">
                <a:solidFill>
                  <a:srgbClr val="969696"/>
                </a:solidFill>
              </a:rPr>
              <a:t>Slide provided by J. Fridlyand </a:t>
            </a:r>
            <a:endParaRPr lang="en-US" altLang="en-US" i="1" dirty="0">
              <a:solidFill>
                <a:srgbClr val="969696"/>
              </a:solidFill>
            </a:endParaRPr>
          </a:p>
        </p:txBody>
      </p:sp>
    </p:spTree>
    <p:extLst>
      <p:ext uri="{BB962C8B-B14F-4D97-AF65-F5344CB8AC3E}">
        <p14:creationId xmlns:p14="http://schemas.microsoft.com/office/powerpoint/2010/main" val="65123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327050" y="297050"/>
            <a:ext cx="7749900" cy="131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Onto the actual project:</a:t>
            </a:r>
            <a:br>
              <a:rPr lang="en" dirty="0"/>
            </a:br>
            <a:r>
              <a:rPr lang="en" dirty="0"/>
              <a:t>Motivating clinical need and broader scientific question</a:t>
            </a:r>
            <a:endParaRPr dirty="0"/>
          </a:p>
        </p:txBody>
      </p:sp>
      <p:sp>
        <p:nvSpPr>
          <p:cNvPr id="268" name="Google Shape;268;p47"/>
          <p:cNvSpPr txBox="1">
            <a:spLocks noGrp="1"/>
          </p:cNvSpPr>
          <p:nvPr>
            <p:ph type="body" idx="1"/>
          </p:nvPr>
        </p:nvSpPr>
        <p:spPr>
          <a:xfrm>
            <a:off x="802750" y="1704600"/>
            <a:ext cx="7533600" cy="4267200"/>
          </a:xfrm>
          <a:prstGeom prst="rect">
            <a:avLst/>
          </a:prstGeom>
        </p:spPr>
        <p:txBody>
          <a:bodyPr spcFirstLastPara="1" wrap="square" lIns="0" tIns="0" rIns="0" bIns="0" anchor="t" anchorCtr="0">
            <a:noAutofit/>
          </a:bodyPr>
          <a:lstStyle/>
          <a:p>
            <a:pPr marL="457200" lvl="0" indent="-323850" algn="l" rtl="0">
              <a:spcBef>
                <a:spcPts val="1125"/>
              </a:spcBef>
              <a:spcAft>
                <a:spcPts val="0"/>
              </a:spcAft>
              <a:buSzPts val="1500"/>
              <a:buChar char="•"/>
            </a:pPr>
            <a:r>
              <a:rPr lang="en" sz="1800" dirty="0"/>
              <a:t>Triple negative breast cancer constitutes a high unmet need.</a:t>
            </a:r>
            <a:endParaRPr sz="1800" dirty="0"/>
          </a:p>
          <a:p>
            <a:pPr marL="457200" lvl="0" indent="-323850" algn="l" rtl="0">
              <a:spcBef>
                <a:spcPts val="1125"/>
              </a:spcBef>
              <a:spcAft>
                <a:spcPts val="0"/>
              </a:spcAft>
              <a:buSzPts val="1500"/>
              <a:buChar char="•"/>
            </a:pPr>
            <a:r>
              <a:rPr lang="en" sz="1800" dirty="0"/>
              <a:t>Single arm trials can benefit from comparisons against a synthetic control arm. However, the comparability of this control arm needs to be evaluated.</a:t>
            </a:r>
            <a:endParaRPr sz="1800" dirty="0"/>
          </a:p>
          <a:p>
            <a:pPr marL="457200" lvl="0" indent="-323850" algn="l" rtl="0">
              <a:spcBef>
                <a:spcPts val="1125"/>
              </a:spcBef>
              <a:spcAft>
                <a:spcPts val="1000"/>
              </a:spcAft>
              <a:buSzPts val="1500"/>
              <a:buChar char="•"/>
            </a:pPr>
            <a:r>
              <a:rPr lang="en" sz="1800" dirty="0"/>
              <a:t>More broadly, we would like to know how the populations we have sampled in different settings compare to each other</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395650" y="20785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Data sources</a:t>
            </a:r>
            <a:endParaRPr/>
          </a:p>
        </p:txBody>
      </p:sp>
      <p:sp>
        <p:nvSpPr>
          <p:cNvPr id="274" name="Google Shape;274;p48"/>
          <p:cNvSpPr txBox="1">
            <a:spLocks noGrp="1"/>
          </p:cNvSpPr>
          <p:nvPr>
            <p:ph type="body" idx="1"/>
          </p:nvPr>
        </p:nvSpPr>
        <p:spPr>
          <a:xfrm>
            <a:off x="1198400" y="1158492"/>
            <a:ext cx="7038900" cy="3881700"/>
          </a:xfrm>
          <a:prstGeom prst="rect">
            <a:avLst/>
          </a:prstGeom>
        </p:spPr>
        <p:txBody>
          <a:bodyPr spcFirstLastPara="1" wrap="square" lIns="0" tIns="0" rIns="0" bIns="0" anchor="t" anchorCtr="0">
            <a:noAutofit/>
          </a:bodyPr>
          <a:lstStyle/>
          <a:p>
            <a:pPr marL="457200" lvl="0" indent="-323850" algn="l" rtl="0">
              <a:spcBef>
                <a:spcPts val="1125"/>
              </a:spcBef>
              <a:spcAft>
                <a:spcPts val="0"/>
              </a:spcAft>
              <a:buSzPts val="1500"/>
              <a:buChar char="•"/>
            </a:pPr>
            <a:r>
              <a:rPr lang="en" sz="1800" dirty="0"/>
              <a:t>Patient populations:</a:t>
            </a:r>
            <a:endParaRPr sz="1800" dirty="0"/>
          </a:p>
          <a:p>
            <a:pPr marL="914400" lvl="1" indent="-323850" algn="l" rtl="0">
              <a:spcBef>
                <a:spcPts val="1000"/>
              </a:spcBef>
              <a:spcAft>
                <a:spcPts val="0"/>
              </a:spcAft>
              <a:buSzPts val="1500"/>
              <a:buChar char="–"/>
            </a:pPr>
            <a:r>
              <a:rPr lang="en" sz="1800" dirty="0"/>
              <a:t>Patients with locally advanced or metastatic TN breast cancer in LOTUS trial</a:t>
            </a:r>
            <a:endParaRPr sz="1800" dirty="0"/>
          </a:p>
          <a:p>
            <a:pPr marL="914400" lvl="1" indent="-323850" algn="l" rtl="0">
              <a:spcBef>
                <a:spcPts val="1000"/>
              </a:spcBef>
              <a:spcAft>
                <a:spcPts val="0"/>
              </a:spcAft>
              <a:buSzPts val="1500"/>
              <a:buChar char="–"/>
            </a:pPr>
            <a:r>
              <a:rPr lang="en" sz="1800" dirty="0"/>
              <a:t>Patients in Flatiron/FMI TNBC CGDB (further filtering required)</a:t>
            </a:r>
            <a:endParaRPr sz="1800" dirty="0"/>
          </a:p>
          <a:p>
            <a:pPr marL="457200" lvl="0" indent="-323850" algn="l" rtl="0">
              <a:spcBef>
                <a:spcPts val="1125"/>
              </a:spcBef>
              <a:spcAft>
                <a:spcPts val="1000"/>
              </a:spcAft>
              <a:buSzPts val="1500"/>
              <a:buChar char="•"/>
            </a:pPr>
            <a:r>
              <a:rPr lang="en" sz="1800" dirty="0"/>
              <a:t>Both sets of biopsy specimens are assayed with Foundation Medicine’s </a:t>
            </a:r>
            <a:r>
              <a:rPr lang="en" sz="1800" dirty="0" err="1"/>
              <a:t>FoundationOne</a:t>
            </a:r>
            <a:r>
              <a:rPr lang="en" sz="1800" dirty="0"/>
              <a:t> platform, which profiles a set of ~400 genes.</a:t>
            </a:r>
            <a:endParaRPr sz="1800" dirty="0"/>
          </a:p>
        </p:txBody>
      </p:sp>
      <p:sp>
        <p:nvSpPr>
          <p:cNvPr id="275" name="Google Shape;275;p48"/>
          <p:cNvSpPr txBox="1"/>
          <p:nvPr/>
        </p:nvSpPr>
        <p:spPr>
          <a:xfrm>
            <a:off x="123450" y="6412000"/>
            <a:ext cx="8897100" cy="49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222222"/>
                </a:solidFill>
                <a:highlight>
                  <a:srgbClr val="FFFFFF"/>
                </a:highlight>
              </a:rPr>
              <a:t>Kim et al. </a:t>
            </a:r>
            <a:r>
              <a:rPr lang="en" sz="900" i="1">
                <a:solidFill>
                  <a:srgbClr val="222222"/>
                </a:solidFill>
                <a:highlight>
                  <a:srgbClr val="FFFFFF"/>
                </a:highlight>
              </a:rPr>
              <a:t>The Lancet Oncology</a:t>
            </a:r>
            <a:r>
              <a:rPr lang="en" sz="900">
                <a:solidFill>
                  <a:srgbClr val="222222"/>
                </a:solidFill>
                <a:highlight>
                  <a:srgbClr val="FFFFFF"/>
                </a:highlight>
              </a:rPr>
              <a:t> 18.10 (2017): 1360-1372.</a:t>
            </a:r>
            <a:endParaRPr sz="900">
              <a:solidFill>
                <a:srgbClr val="222222"/>
              </a:solidFill>
              <a:highlight>
                <a:srgbClr val="FFFFFF"/>
              </a:highlight>
            </a:endParaRPr>
          </a:p>
          <a:p>
            <a:pPr marL="0" lvl="0" indent="0" algn="r" rtl="0">
              <a:lnSpc>
                <a:spcPct val="115000"/>
              </a:lnSpc>
              <a:spcBef>
                <a:spcPts val="0"/>
              </a:spcBef>
              <a:spcAft>
                <a:spcPts val="0"/>
              </a:spcAft>
              <a:buNone/>
            </a:pPr>
            <a:endParaRPr sz="1000">
              <a:solidFill>
                <a:srgbClr val="777777"/>
              </a:solidFill>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9"/>
          <p:cNvPicPr preferRelativeResize="0"/>
          <p:nvPr/>
        </p:nvPicPr>
        <p:blipFill>
          <a:blip r:embed="rId3">
            <a:alphaModFix/>
          </a:blip>
          <a:stretch>
            <a:fillRect/>
          </a:stretch>
        </p:blipFill>
        <p:spPr>
          <a:xfrm>
            <a:off x="0" y="0"/>
            <a:ext cx="9144001" cy="5123330"/>
          </a:xfrm>
          <a:prstGeom prst="rect">
            <a:avLst/>
          </a:prstGeom>
          <a:noFill/>
          <a:ln>
            <a:noFill/>
          </a:ln>
        </p:spPr>
      </p:pic>
      <p:sp>
        <p:nvSpPr>
          <p:cNvPr id="281" name="Google Shape;281;p49"/>
          <p:cNvSpPr txBox="1"/>
          <p:nvPr/>
        </p:nvSpPr>
        <p:spPr>
          <a:xfrm>
            <a:off x="283200" y="6382400"/>
            <a:ext cx="85776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2222"/>
                </a:solidFill>
                <a:highlight>
                  <a:srgbClr val="FFFFFF"/>
                </a:highlight>
              </a:rPr>
              <a:t>Frampton et al. </a:t>
            </a:r>
            <a:r>
              <a:rPr lang="en" sz="1000" i="1">
                <a:solidFill>
                  <a:srgbClr val="222222"/>
                </a:solidFill>
                <a:highlight>
                  <a:srgbClr val="FFFFFF"/>
                </a:highlight>
              </a:rPr>
              <a:t>Nature biotechnology</a:t>
            </a:r>
            <a:r>
              <a:rPr lang="en" sz="1000">
                <a:solidFill>
                  <a:srgbClr val="222222"/>
                </a:solidFill>
                <a:highlight>
                  <a:srgbClr val="FFFFFF"/>
                </a:highlight>
              </a:rPr>
              <a:t> 31.11 (2013): 1023.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0"/>
          <p:cNvPicPr preferRelativeResize="0"/>
          <p:nvPr/>
        </p:nvPicPr>
        <p:blipFill>
          <a:blip r:embed="rId3">
            <a:alphaModFix/>
          </a:blip>
          <a:stretch>
            <a:fillRect/>
          </a:stretch>
        </p:blipFill>
        <p:spPr>
          <a:xfrm>
            <a:off x="144400" y="203200"/>
            <a:ext cx="8655759" cy="4838701"/>
          </a:xfrm>
          <a:prstGeom prst="rect">
            <a:avLst/>
          </a:prstGeom>
          <a:noFill/>
          <a:ln>
            <a:noFill/>
          </a:ln>
        </p:spPr>
      </p:pic>
      <p:sp>
        <p:nvSpPr>
          <p:cNvPr id="287" name="Google Shape;287;p50"/>
          <p:cNvSpPr/>
          <p:nvPr/>
        </p:nvSpPr>
        <p:spPr>
          <a:xfrm>
            <a:off x="4447575" y="1397200"/>
            <a:ext cx="4383600" cy="526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0"/>
          <p:cNvSpPr txBox="1"/>
          <p:nvPr/>
        </p:nvSpPr>
        <p:spPr>
          <a:xfrm>
            <a:off x="4911525" y="1855833"/>
            <a:ext cx="3888634" cy="44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Initial data delivery:</a:t>
            </a:r>
            <a:endParaRPr sz="1800" dirty="0"/>
          </a:p>
          <a:p>
            <a:pPr marL="0" lvl="0" indent="0" algn="l" rtl="0">
              <a:spcBef>
                <a:spcPts val="0"/>
              </a:spcBef>
              <a:spcAft>
                <a:spcPts val="0"/>
              </a:spcAft>
              <a:buClr>
                <a:schemeClr val="dk1"/>
              </a:buClr>
              <a:buSzPts val="1100"/>
              <a:buFont typeface="Arial"/>
              <a:buNone/>
            </a:pPr>
            <a:r>
              <a:rPr lang="en" sz="1800" dirty="0"/>
              <a:t>● Data cut-off is July 31, 2017</a:t>
            </a:r>
            <a:endParaRPr sz="1800" dirty="0"/>
          </a:p>
          <a:p>
            <a:pPr marL="0" lvl="0" indent="0" algn="l" rtl="0">
              <a:spcBef>
                <a:spcPts val="0"/>
              </a:spcBef>
              <a:spcAft>
                <a:spcPts val="0"/>
              </a:spcAft>
              <a:buClr>
                <a:schemeClr val="dk1"/>
              </a:buClr>
              <a:buSzPts val="1100"/>
              <a:buFont typeface="Arial"/>
              <a:buNone/>
            </a:pPr>
            <a:r>
              <a:rPr lang="en" sz="1800" dirty="0"/>
              <a:t>● N=524 patients (includes patients with both early and metastatic disease</a:t>
            </a:r>
            <a:endParaRPr sz="1800" dirty="0"/>
          </a:p>
          <a:p>
            <a:pPr marL="0" lvl="0" indent="0" algn="l" rtl="0">
              <a:spcBef>
                <a:spcPts val="0"/>
              </a:spcBef>
              <a:spcAft>
                <a:spcPts val="0"/>
              </a:spcAft>
              <a:buClr>
                <a:schemeClr val="dk1"/>
              </a:buClr>
              <a:buSzPts val="1100"/>
              <a:buFont typeface="Arial"/>
              <a:buNone/>
            </a:pPr>
            <a:r>
              <a:rPr lang="en" sz="1800" dirty="0"/>
              <a:t>● ~80% of the cohort has metastatic disease</a:t>
            </a:r>
            <a:endParaRPr sz="1800" dirty="0"/>
          </a:p>
          <a:p>
            <a:pPr marL="0" lvl="0" indent="0" algn="l" rtl="0">
              <a:spcBef>
                <a:spcPts val="0"/>
              </a:spcBef>
              <a:spcAft>
                <a:spcPts val="0"/>
              </a:spcAft>
              <a:buClr>
                <a:schemeClr val="dk1"/>
              </a:buClr>
              <a:buSzPts val="1100"/>
              <a:buFont typeface="Arial"/>
              <a:buNone/>
            </a:pPr>
            <a:r>
              <a:rPr lang="en" sz="1800" dirty="0"/>
              <a:t>● ~75% of the cohort had metastatic disease when FMI test was reported. Of</a:t>
            </a:r>
            <a:endParaRPr sz="1800" dirty="0"/>
          </a:p>
          <a:p>
            <a:pPr marL="0" lvl="0" indent="0" algn="l" rtl="0">
              <a:spcBef>
                <a:spcPts val="0"/>
              </a:spcBef>
              <a:spcAft>
                <a:spcPts val="0"/>
              </a:spcAft>
              <a:buNone/>
            </a:pPr>
            <a:r>
              <a:rPr lang="en" sz="1800" dirty="0"/>
              <a:t>these patients, ~83% had tissue collected after their metastatic diagnosis</a:t>
            </a:r>
            <a:endParaRPr sz="1800" dirty="0"/>
          </a:p>
          <a:p>
            <a:pPr marL="0" lvl="0" indent="0" algn="l" rtl="0">
              <a:spcBef>
                <a:spcPts val="0"/>
              </a:spcBef>
              <a:spcAft>
                <a:spcPts val="0"/>
              </a:spcAft>
              <a:buNone/>
            </a:pPr>
            <a:endParaRPr sz="1800" dirty="0"/>
          </a:p>
          <a:p>
            <a:pPr marL="0" lvl="0" indent="0" algn="l" rtl="0">
              <a:spcBef>
                <a:spcPts val="0"/>
              </a:spcBef>
              <a:spcAft>
                <a:spcPts val="0"/>
              </a:spcAft>
              <a:buClr>
                <a:schemeClr val="dk1"/>
              </a:buClr>
              <a:buSzPts val="1100"/>
              <a:buFont typeface="Arial"/>
              <a:buNone/>
            </a:pPr>
            <a:r>
              <a:rPr lang="en" sz="1800" dirty="0"/>
              <a:t>Applying a stricter definition of TNBC already drops the N to 287</a:t>
            </a:r>
            <a:endParaRPr sz="1800" dirty="0"/>
          </a:p>
          <a:p>
            <a:pPr marL="0" lvl="0" indent="0" algn="l" rtl="0">
              <a:spcBef>
                <a:spcPts val="0"/>
              </a:spcBef>
              <a:spcAft>
                <a:spcPts val="0"/>
              </a:spcAft>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1"/>
          <p:cNvSpPr txBox="1">
            <a:spLocks noGrp="1"/>
          </p:cNvSpPr>
          <p:nvPr>
            <p:ph type="title"/>
          </p:nvPr>
        </p:nvSpPr>
        <p:spPr>
          <a:xfrm>
            <a:off x="1297500" y="525000"/>
            <a:ext cx="70389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Data constraints and caveats</a:t>
            </a:r>
            <a:endParaRPr/>
          </a:p>
        </p:txBody>
      </p:sp>
      <p:sp>
        <p:nvSpPr>
          <p:cNvPr id="294" name="Google Shape;294;p51"/>
          <p:cNvSpPr txBox="1">
            <a:spLocks noGrp="1"/>
          </p:cNvSpPr>
          <p:nvPr>
            <p:ph type="body" idx="1"/>
          </p:nvPr>
        </p:nvSpPr>
        <p:spPr>
          <a:xfrm>
            <a:off x="4871525" y="1664950"/>
            <a:ext cx="4159500" cy="4786800"/>
          </a:xfrm>
          <a:prstGeom prst="rect">
            <a:avLst/>
          </a:prstGeom>
        </p:spPr>
        <p:txBody>
          <a:bodyPr spcFirstLastPara="1" wrap="square" lIns="0" tIns="0" rIns="0" bIns="0" anchor="t" anchorCtr="0">
            <a:noAutofit/>
          </a:bodyPr>
          <a:lstStyle/>
          <a:p>
            <a:pPr marL="457200" lvl="0" indent="-323850" algn="l" rtl="0">
              <a:lnSpc>
                <a:spcPct val="100000"/>
              </a:lnSpc>
              <a:spcBef>
                <a:spcPts val="1125"/>
              </a:spcBef>
              <a:spcAft>
                <a:spcPts val="0"/>
              </a:spcAft>
              <a:buSzPts val="1500"/>
              <a:buChar char="•"/>
            </a:pPr>
            <a:r>
              <a:rPr lang="en" dirty="0"/>
              <a:t>FMI data is not as rich as WGS or WES - it’s tumor only, and it’s bait-based. Furthermore, the way this data is delivered focuses on alterations that fall into 3 categories - short variants (SV), copy number alterations (CNA), and rearrangements (RA).</a:t>
            </a:r>
            <a:endParaRPr dirty="0"/>
          </a:p>
          <a:p>
            <a:pPr marL="457200" lvl="0" indent="-323850" algn="l" rtl="0">
              <a:lnSpc>
                <a:spcPct val="100000"/>
              </a:lnSpc>
              <a:spcBef>
                <a:spcPts val="1125"/>
              </a:spcBef>
              <a:spcAft>
                <a:spcPts val="0"/>
              </a:spcAft>
              <a:buSzPts val="1500"/>
              <a:buChar char="•"/>
            </a:pPr>
            <a:r>
              <a:rPr lang="en" dirty="0"/>
              <a:t>Numerically, this results in feature vectors of mixed numeric types - two are binary (WT vs affected for SV and RA), and one is real valued non-negative (CNA).</a:t>
            </a:r>
            <a:endParaRPr dirty="0"/>
          </a:p>
          <a:p>
            <a:pPr marL="457200" lvl="0" indent="-323850" algn="l" rtl="0">
              <a:lnSpc>
                <a:spcPct val="100000"/>
              </a:lnSpc>
              <a:spcBef>
                <a:spcPts val="1125"/>
              </a:spcBef>
              <a:spcAft>
                <a:spcPts val="1000"/>
              </a:spcAft>
              <a:buSzPts val="1500"/>
              <a:buChar char="•"/>
            </a:pPr>
            <a:r>
              <a:rPr lang="en" dirty="0"/>
              <a:t>On the clinical front, things are even more complicated, because Flatiron doesn’t have full capture of a patient’s early treatment history and we have to be extra careful to compare apples to apples.</a:t>
            </a:r>
            <a:endParaRPr dirty="0"/>
          </a:p>
        </p:txBody>
      </p:sp>
      <p:pic>
        <p:nvPicPr>
          <p:cNvPr id="295" name="Google Shape;295;p51"/>
          <p:cNvPicPr preferRelativeResize="0"/>
          <p:nvPr/>
        </p:nvPicPr>
        <p:blipFill>
          <a:blip r:embed="rId3">
            <a:alphaModFix/>
          </a:blip>
          <a:stretch>
            <a:fillRect/>
          </a:stretch>
        </p:blipFill>
        <p:spPr>
          <a:xfrm>
            <a:off x="0" y="1459568"/>
            <a:ext cx="4903526" cy="318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2"/>
          <p:cNvSpPr txBox="1">
            <a:spLocks noGrp="1"/>
          </p:cNvSpPr>
          <p:nvPr>
            <p:ph type="title"/>
          </p:nvPr>
        </p:nvSpPr>
        <p:spPr>
          <a:xfrm>
            <a:off x="312175" y="525000"/>
            <a:ext cx="8024100" cy="12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Filtering rules applied to Flatiron data to mimic LOTUS eligibility criteria</a:t>
            </a:r>
            <a:endParaRPr/>
          </a:p>
        </p:txBody>
      </p:sp>
      <p:sp>
        <p:nvSpPr>
          <p:cNvPr id="301" name="Google Shape;301;p52"/>
          <p:cNvSpPr txBox="1">
            <a:spLocks noGrp="1"/>
          </p:cNvSpPr>
          <p:nvPr>
            <p:ph type="body" idx="1"/>
          </p:nvPr>
        </p:nvSpPr>
        <p:spPr>
          <a:xfrm>
            <a:off x="1746475" y="1605500"/>
            <a:ext cx="6589800" cy="4188000"/>
          </a:xfrm>
          <a:prstGeom prst="rect">
            <a:avLst/>
          </a:prstGeom>
        </p:spPr>
        <p:txBody>
          <a:bodyPr spcFirstLastPara="1" wrap="square" lIns="0" tIns="0" rIns="0" bIns="0" anchor="t" anchorCtr="0">
            <a:noAutofit/>
          </a:bodyPr>
          <a:lstStyle/>
          <a:p>
            <a:pPr marL="457200" lvl="0" indent="-323850" algn="l" rtl="0">
              <a:spcBef>
                <a:spcPts val="1125"/>
              </a:spcBef>
              <a:spcAft>
                <a:spcPts val="0"/>
              </a:spcAft>
              <a:buSzPts val="1500"/>
              <a:buAutoNum type="arabicPeriod"/>
            </a:pPr>
            <a:r>
              <a:rPr lang="en" sz="1800" dirty="0"/>
              <a:t>Patients’ biomarker (ER/PR/HER2) testing results are consistent and disease status must be classified as </a:t>
            </a:r>
            <a:r>
              <a:rPr lang="en" sz="1800" dirty="0" err="1"/>
              <a:t>mTNBC</a:t>
            </a:r>
            <a:endParaRPr sz="1800" dirty="0"/>
          </a:p>
          <a:p>
            <a:pPr marL="457200" lvl="0" indent="-323850" algn="l" rtl="0">
              <a:spcBef>
                <a:spcPts val="0"/>
              </a:spcBef>
              <a:spcAft>
                <a:spcPts val="0"/>
              </a:spcAft>
              <a:buSzPts val="1500"/>
              <a:buAutoNum type="arabicPeriod"/>
            </a:pPr>
            <a:r>
              <a:rPr lang="en" sz="1800" dirty="0"/>
              <a:t>Patients must have specimen collected before start of metastatic </a:t>
            </a:r>
            <a:r>
              <a:rPr lang="en" sz="1800" dirty="0" err="1"/>
              <a:t>firstline</a:t>
            </a:r>
            <a:r>
              <a:rPr lang="en" sz="1800" dirty="0"/>
              <a:t> therapy</a:t>
            </a:r>
            <a:endParaRPr sz="1800" dirty="0"/>
          </a:p>
          <a:p>
            <a:pPr marL="457200" lvl="0" indent="-323850" algn="l" rtl="0">
              <a:spcBef>
                <a:spcPts val="0"/>
              </a:spcBef>
              <a:spcAft>
                <a:spcPts val="0"/>
              </a:spcAft>
              <a:buSzPts val="1500"/>
              <a:buAutoNum type="arabicPeriod"/>
            </a:pPr>
            <a:r>
              <a:rPr lang="en" sz="1800" dirty="0"/>
              <a:t>Patients must have no chemotherapy 6 months prior to their first line treatment</a:t>
            </a:r>
            <a:endParaRPr sz="1800" dirty="0"/>
          </a:p>
          <a:p>
            <a:pPr marL="457200" lvl="0" indent="-323850" algn="l" rtl="0">
              <a:spcBef>
                <a:spcPts val="0"/>
              </a:spcBef>
              <a:spcAft>
                <a:spcPts val="0"/>
              </a:spcAft>
              <a:buSzPts val="1500"/>
              <a:buAutoNum type="arabicPeriod"/>
            </a:pPr>
            <a:r>
              <a:rPr lang="en" sz="1800" dirty="0"/>
              <a:t>First line treatment must start within 90 days of metastatic diagnosis</a:t>
            </a:r>
            <a:endParaRPr sz="1800" dirty="0"/>
          </a:p>
          <a:p>
            <a:pPr marL="457200" lvl="0" indent="-323850" algn="l" rtl="0">
              <a:spcBef>
                <a:spcPts val="0"/>
              </a:spcBef>
              <a:spcAft>
                <a:spcPts val="0"/>
              </a:spcAft>
              <a:buSzPts val="1500"/>
              <a:buAutoNum type="arabicPeriod"/>
            </a:pPr>
            <a:r>
              <a:rPr lang="en" sz="1800" dirty="0"/>
              <a:t>Patients must have no CNS </a:t>
            </a:r>
            <a:r>
              <a:rPr lang="en" sz="1800" dirty="0" err="1"/>
              <a:t>mets</a:t>
            </a:r>
            <a:endParaRPr sz="1800" dirty="0"/>
          </a:p>
          <a:p>
            <a:pPr marL="457200" lvl="0" indent="-323850" algn="l" rtl="0">
              <a:spcBef>
                <a:spcPts val="0"/>
              </a:spcBef>
              <a:spcAft>
                <a:spcPts val="0"/>
              </a:spcAft>
              <a:buSzPts val="1500"/>
              <a:buAutoNum type="arabicPeriod"/>
            </a:pPr>
            <a:r>
              <a:rPr lang="en" sz="1800" dirty="0"/>
              <a:t>Patients must be diagnosed after January 1st, 2011, must be female, over 18, and had no prior treatment with </a:t>
            </a:r>
            <a:r>
              <a:rPr lang="en" sz="1800" dirty="0" err="1"/>
              <a:t>Akt</a:t>
            </a:r>
            <a:r>
              <a:rPr lang="en" sz="1800" dirty="0"/>
              <a:t>, PI3K, and/or mTOR inhibitors</a:t>
            </a:r>
            <a:endParaRPr sz="1800" dirty="0"/>
          </a:p>
          <a:p>
            <a:pPr marL="457200" lvl="0" indent="-323850" algn="l" rtl="0">
              <a:spcBef>
                <a:spcPts val="0"/>
              </a:spcBef>
              <a:spcAft>
                <a:spcPts val="0"/>
              </a:spcAft>
              <a:buSzPts val="1500"/>
              <a:buAutoNum type="arabicPeriod"/>
            </a:pPr>
            <a:r>
              <a:rPr lang="en" sz="1800" dirty="0"/>
              <a:t>Unenforced filter: patients must be metastatic or locally advanced inoperable - we cannot capture that second category, so end up with a stricter set of metastatic only</a:t>
            </a:r>
            <a:endParaRPr sz="1800" dirty="0"/>
          </a:p>
        </p:txBody>
      </p:sp>
      <p:sp>
        <p:nvSpPr>
          <p:cNvPr id="302" name="Google Shape;302;p52"/>
          <p:cNvSpPr txBox="1"/>
          <p:nvPr/>
        </p:nvSpPr>
        <p:spPr>
          <a:xfrm>
            <a:off x="663375" y="1689471"/>
            <a:ext cx="1211400" cy="3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N = 287</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N = 179</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N = 157</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N = 118</a:t>
            </a:r>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N = 103</a:t>
            </a:r>
            <a:endParaRPr sz="1800" dirty="0"/>
          </a:p>
          <a:p>
            <a:pPr marL="0" lvl="0" indent="0" algn="l" rtl="0">
              <a:spcBef>
                <a:spcPts val="0"/>
              </a:spcBef>
              <a:spcAft>
                <a:spcPts val="0"/>
              </a:spcAft>
              <a:buClr>
                <a:schemeClr val="dk1"/>
              </a:buClr>
              <a:buSzPts val="1100"/>
              <a:buFont typeface="Arial"/>
              <a:buNone/>
            </a:pPr>
            <a:r>
              <a:rPr lang="en" sz="1800" dirty="0"/>
              <a:t>N = 102</a:t>
            </a:r>
            <a:endParaRPr sz="1800" dirty="0"/>
          </a:p>
          <a:p>
            <a:pPr marL="0" lvl="0" indent="0" algn="l" rtl="0">
              <a:spcBef>
                <a:spcPts val="0"/>
              </a:spcBef>
              <a:spcAft>
                <a:spcPts val="0"/>
              </a:spcAft>
              <a:buNone/>
            </a:pPr>
            <a:endParaRPr sz="1800" dirty="0"/>
          </a:p>
        </p:txBody>
      </p:sp>
    </p:spTree>
  </p:cSld>
  <p:clrMapOvr>
    <a:masterClrMapping/>
  </p:clrMapOvr>
</p:sld>
</file>

<file path=ppt/theme/theme1.xml><?xml version="1.0" encoding="utf-8"?>
<a:theme xmlns:a="http://schemas.openxmlformats.org/drawingml/2006/main" name="1_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3393</Words>
  <Application>Microsoft Macintosh PowerPoint</Application>
  <PresentationFormat>On-screen Show (4:3)</PresentationFormat>
  <Paragraphs>286</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ＭＳ Ｐゴシック</vt:lpstr>
      <vt:lpstr>Arial</vt:lpstr>
      <vt:lpstr>Imago</vt:lpstr>
      <vt:lpstr>Imago Book</vt:lpstr>
      <vt:lpstr>Minion</vt:lpstr>
      <vt:lpstr>Minion Pro</vt:lpstr>
      <vt:lpstr>Times New Roman</vt:lpstr>
      <vt:lpstr>1_Roche</vt:lpstr>
      <vt:lpstr>Roche</vt:lpstr>
      <vt:lpstr>Comparing real-world and clinical trial somatic mutation data</vt:lpstr>
      <vt:lpstr>Expected evolution of biopharma value chain</vt:lpstr>
      <vt:lpstr>Ramp up capability development with showcases Focus on core disease areas: CIT, Ophthalmology, and MS</vt:lpstr>
      <vt:lpstr>Onto the actual project: Motivating clinical need and broader scientific question</vt:lpstr>
      <vt:lpstr>Data sources</vt:lpstr>
      <vt:lpstr>PowerPoint Presentation</vt:lpstr>
      <vt:lpstr>PowerPoint Presentation</vt:lpstr>
      <vt:lpstr>Data constraints and caveats</vt:lpstr>
      <vt:lpstr>Filtering rules applied to Flatiron data to mimic LOTUS eligibility criteria</vt:lpstr>
      <vt:lpstr>Summary of clinical covariates</vt:lpstr>
      <vt:lpstr>Summary of mutation data</vt:lpstr>
      <vt:lpstr>Proposed approach for comparing the two populations using ideas from ecology</vt:lpstr>
      <vt:lpstr>Some basic quantities of interest</vt:lpstr>
      <vt:lpstr>Necessary simplification</vt:lpstr>
      <vt:lpstr>Alpha-diversity: mutational richness within samples</vt:lpstr>
      <vt:lpstr>Beta-diversity: Differences between samples </vt:lpstr>
      <vt:lpstr>Distance metrics</vt:lpstr>
      <vt:lpstr>Ordination methods</vt:lpstr>
      <vt:lpstr>PCoA and hierarchical clustering results</vt:lpstr>
      <vt:lpstr>Tests of homogeneity of dispersion and distance partitioning</vt:lpstr>
      <vt:lpstr>We know that some clinical variables are unbalanced between the datasets</vt:lpstr>
      <vt:lpstr>If we start restricting what patients we analyze based on clinical data, do we see changes in the mutational comparisons?</vt:lpstr>
      <vt:lpstr>Gamma diversity: total amount of variation in the broader population</vt:lpstr>
      <vt:lpstr>Conclusions</vt:lpstr>
      <vt:lpstr>General takeaways</vt:lpstr>
      <vt:lpstr>PowerPoint Presentation</vt:lpstr>
      <vt:lpstr>Extra Slides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real-world and clinical trial somatic mutation data</dc:title>
  <cp:lastModifiedBy>Microsoft Office User</cp:lastModifiedBy>
  <cp:revision>9</cp:revision>
  <dcterms:modified xsi:type="dcterms:W3CDTF">2018-11-07T08:50:54Z</dcterms:modified>
</cp:coreProperties>
</file>