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</p:sldMasterIdLst>
  <p:notesMasterIdLst>
    <p:notesMasterId r:id="rId37"/>
  </p:notesMasterIdLst>
  <p:handoutMasterIdLst>
    <p:handoutMasterId r:id="rId38"/>
  </p:handoutMasterIdLst>
  <p:sldIdLst>
    <p:sldId id="277" r:id="rId6"/>
    <p:sldId id="299" r:id="rId7"/>
    <p:sldId id="300" r:id="rId8"/>
    <p:sldId id="298" r:id="rId9"/>
    <p:sldId id="296" r:id="rId10"/>
    <p:sldId id="316" r:id="rId11"/>
    <p:sldId id="301" r:id="rId12"/>
    <p:sldId id="319" r:id="rId13"/>
    <p:sldId id="320" r:id="rId14"/>
    <p:sldId id="317" r:id="rId15"/>
    <p:sldId id="303" r:id="rId16"/>
    <p:sldId id="302" r:id="rId17"/>
    <p:sldId id="281" r:id="rId18"/>
    <p:sldId id="304" r:id="rId19"/>
    <p:sldId id="280" r:id="rId20"/>
    <p:sldId id="295" r:id="rId21"/>
    <p:sldId id="315" r:id="rId22"/>
    <p:sldId id="294" r:id="rId23"/>
    <p:sldId id="282" r:id="rId24"/>
    <p:sldId id="308" r:id="rId25"/>
    <p:sldId id="309" r:id="rId26"/>
    <p:sldId id="318" r:id="rId27"/>
    <p:sldId id="311" r:id="rId28"/>
    <p:sldId id="310" r:id="rId29"/>
    <p:sldId id="284" r:id="rId30"/>
    <p:sldId id="306" r:id="rId31"/>
    <p:sldId id="314" r:id="rId32"/>
    <p:sldId id="307" r:id="rId33"/>
    <p:sldId id="312" r:id="rId34"/>
    <p:sldId id="268" r:id="rId35"/>
    <p:sldId id="258" r:id="rId3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 userDrawn="1">
          <p15:clr>
            <a:srgbClr val="A4A3A4"/>
          </p15:clr>
        </p15:guide>
        <p15:guide id="2" orient="horz" pos="3477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  <p15:guide id="5" orient="horz" pos="287" userDrawn="1">
          <p15:clr>
            <a:srgbClr val="A4A3A4"/>
          </p15:clr>
        </p15:guide>
        <p15:guide id="6" orient="horz" pos="1471" userDrawn="1">
          <p15:clr>
            <a:srgbClr val="A4A3A4"/>
          </p15:clr>
        </p15:guide>
        <p15:guide id="7" orient="horz" pos="535" userDrawn="1">
          <p15:clr>
            <a:srgbClr val="A4A3A4"/>
          </p15:clr>
        </p15:guide>
        <p15:guide id="8" orient="horz" pos="3939" userDrawn="1">
          <p15:clr>
            <a:srgbClr val="A4A3A4"/>
          </p15:clr>
        </p15:guide>
        <p15:guide id="9" orient="horz" pos="231" userDrawn="1">
          <p15:clr>
            <a:srgbClr val="A4A3A4"/>
          </p15:clr>
        </p15:guide>
        <p15:guide id="10" pos="175" userDrawn="1">
          <p15:clr>
            <a:srgbClr val="A4A3A4"/>
          </p15:clr>
        </p15:guide>
        <p15:guide id="11" pos="5590" userDrawn="1">
          <p15:clr>
            <a:srgbClr val="A4A3A4"/>
          </p15:clr>
        </p15:guide>
        <p15:guide id="12" pos="2880" userDrawn="1">
          <p15:clr>
            <a:srgbClr val="A4A3A4"/>
          </p15:clr>
        </p15:guide>
        <p15:guide id="13" pos="776" userDrawn="1">
          <p15:clr>
            <a:srgbClr val="A4A3A4"/>
          </p15:clr>
        </p15:guide>
        <p15:guide id="14" pos="1411" userDrawn="1">
          <p15:clr>
            <a:srgbClr val="A4A3A4"/>
          </p15:clr>
        </p15:guide>
        <p15:guide id="15" pos="5287" userDrawn="1">
          <p15:clr>
            <a:srgbClr val="A4A3A4"/>
          </p15:clr>
        </p15:guide>
        <p15:guide id="16" pos="346" userDrawn="1">
          <p15:clr>
            <a:srgbClr val="A4A3A4"/>
          </p15:clr>
        </p15:guide>
        <p15:guide id="17" pos="40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848"/>
    <a:srgbClr val="052049"/>
    <a:srgbClr val="90BD31"/>
    <a:srgbClr val="18A3AC"/>
    <a:srgbClr val="178CCB"/>
    <a:srgbClr val="000000"/>
    <a:srgbClr val="F48024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0" autoAdjust="0"/>
    <p:restoredTop sz="73903" autoAdjust="0"/>
  </p:normalViewPr>
  <p:slideViewPr>
    <p:cSldViewPr snapToGrid="0" showGuides="1">
      <p:cViewPr varScale="1">
        <p:scale>
          <a:sx n="82" d="100"/>
          <a:sy n="82" d="100"/>
        </p:scale>
        <p:origin x="2544" y="184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9"/>
        <p:guide orient="horz" pos="231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08" d="100"/>
          <a:sy n="108" d="100"/>
        </p:scale>
        <p:origin x="3448" y="-38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40005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11/6/18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307731/#CR1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307731/#CR1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  <a:p>
            <a:r>
              <a:rPr lang="en-US" dirty="0"/>
              <a:t>Brain tumor  center</a:t>
            </a:r>
          </a:p>
          <a:p>
            <a:r>
              <a:rPr lang="en-US" dirty="0"/>
              <a:t>Glioma – WHO 2007, poor prognosis</a:t>
            </a:r>
          </a:p>
          <a:p>
            <a:pPr marL="285750" marR="0" lvl="1" indent="-112713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78CCB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Until 2005 </a:t>
            </a:r>
            <a:r>
              <a:rPr lang="en-US" dirty="0" err="1"/>
              <a:t>mOS</a:t>
            </a:r>
            <a:r>
              <a:rPr lang="en-US" dirty="0"/>
              <a:t> was 12 months – seminal paper – now 14 months</a:t>
            </a:r>
          </a:p>
          <a:p>
            <a:r>
              <a:rPr lang="en-US" dirty="0"/>
              <a:t>Brain SPORE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1691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78CCB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</a:rPr>
              <a:t>Conducted 450K methylation pilot study in blood from 72 glioma patients</a:t>
            </a:r>
          </a:p>
          <a:p>
            <a:endParaRPr lang="en-US" dirty="0"/>
          </a:p>
          <a:p>
            <a:r>
              <a:rPr lang="en-US" dirty="0"/>
              <a:t>Focused</a:t>
            </a:r>
            <a:r>
              <a:rPr lang="en-US" baseline="0" dirty="0"/>
              <a:t> on pink (IDH MT) and green (</a:t>
            </a:r>
            <a:r>
              <a:rPr lang="en-US" baseline="0" dirty="0" err="1"/>
              <a:t>TERTp</a:t>
            </a:r>
            <a:r>
              <a:rPr lang="en-US" baseline="0" dirty="0"/>
              <a:t> MT) groups only</a:t>
            </a:r>
          </a:p>
          <a:p>
            <a:pPr marL="167970" indent="-167970">
              <a:buFont typeface="Arial"/>
              <a:buChar char="•"/>
            </a:pPr>
            <a:r>
              <a:rPr lang="en-US" baseline="0" dirty="0"/>
              <a:t>Frequency matched on age</a:t>
            </a:r>
          </a:p>
          <a:p>
            <a:pPr marL="167970" indent="-167970">
              <a:buFont typeface="Arial"/>
              <a:buChar char="•"/>
            </a:pPr>
            <a:r>
              <a:rPr lang="en-US" baseline="0" dirty="0"/>
              <a:t>Hard to find IDH MT only in older patients (already saw they are younger patients)</a:t>
            </a:r>
          </a:p>
          <a:p>
            <a:endParaRPr lang="en-US" dirty="0"/>
          </a:p>
          <a:p>
            <a:r>
              <a:rPr lang="en-US" dirty="0"/>
              <a:t>75% of gliomas</a:t>
            </a:r>
            <a:r>
              <a:rPr lang="en-US" baseline="0" dirty="0"/>
              <a:t> are IDH MT or TERT MT only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13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105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held up in MV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2833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have </a:t>
            </a:r>
            <a:r>
              <a:rPr lang="en-US" dirty="0" err="1"/>
              <a:t>loglio</a:t>
            </a:r>
            <a:r>
              <a:rPr lang="en-US" dirty="0"/>
              <a:t> grant to LGGs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15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9628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Houseman’s algorithm performs inference using a quadratic programming technique known as linear constrained projection (CP), where non-negativity and normalization constraints on cellular proportions are imposed during inference. Interestingly, in the gene expression context, a recent comparative study concluded that CP is outperformed by a non-constrained reference-based approach which relies on the technique of Support Vector Regressions (SVR) [</a:t>
            </a:r>
            <a:r>
              <a:rPr lang="en-US" sz="1200" b="0" i="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  <a:hlinkClick r:id="rId3"/>
              </a:rPr>
              <a:t>10</a:t>
            </a:r>
            <a:r>
              <a:rPr lang="en-US" sz="1200" b="0" i="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].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20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615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0038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22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159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23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4574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9916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27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625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 Purified granulocytes, monocytes, CD4T, CD8T, natural killer cells, and B cells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from normal human subjects were purchased from </a:t>
            </a:r>
            <a:r>
              <a:rPr lang="en-US" sz="1200" kern="1200" dirty="0" err="1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AllCells</a:t>
            </a: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 LLC (Emeryville, CA).</a:t>
            </a:r>
          </a:p>
          <a:p>
            <a:pPr marL="0" indent="0">
              <a:buNone/>
            </a:pPr>
            <a:endParaRPr lang="en-US" sz="1200" kern="1200" dirty="0">
              <a:solidFill>
                <a:srgbClr val="052049"/>
              </a:solidFill>
              <a:effectLst/>
              <a:latin typeface="+mj-lt"/>
              <a:ea typeface="+mn-ea"/>
              <a:cs typeface="Arial" pitchFamily="34" charset="0"/>
            </a:endParaRP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Following quantification, DNA extracted from purified leukocyte subtypes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were mixed in predetermined proportions to reconstruct two distinct sets, consisting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of n  = 6 samples each. The first set of reconstructed samples used mixtures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of purified leukocyte subtype DNA in relatively equivalent proportions across the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leukocyte subtypes, hereafter referred to as the </a:t>
            </a:r>
            <a:r>
              <a:rPr lang="en-US" sz="1200" kern="1200" dirty="0" err="1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MethodA</a:t>
            </a: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 samples. For the second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set of six samples, the proportion of DNA for each leukocyte subtype were selected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to resemble their relative fractions in the peripheral blood of normal human adult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subjects (</a:t>
            </a:r>
            <a:r>
              <a:rPr lang="en-US" sz="1200" kern="1200" dirty="0" err="1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MethodB</a:t>
            </a: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 samples). All DNA samples were bisulfite modified using the</a:t>
            </a:r>
          </a:p>
          <a:p>
            <a:pPr marL="0" indent="0">
              <a:buNone/>
            </a:pPr>
            <a:r>
              <a:rPr lang="en-US" sz="1200" kern="1200" dirty="0" err="1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Zymo</a:t>
            </a: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 EZ DNA Methylation kit (Irvine, CA) and epigenome-wide DNA methylation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assessment was performed using the Illumina HumanMethylation450 array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platform.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28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711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5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1648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29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250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78CCB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</a:rPr>
              <a:t>Conducted 450K methylation pilot study in blood from 72 glioma patients</a:t>
            </a:r>
          </a:p>
          <a:p>
            <a:endParaRPr lang="en-US" dirty="0"/>
          </a:p>
          <a:p>
            <a:r>
              <a:rPr lang="en-US" dirty="0"/>
              <a:t>Focused</a:t>
            </a:r>
            <a:r>
              <a:rPr lang="en-US" baseline="0" dirty="0"/>
              <a:t> on pink (IDH MT) and green (</a:t>
            </a:r>
            <a:r>
              <a:rPr lang="en-US" baseline="0" dirty="0" err="1"/>
              <a:t>TERTp</a:t>
            </a:r>
            <a:r>
              <a:rPr lang="en-US" baseline="0" dirty="0"/>
              <a:t> MT) groups only</a:t>
            </a:r>
          </a:p>
          <a:p>
            <a:pPr marL="167970" indent="-167970">
              <a:buFont typeface="Arial"/>
              <a:buChar char="•"/>
            </a:pPr>
            <a:r>
              <a:rPr lang="en-US" baseline="0" dirty="0"/>
              <a:t>Frequency matched on age</a:t>
            </a:r>
          </a:p>
          <a:p>
            <a:pPr marL="167970" indent="-167970">
              <a:buFont typeface="Arial"/>
              <a:buChar char="•"/>
            </a:pPr>
            <a:r>
              <a:rPr lang="en-US" baseline="0" dirty="0"/>
              <a:t>Hard to find IDH MT only in older patients (already saw they are younger patients)</a:t>
            </a:r>
          </a:p>
          <a:p>
            <a:endParaRPr lang="en-US" dirty="0"/>
          </a:p>
          <a:p>
            <a:r>
              <a:rPr lang="en-US" dirty="0"/>
              <a:t>75% of gliomas</a:t>
            </a:r>
            <a:r>
              <a:rPr lang="en-US" baseline="0" dirty="0"/>
              <a:t> are IDH MT or TERT MT only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6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7013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Facs</a:t>
            </a:r>
            <a:r>
              <a:rPr lang="en-US" dirty="0"/>
              <a:t> is expensive and need whole blood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7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74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FACs is expensive and need fresh whole blood</a:t>
            </a:r>
          </a:p>
          <a:p>
            <a:r>
              <a:rPr lang="en-US" dirty="0"/>
              <a:t>Use DNA methylation as a surrogate marker of cell mixture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8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46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Relative estimates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Houseman’s algorithm performs inference using a quadratic programming technique known as linear constrained projection (CP), where non-negativity and normalization constraints on cellular proportions are imposed during inference. Interestingly, in the gene expression context, a recent comparative study concluded that CP is outperformed by a non-constrained reference-based approach which relies on the technique of Support Vector Regressions (SVR) [</a:t>
            </a:r>
            <a:r>
              <a:rPr lang="en-US" sz="1200" b="0" i="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  <a:hlinkClick r:id="rId3"/>
              </a:rPr>
              <a:t>10</a:t>
            </a:r>
            <a:r>
              <a:rPr lang="en-US" sz="1200" b="0" i="0" kern="1200" dirty="0">
                <a:solidFill>
                  <a:srgbClr val="052049"/>
                </a:solidFill>
                <a:effectLst/>
                <a:latin typeface="+mj-lt"/>
                <a:ea typeface="+mn-ea"/>
                <a:cs typeface="Arial" pitchFamily="34" charset="0"/>
              </a:rPr>
              <a:t>].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9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546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Relative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10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963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235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12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261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itle 15"/>
          <p:cNvSpPr>
            <a:spLocks noGrp="1"/>
          </p:cNvSpPr>
          <p:nvPr>
            <p:ph type="title" hasCustomPrompt="1"/>
          </p:nvPr>
        </p:nvSpPr>
        <p:spPr>
          <a:xfrm>
            <a:off x="789532" y="2504663"/>
            <a:ext cx="7585844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2"/>
          </p:nvPr>
        </p:nvSpPr>
        <p:spPr>
          <a:xfrm>
            <a:off x="809528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07924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93144" y="4246881"/>
            <a:ext cx="7582505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24" y="1892461"/>
            <a:ext cx="2386698" cy="4114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731" y="0"/>
            <a:ext cx="874644" cy="87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68556"/>
            <a:ext cx="3826840" cy="3909392"/>
          </a:xfrm>
        </p:spPr>
        <p:txBody>
          <a:bodyPr/>
          <a:lstStyle>
            <a:lvl1pPr marL="0" indent="0">
              <a:buNone/>
              <a:defRPr/>
            </a:lvl1pPr>
            <a:lvl2pPr marL="295268" indent="0">
              <a:buNone/>
              <a:defRPr/>
            </a:lvl2pPr>
            <a:lvl3pPr marL="579422" indent="0">
              <a:buNone/>
              <a:defRPr/>
            </a:lvl3pPr>
            <a:lvl4pPr marL="80643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74891" y="1868556"/>
            <a:ext cx="3852277" cy="3909392"/>
          </a:xfrm>
        </p:spPr>
        <p:txBody>
          <a:bodyPr/>
          <a:lstStyle>
            <a:lvl1pPr marL="0" indent="0">
              <a:buNone/>
              <a:defRPr/>
            </a:lvl1pPr>
            <a:lvl2pPr marL="295268" indent="0">
              <a:buNone/>
              <a:defRPr/>
            </a:lvl2pPr>
            <a:lvl3pPr marL="579422" indent="0">
              <a:buNone/>
              <a:defRPr/>
            </a:lvl3pPr>
            <a:lvl4pPr marL="80643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15597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459684" y="1868557"/>
            <a:ext cx="3824082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4765730" y="1868557"/>
            <a:ext cx="3831618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4" y="265044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4" y="265044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4" y="265044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339688"/>
            <a:ext cx="6593258" cy="1906851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3" y="2358889"/>
            <a:ext cx="248479" cy="1881809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339688"/>
            <a:ext cx="6593258" cy="1906851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3" y="2358889"/>
            <a:ext cx="24847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339688"/>
            <a:ext cx="6593258" cy="1906851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3" y="2358889"/>
            <a:ext cx="24847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– Heal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7" y="2710217"/>
            <a:ext cx="1571041" cy="13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240" y="2908883"/>
            <a:ext cx="2255520" cy="9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Full Bleed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97" y="297068"/>
            <a:ext cx="1725734" cy="446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E72741-07FB-004E-8BBD-1977C63809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3895" y="323315"/>
            <a:ext cx="3139702" cy="10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1" y="0"/>
            <a:ext cx="9144000" cy="685800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41903" y="241902"/>
            <a:ext cx="8902097" cy="661609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617254" y="2504663"/>
            <a:ext cx="7889439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637252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5648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0868" y="4246881"/>
            <a:ext cx="7885966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48" y="862470"/>
            <a:ext cx="2386698" cy="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0811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Full Bleed Blu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" y="599254"/>
            <a:ext cx="1676303" cy="289000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Full Bleed Teal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" y="599254"/>
            <a:ext cx="1676303" cy="2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01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Full Bleed Blu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" y="599254"/>
            <a:ext cx="1676303" cy="2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0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Full Bleed Tea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" y="599254"/>
            <a:ext cx="1676303" cy="2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30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Full Bleed Blu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" y="599254"/>
            <a:ext cx="1676303" cy="2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8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789532" y="2504663"/>
            <a:ext cx="7585844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809528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07924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93144" y="4246881"/>
            <a:ext cx="7582505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731" y="0"/>
            <a:ext cx="874644" cy="874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58CA3-B6A8-AA45-A8E9-49C3E3AB0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6879" y="973154"/>
            <a:ext cx="38735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794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41903" y="241902"/>
            <a:ext cx="8902097" cy="661609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52" y="865641"/>
            <a:ext cx="2368305" cy="408304"/>
          </a:xfrm>
          <a:prstGeom prst="rect">
            <a:avLst/>
          </a:prstGeom>
        </p:spPr>
      </p:pic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617254" y="2504663"/>
            <a:ext cx="7889439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637252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5648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0868" y="4246881"/>
            <a:ext cx="7885966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52976768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005" y="6453506"/>
            <a:ext cx="1121800" cy="19340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005" y="6453506"/>
            <a:ext cx="1121800" cy="19340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96870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005" y="6453506"/>
            <a:ext cx="1121800" cy="19340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45278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20" y="486423"/>
            <a:ext cx="2386698" cy="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005" y="6453506"/>
            <a:ext cx="1121800" cy="193402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005" y="6453506"/>
            <a:ext cx="1121800" cy="19340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005" y="6453506"/>
            <a:ext cx="1121800" cy="19340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4B1AE-D44E-3445-92B2-B83CFEC86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2563" y="6292179"/>
            <a:ext cx="1401490" cy="4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9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FA274A-4428-714E-B9FD-07181E597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2563" y="6292179"/>
            <a:ext cx="1401490" cy="4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FEE33-2440-6148-AC03-6C16665F2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2563" y="6292179"/>
            <a:ext cx="1401490" cy="4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8981D-50F8-FC45-8C02-6BB3528D8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2563" y="6292179"/>
            <a:ext cx="1401490" cy="4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DF9A7E-B683-BE4C-9D8C-A8F5B63E2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38585" y="6317288"/>
            <a:ext cx="1301130" cy="443664"/>
          </a:xfrm>
          <a:prstGeom prst="rect">
            <a:avLst/>
          </a:prstGeom>
        </p:spPr>
      </p:pic>
    </p:spTree>
    <p:extLst/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20" y="486423"/>
            <a:ext cx="2386698" cy="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– Heal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7" y="2710217"/>
            <a:ext cx="1571041" cy="13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240" y="2908883"/>
            <a:ext cx="2255520" cy="9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1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C7F8D-C0E2-FA47-9866-919D595B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744A-BB96-6546-A35B-812423BEE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31B1-2C00-524E-8E8C-924CB87C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ABD06-5AB6-244D-B2E0-91476DB6E03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B442-E277-AE4B-BEA2-D1DCAF18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50D58-3FF2-B84B-AECB-134F4A8F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6E6A1-8F45-A943-91DC-B6BBC7BFD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2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 hasCustomPrompt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262817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Sub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5930228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50575"/>
            <a:ext cx="8587407" cy="54201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484" y="6453506"/>
            <a:ext cx="1122321" cy="1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4002" r:id="rId2"/>
    <p:sldLayoutId id="2147483980" r:id="rId3"/>
    <p:sldLayoutId id="2147483981" r:id="rId4"/>
    <p:sldLayoutId id="2147483984" r:id="rId5"/>
    <p:sldLayoutId id="2147483985" r:id="rId6"/>
    <p:sldLayoutId id="2147483983" r:id="rId7"/>
    <p:sldLayoutId id="2147483982" r:id="rId8"/>
    <p:sldLayoutId id="2147483986" r:id="rId9"/>
    <p:sldLayoutId id="2147483987" r:id="rId10"/>
    <p:sldLayoutId id="2147483999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UCSF | Health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484" y="6453506"/>
            <a:ext cx="1122321" cy="1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7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3944" r:id="rId9"/>
    <p:sldLayoutId id="2147483947" r:id="rId10"/>
    <p:sldLayoutId id="2147483952" r:id="rId11"/>
    <p:sldLayoutId id="2147483951" r:id="rId12"/>
    <p:sldLayoutId id="2147483953" r:id="rId13"/>
    <p:sldLayoutId id="2147484000" r:id="rId14"/>
    <p:sldLayoutId id="2147483949" r:id="rId15"/>
    <p:sldLayoutId id="2147483950" r:id="rId16"/>
    <p:sldLayoutId id="2147483960" r:id="rId17"/>
    <p:sldLayoutId id="2147483961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  <p:sldLayoutId id="2147484009" r:id="rId25"/>
    <p:sldLayoutId id="2147484010" r:id="rId26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20591-4336-F84A-A3DA-01BD0D008D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A65D26-67D5-4CD2-90EC-E629659F24B3}" type="datetime1">
              <a:rPr lang="en-US" smtClean="0"/>
              <a:pPr/>
              <a:t>11/7/18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D20A6-F14D-4C4D-84C4-DA21AEC327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4277" y="4065546"/>
            <a:ext cx="5326591" cy="568959"/>
          </a:xfrm>
        </p:spPr>
        <p:txBody>
          <a:bodyPr/>
          <a:lstStyle/>
          <a:p>
            <a:r>
              <a:rPr lang="en-US" dirty="0"/>
              <a:t>Annette M. Molinaro, PhD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C14FDC-A41F-8648-BED7-ABBFE1DC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77" y="1791498"/>
            <a:ext cx="5205707" cy="1749284"/>
          </a:xfrm>
        </p:spPr>
        <p:txBody>
          <a:bodyPr/>
          <a:lstStyle/>
          <a:p>
            <a:br>
              <a:rPr lang="en-US" sz="2400" b="1" dirty="0"/>
            </a:br>
            <a:r>
              <a:rPr lang="en-US" sz="2400" b="1" dirty="0"/>
              <a:t>Development of an enhanced deconvolution algorithm for methylation studies</a:t>
            </a:r>
          </a:p>
        </p:txBody>
      </p:sp>
    </p:spTree>
    <p:extLst>
      <p:ext uri="{BB962C8B-B14F-4D97-AF65-F5344CB8AC3E}">
        <p14:creationId xmlns:p14="http://schemas.microsoft.com/office/powerpoint/2010/main" val="807488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7996E7D-62EF-5F4C-AB1C-BE66A0F3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</p:spPr>
        <p:txBody>
          <a:bodyPr/>
          <a:lstStyle/>
          <a:p>
            <a:r>
              <a:rPr lang="en-US" dirty="0"/>
              <a:t>Leukocyte cell composition estimates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94C8D6-6536-D249-955E-EAF6233A2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8" y="1750615"/>
            <a:ext cx="4279052" cy="316737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Lymphoid</a:t>
            </a:r>
          </a:p>
          <a:p>
            <a:pPr lvl="1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CD4T</a:t>
            </a:r>
          </a:p>
          <a:p>
            <a:pPr lvl="1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CD8T</a:t>
            </a:r>
          </a:p>
          <a:p>
            <a:pPr lvl="1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cell</a:t>
            </a:r>
          </a:p>
          <a:p>
            <a:pPr lvl="1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 cell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Myeloid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Monocytes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Neutrophils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D1CA97-695A-5B4C-9AC1-C12312EBE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640" y="1556952"/>
            <a:ext cx="5481651" cy="37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6258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F123D-518F-2E4A-8551-A2CC15B87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63" y="1680583"/>
            <a:ext cx="6881345" cy="444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E563C35-6ED1-DB40-99E4-1C028644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79" y="173860"/>
            <a:ext cx="8173580" cy="611449"/>
          </a:xfrm>
        </p:spPr>
        <p:txBody>
          <a:bodyPr/>
          <a:lstStyle/>
          <a:p>
            <a:r>
              <a:rPr lang="en-US" dirty="0"/>
              <a:t>Neutrophil Lymphocyte Ratio: NLR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EB196C6-41C7-6C49-B67E-CBC35A60D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2" y="762765"/>
            <a:ext cx="8686798" cy="47707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ratio of myeloid derived neutrophils to lymphocytes increases in many inflammatory conditions including cancer</a:t>
            </a:r>
          </a:p>
        </p:txBody>
      </p:sp>
    </p:spTree>
    <p:extLst>
      <p:ext uri="{BB962C8B-B14F-4D97-AF65-F5344CB8AC3E}">
        <p14:creationId xmlns:p14="http://schemas.microsoft.com/office/powerpoint/2010/main" val="9238384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06445-D505-C444-A150-F0B013367203}"/>
              </a:ext>
            </a:extLst>
          </p:cNvPr>
          <p:cNvSpPr txBox="1"/>
          <p:nvPr/>
        </p:nvSpPr>
        <p:spPr>
          <a:xfrm>
            <a:off x="2395890" y="6354454"/>
            <a:ext cx="4352219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Templeton et al., JNCI, 2014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E563C35-6ED1-DB40-99E4-1C028644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79" y="173860"/>
            <a:ext cx="8173580" cy="611449"/>
          </a:xfrm>
        </p:spPr>
        <p:txBody>
          <a:bodyPr/>
          <a:lstStyle/>
          <a:p>
            <a:r>
              <a:rPr lang="en-US" dirty="0"/>
              <a:t>Neutrophil Lymphocyte Ratio: NLR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EB196C6-41C7-6C49-B67E-CBC35A60D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2" y="762765"/>
            <a:ext cx="8686798" cy="47707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ratio of myeloid derived neutrophils to lymphocytes is a biomarker associated with decreased patient survival in many solid tumors.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4F3C48-12DB-C749-AC3C-55CB7F54D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3" y="2964330"/>
            <a:ext cx="8532657" cy="2838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976585-6744-964A-84FD-1A8492130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43" y="1917674"/>
            <a:ext cx="58293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506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ECD8A-4AFF-5E4E-A98B-AD0DF775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1289"/>
            <a:ext cx="9144000" cy="4060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A06445-D505-C444-A150-F0B013367203}"/>
              </a:ext>
            </a:extLst>
          </p:cNvPr>
          <p:cNvSpPr txBox="1"/>
          <p:nvPr/>
        </p:nvSpPr>
        <p:spPr>
          <a:xfrm>
            <a:off x="2395890" y="6354454"/>
            <a:ext cx="4352219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Wiencke et al Clinical Epigenetics, 2017</a:t>
            </a:r>
          </a:p>
        </p:txBody>
      </p:sp>
    </p:spTree>
    <p:extLst>
      <p:ext uri="{BB962C8B-B14F-4D97-AF65-F5344CB8AC3E}">
        <p14:creationId xmlns:p14="http://schemas.microsoft.com/office/powerpoint/2010/main" val="121389779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06445-D505-C444-A150-F0B013367203}"/>
              </a:ext>
            </a:extLst>
          </p:cNvPr>
          <p:cNvSpPr txBox="1"/>
          <p:nvPr/>
        </p:nvSpPr>
        <p:spPr>
          <a:xfrm>
            <a:off x="2395890" y="6354454"/>
            <a:ext cx="4352219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Wiencke et al Clinical Epigenetics, 2017</a:t>
            </a:r>
          </a:p>
        </p:txBody>
      </p:sp>
      <p:pic>
        <p:nvPicPr>
          <p:cNvPr id="6" name="Picture 2" descr="F:\brain\presentations\loglio 2016\nlr and survival.png">
            <a:extLst>
              <a:ext uri="{FF2B5EF4-FFF2-40B4-BE49-F238E27FC236}">
                <a16:creationId xmlns:a16="http://schemas.microsoft.com/office/drawing/2014/main" id="{775E4F52-808E-4E42-89FE-3A7301AF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8" y="427304"/>
            <a:ext cx="7343286" cy="5521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53696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A3758-B2B0-F142-8633-4DF0607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UCSF Brain Tumor SPORE (2018 – 2023)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91643-4FD1-924B-B169-B4C604A04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1: PIs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Wiencke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Molinaro, Clarke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E4F945-753D-A441-A392-5F98D8671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2" y="2999702"/>
            <a:ext cx="9124174" cy="16948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C29A1F1-5509-C84B-B41C-85F73BD88D13}"/>
              </a:ext>
            </a:extLst>
          </p:cNvPr>
          <p:cNvSpPr/>
          <p:nvPr/>
        </p:nvSpPr>
        <p:spPr>
          <a:xfrm>
            <a:off x="4389468" y="49955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most important elements of the immune profile for patient management?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CFC91F-4BFC-3D4A-B4AD-173A8050F11B}"/>
              </a:ext>
            </a:extLst>
          </p:cNvPr>
          <p:cNvSpPr txBox="1"/>
          <p:nvPr/>
        </p:nvSpPr>
        <p:spPr bwMode="auto">
          <a:xfrm>
            <a:off x="2766106" y="4958862"/>
            <a:ext cx="2474966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Questions of interest: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0808D2-7A7D-C24D-BF29-494566334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20" y="1223148"/>
            <a:ext cx="2505921" cy="16260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7D016E-5572-354E-85F7-05E9586C2953}"/>
              </a:ext>
            </a:extLst>
          </p:cNvPr>
          <p:cNvSpPr/>
          <p:nvPr/>
        </p:nvSpPr>
        <p:spPr>
          <a:xfrm>
            <a:off x="123568" y="5266639"/>
            <a:ext cx="4102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Peripheral Immune Profiles predict recurrence and survival in lower grade and GBM patients?</a:t>
            </a:r>
          </a:p>
        </p:txBody>
      </p:sp>
    </p:spTree>
    <p:extLst>
      <p:ext uri="{BB962C8B-B14F-4D97-AF65-F5344CB8AC3E}">
        <p14:creationId xmlns:p14="http://schemas.microsoft.com/office/powerpoint/2010/main" val="1781163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A3758-B2B0-F142-8633-4DF0607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UCSF Brain Tumor SPORE (2018 – 2023)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91643-4FD1-924B-B169-B4C604A04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1: Pilot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A8088-3EBF-554F-A684-7DB8407C3E9A}"/>
              </a:ext>
            </a:extLst>
          </p:cNvPr>
          <p:cNvSpPr txBox="1"/>
          <p:nvPr/>
        </p:nvSpPr>
        <p:spPr bwMode="auto">
          <a:xfrm>
            <a:off x="2409568" y="2508422"/>
            <a:ext cx="166712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Pilot study info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5488F-1C12-974D-9B9F-9F5E0903D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12" y="1404734"/>
            <a:ext cx="7083726" cy="44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3364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A3758-B2B0-F142-8633-4DF0607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UCSF Brain Tumor SPORE (2013-2018)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91643-4FD1-924B-B169-B4C604A04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1: PIs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Wrensch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Wiencke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AF8A4-771C-AF4A-9EE9-0A62CDA9A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65"/>
          <a:stretch/>
        </p:blipFill>
        <p:spPr bwMode="auto">
          <a:xfrm>
            <a:off x="152187" y="2009820"/>
            <a:ext cx="4060049" cy="347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69E7FC-F75D-B644-A2F0-00B618D8853C}"/>
              </a:ext>
            </a:extLst>
          </p:cNvPr>
          <p:cNvSpPr txBox="1"/>
          <p:nvPr/>
        </p:nvSpPr>
        <p:spPr>
          <a:xfrm>
            <a:off x="2852256" y="6423444"/>
            <a:ext cx="359426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Eckel-Passow et al., NEJM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6BA646-8687-7844-92B7-D5E9C838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829" y="1451420"/>
            <a:ext cx="4160336" cy="41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707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>
            <a:extLst>
              <a:ext uri="{FF2B5EF4-FFF2-40B4-BE49-F238E27FC236}">
                <a16:creationId xmlns:a16="http://schemas.microsoft.com/office/drawing/2014/main" id="{15A7C6D6-D775-F74F-BB81-28EE10D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3" y="4152708"/>
            <a:ext cx="3239286" cy="204873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88DA3DF-3683-654D-A7B0-FAD5D0607B56}"/>
              </a:ext>
            </a:extLst>
          </p:cNvPr>
          <p:cNvGrpSpPr/>
          <p:nvPr/>
        </p:nvGrpSpPr>
        <p:grpSpPr>
          <a:xfrm>
            <a:off x="146390" y="299802"/>
            <a:ext cx="9071980" cy="5084180"/>
            <a:chOff x="665244" y="113115"/>
            <a:chExt cx="11887333" cy="5839870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B51B8EF-1097-094D-8055-11E2FA9BD1C1}"/>
                </a:ext>
              </a:extLst>
            </p:cNvPr>
            <p:cNvCxnSpPr>
              <a:cxnSpLocks/>
              <a:stCxn id="124" idx="0"/>
              <a:endCxn id="126" idx="0"/>
            </p:cNvCxnSpPr>
            <p:nvPr/>
          </p:nvCxnSpPr>
          <p:spPr>
            <a:xfrm>
              <a:off x="8697209" y="1421303"/>
              <a:ext cx="2279965" cy="1451952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BA80161-3C63-A94D-8AA6-83AED5AAC45E}"/>
                </a:ext>
              </a:extLst>
            </p:cNvPr>
            <p:cNvCxnSpPr>
              <a:cxnSpLocks/>
              <a:stCxn id="122" idx="2"/>
              <a:endCxn id="123" idx="0"/>
            </p:cNvCxnSpPr>
            <p:nvPr/>
          </p:nvCxnSpPr>
          <p:spPr>
            <a:xfrm flipH="1">
              <a:off x="3785641" y="537343"/>
              <a:ext cx="2570649" cy="938906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B2247D6-14FB-6F40-A483-C814DE350AD8}"/>
                </a:ext>
              </a:extLst>
            </p:cNvPr>
            <p:cNvCxnSpPr>
              <a:cxnSpLocks/>
              <a:stCxn id="122" idx="2"/>
              <a:endCxn id="124" idx="0"/>
            </p:cNvCxnSpPr>
            <p:nvPr/>
          </p:nvCxnSpPr>
          <p:spPr>
            <a:xfrm>
              <a:off x="6356290" y="537343"/>
              <a:ext cx="2340919" cy="883960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34C5818-E386-6348-B9AE-AC4B0697B1AE}"/>
                </a:ext>
              </a:extLst>
            </p:cNvPr>
            <p:cNvCxnSpPr>
              <a:cxnSpLocks/>
              <a:stCxn id="124" idx="0"/>
              <a:endCxn id="128" idx="0"/>
            </p:cNvCxnSpPr>
            <p:nvPr/>
          </p:nvCxnSpPr>
          <p:spPr>
            <a:xfrm flipH="1">
              <a:off x="7446506" y="1421303"/>
              <a:ext cx="1250703" cy="1460418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E0505B2-0BBD-A54A-8D1D-072A468CEB69}"/>
                </a:ext>
              </a:extLst>
            </p:cNvPr>
            <p:cNvCxnSpPr>
              <a:cxnSpLocks/>
              <a:stCxn id="123" idx="0"/>
              <a:endCxn id="125" idx="0"/>
            </p:cNvCxnSpPr>
            <p:nvPr/>
          </p:nvCxnSpPr>
          <p:spPr>
            <a:xfrm>
              <a:off x="3785641" y="1476249"/>
              <a:ext cx="688267" cy="1556085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E1A5E61-7D37-4B44-A4F4-E4A6ABD80B28}"/>
                </a:ext>
              </a:extLst>
            </p:cNvPr>
            <p:cNvCxnSpPr>
              <a:cxnSpLocks/>
              <a:stCxn id="123" idx="0"/>
              <a:endCxn id="130" idx="7"/>
            </p:cNvCxnSpPr>
            <p:nvPr/>
          </p:nvCxnSpPr>
          <p:spPr>
            <a:xfrm flipH="1">
              <a:off x="2781005" y="1476249"/>
              <a:ext cx="1004635" cy="1416751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6CB13F8-5B02-9B48-B1CA-36632AB8947A}"/>
                </a:ext>
              </a:extLst>
            </p:cNvPr>
            <p:cNvCxnSpPr>
              <a:cxnSpLocks/>
              <a:stCxn id="126" idx="0"/>
              <a:endCxn id="135" idx="0"/>
            </p:cNvCxnSpPr>
            <p:nvPr/>
          </p:nvCxnSpPr>
          <p:spPr>
            <a:xfrm>
              <a:off x="10977174" y="2873255"/>
              <a:ext cx="468463" cy="1172633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574D5D7-68FB-2344-A6A6-4ED83D416CC7}"/>
                </a:ext>
              </a:extLst>
            </p:cNvPr>
            <p:cNvCxnSpPr>
              <a:cxnSpLocks/>
              <a:stCxn id="126" idx="0"/>
              <a:endCxn id="127" idx="0"/>
            </p:cNvCxnSpPr>
            <p:nvPr/>
          </p:nvCxnSpPr>
          <p:spPr>
            <a:xfrm flipH="1">
              <a:off x="9870233" y="2873255"/>
              <a:ext cx="1106941" cy="1229782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61E3D68-E8BD-8345-AEBB-F85217D39E92}"/>
                </a:ext>
              </a:extLst>
            </p:cNvPr>
            <p:cNvCxnSpPr>
              <a:cxnSpLocks/>
              <a:stCxn id="125" idx="0"/>
              <a:endCxn id="132" idx="1"/>
            </p:cNvCxnSpPr>
            <p:nvPr/>
          </p:nvCxnSpPr>
          <p:spPr>
            <a:xfrm>
              <a:off x="4473907" y="3032334"/>
              <a:ext cx="646342" cy="1130672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2B35FCE-CA74-D049-8675-54BA892335C8}"/>
                </a:ext>
              </a:extLst>
            </p:cNvPr>
            <p:cNvCxnSpPr>
              <a:cxnSpLocks/>
              <a:stCxn id="125" idx="0"/>
              <a:endCxn id="131" idx="7"/>
            </p:cNvCxnSpPr>
            <p:nvPr/>
          </p:nvCxnSpPr>
          <p:spPr>
            <a:xfrm flipH="1">
              <a:off x="3743031" y="3032334"/>
              <a:ext cx="730876" cy="1130672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C9D92E5-7EEA-B548-A820-7B31591EE066}"/>
                </a:ext>
              </a:extLst>
            </p:cNvPr>
            <p:cNvCxnSpPr>
              <a:cxnSpLocks/>
              <a:stCxn id="127" idx="0"/>
              <a:endCxn id="134" idx="1"/>
            </p:cNvCxnSpPr>
            <p:nvPr/>
          </p:nvCxnSpPr>
          <p:spPr>
            <a:xfrm>
              <a:off x="9870233" y="4103038"/>
              <a:ext cx="780878" cy="1432630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57AD57E-AC4F-A04E-9A4D-18CCDA1F0061}"/>
                </a:ext>
              </a:extLst>
            </p:cNvPr>
            <p:cNvCxnSpPr>
              <a:cxnSpLocks/>
              <a:stCxn id="127" idx="0"/>
              <a:endCxn id="133" idx="7"/>
            </p:cNvCxnSpPr>
            <p:nvPr/>
          </p:nvCxnSpPr>
          <p:spPr>
            <a:xfrm flipH="1">
              <a:off x="8971830" y="4103038"/>
              <a:ext cx="898402" cy="1432630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E8778CB-FBD8-1146-9B77-CE4A5FBC936A}"/>
                </a:ext>
              </a:extLst>
            </p:cNvPr>
            <p:cNvCxnSpPr>
              <a:cxnSpLocks/>
              <a:stCxn id="128" idx="0"/>
              <a:endCxn id="137" idx="1"/>
            </p:cNvCxnSpPr>
            <p:nvPr/>
          </p:nvCxnSpPr>
          <p:spPr>
            <a:xfrm>
              <a:off x="7446506" y="2881721"/>
              <a:ext cx="730837" cy="1255885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5FF11A7-AB9C-654B-BAEF-E3C31C4A229B}"/>
                </a:ext>
              </a:extLst>
            </p:cNvPr>
            <p:cNvCxnSpPr>
              <a:cxnSpLocks/>
              <a:stCxn id="128" idx="0"/>
              <a:endCxn id="136" idx="7"/>
            </p:cNvCxnSpPr>
            <p:nvPr/>
          </p:nvCxnSpPr>
          <p:spPr>
            <a:xfrm flipH="1">
              <a:off x="6549736" y="2881721"/>
              <a:ext cx="896770" cy="1255885"/>
            </a:xfrm>
            <a:prstGeom prst="line">
              <a:avLst/>
            </a:prstGeom>
            <a:ln w="22225">
              <a:solidFill>
                <a:srgbClr val="0520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56516F1-AAED-E74C-B7B9-5A759413A84C}"/>
                </a:ext>
              </a:extLst>
            </p:cNvPr>
            <p:cNvSpPr txBox="1"/>
            <p:nvPr/>
          </p:nvSpPr>
          <p:spPr>
            <a:xfrm>
              <a:off x="5231229" y="113115"/>
              <a:ext cx="2250122" cy="4242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Diagnosis Age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EE35D0C-2BAA-E64C-A774-1450B219E64A}"/>
                </a:ext>
              </a:extLst>
            </p:cNvPr>
            <p:cNvSpPr txBox="1"/>
            <p:nvPr/>
          </p:nvSpPr>
          <p:spPr>
            <a:xfrm>
              <a:off x="2915777" y="1476249"/>
              <a:ext cx="1739725" cy="4242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Treatment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85B48D3-E598-D74A-BB40-7BD1BF196FE0}"/>
                </a:ext>
              </a:extLst>
            </p:cNvPr>
            <p:cNvSpPr txBox="1"/>
            <p:nvPr/>
          </p:nvSpPr>
          <p:spPr>
            <a:xfrm>
              <a:off x="8137879" y="1421303"/>
              <a:ext cx="1118658" cy="4242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CD4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E36DD40-7472-564A-98A4-5537ABB82389}"/>
                </a:ext>
              </a:extLst>
            </p:cNvPr>
            <p:cNvSpPr txBox="1"/>
            <p:nvPr/>
          </p:nvSpPr>
          <p:spPr>
            <a:xfrm>
              <a:off x="3511623" y="3032334"/>
              <a:ext cx="1924568" cy="4242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Neutrophils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06AE7A97-9939-324E-94EE-6AFC636F6075}"/>
                </a:ext>
              </a:extLst>
            </p:cNvPr>
            <p:cNvSpPr txBox="1"/>
            <p:nvPr/>
          </p:nvSpPr>
          <p:spPr>
            <a:xfrm>
              <a:off x="9621390" y="2873255"/>
              <a:ext cx="2711567" cy="4242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Total Lymphocytes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9281610-C7DA-0543-B3CE-7BAD0482A9C2}"/>
                </a:ext>
              </a:extLst>
            </p:cNvPr>
            <p:cNvSpPr txBox="1"/>
            <p:nvPr/>
          </p:nvSpPr>
          <p:spPr>
            <a:xfrm>
              <a:off x="9420305" y="4103038"/>
              <a:ext cx="899854" cy="4242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CD8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3295F63-2AE0-6B46-86AC-3147B379F07C}"/>
                </a:ext>
              </a:extLst>
            </p:cNvPr>
            <p:cNvSpPr txBox="1"/>
            <p:nvPr/>
          </p:nvSpPr>
          <p:spPr>
            <a:xfrm>
              <a:off x="6942746" y="2881721"/>
              <a:ext cx="1007519" cy="4242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GBM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086E22F-033D-914C-BC6C-298BFC54ABDA}"/>
                </a:ext>
              </a:extLst>
            </p:cNvPr>
            <p:cNvSpPr/>
            <p:nvPr/>
          </p:nvSpPr>
          <p:spPr>
            <a:xfrm>
              <a:off x="2366722" y="2821400"/>
              <a:ext cx="485364" cy="48891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E316EFD4-D2DF-844D-A68F-27D71A21A54A}"/>
                </a:ext>
              </a:extLst>
            </p:cNvPr>
            <p:cNvSpPr/>
            <p:nvPr/>
          </p:nvSpPr>
          <p:spPr>
            <a:xfrm>
              <a:off x="3328748" y="4091406"/>
              <a:ext cx="485364" cy="48891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32C9065-3BA5-7146-9D50-D29C35F89743}"/>
                </a:ext>
              </a:extLst>
            </p:cNvPr>
            <p:cNvSpPr/>
            <p:nvPr/>
          </p:nvSpPr>
          <p:spPr>
            <a:xfrm>
              <a:off x="5049169" y="4091406"/>
              <a:ext cx="485364" cy="488918"/>
            </a:xfrm>
            <a:prstGeom prst="ellipse">
              <a:avLst/>
            </a:prstGeom>
            <a:solidFill>
              <a:srgbClr val="178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42AEF4F9-C9D2-1E4B-A148-409C01C0FBAA}"/>
                </a:ext>
              </a:extLst>
            </p:cNvPr>
            <p:cNvSpPr/>
            <p:nvPr/>
          </p:nvSpPr>
          <p:spPr>
            <a:xfrm>
              <a:off x="8557547" y="5464067"/>
              <a:ext cx="485364" cy="488918"/>
            </a:xfrm>
            <a:prstGeom prst="ellipse">
              <a:avLst/>
            </a:prstGeom>
            <a:solidFill>
              <a:srgbClr val="178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1815BDB-6D22-A944-89B3-F4274013B737}"/>
                </a:ext>
              </a:extLst>
            </p:cNvPr>
            <p:cNvSpPr/>
            <p:nvPr/>
          </p:nvSpPr>
          <p:spPr>
            <a:xfrm>
              <a:off x="10580030" y="5464067"/>
              <a:ext cx="485364" cy="48891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0BDB638-16F4-054D-A0D3-C5AFE267406B}"/>
                </a:ext>
              </a:extLst>
            </p:cNvPr>
            <p:cNvSpPr/>
            <p:nvPr/>
          </p:nvSpPr>
          <p:spPr>
            <a:xfrm>
              <a:off x="11202956" y="4045889"/>
              <a:ext cx="485364" cy="488918"/>
            </a:xfrm>
            <a:prstGeom prst="ellipse">
              <a:avLst/>
            </a:prstGeom>
            <a:solidFill>
              <a:srgbClr val="178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5674622-5B8B-224E-B675-4EF65E9942ED}"/>
                </a:ext>
              </a:extLst>
            </p:cNvPr>
            <p:cNvSpPr/>
            <p:nvPr/>
          </p:nvSpPr>
          <p:spPr>
            <a:xfrm>
              <a:off x="6135453" y="4066006"/>
              <a:ext cx="485364" cy="488918"/>
            </a:xfrm>
            <a:prstGeom prst="ellipse">
              <a:avLst/>
            </a:prstGeom>
            <a:solidFill>
              <a:srgbClr val="EC1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5C01E3A-220C-AE4C-92BB-F8C06AA60DFA}"/>
                </a:ext>
              </a:extLst>
            </p:cNvPr>
            <p:cNvSpPr/>
            <p:nvPr/>
          </p:nvSpPr>
          <p:spPr>
            <a:xfrm>
              <a:off x="8106262" y="4066006"/>
              <a:ext cx="485364" cy="488918"/>
            </a:xfrm>
            <a:prstGeom prst="ellipse">
              <a:avLst/>
            </a:prstGeom>
            <a:solidFill>
              <a:srgbClr val="178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553A531-18D4-284C-A735-68F7D4C507D4}"/>
                </a:ext>
              </a:extLst>
            </p:cNvPr>
            <p:cNvSpPr txBox="1"/>
            <p:nvPr/>
          </p:nvSpPr>
          <p:spPr>
            <a:xfrm flipH="1">
              <a:off x="4192223" y="612770"/>
              <a:ext cx="1000126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&gt;58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A1BEA54-3633-7540-86D2-A6CAA4BD765E}"/>
                </a:ext>
              </a:extLst>
            </p:cNvPr>
            <p:cNvSpPr txBox="1"/>
            <p:nvPr/>
          </p:nvSpPr>
          <p:spPr>
            <a:xfrm flipH="1">
              <a:off x="7323373" y="592239"/>
              <a:ext cx="1017780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&lt;=58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9EE46E7-6D29-5A4C-8C1A-18F77FCAF464}"/>
                </a:ext>
              </a:extLst>
            </p:cNvPr>
            <p:cNvSpPr txBox="1"/>
            <p:nvPr/>
          </p:nvSpPr>
          <p:spPr>
            <a:xfrm flipH="1">
              <a:off x="4267793" y="1933429"/>
              <a:ext cx="1539606" cy="74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Chemo and RT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5BA6B19-E99C-784C-90D9-00F2FABAEB1C}"/>
                </a:ext>
              </a:extLst>
            </p:cNvPr>
            <p:cNvSpPr txBox="1"/>
            <p:nvPr/>
          </p:nvSpPr>
          <p:spPr>
            <a:xfrm flipH="1">
              <a:off x="665244" y="1893302"/>
              <a:ext cx="2787862" cy="74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RT only, Chemo only, or neither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99ABFC0-7CC4-0F43-9554-91C5C2864C01}"/>
                </a:ext>
              </a:extLst>
            </p:cNvPr>
            <p:cNvSpPr txBox="1"/>
            <p:nvPr/>
          </p:nvSpPr>
          <p:spPr>
            <a:xfrm flipH="1">
              <a:off x="2832445" y="3461756"/>
              <a:ext cx="1314896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&gt;76.5%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4CE417F-D83E-9C41-B223-7742EA55ADB7}"/>
                </a:ext>
              </a:extLst>
            </p:cNvPr>
            <p:cNvSpPr txBox="1"/>
            <p:nvPr/>
          </p:nvSpPr>
          <p:spPr>
            <a:xfrm flipH="1">
              <a:off x="4888191" y="3495171"/>
              <a:ext cx="1700789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≦76.5%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227826A-3FAA-B945-8262-9BEF0E736D99}"/>
                </a:ext>
              </a:extLst>
            </p:cNvPr>
            <p:cNvSpPr txBox="1"/>
            <p:nvPr/>
          </p:nvSpPr>
          <p:spPr>
            <a:xfrm flipH="1">
              <a:off x="6248723" y="3289227"/>
              <a:ext cx="1430135" cy="74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Non GBM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9D798CD-A87A-3A48-AF61-725260E4072B}"/>
                </a:ext>
              </a:extLst>
            </p:cNvPr>
            <p:cNvSpPr txBox="1"/>
            <p:nvPr/>
          </p:nvSpPr>
          <p:spPr>
            <a:xfrm flipH="1">
              <a:off x="7795089" y="3378291"/>
              <a:ext cx="1010660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GBM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15DFD7D-A3E3-C64C-808A-FBB25C5061EC}"/>
                </a:ext>
              </a:extLst>
            </p:cNvPr>
            <p:cNvSpPr txBox="1"/>
            <p:nvPr/>
          </p:nvSpPr>
          <p:spPr>
            <a:xfrm flipH="1">
              <a:off x="6997550" y="1875808"/>
              <a:ext cx="1214413" cy="43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&gt;14%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FF856FF-9A61-7041-9B55-7A71D1F0AF12}"/>
                </a:ext>
              </a:extLst>
            </p:cNvPr>
            <p:cNvSpPr txBox="1"/>
            <p:nvPr/>
          </p:nvSpPr>
          <p:spPr>
            <a:xfrm flipH="1">
              <a:off x="9887360" y="1880400"/>
              <a:ext cx="1324045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≦ 14%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31D20D1-EBF9-0E4E-855E-03116E1D72F5}"/>
                </a:ext>
              </a:extLst>
            </p:cNvPr>
            <p:cNvSpPr txBox="1"/>
            <p:nvPr/>
          </p:nvSpPr>
          <p:spPr>
            <a:xfrm flipH="1">
              <a:off x="9095307" y="3410089"/>
              <a:ext cx="1145043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&gt;10%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8A89564-E9DF-EB44-96CC-8EBF12EC1326}"/>
                </a:ext>
              </a:extLst>
            </p:cNvPr>
            <p:cNvSpPr txBox="1"/>
            <p:nvPr/>
          </p:nvSpPr>
          <p:spPr>
            <a:xfrm flipH="1">
              <a:off x="11332016" y="3438121"/>
              <a:ext cx="1220561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≦10%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5AF190F-38B2-8747-BD02-2EC066A4AB1C}"/>
                </a:ext>
              </a:extLst>
            </p:cNvPr>
            <p:cNvSpPr txBox="1"/>
            <p:nvPr/>
          </p:nvSpPr>
          <p:spPr>
            <a:xfrm flipH="1">
              <a:off x="8376279" y="4693365"/>
              <a:ext cx="1317577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&gt;4.1%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55B7A3D-80E3-6B4D-924B-BB6347FF8664}"/>
                </a:ext>
              </a:extLst>
            </p:cNvPr>
            <p:cNvSpPr txBox="1"/>
            <p:nvPr/>
          </p:nvSpPr>
          <p:spPr>
            <a:xfrm flipH="1">
              <a:off x="10328083" y="4754251"/>
              <a:ext cx="1298178" cy="424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≦4.1%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508161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F18A42-5C2F-BF42-B95A-F52DFA9252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4D53D-E845-BE4D-A3DB-FCE6955B1F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DD201A3-97D4-BE4C-9A25-A69EBDDE33A2}"/>
              </a:ext>
            </a:extLst>
          </p:cNvPr>
          <p:cNvSpPr txBox="1">
            <a:spLocks/>
          </p:cNvSpPr>
          <p:nvPr/>
        </p:nvSpPr>
        <p:spPr>
          <a:xfrm>
            <a:off x="268360" y="230524"/>
            <a:ext cx="8173580" cy="611449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600" dirty="0"/>
              <a:t>Noted limitations/difficulties with current deconvolution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0C24E-D40C-A641-972F-F8A665A80EBD}"/>
              </a:ext>
            </a:extLst>
          </p:cNvPr>
          <p:cNvSpPr txBox="1"/>
          <p:nvPr/>
        </p:nvSpPr>
        <p:spPr bwMode="auto">
          <a:xfrm>
            <a:off x="132437" y="1831583"/>
            <a:ext cx="8811114" cy="28931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Why are cell composition values not bound by [0,1]?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What is importance/accuracy of values &lt; 0.05?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to predict beyond the 6 immune values?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Not all combinations of </a:t>
            </a:r>
            <a:r>
              <a:rPr lang="en-US" sz="2800" dirty="0" err="1"/>
              <a:t>CpGs</a:t>
            </a:r>
            <a:r>
              <a:rPr lang="en-US" sz="2800" dirty="0"/>
              <a:t> are investigated for optimized library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Estimate relative proportions – not absolute counts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C7025-CC98-7147-BE88-D52F13E8B1C5}"/>
              </a:ext>
            </a:extLst>
          </p:cNvPr>
          <p:cNvSpPr txBox="1"/>
          <p:nvPr/>
        </p:nvSpPr>
        <p:spPr bwMode="auto">
          <a:xfrm>
            <a:off x="916675" y="5208809"/>
            <a:ext cx="7525265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Immunomethylomics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Working Group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is a collaboration between investigators at UCSF, Brown University, University of Kansas and Dartmouth University. </a:t>
            </a:r>
          </a:p>
        </p:txBody>
      </p:sp>
    </p:spTree>
    <p:extLst>
      <p:ext uri="{BB962C8B-B14F-4D97-AF65-F5344CB8AC3E}">
        <p14:creationId xmlns:p14="http://schemas.microsoft.com/office/powerpoint/2010/main" val="1699640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A3758-B2B0-F142-8633-4DF0607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UCSF Brain Tumor SPORE (2013-2018)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91643-4FD1-924B-B169-B4C604A04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2" y="1036451"/>
            <a:ext cx="8169964" cy="36828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1: PIs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Wrensch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Wiencke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D5AC4-0337-FF40-B65A-87539181B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9" y="1647900"/>
            <a:ext cx="8229600" cy="37611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F71D60-0427-9942-8466-A1D780E996A6}"/>
              </a:ext>
            </a:extLst>
          </p:cNvPr>
          <p:cNvSpPr txBox="1"/>
          <p:nvPr/>
        </p:nvSpPr>
        <p:spPr>
          <a:xfrm>
            <a:off x="2852256" y="6423444"/>
            <a:ext cx="359426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Eckel-Passow et al., NEJM 2015</a:t>
            </a:r>
          </a:p>
        </p:txBody>
      </p:sp>
    </p:spTree>
    <p:extLst>
      <p:ext uri="{BB962C8B-B14F-4D97-AF65-F5344CB8AC3E}">
        <p14:creationId xmlns:p14="http://schemas.microsoft.com/office/powerpoint/2010/main" val="10043641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E64513-492B-834C-B3C4-81DCA944EC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D16EA-DB38-5C49-8E87-A16FBAA76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6CD62-092A-994E-BD3E-1CEED6516960}"/>
              </a:ext>
            </a:extLst>
          </p:cNvPr>
          <p:cNvSpPr txBox="1"/>
          <p:nvPr/>
        </p:nvSpPr>
        <p:spPr bwMode="auto">
          <a:xfrm>
            <a:off x="272108" y="5622324"/>
            <a:ext cx="8711254" cy="113682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0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33F5B-CC19-284D-8E3C-8B6C443A997A}"/>
              </a:ext>
            </a:extLst>
          </p:cNvPr>
          <p:cNvSpPr/>
          <p:nvPr/>
        </p:nvSpPr>
        <p:spPr>
          <a:xfrm>
            <a:off x="587809" y="372589"/>
            <a:ext cx="2670138" cy="11723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Identify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that uniquely characterize each of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cell types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E32A-4512-7446-811C-13CE3E72B628}"/>
              </a:ext>
            </a:extLst>
          </p:cNvPr>
          <p:cNvSpPr/>
          <p:nvPr/>
        </p:nvSpPr>
        <p:spPr>
          <a:xfrm>
            <a:off x="587837" y="1952354"/>
            <a:ext cx="2670138" cy="12359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Among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candidate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&lt; U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are randomly selected for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with probability     ,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= 1,…,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endParaRPr lang="en-US" sz="14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96E6A29-D7BE-9147-8463-3210FD8DDF8D}"/>
              </a:ext>
            </a:extLst>
          </p:cNvPr>
          <p:cNvSpPr/>
          <p:nvPr/>
        </p:nvSpPr>
        <p:spPr>
          <a:xfrm>
            <a:off x="1698067" y="1544931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01B26-6894-4A41-9023-9C3DA52CD578}"/>
              </a:ext>
            </a:extLst>
          </p:cNvPr>
          <p:cNvSpPr/>
          <p:nvPr/>
        </p:nvSpPr>
        <p:spPr>
          <a:xfrm>
            <a:off x="587837" y="3606760"/>
            <a:ext cx="2670138" cy="11723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Using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randomly selected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cell mixture distribution is predicted using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(Houseman et al., 2012)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DD9D599-ABCC-0F40-87CD-2273CC9E70AB}"/>
              </a:ext>
            </a:extLst>
          </p:cNvPr>
          <p:cNvSpPr/>
          <p:nvPr/>
        </p:nvSpPr>
        <p:spPr>
          <a:xfrm>
            <a:off x="1698067" y="3188323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D3122C-42D4-AB4E-83FD-3DB1735EBC2D}"/>
              </a:ext>
            </a:extLst>
          </p:cNvPr>
          <p:cNvSpPr/>
          <p:nvPr/>
        </p:nvSpPr>
        <p:spPr>
          <a:xfrm>
            <a:off x="5340468" y="98437"/>
            <a:ext cx="2670138" cy="860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Remove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from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and apply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using the remaining (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- 1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2A0F24-6739-D444-A02D-1CF99651A92A}"/>
              </a:ext>
            </a:extLst>
          </p:cNvPr>
          <p:cNvSpPr/>
          <p:nvPr/>
        </p:nvSpPr>
        <p:spPr>
          <a:xfrm>
            <a:off x="5340468" y="1231121"/>
            <a:ext cx="2670138" cy="10052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Compute absolute/relative prediction performance when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is withheld from the set of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Curved Up Arrow 12">
            <a:extLst>
              <a:ext uri="{FF2B5EF4-FFF2-40B4-BE49-F238E27FC236}">
                <a16:creationId xmlns:a16="http://schemas.microsoft.com/office/drawing/2014/main" id="{E58C6796-7507-4441-A0C9-55CBAE800360}"/>
              </a:ext>
            </a:extLst>
          </p:cNvPr>
          <p:cNvSpPr/>
          <p:nvPr/>
        </p:nvSpPr>
        <p:spPr>
          <a:xfrm rot="5400000" flipH="1">
            <a:off x="4132331" y="686979"/>
            <a:ext cx="1397713" cy="859676"/>
          </a:xfrm>
          <a:prstGeom prst="curved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>
            <a:extLst>
              <a:ext uri="{FF2B5EF4-FFF2-40B4-BE49-F238E27FC236}">
                <a16:creationId xmlns:a16="http://schemas.microsoft.com/office/drawing/2014/main" id="{DE7D732F-6138-4B4E-ADD4-1E2D497B19F6}"/>
              </a:ext>
            </a:extLst>
          </p:cNvPr>
          <p:cNvSpPr/>
          <p:nvPr/>
        </p:nvSpPr>
        <p:spPr>
          <a:xfrm rot="16200000" flipH="1">
            <a:off x="7880230" y="677729"/>
            <a:ext cx="1381324" cy="894570"/>
          </a:xfrm>
          <a:prstGeom prst="curved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778C17B-A2E3-7648-BA13-B3129ECEAB9D}"/>
              </a:ext>
            </a:extLst>
          </p:cNvPr>
          <p:cNvSpPr/>
          <p:nvPr/>
        </p:nvSpPr>
        <p:spPr>
          <a:xfrm>
            <a:off x="6457146" y="2261759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587FE9-8040-6F49-B58B-93A829BB7610}"/>
              </a:ext>
            </a:extLst>
          </p:cNvPr>
          <p:cNvSpPr/>
          <p:nvPr/>
        </p:nvSpPr>
        <p:spPr>
          <a:xfrm>
            <a:off x="5340468" y="2677629"/>
            <a:ext cx="2670138" cy="15983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Assess contribution of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to prediction performance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by comparing prediction performance when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is withheld, to the prediction performance when all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are used for mixture prediction</a:t>
            </a:r>
          </a:p>
          <a:p>
            <a:pPr algn="ctr"/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Bent Arrow 16">
            <a:extLst>
              <a:ext uri="{FF2B5EF4-FFF2-40B4-BE49-F238E27FC236}">
                <a16:creationId xmlns:a16="http://schemas.microsoft.com/office/drawing/2014/main" id="{2C53C95C-5BB5-C94D-A2AB-4A6906D7D354}"/>
              </a:ext>
            </a:extLst>
          </p:cNvPr>
          <p:cNvSpPr/>
          <p:nvPr/>
        </p:nvSpPr>
        <p:spPr>
          <a:xfrm>
            <a:off x="3465574" y="958760"/>
            <a:ext cx="820536" cy="490607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269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28D902-603A-EF44-BEA1-43E8C06039B2}"/>
              </a:ext>
            </a:extLst>
          </p:cNvPr>
          <p:cNvSpPr/>
          <p:nvPr/>
        </p:nvSpPr>
        <p:spPr>
          <a:xfrm>
            <a:off x="3258517" y="5805356"/>
            <a:ext cx="414113" cy="203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7CF0EB2D-F791-EB44-9334-4593566DB69B}"/>
              </a:ext>
            </a:extLst>
          </p:cNvPr>
          <p:cNvSpPr/>
          <p:nvPr/>
        </p:nvSpPr>
        <p:spPr>
          <a:xfrm>
            <a:off x="6457146" y="4303500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787CEB-6865-A640-B378-23B748E2C409}"/>
              </a:ext>
            </a:extLst>
          </p:cNvPr>
          <p:cNvSpPr/>
          <p:nvPr/>
        </p:nvSpPr>
        <p:spPr>
          <a:xfrm>
            <a:off x="5340468" y="4768740"/>
            <a:ext cx="2670138" cy="10366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Update probability of selection for each of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based on how beneficial it was for prediction performance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FD7299-1987-894D-BB52-0A6725C06980}"/>
              </a:ext>
            </a:extLst>
          </p:cNvPr>
          <p:cNvSpPr txBox="1"/>
          <p:nvPr/>
        </p:nvSpPr>
        <p:spPr>
          <a:xfrm>
            <a:off x="213349" y="697150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E7D68C-76BF-7442-A065-B5DA17D2EAAC}"/>
              </a:ext>
            </a:extLst>
          </p:cNvPr>
          <p:cNvSpPr txBox="1"/>
          <p:nvPr/>
        </p:nvSpPr>
        <p:spPr>
          <a:xfrm>
            <a:off x="213349" y="2236359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696C8-9437-C64F-B729-1EAE84D91F46}"/>
              </a:ext>
            </a:extLst>
          </p:cNvPr>
          <p:cNvSpPr txBox="1"/>
          <p:nvPr/>
        </p:nvSpPr>
        <p:spPr>
          <a:xfrm>
            <a:off x="229074" y="3926350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B87A86-62C6-4E48-8667-6E77888216CF}"/>
              </a:ext>
            </a:extLst>
          </p:cNvPr>
          <p:cNvSpPr txBox="1"/>
          <p:nvPr/>
        </p:nvSpPr>
        <p:spPr>
          <a:xfrm>
            <a:off x="4873500" y="828017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11EA99-64DE-4141-85F1-D4FB79B02F80}"/>
              </a:ext>
            </a:extLst>
          </p:cNvPr>
          <p:cNvSpPr txBox="1"/>
          <p:nvPr/>
        </p:nvSpPr>
        <p:spPr>
          <a:xfrm>
            <a:off x="4873500" y="3210718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0D6134-D6DA-6F45-A329-3B5256DF821C}"/>
              </a:ext>
            </a:extLst>
          </p:cNvPr>
          <p:cNvSpPr txBox="1"/>
          <p:nvPr/>
        </p:nvSpPr>
        <p:spPr>
          <a:xfrm>
            <a:off x="4873500" y="4946602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6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A26D619D-1482-C844-B9DC-5E03D0220B5E}"/>
              </a:ext>
            </a:extLst>
          </p:cNvPr>
          <p:cNvSpPr/>
          <p:nvPr/>
        </p:nvSpPr>
        <p:spPr>
          <a:xfrm>
            <a:off x="6457146" y="5829373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8935A3-D20D-E84E-85A9-4F2B6DC8F86A}"/>
              </a:ext>
            </a:extLst>
          </p:cNvPr>
          <p:cNvSpPr/>
          <p:nvPr/>
        </p:nvSpPr>
        <p:spPr>
          <a:xfrm>
            <a:off x="5340468" y="6301947"/>
            <a:ext cx="2670138" cy="456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Repeat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steps 1-6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until convergence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F3F9EBA0-5DA8-134D-BD48-948E6CF1E1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917132"/>
              </p:ext>
            </p:extLst>
          </p:nvPr>
        </p:nvGraphicFramePr>
        <p:xfrm>
          <a:off x="1786274" y="2759579"/>
          <a:ext cx="326967" cy="31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1" name="Equation" r:id="rId4" imgW="266700" imgH="254000" progId="Equation.3">
                  <p:embed/>
                </p:oleObj>
              </mc:Choice>
              <mc:Fallback>
                <p:oleObj name="Equation" r:id="rId4" imgW="266700" imgH="2540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6274" y="2759579"/>
                        <a:ext cx="326967" cy="31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Down Arrow 29">
            <a:extLst>
              <a:ext uri="{FF2B5EF4-FFF2-40B4-BE49-F238E27FC236}">
                <a16:creationId xmlns:a16="http://schemas.microsoft.com/office/drawing/2014/main" id="{0441E215-229C-F04F-89BB-B0348835C8B5}"/>
              </a:ext>
            </a:extLst>
          </p:cNvPr>
          <p:cNvSpPr/>
          <p:nvPr/>
        </p:nvSpPr>
        <p:spPr>
          <a:xfrm>
            <a:off x="1689129" y="4796410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342926-F43D-0442-827C-5914F62118BF}"/>
              </a:ext>
            </a:extLst>
          </p:cNvPr>
          <p:cNvSpPr/>
          <p:nvPr/>
        </p:nvSpPr>
        <p:spPr>
          <a:xfrm>
            <a:off x="588379" y="5208212"/>
            <a:ext cx="2670138" cy="128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Predicted cell distribution is compared to the observed cell distribution (FACS or CBC) and the absolute/relative prediction performance is computed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490233-841E-2B42-8B63-9136792E78E6}"/>
              </a:ext>
            </a:extLst>
          </p:cNvPr>
          <p:cNvSpPr txBox="1"/>
          <p:nvPr/>
        </p:nvSpPr>
        <p:spPr>
          <a:xfrm>
            <a:off x="213349" y="5591912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6CBE5C-AF0E-0041-8FAE-A6E575FC7403}"/>
              </a:ext>
            </a:extLst>
          </p:cNvPr>
          <p:cNvSpPr txBox="1"/>
          <p:nvPr/>
        </p:nvSpPr>
        <p:spPr>
          <a:xfrm>
            <a:off x="4873500" y="6235604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7</a:t>
            </a: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75D18D64-56A3-3746-8BD7-B51A2B6F5CB9}"/>
              </a:ext>
            </a:extLst>
          </p:cNvPr>
          <p:cNvSpPr txBox="1">
            <a:spLocks/>
          </p:cNvSpPr>
          <p:nvPr/>
        </p:nvSpPr>
        <p:spPr>
          <a:xfrm>
            <a:off x="6726198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611DDE-0A3C-C74E-A6A2-C6C6CDBB5D5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1D8E6A-6375-9E46-A58C-274398EAE740}"/>
              </a:ext>
            </a:extLst>
          </p:cNvPr>
          <p:cNvSpPr txBox="1"/>
          <p:nvPr/>
        </p:nvSpPr>
        <p:spPr>
          <a:xfrm rot="16200000">
            <a:off x="6856310" y="4508121"/>
            <a:ext cx="4282984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Koestler et al. BMC Bioinformatics 2016</a:t>
            </a:r>
          </a:p>
        </p:txBody>
      </p:sp>
    </p:spTree>
    <p:extLst>
      <p:ext uri="{BB962C8B-B14F-4D97-AF65-F5344CB8AC3E}">
        <p14:creationId xmlns:p14="http://schemas.microsoft.com/office/powerpoint/2010/main" val="3425921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/>
      <p:bldP spid="32" grpId="1"/>
      <p:bldP spid="33" grpId="0"/>
      <p:bldP spid="33" grpId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E64513-492B-834C-B3C4-81DCA944EC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D16EA-DB38-5C49-8E87-A16FBAA76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1D8E6A-6375-9E46-A58C-274398EAE740}"/>
              </a:ext>
            </a:extLst>
          </p:cNvPr>
          <p:cNvSpPr txBox="1"/>
          <p:nvPr/>
        </p:nvSpPr>
        <p:spPr>
          <a:xfrm>
            <a:off x="2561743" y="6423444"/>
            <a:ext cx="4282984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Koestler et al. BMC Bioinformatics 2016</a:t>
            </a:r>
          </a:p>
        </p:txBody>
      </p:sp>
      <p:pic>
        <p:nvPicPr>
          <p:cNvPr id="54" name="Picture 53" descr="ProbabilityPlot0.bmp">
            <a:extLst>
              <a:ext uri="{FF2B5EF4-FFF2-40B4-BE49-F238E27FC236}">
                <a16:creationId xmlns:a16="http://schemas.microsoft.com/office/drawing/2014/main" id="{E9845542-3E1B-854D-B924-5D09C50B6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62"/>
          <a:stretch/>
        </p:blipFill>
        <p:spPr>
          <a:xfrm>
            <a:off x="0" y="1516898"/>
            <a:ext cx="3020776" cy="307695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</p:pic>
      <p:pic>
        <p:nvPicPr>
          <p:cNvPr id="55" name="Picture 54" descr="ProbabilityPlot100.bmp">
            <a:extLst>
              <a:ext uri="{FF2B5EF4-FFF2-40B4-BE49-F238E27FC236}">
                <a16:creationId xmlns:a16="http://schemas.microsoft.com/office/drawing/2014/main" id="{E0AED628-2FB1-E747-AD20-029D2AA50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1"/>
          <a:stretch/>
        </p:blipFill>
        <p:spPr>
          <a:xfrm>
            <a:off x="3020776" y="1525991"/>
            <a:ext cx="3009553" cy="3067861"/>
          </a:xfrm>
          <a:prstGeom prst="rect">
            <a:avLst/>
          </a:prstGeom>
        </p:spPr>
      </p:pic>
      <p:pic>
        <p:nvPicPr>
          <p:cNvPr id="56" name="Picture 55" descr="ProbabilityPlot500.bmp">
            <a:extLst>
              <a:ext uri="{FF2B5EF4-FFF2-40B4-BE49-F238E27FC236}">
                <a16:creationId xmlns:a16="http://schemas.microsoft.com/office/drawing/2014/main" id="{7A1992F4-918D-B14E-875B-FD1C1B444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6"/>
          <a:stretch/>
        </p:blipFill>
        <p:spPr>
          <a:xfrm rot="5400000">
            <a:off x="4421591" y="2437232"/>
            <a:ext cx="509763" cy="5054573"/>
          </a:xfrm>
          <a:prstGeom prst="rect">
            <a:avLst/>
          </a:prstGeom>
        </p:spPr>
      </p:pic>
      <p:pic>
        <p:nvPicPr>
          <p:cNvPr id="57" name="Picture 56" descr="ProbabilityPlot500.bmp">
            <a:extLst>
              <a:ext uri="{FF2B5EF4-FFF2-40B4-BE49-F238E27FC236}">
                <a16:creationId xmlns:a16="http://schemas.microsoft.com/office/drawing/2014/main" id="{3BAABDCE-0234-CF40-93EA-B3884DBE9F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1"/>
          <a:stretch/>
        </p:blipFill>
        <p:spPr>
          <a:xfrm>
            <a:off x="6030329" y="1525991"/>
            <a:ext cx="3021113" cy="306786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E1CC890-82D4-AC41-BB5A-3B6EAD88B791}"/>
              </a:ext>
            </a:extLst>
          </p:cNvPr>
          <p:cNvSpPr txBox="1"/>
          <p:nvPr/>
        </p:nvSpPr>
        <p:spPr>
          <a:xfrm>
            <a:off x="544781" y="1282374"/>
            <a:ext cx="201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Iteration: 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CC5F8F-C608-654D-B4A7-0FBF50092AA8}"/>
              </a:ext>
            </a:extLst>
          </p:cNvPr>
          <p:cNvSpPr txBox="1"/>
          <p:nvPr/>
        </p:nvSpPr>
        <p:spPr>
          <a:xfrm>
            <a:off x="3284286" y="1287828"/>
            <a:ext cx="274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Iteration: 100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4E16CAA-F59F-084D-8044-68912D496362}"/>
              </a:ext>
            </a:extLst>
          </p:cNvPr>
          <p:cNvSpPr txBox="1"/>
          <p:nvPr/>
        </p:nvSpPr>
        <p:spPr>
          <a:xfrm>
            <a:off x="6305399" y="1287828"/>
            <a:ext cx="274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Iteration: 500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353171A-ADD2-3E4C-B03D-053250EDD462}"/>
              </a:ext>
            </a:extLst>
          </p:cNvPr>
          <p:cNvSpPr/>
          <p:nvPr/>
        </p:nvSpPr>
        <p:spPr>
          <a:xfrm>
            <a:off x="8858250" y="2793384"/>
            <a:ext cx="161513" cy="12342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7DC236D-DC0E-D543-9FC2-F0C7EBC3E0DF}"/>
              </a:ext>
            </a:extLst>
          </p:cNvPr>
          <p:cNvCxnSpPr/>
          <p:nvPr/>
        </p:nvCxnSpPr>
        <p:spPr>
          <a:xfrm flipV="1">
            <a:off x="8191500" y="2916812"/>
            <a:ext cx="639878" cy="4420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C154078-81F9-8146-A927-E501D8CF828B}"/>
              </a:ext>
            </a:extLst>
          </p:cNvPr>
          <p:cNvSpPr txBox="1"/>
          <p:nvPr/>
        </p:nvSpPr>
        <p:spPr>
          <a:xfrm>
            <a:off x="7530765" y="3358905"/>
            <a:ext cx="1327485" cy="101566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Beneficial for prediction performance </a:t>
            </a:r>
            <a:r>
              <a:rPr lang="en-US" sz="12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12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Wingdings"/>
                <a:cs typeface="Arial"/>
                <a:sym typeface="Wingdings"/>
              </a:rPr>
              <a:t>probability of selection </a:t>
            </a:r>
            <a:endParaRPr lang="en-US" sz="12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AEBBBB-A508-6A4F-B569-5D881FEF88C0}"/>
              </a:ext>
            </a:extLst>
          </p:cNvPr>
          <p:cNvSpPr/>
          <p:nvPr/>
        </p:nvSpPr>
        <p:spPr>
          <a:xfrm>
            <a:off x="8191500" y="1852148"/>
            <a:ext cx="203199" cy="202077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BCA016C-2323-7842-8658-501D33724847}"/>
              </a:ext>
            </a:extLst>
          </p:cNvPr>
          <p:cNvCxnSpPr>
            <a:stCxn id="66" idx="3"/>
          </p:cNvCxnSpPr>
          <p:nvPr/>
        </p:nvCxnSpPr>
        <p:spPr>
          <a:xfrm flipV="1">
            <a:off x="7787950" y="2054225"/>
            <a:ext cx="403550" cy="59013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F8181F1-F36B-8043-B762-E6A03B50DDA3}"/>
              </a:ext>
            </a:extLst>
          </p:cNvPr>
          <p:cNvSpPr txBox="1"/>
          <p:nvPr/>
        </p:nvSpPr>
        <p:spPr>
          <a:xfrm>
            <a:off x="6413165" y="2136530"/>
            <a:ext cx="1374785" cy="101566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Not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Beneficial for prediction performance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Wingdings"/>
                <a:cs typeface="Arial"/>
                <a:sym typeface="Wingdings"/>
              </a:rPr>
              <a:t>probability of selection </a:t>
            </a:r>
            <a:endParaRPr lang="en-US" sz="12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B94F813-E00C-F24F-AFEF-134AE4D7189A}"/>
              </a:ext>
            </a:extLst>
          </p:cNvPr>
          <p:cNvSpPr/>
          <p:nvPr/>
        </p:nvSpPr>
        <p:spPr>
          <a:xfrm>
            <a:off x="3490699" y="2581419"/>
            <a:ext cx="2331759" cy="101566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Probability of selection is modified based on how beneficial a given 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CpG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was in improving prediction performance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6CD5429-AB04-CA45-874A-3E8DB302D002}"/>
              </a:ext>
            </a:extLst>
          </p:cNvPr>
          <p:cNvSpPr/>
          <p:nvPr/>
        </p:nvSpPr>
        <p:spPr>
          <a:xfrm>
            <a:off x="5864934" y="4755779"/>
            <a:ext cx="1135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Increasing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595D61C-E237-4548-8CDF-E4AA2258A766}"/>
              </a:ext>
            </a:extLst>
          </p:cNvPr>
          <p:cNvSpPr/>
          <p:nvPr/>
        </p:nvSpPr>
        <p:spPr>
          <a:xfrm>
            <a:off x="2452806" y="4759398"/>
            <a:ext cx="11327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Decreasing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2B09C77-FD8D-B342-9D3E-80B89CA3D816}"/>
              </a:ext>
            </a:extLst>
          </p:cNvPr>
          <p:cNvSpPr/>
          <p:nvPr/>
        </p:nvSpPr>
        <p:spPr>
          <a:xfrm>
            <a:off x="4117799" y="4769679"/>
            <a:ext cx="1135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Unchanged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D8635A-A427-E949-AE40-0A3D939A7EB0}"/>
              </a:ext>
            </a:extLst>
          </p:cNvPr>
          <p:cNvSpPr txBox="1"/>
          <p:nvPr/>
        </p:nvSpPr>
        <p:spPr>
          <a:xfrm>
            <a:off x="2943771" y="4492680"/>
            <a:ext cx="3578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Probability of selection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1BC3FC5-2686-E547-966D-BECC5905FF8F}"/>
              </a:ext>
            </a:extLst>
          </p:cNvPr>
          <p:cNvSpPr/>
          <p:nvPr/>
        </p:nvSpPr>
        <p:spPr>
          <a:xfrm>
            <a:off x="848401" y="2712574"/>
            <a:ext cx="1604405" cy="6463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All 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CpGs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have equal chance of being selected </a:t>
            </a:r>
          </a:p>
        </p:txBody>
      </p:sp>
      <p:sp>
        <p:nvSpPr>
          <p:cNvPr id="73" name="Title 3">
            <a:extLst>
              <a:ext uri="{FF2B5EF4-FFF2-40B4-BE49-F238E27FC236}">
                <a16:creationId xmlns:a16="http://schemas.microsoft.com/office/drawing/2014/main" id="{CA4D9E54-781B-C747-A453-9F10E3D57DFC}"/>
              </a:ext>
            </a:extLst>
          </p:cNvPr>
          <p:cNvSpPr txBox="1">
            <a:spLocks/>
          </p:cNvSpPr>
          <p:nvPr/>
        </p:nvSpPr>
        <p:spPr>
          <a:xfrm>
            <a:off x="268360" y="230524"/>
            <a:ext cx="8173580" cy="611449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Conceptual illustration of IDOL</a:t>
            </a:r>
          </a:p>
        </p:txBody>
      </p:sp>
    </p:spTree>
    <p:extLst>
      <p:ext uri="{BB962C8B-B14F-4D97-AF65-F5344CB8AC3E}">
        <p14:creationId xmlns:p14="http://schemas.microsoft.com/office/powerpoint/2010/main" val="3696173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 animBg="1"/>
      <p:bldP spid="63" grpId="0" animBg="1"/>
      <p:bldP spid="64" grpId="0" animBg="1"/>
      <p:bldP spid="66" grpId="0" animBg="1"/>
      <p:bldP spid="67" grpId="0" animBg="1"/>
      <p:bldP spid="68" grpId="0"/>
      <p:bldP spid="69" grpId="0"/>
      <p:bldP spid="70" grpId="0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E64513-492B-834C-B3C4-81DCA944EC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D16EA-DB38-5C49-8E87-A16FBAA76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6CD62-092A-994E-BD3E-1CEED6516960}"/>
              </a:ext>
            </a:extLst>
          </p:cNvPr>
          <p:cNvSpPr txBox="1"/>
          <p:nvPr/>
        </p:nvSpPr>
        <p:spPr bwMode="auto">
          <a:xfrm>
            <a:off x="272108" y="5622324"/>
            <a:ext cx="8711254" cy="113682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0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33F5B-CC19-284D-8E3C-8B6C443A997A}"/>
              </a:ext>
            </a:extLst>
          </p:cNvPr>
          <p:cNvSpPr/>
          <p:nvPr/>
        </p:nvSpPr>
        <p:spPr>
          <a:xfrm>
            <a:off x="587809" y="372589"/>
            <a:ext cx="2670138" cy="11723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Identify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that uniquely characterize each of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cell types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E32A-4512-7446-811C-13CE3E72B628}"/>
              </a:ext>
            </a:extLst>
          </p:cNvPr>
          <p:cNvSpPr/>
          <p:nvPr/>
        </p:nvSpPr>
        <p:spPr>
          <a:xfrm>
            <a:off x="587837" y="1952354"/>
            <a:ext cx="2670138" cy="12359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Among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candidate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&lt; U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are randomly selected for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with probability     ,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= 1,…,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endParaRPr lang="en-US" sz="14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96E6A29-D7BE-9147-8463-3210FD8DDF8D}"/>
              </a:ext>
            </a:extLst>
          </p:cNvPr>
          <p:cNvSpPr/>
          <p:nvPr/>
        </p:nvSpPr>
        <p:spPr>
          <a:xfrm>
            <a:off x="1698067" y="1544931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01B26-6894-4A41-9023-9C3DA52CD578}"/>
              </a:ext>
            </a:extLst>
          </p:cNvPr>
          <p:cNvSpPr/>
          <p:nvPr/>
        </p:nvSpPr>
        <p:spPr>
          <a:xfrm>
            <a:off x="587837" y="3606760"/>
            <a:ext cx="2670138" cy="11723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Using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randomly selected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cell mixture distribution is predicted using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(Houseman et al., 2012)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DD9D599-ABCC-0F40-87CD-2273CC9E70AB}"/>
              </a:ext>
            </a:extLst>
          </p:cNvPr>
          <p:cNvSpPr/>
          <p:nvPr/>
        </p:nvSpPr>
        <p:spPr>
          <a:xfrm>
            <a:off x="1698067" y="3188323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D3122C-42D4-AB4E-83FD-3DB1735EBC2D}"/>
              </a:ext>
            </a:extLst>
          </p:cNvPr>
          <p:cNvSpPr/>
          <p:nvPr/>
        </p:nvSpPr>
        <p:spPr>
          <a:xfrm>
            <a:off x="5340468" y="98437"/>
            <a:ext cx="2670138" cy="860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Remove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from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and apply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using the remaining (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- 1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2A0F24-6739-D444-A02D-1CF99651A92A}"/>
              </a:ext>
            </a:extLst>
          </p:cNvPr>
          <p:cNvSpPr/>
          <p:nvPr/>
        </p:nvSpPr>
        <p:spPr>
          <a:xfrm>
            <a:off x="5340468" y="1231121"/>
            <a:ext cx="2670138" cy="10052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Compute absolute/relative prediction performance when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is withheld from the set of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Curved Up Arrow 12">
            <a:extLst>
              <a:ext uri="{FF2B5EF4-FFF2-40B4-BE49-F238E27FC236}">
                <a16:creationId xmlns:a16="http://schemas.microsoft.com/office/drawing/2014/main" id="{E58C6796-7507-4441-A0C9-55CBAE800360}"/>
              </a:ext>
            </a:extLst>
          </p:cNvPr>
          <p:cNvSpPr/>
          <p:nvPr/>
        </p:nvSpPr>
        <p:spPr>
          <a:xfrm rot="5400000" flipH="1">
            <a:off x="4132331" y="686979"/>
            <a:ext cx="1397713" cy="859676"/>
          </a:xfrm>
          <a:prstGeom prst="curved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>
            <a:extLst>
              <a:ext uri="{FF2B5EF4-FFF2-40B4-BE49-F238E27FC236}">
                <a16:creationId xmlns:a16="http://schemas.microsoft.com/office/drawing/2014/main" id="{DE7D732F-6138-4B4E-ADD4-1E2D497B19F6}"/>
              </a:ext>
            </a:extLst>
          </p:cNvPr>
          <p:cNvSpPr/>
          <p:nvPr/>
        </p:nvSpPr>
        <p:spPr>
          <a:xfrm rot="16200000" flipH="1">
            <a:off x="7880230" y="677729"/>
            <a:ext cx="1381324" cy="894570"/>
          </a:xfrm>
          <a:prstGeom prst="curved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778C17B-A2E3-7648-BA13-B3129ECEAB9D}"/>
              </a:ext>
            </a:extLst>
          </p:cNvPr>
          <p:cNvSpPr/>
          <p:nvPr/>
        </p:nvSpPr>
        <p:spPr>
          <a:xfrm>
            <a:off x="6457146" y="2261759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587FE9-8040-6F49-B58B-93A829BB7610}"/>
              </a:ext>
            </a:extLst>
          </p:cNvPr>
          <p:cNvSpPr/>
          <p:nvPr/>
        </p:nvSpPr>
        <p:spPr>
          <a:xfrm>
            <a:off x="5340468" y="2677629"/>
            <a:ext cx="2670138" cy="15983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Assess contribution of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to prediction performance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by comparing prediction performance when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is withheld, to the prediction performance when all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are used for mixture prediction</a:t>
            </a:r>
          </a:p>
          <a:p>
            <a:pPr algn="ctr"/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Bent Arrow 16">
            <a:extLst>
              <a:ext uri="{FF2B5EF4-FFF2-40B4-BE49-F238E27FC236}">
                <a16:creationId xmlns:a16="http://schemas.microsoft.com/office/drawing/2014/main" id="{2C53C95C-5BB5-C94D-A2AB-4A6906D7D354}"/>
              </a:ext>
            </a:extLst>
          </p:cNvPr>
          <p:cNvSpPr/>
          <p:nvPr/>
        </p:nvSpPr>
        <p:spPr>
          <a:xfrm>
            <a:off x="3465574" y="958760"/>
            <a:ext cx="820536" cy="490607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269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28D902-603A-EF44-BEA1-43E8C06039B2}"/>
              </a:ext>
            </a:extLst>
          </p:cNvPr>
          <p:cNvSpPr/>
          <p:nvPr/>
        </p:nvSpPr>
        <p:spPr>
          <a:xfrm>
            <a:off x="3258517" y="5805356"/>
            <a:ext cx="414113" cy="203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7CF0EB2D-F791-EB44-9334-4593566DB69B}"/>
              </a:ext>
            </a:extLst>
          </p:cNvPr>
          <p:cNvSpPr/>
          <p:nvPr/>
        </p:nvSpPr>
        <p:spPr>
          <a:xfrm>
            <a:off x="6457146" y="4303500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787CEB-6865-A640-B378-23B748E2C409}"/>
              </a:ext>
            </a:extLst>
          </p:cNvPr>
          <p:cNvSpPr/>
          <p:nvPr/>
        </p:nvSpPr>
        <p:spPr>
          <a:xfrm>
            <a:off x="5340468" y="4768740"/>
            <a:ext cx="2670138" cy="10366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Update probability of selection for each of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based on how </a:t>
            </a: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beneficial it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was for prediction performance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FD7299-1987-894D-BB52-0A6725C06980}"/>
              </a:ext>
            </a:extLst>
          </p:cNvPr>
          <p:cNvSpPr txBox="1"/>
          <p:nvPr/>
        </p:nvSpPr>
        <p:spPr>
          <a:xfrm>
            <a:off x="213349" y="697150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E7D68C-76BF-7442-A065-B5DA17D2EAAC}"/>
              </a:ext>
            </a:extLst>
          </p:cNvPr>
          <p:cNvSpPr txBox="1"/>
          <p:nvPr/>
        </p:nvSpPr>
        <p:spPr>
          <a:xfrm>
            <a:off x="213349" y="2236359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696C8-9437-C64F-B729-1EAE84D91F46}"/>
              </a:ext>
            </a:extLst>
          </p:cNvPr>
          <p:cNvSpPr txBox="1"/>
          <p:nvPr/>
        </p:nvSpPr>
        <p:spPr>
          <a:xfrm>
            <a:off x="229074" y="3926350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B87A86-62C6-4E48-8667-6E77888216CF}"/>
              </a:ext>
            </a:extLst>
          </p:cNvPr>
          <p:cNvSpPr txBox="1"/>
          <p:nvPr/>
        </p:nvSpPr>
        <p:spPr>
          <a:xfrm>
            <a:off x="4873500" y="828017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11EA99-64DE-4141-85F1-D4FB79B02F80}"/>
              </a:ext>
            </a:extLst>
          </p:cNvPr>
          <p:cNvSpPr txBox="1"/>
          <p:nvPr/>
        </p:nvSpPr>
        <p:spPr>
          <a:xfrm>
            <a:off x="4873500" y="3210718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0D6134-D6DA-6F45-A329-3B5256DF821C}"/>
              </a:ext>
            </a:extLst>
          </p:cNvPr>
          <p:cNvSpPr txBox="1"/>
          <p:nvPr/>
        </p:nvSpPr>
        <p:spPr>
          <a:xfrm>
            <a:off x="4873500" y="4946602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6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A26D619D-1482-C844-B9DC-5E03D0220B5E}"/>
              </a:ext>
            </a:extLst>
          </p:cNvPr>
          <p:cNvSpPr/>
          <p:nvPr/>
        </p:nvSpPr>
        <p:spPr>
          <a:xfrm>
            <a:off x="6457146" y="5829373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8935A3-D20D-E84E-85A9-4F2B6DC8F86A}"/>
              </a:ext>
            </a:extLst>
          </p:cNvPr>
          <p:cNvSpPr/>
          <p:nvPr/>
        </p:nvSpPr>
        <p:spPr>
          <a:xfrm>
            <a:off x="5340468" y="6301947"/>
            <a:ext cx="2670138" cy="456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Repeat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steps 1-6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until convergence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F3F9EBA0-5DA8-134D-BD48-948E6CF1E13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86274" y="2759579"/>
          <a:ext cx="326967" cy="31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2" name="Equation" r:id="rId4" imgW="266700" imgH="254000" progId="Equation.3">
                  <p:embed/>
                </p:oleObj>
              </mc:Choice>
              <mc:Fallback>
                <p:oleObj name="Equation" r:id="rId4" imgW="266700" imgH="254000" progId="Equation.3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F3F9EBA0-5DA8-134D-BD48-948E6CF1E1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6274" y="2759579"/>
                        <a:ext cx="326967" cy="31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Down Arrow 29">
            <a:extLst>
              <a:ext uri="{FF2B5EF4-FFF2-40B4-BE49-F238E27FC236}">
                <a16:creationId xmlns:a16="http://schemas.microsoft.com/office/drawing/2014/main" id="{0441E215-229C-F04F-89BB-B0348835C8B5}"/>
              </a:ext>
            </a:extLst>
          </p:cNvPr>
          <p:cNvSpPr/>
          <p:nvPr/>
        </p:nvSpPr>
        <p:spPr>
          <a:xfrm>
            <a:off x="1689129" y="4796410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342926-F43D-0442-827C-5914F62118BF}"/>
              </a:ext>
            </a:extLst>
          </p:cNvPr>
          <p:cNvSpPr/>
          <p:nvPr/>
        </p:nvSpPr>
        <p:spPr>
          <a:xfrm>
            <a:off x="588379" y="5208212"/>
            <a:ext cx="2670138" cy="128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Predicted cell distribution is compared to the observed cell distribution (FACS or CBC) and the absolute/relative prediction performance is computed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490233-841E-2B42-8B63-9136792E78E6}"/>
              </a:ext>
            </a:extLst>
          </p:cNvPr>
          <p:cNvSpPr txBox="1"/>
          <p:nvPr/>
        </p:nvSpPr>
        <p:spPr>
          <a:xfrm>
            <a:off x="213349" y="5591912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6CBE5C-AF0E-0041-8FAE-A6E575FC7403}"/>
              </a:ext>
            </a:extLst>
          </p:cNvPr>
          <p:cNvSpPr txBox="1"/>
          <p:nvPr/>
        </p:nvSpPr>
        <p:spPr>
          <a:xfrm>
            <a:off x="4873500" y="6235604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7</a:t>
            </a: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75D18D64-56A3-3746-8BD7-B51A2B6F5CB9}"/>
              </a:ext>
            </a:extLst>
          </p:cNvPr>
          <p:cNvSpPr txBox="1">
            <a:spLocks/>
          </p:cNvSpPr>
          <p:nvPr/>
        </p:nvSpPr>
        <p:spPr>
          <a:xfrm>
            <a:off x="6726198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611DDE-0A3C-C74E-A6A2-C6C6CDBB5D5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1D8E6A-6375-9E46-A58C-274398EAE740}"/>
              </a:ext>
            </a:extLst>
          </p:cNvPr>
          <p:cNvSpPr txBox="1"/>
          <p:nvPr/>
        </p:nvSpPr>
        <p:spPr>
          <a:xfrm rot="16200000">
            <a:off x="6856310" y="4508121"/>
            <a:ext cx="4282984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Koestler et al. BMC Bioinformatics 2016</a:t>
            </a:r>
          </a:p>
        </p:txBody>
      </p:sp>
    </p:spTree>
    <p:extLst>
      <p:ext uri="{BB962C8B-B14F-4D97-AF65-F5344CB8AC3E}">
        <p14:creationId xmlns:p14="http://schemas.microsoft.com/office/powerpoint/2010/main" val="2562846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3" grpId="1"/>
      <p:bldP spid="24" grpId="0"/>
      <p:bldP spid="25" grpId="0"/>
      <p:bldP spid="26" grpId="0"/>
      <p:bldP spid="27" grpId="0" animBg="1"/>
      <p:bldP spid="28" grpId="0" animBg="1"/>
      <p:bldP spid="30" grpId="0" animBg="1"/>
      <p:bldP spid="30" grpId="1" animBg="1"/>
      <p:bldP spid="31" grpId="0" animBg="1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E64513-492B-834C-B3C4-81DCA944EC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D16EA-DB38-5C49-8E87-A16FBAA76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1D8E6A-6375-9E46-A58C-274398EAE740}"/>
              </a:ext>
            </a:extLst>
          </p:cNvPr>
          <p:cNvSpPr txBox="1"/>
          <p:nvPr/>
        </p:nvSpPr>
        <p:spPr>
          <a:xfrm>
            <a:off x="3602000" y="6354454"/>
            <a:ext cx="230453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Devin Koestler</a:t>
            </a:r>
          </a:p>
        </p:txBody>
      </p:sp>
      <p:sp>
        <p:nvSpPr>
          <p:cNvPr id="73" name="Title 3">
            <a:extLst>
              <a:ext uri="{FF2B5EF4-FFF2-40B4-BE49-F238E27FC236}">
                <a16:creationId xmlns:a16="http://schemas.microsoft.com/office/drawing/2014/main" id="{CA4D9E54-781B-C747-A453-9F10E3D57DFC}"/>
              </a:ext>
            </a:extLst>
          </p:cNvPr>
          <p:cNvSpPr txBox="1">
            <a:spLocks/>
          </p:cNvSpPr>
          <p:nvPr/>
        </p:nvSpPr>
        <p:spPr>
          <a:xfrm>
            <a:off x="268360" y="230524"/>
            <a:ext cx="8173580" cy="611449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Current exploration of addition to IDOL</a:t>
            </a:r>
          </a:p>
        </p:txBody>
      </p:sp>
      <p:pic>
        <p:nvPicPr>
          <p:cNvPr id="38" name="Picture 37" descr="ProbabilityPlot0.bmp">
            <a:extLst>
              <a:ext uri="{FF2B5EF4-FFF2-40B4-BE49-F238E27FC236}">
                <a16:creationId xmlns:a16="http://schemas.microsoft.com/office/drawing/2014/main" id="{F5DDA043-9D32-9145-9CD7-3DAACA4E1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62"/>
          <a:stretch/>
        </p:blipFill>
        <p:spPr>
          <a:xfrm>
            <a:off x="0" y="2167138"/>
            <a:ext cx="3020776" cy="307695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A29AD1D-B544-0D4C-9EA2-FCD7550A9546}"/>
              </a:ext>
            </a:extLst>
          </p:cNvPr>
          <p:cNvSpPr txBox="1"/>
          <p:nvPr/>
        </p:nvSpPr>
        <p:spPr>
          <a:xfrm>
            <a:off x="544781" y="1932614"/>
            <a:ext cx="201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Iteration: 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154153-F29B-9747-8976-FFD3B8163766}"/>
              </a:ext>
            </a:extLst>
          </p:cNvPr>
          <p:cNvSpPr/>
          <p:nvPr/>
        </p:nvSpPr>
        <p:spPr>
          <a:xfrm>
            <a:off x="848401" y="3362814"/>
            <a:ext cx="1604405" cy="6463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All 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CpGs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have equal chance of being selected </a:t>
            </a:r>
          </a:p>
        </p:txBody>
      </p:sp>
      <p:pic>
        <p:nvPicPr>
          <p:cNvPr id="41" name="Picture 40" descr="ProbabilityPlot500.bmp">
            <a:extLst>
              <a:ext uri="{FF2B5EF4-FFF2-40B4-BE49-F238E27FC236}">
                <a16:creationId xmlns:a16="http://schemas.microsoft.com/office/drawing/2014/main" id="{71C85268-47BB-CA4D-A853-45BF68887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6"/>
          <a:stretch/>
        </p:blipFill>
        <p:spPr>
          <a:xfrm rot="5400000">
            <a:off x="4117107" y="-1030007"/>
            <a:ext cx="509763" cy="505457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F266DBF-07E6-6647-A562-D69027786D65}"/>
              </a:ext>
            </a:extLst>
          </p:cNvPr>
          <p:cNvSpPr/>
          <p:nvPr/>
        </p:nvSpPr>
        <p:spPr>
          <a:xfrm>
            <a:off x="5560450" y="1288540"/>
            <a:ext cx="1135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High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43FDE8-A414-2746-9838-A063F4F511C8}"/>
              </a:ext>
            </a:extLst>
          </p:cNvPr>
          <p:cNvSpPr/>
          <p:nvPr/>
        </p:nvSpPr>
        <p:spPr>
          <a:xfrm>
            <a:off x="2148322" y="1292159"/>
            <a:ext cx="11327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Low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AD2B19-71B2-1A43-B919-DCC693E47830}"/>
              </a:ext>
            </a:extLst>
          </p:cNvPr>
          <p:cNvSpPr/>
          <p:nvPr/>
        </p:nvSpPr>
        <p:spPr>
          <a:xfrm>
            <a:off x="3813315" y="1302440"/>
            <a:ext cx="1135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Medium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9BF7C2-DC7B-E145-B176-C89128272361}"/>
              </a:ext>
            </a:extLst>
          </p:cNvPr>
          <p:cNvSpPr txBox="1"/>
          <p:nvPr/>
        </p:nvSpPr>
        <p:spPr>
          <a:xfrm>
            <a:off x="2639287" y="1025441"/>
            <a:ext cx="3578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Probability of selection</a:t>
            </a:r>
          </a:p>
        </p:txBody>
      </p:sp>
      <p:pic>
        <p:nvPicPr>
          <p:cNvPr id="46" name="Picture 45" descr="ProbabilityPlot100.bmp">
            <a:extLst>
              <a:ext uri="{FF2B5EF4-FFF2-40B4-BE49-F238E27FC236}">
                <a16:creationId xmlns:a16="http://schemas.microsoft.com/office/drawing/2014/main" id="{8FFC90DD-F130-2C49-8B67-2869E94BD1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1"/>
          <a:stretch/>
        </p:blipFill>
        <p:spPr>
          <a:xfrm>
            <a:off x="5496098" y="2167138"/>
            <a:ext cx="3009553" cy="306786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A72D710-B7E6-3F4B-913F-0189A6AB02D3}"/>
              </a:ext>
            </a:extLst>
          </p:cNvPr>
          <p:cNvSpPr txBox="1"/>
          <p:nvPr/>
        </p:nvSpPr>
        <p:spPr>
          <a:xfrm>
            <a:off x="5759608" y="1928975"/>
            <a:ext cx="274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Iteration: 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F9FD26-0964-5144-B74D-53E583CEF8F8}"/>
              </a:ext>
            </a:extLst>
          </p:cNvPr>
          <p:cNvSpPr/>
          <p:nvPr/>
        </p:nvSpPr>
        <p:spPr>
          <a:xfrm>
            <a:off x="6131879" y="3340562"/>
            <a:ext cx="214376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Selection probabilities are not equal across 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CpGs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but rather based on some </a:t>
            </a:r>
            <a:r>
              <a:rPr lang="en-US" sz="1200" b="1" u="sng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criteria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42D26632-9C8E-2043-BA8E-BF77999BAA97}"/>
              </a:ext>
            </a:extLst>
          </p:cNvPr>
          <p:cNvSpPr/>
          <p:nvPr/>
        </p:nvSpPr>
        <p:spPr>
          <a:xfrm>
            <a:off x="3220720" y="2824480"/>
            <a:ext cx="2204258" cy="171704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9172B5-D99F-E949-A535-17146B31417A}"/>
              </a:ext>
            </a:extLst>
          </p:cNvPr>
          <p:cNvSpPr txBox="1"/>
          <p:nvPr/>
        </p:nvSpPr>
        <p:spPr>
          <a:xfrm>
            <a:off x="3220720" y="3362814"/>
            <a:ext cx="187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Alternative approach </a:t>
            </a:r>
          </a:p>
        </p:txBody>
      </p:sp>
    </p:spTree>
    <p:extLst>
      <p:ext uri="{BB962C8B-B14F-4D97-AF65-F5344CB8AC3E}">
        <p14:creationId xmlns:p14="http://schemas.microsoft.com/office/powerpoint/2010/main" val="3567418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E64513-492B-834C-B3C4-81DCA944EC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D16EA-DB38-5C49-8E87-A16FBAA76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6CD62-092A-994E-BD3E-1CEED6516960}"/>
              </a:ext>
            </a:extLst>
          </p:cNvPr>
          <p:cNvSpPr txBox="1"/>
          <p:nvPr/>
        </p:nvSpPr>
        <p:spPr bwMode="auto">
          <a:xfrm>
            <a:off x="272108" y="5622324"/>
            <a:ext cx="8711254" cy="113682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0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33F5B-CC19-284D-8E3C-8B6C443A997A}"/>
              </a:ext>
            </a:extLst>
          </p:cNvPr>
          <p:cNvSpPr/>
          <p:nvPr/>
        </p:nvSpPr>
        <p:spPr>
          <a:xfrm>
            <a:off x="587809" y="372589"/>
            <a:ext cx="2670138" cy="11723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Identify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that uniquely characterize each of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cell types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E32A-4512-7446-811C-13CE3E72B628}"/>
              </a:ext>
            </a:extLst>
          </p:cNvPr>
          <p:cNvSpPr/>
          <p:nvPr/>
        </p:nvSpPr>
        <p:spPr>
          <a:xfrm>
            <a:off x="587837" y="1952354"/>
            <a:ext cx="2670138" cy="12359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Among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candidate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&lt; U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are randomly selected for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with probability     ,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= 1,…,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endParaRPr lang="en-US" sz="14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96E6A29-D7BE-9147-8463-3210FD8DDF8D}"/>
              </a:ext>
            </a:extLst>
          </p:cNvPr>
          <p:cNvSpPr/>
          <p:nvPr/>
        </p:nvSpPr>
        <p:spPr>
          <a:xfrm>
            <a:off x="1698067" y="1544931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01B26-6894-4A41-9023-9C3DA52CD578}"/>
              </a:ext>
            </a:extLst>
          </p:cNvPr>
          <p:cNvSpPr/>
          <p:nvPr/>
        </p:nvSpPr>
        <p:spPr>
          <a:xfrm>
            <a:off x="587837" y="3606760"/>
            <a:ext cx="2670138" cy="11723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Using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randomly selected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cell mixture distribution is predicted using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(Houseman et al., 2012)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DD9D599-ABCC-0F40-87CD-2273CC9E70AB}"/>
              </a:ext>
            </a:extLst>
          </p:cNvPr>
          <p:cNvSpPr/>
          <p:nvPr/>
        </p:nvSpPr>
        <p:spPr>
          <a:xfrm>
            <a:off x="1698067" y="3188323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D3122C-42D4-AB4E-83FD-3DB1735EBC2D}"/>
              </a:ext>
            </a:extLst>
          </p:cNvPr>
          <p:cNvSpPr/>
          <p:nvPr/>
        </p:nvSpPr>
        <p:spPr>
          <a:xfrm>
            <a:off x="5340468" y="98437"/>
            <a:ext cx="2670138" cy="860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Remove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from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and apply mixture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using the remaining (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- 1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2A0F24-6739-D444-A02D-1CF99651A92A}"/>
              </a:ext>
            </a:extLst>
          </p:cNvPr>
          <p:cNvSpPr/>
          <p:nvPr/>
        </p:nvSpPr>
        <p:spPr>
          <a:xfrm>
            <a:off x="5340468" y="1231121"/>
            <a:ext cx="2670138" cy="10052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Compute absolute/relative prediction performance when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is withheld from the set of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Curved Up Arrow 12">
            <a:extLst>
              <a:ext uri="{FF2B5EF4-FFF2-40B4-BE49-F238E27FC236}">
                <a16:creationId xmlns:a16="http://schemas.microsoft.com/office/drawing/2014/main" id="{E58C6796-7507-4441-A0C9-55CBAE800360}"/>
              </a:ext>
            </a:extLst>
          </p:cNvPr>
          <p:cNvSpPr/>
          <p:nvPr/>
        </p:nvSpPr>
        <p:spPr>
          <a:xfrm rot="5400000" flipH="1">
            <a:off x="4132331" y="686979"/>
            <a:ext cx="1397713" cy="859676"/>
          </a:xfrm>
          <a:prstGeom prst="curved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>
            <a:extLst>
              <a:ext uri="{FF2B5EF4-FFF2-40B4-BE49-F238E27FC236}">
                <a16:creationId xmlns:a16="http://schemas.microsoft.com/office/drawing/2014/main" id="{DE7D732F-6138-4B4E-ADD4-1E2D497B19F6}"/>
              </a:ext>
            </a:extLst>
          </p:cNvPr>
          <p:cNvSpPr/>
          <p:nvPr/>
        </p:nvSpPr>
        <p:spPr>
          <a:xfrm rot="16200000" flipH="1">
            <a:off x="7880230" y="677729"/>
            <a:ext cx="1381324" cy="894570"/>
          </a:xfrm>
          <a:prstGeom prst="curved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778C17B-A2E3-7648-BA13-B3129ECEAB9D}"/>
              </a:ext>
            </a:extLst>
          </p:cNvPr>
          <p:cNvSpPr/>
          <p:nvPr/>
        </p:nvSpPr>
        <p:spPr>
          <a:xfrm>
            <a:off x="6457146" y="2261759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587FE9-8040-6F49-B58B-93A829BB7610}"/>
              </a:ext>
            </a:extLst>
          </p:cNvPr>
          <p:cNvSpPr/>
          <p:nvPr/>
        </p:nvSpPr>
        <p:spPr>
          <a:xfrm>
            <a:off x="5340468" y="2677629"/>
            <a:ext cx="2670138" cy="15983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Assess contribution of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to prediction performance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by comparing prediction performance when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is withheld, to the prediction performance when all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are used for mixture prediction</a:t>
            </a:r>
          </a:p>
          <a:p>
            <a:pPr algn="ctr"/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Bent Arrow 16">
            <a:extLst>
              <a:ext uri="{FF2B5EF4-FFF2-40B4-BE49-F238E27FC236}">
                <a16:creationId xmlns:a16="http://schemas.microsoft.com/office/drawing/2014/main" id="{2C53C95C-5BB5-C94D-A2AB-4A6906D7D354}"/>
              </a:ext>
            </a:extLst>
          </p:cNvPr>
          <p:cNvSpPr/>
          <p:nvPr/>
        </p:nvSpPr>
        <p:spPr>
          <a:xfrm>
            <a:off x="3465574" y="958760"/>
            <a:ext cx="820536" cy="490607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269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28D902-603A-EF44-BEA1-43E8C06039B2}"/>
              </a:ext>
            </a:extLst>
          </p:cNvPr>
          <p:cNvSpPr/>
          <p:nvPr/>
        </p:nvSpPr>
        <p:spPr>
          <a:xfrm>
            <a:off x="3258517" y="5805356"/>
            <a:ext cx="414113" cy="203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7CF0EB2D-F791-EB44-9334-4593566DB69B}"/>
              </a:ext>
            </a:extLst>
          </p:cNvPr>
          <p:cNvSpPr/>
          <p:nvPr/>
        </p:nvSpPr>
        <p:spPr>
          <a:xfrm>
            <a:off x="6457146" y="4303500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787CEB-6865-A640-B378-23B748E2C409}"/>
              </a:ext>
            </a:extLst>
          </p:cNvPr>
          <p:cNvSpPr/>
          <p:nvPr/>
        </p:nvSpPr>
        <p:spPr>
          <a:xfrm>
            <a:off x="5340468" y="4768740"/>
            <a:ext cx="2670138" cy="10366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Update probability of selection for each of the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J*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based on how </a:t>
            </a: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beneficial it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was for prediction performance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FD7299-1987-894D-BB52-0A6725C06980}"/>
              </a:ext>
            </a:extLst>
          </p:cNvPr>
          <p:cNvSpPr txBox="1"/>
          <p:nvPr/>
        </p:nvSpPr>
        <p:spPr>
          <a:xfrm>
            <a:off x="213349" y="697150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E7D68C-76BF-7442-A065-B5DA17D2EAAC}"/>
              </a:ext>
            </a:extLst>
          </p:cNvPr>
          <p:cNvSpPr txBox="1"/>
          <p:nvPr/>
        </p:nvSpPr>
        <p:spPr>
          <a:xfrm>
            <a:off x="213349" y="2236359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696C8-9437-C64F-B729-1EAE84D91F46}"/>
              </a:ext>
            </a:extLst>
          </p:cNvPr>
          <p:cNvSpPr txBox="1"/>
          <p:nvPr/>
        </p:nvSpPr>
        <p:spPr>
          <a:xfrm>
            <a:off x="229074" y="3926350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B87A86-62C6-4E48-8667-6E77888216CF}"/>
              </a:ext>
            </a:extLst>
          </p:cNvPr>
          <p:cNvSpPr txBox="1"/>
          <p:nvPr/>
        </p:nvSpPr>
        <p:spPr>
          <a:xfrm>
            <a:off x="4873500" y="828017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11EA99-64DE-4141-85F1-D4FB79B02F80}"/>
              </a:ext>
            </a:extLst>
          </p:cNvPr>
          <p:cNvSpPr txBox="1"/>
          <p:nvPr/>
        </p:nvSpPr>
        <p:spPr>
          <a:xfrm>
            <a:off x="4873500" y="3210718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0D6134-D6DA-6F45-A329-3B5256DF821C}"/>
              </a:ext>
            </a:extLst>
          </p:cNvPr>
          <p:cNvSpPr txBox="1"/>
          <p:nvPr/>
        </p:nvSpPr>
        <p:spPr>
          <a:xfrm>
            <a:off x="4873500" y="4946602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6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A26D619D-1482-C844-B9DC-5E03D0220B5E}"/>
              </a:ext>
            </a:extLst>
          </p:cNvPr>
          <p:cNvSpPr/>
          <p:nvPr/>
        </p:nvSpPr>
        <p:spPr>
          <a:xfrm>
            <a:off x="6457146" y="5829373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8935A3-D20D-E84E-85A9-4F2B6DC8F86A}"/>
              </a:ext>
            </a:extLst>
          </p:cNvPr>
          <p:cNvSpPr/>
          <p:nvPr/>
        </p:nvSpPr>
        <p:spPr>
          <a:xfrm>
            <a:off x="5340468" y="6301947"/>
            <a:ext cx="2670138" cy="456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Repeat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steps 1-6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until convergence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F3F9EBA0-5DA8-134D-BD48-948E6CF1E13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86274" y="2759579"/>
          <a:ext cx="326967" cy="31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" name="Equation" r:id="rId4" imgW="266700" imgH="254000" progId="Equation.3">
                  <p:embed/>
                </p:oleObj>
              </mc:Choice>
              <mc:Fallback>
                <p:oleObj name="Equation" r:id="rId4" imgW="266700" imgH="254000" progId="Equation.3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F3F9EBA0-5DA8-134D-BD48-948E6CF1E1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6274" y="2759579"/>
                        <a:ext cx="326967" cy="31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Down Arrow 29">
            <a:extLst>
              <a:ext uri="{FF2B5EF4-FFF2-40B4-BE49-F238E27FC236}">
                <a16:creationId xmlns:a16="http://schemas.microsoft.com/office/drawing/2014/main" id="{0441E215-229C-F04F-89BB-B0348835C8B5}"/>
              </a:ext>
            </a:extLst>
          </p:cNvPr>
          <p:cNvSpPr/>
          <p:nvPr/>
        </p:nvSpPr>
        <p:spPr>
          <a:xfrm>
            <a:off x="1689129" y="4796410"/>
            <a:ext cx="415174" cy="35821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342926-F43D-0442-827C-5914F62118BF}"/>
              </a:ext>
            </a:extLst>
          </p:cNvPr>
          <p:cNvSpPr/>
          <p:nvPr/>
        </p:nvSpPr>
        <p:spPr>
          <a:xfrm>
            <a:off x="588379" y="5208212"/>
            <a:ext cx="2670138" cy="128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Predicted cell distribution is compared to the observed cell distribution (FACS or CBC) and the absolute/relative prediction performance is computed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490233-841E-2B42-8B63-9136792E78E6}"/>
              </a:ext>
            </a:extLst>
          </p:cNvPr>
          <p:cNvSpPr txBox="1"/>
          <p:nvPr/>
        </p:nvSpPr>
        <p:spPr>
          <a:xfrm>
            <a:off x="213349" y="5591912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6CBE5C-AF0E-0041-8FAE-A6E575FC7403}"/>
              </a:ext>
            </a:extLst>
          </p:cNvPr>
          <p:cNvSpPr txBox="1"/>
          <p:nvPr/>
        </p:nvSpPr>
        <p:spPr>
          <a:xfrm>
            <a:off x="4873500" y="6235604"/>
            <a:ext cx="58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7</a:t>
            </a: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75D18D64-56A3-3746-8BD7-B51A2B6F5CB9}"/>
              </a:ext>
            </a:extLst>
          </p:cNvPr>
          <p:cNvSpPr txBox="1">
            <a:spLocks/>
          </p:cNvSpPr>
          <p:nvPr/>
        </p:nvSpPr>
        <p:spPr>
          <a:xfrm>
            <a:off x="6726198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611DDE-0A3C-C74E-A6A2-C6C6CDBB5D5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1D8E6A-6375-9E46-A58C-274398EAE740}"/>
              </a:ext>
            </a:extLst>
          </p:cNvPr>
          <p:cNvSpPr txBox="1"/>
          <p:nvPr/>
        </p:nvSpPr>
        <p:spPr>
          <a:xfrm rot="16200000">
            <a:off x="6856310" y="4508121"/>
            <a:ext cx="4282984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Koestler et al. BMC Bioinformatics 2016</a:t>
            </a:r>
          </a:p>
        </p:txBody>
      </p:sp>
    </p:spTree>
    <p:extLst>
      <p:ext uri="{BB962C8B-B14F-4D97-AF65-F5344CB8AC3E}">
        <p14:creationId xmlns:p14="http://schemas.microsoft.com/office/powerpoint/2010/main" val="33494777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184BBC-6D13-0749-8469-5E1779BCE7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2DEA7-0203-564A-A00F-AFF7EBEDD6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DE870B-9C03-7E47-AB7C-CFCED546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5F227E45-8946-A540-AF04-83898E3AF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1" y="283510"/>
            <a:ext cx="2819399" cy="59007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40" tIns="0" rIns="0" bIns="0"/>
          <a:lstStyle>
            <a:lvl1pPr defTabSz="18811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8811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811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811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811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881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881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881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881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en-US" sz="2400" b="1" dirty="0">
                <a:solidFill>
                  <a:srgbClr val="4F81BD"/>
                </a:solidFill>
              </a:rPr>
              <a:t>UCSF Adult Glioma Study and Neuro-oncology Clinic</a:t>
            </a:r>
          </a:p>
          <a:p>
            <a:pPr marL="282575" indent="-282575" eaLnBrk="1" hangingPunct="1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200" b="1" dirty="0">
                <a:solidFill>
                  <a:srgbClr val="4F81BD"/>
                </a:solidFill>
              </a:rPr>
              <a:t>R1: Annette Molinaro, PhD, </a:t>
            </a:r>
            <a:r>
              <a:rPr lang="en-US" altLang="en-US" sz="1200" b="1" dirty="0" err="1">
                <a:solidFill>
                  <a:srgbClr val="4F81BD"/>
                </a:solidFill>
              </a:rPr>
              <a:t>Arie</a:t>
            </a:r>
            <a:r>
              <a:rPr lang="en-US" altLang="en-US" sz="1200" b="1" dirty="0">
                <a:solidFill>
                  <a:srgbClr val="4F81BD"/>
                </a:solidFill>
              </a:rPr>
              <a:t> Perry, MD, Helen Hansen, Ivan Smirnov, PhD, Jennie Taylor, MD</a:t>
            </a:r>
          </a:p>
          <a:p>
            <a:pPr marL="282575" indent="-282575" eaLnBrk="1" hangingPunct="1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200" b="1" dirty="0">
                <a:solidFill>
                  <a:srgbClr val="4F81BD"/>
                </a:solidFill>
              </a:rPr>
              <a:t>R2: Jennifer Clarke, MD, Joanna Phillips, MD, Joaquin Anguiano, Joe Wiemels, PhD, John Wiencke, PhD </a:t>
            </a:r>
          </a:p>
          <a:p>
            <a:pPr marL="282575" indent="-282575" eaLnBrk="1" hangingPunct="1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200" b="1" dirty="0">
                <a:solidFill>
                  <a:srgbClr val="4F81BD"/>
                </a:solidFill>
              </a:rPr>
              <a:t>R3: Lucie McCoy, MPH, Margaret  Wrensch, PhD, Melike Pekmezci, MD, Mi Zhou, MD, Michael </a:t>
            </a:r>
            <a:r>
              <a:rPr lang="en-US" altLang="en-US" sz="1200" b="1" dirty="0" err="1">
                <a:solidFill>
                  <a:srgbClr val="4F81BD"/>
                </a:solidFill>
              </a:rPr>
              <a:t>Prados</a:t>
            </a:r>
            <a:r>
              <a:rPr lang="en-US" altLang="en-US" sz="1200" b="1" dirty="0">
                <a:solidFill>
                  <a:srgbClr val="4F81BD"/>
                </a:solidFill>
              </a:rPr>
              <a:t>, MD</a:t>
            </a:r>
          </a:p>
          <a:p>
            <a:pPr marL="282575" indent="-282575" eaLnBrk="1" hangingPunct="1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200" b="1" dirty="0">
                <a:solidFill>
                  <a:srgbClr val="4F81BD"/>
                </a:solidFill>
              </a:rPr>
              <a:t>R4: Mitchel Berger, MD, Nicholas Butowski, MD, Paige Bracci, PhD, Pavan Shrestha, Ritu Roy, PhD</a:t>
            </a:r>
          </a:p>
          <a:p>
            <a:pPr marL="282575" indent="-282575" eaLnBrk="1" hangingPunct="1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200" b="1" dirty="0">
                <a:solidFill>
                  <a:srgbClr val="4F81BD"/>
                </a:solidFill>
              </a:rPr>
              <a:t>R5: Sean Lee, Steve Francis, PhD, Susan Chang, MD, Tarik Tihan, MD, Terri Rice, MPH </a:t>
            </a:r>
          </a:p>
          <a:p>
            <a:pPr marL="282575" indent="-282575" eaLnBrk="1" hangingPunct="1">
              <a:spcBef>
                <a:spcPct val="0"/>
              </a:spcBef>
              <a:buNone/>
              <a:defRPr/>
            </a:pPr>
            <a:r>
              <a:rPr lang="en-US" altLang="en-US" sz="12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NIH grants:  U01CA182371,</a:t>
            </a:r>
            <a:r>
              <a:rPr lang="pt-BR" altLang="en-US" sz="12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R01CA139020, R01CA126831,R01CA052689, R01CA119215, P50CA097257, R01CA207360 and the </a:t>
            </a:r>
          </a:p>
          <a:p>
            <a:pPr marL="282575" indent="-282575" eaLnBrk="1" hangingPunct="1">
              <a:spcBef>
                <a:spcPct val="0"/>
              </a:spcBef>
              <a:buNone/>
              <a:defRPr/>
            </a:pPr>
            <a:r>
              <a:rPr lang="pt-BR" altLang="en-US" sz="12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alt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loglio collective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DBE499-F6CB-AC4E-9751-EF1B46E9C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51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4514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184BBC-6D13-0749-8469-5E1779BCE7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2DEA7-0203-564A-A00F-AFF7EBEDD6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DE870B-9C03-7E47-AB7C-CFCED546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56EE8C-E208-F64D-BDF5-8FBA4C4A33E1}"/>
              </a:ext>
            </a:extLst>
          </p:cNvPr>
          <p:cNvSpPr txBox="1"/>
          <p:nvPr/>
        </p:nvSpPr>
        <p:spPr>
          <a:xfrm>
            <a:off x="272108" y="1477459"/>
            <a:ext cx="3005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School of Medicine, </a:t>
            </a:r>
          </a:p>
          <a:p>
            <a:r>
              <a:rPr lang="en-US" b="1" dirty="0"/>
              <a:t>	Brown University</a:t>
            </a:r>
          </a:p>
          <a:p>
            <a:r>
              <a:rPr lang="en-US" dirty="0"/>
              <a:t>Karl Kelsey, M.D.</a:t>
            </a:r>
          </a:p>
          <a:p>
            <a:r>
              <a:rPr lang="en-US" dirty="0" err="1"/>
              <a:t>Rondi</a:t>
            </a:r>
            <a:r>
              <a:rPr lang="en-US" dirty="0"/>
              <a:t> Butler, Ph.D.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E1FF86-DCBF-6340-B86A-BB4AEDEBCE15}"/>
              </a:ext>
            </a:extLst>
          </p:cNvPr>
          <p:cNvSpPr txBox="1"/>
          <p:nvPr/>
        </p:nvSpPr>
        <p:spPr>
          <a:xfrm>
            <a:off x="272108" y="3150012"/>
            <a:ext cx="509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Biostatistics Department, </a:t>
            </a:r>
          </a:p>
          <a:p>
            <a:r>
              <a:rPr lang="en-US" b="1" dirty="0"/>
              <a:t>	University of Kansas Medical Center</a:t>
            </a:r>
          </a:p>
          <a:p>
            <a:r>
              <a:rPr lang="en-US" dirty="0"/>
              <a:t>Devin Koestler, Ph.D.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8838B-B738-594E-8993-763986E67651}"/>
              </a:ext>
            </a:extLst>
          </p:cNvPr>
          <p:cNvSpPr txBox="1"/>
          <p:nvPr/>
        </p:nvSpPr>
        <p:spPr>
          <a:xfrm>
            <a:off x="272108" y="4516448"/>
            <a:ext cx="43909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Dept of Epi and Community Medicine, </a:t>
            </a:r>
          </a:p>
          <a:p>
            <a:r>
              <a:rPr lang="en-US" b="1" dirty="0"/>
              <a:t>	Dartmouth University</a:t>
            </a:r>
          </a:p>
          <a:p>
            <a:r>
              <a:rPr lang="en-US" dirty="0"/>
              <a:t>Brock Christensen, Ph.D.</a:t>
            </a:r>
          </a:p>
          <a:p>
            <a:r>
              <a:rPr lang="en-US" dirty="0"/>
              <a:t>Lucas A. Salas Diaz, Ph.D.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6E381-D4F3-3C4C-9CC9-C83930E2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78" r="5274" b="-930"/>
          <a:stretch/>
        </p:blipFill>
        <p:spPr>
          <a:xfrm>
            <a:off x="6196941" y="601373"/>
            <a:ext cx="1914190" cy="2058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2E6FB-D09C-8C40-8580-AFD486D65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97" y="3258080"/>
            <a:ext cx="1803034" cy="25167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35B71D-C740-C544-A401-4CFA155CB3B2}"/>
              </a:ext>
            </a:extLst>
          </p:cNvPr>
          <p:cNvSpPr/>
          <p:nvPr/>
        </p:nvSpPr>
        <p:spPr>
          <a:xfrm>
            <a:off x="5792124" y="267778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Pranathi</a:t>
            </a:r>
            <a:r>
              <a:rPr lang="en-US" dirty="0"/>
              <a:t> </a:t>
            </a:r>
            <a:r>
              <a:rPr lang="en-US" dirty="0" err="1"/>
              <a:t>Chunduru</a:t>
            </a:r>
            <a:r>
              <a:rPr lang="en-US" dirty="0"/>
              <a:t>, M.S.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5E82C-4AED-4948-94E1-A12901AD4D17}"/>
              </a:ext>
            </a:extLst>
          </p:cNvPr>
          <p:cNvSpPr/>
          <p:nvPr/>
        </p:nvSpPr>
        <p:spPr>
          <a:xfrm>
            <a:off x="5988616" y="5809110"/>
            <a:ext cx="245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Gayathri </a:t>
            </a:r>
            <a:r>
              <a:rPr lang="en-US" dirty="0" err="1"/>
              <a:t>Warrier</a:t>
            </a:r>
            <a:r>
              <a:rPr lang="en-US" dirty="0"/>
              <a:t>, M.S.</a:t>
            </a:r>
          </a:p>
        </p:txBody>
      </p:sp>
    </p:spTree>
    <p:extLst>
      <p:ext uri="{BB962C8B-B14F-4D97-AF65-F5344CB8AC3E}">
        <p14:creationId xmlns:p14="http://schemas.microsoft.com/office/powerpoint/2010/main" val="40560171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E64513-492B-834C-B3C4-81DCA944EC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D16EA-DB38-5C49-8E87-A16FBAA76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1D8E6A-6375-9E46-A58C-274398EAE740}"/>
              </a:ext>
            </a:extLst>
          </p:cNvPr>
          <p:cNvSpPr txBox="1"/>
          <p:nvPr/>
        </p:nvSpPr>
        <p:spPr>
          <a:xfrm>
            <a:off x="3602000" y="6354454"/>
            <a:ext cx="230453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Devin Koestler</a:t>
            </a:r>
          </a:p>
        </p:txBody>
      </p:sp>
      <p:sp>
        <p:nvSpPr>
          <p:cNvPr id="73" name="Title 3">
            <a:extLst>
              <a:ext uri="{FF2B5EF4-FFF2-40B4-BE49-F238E27FC236}">
                <a16:creationId xmlns:a16="http://schemas.microsoft.com/office/drawing/2014/main" id="{CA4D9E54-781B-C747-A453-9F10E3D57DFC}"/>
              </a:ext>
            </a:extLst>
          </p:cNvPr>
          <p:cNvSpPr txBox="1">
            <a:spLocks/>
          </p:cNvSpPr>
          <p:nvPr/>
        </p:nvSpPr>
        <p:spPr>
          <a:xfrm>
            <a:off x="268360" y="230524"/>
            <a:ext cx="8173580" cy="611449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Current exploration of addition to IDOL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B768BC-4298-3346-922C-4C7774A45989}"/>
              </a:ext>
            </a:extLst>
          </p:cNvPr>
          <p:cNvSpPr/>
          <p:nvPr/>
        </p:nvSpPr>
        <p:spPr>
          <a:xfrm>
            <a:off x="47037" y="2021292"/>
            <a:ext cx="3080826" cy="156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Name: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candidateDMRFinder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Purpose: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Builds a candidate library of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with marked methylation differences across the cell types.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93E4F0-8AB8-EB4D-8763-4F09FB7CD44A}"/>
              </a:ext>
            </a:extLst>
          </p:cNvPr>
          <p:cNvSpPr/>
          <p:nvPr/>
        </p:nvSpPr>
        <p:spPr>
          <a:xfrm>
            <a:off x="5926012" y="2021290"/>
            <a:ext cx="3080826" cy="17402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Name: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IDOLOptimize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Purpose: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Finds “optimal” DMR libraries, of a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prespecified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size, for obtaining accurate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estimates of a mixed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biospecimen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e.g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WB)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23E386-C85D-3E48-8259-48EC62ABCCFB}"/>
              </a:ext>
            </a:extLst>
          </p:cNvPr>
          <p:cNvSpPr/>
          <p:nvPr/>
        </p:nvSpPr>
        <p:spPr>
          <a:xfrm>
            <a:off x="6451599" y="199702"/>
            <a:ext cx="2116599" cy="7878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E15ABE4-5803-5A47-9FC7-CD485B0271B3}"/>
              </a:ext>
            </a:extLst>
          </p:cNvPr>
          <p:cNvSpPr/>
          <p:nvPr/>
        </p:nvSpPr>
        <p:spPr>
          <a:xfrm>
            <a:off x="6561457" y="1049289"/>
            <a:ext cx="1951975" cy="927964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46042B-EB7B-8844-8271-B924DC86D1E9}"/>
              </a:ext>
            </a:extLst>
          </p:cNvPr>
          <p:cNvSpPr txBox="1"/>
          <p:nvPr/>
        </p:nvSpPr>
        <p:spPr>
          <a:xfrm>
            <a:off x="6561457" y="377128"/>
            <a:ext cx="195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Training Data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647FEC-284C-BA42-A8F7-21A944BA5BA4}"/>
              </a:ext>
            </a:extLst>
          </p:cNvPr>
          <p:cNvSpPr/>
          <p:nvPr/>
        </p:nvSpPr>
        <p:spPr>
          <a:xfrm>
            <a:off x="7184293" y="1233016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Input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7C03D1C9-1937-DB46-8389-7068FB9634F2}"/>
              </a:ext>
            </a:extLst>
          </p:cNvPr>
          <p:cNvSpPr/>
          <p:nvPr/>
        </p:nvSpPr>
        <p:spPr>
          <a:xfrm rot="16200000">
            <a:off x="3880446" y="1861705"/>
            <a:ext cx="1563847" cy="188302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366563-86DC-4C42-A21C-7D91C235F53D}"/>
              </a:ext>
            </a:extLst>
          </p:cNvPr>
          <p:cNvSpPr txBox="1"/>
          <p:nvPr/>
        </p:nvSpPr>
        <p:spPr>
          <a:xfrm>
            <a:off x="3547237" y="2618549"/>
            <a:ext cx="195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5736930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F18A42-5C2F-BF42-B95A-F52DFA9252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4D53D-E845-BE4D-A3DB-FCE6955B1F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0A0ED4-DD35-844A-92D5-C720DBA710C7}"/>
              </a:ext>
            </a:extLst>
          </p:cNvPr>
          <p:cNvSpPr txBox="1"/>
          <p:nvPr/>
        </p:nvSpPr>
        <p:spPr bwMode="auto">
          <a:xfrm>
            <a:off x="716690" y="494271"/>
            <a:ext cx="7994823" cy="400109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</a:t>
            </a:r>
          </a:p>
          <a:p>
            <a:r>
              <a:rPr lang="en-US" sz="2000" dirty="0"/>
              <a:t>Reference</a:t>
            </a:r>
          </a:p>
          <a:p>
            <a:r>
              <a:rPr lang="en-US" sz="2000" dirty="0"/>
              <a:t>Need known – via FACS</a:t>
            </a:r>
          </a:p>
          <a:p>
            <a:r>
              <a:rPr lang="en-US" sz="2000" dirty="0"/>
              <a:t>Build library – use something publicly available </a:t>
            </a:r>
            <a:r>
              <a:rPr lang="en-US" sz="2000" dirty="0" err="1"/>
              <a:t>Reinius</a:t>
            </a:r>
            <a:r>
              <a:rPr lang="en-US" sz="2000" dirty="0"/>
              <a:t> or experimental – Method A and Method B </a:t>
            </a:r>
          </a:p>
          <a:p>
            <a:endParaRPr lang="en-US" sz="2000" dirty="0"/>
          </a:p>
          <a:p>
            <a:r>
              <a:rPr lang="en-US" sz="2000" dirty="0"/>
              <a:t>IDOL for library building</a:t>
            </a:r>
          </a:p>
          <a:p>
            <a:endParaRPr lang="en-US" sz="2000" dirty="0"/>
          </a:p>
          <a:p>
            <a:r>
              <a:rPr lang="en-US" sz="2000" dirty="0"/>
              <a:t>Estimated cell counts (Houseman et al.) using CP/QP to get proportions</a:t>
            </a:r>
          </a:p>
          <a:p>
            <a:endParaRPr lang="en-US" sz="2000" dirty="0"/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4BC6E9E8-F599-6C49-937A-E8EF859ED174}"/>
              </a:ext>
            </a:extLst>
          </p:cNvPr>
          <p:cNvSpPr txBox="1">
            <a:spLocks/>
          </p:cNvSpPr>
          <p:nvPr/>
        </p:nvSpPr>
        <p:spPr>
          <a:xfrm>
            <a:off x="395138" y="329378"/>
            <a:ext cx="8173580" cy="611449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600" dirty="0"/>
              <a:t>Deconvolution algorithms</a:t>
            </a:r>
          </a:p>
        </p:txBody>
      </p:sp>
    </p:spTree>
    <p:extLst>
      <p:ext uri="{BB962C8B-B14F-4D97-AF65-F5344CB8AC3E}">
        <p14:creationId xmlns:p14="http://schemas.microsoft.com/office/powerpoint/2010/main" val="363873447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E64513-492B-834C-B3C4-81DCA944EC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D16EA-DB38-5C49-8E87-A16FBAA76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1D8E6A-6375-9E46-A58C-274398EAE740}"/>
              </a:ext>
            </a:extLst>
          </p:cNvPr>
          <p:cNvSpPr txBox="1"/>
          <p:nvPr/>
        </p:nvSpPr>
        <p:spPr>
          <a:xfrm>
            <a:off x="3602000" y="6354454"/>
            <a:ext cx="2304530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Devin Koestler</a:t>
            </a:r>
          </a:p>
        </p:txBody>
      </p:sp>
      <p:sp>
        <p:nvSpPr>
          <p:cNvPr id="73" name="Title 3">
            <a:extLst>
              <a:ext uri="{FF2B5EF4-FFF2-40B4-BE49-F238E27FC236}">
                <a16:creationId xmlns:a16="http://schemas.microsoft.com/office/drawing/2014/main" id="{CA4D9E54-781B-C747-A453-9F10E3D57DFC}"/>
              </a:ext>
            </a:extLst>
          </p:cNvPr>
          <p:cNvSpPr txBox="1">
            <a:spLocks/>
          </p:cNvSpPr>
          <p:nvPr/>
        </p:nvSpPr>
        <p:spPr>
          <a:xfrm>
            <a:off x="268360" y="230524"/>
            <a:ext cx="8173580" cy="611449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Current exploration of addition to IDOL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B768BC-4298-3346-922C-4C7774A45989}"/>
              </a:ext>
            </a:extLst>
          </p:cNvPr>
          <p:cNvSpPr/>
          <p:nvPr/>
        </p:nvSpPr>
        <p:spPr>
          <a:xfrm>
            <a:off x="47037" y="2021292"/>
            <a:ext cx="3080826" cy="156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Name: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candidateDMRFinder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Purpose: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Builds a candidate library of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with marked methylation differences across the cell types.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A06D4D32-C83F-C442-8D5E-C48104202651}"/>
              </a:ext>
            </a:extLst>
          </p:cNvPr>
          <p:cNvSpPr/>
          <p:nvPr/>
        </p:nvSpPr>
        <p:spPr>
          <a:xfrm rot="18183551">
            <a:off x="1162487" y="3713382"/>
            <a:ext cx="1563847" cy="1823953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93E4F0-8AB8-EB4D-8763-4F09FB7CD44A}"/>
              </a:ext>
            </a:extLst>
          </p:cNvPr>
          <p:cNvSpPr/>
          <p:nvPr/>
        </p:nvSpPr>
        <p:spPr>
          <a:xfrm>
            <a:off x="5926012" y="2021290"/>
            <a:ext cx="3080826" cy="17402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Name: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IDOLOptimize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Purpose: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Finds “optimal” DMR libraries, of a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prespecified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size, for obtaining accurate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deconvolution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estimates of a mixed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biospecimen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e.g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WB)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A0B615-F6F5-3246-A978-5BB8D301FA51}"/>
              </a:ext>
            </a:extLst>
          </p:cNvPr>
          <p:cNvSpPr txBox="1"/>
          <p:nvPr/>
        </p:nvSpPr>
        <p:spPr>
          <a:xfrm rot="1983551">
            <a:off x="1021495" y="4384703"/>
            <a:ext cx="195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Input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23E386-C85D-3E48-8259-48EC62ABCCFB}"/>
              </a:ext>
            </a:extLst>
          </p:cNvPr>
          <p:cNvSpPr/>
          <p:nvPr/>
        </p:nvSpPr>
        <p:spPr>
          <a:xfrm>
            <a:off x="6451599" y="199702"/>
            <a:ext cx="2116599" cy="7878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E15ABE4-5803-5A47-9FC7-CD485B0271B3}"/>
              </a:ext>
            </a:extLst>
          </p:cNvPr>
          <p:cNvSpPr/>
          <p:nvPr/>
        </p:nvSpPr>
        <p:spPr>
          <a:xfrm>
            <a:off x="6561457" y="1049289"/>
            <a:ext cx="1951975" cy="927964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46042B-EB7B-8844-8271-B924DC86D1E9}"/>
              </a:ext>
            </a:extLst>
          </p:cNvPr>
          <p:cNvSpPr txBox="1"/>
          <p:nvPr/>
        </p:nvSpPr>
        <p:spPr>
          <a:xfrm>
            <a:off x="6561457" y="377128"/>
            <a:ext cx="195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Training Data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647FEC-284C-BA42-A8F7-21A944BA5BA4}"/>
              </a:ext>
            </a:extLst>
          </p:cNvPr>
          <p:cNvSpPr/>
          <p:nvPr/>
        </p:nvSpPr>
        <p:spPr>
          <a:xfrm>
            <a:off x="7184293" y="1233016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Input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0466A4-45C9-9143-A1BB-779C975AF5E3}"/>
              </a:ext>
            </a:extLst>
          </p:cNvPr>
          <p:cNvSpPr/>
          <p:nvPr/>
        </p:nvSpPr>
        <p:spPr>
          <a:xfrm>
            <a:off x="3170563" y="4061348"/>
            <a:ext cx="2520735" cy="1930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Name: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InitialProbs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Purpose: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Modifies initial selection probabilities for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CpGs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in the candidate library based on some criteria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7C03D1C9-1937-DB46-8389-7068FB9634F2}"/>
              </a:ext>
            </a:extLst>
          </p:cNvPr>
          <p:cNvSpPr/>
          <p:nvPr/>
        </p:nvSpPr>
        <p:spPr>
          <a:xfrm rot="14208159">
            <a:off x="6065353" y="3712572"/>
            <a:ext cx="1563847" cy="1823953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366563-86DC-4C42-A21C-7D91C235F53D}"/>
              </a:ext>
            </a:extLst>
          </p:cNvPr>
          <p:cNvSpPr txBox="1"/>
          <p:nvPr/>
        </p:nvSpPr>
        <p:spPr>
          <a:xfrm rot="19711990">
            <a:off x="5771618" y="4537103"/>
            <a:ext cx="195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5392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A3758-B2B0-F142-8633-4DF0607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UCSF Brain Tumor SPORE (2013-2018)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91643-4FD1-924B-B169-B4C604A04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2" y="1036451"/>
            <a:ext cx="8169964" cy="36828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1: PIs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Wrensch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Wiencke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DCDB8-35E0-0A41-9628-1A0677AAF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85" y="1781192"/>
            <a:ext cx="8391612" cy="4279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6BC437-2D91-994E-9410-F6305D565932}"/>
              </a:ext>
            </a:extLst>
          </p:cNvPr>
          <p:cNvSpPr txBox="1"/>
          <p:nvPr/>
        </p:nvSpPr>
        <p:spPr>
          <a:xfrm>
            <a:off x="2852256" y="6423444"/>
            <a:ext cx="359426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Eckel-Passow et al., NEJM 2015</a:t>
            </a:r>
          </a:p>
        </p:txBody>
      </p:sp>
    </p:spTree>
    <p:extLst>
      <p:ext uri="{BB962C8B-B14F-4D97-AF65-F5344CB8AC3E}">
        <p14:creationId xmlns:p14="http://schemas.microsoft.com/office/powerpoint/2010/main" val="195831944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75" y="858433"/>
            <a:ext cx="6663419" cy="85725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Cell mixture </a:t>
            </a:r>
            <a:r>
              <a:rPr lang="en-US" dirty="0" err="1">
                <a:latin typeface="Arial"/>
                <a:cs typeface="Arial"/>
              </a:rPr>
              <a:t>deconvolution</a:t>
            </a:r>
            <a:r>
              <a:rPr lang="en-US" dirty="0">
                <a:latin typeface="Arial"/>
                <a:cs typeface="Arial"/>
              </a:rPr>
              <a:t> via CP/QP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021" y="2562589"/>
            <a:ext cx="6259829" cy="228008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Arial"/>
                <a:cs typeface="Arial"/>
              </a:rPr>
              <a:t>Y</a:t>
            </a:r>
            <a:r>
              <a:rPr lang="en-US" i="1" baseline="-25000" dirty="0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i="1" dirty="0">
                <a:latin typeface="Arial"/>
                <a:cs typeface="Arial"/>
              </a:rPr>
              <a:t>Q</a:t>
            </a:r>
            <a:r>
              <a:rPr lang="en-US" dirty="0">
                <a:latin typeface="Arial"/>
                <a:cs typeface="Arial"/>
              </a:rPr>
              <a:t> x 1 vector of DNA methylation beta values for subject </a:t>
            </a:r>
            <a:r>
              <a:rPr lang="en-US" i="1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, profiled over a mixed cell population (i.e., WB).</a:t>
            </a:r>
          </a:p>
          <a:p>
            <a:r>
              <a:rPr lang="en-US" b="1" dirty="0" err="1">
                <a:latin typeface="Arial"/>
                <a:cs typeface="Arial"/>
              </a:rPr>
              <a:t>M</a:t>
            </a:r>
            <a:r>
              <a:rPr lang="en-US" i="1" baseline="-25000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i="1" dirty="0">
                <a:latin typeface="Arial"/>
                <a:cs typeface="Arial"/>
              </a:rPr>
              <a:t>Q</a:t>
            </a:r>
            <a:r>
              <a:rPr lang="en-US" dirty="0">
                <a:latin typeface="Arial"/>
                <a:cs typeface="Arial"/>
              </a:rPr>
              <a:t> x </a:t>
            </a:r>
            <a:r>
              <a:rPr lang="en-US" i="1" dirty="0">
                <a:latin typeface="Arial"/>
                <a:cs typeface="Arial"/>
              </a:rPr>
              <a:t>K</a:t>
            </a:r>
            <a:r>
              <a:rPr lang="en-US" dirty="0">
                <a:latin typeface="Arial"/>
                <a:cs typeface="Arial"/>
              </a:rPr>
              <a:t> matrix of cell-specific methylation signatures for subject </a:t>
            </a:r>
            <a:r>
              <a:rPr lang="en-US" i="1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 (e.g., “reference methylation matrix”)</a:t>
            </a:r>
          </a:p>
          <a:p>
            <a:r>
              <a:rPr lang="en-US" b="1" dirty="0">
                <a:latin typeface="Arial"/>
                <a:cs typeface="Arial"/>
              </a:rPr>
              <a:t>W</a:t>
            </a:r>
            <a:r>
              <a:rPr lang="en-US" i="1" baseline="-25000" dirty="0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: K x 1 vector of the cell-type fractions within subject </a:t>
            </a:r>
            <a:r>
              <a:rPr lang="en-US" i="1" dirty="0">
                <a:latin typeface="Arial"/>
                <a:cs typeface="Arial"/>
              </a:rPr>
              <a:t>i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i="1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3113" y="1937032"/>
            <a:ext cx="23198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latin typeface="Arial"/>
                <a:cs typeface="Arial"/>
              </a:rPr>
              <a:t>Y</a:t>
            </a:r>
            <a:r>
              <a:rPr lang="en-US" sz="2700" i="1" baseline="-25000" dirty="0">
                <a:latin typeface="Arial"/>
                <a:cs typeface="Arial"/>
              </a:rPr>
              <a:t>i  </a:t>
            </a:r>
            <a:r>
              <a:rPr lang="en-US" sz="2700" dirty="0">
                <a:latin typeface="Arial"/>
                <a:ea typeface="Wingdings"/>
                <a:cs typeface="Arial"/>
                <a:sym typeface="Wingdings"/>
              </a:rPr>
              <a:t>=</a:t>
            </a:r>
            <a:r>
              <a:rPr lang="en-US" sz="2700" i="1" baseline="-25000" dirty="0">
                <a:latin typeface="Arial"/>
                <a:cs typeface="Arial"/>
              </a:rPr>
              <a:t> </a:t>
            </a:r>
            <a:r>
              <a:rPr lang="en-US" sz="2700" b="1" dirty="0" err="1">
                <a:latin typeface="Arial"/>
                <a:cs typeface="Arial"/>
              </a:rPr>
              <a:t>M</a:t>
            </a:r>
            <a:r>
              <a:rPr lang="en-US" sz="2700" i="1" baseline="-25000" dirty="0" err="1">
                <a:latin typeface="Arial"/>
                <a:cs typeface="Arial"/>
              </a:rPr>
              <a:t>i</a:t>
            </a:r>
            <a:r>
              <a:rPr lang="en-US" sz="2700" b="1" dirty="0" err="1">
                <a:latin typeface="Arial"/>
                <a:cs typeface="Arial"/>
              </a:rPr>
              <a:t>W</a:t>
            </a:r>
            <a:r>
              <a:rPr lang="en-US" sz="2700" i="1" baseline="-25000" dirty="0" err="1">
                <a:latin typeface="Arial"/>
                <a:cs typeface="Arial"/>
              </a:rPr>
              <a:t>i</a:t>
            </a:r>
            <a:r>
              <a:rPr lang="en-US" sz="2700" i="1" dirty="0">
                <a:latin typeface="Arial"/>
                <a:cs typeface="Arial"/>
              </a:rPr>
              <a:t> + </a:t>
            </a:r>
            <a:r>
              <a:rPr lang="en-US" sz="2700" b="1" i="1" dirty="0" err="1">
                <a:latin typeface="Arial"/>
                <a:cs typeface="Arial"/>
              </a:rPr>
              <a:t>E</a:t>
            </a:r>
            <a:r>
              <a:rPr lang="en-US" sz="2700" i="1" baseline="-25000" dirty="0" err="1">
                <a:latin typeface="Arial"/>
                <a:cs typeface="Arial"/>
              </a:rPr>
              <a:t>i</a:t>
            </a:r>
            <a:r>
              <a:rPr lang="en-US" sz="2700" i="1" baseline="-25000" dirty="0">
                <a:latin typeface="Arial"/>
                <a:cs typeface="Arial"/>
              </a:rPr>
              <a:t> </a:t>
            </a:r>
            <a:endParaRPr lang="en-US" sz="2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705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75" y="858433"/>
            <a:ext cx="6663419" cy="85725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Cell mixture </a:t>
            </a:r>
            <a:r>
              <a:rPr lang="en-US" dirty="0" err="1">
                <a:latin typeface="Arial"/>
                <a:cs typeface="Arial"/>
              </a:rPr>
              <a:t>deconvolution</a:t>
            </a:r>
            <a:r>
              <a:rPr lang="en-US" dirty="0">
                <a:latin typeface="Arial"/>
                <a:cs typeface="Arial"/>
              </a:rPr>
              <a:t> via CP/QP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021" y="2562589"/>
            <a:ext cx="6259829" cy="228008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Y</a:t>
            </a:r>
            <a:r>
              <a:rPr lang="en-US" i="1" baseline="-25000" dirty="0">
                <a:solidFill>
                  <a:srgbClr val="008000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: </a:t>
            </a:r>
            <a:r>
              <a:rPr lang="en-US" i="1" dirty="0">
                <a:solidFill>
                  <a:srgbClr val="008000"/>
                </a:solidFill>
                <a:latin typeface="Arial"/>
                <a:cs typeface="Arial"/>
              </a:rPr>
              <a:t>Q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 x 1 vector of DNA methylation beta values for subject </a:t>
            </a:r>
            <a:r>
              <a:rPr lang="en-US" i="1" dirty="0" err="1">
                <a:solidFill>
                  <a:srgbClr val="008000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, profiled over a mixed cell population (i.e., WB).</a:t>
            </a:r>
          </a:p>
          <a:p>
            <a:r>
              <a:rPr lang="en-US" b="1" dirty="0" err="1">
                <a:solidFill>
                  <a:srgbClr val="008000"/>
                </a:solidFill>
                <a:latin typeface="Arial"/>
                <a:cs typeface="Arial"/>
              </a:rPr>
              <a:t>M</a:t>
            </a:r>
            <a:r>
              <a:rPr lang="en-US" i="1" baseline="-25000" dirty="0" err="1">
                <a:solidFill>
                  <a:srgbClr val="008000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: </a:t>
            </a:r>
            <a:r>
              <a:rPr lang="en-US" i="1" dirty="0">
                <a:solidFill>
                  <a:srgbClr val="008000"/>
                </a:solidFill>
                <a:latin typeface="Arial"/>
                <a:cs typeface="Arial"/>
              </a:rPr>
              <a:t>Q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 x </a:t>
            </a:r>
            <a:r>
              <a:rPr lang="en-US" i="1" dirty="0">
                <a:solidFill>
                  <a:srgbClr val="008000"/>
                </a:solidFill>
                <a:latin typeface="Arial"/>
                <a:cs typeface="Arial"/>
              </a:rPr>
              <a:t>K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 matrix of cell-specific methylation signatures for subject </a:t>
            </a:r>
            <a:r>
              <a:rPr lang="en-US" i="1" dirty="0" err="1">
                <a:solidFill>
                  <a:srgbClr val="008000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 (e.g., “reference methylation matrix”)</a:t>
            </a:r>
          </a:p>
          <a:p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lang="en-US" i="1" baseline="-25000" dirty="0" err="1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: K x 1 vector of the cell-type fractions within subject </a:t>
            </a:r>
            <a:r>
              <a:rPr lang="en-US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i="1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3113" y="1937032"/>
            <a:ext cx="22621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latin typeface="Arial"/>
                <a:cs typeface="Arial"/>
              </a:rPr>
              <a:t>Y</a:t>
            </a:r>
            <a:r>
              <a:rPr lang="en-US" sz="2700" i="1" baseline="-25000" dirty="0">
                <a:latin typeface="Arial"/>
                <a:cs typeface="Arial"/>
              </a:rPr>
              <a:t>i  </a:t>
            </a:r>
            <a:r>
              <a:rPr lang="en-US" sz="2700" dirty="0">
                <a:latin typeface="Arial"/>
                <a:ea typeface="Wingdings"/>
                <a:cs typeface="Arial"/>
                <a:sym typeface="Wingdings"/>
              </a:rPr>
              <a:t>=</a:t>
            </a:r>
            <a:r>
              <a:rPr lang="en-US" sz="2700" i="1" baseline="-25000" dirty="0">
                <a:latin typeface="Arial"/>
                <a:cs typeface="Arial"/>
              </a:rPr>
              <a:t> </a:t>
            </a:r>
            <a:r>
              <a:rPr lang="en-US" sz="2700" b="1" dirty="0" err="1">
                <a:latin typeface="Arial"/>
                <a:cs typeface="Arial"/>
              </a:rPr>
              <a:t>M</a:t>
            </a:r>
            <a:r>
              <a:rPr lang="en-US" sz="2700" i="1" baseline="-25000" dirty="0" err="1">
                <a:latin typeface="Arial"/>
                <a:cs typeface="Arial"/>
              </a:rPr>
              <a:t>i</a:t>
            </a:r>
            <a:r>
              <a:rPr lang="en-US" sz="2700" b="1" dirty="0" err="1">
                <a:latin typeface="Arial"/>
                <a:cs typeface="Arial"/>
              </a:rPr>
              <a:t>w</a:t>
            </a:r>
            <a:r>
              <a:rPr lang="en-US" sz="2700" i="1" baseline="-25000" dirty="0" err="1">
                <a:latin typeface="Arial"/>
                <a:cs typeface="Arial"/>
              </a:rPr>
              <a:t>i</a:t>
            </a:r>
            <a:r>
              <a:rPr lang="en-US" sz="2700" i="1" dirty="0">
                <a:latin typeface="Arial"/>
                <a:cs typeface="Arial"/>
              </a:rPr>
              <a:t> + </a:t>
            </a:r>
            <a:r>
              <a:rPr lang="en-US" sz="2700" b="1" i="1" dirty="0" err="1">
                <a:latin typeface="Arial"/>
                <a:cs typeface="Arial"/>
              </a:rPr>
              <a:t>E</a:t>
            </a:r>
            <a:r>
              <a:rPr lang="en-US" sz="2700" i="1" baseline="-25000" dirty="0" err="1">
                <a:latin typeface="Arial"/>
                <a:cs typeface="Arial"/>
              </a:rPr>
              <a:t>i</a:t>
            </a:r>
            <a:r>
              <a:rPr lang="en-US" sz="2700" i="1" baseline="-25000" dirty="0">
                <a:latin typeface="Arial"/>
                <a:cs typeface="Arial"/>
              </a:rPr>
              <a:t> </a:t>
            </a:r>
            <a:endParaRPr lang="en-US" sz="27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2022" y="5127022"/>
            <a:ext cx="645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/>
                <a:cs typeface="Arial"/>
              </a:rPr>
              <a:t>Goal</a:t>
            </a:r>
            <a:r>
              <a:rPr lang="en-US" dirty="0">
                <a:latin typeface="Arial"/>
                <a:cs typeface="Arial"/>
              </a:rPr>
              <a:t>: Estimate </a:t>
            </a:r>
            <a:r>
              <a:rPr lang="en-US" b="1" dirty="0" err="1">
                <a:latin typeface="Arial"/>
                <a:cs typeface="Arial"/>
              </a:rPr>
              <a:t>w</a:t>
            </a:r>
            <a:r>
              <a:rPr lang="en-US" i="1" baseline="-25000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, subject to certain constraints (e.g., cell type estimates are bounded (0,1) and sum to 1)</a:t>
            </a:r>
          </a:p>
        </p:txBody>
      </p:sp>
    </p:spTree>
    <p:extLst>
      <p:ext uri="{BB962C8B-B14F-4D97-AF65-F5344CB8AC3E}">
        <p14:creationId xmlns:p14="http://schemas.microsoft.com/office/powerpoint/2010/main" val="1585554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A3758-B2B0-F142-8633-4DF0607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UCSF Brain Tumor SPORE (2013-2018)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91643-4FD1-924B-B169-B4C604A04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1: PIs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Wrensch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Wiencke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AF8A4-771C-AF4A-9EE9-0A62CDA9A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65"/>
          <a:stretch/>
        </p:blipFill>
        <p:spPr bwMode="auto">
          <a:xfrm>
            <a:off x="152187" y="2009820"/>
            <a:ext cx="4060049" cy="347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69E7FC-F75D-B644-A2F0-00B618D8853C}"/>
              </a:ext>
            </a:extLst>
          </p:cNvPr>
          <p:cNvSpPr txBox="1"/>
          <p:nvPr/>
        </p:nvSpPr>
        <p:spPr>
          <a:xfrm>
            <a:off x="2852256" y="6423444"/>
            <a:ext cx="359426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Eckel-Passow et al., NEJM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6BA646-8687-7844-92B7-D5E9C838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829" y="1451420"/>
            <a:ext cx="4160336" cy="41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3078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A3758-B2B0-F142-8633-4DF0607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2016 integrated classification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83B2FF5-6F90-3243-ADCE-D1A7186B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3" y="1197061"/>
            <a:ext cx="8102603" cy="49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8AE52C-5007-014C-B7B2-C4A22FD0A943}"/>
              </a:ext>
            </a:extLst>
          </p:cNvPr>
          <p:cNvSpPr/>
          <p:nvPr/>
        </p:nvSpPr>
        <p:spPr>
          <a:xfrm>
            <a:off x="2684143" y="6369843"/>
            <a:ext cx="371246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Louis et al.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Acta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Neuropathology 2016</a:t>
            </a:r>
          </a:p>
        </p:txBody>
      </p:sp>
    </p:spTree>
    <p:extLst>
      <p:ext uri="{BB962C8B-B14F-4D97-AF65-F5344CB8AC3E}">
        <p14:creationId xmlns:p14="http://schemas.microsoft.com/office/powerpoint/2010/main" val="116880568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F063FE-F7A2-4C40-A608-3D0291FDEAB1}"/>
              </a:ext>
            </a:extLst>
          </p:cNvPr>
          <p:cNvSpPr txBox="1"/>
          <p:nvPr/>
        </p:nvSpPr>
        <p:spPr bwMode="auto">
          <a:xfrm>
            <a:off x="272108" y="5622324"/>
            <a:ext cx="8711254" cy="113682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000" dirty="0" err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06445-D505-C444-A150-F0B013367203}"/>
              </a:ext>
            </a:extLst>
          </p:cNvPr>
          <p:cNvSpPr txBox="1"/>
          <p:nvPr/>
        </p:nvSpPr>
        <p:spPr>
          <a:xfrm>
            <a:off x="2395890" y="6531122"/>
            <a:ext cx="5129375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Molinaro et al. Nature Neurology Reviews,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D7174-FE41-7B4B-9A0A-E94AACBA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58" y="24020"/>
            <a:ext cx="6858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9043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7996E7D-62EF-5F4C-AB1C-BE66A0F3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</p:spPr>
        <p:txBody>
          <a:bodyPr/>
          <a:lstStyle/>
          <a:p>
            <a:r>
              <a:rPr lang="en-US" dirty="0"/>
              <a:t>What about the immune system?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5273B-920E-8845-9F33-53C3B51E3210}"/>
              </a:ext>
            </a:extLst>
          </p:cNvPr>
          <p:cNvSpPr txBox="1"/>
          <p:nvPr/>
        </p:nvSpPr>
        <p:spPr bwMode="auto">
          <a:xfrm>
            <a:off x="819027" y="1152127"/>
            <a:ext cx="7442696" cy="393954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We know that: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Overall balance of leukocyte subclasses in blood or tissue influences pathogenesis.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Cytotoxic T-cells and natural killer (NK) cells recognize and eliminate incipient cancer cells.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Inflammatory cells, including B-cells, neutrophils, regulatory T-cells, etc., promote tumorigenesis via angiogenesis, tumor cell proliferation, tissue invasion and metastasis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A4161-C30B-0A43-ACEE-63D72FB811A3}"/>
              </a:ext>
            </a:extLst>
          </p:cNvPr>
          <p:cNvSpPr txBox="1"/>
          <p:nvPr/>
        </p:nvSpPr>
        <p:spPr bwMode="auto">
          <a:xfrm>
            <a:off x="453585" y="4662596"/>
            <a:ext cx="8600043" cy="147732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Thus, need methods that quantify cell compositions to describe the underlying immuno-biology of disease states, the immune response to many chronic medical conditions, and predict therapeutic outcomes.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4288D-6B89-1E47-9D72-8821C82FC84A}"/>
              </a:ext>
            </a:extLst>
          </p:cNvPr>
          <p:cNvSpPr txBox="1"/>
          <p:nvPr/>
        </p:nvSpPr>
        <p:spPr>
          <a:xfrm>
            <a:off x="2331397" y="6354454"/>
            <a:ext cx="4930345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Houseman et al. BMC Bioinformatics, 2012</a:t>
            </a:r>
          </a:p>
        </p:txBody>
      </p:sp>
    </p:spTree>
    <p:extLst>
      <p:ext uri="{BB962C8B-B14F-4D97-AF65-F5344CB8AC3E}">
        <p14:creationId xmlns:p14="http://schemas.microsoft.com/office/powerpoint/2010/main" val="408622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ACD8EC-C79D-3E42-B23A-570DEC21B330}"/>
              </a:ext>
            </a:extLst>
          </p:cNvPr>
          <p:cNvSpPr/>
          <p:nvPr/>
        </p:nvSpPr>
        <p:spPr>
          <a:xfrm>
            <a:off x="730375" y="2573499"/>
            <a:ext cx="7620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Symbol"/>
              <a:buChar char="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Immunomethylomics measures </a:t>
            </a:r>
            <a:r>
              <a:rPr lang="en-US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DNA methylation which serves as a marker to help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classify the types and quantities of immune cells in a biologic specimen.</a:t>
            </a:r>
            <a:endParaRPr lang="en-US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Symbol"/>
              <a:buChar char=""/>
            </a:pPr>
            <a:r>
              <a:rPr lang="en-US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Glioma patients’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distribution of types of immune cells changes during cancer development, treatment, and progression, thus..</a:t>
            </a:r>
          </a:p>
          <a:p>
            <a:pPr marL="342900" indent="-342900">
              <a:spcAft>
                <a:spcPts val="600"/>
              </a:spcAft>
              <a:buFont typeface="Symbol"/>
              <a:buChar char="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Using a</a:t>
            </a:r>
            <a:r>
              <a:rPr lang="en-US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non-invasive blood test, immunomethylomics: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Symbol"/>
              <a:buChar char=""/>
            </a:pPr>
            <a:r>
              <a:rPr lang="en-US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improves understanding of the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interaction between the immune system and gliomas</a:t>
            </a:r>
          </a:p>
          <a:p>
            <a:pPr marL="800100" lvl="1" indent="-342900">
              <a:spcAft>
                <a:spcPts val="600"/>
              </a:spcAft>
              <a:buFont typeface="Symbol"/>
              <a:buChar char=""/>
            </a:pPr>
            <a:r>
              <a:rPr lang="en-US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helps assess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response to glioma therapies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DD37D4-5342-0A43-9CB4-B81ECA86E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50" y="1247896"/>
            <a:ext cx="2457450" cy="1133475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7996E7D-62EF-5F4C-AB1C-BE66A0F3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</p:spPr>
        <p:txBody>
          <a:bodyPr/>
          <a:lstStyle/>
          <a:p>
            <a:r>
              <a:rPr lang="en-US" dirty="0" err="1"/>
              <a:t>Immunomethylomics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5931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2F9EF-DF95-FD47-8DD5-68B4D3B6C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BIRS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893EC-067A-1447-BCFE-FFEC90DCB1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7996E7D-62EF-5F4C-AB1C-BE66A0F3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</p:spPr>
        <p:txBody>
          <a:bodyPr/>
          <a:lstStyle/>
          <a:p>
            <a:r>
              <a:rPr lang="en-US" dirty="0"/>
              <a:t>Cell mixture deconvolution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026CB0-B3AD-EF41-9A50-F649E2E2A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54" y="3586374"/>
            <a:ext cx="8137665" cy="390939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Where,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are the methylation beta values across J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CpG loci for sample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K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underlying cell types with proportions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ω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endParaRPr lang="en-US" sz="2000" baseline="-25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is unknown so use 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estimated from reference population.</a:t>
            </a:r>
          </a:p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ω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Arial"/>
              </a:rPr>
              <a:t> subject to certain constraints (e.g., cell type estimates are bounded (0,1) and sum to 1)</a:t>
            </a:r>
          </a:p>
          <a:p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D0F5CF-5BA2-4145-A0E9-D6397A647D34}"/>
                  </a:ext>
                </a:extLst>
              </p:cNvPr>
              <p:cNvSpPr txBox="1"/>
              <p:nvPr/>
            </p:nvSpPr>
            <p:spPr bwMode="auto">
              <a:xfrm>
                <a:off x="2091472" y="2549074"/>
                <a:ext cx="4744995" cy="67710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𝑎𝑟𝑔𝑚𝑖𝑛</m:t>
                    </m:r>
                    <m:r>
                      <a:rPr lang="en-US" sz="3600" b="0" i="1" baseline="-25000" smtClean="0">
                        <a:latin typeface="Cambria Math" panose="02040503050406030204" pitchFamily="18" charset="0"/>
                      </a:rPr>
                      <m:t>⍵</m:t>
                    </m:r>
                    <m:r>
                      <m:rPr>
                        <m:sty m:val="p"/>
                      </m:rPr>
                      <a:rPr lang="en-US" sz="3600" b="0" i="0" baseline="-2500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3600" baseline="-25000" dirty="0"/>
                  <a:t> </a:t>
                </a:r>
                <a:r>
                  <a:rPr lang="en-US" sz="4400" dirty="0"/>
                  <a:t>||</a:t>
                </a:r>
                <a:r>
                  <a:rPr lang="en-US" sz="3600" b="1" dirty="0"/>
                  <a:t>Y</a:t>
                </a:r>
                <a:r>
                  <a:rPr lang="en-US" sz="3600" baseline="-25000" dirty="0"/>
                  <a:t>i</a:t>
                </a:r>
                <a:r>
                  <a:rPr lang="en-US" sz="3600" dirty="0"/>
                  <a:t> - </a:t>
                </a:r>
                <a:r>
                  <a:rPr lang="en-US" sz="3600" b="1" dirty="0"/>
                  <a:t>⍵</a:t>
                </a:r>
                <a:r>
                  <a:rPr lang="en-US" sz="3600" baseline="-25000" dirty="0" err="1"/>
                  <a:t>i</a:t>
                </a:r>
                <a:r>
                  <a:rPr lang="en-US" sz="3600" dirty="0" err="1"/>
                  <a:t>μ</a:t>
                </a:r>
                <a:r>
                  <a:rPr lang="en-US" sz="3600" baseline="-25000" dirty="0" err="1"/>
                  <a:t>i</a:t>
                </a:r>
                <a:r>
                  <a:rPr lang="en-US" sz="4400" dirty="0"/>
                  <a:t>||</a:t>
                </a:r>
                <a:r>
                  <a:rPr lang="en-US" sz="3600" baseline="30000" dirty="0"/>
                  <a:t>2</a:t>
                </a:r>
                <a:endParaRPr lang="en-US" sz="3600" baseline="-25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D0F5CF-5BA2-4145-A0E9-D6397A647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1472" y="2549074"/>
                <a:ext cx="4744995" cy="677108"/>
              </a:xfrm>
              <a:prstGeom prst="rect">
                <a:avLst/>
              </a:prstGeom>
              <a:blipFill>
                <a:blip r:embed="rId3"/>
                <a:stretch>
                  <a:fillRect l="-4278" t="-24074" b="-48148"/>
                </a:stretch>
              </a:blipFill>
              <a:ln w="19050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8953243-11E4-7E49-9018-74C3AEFC9CD5}"/>
              </a:ext>
            </a:extLst>
          </p:cNvPr>
          <p:cNvSpPr txBox="1"/>
          <p:nvPr/>
        </p:nvSpPr>
        <p:spPr bwMode="auto">
          <a:xfrm>
            <a:off x="548153" y="1327108"/>
            <a:ext cx="7874869" cy="86177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/>
              <a:t>The goal of cell mixture deconvolution is to estimate the mixture weights </a:t>
            </a:r>
            <a:r>
              <a:rPr lang="en-US" sz="2800" b="1" dirty="0" err="1"/>
              <a:t>ω</a:t>
            </a:r>
            <a:r>
              <a:rPr lang="en-US" sz="2800" baseline="-25000" dirty="0" err="1"/>
              <a:t>i</a:t>
            </a:r>
            <a:r>
              <a:rPr lang="en-US" sz="2800" baseline="-25000" dirty="0"/>
              <a:t> </a:t>
            </a:r>
            <a:r>
              <a:rPr lang="en-US" sz="2800" dirty="0"/>
              <a:t>that minimize: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2292AF-EC07-8E41-9443-9EF0BA449443}"/>
              </a:ext>
            </a:extLst>
          </p:cNvPr>
          <p:cNvSpPr txBox="1"/>
          <p:nvPr/>
        </p:nvSpPr>
        <p:spPr>
          <a:xfrm>
            <a:off x="2075202" y="6354454"/>
            <a:ext cx="4930345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Houseman et al. BMC Bioinformatics, 2012</a:t>
            </a:r>
          </a:p>
        </p:txBody>
      </p:sp>
    </p:spTree>
    <p:extLst>
      <p:ext uri="{BB962C8B-B14F-4D97-AF65-F5344CB8AC3E}">
        <p14:creationId xmlns:p14="http://schemas.microsoft.com/office/powerpoint/2010/main" val="3698107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Classic">
  <a:themeElements>
    <a:clrScheme name="UCSF Colors 1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BCED2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">
  <a:themeElements>
    <a:clrScheme name="Custom 2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8A3AC"/>
      </a:accent2>
      <a:accent3>
        <a:srgbClr val="90BD31"/>
      </a:accent3>
      <a:accent4>
        <a:srgbClr val="F48024"/>
      </a:accent4>
      <a:accent5>
        <a:srgbClr val="C7CED1"/>
      </a:accent5>
      <a:accent6>
        <a:srgbClr val="716FB2"/>
      </a:accent6>
      <a:hlink>
        <a:srgbClr val="178CCB"/>
      </a:hlink>
      <a:folHlink>
        <a:srgbClr val="5C6A70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4430</TotalTime>
  <Words>2450</Words>
  <Application>Microsoft Macintosh PowerPoint</Application>
  <PresentationFormat>On-screen Show (4:3)</PresentationFormat>
  <Paragraphs>396</Paragraphs>
  <Slides>31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.AppleSystemUIFont</vt:lpstr>
      <vt:lpstr>Arial</vt:lpstr>
      <vt:lpstr>Cambria Math</vt:lpstr>
      <vt:lpstr>Courier New</vt:lpstr>
      <vt:lpstr>Garamond</vt:lpstr>
      <vt:lpstr>LucidaGrande</vt:lpstr>
      <vt:lpstr>Symbol</vt:lpstr>
      <vt:lpstr>Times New Roman</vt:lpstr>
      <vt:lpstr>Wingdings</vt:lpstr>
      <vt:lpstr>UCSF Classic</vt:lpstr>
      <vt:lpstr>UCSF Contemporary</vt:lpstr>
      <vt:lpstr>Equation</vt:lpstr>
      <vt:lpstr> Development of an enhanced deconvolution algorithm for methylation studies</vt:lpstr>
      <vt:lpstr>UCSF Brain Tumor SPORE (2013-2018)</vt:lpstr>
      <vt:lpstr>UCSF Brain Tumor SPORE (2013-2018)</vt:lpstr>
      <vt:lpstr>UCSF Brain Tumor SPORE (2013-2018)</vt:lpstr>
      <vt:lpstr>WHO 2016 integrated classification</vt:lpstr>
      <vt:lpstr>PowerPoint Presentation</vt:lpstr>
      <vt:lpstr>What about the immune system?</vt:lpstr>
      <vt:lpstr>Immunomethylomics</vt:lpstr>
      <vt:lpstr>Cell mixture deconvolution</vt:lpstr>
      <vt:lpstr>Leukocyte cell composition estimates</vt:lpstr>
      <vt:lpstr>Neutrophil Lymphocyte Ratio: NLR</vt:lpstr>
      <vt:lpstr>Neutrophil Lymphocyte Ratio: NLR</vt:lpstr>
      <vt:lpstr>PowerPoint Presentation</vt:lpstr>
      <vt:lpstr>PowerPoint Presentation</vt:lpstr>
      <vt:lpstr>UCSF Brain Tumor SPORE (2018 – 2023)</vt:lpstr>
      <vt:lpstr>UCSF Brain Tumor SPORE (2018 – 2023)</vt:lpstr>
      <vt:lpstr>UCSF Brain Tumor SPORE (2013-2018)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Acknowledgments</vt:lpstr>
      <vt:lpstr>PowerPoint Presentation</vt:lpstr>
      <vt:lpstr>PowerPoint Presentation</vt:lpstr>
      <vt:lpstr>PowerPoint Presentation</vt:lpstr>
      <vt:lpstr>Cell mixture deconvolution via CP/QP </vt:lpstr>
      <vt:lpstr>Cell mixture deconvolution via CP/QP </vt:lpstr>
    </vt:vector>
  </TitlesOfParts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Molinaro, Annette</cp:lastModifiedBy>
  <cp:revision>436</cp:revision>
  <dcterms:created xsi:type="dcterms:W3CDTF">2017-04-18T17:07:44Z</dcterms:created>
  <dcterms:modified xsi:type="dcterms:W3CDTF">2018-11-07T15:02:02Z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